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Lst>
  <p:notesMasterIdLst>
    <p:notesMasterId r:id="rId31"/>
  </p:notesMasterIdLst>
  <p:handoutMasterIdLst>
    <p:handoutMasterId r:id="rId32"/>
  </p:handoutMasterIdLst>
  <p:sldIdLst>
    <p:sldId id="943" r:id="rId2"/>
    <p:sldId id="944" r:id="rId3"/>
    <p:sldId id="1021" r:id="rId4"/>
    <p:sldId id="945" r:id="rId5"/>
    <p:sldId id="946" r:id="rId6"/>
    <p:sldId id="1045" r:id="rId7"/>
    <p:sldId id="1039" r:id="rId8"/>
    <p:sldId id="953" r:id="rId9"/>
    <p:sldId id="954" r:id="rId10"/>
    <p:sldId id="955" r:id="rId11"/>
    <p:sldId id="957" r:id="rId12"/>
    <p:sldId id="1047" r:id="rId13"/>
    <p:sldId id="1048" r:id="rId14"/>
    <p:sldId id="960" r:id="rId15"/>
    <p:sldId id="1044" r:id="rId16"/>
    <p:sldId id="961" r:id="rId17"/>
    <p:sldId id="964" r:id="rId18"/>
    <p:sldId id="966" r:id="rId19"/>
    <p:sldId id="967" r:id="rId20"/>
    <p:sldId id="968" r:id="rId21"/>
    <p:sldId id="969" r:id="rId22"/>
    <p:sldId id="970" r:id="rId23"/>
    <p:sldId id="1040" r:id="rId24"/>
    <p:sldId id="1041" r:id="rId25"/>
    <p:sldId id="1042" r:id="rId26"/>
    <p:sldId id="1043" r:id="rId27"/>
    <p:sldId id="971" r:id="rId28"/>
    <p:sldId id="1015" r:id="rId29"/>
    <p:sldId id="1019" r:id="rId30"/>
  </p:sldIdLst>
  <p:sldSz cx="9144000" cy="6858000" type="screen4x3"/>
  <p:notesSz cx="7010400" cy="9296400"/>
  <p:defaultTextStyle>
    <a:defPPr>
      <a:defRPr lang="en-US"/>
    </a:defPPr>
    <a:lvl1pPr algn="l" rtl="0" eaLnBrk="0" fontAlgn="base" hangingPunct="0">
      <a:spcBef>
        <a:spcPct val="0"/>
      </a:spcBef>
      <a:spcAft>
        <a:spcPct val="0"/>
      </a:spcAft>
      <a:defRPr sz="1400" kern="1200">
        <a:solidFill>
          <a:schemeClr val="tx1"/>
        </a:solidFill>
        <a:latin typeface="Arial" panose="020B060402020202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sz="1400" kern="1200">
        <a:solidFill>
          <a:schemeClr val="tx1"/>
        </a:solidFill>
        <a:latin typeface="Arial" panose="020B060402020202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sz="1400" kern="1200">
        <a:solidFill>
          <a:schemeClr val="tx1"/>
        </a:solidFill>
        <a:latin typeface="Arial" panose="020B060402020202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sz="1400" kern="1200">
        <a:solidFill>
          <a:schemeClr val="tx1"/>
        </a:solidFill>
        <a:latin typeface="Arial" panose="020B060402020202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sz="1400"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sz="1400"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sz="1400"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sz="1400"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sz="1400"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7">
          <p15:clr>
            <a:srgbClr val="A4A3A4"/>
          </p15:clr>
        </p15:guide>
        <p15:guide id="2" pos="220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ames Tam" initials="JT" lastIdx="8" clrIdx="0">
    <p:extLst>
      <p:ext uri="{19B8F6BF-5375-455C-9EA6-DF929625EA0E}">
        <p15:presenceInfo xmlns:p15="http://schemas.microsoft.com/office/powerpoint/2012/main" userId="James Tam"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clrMru>
    <a:srgbClr val="FFFFCC"/>
    <a:srgbClr val="0066FF"/>
    <a:srgbClr val="FCD5B5"/>
    <a:srgbClr val="FFFFFF"/>
    <a:srgbClr val="66FFCC"/>
    <a:srgbClr val="808000"/>
    <a:srgbClr val="00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488" autoAdjust="0"/>
    <p:restoredTop sz="93146" autoAdjust="0"/>
  </p:normalViewPr>
  <p:slideViewPr>
    <p:cSldViewPr snapToGrid="0">
      <p:cViewPr varScale="1">
        <p:scale>
          <a:sx n="87" d="100"/>
          <a:sy n="87" d="100"/>
        </p:scale>
        <p:origin x="60" y="15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p:scale>
          <a:sx n="100" d="100"/>
          <a:sy n="100" d="100"/>
        </p:scale>
        <p:origin x="1524" y="-540"/>
      </p:cViewPr>
      <p:guideLst>
        <p:guide orient="horz" pos="2927"/>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3038475" cy="463550"/>
          </a:xfrm>
          <a:prstGeom prst="rect">
            <a:avLst/>
          </a:prstGeom>
          <a:noFill/>
          <a:ln w="9525">
            <a:noFill/>
            <a:miter lim="800000"/>
            <a:headEnd/>
            <a:tailEnd/>
          </a:ln>
          <a:effectLst/>
        </p:spPr>
        <p:txBody>
          <a:bodyPr vert="horz" wrap="square" lIns="19084" tIns="0" rIns="19084" bIns="0" numCol="1" anchor="t" anchorCtr="0" compatLnSpc="1">
            <a:prstTxWarp prst="textNoShape">
              <a:avLst/>
            </a:prstTxWarp>
          </a:bodyPr>
          <a:lstStyle>
            <a:lvl1pPr defTabSz="952500" eaLnBrk="0" hangingPunct="0">
              <a:defRPr sz="1000" i="1">
                <a:latin typeface="Arial" charset="0"/>
                <a:ea typeface="+mn-ea"/>
                <a:cs typeface="+mn-cs"/>
              </a:defRPr>
            </a:lvl1pPr>
          </a:lstStyle>
          <a:p>
            <a:pPr>
              <a:defRPr/>
            </a:pPr>
            <a:endParaRPr lang="en-US" dirty="0"/>
          </a:p>
        </p:txBody>
      </p:sp>
      <p:sp>
        <p:nvSpPr>
          <p:cNvPr id="3075" name="Rectangle 3"/>
          <p:cNvSpPr>
            <a:spLocks noGrp="1" noChangeArrowheads="1"/>
          </p:cNvSpPr>
          <p:nvPr>
            <p:ph type="dt" sz="quarter" idx="1"/>
          </p:nvPr>
        </p:nvSpPr>
        <p:spPr bwMode="auto">
          <a:xfrm>
            <a:off x="3971925" y="0"/>
            <a:ext cx="3038475" cy="463550"/>
          </a:xfrm>
          <a:prstGeom prst="rect">
            <a:avLst/>
          </a:prstGeom>
          <a:noFill/>
          <a:ln w="9525">
            <a:noFill/>
            <a:miter lim="800000"/>
            <a:headEnd/>
            <a:tailEnd/>
          </a:ln>
          <a:effectLst/>
        </p:spPr>
        <p:txBody>
          <a:bodyPr vert="horz" wrap="square" lIns="19084" tIns="0" rIns="19084" bIns="0" numCol="1" anchor="t" anchorCtr="0" compatLnSpc="1">
            <a:prstTxWarp prst="textNoShape">
              <a:avLst/>
            </a:prstTxWarp>
          </a:bodyPr>
          <a:lstStyle>
            <a:lvl1pPr algn="r" defTabSz="952500" eaLnBrk="0" hangingPunct="0">
              <a:defRPr sz="1000" i="1">
                <a:latin typeface="Arial" charset="0"/>
                <a:ea typeface="+mn-ea"/>
                <a:cs typeface="+mn-cs"/>
              </a:defRPr>
            </a:lvl1pPr>
          </a:lstStyle>
          <a:p>
            <a:pPr>
              <a:defRPr/>
            </a:pPr>
            <a:endParaRPr lang="en-US" dirty="0"/>
          </a:p>
        </p:txBody>
      </p:sp>
      <p:sp>
        <p:nvSpPr>
          <p:cNvPr id="3076" name="Rectangle 4"/>
          <p:cNvSpPr>
            <a:spLocks noGrp="1" noChangeArrowheads="1"/>
          </p:cNvSpPr>
          <p:nvPr>
            <p:ph type="ftr" sz="quarter" idx="2"/>
          </p:nvPr>
        </p:nvSpPr>
        <p:spPr bwMode="auto">
          <a:xfrm>
            <a:off x="0" y="8831263"/>
            <a:ext cx="3038475" cy="463550"/>
          </a:xfrm>
          <a:prstGeom prst="rect">
            <a:avLst/>
          </a:prstGeom>
          <a:noFill/>
          <a:ln w="9525">
            <a:noFill/>
            <a:miter lim="800000"/>
            <a:headEnd/>
            <a:tailEnd/>
          </a:ln>
          <a:effectLst/>
        </p:spPr>
        <p:txBody>
          <a:bodyPr vert="horz" wrap="square" lIns="19084" tIns="0" rIns="19084" bIns="0" numCol="1" anchor="b" anchorCtr="0" compatLnSpc="1">
            <a:prstTxWarp prst="textNoShape">
              <a:avLst/>
            </a:prstTxWarp>
          </a:bodyPr>
          <a:lstStyle>
            <a:lvl1pPr defTabSz="952500" eaLnBrk="0" hangingPunct="0">
              <a:defRPr sz="1000" i="1">
                <a:latin typeface="Arial" charset="0"/>
                <a:ea typeface="+mn-ea"/>
                <a:cs typeface="+mn-cs"/>
              </a:defRPr>
            </a:lvl1pPr>
          </a:lstStyle>
          <a:p>
            <a:pPr>
              <a:defRPr/>
            </a:pPr>
            <a:r>
              <a:rPr lang="en-US" dirty="0"/>
              <a:t>Repetition using loops</a:t>
            </a:r>
          </a:p>
        </p:txBody>
      </p:sp>
      <p:sp>
        <p:nvSpPr>
          <p:cNvPr id="3077" name="Rectangle 5"/>
          <p:cNvSpPr>
            <a:spLocks noGrp="1" noChangeArrowheads="1"/>
          </p:cNvSpPr>
          <p:nvPr>
            <p:ph type="sldNum" sz="quarter" idx="3"/>
          </p:nvPr>
        </p:nvSpPr>
        <p:spPr bwMode="auto">
          <a:xfrm>
            <a:off x="3971925" y="8831263"/>
            <a:ext cx="3038475" cy="463550"/>
          </a:xfrm>
          <a:prstGeom prst="rect">
            <a:avLst/>
          </a:prstGeom>
          <a:noFill/>
          <a:ln w="9525">
            <a:noFill/>
            <a:miter lim="800000"/>
            <a:headEnd/>
            <a:tailEnd/>
          </a:ln>
          <a:effectLst/>
        </p:spPr>
        <p:txBody>
          <a:bodyPr vert="horz" wrap="square" lIns="19084" tIns="0" rIns="19084" bIns="0" numCol="1" anchor="b" anchorCtr="0" compatLnSpc="1">
            <a:prstTxWarp prst="textNoShape">
              <a:avLst/>
            </a:prstTxWarp>
          </a:bodyPr>
          <a:lstStyle>
            <a:lvl1pPr algn="r" defTabSz="952500" eaLnBrk="0" hangingPunct="0">
              <a:defRPr sz="1000" i="1" smtClean="0"/>
            </a:lvl1pPr>
          </a:lstStyle>
          <a:p>
            <a:pPr>
              <a:defRPr/>
            </a:pPr>
            <a:fld id="{95A3D742-7EE9-4290-A6D5-BD971DF0ABCD}" type="slidenum">
              <a:rPr lang="en-US" altLang="en-US"/>
              <a:pPr>
                <a:defRPr/>
              </a:pPr>
              <a:t>‹#›</a:t>
            </a:fld>
            <a:endParaRPr lang="en-US" altLang="en-US" dirty="0"/>
          </a:p>
        </p:txBody>
      </p:sp>
    </p:spTree>
    <p:extLst>
      <p:ext uri="{BB962C8B-B14F-4D97-AF65-F5344CB8AC3E}">
        <p14:creationId xmlns:p14="http://schemas.microsoft.com/office/powerpoint/2010/main" val="372936226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0"/>
            <a:ext cx="3038475" cy="463550"/>
          </a:xfrm>
          <a:prstGeom prst="rect">
            <a:avLst/>
          </a:prstGeom>
          <a:noFill/>
          <a:ln w="9525">
            <a:noFill/>
            <a:miter lim="800000"/>
            <a:headEnd/>
            <a:tailEnd/>
          </a:ln>
          <a:effectLst/>
        </p:spPr>
        <p:txBody>
          <a:bodyPr vert="horz" wrap="square" lIns="19084" tIns="0" rIns="19084" bIns="0" numCol="1" anchor="t" anchorCtr="0" compatLnSpc="1">
            <a:prstTxWarp prst="textNoShape">
              <a:avLst/>
            </a:prstTxWarp>
          </a:bodyPr>
          <a:lstStyle>
            <a:lvl1pPr defTabSz="952500" eaLnBrk="0" hangingPunct="0">
              <a:defRPr sz="1000" i="1">
                <a:latin typeface="Times New Roman" pitchFamily="18" charset="0"/>
                <a:ea typeface="+mn-ea"/>
                <a:cs typeface="+mn-cs"/>
              </a:defRPr>
            </a:lvl1pPr>
          </a:lstStyle>
          <a:p>
            <a:pPr>
              <a:defRPr/>
            </a:pPr>
            <a:endParaRPr lang="en-US" dirty="0"/>
          </a:p>
        </p:txBody>
      </p:sp>
      <p:sp>
        <p:nvSpPr>
          <p:cNvPr id="2051" name="Rectangle 3"/>
          <p:cNvSpPr>
            <a:spLocks noGrp="1" noChangeArrowheads="1"/>
          </p:cNvSpPr>
          <p:nvPr>
            <p:ph type="dt" idx="1"/>
          </p:nvPr>
        </p:nvSpPr>
        <p:spPr bwMode="auto">
          <a:xfrm>
            <a:off x="3971925" y="0"/>
            <a:ext cx="3038475" cy="463550"/>
          </a:xfrm>
          <a:prstGeom prst="rect">
            <a:avLst/>
          </a:prstGeom>
          <a:noFill/>
          <a:ln w="9525">
            <a:noFill/>
            <a:miter lim="800000"/>
            <a:headEnd/>
            <a:tailEnd/>
          </a:ln>
          <a:effectLst/>
        </p:spPr>
        <p:txBody>
          <a:bodyPr vert="horz" wrap="square" lIns="19084" tIns="0" rIns="19084" bIns="0" numCol="1" anchor="t" anchorCtr="0" compatLnSpc="1">
            <a:prstTxWarp prst="textNoShape">
              <a:avLst/>
            </a:prstTxWarp>
          </a:bodyPr>
          <a:lstStyle>
            <a:lvl1pPr algn="r" defTabSz="952500" eaLnBrk="0" hangingPunct="0">
              <a:defRPr sz="1000" i="1">
                <a:latin typeface="Times New Roman" pitchFamily="18" charset="0"/>
                <a:ea typeface="+mn-ea"/>
                <a:cs typeface="+mn-cs"/>
              </a:defRPr>
            </a:lvl1pPr>
          </a:lstStyle>
          <a:p>
            <a:pPr>
              <a:defRPr/>
            </a:pPr>
            <a:endParaRPr lang="en-US" dirty="0"/>
          </a:p>
        </p:txBody>
      </p:sp>
      <p:sp>
        <p:nvSpPr>
          <p:cNvPr id="2052" name="Rectangle 4"/>
          <p:cNvSpPr>
            <a:spLocks noGrp="1" noChangeArrowheads="1"/>
          </p:cNvSpPr>
          <p:nvPr>
            <p:ph type="ftr" sz="quarter" idx="4"/>
          </p:nvPr>
        </p:nvSpPr>
        <p:spPr bwMode="auto">
          <a:xfrm>
            <a:off x="0" y="8831263"/>
            <a:ext cx="3038475" cy="463550"/>
          </a:xfrm>
          <a:prstGeom prst="rect">
            <a:avLst/>
          </a:prstGeom>
          <a:noFill/>
          <a:ln w="9525">
            <a:noFill/>
            <a:miter lim="800000"/>
            <a:headEnd/>
            <a:tailEnd/>
          </a:ln>
          <a:effectLst/>
        </p:spPr>
        <p:txBody>
          <a:bodyPr vert="horz" wrap="square" lIns="19084" tIns="0" rIns="19084" bIns="0" numCol="1" anchor="b" anchorCtr="0" compatLnSpc="1">
            <a:prstTxWarp prst="textNoShape">
              <a:avLst/>
            </a:prstTxWarp>
          </a:bodyPr>
          <a:lstStyle>
            <a:lvl1pPr defTabSz="952500" eaLnBrk="0" hangingPunct="0">
              <a:defRPr sz="1000" i="1">
                <a:latin typeface="Times New Roman" pitchFamily="18" charset="0"/>
                <a:ea typeface="+mn-ea"/>
                <a:cs typeface="+mn-cs"/>
              </a:defRPr>
            </a:lvl1pPr>
          </a:lstStyle>
          <a:p>
            <a:pPr>
              <a:defRPr/>
            </a:pPr>
            <a:endParaRPr lang="en-US" dirty="0"/>
          </a:p>
        </p:txBody>
      </p:sp>
      <p:sp>
        <p:nvSpPr>
          <p:cNvPr id="2053" name="Rectangle 5"/>
          <p:cNvSpPr>
            <a:spLocks noGrp="1" noChangeArrowheads="1"/>
          </p:cNvSpPr>
          <p:nvPr>
            <p:ph type="sldNum" sz="quarter" idx="5"/>
          </p:nvPr>
        </p:nvSpPr>
        <p:spPr bwMode="auto">
          <a:xfrm>
            <a:off x="3971925" y="8831263"/>
            <a:ext cx="3038475" cy="463550"/>
          </a:xfrm>
          <a:prstGeom prst="rect">
            <a:avLst/>
          </a:prstGeom>
          <a:noFill/>
          <a:ln w="9525">
            <a:noFill/>
            <a:miter lim="800000"/>
            <a:headEnd/>
            <a:tailEnd/>
          </a:ln>
          <a:effectLst/>
        </p:spPr>
        <p:txBody>
          <a:bodyPr vert="horz" wrap="square" lIns="19084" tIns="0" rIns="19084" bIns="0" numCol="1" anchor="b" anchorCtr="0" compatLnSpc="1">
            <a:prstTxWarp prst="textNoShape">
              <a:avLst/>
            </a:prstTxWarp>
          </a:bodyPr>
          <a:lstStyle>
            <a:lvl1pPr algn="r" defTabSz="952500" eaLnBrk="0" hangingPunct="0">
              <a:defRPr sz="1000" i="1" smtClean="0">
                <a:latin typeface="Times New Roman" panose="02020603050405020304" pitchFamily="18" charset="0"/>
              </a:defRPr>
            </a:lvl1pPr>
          </a:lstStyle>
          <a:p>
            <a:pPr>
              <a:defRPr/>
            </a:pPr>
            <a:fld id="{717F9DD0-A33D-4EC9-BC07-AD331AF6DA03}" type="slidenum">
              <a:rPr lang="en-US" altLang="en-US"/>
              <a:pPr>
                <a:defRPr/>
              </a:pPr>
              <a:t>‹#›</a:t>
            </a:fld>
            <a:endParaRPr lang="en-US" altLang="en-US" dirty="0"/>
          </a:p>
        </p:txBody>
      </p:sp>
      <p:sp>
        <p:nvSpPr>
          <p:cNvPr id="14342" name="Rectangle 6"/>
          <p:cNvSpPr>
            <a:spLocks noChangeArrowheads="1"/>
          </p:cNvSpPr>
          <p:nvPr/>
        </p:nvSpPr>
        <p:spPr bwMode="auto">
          <a:xfrm>
            <a:off x="3136900" y="8853488"/>
            <a:ext cx="735013" cy="252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9064" tIns="46123" rIns="89064" bIns="46123">
            <a:spAutoFit/>
          </a:bodyPr>
          <a:lstStyle>
            <a:lvl1pPr defTabSz="901700" eaLnBrk="0" hangingPunct="0">
              <a:defRPr sz="1400">
                <a:solidFill>
                  <a:schemeClr val="tx1"/>
                </a:solidFill>
                <a:latin typeface="Arial" panose="020B0604020202020204" pitchFamily="34" charset="0"/>
                <a:ea typeface="ＭＳ Ｐゴシック" panose="020B0600070205080204" pitchFamily="34" charset="-128"/>
              </a:defRPr>
            </a:lvl1pPr>
            <a:lvl2pPr marL="742950" indent="-285750" defTabSz="901700" eaLnBrk="0" hangingPunct="0">
              <a:defRPr sz="1400">
                <a:solidFill>
                  <a:schemeClr val="tx1"/>
                </a:solidFill>
                <a:latin typeface="Arial" panose="020B0604020202020204" pitchFamily="34" charset="0"/>
                <a:ea typeface="ＭＳ Ｐゴシック" panose="020B0600070205080204" pitchFamily="34" charset="-128"/>
              </a:defRPr>
            </a:lvl2pPr>
            <a:lvl3pPr marL="1143000" indent="-228600" defTabSz="901700" eaLnBrk="0" hangingPunct="0">
              <a:defRPr sz="1400">
                <a:solidFill>
                  <a:schemeClr val="tx1"/>
                </a:solidFill>
                <a:latin typeface="Arial" panose="020B0604020202020204" pitchFamily="34" charset="0"/>
                <a:ea typeface="ＭＳ Ｐゴシック" panose="020B0600070205080204" pitchFamily="34" charset="-128"/>
              </a:defRPr>
            </a:lvl3pPr>
            <a:lvl4pPr marL="1600200" indent="-228600" defTabSz="901700" eaLnBrk="0" hangingPunct="0">
              <a:defRPr sz="1400">
                <a:solidFill>
                  <a:schemeClr val="tx1"/>
                </a:solidFill>
                <a:latin typeface="Arial" panose="020B0604020202020204" pitchFamily="34" charset="0"/>
                <a:ea typeface="ＭＳ Ｐゴシック" panose="020B0600070205080204" pitchFamily="34" charset="-128"/>
              </a:defRPr>
            </a:lvl4pPr>
            <a:lvl5pPr marL="2057400" indent="-228600" defTabSz="901700" eaLnBrk="0" hangingPunct="0">
              <a:defRPr sz="1400">
                <a:solidFill>
                  <a:schemeClr val="tx1"/>
                </a:solidFill>
                <a:latin typeface="Arial" panose="020B0604020202020204" pitchFamily="34" charset="0"/>
                <a:ea typeface="ＭＳ Ｐゴシック" panose="020B0600070205080204" pitchFamily="34" charset="-128"/>
              </a:defRPr>
            </a:lvl5pPr>
            <a:lvl6pPr marL="2514600" indent="-228600" defTabSz="901700" eaLnBrk="0" fontAlgn="base" hangingPunct="0">
              <a:spcBef>
                <a:spcPct val="0"/>
              </a:spcBef>
              <a:spcAft>
                <a:spcPct val="0"/>
              </a:spcAft>
              <a:defRPr sz="1400">
                <a:solidFill>
                  <a:schemeClr val="tx1"/>
                </a:solidFill>
                <a:latin typeface="Arial" panose="020B0604020202020204" pitchFamily="34" charset="0"/>
                <a:ea typeface="ＭＳ Ｐゴシック" panose="020B0600070205080204" pitchFamily="34" charset="-128"/>
              </a:defRPr>
            </a:lvl6pPr>
            <a:lvl7pPr marL="2971800" indent="-228600" defTabSz="901700" eaLnBrk="0" fontAlgn="base" hangingPunct="0">
              <a:spcBef>
                <a:spcPct val="0"/>
              </a:spcBef>
              <a:spcAft>
                <a:spcPct val="0"/>
              </a:spcAft>
              <a:defRPr sz="1400">
                <a:solidFill>
                  <a:schemeClr val="tx1"/>
                </a:solidFill>
                <a:latin typeface="Arial" panose="020B0604020202020204" pitchFamily="34" charset="0"/>
                <a:ea typeface="ＭＳ Ｐゴシック" panose="020B0600070205080204" pitchFamily="34" charset="-128"/>
              </a:defRPr>
            </a:lvl7pPr>
            <a:lvl8pPr marL="3429000" indent="-228600" defTabSz="901700" eaLnBrk="0" fontAlgn="base" hangingPunct="0">
              <a:spcBef>
                <a:spcPct val="0"/>
              </a:spcBef>
              <a:spcAft>
                <a:spcPct val="0"/>
              </a:spcAft>
              <a:defRPr sz="1400">
                <a:solidFill>
                  <a:schemeClr val="tx1"/>
                </a:solidFill>
                <a:latin typeface="Arial" panose="020B0604020202020204" pitchFamily="34" charset="0"/>
                <a:ea typeface="ＭＳ Ｐゴシック" panose="020B0600070205080204" pitchFamily="34" charset="-128"/>
              </a:defRPr>
            </a:lvl8pPr>
            <a:lvl9pPr marL="3886200" indent="-228600" defTabSz="901700" eaLnBrk="0" fontAlgn="base" hangingPunct="0">
              <a:spcBef>
                <a:spcPct val="0"/>
              </a:spcBef>
              <a:spcAft>
                <a:spcPct val="0"/>
              </a:spcAft>
              <a:defRPr sz="1400">
                <a:solidFill>
                  <a:schemeClr val="tx1"/>
                </a:solidFill>
                <a:latin typeface="Arial" panose="020B0604020202020204" pitchFamily="34" charset="0"/>
                <a:ea typeface="ＭＳ Ｐゴシック" panose="020B0600070205080204" pitchFamily="34" charset="-128"/>
              </a:defRPr>
            </a:lvl9pPr>
          </a:lstStyle>
          <a:p>
            <a:pPr algn="ctr">
              <a:lnSpc>
                <a:spcPct val="90000"/>
              </a:lnSpc>
              <a:defRPr/>
            </a:pPr>
            <a:r>
              <a:rPr lang="en-US" altLang="en-US" sz="1200" dirty="0" smtClean="0"/>
              <a:t>Page </a:t>
            </a:r>
            <a:fld id="{56E4AA6A-EFEE-443D-B7BA-D4E1D6797BC8}" type="slidenum">
              <a:rPr lang="en-US" altLang="en-US" sz="1200" smtClean="0"/>
              <a:pPr algn="ctr">
                <a:lnSpc>
                  <a:spcPct val="90000"/>
                </a:lnSpc>
                <a:defRPr/>
              </a:pPr>
              <a:t>‹#›</a:t>
            </a:fld>
            <a:endParaRPr lang="en-US" altLang="en-US" sz="1200" dirty="0" smtClean="0"/>
          </a:p>
        </p:txBody>
      </p:sp>
      <p:sp>
        <p:nvSpPr>
          <p:cNvPr id="3079" name="Rectangle 7"/>
          <p:cNvSpPr>
            <a:spLocks noGrp="1" noRot="1" noChangeAspect="1" noChangeArrowheads="1" noTextEdit="1"/>
          </p:cNvSpPr>
          <p:nvPr>
            <p:ph type="sldImg" idx="2"/>
          </p:nvPr>
        </p:nvSpPr>
        <p:spPr bwMode="auto">
          <a:xfrm>
            <a:off x="1192213" y="703263"/>
            <a:ext cx="4629150" cy="3471862"/>
          </a:xfrm>
          <a:prstGeom prst="rect">
            <a:avLst/>
          </a:prstGeom>
          <a:noFill/>
          <a:ln w="12699">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2056" name="Rectangle 8"/>
          <p:cNvSpPr>
            <a:spLocks noGrp="1" noChangeArrowheads="1"/>
          </p:cNvSpPr>
          <p:nvPr>
            <p:ph type="body" sz="quarter" idx="3"/>
          </p:nvPr>
        </p:nvSpPr>
        <p:spPr bwMode="auto">
          <a:xfrm>
            <a:off x="935038" y="4414838"/>
            <a:ext cx="5140325" cy="4183062"/>
          </a:xfrm>
          <a:prstGeom prst="rect">
            <a:avLst/>
          </a:prstGeom>
          <a:noFill/>
          <a:ln w="9525">
            <a:noFill/>
            <a:miter lim="800000"/>
            <a:headEnd/>
            <a:tailEnd/>
          </a:ln>
          <a:effectLst/>
        </p:spPr>
        <p:txBody>
          <a:bodyPr vert="horz" wrap="square" lIns="93836" tIns="47713" rIns="93836" bIns="47713" numCol="1" anchor="t" anchorCtr="0" compatLnSpc="1">
            <a:prstTxWarp prst="textNoShape">
              <a:avLst/>
            </a:prstTxWarp>
          </a:bodyPr>
          <a:lstStyle/>
          <a:p>
            <a:pPr lvl="0"/>
            <a:r>
              <a:rPr lang="en-US" noProof="0" smtClean="0"/>
              <a:t>Body Text</a:t>
            </a:r>
          </a:p>
          <a:p>
            <a:pPr lvl="0"/>
            <a:r>
              <a:rPr lang="en-US" noProof="0" smtClean="0"/>
              <a:t>Second Level</a:t>
            </a:r>
          </a:p>
          <a:p>
            <a:pPr lvl="0"/>
            <a:r>
              <a:rPr lang="en-US" noProof="0" smtClean="0"/>
              <a:t>Third Level</a:t>
            </a:r>
          </a:p>
          <a:p>
            <a:pPr lvl="0"/>
            <a:r>
              <a:rPr lang="en-US" noProof="0" smtClean="0"/>
              <a:t>Fourth Level</a:t>
            </a:r>
          </a:p>
          <a:p>
            <a:pPr lvl="0"/>
            <a:r>
              <a:rPr lang="en-US" noProof="0" smtClean="0"/>
              <a:t>Fifth Level</a:t>
            </a:r>
          </a:p>
        </p:txBody>
      </p:sp>
    </p:spTree>
    <p:extLst>
      <p:ext uri="{BB962C8B-B14F-4D97-AF65-F5344CB8AC3E}">
        <p14:creationId xmlns:p14="http://schemas.microsoft.com/office/powerpoint/2010/main" val="3939900732"/>
      </p:ext>
    </p:extLst>
  </p:cSld>
  <p:clrMap bg1="lt1" tx1="dk1" bg2="lt2" tx2="dk2" accent1="accent1" accent2="accent2" accent3="accent3" accent4="accent4" accent5="accent5" accent6="accent6" hlink="hlink" folHlink="folHlink"/>
  <p:hf hdr="0" ftr="0" dt="0"/>
  <p:notesStyle>
    <a:lvl1pPr algn="l" defTabSz="949325" rtl="0" eaLnBrk="0" fontAlgn="base" hangingPunct="0">
      <a:lnSpc>
        <a:spcPct val="90000"/>
      </a:lnSpc>
      <a:spcBef>
        <a:spcPct val="40000"/>
      </a:spcBef>
      <a:spcAft>
        <a:spcPct val="0"/>
      </a:spcAft>
      <a:defRPr sz="1200" kern="1200">
        <a:solidFill>
          <a:schemeClr val="tx1"/>
        </a:solidFill>
        <a:latin typeface="Arial" charset="0"/>
        <a:ea typeface="ＭＳ Ｐゴシック" charset="0"/>
        <a:cs typeface="ＭＳ Ｐゴシック" charset="0"/>
      </a:defRPr>
    </a:lvl1pPr>
    <a:lvl2pPr marL="742950" indent="-285750" algn="l" defTabSz="949325" rtl="0" eaLnBrk="0" fontAlgn="base" hangingPunct="0">
      <a:lnSpc>
        <a:spcPct val="90000"/>
      </a:lnSpc>
      <a:spcBef>
        <a:spcPct val="40000"/>
      </a:spcBef>
      <a:spcAft>
        <a:spcPct val="0"/>
      </a:spcAft>
      <a:defRPr sz="1200" kern="1200">
        <a:solidFill>
          <a:schemeClr val="tx1"/>
        </a:solidFill>
        <a:latin typeface="Arial" charset="0"/>
        <a:ea typeface="ＭＳ Ｐゴシック" charset="0"/>
        <a:cs typeface="+mn-cs"/>
      </a:defRPr>
    </a:lvl2pPr>
    <a:lvl3pPr marL="1143000" indent="-228600" algn="l" defTabSz="949325" rtl="0" eaLnBrk="0" fontAlgn="base" hangingPunct="0">
      <a:lnSpc>
        <a:spcPct val="90000"/>
      </a:lnSpc>
      <a:spcBef>
        <a:spcPct val="40000"/>
      </a:spcBef>
      <a:spcAft>
        <a:spcPct val="0"/>
      </a:spcAft>
      <a:defRPr sz="1200" kern="1200">
        <a:solidFill>
          <a:schemeClr val="tx1"/>
        </a:solidFill>
        <a:latin typeface="Arial" charset="0"/>
        <a:ea typeface="ＭＳ Ｐゴシック" charset="0"/>
        <a:cs typeface="+mn-cs"/>
      </a:defRPr>
    </a:lvl3pPr>
    <a:lvl4pPr marL="1600200" indent="-228600" algn="l" defTabSz="949325" rtl="0" eaLnBrk="0" fontAlgn="base" hangingPunct="0">
      <a:lnSpc>
        <a:spcPct val="90000"/>
      </a:lnSpc>
      <a:spcBef>
        <a:spcPct val="40000"/>
      </a:spcBef>
      <a:spcAft>
        <a:spcPct val="0"/>
      </a:spcAft>
      <a:defRPr sz="1200" kern="1200">
        <a:solidFill>
          <a:schemeClr val="tx1"/>
        </a:solidFill>
        <a:latin typeface="Arial" charset="0"/>
        <a:ea typeface="ＭＳ Ｐゴシック" charset="0"/>
        <a:cs typeface="+mn-cs"/>
      </a:defRPr>
    </a:lvl4pPr>
    <a:lvl5pPr marL="2057400" indent="-228600" algn="l" defTabSz="949325" rtl="0" eaLnBrk="0" fontAlgn="base" hangingPunct="0">
      <a:lnSpc>
        <a:spcPct val="90000"/>
      </a:lnSpc>
      <a:spcBef>
        <a:spcPct val="40000"/>
      </a:spcBef>
      <a:spcAft>
        <a:spcPct val="0"/>
      </a:spcAft>
      <a:defRPr sz="1200" kern="1200">
        <a:solidFill>
          <a:schemeClr val="tx1"/>
        </a:solidFill>
        <a:latin typeface="Arial"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a:xfrm>
            <a:off x="1190625" y="701675"/>
            <a:ext cx="4630738" cy="3473450"/>
          </a:xfrm>
          <a:ln/>
        </p:spPr>
      </p:sp>
      <p:sp>
        <p:nvSpPr>
          <p:cNvPr id="614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CA" altLang="en-US" dirty="0" smtClean="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739954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Rot="1" noChangeAspect="1" noChangeArrowheads="1" noTextEdit="1"/>
          </p:cNvSpPr>
          <p:nvPr>
            <p:ph type="sldImg"/>
          </p:nvPr>
        </p:nvSpPr>
        <p:spPr>
          <a:xfrm>
            <a:off x="1190625" y="701675"/>
            <a:ext cx="4630738" cy="3473450"/>
          </a:xfrm>
          <a:ln/>
        </p:spPr>
      </p:sp>
      <p:sp>
        <p:nvSpPr>
          <p:cNvPr id="3481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sv-SE" altLang="en-US" dirty="0" smtClean="0">
              <a:latin typeface="Calibri" panose="020F0502020204030204" pitchFamily="34" charset="0"/>
              <a:ea typeface="ＭＳ Ｐゴシック" panose="020B0600070205080204" pitchFamily="34" charset="-128"/>
            </a:endParaRPr>
          </a:p>
        </p:txBody>
      </p:sp>
    </p:spTree>
    <p:extLst>
      <p:ext uri="{BB962C8B-B14F-4D97-AF65-F5344CB8AC3E}">
        <p14:creationId xmlns:p14="http://schemas.microsoft.com/office/powerpoint/2010/main" val="46551535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spect="1" noTextEdit="1"/>
          </p:cNvSpPr>
          <p:nvPr>
            <p:ph type="sldImg"/>
          </p:nvPr>
        </p:nvSpPr>
        <p:spPr>
          <a:ln/>
        </p:spPr>
      </p:sp>
      <p:sp>
        <p:nvSpPr>
          <p:cNvPr id="40963"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CA" altLang="en-US" dirty="0" smtClean="0">
              <a:latin typeface="Arial" panose="020B0604020202020204" pitchFamily="34" charset="0"/>
              <a:ea typeface="ＭＳ Ｐゴシック" panose="020B0600070205080204" pitchFamily="34" charset="-128"/>
            </a:endParaRPr>
          </a:p>
          <a:p>
            <a:endParaRPr lang="en-CA" altLang="en-US" dirty="0" smtClean="0">
              <a:latin typeface="Calibri" panose="020F0502020204030204" pitchFamily="34" charset="0"/>
              <a:ea typeface="ＭＳ Ｐゴシック" panose="020B0600070205080204" pitchFamily="34" charset="-128"/>
            </a:endParaRPr>
          </a:p>
        </p:txBody>
      </p:sp>
    </p:spTree>
    <p:extLst>
      <p:ext uri="{BB962C8B-B14F-4D97-AF65-F5344CB8AC3E}">
        <p14:creationId xmlns:p14="http://schemas.microsoft.com/office/powerpoint/2010/main" val="410731530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Rot="1" noChangeAspect="1" noChangeArrowheads="1" noTextEdit="1"/>
          </p:cNvSpPr>
          <p:nvPr>
            <p:ph type="sldImg"/>
          </p:nvPr>
        </p:nvSpPr>
        <p:spPr>
          <a:xfrm>
            <a:off x="1190625" y="701675"/>
            <a:ext cx="4630738" cy="3473450"/>
          </a:xfrm>
          <a:ln/>
        </p:spPr>
      </p:sp>
      <p:sp>
        <p:nvSpPr>
          <p:cNvPr id="4608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71450" indent="-171450">
              <a:buFont typeface="Arial" panose="020B0604020202020204" pitchFamily="34" charset="0"/>
              <a:buChar char="•"/>
            </a:pPr>
            <a:r>
              <a:rPr lang="en-US" altLang="en-US" dirty="0" smtClean="0">
                <a:latin typeface="Arial" panose="020B0604020202020204" pitchFamily="34" charset="0"/>
                <a:ea typeface="ＭＳ Ｐゴシック" panose="020B0600070205080204" pitchFamily="34" charset="-128"/>
              </a:rPr>
              <a:t>Won’t run because the 3 argument indicates it’s counting up</a:t>
            </a:r>
          </a:p>
          <a:p>
            <a:pPr marL="171450" indent="-171450">
              <a:buFont typeface="Arial" panose="020B0604020202020204" pitchFamily="34" charset="0"/>
              <a:buChar char="•"/>
            </a:pPr>
            <a:r>
              <a:rPr lang="en-US" altLang="en-US" dirty="0" smtClean="0">
                <a:latin typeface="Arial" panose="020B0604020202020204" pitchFamily="34" charset="0"/>
                <a:ea typeface="ＭＳ Ｐゴシック" panose="020B0600070205080204" pitchFamily="34" charset="-128"/>
              </a:rPr>
              <a:t>Yet the start condition is greater than the end condition (can’t count ‘up’ from 5 to 0</a:t>
            </a:r>
          </a:p>
          <a:p>
            <a:pPr marL="171450" indent="-171450">
              <a:buFont typeface="Arial" panose="020B0604020202020204" pitchFamily="34" charset="0"/>
              <a:buChar char="•"/>
            </a:pPr>
            <a:endParaRPr lang="en-US" altLang="en-US" dirty="0" smtClean="0">
              <a:latin typeface="Arial" panose="020B0604020202020204" pitchFamily="34" charset="0"/>
              <a:ea typeface="ＭＳ Ｐゴシック" panose="020B0600070205080204" pitchFamily="34" charset="-128"/>
            </a:endParaRPr>
          </a:p>
          <a:p>
            <a:pPr marL="0" indent="0">
              <a:buFont typeface="Arial" panose="020B0604020202020204" pitchFamily="34" charset="0"/>
              <a:buNone/>
            </a:pPr>
            <a:r>
              <a:rPr lang="en-US" altLang="en-US" dirty="0" err="1" smtClean="0">
                <a:latin typeface="Arial" panose="020B0604020202020204" pitchFamily="34" charset="0"/>
                <a:ea typeface="ＭＳ Ｐゴシック" panose="020B0600070205080204" pitchFamily="34" charset="-128"/>
              </a:rPr>
              <a:t>i</a:t>
            </a:r>
            <a:r>
              <a:rPr lang="en-US" altLang="en-US" dirty="0" smtClean="0">
                <a:latin typeface="Arial" panose="020B0604020202020204" pitchFamily="34" charset="0"/>
                <a:ea typeface="ＭＳ Ｐゴシック" panose="020B0600070205080204" pitchFamily="34" charset="-128"/>
              </a:rPr>
              <a:t> = 5</a:t>
            </a:r>
          </a:p>
          <a:p>
            <a:pPr marL="0" indent="0">
              <a:buFont typeface="Arial" panose="020B0604020202020204" pitchFamily="34" charset="0"/>
              <a:buNone/>
            </a:pPr>
            <a:r>
              <a:rPr lang="en-US" altLang="en-US" dirty="0" smtClean="0">
                <a:latin typeface="Arial" panose="020B0604020202020204" pitchFamily="34" charset="0"/>
                <a:ea typeface="ＭＳ Ｐゴシック" panose="020B0600070205080204" pitchFamily="34" charset="-128"/>
              </a:rPr>
              <a:t>while (</a:t>
            </a:r>
            <a:r>
              <a:rPr lang="en-US" altLang="en-US" dirty="0" err="1" smtClean="0">
                <a:latin typeface="Arial" panose="020B0604020202020204" pitchFamily="34" charset="0"/>
                <a:ea typeface="ＭＳ Ｐゴシック" panose="020B0600070205080204" pitchFamily="34" charset="-128"/>
              </a:rPr>
              <a:t>i</a:t>
            </a:r>
            <a:r>
              <a:rPr lang="en-US" altLang="en-US" dirty="0" smtClean="0">
                <a:latin typeface="Arial" panose="020B0604020202020204" pitchFamily="34" charset="0"/>
                <a:ea typeface="ＭＳ Ｐゴシック" panose="020B0600070205080204" pitchFamily="34" charset="-128"/>
              </a:rPr>
              <a:t> &lt; 0):</a:t>
            </a:r>
          </a:p>
          <a:p>
            <a:pPr marL="0" indent="0">
              <a:buFont typeface="Arial" panose="020B0604020202020204" pitchFamily="34" charset="0"/>
              <a:buNone/>
            </a:pPr>
            <a:r>
              <a:rPr lang="en-US" altLang="en-US" dirty="0" smtClean="0">
                <a:latin typeface="Arial" panose="020B0604020202020204" pitchFamily="34" charset="0"/>
                <a:ea typeface="ＭＳ Ｐゴシック" panose="020B0600070205080204" pitchFamily="34" charset="-128"/>
              </a:rPr>
              <a:t>    print(</a:t>
            </a:r>
            <a:r>
              <a:rPr lang="en-US" altLang="en-US" dirty="0" err="1" smtClean="0">
                <a:latin typeface="Arial" panose="020B0604020202020204" pitchFamily="34" charset="0"/>
                <a:ea typeface="ＭＳ Ｐゴシック" panose="020B0600070205080204" pitchFamily="34" charset="-128"/>
              </a:rPr>
              <a:t>i</a:t>
            </a:r>
            <a:r>
              <a:rPr lang="en-US" altLang="en-US" dirty="0" smtClean="0">
                <a:latin typeface="Arial" panose="020B0604020202020204" pitchFamily="34" charset="0"/>
                <a:ea typeface="ＭＳ Ｐゴシック" panose="020B0600070205080204" pitchFamily="34" charset="-128"/>
              </a:rPr>
              <a:t>)</a:t>
            </a:r>
          </a:p>
          <a:p>
            <a:pPr marL="0" indent="0">
              <a:buFont typeface="Arial" panose="020B0604020202020204" pitchFamily="34" charset="0"/>
              <a:buNone/>
            </a:pPr>
            <a:r>
              <a:rPr lang="en-US" altLang="en-US" dirty="0" smtClean="0">
                <a:latin typeface="Arial" panose="020B0604020202020204" pitchFamily="34" charset="0"/>
                <a:ea typeface="ＭＳ Ｐゴシック" panose="020B0600070205080204" pitchFamily="34" charset="-128"/>
              </a:rPr>
              <a:t>    </a:t>
            </a:r>
            <a:r>
              <a:rPr lang="en-US" altLang="en-US" dirty="0" err="1" smtClean="0">
                <a:latin typeface="Arial" panose="020B0604020202020204" pitchFamily="34" charset="0"/>
                <a:ea typeface="ＭＳ Ｐゴシック" panose="020B0600070205080204" pitchFamily="34" charset="-128"/>
              </a:rPr>
              <a:t>i</a:t>
            </a:r>
            <a:r>
              <a:rPr lang="en-US" altLang="en-US" dirty="0" smtClean="0">
                <a:latin typeface="Arial" panose="020B0604020202020204" pitchFamily="34" charset="0"/>
                <a:ea typeface="ＭＳ Ｐゴシック" panose="020B0600070205080204" pitchFamily="34" charset="-128"/>
              </a:rPr>
              <a:t> = </a:t>
            </a:r>
            <a:r>
              <a:rPr lang="en-US" altLang="en-US" dirty="0" err="1" smtClean="0">
                <a:latin typeface="Arial" panose="020B0604020202020204" pitchFamily="34" charset="0"/>
                <a:ea typeface="ＭＳ Ｐゴシック" panose="020B0600070205080204" pitchFamily="34" charset="-128"/>
              </a:rPr>
              <a:t>i</a:t>
            </a:r>
            <a:r>
              <a:rPr lang="en-US" altLang="en-US" dirty="0" smtClean="0">
                <a:latin typeface="Arial" panose="020B0604020202020204" pitchFamily="34" charset="0"/>
                <a:ea typeface="ＭＳ Ｐゴシック" panose="020B0600070205080204" pitchFamily="34" charset="-128"/>
              </a:rPr>
              <a:t> + 1</a:t>
            </a:r>
          </a:p>
          <a:p>
            <a:pPr marL="0" indent="0">
              <a:buFont typeface="Arial" panose="020B0604020202020204" pitchFamily="34" charset="0"/>
              <a:buNone/>
            </a:pPr>
            <a:r>
              <a:rPr lang="en-US" altLang="en-US" dirty="0" smtClean="0">
                <a:latin typeface="Arial" panose="020B0604020202020204" pitchFamily="34" charset="0"/>
                <a:ea typeface="ＭＳ Ｐゴシック" panose="020B0600070205080204" pitchFamily="34" charset="-128"/>
              </a:rPr>
              <a:t>print("</a:t>
            </a:r>
            <a:r>
              <a:rPr lang="en-US" altLang="en-US" smtClean="0">
                <a:latin typeface="Arial" panose="020B0604020202020204" pitchFamily="34" charset="0"/>
                <a:ea typeface="ＭＳ Ｐゴシック" panose="020B0600070205080204" pitchFamily="34" charset="-128"/>
              </a:rPr>
              <a:t>done")</a:t>
            </a:r>
            <a:endParaRPr lang="en-US" altLang="en-US" dirty="0" smtClean="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84815267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spect="1" noChangeArrowheads="1" noTextEdit="1"/>
          </p:cNvSpPr>
          <p:nvPr>
            <p:ph type="sldImg"/>
          </p:nvPr>
        </p:nvSpPr>
        <p:spPr>
          <a:xfrm>
            <a:off x="1190625" y="701675"/>
            <a:ext cx="4630738" cy="3473450"/>
          </a:xfrm>
          <a:ln/>
        </p:spPr>
      </p:sp>
      <p:sp>
        <p:nvSpPr>
          <p:cNvPr id="4813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Arial" panose="020B0604020202020204" pitchFamily="34" charset="0"/>
              <a:ea typeface="ＭＳ Ｐゴシック" panose="020B0600070205080204" pitchFamily="34" charset="-128"/>
            </a:endParaRPr>
          </a:p>
          <a:p>
            <a:endParaRPr lang="en-US" altLang="en-US" dirty="0" smtClean="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90118915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spect="1" noChangeArrowheads="1" noTextEdit="1"/>
          </p:cNvSpPr>
          <p:nvPr>
            <p:ph type="sldImg"/>
          </p:nvPr>
        </p:nvSpPr>
        <p:spPr>
          <a:xfrm>
            <a:off x="1190625" y="701675"/>
            <a:ext cx="4630738" cy="3473450"/>
          </a:xfrm>
          <a:ln/>
        </p:spPr>
      </p:sp>
      <p:sp>
        <p:nvSpPr>
          <p:cNvPr id="5017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66027044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xfrm>
            <a:off x="1190625" y="701675"/>
            <a:ext cx="4630738" cy="3473450"/>
          </a:xfrm>
          <a:ln/>
        </p:spPr>
      </p:sp>
      <p:sp>
        <p:nvSpPr>
          <p:cNvPr id="5325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93675481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p:cNvSpPr>
            <a:spLocks noGrp="1" noRot="1" noChangeAspect="1" noChangeArrowheads="1" noTextEdit="1"/>
          </p:cNvSpPr>
          <p:nvPr>
            <p:ph type="sldImg"/>
          </p:nvPr>
        </p:nvSpPr>
        <p:spPr>
          <a:xfrm>
            <a:off x="1190625" y="701675"/>
            <a:ext cx="4630738" cy="3473450"/>
          </a:xfrm>
          <a:ln/>
        </p:spPr>
      </p:sp>
      <p:sp>
        <p:nvSpPr>
          <p:cNvPr id="11571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6504464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Rot="1" noChangeAspect="1" noChangeArrowheads="1" noTextEdit="1"/>
          </p:cNvSpPr>
          <p:nvPr>
            <p:ph type="sldImg"/>
          </p:nvPr>
        </p:nvSpPr>
        <p:spPr>
          <a:xfrm>
            <a:off x="1190625" y="701675"/>
            <a:ext cx="4630738" cy="3473450"/>
          </a:xfrm>
          <a:ln/>
        </p:spPr>
      </p:sp>
      <p:sp>
        <p:nvSpPr>
          <p:cNvPr id="1126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Arial" panose="020B0604020202020204" pitchFamily="34" charset="0"/>
              <a:ea typeface="ＭＳ Ｐゴシック" panose="020B0600070205080204" pitchFamily="34" charset="-128"/>
            </a:endParaRPr>
          </a:p>
          <a:p>
            <a:endParaRPr lang="en-US" altLang="en-US" dirty="0" smtClean="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0026175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Rot="1" noChangeAspect="1" noChangeArrowheads="1" noTextEdit="1"/>
          </p:cNvSpPr>
          <p:nvPr>
            <p:ph type="sldImg"/>
          </p:nvPr>
        </p:nvSpPr>
        <p:spPr>
          <a:xfrm>
            <a:off x="1190625" y="701675"/>
            <a:ext cx="4630738" cy="3473450"/>
          </a:xfrm>
          <a:ln/>
        </p:spPr>
      </p:sp>
      <p:sp>
        <p:nvSpPr>
          <p:cNvPr id="2048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2932289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Rot="1" noChangeAspect="1" noChangeArrowheads="1" noTextEdit="1"/>
          </p:cNvSpPr>
          <p:nvPr>
            <p:ph type="sldImg"/>
          </p:nvPr>
        </p:nvSpPr>
        <p:spPr>
          <a:xfrm>
            <a:off x="1190625" y="701675"/>
            <a:ext cx="4630738" cy="3473450"/>
          </a:xfrm>
          <a:ln/>
        </p:spPr>
      </p:sp>
      <p:sp>
        <p:nvSpPr>
          <p:cNvPr id="2253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7429284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Rot="1" noChangeAspect="1" noTextEdit="1"/>
          </p:cNvSpPr>
          <p:nvPr>
            <p:ph type="sldImg"/>
          </p:nvPr>
        </p:nvSpPr>
        <p:spPr>
          <a:ln/>
        </p:spPr>
      </p:sp>
      <p:sp>
        <p:nvSpPr>
          <p:cNvPr id="26627"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CA" altLang="en-US" dirty="0" smtClean="0">
              <a:latin typeface="Calibri" panose="020F0502020204030204" pitchFamily="34" charset="0"/>
              <a:ea typeface="ＭＳ Ｐゴシック" panose="020B0600070205080204" pitchFamily="34" charset="-128"/>
            </a:endParaRPr>
          </a:p>
        </p:txBody>
      </p:sp>
    </p:spTree>
    <p:extLst>
      <p:ext uri="{BB962C8B-B14F-4D97-AF65-F5344CB8AC3E}">
        <p14:creationId xmlns:p14="http://schemas.microsoft.com/office/powerpoint/2010/main" val="30371920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07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CA" altLang="en-US" dirty="0" smtClean="0">
              <a:latin typeface="Calibri" panose="020F0502020204030204" pitchFamily="34" charset="0"/>
              <a:ea typeface="ＭＳ Ｐゴシック" panose="020B0600070205080204" pitchFamily="34" charset="-128"/>
            </a:endParaRPr>
          </a:p>
        </p:txBody>
      </p:sp>
      <p:sp>
        <p:nvSpPr>
          <p:cNvPr id="307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250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1pPr>
            <a:lvl2pPr marL="742950" indent="-285750" defTabSz="95250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2pPr>
            <a:lvl3pPr marL="1143000" indent="-228600" defTabSz="95250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3pPr>
            <a:lvl4pPr marL="1600200" indent="-228600" defTabSz="95250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4pPr>
            <a:lvl5pPr marL="2057400" indent="-228600" defTabSz="95250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5pPr>
            <a:lvl6pPr marL="25146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eaLnBrk="1" hangingPunct="1">
              <a:lnSpc>
                <a:spcPct val="100000"/>
              </a:lnSpc>
              <a:spcBef>
                <a:spcPct val="0"/>
              </a:spcBef>
            </a:pPr>
            <a:fld id="{6034A13B-E2EB-4003-9E58-3496FA088BF5}" type="slidenum">
              <a:rPr lang="en-US" altLang="en-US" sz="1000">
                <a:latin typeface="Calibri" panose="020F0502020204030204" pitchFamily="34" charset="0"/>
                <a:cs typeface="Arial" panose="020B0604020202020204" pitchFamily="34" charset="0"/>
              </a:rPr>
              <a:pPr eaLnBrk="1" hangingPunct="1">
                <a:lnSpc>
                  <a:spcPct val="100000"/>
                </a:lnSpc>
                <a:spcBef>
                  <a:spcPct val="0"/>
                </a:spcBef>
              </a:pPr>
              <a:t>12</a:t>
            </a:fld>
            <a:endParaRPr lang="en-US" altLang="en-US" sz="1000" dirty="0">
              <a:latin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7898400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07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CA" altLang="en-US" dirty="0" smtClean="0">
              <a:latin typeface="Calibri" panose="020F0502020204030204" pitchFamily="34" charset="0"/>
              <a:ea typeface="ＭＳ Ｐゴシック" panose="020B0600070205080204" pitchFamily="34" charset="-128"/>
            </a:endParaRPr>
          </a:p>
        </p:txBody>
      </p:sp>
      <p:sp>
        <p:nvSpPr>
          <p:cNvPr id="307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250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1pPr>
            <a:lvl2pPr marL="742950" indent="-285750" defTabSz="95250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2pPr>
            <a:lvl3pPr marL="1143000" indent="-228600" defTabSz="95250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3pPr>
            <a:lvl4pPr marL="1600200" indent="-228600" defTabSz="95250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4pPr>
            <a:lvl5pPr marL="2057400" indent="-228600" defTabSz="95250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5pPr>
            <a:lvl6pPr marL="25146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eaLnBrk="1" hangingPunct="1">
              <a:lnSpc>
                <a:spcPct val="100000"/>
              </a:lnSpc>
              <a:spcBef>
                <a:spcPct val="0"/>
              </a:spcBef>
            </a:pPr>
            <a:fld id="{6034A13B-E2EB-4003-9E58-3496FA088BF5}" type="slidenum">
              <a:rPr lang="en-US" altLang="en-US" sz="1000">
                <a:latin typeface="Calibri" panose="020F0502020204030204" pitchFamily="34" charset="0"/>
                <a:cs typeface="Arial" panose="020B0604020202020204" pitchFamily="34" charset="0"/>
              </a:rPr>
              <a:pPr eaLnBrk="1" hangingPunct="1">
                <a:lnSpc>
                  <a:spcPct val="100000"/>
                </a:lnSpc>
                <a:spcBef>
                  <a:spcPct val="0"/>
                </a:spcBef>
              </a:pPr>
              <a:t>13</a:t>
            </a:fld>
            <a:endParaRPr lang="en-US" altLang="en-US" sz="1000" dirty="0">
              <a:latin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3153230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Rot="1" noChangeAspect="1" noTextEdit="1"/>
          </p:cNvSpPr>
          <p:nvPr>
            <p:ph type="sldImg"/>
          </p:nvPr>
        </p:nvSpPr>
        <p:spPr>
          <a:ln/>
        </p:spPr>
      </p:sp>
      <p:sp>
        <p:nvSpPr>
          <p:cNvPr id="32771"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CA" altLang="en-US" dirty="0" smtClean="0">
              <a:latin typeface="Calibri" panose="020F0502020204030204" pitchFamily="34" charset="0"/>
              <a:ea typeface="ＭＳ Ｐゴシック" panose="020B0600070205080204" pitchFamily="34" charset="-128"/>
            </a:endParaRPr>
          </a:p>
        </p:txBody>
      </p:sp>
    </p:spTree>
    <p:extLst>
      <p:ext uri="{BB962C8B-B14F-4D97-AF65-F5344CB8AC3E}">
        <p14:creationId xmlns:p14="http://schemas.microsoft.com/office/powerpoint/2010/main" val="7007085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Rot="1" noChangeAspect="1" noChangeArrowheads="1" noTextEdit="1"/>
          </p:cNvSpPr>
          <p:nvPr>
            <p:ph type="sldImg"/>
          </p:nvPr>
        </p:nvSpPr>
        <p:spPr>
          <a:xfrm>
            <a:off x="1190625" y="701675"/>
            <a:ext cx="4630738" cy="3473450"/>
          </a:xfrm>
          <a:ln/>
        </p:spPr>
      </p:sp>
      <p:sp>
        <p:nvSpPr>
          <p:cNvPr id="3481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sv-SE" altLang="en-US" dirty="0" smtClean="0">
              <a:latin typeface="Calibri" panose="020F0502020204030204" pitchFamily="34" charset="0"/>
              <a:ea typeface="ＭＳ Ｐゴシック" panose="020B0600070205080204" pitchFamily="34" charset="-128"/>
            </a:endParaRPr>
          </a:p>
        </p:txBody>
      </p:sp>
    </p:spTree>
    <p:extLst>
      <p:ext uri="{BB962C8B-B14F-4D97-AF65-F5344CB8AC3E}">
        <p14:creationId xmlns:p14="http://schemas.microsoft.com/office/powerpoint/2010/main" val="3373425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a:spLocks noChangeArrowheads="1"/>
          </p:cNvSpPr>
          <p:nvPr/>
        </p:nvSpPr>
        <p:spPr bwMode="auto">
          <a:xfrm>
            <a:off x="241300" y="139700"/>
            <a:ext cx="8775700" cy="655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1400">
                <a:solidFill>
                  <a:schemeClr val="tx1"/>
                </a:solidFill>
                <a:latin typeface="Arial" charset="0"/>
              </a:defRPr>
            </a:lvl1pPr>
            <a:lvl2pPr marL="742950" indent="-285750" eaLnBrk="0" hangingPunct="0">
              <a:defRPr sz="1400">
                <a:solidFill>
                  <a:schemeClr val="tx1"/>
                </a:solidFill>
                <a:latin typeface="Arial" charset="0"/>
              </a:defRPr>
            </a:lvl2pPr>
            <a:lvl3pPr marL="1143000" indent="-228600" eaLnBrk="0" hangingPunct="0">
              <a:defRPr sz="1400">
                <a:solidFill>
                  <a:schemeClr val="tx1"/>
                </a:solidFill>
                <a:latin typeface="Arial" charset="0"/>
              </a:defRPr>
            </a:lvl3pPr>
            <a:lvl4pPr marL="1600200" indent="-228600" eaLnBrk="0" hangingPunct="0">
              <a:defRPr sz="1400">
                <a:solidFill>
                  <a:schemeClr val="tx1"/>
                </a:solidFill>
                <a:latin typeface="Arial" charset="0"/>
              </a:defRPr>
            </a:lvl4pPr>
            <a:lvl5pPr marL="2057400" indent="-228600" eaLnBrk="0" hangingPunct="0">
              <a:defRPr sz="1400">
                <a:solidFill>
                  <a:schemeClr val="tx1"/>
                </a:solidFill>
                <a:latin typeface="Arial" charset="0"/>
              </a:defRPr>
            </a:lvl5pPr>
            <a:lvl6pPr marL="2514600" indent="-228600" eaLnBrk="0" fontAlgn="base" hangingPunct="0">
              <a:spcBef>
                <a:spcPct val="0"/>
              </a:spcBef>
              <a:spcAft>
                <a:spcPct val="0"/>
              </a:spcAft>
              <a:defRPr sz="1400">
                <a:solidFill>
                  <a:schemeClr val="tx1"/>
                </a:solidFill>
                <a:latin typeface="Arial" charset="0"/>
              </a:defRPr>
            </a:lvl6pPr>
            <a:lvl7pPr marL="2971800" indent="-228600" eaLnBrk="0" fontAlgn="base" hangingPunct="0">
              <a:spcBef>
                <a:spcPct val="0"/>
              </a:spcBef>
              <a:spcAft>
                <a:spcPct val="0"/>
              </a:spcAft>
              <a:defRPr sz="1400">
                <a:solidFill>
                  <a:schemeClr val="tx1"/>
                </a:solidFill>
                <a:latin typeface="Arial" charset="0"/>
              </a:defRPr>
            </a:lvl7pPr>
            <a:lvl8pPr marL="3429000" indent="-228600" eaLnBrk="0" fontAlgn="base" hangingPunct="0">
              <a:spcBef>
                <a:spcPct val="0"/>
              </a:spcBef>
              <a:spcAft>
                <a:spcPct val="0"/>
              </a:spcAft>
              <a:defRPr sz="1400">
                <a:solidFill>
                  <a:schemeClr val="tx1"/>
                </a:solidFill>
                <a:latin typeface="Arial" charset="0"/>
              </a:defRPr>
            </a:lvl8pPr>
            <a:lvl9pPr marL="3886200" indent="-228600" eaLnBrk="0" fontAlgn="base" hangingPunct="0">
              <a:spcBef>
                <a:spcPct val="0"/>
              </a:spcBef>
              <a:spcAft>
                <a:spcPct val="0"/>
              </a:spcAft>
              <a:defRPr sz="1400">
                <a:solidFill>
                  <a:schemeClr val="tx1"/>
                </a:solidFill>
                <a:latin typeface="Arial" charset="0"/>
              </a:defRPr>
            </a:lvl9pPr>
          </a:lstStyle>
          <a:p>
            <a:pPr>
              <a:defRPr/>
            </a:pPr>
            <a:endParaRPr lang="en-CA" altLang="en-US" dirty="0" smtClean="0">
              <a:ea typeface="+mn-ea"/>
            </a:endParaRPr>
          </a:p>
        </p:txBody>
      </p:sp>
      <p:sp>
        <p:nvSpPr>
          <p:cNvPr id="5" name="Rectangle 4"/>
          <p:cNvSpPr>
            <a:spLocks noChangeArrowheads="1"/>
          </p:cNvSpPr>
          <p:nvPr/>
        </p:nvSpPr>
        <p:spPr bwMode="auto">
          <a:xfrm>
            <a:off x="8232775" y="6629400"/>
            <a:ext cx="911225"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eaLnBrk="0" hangingPunct="0">
              <a:defRPr sz="1400">
                <a:solidFill>
                  <a:schemeClr val="tx1"/>
                </a:solidFill>
                <a:latin typeface="Arial" charset="0"/>
              </a:defRPr>
            </a:lvl1pPr>
            <a:lvl2pPr marL="742950" indent="-285750" eaLnBrk="0" hangingPunct="0">
              <a:defRPr sz="1400">
                <a:solidFill>
                  <a:schemeClr val="tx1"/>
                </a:solidFill>
                <a:latin typeface="Arial" charset="0"/>
              </a:defRPr>
            </a:lvl2pPr>
            <a:lvl3pPr marL="1143000" indent="-228600" eaLnBrk="0" hangingPunct="0">
              <a:defRPr sz="1400">
                <a:solidFill>
                  <a:schemeClr val="tx1"/>
                </a:solidFill>
                <a:latin typeface="Arial" charset="0"/>
              </a:defRPr>
            </a:lvl3pPr>
            <a:lvl4pPr marL="1600200" indent="-228600" eaLnBrk="0" hangingPunct="0">
              <a:defRPr sz="1400">
                <a:solidFill>
                  <a:schemeClr val="tx1"/>
                </a:solidFill>
                <a:latin typeface="Arial" charset="0"/>
              </a:defRPr>
            </a:lvl4pPr>
            <a:lvl5pPr marL="2057400" indent="-228600" eaLnBrk="0" hangingPunct="0">
              <a:defRPr sz="1400">
                <a:solidFill>
                  <a:schemeClr val="tx1"/>
                </a:solidFill>
                <a:latin typeface="Arial" charset="0"/>
              </a:defRPr>
            </a:lvl5pPr>
            <a:lvl6pPr marL="2514600" indent="-228600" eaLnBrk="0" fontAlgn="base" hangingPunct="0">
              <a:spcBef>
                <a:spcPct val="0"/>
              </a:spcBef>
              <a:spcAft>
                <a:spcPct val="0"/>
              </a:spcAft>
              <a:defRPr sz="1400">
                <a:solidFill>
                  <a:schemeClr val="tx1"/>
                </a:solidFill>
                <a:latin typeface="Arial" charset="0"/>
              </a:defRPr>
            </a:lvl6pPr>
            <a:lvl7pPr marL="2971800" indent="-228600" eaLnBrk="0" fontAlgn="base" hangingPunct="0">
              <a:spcBef>
                <a:spcPct val="0"/>
              </a:spcBef>
              <a:spcAft>
                <a:spcPct val="0"/>
              </a:spcAft>
              <a:defRPr sz="1400">
                <a:solidFill>
                  <a:schemeClr val="tx1"/>
                </a:solidFill>
                <a:latin typeface="Arial" charset="0"/>
              </a:defRPr>
            </a:lvl7pPr>
            <a:lvl8pPr marL="3429000" indent="-228600" eaLnBrk="0" fontAlgn="base" hangingPunct="0">
              <a:spcBef>
                <a:spcPct val="0"/>
              </a:spcBef>
              <a:spcAft>
                <a:spcPct val="0"/>
              </a:spcAft>
              <a:defRPr sz="1400">
                <a:solidFill>
                  <a:schemeClr val="tx1"/>
                </a:solidFill>
                <a:latin typeface="Arial" charset="0"/>
              </a:defRPr>
            </a:lvl8pPr>
            <a:lvl9pPr marL="3886200" indent="-228600" eaLnBrk="0" fontAlgn="base" hangingPunct="0">
              <a:spcBef>
                <a:spcPct val="0"/>
              </a:spcBef>
              <a:spcAft>
                <a:spcPct val="0"/>
              </a:spcAft>
              <a:defRPr sz="1400">
                <a:solidFill>
                  <a:schemeClr val="tx1"/>
                </a:solidFill>
                <a:latin typeface="Arial" charset="0"/>
              </a:defRPr>
            </a:lvl9pPr>
          </a:lstStyle>
          <a:p>
            <a:pPr>
              <a:defRPr/>
            </a:pPr>
            <a:r>
              <a:rPr lang="en-US" altLang="en-US" sz="900" dirty="0" smtClean="0">
                <a:latin typeface="Times New Roman" pitchFamily="18" charset="0"/>
                <a:ea typeface="+mn-ea"/>
              </a:rPr>
              <a:t>James Tam</a:t>
            </a:r>
          </a:p>
        </p:txBody>
      </p:sp>
      <p:sp>
        <p:nvSpPr>
          <p:cNvPr id="23555" name="Rectangle 3"/>
          <p:cNvSpPr>
            <a:spLocks noGrp="1" noChangeArrowheads="1"/>
          </p:cNvSpPr>
          <p:nvPr>
            <p:ph type="ctrTitle"/>
          </p:nvPr>
        </p:nvSpPr>
        <p:spPr>
          <a:xfrm>
            <a:off x="685800" y="2286000"/>
            <a:ext cx="7772400" cy="1143000"/>
          </a:xfrm>
        </p:spPr>
        <p:txBody>
          <a:bodyPr/>
          <a:lstStyle>
            <a:lvl1pPr>
              <a:defRPr sz="4800"/>
            </a:lvl1pPr>
          </a:lstStyle>
          <a:p>
            <a:r>
              <a:rPr lang="en-US" dirty="0"/>
              <a:t>Click to edit Master title style</a:t>
            </a:r>
          </a:p>
        </p:txBody>
      </p:sp>
      <p:sp>
        <p:nvSpPr>
          <p:cNvPr id="23556" name="Rectangle 4"/>
          <p:cNvSpPr>
            <a:spLocks noGrp="1" noChangeArrowheads="1"/>
          </p:cNvSpPr>
          <p:nvPr>
            <p:ph type="subTitle" idx="1"/>
          </p:nvPr>
        </p:nvSpPr>
        <p:spPr>
          <a:xfrm>
            <a:off x="1371600" y="3886200"/>
            <a:ext cx="6400800" cy="1752600"/>
          </a:xfrm>
        </p:spPr>
        <p:txBody>
          <a:bodyPr/>
          <a:lstStyle>
            <a:lvl1pPr algn="ctr">
              <a:defRPr sz="3200"/>
            </a:lvl1pPr>
          </a:lstStyle>
          <a:p>
            <a:r>
              <a:rPr lang="en-US" dirty="0"/>
              <a:t>Click to edit Master subtitle style</a:t>
            </a:r>
          </a:p>
        </p:txBody>
      </p:sp>
    </p:spTree>
    <p:extLst>
      <p:ext uri="{BB962C8B-B14F-4D97-AF65-F5344CB8AC3E}">
        <p14:creationId xmlns:p14="http://schemas.microsoft.com/office/powerpoint/2010/main" val="9395943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84950" y="303213"/>
            <a:ext cx="2051050" cy="61737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31800" y="303213"/>
            <a:ext cx="6000750" cy="61737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49191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31800" y="303213"/>
            <a:ext cx="8166100" cy="522287"/>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108075"/>
            <a:ext cx="4013200" cy="53689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22800" y="1108075"/>
            <a:ext cx="4013200" cy="26082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22800" y="3868738"/>
            <a:ext cx="4013200" cy="26082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395852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3pPr marL="568325" indent="-107950">
              <a:buFont typeface="Courier New" panose="02070309020205020404" pitchFamily="49" charset="0"/>
              <a:buChar char="o"/>
              <a:defRPr/>
            </a:lvl3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83110236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108075"/>
            <a:ext cx="4013200" cy="5368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22800" y="1108075"/>
            <a:ext cx="4013200" cy="5368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21721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351236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578269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776935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7837759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5408780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190298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title"/>
          </p:nvPr>
        </p:nvSpPr>
        <p:spPr bwMode="auto">
          <a:xfrm>
            <a:off x="431800" y="303213"/>
            <a:ext cx="816610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en-US" altLang="en-US" smtClean="0"/>
              <a:t>Slide Title</a:t>
            </a:r>
          </a:p>
        </p:txBody>
      </p:sp>
      <p:sp>
        <p:nvSpPr>
          <p:cNvPr id="1027" name="Rectangle 4"/>
          <p:cNvSpPr>
            <a:spLocks noGrp="1" noChangeArrowheads="1"/>
          </p:cNvSpPr>
          <p:nvPr>
            <p:ph type="body" idx="1"/>
          </p:nvPr>
        </p:nvSpPr>
        <p:spPr bwMode="auto">
          <a:xfrm>
            <a:off x="465138" y="1100138"/>
            <a:ext cx="8178800" cy="5368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altLang="en-US" dirty="0" smtClean="0"/>
              <a:t>Body Text</a:t>
            </a:r>
          </a:p>
          <a:p>
            <a:pPr lvl="1"/>
            <a:r>
              <a:rPr lang="en-US" altLang="en-US" dirty="0" smtClean="0"/>
              <a:t>Second Level</a:t>
            </a:r>
          </a:p>
          <a:p>
            <a:pPr lvl="2"/>
            <a:r>
              <a:rPr lang="en-US" altLang="en-US" dirty="0" smtClean="0"/>
              <a:t>Third Level</a:t>
            </a:r>
          </a:p>
          <a:p>
            <a:pPr lvl="3"/>
            <a:r>
              <a:rPr lang="en-US" altLang="en-US" dirty="0" smtClean="0"/>
              <a:t>Fourth Level</a:t>
            </a:r>
          </a:p>
        </p:txBody>
      </p:sp>
      <p:sp>
        <p:nvSpPr>
          <p:cNvPr id="1029" name="Rectangle 6"/>
          <p:cNvSpPr>
            <a:spLocks noChangeArrowheads="1"/>
          </p:cNvSpPr>
          <p:nvPr/>
        </p:nvSpPr>
        <p:spPr bwMode="auto">
          <a:xfrm>
            <a:off x="8164513" y="6629400"/>
            <a:ext cx="911225"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eaLnBrk="0" hangingPunct="0">
              <a:defRPr sz="1400">
                <a:solidFill>
                  <a:schemeClr val="tx1"/>
                </a:solidFill>
                <a:latin typeface="Arial" charset="0"/>
              </a:defRPr>
            </a:lvl1pPr>
            <a:lvl2pPr marL="742950" indent="-285750" eaLnBrk="0" hangingPunct="0">
              <a:defRPr sz="1400">
                <a:solidFill>
                  <a:schemeClr val="tx1"/>
                </a:solidFill>
                <a:latin typeface="Arial" charset="0"/>
              </a:defRPr>
            </a:lvl2pPr>
            <a:lvl3pPr marL="1143000" indent="-228600" eaLnBrk="0" hangingPunct="0">
              <a:defRPr sz="1400">
                <a:solidFill>
                  <a:schemeClr val="tx1"/>
                </a:solidFill>
                <a:latin typeface="Arial" charset="0"/>
              </a:defRPr>
            </a:lvl3pPr>
            <a:lvl4pPr marL="1600200" indent="-228600" eaLnBrk="0" hangingPunct="0">
              <a:defRPr sz="1400">
                <a:solidFill>
                  <a:schemeClr val="tx1"/>
                </a:solidFill>
                <a:latin typeface="Arial" charset="0"/>
              </a:defRPr>
            </a:lvl4pPr>
            <a:lvl5pPr marL="2057400" indent="-228600" eaLnBrk="0" hangingPunct="0">
              <a:defRPr sz="1400">
                <a:solidFill>
                  <a:schemeClr val="tx1"/>
                </a:solidFill>
                <a:latin typeface="Arial" charset="0"/>
              </a:defRPr>
            </a:lvl5pPr>
            <a:lvl6pPr marL="2514600" indent="-228600" eaLnBrk="0" fontAlgn="base" hangingPunct="0">
              <a:spcBef>
                <a:spcPct val="0"/>
              </a:spcBef>
              <a:spcAft>
                <a:spcPct val="0"/>
              </a:spcAft>
              <a:defRPr sz="1400">
                <a:solidFill>
                  <a:schemeClr val="tx1"/>
                </a:solidFill>
                <a:latin typeface="Arial" charset="0"/>
              </a:defRPr>
            </a:lvl6pPr>
            <a:lvl7pPr marL="2971800" indent="-228600" eaLnBrk="0" fontAlgn="base" hangingPunct="0">
              <a:spcBef>
                <a:spcPct val="0"/>
              </a:spcBef>
              <a:spcAft>
                <a:spcPct val="0"/>
              </a:spcAft>
              <a:defRPr sz="1400">
                <a:solidFill>
                  <a:schemeClr val="tx1"/>
                </a:solidFill>
                <a:latin typeface="Arial" charset="0"/>
              </a:defRPr>
            </a:lvl7pPr>
            <a:lvl8pPr marL="3429000" indent="-228600" eaLnBrk="0" fontAlgn="base" hangingPunct="0">
              <a:spcBef>
                <a:spcPct val="0"/>
              </a:spcBef>
              <a:spcAft>
                <a:spcPct val="0"/>
              </a:spcAft>
              <a:defRPr sz="1400">
                <a:solidFill>
                  <a:schemeClr val="tx1"/>
                </a:solidFill>
                <a:latin typeface="Arial" charset="0"/>
              </a:defRPr>
            </a:lvl8pPr>
            <a:lvl9pPr marL="3886200" indent="-228600" eaLnBrk="0" fontAlgn="base" hangingPunct="0">
              <a:spcBef>
                <a:spcPct val="0"/>
              </a:spcBef>
              <a:spcAft>
                <a:spcPct val="0"/>
              </a:spcAft>
              <a:defRPr sz="1400">
                <a:solidFill>
                  <a:schemeClr val="tx1"/>
                </a:solidFill>
                <a:latin typeface="Arial" charset="0"/>
              </a:defRPr>
            </a:lvl9pPr>
          </a:lstStyle>
          <a:p>
            <a:pPr>
              <a:defRPr/>
            </a:pPr>
            <a:r>
              <a:rPr lang="en-US" altLang="en-US" sz="900" dirty="0" smtClean="0">
                <a:latin typeface="Times New Roman" pitchFamily="18" charset="0"/>
                <a:ea typeface="+mn-ea"/>
              </a:rPr>
              <a:t>James Tam</a:t>
            </a:r>
          </a:p>
        </p:txBody>
      </p:sp>
    </p:spTree>
  </p:cSld>
  <p:clrMap bg1="lt1" tx1="dk1" bg2="lt2" tx2="dk2" accent1="accent1" accent2="accent2" accent3="accent3" accent4="accent4" accent5="accent5" accent6="accent6" hlink="hlink" folHlink="folHlink"/>
  <p:sldLayoutIdLst>
    <p:sldLayoutId id="2147484711" r:id="rId1"/>
    <p:sldLayoutId id="2147484701" r:id="rId2"/>
    <p:sldLayoutId id="2147484702" r:id="rId3"/>
    <p:sldLayoutId id="2147484703" r:id="rId4"/>
    <p:sldLayoutId id="2147484704" r:id="rId5"/>
    <p:sldLayoutId id="2147484705" r:id="rId6"/>
    <p:sldLayoutId id="2147484706" r:id="rId7"/>
    <p:sldLayoutId id="2147484707" r:id="rId8"/>
    <p:sldLayoutId id="2147484708" r:id="rId9"/>
    <p:sldLayoutId id="2147484709" r:id="rId10"/>
    <p:sldLayoutId id="2147484710" r:id="rId11"/>
  </p:sldLayoutIdLst>
  <p:timing>
    <p:tnLst>
      <p:par>
        <p:cTn id="1" dur="indefinite" restart="never" nodeType="tmRoot"/>
      </p:par>
    </p:tnLst>
  </p:timing>
  <p:hf hdr="0" ftr="0" dt="0"/>
  <p:txStyles>
    <p:titleStyle>
      <a:lvl1pPr algn="ctr" rtl="0" eaLnBrk="0" fontAlgn="base" hangingPunct="0">
        <a:lnSpc>
          <a:spcPct val="90000"/>
        </a:lnSpc>
        <a:spcBef>
          <a:spcPct val="0"/>
        </a:spcBef>
        <a:spcAft>
          <a:spcPct val="0"/>
        </a:spcAft>
        <a:defRPr sz="3200" b="1" u="sng">
          <a:solidFill>
            <a:schemeClr val="tx2"/>
          </a:solidFill>
          <a:latin typeface="Calibri" panose="020F0502020204030204" pitchFamily="34" charset="0"/>
          <a:ea typeface="ＭＳ Ｐゴシック" charset="0"/>
          <a:cs typeface="ＭＳ Ｐゴシック" charset="0"/>
        </a:defRPr>
      </a:lvl1pPr>
      <a:lvl2pPr algn="ctr" rtl="0" eaLnBrk="0" fontAlgn="base" hangingPunct="0">
        <a:lnSpc>
          <a:spcPct val="90000"/>
        </a:lnSpc>
        <a:spcBef>
          <a:spcPct val="0"/>
        </a:spcBef>
        <a:spcAft>
          <a:spcPct val="0"/>
        </a:spcAft>
        <a:defRPr sz="3200" b="1" u="sng">
          <a:solidFill>
            <a:schemeClr val="tx2"/>
          </a:solidFill>
          <a:latin typeface="Calibri" pitchFamily="34" charset="0"/>
          <a:ea typeface="ＭＳ Ｐゴシック" charset="0"/>
          <a:cs typeface="ＭＳ Ｐゴシック" charset="0"/>
        </a:defRPr>
      </a:lvl2pPr>
      <a:lvl3pPr algn="ctr" rtl="0" eaLnBrk="0" fontAlgn="base" hangingPunct="0">
        <a:lnSpc>
          <a:spcPct val="90000"/>
        </a:lnSpc>
        <a:spcBef>
          <a:spcPct val="0"/>
        </a:spcBef>
        <a:spcAft>
          <a:spcPct val="0"/>
        </a:spcAft>
        <a:defRPr sz="3200" b="1" u="sng">
          <a:solidFill>
            <a:schemeClr val="tx2"/>
          </a:solidFill>
          <a:latin typeface="Calibri" pitchFamily="34" charset="0"/>
          <a:ea typeface="ＭＳ Ｐゴシック" charset="0"/>
          <a:cs typeface="ＭＳ Ｐゴシック" charset="0"/>
        </a:defRPr>
      </a:lvl3pPr>
      <a:lvl4pPr algn="ctr" rtl="0" eaLnBrk="0" fontAlgn="base" hangingPunct="0">
        <a:lnSpc>
          <a:spcPct val="90000"/>
        </a:lnSpc>
        <a:spcBef>
          <a:spcPct val="0"/>
        </a:spcBef>
        <a:spcAft>
          <a:spcPct val="0"/>
        </a:spcAft>
        <a:defRPr sz="3200" b="1" u="sng">
          <a:solidFill>
            <a:schemeClr val="tx2"/>
          </a:solidFill>
          <a:latin typeface="Calibri" pitchFamily="34" charset="0"/>
          <a:ea typeface="ＭＳ Ｐゴシック" charset="0"/>
          <a:cs typeface="ＭＳ Ｐゴシック" charset="0"/>
        </a:defRPr>
      </a:lvl4pPr>
      <a:lvl5pPr algn="ctr" rtl="0" eaLnBrk="0" fontAlgn="base" hangingPunct="0">
        <a:lnSpc>
          <a:spcPct val="90000"/>
        </a:lnSpc>
        <a:spcBef>
          <a:spcPct val="0"/>
        </a:spcBef>
        <a:spcAft>
          <a:spcPct val="0"/>
        </a:spcAft>
        <a:defRPr sz="3200" b="1" u="sng">
          <a:solidFill>
            <a:schemeClr val="tx2"/>
          </a:solidFill>
          <a:latin typeface="Calibri" pitchFamily="34" charset="0"/>
          <a:ea typeface="ＭＳ Ｐゴシック" charset="0"/>
          <a:cs typeface="ＭＳ Ｐゴシック" charset="0"/>
        </a:defRPr>
      </a:lvl5pPr>
      <a:lvl6pPr marL="457200" algn="ctr" rtl="0" eaLnBrk="0" fontAlgn="base" hangingPunct="0">
        <a:lnSpc>
          <a:spcPct val="90000"/>
        </a:lnSpc>
        <a:spcBef>
          <a:spcPct val="0"/>
        </a:spcBef>
        <a:spcAft>
          <a:spcPct val="0"/>
        </a:spcAft>
        <a:defRPr sz="2800" b="1" u="sng">
          <a:solidFill>
            <a:schemeClr val="tx2"/>
          </a:solidFill>
          <a:latin typeface="Times New Roman" pitchFamily="18" charset="0"/>
        </a:defRPr>
      </a:lvl6pPr>
      <a:lvl7pPr marL="914400" algn="ctr" rtl="0" eaLnBrk="0" fontAlgn="base" hangingPunct="0">
        <a:lnSpc>
          <a:spcPct val="90000"/>
        </a:lnSpc>
        <a:spcBef>
          <a:spcPct val="0"/>
        </a:spcBef>
        <a:spcAft>
          <a:spcPct val="0"/>
        </a:spcAft>
        <a:defRPr sz="2800" b="1" u="sng">
          <a:solidFill>
            <a:schemeClr val="tx2"/>
          </a:solidFill>
          <a:latin typeface="Times New Roman" pitchFamily="18" charset="0"/>
        </a:defRPr>
      </a:lvl7pPr>
      <a:lvl8pPr marL="1371600" algn="ctr" rtl="0" eaLnBrk="0" fontAlgn="base" hangingPunct="0">
        <a:lnSpc>
          <a:spcPct val="90000"/>
        </a:lnSpc>
        <a:spcBef>
          <a:spcPct val="0"/>
        </a:spcBef>
        <a:spcAft>
          <a:spcPct val="0"/>
        </a:spcAft>
        <a:defRPr sz="2800" b="1" u="sng">
          <a:solidFill>
            <a:schemeClr val="tx2"/>
          </a:solidFill>
          <a:latin typeface="Times New Roman" pitchFamily="18" charset="0"/>
        </a:defRPr>
      </a:lvl8pPr>
      <a:lvl9pPr marL="1828800" algn="ctr" rtl="0" eaLnBrk="0" fontAlgn="base" hangingPunct="0">
        <a:lnSpc>
          <a:spcPct val="90000"/>
        </a:lnSpc>
        <a:spcBef>
          <a:spcPct val="0"/>
        </a:spcBef>
        <a:spcAft>
          <a:spcPct val="0"/>
        </a:spcAft>
        <a:defRPr sz="2800" b="1" u="sng">
          <a:solidFill>
            <a:schemeClr val="tx2"/>
          </a:solidFill>
          <a:latin typeface="Times New Roman" pitchFamily="18" charset="0"/>
        </a:defRPr>
      </a:lvl9pPr>
    </p:titleStyle>
    <p:bodyStyle>
      <a:lvl1pPr marL="111125" indent="-111125" algn="l" rtl="0" eaLnBrk="0" fontAlgn="base" hangingPunct="0">
        <a:spcBef>
          <a:spcPct val="30000"/>
        </a:spcBef>
        <a:spcAft>
          <a:spcPct val="0"/>
        </a:spcAft>
        <a:buChar char="•"/>
        <a:defRPr sz="2400">
          <a:solidFill>
            <a:schemeClr val="tx1"/>
          </a:solidFill>
          <a:latin typeface="Calibri" panose="020F0502020204030204" pitchFamily="34" charset="0"/>
          <a:ea typeface="ＭＳ Ｐゴシック" charset="0"/>
          <a:cs typeface="ＭＳ Ｐゴシック" charset="0"/>
        </a:defRPr>
      </a:lvl1pPr>
      <a:lvl2pPr marL="452438" indent="-227013" algn="l" rtl="0" eaLnBrk="0" fontAlgn="base" hangingPunct="0">
        <a:spcBef>
          <a:spcPct val="10000"/>
        </a:spcBef>
        <a:spcAft>
          <a:spcPct val="0"/>
        </a:spcAft>
        <a:buSzPct val="100000"/>
        <a:buFont typeface="Times New Roman" panose="02020603050405020304" pitchFamily="18" charset="0"/>
        <a:buChar char="-"/>
        <a:defRPr sz="2000">
          <a:solidFill>
            <a:schemeClr val="tx1"/>
          </a:solidFill>
          <a:latin typeface="Calibri" panose="020F0502020204030204" pitchFamily="34" charset="0"/>
          <a:ea typeface="ＭＳ Ｐゴシック" charset="0"/>
        </a:defRPr>
      </a:lvl2pPr>
      <a:lvl3pPr marL="622300" indent="-161925" algn="l" rtl="0" eaLnBrk="0" fontAlgn="base" hangingPunct="0">
        <a:lnSpc>
          <a:spcPct val="90000"/>
        </a:lnSpc>
        <a:spcBef>
          <a:spcPct val="10000"/>
        </a:spcBef>
        <a:spcAft>
          <a:spcPct val="0"/>
        </a:spcAft>
        <a:buSzPct val="100000"/>
        <a:buFont typeface="Courier New" panose="02070309020205020404" pitchFamily="49" charset="0"/>
        <a:buChar char="o"/>
        <a:defRPr>
          <a:solidFill>
            <a:schemeClr val="tx1"/>
          </a:solidFill>
          <a:latin typeface="Calibri" panose="020F0502020204030204" pitchFamily="34" charset="0"/>
          <a:ea typeface="ＭＳ Ｐゴシック" charset="0"/>
        </a:defRPr>
      </a:lvl3pPr>
      <a:lvl4pPr marL="800100" indent="-114300" algn="l" rtl="0" eaLnBrk="0" fontAlgn="base" hangingPunct="0">
        <a:spcBef>
          <a:spcPct val="10000"/>
        </a:spcBef>
        <a:spcAft>
          <a:spcPct val="0"/>
        </a:spcAft>
        <a:defRPr>
          <a:solidFill>
            <a:schemeClr val="tx1"/>
          </a:solidFill>
          <a:latin typeface="Calibri" panose="020F0502020204030204" pitchFamily="34" charset="0"/>
          <a:ea typeface="ＭＳ Ｐゴシック" charset="0"/>
        </a:defRPr>
      </a:lvl4pPr>
      <a:lvl5pPr marL="1028700" indent="-114300" algn="l" rtl="0" eaLnBrk="0" fontAlgn="base" hangingPunct="0">
        <a:spcBef>
          <a:spcPct val="10000"/>
        </a:spcBef>
        <a:spcAft>
          <a:spcPct val="0"/>
        </a:spcAft>
        <a:defRPr>
          <a:solidFill>
            <a:schemeClr val="tx1"/>
          </a:solidFill>
          <a:latin typeface="Calibri" panose="020F0502020204030204" pitchFamily="34" charset="0"/>
          <a:ea typeface="ＭＳ Ｐゴシック" charset="0"/>
        </a:defRPr>
      </a:lvl5pPr>
      <a:lvl6pPr marL="1485900" indent="-114300" algn="l" rtl="0" eaLnBrk="0" fontAlgn="base" hangingPunct="0">
        <a:spcBef>
          <a:spcPct val="10000"/>
        </a:spcBef>
        <a:spcAft>
          <a:spcPct val="0"/>
        </a:spcAft>
        <a:defRPr>
          <a:solidFill>
            <a:schemeClr val="tx1"/>
          </a:solidFill>
          <a:latin typeface="+mn-lt"/>
        </a:defRPr>
      </a:lvl6pPr>
      <a:lvl7pPr marL="1943100" indent="-114300" algn="l" rtl="0" eaLnBrk="0" fontAlgn="base" hangingPunct="0">
        <a:spcBef>
          <a:spcPct val="10000"/>
        </a:spcBef>
        <a:spcAft>
          <a:spcPct val="0"/>
        </a:spcAft>
        <a:defRPr>
          <a:solidFill>
            <a:schemeClr val="tx1"/>
          </a:solidFill>
          <a:latin typeface="+mn-lt"/>
        </a:defRPr>
      </a:lvl7pPr>
      <a:lvl8pPr marL="2400300" indent="-114300" algn="l" rtl="0" eaLnBrk="0" fontAlgn="base" hangingPunct="0">
        <a:spcBef>
          <a:spcPct val="10000"/>
        </a:spcBef>
        <a:spcAft>
          <a:spcPct val="0"/>
        </a:spcAft>
        <a:defRPr>
          <a:solidFill>
            <a:schemeClr val="tx1"/>
          </a:solidFill>
          <a:latin typeface="+mn-lt"/>
        </a:defRPr>
      </a:lvl8pPr>
      <a:lvl9pPr marL="2857500" indent="-114300" algn="l" rtl="0" eaLnBrk="0" fontAlgn="base" hangingPunct="0">
        <a:spcBef>
          <a:spcPct val="10000"/>
        </a:spcBef>
        <a:spcAft>
          <a:spcPct val="0"/>
        </a:spcAft>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CD5B5"/>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ctrTitle" idx="4294967295"/>
          </p:nvPr>
        </p:nvSpPr>
        <p:spPr>
          <a:xfrm>
            <a:off x="685800" y="2130425"/>
            <a:ext cx="7772400" cy="1470025"/>
          </a:xfrm>
        </p:spPr>
        <p:txBody>
          <a:bodyPr/>
          <a:lstStyle/>
          <a:p>
            <a:r>
              <a:rPr lang="en-US" altLang="en-US" sz="4800" dirty="0" smtClean="0">
                <a:ea typeface="ＭＳ Ｐゴシック" panose="020B0600070205080204" pitchFamily="34" charset="-128"/>
              </a:rPr>
              <a:t>Loops In Python: Part 1</a:t>
            </a:r>
          </a:p>
        </p:txBody>
      </p:sp>
      <p:sp>
        <p:nvSpPr>
          <p:cNvPr id="5123" name="Text Box 3"/>
          <p:cNvSpPr txBox="1">
            <a:spLocks noChangeArrowheads="1"/>
          </p:cNvSpPr>
          <p:nvPr/>
        </p:nvSpPr>
        <p:spPr bwMode="auto">
          <a:xfrm>
            <a:off x="842963" y="5815013"/>
            <a:ext cx="7100887"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type="none" w="sm" len="sm"/>
                <a:tailEnd type="none" w="sm" len="sm"/>
              </a14:hiddenLine>
            </a:ext>
          </a:extLst>
        </p:spPr>
        <p:txBody>
          <a:bodyPr lIns="92075" tIns="46038" rIns="92075" bIns="46038">
            <a:spAutoFit/>
          </a:bodyPr>
          <a:lstStyle>
            <a:lvl1pPr>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50000"/>
              </a:spcBef>
              <a:buFontTx/>
              <a:buNone/>
            </a:pPr>
            <a:endParaRPr lang="en-CA" altLang="en-US" sz="1800" baseline="30000" dirty="0">
              <a:latin typeface="Arial" panose="020B0604020202020204" pitchFamily="34" charset="0"/>
            </a:endParaRPr>
          </a:p>
        </p:txBody>
      </p:sp>
      <p:sp>
        <p:nvSpPr>
          <p:cNvPr id="4100" name="Text Box 4"/>
          <p:cNvSpPr txBox="1">
            <a:spLocks noChangeArrowheads="1"/>
          </p:cNvSpPr>
          <p:nvPr/>
        </p:nvSpPr>
        <p:spPr bwMode="auto">
          <a:xfrm>
            <a:off x="1169988" y="3589338"/>
            <a:ext cx="7351712" cy="1754187"/>
          </a:xfrm>
          <a:prstGeom prst="rect">
            <a:avLst/>
          </a:prstGeom>
          <a:noFill/>
          <a:ln>
            <a:noFill/>
          </a:ln>
          <a:extLst/>
        </p:spPr>
        <p:txBody>
          <a:bodyPr lIns="92075" tIns="46038" rIns="92075" bIns="46038">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spcBef>
                <a:spcPct val="50000"/>
              </a:spcBef>
              <a:defRPr/>
            </a:pPr>
            <a:r>
              <a:rPr lang="en-US" altLang="en-US" sz="3600" dirty="0" smtClean="0">
                <a:ea typeface="+mn-ea"/>
              </a:rPr>
              <a:t>In this section of notes you will learn how to rerun parts of your program without duplicating instructions.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en-US" altLang="en-US" dirty="0" smtClean="0">
                <a:ea typeface="ＭＳ Ｐゴシック" panose="020B0600070205080204" pitchFamily="34" charset="-128"/>
              </a:rPr>
              <a:t>The </a:t>
            </a:r>
            <a:r>
              <a:rPr lang="en-US" altLang="en-US" dirty="0" smtClean="0">
                <a:latin typeface="Consolas" panose="020B0609020204030204" pitchFamily="49" charset="0"/>
                <a:ea typeface="ＭＳ Ｐゴシック" panose="020B0600070205080204" pitchFamily="34" charset="-128"/>
                <a:cs typeface="Consolas" panose="020B0609020204030204" pitchFamily="49" charset="0"/>
              </a:rPr>
              <a:t>While</a:t>
            </a:r>
            <a:r>
              <a:rPr lang="en-US" altLang="en-US" dirty="0" smtClean="0">
                <a:ea typeface="ＭＳ Ｐゴシック" panose="020B0600070205080204" pitchFamily="34" charset="-128"/>
              </a:rPr>
              <a:t> Loop (2)</a:t>
            </a:r>
          </a:p>
        </p:txBody>
      </p:sp>
      <p:sp>
        <p:nvSpPr>
          <p:cNvPr id="21507" name="Rectangle 3"/>
          <p:cNvSpPr>
            <a:spLocks noGrp="1" noChangeArrowheads="1"/>
          </p:cNvSpPr>
          <p:nvPr>
            <p:ph idx="1"/>
          </p:nvPr>
        </p:nvSpPr>
        <p:spPr/>
        <p:txBody>
          <a:bodyPr/>
          <a:lstStyle/>
          <a:p>
            <a:r>
              <a:rPr lang="en-US" altLang="en-US" b="1" dirty="0" smtClean="0">
                <a:ea typeface="ＭＳ Ｐゴシック" panose="020B0600070205080204" pitchFamily="34" charset="-128"/>
              </a:rPr>
              <a:t>Program name: </a:t>
            </a:r>
            <a:r>
              <a:rPr lang="en-US" altLang="en-US" sz="2000" dirty="0" smtClean="0">
                <a:latin typeface="Consolas" panose="020B0609020204030204" pitchFamily="49" charset="0"/>
                <a:ea typeface="ＭＳ Ｐゴシック" panose="020B0600070205080204" pitchFamily="34" charset="-128"/>
                <a:cs typeface="Consolas" panose="020B0609020204030204" pitchFamily="49" charset="0"/>
              </a:rPr>
              <a:t>1while1_counting_up.py</a:t>
            </a:r>
            <a:endParaRPr lang="en-US" altLang="en-US" dirty="0" smtClean="0">
              <a:latin typeface="Consolas" panose="020B0609020204030204" pitchFamily="49" charset="0"/>
              <a:ea typeface="ＭＳ Ｐゴシック" panose="020B0600070205080204" pitchFamily="34" charset="-128"/>
              <a:cs typeface="Consolas" panose="020B0609020204030204" pitchFamily="49" charset="0"/>
            </a:endParaRPr>
          </a:p>
          <a:p>
            <a:r>
              <a:rPr lang="en-US" altLang="en-US" sz="2000" dirty="0">
                <a:ea typeface="ＭＳ Ｐゴシック" panose="020B0600070205080204" pitchFamily="34" charset="-128"/>
                <a:cs typeface="Calibri" panose="020F0502020204030204" pitchFamily="34" charset="0"/>
              </a:rPr>
              <a:t>Learning objective: a simple counting loop stepping through a sequence (1 - 3) </a:t>
            </a:r>
          </a:p>
          <a:p>
            <a:pPr marL="0" indent="0">
              <a:buNone/>
            </a:pPr>
            <a:endParaRPr lang="en-US" altLang="en-US" sz="2000" dirty="0">
              <a:latin typeface="Consolas" panose="020B0609020204030204" pitchFamily="49" charset="0"/>
              <a:ea typeface="ＭＳ Ｐゴシック" panose="020B0600070205080204" pitchFamily="34" charset="-128"/>
              <a:cs typeface="Consolas" panose="020B0609020204030204" pitchFamily="49" charset="0"/>
            </a:endParaRPr>
          </a:p>
          <a:p>
            <a:endParaRPr lang="en-US" altLang="en-US" sz="2000" b="1" dirty="0">
              <a:latin typeface="Arial" panose="020B0604020202020204" pitchFamily="34" charset="0"/>
              <a:ea typeface="ＭＳ Ｐゴシック" panose="020B0600070205080204" pitchFamily="34" charset="-128"/>
            </a:endParaRPr>
          </a:p>
          <a:p>
            <a:pPr lvl="1">
              <a:spcBef>
                <a:spcPct val="30000"/>
              </a:spcBef>
              <a:buNone/>
            </a:pPr>
            <a:r>
              <a:rPr lang="en-US" altLang="en-US" sz="1800" dirty="0">
                <a:latin typeface="Consolas" panose="020B0609020204030204" pitchFamily="49" charset="0"/>
                <a:ea typeface="ＭＳ Ｐゴシック" panose="020B0600070205080204" pitchFamily="34" charset="-128"/>
                <a:cs typeface="Consolas" panose="020B0609020204030204" pitchFamily="49" charset="0"/>
              </a:rPr>
              <a:t>  i = 1</a:t>
            </a:r>
          </a:p>
          <a:p>
            <a:pPr lvl="1">
              <a:spcBef>
                <a:spcPct val="30000"/>
              </a:spcBef>
              <a:buNone/>
            </a:pPr>
            <a:r>
              <a:rPr lang="en-US" altLang="en-US" sz="1800" dirty="0">
                <a:latin typeface="Consolas" panose="020B0609020204030204" pitchFamily="49" charset="0"/>
                <a:ea typeface="ＭＳ Ｐゴシック" panose="020B0600070205080204" pitchFamily="34" charset="-128"/>
                <a:cs typeface="Consolas" panose="020B0609020204030204" pitchFamily="49" charset="0"/>
              </a:rPr>
              <a:t>  while (i &lt;= 3): </a:t>
            </a:r>
          </a:p>
          <a:p>
            <a:pPr lvl="1">
              <a:spcBef>
                <a:spcPct val="30000"/>
              </a:spcBef>
              <a:buNone/>
            </a:pPr>
            <a:r>
              <a:rPr lang="en-US" altLang="en-US" sz="1800" dirty="0">
                <a:latin typeface="Consolas" panose="020B0609020204030204" pitchFamily="49" charset="0"/>
                <a:ea typeface="ＭＳ Ｐゴシック" panose="020B0600070205080204" pitchFamily="34" charset="-128"/>
                <a:cs typeface="Consolas" panose="020B0609020204030204" pitchFamily="49" charset="0"/>
              </a:rPr>
              <a:t>       print("i =", i)</a:t>
            </a:r>
          </a:p>
          <a:p>
            <a:pPr lvl="1">
              <a:spcBef>
                <a:spcPct val="30000"/>
              </a:spcBef>
              <a:buNone/>
            </a:pPr>
            <a:r>
              <a:rPr lang="en-US" altLang="en-US" sz="1800" dirty="0">
                <a:latin typeface="Consolas" panose="020B0609020204030204" pitchFamily="49" charset="0"/>
                <a:ea typeface="ＭＳ Ｐゴシック" panose="020B0600070205080204" pitchFamily="34" charset="-128"/>
                <a:cs typeface="Consolas" panose="020B0609020204030204" pitchFamily="49" charset="0"/>
              </a:rPr>
              <a:t>       i = i + 1</a:t>
            </a:r>
          </a:p>
          <a:p>
            <a:pPr lvl="1">
              <a:spcBef>
                <a:spcPct val="30000"/>
              </a:spcBef>
              <a:buNone/>
            </a:pPr>
            <a:r>
              <a:rPr lang="en-US" altLang="en-US" sz="1800" dirty="0">
                <a:latin typeface="Consolas" panose="020B0609020204030204" pitchFamily="49" charset="0"/>
                <a:ea typeface="ＭＳ Ｐゴシック" panose="020B0600070205080204" pitchFamily="34" charset="-128"/>
                <a:cs typeface="Consolas" panose="020B0609020204030204" pitchFamily="49" charset="0"/>
              </a:rPr>
              <a:t>  print("Done!")</a:t>
            </a:r>
          </a:p>
          <a:p>
            <a:endParaRPr lang="en-US" altLang="en-US" sz="1800" dirty="0">
              <a:latin typeface="Arial" panose="020B0604020202020204" pitchFamily="34" charset="0"/>
              <a:ea typeface="ＭＳ Ｐゴシック" panose="020B0600070205080204" pitchFamily="34" charset="-128"/>
            </a:endParaRPr>
          </a:p>
          <a:p>
            <a:endParaRPr lang="en-US" altLang="en-US" sz="1800" dirty="0" smtClean="0">
              <a:latin typeface="Arial" panose="020B0604020202020204" pitchFamily="34" charset="0"/>
              <a:ea typeface="ＭＳ Ｐゴシック" panose="020B0600070205080204" pitchFamily="34" charset="-128"/>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p:txBody>
          <a:bodyPr/>
          <a:lstStyle/>
          <a:p>
            <a:r>
              <a:rPr lang="en-CA" altLang="en-US" dirty="0" smtClean="0">
                <a:ea typeface="ＭＳ Ｐゴシック" panose="020B0600070205080204" pitchFamily="34" charset="-128"/>
              </a:rPr>
              <a:t>Countdown Loop</a:t>
            </a:r>
          </a:p>
        </p:txBody>
      </p:sp>
      <p:sp>
        <p:nvSpPr>
          <p:cNvPr id="25603" name="Rectangle 3"/>
          <p:cNvSpPr>
            <a:spLocks noGrp="1"/>
          </p:cNvSpPr>
          <p:nvPr>
            <p:ph idx="1"/>
          </p:nvPr>
        </p:nvSpPr>
        <p:spPr/>
        <p:txBody>
          <a:bodyPr/>
          <a:lstStyle/>
          <a:p>
            <a:r>
              <a:rPr lang="en-US" altLang="en-US" b="1" dirty="0" smtClean="0">
                <a:latin typeface="Consolas" panose="020B0609020204030204" pitchFamily="49" charset="0"/>
                <a:ea typeface="ＭＳ Ｐゴシック" panose="020B0600070205080204" pitchFamily="34" charset="-128"/>
                <a:cs typeface="Consolas" panose="020B0609020204030204" pitchFamily="49" charset="0"/>
              </a:rPr>
              <a:t>Program name: </a:t>
            </a:r>
            <a:r>
              <a:rPr lang="en-US" altLang="en-US" sz="2000" dirty="0" smtClean="0">
                <a:latin typeface="Consolas" panose="020B0609020204030204" pitchFamily="49" charset="0"/>
                <a:ea typeface="ＭＳ Ｐゴシック" panose="020B0600070205080204" pitchFamily="34" charset="-128"/>
                <a:cs typeface="Consolas" panose="020B0609020204030204" pitchFamily="49" charset="0"/>
              </a:rPr>
              <a:t>2while2_counting_down.py</a:t>
            </a:r>
          </a:p>
          <a:p>
            <a:r>
              <a:rPr lang="en-US" altLang="en-US" sz="2000" dirty="0">
                <a:ea typeface="ＭＳ Ｐゴシック" panose="020B0600070205080204" pitchFamily="34" charset="-128"/>
                <a:cs typeface="Calibri" panose="020F0502020204030204" pitchFamily="34" charset="0"/>
              </a:rPr>
              <a:t>Learning objective: a simple counting loop stepping </a:t>
            </a:r>
            <a:r>
              <a:rPr lang="en-US" altLang="en-US" sz="2000" dirty="0" smtClean="0">
                <a:ea typeface="ＭＳ Ｐゴシック" panose="020B0600070205080204" pitchFamily="34" charset="-128"/>
                <a:cs typeface="Calibri" panose="020F0502020204030204" pitchFamily="34" charset="0"/>
              </a:rPr>
              <a:t>down through </a:t>
            </a:r>
            <a:r>
              <a:rPr lang="en-US" altLang="en-US" sz="2000" dirty="0">
                <a:ea typeface="ＭＳ Ｐゴシック" panose="020B0600070205080204" pitchFamily="34" charset="-128"/>
                <a:cs typeface="Calibri" panose="020F0502020204030204" pitchFamily="34" charset="0"/>
              </a:rPr>
              <a:t>a sequence </a:t>
            </a:r>
            <a:r>
              <a:rPr lang="en-US" altLang="en-US" sz="2000" dirty="0" smtClean="0">
                <a:ea typeface="ＭＳ Ｐゴシック" panose="020B0600070205080204" pitchFamily="34" charset="-128"/>
                <a:cs typeface="Calibri" panose="020F0502020204030204" pitchFamily="34" charset="0"/>
              </a:rPr>
              <a:t>(3 - 1) </a:t>
            </a:r>
            <a:endParaRPr lang="en-US" altLang="en-US" sz="2000" dirty="0">
              <a:latin typeface="Consolas" panose="020B0609020204030204" pitchFamily="49" charset="0"/>
              <a:ea typeface="ＭＳ Ｐゴシック" panose="020B0600070205080204" pitchFamily="34" charset="-128"/>
              <a:cs typeface="Consolas" panose="020B0609020204030204" pitchFamily="49" charset="0"/>
            </a:endParaRPr>
          </a:p>
          <a:p>
            <a:endParaRPr lang="en-CA" altLang="en-US" sz="2000" dirty="0" smtClean="0">
              <a:latin typeface="Consolas" panose="020B0609020204030204" pitchFamily="49" charset="0"/>
              <a:ea typeface="ＭＳ Ｐゴシック" panose="020B0600070205080204" pitchFamily="34" charset="-128"/>
              <a:cs typeface="Consolas" panose="020B0609020204030204" pitchFamily="49" charset="0"/>
            </a:endParaRPr>
          </a:p>
          <a:p>
            <a:pPr lvl="1">
              <a:buFont typeface="Arial" panose="020B0604020202020204" pitchFamily="34" charset="0"/>
              <a:buNone/>
            </a:pPr>
            <a:r>
              <a:rPr lang="en-CA" altLang="en-US" sz="1800" dirty="0" smtClean="0">
                <a:latin typeface="Consolas" panose="020B0609020204030204" pitchFamily="49" charset="0"/>
                <a:ea typeface="ＭＳ Ｐゴシック" panose="020B0600070205080204" pitchFamily="34" charset="-128"/>
                <a:cs typeface="Consolas" panose="020B0609020204030204" pitchFamily="49" charset="0"/>
              </a:rPr>
              <a:t>i = 3</a:t>
            </a:r>
          </a:p>
          <a:p>
            <a:pPr lvl="1">
              <a:buFont typeface="Arial" panose="020B0604020202020204" pitchFamily="34" charset="0"/>
              <a:buNone/>
            </a:pPr>
            <a:r>
              <a:rPr lang="en-CA" altLang="en-US" sz="1800" dirty="0" smtClean="0">
                <a:latin typeface="Consolas" panose="020B0609020204030204" pitchFamily="49" charset="0"/>
                <a:ea typeface="ＭＳ Ｐゴシック" panose="020B0600070205080204" pitchFamily="34" charset="-128"/>
                <a:cs typeface="Consolas" panose="020B0609020204030204" pitchFamily="49" charset="0"/>
              </a:rPr>
              <a:t>while (i &gt;= 1):</a:t>
            </a:r>
          </a:p>
          <a:p>
            <a:pPr lvl="1">
              <a:buFont typeface="Arial" panose="020B0604020202020204" pitchFamily="34" charset="0"/>
              <a:buNone/>
            </a:pPr>
            <a:r>
              <a:rPr lang="en-CA" altLang="en-US" sz="1800" dirty="0" smtClean="0">
                <a:latin typeface="Consolas" panose="020B0609020204030204" pitchFamily="49" charset="0"/>
                <a:ea typeface="ＭＳ Ｐゴシック" panose="020B0600070205080204" pitchFamily="34" charset="-128"/>
                <a:cs typeface="Consolas" panose="020B0609020204030204" pitchFamily="49" charset="0"/>
              </a:rPr>
              <a:t>    print("i =", i)</a:t>
            </a:r>
          </a:p>
          <a:p>
            <a:pPr lvl="1">
              <a:buFont typeface="Arial" panose="020B0604020202020204" pitchFamily="34" charset="0"/>
              <a:buNone/>
            </a:pPr>
            <a:r>
              <a:rPr lang="en-CA" altLang="en-US" sz="1800" dirty="0" smtClean="0">
                <a:latin typeface="Consolas" panose="020B0609020204030204" pitchFamily="49" charset="0"/>
                <a:ea typeface="ＭＳ Ｐゴシック" panose="020B0600070205080204" pitchFamily="34" charset="-128"/>
                <a:cs typeface="Consolas" panose="020B0609020204030204" pitchFamily="49" charset="0"/>
              </a:rPr>
              <a:t>    i = i - 1</a:t>
            </a:r>
          </a:p>
          <a:p>
            <a:pPr lvl="1">
              <a:buFont typeface="Arial" panose="020B0604020202020204" pitchFamily="34" charset="0"/>
              <a:buNone/>
            </a:pPr>
            <a:r>
              <a:rPr lang="en-CA" altLang="en-US" sz="1800" dirty="0" smtClean="0">
                <a:latin typeface="Consolas" panose="020B0609020204030204" pitchFamily="49" charset="0"/>
                <a:ea typeface="ＭＳ Ｐゴシック" panose="020B0600070205080204" pitchFamily="34" charset="-128"/>
                <a:cs typeface="Consolas" panose="020B0609020204030204" pitchFamily="49" charset="0"/>
              </a:rPr>
              <a:t>print("Done!")</a:t>
            </a:r>
          </a:p>
          <a:p>
            <a:endParaRPr lang="en-CA" altLang="en-US" sz="1800" dirty="0" smtClean="0">
              <a:latin typeface="Arial" panose="020B0604020202020204" pitchFamily="34" charset="0"/>
              <a:ea typeface="ＭＳ Ｐゴシック" panose="020B0600070205080204" pitchFamily="34" charset="-128"/>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r>
              <a:rPr lang="en-US" altLang="en-US" dirty="0" smtClean="0">
                <a:ea typeface="ＭＳ Ｐゴシック" panose="020B0600070205080204" pitchFamily="34" charset="-128"/>
              </a:rPr>
              <a:t>Common </a:t>
            </a:r>
            <a:r>
              <a:rPr lang="en-US" altLang="en-US" dirty="0" smtClean="0">
                <a:solidFill>
                  <a:srgbClr val="FF0000"/>
                </a:solidFill>
                <a:ea typeface="ＭＳ Ｐゴシック" panose="020B0600070205080204" pitchFamily="34" charset="-128"/>
              </a:rPr>
              <a:t>Mistakes</a:t>
            </a:r>
            <a:r>
              <a:rPr lang="en-US" altLang="en-US" dirty="0" smtClean="0">
                <a:ea typeface="ＭＳ Ｐゴシック" panose="020B0600070205080204" pitchFamily="34" charset="-128"/>
              </a:rPr>
              <a:t>: </a:t>
            </a:r>
            <a:r>
              <a:rPr lang="en-US" altLang="en-US" dirty="0" smtClean="0">
                <a:latin typeface="Consolas" panose="020B0609020204030204" pitchFamily="49" charset="0"/>
                <a:ea typeface="ＭＳ Ｐゴシック" panose="020B0600070205080204" pitchFamily="34" charset="-128"/>
              </a:rPr>
              <a:t>While</a:t>
            </a:r>
            <a:r>
              <a:rPr lang="en-US" altLang="en-US" dirty="0" smtClean="0">
                <a:ea typeface="ＭＳ Ｐゴシック" panose="020B0600070205080204" pitchFamily="34" charset="-128"/>
              </a:rPr>
              <a:t> Loops</a:t>
            </a:r>
          </a:p>
        </p:txBody>
      </p:sp>
      <p:sp>
        <p:nvSpPr>
          <p:cNvPr id="29699" name="Content Placeholder 2"/>
          <p:cNvSpPr>
            <a:spLocks noGrp="1"/>
          </p:cNvSpPr>
          <p:nvPr>
            <p:ph idx="1"/>
          </p:nvPr>
        </p:nvSpPr>
        <p:spPr/>
        <p:txBody>
          <a:bodyPr/>
          <a:lstStyle/>
          <a:p>
            <a:r>
              <a:rPr lang="en-US" altLang="en-US" b="1" dirty="0" smtClean="0">
                <a:ea typeface="ＭＳ Ｐゴシック" panose="020B0600070205080204" pitchFamily="34" charset="-128"/>
              </a:rPr>
              <a:t>Name of the online example: </a:t>
            </a:r>
            <a:r>
              <a:rPr lang="en-US" altLang="en-US" dirty="0" smtClean="0">
                <a:latin typeface="Consolas" panose="020B0609020204030204" pitchFamily="49" charset="0"/>
                <a:ea typeface="ＭＳ Ｐゴシック" panose="020B0600070205080204" pitchFamily="34" charset="-128"/>
              </a:rPr>
              <a:t>3error_not_updating.py</a:t>
            </a:r>
          </a:p>
          <a:p>
            <a:r>
              <a:rPr lang="en-US" altLang="en-US" dirty="0" smtClean="0">
                <a:ea typeface="ＭＳ Ｐゴシック" panose="020B0600070205080204" pitchFamily="34" charset="-128"/>
              </a:rPr>
              <a:t>Forgetting to include the basic parts of a loop.</a:t>
            </a:r>
          </a:p>
          <a:p>
            <a:pPr lvl="1"/>
            <a:r>
              <a:rPr lang="en-US" altLang="en-US" b="1" dirty="0" smtClean="0">
                <a:solidFill>
                  <a:srgbClr val="FF0000"/>
                </a:solidFill>
                <a:ea typeface="ＭＳ Ｐゴシック" panose="020B0600070205080204" pitchFamily="34" charset="-128"/>
              </a:rPr>
              <a:t>Not updating the control</a:t>
            </a:r>
          </a:p>
          <a:p>
            <a:pPr lvl="1">
              <a:spcBef>
                <a:spcPct val="30000"/>
              </a:spcBef>
              <a:buFont typeface="Times New Roman" panose="02020603050405020304" pitchFamily="18" charset="0"/>
              <a:buNone/>
            </a:pPr>
            <a:r>
              <a:rPr lang="en-US" altLang="en-US" sz="1800" dirty="0" smtClean="0">
                <a:latin typeface="Consolas" panose="020B0609020204030204" pitchFamily="49" charset="0"/>
                <a:ea typeface="ＭＳ Ｐゴシック" panose="020B0600070205080204" pitchFamily="34" charset="-128"/>
                <a:cs typeface="Consolas" panose="020B0609020204030204" pitchFamily="49" charset="0"/>
              </a:rPr>
              <a:t> i = 1</a:t>
            </a:r>
          </a:p>
          <a:p>
            <a:pPr lvl="1">
              <a:spcBef>
                <a:spcPct val="30000"/>
              </a:spcBef>
              <a:buFont typeface="Times New Roman" panose="02020603050405020304" pitchFamily="18" charset="0"/>
              <a:buNone/>
            </a:pPr>
            <a:r>
              <a:rPr lang="en-US" altLang="en-US" sz="1800" dirty="0" smtClean="0">
                <a:latin typeface="Consolas" panose="020B0609020204030204" pitchFamily="49" charset="0"/>
                <a:ea typeface="ＭＳ Ｐゴシック" panose="020B0600070205080204" pitchFamily="34" charset="-128"/>
                <a:cs typeface="Consolas" panose="020B0609020204030204" pitchFamily="49" charset="0"/>
              </a:rPr>
              <a:t> while(i &lt;= 4): </a:t>
            </a:r>
          </a:p>
          <a:p>
            <a:pPr lvl="1">
              <a:spcBef>
                <a:spcPct val="30000"/>
              </a:spcBef>
              <a:buFont typeface="Times New Roman" panose="02020603050405020304" pitchFamily="18" charset="0"/>
              <a:buNone/>
            </a:pPr>
            <a:r>
              <a:rPr lang="en-US" altLang="en-US" sz="1800" dirty="0" smtClean="0">
                <a:latin typeface="Consolas" panose="020B0609020204030204" pitchFamily="49" charset="0"/>
                <a:ea typeface="ＭＳ Ｐゴシック" panose="020B0600070205080204" pitchFamily="34" charset="-128"/>
                <a:cs typeface="Consolas" panose="020B0609020204030204" pitchFamily="49" charset="0"/>
              </a:rPr>
              <a:t>     print("i =", i)</a:t>
            </a:r>
          </a:p>
          <a:p>
            <a:pPr lvl="1">
              <a:spcBef>
                <a:spcPct val="30000"/>
              </a:spcBef>
              <a:buNone/>
            </a:pPr>
            <a:r>
              <a:rPr lang="en-US" altLang="en-US" sz="1800" b="1" dirty="0">
                <a:solidFill>
                  <a:srgbClr val="FF0000"/>
                </a:solidFill>
                <a:latin typeface="Consolas" panose="020B0609020204030204" pitchFamily="49" charset="0"/>
                <a:ea typeface="ＭＳ Ｐゴシック" panose="020B0600070205080204" pitchFamily="34" charset="-128"/>
                <a:cs typeface="Consolas" panose="020B0609020204030204" pitchFamily="49" charset="0"/>
              </a:rPr>
              <a:t>     </a:t>
            </a:r>
            <a:r>
              <a:rPr lang="en-US" altLang="en-US" sz="1800" b="1" dirty="0" smtClean="0">
                <a:solidFill>
                  <a:srgbClr val="FF0000"/>
                </a:solidFill>
                <a:latin typeface="Consolas" panose="020B0609020204030204" pitchFamily="49" charset="0"/>
                <a:ea typeface="ＭＳ Ｐゴシック" panose="020B0600070205080204" pitchFamily="34" charset="-128"/>
                <a:cs typeface="Consolas" panose="020B0609020204030204" pitchFamily="49" charset="0"/>
              </a:rPr>
              <a:t># i = i + 1</a:t>
            </a:r>
          </a:p>
          <a:p>
            <a:pPr lvl="1">
              <a:spcBef>
                <a:spcPct val="30000"/>
              </a:spcBef>
              <a:buFont typeface="Times New Roman" panose="02020603050405020304" pitchFamily="18" charset="0"/>
              <a:buNone/>
            </a:pPr>
            <a:endParaRPr lang="en-US" altLang="en-US" sz="1800" dirty="0" smtClean="0">
              <a:latin typeface="Consolas" panose="020B0609020204030204" pitchFamily="49" charset="0"/>
              <a:ea typeface="ＭＳ Ｐゴシック" panose="020B0600070205080204" pitchFamily="34" charset="-128"/>
              <a:cs typeface="Consolas" panose="020B0609020204030204" pitchFamily="49" charset="0"/>
            </a:endParaRPr>
          </a:p>
          <a:p>
            <a:pPr lvl="1">
              <a:spcBef>
                <a:spcPct val="30000"/>
              </a:spcBef>
              <a:buFont typeface="Times New Roman" panose="02020603050405020304" pitchFamily="18" charset="0"/>
              <a:buNone/>
            </a:pPr>
            <a:endParaRPr lang="en-US" altLang="en-US" sz="1800" dirty="0" smtClean="0">
              <a:latin typeface="Consolas" panose="020B0609020204030204" pitchFamily="49" charset="0"/>
              <a:ea typeface="ＭＳ Ｐゴシック" panose="020B0600070205080204" pitchFamily="34" charset="-128"/>
              <a:cs typeface="Consolas" panose="020B0609020204030204" pitchFamily="49" charset="0"/>
            </a:endParaRPr>
          </a:p>
        </p:txBody>
      </p:sp>
      <p:pic>
        <p:nvPicPr>
          <p:cNvPr id="5" name="Picture 4"/>
          <p:cNvPicPr>
            <a:picLocks noChangeAspect="1"/>
          </p:cNvPicPr>
          <p:nvPr/>
        </p:nvPicPr>
        <p:blipFill>
          <a:blip r:embed="rId3"/>
          <a:stretch>
            <a:fillRect/>
          </a:stretch>
        </p:blipFill>
        <p:spPr>
          <a:xfrm>
            <a:off x="891247" y="3935637"/>
            <a:ext cx="898308" cy="1896428"/>
          </a:xfrm>
          <a:prstGeom prst="rect">
            <a:avLst/>
          </a:prstGeom>
          <a:ln>
            <a:solidFill>
              <a:schemeClr val="tx1"/>
            </a:solidFill>
          </a:ln>
        </p:spPr>
      </p:pic>
    </p:spTree>
    <p:extLst>
      <p:ext uri="{BB962C8B-B14F-4D97-AF65-F5344CB8AC3E}">
        <p14:creationId xmlns:p14="http://schemas.microsoft.com/office/powerpoint/2010/main" val="119020921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r>
              <a:rPr lang="en-US" altLang="en-US" dirty="0" smtClean="0">
                <a:ea typeface="ＭＳ Ｐゴシック" panose="020B0600070205080204" pitchFamily="34" charset="-128"/>
              </a:rPr>
              <a:t>Common </a:t>
            </a:r>
            <a:r>
              <a:rPr lang="en-US" altLang="en-US" dirty="0" smtClean="0">
                <a:solidFill>
                  <a:srgbClr val="FF0000"/>
                </a:solidFill>
                <a:ea typeface="ＭＳ Ｐゴシック" panose="020B0600070205080204" pitchFamily="34" charset="-128"/>
              </a:rPr>
              <a:t>Mistakes</a:t>
            </a:r>
            <a:r>
              <a:rPr lang="en-US" altLang="en-US" dirty="0" smtClean="0">
                <a:ea typeface="ＭＳ Ｐゴシック" panose="020B0600070205080204" pitchFamily="34" charset="-128"/>
              </a:rPr>
              <a:t>: </a:t>
            </a:r>
            <a:r>
              <a:rPr lang="en-US" altLang="en-US" dirty="0" smtClean="0">
                <a:latin typeface="Consolas" panose="020B0609020204030204" pitchFamily="49" charset="0"/>
                <a:ea typeface="ＭＳ Ｐゴシック" panose="020B0600070205080204" pitchFamily="34" charset="-128"/>
              </a:rPr>
              <a:t>While</a:t>
            </a:r>
            <a:r>
              <a:rPr lang="en-US" altLang="en-US" dirty="0" smtClean="0">
                <a:ea typeface="ＭＳ Ｐゴシック" panose="020B0600070205080204" pitchFamily="34" charset="-128"/>
              </a:rPr>
              <a:t> Loops</a:t>
            </a:r>
          </a:p>
        </p:txBody>
      </p:sp>
      <p:sp>
        <p:nvSpPr>
          <p:cNvPr id="29699" name="Content Placeholder 2"/>
          <p:cNvSpPr>
            <a:spLocks noGrp="1"/>
          </p:cNvSpPr>
          <p:nvPr>
            <p:ph idx="1"/>
          </p:nvPr>
        </p:nvSpPr>
        <p:spPr/>
        <p:txBody>
          <a:bodyPr/>
          <a:lstStyle/>
          <a:p>
            <a:r>
              <a:rPr lang="en-US" altLang="en-US" b="1" dirty="0">
                <a:ea typeface="ＭＳ Ｐゴシック" panose="020B0600070205080204" pitchFamily="34" charset="-128"/>
              </a:rPr>
              <a:t>Name of the online example: </a:t>
            </a:r>
            <a:r>
              <a:rPr lang="en-US" altLang="en-US" dirty="0" smtClean="0">
                <a:latin typeface="Consolas" panose="020B0609020204030204" pitchFamily="49" charset="0"/>
                <a:ea typeface="ＭＳ Ｐゴシック" panose="020B0600070205080204" pitchFamily="34" charset="-128"/>
              </a:rPr>
              <a:t>4error_errorenous_updating.py</a:t>
            </a:r>
            <a:endParaRPr lang="en-US" altLang="en-US" dirty="0" smtClean="0">
              <a:ea typeface="ＭＳ Ｐゴシック" panose="020B0600070205080204" pitchFamily="34" charset="-128"/>
            </a:endParaRPr>
          </a:p>
          <a:p>
            <a:r>
              <a:rPr lang="en-US" altLang="en-US" dirty="0" smtClean="0">
                <a:ea typeface="ＭＳ Ｐゴシック" panose="020B0600070205080204" pitchFamily="34" charset="-128"/>
              </a:rPr>
              <a:t>Improperly implementing a basic parts of a loop.</a:t>
            </a:r>
          </a:p>
          <a:p>
            <a:pPr lvl="1"/>
            <a:r>
              <a:rPr lang="en-US" altLang="en-US" b="1" dirty="0" smtClean="0">
                <a:solidFill>
                  <a:srgbClr val="FF0000"/>
                </a:solidFill>
                <a:ea typeface="ＭＳ Ｐゴシック" panose="020B0600070205080204" pitchFamily="34" charset="-128"/>
              </a:rPr>
              <a:t>The updating of the control doesn’t bring the value any closer to the stopping condition.</a:t>
            </a:r>
          </a:p>
          <a:p>
            <a:pPr lvl="1">
              <a:spcBef>
                <a:spcPct val="30000"/>
              </a:spcBef>
              <a:buFont typeface="Times New Roman" panose="02020603050405020304" pitchFamily="18" charset="0"/>
              <a:buNone/>
            </a:pPr>
            <a:r>
              <a:rPr lang="en-US" altLang="en-US" sz="1800" dirty="0" smtClean="0">
                <a:latin typeface="Consolas" panose="020B0609020204030204" pitchFamily="49" charset="0"/>
                <a:ea typeface="ＭＳ Ｐゴシック" panose="020B0600070205080204" pitchFamily="34" charset="-128"/>
                <a:cs typeface="Consolas" panose="020B0609020204030204" pitchFamily="49" charset="0"/>
              </a:rPr>
              <a:t> i = 1</a:t>
            </a:r>
          </a:p>
          <a:p>
            <a:pPr lvl="1">
              <a:spcBef>
                <a:spcPct val="30000"/>
              </a:spcBef>
              <a:buFont typeface="Times New Roman" panose="02020603050405020304" pitchFamily="18" charset="0"/>
              <a:buNone/>
            </a:pPr>
            <a:r>
              <a:rPr lang="en-US" altLang="en-US" sz="1800" dirty="0" smtClean="0">
                <a:latin typeface="Consolas" panose="020B0609020204030204" pitchFamily="49" charset="0"/>
                <a:ea typeface="ＭＳ Ｐゴシック" panose="020B0600070205080204" pitchFamily="34" charset="-128"/>
                <a:cs typeface="Consolas" panose="020B0609020204030204" pitchFamily="49" charset="0"/>
              </a:rPr>
              <a:t> while(i &lt;= 4): </a:t>
            </a:r>
          </a:p>
          <a:p>
            <a:pPr lvl="1">
              <a:spcBef>
                <a:spcPct val="30000"/>
              </a:spcBef>
              <a:buFont typeface="Times New Roman" panose="02020603050405020304" pitchFamily="18" charset="0"/>
              <a:buNone/>
            </a:pPr>
            <a:r>
              <a:rPr lang="en-US" altLang="en-US" sz="1800" dirty="0" smtClean="0">
                <a:latin typeface="Consolas" panose="020B0609020204030204" pitchFamily="49" charset="0"/>
                <a:ea typeface="ＭＳ Ｐゴシック" panose="020B0600070205080204" pitchFamily="34" charset="-128"/>
                <a:cs typeface="Consolas" panose="020B0609020204030204" pitchFamily="49" charset="0"/>
              </a:rPr>
              <a:t>     print("i =", i)</a:t>
            </a:r>
          </a:p>
          <a:p>
            <a:pPr lvl="1">
              <a:spcBef>
                <a:spcPct val="30000"/>
              </a:spcBef>
              <a:buNone/>
            </a:pPr>
            <a:r>
              <a:rPr lang="en-US" altLang="en-US" sz="1800" b="1" dirty="0">
                <a:solidFill>
                  <a:srgbClr val="FF0000"/>
                </a:solidFill>
                <a:latin typeface="Consolas" panose="020B0609020204030204" pitchFamily="49" charset="0"/>
                <a:ea typeface="ＭＳ Ｐゴシック" panose="020B0600070205080204" pitchFamily="34" charset="-128"/>
                <a:cs typeface="Consolas" panose="020B0609020204030204" pitchFamily="49" charset="0"/>
              </a:rPr>
              <a:t>     </a:t>
            </a:r>
            <a:r>
              <a:rPr lang="en-US" altLang="en-US" sz="1800" b="1" dirty="0" err="1" smtClean="0">
                <a:solidFill>
                  <a:srgbClr val="FF0000"/>
                </a:solidFill>
                <a:latin typeface="Consolas" panose="020B0609020204030204" pitchFamily="49" charset="0"/>
                <a:ea typeface="ＭＳ Ｐゴシック" panose="020B0600070205080204" pitchFamily="34" charset="-128"/>
                <a:cs typeface="Consolas" panose="020B0609020204030204" pitchFamily="49" charset="0"/>
              </a:rPr>
              <a:t>i</a:t>
            </a:r>
            <a:r>
              <a:rPr lang="en-US" altLang="en-US" sz="1800" b="1" dirty="0" smtClean="0">
                <a:solidFill>
                  <a:srgbClr val="FF0000"/>
                </a:solidFill>
                <a:latin typeface="Consolas" panose="020B0609020204030204" pitchFamily="49" charset="0"/>
                <a:ea typeface="ＭＳ Ｐゴシック" panose="020B0600070205080204" pitchFamily="34" charset="-128"/>
                <a:cs typeface="Consolas" panose="020B0609020204030204" pitchFamily="49" charset="0"/>
              </a:rPr>
              <a:t> = </a:t>
            </a:r>
            <a:r>
              <a:rPr lang="en-US" altLang="en-US" sz="1800" b="1" dirty="0" err="1" smtClean="0">
                <a:solidFill>
                  <a:srgbClr val="FF0000"/>
                </a:solidFill>
                <a:latin typeface="Consolas" panose="020B0609020204030204" pitchFamily="49" charset="0"/>
                <a:ea typeface="ＭＳ Ｐゴシック" panose="020B0600070205080204" pitchFamily="34" charset="-128"/>
                <a:cs typeface="Consolas" panose="020B0609020204030204" pitchFamily="49" charset="0"/>
              </a:rPr>
              <a:t>i</a:t>
            </a:r>
            <a:r>
              <a:rPr lang="en-US" altLang="en-US" sz="1800" b="1" dirty="0" smtClean="0">
                <a:solidFill>
                  <a:srgbClr val="FF0000"/>
                </a:solidFill>
                <a:latin typeface="Consolas" panose="020B0609020204030204" pitchFamily="49" charset="0"/>
                <a:ea typeface="ＭＳ Ｐゴシック" panose="020B0600070205080204" pitchFamily="34" charset="-128"/>
                <a:cs typeface="Consolas" panose="020B0609020204030204" pitchFamily="49" charset="0"/>
              </a:rPr>
              <a:t> - 1</a:t>
            </a:r>
          </a:p>
          <a:p>
            <a:pPr lvl="1">
              <a:spcBef>
                <a:spcPct val="30000"/>
              </a:spcBef>
              <a:buFont typeface="Times New Roman" panose="02020603050405020304" pitchFamily="18" charset="0"/>
              <a:buNone/>
            </a:pPr>
            <a:endParaRPr lang="en-US" altLang="en-US" sz="1800" dirty="0" smtClean="0">
              <a:latin typeface="Consolas" panose="020B0609020204030204" pitchFamily="49" charset="0"/>
              <a:ea typeface="ＭＳ Ｐゴシック" panose="020B0600070205080204" pitchFamily="34" charset="-128"/>
              <a:cs typeface="Consolas" panose="020B0609020204030204" pitchFamily="49" charset="0"/>
            </a:endParaRPr>
          </a:p>
          <a:p>
            <a:pPr lvl="1">
              <a:spcBef>
                <a:spcPct val="30000"/>
              </a:spcBef>
              <a:buFont typeface="Times New Roman" panose="02020603050405020304" pitchFamily="18" charset="0"/>
              <a:buNone/>
            </a:pPr>
            <a:endParaRPr lang="en-US" altLang="en-US" sz="1800" dirty="0" smtClean="0">
              <a:latin typeface="Consolas" panose="020B0609020204030204" pitchFamily="49" charset="0"/>
              <a:ea typeface="ＭＳ Ｐゴシック" panose="020B0600070205080204" pitchFamily="34" charset="-128"/>
              <a:cs typeface="Consolas" panose="020B0609020204030204" pitchFamily="49" charset="0"/>
            </a:endParaRPr>
          </a:p>
        </p:txBody>
      </p:sp>
      <p:pic>
        <p:nvPicPr>
          <p:cNvPr id="3" name="Picture 2"/>
          <p:cNvPicPr>
            <a:picLocks noChangeAspect="1"/>
          </p:cNvPicPr>
          <p:nvPr/>
        </p:nvPicPr>
        <p:blipFill>
          <a:blip r:embed="rId3"/>
          <a:stretch>
            <a:fillRect/>
          </a:stretch>
        </p:blipFill>
        <p:spPr>
          <a:xfrm>
            <a:off x="943885" y="4631285"/>
            <a:ext cx="926012" cy="1837778"/>
          </a:xfrm>
          <a:prstGeom prst="rect">
            <a:avLst/>
          </a:prstGeom>
          <a:ln>
            <a:solidFill>
              <a:schemeClr val="tx1"/>
            </a:solidFill>
          </a:ln>
        </p:spPr>
      </p:pic>
    </p:spTree>
    <p:extLst>
      <p:ext uri="{BB962C8B-B14F-4D97-AF65-F5344CB8AC3E}">
        <p14:creationId xmlns:p14="http://schemas.microsoft.com/office/powerpoint/2010/main" val="42232461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p:nvPr>
        </p:nvSpPr>
        <p:spPr/>
        <p:txBody>
          <a:bodyPr/>
          <a:lstStyle/>
          <a:p>
            <a:r>
              <a:rPr lang="en-CA" altLang="en-US" dirty="0" smtClean="0">
                <a:ea typeface="ＭＳ Ｐゴシック" panose="020B0600070205080204" pitchFamily="34" charset="-128"/>
              </a:rPr>
              <a:t>Practice Exercise #1</a:t>
            </a:r>
          </a:p>
        </p:txBody>
      </p:sp>
      <p:sp>
        <p:nvSpPr>
          <p:cNvPr id="31747" name="Rectangle 3"/>
          <p:cNvSpPr>
            <a:spLocks noGrp="1"/>
          </p:cNvSpPr>
          <p:nvPr>
            <p:ph idx="1"/>
          </p:nvPr>
        </p:nvSpPr>
        <p:spPr/>
        <p:txBody>
          <a:bodyPr/>
          <a:lstStyle/>
          <a:p>
            <a:r>
              <a:rPr lang="en-CA" altLang="en-US" dirty="0" smtClean="0">
                <a:ea typeface="ＭＳ Ｐゴシック" panose="020B0600070205080204" pitchFamily="34" charset="-128"/>
              </a:rPr>
              <a:t>The following program that prompts for and displays the  user’s age.</a:t>
            </a:r>
          </a:p>
          <a:p>
            <a:r>
              <a:rPr lang="en-CA" altLang="en-US" dirty="0" smtClean="0">
                <a:ea typeface="ＭＳ Ｐゴシック" panose="020B0600070205080204" pitchFamily="34" charset="-128"/>
              </a:rPr>
              <a:t>Modifications:</a:t>
            </a:r>
          </a:p>
          <a:p>
            <a:pPr lvl="1"/>
            <a:r>
              <a:rPr lang="en-CA" altLang="en-US" dirty="0" smtClean="0">
                <a:ea typeface="ＭＳ Ｐゴシック" panose="020B0600070205080204" pitchFamily="34" charset="-128"/>
              </a:rPr>
              <a:t>As long as the user enters a negative age the program will continue prompting for age.</a:t>
            </a:r>
          </a:p>
          <a:p>
            <a:pPr lvl="1"/>
            <a:r>
              <a:rPr lang="en-CA" altLang="en-US" dirty="0" smtClean="0">
                <a:ea typeface="ＭＳ Ｐゴシック" panose="020B0600070205080204" pitchFamily="34" charset="-128"/>
              </a:rPr>
              <a:t>After a valid age has been entered then stop the prompts and display the age.</a:t>
            </a:r>
          </a:p>
          <a:p>
            <a:endParaRPr lang="en-CA" altLang="en-US" dirty="0" smtClean="0">
              <a:ea typeface="ＭＳ Ｐゴシック" panose="020B0600070205080204" pitchFamily="34" charset="-128"/>
            </a:endParaRPr>
          </a:p>
          <a:p>
            <a:pPr>
              <a:buFontTx/>
              <a:buNone/>
            </a:pPr>
            <a:r>
              <a:rPr lang="en-CA" altLang="en-US" sz="1800" dirty="0" smtClean="0">
                <a:latin typeface="Consolas" panose="020B0609020204030204" pitchFamily="49" charset="0"/>
                <a:ea typeface="ＭＳ Ｐゴシック" panose="020B0600070205080204" pitchFamily="34" charset="-128"/>
                <a:cs typeface="Consolas" panose="020B0609020204030204" pitchFamily="49" charset="0"/>
              </a:rPr>
              <a:t>    age = int(input("Age: "))</a:t>
            </a:r>
          </a:p>
          <a:p>
            <a:pPr>
              <a:buFontTx/>
              <a:buNone/>
            </a:pPr>
            <a:r>
              <a:rPr lang="en-CA" altLang="en-US" sz="1800" dirty="0" smtClean="0">
                <a:latin typeface="Consolas" panose="020B0609020204030204" pitchFamily="49" charset="0"/>
                <a:ea typeface="ＭＳ Ｐゴシック" panose="020B0600070205080204" pitchFamily="34" charset="-128"/>
                <a:cs typeface="Consolas" panose="020B0609020204030204" pitchFamily="49" charset="0"/>
              </a:rPr>
              <a:t>    print(age)</a:t>
            </a:r>
          </a:p>
        </p:txBody>
      </p:sp>
      <p:pic>
        <p:nvPicPr>
          <p:cNvPr id="2" name="Picture 1"/>
          <p:cNvPicPr>
            <a:picLocks noChangeAspect="1"/>
          </p:cNvPicPr>
          <p:nvPr/>
        </p:nvPicPr>
        <p:blipFill>
          <a:blip r:embed="rId3"/>
          <a:stretch>
            <a:fillRect/>
          </a:stretch>
        </p:blipFill>
        <p:spPr>
          <a:xfrm>
            <a:off x="5469500" y="3685099"/>
            <a:ext cx="2715854" cy="1246317"/>
          </a:xfrm>
          <a:prstGeom prst="rect">
            <a:avLst/>
          </a:prstGeom>
          <a:ln>
            <a:solidFill>
              <a:schemeClr val="accent1"/>
            </a:solidFill>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en-US" altLang="en-US" dirty="0" smtClean="0">
                <a:ea typeface="ＭＳ Ｐゴシック" panose="020B0600070205080204" pitchFamily="34" charset="-128"/>
              </a:rPr>
              <a:t>General Use: The </a:t>
            </a:r>
            <a:r>
              <a:rPr lang="en-US" altLang="en-US" dirty="0" smtClean="0">
                <a:latin typeface="Consolas" panose="020B0609020204030204" pitchFamily="49" charset="0"/>
                <a:ea typeface="ＭＳ Ｐゴシック" panose="020B0600070205080204" pitchFamily="34" charset="-128"/>
                <a:cs typeface="Consolas" panose="020B0609020204030204" pitchFamily="49" charset="0"/>
              </a:rPr>
              <a:t>For</a:t>
            </a:r>
            <a:r>
              <a:rPr lang="en-US" altLang="en-US" dirty="0" smtClean="0">
                <a:ea typeface="ＭＳ Ｐゴシック" panose="020B0600070205080204" pitchFamily="34" charset="-128"/>
              </a:rPr>
              <a:t> Loop</a:t>
            </a:r>
          </a:p>
        </p:txBody>
      </p:sp>
      <p:sp>
        <p:nvSpPr>
          <p:cNvPr id="33795" name="Rectangle 3"/>
          <p:cNvSpPr>
            <a:spLocks noGrp="1" noChangeArrowheads="1"/>
          </p:cNvSpPr>
          <p:nvPr>
            <p:ph idx="1"/>
          </p:nvPr>
        </p:nvSpPr>
        <p:spPr/>
        <p:txBody>
          <a:bodyPr/>
          <a:lstStyle/>
          <a:p>
            <a:r>
              <a:rPr lang="en-CA" altLang="en-US" dirty="0" smtClean="0">
                <a:ea typeface="ＭＳ Ｐゴシック" panose="020B0600070205080204" pitchFamily="34" charset="-128"/>
              </a:rPr>
              <a:t>In Python a </a:t>
            </a:r>
            <a:r>
              <a:rPr lang="en-CA" altLang="en-US" sz="2000" dirty="0" smtClean="0">
                <a:latin typeface="Consolas" panose="020B0609020204030204" pitchFamily="49" charset="0"/>
                <a:ea typeface="ＭＳ Ｐゴシック" panose="020B0600070205080204" pitchFamily="34" charset="-128"/>
                <a:cs typeface="Consolas" panose="020B0609020204030204" pitchFamily="49" charset="0"/>
              </a:rPr>
              <a:t>for</a:t>
            </a:r>
            <a:r>
              <a:rPr lang="en-CA" altLang="en-US" dirty="0" smtClean="0">
                <a:ea typeface="ＭＳ Ｐゴシック" panose="020B0600070205080204" pitchFamily="34" charset="-128"/>
              </a:rPr>
              <a:t>-loop is used to step through a sequence e.g., count through a series of numbers or step through the lines in a file.</a:t>
            </a:r>
          </a:p>
          <a:p>
            <a:r>
              <a:rPr lang="en-CA" altLang="en-US" b="1" dirty="0" smtClean="0">
                <a:ea typeface="ＭＳ Ｐゴシック" panose="020B0600070205080204" pitchFamily="34" charset="-128"/>
              </a:rPr>
              <a:t>General syntax:</a:t>
            </a:r>
          </a:p>
          <a:p>
            <a:pPr marL="800100" lvl="1" indent="-342900">
              <a:buFont typeface="Times New Roman" panose="02020603050405020304" pitchFamily="18" charset="0"/>
              <a:buNone/>
            </a:pPr>
            <a:r>
              <a:rPr lang="en-US" altLang="en-US" sz="1800" dirty="0" smtClean="0">
                <a:latin typeface="Consolas" panose="020B0609020204030204" pitchFamily="49" charset="0"/>
                <a:ea typeface="ＭＳ Ｐゴシック" panose="020B0600070205080204" pitchFamily="34" charset="-128"/>
                <a:cs typeface="Consolas" panose="020B0609020204030204" pitchFamily="49" charset="0"/>
              </a:rPr>
              <a:t>  for &lt;</a:t>
            </a:r>
            <a:r>
              <a:rPr lang="en-US" altLang="en-US" sz="1800" i="1" dirty="0" smtClean="0">
                <a:latin typeface="Consolas" panose="020B0609020204030204" pitchFamily="49" charset="0"/>
                <a:ea typeface="ＭＳ Ｐゴシック" panose="020B0600070205080204" pitchFamily="34" charset="-128"/>
                <a:cs typeface="Consolas" panose="020B0609020204030204" pitchFamily="49" charset="0"/>
              </a:rPr>
              <a:t>name of loop control&gt;</a:t>
            </a:r>
            <a:r>
              <a:rPr lang="en-US" altLang="en-US" sz="1800" dirty="0" smtClean="0">
                <a:latin typeface="Consolas" panose="020B0609020204030204" pitchFamily="49" charset="0"/>
                <a:ea typeface="ＭＳ Ｐゴシック" panose="020B0600070205080204" pitchFamily="34" charset="-128"/>
                <a:cs typeface="Consolas" panose="020B0609020204030204" pitchFamily="49" charset="0"/>
              </a:rPr>
              <a:t> in &lt;</a:t>
            </a:r>
            <a:r>
              <a:rPr lang="en-US" altLang="en-US" sz="1800" i="1" dirty="0" smtClean="0">
                <a:latin typeface="Consolas" panose="020B0609020204030204" pitchFamily="49" charset="0"/>
                <a:ea typeface="ＭＳ Ｐゴシック" panose="020B0600070205080204" pitchFamily="34" charset="-128"/>
                <a:cs typeface="Consolas" panose="020B0609020204030204" pitchFamily="49" charset="0"/>
              </a:rPr>
              <a:t>something that can be iterated</a:t>
            </a:r>
            <a:r>
              <a:rPr lang="en-US" altLang="en-US" sz="1800" dirty="0" smtClean="0">
                <a:latin typeface="Consolas" panose="020B0609020204030204" pitchFamily="49" charset="0"/>
                <a:ea typeface="ＭＳ Ｐゴシック" panose="020B0600070205080204" pitchFamily="34" charset="-128"/>
                <a:cs typeface="Consolas" panose="020B0609020204030204" pitchFamily="49" charset="0"/>
              </a:rPr>
              <a:t>&gt;:</a:t>
            </a:r>
          </a:p>
          <a:p>
            <a:pPr marL="800100" lvl="1" indent="-342900">
              <a:buFont typeface="Times New Roman" panose="02020603050405020304" pitchFamily="18" charset="0"/>
              <a:buNone/>
            </a:pPr>
            <a:r>
              <a:rPr lang="en-US" altLang="en-US" sz="1800" dirty="0" smtClean="0">
                <a:latin typeface="Consolas" panose="020B0609020204030204" pitchFamily="49" charset="0"/>
                <a:ea typeface="ＭＳ Ｐゴシック" panose="020B0600070205080204" pitchFamily="34" charset="-128"/>
                <a:cs typeface="Consolas" panose="020B0609020204030204" pitchFamily="49" charset="0"/>
              </a:rPr>
              <a:t>      </a:t>
            </a:r>
            <a:r>
              <a:rPr lang="en-US" altLang="en-US" sz="1800" i="1" dirty="0" smtClean="0">
                <a:latin typeface="Consolas" panose="020B0609020204030204" pitchFamily="49" charset="0"/>
                <a:ea typeface="ＭＳ Ｐゴシック" panose="020B0600070205080204" pitchFamily="34" charset="-128"/>
                <a:cs typeface="Consolas" panose="020B0609020204030204" pitchFamily="49" charset="0"/>
              </a:rPr>
              <a:t>body</a:t>
            </a:r>
          </a:p>
          <a:p>
            <a:r>
              <a:rPr lang="en-CA" altLang="en-US" b="1" dirty="0" smtClean="0">
                <a:ea typeface="ＭＳ Ｐゴシック" panose="020B0600070205080204" pitchFamily="34" charset="-128"/>
              </a:rPr>
              <a:t>Syntax, counting loop (steps through number sequence):</a:t>
            </a:r>
            <a:endParaRPr lang="en-CA" altLang="en-US" b="1" dirty="0">
              <a:ea typeface="ＭＳ Ｐゴシック" panose="020B0600070205080204" pitchFamily="34" charset="-128"/>
            </a:endParaRPr>
          </a:p>
          <a:p>
            <a:pPr marL="800100" lvl="1" indent="-342900">
              <a:buNone/>
            </a:pPr>
            <a:r>
              <a:rPr lang="en-US" altLang="en-US" sz="1800" dirty="0">
                <a:latin typeface="Consolas" panose="020B0609020204030204" pitchFamily="49" charset="0"/>
                <a:ea typeface="ＭＳ Ｐゴシック" panose="020B0600070205080204" pitchFamily="34" charset="-128"/>
                <a:cs typeface="Consolas" panose="020B0609020204030204" pitchFamily="49" charset="0"/>
              </a:rPr>
              <a:t>  for &lt;</a:t>
            </a:r>
            <a:r>
              <a:rPr lang="en-US" altLang="en-US" sz="1800" i="1" dirty="0">
                <a:latin typeface="Consolas" panose="020B0609020204030204" pitchFamily="49" charset="0"/>
                <a:ea typeface="ＭＳ Ｐゴシック" panose="020B0600070205080204" pitchFamily="34" charset="-128"/>
                <a:cs typeface="Consolas" panose="020B0609020204030204" pitchFamily="49" charset="0"/>
              </a:rPr>
              <a:t>name of loop control&gt;</a:t>
            </a:r>
            <a:r>
              <a:rPr lang="en-US" altLang="en-US" sz="1800" dirty="0">
                <a:latin typeface="Consolas" panose="020B0609020204030204" pitchFamily="49" charset="0"/>
                <a:ea typeface="ＭＳ Ｐゴシック" panose="020B0600070205080204" pitchFamily="34" charset="-128"/>
                <a:cs typeface="Consolas" panose="020B0609020204030204" pitchFamily="49" charset="0"/>
              </a:rPr>
              <a:t> </a:t>
            </a:r>
            <a:r>
              <a:rPr lang="en-US" altLang="en-US" sz="1800" dirty="0" smtClean="0">
                <a:latin typeface="Consolas" panose="020B0609020204030204" pitchFamily="49" charset="0"/>
                <a:ea typeface="ＭＳ Ｐゴシック" panose="020B0600070205080204" pitchFamily="34" charset="-128"/>
                <a:cs typeface="Consolas" panose="020B0609020204030204" pitchFamily="49" charset="0"/>
              </a:rPr>
              <a:t>in range():</a:t>
            </a:r>
          </a:p>
          <a:p>
            <a:pPr marL="800100" lvl="1" indent="-342900">
              <a:buNone/>
            </a:pPr>
            <a:r>
              <a:rPr lang="en-US" altLang="en-US" sz="1800" i="1" dirty="0">
                <a:latin typeface="Consolas" panose="020B0609020204030204" pitchFamily="49" charset="0"/>
                <a:ea typeface="ＭＳ Ｐゴシック" panose="020B0600070205080204" pitchFamily="34" charset="-128"/>
                <a:cs typeface="Consolas" panose="020B0609020204030204" pitchFamily="49" charset="0"/>
              </a:rPr>
              <a:t> </a:t>
            </a:r>
            <a:r>
              <a:rPr lang="en-US" altLang="en-US" sz="1800" i="1" dirty="0" smtClean="0">
                <a:latin typeface="Consolas" panose="020B0609020204030204" pitchFamily="49" charset="0"/>
                <a:ea typeface="ＭＳ Ｐゴシック" panose="020B0600070205080204" pitchFamily="34" charset="-128"/>
                <a:cs typeface="Consolas" panose="020B0609020204030204" pitchFamily="49" charset="0"/>
              </a:rPr>
              <a:t>     body</a:t>
            </a:r>
          </a:p>
          <a:p>
            <a:r>
              <a:rPr lang="en-CA" altLang="en-US" b="1" dirty="0" smtClean="0">
                <a:ea typeface="ＭＳ Ｐゴシック" panose="020B0600070205080204" pitchFamily="34" charset="-128"/>
              </a:rPr>
              <a:t>Example, </a:t>
            </a:r>
            <a:r>
              <a:rPr lang="en-CA" altLang="en-US" b="1" dirty="0">
                <a:ea typeface="ＭＳ Ｐゴシック" panose="020B0600070205080204" pitchFamily="34" charset="-128"/>
              </a:rPr>
              <a:t>counting loop (steps through number sequence):</a:t>
            </a:r>
          </a:p>
          <a:p>
            <a:pPr marL="800100" lvl="1" indent="-342900">
              <a:buNone/>
            </a:pPr>
            <a:r>
              <a:rPr lang="en-US" altLang="en-US" sz="1800" dirty="0" smtClean="0">
                <a:latin typeface="Consolas" panose="020B0609020204030204" pitchFamily="49" charset="0"/>
                <a:ea typeface="ＭＳ Ｐゴシック" panose="020B0600070205080204" pitchFamily="34" charset="-128"/>
                <a:cs typeface="Consolas" panose="020B0609020204030204" pitchFamily="49" charset="0"/>
              </a:rPr>
              <a:t>  for </a:t>
            </a:r>
            <a:r>
              <a:rPr lang="en-US" altLang="en-US" sz="1800" dirty="0" err="1" smtClean="0">
                <a:latin typeface="Consolas" panose="020B0609020204030204" pitchFamily="49" charset="0"/>
                <a:ea typeface="ＭＳ Ｐゴシック" panose="020B0600070205080204" pitchFamily="34" charset="-128"/>
                <a:cs typeface="Consolas" panose="020B0609020204030204" pitchFamily="49" charset="0"/>
              </a:rPr>
              <a:t>i</a:t>
            </a:r>
            <a:r>
              <a:rPr lang="en-US" altLang="en-US" sz="1800" dirty="0" smtClean="0">
                <a:latin typeface="Consolas" panose="020B0609020204030204" pitchFamily="49" charset="0"/>
                <a:ea typeface="ＭＳ Ｐゴシック" panose="020B0600070205080204" pitchFamily="34" charset="-128"/>
                <a:cs typeface="Consolas" panose="020B0609020204030204" pitchFamily="49" charset="0"/>
              </a:rPr>
              <a:t> in range(1,4,1):</a:t>
            </a:r>
          </a:p>
          <a:p>
            <a:pPr marL="800100" lvl="1" indent="-342900">
              <a:buNone/>
            </a:pPr>
            <a:r>
              <a:rPr lang="en-US" altLang="en-US" sz="1800" dirty="0" smtClean="0">
                <a:latin typeface="Consolas" panose="020B0609020204030204" pitchFamily="49" charset="0"/>
                <a:ea typeface="ＭＳ Ｐゴシック" panose="020B0600070205080204" pitchFamily="34" charset="-128"/>
                <a:cs typeface="Consolas" panose="020B0609020204030204" pitchFamily="49" charset="0"/>
              </a:rPr>
              <a:t>      print("</a:t>
            </a:r>
            <a:r>
              <a:rPr lang="en-US" altLang="en-US" sz="1800" dirty="0" err="1" smtClean="0">
                <a:latin typeface="Consolas" panose="020B0609020204030204" pitchFamily="49" charset="0"/>
                <a:ea typeface="ＭＳ Ｐゴシック" panose="020B0600070205080204" pitchFamily="34" charset="-128"/>
                <a:cs typeface="Consolas" panose="020B0609020204030204" pitchFamily="49" charset="0"/>
              </a:rPr>
              <a:t>i</a:t>
            </a:r>
            <a:r>
              <a:rPr lang="en-US" altLang="en-US" sz="1800" dirty="0" smtClean="0">
                <a:latin typeface="Consolas" panose="020B0609020204030204" pitchFamily="49" charset="0"/>
                <a:ea typeface="ＭＳ Ｐゴシック" panose="020B0600070205080204" pitchFamily="34" charset="-128"/>
                <a:cs typeface="Consolas" panose="020B0609020204030204" pitchFamily="49" charset="0"/>
              </a:rPr>
              <a:t>=", </a:t>
            </a:r>
            <a:r>
              <a:rPr lang="en-US" altLang="en-US" sz="1800" dirty="0" err="1" smtClean="0">
                <a:latin typeface="Consolas" panose="020B0609020204030204" pitchFamily="49" charset="0"/>
                <a:ea typeface="ＭＳ Ｐゴシック" panose="020B0600070205080204" pitchFamily="34" charset="-128"/>
                <a:cs typeface="Consolas" panose="020B0609020204030204" pitchFamily="49" charset="0"/>
              </a:rPr>
              <a:t>i</a:t>
            </a:r>
            <a:r>
              <a:rPr lang="en-US" altLang="en-US" sz="1800" dirty="0" smtClean="0">
                <a:latin typeface="Consolas" panose="020B0609020204030204" pitchFamily="49" charset="0"/>
                <a:ea typeface="ＭＳ Ｐゴシック" panose="020B0600070205080204" pitchFamily="34" charset="-128"/>
                <a:cs typeface="Consolas" panose="020B0609020204030204" pitchFamily="49" charset="0"/>
              </a:rPr>
              <a:t>)</a:t>
            </a:r>
          </a:p>
          <a:p>
            <a:pPr marL="800100" lvl="1" indent="-342900">
              <a:buNone/>
            </a:pPr>
            <a:endParaRPr lang="en-US" altLang="en-US" sz="1800" i="1" dirty="0">
              <a:latin typeface="Consolas" panose="020B0609020204030204" pitchFamily="49" charset="0"/>
              <a:ea typeface="ＭＳ Ｐゴシック" panose="020B0600070205080204" pitchFamily="34" charset="-128"/>
              <a:cs typeface="Consolas" panose="020B0609020204030204" pitchFamily="49" charset="0"/>
            </a:endParaRPr>
          </a:p>
          <a:p>
            <a:pPr marL="800100" lvl="1" indent="-342900">
              <a:buFont typeface="Times New Roman" panose="02020603050405020304" pitchFamily="18" charset="0"/>
              <a:buNone/>
            </a:pPr>
            <a:endParaRPr lang="en-US" altLang="en-US" sz="1600" i="1" dirty="0" smtClean="0">
              <a:latin typeface="Consolas" panose="020B0609020204030204" pitchFamily="49" charset="0"/>
              <a:ea typeface="ＭＳ Ｐゴシック" panose="020B0600070205080204" pitchFamily="34" charset="-128"/>
              <a:cs typeface="Consolas" panose="020B0609020204030204" pitchFamily="49" charset="0"/>
            </a:endParaRPr>
          </a:p>
          <a:p>
            <a:pPr marL="800100" lvl="1" indent="-342900">
              <a:buFont typeface="Times New Roman" panose="02020603050405020304" pitchFamily="18" charset="0"/>
              <a:buNone/>
            </a:pPr>
            <a:endParaRPr lang="en-CA" altLang="en-US" sz="1600" i="1" dirty="0" smtClean="0">
              <a:latin typeface="Consolas" panose="020B0609020204030204" pitchFamily="49" charset="0"/>
              <a:ea typeface="ＭＳ Ｐゴシック" panose="020B0600070205080204" pitchFamily="34" charset="-128"/>
              <a:cs typeface="Consolas" panose="020B0609020204030204" pitchFamily="49" charset="0"/>
            </a:endParaRPr>
          </a:p>
        </p:txBody>
      </p:sp>
    </p:spTree>
    <p:extLst>
      <p:ext uri="{BB962C8B-B14F-4D97-AF65-F5344CB8AC3E}">
        <p14:creationId xmlns:p14="http://schemas.microsoft.com/office/powerpoint/2010/main" val="85358140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en-US" altLang="en-US" dirty="0" smtClean="0">
                <a:ea typeface="ＭＳ Ｐゴシック" panose="020B0600070205080204" pitchFamily="34" charset="-128"/>
              </a:rPr>
              <a:t>Example Use Of The </a:t>
            </a:r>
            <a:r>
              <a:rPr lang="en-US" altLang="en-US" dirty="0" smtClean="0">
                <a:latin typeface="Consolas" panose="020B0609020204030204" pitchFamily="49" charset="0"/>
                <a:ea typeface="ＭＳ Ｐゴシック" panose="020B0600070205080204" pitchFamily="34" charset="-128"/>
                <a:cs typeface="Consolas" panose="020B0609020204030204" pitchFamily="49" charset="0"/>
              </a:rPr>
              <a:t>For</a:t>
            </a:r>
            <a:r>
              <a:rPr lang="en-US" altLang="en-US" dirty="0" smtClean="0">
                <a:ea typeface="ＭＳ Ｐゴシック" panose="020B0600070205080204" pitchFamily="34" charset="-128"/>
              </a:rPr>
              <a:t> Loop</a:t>
            </a:r>
          </a:p>
        </p:txBody>
      </p:sp>
      <p:sp>
        <p:nvSpPr>
          <p:cNvPr id="33795" name="Rectangle 3"/>
          <p:cNvSpPr>
            <a:spLocks noGrp="1" noChangeArrowheads="1"/>
          </p:cNvSpPr>
          <p:nvPr>
            <p:ph idx="1"/>
          </p:nvPr>
        </p:nvSpPr>
        <p:spPr/>
        <p:txBody>
          <a:bodyPr/>
          <a:lstStyle/>
          <a:p>
            <a:r>
              <a:rPr lang="en-CA" altLang="en-US" b="1" dirty="0" smtClean="0">
                <a:ea typeface="ＭＳ Ｐゴシック" panose="020B0600070205080204" pitchFamily="34" charset="-128"/>
              </a:rPr>
              <a:t>Program name: </a:t>
            </a:r>
            <a:r>
              <a:rPr lang="en-US" altLang="en-US" sz="2000" dirty="0">
                <a:latin typeface="Consolas" panose="020B0609020204030204" pitchFamily="49" charset="0"/>
                <a:ea typeface="ＭＳ Ｐゴシック" panose="020B0600070205080204" pitchFamily="34" charset="-128"/>
              </a:rPr>
              <a:t>5</a:t>
            </a:r>
            <a:r>
              <a:rPr lang="en-US" altLang="en-US" sz="2000" dirty="0" smtClean="0">
                <a:latin typeface="Consolas" panose="020B0609020204030204" pitchFamily="49" charset="0"/>
                <a:ea typeface="ＭＳ Ｐゴシック" panose="020B0600070205080204" pitchFamily="34" charset="-128"/>
                <a:cs typeface="Consolas" panose="020B0609020204030204" pitchFamily="49" charset="0"/>
              </a:rPr>
              <a:t>for1_counting_up.py</a:t>
            </a:r>
            <a:endParaRPr lang="en-US" altLang="en-US" sz="2000" dirty="0" smtClean="0">
              <a:latin typeface="Consolas" panose="020B0609020204030204" pitchFamily="49" charset="0"/>
              <a:ea typeface="ＭＳ Ｐゴシック" panose="020B0600070205080204" pitchFamily="34" charset="-128"/>
              <a:cs typeface="Consolas" panose="020B0609020204030204" pitchFamily="49" charset="0"/>
            </a:endParaRPr>
          </a:p>
          <a:p>
            <a:r>
              <a:rPr lang="en-US" altLang="en-US" sz="2000" dirty="0">
                <a:ea typeface="ＭＳ Ｐゴシック" panose="020B0600070205080204" pitchFamily="34" charset="-128"/>
                <a:cs typeface="Calibri" panose="020F0502020204030204" pitchFamily="34" charset="0"/>
              </a:rPr>
              <a:t>Learning objective: a simple </a:t>
            </a:r>
            <a:r>
              <a:rPr lang="en-US" altLang="en-US" sz="2000" dirty="0" smtClean="0">
                <a:ea typeface="ＭＳ Ｐゴシック" panose="020B0600070205080204" pitchFamily="34" charset="-128"/>
                <a:cs typeface="Calibri" panose="020F0502020204030204" pitchFamily="34" charset="0"/>
              </a:rPr>
              <a:t>for counting </a:t>
            </a:r>
            <a:r>
              <a:rPr lang="en-US" altLang="en-US" sz="2000" dirty="0">
                <a:ea typeface="ＭＳ Ｐゴシック" panose="020B0600070205080204" pitchFamily="34" charset="-128"/>
                <a:cs typeface="Calibri" panose="020F0502020204030204" pitchFamily="34" charset="0"/>
              </a:rPr>
              <a:t>loop stepping through a sequence (1 - 3) </a:t>
            </a:r>
          </a:p>
          <a:p>
            <a:pPr marL="0" indent="0">
              <a:buNone/>
            </a:pPr>
            <a:endParaRPr lang="en-US" altLang="en-US" sz="2000" dirty="0" smtClean="0">
              <a:latin typeface="Consolas" panose="020B0609020204030204" pitchFamily="49" charset="0"/>
              <a:ea typeface="ＭＳ Ｐゴシック" panose="020B0600070205080204" pitchFamily="34" charset="-128"/>
            </a:endParaRPr>
          </a:p>
          <a:p>
            <a:pPr marL="0" indent="0">
              <a:buNone/>
            </a:pPr>
            <a:endParaRPr lang="en-US" altLang="en-US" sz="2000" dirty="0">
              <a:latin typeface="Consolas" panose="020B0609020204030204" pitchFamily="49" charset="0"/>
              <a:ea typeface="ＭＳ Ｐゴシック" panose="020B0600070205080204" pitchFamily="34" charset="-128"/>
            </a:endParaRPr>
          </a:p>
          <a:p>
            <a:pPr marL="0" indent="0">
              <a:buNone/>
            </a:pPr>
            <a:endParaRPr lang="en-US" altLang="en-US" sz="2000" dirty="0">
              <a:latin typeface="Consolas" panose="020B0609020204030204" pitchFamily="49" charset="0"/>
              <a:ea typeface="ＭＳ Ｐゴシック" panose="020B0600070205080204" pitchFamily="34" charset="-128"/>
            </a:endParaRPr>
          </a:p>
          <a:p>
            <a:pPr marL="0" indent="0">
              <a:buNone/>
            </a:pPr>
            <a:r>
              <a:rPr lang="en-CA" sz="2000" dirty="0">
                <a:latin typeface="Consolas" panose="020B0609020204030204" pitchFamily="49" charset="0"/>
              </a:rPr>
              <a:t>for i in </a:t>
            </a:r>
            <a:r>
              <a:rPr lang="en-CA" sz="2000" dirty="0" smtClean="0">
                <a:latin typeface="Consolas" panose="020B0609020204030204" pitchFamily="49" charset="0"/>
              </a:rPr>
              <a:t>range(1</a:t>
            </a:r>
            <a:r>
              <a:rPr lang="en-CA" sz="2000" dirty="0">
                <a:latin typeface="Consolas" panose="020B0609020204030204" pitchFamily="49" charset="0"/>
              </a:rPr>
              <a:t>, 4, 1):</a:t>
            </a:r>
          </a:p>
          <a:p>
            <a:pPr marL="0" indent="0">
              <a:buNone/>
            </a:pPr>
            <a:r>
              <a:rPr lang="en-US" sz="2000" dirty="0">
                <a:latin typeface="Consolas" panose="020B0609020204030204" pitchFamily="49" charset="0"/>
              </a:rPr>
              <a:t>    print("i=", i)</a:t>
            </a:r>
          </a:p>
          <a:p>
            <a:pPr marL="0" indent="0">
              <a:buNone/>
            </a:pPr>
            <a:r>
              <a:rPr lang="en-US" sz="2000" dirty="0">
                <a:latin typeface="Consolas" panose="020B0609020204030204" pitchFamily="49" charset="0"/>
              </a:rPr>
              <a:t>print("Done!")</a:t>
            </a:r>
          </a:p>
          <a:p>
            <a:endParaRPr lang="en-US" altLang="en-US" sz="1800" dirty="0" smtClean="0">
              <a:latin typeface="Arial" panose="020B0604020202020204" pitchFamily="34" charset="0"/>
              <a:ea typeface="ＭＳ Ｐゴシック" panose="020B0600070205080204" pitchFamily="34" charset="-128"/>
            </a:endParaRPr>
          </a:p>
        </p:txBody>
      </p:sp>
      <p:grpSp>
        <p:nvGrpSpPr>
          <p:cNvPr id="2" name="Group 16"/>
          <p:cNvGrpSpPr>
            <a:grpSpLocks/>
          </p:cNvGrpSpPr>
          <p:nvPr/>
        </p:nvGrpSpPr>
        <p:grpSpPr bwMode="auto">
          <a:xfrm>
            <a:off x="2840870" y="2333049"/>
            <a:ext cx="3922278" cy="1274612"/>
            <a:chOff x="2850826" y="3563672"/>
            <a:chExt cx="3922349" cy="1275939"/>
          </a:xfrm>
        </p:grpSpPr>
        <p:sp>
          <p:nvSpPr>
            <p:cNvPr id="33807" name="Line 5"/>
            <p:cNvSpPr>
              <a:spLocks noChangeShapeType="1"/>
            </p:cNvSpPr>
            <p:nvPr/>
          </p:nvSpPr>
          <p:spPr bwMode="auto">
            <a:xfrm flipH="1">
              <a:off x="2850826" y="3788926"/>
              <a:ext cx="1187772" cy="1050685"/>
            </a:xfrm>
            <a:prstGeom prst="line">
              <a:avLst/>
            </a:prstGeom>
            <a:noFill/>
            <a:ln w="25400">
              <a:solidFill>
                <a:srgbClr val="FF0000"/>
              </a:solidFill>
              <a:round/>
              <a:headEnd/>
              <a:tailEnd type="triangle" w="med" len="med"/>
            </a:ln>
            <a:extLst>
              <a:ext uri="{909E8E84-426E-40DD-AFC4-6F175D3DCCD1}">
                <a14:hiddenFill xmlns:a14="http://schemas.microsoft.com/office/drawing/2010/main">
                  <a:noFill/>
                </a14:hiddenFill>
              </a:ext>
            </a:extLst>
          </p:spPr>
          <p:txBody>
            <a:bodyPr wrap="square" lIns="0" tIns="0" rIns="0" bIns="0">
              <a:spAutoFit/>
            </a:bodyPr>
            <a:lstStyle/>
            <a:p>
              <a:endParaRPr lang="en-CA" dirty="0"/>
            </a:p>
          </p:txBody>
        </p:sp>
        <p:sp>
          <p:nvSpPr>
            <p:cNvPr id="33808" name="Text Box 6"/>
            <p:cNvSpPr txBox="1">
              <a:spLocks noChangeArrowheads="1"/>
            </p:cNvSpPr>
            <p:nvPr/>
          </p:nvSpPr>
          <p:spPr bwMode="auto">
            <a:xfrm>
              <a:off x="4038600" y="3563672"/>
              <a:ext cx="2734575" cy="246221"/>
            </a:xfrm>
            <a:prstGeom prst="rect">
              <a:avLst/>
            </a:prstGeom>
            <a:noFill/>
            <a:ln w="254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lIns="0" tIns="0" rIns="0" bIns="0">
              <a:spAutoFit/>
            </a:bodyPr>
            <a:lstStyle>
              <a:lvl1pPr>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50000"/>
                </a:spcBef>
                <a:buFontTx/>
                <a:buNone/>
              </a:pPr>
              <a:r>
                <a:rPr lang="en-CA" altLang="en-US" sz="1600" b="1" dirty="0">
                  <a:solidFill>
                    <a:srgbClr val="FF0000"/>
                  </a:solidFill>
                  <a:latin typeface="Arial" panose="020B0604020202020204" pitchFamily="34" charset="0"/>
                </a:rPr>
                <a:t>1) Initialize </a:t>
              </a:r>
              <a:r>
                <a:rPr lang="en-CA" altLang="en-US" sz="1600" b="1" dirty="0" smtClean="0">
                  <a:solidFill>
                    <a:srgbClr val="FF0000"/>
                  </a:solidFill>
                  <a:latin typeface="Arial" panose="020B0604020202020204" pitchFamily="34" charset="0"/>
                </a:rPr>
                <a:t>control (include)</a:t>
              </a:r>
              <a:endParaRPr lang="en-CA" altLang="en-US" sz="1600" b="1" dirty="0">
                <a:solidFill>
                  <a:srgbClr val="FF0000"/>
                </a:solidFill>
                <a:latin typeface="Arial" panose="020B0604020202020204" pitchFamily="34" charset="0"/>
              </a:endParaRPr>
            </a:p>
          </p:txBody>
        </p:sp>
      </p:grpSp>
      <p:grpSp>
        <p:nvGrpSpPr>
          <p:cNvPr id="3" name="Group 17"/>
          <p:cNvGrpSpPr>
            <a:grpSpLocks/>
          </p:cNvGrpSpPr>
          <p:nvPr/>
        </p:nvGrpSpPr>
        <p:grpSpPr bwMode="auto">
          <a:xfrm>
            <a:off x="3189625" y="2820342"/>
            <a:ext cx="4155989" cy="787400"/>
            <a:chOff x="3175081" y="4172130"/>
            <a:chExt cx="4154844" cy="786944"/>
          </a:xfrm>
        </p:grpSpPr>
        <p:sp>
          <p:nvSpPr>
            <p:cNvPr id="33805" name="Line 8"/>
            <p:cNvSpPr>
              <a:spLocks noChangeShapeType="1"/>
            </p:cNvSpPr>
            <p:nvPr/>
          </p:nvSpPr>
          <p:spPr bwMode="auto">
            <a:xfrm flipH="1">
              <a:off x="3175081" y="4310688"/>
              <a:ext cx="1219926" cy="648386"/>
            </a:xfrm>
            <a:prstGeom prst="line">
              <a:avLst/>
            </a:prstGeom>
            <a:noFill/>
            <a:ln w="25400">
              <a:solidFill>
                <a:srgbClr val="FF0000"/>
              </a:solidFill>
              <a:round/>
              <a:headEnd/>
              <a:tailEnd type="triangle" w="med" len="med"/>
            </a:ln>
            <a:extLst>
              <a:ext uri="{909E8E84-426E-40DD-AFC4-6F175D3DCCD1}">
                <a14:hiddenFill xmlns:a14="http://schemas.microsoft.com/office/drawing/2010/main">
                  <a:noFill/>
                </a14:hiddenFill>
              </a:ext>
            </a:extLst>
          </p:spPr>
          <p:txBody>
            <a:bodyPr lIns="0" tIns="0" rIns="0" bIns="0">
              <a:spAutoFit/>
            </a:bodyPr>
            <a:lstStyle/>
            <a:p>
              <a:endParaRPr lang="en-CA" dirty="0"/>
            </a:p>
          </p:txBody>
        </p:sp>
        <p:sp>
          <p:nvSpPr>
            <p:cNvPr id="33806" name="Text Box 9"/>
            <p:cNvSpPr txBox="1">
              <a:spLocks noChangeArrowheads="1"/>
            </p:cNvSpPr>
            <p:nvPr/>
          </p:nvSpPr>
          <p:spPr bwMode="auto">
            <a:xfrm>
              <a:off x="4395007" y="4172130"/>
              <a:ext cx="2934918" cy="246221"/>
            </a:xfrm>
            <a:prstGeom prst="rect">
              <a:avLst/>
            </a:prstGeom>
            <a:noFill/>
            <a:ln w="254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lIns="0" tIns="0" rIns="0" bIns="0">
              <a:spAutoFit/>
            </a:bodyPr>
            <a:lstStyle>
              <a:lvl1pPr>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50000"/>
                </a:spcBef>
                <a:buFontTx/>
                <a:buNone/>
              </a:pPr>
              <a:r>
                <a:rPr lang="en-CA" altLang="en-US" sz="1600" b="1" dirty="0">
                  <a:solidFill>
                    <a:srgbClr val="FF0000"/>
                  </a:solidFill>
                  <a:latin typeface="Arial" panose="020B0604020202020204" pitchFamily="34" charset="0"/>
                </a:rPr>
                <a:t> 2) Check </a:t>
              </a:r>
              <a:r>
                <a:rPr lang="en-CA" altLang="en-US" sz="1600" b="1" dirty="0" smtClean="0">
                  <a:solidFill>
                    <a:srgbClr val="FF0000"/>
                  </a:solidFill>
                  <a:latin typeface="Arial" panose="020B0604020202020204" pitchFamily="34" charset="0"/>
                </a:rPr>
                <a:t>condition (exclude)</a:t>
              </a:r>
              <a:r>
                <a:rPr lang="en-CA" altLang="en-US" sz="1600" dirty="0" smtClean="0">
                  <a:solidFill>
                    <a:schemeClr val="hlink"/>
                  </a:solidFill>
                  <a:latin typeface="Arial" panose="020B0604020202020204" pitchFamily="34" charset="0"/>
                </a:rPr>
                <a:t>      </a:t>
              </a:r>
              <a:endParaRPr lang="en-CA" altLang="en-US" sz="1600" dirty="0">
                <a:solidFill>
                  <a:schemeClr val="hlink"/>
                </a:solidFill>
                <a:latin typeface="Arial" panose="020B0604020202020204" pitchFamily="34" charset="0"/>
              </a:endParaRPr>
            </a:p>
          </p:txBody>
        </p:sp>
      </p:grpSp>
      <p:grpSp>
        <p:nvGrpSpPr>
          <p:cNvPr id="4" name="Group 1"/>
          <p:cNvGrpSpPr>
            <a:grpSpLocks/>
          </p:cNvGrpSpPr>
          <p:nvPr/>
        </p:nvGrpSpPr>
        <p:grpSpPr bwMode="auto">
          <a:xfrm>
            <a:off x="3056248" y="3809719"/>
            <a:ext cx="3392488" cy="422275"/>
            <a:chOff x="5142588" y="5395238"/>
            <a:chExt cx="3391811" cy="422275"/>
          </a:xfrm>
        </p:grpSpPr>
        <p:sp>
          <p:nvSpPr>
            <p:cNvPr id="33802" name="AutoShape 11"/>
            <p:cNvSpPr>
              <a:spLocks/>
            </p:cNvSpPr>
            <p:nvPr/>
          </p:nvSpPr>
          <p:spPr bwMode="auto">
            <a:xfrm>
              <a:off x="5142588" y="5395238"/>
              <a:ext cx="266701" cy="422275"/>
            </a:xfrm>
            <a:prstGeom prst="rightBrace">
              <a:avLst>
                <a:gd name="adj1" fmla="val 17922"/>
                <a:gd name="adj2" fmla="val 50000"/>
              </a:avLst>
            </a:prstGeom>
            <a:noFill/>
            <a:ln w="25400">
              <a:solidFill>
                <a:srgbClr val="FF0000"/>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spAutoFit/>
            </a:bodyPr>
            <a:lstStyle>
              <a:lvl1pPr>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endParaRPr lang="en-CA" altLang="en-US" sz="1400" dirty="0">
                <a:latin typeface="Arial" panose="020B0604020202020204" pitchFamily="34" charset="0"/>
              </a:endParaRPr>
            </a:p>
          </p:txBody>
        </p:sp>
        <p:sp>
          <p:nvSpPr>
            <p:cNvPr id="33803" name="Line 12"/>
            <p:cNvSpPr>
              <a:spLocks noChangeShapeType="1"/>
            </p:cNvSpPr>
            <p:nvPr/>
          </p:nvSpPr>
          <p:spPr bwMode="auto">
            <a:xfrm flipH="1">
              <a:off x="5409288" y="5606375"/>
              <a:ext cx="1524911" cy="1"/>
            </a:xfrm>
            <a:prstGeom prst="line">
              <a:avLst/>
            </a:prstGeom>
            <a:noFill/>
            <a:ln w="25400">
              <a:solidFill>
                <a:srgbClr val="FF0000"/>
              </a:solidFill>
              <a:round/>
              <a:headEnd/>
              <a:tailEnd type="triangle" w="med" len="med"/>
            </a:ln>
            <a:extLst>
              <a:ext uri="{909E8E84-426E-40DD-AFC4-6F175D3DCCD1}">
                <a14:hiddenFill xmlns:a14="http://schemas.microsoft.com/office/drawing/2010/main">
                  <a:noFill/>
                </a14:hiddenFill>
              </a:ext>
            </a:extLst>
          </p:spPr>
          <p:txBody>
            <a:bodyPr lIns="0" tIns="0" rIns="0" bIns="0">
              <a:spAutoFit/>
            </a:bodyPr>
            <a:lstStyle/>
            <a:p>
              <a:endParaRPr lang="en-CA" dirty="0"/>
            </a:p>
          </p:txBody>
        </p:sp>
        <p:sp>
          <p:nvSpPr>
            <p:cNvPr id="33804" name="Text Box 13"/>
            <p:cNvSpPr txBox="1">
              <a:spLocks noChangeArrowheads="1"/>
            </p:cNvSpPr>
            <p:nvPr/>
          </p:nvSpPr>
          <p:spPr bwMode="auto">
            <a:xfrm>
              <a:off x="6934199" y="5483679"/>
              <a:ext cx="1600200" cy="245391"/>
            </a:xfrm>
            <a:prstGeom prst="rect">
              <a:avLst/>
            </a:prstGeom>
            <a:noFill/>
            <a:ln w="254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spAutoFit/>
            </a:bodyPr>
            <a:lstStyle>
              <a:lvl1pPr>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lgn="ctr">
                <a:spcBef>
                  <a:spcPct val="50000"/>
                </a:spcBef>
                <a:buFontTx/>
                <a:buNone/>
              </a:pPr>
              <a:r>
                <a:rPr lang="en-CA" altLang="en-US" sz="1600" b="1" dirty="0">
                  <a:solidFill>
                    <a:srgbClr val="FF0000"/>
                  </a:solidFill>
                  <a:latin typeface="Arial" panose="020B0604020202020204" pitchFamily="34" charset="0"/>
                </a:rPr>
                <a:t>3) Execute body</a:t>
              </a:r>
            </a:p>
          </p:txBody>
        </p:sp>
      </p:grpSp>
      <p:grpSp>
        <p:nvGrpSpPr>
          <p:cNvPr id="5" name="Group 13"/>
          <p:cNvGrpSpPr>
            <a:grpSpLocks/>
          </p:cNvGrpSpPr>
          <p:nvPr/>
        </p:nvGrpSpPr>
        <p:grpSpPr bwMode="auto">
          <a:xfrm>
            <a:off x="3693474" y="3116179"/>
            <a:ext cx="5054600" cy="508000"/>
            <a:chOff x="2057400" y="3080377"/>
            <a:chExt cx="5054600" cy="507976"/>
          </a:xfrm>
        </p:grpSpPr>
        <p:sp>
          <p:nvSpPr>
            <p:cNvPr id="33800" name="Line 15"/>
            <p:cNvSpPr>
              <a:spLocks noChangeShapeType="1"/>
            </p:cNvSpPr>
            <p:nvPr/>
          </p:nvSpPr>
          <p:spPr bwMode="auto">
            <a:xfrm flipH="1">
              <a:off x="2057400" y="3185381"/>
              <a:ext cx="3289300" cy="402972"/>
            </a:xfrm>
            <a:prstGeom prst="line">
              <a:avLst/>
            </a:prstGeom>
            <a:noFill/>
            <a:ln w="25400">
              <a:solidFill>
                <a:srgbClr val="FF0000"/>
              </a:solidFill>
              <a:round/>
              <a:headEnd/>
              <a:tailEnd type="triangle" w="med" len="med"/>
            </a:ln>
            <a:extLst>
              <a:ext uri="{909E8E84-426E-40DD-AFC4-6F175D3DCCD1}">
                <a14:hiddenFill xmlns:a14="http://schemas.microsoft.com/office/drawing/2010/main">
                  <a:noFill/>
                </a14:hiddenFill>
              </a:ext>
            </a:extLst>
          </p:spPr>
          <p:txBody>
            <a:bodyPr lIns="0" tIns="0" rIns="0" bIns="0">
              <a:spAutoFit/>
            </a:bodyPr>
            <a:lstStyle/>
            <a:p>
              <a:endParaRPr lang="en-CA" dirty="0"/>
            </a:p>
          </p:txBody>
        </p:sp>
        <p:sp>
          <p:nvSpPr>
            <p:cNvPr id="33801" name="Text Box 16"/>
            <p:cNvSpPr txBox="1">
              <a:spLocks noChangeArrowheads="1"/>
            </p:cNvSpPr>
            <p:nvPr/>
          </p:nvSpPr>
          <p:spPr bwMode="auto">
            <a:xfrm>
              <a:off x="5346700" y="3080377"/>
              <a:ext cx="1765300" cy="246221"/>
            </a:xfrm>
            <a:prstGeom prst="rect">
              <a:avLst/>
            </a:prstGeom>
            <a:noFill/>
            <a:ln w="254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spAutoFit/>
            </a:bodyPr>
            <a:lstStyle>
              <a:lvl1pPr>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lgn="ctr">
                <a:spcBef>
                  <a:spcPct val="50000"/>
                </a:spcBef>
                <a:buFontTx/>
                <a:buNone/>
              </a:pPr>
              <a:r>
                <a:rPr lang="en-CA" altLang="en-US" sz="1600" b="1" dirty="0">
                  <a:solidFill>
                    <a:srgbClr val="FF0000"/>
                  </a:solidFill>
                  <a:latin typeface="Arial" panose="020B0604020202020204" pitchFamily="34" charset="0"/>
                </a:rPr>
                <a:t>4) Update control</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r>
              <a:rPr lang="en-US" altLang="en-US" dirty="0" smtClean="0">
                <a:ea typeface="ＭＳ Ｐゴシック" panose="020B0600070205080204" pitchFamily="34" charset="-128"/>
              </a:rPr>
              <a:t>Counting Down With A </a:t>
            </a:r>
            <a:r>
              <a:rPr lang="en-US" altLang="en-US" dirty="0" smtClean="0">
                <a:latin typeface="Consolas" panose="020B0609020204030204" pitchFamily="49" charset="0"/>
                <a:ea typeface="ＭＳ Ｐゴシック" panose="020B0600070205080204" pitchFamily="34" charset="-128"/>
                <a:cs typeface="Consolas" panose="020B0609020204030204" pitchFamily="49" charset="0"/>
              </a:rPr>
              <a:t>For</a:t>
            </a:r>
            <a:r>
              <a:rPr lang="en-US" altLang="en-US" dirty="0" smtClean="0">
                <a:ea typeface="ＭＳ Ｐゴシック" panose="020B0600070205080204" pitchFamily="34" charset="-128"/>
              </a:rPr>
              <a:t> Loop</a:t>
            </a:r>
          </a:p>
        </p:txBody>
      </p:sp>
      <p:sp>
        <p:nvSpPr>
          <p:cNvPr id="39939" name="Rectangle 3"/>
          <p:cNvSpPr>
            <a:spLocks noGrp="1" noChangeArrowheads="1"/>
          </p:cNvSpPr>
          <p:nvPr>
            <p:ph idx="1"/>
          </p:nvPr>
        </p:nvSpPr>
        <p:spPr/>
        <p:txBody>
          <a:bodyPr/>
          <a:lstStyle/>
          <a:p>
            <a:r>
              <a:rPr lang="en-CA" altLang="en-US" b="1" dirty="0" smtClean="0">
                <a:ea typeface="ＭＳ Ｐゴシック" panose="020B0600070205080204" pitchFamily="34" charset="-128"/>
              </a:rPr>
              <a:t>Program name: </a:t>
            </a:r>
            <a:r>
              <a:rPr lang="en-US" altLang="en-US" sz="2000" dirty="0">
                <a:latin typeface="Consolas" panose="020B0609020204030204" pitchFamily="49" charset="0"/>
                <a:ea typeface="ＭＳ Ｐゴシック" panose="020B0600070205080204" pitchFamily="34" charset="-128"/>
              </a:rPr>
              <a:t>6</a:t>
            </a:r>
            <a:r>
              <a:rPr lang="en-US" altLang="en-US" sz="2000" dirty="0" smtClean="0">
                <a:latin typeface="Consolas" panose="020B0609020204030204" pitchFamily="49" charset="0"/>
                <a:ea typeface="ＭＳ Ｐゴシック" panose="020B0600070205080204" pitchFamily="34" charset="-128"/>
                <a:cs typeface="Consolas" panose="020B0609020204030204" pitchFamily="49" charset="0"/>
              </a:rPr>
              <a:t>for2_counting_down.py</a:t>
            </a:r>
            <a:endParaRPr lang="en-US" altLang="en-US" sz="2000" dirty="0" smtClean="0">
              <a:latin typeface="Consolas" panose="020B0609020204030204" pitchFamily="49" charset="0"/>
              <a:ea typeface="ＭＳ Ｐゴシック" panose="020B0600070205080204" pitchFamily="34" charset="-128"/>
              <a:cs typeface="Consolas" panose="020B0609020204030204" pitchFamily="49" charset="0"/>
            </a:endParaRPr>
          </a:p>
          <a:p>
            <a:r>
              <a:rPr lang="en-US" altLang="en-US" sz="2000" dirty="0">
                <a:ea typeface="ＭＳ Ｐゴシック" panose="020B0600070205080204" pitchFamily="34" charset="-128"/>
                <a:cs typeface="Calibri" panose="020F0502020204030204" pitchFamily="34" charset="0"/>
              </a:rPr>
              <a:t>Learning objective: a simple counting loop stepping </a:t>
            </a:r>
            <a:r>
              <a:rPr lang="en-US" altLang="en-US" sz="2000" dirty="0" smtClean="0">
                <a:ea typeface="ＭＳ Ｐゴシック" panose="020B0600070205080204" pitchFamily="34" charset="-128"/>
                <a:cs typeface="Calibri" panose="020F0502020204030204" pitchFamily="34" charset="0"/>
              </a:rPr>
              <a:t>down through </a:t>
            </a:r>
            <a:r>
              <a:rPr lang="en-US" altLang="en-US" sz="2000" dirty="0">
                <a:ea typeface="ＭＳ Ｐゴシック" panose="020B0600070205080204" pitchFamily="34" charset="-128"/>
                <a:cs typeface="Calibri" panose="020F0502020204030204" pitchFamily="34" charset="0"/>
              </a:rPr>
              <a:t>a sequence </a:t>
            </a:r>
            <a:r>
              <a:rPr lang="en-US" altLang="en-US" sz="2000" dirty="0" smtClean="0">
                <a:ea typeface="ＭＳ Ｐゴシック" panose="020B0600070205080204" pitchFamily="34" charset="-128"/>
                <a:cs typeface="Calibri" panose="020F0502020204030204" pitchFamily="34" charset="0"/>
              </a:rPr>
              <a:t>(3 - 1) </a:t>
            </a:r>
            <a:endParaRPr lang="en-US" altLang="en-US" sz="2000" dirty="0">
              <a:latin typeface="Consolas" panose="020B0609020204030204" pitchFamily="49" charset="0"/>
              <a:ea typeface="ＭＳ Ｐゴシック" panose="020B0600070205080204" pitchFamily="34" charset="-128"/>
            </a:endParaRPr>
          </a:p>
          <a:p>
            <a:endParaRPr lang="en-CA" altLang="en-US" sz="2000" dirty="0" smtClean="0">
              <a:latin typeface="Arial" panose="020B0604020202020204" pitchFamily="34" charset="0"/>
              <a:ea typeface="ＭＳ Ｐゴシック" panose="020B0600070205080204" pitchFamily="34" charset="-128"/>
            </a:endParaRPr>
          </a:p>
          <a:p>
            <a:pPr marL="225425" lvl="1" indent="0">
              <a:buNone/>
            </a:pPr>
            <a:r>
              <a:rPr lang="en-CA" dirty="0" smtClean="0">
                <a:latin typeface="Consolas" panose="020B0609020204030204" pitchFamily="49" charset="0"/>
              </a:rPr>
              <a:t>for </a:t>
            </a:r>
            <a:r>
              <a:rPr lang="en-CA" dirty="0">
                <a:latin typeface="Consolas" panose="020B0609020204030204" pitchFamily="49" charset="0"/>
              </a:rPr>
              <a:t>i in </a:t>
            </a:r>
            <a:r>
              <a:rPr lang="en-CA" dirty="0" smtClean="0">
                <a:latin typeface="Consolas" panose="020B0609020204030204" pitchFamily="49" charset="0"/>
              </a:rPr>
              <a:t>range(3</a:t>
            </a:r>
            <a:r>
              <a:rPr lang="en-CA" dirty="0">
                <a:latin typeface="Consolas" panose="020B0609020204030204" pitchFamily="49" charset="0"/>
              </a:rPr>
              <a:t>, 0, -1):</a:t>
            </a:r>
          </a:p>
          <a:p>
            <a:pPr marL="225425" lvl="1" indent="0">
              <a:buNone/>
            </a:pPr>
            <a:r>
              <a:rPr lang="en-US" dirty="0">
                <a:latin typeface="Consolas" panose="020B0609020204030204" pitchFamily="49" charset="0"/>
              </a:rPr>
              <a:t>    print("i = ", i)</a:t>
            </a:r>
          </a:p>
          <a:p>
            <a:pPr marL="225425" lvl="1" indent="0">
              <a:buNone/>
            </a:pPr>
            <a:r>
              <a:rPr lang="en-US" dirty="0">
                <a:latin typeface="Consolas" panose="020B0609020204030204" pitchFamily="49" charset="0"/>
              </a:rPr>
              <a:t>print("Done!")</a:t>
            </a:r>
          </a:p>
          <a:p>
            <a:endParaRPr lang="en-CA" altLang="en-US" sz="1800" dirty="0" smtClean="0">
              <a:latin typeface="Arial" panose="020B0604020202020204" pitchFamily="34" charset="0"/>
              <a:ea typeface="ＭＳ Ｐゴシック" panose="020B0600070205080204" pitchFamily="34" charset="-128"/>
            </a:endParaRPr>
          </a:p>
          <a:p>
            <a:endParaRPr lang="en-US" altLang="en-US" sz="1800" dirty="0" smtClean="0">
              <a:latin typeface="Arial" panose="020B0604020202020204" pitchFamily="34" charset="0"/>
              <a:ea typeface="ＭＳ Ｐゴシック" panose="020B0600070205080204" pitchFamily="34" charset="-128"/>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latin typeface="Consolas" panose="020B0609020204030204" pitchFamily="49" charset="0"/>
                <a:ea typeface="+mj-ea"/>
                <a:cs typeface="Consolas" panose="020B0609020204030204" pitchFamily="49" charset="0"/>
              </a:rPr>
              <a:t>For</a:t>
            </a:r>
            <a:r>
              <a:rPr lang="en-US" dirty="0" smtClean="0">
                <a:latin typeface="+mn-lt"/>
                <a:ea typeface="+mj-ea"/>
                <a:cs typeface="Consolas" panose="020B0609020204030204" pitchFamily="49" charset="0"/>
              </a:rPr>
              <a:t> </a:t>
            </a:r>
            <a:r>
              <a:rPr lang="en-US" dirty="0" smtClean="0">
                <a:ea typeface="+mj-ea"/>
                <a:cs typeface="+mj-cs"/>
              </a:rPr>
              <a:t>Loop: Stepping Through A Sequence Of Characters</a:t>
            </a:r>
            <a:endParaRPr lang="en-US" dirty="0">
              <a:ea typeface="+mj-ea"/>
              <a:cs typeface="+mj-cs"/>
            </a:endParaRPr>
          </a:p>
        </p:txBody>
      </p:sp>
      <p:sp>
        <p:nvSpPr>
          <p:cNvPr id="3" name="Content Placeholder 2"/>
          <p:cNvSpPr>
            <a:spLocks noGrp="1"/>
          </p:cNvSpPr>
          <p:nvPr>
            <p:ph idx="1"/>
          </p:nvPr>
        </p:nvSpPr>
        <p:spPr>
          <a:xfrm>
            <a:off x="468313" y="1143000"/>
            <a:ext cx="8229600" cy="5410200"/>
          </a:xfrm>
        </p:spPr>
        <p:txBody>
          <a:bodyPr/>
          <a:lstStyle/>
          <a:p>
            <a:r>
              <a:rPr lang="en-US" altLang="en-US" dirty="0" smtClean="0">
                <a:ea typeface="ＭＳ Ｐゴシック" panose="020B0600070205080204" pitchFamily="34" charset="-128"/>
              </a:rPr>
              <a:t>Recall: A for-loop in Python can step through any iteratable sequence (number sequence, characters in a string, lines in a file).</a:t>
            </a:r>
          </a:p>
          <a:p>
            <a:r>
              <a:rPr lang="en-US" altLang="en-US" b="1" dirty="0" smtClean="0">
                <a:ea typeface="ＭＳ Ｐゴシック" panose="020B0600070205080204" pitchFamily="34" charset="-128"/>
              </a:rPr>
              <a:t>Program name:</a:t>
            </a:r>
            <a:r>
              <a:rPr lang="en-US" altLang="en-US" dirty="0" smtClean="0">
                <a:ea typeface="ＭＳ Ｐゴシック" panose="020B0600070205080204" pitchFamily="34" charset="-128"/>
              </a:rPr>
              <a:t> </a:t>
            </a:r>
            <a:r>
              <a:rPr lang="en-US" altLang="en-US" dirty="0">
                <a:latin typeface="Consolas" panose="020B0609020204030204" pitchFamily="49" charset="0"/>
                <a:ea typeface="ＭＳ Ｐゴシック" panose="020B0600070205080204" pitchFamily="34" charset="-128"/>
              </a:rPr>
              <a:t>7</a:t>
            </a:r>
            <a:r>
              <a:rPr lang="en-US" altLang="en-US" dirty="0" smtClean="0">
                <a:latin typeface="Consolas" panose="020B0609020204030204" pitchFamily="49" charset="0"/>
                <a:ea typeface="ＭＳ Ｐゴシック" panose="020B0600070205080204" pitchFamily="34" charset="-128"/>
                <a:cs typeface="Consolas" panose="020B0609020204030204" pitchFamily="49" charset="0"/>
              </a:rPr>
              <a:t>for3_iterating_string.py</a:t>
            </a:r>
            <a:endParaRPr lang="en-US" altLang="en-US" dirty="0" smtClean="0">
              <a:latin typeface="Consolas" panose="020B0609020204030204" pitchFamily="49" charset="0"/>
              <a:ea typeface="ＭＳ Ｐゴシック" panose="020B0600070205080204" pitchFamily="34" charset="-128"/>
              <a:cs typeface="Consolas" panose="020B0609020204030204" pitchFamily="49" charset="0"/>
            </a:endParaRPr>
          </a:p>
          <a:p>
            <a:pPr lvl="1"/>
            <a:r>
              <a:rPr lang="en-US" altLang="en-US" dirty="0">
                <a:ea typeface="ＭＳ Ｐゴシック" panose="020B0600070205080204" pitchFamily="34" charset="-128"/>
                <a:cs typeface="Calibri" panose="020F0502020204030204" pitchFamily="34" charset="0"/>
              </a:rPr>
              <a:t>Learning objective: </a:t>
            </a:r>
            <a:r>
              <a:rPr lang="en-US" altLang="en-US" dirty="0" smtClean="0">
                <a:ea typeface="ＭＳ Ｐゴシック" panose="020B0600070205080204" pitchFamily="34" charset="-128"/>
                <a:cs typeface="Calibri" panose="020F0502020204030204" pitchFamily="34" charset="0"/>
              </a:rPr>
              <a:t>a for loop stepping through a </a:t>
            </a:r>
            <a:r>
              <a:rPr lang="en-US" altLang="en-US" dirty="0">
                <a:ea typeface="ＭＳ Ｐゴシック" panose="020B0600070205080204" pitchFamily="34" charset="-128"/>
                <a:cs typeface="Calibri" panose="020F0502020204030204" pitchFamily="34" charset="0"/>
              </a:rPr>
              <a:t>sequence </a:t>
            </a:r>
            <a:r>
              <a:rPr lang="en-US" altLang="en-US" dirty="0" smtClean="0">
                <a:ea typeface="ＭＳ Ｐゴシック" panose="020B0600070205080204" pitchFamily="34" charset="-128"/>
                <a:cs typeface="Calibri" panose="020F0502020204030204" pitchFamily="34" charset="0"/>
              </a:rPr>
              <a:t>in a string </a:t>
            </a:r>
            <a:endParaRPr lang="en-US" altLang="en-US" dirty="0">
              <a:ea typeface="ＭＳ Ｐゴシック" panose="020B0600070205080204" pitchFamily="34" charset="-128"/>
              <a:cs typeface="Calibri" panose="020F0502020204030204" pitchFamily="34" charset="0"/>
            </a:endParaRPr>
          </a:p>
          <a:p>
            <a:endParaRPr lang="en-US" altLang="en-US" dirty="0" smtClean="0">
              <a:latin typeface="Consolas" panose="020B0609020204030204" pitchFamily="49" charset="0"/>
              <a:ea typeface="ＭＳ Ｐゴシック" panose="020B0600070205080204" pitchFamily="34" charset="-128"/>
              <a:cs typeface="Consolas" panose="020B0609020204030204" pitchFamily="49" charset="0"/>
            </a:endParaRPr>
          </a:p>
          <a:p>
            <a:pPr marL="400050" lvl="1" indent="0">
              <a:buFont typeface="Arial" panose="020B0604020202020204" pitchFamily="34" charset="0"/>
              <a:buNone/>
            </a:pPr>
            <a:r>
              <a:rPr lang="en-US" altLang="en-US" sz="1800" dirty="0" smtClean="0">
                <a:latin typeface="Consolas" panose="020B0609020204030204" pitchFamily="49" charset="0"/>
                <a:ea typeface="ＭＳ Ｐゴシック" panose="020B0600070205080204" pitchFamily="34" charset="-128"/>
                <a:cs typeface="Consolas" panose="020B0609020204030204" pitchFamily="49" charset="0"/>
              </a:rPr>
              <a:t>activity = input("What are you doing with dog now: ")</a:t>
            </a:r>
          </a:p>
          <a:p>
            <a:pPr marL="400050" lvl="1" indent="0">
              <a:buFont typeface="Arial" panose="020B0604020202020204" pitchFamily="34" charset="0"/>
              <a:buNone/>
            </a:pPr>
            <a:r>
              <a:rPr lang="en-US" altLang="en-US" sz="1800" dirty="0" smtClean="0">
                <a:latin typeface="Consolas" panose="020B0609020204030204" pitchFamily="49" charset="0"/>
                <a:ea typeface="ＭＳ Ｐゴシック" panose="020B0600070205080204" pitchFamily="34" charset="-128"/>
                <a:cs typeface="Consolas" panose="020B0609020204030204" pitchFamily="49" charset="0"/>
              </a:rPr>
              <a:t>print("We are taking the dog for a '", end="")</a:t>
            </a:r>
          </a:p>
          <a:p>
            <a:pPr marL="400050" lvl="1" indent="0">
              <a:buFont typeface="Arial" panose="020B0604020202020204" pitchFamily="34" charset="0"/>
              <a:buNone/>
            </a:pPr>
            <a:endParaRPr lang="en-US" altLang="en-US" sz="1800" dirty="0" smtClean="0">
              <a:latin typeface="Consolas" panose="020B0609020204030204" pitchFamily="49" charset="0"/>
              <a:ea typeface="ＭＳ Ｐゴシック" panose="020B0600070205080204" pitchFamily="34" charset="-128"/>
              <a:cs typeface="Consolas" panose="020B0609020204030204" pitchFamily="49" charset="0"/>
            </a:endParaRPr>
          </a:p>
          <a:p>
            <a:pPr marL="400050" lvl="1" indent="0">
              <a:buFont typeface="Arial" panose="020B0604020202020204" pitchFamily="34" charset="0"/>
              <a:buNone/>
            </a:pPr>
            <a:endParaRPr lang="en-US" altLang="en-US" sz="1800" dirty="0" smtClean="0">
              <a:latin typeface="Consolas" panose="020B0609020204030204" pitchFamily="49" charset="0"/>
              <a:ea typeface="ＭＳ Ｐゴシック" panose="020B0600070205080204" pitchFamily="34" charset="-128"/>
              <a:cs typeface="Consolas" panose="020B0609020204030204" pitchFamily="49" charset="0"/>
            </a:endParaRPr>
          </a:p>
          <a:p>
            <a:pPr marL="400050" lvl="1" indent="0">
              <a:buFont typeface="Arial" panose="020B0604020202020204" pitchFamily="34" charset="0"/>
              <a:buNone/>
            </a:pPr>
            <a:endParaRPr lang="en-US" altLang="en-US" sz="1800" dirty="0" smtClean="0">
              <a:latin typeface="Consolas" panose="020B0609020204030204" pitchFamily="49" charset="0"/>
              <a:ea typeface="ＭＳ Ｐゴシック" panose="020B0600070205080204" pitchFamily="34" charset="-128"/>
              <a:cs typeface="Consolas" panose="020B0609020204030204" pitchFamily="49" charset="0"/>
            </a:endParaRPr>
          </a:p>
          <a:p>
            <a:pPr marL="400050" lvl="1" indent="0">
              <a:buFont typeface="Arial" panose="020B0604020202020204" pitchFamily="34" charset="0"/>
              <a:buNone/>
            </a:pPr>
            <a:r>
              <a:rPr lang="en-US" altLang="en-US" sz="1800" dirty="0" smtClean="0">
                <a:latin typeface="Consolas" panose="020B0609020204030204" pitchFamily="49" charset="0"/>
                <a:ea typeface="ＭＳ Ｐゴシック" panose="020B0600070205080204" pitchFamily="34" charset="-128"/>
                <a:cs typeface="Consolas" panose="020B0609020204030204" pitchFamily="49" charset="0"/>
              </a:rPr>
              <a:t>for ch in activity:</a:t>
            </a:r>
          </a:p>
          <a:p>
            <a:pPr marL="400050" lvl="1" indent="0">
              <a:buFont typeface="Arial" panose="020B0604020202020204" pitchFamily="34" charset="0"/>
              <a:buNone/>
            </a:pPr>
            <a:r>
              <a:rPr lang="en-US" altLang="en-US" sz="1800" dirty="0" smtClean="0">
                <a:latin typeface="Consolas" panose="020B0609020204030204" pitchFamily="49" charset="0"/>
                <a:ea typeface="ＭＳ Ｐゴシック" panose="020B0600070205080204" pitchFamily="34" charset="-128"/>
                <a:cs typeface="Consolas" panose="020B0609020204030204" pitchFamily="49" charset="0"/>
              </a:rPr>
              <a:t>    print(ch + "-", end="")</a:t>
            </a:r>
          </a:p>
          <a:p>
            <a:pPr marL="400050" lvl="1" indent="0">
              <a:buFont typeface="Arial" panose="020B0604020202020204" pitchFamily="34" charset="0"/>
              <a:buNone/>
            </a:pPr>
            <a:r>
              <a:rPr lang="en-US" altLang="en-US" sz="1800" dirty="0" smtClean="0">
                <a:latin typeface="Consolas" panose="020B0609020204030204" pitchFamily="49" charset="0"/>
                <a:ea typeface="ＭＳ Ｐゴシック" panose="020B0600070205080204" pitchFamily="34" charset="-128"/>
                <a:cs typeface="Consolas" panose="020B0609020204030204" pitchFamily="49" charset="0"/>
              </a:rPr>
              <a:t>print("'")</a:t>
            </a:r>
          </a:p>
          <a:p>
            <a:endParaRPr lang="en-US" altLang="en-US" dirty="0" smtClean="0">
              <a:latin typeface="Consolas" panose="020B0609020204030204" pitchFamily="49" charset="0"/>
              <a:ea typeface="ＭＳ Ｐゴシック" panose="020B0600070205080204" pitchFamily="34" charset="-128"/>
              <a:cs typeface="Consolas" panose="020B0609020204030204" pitchFamily="49" charset="0"/>
            </a:endParaRPr>
          </a:p>
        </p:txBody>
      </p:sp>
      <p:pic>
        <p:nvPicPr>
          <p:cNvPr id="141314" name="Picture 2"/>
          <p:cNvPicPr>
            <a:picLocks noChangeAspect="1" noChangeArrowheads="1"/>
          </p:cNvPicPr>
          <p:nvPr/>
        </p:nvPicPr>
        <p:blipFill>
          <a:blip r:embed="rId2">
            <a:extLst>
              <a:ext uri="{28A0092B-C50C-407E-A947-70E740481C1C}">
                <a14:useLocalDpi xmlns:a14="http://schemas.microsoft.com/office/drawing/2010/main" val="0"/>
              </a:ext>
            </a:extLst>
          </a:blip>
          <a:srcRect t="50000" r="25024"/>
          <a:stretch>
            <a:fillRect/>
          </a:stretch>
        </p:blipFill>
        <p:spPr bwMode="auto">
          <a:xfrm>
            <a:off x="979170" y="3238500"/>
            <a:ext cx="5349875" cy="3429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2"/>
          <p:cNvPicPr>
            <a:picLocks noChangeAspect="1" noChangeArrowheads="1"/>
          </p:cNvPicPr>
          <p:nvPr/>
        </p:nvPicPr>
        <p:blipFill>
          <a:blip r:embed="rId2">
            <a:extLst>
              <a:ext uri="{28A0092B-C50C-407E-A947-70E740481C1C}">
                <a14:useLocalDpi xmlns:a14="http://schemas.microsoft.com/office/drawing/2010/main" val="0"/>
              </a:ext>
            </a:extLst>
          </a:blip>
          <a:srcRect l="80383" t="50000" r="14165"/>
          <a:stretch>
            <a:fillRect/>
          </a:stretch>
        </p:blipFill>
        <p:spPr bwMode="auto">
          <a:xfrm>
            <a:off x="4867275" y="4729163"/>
            <a:ext cx="388938" cy="3429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l="75066" t="50000" r="19368"/>
          <a:stretch>
            <a:fillRect/>
          </a:stretch>
        </p:blipFill>
        <p:spPr bwMode="auto">
          <a:xfrm>
            <a:off x="4495800" y="4724400"/>
            <a:ext cx="396875" cy="3429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8" name="Picture 2"/>
          <p:cNvPicPr>
            <a:picLocks noChangeAspect="1" noChangeArrowheads="1"/>
          </p:cNvPicPr>
          <p:nvPr/>
        </p:nvPicPr>
        <p:blipFill>
          <a:blip r:embed="rId2">
            <a:extLst>
              <a:ext uri="{28A0092B-C50C-407E-A947-70E740481C1C}">
                <a14:useLocalDpi xmlns:a14="http://schemas.microsoft.com/office/drawing/2010/main" val="0"/>
              </a:ext>
            </a:extLst>
          </a:blip>
          <a:srcRect l="85698" t="50000" r="9167"/>
          <a:stretch>
            <a:fillRect/>
          </a:stretch>
        </p:blipFill>
        <p:spPr bwMode="auto">
          <a:xfrm>
            <a:off x="5256213" y="4724400"/>
            <a:ext cx="366712" cy="3429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9" name="Picture 2"/>
          <p:cNvPicPr>
            <a:picLocks noChangeAspect="1" noChangeArrowheads="1"/>
          </p:cNvPicPr>
          <p:nvPr/>
        </p:nvPicPr>
        <p:blipFill>
          <a:blip r:embed="rId2">
            <a:extLst>
              <a:ext uri="{28A0092B-C50C-407E-A947-70E740481C1C}">
                <a14:useLocalDpi xmlns:a14="http://schemas.microsoft.com/office/drawing/2010/main" val="0"/>
              </a:ext>
            </a:extLst>
          </a:blip>
          <a:srcRect l="90924" t="50000" r="3351"/>
          <a:stretch>
            <a:fillRect/>
          </a:stretch>
        </p:blipFill>
        <p:spPr bwMode="auto">
          <a:xfrm>
            <a:off x="5622925" y="4729163"/>
            <a:ext cx="407988" cy="3429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 name="Picture 2"/>
          <p:cNvPicPr>
            <a:picLocks noChangeAspect="1" noChangeArrowheads="1"/>
          </p:cNvPicPr>
          <p:nvPr/>
        </p:nvPicPr>
        <p:blipFill>
          <a:blip r:embed="rId2">
            <a:extLst>
              <a:ext uri="{28A0092B-C50C-407E-A947-70E740481C1C}">
                <a14:useLocalDpi xmlns:a14="http://schemas.microsoft.com/office/drawing/2010/main" val="0"/>
              </a:ext>
            </a:extLst>
          </a:blip>
          <a:srcRect l="96603" t="50000"/>
          <a:stretch>
            <a:fillRect/>
          </a:stretch>
        </p:blipFill>
        <p:spPr bwMode="auto">
          <a:xfrm>
            <a:off x="6007100" y="4729163"/>
            <a:ext cx="241300" cy="3429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4" presetClass="entr" presetSubtype="10" fill="hold" nodeType="clickEffect">
                                  <p:stCondLst>
                                    <p:cond delay="0"/>
                                  </p:stCondLst>
                                  <p:childTnLst>
                                    <p:set>
                                      <p:cBhvr>
                                        <p:cTn id="26" dur="1" fill="hold">
                                          <p:stCondLst>
                                            <p:cond delay="0"/>
                                          </p:stCondLst>
                                        </p:cTn>
                                        <p:tgtEl>
                                          <p:spTgt spid="141314"/>
                                        </p:tgtEl>
                                        <p:attrNameLst>
                                          <p:attrName>style.visibility</p:attrName>
                                        </p:attrNameLst>
                                      </p:cBhvr>
                                      <p:to>
                                        <p:strVal val="visible"/>
                                      </p:to>
                                    </p:set>
                                    <p:animEffect transition="in" filter="randombar(horizontal)">
                                      <p:cBhvr>
                                        <p:cTn id="27" dur="500"/>
                                        <p:tgtEl>
                                          <p:spTgt spid="141314"/>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2" fill="hold" nodeType="clickPar">
                      <p:stCondLst>
                        <p:cond delay="indefinite"/>
                      </p:stCondLst>
                      <p:childTnLst>
                        <p:par>
                          <p:cTn id="33" fill="hold" nodeType="withGroup">
                            <p:stCondLst>
                              <p:cond delay="0"/>
                            </p:stCondLst>
                            <p:childTnLst>
                              <p:par>
                                <p:cTn id="34" presetID="1" presetClass="entr" presetSubtype="0" fill="hold" grpId="0" nodeType="clickEffect">
                                  <p:stCondLst>
                                    <p:cond delay="0"/>
                                  </p:stCondLst>
                                  <p:childTnLst>
                                    <p:set>
                                      <p:cBhvr>
                                        <p:cTn id="35"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36" fill="hold" nodeType="clickPar">
                      <p:stCondLst>
                        <p:cond delay="indefinite"/>
                      </p:stCondLst>
                      <p:childTnLst>
                        <p:par>
                          <p:cTn id="37" fill="hold" nodeType="withGroup">
                            <p:stCondLst>
                              <p:cond delay="0"/>
                            </p:stCondLst>
                            <p:childTnLst>
                              <p:par>
                                <p:cTn id="38" presetID="14" presetClass="entr" presetSubtype="10" fill="hold" nodeType="clickEffect">
                                  <p:stCondLst>
                                    <p:cond delay="0"/>
                                  </p:stCondLst>
                                  <p:childTnLst>
                                    <p:set>
                                      <p:cBhvr>
                                        <p:cTn id="39" dur="1" fill="hold">
                                          <p:stCondLst>
                                            <p:cond delay="0"/>
                                          </p:stCondLst>
                                        </p:cTn>
                                        <p:tgtEl>
                                          <p:spTgt spid="7"/>
                                        </p:tgtEl>
                                        <p:attrNameLst>
                                          <p:attrName>style.visibility</p:attrName>
                                        </p:attrNameLst>
                                      </p:cBhvr>
                                      <p:to>
                                        <p:strVal val="visible"/>
                                      </p:to>
                                    </p:set>
                                    <p:animEffect transition="in" filter="randombar(horizontal)">
                                      <p:cBhvr>
                                        <p:cTn id="40" dur="500"/>
                                        <p:tgtEl>
                                          <p:spTgt spid="7"/>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14" presetClass="entr" presetSubtype="10" fill="hold" nodeType="clickEffect">
                                  <p:stCondLst>
                                    <p:cond delay="0"/>
                                  </p:stCondLst>
                                  <p:childTnLst>
                                    <p:set>
                                      <p:cBhvr>
                                        <p:cTn id="44" dur="1" fill="hold">
                                          <p:stCondLst>
                                            <p:cond delay="0"/>
                                          </p:stCondLst>
                                        </p:cTn>
                                        <p:tgtEl>
                                          <p:spTgt spid="6"/>
                                        </p:tgtEl>
                                        <p:attrNameLst>
                                          <p:attrName>style.visibility</p:attrName>
                                        </p:attrNameLst>
                                      </p:cBhvr>
                                      <p:to>
                                        <p:strVal val="visible"/>
                                      </p:to>
                                    </p:set>
                                    <p:animEffect transition="in" filter="randombar(horizontal)">
                                      <p:cBhvr>
                                        <p:cTn id="45" dur="500"/>
                                        <p:tgtEl>
                                          <p:spTgt spid="6"/>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14" presetClass="entr" presetSubtype="10" fill="hold" nodeType="clickEffect">
                                  <p:stCondLst>
                                    <p:cond delay="0"/>
                                  </p:stCondLst>
                                  <p:childTnLst>
                                    <p:set>
                                      <p:cBhvr>
                                        <p:cTn id="49" dur="1" fill="hold">
                                          <p:stCondLst>
                                            <p:cond delay="0"/>
                                          </p:stCondLst>
                                        </p:cTn>
                                        <p:tgtEl>
                                          <p:spTgt spid="8"/>
                                        </p:tgtEl>
                                        <p:attrNameLst>
                                          <p:attrName>style.visibility</p:attrName>
                                        </p:attrNameLst>
                                      </p:cBhvr>
                                      <p:to>
                                        <p:strVal val="visible"/>
                                      </p:to>
                                    </p:set>
                                    <p:animEffect transition="in" filter="randombar(horizontal)">
                                      <p:cBhvr>
                                        <p:cTn id="50" dur="500"/>
                                        <p:tgtEl>
                                          <p:spTgt spid="8"/>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14" presetClass="entr" presetSubtype="10" fill="hold" nodeType="clickEffect">
                                  <p:stCondLst>
                                    <p:cond delay="0"/>
                                  </p:stCondLst>
                                  <p:childTnLst>
                                    <p:set>
                                      <p:cBhvr>
                                        <p:cTn id="54" dur="1" fill="hold">
                                          <p:stCondLst>
                                            <p:cond delay="0"/>
                                          </p:stCondLst>
                                        </p:cTn>
                                        <p:tgtEl>
                                          <p:spTgt spid="9"/>
                                        </p:tgtEl>
                                        <p:attrNameLst>
                                          <p:attrName>style.visibility</p:attrName>
                                        </p:attrNameLst>
                                      </p:cBhvr>
                                      <p:to>
                                        <p:strVal val="visible"/>
                                      </p:to>
                                    </p:set>
                                    <p:animEffect transition="in" filter="randombar(horizontal)">
                                      <p:cBhvr>
                                        <p:cTn id="55" dur="500"/>
                                        <p:tgtEl>
                                          <p:spTgt spid="9"/>
                                        </p:tgtEl>
                                      </p:cBhvr>
                                    </p:animEffect>
                                  </p:childTnLst>
                                </p:cTn>
                              </p:par>
                            </p:childTnLst>
                          </p:cTn>
                        </p:par>
                      </p:childTnLst>
                    </p:cTn>
                  </p:par>
                  <p:par>
                    <p:cTn id="56" fill="hold" nodeType="clickPar">
                      <p:stCondLst>
                        <p:cond delay="indefinite"/>
                      </p:stCondLst>
                      <p:childTnLst>
                        <p:par>
                          <p:cTn id="57" fill="hold" nodeType="withGroup">
                            <p:stCondLst>
                              <p:cond delay="0"/>
                            </p:stCondLst>
                            <p:childTnLst>
                              <p:par>
                                <p:cTn id="58" presetID="1" presetClass="entr" presetSubtype="0" fill="hold" grpId="0" nodeType="clickEffect">
                                  <p:stCondLst>
                                    <p:cond delay="0"/>
                                  </p:stCondLst>
                                  <p:childTnLst>
                                    <p:set>
                                      <p:cBhvr>
                                        <p:cTn id="59"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60" fill="hold" nodeType="clickPar">
                      <p:stCondLst>
                        <p:cond delay="indefinite"/>
                      </p:stCondLst>
                      <p:childTnLst>
                        <p:par>
                          <p:cTn id="61" fill="hold" nodeType="withGroup">
                            <p:stCondLst>
                              <p:cond delay="0"/>
                            </p:stCondLst>
                            <p:childTnLst>
                              <p:par>
                                <p:cTn id="62" presetID="14" presetClass="entr" presetSubtype="10" fill="hold" nodeType="clickEffect">
                                  <p:stCondLst>
                                    <p:cond delay="0"/>
                                  </p:stCondLst>
                                  <p:childTnLst>
                                    <p:set>
                                      <p:cBhvr>
                                        <p:cTn id="63" dur="1" fill="hold">
                                          <p:stCondLst>
                                            <p:cond delay="0"/>
                                          </p:stCondLst>
                                        </p:cTn>
                                        <p:tgtEl>
                                          <p:spTgt spid="10"/>
                                        </p:tgtEl>
                                        <p:attrNameLst>
                                          <p:attrName>style.visibility</p:attrName>
                                        </p:attrNameLst>
                                      </p:cBhvr>
                                      <p:to>
                                        <p:strVal val="visible"/>
                                      </p:to>
                                    </p:set>
                                    <p:animEffect transition="in" filter="randombar(horizontal)">
                                      <p:cBhvr>
                                        <p:cTn id="64"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en-US" altLang="en-US" dirty="0" smtClean="0">
                <a:ea typeface="ＭＳ Ｐゴシック" panose="020B0600070205080204" pitchFamily="34" charset="-128"/>
              </a:rPr>
              <a:t>Erroneous </a:t>
            </a:r>
            <a:r>
              <a:rPr lang="en-US" altLang="en-US" dirty="0" smtClean="0">
                <a:latin typeface="Consolas" panose="020B0609020204030204" pitchFamily="49" charset="0"/>
                <a:ea typeface="ＭＳ Ｐゴシック" panose="020B0600070205080204" pitchFamily="34" charset="-128"/>
                <a:cs typeface="Consolas" panose="020B0609020204030204" pitchFamily="49" charset="0"/>
              </a:rPr>
              <a:t>For</a:t>
            </a:r>
            <a:r>
              <a:rPr lang="en-US" altLang="en-US" dirty="0" smtClean="0">
                <a:ea typeface="ＭＳ Ｐゴシック" panose="020B0600070205080204" pitchFamily="34" charset="-128"/>
              </a:rPr>
              <a:t> Loops (If There Is Time)</a:t>
            </a:r>
          </a:p>
        </p:txBody>
      </p:sp>
      <p:sp>
        <p:nvSpPr>
          <p:cNvPr id="26627" name="Rectangle 3"/>
          <p:cNvSpPr>
            <a:spLocks noGrp="1" noChangeArrowheads="1"/>
          </p:cNvSpPr>
          <p:nvPr>
            <p:ph idx="1"/>
          </p:nvPr>
        </p:nvSpPr>
        <p:spPr/>
        <p:txBody>
          <a:bodyPr/>
          <a:lstStyle/>
          <a:p>
            <a:pPr>
              <a:defRPr/>
            </a:pPr>
            <a:r>
              <a:rPr lang="en-US" altLang="en-US" dirty="0" smtClean="0">
                <a:ea typeface="+mn-ea"/>
                <a:cs typeface="+mn-cs"/>
              </a:rPr>
              <a:t>The logic of the loop is such that the end condition has already been reached with the start condition.</a:t>
            </a:r>
          </a:p>
          <a:p>
            <a:pPr lvl="1">
              <a:defRPr/>
            </a:pPr>
            <a:r>
              <a:rPr lang="en-US" altLang="en-US" dirty="0" smtClean="0">
                <a:ea typeface="+mn-ea"/>
                <a:cs typeface="+mn-cs"/>
              </a:rPr>
              <a:t>Typically occurs when the programmer has combined a loop that combines counting up with a loop that counts down.</a:t>
            </a:r>
          </a:p>
          <a:p>
            <a:pPr>
              <a:defRPr/>
            </a:pPr>
            <a:r>
              <a:rPr lang="en-US" altLang="en-US" b="1" dirty="0" smtClean="0">
                <a:ea typeface="+mn-ea"/>
                <a:cs typeface="+mn-cs"/>
              </a:rPr>
              <a:t>Program name: </a:t>
            </a:r>
            <a:r>
              <a:rPr lang="en-US" altLang="en-US" sz="2000" dirty="0" smtClean="0">
                <a:latin typeface="Consolas" panose="020B0609020204030204" pitchFamily="49" charset="0"/>
                <a:ea typeface="+mn-ea"/>
                <a:cs typeface="+mn-cs"/>
              </a:rPr>
              <a:t>8A</a:t>
            </a:r>
            <a:r>
              <a:rPr lang="en-US" altLang="en-US" sz="2000" dirty="0" smtClean="0">
                <a:latin typeface="Consolas" panose="020B0609020204030204" pitchFamily="49" charset="0"/>
                <a:ea typeface="+mn-ea"/>
                <a:cs typeface="Consolas" panose="020B0609020204030204" pitchFamily="49" charset="0"/>
              </a:rPr>
              <a:t>for_error.py</a:t>
            </a:r>
            <a:endParaRPr lang="en-US" altLang="en-US" sz="2000" dirty="0" smtClean="0">
              <a:latin typeface="Consolas" panose="020B0609020204030204" pitchFamily="49" charset="0"/>
              <a:ea typeface="+mn-ea"/>
              <a:cs typeface="Consolas" panose="020B0609020204030204" pitchFamily="49" charset="0"/>
            </a:endParaRPr>
          </a:p>
          <a:p>
            <a:pPr lvl="1">
              <a:defRPr/>
            </a:pPr>
            <a:r>
              <a:rPr lang="en-US" altLang="en-US" dirty="0">
                <a:ea typeface="ＭＳ Ｐゴシック" panose="020B0600070205080204" pitchFamily="34" charset="-128"/>
                <a:cs typeface="Calibri" panose="020F0502020204030204" pitchFamily="34" charset="0"/>
              </a:rPr>
              <a:t>Learning objective: </a:t>
            </a:r>
            <a:r>
              <a:rPr lang="en-US" altLang="en-US" dirty="0" smtClean="0">
                <a:ea typeface="ＭＳ Ｐゴシック" panose="020B0600070205080204" pitchFamily="34" charset="-128"/>
                <a:cs typeface="Calibri" panose="020F0502020204030204" pitchFamily="34" charset="0"/>
              </a:rPr>
              <a:t>tracing a loop that never executes</a:t>
            </a:r>
            <a:endParaRPr lang="en-US" altLang="en-US" dirty="0">
              <a:ea typeface="ＭＳ Ｐゴシック" panose="020B0600070205080204" pitchFamily="34" charset="-128"/>
              <a:cs typeface="Calibri" panose="020F0502020204030204" pitchFamily="34" charset="0"/>
            </a:endParaRPr>
          </a:p>
          <a:p>
            <a:pPr lvl="1">
              <a:defRPr/>
            </a:pPr>
            <a:endParaRPr lang="en-US" altLang="en-US" sz="2000" dirty="0" smtClean="0">
              <a:latin typeface="Consolas" panose="020B0609020204030204" pitchFamily="49" charset="0"/>
              <a:ea typeface="+mn-ea"/>
              <a:cs typeface="Consolas" panose="020B0609020204030204" pitchFamily="49" charset="0"/>
            </a:endParaRPr>
          </a:p>
          <a:p>
            <a:pPr marL="225425" lvl="1" indent="0">
              <a:buNone/>
            </a:pPr>
            <a:r>
              <a:rPr lang="en-CA" dirty="0">
                <a:latin typeface="Consolas" panose="020B0609020204030204" pitchFamily="49" charset="0"/>
              </a:rPr>
              <a:t>for i in range (5, 0, 1):</a:t>
            </a:r>
          </a:p>
          <a:p>
            <a:pPr marL="225425" lvl="1" indent="0">
              <a:buNone/>
            </a:pPr>
            <a:r>
              <a:rPr lang="en-US" dirty="0">
                <a:latin typeface="Consolas" panose="020B0609020204030204" pitchFamily="49" charset="0"/>
              </a:rPr>
              <a:t>    print("i = ",i)</a:t>
            </a:r>
          </a:p>
          <a:p>
            <a:pPr marL="225425" lvl="1" indent="0">
              <a:buNone/>
            </a:pPr>
            <a:r>
              <a:rPr lang="en-US" dirty="0">
                <a:latin typeface="Consolas" panose="020B0609020204030204" pitchFamily="49" charset="0"/>
              </a:rPr>
              <a:t>print("Done!")</a:t>
            </a:r>
          </a:p>
          <a:p>
            <a:pPr>
              <a:defRPr/>
            </a:pPr>
            <a:endParaRPr lang="en-US" altLang="en-US" sz="1800" dirty="0" smtClean="0">
              <a:latin typeface="Arial" charset="0"/>
              <a:ea typeface="+mn-ea"/>
              <a:cs typeface="+mn-cs"/>
            </a:endParaRPr>
          </a:p>
        </p:txBody>
      </p:sp>
      <p:pic>
        <p:nvPicPr>
          <p:cNvPr id="3686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18787" y="3251200"/>
            <a:ext cx="5481638"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p:cNvSpPr/>
          <p:nvPr/>
        </p:nvSpPr>
        <p:spPr bwMode="auto">
          <a:xfrm>
            <a:off x="661012" y="4991771"/>
            <a:ext cx="3767769" cy="1333042"/>
          </a:xfrm>
          <a:prstGeom prst="rect">
            <a:avLst/>
          </a:prstGeom>
          <a:solidFill>
            <a:srgbClr val="FFFFCC"/>
          </a:solidFill>
          <a:ln w="38100" cap="flat" cmpd="sng" algn="ctr">
            <a:solidFill>
              <a:schemeClr val="tx1"/>
            </a:solidFill>
            <a:prstDash val="solid"/>
            <a:round/>
            <a:headEnd type="none" w="sm" len="sm"/>
            <a:tailEnd type="none"/>
          </a:ln>
          <a:effectLst/>
        </p:spPr>
        <p:txBody>
          <a:bodyPr rtlCol="0" anchor="t" anchorCtr="0"/>
          <a:lstStyle/>
          <a:p>
            <a:r>
              <a:rPr lang="en-US" b="1" dirty="0">
                <a:latin typeface="Consolas" panose="020B0609020204030204" pitchFamily="49" charset="0"/>
              </a:rPr>
              <a:t>#8Bwhile_equivalent_for_error.py</a:t>
            </a:r>
            <a:endParaRPr lang="en-CA" b="1" dirty="0" smtClean="0">
              <a:latin typeface="Consolas" panose="020B0609020204030204" pitchFamily="49" charset="0"/>
            </a:endParaRPr>
          </a:p>
          <a:p>
            <a:r>
              <a:rPr lang="en-CA" dirty="0" err="1" smtClean="0">
                <a:latin typeface="Consolas" panose="020B0609020204030204" pitchFamily="49" charset="0"/>
              </a:rPr>
              <a:t>i</a:t>
            </a:r>
            <a:r>
              <a:rPr lang="en-CA" dirty="0" smtClean="0">
                <a:latin typeface="Consolas" panose="020B0609020204030204" pitchFamily="49" charset="0"/>
              </a:rPr>
              <a:t> </a:t>
            </a:r>
            <a:r>
              <a:rPr lang="en-CA" dirty="0">
                <a:latin typeface="Consolas" panose="020B0609020204030204" pitchFamily="49" charset="0"/>
              </a:rPr>
              <a:t>= 5</a:t>
            </a:r>
          </a:p>
          <a:p>
            <a:r>
              <a:rPr lang="en-CA" dirty="0">
                <a:latin typeface="Consolas" panose="020B0609020204030204" pitchFamily="49" charset="0"/>
              </a:rPr>
              <a:t>while(</a:t>
            </a:r>
            <a:r>
              <a:rPr lang="en-CA" dirty="0" err="1">
                <a:latin typeface="Consolas" panose="020B0609020204030204" pitchFamily="49" charset="0"/>
              </a:rPr>
              <a:t>i</a:t>
            </a:r>
            <a:r>
              <a:rPr lang="en-CA" dirty="0">
                <a:latin typeface="Consolas" panose="020B0609020204030204" pitchFamily="49" charset="0"/>
              </a:rPr>
              <a:t> &lt; 0):</a:t>
            </a:r>
          </a:p>
          <a:p>
            <a:r>
              <a:rPr lang="en-CA" dirty="0">
                <a:latin typeface="Consolas" panose="020B0609020204030204" pitchFamily="49" charset="0"/>
              </a:rPr>
              <a:t>    print("</a:t>
            </a:r>
            <a:r>
              <a:rPr lang="en-CA" dirty="0" err="1">
                <a:latin typeface="Consolas" panose="020B0609020204030204" pitchFamily="49" charset="0"/>
              </a:rPr>
              <a:t>i</a:t>
            </a:r>
            <a:r>
              <a:rPr lang="en-CA" dirty="0">
                <a:latin typeface="Consolas" panose="020B0609020204030204" pitchFamily="49" charset="0"/>
              </a:rPr>
              <a:t> = ",</a:t>
            </a:r>
            <a:r>
              <a:rPr lang="en-CA" dirty="0" err="1">
                <a:latin typeface="Consolas" panose="020B0609020204030204" pitchFamily="49" charset="0"/>
              </a:rPr>
              <a:t>i</a:t>
            </a:r>
            <a:r>
              <a:rPr lang="en-CA" dirty="0">
                <a:latin typeface="Consolas" panose="020B0609020204030204" pitchFamily="49" charset="0"/>
              </a:rPr>
              <a:t>)</a:t>
            </a:r>
          </a:p>
          <a:p>
            <a:r>
              <a:rPr lang="en-CA" dirty="0">
                <a:latin typeface="Consolas" panose="020B0609020204030204" pitchFamily="49" charset="0"/>
              </a:rPr>
              <a:t>    </a:t>
            </a:r>
            <a:r>
              <a:rPr lang="en-CA" dirty="0" err="1">
                <a:latin typeface="Consolas" panose="020B0609020204030204" pitchFamily="49" charset="0"/>
              </a:rPr>
              <a:t>i</a:t>
            </a:r>
            <a:r>
              <a:rPr lang="en-CA" dirty="0">
                <a:latin typeface="Consolas" panose="020B0609020204030204" pitchFamily="49" charset="0"/>
              </a:rPr>
              <a:t> = </a:t>
            </a:r>
            <a:r>
              <a:rPr lang="en-CA" dirty="0" err="1">
                <a:latin typeface="Consolas" panose="020B0609020204030204" pitchFamily="49" charset="0"/>
              </a:rPr>
              <a:t>i</a:t>
            </a:r>
            <a:r>
              <a:rPr lang="en-CA" dirty="0">
                <a:latin typeface="Consolas" panose="020B0609020204030204" pitchFamily="49" charset="0"/>
              </a:rPr>
              <a:t> + 1</a:t>
            </a:r>
          </a:p>
          <a:p>
            <a:r>
              <a:rPr lang="en-CA" dirty="0">
                <a:latin typeface="Consolas" panose="020B0609020204030204" pitchFamily="49" charset="0"/>
              </a:rPr>
              <a:t>print("Done!")</a:t>
            </a:r>
            <a:endParaRPr lang="en-CA" dirty="0" smtClean="0">
              <a:latin typeface="Consolas" panose="020B0609020204030204" pitchFamily="49"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68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p:txBody>
          <a:bodyPr/>
          <a:lstStyle/>
          <a:p>
            <a:r>
              <a:rPr lang="en-CA" altLang="en-US" dirty="0" smtClean="0">
                <a:ea typeface="ＭＳ Ｐゴシック" panose="020B0600070205080204" pitchFamily="34" charset="-128"/>
              </a:rPr>
              <a:t>Repetition: Computer View</a:t>
            </a:r>
          </a:p>
        </p:txBody>
      </p:sp>
      <p:sp>
        <p:nvSpPr>
          <p:cNvPr id="7171" name="Rectangle 3"/>
          <p:cNvSpPr>
            <a:spLocks noGrp="1"/>
          </p:cNvSpPr>
          <p:nvPr>
            <p:ph idx="1"/>
          </p:nvPr>
        </p:nvSpPr>
        <p:spPr/>
        <p:txBody>
          <a:bodyPr/>
          <a:lstStyle/>
          <a:p>
            <a:r>
              <a:rPr lang="en-CA" altLang="en-US" dirty="0" smtClean="0">
                <a:ea typeface="ＭＳ Ｐゴシック" panose="020B0600070205080204" pitchFamily="34" charset="-128"/>
              </a:rPr>
              <a:t>Continuing a process as long as a certain condition has been met.</a:t>
            </a:r>
          </a:p>
        </p:txBody>
      </p:sp>
      <p:sp>
        <p:nvSpPr>
          <p:cNvPr id="108551" name="Text Box 7"/>
          <p:cNvSpPr txBox="1">
            <a:spLocks noChangeArrowheads="1"/>
          </p:cNvSpPr>
          <p:nvPr/>
        </p:nvSpPr>
        <p:spPr bwMode="auto">
          <a:xfrm>
            <a:off x="685800" y="2005013"/>
            <a:ext cx="6781800" cy="709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lIns="90000" tIns="46800" rIns="90000" bIns="46800">
            <a:spAutoFit/>
          </a:bodyPr>
          <a:lstStyle>
            <a:lvl1pPr>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50000"/>
              </a:spcBef>
              <a:buFontTx/>
              <a:buNone/>
            </a:pPr>
            <a:r>
              <a:rPr lang="en-CA" altLang="en-US" sz="2000" b="1" dirty="0"/>
              <a:t>Ask for age as long as the answer is negative (outside allowable range)</a:t>
            </a:r>
          </a:p>
        </p:txBody>
      </p:sp>
      <p:pic>
        <p:nvPicPr>
          <p:cNvPr id="21" name="Picture 20"/>
          <p:cNvPicPr>
            <a:picLocks noChangeAspect="1"/>
          </p:cNvPicPr>
          <p:nvPr/>
        </p:nvPicPr>
        <p:blipFill rotWithShape="1">
          <a:blip r:embed="rId2"/>
          <a:srcRect t="7217" b="60606"/>
          <a:stretch/>
        </p:blipFill>
        <p:spPr>
          <a:xfrm>
            <a:off x="719348" y="2806572"/>
            <a:ext cx="5359562" cy="255306"/>
          </a:xfrm>
          <a:prstGeom prst="rect">
            <a:avLst/>
          </a:prstGeom>
        </p:spPr>
      </p:pic>
      <p:pic>
        <p:nvPicPr>
          <p:cNvPr id="23" name="Picture 22"/>
          <p:cNvPicPr>
            <a:picLocks noChangeAspect="1"/>
          </p:cNvPicPr>
          <p:nvPr/>
        </p:nvPicPr>
        <p:blipFill rotWithShape="1">
          <a:blip r:embed="rId2"/>
          <a:srcRect t="34479" b="30416"/>
          <a:stretch/>
        </p:blipFill>
        <p:spPr>
          <a:xfrm>
            <a:off x="685800" y="4029131"/>
            <a:ext cx="5375697" cy="279385"/>
          </a:xfrm>
          <a:prstGeom prst="rect">
            <a:avLst/>
          </a:prstGeom>
        </p:spPr>
      </p:pic>
      <p:pic>
        <p:nvPicPr>
          <p:cNvPr id="24" name="Picture 23"/>
          <p:cNvPicPr>
            <a:picLocks noChangeAspect="1"/>
          </p:cNvPicPr>
          <p:nvPr/>
        </p:nvPicPr>
        <p:blipFill rotWithShape="1">
          <a:blip r:embed="rId2"/>
          <a:srcRect t="7217" b="60606"/>
          <a:stretch/>
        </p:blipFill>
        <p:spPr>
          <a:xfrm>
            <a:off x="719347" y="3389109"/>
            <a:ext cx="5359562" cy="255306"/>
          </a:xfrm>
          <a:prstGeom prst="rect">
            <a:avLst/>
          </a:prstGeom>
        </p:spPr>
      </p:pic>
      <p:pic>
        <p:nvPicPr>
          <p:cNvPr id="25" name="Picture 24"/>
          <p:cNvPicPr>
            <a:picLocks noChangeAspect="1"/>
          </p:cNvPicPr>
          <p:nvPr/>
        </p:nvPicPr>
        <p:blipFill rotWithShape="1">
          <a:blip r:embed="rId2"/>
          <a:srcRect t="68016"/>
          <a:stretch/>
        </p:blipFill>
        <p:spPr>
          <a:xfrm>
            <a:off x="685800" y="4624217"/>
            <a:ext cx="5704952" cy="270132"/>
          </a:xfrm>
          <a:prstGeom prst="rect">
            <a:avLst/>
          </a:prstGeom>
        </p:spPr>
      </p:pic>
      <p:grpSp>
        <p:nvGrpSpPr>
          <p:cNvPr id="5" name="Group 4"/>
          <p:cNvGrpSpPr/>
          <p:nvPr/>
        </p:nvGrpSpPr>
        <p:grpSpPr>
          <a:xfrm>
            <a:off x="6333118" y="2852062"/>
            <a:ext cx="2206459" cy="839310"/>
            <a:chOff x="6078909" y="2806572"/>
            <a:chExt cx="2206459" cy="839310"/>
          </a:xfrm>
        </p:grpSpPr>
        <p:sp>
          <p:nvSpPr>
            <p:cNvPr id="3" name="Rectangle 2"/>
            <p:cNvSpPr/>
            <p:nvPr/>
          </p:nvSpPr>
          <p:spPr bwMode="auto">
            <a:xfrm>
              <a:off x="6635790" y="2832954"/>
              <a:ext cx="1649578" cy="812928"/>
            </a:xfrm>
            <a:prstGeom prst="rect">
              <a:avLst/>
            </a:prstGeom>
            <a:solidFill>
              <a:srgbClr val="FFFFCC"/>
            </a:solidFill>
            <a:ln w="38100" cap="flat" cmpd="sng" algn="ctr">
              <a:solidFill>
                <a:schemeClr val="tx1"/>
              </a:solidFill>
              <a:prstDash val="solid"/>
              <a:round/>
              <a:headEnd type="none" w="sm" len="sm"/>
              <a:tailEnd type="none"/>
            </a:ln>
            <a:effectLst/>
          </p:spPr>
          <p:txBody>
            <a:bodyPr rtlCol="0" anchor="t" anchorCtr="0"/>
            <a:lstStyle/>
            <a:p>
              <a:r>
                <a:rPr lang="en-US" dirty="0" smtClean="0"/>
                <a:t>Condition met: age is negative (repeat prompt)</a:t>
              </a:r>
              <a:endParaRPr lang="en-CA" dirty="0" smtClean="0"/>
            </a:p>
          </p:txBody>
        </p:sp>
        <p:sp>
          <p:nvSpPr>
            <p:cNvPr id="4" name="Right Brace 3"/>
            <p:cNvSpPr/>
            <p:nvPr/>
          </p:nvSpPr>
          <p:spPr bwMode="auto">
            <a:xfrm>
              <a:off x="6078909" y="2806572"/>
              <a:ext cx="452520" cy="812928"/>
            </a:xfrm>
            <a:prstGeom prst="rightBrace">
              <a:avLst/>
            </a:prstGeom>
            <a:noFill/>
            <a:ln w="38100" cap="flat" cmpd="sng" algn="ctr">
              <a:solidFill>
                <a:schemeClr val="tx1"/>
              </a:solidFill>
              <a:prstDash val="solid"/>
              <a:round/>
              <a:headEnd type="none" w="sm" len="sm"/>
              <a:tailEnd type="none"/>
            </a:ln>
            <a:effectLst/>
          </p:spPr>
          <p:txBody>
            <a:bodyPr rtlCol="0" anchor="ctr"/>
            <a:lstStyle/>
            <a:p>
              <a:pPr algn="ctr"/>
              <a:endParaRPr lang="en-CA"/>
            </a:p>
          </p:txBody>
        </p:sp>
      </p:grpSp>
      <p:grpSp>
        <p:nvGrpSpPr>
          <p:cNvPr id="8" name="Group 7"/>
          <p:cNvGrpSpPr/>
          <p:nvPr/>
        </p:nvGrpSpPr>
        <p:grpSpPr>
          <a:xfrm>
            <a:off x="-100484" y="4624217"/>
            <a:ext cx="2662814" cy="1593892"/>
            <a:chOff x="-100484" y="4624217"/>
            <a:chExt cx="2662814" cy="1593892"/>
          </a:xfrm>
        </p:grpSpPr>
        <p:sp>
          <p:nvSpPr>
            <p:cNvPr id="6" name="TextBox 5"/>
            <p:cNvSpPr txBox="1"/>
            <p:nvPr/>
          </p:nvSpPr>
          <p:spPr>
            <a:xfrm>
              <a:off x="465138" y="5727561"/>
              <a:ext cx="2097192" cy="490548"/>
            </a:xfrm>
            <a:prstGeom prst="rect">
              <a:avLst/>
            </a:prstGeom>
            <a:noFill/>
            <a:ln w="0">
              <a:noFill/>
            </a:ln>
          </p:spPr>
          <p:txBody>
            <a:bodyPr wrap="square" lIns="0" rtlCol="0">
              <a:noAutofit/>
            </a:bodyPr>
            <a:lstStyle/>
            <a:p>
              <a:r>
                <a:rPr lang="en-US" b="1" dirty="0" smtClean="0">
                  <a:solidFill>
                    <a:srgbClr val="FF0000"/>
                  </a:solidFill>
                </a:rPr>
                <a:t>Condition no longer met: stop repetition</a:t>
              </a:r>
              <a:endParaRPr lang="en-CA" b="1" dirty="0" smtClean="0">
                <a:solidFill>
                  <a:srgbClr val="FF0000"/>
                </a:solidFill>
              </a:endParaRPr>
            </a:p>
          </p:txBody>
        </p:sp>
        <p:sp>
          <p:nvSpPr>
            <p:cNvPr id="7" name="Freeform 6"/>
            <p:cNvSpPr/>
            <p:nvPr/>
          </p:nvSpPr>
          <p:spPr bwMode="auto">
            <a:xfrm>
              <a:off x="-100484" y="4624217"/>
              <a:ext cx="693337" cy="1434938"/>
            </a:xfrm>
            <a:custGeom>
              <a:avLst/>
              <a:gdLst>
                <a:gd name="connsiteX0" fmla="*/ 512466 w 624311"/>
                <a:gd name="connsiteY0" fmla="*/ 2032948 h 2032948"/>
                <a:gd name="connsiteX1" fmla="*/ 150726 w 624311"/>
                <a:gd name="connsiteY1" fmla="*/ 1711400 h 2032948"/>
                <a:gd name="connsiteX2" fmla="*/ 120581 w 624311"/>
                <a:gd name="connsiteY2" fmla="*/ 1620965 h 2032948"/>
                <a:gd name="connsiteX3" fmla="*/ 70339 w 624311"/>
                <a:gd name="connsiteY3" fmla="*/ 1419998 h 2032948"/>
                <a:gd name="connsiteX4" fmla="*/ 50242 w 624311"/>
                <a:gd name="connsiteY4" fmla="*/ 1359708 h 2032948"/>
                <a:gd name="connsiteX5" fmla="*/ 30146 w 624311"/>
                <a:gd name="connsiteY5" fmla="*/ 1319515 h 2032948"/>
                <a:gd name="connsiteX6" fmla="*/ 20097 w 624311"/>
                <a:gd name="connsiteY6" fmla="*/ 1239128 h 2032948"/>
                <a:gd name="connsiteX7" fmla="*/ 0 w 624311"/>
                <a:gd name="connsiteY7" fmla="*/ 1158741 h 2032948"/>
                <a:gd name="connsiteX8" fmla="*/ 10049 w 624311"/>
                <a:gd name="connsiteY8" fmla="*/ 666372 h 2032948"/>
                <a:gd name="connsiteX9" fmla="*/ 20097 w 624311"/>
                <a:gd name="connsiteY9" fmla="*/ 616130 h 2032948"/>
                <a:gd name="connsiteX10" fmla="*/ 40194 w 624311"/>
                <a:gd name="connsiteY10" fmla="*/ 575937 h 2032948"/>
                <a:gd name="connsiteX11" fmla="*/ 50242 w 624311"/>
                <a:gd name="connsiteY11" fmla="*/ 515647 h 2032948"/>
                <a:gd name="connsiteX12" fmla="*/ 70339 w 624311"/>
                <a:gd name="connsiteY12" fmla="*/ 455356 h 2032948"/>
                <a:gd name="connsiteX13" fmla="*/ 80387 w 624311"/>
                <a:gd name="connsiteY13" fmla="*/ 425211 h 2032948"/>
                <a:gd name="connsiteX14" fmla="*/ 100484 w 624311"/>
                <a:gd name="connsiteY14" fmla="*/ 344825 h 2032948"/>
                <a:gd name="connsiteX15" fmla="*/ 110532 w 624311"/>
                <a:gd name="connsiteY15" fmla="*/ 304631 h 2032948"/>
                <a:gd name="connsiteX16" fmla="*/ 130629 w 624311"/>
                <a:gd name="connsiteY16" fmla="*/ 264438 h 2032948"/>
                <a:gd name="connsiteX17" fmla="*/ 170822 w 624311"/>
                <a:gd name="connsiteY17" fmla="*/ 153906 h 2032948"/>
                <a:gd name="connsiteX18" fmla="*/ 190919 w 624311"/>
                <a:gd name="connsiteY18" fmla="*/ 93616 h 2032948"/>
                <a:gd name="connsiteX19" fmla="*/ 211016 w 624311"/>
                <a:gd name="connsiteY19" fmla="*/ 63471 h 2032948"/>
                <a:gd name="connsiteX20" fmla="*/ 241161 w 624311"/>
                <a:gd name="connsiteY20" fmla="*/ 43374 h 2032948"/>
                <a:gd name="connsiteX21" fmla="*/ 311499 w 624311"/>
                <a:gd name="connsiteY21" fmla="*/ 13229 h 2032948"/>
                <a:gd name="connsiteX22" fmla="*/ 341644 w 624311"/>
                <a:gd name="connsiteY22" fmla="*/ 23277 h 2032948"/>
                <a:gd name="connsiteX23" fmla="*/ 371789 w 624311"/>
                <a:gd name="connsiteY23" fmla="*/ 43374 h 2032948"/>
                <a:gd name="connsiteX24" fmla="*/ 411983 w 624311"/>
                <a:gd name="connsiteY24" fmla="*/ 53422 h 2032948"/>
                <a:gd name="connsiteX25" fmla="*/ 502418 w 624311"/>
                <a:gd name="connsiteY25" fmla="*/ 93616 h 2032948"/>
                <a:gd name="connsiteX26" fmla="*/ 532563 w 624311"/>
                <a:gd name="connsiteY26" fmla="*/ 103664 h 2032948"/>
                <a:gd name="connsiteX27" fmla="*/ 552660 w 624311"/>
                <a:gd name="connsiteY27" fmla="*/ 63471 h 2032948"/>
                <a:gd name="connsiteX28" fmla="*/ 512466 w 624311"/>
                <a:gd name="connsiteY28" fmla="*/ 3181 h 2032948"/>
                <a:gd name="connsiteX29" fmla="*/ 542611 w 624311"/>
                <a:gd name="connsiteY29" fmla="*/ 33326 h 2032948"/>
                <a:gd name="connsiteX30" fmla="*/ 562708 w 624311"/>
                <a:gd name="connsiteY30" fmla="*/ 73519 h 2032948"/>
                <a:gd name="connsiteX31" fmla="*/ 602902 w 624311"/>
                <a:gd name="connsiteY31" fmla="*/ 163954 h 2032948"/>
                <a:gd name="connsiteX32" fmla="*/ 622998 w 624311"/>
                <a:gd name="connsiteY32" fmla="*/ 194099 h 2032948"/>
                <a:gd name="connsiteX33" fmla="*/ 582805 w 624311"/>
                <a:gd name="connsiteY33" fmla="*/ 194099 h 20329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624311" h="2032948">
                  <a:moveTo>
                    <a:pt x="512466" y="2032948"/>
                  </a:moveTo>
                  <a:cubicBezTo>
                    <a:pt x="391886" y="1925765"/>
                    <a:pt x="261917" y="1828294"/>
                    <a:pt x="150726" y="1711400"/>
                  </a:cubicBezTo>
                  <a:cubicBezTo>
                    <a:pt x="128826" y="1688377"/>
                    <a:pt x="129031" y="1651596"/>
                    <a:pt x="120581" y="1620965"/>
                  </a:cubicBezTo>
                  <a:cubicBezTo>
                    <a:pt x="102218" y="1554401"/>
                    <a:pt x="88290" y="1486674"/>
                    <a:pt x="70339" y="1419998"/>
                  </a:cubicBezTo>
                  <a:cubicBezTo>
                    <a:pt x="64832" y="1399543"/>
                    <a:pt x="59715" y="1378655"/>
                    <a:pt x="50242" y="1359708"/>
                  </a:cubicBezTo>
                  <a:lnTo>
                    <a:pt x="30146" y="1319515"/>
                  </a:lnTo>
                  <a:cubicBezTo>
                    <a:pt x="26796" y="1292719"/>
                    <a:pt x="25074" y="1265670"/>
                    <a:pt x="20097" y="1239128"/>
                  </a:cubicBezTo>
                  <a:cubicBezTo>
                    <a:pt x="15007" y="1211981"/>
                    <a:pt x="0" y="1158741"/>
                    <a:pt x="0" y="1158741"/>
                  </a:cubicBezTo>
                  <a:cubicBezTo>
                    <a:pt x="3350" y="994618"/>
                    <a:pt x="3973" y="830417"/>
                    <a:pt x="10049" y="666372"/>
                  </a:cubicBezTo>
                  <a:cubicBezTo>
                    <a:pt x="10681" y="649305"/>
                    <a:pt x="14696" y="632333"/>
                    <a:pt x="20097" y="616130"/>
                  </a:cubicBezTo>
                  <a:cubicBezTo>
                    <a:pt x="24834" y="601920"/>
                    <a:pt x="33495" y="589335"/>
                    <a:pt x="40194" y="575937"/>
                  </a:cubicBezTo>
                  <a:cubicBezTo>
                    <a:pt x="43543" y="555840"/>
                    <a:pt x="45301" y="535413"/>
                    <a:pt x="50242" y="515647"/>
                  </a:cubicBezTo>
                  <a:cubicBezTo>
                    <a:pt x="55380" y="495095"/>
                    <a:pt x="63640" y="475453"/>
                    <a:pt x="70339" y="455356"/>
                  </a:cubicBezTo>
                  <a:cubicBezTo>
                    <a:pt x="73688" y="445308"/>
                    <a:pt x="77818" y="435487"/>
                    <a:pt x="80387" y="425211"/>
                  </a:cubicBezTo>
                  <a:lnTo>
                    <a:pt x="100484" y="344825"/>
                  </a:lnTo>
                  <a:cubicBezTo>
                    <a:pt x="103833" y="331427"/>
                    <a:pt x="104356" y="316983"/>
                    <a:pt x="110532" y="304631"/>
                  </a:cubicBezTo>
                  <a:lnTo>
                    <a:pt x="130629" y="264438"/>
                  </a:lnTo>
                  <a:cubicBezTo>
                    <a:pt x="149501" y="170073"/>
                    <a:pt x="127227" y="258533"/>
                    <a:pt x="170822" y="153906"/>
                  </a:cubicBezTo>
                  <a:cubicBezTo>
                    <a:pt x="178970" y="134352"/>
                    <a:pt x="179168" y="111242"/>
                    <a:pt x="190919" y="93616"/>
                  </a:cubicBezTo>
                  <a:cubicBezTo>
                    <a:pt x="197618" y="83568"/>
                    <a:pt x="202477" y="72010"/>
                    <a:pt x="211016" y="63471"/>
                  </a:cubicBezTo>
                  <a:cubicBezTo>
                    <a:pt x="219555" y="54932"/>
                    <a:pt x="230676" y="49366"/>
                    <a:pt x="241161" y="43374"/>
                  </a:cubicBezTo>
                  <a:cubicBezTo>
                    <a:pt x="275929" y="23506"/>
                    <a:pt x="277678" y="24502"/>
                    <a:pt x="311499" y="13229"/>
                  </a:cubicBezTo>
                  <a:cubicBezTo>
                    <a:pt x="321547" y="16578"/>
                    <a:pt x="332170" y="18540"/>
                    <a:pt x="341644" y="23277"/>
                  </a:cubicBezTo>
                  <a:cubicBezTo>
                    <a:pt x="352446" y="28678"/>
                    <a:pt x="360689" y="38617"/>
                    <a:pt x="371789" y="43374"/>
                  </a:cubicBezTo>
                  <a:cubicBezTo>
                    <a:pt x="384483" y="48814"/>
                    <a:pt x="398585" y="50073"/>
                    <a:pt x="411983" y="53422"/>
                  </a:cubicBezTo>
                  <a:cubicBezTo>
                    <a:pt x="459753" y="85269"/>
                    <a:pt x="430672" y="69701"/>
                    <a:pt x="502418" y="93616"/>
                  </a:cubicBezTo>
                  <a:lnTo>
                    <a:pt x="532563" y="103664"/>
                  </a:lnTo>
                  <a:cubicBezTo>
                    <a:pt x="565220" y="92779"/>
                    <a:pt x="573594" y="101152"/>
                    <a:pt x="552660" y="63471"/>
                  </a:cubicBezTo>
                  <a:cubicBezTo>
                    <a:pt x="540930" y="42357"/>
                    <a:pt x="495387" y="-13898"/>
                    <a:pt x="512466" y="3181"/>
                  </a:cubicBezTo>
                  <a:cubicBezTo>
                    <a:pt x="522514" y="13229"/>
                    <a:pt x="534351" y="21762"/>
                    <a:pt x="542611" y="33326"/>
                  </a:cubicBezTo>
                  <a:cubicBezTo>
                    <a:pt x="551318" y="45515"/>
                    <a:pt x="556624" y="59831"/>
                    <a:pt x="562708" y="73519"/>
                  </a:cubicBezTo>
                  <a:cubicBezTo>
                    <a:pt x="584245" y="121977"/>
                    <a:pt x="578162" y="120659"/>
                    <a:pt x="602902" y="163954"/>
                  </a:cubicBezTo>
                  <a:cubicBezTo>
                    <a:pt x="608894" y="174439"/>
                    <a:pt x="629697" y="184051"/>
                    <a:pt x="622998" y="194099"/>
                  </a:cubicBezTo>
                  <a:cubicBezTo>
                    <a:pt x="615566" y="205246"/>
                    <a:pt x="596203" y="194099"/>
                    <a:pt x="582805" y="194099"/>
                  </a:cubicBezTo>
                </a:path>
              </a:pathLst>
            </a:custGeom>
            <a:noFill/>
            <a:ln w="38100" cap="flat" cmpd="sng" algn="ctr">
              <a:solidFill>
                <a:schemeClr val="tx1"/>
              </a:solidFill>
              <a:prstDash val="solid"/>
              <a:round/>
              <a:headEnd type="none" w="sm" len="sm"/>
              <a:tailEnd type="none"/>
            </a:ln>
            <a:effectLst/>
          </p:spPr>
          <p:txBody>
            <a:bodyPr rtlCol="0" anchor="ctr"/>
            <a:lstStyle/>
            <a:p>
              <a:pPr algn="ctr"/>
              <a:endParaRPr lang="en-CA"/>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855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4" presetClass="entr" presetSubtype="10" fill="hold" nodeType="clickEffect">
                                  <p:stCondLst>
                                    <p:cond delay="0"/>
                                  </p:stCondLst>
                                  <p:childTnLst>
                                    <p:set>
                                      <p:cBhvr>
                                        <p:cTn id="10" dur="1" fill="hold">
                                          <p:stCondLst>
                                            <p:cond delay="0"/>
                                          </p:stCondLst>
                                        </p:cTn>
                                        <p:tgtEl>
                                          <p:spTgt spid="21"/>
                                        </p:tgtEl>
                                        <p:attrNameLst>
                                          <p:attrName>style.visibility</p:attrName>
                                        </p:attrNameLst>
                                      </p:cBhvr>
                                      <p:to>
                                        <p:strVal val="visible"/>
                                      </p:to>
                                    </p:set>
                                    <p:animEffect transition="in" filter="randombar(horizontal)">
                                      <p:cBhvr>
                                        <p:cTn id="11" dur="500"/>
                                        <p:tgtEl>
                                          <p:spTgt spid="21"/>
                                        </p:tgtEl>
                                      </p:cBhvr>
                                    </p:animEffect>
                                  </p:childTnLst>
                                </p:cTn>
                              </p:par>
                            </p:childTnLst>
                          </p:cTn>
                        </p:par>
                      </p:childTnLst>
                    </p:cTn>
                  </p:par>
                  <p:par>
                    <p:cTn id="12" fill="hold">
                      <p:stCondLst>
                        <p:cond delay="indefinite"/>
                      </p:stCondLst>
                      <p:childTnLst>
                        <p:par>
                          <p:cTn id="13" fill="hold">
                            <p:stCondLst>
                              <p:cond delay="0"/>
                            </p:stCondLst>
                            <p:childTnLst>
                              <p:par>
                                <p:cTn id="14" presetID="14" presetClass="entr" presetSubtype="10" fill="hold" nodeType="clickEffect">
                                  <p:stCondLst>
                                    <p:cond delay="0"/>
                                  </p:stCondLst>
                                  <p:childTnLst>
                                    <p:set>
                                      <p:cBhvr>
                                        <p:cTn id="15" dur="1" fill="hold">
                                          <p:stCondLst>
                                            <p:cond delay="0"/>
                                          </p:stCondLst>
                                        </p:cTn>
                                        <p:tgtEl>
                                          <p:spTgt spid="24"/>
                                        </p:tgtEl>
                                        <p:attrNameLst>
                                          <p:attrName>style.visibility</p:attrName>
                                        </p:attrNameLst>
                                      </p:cBhvr>
                                      <p:to>
                                        <p:strVal val="visible"/>
                                      </p:to>
                                    </p:set>
                                    <p:animEffect transition="in" filter="randombar(horizontal)">
                                      <p:cBhvr>
                                        <p:cTn id="16" dur="500"/>
                                        <p:tgtEl>
                                          <p:spTgt spid="24"/>
                                        </p:tgtEl>
                                      </p:cBhvr>
                                    </p:animEffec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4" presetClass="entr" presetSubtype="10" fill="hold" nodeType="clickEffect">
                                  <p:stCondLst>
                                    <p:cond delay="0"/>
                                  </p:stCondLst>
                                  <p:childTnLst>
                                    <p:set>
                                      <p:cBhvr>
                                        <p:cTn id="24" dur="1" fill="hold">
                                          <p:stCondLst>
                                            <p:cond delay="0"/>
                                          </p:stCondLst>
                                        </p:cTn>
                                        <p:tgtEl>
                                          <p:spTgt spid="23"/>
                                        </p:tgtEl>
                                        <p:attrNameLst>
                                          <p:attrName>style.visibility</p:attrName>
                                        </p:attrNameLst>
                                      </p:cBhvr>
                                      <p:to>
                                        <p:strVal val="visible"/>
                                      </p:to>
                                    </p:set>
                                    <p:animEffect transition="in" filter="randombar(horizontal)">
                                      <p:cBhvr>
                                        <p:cTn id="25" dur="500"/>
                                        <p:tgtEl>
                                          <p:spTgt spid="23"/>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4" fill="hold" nodeType="clickEffect">
                                  <p:stCondLst>
                                    <p:cond delay="0"/>
                                  </p:stCondLst>
                                  <p:childTnLst>
                                    <p:set>
                                      <p:cBhvr>
                                        <p:cTn id="29" dur="1" fill="hold">
                                          <p:stCondLst>
                                            <p:cond delay="0"/>
                                          </p:stCondLst>
                                        </p:cTn>
                                        <p:tgtEl>
                                          <p:spTgt spid="8"/>
                                        </p:tgtEl>
                                        <p:attrNameLst>
                                          <p:attrName>style.visibility</p:attrName>
                                        </p:attrNameLst>
                                      </p:cBhvr>
                                      <p:to>
                                        <p:strVal val="visible"/>
                                      </p:to>
                                    </p:set>
                                    <p:animEffect transition="in" filter="wipe(down)">
                                      <p:cBhvr>
                                        <p:cTn id="30" dur="500"/>
                                        <p:tgtEl>
                                          <p:spTgt spid="8"/>
                                        </p:tgtEl>
                                      </p:cBhvr>
                                    </p:animEffect>
                                  </p:childTnLst>
                                </p:cTn>
                              </p:par>
                            </p:childTnLst>
                          </p:cTn>
                        </p:par>
                      </p:childTnLst>
                    </p:cTn>
                  </p:par>
                  <p:par>
                    <p:cTn id="31" fill="hold">
                      <p:stCondLst>
                        <p:cond delay="indefinite"/>
                      </p:stCondLst>
                      <p:childTnLst>
                        <p:par>
                          <p:cTn id="32" fill="hold">
                            <p:stCondLst>
                              <p:cond delay="0"/>
                            </p:stCondLst>
                            <p:childTnLst>
                              <p:par>
                                <p:cTn id="33" presetID="14" presetClass="entr" presetSubtype="10" fill="hold" nodeType="clickEffect">
                                  <p:stCondLst>
                                    <p:cond delay="0"/>
                                  </p:stCondLst>
                                  <p:childTnLst>
                                    <p:set>
                                      <p:cBhvr>
                                        <p:cTn id="34" dur="1" fill="hold">
                                          <p:stCondLst>
                                            <p:cond delay="0"/>
                                          </p:stCondLst>
                                        </p:cTn>
                                        <p:tgtEl>
                                          <p:spTgt spid="25"/>
                                        </p:tgtEl>
                                        <p:attrNameLst>
                                          <p:attrName>style.visibility</p:attrName>
                                        </p:attrNameLst>
                                      </p:cBhvr>
                                      <p:to>
                                        <p:strVal val="visible"/>
                                      </p:to>
                                    </p:set>
                                    <p:animEffect transition="in" filter="randombar(horizontal)">
                                      <p:cBhvr>
                                        <p:cTn id="35"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8551"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r>
              <a:rPr lang="en-US" altLang="en-US" dirty="0" smtClean="0">
                <a:ea typeface="ＭＳ Ｐゴシック" panose="020B0600070205080204" pitchFamily="34" charset="-128"/>
              </a:rPr>
              <a:t>Loop Increments Need </a:t>
            </a:r>
            <a:r>
              <a:rPr lang="en-US" altLang="en-US" dirty="0" smtClean="0">
                <a:solidFill>
                  <a:srgbClr val="FF0000"/>
                </a:solidFill>
                <a:ea typeface="ＭＳ Ｐゴシック" panose="020B0600070205080204" pitchFamily="34" charset="-128"/>
              </a:rPr>
              <a:t>Not Be Limited To One</a:t>
            </a:r>
          </a:p>
        </p:txBody>
      </p:sp>
      <p:sp>
        <p:nvSpPr>
          <p:cNvPr id="47107" name="Rectangle 3"/>
          <p:cNvSpPr>
            <a:spLocks noGrp="1" noChangeArrowheads="1"/>
          </p:cNvSpPr>
          <p:nvPr>
            <p:ph idx="1"/>
          </p:nvPr>
        </p:nvSpPr>
        <p:spPr/>
        <p:txBody>
          <a:bodyPr/>
          <a:lstStyle/>
          <a:p>
            <a:r>
              <a:rPr lang="en-US" altLang="en-US" b="1" dirty="0" smtClean="0">
                <a:ea typeface="ＭＳ Ｐゴシック" panose="020B0600070205080204" pitchFamily="34" charset="-128"/>
              </a:rPr>
              <a:t>While: </a:t>
            </a:r>
            <a:r>
              <a:rPr lang="en-US" altLang="en-US" sz="2000" dirty="0">
                <a:latin typeface="Consolas" panose="020B0609020204030204" pitchFamily="49" charset="0"/>
                <a:ea typeface="ＭＳ Ｐゴシック" panose="020B0600070205080204" pitchFamily="34" charset="-128"/>
              </a:rPr>
              <a:t>9</a:t>
            </a:r>
            <a:r>
              <a:rPr lang="en-US" altLang="en-US" sz="2000" dirty="0" smtClean="0">
                <a:latin typeface="Consolas" panose="020B0609020204030204" pitchFamily="49" charset="0"/>
                <a:ea typeface="ＭＳ Ｐゴシック" panose="020B0600070205080204" pitchFamily="34" charset="-128"/>
                <a:cs typeface="Consolas" panose="020B0609020204030204" pitchFamily="49" charset="0"/>
              </a:rPr>
              <a:t>while_increment5.py</a:t>
            </a:r>
            <a:endParaRPr lang="en-US" altLang="en-US" sz="2000" dirty="0" smtClean="0">
              <a:latin typeface="Consolas" panose="020B0609020204030204" pitchFamily="49" charset="0"/>
              <a:ea typeface="ＭＳ Ｐゴシック" panose="020B0600070205080204" pitchFamily="34" charset="-128"/>
              <a:cs typeface="Consolas" panose="020B0609020204030204" pitchFamily="49" charset="0"/>
            </a:endParaRPr>
          </a:p>
          <a:p>
            <a:pPr lvl="1">
              <a:buFont typeface="Times New Roman" panose="02020603050405020304" pitchFamily="18" charset="0"/>
              <a:buNone/>
            </a:pPr>
            <a:r>
              <a:rPr lang="en-US" altLang="en-US" sz="1800" dirty="0" smtClean="0">
                <a:latin typeface="Consolas" panose="020B0609020204030204" pitchFamily="49" charset="0"/>
                <a:ea typeface="ＭＳ Ｐゴシック" panose="020B0600070205080204" pitchFamily="34" charset="-128"/>
                <a:cs typeface="Consolas" panose="020B0609020204030204" pitchFamily="49" charset="0"/>
              </a:rPr>
              <a:t>  i = 0</a:t>
            </a:r>
          </a:p>
          <a:p>
            <a:pPr lvl="1">
              <a:buFont typeface="Times New Roman" panose="02020603050405020304" pitchFamily="18" charset="0"/>
              <a:buNone/>
            </a:pPr>
            <a:r>
              <a:rPr lang="en-US" altLang="en-US" sz="1800" dirty="0" smtClean="0">
                <a:latin typeface="Consolas" panose="020B0609020204030204" pitchFamily="49" charset="0"/>
                <a:ea typeface="ＭＳ Ｐゴシック" panose="020B0600070205080204" pitchFamily="34" charset="-128"/>
                <a:cs typeface="Consolas" panose="020B0609020204030204" pitchFamily="49" charset="0"/>
              </a:rPr>
              <a:t>  while (i &lt;= 100):</a:t>
            </a:r>
          </a:p>
          <a:p>
            <a:pPr lvl="1">
              <a:buFont typeface="Times New Roman" panose="02020603050405020304" pitchFamily="18" charset="0"/>
              <a:buNone/>
            </a:pPr>
            <a:r>
              <a:rPr lang="en-US" altLang="en-US" sz="1800" dirty="0" smtClean="0">
                <a:latin typeface="Consolas" panose="020B0609020204030204" pitchFamily="49" charset="0"/>
                <a:ea typeface="ＭＳ Ｐゴシック" panose="020B0600070205080204" pitchFamily="34" charset="-128"/>
                <a:cs typeface="Consolas" panose="020B0609020204030204" pitchFamily="49" charset="0"/>
              </a:rPr>
              <a:t>      print("i =", i)</a:t>
            </a:r>
          </a:p>
          <a:p>
            <a:pPr lvl="1">
              <a:buFont typeface="Times New Roman" panose="02020603050405020304" pitchFamily="18" charset="0"/>
              <a:buNone/>
            </a:pPr>
            <a:r>
              <a:rPr lang="en-US" altLang="en-US" sz="1800" b="1" dirty="0" smtClean="0">
                <a:solidFill>
                  <a:srgbClr val="FF0000"/>
                </a:solidFill>
                <a:latin typeface="Consolas" panose="020B0609020204030204" pitchFamily="49" charset="0"/>
                <a:ea typeface="ＭＳ Ｐゴシック" panose="020B0600070205080204" pitchFamily="34" charset="-128"/>
                <a:cs typeface="Consolas" panose="020B0609020204030204" pitchFamily="49" charset="0"/>
              </a:rPr>
              <a:t>      i = i + 5</a:t>
            </a:r>
          </a:p>
          <a:p>
            <a:pPr lvl="1">
              <a:buFont typeface="Times New Roman" panose="02020603050405020304" pitchFamily="18" charset="0"/>
              <a:buNone/>
            </a:pPr>
            <a:r>
              <a:rPr lang="en-US" altLang="en-US" sz="1800" dirty="0" smtClean="0">
                <a:latin typeface="Consolas" panose="020B0609020204030204" pitchFamily="49" charset="0"/>
                <a:ea typeface="ＭＳ Ｐゴシック" panose="020B0600070205080204" pitchFamily="34" charset="-128"/>
                <a:cs typeface="Consolas" panose="020B0609020204030204" pitchFamily="49" charset="0"/>
              </a:rPr>
              <a:t>  print("Done!")</a:t>
            </a:r>
          </a:p>
          <a:p>
            <a:endParaRPr lang="en-US" altLang="en-US" dirty="0" smtClean="0">
              <a:latin typeface="Arial" panose="020B0604020202020204" pitchFamily="34" charset="0"/>
              <a:ea typeface="ＭＳ Ｐゴシック" panose="020B0600070205080204" pitchFamily="34" charset="-128"/>
            </a:endParaRPr>
          </a:p>
          <a:p>
            <a:r>
              <a:rPr lang="en-US" altLang="en-US" b="1" dirty="0" smtClean="0">
                <a:ea typeface="ＭＳ Ｐゴシック" panose="020B0600070205080204" pitchFamily="34" charset="-128"/>
              </a:rPr>
              <a:t>For: </a:t>
            </a:r>
            <a:r>
              <a:rPr lang="en-US" altLang="en-US" sz="2000" dirty="0" smtClean="0">
                <a:latin typeface="Consolas" panose="020B0609020204030204" pitchFamily="49" charset="0"/>
                <a:ea typeface="ＭＳ Ｐゴシック" panose="020B0600070205080204" pitchFamily="34" charset="-128"/>
              </a:rPr>
              <a:t>10f</a:t>
            </a:r>
            <a:r>
              <a:rPr lang="en-US" altLang="en-US" sz="2000" dirty="0" smtClean="0">
                <a:latin typeface="Consolas" panose="020B0609020204030204" pitchFamily="49" charset="0"/>
                <a:ea typeface="ＭＳ Ｐゴシック" panose="020B0600070205080204" pitchFamily="34" charset="-128"/>
                <a:cs typeface="Consolas" panose="020B0609020204030204" pitchFamily="49" charset="0"/>
              </a:rPr>
              <a:t>or_increment5.py</a:t>
            </a:r>
            <a:endParaRPr lang="en-US" altLang="en-US" sz="2000" dirty="0" smtClean="0">
              <a:latin typeface="Consolas" panose="020B0609020204030204" pitchFamily="49" charset="0"/>
              <a:ea typeface="ＭＳ Ｐゴシック" panose="020B0600070205080204" pitchFamily="34" charset="-128"/>
              <a:cs typeface="Consolas" panose="020B0609020204030204" pitchFamily="49" charset="0"/>
            </a:endParaRPr>
          </a:p>
          <a:p>
            <a:pPr lvl="1">
              <a:buFont typeface="Times New Roman" panose="02020603050405020304" pitchFamily="18" charset="0"/>
              <a:buNone/>
            </a:pPr>
            <a:r>
              <a:rPr lang="en-US" altLang="en-US" sz="1800" dirty="0" smtClean="0">
                <a:latin typeface="Consolas" panose="020B0609020204030204" pitchFamily="49" charset="0"/>
                <a:ea typeface="ＭＳ Ｐゴシック" panose="020B0600070205080204" pitchFamily="34" charset="-128"/>
                <a:cs typeface="Consolas" panose="020B0609020204030204" pitchFamily="49" charset="0"/>
              </a:rPr>
              <a:t>  for i in range (0, 105, </a:t>
            </a:r>
            <a:r>
              <a:rPr lang="en-US" altLang="en-US" sz="1800" b="1" dirty="0" smtClean="0">
                <a:solidFill>
                  <a:srgbClr val="FF0000"/>
                </a:solidFill>
                <a:latin typeface="Consolas" panose="020B0609020204030204" pitchFamily="49" charset="0"/>
                <a:ea typeface="ＭＳ Ｐゴシック" panose="020B0600070205080204" pitchFamily="34" charset="-128"/>
                <a:cs typeface="Consolas" panose="020B0609020204030204" pitchFamily="49" charset="0"/>
              </a:rPr>
              <a:t>5</a:t>
            </a:r>
            <a:r>
              <a:rPr lang="en-US" altLang="en-US" sz="1800" dirty="0" smtClean="0">
                <a:latin typeface="Consolas" panose="020B0609020204030204" pitchFamily="49" charset="0"/>
                <a:ea typeface="ＭＳ Ｐゴシック" panose="020B0600070205080204" pitchFamily="34" charset="-128"/>
                <a:cs typeface="Consolas" panose="020B0609020204030204" pitchFamily="49" charset="0"/>
              </a:rPr>
              <a:t>):</a:t>
            </a:r>
          </a:p>
          <a:p>
            <a:pPr lvl="1">
              <a:buFont typeface="Times New Roman" panose="02020603050405020304" pitchFamily="18" charset="0"/>
              <a:buNone/>
            </a:pPr>
            <a:r>
              <a:rPr lang="en-US" altLang="en-US" sz="1800" dirty="0" smtClean="0">
                <a:latin typeface="Consolas" panose="020B0609020204030204" pitchFamily="49" charset="0"/>
                <a:ea typeface="ＭＳ Ｐゴシック" panose="020B0600070205080204" pitchFamily="34" charset="-128"/>
                <a:cs typeface="Consolas" panose="020B0609020204030204" pitchFamily="49" charset="0"/>
              </a:rPr>
              <a:t>      print("i =", i)</a:t>
            </a:r>
          </a:p>
          <a:p>
            <a:pPr lvl="1">
              <a:buFont typeface="Times New Roman" panose="02020603050405020304" pitchFamily="18" charset="0"/>
              <a:buNone/>
            </a:pPr>
            <a:r>
              <a:rPr lang="en-US" altLang="en-US" sz="1800" dirty="0" smtClean="0">
                <a:latin typeface="Consolas" panose="020B0609020204030204" pitchFamily="49" charset="0"/>
                <a:ea typeface="ＭＳ Ｐゴシック" panose="020B0600070205080204" pitchFamily="34" charset="-128"/>
                <a:cs typeface="Consolas" panose="020B0609020204030204" pitchFamily="49" charset="0"/>
              </a:rPr>
              <a:t>  print("Done!")</a:t>
            </a:r>
          </a:p>
          <a:p>
            <a:endParaRPr lang="en-US" altLang="en-US" dirty="0" smtClean="0">
              <a:latin typeface="Arial" panose="020B0604020202020204" pitchFamily="34" charset="0"/>
              <a:ea typeface="ＭＳ Ｐゴシック" panose="020B0600070205080204" pitchFamily="34" charset="-128"/>
            </a:endParaRPr>
          </a:p>
        </p:txBody>
      </p:sp>
      <p:pic>
        <p:nvPicPr>
          <p:cNvPr id="4710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0" y="1676400"/>
            <a:ext cx="1219200" cy="4735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r>
              <a:rPr lang="en-US" altLang="en-US" dirty="0" smtClean="0">
                <a:solidFill>
                  <a:srgbClr val="FF0000"/>
                </a:solidFill>
                <a:ea typeface="ＭＳ Ｐゴシック" panose="020B0600070205080204" pitchFamily="34" charset="-128"/>
              </a:rPr>
              <a:t>Sentinel</a:t>
            </a:r>
            <a:r>
              <a:rPr lang="en-US" altLang="en-US" dirty="0" smtClean="0">
                <a:ea typeface="ＭＳ Ｐゴシック" panose="020B0600070205080204" pitchFamily="34" charset="-128"/>
              </a:rPr>
              <a:t> Controlled Loops</a:t>
            </a:r>
          </a:p>
        </p:txBody>
      </p:sp>
      <p:sp>
        <p:nvSpPr>
          <p:cNvPr id="49155" name="Rectangle 3"/>
          <p:cNvSpPr>
            <a:spLocks noGrp="1" noChangeArrowheads="1"/>
          </p:cNvSpPr>
          <p:nvPr>
            <p:ph idx="1"/>
          </p:nvPr>
        </p:nvSpPr>
        <p:spPr/>
        <p:txBody>
          <a:bodyPr/>
          <a:lstStyle/>
          <a:p>
            <a:r>
              <a:rPr lang="en-US" altLang="en-US" dirty="0" smtClean="0">
                <a:ea typeface="ＭＳ Ｐゴシック" panose="020B0600070205080204" pitchFamily="34" charset="-128"/>
              </a:rPr>
              <a:t>The stopping condition for the loop occurs when the ‘sentinel’ value is reached e.g. sentinel: number less than zero (negative)</a:t>
            </a:r>
            <a:endParaRPr lang="en-US" altLang="en-US" b="1" dirty="0" smtClean="0">
              <a:ea typeface="ＭＳ Ｐゴシック" panose="020B0600070205080204" pitchFamily="34" charset="-128"/>
            </a:endParaRPr>
          </a:p>
          <a:p>
            <a:r>
              <a:rPr lang="en-US" altLang="en-US" b="1" dirty="0" smtClean="0">
                <a:ea typeface="ＭＳ Ｐゴシック" panose="020B0600070205080204" pitchFamily="34" charset="-128"/>
              </a:rPr>
              <a:t>Program name</a:t>
            </a:r>
            <a:r>
              <a:rPr lang="en-US" altLang="en-US" dirty="0" smtClean="0">
                <a:ea typeface="ＭＳ Ｐゴシック" panose="020B0600070205080204" pitchFamily="34" charset="-128"/>
              </a:rPr>
              <a:t>: </a:t>
            </a:r>
            <a:r>
              <a:rPr lang="en-US" altLang="en-US" sz="2000" dirty="0" smtClean="0">
                <a:latin typeface="Consolas" panose="020B0609020204030204" pitchFamily="49" charset="0"/>
                <a:ea typeface="ＭＳ Ｐゴシック" panose="020B0600070205080204" pitchFamily="34" charset="-128"/>
              </a:rPr>
              <a:t>11</a:t>
            </a:r>
            <a:r>
              <a:rPr lang="en-US" altLang="en-US" sz="2000" dirty="0" smtClean="0">
                <a:latin typeface="Consolas" panose="020B0609020204030204" pitchFamily="49" charset="0"/>
                <a:ea typeface="ＭＳ Ｐゴシック" panose="020B0600070205080204" pitchFamily="34" charset="-128"/>
              </a:rPr>
              <a:t>sentinel_</a:t>
            </a:r>
            <a:r>
              <a:rPr lang="en-US" altLang="en-US" sz="2000" dirty="0" smtClean="0">
                <a:latin typeface="Consolas" panose="020B0609020204030204" pitchFamily="49" charset="0"/>
                <a:ea typeface="ＭＳ Ｐゴシック" panose="020B0600070205080204" pitchFamily="34" charset="-128"/>
                <a:cs typeface="Consolas" panose="020B0609020204030204" pitchFamily="49" charset="0"/>
              </a:rPr>
              <a:t>sum.py</a:t>
            </a:r>
            <a:endParaRPr lang="en-US" altLang="en-US" sz="2000" dirty="0" smtClean="0">
              <a:latin typeface="Consolas" panose="020B0609020204030204" pitchFamily="49" charset="0"/>
              <a:ea typeface="ＭＳ Ｐゴシック" panose="020B0600070205080204" pitchFamily="34" charset="-128"/>
              <a:cs typeface="Consolas" panose="020B0609020204030204" pitchFamily="49" charset="0"/>
            </a:endParaRPr>
          </a:p>
          <a:p>
            <a:pPr lvl="1"/>
            <a:r>
              <a:rPr lang="en-US" altLang="en-US" dirty="0">
                <a:ea typeface="ＭＳ Ｐゴシック" panose="020B0600070205080204" pitchFamily="34" charset="-128"/>
                <a:cs typeface="Calibri" panose="020F0502020204030204" pitchFamily="34" charset="0"/>
              </a:rPr>
              <a:t>Learning objective: </a:t>
            </a:r>
            <a:r>
              <a:rPr lang="en-US" altLang="en-US" dirty="0" smtClean="0">
                <a:ea typeface="ＭＳ Ｐゴシック" panose="020B0600070205080204" pitchFamily="34" charset="-128"/>
                <a:cs typeface="Calibri" panose="020F0502020204030204" pitchFamily="34" charset="0"/>
              </a:rPr>
              <a:t>loops that execute until the sentinel value has been encountered.</a:t>
            </a:r>
          </a:p>
          <a:p>
            <a:pPr lvl="1"/>
            <a:endParaRPr lang="en-CA" altLang="en-US" sz="1600" b="1" dirty="0" smtClean="0">
              <a:latin typeface="Consolas" panose="020B0609020204030204" pitchFamily="49" charset="0"/>
              <a:ea typeface="ＭＳ Ｐゴシック" panose="020B0600070205080204" pitchFamily="34" charset="-128"/>
              <a:cs typeface="Consolas" panose="020B0609020204030204" pitchFamily="49" charset="0"/>
            </a:endParaRPr>
          </a:p>
          <a:p>
            <a:pPr lvl="1">
              <a:buFont typeface="Times New Roman" panose="02020603050405020304" pitchFamily="18" charset="0"/>
              <a:buNone/>
            </a:pPr>
            <a:r>
              <a:rPr lang="en-US" altLang="en-US" sz="1600" dirty="0" smtClean="0">
                <a:latin typeface="Consolas" panose="020B0609020204030204" pitchFamily="49" charset="0"/>
                <a:ea typeface="ＭＳ Ｐゴシック" panose="020B0600070205080204" pitchFamily="34" charset="-128"/>
                <a:cs typeface="Consolas" panose="020B0609020204030204" pitchFamily="49" charset="0"/>
              </a:rPr>
              <a:t>total = 0</a:t>
            </a:r>
          </a:p>
          <a:p>
            <a:pPr lvl="1">
              <a:buFont typeface="Times New Roman" panose="02020603050405020304" pitchFamily="18" charset="0"/>
              <a:buNone/>
            </a:pPr>
            <a:r>
              <a:rPr lang="en-US" altLang="en-US" sz="1600" dirty="0" smtClean="0">
                <a:latin typeface="Consolas" panose="020B0609020204030204" pitchFamily="49" charset="0"/>
                <a:ea typeface="ＭＳ Ｐゴシック" panose="020B0600070205080204" pitchFamily="34" charset="-128"/>
                <a:cs typeface="Consolas" panose="020B0609020204030204" pitchFamily="49" charset="0"/>
              </a:rPr>
              <a:t>temp = 0</a:t>
            </a:r>
          </a:p>
          <a:p>
            <a:pPr lvl="1">
              <a:buFont typeface="Times New Roman" panose="02020603050405020304" pitchFamily="18" charset="0"/>
              <a:buNone/>
            </a:pPr>
            <a:r>
              <a:rPr lang="en-US" altLang="en-US" sz="1600" dirty="0" smtClean="0">
                <a:latin typeface="Consolas" panose="020B0609020204030204" pitchFamily="49" charset="0"/>
                <a:ea typeface="ＭＳ Ｐゴシック" panose="020B0600070205080204" pitchFamily="34" charset="-128"/>
                <a:cs typeface="Consolas" panose="020B0609020204030204" pitchFamily="49" charset="0"/>
              </a:rPr>
              <a:t>while(temp &gt;= 0):</a:t>
            </a:r>
          </a:p>
          <a:p>
            <a:pPr lvl="1">
              <a:buFont typeface="Times New Roman" panose="02020603050405020304" pitchFamily="18" charset="0"/>
              <a:buNone/>
            </a:pPr>
            <a:r>
              <a:rPr lang="en-US" altLang="en-US" sz="1600" dirty="0" smtClean="0">
                <a:latin typeface="Consolas" panose="020B0609020204030204" pitchFamily="49" charset="0"/>
                <a:ea typeface="ＭＳ Ｐゴシック" panose="020B0600070205080204" pitchFamily="34" charset="-128"/>
                <a:cs typeface="Consolas" panose="020B0609020204030204" pitchFamily="49" charset="0"/>
              </a:rPr>
              <a:t>    temp = input ("Enter a non-negative integer (</a:t>
            </a:r>
            <a:r>
              <a:rPr lang="en-US" altLang="en-US" sz="1600" b="1" dirty="0" smtClean="0">
                <a:solidFill>
                  <a:srgbClr val="FF0000"/>
                </a:solidFill>
                <a:latin typeface="Consolas" panose="020B0609020204030204" pitchFamily="49" charset="0"/>
                <a:ea typeface="ＭＳ Ｐゴシック" panose="020B0600070205080204" pitchFamily="34" charset="-128"/>
                <a:cs typeface="Consolas" panose="020B0609020204030204" pitchFamily="49" charset="0"/>
              </a:rPr>
              <a:t>negative</a:t>
            </a:r>
            <a:r>
              <a:rPr lang="en-US" altLang="en-US" sz="1600" dirty="0" smtClean="0">
                <a:latin typeface="Consolas" panose="020B0609020204030204" pitchFamily="49" charset="0"/>
                <a:ea typeface="ＭＳ Ｐゴシック" panose="020B0600070205080204" pitchFamily="34" charset="-128"/>
                <a:cs typeface="Consolas" panose="020B0609020204030204" pitchFamily="49" charset="0"/>
              </a:rPr>
              <a:t> to end  </a:t>
            </a:r>
          </a:p>
          <a:p>
            <a:pPr lvl="1">
              <a:buFont typeface="Times New Roman" panose="02020603050405020304" pitchFamily="18" charset="0"/>
              <a:buNone/>
            </a:pPr>
            <a:r>
              <a:rPr lang="en-US" altLang="en-US" sz="1600" dirty="0" smtClean="0">
                <a:latin typeface="Consolas" panose="020B0609020204030204" pitchFamily="49" charset="0"/>
                <a:ea typeface="ＭＳ Ｐゴシック" panose="020B0600070205080204" pitchFamily="34" charset="-128"/>
                <a:cs typeface="Consolas" panose="020B0609020204030204" pitchFamily="49" charset="0"/>
              </a:rPr>
              <a:t>      sequence): ")</a:t>
            </a:r>
          </a:p>
          <a:p>
            <a:pPr lvl="1">
              <a:buFont typeface="Times New Roman" panose="02020603050405020304" pitchFamily="18" charset="0"/>
              <a:buNone/>
            </a:pPr>
            <a:r>
              <a:rPr lang="en-US" altLang="en-US" sz="1600" dirty="0" smtClean="0">
                <a:latin typeface="Consolas" panose="020B0609020204030204" pitchFamily="49" charset="0"/>
                <a:ea typeface="ＭＳ Ｐゴシック" panose="020B0600070205080204" pitchFamily="34" charset="-128"/>
                <a:cs typeface="Consolas" panose="020B0609020204030204" pitchFamily="49" charset="0"/>
              </a:rPr>
              <a:t>    temp = int(temp)</a:t>
            </a:r>
          </a:p>
          <a:p>
            <a:pPr lvl="1">
              <a:buFont typeface="Times New Roman" panose="02020603050405020304" pitchFamily="18" charset="0"/>
              <a:buNone/>
            </a:pPr>
            <a:r>
              <a:rPr lang="en-US" altLang="en-US" sz="1600" dirty="0" smtClean="0">
                <a:latin typeface="Consolas" panose="020B0609020204030204" pitchFamily="49" charset="0"/>
                <a:ea typeface="ＭＳ Ｐゴシック" panose="020B0600070205080204" pitchFamily="34" charset="-128"/>
                <a:cs typeface="Consolas" panose="020B0609020204030204" pitchFamily="49" charset="0"/>
              </a:rPr>
              <a:t>    if (temp &gt;= 0):</a:t>
            </a:r>
          </a:p>
          <a:p>
            <a:pPr lvl="1">
              <a:buFont typeface="Times New Roman" panose="02020603050405020304" pitchFamily="18" charset="0"/>
              <a:buNone/>
            </a:pPr>
            <a:r>
              <a:rPr lang="en-US" altLang="en-US" sz="1600" dirty="0" smtClean="0">
                <a:latin typeface="Consolas" panose="020B0609020204030204" pitchFamily="49" charset="0"/>
                <a:ea typeface="ＭＳ Ｐゴシック" panose="020B0600070205080204" pitchFamily="34" charset="-128"/>
                <a:cs typeface="Consolas" panose="020B0609020204030204" pitchFamily="49" charset="0"/>
              </a:rPr>
              <a:t>        total = total + temp</a:t>
            </a:r>
          </a:p>
          <a:p>
            <a:pPr lvl="1">
              <a:buFont typeface="Times New Roman" panose="02020603050405020304" pitchFamily="18" charset="0"/>
              <a:buNone/>
            </a:pPr>
            <a:r>
              <a:rPr lang="en-US" altLang="en-US" sz="1600" dirty="0" smtClean="0">
                <a:latin typeface="Consolas" panose="020B0609020204030204" pitchFamily="49" charset="0"/>
                <a:ea typeface="ＭＳ Ｐゴシック" panose="020B0600070205080204" pitchFamily="34" charset="-128"/>
                <a:cs typeface="Consolas" panose="020B0609020204030204" pitchFamily="49" charset="0"/>
              </a:rPr>
              <a:t>print("Sum total of the series:", total)</a:t>
            </a:r>
          </a:p>
        </p:txBody>
      </p:sp>
      <p:pic>
        <p:nvPicPr>
          <p:cNvPr id="3891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 y="5867400"/>
            <a:ext cx="5095875" cy="866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a:spLocks noChangeArrowheads="1"/>
          </p:cNvSpPr>
          <p:nvPr/>
        </p:nvSpPr>
        <p:spPr bwMode="auto">
          <a:xfrm>
            <a:off x="6340475" y="5867400"/>
            <a:ext cx="266700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en-US" altLang="en-US" sz="1800" dirty="0">
                <a:latin typeface="Comic Sans MS" panose="030F0702030302020204" pitchFamily="66" charset="0"/>
              </a:rPr>
              <a:t>Q: What if the user just entered a single negative number?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8916"/>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r>
              <a:rPr lang="en-US" altLang="en-US" dirty="0" smtClean="0">
                <a:solidFill>
                  <a:srgbClr val="FF0000"/>
                </a:solidFill>
                <a:ea typeface="ＭＳ Ｐゴシック" panose="020B0600070205080204" pitchFamily="34" charset="-128"/>
              </a:rPr>
              <a:t>Sentinel</a:t>
            </a:r>
            <a:r>
              <a:rPr lang="en-US" altLang="en-US" dirty="0" smtClean="0">
                <a:ea typeface="ＭＳ Ｐゴシック" panose="020B0600070205080204" pitchFamily="34" charset="-128"/>
              </a:rPr>
              <a:t> Controlled Loops (2)</a:t>
            </a:r>
          </a:p>
        </p:txBody>
      </p:sp>
      <p:sp>
        <p:nvSpPr>
          <p:cNvPr id="51203" name="Rectangle 3"/>
          <p:cNvSpPr>
            <a:spLocks noGrp="1" noChangeArrowheads="1"/>
          </p:cNvSpPr>
          <p:nvPr>
            <p:ph idx="1"/>
          </p:nvPr>
        </p:nvSpPr>
        <p:spPr/>
        <p:txBody>
          <a:bodyPr/>
          <a:lstStyle/>
          <a:p>
            <a:r>
              <a:rPr lang="en-US" altLang="en-US" sz="2000" dirty="0" smtClean="0">
                <a:ea typeface="ＭＳ Ｐゴシック" panose="020B0600070205080204" pitchFamily="34" charset="-128"/>
              </a:rPr>
              <a:t>Sentinel controlled loops are frequently used in conjunction with the error checking of input.</a:t>
            </a:r>
          </a:p>
          <a:p>
            <a:r>
              <a:rPr lang="en-US" altLang="en-US" sz="2000" b="1" dirty="0" smtClean="0">
                <a:ea typeface="ＭＳ Ｐゴシック" panose="020B0600070205080204" pitchFamily="34" charset="-128"/>
              </a:rPr>
              <a:t>Example</a:t>
            </a:r>
            <a:r>
              <a:rPr lang="en-US" altLang="en-US" sz="2000" dirty="0" smtClean="0">
                <a:ea typeface="ＭＳ Ｐゴシック" panose="020B0600070205080204" pitchFamily="34" charset="-128"/>
              </a:rPr>
              <a:t> (sentinel value is one of the valid menu selections, repeat while selection is not one of these selections</a:t>
            </a:r>
            <a:r>
              <a:rPr lang="en-US" altLang="en-US" sz="2000" dirty="0">
                <a:ea typeface="ＭＳ Ｐゴシック" panose="020B0600070205080204" pitchFamily="34" charset="-128"/>
              </a:rPr>
              <a:t>): </a:t>
            </a:r>
            <a:r>
              <a:rPr lang="en-US" altLang="en-US" sz="2000" dirty="0" smtClean="0">
                <a:latin typeface="Consolas" panose="020B0609020204030204" pitchFamily="49" charset="0"/>
                <a:ea typeface="ＭＳ Ｐゴシック" panose="020B0600070205080204" pitchFamily="34" charset="-128"/>
              </a:rPr>
              <a:t>12sentinel_controlled_menu.py</a:t>
            </a:r>
            <a:endParaRPr lang="en-US" altLang="en-US" sz="2000" dirty="0" smtClean="0">
              <a:latin typeface="Consolas" panose="020B0609020204030204" pitchFamily="49" charset="0"/>
              <a:ea typeface="ＭＳ Ｐゴシック" panose="020B0600070205080204" pitchFamily="34" charset="-128"/>
            </a:endParaRPr>
          </a:p>
          <a:p>
            <a:pPr lvl="1">
              <a:buFont typeface="Times New Roman" panose="02020603050405020304" pitchFamily="18" charset="0"/>
              <a:buNone/>
            </a:pPr>
            <a:r>
              <a:rPr lang="en-US" altLang="en-US" sz="1600" dirty="0" smtClean="0">
                <a:latin typeface="Consolas" panose="020B0609020204030204" pitchFamily="49" charset="0"/>
                <a:ea typeface="ＭＳ Ｐゴシック" panose="020B0600070205080204" pitchFamily="34" charset="-128"/>
                <a:cs typeface="Consolas" panose="020B0609020204030204" pitchFamily="49" charset="0"/>
              </a:rPr>
              <a:t>selection = " "</a:t>
            </a:r>
          </a:p>
          <a:p>
            <a:pPr lvl="1">
              <a:buFont typeface="Times New Roman" panose="02020603050405020304" pitchFamily="18" charset="0"/>
              <a:buNone/>
            </a:pPr>
            <a:r>
              <a:rPr lang="en-US" altLang="en-US" sz="1600" dirty="0" smtClean="0">
                <a:latin typeface="Consolas" panose="020B0609020204030204" pitchFamily="49" charset="0"/>
                <a:ea typeface="ＭＳ Ｐゴシック" panose="020B0600070205080204" pitchFamily="34" charset="-128"/>
                <a:cs typeface="Consolas" panose="020B0609020204030204" pitchFamily="49" charset="0"/>
              </a:rPr>
              <a:t>while selection not in (</a:t>
            </a:r>
            <a:r>
              <a:rPr lang="en-US" altLang="en-US" sz="1600" b="1" dirty="0" smtClean="0">
                <a:solidFill>
                  <a:srgbClr val="FF0000"/>
                </a:solidFill>
                <a:latin typeface="Consolas" panose="020B0609020204030204" pitchFamily="49" charset="0"/>
                <a:ea typeface="ＭＳ Ｐゴシック" panose="020B0600070205080204" pitchFamily="34" charset="-128"/>
                <a:cs typeface="Consolas" panose="020B0609020204030204" pitchFamily="49" charset="0"/>
              </a:rPr>
              <a:t>"a", "A", "r",  "R", "m", "M", "q", "Q"</a:t>
            </a:r>
            <a:r>
              <a:rPr lang="en-US" altLang="en-US" sz="1600" dirty="0" smtClean="0">
                <a:latin typeface="Consolas" panose="020B0609020204030204" pitchFamily="49" charset="0"/>
                <a:ea typeface="ＭＳ Ｐゴシック" panose="020B0600070205080204" pitchFamily="34" charset="-128"/>
                <a:cs typeface="Consolas" panose="020B0609020204030204" pitchFamily="49" charset="0"/>
              </a:rPr>
              <a:t>):</a:t>
            </a:r>
          </a:p>
          <a:p>
            <a:pPr lvl="1">
              <a:buFont typeface="Times New Roman" panose="02020603050405020304" pitchFamily="18" charset="0"/>
              <a:buNone/>
            </a:pPr>
            <a:r>
              <a:rPr lang="en-US" altLang="en-US" sz="1600" dirty="0" smtClean="0">
                <a:latin typeface="Consolas" panose="020B0609020204030204" pitchFamily="49" charset="0"/>
                <a:ea typeface="ＭＳ Ｐゴシック" panose="020B0600070205080204" pitchFamily="34" charset="-128"/>
                <a:cs typeface="Consolas" panose="020B0609020204030204" pitchFamily="49" charset="0"/>
              </a:rPr>
              <a:t>    print("Menu options")</a:t>
            </a:r>
          </a:p>
          <a:p>
            <a:pPr lvl="1">
              <a:buFont typeface="Times New Roman" panose="02020603050405020304" pitchFamily="18" charset="0"/>
              <a:buNone/>
            </a:pPr>
            <a:r>
              <a:rPr lang="en-US" altLang="en-US" sz="1600" dirty="0" smtClean="0">
                <a:latin typeface="Consolas" panose="020B0609020204030204" pitchFamily="49" charset="0"/>
                <a:ea typeface="ＭＳ Ｐゴシック" panose="020B0600070205080204" pitchFamily="34" charset="-128"/>
                <a:cs typeface="Consolas" panose="020B0609020204030204" pitchFamily="49" charset="0"/>
              </a:rPr>
              <a:t>    print("(a)dd a new player to the game")</a:t>
            </a:r>
          </a:p>
          <a:p>
            <a:pPr lvl="1">
              <a:buFont typeface="Times New Roman" panose="02020603050405020304" pitchFamily="18" charset="0"/>
              <a:buNone/>
            </a:pPr>
            <a:r>
              <a:rPr lang="en-US" altLang="en-US" sz="1600" dirty="0" smtClean="0">
                <a:latin typeface="Consolas" panose="020B0609020204030204" pitchFamily="49" charset="0"/>
                <a:ea typeface="ＭＳ Ｐゴシック" panose="020B0600070205080204" pitchFamily="34" charset="-128"/>
                <a:cs typeface="Consolas" panose="020B0609020204030204" pitchFamily="49" charset="0"/>
              </a:rPr>
              <a:t>    print("(r)emove a player from the game")</a:t>
            </a:r>
          </a:p>
          <a:p>
            <a:pPr lvl="1">
              <a:buFont typeface="Times New Roman" panose="02020603050405020304" pitchFamily="18" charset="0"/>
              <a:buNone/>
            </a:pPr>
            <a:r>
              <a:rPr lang="en-US" altLang="en-US" sz="1600" dirty="0" smtClean="0">
                <a:latin typeface="Consolas" panose="020B0609020204030204" pitchFamily="49" charset="0"/>
                <a:ea typeface="ＭＳ Ｐゴシック" panose="020B0600070205080204" pitchFamily="34" charset="-128"/>
                <a:cs typeface="Consolas" panose="020B0609020204030204" pitchFamily="49" charset="0"/>
              </a:rPr>
              <a:t>    print("(m)odify player")</a:t>
            </a:r>
          </a:p>
          <a:p>
            <a:pPr lvl="1">
              <a:buFont typeface="Times New Roman" panose="02020603050405020304" pitchFamily="18" charset="0"/>
              <a:buNone/>
            </a:pPr>
            <a:r>
              <a:rPr lang="en-US" altLang="en-US" sz="1600" dirty="0" smtClean="0">
                <a:latin typeface="Consolas" panose="020B0609020204030204" pitchFamily="49" charset="0"/>
                <a:ea typeface="ＭＳ Ｐゴシック" panose="020B0600070205080204" pitchFamily="34" charset="-128"/>
                <a:cs typeface="Consolas" panose="020B0609020204030204" pitchFamily="49" charset="0"/>
              </a:rPr>
              <a:t>    print("(q)uit game")</a:t>
            </a:r>
          </a:p>
          <a:p>
            <a:pPr lvl="1">
              <a:buFont typeface="Times New Roman" panose="02020603050405020304" pitchFamily="18" charset="0"/>
              <a:buNone/>
            </a:pPr>
            <a:r>
              <a:rPr lang="en-US" altLang="en-US" sz="1600" dirty="0" smtClean="0">
                <a:latin typeface="Consolas" panose="020B0609020204030204" pitchFamily="49" charset="0"/>
                <a:ea typeface="ＭＳ Ｐゴシック" panose="020B0600070205080204" pitchFamily="34" charset="-128"/>
                <a:cs typeface="Consolas" panose="020B0609020204030204" pitchFamily="49" charset="0"/>
              </a:rPr>
              <a:t>    selection = input("Enter your selection: ")</a:t>
            </a:r>
          </a:p>
          <a:p>
            <a:pPr lvl="1">
              <a:buFont typeface="Times New Roman" panose="02020603050405020304" pitchFamily="18" charset="0"/>
              <a:buNone/>
            </a:pPr>
            <a:r>
              <a:rPr lang="en-US" altLang="en-US" sz="1600" dirty="0" smtClean="0">
                <a:latin typeface="Consolas" panose="020B0609020204030204" pitchFamily="49" charset="0"/>
                <a:ea typeface="ＭＳ Ｐゴシック" panose="020B0600070205080204" pitchFamily="34" charset="-128"/>
                <a:cs typeface="Consolas" panose="020B0609020204030204" pitchFamily="49" charset="0"/>
              </a:rPr>
              <a:t>    if selection not in ("a", "A", "r",  "R", "m", "M", "q", "Q"):</a:t>
            </a:r>
          </a:p>
          <a:p>
            <a:pPr lvl="1">
              <a:buFont typeface="Times New Roman" panose="02020603050405020304" pitchFamily="18" charset="0"/>
              <a:buNone/>
            </a:pPr>
            <a:r>
              <a:rPr lang="en-US" altLang="en-US" sz="1600" dirty="0" smtClean="0">
                <a:latin typeface="Consolas" panose="020B0609020204030204" pitchFamily="49" charset="0"/>
                <a:ea typeface="ＭＳ Ｐゴシック" panose="020B0600070205080204" pitchFamily="34" charset="-128"/>
                <a:cs typeface="Consolas" panose="020B0609020204030204" pitchFamily="49" charset="0"/>
              </a:rPr>
              <a:t>        print("Please enter one of 'a', 'r', 'm' or 'q' ")</a:t>
            </a:r>
          </a:p>
          <a:p>
            <a:endParaRPr lang="en-US" altLang="en-US" sz="1800" dirty="0" smtClean="0">
              <a:latin typeface="Arial" panose="020B0604020202020204" pitchFamily="34" charset="0"/>
              <a:ea typeface="ＭＳ Ｐゴシック" panose="020B0600070205080204" pitchFamily="34" charset="-128"/>
            </a:endParaRPr>
          </a:p>
        </p:txBody>
      </p:sp>
      <p:pic>
        <p:nvPicPr>
          <p:cNvPr id="2" name="Picture 1"/>
          <p:cNvPicPr>
            <a:picLocks noChangeAspect="1"/>
          </p:cNvPicPr>
          <p:nvPr/>
        </p:nvPicPr>
        <p:blipFill>
          <a:blip r:embed="rId2"/>
          <a:stretch>
            <a:fillRect/>
          </a:stretch>
        </p:blipFill>
        <p:spPr>
          <a:xfrm>
            <a:off x="0" y="5619751"/>
            <a:ext cx="3190875" cy="1123950"/>
          </a:xfrm>
          <a:prstGeom prst="rect">
            <a:avLst/>
          </a:prstGeom>
        </p:spPr>
      </p:pic>
      <p:pic>
        <p:nvPicPr>
          <p:cNvPr id="3" name="Picture 2"/>
          <p:cNvPicPr>
            <a:picLocks noChangeAspect="1"/>
          </p:cNvPicPr>
          <p:nvPr/>
        </p:nvPicPr>
        <p:blipFill>
          <a:blip r:embed="rId3"/>
          <a:stretch>
            <a:fillRect/>
          </a:stretch>
        </p:blipFill>
        <p:spPr>
          <a:xfrm>
            <a:off x="3540166" y="5734176"/>
            <a:ext cx="2819798" cy="1127919"/>
          </a:xfrm>
          <a:prstGeom prst="rect">
            <a:avLst/>
          </a:prstGeom>
        </p:spPr>
      </p:pic>
      <p:grpSp>
        <p:nvGrpSpPr>
          <p:cNvPr id="7" name="Group 6"/>
          <p:cNvGrpSpPr/>
          <p:nvPr/>
        </p:nvGrpSpPr>
        <p:grpSpPr>
          <a:xfrm>
            <a:off x="5678905" y="5906963"/>
            <a:ext cx="3080084" cy="836738"/>
            <a:chOff x="5678905" y="5906963"/>
            <a:chExt cx="3080084" cy="836738"/>
          </a:xfrm>
        </p:grpSpPr>
        <p:sp>
          <p:nvSpPr>
            <p:cNvPr id="4" name="Rectangle 3"/>
            <p:cNvSpPr/>
            <p:nvPr/>
          </p:nvSpPr>
          <p:spPr bwMode="auto">
            <a:xfrm>
              <a:off x="6741329" y="5906963"/>
              <a:ext cx="2017660" cy="562100"/>
            </a:xfrm>
            <a:prstGeom prst="rect">
              <a:avLst/>
            </a:prstGeom>
            <a:noFill/>
            <a:ln w="38100" cap="flat" cmpd="sng" algn="ctr">
              <a:solidFill>
                <a:schemeClr val="tx1"/>
              </a:solidFill>
              <a:prstDash val="solid"/>
              <a:round/>
              <a:headEnd type="none" w="sm" len="sm"/>
              <a:tailEnd type="none"/>
            </a:ln>
            <a:effectLst/>
          </p:spPr>
          <p:txBody>
            <a:bodyPr rtlCol="0" anchor="t" anchorCtr="0"/>
            <a:lstStyle/>
            <a:p>
              <a:r>
                <a:rPr lang="en-US" sz="1600" dirty="0" smtClean="0"/>
                <a:t>Valid option entered, loop ends</a:t>
              </a:r>
            </a:p>
          </p:txBody>
        </p:sp>
        <p:cxnSp>
          <p:nvCxnSpPr>
            <p:cNvPr id="6" name="Straight Arrow Connector 5"/>
            <p:cNvCxnSpPr/>
            <p:nvPr/>
          </p:nvCxnSpPr>
          <p:spPr bwMode="auto">
            <a:xfrm flipH="1">
              <a:off x="5678905" y="6353175"/>
              <a:ext cx="1062424" cy="390526"/>
            </a:xfrm>
            <a:prstGeom prst="straightConnector1">
              <a:avLst/>
            </a:prstGeom>
            <a:noFill/>
            <a:ln w="38100" cap="flat" cmpd="sng" algn="ctr">
              <a:solidFill>
                <a:schemeClr val="bg2">
                  <a:lumMod val="60000"/>
                  <a:lumOff val="40000"/>
                </a:schemeClr>
              </a:solidFill>
              <a:prstDash val="solid"/>
              <a:round/>
              <a:headEnd type="none" w="sm" len="sm"/>
              <a:tailEnd type="triangle"/>
            </a:ln>
            <a:effectLst/>
          </p:spPr>
        </p:cxn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Post Test Loops</a:t>
            </a:r>
            <a:endParaRPr lang="en-CA" dirty="0"/>
          </a:p>
        </p:txBody>
      </p:sp>
      <p:sp>
        <p:nvSpPr>
          <p:cNvPr id="3" name="Content Placeholder 2"/>
          <p:cNvSpPr>
            <a:spLocks noGrp="1"/>
          </p:cNvSpPr>
          <p:nvPr>
            <p:ph idx="1"/>
          </p:nvPr>
        </p:nvSpPr>
        <p:spPr/>
        <p:txBody>
          <a:bodyPr/>
          <a:lstStyle/>
          <a:p>
            <a:r>
              <a:rPr lang="en-US" dirty="0" smtClean="0"/>
              <a:t>Python doesn’t happen to implement them but they are common in other languages and they can be useful for certain situations.</a:t>
            </a:r>
          </a:p>
          <a:p>
            <a:pPr lvl="1"/>
            <a:r>
              <a:rPr lang="en-US" dirty="0" smtClean="0"/>
              <a:t>Recall: this is not a “python programming” course but instead it’s a course where you learn basic programming principles (e.g. input, output, variables, constants, branching, loops etc.) without being limited by a particular language.</a:t>
            </a:r>
          </a:p>
          <a:p>
            <a:r>
              <a:rPr lang="en-US" dirty="0" smtClean="0"/>
              <a:t>When to use post loops: when you need a loop to always execute at least once (even if the Boolean expression evaluates to false the first time that the loop is encountered).</a:t>
            </a:r>
          </a:p>
          <a:p>
            <a:r>
              <a:rPr lang="en-US" dirty="0" smtClean="0"/>
              <a:t>The guaranteed execution of 1+ times occurs because the Boolean expression is checked after the body executes.</a:t>
            </a:r>
            <a:endParaRPr lang="en-CA" dirty="0"/>
          </a:p>
        </p:txBody>
      </p:sp>
    </p:spTree>
    <p:extLst>
      <p:ext uri="{BB962C8B-B14F-4D97-AF65-F5344CB8AC3E}">
        <p14:creationId xmlns:p14="http://schemas.microsoft.com/office/powerpoint/2010/main" val="20778877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Comparison Of Loop Types</a:t>
            </a:r>
            <a:endParaRPr lang="en-CA" dirty="0"/>
          </a:p>
        </p:txBody>
      </p:sp>
      <p:sp>
        <p:nvSpPr>
          <p:cNvPr id="3" name="Content Placeholder 2"/>
          <p:cNvSpPr>
            <a:spLocks noGrp="1"/>
          </p:cNvSpPr>
          <p:nvPr>
            <p:ph sz="half" idx="1"/>
          </p:nvPr>
        </p:nvSpPr>
        <p:spPr/>
        <p:txBody>
          <a:bodyPr/>
          <a:lstStyle/>
          <a:p>
            <a:r>
              <a:rPr lang="en-US" dirty="0" smtClean="0"/>
              <a:t>Pre-test loops (for, while):</a:t>
            </a:r>
          </a:p>
          <a:p>
            <a:pPr lvl="1"/>
            <a:r>
              <a:rPr lang="en-US" dirty="0"/>
              <a:t>Evaluates the Boolean expression</a:t>
            </a:r>
            <a:r>
              <a:rPr lang="en-US" b="1" dirty="0">
                <a:solidFill>
                  <a:srgbClr val="FF0000"/>
                </a:solidFill>
              </a:rPr>
              <a:t> before </a:t>
            </a:r>
            <a:r>
              <a:rPr lang="en-US" dirty="0"/>
              <a:t>executing the body.</a:t>
            </a:r>
          </a:p>
          <a:p>
            <a:pPr lvl="1"/>
            <a:r>
              <a:rPr lang="en-US" dirty="0" smtClean="0"/>
              <a:t>Executes zero </a:t>
            </a:r>
            <a:r>
              <a:rPr lang="en-US" dirty="0"/>
              <a:t>or more times</a:t>
            </a:r>
            <a:r>
              <a:rPr lang="en-US" dirty="0" smtClean="0"/>
              <a:t>.</a:t>
            </a:r>
          </a:p>
          <a:p>
            <a:pPr lvl="2"/>
            <a:r>
              <a:rPr lang="en-US" dirty="0" smtClean="0"/>
              <a:t>E.g.</a:t>
            </a:r>
          </a:p>
          <a:p>
            <a:pPr lvl="3"/>
            <a:r>
              <a:rPr lang="en-US" dirty="0">
                <a:latin typeface="Consolas" panose="020B0609020204030204" pitchFamily="49" charset="0"/>
              </a:rPr>
              <a:t>a</a:t>
            </a:r>
            <a:r>
              <a:rPr lang="en-US" dirty="0" smtClean="0">
                <a:latin typeface="Consolas" panose="020B0609020204030204" pitchFamily="49" charset="0"/>
              </a:rPr>
              <a:t>ge = 12</a:t>
            </a:r>
          </a:p>
          <a:p>
            <a:pPr lvl="3"/>
            <a:r>
              <a:rPr lang="en-US" b="1" dirty="0">
                <a:solidFill>
                  <a:srgbClr val="FF0000"/>
                </a:solidFill>
                <a:latin typeface="Consolas" panose="020B0609020204030204" pitchFamily="49" charset="0"/>
              </a:rPr>
              <a:t>w</a:t>
            </a:r>
            <a:r>
              <a:rPr lang="en-US" b="1" dirty="0" smtClean="0">
                <a:solidFill>
                  <a:srgbClr val="FF0000"/>
                </a:solidFill>
                <a:latin typeface="Consolas" panose="020B0609020204030204" pitchFamily="49" charset="0"/>
              </a:rPr>
              <a:t>hile (age &lt; 0):</a:t>
            </a:r>
            <a:endParaRPr lang="en-US" b="1" dirty="0">
              <a:solidFill>
                <a:srgbClr val="FF0000"/>
              </a:solidFill>
              <a:latin typeface="Consolas" panose="020B0609020204030204" pitchFamily="49" charset="0"/>
            </a:endParaRPr>
          </a:p>
          <a:p>
            <a:pPr lvl="1"/>
            <a:r>
              <a:rPr lang="en-US" b="1" dirty="0" smtClean="0"/>
              <a:t>Structure</a:t>
            </a:r>
            <a:r>
              <a:rPr lang="en-US" dirty="0" smtClean="0"/>
              <a:t>:</a:t>
            </a:r>
          </a:p>
          <a:p>
            <a:pPr marL="460375" lvl="2" indent="0">
              <a:buNone/>
            </a:pPr>
            <a:r>
              <a:rPr lang="en-US" b="1" dirty="0">
                <a:solidFill>
                  <a:srgbClr val="FF0000"/>
                </a:solidFill>
                <a:latin typeface="Comic Sans MS" panose="030F0702030302020204" pitchFamily="66" charset="0"/>
              </a:rPr>
              <a:t>w</a:t>
            </a:r>
            <a:r>
              <a:rPr lang="en-US" b="1" dirty="0" smtClean="0">
                <a:solidFill>
                  <a:srgbClr val="FF0000"/>
                </a:solidFill>
                <a:latin typeface="Comic Sans MS" panose="030F0702030302020204" pitchFamily="66" charset="0"/>
              </a:rPr>
              <a:t>hile (BE):</a:t>
            </a:r>
          </a:p>
          <a:p>
            <a:pPr marL="460375" lvl="2" indent="0">
              <a:buNone/>
            </a:pPr>
            <a:r>
              <a:rPr lang="en-US" dirty="0">
                <a:latin typeface="Comic Sans MS" panose="030F0702030302020204" pitchFamily="66" charset="0"/>
              </a:rPr>
              <a:t> </a:t>
            </a:r>
            <a:r>
              <a:rPr lang="en-US" dirty="0" smtClean="0">
                <a:latin typeface="Comic Sans MS" panose="030F0702030302020204" pitchFamily="66" charset="0"/>
              </a:rPr>
              <a:t>   Body</a:t>
            </a:r>
            <a:endParaRPr lang="en-CA" dirty="0">
              <a:latin typeface="Comic Sans MS" panose="030F0702030302020204" pitchFamily="66" charset="0"/>
            </a:endParaRPr>
          </a:p>
        </p:txBody>
      </p:sp>
      <p:sp>
        <p:nvSpPr>
          <p:cNvPr id="4" name="Content Placeholder 3"/>
          <p:cNvSpPr>
            <a:spLocks noGrp="1"/>
          </p:cNvSpPr>
          <p:nvPr>
            <p:ph sz="half" idx="2"/>
          </p:nvPr>
        </p:nvSpPr>
        <p:spPr/>
        <p:txBody>
          <a:bodyPr/>
          <a:lstStyle/>
          <a:p>
            <a:r>
              <a:rPr lang="en-US" dirty="0" smtClean="0"/>
              <a:t>Post-test loops (nothing in python C, C++, Java has the do-while loop)</a:t>
            </a:r>
          </a:p>
          <a:p>
            <a:pPr lvl="1"/>
            <a:r>
              <a:rPr lang="en-US" dirty="0" smtClean="0"/>
              <a:t>Evaluates </a:t>
            </a:r>
            <a:r>
              <a:rPr lang="en-US" dirty="0"/>
              <a:t>the Boolean expression </a:t>
            </a:r>
            <a:r>
              <a:rPr lang="en-US" b="1" dirty="0" smtClean="0">
                <a:solidFill>
                  <a:srgbClr val="0066FF"/>
                </a:solidFill>
              </a:rPr>
              <a:t>after</a:t>
            </a:r>
            <a:r>
              <a:rPr lang="en-US" dirty="0" smtClean="0"/>
              <a:t> </a:t>
            </a:r>
            <a:r>
              <a:rPr lang="en-US" dirty="0"/>
              <a:t>executing the body.</a:t>
            </a:r>
          </a:p>
          <a:p>
            <a:pPr lvl="1"/>
            <a:r>
              <a:rPr lang="en-US" dirty="0" smtClean="0"/>
              <a:t>Guaranteed </a:t>
            </a:r>
            <a:r>
              <a:rPr lang="en-US" dirty="0"/>
              <a:t>to execute at least once.</a:t>
            </a:r>
          </a:p>
          <a:p>
            <a:pPr lvl="1"/>
            <a:r>
              <a:rPr lang="en-US" dirty="0"/>
              <a:t>Execute one or more times</a:t>
            </a:r>
            <a:r>
              <a:rPr lang="en-US" dirty="0" smtClean="0"/>
              <a:t>.</a:t>
            </a:r>
          </a:p>
          <a:p>
            <a:pPr lvl="1"/>
            <a:r>
              <a:rPr lang="en-US" b="1" dirty="0"/>
              <a:t>Structure</a:t>
            </a:r>
            <a:r>
              <a:rPr lang="en-US" dirty="0"/>
              <a:t>:</a:t>
            </a:r>
          </a:p>
          <a:p>
            <a:pPr marL="460375" lvl="2" indent="0">
              <a:buNone/>
            </a:pPr>
            <a:r>
              <a:rPr lang="en-US" dirty="0">
                <a:latin typeface="Comic Sans MS" panose="030F0702030302020204" pitchFamily="66" charset="0"/>
              </a:rPr>
              <a:t>d</a:t>
            </a:r>
            <a:r>
              <a:rPr lang="en-US" dirty="0" smtClean="0">
                <a:latin typeface="Comic Sans MS" panose="030F0702030302020204" pitchFamily="66" charset="0"/>
              </a:rPr>
              <a:t>o:</a:t>
            </a:r>
          </a:p>
          <a:p>
            <a:pPr marL="460375" lvl="2" indent="0">
              <a:buNone/>
            </a:pPr>
            <a:r>
              <a:rPr lang="en-US" dirty="0">
                <a:latin typeface="Comic Sans MS" panose="030F0702030302020204" pitchFamily="66" charset="0"/>
              </a:rPr>
              <a:t> </a:t>
            </a:r>
            <a:r>
              <a:rPr lang="en-US" dirty="0" smtClean="0">
                <a:latin typeface="Comic Sans MS" panose="030F0702030302020204" pitchFamily="66" charset="0"/>
              </a:rPr>
              <a:t>   Body</a:t>
            </a:r>
          </a:p>
          <a:p>
            <a:pPr marL="460375" lvl="2" indent="0">
              <a:buNone/>
            </a:pPr>
            <a:r>
              <a:rPr lang="en-US" b="1" dirty="0" smtClean="0">
                <a:solidFill>
                  <a:srgbClr val="0066FF"/>
                </a:solidFill>
                <a:latin typeface="Comic Sans MS" panose="030F0702030302020204" pitchFamily="66" charset="0"/>
              </a:rPr>
              <a:t>while </a:t>
            </a:r>
            <a:r>
              <a:rPr lang="en-US" b="1" dirty="0">
                <a:solidFill>
                  <a:srgbClr val="0066FF"/>
                </a:solidFill>
                <a:latin typeface="Comic Sans MS" panose="030F0702030302020204" pitchFamily="66" charset="0"/>
              </a:rPr>
              <a:t>(BE):</a:t>
            </a:r>
          </a:p>
          <a:p>
            <a:pPr marL="460375" lvl="2" indent="0">
              <a:buNone/>
            </a:pPr>
            <a:endParaRPr lang="en-CA" dirty="0">
              <a:latin typeface="Comic Sans MS" panose="030F0702030302020204" pitchFamily="66" charset="0"/>
            </a:endParaRPr>
          </a:p>
          <a:p>
            <a:pPr lvl="1"/>
            <a:endParaRPr lang="en-US" dirty="0"/>
          </a:p>
          <a:p>
            <a:endParaRPr lang="en-CA" dirty="0"/>
          </a:p>
        </p:txBody>
      </p:sp>
    </p:spTree>
    <p:extLst>
      <p:ext uri="{BB962C8B-B14F-4D97-AF65-F5344CB8AC3E}">
        <p14:creationId xmlns:p14="http://schemas.microsoft.com/office/powerpoint/2010/main" val="9495687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4">
                                            <p:txEl>
                                              <p:pRg st="4" end="4"/>
                                            </p:txEl>
                                          </p:spTgt>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4">
                                            <p:txEl>
                                              <p:pRg st="5" end="5"/>
                                            </p:txEl>
                                          </p:spTgt>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4">
                                            <p:txEl>
                                              <p:pRg st="6" end="6"/>
                                            </p:txEl>
                                          </p:spTgt>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P spid="4" grpId="0" build="p" bldLvl="2"/>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 Pre Vs. Post Test Loops (Java - For </a:t>
            </a:r>
            <a:r>
              <a:rPr lang="en-US" smtClean="0"/>
              <a:t>Illustration </a:t>
            </a:r>
            <a:r>
              <a:rPr lang="en-US" smtClean="0"/>
              <a:t>Only, From CPSC 233)</a:t>
            </a:r>
            <a:endParaRPr lang="en-CA" dirty="0"/>
          </a:p>
        </p:txBody>
      </p:sp>
      <p:sp>
        <p:nvSpPr>
          <p:cNvPr id="3" name="Content Placeholder 2"/>
          <p:cNvSpPr>
            <a:spLocks noGrp="1"/>
          </p:cNvSpPr>
          <p:nvPr>
            <p:ph sz="half" idx="1"/>
          </p:nvPr>
        </p:nvSpPr>
        <p:spPr/>
        <p:txBody>
          <a:bodyPr/>
          <a:lstStyle/>
          <a:p>
            <a:r>
              <a:rPr lang="en-US" sz="2400" b="1" dirty="0" smtClean="0">
                <a:solidFill>
                  <a:srgbClr val="FF0000"/>
                </a:solidFill>
              </a:rPr>
              <a:t>Pre-test</a:t>
            </a:r>
          </a:p>
          <a:p>
            <a:pPr marL="225425" lvl="1" indent="0">
              <a:buNone/>
            </a:pPr>
            <a:r>
              <a:rPr lang="en-CA" sz="1600" dirty="0" smtClean="0">
                <a:latin typeface="Consolas" panose="020B0609020204030204" pitchFamily="49" charset="0"/>
              </a:rPr>
              <a:t>age </a:t>
            </a:r>
            <a:r>
              <a:rPr lang="en-CA" sz="1600" dirty="0">
                <a:latin typeface="Consolas" panose="020B0609020204030204" pitchFamily="49" charset="0"/>
              </a:rPr>
              <a:t>= 0;	</a:t>
            </a:r>
            <a:endParaRPr lang="en-CA" sz="1600" dirty="0" smtClean="0">
              <a:latin typeface="Consolas" panose="020B0609020204030204" pitchFamily="49" charset="0"/>
            </a:endParaRPr>
          </a:p>
          <a:p>
            <a:pPr marL="225425" lvl="1" indent="0">
              <a:buNone/>
            </a:pPr>
            <a:r>
              <a:rPr lang="en-CA" sz="1600" dirty="0" smtClean="0">
                <a:latin typeface="Consolas" panose="020B0609020204030204" pitchFamily="49" charset="0"/>
              </a:rPr>
              <a:t>System.out.print(</a:t>
            </a:r>
            <a:r>
              <a:rPr lang="en-CA" sz="1600" dirty="0">
                <a:latin typeface="Consolas" panose="020B0609020204030204" pitchFamily="49" charset="0"/>
              </a:rPr>
              <a:t>"</a:t>
            </a:r>
            <a:r>
              <a:rPr lang="en-CA" sz="1600" dirty="0" smtClean="0">
                <a:latin typeface="Consolas" panose="020B0609020204030204" pitchFamily="49" charset="0"/>
              </a:rPr>
              <a:t>Pre-test");             </a:t>
            </a:r>
          </a:p>
          <a:p>
            <a:pPr marL="225425" lvl="1" indent="0">
              <a:buNone/>
            </a:pPr>
            <a:r>
              <a:rPr lang="en-CA" sz="1600" b="1" dirty="0" smtClean="0">
                <a:solidFill>
                  <a:srgbClr val="FF0000"/>
                </a:solidFill>
                <a:latin typeface="Consolas" panose="020B0609020204030204" pitchFamily="49" charset="0"/>
              </a:rPr>
              <a:t>while(age&lt;0</a:t>
            </a:r>
            <a:r>
              <a:rPr lang="en-CA" sz="1600" b="1" dirty="0" smtClean="0">
                <a:solidFill>
                  <a:srgbClr val="FF0000"/>
                </a:solidFill>
                <a:latin typeface="Consolas" panose="020B0609020204030204" pitchFamily="49" charset="0"/>
              </a:rPr>
              <a:t>) </a:t>
            </a:r>
            <a:r>
              <a:rPr lang="en-CA" sz="1600" dirty="0" smtClean="0">
                <a:latin typeface="Consolas" panose="020B0609020204030204" pitchFamily="49" charset="0"/>
              </a:rPr>
              <a:t>{</a:t>
            </a:r>
            <a:r>
              <a:rPr lang="en-CA" sz="1600" dirty="0">
                <a:latin typeface="Consolas" panose="020B0609020204030204" pitchFamily="49" charset="0"/>
              </a:rPr>
              <a:t>	    </a:t>
            </a:r>
            <a:r>
              <a:rPr lang="en-CA" sz="1600" dirty="0" smtClean="0">
                <a:latin typeface="Consolas" panose="020B0609020204030204" pitchFamily="49" charset="0"/>
              </a:rPr>
              <a:t> </a:t>
            </a:r>
          </a:p>
          <a:p>
            <a:pPr marL="225425" lvl="1" indent="0">
              <a:buNone/>
            </a:pPr>
            <a:r>
              <a:rPr lang="en-CA" sz="1600" dirty="0">
                <a:latin typeface="Consolas" panose="020B0609020204030204" pitchFamily="49" charset="0"/>
              </a:rPr>
              <a:t> </a:t>
            </a:r>
            <a:r>
              <a:rPr lang="en-CA" sz="1600" dirty="0" smtClean="0">
                <a:latin typeface="Consolas" panose="020B0609020204030204" pitchFamily="49" charset="0"/>
              </a:rPr>
              <a:t>   System.out.print(</a:t>
            </a:r>
            <a:r>
              <a:rPr lang="en-CA" sz="1600" dirty="0">
                <a:latin typeface="Consolas" panose="020B0609020204030204" pitchFamily="49" charset="0"/>
              </a:rPr>
              <a:t>"</a:t>
            </a:r>
            <a:r>
              <a:rPr lang="en-CA" sz="1600" dirty="0" smtClean="0">
                <a:latin typeface="Consolas" panose="020B0609020204030204" pitchFamily="49" charset="0"/>
              </a:rPr>
              <a:t>Age: </a:t>
            </a:r>
            <a:r>
              <a:rPr lang="en-CA" sz="1600" dirty="0">
                <a:latin typeface="Consolas" panose="020B0609020204030204" pitchFamily="49" charset="0"/>
              </a:rPr>
              <a:t>");            </a:t>
            </a:r>
            <a:r>
              <a:rPr lang="en-CA" sz="1600" dirty="0" smtClean="0">
                <a:latin typeface="Consolas" panose="020B0609020204030204" pitchFamily="49" charset="0"/>
              </a:rPr>
              <a:t> </a:t>
            </a:r>
          </a:p>
          <a:p>
            <a:pPr marL="225425" lvl="1" indent="0">
              <a:buNone/>
            </a:pPr>
            <a:r>
              <a:rPr lang="en-CA" sz="1600" dirty="0">
                <a:latin typeface="Consolas" panose="020B0609020204030204" pitchFamily="49" charset="0"/>
              </a:rPr>
              <a:t> </a:t>
            </a:r>
            <a:r>
              <a:rPr lang="en-CA" sz="1600" dirty="0" smtClean="0">
                <a:latin typeface="Consolas" panose="020B0609020204030204" pitchFamily="49" charset="0"/>
              </a:rPr>
              <a:t>   age </a:t>
            </a:r>
            <a:r>
              <a:rPr lang="en-CA" sz="1600" dirty="0">
                <a:latin typeface="Consolas" panose="020B0609020204030204" pitchFamily="49" charset="0"/>
              </a:rPr>
              <a:t>= userInput.nextInt();	</a:t>
            </a:r>
            <a:endParaRPr lang="en-CA" sz="1600" dirty="0" smtClean="0">
              <a:latin typeface="Consolas" panose="020B0609020204030204" pitchFamily="49" charset="0"/>
            </a:endParaRPr>
          </a:p>
          <a:p>
            <a:pPr marL="225425" lvl="1" indent="0">
              <a:buNone/>
            </a:pPr>
            <a:r>
              <a:rPr lang="en-CA" sz="1600" dirty="0" smtClean="0">
                <a:latin typeface="Consolas" panose="020B0609020204030204" pitchFamily="49" charset="0"/>
              </a:rPr>
              <a:t>}</a:t>
            </a:r>
            <a:r>
              <a:rPr lang="en-CA" sz="1600" dirty="0">
                <a:latin typeface="Consolas" panose="020B0609020204030204" pitchFamily="49" charset="0"/>
              </a:rPr>
              <a:t>	</a:t>
            </a:r>
            <a:endParaRPr lang="en-CA" sz="1600" dirty="0" smtClean="0">
              <a:latin typeface="Consolas" panose="020B0609020204030204" pitchFamily="49" charset="0"/>
            </a:endParaRPr>
          </a:p>
          <a:p>
            <a:pPr marL="225425" lvl="1" indent="0">
              <a:buNone/>
            </a:pPr>
            <a:r>
              <a:rPr lang="en-CA" sz="1600" dirty="0" smtClean="0">
                <a:latin typeface="Consolas" panose="020B0609020204030204" pitchFamily="49" charset="0"/>
              </a:rPr>
              <a:t>System.out.println</a:t>
            </a:r>
            <a:r>
              <a:rPr lang="en-CA" sz="1600" dirty="0">
                <a:latin typeface="Consolas" panose="020B0609020204030204" pitchFamily="49" charset="0"/>
              </a:rPr>
              <a:t>("You typed in " + age);</a:t>
            </a:r>
          </a:p>
        </p:txBody>
      </p:sp>
      <p:sp>
        <p:nvSpPr>
          <p:cNvPr id="4" name="Content Placeholder 3"/>
          <p:cNvSpPr>
            <a:spLocks noGrp="1"/>
          </p:cNvSpPr>
          <p:nvPr>
            <p:ph sz="half" idx="2"/>
          </p:nvPr>
        </p:nvSpPr>
        <p:spPr/>
        <p:txBody>
          <a:bodyPr/>
          <a:lstStyle/>
          <a:p>
            <a:r>
              <a:rPr lang="en-US" sz="2400" dirty="0" smtClean="0">
                <a:solidFill>
                  <a:srgbClr val="0066FF"/>
                </a:solidFill>
              </a:rPr>
              <a:t>Post-test</a:t>
            </a:r>
          </a:p>
          <a:p>
            <a:pPr marL="225425" lvl="1" indent="0">
              <a:buNone/>
            </a:pPr>
            <a:r>
              <a:rPr lang="en-CA" sz="1600" dirty="0">
                <a:latin typeface="Consolas" panose="020B0609020204030204" pitchFamily="49" charset="0"/>
              </a:rPr>
              <a:t>age = 0;	</a:t>
            </a:r>
          </a:p>
          <a:p>
            <a:pPr marL="225425" lvl="1" indent="0">
              <a:buNone/>
            </a:pPr>
            <a:r>
              <a:rPr lang="en-CA" sz="1600" dirty="0" smtClean="0">
                <a:latin typeface="Consolas" panose="020B0609020204030204" pitchFamily="49" charset="0"/>
              </a:rPr>
              <a:t>System.out.print(</a:t>
            </a:r>
            <a:r>
              <a:rPr lang="en-CA" sz="1600" dirty="0">
                <a:latin typeface="Consolas" panose="020B0609020204030204" pitchFamily="49" charset="0"/>
              </a:rPr>
              <a:t>"</a:t>
            </a:r>
            <a:r>
              <a:rPr lang="en-CA" sz="1600" dirty="0" smtClean="0">
                <a:latin typeface="Consolas" panose="020B0609020204030204" pitchFamily="49" charset="0"/>
              </a:rPr>
              <a:t>Post-test");             </a:t>
            </a:r>
            <a:endParaRPr lang="en-CA" sz="1600" dirty="0">
              <a:latin typeface="Consolas" panose="020B0609020204030204" pitchFamily="49" charset="0"/>
            </a:endParaRPr>
          </a:p>
          <a:p>
            <a:pPr marL="225425" lvl="1" indent="0">
              <a:buNone/>
            </a:pPr>
            <a:r>
              <a:rPr lang="en-US" sz="1600" dirty="0">
                <a:latin typeface="Consolas" panose="020B0609020204030204" pitchFamily="49" charset="0"/>
              </a:rPr>
              <a:t>d</a:t>
            </a:r>
            <a:r>
              <a:rPr lang="en-US" sz="1600" dirty="0" smtClean="0">
                <a:latin typeface="Consolas" panose="020B0609020204030204" pitchFamily="49" charset="0"/>
              </a:rPr>
              <a:t>o {</a:t>
            </a:r>
            <a:r>
              <a:rPr lang="en-US" sz="1600" dirty="0">
                <a:latin typeface="Consolas" panose="020B0609020204030204" pitchFamily="49" charset="0"/>
              </a:rPr>
              <a:t>	    </a:t>
            </a:r>
            <a:endParaRPr lang="en-US" sz="1600" dirty="0" smtClean="0">
              <a:latin typeface="Consolas" panose="020B0609020204030204" pitchFamily="49" charset="0"/>
            </a:endParaRPr>
          </a:p>
          <a:p>
            <a:pPr marL="225425" lvl="1" indent="0">
              <a:buNone/>
            </a:pPr>
            <a:r>
              <a:rPr lang="en-US" sz="1600" dirty="0" smtClean="0">
                <a:latin typeface="Consolas" panose="020B0609020204030204" pitchFamily="49" charset="0"/>
              </a:rPr>
              <a:t>    System.out.print("Age: </a:t>
            </a:r>
            <a:r>
              <a:rPr lang="en-US" sz="1600" dirty="0">
                <a:latin typeface="Consolas" panose="020B0609020204030204" pitchFamily="49" charset="0"/>
              </a:rPr>
              <a:t>");            </a:t>
            </a:r>
            <a:r>
              <a:rPr lang="en-US" sz="1600" dirty="0" smtClean="0">
                <a:latin typeface="Consolas" panose="020B0609020204030204" pitchFamily="49" charset="0"/>
              </a:rPr>
              <a:t>    </a:t>
            </a:r>
          </a:p>
          <a:p>
            <a:pPr marL="225425" lvl="1" indent="0">
              <a:buNone/>
            </a:pPr>
            <a:r>
              <a:rPr lang="en-US" sz="1600" dirty="0">
                <a:latin typeface="Consolas" panose="020B0609020204030204" pitchFamily="49" charset="0"/>
              </a:rPr>
              <a:t> </a:t>
            </a:r>
            <a:r>
              <a:rPr lang="en-US" sz="1600" dirty="0" smtClean="0">
                <a:latin typeface="Consolas" panose="020B0609020204030204" pitchFamily="49" charset="0"/>
              </a:rPr>
              <a:t>   age </a:t>
            </a:r>
            <a:r>
              <a:rPr lang="en-US" sz="1600" dirty="0">
                <a:latin typeface="Consolas" panose="020B0609020204030204" pitchFamily="49" charset="0"/>
              </a:rPr>
              <a:t>= userInput.nextInt();	</a:t>
            </a:r>
            <a:endParaRPr lang="en-US" sz="1600" dirty="0" smtClean="0">
              <a:latin typeface="Consolas" panose="020B0609020204030204" pitchFamily="49" charset="0"/>
            </a:endParaRPr>
          </a:p>
          <a:p>
            <a:pPr marL="225425" lvl="1" indent="0">
              <a:buNone/>
            </a:pPr>
            <a:r>
              <a:rPr lang="en-US" sz="1600" dirty="0" smtClean="0">
                <a:latin typeface="Consolas" panose="020B0609020204030204" pitchFamily="49" charset="0"/>
              </a:rPr>
              <a:t>} </a:t>
            </a:r>
            <a:r>
              <a:rPr lang="en-US" sz="1600" b="1" dirty="0" smtClean="0">
                <a:solidFill>
                  <a:srgbClr val="0066FF"/>
                </a:solidFill>
                <a:latin typeface="Consolas" panose="020B0609020204030204" pitchFamily="49" charset="0"/>
              </a:rPr>
              <a:t>while(age&lt;0</a:t>
            </a:r>
            <a:r>
              <a:rPr lang="en-US" sz="1600" b="1" dirty="0" smtClean="0">
                <a:solidFill>
                  <a:srgbClr val="0066FF"/>
                </a:solidFill>
                <a:latin typeface="Consolas" panose="020B0609020204030204" pitchFamily="49" charset="0"/>
              </a:rPr>
              <a:t>);</a:t>
            </a:r>
          </a:p>
          <a:p>
            <a:pPr marL="225425" lvl="1" indent="0">
              <a:buNone/>
            </a:pPr>
            <a:r>
              <a:rPr lang="en-US" sz="1600" dirty="0" smtClean="0">
                <a:latin typeface="Consolas" panose="020B0609020204030204" pitchFamily="49" charset="0"/>
              </a:rPr>
              <a:t>System.out.println</a:t>
            </a:r>
            <a:r>
              <a:rPr lang="en-US" sz="1600" dirty="0">
                <a:latin typeface="Consolas" panose="020B0609020204030204" pitchFamily="49" charset="0"/>
              </a:rPr>
              <a:t>("You typed in " + age</a:t>
            </a:r>
            <a:r>
              <a:rPr lang="en-US" sz="1600" dirty="0" smtClean="0">
                <a:latin typeface="Consolas" panose="020B0609020204030204" pitchFamily="49" charset="0"/>
              </a:rPr>
              <a:t>);</a:t>
            </a:r>
            <a:endParaRPr lang="en-CA" sz="2400" dirty="0"/>
          </a:p>
        </p:txBody>
      </p:sp>
      <p:pic>
        <p:nvPicPr>
          <p:cNvPr id="5" name="Picture 4"/>
          <p:cNvPicPr>
            <a:picLocks noChangeAspect="1"/>
          </p:cNvPicPr>
          <p:nvPr/>
        </p:nvPicPr>
        <p:blipFill rotWithShape="1">
          <a:blip r:embed="rId2"/>
          <a:srcRect r="4713" b="292"/>
          <a:stretch/>
        </p:blipFill>
        <p:spPr>
          <a:xfrm>
            <a:off x="443832" y="3792537"/>
            <a:ext cx="4102768" cy="486136"/>
          </a:xfrm>
          <a:prstGeom prst="rect">
            <a:avLst/>
          </a:prstGeom>
        </p:spPr>
      </p:pic>
      <p:pic>
        <p:nvPicPr>
          <p:cNvPr id="6" name="Picture 5"/>
          <p:cNvPicPr>
            <a:picLocks noChangeAspect="1"/>
          </p:cNvPicPr>
          <p:nvPr/>
        </p:nvPicPr>
        <p:blipFill>
          <a:blip r:embed="rId3"/>
          <a:stretch>
            <a:fillRect/>
          </a:stretch>
        </p:blipFill>
        <p:spPr>
          <a:xfrm>
            <a:off x="4944227" y="3768625"/>
            <a:ext cx="3767973" cy="1020095"/>
          </a:xfrm>
          <a:prstGeom prst="rect">
            <a:avLst/>
          </a:prstGeom>
        </p:spPr>
      </p:pic>
    </p:spTree>
    <p:extLst>
      <p:ext uri="{BB962C8B-B14F-4D97-AF65-F5344CB8AC3E}">
        <p14:creationId xmlns:p14="http://schemas.microsoft.com/office/powerpoint/2010/main" val="30816088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000" dirty="0" smtClean="0"/>
              <a:t>‘Simulating’ A Post-Test Loop Using A </a:t>
            </a:r>
            <a:r>
              <a:rPr lang="en-US" sz="3000" dirty="0" smtClean="0">
                <a:latin typeface="Consolas" panose="020B0609020204030204" pitchFamily="49" charset="0"/>
              </a:rPr>
              <a:t>While</a:t>
            </a:r>
            <a:r>
              <a:rPr lang="en-US" sz="3000" dirty="0" smtClean="0"/>
              <a:t>-Loop</a:t>
            </a:r>
            <a:endParaRPr lang="en-CA" sz="3000" dirty="0"/>
          </a:p>
        </p:txBody>
      </p:sp>
      <p:sp>
        <p:nvSpPr>
          <p:cNvPr id="3" name="Content Placeholder 2"/>
          <p:cNvSpPr>
            <a:spLocks noGrp="1"/>
          </p:cNvSpPr>
          <p:nvPr>
            <p:ph idx="1"/>
          </p:nvPr>
        </p:nvSpPr>
        <p:spPr/>
        <p:txBody>
          <a:bodyPr/>
          <a:lstStyle/>
          <a:p>
            <a:r>
              <a:rPr lang="en-US" b="1" dirty="0" smtClean="0">
                <a:solidFill>
                  <a:srgbClr val="FF0000"/>
                </a:solidFill>
              </a:rPr>
              <a:t>‘Prime’ the loop control</a:t>
            </a:r>
            <a:r>
              <a:rPr lang="en-US" dirty="0" smtClean="0">
                <a:solidFill>
                  <a:srgbClr val="FF0000"/>
                </a:solidFill>
              </a:rPr>
              <a:t>.</a:t>
            </a:r>
          </a:p>
          <a:p>
            <a:pPr lvl="1"/>
            <a:r>
              <a:rPr lang="en-US" dirty="0" smtClean="0"/>
              <a:t>Set the variable(s) to a starting value(s) to guarantee execution at the start.</a:t>
            </a:r>
          </a:p>
          <a:p>
            <a:r>
              <a:rPr lang="en-US" b="1" dirty="0" smtClean="0"/>
              <a:t>Program name</a:t>
            </a:r>
            <a:r>
              <a:rPr lang="en-US" dirty="0"/>
              <a:t>: </a:t>
            </a:r>
            <a:r>
              <a:rPr lang="en-US" dirty="0" smtClean="0">
                <a:latin typeface="Consolas" panose="020B0609020204030204" pitchFamily="49" charset="0"/>
              </a:rPr>
              <a:t>13guaranteed_pre_test_execution.py</a:t>
            </a:r>
            <a:endParaRPr lang="en-US" dirty="0" smtClean="0">
              <a:latin typeface="Consolas" panose="020B0609020204030204" pitchFamily="49" charset="0"/>
            </a:endParaRPr>
          </a:p>
          <a:p>
            <a:pPr marL="225425" lvl="1" indent="0">
              <a:buNone/>
            </a:pPr>
            <a:r>
              <a:rPr lang="en-US" sz="1800" b="1" dirty="0">
                <a:solidFill>
                  <a:srgbClr val="FF0000"/>
                </a:solidFill>
                <a:latin typeface="Consolas" panose="020B0609020204030204" pitchFamily="49" charset="0"/>
              </a:rPr>
              <a:t>age = -1</a:t>
            </a:r>
          </a:p>
          <a:p>
            <a:pPr marL="225425" lvl="1" indent="0">
              <a:buNone/>
            </a:pPr>
            <a:r>
              <a:rPr lang="en-US" sz="1800" dirty="0">
                <a:latin typeface="Consolas" panose="020B0609020204030204" pitchFamily="49" charset="0"/>
              </a:rPr>
              <a:t>while (age &lt; 0):</a:t>
            </a:r>
          </a:p>
          <a:p>
            <a:pPr marL="225425" lvl="1" indent="0">
              <a:buNone/>
            </a:pPr>
            <a:r>
              <a:rPr lang="en-US" sz="1800" dirty="0">
                <a:latin typeface="Consolas" panose="020B0609020204030204" pitchFamily="49" charset="0"/>
              </a:rPr>
              <a:t>    print("Type in your age as a whole number: ", end = "")</a:t>
            </a:r>
          </a:p>
          <a:p>
            <a:pPr marL="225425" lvl="1" indent="0">
              <a:buNone/>
            </a:pPr>
            <a:r>
              <a:rPr lang="en-US" sz="1800" dirty="0">
                <a:latin typeface="Consolas" panose="020B0609020204030204" pitchFamily="49" charset="0"/>
              </a:rPr>
              <a:t>    age = int(input())</a:t>
            </a:r>
          </a:p>
          <a:p>
            <a:pPr marL="225425" lvl="1" indent="0">
              <a:buNone/>
            </a:pPr>
            <a:r>
              <a:rPr lang="en-US" sz="1800" dirty="0">
                <a:latin typeface="Consolas" panose="020B0609020204030204" pitchFamily="49" charset="0"/>
              </a:rPr>
              <a:t>print("You typed in %d"  %age);</a:t>
            </a:r>
            <a:endParaRPr lang="en-CA" sz="1800" dirty="0">
              <a:latin typeface="Consolas" panose="020B0609020204030204" pitchFamily="49" charset="0"/>
            </a:endParaRPr>
          </a:p>
        </p:txBody>
      </p:sp>
    </p:spTree>
    <p:extLst>
      <p:ext uri="{BB962C8B-B14F-4D97-AF65-F5344CB8AC3E}">
        <p14:creationId xmlns:p14="http://schemas.microsoft.com/office/powerpoint/2010/main" val="50692134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r>
              <a:rPr lang="en-US" altLang="en-US" dirty="0" smtClean="0">
                <a:ea typeface="ＭＳ Ｐゴシック" panose="020B0600070205080204" pitchFamily="34" charset="-128"/>
              </a:rPr>
              <a:t>Recap: What Looping Constructs Are Available In Python/When To Use Them</a:t>
            </a:r>
          </a:p>
        </p:txBody>
      </p:sp>
      <p:graphicFrame>
        <p:nvGraphicFramePr>
          <p:cNvPr id="487427" name="Group 3"/>
          <p:cNvGraphicFramePr>
            <a:graphicFrameLocks noGrp="1"/>
          </p:cNvGraphicFramePr>
          <p:nvPr>
            <p:ph idx="1"/>
          </p:nvPr>
        </p:nvGraphicFramePr>
        <p:xfrm>
          <a:off x="465138" y="1252538"/>
          <a:ext cx="8178800" cy="5173663"/>
        </p:xfrm>
        <a:graphic>
          <a:graphicData uri="http://schemas.openxmlformats.org/drawingml/2006/table">
            <a:tbl>
              <a:tblPr/>
              <a:tblGrid>
                <a:gridCol w="1579562">
                  <a:extLst>
                    <a:ext uri="{9D8B030D-6E8A-4147-A177-3AD203B41FA5}">
                      <a16:colId xmlns:a16="http://schemas.microsoft.com/office/drawing/2014/main" xmlns="" val="20000"/>
                    </a:ext>
                  </a:extLst>
                </a:gridCol>
                <a:gridCol w="6599238">
                  <a:extLst>
                    <a:ext uri="{9D8B030D-6E8A-4147-A177-3AD203B41FA5}">
                      <a16:colId xmlns:a16="http://schemas.microsoft.com/office/drawing/2014/main" xmlns="" val="20001"/>
                    </a:ext>
                  </a:extLst>
                </a:gridCol>
              </a:tblGrid>
              <a:tr h="577850">
                <a:tc>
                  <a:txBody>
                    <a:bodyPr/>
                    <a:lstStyle>
                      <a:lvl1pPr marL="88900" eaLnBrk="0" hangingPunct="0">
                        <a:spcBef>
                          <a:spcPct val="30000"/>
                        </a:spcBef>
                        <a:defRPr sz="2000">
                          <a:solidFill>
                            <a:schemeClr val="tx1"/>
                          </a:solidFill>
                          <a:latin typeface="Calibri" pitchFamily="34" charset="0"/>
                          <a:ea typeface="ＭＳ Ｐゴシック" pitchFamily="34" charset="-128"/>
                        </a:defRPr>
                      </a:lvl1pPr>
                      <a:lvl2pPr marL="742950" indent="-285750" eaLnBrk="0" hangingPunct="0">
                        <a:spcBef>
                          <a:spcPct val="10000"/>
                        </a:spcBef>
                        <a:buSzPct val="100000"/>
                        <a:buFont typeface="Times New Roman" pitchFamily="18" charset="0"/>
                        <a:defRPr>
                          <a:solidFill>
                            <a:schemeClr val="tx1"/>
                          </a:solidFill>
                          <a:latin typeface="Calibri" pitchFamily="34" charset="0"/>
                          <a:ea typeface="ＭＳ Ｐゴシック" pitchFamily="34" charset="-128"/>
                        </a:defRPr>
                      </a:lvl2pPr>
                      <a:lvl3pPr marL="1143000" indent="-228600" eaLnBrk="0" hangingPunct="0">
                        <a:lnSpc>
                          <a:spcPct val="90000"/>
                        </a:lnSpc>
                        <a:spcBef>
                          <a:spcPct val="10000"/>
                        </a:spcBef>
                        <a:buSzPct val="100000"/>
                        <a:defRPr sz="1600">
                          <a:solidFill>
                            <a:schemeClr val="tx1"/>
                          </a:solidFill>
                          <a:latin typeface="Calibri" pitchFamily="34" charset="0"/>
                          <a:ea typeface="ＭＳ Ｐゴシック" pitchFamily="34" charset="-128"/>
                        </a:defRPr>
                      </a:lvl3pPr>
                      <a:lvl4pPr marL="1600200" indent="-228600" eaLnBrk="0" hangingPunct="0">
                        <a:spcBef>
                          <a:spcPct val="10000"/>
                        </a:spcBef>
                        <a:defRPr sz="1600">
                          <a:solidFill>
                            <a:schemeClr val="tx1"/>
                          </a:solidFill>
                          <a:latin typeface="Calibri" pitchFamily="34" charset="0"/>
                          <a:ea typeface="ＭＳ Ｐゴシック" pitchFamily="34" charset="-128"/>
                        </a:defRPr>
                      </a:lvl4pPr>
                      <a:lvl5pPr marL="2057400" indent="-228600" eaLnBrk="0" hangingPunct="0">
                        <a:spcBef>
                          <a:spcPct val="10000"/>
                        </a:spcBef>
                        <a:defRPr sz="1600">
                          <a:solidFill>
                            <a:schemeClr val="tx1"/>
                          </a:solidFill>
                          <a:latin typeface="Calibri" pitchFamily="34" charset="0"/>
                          <a:ea typeface="ＭＳ Ｐゴシック" pitchFamily="34" charset="-128"/>
                        </a:defRPr>
                      </a:lvl5pPr>
                      <a:lvl6pPr marL="25146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6pPr>
                      <a:lvl7pPr marL="29718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7pPr>
                      <a:lvl8pPr marL="34290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8pPr>
                      <a:lvl9pPr marL="38862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9pPr>
                    </a:lstStyle>
                    <a:p>
                      <a:pPr marL="88900" marR="0" lvl="0" indent="0" algn="l" defTabSz="914400" rtl="0" eaLnBrk="0" fontAlgn="base" latinLnBrk="0" hangingPunct="0">
                        <a:lnSpc>
                          <a:spcPct val="100000"/>
                        </a:lnSpc>
                        <a:spcBef>
                          <a:spcPct val="30000"/>
                        </a:spcBef>
                        <a:spcAft>
                          <a:spcPct val="0"/>
                        </a:spcAft>
                        <a:buClrTx/>
                        <a:buSzTx/>
                        <a:buFontTx/>
                        <a:buNone/>
                        <a:tabLst/>
                      </a:pPr>
                      <a:r>
                        <a:rPr kumimoji="0" lang="en-US" altLang="en-US" sz="2400" b="1" i="0" u="none" strike="noStrike" cap="none" normalizeH="0" baseline="0" dirty="0" smtClean="0">
                          <a:ln>
                            <a:noFill/>
                          </a:ln>
                          <a:solidFill>
                            <a:schemeClr val="tx1"/>
                          </a:solidFill>
                          <a:effectLst/>
                          <a:latin typeface="Calibri" pitchFamily="34" charset="0"/>
                          <a:ea typeface="ＭＳ Ｐゴシック" pitchFamily="34" charset="-128"/>
                          <a:cs typeface="Arial" pitchFamily="34" charset="0"/>
                        </a:rPr>
                        <a:t>Construct</a:t>
                      </a:r>
                    </a:p>
                  </a:txBody>
                  <a:tcPr marL="0" marR="0" marT="0" marB="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marL="88900" eaLnBrk="0" hangingPunct="0">
                        <a:spcBef>
                          <a:spcPct val="30000"/>
                        </a:spcBef>
                        <a:defRPr sz="2000">
                          <a:solidFill>
                            <a:schemeClr val="tx1"/>
                          </a:solidFill>
                          <a:latin typeface="Calibri" pitchFamily="34" charset="0"/>
                          <a:ea typeface="ＭＳ Ｐゴシック" pitchFamily="34" charset="-128"/>
                        </a:defRPr>
                      </a:lvl1pPr>
                      <a:lvl2pPr marL="742950" indent="-285750" eaLnBrk="0" hangingPunct="0">
                        <a:spcBef>
                          <a:spcPct val="10000"/>
                        </a:spcBef>
                        <a:buSzPct val="100000"/>
                        <a:buFont typeface="Times New Roman" pitchFamily="18" charset="0"/>
                        <a:defRPr>
                          <a:solidFill>
                            <a:schemeClr val="tx1"/>
                          </a:solidFill>
                          <a:latin typeface="Calibri" pitchFamily="34" charset="0"/>
                          <a:ea typeface="ＭＳ Ｐゴシック" pitchFamily="34" charset="-128"/>
                        </a:defRPr>
                      </a:lvl2pPr>
                      <a:lvl3pPr marL="1143000" indent="-228600" eaLnBrk="0" hangingPunct="0">
                        <a:lnSpc>
                          <a:spcPct val="90000"/>
                        </a:lnSpc>
                        <a:spcBef>
                          <a:spcPct val="10000"/>
                        </a:spcBef>
                        <a:buSzPct val="100000"/>
                        <a:defRPr sz="1600">
                          <a:solidFill>
                            <a:schemeClr val="tx1"/>
                          </a:solidFill>
                          <a:latin typeface="Calibri" pitchFamily="34" charset="0"/>
                          <a:ea typeface="ＭＳ Ｐゴシック" pitchFamily="34" charset="-128"/>
                        </a:defRPr>
                      </a:lvl3pPr>
                      <a:lvl4pPr marL="1600200" indent="-228600" eaLnBrk="0" hangingPunct="0">
                        <a:spcBef>
                          <a:spcPct val="10000"/>
                        </a:spcBef>
                        <a:defRPr sz="1600">
                          <a:solidFill>
                            <a:schemeClr val="tx1"/>
                          </a:solidFill>
                          <a:latin typeface="Calibri" pitchFamily="34" charset="0"/>
                          <a:ea typeface="ＭＳ Ｐゴシック" pitchFamily="34" charset="-128"/>
                        </a:defRPr>
                      </a:lvl4pPr>
                      <a:lvl5pPr marL="2057400" indent="-228600" eaLnBrk="0" hangingPunct="0">
                        <a:spcBef>
                          <a:spcPct val="10000"/>
                        </a:spcBef>
                        <a:defRPr sz="1600">
                          <a:solidFill>
                            <a:schemeClr val="tx1"/>
                          </a:solidFill>
                          <a:latin typeface="Calibri" pitchFamily="34" charset="0"/>
                          <a:ea typeface="ＭＳ Ｐゴシック" pitchFamily="34" charset="-128"/>
                        </a:defRPr>
                      </a:lvl5pPr>
                      <a:lvl6pPr marL="25146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6pPr>
                      <a:lvl7pPr marL="29718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7pPr>
                      <a:lvl8pPr marL="34290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8pPr>
                      <a:lvl9pPr marL="38862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9pPr>
                    </a:lstStyle>
                    <a:p>
                      <a:pPr marL="88900" marR="0" lvl="0" indent="0" algn="l" defTabSz="914400" rtl="0" eaLnBrk="0" fontAlgn="base" latinLnBrk="0" hangingPunct="0">
                        <a:lnSpc>
                          <a:spcPct val="100000"/>
                        </a:lnSpc>
                        <a:spcBef>
                          <a:spcPct val="30000"/>
                        </a:spcBef>
                        <a:spcAft>
                          <a:spcPct val="0"/>
                        </a:spcAft>
                        <a:buClrTx/>
                        <a:buSzTx/>
                        <a:buFontTx/>
                        <a:buNone/>
                        <a:tabLst/>
                      </a:pPr>
                      <a:r>
                        <a:rPr kumimoji="0" lang="en-US" altLang="en-US" sz="2400" b="1" i="0" u="none" strike="noStrike" cap="none" normalizeH="0" baseline="0" dirty="0" smtClean="0">
                          <a:ln>
                            <a:noFill/>
                          </a:ln>
                          <a:solidFill>
                            <a:schemeClr val="tx1"/>
                          </a:solidFill>
                          <a:effectLst/>
                          <a:latin typeface="Calibri" pitchFamily="34" charset="0"/>
                          <a:ea typeface="ＭＳ Ｐゴシック" pitchFamily="34" charset="-128"/>
                          <a:cs typeface="Arial" pitchFamily="34" charset="0"/>
                        </a:rPr>
                        <a:t>When To Use</a:t>
                      </a:r>
                    </a:p>
                  </a:txBody>
                  <a:tcPr marL="0" marR="0" marT="0" marB="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extLst>
                  <a:ext uri="{0D108BD9-81ED-4DB2-BD59-A6C34878D82A}">
                    <a16:rowId xmlns:a16="http://schemas.microsoft.com/office/drawing/2014/main" xmlns="" val="10000"/>
                  </a:ext>
                </a:extLst>
              </a:tr>
              <a:tr h="955675">
                <a:tc>
                  <a:txBody>
                    <a:bodyPr/>
                    <a:lstStyle>
                      <a:lvl1pPr marL="88900" eaLnBrk="0" hangingPunct="0">
                        <a:spcBef>
                          <a:spcPct val="30000"/>
                        </a:spcBef>
                        <a:defRPr sz="2000">
                          <a:solidFill>
                            <a:schemeClr val="tx1"/>
                          </a:solidFill>
                          <a:latin typeface="Calibri" pitchFamily="34" charset="0"/>
                          <a:ea typeface="ＭＳ Ｐゴシック" pitchFamily="34" charset="-128"/>
                        </a:defRPr>
                      </a:lvl1pPr>
                      <a:lvl2pPr marL="742950" indent="-285750" eaLnBrk="0" hangingPunct="0">
                        <a:spcBef>
                          <a:spcPct val="10000"/>
                        </a:spcBef>
                        <a:buSzPct val="100000"/>
                        <a:buFont typeface="Times New Roman" pitchFamily="18" charset="0"/>
                        <a:defRPr>
                          <a:solidFill>
                            <a:schemeClr val="tx1"/>
                          </a:solidFill>
                          <a:latin typeface="Calibri" pitchFamily="34" charset="0"/>
                          <a:ea typeface="ＭＳ Ｐゴシック" pitchFamily="34" charset="-128"/>
                        </a:defRPr>
                      </a:lvl2pPr>
                      <a:lvl3pPr marL="1143000" indent="-228600" eaLnBrk="0" hangingPunct="0">
                        <a:lnSpc>
                          <a:spcPct val="90000"/>
                        </a:lnSpc>
                        <a:spcBef>
                          <a:spcPct val="10000"/>
                        </a:spcBef>
                        <a:buSzPct val="100000"/>
                        <a:defRPr sz="1600">
                          <a:solidFill>
                            <a:schemeClr val="tx1"/>
                          </a:solidFill>
                          <a:latin typeface="Calibri" pitchFamily="34" charset="0"/>
                          <a:ea typeface="ＭＳ Ｐゴシック" pitchFamily="34" charset="-128"/>
                        </a:defRPr>
                      </a:lvl3pPr>
                      <a:lvl4pPr marL="1600200" indent="-228600" eaLnBrk="0" hangingPunct="0">
                        <a:spcBef>
                          <a:spcPct val="10000"/>
                        </a:spcBef>
                        <a:defRPr sz="1600">
                          <a:solidFill>
                            <a:schemeClr val="tx1"/>
                          </a:solidFill>
                          <a:latin typeface="Calibri" pitchFamily="34" charset="0"/>
                          <a:ea typeface="ＭＳ Ｐゴシック" pitchFamily="34" charset="-128"/>
                        </a:defRPr>
                      </a:lvl4pPr>
                      <a:lvl5pPr marL="2057400" indent="-228600" eaLnBrk="0" hangingPunct="0">
                        <a:spcBef>
                          <a:spcPct val="10000"/>
                        </a:spcBef>
                        <a:defRPr sz="1600">
                          <a:solidFill>
                            <a:schemeClr val="tx1"/>
                          </a:solidFill>
                          <a:latin typeface="Calibri" pitchFamily="34" charset="0"/>
                          <a:ea typeface="ＭＳ Ｐゴシック" pitchFamily="34" charset="-128"/>
                        </a:defRPr>
                      </a:lvl5pPr>
                      <a:lvl6pPr marL="25146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6pPr>
                      <a:lvl7pPr marL="29718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7pPr>
                      <a:lvl8pPr marL="34290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8pPr>
                      <a:lvl9pPr marL="38862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9pPr>
                    </a:lstStyle>
                    <a:p>
                      <a:pPr marL="88900" marR="0" lvl="0" indent="0" algn="l" defTabSz="914400" rtl="0" eaLnBrk="0" fontAlgn="base" latinLnBrk="0" hangingPunct="0">
                        <a:lnSpc>
                          <a:spcPct val="100000"/>
                        </a:lnSpc>
                        <a:spcBef>
                          <a:spcPct val="30000"/>
                        </a:spcBef>
                        <a:spcAft>
                          <a:spcPct val="0"/>
                        </a:spcAft>
                        <a:buClrTx/>
                        <a:buSzTx/>
                        <a:buFontTx/>
                        <a:buNone/>
                        <a:tabLst/>
                      </a:pPr>
                      <a:r>
                        <a:rPr kumimoji="0" lang="en-US" altLang="en-US" sz="2000" b="0" i="0" u="none" strike="noStrike" cap="none" normalizeH="0" baseline="0" dirty="0" smtClean="0">
                          <a:ln>
                            <a:noFill/>
                          </a:ln>
                          <a:solidFill>
                            <a:schemeClr val="tx1"/>
                          </a:solidFill>
                          <a:effectLst/>
                          <a:latin typeface="Calibri" pitchFamily="34" charset="0"/>
                          <a:ea typeface="ＭＳ Ｐゴシック" pitchFamily="34" charset="-128"/>
                          <a:cs typeface="Arial" pitchFamily="34" charset="0"/>
                        </a:rPr>
                        <a:t>Pre-test loops</a:t>
                      </a:r>
                    </a:p>
                  </a:txBody>
                  <a:tcPr marL="0" marR="0" marT="0" marB="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88900" eaLnBrk="0" hangingPunct="0">
                        <a:spcBef>
                          <a:spcPct val="30000"/>
                        </a:spcBef>
                        <a:defRPr sz="2000">
                          <a:solidFill>
                            <a:schemeClr val="tx1"/>
                          </a:solidFill>
                          <a:latin typeface="Calibri" pitchFamily="34" charset="0"/>
                          <a:ea typeface="ＭＳ Ｐゴシック" pitchFamily="34" charset="-128"/>
                        </a:defRPr>
                      </a:lvl1pPr>
                      <a:lvl2pPr marL="742950" indent="-285750" eaLnBrk="0" hangingPunct="0">
                        <a:spcBef>
                          <a:spcPct val="10000"/>
                        </a:spcBef>
                        <a:buSzPct val="100000"/>
                        <a:buFont typeface="Times New Roman" pitchFamily="18" charset="0"/>
                        <a:defRPr>
                          <a:solidFill>
                            <a:schemeClr val="tx1"/>
                          </a:solidFill>
                          <a:latin typeface="Calibri" pitchFamily="34" charset="0"/>
                          <a:ea typeface="ＭＳ Ｐゴシック" pitchFamily="34" charset="-128"/>
                        </a:defRPr>
                      </a:lvl2pPr>
                      <a:lvl3pPr marL="1143000" indent="-228600" eaLnBrk="0" hangingPunct="0">
                        <a:lnSpc>
                          <a:spcPct val="90000"/>
                        </a:lnSpc>
                        <a:spcBef>
                          <a:spcPct val="10000"/>
                        </a:spcBef>
                        <a:buSzPct val="100000"/>
                        <a:defRPr sz="1600">
                          <a:solidFill>
                            <a:schemeClr val="tx1"/>
                          </a:solidFill>
                          <a:latin typeface="Calibri" pitchFamily="34" charset="0"/>
                          <a:ea typeface="ＭＳ Ｐゴシック" pitchFamily="34" charset="-128"/>
                        </a:defRPr>
                      </a:lvl3pPr>
                      <a:lvl4pPr marL="1600200" indent="-228600" eaLnBrk="0" hangingPunct="0">
                        <a:spcBef>
                          <a:spcPct val="10000"/>
                        </a:spcBef>
                        <a:defRPr sz="1600">
                          <a:solidFill>
                            <a:schemeClr val="tx1"/>
                          </a:solidFill>
                          <a:latin typeface="Calibri" pitchFamily="34" charset="0"/>
                          <a:ea typeface="ＭＳ Ｐゴシック" pitchFamily="34" charset="-128"/>
                        </a:defRPr>
                      </a:lvl4pPr>
                      <a:lvl5pPr marL="2057400" indent="-228600" eaLnBrk="0" hangingPunct="0">
                        <a:spcBef>
                          <a:spcPct val="10000"/>
                        </a:spcBef>
                        <a:defRPr sz="1600">
                          <a:solidFill>
                            <a:schemeClr val="tx1"/>
                          </a:solidFill>
                          <a:latin typeface="Calibri" pitchFamily="34" charset="0"/>
                          <a:ea typeface="ＭＳ Ｐゴシック" pitchFamily="34" charset="-128"/>
                        </a:defRPr>
                      </a:lvl5pPr>
                      <a:lvl6pPr marL="25146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6pPr>
                      <a:lvl7pPr marL="29718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7pPr>
                      <a:lvl8pPr marL="34290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8pPr>
                      <a:lvl9pPr marL="38862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9pPr>
                    </a:lstStyle>
                    <a:p>
                      <a:pPr marL="88900" marR="0" lvl="0" indent="0" algn="l" defTabSz="914400" rtl="0" eaLnBrk="0" fontAlgn="base" latinLnBrk="0" hangingPunct="0">
                        <a:lnSpc>
                          <a:spcPct val="100000"/>
                        </a:lnSpc>
                        <a:spcBef>
                          <a:spcPct val="30000"/>
                        </a:spcBef>
                        <a:spcAft>
                          <a:spcPct val="0"/>
                        </a:spcAft>
                        <a:buClrTx/>
                        <a:buSzTx/>
                        <a:buFontTx/>
                        <a:buNone/>
                        <a:tabLst/>
                      </a:pPr>
                      <a:r>
                        <a:rPr kumimoji="0" lang="en-US" altLang="en-US" sz="2000" b="0" i="0" u="none" strike="noStrike" cap="none" normalizeH="0" baseline="0" dirty="0" smtClean="0">
                          <a:ln>
                            <a:noFill/>
                          </a:ln>
                          <a:solidFill>
                            <a:schemeClr val="tx1"/>
                          </a:solidFill>
                          <a:effectLst/>
                          <a:latin typeface="Calibri" pitchFamily="34" charset="0"/>
                          <a:ea typeface="ＭＳ Ｐゴシック" pitchFamily="34" charset="-128"/>
                          <a:cs typeface="Arial" pitchFamily="34" charset="0"/>
                        </a:rPr>
                        <a:t>You want the stopping condition to be checked before the loop body is executed (typically used when you want a loop to execute zero or more times).</a:t>
                      </a:r>
                    </a:p>
                  </a:txBody>
                  <a:tcPr marL="0" marR="0" marT="0" marB="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1"/>
                  </a:ext>
                </a:extLst>
              </a:tr>
              <a:tr h="1371600">
                <a:tc>
                  <a:txBody>
                    <a:bodyPr/>
                    <a:lstStyle>
                      <a:lvl1pPr marL="355600" indent="-177800" eaLnBrk="0" hangingPunct="0">
                        <a:spcBef>
                          <a:spcPct val="30000"/>
                        </a:spcBef>
                        <a:defRPr sz="2000">
                          <a:solidFill>
                            <a:schemeClr val="tx1"/>
                          </a:solidFill>
                          <a:latin typeface="Calibri" pitchFamily="34" charset="0"/>
                          <a:ea typeface="ＭＳ Ｐゴシック" pitchFamily="34" charset="-128"/>
                        </a:defRPr>
                      </a:lvl1pPr>
                      <a:lvl2pPr marL="742950" indent="-285750" eaLnBrk="0" hangingPunct="0">
                        <a:spcBef>
                          <a:spcPct val="10000"/>
                        </a:spcBef>
                        <a:buSzPct val="100000"/>
                        <a:buFont typeface="Times New Roman" pitchFamily="18" charset="0"/>
                        <a:defRPr>
                          <a:solidFill>
                            <a:schemeClr val="tx1"/>
                          </a:solidFill>
                          <a:latin typeface="Calibri" pitchFamily="34" charset="0"/>
                          <a:ea typeface="ＭＳ Ｐゴシック" pitchFamily="34" charset="-128"/>
                        </a:defRPr>
                      </a:lvl2pPr>
                      <a:lvl3pPr marL="1143000" indent="-228600" eaLnBrk="0" hangingPunct="0">
                        <a:lnSpc>
                          <a:spcPct val="90000"/>
                        </a:lnSpc>
                        <a:spcBef>
                          <a:spcPct val="10000"/>
                        </a:spcBef>
                        <a:buSzPct val="100000"/>
                        <a:defRPr sz="1600">
                          <a:solidFill>
                            <a:schemeClr val="tx1"/>
                          </a:solidFill>
                          <a:latin typeface="Calibri" pitchFamily="34" charset="0"/>
                          <a:ea typeface="ＭＳ Ｐゴシック" pitchFamily="34" charset="-128"/>
                        </a:defRPr>
                      </a:lvl3pPr>
                      <a:lvl4pPr marL="1600200" indent="-228600" eaLnBrk="0" hangingPunct="0">
                        <a:spcBef>
                          <a:spcPct val="10000"/>
                        </a:spcBef>
                        <a:defRPr sz="1600">
                          <a:solidFill>
                            <a:schemeClr val="tx1"/>
                          </a:solidFill>
                          <a:latin typeface="Calibri" pitchFamily="34" charset="0"/>
                          <a:ea typeface="ＭＳ Ｐゴシック" pitchFamily="34" charset="-128"/>
                        </a:defRPr>
                      </a:lvl4pPr>
                      <a:lvl5pPr marL="2057400" indent="-228600" eaLnBrk="0" hangingPunct="0">
                        <a:spcBef>
                          <a:spcPct val="10000"/>
                        </a:spcBef>
                        <a:defRPr sz="1600">
                          <a:solidFill>
                            <a:schemeClr val="tx1"/>
                          </a:solidFill>
                          <a:latin typeface="Calibri" pitchFamily="34" charset="0"/>
                          <a:ea typeface="ＭＳ Ｐゴシック" pitchFamily="34" charset="-128"/>
                        </a:defRPr>
                      </a:lvl5pPr>
                      <a:lvl6pPr marL="25146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6pPr>
                      <a:lvl7pPr marL="29718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7pPr>
                      <a:lvl8pPr marL="34290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8pPr>
                      <a:lvl9pPr marL="38862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9pPr>
                    </a:lstStyle>
                    <a:p>
                      <a:pPr marL="355600" marR="0" lvl="0" indent="-177800" algn="l" defTabSz="914400" rtl="0" eaLnBrk="0" fontAlgn="base" latinLnBrk="0" hangingPunct="0">
                        <a:lnSpc>
                          <a:spcPct val="100000"/>
                        </a:lnSpc>
                        <a:spcBef>
                          <a:spcPct val="30000"/>
                        </a:spcBef>
                        <a:spcAft>
                          <a:spcPct val="0"/>
                        </a:spcAft>
                        <a:buClrTx/>
                        <a:buSzTx/>
                        <a:buFontTx/>
                        <a:buChar char="•"/>
                        <a:tabLst/>
                      </a:pPr>
                      <a:r>
                        <a:rPr kumimoji="0" lang="en-US" altLang="en-US" sz="1800" b="0" i="0" u="none" strike="noStrike" cap="none" normalizeH="0" baseline="0" dirty="0" smtClean="0">
                          <a:ln>
                            <a:noFill/>
                          </a:ln>
                          <a:solidFill>
                            <a:schemeClr val="tx1"/>
                          </a:solidFill>
                          <a:effectLst/>
                          <a:latin typeface="Consolas" pitchFamily="49" charset="0"/>
                          <a:ea typeface="ＭＳ Ｐゴシック" pitchFamily="34" charset="-128"/>
                          <a:cs typeface="Consolas" pitchFamily="49" charset="0"/>
                        </a:rPr>
                        <a:t>While</a:t>
                      </a:r>
                    </a:p>
                  </a:txBody>
                  <a:tcPr marL="0" marR="0" marT="0" marB="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266700" indent="-177800" eaLnBrk="0" hangingPunct="0">
                        <a:spcBef>
                          <a:spcPct val="30000"/>
                        </a:spcBef>
                        <a:defRPr sz="2000">
                          <a:solidFill>
                            <a:schemeClr val="tx1"/>
                          </a:solidFill>
                          <a:latin typeface="Calibri" pitchFamily="34" charset="0"/>
                          <a:ea typeface="ＭＳ Ｐゴシック" pitchFamily="34" charset="-128"/>
                        </a:defRPr>
                      </a:lvl1pPr>
                      <a:lvl2pPr marL="742950" indent="-285750" eaLnBrk="0" hangingPunct="0">
                        <a:spcBef>
                          <a:spcPct val="10000"/>
                        </a:spcBef>
                        <a:buSzPct val="100000"/>
                        <a:buFont typeface="Times New Roman" pitchFamily="18" charset="0"/>
                        <a:defRPr>
                          <a:solidFill>
                            <a:schemeClr val="tx1"/>
                          </a:solidFill>
                          <a:latin typeface="Calibri" pitchFamily="34" charset="0"/>
                          <a:ea typeface="ＭＳ Ｐゴシック" pitchFamily="34" charset="-128"/>
                        </a:defRPr>
                      </a:lvl2pPr>
                      <a:lvl3pPr marL="1143000" indent="-228600" eaLnBrk="0" hangingPunct="0">
                        <a:lnSpc>
                          <a:spcPct val="90000"/>
                        </a:lnSpc>
                        <a:spcBef>
                          <a:spcPct val="10000"/>
                        </a:spcBef>
                        <a:buSzPct val="100000"/>
                        <a:defRPr sz="1600">
                          <a:solidFill>
                            <a:schemeClr val="tx1"/>
                          </a:solidFill>
                          <a:latin typeface="Calibri" pitchFamily="34" charset="0"/>
                          <a:ea typeface="ＭＳ Ｐゴシック" pitchFamily="34" charset="-128"/>
                        </a:defRPr>
                      </a:lvl3pPr>
                      <a:lvl4pPr marL="1600200" indent="-228600" eaLnBrk="0" hangingPunct="0">
                        <a:spcBef>
                          <a:spcPct val="10000"/>
                        </a:spcBef>
                        <a:defRPr sz="1600">
                          <a:solidFill>
                            <a:schemeClr val="tx1"/>
                          </a:solidFill>
                          <a:latin typeface="Calibri" pitchFamily="34" charset="0"/>
                          <a:ea typeface="ＭＳ Ｐゴシック" pitchFamily="34" charset="-128"/>
                        </a:defRPr>
                      </a:lvl4pPr>
                      <a:lvl5pPr marL="2057400" indent="-228600" eaLnBrk="0" hangingPunct="0">
                        <a:spcBef>
                          <a:spcPct val="10000"/>
                        </a:spcBef>
                        <a:defRPr sz="1600">
                          <a:solidFill>
                            <a:schemeClr val="tx1"/>
                          </a:solidFill>
                          <a:latin typeface="Calibri" pitchFamily="34" charset="0"/>
                          <a:ea typeface="ＭＳ Ｐゴシック" pitchFamily="34" charset="-128"/>
                        </a:defRPr>
                      </a:lvl5pPr>
                      <a:lvl6pPr marL="25146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6pPr>
                      <a:lvl7pPr marL="29718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7pPr>
                      <a:lvl8pPr marL="34290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8pPr>
                      <a:lvl9pPr marL="38862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9pPr>
                    </a:lstStyle>
                    <a:p>
                      <a:pPr marL="266700" marR="0" lvl="0" indent="-177800" algn="l" defTabSz="914400" rtl="0" eaLnBrk="0" fontAlgn="base" latinLnBrk="0" hangingPunct="0">
                        <a:lnSpc>
                          <a:spcPct val="100000"/>
                        </a:lnSpc>
                        <a:spcBef>
                          <a:spcPct val="30000"/>
                        </a:spcBef>
                        <a:spcAft>
                          <a:spcPct val="0"/>
                        </a:spcAft>
                        <a:buClrTx/>
                        <a:buSzTx/>
                        <a:buFontTx/>
                        <a:buChar char="•"/>
                        <a:tabLst/>
                      </a:pPr>
                      <a:r>
                        <a:rPr kumimoji="0" lang="en-US" altLang="en-US" sz="1800" b="0" i="0" u="none" strike="noStrike" cap="none" normalizeH="0" baseline="0" dirty="0" smtClean="0">
                          <a:ln>
                            <a:noFill/>
                          </a:ln>
                          <a:solidFill>
                            <a:schemeClr val="tx1"/>
                          </a:solidFill>
                          <a:effectLst/>
                          <a:latin typeface="Calibri" pitchFamily="34" charset="0"/>
                          <a:ea typeface="ＭＳ Ｐゴシック" pitchFamily="34" charset="-128"/>
                          <a:cs typeface="Arial" pitchFamily="34" charset="0"/>
                        </a:rPr>
                        <a:t>The most powerful looping construct: you can write a </a:t>
                      </a:r>
                      <a:r>
                        <a:rPr kumimoji="0" lang="ja-JP" altLang="en-US" sz="1800" b="0" i="0" u="none" strike="noStrike" cap="none" normalizeH="0" baseline="0" smtClean="0">
                          <a:ln>
                            <a:noFill/>
                          </a:ln>
                          <a:solidFill>
                            <a:schemeClr val="tx1"/>
                          </a:solidFill>
                          <a:effectLst/>
                          <a:latin typeface="Calibri" pitchFamily="34" charset="0"/>
                          <a:ea typeface="ＭＳ Ｐゴシック" pitchFamily="34" charset="-128"/>
                          <a:cs typeface="Arial" pitchFamily="34" charset="0"/>
                        </a:rPr>
                        <a:t>‘</a:t>
                      </a:r>
                      <a:r>
                        <a:rPr kumimoji="0" lang="en-US" altLang="ja-JP" sz="1800" b="0" i="0" u="none" strike="noStrike" cap="none" normalizeH="0" baseline="0" dirty="0" smtClean="0">
                          <a:ln>
                            <a:noFill/>
                          </a:ln>
                          <a:solidFill>
                            <a:schemeClr val="tx1"/>
                          </a:solidFill>
                          <a:effectLst/>
                          <a:latin typeface="Calibri" pitchFamily="34" charset="0"/>
                          <a:ea typeface="ＭＳ Ｐゴシック" pitchFamily="34" charset="-128"/>
                          <a:cs typeface="Arial" pitchFamily="34" charset="0"/>
                        </a:rPr>
                        <a:t>while</a:t>
                      </a:r>
                      <a:r>
                        <a:rPr kumimoji="0" lang="ja-JP" altLang="en-US" sz="1800" b="0" i="0" u="none" strike="noStrike" cap="none" normalizeH="0" baseline="0" smtClean="0">
                          <a:ln>
                            <a:noFill/>
                          </a:ln>
                          <a:solidFill>
                            <a:schemeClr val="tx1"/>
                          </a:solidFill>
                          <a:effectLst/>
                          <a:latin typeface="Calibri" pitchFamily="34" charset="0"/>
                          <a:ea typeface="ＭＳ Ｐゴシック" pitchFamily="34" charset="-128"/>
                          <a:cs typeface="Arial" pitchFamily="34" charset="0"/>
                        </a:rPr>
                        <a:t>’</a:t>
                      </a:r>
                      <a:r>
                        <a:rPr kumimoji="0" lang="en-US" altLang="ja-JP" sz="1800" b="0" i="0" u="none" strike="noStrike" cap="none" normalizeH="0" baseline="0" dirty="0" smtClean="0">
                          <a:ln>
                            <a:noFill/>
                          </a:ln>
                          <a:solidFill>
                            <a:schemeClr val="tx1"/>
                          </a:solidFill>
                          <a:effectLst/>
                          <a:latin typeface="Calibri" pitchFamily="34" charset="0"/>
                          <a:ea typeface="ＭＳ Ｐゴシック" pitchFamily="34" charset="-128"/>
                          <a:cs typeface="Arial" pitchFamily="34" charset="0"/>
                        </a:rPr>
                        <a:t> loop to mimic the behavior of any other type of loop.  In general it should be used when you want a pre-test loop which can be used for most any arbitrary stopping condition e.g., execute the loop as long as the user doesn’t enter a negative number.</a:t>
                      </a:r>
                      <a:endParaRPr kumimoji="0" lang="en-US" altLang="en-US" sz="1800" b="0" i="0" u="none" strike="noStrike" cap="none" normalizeH="0" baseline="0" dirty="0" smtClean="0">
                        <a:ln>
                          <a:noFill/>
                        </a:ln>
                        <a:solidFill>
                          <a:schemeClr val="tx1"/>
                        </a:solidFill>
                        <a:effectLst/>
                        <a:latin typeface="Calibri" pitchFamily="34" charset="0"/>
                        <a:ea typeface="ＭＳ Ｐゴシック" pitchFamily="34" charset="-128"/>
                        <a:cs typeface="Arial" pitchFamily="34" charset="0"/>
                      </a:endParaRPr>
                    </a:p>
                  </a:txBody>
                  <a:tcPr marL="0" marR="0" marT="0" marB="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2"/>
                  </a:ext>
                </a:extLst>
              </a:tr>
              <a:tr h="987425">
                <a:tc>
                  <a:txBody>
                    <a:bodyPr/>
                    <a:lstStyle>
                      <a:lvl1pPr marL="355600" indent="-177800" eaLnBrk="0" hangingPunct="0">
                        <a:spcBef>
                          <a:spcPct val="30000"/>
                        </a:spcBef>
                        <a:defRPr sz="2000">
                          <a:solidFill>
                            <a:schemeClr val="tx1"/>
                          </a:solidFill>
                          <a:latin typeface="Calibri" pitchFamily="34" charset="0"/>
                          <a:ea typeface="ＭＳ Ｐゴシック" pitchFamily="34" charset="-128"/>
                        </a:defRPr>
                      </a:lvl1pPr>
                      <a:lvl2pPr marL="742950" indent="-285750" eaLnBrk="0" hangingPunct="0">
                        <a:spcBef>
                          <a:spcPct val="10000"/>
                        </a:spcBef>
                        <a:buSzPct val="100000"/>
                        <a:buFont typeface="Times New Roman" pitchFamily="18" charset="0"/>
                        <a:defRPr>
                          <a:solidFill>
                            <a:schemeClr val="tx1"/>
                          </a:solidFill>
                          <a:latin typeface="Calibri" pitchFamily="34" charset="0"/>
                          <a:ea typeface="ＭＳ Ｐゴシック" pitchFamily="34" charset="-128"/>
                        </a:defRPr>
                      </a:lvl2pPr>
                      <a:lvl3pPr marL="1143000" indent="-228600" eaLnBrk="0" hangingPunct="0">
                        <a:lnSpc>
                          <a:spcPct val="90000"/>
                        </a:lnSpc>
                        <a:spcBef>
                          <a:spcPct val="10000"/>
                        </a:spcBef>
                        <a:buSzPct val="100000"/>
                        <a:defRPr sz="1600">
                          <a:solidFill>
                            <a:schemeClr val="tx1"/>
                          </a:solidFill>
                          <a:latin typeface="Calibri" pitchFamily="34" charset="0"/>
                          <a:ea typeface="ＭＳ Ｐゴシック" pitchFamily="34" charset="-128"/>
                        </a:defRPr>
                      </a:lvl3pPr>
                      <a:lvl4pPr marL="1600200" indent="-228600" eaLnBrk="0" hangingPunct="0">
                        <a:spcBef>
                          <a:spcPct val="10000"/>
                        </a:spcBef>
                        <a:defRPr sz="1600">
                          <a:solidFill>
                            <a:schemeClr val="tx1"/>
                          </a:solidFill>
                          <a:latin typeface="Calibri" pitchFamily="34" charset="0"/>
                          <a:ea typeface="ＭＳ Ｐゴシック" pitchFamily="34" charset="-128"/>
                        </a:defRPr>
                      </a:lvl4pPr>
                      <a:lvl5pPr marL="2057400" indent="-228600" eaLnBrk="0" hangingPunct="0">
                        <a:spcBef>
                          <a:spcPct val="10000"/>
                        </a:spcBef>
                        <a:defRPr sz="1600">
                          <a:solidFill>
                            <a:schemeClr val="tx1"/>
                          </a:solidFill>
                          <a:latin typeface="Calibri" pitchFamily="34" charset="0"/>
                          <a:ea typeface="ＭＳ Ｐゴシック" pitchFamily="34" charset="-128"/>
                        </a:defRPr>
                      </a:lvl5pPr>
                      <a:lvl6pPr marL="25146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6pPr>
                      <a:lvl7pPr marL="29718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7pPr>
                      <a:lvl8pPr marL="34290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8pPr>
                      <a:lvl9pPr marL="38862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9pPr>
                    </a:lstStyle>
                    <a:p>
                      <a:pPr marL="355600" marR="0" lvl="0" indent="-177800" algn="l" defTabSz="914400" rtl="0" eaLnBrk="0" fontAlgn="base" latinLnBrk="0" hangingPunct="0">
                        <a:lnSpc>
                          <a:spcPct val="100000"/>
                        </a:lnSpc>
                        <a:spcBef>
                          <a:spcPct val="30000"/>
                        </a:spcBef>
                        <a:spcAft>
                          <a:spcPct val="0"/>
                        </a:spcAft>
                        <a:buClrTx/>
                        <a:buSzTx/>
                        <a:buFontTx/>
                        <a:buChar char="•"/>
                        <a:tabLst/>
                      </a:pPr>
                      <a:r>
                        <a:rPr kumimoji="0" lang="en-US" altLang="en-US" sz="1800" b="0" i="0" u="none" strike="noStrike" cap="none" normalizeH="0" baseline="0" dirty="0" smtClean="0">
                          <a:ln>
                            <a:noFill/>
                          </a:ln>
                          <a:solidFill>
                            <a:schemeClr val="tx1"/>
                          </a:solidFill>
                          <a:effectLst/>
                          <a:latin typeface="Consolas" pitchFamily="49" charset="0"/>
                          <a:ea typeface="ＭＳ Ｐゴシック" pitchFamily="34" charset="-128"/>
                          <a:cs typeface="Consolas" pitchFamily="49" charset="0"/>
                        </a:rPr>
                        <a:t>For</a:t>
                      </a:r>
                    </a:p>
                  </a:txBody>
                  <a:tcPr marL="0" marR="0" marT="0" marB="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266700" indent="-177800" eaLnBrk="0" hangingPunct="0">
                        <a:spcBef>
                          <a:spcPct val="30000"/>
                        </a:spcBef>
                        <a:defRPr sz="2000">
                          <a:solidFill>
                            <a:schemeClr val="tx1"/>
                          </a:solidFill>
                          <a:latin typeface="Calibri" pitchFamily="34" charset="0"/>
                          <a:ea typeface="ＭＳ Ｐゴシック" pitchFamily="34" charset="-128"/>
                        </a:defRPr>
                      </a:lvl1pPr>
                      <a:lvl2pPr marL="742950" indent="-285750" eaLnBrk="0" hangingPunct="0">
                        <a:spcBef>
                          <a:spcPct val="10000"/>
                        </a:spcBef>
                        <a:buSzPct val="100000"/>
                        <a:buFont typeface="Times New Roman" pitchFamily="18" charset="0"/>
                        <a:defRPr>
                          <a:solidFill>
                            <a:schemeClr val="tx1"/>
                          </a:solidFill>
                          <a:latin typeface="Calibri" pitchFamily="34" charset="0"/>
                          <a:ea typeface="ＭＳ Ｐゴシック" pitchFamily="34" charset="-128"/>
                        </a:defRPr>
                      </a:lvl2pPr>
                      <a:lvl3pPr marL="1143000" indent="-228600" eaLnBrk="0" hangingPunct="0">
                        <a:lnSpc>
                          <a:spcPct val="90000"/>
                        </a:lnSpc>
                        <a:spcBef>
                          <a:spcPct val="10000"/>
                        </a:spcBef>
                        <a:buSzPct val="100000"/>
                        <a:defRPr sz="1600">
                          <a:solidFill>
                            <a:schemeClr val="tx1"/>
                          </a:solidFill>
                          <a:latin typeface="Calibri" pitchFamily="34" charset="0"/>
                          <a:ea typeface="ＭＳ Ｐゴシック" pitchFamily="34" charset="-128"/>
                        </a:defRPr>
                      </a:lvl3pPr>
                      <a:lvl4pPr marL="1600200" indent="-228600" eaLnBrk="0" hangingPunct="0">
                        <a:spcBef>
                          <a:spcPct val="10000"/>
                        </a:spcBef>
                        <a:defRPr sz="1600">
                          <a:solidFill>
                            <a:schemeClr val="tx1"/>
                          </a:solidFill>
                          <a:latin typeface="Calibri" pitchFamily="34" charset="0"/>
                          <a:ea typeface="ＭＳ Ｐゴシック" pitchFamily="34" charset="-128"/>
                        </a:defRPr>
                      </a:lvl4pPr>
                      <a:lvl5pPr marL="2057400" indent="-228600" eaLnBrk="0" hangingPunct="0">
                        <a:spcBef>
                          <a:spcPct val="10000"/>
                        </a:spcBef>
                        <a:defRPr sz="1600">
                          <a:solidFill>
                            <a:schemeClr val="tx1"/>
                          </a:solidFill>
                          <a:latin typeface="Calibri" pitchFamily="34" charset="0"/>
                          <a:ea typeface="ＭＳ Ｐゴシック" pitchFamily="34" charset="-128"/>
                        </a:defRPr>
                      </a:lvl5pPr>
                      <a:lvl6pPr marL="25146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6pPr>
                      <a:lvl7pPr marL="29718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7pPr>
                      <a:lvl8pPr marL="34290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8pPr>
                      <a:lvl9pPr marL="38862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9pPr>
                    </a:lstStyle>
                    <a:p>
                      <a:pPr marL="266700" marR="0" lvl="0" indent="-177800" algn="l" defTabSz="914400" rtl="0" eaLnBrk="0" fontAlgn="base" latinLnBrk="0" hangingPunct="0">
                        <a:lnSpc>
                          <a:spcPct val="100000"/>
                        </a:lnSpc>
                        <a:spcBef>
                          <a:spcPct val="30000"/>
                        </a:spcBef>
                        <a:spcAft>
                          <a:spcPct val="0"/>
                        </a:spcAft>
                        <a:buClrTx/>
                        <a:buSzTx/>
                        <a:buFontTx/>
                        <a:buChar char="•"/>
                        <a:tabLst/>
                      </a:pPr>
                      <a:r>
                        <a:rPr kumimoji="0" lang="en-US" altLang="en-US" sz="1800" b="0" i="0" u="none" strike="noStrike" cap="none" normalizeH="0" baseline="0" dirty="0" smtClean="0">
                          <a:ln>
                            <a:noFill/>
                          </a:ln>
                          <a:solidFill>
                            <a:schemeClr val="tx1"/>
                          </a:solidFill>
                          <a:effectLst/>
                          <a:latin typeface="Calibri" pitchFamily="34" charset="0"/>
                          <a:ea typeface="ＭＳ Ｐゴシック" pitchFamily="34" charset="-128"/>
                          <a:cs typeface="Arial" pitchFamily="34" charset="0"/>
                        </a:rPr>
                        <a:t>In Python it can be used to step through some sequence</a:t>
                      </a:r>
                    </a:p>
                  </a:txBody>
                  <a:tcPr marL="0" marR="0" marT="0" marB="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3"/>
                  </a:ext>
                </a:extLst>
              </a:tr>
              <a:tr h="1281113">
                <a:tc>
                  <a:txBody>
                    <a:bodyPr/>
                    <a:lstStyle>
                      <a:lvl1pPr marL="88900" eaLnBrk="0" hangingPunct="0">
                        <a:spcBef>
                          <a:spcPct val="30000"/>
                        </a:spcBef>
                        <a:defRPr sz="2000">
                          <a:solidFill>
                            <a:schemeClr val="tx1"/>
                          </a:solidFill>
                          <a:latin typeface="Calibri" pitchFamily="34" charset="0"/>
                          <a:ea typeface="ＭＳ Ｐゴシック" pitchFamily="34" charset="-128"/>
                        </a:defRPr>
                      </a:lvl1pPr>
                      <a:lvl2pPr marL="742950" indent="-285750" eaLnBrk="0" hangingPunct="0">
                        <a:spcBef>
                          <a:spcPct val="10000"/>
                        </a:spcBef>
                        <a:buSzPct val="100000"/>
                        <a:buFont typeface="Times New Roman" pitchFamily="18" charset="0"/>
                        <a:defRPr>
                          <a:solidFill>
                            <a:schemeClr val="tx1"/>
                          </a:solidFill>
                          <a:latin typeface="Calibri" pitchFamily="34" charset="0"/>
                          <a:ea typeface="ＭＳ Ｐゴシック" pitchFamily="34" charset="-128"/>
                        </a:defRPr>
                      </a:lvl2pPr>
                      <a:lvl3pPr marL="1143000" indent="-228600" eaLnBrk="0" hangingPunct="0">
                        <a:lnSpc>
                          <a:spcPct val="90000"/>
                        </a:lnSpc>
                        <a:spcBef>
                          <a:spcPct val="10000"/>
                        </a:spcBef>
                        <a:buSzPct val="100000"/>
                        <a:defRPr sz="1600">
                          <a:solidFill>
                            <a:schemeClr val="tx1"/>
                          </a:solidFill>
                          <a:latin typeface="Calibri" pitchFamily="34" charset="0"/>
                          <a:ea typeface="ＭＳ Ｐゴシック" pitchFamily="34" charset="-128"/>
                        </a:defRPr>
                      </a:lvl3pPr>
                      <a:lvl4pPr marL="1600200" indent="-228600" eaLnBrk="0" hangingPunct="0">
                        <a:spcBef>
                          <a:spcPct val="10000"/>
                        </a:spcBef>
                        <a:defRPr sz="1600">
                          <a:solidFill>
                            <a:schemeClr val="tx1"/>
                          </a:solidFill>
                          <a:latin typeface="Calibri" pitchFamily="34" charset="0"/>
                          <a:ea typeface="ＭＳ Ｐゴシック" pitchFamily="34" charset="-128"/>
                        </a:defRPr>
                      </a:lvl4pPr>
                      <a:lvl5pPr marL="2057400" indent="-228600" eaLnBrk="0" hangingPunct="0">
                        <a:spcBef>
                          <a:spcPct val="10000"/>
                        </a:spcBef>
                        <a:defRPr sz="1600">
                          <a:solidFill>
                            <a:schemeClr val="tx1"/>
                          </a:solidFill>
                          <a:latin typeface="Calibri" pitchFamily="34" charset="0"/>
                          <a:ea typeface="ＭＳ Ｐゴシック" pitchFamily="34" charset="-128"/>
                        </a:defRPr>
                      </a:lvl5pPr>
                      <a:lvl6pPr marL="25146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6pPr>
                      <a:lvl7pPr marL="29718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7pPr>
                      <a:lvl8pPr marL="34290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8pPr>
                      <a:lvl9pPr marL="38862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9pPr>
                    </a:lstStyle>
                    <a:p>
                      <a:pPr marL="88900" marR="0" lvl="0" indent="0" algn="l" defTabSz="914400" rtl="0" eaLnBrk="0" fontAlgn="base" latinLnBrk="0" hangingPunct="0">
                        <a:lnSpc>
                          <a:spcPct val="100000"/>
                        </a:lnSpc>
                        <a:spcBef>
                          <a:spcPct val="30000"/>
                        </a:spcBef>
                        <a:spcAft>
                          <a:spcPct val="0"/>
                        </a:spcAft>
                        <a:buClrTx/>
                        <a:buSzTx/>
                        <a:buFontTx/>
                        <a:buNone/>
                        <a:tabLst/>
                      </a:pPr>
                      <a:r>
                        <a:rPr kumimoji="0" lang="en-US" altLang="en-US" sz="2000" b="0" i="0" u="none" strike="noStrike" cap="none" normalizeH="0" baseline="0" dirty="0" smtClean="0">
                          <a:ln>
                            <a:noFill/>
                          </a:ln>
                          <a:solidFill>
                            <a:schemeClr val="tx1"/>
                          </a:solidFill>
                          <a:effectLst/>
                          <a:latin typeface="Calibri" pitchFamily="34" charset="0"/>
                          <a:ea typeface="ＭＳ Ｐゴシック" pitchFamily="34" charset="-128"/>
                          <a:cs typeface="Arial" pitchFamily="34" charset="0"/>
                        </a:rPr>
                        <a:t>Post-test: None in Python</a:t>
                      </a:r>
                    </a:p>
                  </a:txBody>
                  <a:tcPr marL="0" marR="0" marT="0" marB="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88900" eaLnBrk="0" hangingPunct="0">
                        <a:spcBef>
                          <a:spcPct val="30000"/>
                        </a:spcBef>
                        <a:defRPr sz="2000">
                          <a:solidFill>
                            <a:schemeClr val="tx1"/>
                          </a:solidFill>
                          <a:latin typeface="Calibri" pitchFamily="34" charset="0"/>
                          <a:ea typeface="ＭＳ Ｐゴシック" pitchFamily="34" charset="-128"/>
                        </a:defRPr>
                      </a:lvl1pPr>
                      <a:lvl2pPr marL="742950" indent="-285750" eaLnBrk="0" hangingPunct="0">
                        <a:spcBef>
                          <a:spcPct val="10000"/>
                        </a:spcBef>
                        <a:buSzPct val="100000"/>
                        <a:buFont typeface="Times New Roman" pitchFamily="18" charset="0"/>
                        <a:defRPr>
                          <a:solidFill>
                            <a:schemeClr val="tx1"/>
                          </a:solidFill>
                          <a:latin typeface="Calibri" pitchFamily="34" charset="0"/>
                          <a:ea typeface="ＭＳ Ｐゴシック" pitchFamily="34" charset="-128"/>
                        </a:defRPr>
                      </a:lvl2pPr>
                      <a:lvl3pPr marL="1143000" indent="-228600" eaLnBrk="0" hangingPunct="0">
                        <a:lnSpc>
                          <a:spcPct val="90000"/>
                        </a:lnSpc>
                        <a:spcBef>
                          <a:spcPct val="10000"/>
                        </a:spcBef>
                        <a:buSzPct val="100000"/>
                        <a:defRPr sz="1600">
                          <a:solidFill>
                            <a:schemeClr val="tx1"/>
                          </a:solidFill>
                          <a:latin typeface="Calibri" pitchFamily="34" charset="0"/>
                          <a:ea typeface="ＭＳ Ｐゴシック" pitchFamily="34" charset="-128"/>
                        </a:defRPr>
                      </a:lvl3pPr>
                      <a:lvl4pPr marL="1600200" indent="-228600" eaLnBrk="0" hangingPunct="0">
                        <a:spcBef>
                          <a:spcPct val="10000"/>
                        </a:spcBef>
                        <a:defRPr sz="1600">
                          <a:solidFill>
                            <a:schemeClr val="tx1"/>
                          </a:solidFill>
                          <a:latin typeface="Calibri" pitchFamily="34" charset="0"/>
                          <a:ea typeface="ＭＳ Ｐゴシック" pitchFamily="34" charset="-128"/>
                        </a:defRPr>
                      </a:lvl4pPr>
                      <a:lvl5pPr marL="2057400" indent="-228600" eaLnBrk="0" hangingPunct="0">
                        <a:spcBef>
                          <a:spcPct val="10000"/>
                        </a:spcBef>
                        <a:defRPr sz="1600">
                          <a:solidFill>
                            <a:schemeClr val="tx1"/>
                          </a:solidFill>
                          <a:latin typeface="Calibri" pitchFamily="34" charset="0"/>
                          <a:ea typeface="ＭＳ Ｐゴシック" pitchFamily="34" charset="-128"/>
                        </a:defRPr>
                      </a:lvl5pPr>
                      <a:lvl6pPr marL="25146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6pPr>
                      <a:lvl7pPr marL="29718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7pPr>
                      <a:lvl8pPr marL="34290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8pPr>
                      <a:lvl9pPr marL="38862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9pPr>
                    </a:lstStyle>
                    <a:p>
                      <a:pPr marL="88900" marR="0" lvl="0" indent="0" algn="l" defTabSz="914400" rtl="0" eaLnBrk="0" fontAlgn="base" latinLnBrk="0" hangingPunct="0">
                        <a:lnSpc>
                          <a:spcPct val="100000"/>
                        </a:lnSpc>
                        <a:spcBef>
                          <a:spcPct val="30000"/>
                        </a:spcBef>
                        <a:spcAft>
                          <a:spcPct val="0"/>
                        </a:spcAft>
                        <a:buClrTx/>
                        <a:buSzTx/>
                        <a:buFontTx/>
                        <a:buNone/>
                        <a:tabLst/>
                      </a:pPr>
                      <a:r>
                        <a:rPr kumimoji="0" lang="en-US" altLang="en-US" sz="2000" b="0" i="0" u="none" strike="noStrike" cap="none" normalizeH="0" baseline="0" dirty="0" smtClean="0">
                          <a:ln>
                            <a:noFill/>
                          </a:ln>
                          <a:solidFill>
                            <a:schemeClr val="tx1"/>
                          </a:solidFill>
                          <a:effectLst/>
                          <a:latin typeface="Calibri" pitchFamily="34" charset="0"/>
                          <a:ea typeface="ＭＳ Ｐゴシック" pitchFamily="34" charset="-128"/>
                          <a:cs typeface="Arial" pitchFamily="34" charset="0"/>
                        </a:rPr>
                        <a:t>You want to execute the body of the loop before checking the stopping condition (typically used to ensure that the body of the loop will execute at least once). The logic can be simulated with a </a:t>
                      </a:r>
                      <a:r>
                        <a:rPr kumimoji="0" lang="en-US" altLang="en-US" sz="1800" b="0" i="0" u="none" strike="noStrike" cap="none" normalizeH="0" baseline="0" dirty="0" smtClean="0">
                          <a:ln>
                            <a:noFill/>
                          </a:ln>
                          <a:solidFill>
                            <a:schemeClr val="tx1"/>
                          </a:solidFill>
                          <a:effectLst/>
                          <a:latin typeface="Consolas" pitchFamily="49" charset="0"/>
                          <a:ea typeface="ＭＳ Ｐゴシック" pitchFamily="34" charset="-128"/>
                          <a:cs typeface="Consolas" pitchFamily="49" charset="0"/>
                        </a:rPr>
                        <a:t>while</a:t>
                      </a:r>
                      <a:r>
                        <a:rPr kumimoji="0" lang="en-US" altLang="en-US" sz="2000" b="0" i="0" u="none" strike="noStrike" cap="none" normalizeH="0" baseline="0" dirty="0" smtClean="0">
                          <a:ln>
                            <a:noFill/>
                          </a:ln>
                          <a:solidFill>
                            <a:schemeClr val="tx1"/>
                          </a:solidFill>
                          <a:effectLst/>
                          <a:latin typeface="Calibri" pitchFamily="34" charset="0"/>
                          <a:ea typeface="ＭＳ Ｐゴシック" pitchFamily="34" charset="-128"/>
                          <a:cs typeface="Arial" pitchFamily="34" charset="0"/>
                        </a:rPr>
                        <a:t> loop.</a:t>
                      </a:r>
                    </a:p>
                  </a:txBody>
                  <a:tcPr marL="0" marR="0" marT="0" marB="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4"/>
                  </a:ext>
                </a:extLst>
              </a:tr>
            </a:tbl>
          </a:graphicData>
        </a:graphic>
      </p:graphicFrame>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p:cNvSpPr>
            <a:spLocks noGrp="1" noChangeArrowheads="1"/>
          </p:cNvSpPr>
          <p:nvPr>
            <p:ph type="title"/>
          </p:nvPr>
        </p:nvSpPr>
        <p:spPr/>
        <p:txBody>
          <a:bodyPr/>
          <a:lstStyle/>
          <a:p>
            <a:r>
              <a:rPr lang="en-CA" altLang="en-US" dirty="0" smtClean="0">
                <a:ea typeface="ＭＳ Ｐゴシック" panose="020B0600070205080204" pitchFamily="34" charset="-128"/>
              </a:rPr>
              <a:t>After This Section You Should Now Know</a:t>
            </a:r>
          </a:p>
        </p:txBody>
      </p:sp>
      <p:sp>
        <p:nvSpPr>
          <p:cNvPr id="114691" name="Rectangle 3"/>
          <p:cNvSpPr>
            <a:spLocks noGrp="1" noChangeArrowheads="1"/>
          </p:cNvSpPr>
          <p:nvPr>
            <p:ph idx="1"/>
          </p:nvPr>
        </p:nvSpPr>
        <p:spPr/>
        <p:txBody>
          <a:bodyPr/>
          <a:lstStyle/>
          <a:p>
            <a:pPr>
              <a:lnSpc>
                <a:spcPct val="90000"/>
              </a:lnSpc>
            </a:pPr>
            <a:r>
              <a:rPr lang="en-US" altLang="en-US" dirty="0" smtClean="0">
                <a:ea typeface="ＭＳ Ｐゴシック" panose="020B0600070205080204" pitchFamily="34" charset="-128"/>
              </a:rPr>
              <a:t>When and why are loops used in computer programs</a:t>
            </a:r>
          </a:p>
          <a:p>
            <a:pPr>
              <a:lnSpc>
                <a:spcPct val="90000"/>
              </a:lnSpc>
            </a:pPr>
            <a:r>
              <a:rPr lang="en-US" altLang="en-US" dirty="0" smtClean="0">
                <a:ea typeface="ＭＳ Ｐゴシック" panose="020B0600070205080204" pitchFamily="34" charset="-128"/>
              </a:rPr>
              <a:t>What is the difference between pre-test loops and post-test loops</a:t>
            </a:r>
          </a:p>
          <a:p>
            <a:pPr>
              <a:lnSpc>
                <a:spcPct val="90000"/>
              </a:lnSpc>
            </a:pPr>
            <a:r>
              <a:rPr lang="en-US" altLang="en-US" dirty="0" smtClean="0">
                <a:ea typeface="ＭＳ Ｐゴシック" panose="020B0600070205080204" pitchFamily="34" charset="-128"/>
              </a:rPr>
              <a:t>How to trace the execution of pre-test loops</a:t>
            </a:r>
          </a:p>
          <a:p>
            <a:pPr>
              <a:lnSpc>
                <a:spcPct val="90000"/>
              </a:lnSpc>
            </a:pPr>
            <a:r>
              <a:rPr lang="en-US" altLang="en-US" dirty="0" smtClean="0">
                <a:ea typeface="ＭＳ Ｐゴシック" panose="020B0600070205080204" pitchFamily="34" charset="-128"/>
              </a:rPr>
              <a:t>How to properly write the code for a loop in a program</a:t>
            </a:r>
          </a:p>
          <a:p>
            <a:pPr>
              <a:lnSpc>
                <a:spcPct val="90000"/>
              </a:lnSpc>
            </a:pPr>
            <a:r>
              <a:rPr lang="en-US" altLang="en-US" dirty="0" smtClean="0">
                <a:ea typeface="ＭＳ Ｐゴシック" panose="020B0600070205080204" pitchFamily="34" charset="-128"/>
              </a:rPr>
              <a:t>What is a sentinel controlled loop and when should they be employed</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Title 1"/>
          <p:cNvSpPr>
            <a:spLocks noGrp="1"/>
          </p:cNvSpPr>
          <p:nvPr>
            <p:ph type="title"/>
          </p:nvPr>
        </p:nvSpPr>
        <p:spPr/>
        <p:txBody>
          <a:bodyPr/>
          <a:lstStyle/>
          <a:p>
            <a:r>
              <a:rPr lang="en-US" altLang="en-US" dirty="0" smtClean="0">
                <a:ea typeface="ＭＳ Ｐゴシック" panose="020B0600070205080204" pitchFamily="34" charset="-128"/>
              </a:rPr>
              <a:t>Copyright Notification</a:t>
            </a:r>
          </a:p>
        </p:txBody>
      </p:sp>
      <p:sp>
        <p:nvSpPr>
          <p:cNvPr id="116739" name="Content Placeholder 2"/>
          <p:cNvSpPr>
            <a:spLocks noGrp="1"/>
          </p:cNvSpPr>
          <p:nvPr>
            <p:ph idx="1"/>
          </p:nvPr>
        </p:nvSpPr>
        <p:spPr/>
        <p:txBody>
          <a:bodyPr/>
          <a:lstStyle/>
          <a:p>
            <a:r>
              <a:rPr lang="en-US" altLang="en-US" dirty="0" smtClean="0">
                <a:ea typeface="ＭＳ Ｐゴシック" panose="020B0600070205080204" pitchFamily="34" charset="-128"/>
              </a:rPr>
              <a:t>“Unless otherwise indicated, all images in this presentation are  used with permission from Microsoft.”</a:t>
            </a:r>
          </a:p>
        </p:txBody>
      </p:sp>
      <p:sp>
        <p:nvSpPr>
          <p:cNvPr id="116740" name="Slide Number Placeholder 3"/>
          <p:cNvSpPr>
            <a:spLocks noGrp="1"/>
          </p:cNvSpPr>
          <p:nvPr>
            <p:ph type="sldNum" sz="quarter" idx="4294967295"/>
          </p:nvPr>
        </p:nvSpPr>
        <p:spPr bwMode="auto">
          <a:xfrm>
            <a:off x="117475" y="6665913"/>
            <a:ext cx="854075" cy="19208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en-US" altLang="en-US" sz="900" dirty="0">
                <a:solidFill>
                  <a:srgbClr val="898989"/>
                </a:solidFill>
                <a:latin typeface="Arial" panose="020B0604020202020204" pitchFamily="34" charset="0"/>
              </a:rPr>
              <a:t>slide </a:t>
            </a:r>
            <a:fld id="{6AAF8FCA-3C4F-4BC8-B240-DC8626A1E676}" type="slidenum">
              <a:rPr lang="en-US" altLang="en-US" sz="900">
                <a:solidFill>
                  <a:srgbClr val="898989"/>
                </a:solidFill>
                <a:latin typeface="Arial" panose="020B0604020202020204" pitchFamily="34" charset="0"/>
              </a:rPr>
              <a:pPr eaLnBrk="1" hangingPunct="1">
                <a:spcBef>
                  <a:spcPct val="0"/>
                </a:spcBef>
                <a:buFontTx/>
                <a:buNone/>
              </a:pPr>
              <a:t>29</a:t>
            </a:fld>
            <a:endParaRPr lang="en-US" altLang="en-US" sz="900" dirty="0">
              <a:solidFill>
                <a:srgbClr val="898989"/>
              </a:solidFill>
              <a:latin typeface="Arial" panose="020B0604020202020204"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Looping/Repetition</a:t>
            </a:r>
            <a:endParaRPr lang="en-US" dirty="0"/>
          </a:p>
        </p:txBody>
      </p:sp>
      <p:sp>
        <p:nvSpPr>
          <p:cNvPr id="3" name="Content Placeholder 2"/>
          <p:cNvSpPr>
            <a:spLocks noGrp="1"/>
          </p:cNvSpPr>
          <p:nvPr>
            <p:ph idx="1"/>
          </p:nvPr>
        </p:nvSpPr>
        <p:spPr>
          <a:xfrm>
            <a:off x="457200" y="1295400"/>
            <a:ext cx="8229600" cy="4419600"/>
          </a:xfrm>
        </p:spPr>
        <p:txBody>
          <a:bodyPr/>
          <a:lstStyle/>
          <a:p>
            <a:r>
              <a:rPr lang="en-US" dirty="0" smtClean="0"/>
              <a:t>How to get the program or portions of the program to automatically re-run </a:t>
            </a:r>
          </a:p>
          <a:p>
            <a:pPr lvl="1"/>
            <a:r>
              <a:rPr lang="en-US" dirty="0" smtClean="0"/>
              <a:t>Without duplicating the instructions</a:t>
            </a:r>
          </a:p>
          <a:p>
            <a:pPr lvl="1"/>
            <a:r>
              <a:rPr lang="en-US" dirty="0" smtClean="0"/>
              <a:t>Example: you need to calculate tax for multiple people</a:t>
            </a:r>
            <a:endParaRPr lang="en-US" dirty="0"/>
          </a:p>
        </p:txBody>
      </p:sp>
      <p:sp>
        <p:nvSpPr>
          <p:cNvPr id="4" name="Rectangle 3"/>
          <p:cNvSpPr/>
          <p:nvPr/>
        </p:nvSpPr>
        <p:spPr>
          <a:xfrm>
            <a:off x="1066800" y="3505199"/>
            <a:ext cx="2225407" cy="53340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smtClean="0">
                <a:solidFill>
                  <a:schemeClr val="tx1"/>
                </a:solidFill>
                <a:latin typeface="Comic Sans MS" panose="030F0702030302020204" pitchFamily="66" charset="0"/>
              </a:rPr>
              <a:t>Ask for income</a:t>
            </a:r>
            <a:endParaRPr lang="en-US" sz="2000" dirty="0">
              <a:solidFill>
                <a:schemeClr val="tx1"/>
              </a:solidFill>
              <a:latin typeface="Comic Sans MS" panose="030F0702030302020204" pitchFamily="66" charset="0"/>
            </a:endParaRPr>
          </a:p>
        </p:txBody>
      </p:sp>
      <p:sp>
        <p:nvSpPr>
          <p:cNvPr id="5" name="Rectangle 4"/>
          <p:cNvSpPr/>
          <p:nvPr/>
        </p:nvSpPr>
        <p:spPr>
          <a:xfrm>
            <a:off x="1066800" y="4510488"/>
            <a:ext cx="2667000" cy="53340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smtClean="0">
                <a:solidFill>
                  <a:schemeClr val="tx1"/>
                </a:solidFill>
                <a:latin typeface="Comic Sans MS" panose="030F0702030302020204" pitchFamily="66" charset="0"/>
              </a:rPr>
              <a:t>Calculate deductions</a:t>
            </a:r>
            <a:endParaRPr lang="en-US" sz="2000" dirty="0">
              <a:solidFill>
                <a:schemeClr val="tx1"/>
              </a:solidFill>
              <a:latin typeface="Comic Sans MS" panose="030F0702030302020204" pitchFamily="66" charset="0"/>
            </a:endParaRPr>
          </a:p>
        </p:txBody>
      </p:sp>
      <p:sp>
        <p:nvSpPr>
          <p:cNvPr id="8" name="Rectangle 7"/>
          <p:cNvSpPr/>
          <p:nvPr/>
        </p:nvSpPr>
        <p:spPr>
          <a:xfrm>
            <a:off x="1066800" y="5501088"/>
            <a:ext cx="2667000" cy="53340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smtClean="0">
                <a:solidFill>
                  <a:schemeClr val="tx1"/>
                </a:solidFill>
                <a:latin typeface="Comic Sans MS" panose="030F0702030302020204" pitchFamily="66" charset="0"/>
              </a:rPr>
              <a:t>Display amounts</a:t>
            </a:r>
            <a:endParaRPr lang="en-US" sz="2000" dirty="0">
              <a:solidFill>
                <a:schemeClr val="tx1"/>
              </a:solidFill>
              <a:latin typeface="Comic Sans MS" panose="030F0702030302020204" pitchFamily="66" charset="0"/>
            </a:endParaRPr>
          </a:p>
        </p:txBody>
      </p:sp>
      <p:cxnSp>
        <p:nvCxnSpPr>
          <p:cNvPr id="9" name="Straight Arrow Connector 8"/>
          <p:cNvCxnSpPr/>
          <p:nvPr/>
        </p:nvCxnSpPr>
        <p:spPr>
          <a:xfrm>
            <a:off x="2157010" y="4038599"/>
            <a:ext cx="0" cy="471889"/>
          </a:xfrm>
          <a:prstGeom prst="straightConnector1">
            <a:avLst/>
          </a:prstGeom>
          <a:ln w="25400">
            <a:solidFill>
              <a:schemeClr val="tx2">
                <a:lumMod val="60000"/>
                <a:lumOff val="4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2152878" y="5029199"/>
            <a:ext cx="0" cy="471889"/>
          </a:xfrm>
          <a:prstGeom prst="straightConnector1">
            <a:avLst/>
          </a:prstGeom>
          <a:ln w="25400">
            <a:solidFill>
              <a:schemeClr val="tx2">
                <a:lumMod val="60000"/>
                <a:lumOff val="40000"/>
              </a:schemeClr>
            </a:solidFill>
            <a:tailEnd type="arrow"/>
          </a:ln>
        </p:spPr>
        <p:style>
          <a:lnRef idx="1">
            <a:schemeClr val="accent1"/>
          </a:lnRef>
          <a:fillRef idx="0">
            <a:schemeClr val="accent1"/>
          </a:fillRef>
          <a:effectRef idx="0">
            <a:schemeClr val="accent1"/>
          </a:effectRef>
          <a:fontRef idx="minor">
            <a:schemeClr val="tx1"/>
          </a:fontRef>
        </p:style>
      </p:cxnSp>
      <p:sp>
        <p:nvSpPr>
          <p:cNvPr id="13" name="Freeform 12"/>
          <p:cNvSpPr/>
          <p:nvPr/>
        </p:nvSpPr>
        <p:spPr>
          <a:xfrm>
            <a:off x="2142706" y="3010290"/>
            <a:ext cx="2375792" cy="3354013"/>
          </a:xfrm>
          <a:custGeom>
            <a:avLst/>
            <a:gdLst>
              <a:gd name="connsiteX0" fmla="*/ 16834 w 2375792"/>
              <a:gd name="connsiteY0" fmla="*/ 3025723 h 3354013"/>
              <a:gd name="connsiteX1" fmla="*/ 11971 w 2375792"/>
              <a:gd name="connsiteY1" fmla="*/ 3137591 h 3354013"/>
              <a:gd name="connsiteX2" fmla="*/ 75200 w 2375792"/>
              <a:gd name="connsiteY2" fmla="*/ 3200821 h 3354013"/>
              <a:gd name="connsiteX3" fmla="*/ 118975 w 2375792"/>
              <a:gd name="connsiteY3" fmla="*/ 3239731 h 3354013"/>
              <a:gd name="connsiteX4" fmla="*/ 138430 w 2375792"/>
              <a:gd name="connsiteY4" fmla="*/ 3244595 h 3354013"/>
              <a:gd name="connsiteX5" fmla="*/ 177341 w 2375792"/>
              <a:gd name="connsiteY5" fmla="*/ 3254323 h 3354013"/>
              <a:gd name="connsiteX6" fmla="*/ 225979 w 2375792"/>
              <a:gd name="connsiteY6" fmla="*/ 3283506 h 3354013"/>
              <a:gd name="connsiteX7" fmla="*/ 303800 w 2375792"/>
              <a:gd name="connsiteY7" fmla="*/ 3298097 h 3354013"/>
              <a:gd name="connsiteX8" fmla="*/ 342711 w 2375792"/>
              <a:gd name="connsiteY8" fmla="*/ 3312689 h 3354013"/>
              <a:gd name="connsiteX9" fmla="*/ 561583 w 2375792"/>
              <a:gd name="connsiteY9" fmla="*/ 3332144 h 3354013"/>
              <a:gd name="connsiteX10" fmla="*/ 1510030 w 2375792"/>
              <a:gd name="connsiteY10" fmla="*/ 3332144 h 3354013"/>
              <a:gd name="connsiteX11" fmla="*/ 1592715 w 2375792"/>
              <a:gd name="connsiteY11" fmla="*/ 3322416 h 3354013"/>
              <a:gd name="connsiteX12" fmla="*/ 1631626 w 2375792"/>
              <a:gd name="connsiteY12" fmla="*/ 3312689 h 3354013"/>
              <a:gd name="connsiteX13" fmla="*/ 1665673 w 2375792"/>
              <a:gd name="connsiteY13" fmla="*/ 3307825 h 3354013"/>
              <a:gd name="connsiteX14" fmla="*/ 1699720 w 2375792"/>
              <a:gd name="connsiteY14" fmla="*/ 3298097 h 3354013"/>
              <a:gd name="connsiteX15" fmla="*/ 1792132 w 2375792"/>
              <a:gd name="connsiteY15" fmla="*/ 3268914 h 3354013"/>
              <a:gd name="connsiteX16" fmla="*/ 1869954 w 2375792"/>
              <a:gd name="connsiteY16" fmla="*/ 3230004 h 3354013"/>
              <a:gd name="connsiteX17" fmla="*/ 1933183 w 2375792"/>
              <a:gd name="connsiteY17" fmla="*/ 3181365 h 3354013"/>
              <a:gd name="connsiteX18" fmla="*/ 1972094 w 2375792"/>
              <a:gd name="connsiteY18" fmla="*/ 3152182 h 3354013"/>
              <a:gd name="connsiteX19" fmla="*/ 2015868 w 2375792"/>
              <a:gd name="connsiteY19" fmla="*/ 3118136 h 3354013"/>
              <a:gd name="connsiteX20" fmla="*/ 2035324 w 2375792"/>
              <a:gd name="connsiteY20" fmla="*/ 3098680 h 3354013"/>
              <a:gd name="connsiteX21" fmla="*/ 2045051 w 2375792"/>
              <a:gd name="connsiteY21" fmla="*/ 3079225 h 3354013"/>
              <a:gd name="connsiteX22" fmla="*/ 2069371 w 2375792"/>
              <a:gd name="connsiteY22" fmla="*/ 3059770 h 3354013"/>
              <a:gd name="connsiteX23" fmla="*/ 2098554 w 2375792"/>
              <a:gd name="connsiteY23" fmla="*/ 3020859 h 3354013"/>
              <a:gd name="connsiteX24" fmla="*/ 2161783 w 2375792"/>
              <a:gd name="connsiteY24" fmla="*/ 2952765 h 3354013"/>
              <a:gd name="connsiteX25" fmla="*/ 2200694 w 2375792"/>
              <a:gd name="connsiteY25" fmla="*/ 2894399 h 3354013"/>
              <a:gd name="connsiteX26" fmla="*/ 2239605 w 2375792"/>
              <a:gd name="connsiteY26" fmla="*/ 2850625 h 3354013"/>
              <a:gd name="connsiteX27" fmla="*/ 2297971 w 2375792"/>
              <a:gd name="connsiteY27" fmla="*/ 2743621 h 3354013"/>
              <a:gd name="connsiteX28" fmla="*/ 2322290 w 2375792"/>
              <a:gd name="connsiteY28" fmla="*/ 2660936 h 3354013"/>
              <a:gd name="connsiteX29" fmla="*/ 2327154 w 2375792"/>
              <a:gd name="connsiteY29" fmla="*/ 2641480 h 3354013"/>
              <a:gd name="connsiteX30" fmla="*/ 2336881 w 2375792"/>
              <a:gd name="connsiteY30" fmla="*/ 2607433 h 3354013"/>
              <a:gd name="connsiteX31" fmla="*/ 2346609 w 2375792"/>
              <a:gd name="connsiteY31" fmla="*/ 2393425 h 3354013"/>
              <a:gd name="connsiteX32" fmla="*/ 2356337 w 2375792"/>
              <a:gd name="connsiteY32" fmla="*/ 2305876 h 3354013"/>
              <a:gd name="connsiteX33" fmla="*/ 2375792 w 2375792"/>
              <a:gd name="connsiteY33" fmla="*/ 1902178 h 3354013"/>
              <a:gd name="connsiteX34" fmla="*/ 2366064 w 2375792"/>
              <a:gd name="connsiteY34" fmla="*/ 1089919 h 3354013"/>
              <a:gd name="connsiteX35" fmla="*/ 2351473 w 2375792"/>
              <a:gd name="connsiteY35" fmla="*/ 997506 h 3354013"/>
              <a:gd name="connsiteX36" fmla="*/ 2336881 w 2375792"/>
              <a:gd name="connsiteY36" fmla="*/ 866182 h 3354013"/>
              <a:gd name="connsiteX37" fmla="*/ 2332017 w 2375792"/>
              <a:gd name="connsiteY37" fmla="*/ 827272 h 3354013"/>
              <a:gd name="connsiteX38" fmla="*/ 2302834 w 2375792"/>
              <a:gd name="connsiteY38" fmla="*/ 715404 h 3354013"/>
              <a:gd name="connsiteX39" fmla="*/ 2278515 w 2375792"/>
              <a:gd name="connsiteY39" fmla="*/ 642446 h 3354013"/>
              <a:gd name="connsiteX40" fmla="*/ 2249332 w 2375792"/>
              <a:gd name="connsiteY40" fmla="*/ 545170 h 3354013"/>
              <a:gd name="connsiteX41" fmla="*/ 2239605 w 2375792"/>
              <a:gd name="connsiteY41" fmla="*/ 491667 h 3354013"/>
              <a:gd name="connsiteX42" fmla="*/ 2234741 w 2375792"/>
              <a:gd name="connsiteY42" fmla="*/ 472212 h 3354013"/>
              <a:gd name="connsiteX43" fmla="*/ 2210422 w 2375792"/>
              <a:gd name="connsiteY43" fmla="*/ 389527 h 3354013"/>
              <a:gd name="connsiteX44" fmla="*/ 2195830 w 2375792"/>
              <a:gd name="connsiteY44" fmla="*/ 365208 h 3354013"/>
              <a:gd name="connsiteX45" fmla="*/ 2181239 w 2375792"/>
              <a:gd name="connsiteY45" fmla="*/ 331161 h 3354013"/>
              <a:gd name="connsiteX46" fmla="*/ 2137464 w 2375792"/>
              <a:gd name="connsiteY46" fmla="*/ 292250 h 3354013"/>
              <a:gd name="connsiteX47" fmla="*/ 2108281 w 2375792"/>
              <a:gd name="connsiteY47" fmla="*/ 248476 h 3354013"/>
              <a:gd name="connsiteX48" fmla="*/ 2093690 w 2375792"/>
              <a:gd name="connsiteY48" fmla="*/ 229021 h 3354013"/>
              <a:gd name="connsiteX49" fmla="*/ 2069371 w 2375792"/>
              <a:gd name="connsiteY49" fmla="*/ 214429 h 3354013"/>
              <a:gd name="connsiteX50" fmla="*/ 2049915 w 2375792"/>
              <a:gd name="connsiteY50" fmla="*/ 190110 h 3354013"/>
              <a:gd name="connsiteX51" fmla="*/ 2025596 w 2375792"/>
              <a:gd name="connsiteY51" fmla="*/ 175519 h 3354013"/>
              <a:gd name="connsiteX52" fmla="*/ 1986685 w 2375792"/>
              <a:gd name="connsiteY52" fmla="*/ 151199 h 3354013"/>
              <a:gd name="connsiteX53" fmla="*/ 1972094 w 2375792"/>
              <a:gd name="connsiteY53" fmla="*/ 141472 h 3354013"/>
              <a:gd name="connsiteX54" fmla="*/ 1947775 w 2375792"/>
              <a:gd name="connsiteY54" fmla="*/ 136608 h 3354013"/>
              <a:gd name="connsiteX55" fmla="*/ 1913728 w 2375792"/>
              <a:gd name="connsiteY55" fmla="*/ 122016 h 3354013"/>
              <a:gd name="connsiteX56" fmla="*/ 1894273 w 2375792"/>
              <a:gd name="connsiteY56" fmla="*/ 112289 h 3354013"/>
              <a:gd name="connsiteX57" fmla="*/ 1869954 w 2375792"/>
              <a:gd name="connsiteY57" fmla="*/ 102561 h 3354013"/>
              <a:gd name="connsiteX58" fmla="*/ 1845634 w 2375792"/>
              <a:gd name="connsiteY58" fmla="*/ 87970 h 3354013"/>
              <a:gd name="connsiteX59" fmla="*/ 1801860 w 2375792"/>
              <a:gd name="connsiteY59" fmla="*/ 68514 h 3354013"/>
              <a:gd name="connsiteX60" fmla="*/ 1762949 w 2375792"/>
              <a:gd name="connsiteY60" fmla="*/ 49059 h 3354013"/>
              <a:gd name="connsiteX61" fmla="*/ 1733766 w 2375792"/>
              <a:gd name="connsiteY61" fmla="*/ 44195 h 3354013"/>
              <a:gd name="connsiteX62" fmla="*/ 1641354 w 2375792"/>
              <a:gd name="connsiteY62" fmla="*/ 34467 h 3354013"/>
              <a:gd name="connsiteX63" fmla="*/ 1437073 w 2375792"/>
              <a:gd name="connsiteY63" fmla="*/ 19876 h 3354013"/>
              <a:gd name="connsiteX64" fmla="*/ 1111196 w 2375792"/>
              <a:gd name="connsiteY64" fmla="*/ 10148 h 3354013"/>
              <a:gd name="connsiteX65" fmla="*/ 1082013 w 2375792"/>
              <a:gd name="connsiteY65" fmla="*/ 5284 h 3354013"/>
              <a:gd name="connsiteX66" fmla="*/ 1047966 w 2375792"/>
              <a:gd name="connsiteY66" fmla="*/ 421 h 3354013"/>
              <a:gd name="connsiteX67" fmla="*/ 799911 w 2375792"/>
              <a:gd name="connsiteY67" fmla="*/ 5284 h 3354013"/>
              <a:gd name="connsiteX68" fmla="*/ 678315 w 2375792"/>
              <a:gd name="connsiteY68" fmla="*/ 421 h 3354013"/>
              <a:gd name="connsiteX69" fmla="*/ 619949 w 2375792"/>
              <a:gd name="connsiteY69" fmla="*/ 15012 h 3354013"/>
              <a:gd name="connsiteX70" fmla="*/ 595630 w 2375792"/>
              <a:gd name="connsiteY70" fmla="*/ 19876 h 3354013"/>
              <a:gd name="connsiteX71" fmla="*/ 581039 w 2375792"/>
              <a:gd name="connsiteY71" fmla="*/ 29604 h 3354013"/>
              <a:gd name="connsiteX72" fmla="*/ 537264 w 2375792"/>
              <a:gd name="connsiteY72" fmla="*/ 34467 h 3354013"/>
              <a:gd name="connsiteX73" fmla="*/ 503217 w 2375792"/>
              <a:gd name="connsiteY73" fmla="*/ 39331 h 3354013"/>
              <a:gd name="connsiteX74" fmla="*/ 459443 w 2375792"/>
              <a:gd name="connsiteY74" fmla="*/ 53923 h 3354013"/>
              <a:gd name="connsiteX75" fmla="*/ 352439 w 2375792"/>
              <a:gd name="connsiteY75" fmla="*/ 68514 h 3354013"/>
              <a:gd name="connsiteX76" fmla="*/ 308664 w 2375792"/>
              <a:gd name="connsiteY76" fmla="*/ 78242 h 3354013"/>
              <a:gd name="connsiteX77" fmla="*/ 264890 w 2375792"/>
              <a:gd name="connsiteY77" fmla="*/ 97697 h 3354013"/>
              <a:gd name="connsiteX78" fmla="*/ 245434 w 2375792"/>
              <a:gd name="connsiteY78" fmla="*/ 107425 h 3354013"/>
              <a:gd name="connsiteX79" fmla="*/ 230843 w 2375792"/>
              <a:gd name="connsiteY79" fmla="*/ 112289 h 3354013"/>
              <a:gd name="connsiteX80" fmla="*/ 177341 w 2375792"/>
              <a:gd name="connsiteY80" fmla="*/ 136608 h 3354013"/>
              <a:gd name="connsiteX81" fmla="*/ 143294 w 2375792"/>
              <a:gd name="connsiteY81" fmla="*/ 156063 h 3354013"/>
              <a:gd name="connsiteX82" fmla="*/ 114111 w 2375792"/>
              <a:gd name="connsiteY82" fmla="*/ 165791 h 3354013"/>
              <a:gd name="connsiteX83" fmla="*/ 89792 w 2375792"/>
              <a:gd name="connsiteY83" fmla="*/ 190110 h 3354013"/>
              <a:gd name="connsiteX84" fmla="*/ 60609 w 2375792"/>
              <a:gd name="connsiteY84" fmla="*/ 229021 h 3354013"/>
              <a:gd name="connsiteX85" fmla="*/ 46017 w 2375792"/>
              <a:gd name="connsiteY85" fmla="*/ 248476 h 3354013"/>
              <a:gd name="connsiteX86" fmla="*/ 31426 w 2375792"/>
              <a:gd name="connsiteY86" fmla="*/ 263067 h 3354013"/>
              <a:gd name="connsiteX87" fmla="*/ 21698 w 2375792"/>
              <a:gd name="connsiteY87" fmla="*/ 287387 h 3354013"/>
              <a:gd name="connsiteX88" fmla="*/ 11971 w 2375792"/>
              <a:gd name="connsiteY88" fmla="*/ 404119 h 3354013"/>
              <a:gd name="connsiteX89" fmla="*/ 7107 w 2375792"/>
              <a:gd name="connsiteY89" fmla="*/ 423574 h 3354013"/>
              <a:gd name="connsiteX90" fmla="*/ 7107 w 2375792"/>
              <a:gd name="connsiteY90" fmla="*/ 477076 h 33540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Lst>
            <a:rect l="l" t="t" r="r" b="b"/>
            <a:pathLst>
              <a:path w="2375792" h="3354013">
                <a:moveTo>
                  <a:pt x="16834" y="3025723"/>
                </a:moveTo>
                <a:cubicBezTo>
                  <a:pt x="953" y="3065428"/>
                  <a:pt x="-9113" y="3080665"/>
                  <a:pt x="11971" y="3137591"/>
                </a:cubicBezTo>
                <a:cubicBezTo>
                  <a:pt x="18391" y="3154926"/>
                  <a:pt x="60638" y="3181406"/>
                  <a:pt x="75200" y="3200821"/>
                </a:cubicBezTo>
                <a:cubicBezTo>
                  <a:pt x="87225" y="3216854"/>
                  <a:pt x="96866" y="3234203"/>
                  <a:pt x="118975" y="3239731"/>
                </a:cubicBezTo>
                <a:cubicBezTo>
                  <a:pt x="125460" y="3241352"/>
                  <a:pt x="131905" y="3243145"/>
                  <a:pt x="138430" y="3244595"/>
                </a:cubicBezTo>
                <a:cubicBezTo>
                  <a:pt x="148421" y="3246815"/>
                  <a:pt x="166911" y="3249108"/>
                  <a:pt x="177341" y="3254323"/>
                </a:cubicBezTo>
                <a:cubicBezTo>
                  <a:pt x="200618" y="3265961"/>
                  <a:pt x="191754" y="3273090"/>
                  <a:pt x="225979" y="3283506"/>
                </a:cubicBezTo>
                <a:cubicBezTo>
                  <a:pt x="251228" y="3291190"/>
                  <a:pt x="303800" y="3298097"/>
                  <a:pt x="303800" y="3298097"/>
                </a:cubicBezTo>
                <a:cubicBezTo>
                  <a:pt x="316770" y="3302961"/>
                  <a:pt x="329096" y="3310136"/>
                  <a:pt x="342711" y="3312689"/>
                </a:cubicBezTo>
                <a:cubicBezTo>
                  <a:pt x="425991" y="3328304"/>
                  <a:pt x="478750" y="3328199"/>
                  <a:pt x="561583" y="3332144"/>
                </a:cubicBezTo>
                <a:cubicBezTo>
                  <a:pt x="898671" y="3374281"/>
                  <a:pt x="649225" y="3344803"/>
                  <a:pt x="1510030" y="3332144"/>
                </a:cubicBezTo>
                <a:cubicBezTo>
                  <a:pt x="1537779" y="3331736"/>
                  <a:pt x="1565153" y="3325659"/>
                  <a:pt x="1592715" y="3322416"/>
                </a:cubicBezTo>
                <a:cubicBezTo>
                  <a:pt x="1605685" y="3319174"/>
                  <a:pt x="1618516" y="3315311"/>
                  <a:pt x="1631626" y="3312689"/>
                </a:cubicBezTo>
                <a:cubicBezTo>
                  <a:pt x="1642868" y="3310441"/>
                  <a:pt x="1654463" y="3310227"/>
                  <a:pt x="1665673" y="3307825"/>
                </a:cubicBezTo>
                <a:cubicBezTo>
                  <a:pt x="1677214" y="3305352"/>
                  <a:pt x="1688333" y="3301203"/>
                  <a:pt x="1699720" y="3298097"/>
                </a:cubicBezTo>
                <a:cubicBezTo>
                  <a:pt x="1738782" y="3287443"/>
                  <a:pt x="1733011" y="3293706"/>
                  <a:pt x="1792132" y="3268914"/>
                </a:cubicBezTo>
                <a:cubicBezTo>
                  <a:pt x="1818878" y="3257698"/>
                  <a:pt x="1846966" y="3247687"/>
                  <a:pt x="1869954" y="3230004"/>
                </a:cubicBezTo>
                <a:lnTo>
                  <a:pt x="1933183" y="3181365"/>
                </a:lnTo>
                <a:cubicBezTo>
                  <a:pt x="1933194" y="3181357"/>
                  <a:pt x="1972084" y="3152192"/>
                  <a:pt x="1972094" y="3152182"/>
                </a:cubicBezTo>
                <a:cubicBezTo>
                  <a:pt x="2004902" y="3119374"/>
                  <a:pt x="1988226" y="3127349"/>
                  <a:pt x="2015868" y="3118136"/>
                </a:cubicBezTo>
                <a:cubicBezTo>
                  <a:pt x="2022353" y="3111651"/>
                  <a:pt x="2029821" y="3106017"/>
                  <a:pt x="2035324" y="3098680"/>
                </a:cubicBezTo>
                <a:cubicBezTo>
                  <a:pt x="2039674" y="3092880"/>
                  <a:pt x="2040277" y="3084681"/>
                  <a:pt x="2045051" y="3079225"/>
                </a:cubicBezTo>
                <a:cubicBezTo>
                  <a:pt x="2051887" y="3071412"/>
                  <a:pt x="2061264" y="3066255"/>
                  <a:pt x="2069371" y="3059770"/>
                </a:cubicBezTo>
                <a:cubicBezTo>
                  <a:pt x="2080982" y="3024930"/>
                  <a:pt x="2063624" y="3069760"/>
                  <a:pt x="2098554" y="3020859"/>
                </a:cubicBezTo>
                <a:cubicBezTo>
                  <a:pt x="2146688" y="2953471"/>
                  <a:pt x="2093702" y="2995316"/>
                  <a:pt x="2161783" y="2952765"/>
                </a:cubicBezTo>
                <a:cubicBezTo>
                  <a:pt x="2174753" y="2933310"/>
                  <a:pt x="2186523" y="2912998"/>
                  <a:pt x="2200694" y="2894399"/>
                </a:cubicBezTo>
                <a:cubicBezTo>
                  <a:pt x="2212526" y="2878870"/>
                  <a:pt x="2229021" y="2867030"/>
                  <a:pt x="2239605" y="2850625"/>
                </a:cubicBezTo>
                <a:cubicBezTo>
                  <a:pt x="2261631" y="2816485"/>
                  <a:pt x="2297971" y="2743621"/>
                  <a:pt x="2297971" y="2743621"/>
                </a:cubicBezTo>
                <a:cubicBezTo>
                  <a:pt x="2307843" y="2694250"/>
                  <a:pt x="2297768" y="2739402"/>
                  <a:pt x="2322290" y="2660936"/>
                </a:cubicBezTo>
                <a:cubicBezTo>
                  <a:pt x="2324284" y="2654555"/>
                  <a:pt x="2325395" y="2647929"/>
                  <a:pt x="2327154" y="2641480"/>
                </a:cubicBezTo>
                <a:cubicBezTo>
                  <a:pt x="2330259" y="2630093"/>
                  <a:pt x="2333639" y="2618782"/>
                  <a:pt x="2336881" y="2607433"/>
                </a:cubicBezTo>
                <a:cubicBezTo>
                  <a:pt x="2340124" y="2536097"/>
                  <a:pt x="2342011" y="2464686"/>
                  <a:pt x="2346609" y="2393425"/>
                </a:cubicBezTo>
                <a:cubicBezTo>
                  <a:pt x="2348499" y="2364123"/>
                  <a:pt x="2354596" y="2335187"/>
                  <a:pt x="2356337" y="2305876"/>
                </a:cubicBezTo>
                <a:cubicBezTo>
                  <a:pt x="2364326" y="2171391"/>
                  <a:pt x="2369307" y="2036744"/>
                  <a:pt x="2375792" y="1902178"/>
                </a:cubicBezTo>
                <a:cubicBezTo>
                  <a:pt x="2372549" y="1631425"/>
                  <a:pt x="2373340" y="1360594"/>
                  <a:pt x="2366064" y="1089919"/>
                </a:cubicBezTo>
                <a:cubicBezTo>
                  <a:pt x="2365226" y="1058744"/>
                  <a:pt x="2355507" y="1028430"/>
                  <a:pt x="2351473" y="997506"/>
                </a:cubicBezTo>
                <a:cubicBezTo>
                  <a:pt x="2345776" y="953832"/>
                  <a:pt x="2341882" y="909941"/>
                  <a:pt x="2336881" y="866182"/>
                </a:cubicBezTo>
                <a:cubicBezTo>
                  <a:pt x="2335397" y="853196"/>
                  <a:pt x="2334288" y="840144"/>
                  <a:pt x="2332017" y="827272"/>
                </a:cubicBezTo>
                <a:cubicBezTo>
                  <a:pt x="2325949" y="792884"/>
                  <a:pt x="2312532" y="746653"/>
                  <a:pt x="2302834" y="715404"/>
                </a:cubicBezTo>
                <a:cubicBezTo>
                  <a:pt x="2295236" y="690921"/>
                  <a:pt x="2285748" y="667039"/>
                  <a:pt x="2278515" y="642446"/>
                </a:cubicBezTo>
                <a:cubicBezTo>
                  <a:pt x="2252749" y="554843"/>
                  <a:pt x="2263281" y="587016"/>
                  <a:pt x="2249332" y="545170"/>
                </a:cubicBezTo>
                <a:cubicBezTo>
                  <a:pt x="2245816" y="524075"/>
                  <a:pt x="2244132" y="512041"/>
                  <a:pt x="2239605" y="491667"/>
                </a:cubicBezTo>
                <a:cubicBezTo>
                  <a:pt x="2238155" y="485142"/>
                  <a:pt x="2236244" y="478725"/>
                  <a:pt x="2234741" y="472212"/>
                </a:cubicBezTo>
                <a:cubicBezTo>
                  <a:pt x="2225970" y="434206"/>
                  <a:pt x="2226589" y="424556"/>
                  <a:pt x="2210422" y="389527"/>
                </a:cubicBezTo>
                <a:cubicBezTo>
                  <a:pt x="2206460" y="380943"/>
                  <a:pt x="2200058" y="373664"/>
                  <a:pt x="2195830" y="365208"/>
                </a:cubicBezTo>
                <a:cubicBezTo>
                  <a:pt x="2190308" y="354164"/>
                  <a:pt x="2188088" y="341435"/>
                  <a:pt x="2181239" y="331161"/>
                </a:cubicBezTo>
                <a:cubicBezTo>
                  <a:pt x="2140554" y="270133"/>
                  <a:pt x="2173610" y="335625"/>
                  <a:pt x="2137464" y="292250"/>
                </a:cubicBezTo>
                <a:cubicBezTo>
                  <a:pt x="2126237" y="278778"/>
                  <a:pt x="2118263" y="262894"/>
                  <a:pt x="2108281" y="248476"/>
                </a:cubicBezTo>
                <a:cubicBezTo>
                  <a:pt x="2103667" y="241811"/>
                  <a:pt x="2099790" y="234359"/>
                  <a:pt x="2093690" y="229021"/>
                </a:cubicBezTo>
                <a:cubicBezTo>
                  <a:pt x="2086575" y="222796"/>
                  <a:pt x="2077477" y="219293"/>
                  <a:pt x="2069371" y="214429"/>
                </a:cubicBezTo>
                <a:cubicBezTo>
                  <a:pt x="2062886" y="206323"/>
                  <a:pt x="2057674" y="197007"/>
                  <a:pt x="2049915" y="190110"/>
                </a:cubicBezTo>
                <a:cubicBezTo>
                  <a:pt x="2042849" y="183830"/>
                  <a:pt x="2033462" y="180763"/>
                  <a:pt x="2025596" y="175519"/>
                </a:cubicBezTo>
                <a:cubicBezTo>
                  <a:pt x="1955854" y="129024"/>
                  <a:pt x="2053183" y="189197"/>
                  <a:pt x="1986685" y="151199"/>
                </a:cubicBezTo>
                <a:cubicBezTo>
                  <a:pt x="1981610" y="148299"/>
                  <a:pt x="1977567" y="143524"/>
                  <a:pt x="1972094" y="141472"/>
                </a:cubicBezTo>
                <a:cubicBezTo>
                  <a:pt x="1964353" y="138569"/>
                  <a:pt x="1955881" y="138229"/>
                  <a:pt x="1947775" y="136608"/>
                </a:cubicBezTo>
                <a:cubicBezTo>
                  <a:pt x="1883282" y="104360"/>
                  <a:pt x="1963804" y="143476"/>
                  <a:pt x="1913728" y="122016"/>
                </a:cubicBezTo>
                <a:cubicBezTo>
                  <a:pt x="1907064" y="119160"/>
                  <a:pt x="1900898" y="115234"/>
                  <a:pt x="1894273" y="112289"/>
                </a:cubicBezTo>
                <a:cubicBezTo>
                  <a:pt x="1886295" y="108743"/>
                  <a:pt x="1877763" y="106465"/>
                  <a:pt x="1869954" y="102561"/>
                </a:cubicBezTo>
                <a:cubicBezTo>
                  <a:pt x="1861498" y="98333"/>
                  <a:pt x="1854090" y="92198"/>
                  <a:pt x="1845634" y="87970"/>
                </a:cubicBezTo>
                <a:cubicBezTo>
                  <a:pt x="1831352" y="80829"/>
                  <a:pt x="1816308" y="75313"/>
                  <a:pt x="1801860" y="68514"/>
                </a:cubicBezTo>
                <a:cubicBezTo>
                  <a:pt x="1788739" y="62339"/>
                  <a:pt x="1776605" y="53936"/>
                  <a:pt x="1762949" y="49059"/>
                </a:cubicBezTo>
                <a:cubicBezTo>
                  <a:pt x="1753662" y="45742"/>
                  <a:pt x="1743513" y="45695"/>
                  <a:pt x="1733766" y="44195"/>
                </a:cubicBezTo>
                <a:cubicBezTo>
                  <a:pt x="1675680" y="35258"/>
                  <a:pt x="1719171" y="42517"/>
                  <a:pt x="1641354" y="34467"/>
                </a:cubicBezTo>
                <a:cubicBezTo>
                  <a:pt x="1490870" y="18900"/>
                  <a:pt x="1626611" y="27458"/>
                  <a:pt x="1437073" y="19876"/>
                </a:cubicBezTo>
                <a:cubicBezTo>
                  <a:pt x="1312190" y="-5102"/>
                  <a:pt x="1445144" y="19970"/>
                  <a:pt x="1111196" y="10148"/>
                </a:cubicBezTo>
                <a:cubicBezTo>
                  <a:pt x="1101338" y="9858"/>
                  <a:pt x="1091760" y="6783"/>
                  <a:pt x="1082013" y="5284"/>
                </a:cubicBezTo>
                <a:cubicBezTo>
                  <a:pt x="1070682" y="3541"/>
                  <a:pt x="1059315" y="2042"/>
                  <a:pt x="1047966" y="421"/>
                </a:cubicBezTo>
                <a:lnTo>
                  <a:pt x="799911" y="5284"/>
                </a:lnTo>
                <a:cubicBezTo>
                  <a:pt x="759347" y="5284"/>
                  <a:pt x="718820" y="-1769"/>
                  <a:pt x="678315" y="421"/>
                </a:cubicBezTo>
                <a:cubicBezTo>
                  <a:pt x="658290" y="1503"/>
                  <a:pt x="639614" y="11079"/>
                  <a:pt x="619949" y="15012"/>
                </a:cubicBezTo>
                <a:lnTo>
                  <a:pt x="595630" y="19876"/>
                </a:lnTo>
                <a:cubicBezTo>
                  <a:pt x="590766" y="23119"/>
                  <a:pt x="586710" y="28186"/>
                  <a:pt x="581039" y="29604"/>
                </a:cubicBezTo>
                <a:cubicBezTo>
                  <a:pt x="566796" y="33165"/>
                  <a:pt x="551832" y="32646"/>
                  <a:pt x="537264" y="34467"/>
                </a:cubicBezTo>
                <a:cubicBezTo>
                  <a:pt x="525888" y="35889"/>
                  <a:pt x="514566" y="37710"/>
                  <a:pt x="503217" y="39331"/>
                </a:cubicBezTo>
                <a:cubicBezTo>
                  <a:pt x="488626" y="44195"/>
                  <a:pt x="474543" y="51000"/>
                  <a:pt x="459443" y="53923"/>
                </a:cubicBezTo>
                <a:cubicBezTo>
                  <a:pt x="424101" y="60763"/>
                  <a:pt x="387580" y="60705"/>
                  <a:pt x="352439" y="68514"/>
                </a:cubicBezTo>
                <a:lnTo>
                  <a:pt x="308664" y="78242"/>
                </a:lnTo>
                <a:cubicBezTo>
                  <a:pt x="280592" y="96958"/>
                  <a:pt x="308300" y="80333"/>
                  <a:pt x="264890" y="97697"/>
                </a:cubicBezTo>
                <a:cubicBezTo>
                  <a:pt x="258158" y="100390"/>
                  <a:pt x="252099" y="104569"/>
                  <a:pt x="245434" y="107425"/>
                </a:cubicBezTo>
                <a:cubicBezTo>
                  <a:pt x="240722" y="109445"/>
                  <a:pt x="235429" y="109996"/>
                  <a:pt x="230843" y="112289"/>
                </a:cubicBezTo>
                <a:cubicBezTo>
                  <a:pt x="179608" y="137907"/>
                  <a:pt x="215299" y="127118"/>
                  <a:pt x="177341" y="136608"/>
                </a:cubicBezTo>
                <a:cubicBezTo>
                  <a:pt x="165992" y="143093"/>
                  <a:pt x="155162" y="150585"/>
                  <a:pt x="143294" y="156063"/>
                </a:cubicBezTo>
                <a:cubicBezTo>
                  <a:pt x="133984" y="160360"/>
                  <a:pt x="114111" y="165791"/>
                  <a:pt x="114111" y="165791"/>
                </a:cubicBezTo>
                <a:cubicBezTo>
                  <a:pt x="92369" y="180287"/>
                  <a:pt x="105050" y="169130"/>
                  <a:pt x="89792" y="190110"/>
                </a:cubicBezTo>
                <a:cubicBezTo>
                  <a:pt x="80256" y="203222"/>
                  <a:pt x="70337" y="216051"/>
                  <a:pt x="60609" y="229021"/>
                </a:cubicBezTo>
                <a:cubicBezTo>
                  <a:pt x="55745" y="235506"/>
                  <a:pt x="51749" y="242744"/>
                  <a:pt x="46017" y="248476"/>
                </a:cubicBezTo>
                <a:lnTo>
                  <a:pt x="31426" y="263067"/>
                </a:lnTo>
                <a:cubicBezTo>
                  <a:pt x="28183" y="271174"/>
                  <a:pt x="24459" y="279104"/>
                  <a:pt x="21698" y="287387"/>
                </a:cubicBezTo>
                <a:cubicBezTo>
                  <a:pt x="9423" y="324211"/>
                  <a:pt x="14915" y="368784"/>
                  <a:pt x="11971" y="404119"/>
                </a:cubicBezTo>
                <a:cubicBezTo>
                  <a:pt x="11416" y="410781"/>
                  <a:pt x="7552" y="416904"/>
                  <a:pt x="7107" y="423574"/>
                </a:cubicBezTo>
                <a:cubicBezTo>
                  <a:pt x="5921" y="441368"/>
                  <a:pt x="7107" y="459242"/>
                  <a:pt x="7107" y="477076"/>
                </a:cubicBezTo>
              </a:path>
            </a:pathLst>
          </a:custGeom>
          <a:noFill/>
          <a:ln>
            <a:solidFill>
              <a:srgbClr val="FF0000"/>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0000"/>
              </a:solidFill>
            </a:endParaRPr>
          </a:p>
        </p:txBody>
      </p:sp>
      <p:sp>
        <p:nvSpPr>
          <p:cNvPr id="6" name="TextBox 5"/>
          <p:cNvSpPr txBox="1"/>
          <p:nvPr/>
        </p:nvSpPr>
        <p:spPr>
          <a:xfrm>
            <a:off x="4549364" y="3736209"/>
            <a:ext cx="1752600" cy="954107"/>
          </a:xfrm>
          <a:prstGeom prst="rect">
            <a:avLst/>
          </a:prstGeom>
          <a:noFill/>
        </p:spPr>
        <p:txBody>
          <a:bodyPr wrap="square" rtlCol="0">
            <a:spAutoFit/>
          </a:bodyPr>
          <a:lstStyle/>
          <a:p>
            <a:r>
              <a:rPr lang="en-US" b="1" dirty="0" smtClean="0">
                <a:solidFill>
                  <a:srgbClr val="FF0000"/>
                </a:solidFill>
              </a:rPr>
              <a:t>Loop</a:t>
            </a:r>
            <a:r>
              <a:rPr lang="en-US" dirty="0" smtClean="0">
                <a:solidFill>
                  <a:srgbClr val="FF0000"/>
                </a:solidFill>
              </a:rPr>
              <a:t>: allows you to </a:t>
            </a:r>
            <a:r>
              <a:rPr lang="en-US" b="1" dirty="0" smtClean="0">
                <a:solidFill>
                  <a:srgbClr val="FF0000"/>
                </a:solidFill>
              </a:rPr>
              <a:t>repeat</a:t>
            </a:r>
            <a:r>
              <a:rPr lang="en-US" dirty="0" smtClean="0">
                <a:solidFill>
                  <a:srgbClr val="FF0000"/>
                </a:solidFill>
              </a:rPr>
              <a:t> the same tasks over and over again</a:t>
            </a:r>
            <a:endParaRPr lang="en-US" dirty="0">
              <a:solidFill>
                <a:srgbClr val="FF0000"/>
              </a:solidFill>
            </a:endParaRPr>
          </a:p>
        </p:txBody>
      </p:sp>
    </p:spTree>
    <p:extLst>
      <p:ext uri="{BB962C8B-B14F-4D97-AF65-F5344CB8AC3E}">
        <p14:creationId xmlns:p14="http://schemas.microsoft.com/office/powerpoint/2010/main" val="28271865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up)">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wipe(up)">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wipe(up)">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wipe(up)">
                                      <p:cBhvr>
                                        <p:cTn id="22" dur="5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wipe(up)">
                                      <p:cBhvr>
                                        <p:cTn id="27" dur="5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wipe(down)">
                                      <p:cBhvr>
                                        <p:cTn id="32" dur="500"/>
                                        <p:tgtEl>
                                          <p:spTgt spid="13"/>
                                        </p:tgtEl>
                                      </p:cBhvr>
                                    </p:animEffect>
                                  </p:childTnLst>
                                </p:cTn>
                              </p:par>
                            </p:childTnLst>
                          </p:cTn>
                        </p:par>
                      </p:childTnLst>
                    </p:cTn>
                  </p:par>
                  <p:par>
                    <p:cTn id="33" fill="hold">
                      <p:stCondLst>
                        <p:cond delay="indefinite"/>
                      </p:stCondLst>
                      <p:childTnLst>
                        <p:par>
                          <p:cTn id="34" fill="hold">
                            <p:stCondLst>
                              <p:cond delay="0"/>
                            </p:stCondLst>
                            <p:childTnLst>
                              <p:par>
                                <p:cTn id="35" presetID="14" presetClass="entr" presetSubtype="10" fill="hold" grpId="0" nodeType="clickEffect">
                                  <p:stCondLst>
                                    <p:cond delay="0"/>
                                  </p:stCondLst>
                                  <p:childTnLst>
                                    <p:set>
                                      <p:cBhvr>
                                        <p:cTn id="36" dur="1" fill="hold">
                                          <p:stCondLst>
                                            <p:cond delay="0"/>
                                          </p:stCondLst>
                                        </p:cTn>
                                        <p:tgtEl>
                                          <p:spTgt spid="6"/>
                                        </p:tgtEl>
                                        <p:attrNameLst>
                                          <p:attrName>style.visibility</p:attrName>
                                        </p:attrNameLst>
                                      </p:cBhvr>
                                      <p:to>
                                        <p:strVal val="visible"/>
                                      </p:to>
                                    </p:set>
                                    <p:animEffect transition="in" filter="randombar(horizontal)">
                                      <p:cBhvr>
                                        <p:cTn id="3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8" grpId="0" animBg="1"/>
      <p:bldP spid="13" grpId="0" animBg="1"/>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US" altLang="en-US" dirty="0" smtClean="0">
                <a:ea typeface="ＭＳ Ｐゴシック" panose="020B0600070205080204" pitchFamily="34" charset="-128"/>
                <a:cs typeface="Times New Roman" panose="02020603050405020304" pitchFamily="18" charset="0"/>
              </a:rPr>
              <a:t>How To Determine If Loops Can Be Applied</a:t>
            </a:r>
          </a:p>
        </p:txBody>
      </p:sp>
      <p:sp>
        <p:nvSpPr>
          <p:cNvPr id="3" name="Content Placeholder 2"/>
          <p:cNvSpPr>
            <a:spLocks noGrp="1"/>
          </p:cNvSpPr>
          <p:nvPr>
            <p:ph idx="1"/>
          </p:nvPr>
        </p:nvSpPr>
        <p:spPr/>
        <p:txBody>
          <a:bodyPr/>
          <a:lstStyle/>
          <a:p>
            <a:r>
              <a:rPr lang="en-US" altLang="en-US" dirty="0" smtClean="0">
                <a:ea typeface="ＭＳ Ｐゴシック" panose="020B0600070205080204" pitchFamily="34" charset="-128"/>
                <a:cs typeface="Times New Roman" panose="02020603050405020304" pitchFamily="18" charset="0"/>
              </a:rPr>
              <a:t>Something needs to occur multiple times (generally it will repeat itself as long as it’s true some condition has been met).</a:t>
            </a:r>
          </a:p>
          <a:p>
            <a:r>
              <a:rPr lang="en-US" altLang="en-US" b="1" dirty="0" smtClean="0">
                <a:ea typeface="ＭＳ Ｐゴシック" panose="020B0600070205080204" pitchFamily="34" charset="-128"/>
                <a:cs typeface="Times New Roman" panose="02020603050405020304" pitchFamily="18" charset="0"/>
              </a:rPr>
              <a:t>Example 1 </a:t>
            </a:r>
            <a:r>
              <a:rPr lang="en-US" altLang="en-US" b="1" dirty="0"/>
              <a:t>(re-run an entire program</a:t>
            </a:r>
            <a:r>
              <a:rPr lang="en-US" altLang="en-US" b="1" dirty="0" smtClean="0"/>
              <a:t>)</a:t>
            </a:r>
            <a:r>
              <a:rPr lang="en-US" altLang="en-US" dirty="0" smtClean="0">
                <a:ea typeface="ＭＳ Ｐゴシック" panose="020B0600070205080204" pitchFamily="34" charset="-128"/>
                <a:cs typeface="Times New Roman" panose="02020603050405020304" pitchFamily="18" charset="0"/>
              </a:rPr>
              <a:t>:</a:t>
            </a:r>
          </a:p>
        </p:txBody>
      </p:sp>
      <p:sp>
        <p:nvSpPr>
          <p:cNvPr id="105492" name="Text Box 20"/>
          <p:cNvSpPr txBox="1">
            <a:spLocks noChangeArrowheads="1"/>
          </p:cNvSpPr>
          <p:nvPr/>
        </p:nvSpPr>
        <p:spPr bwMode="auto">
          <a:xfrm>
            <a:off x="5250656" y="3033653"/>
            <a:ext cx="398145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50000"/>
              </a:spcBef>
              <a:buFontTx/>
              <a:buNone/>
            </a:pPr>
            <a:r>
              <a:rPr lang="en-CA" altLang="en-US" sz="1800" dirty="0">
                <a:latin typeface="Comic Sans MS" panose="030F0702030302020204" pitchFamily="66" charset="0"/>
              </a:rPr>
              <a:t>While the player wants to play</a:t>
            </a:r>
          </a:p>
          <a:p>
            <a:pPr eaLnBrk="1" hangingPunct="1">
              <a:spcBef>
                <a:spcPct val="50000"/>
              </a:spcBef>
              <a:buFontTx/>
              <a:buNone/>
            </a:pPr>
            <a:r>
              <a:rPr lang="en-CA" altLang="en-US" sz="1800" dirty="0">
                <a:latin typeface="Comic Sans MS" panose="030F0702030302020204" pitchFamily="66" charset="0"/>
              </a:rPr>
              <a:t>     Run the game </a:t>
            </a:r>
            <a:r>
              <a:rPr lang="en-CA" altLang="en-US" sz="1800" dirty="0" smtClean="0">
                <a:latin typeface="Comic Sans MS" panose="030F0702030302020204" pitchFamily="66" charset="0"/>
              </a:rPr>
              <a:t>again</a:t>
            </a:r>
          </a:p>
          <a:p>
            <a:pPr eaLnBrk="1" hangingPunct="1">
              <a:spcBef>
                <a:spcPct val="50000"/>
              </a:spcBef>
              <a:buFontTx/>
              <a:buNone/>
            </a:pPr>
            <a:r>
              <a:rPr lang="en-US" altLang="en-US" sz="1800" dirty="0" smtClean="0">
                <a:latin typeface="Comic Sans MS" panose="030F0702030302020204" pitchFamily="66" charset="0"/>
              </a:rPr>
              <a:t>End while</a:t>
            </a:r>
            <a:endParaRPr lang="en-CA" altLang="en-US" sz="1800" dirty="0">
              <a:latin typeface="Comic Sans MS" panose="030F0702030302020204" pitchFamily="66" charset="0"/>
            </a:endParaRPr>
          </a:p>
        </p:txBody>
      </p:sp>
      <p:sp>
        <p:nvSpPr>
          <p:cNvPr id="105493" name="AutoShape 21"/>
          <p:cNvSpPr>
            <a:spLocks noChangeArrowheads="1"/>
          </p:cNvSpPr>
          <p:nvPr/>
        </p:nvSpPr>
        <p:spPr bwMode="auto">
          <a:xfrm>
            <a:off x="1332985" y="3033713"/>
            <a:ext cx="2360613" cy="914400"/>
          </a:xfrm>
          <a:prstGeom prst="diamond">
            <a:avLst/>
          </a:prstGeom>
          <a:noFill/>
          <a:ln w="254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lstStyle>
            <a:lvl1pPr>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CA" altLang="en-US" sz="2000" dirty="0">
                <a:latin typeface="Arial" panose="020B0604020202020204" pitchFamily="34" charset="0"/>
              </a:rPr>
              <a:t>Play again?</a:t>
            </a:r>
          </a:p>
        </p:txBody>
      </p:sp>
      <p:sp>
        <p:nvSpPr>
          <p:cNvPr id="105494" name="Rectangle 22"/>
          <p:cNvSpPr>
            <a:spLocks noChangeArrowheads="1"/>
          </p:cNvSpPr>
          <p:nvPr/>
        </p:nvSpPr>
        <p:spPr bwMode="auto">
          <a:xfrm>
            <a:off x="1447285" y="4260850"/>
            <a:ext cx="2133600" cy="533400"/>
          </a:xfrm>
          <a:prstGeom prst="rect">
            <a:avLst/>
          </a:prstGeom>
          <a:noFill/>
          <a:ln w="254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lstStyle>
            <a:lvl1pPr>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CA" altLang="en-US" sz="2000" dirty="0">
                <a:latin typeface="Arial" panose="020B0604020202020204" pitchFamily="34" charset="0"/>
              </a:rPr>
              <a:t>Run game again</a:t>
            </a:r>
          </a:p>
        </p:txBody>
      </p:sp>
      <p:grpSp>
        <p:nvGrpSpPr>
          <p:cNvPr id="5" name="Group 4"/>
          <p:cNvGrpSpPr>
            <a:grpSpLocks/>
          </p:cNvGrpSpPr>
          <p:nvPr/>
        </p:nvGrpSpPr>
        <p:grpSpPr bwMode="auto">
          <a:xfrm>
            <a:off x="2245798" y="3892549"/>
            <a:ext cx="306387" cy="387349"/>
            <a:chOff x="5656386" y="3387725"/>
            <a:chExt cx="306264" cy="387733"/>
          </a:xfrm>
        </p:grpSpPr>
        <p:cxnSp>
          <p:nvCxnSpPr>
            <p:cNvPr id="8213" name="AutoShape 23"/>
            <p:cNvCxnSpPr>
              <a:cxnSpLocks noChangeShapeType="1"/>
            </p:cNvCxnSpPr>
            <p:nvPr/>
          </p:nvCxnSpPr>
          <p:spPr bwMode="auto">
            <a:xfrm>
              <a:off x="5922979" y="3462411"/>
              <a:ext cx="793" cy="313047"/>
            </a:xfrm>
            <a:prstGeom prst="straightConnector1">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8214" name="Text Box 26"/>
            <p:cNvSpPr txBox="1">
              <a:spLocks noChangeArrowheads="1"/>
            </p:cNvSpPr>
            <p:nvPr/>
          </p:nvSpPr>
          <p:spPr bwMode="auto">
            <a:xfrm>
              <a:off x="5656386" y="3387725"/>
              <a:ext cx="306264"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lIns="90000" tIns="46800" rIns="90000" bIns="46800">
              <a:spAutoFit/>
            </a:bodyPr>
            <a:lstStyle>
              <a:lvl1pPr>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50000"/>
                </a:spcBef>
                <a:buFontTx/>
                <a:buNone/>
              </a:pPr>
              <a:r>
                <a:rPr lang="en-CA" altLang="en-US" sz="1800" dirty="0"/>
                <a:t>Y</a:t>
              </a:r>
            </a:p>
          </p:txBody>
        </p:sp>
      </p:grpSp>
      <p:grpSp>
        <p:nvGrpSpPr>
          <p:cNvPr id="4" name="Group 3"/>
          <p:cNvGrpSpPr>
            <a:grpSpLocks/>
          </p:cNvGrpSpPr>
          <p:nvPr/>
        </p:nvGrpSpPr>
        <p:grpSpPr bwMode="auto">
          <a:xfrm>
            <a:off x="647185" y="3476625"/>
            <a:ext cx="800100" cy="990600"/>
            <a:chOff x="4057244" y="2971801"/>
            <a:chExt cx="800505" cy="990600"/>
          </a:xfrm>
        </p:grpSpPr>
        <p:sp>
          <p:nvSpPr>
            <p:cNvPr id="8210" name="Line 27"/>
            <p:cNvSpPr>
              <a:spLocks noChangeShapeType="1"/>
            </p:cNvSpPr>
            <p:nvPr/>
          </p:nvSpPr>
          <p:spPr bwMode="auto">
            <a:xfrm flipH="1">
              <a:off x="4057244" y="3962401"/>
              <a:ext cx="800505"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wrap="none" lIns="90000" tIns="46800" rIns="90000" bIns="46800" anchor="ctr"/>
            <a:lstStyle/>
            <a:p>
              <a:endParaRPr lang="en-CA" dirty="0"/>
            </a:p>
          </p:txBody>
        </p:sp>
        <p:sp>
          <p:nvSpPr>
            <p:cNvPr id="8211" name="Line 28"/>
            <p:cNvSpPr>
              <a:spLocks noChangeShapeType="1"/>
            </p:cNvSpPr>
            <p:nvPr/>
          </p:nvSpPr>
          <p:spPr bwMode="auto">
            <a:xfrm flipV="1">
              <a:off x="4057245" y="2971801"/>
              <a:ext cx="0" cy="99060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wrap="none" lIns="90000" tIns="46800" rIns="90000" bIns="46800" anchor="ctr"/>
            <a:lstStyle/>
            <a:p>
              <a:endParaRPr lang="en-CA" dirty="0"/>
            </a:p>
          </p:txBody>
        </p:sp>
        <p:sp>
          <p:nvSpPr>
            <p:cNvPr id="8212" name="Line 29"/>
            <p:cNvSpPr>
              <a:spLocks noChangeShapeType="1"/>
            </p:cNvSpPr>
            <p:nvPr/>
          </p:nvSpPr>
          <p:spPr bwMode="auto">
            <a:xfrm>
              <a:off x="4057245" y="2971801"/>
              <a:ext cx="685800" cy="0"/>
            </a:xfrm>
            <a:prstGeom prst="line">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txBody>
            <a:bodyPr wrap="none" lIns="90000" tIns="46800" rIns="90000" bIns="46800" anchor="ctr"/>
            <a:lstStyle/>
            <a:p>
              <a:endParaRPr lang="en-CA" dirty="0"/>
            </a:p>
          </p:txBody>
        </p:sp>
      </p:grpSp>
      <p:grpSp>
        <p:nvGrpSpPr>
          <p:cNvPr id="9" name="Group 8"/>
          <p:cNvGrpSpPr>
            <a:grpSpLocks/>
          </p:cNvGrpSpPr>
          <p:nvPr/>
        </p:nvGrpSpPr>
        <p:grpSpPr bwMode="auto">
          <a:xfrm>
            <a:off x="1561585" y="3157538"/>
            <a:ext cx="3048000" cy="2466975"/>
            <a:chOff x="4972050" y="2652186"/>
            <a:chExt cx="3048000" cy="2467502"/>
          </a:xfrm>
        </p:grpSpPr>
        <p:sp>
          <p:nvSpPr>
            <p:cNvPr id="8205" name="Oval 25"/>
            <p:cNvSpPr>
              <a:spLocks noChangeArrowheads="1"/>
            </p:cNvSpPr>
            <p:nvPr/>
          </p:nvSpPr>
          <p:spPr bwMode="auto">
            <a:xfrm>
              <a:off x="4972050" y="4662488"/>
              <a:ext cx="1905000" cy="457200"/>
            </a:xfrm>
            <a:prstGeom prst="ellipse">
              <a:avLst/>
            </a:prstGeom>
            <a:noFill/>
            <a:ln w="254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lstStyle>
              <a:lvl1pPr>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CA" altLang="en-US" sz="2000" dirty="0">
                  <a:latin typeface="Arial" panose="020B0604020202020204" pitchFamily="34" charset="0"/>
                </a:rPr>
                <a:t>END GAME</a:t>
              </a:r>
            </a:p>
          </p:txBody>
        </p:sp>
        <p:sp>
          <p:nvSpPr>
            <p:cNvPr id="8206" name="Text Box 30"/>
            <p:cNvSpPr txBox="1">
              <a:spLocks noChangeArrowheads="1"/>
            </p:cNvSpPr>
            <p:nvPr/>
          </p:nvSpPr>
          <p:spPr bwMode="auto">
            <a:xfrm>
              <a:off x="7181850" y="2652186"/>
              <a:ext cx="533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lIns="90000" tIns="46800" rIns="90000" bIns="46800">
              <a:spAutoFit/>
            </a:bodyPr>
            <a:lstStyle>
              <a:lvl1pPr>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50000"/>
                </a:spcBef>
                <a:buFontTx/>
                <a:buNone/>
              </a:pPr>
              <a:r>
                <a:rPr lang="en-CA" altLang="en-US" sz="1800" dirty="0"/>
                <a:t>N</a:t>
              </a:r>
            </a:p>
          </p:txBody>
        </p:sp>
        <p:sp>
          <p:nvSpPr>
            <p:cNvPr id="8207" name="Line 31"/>
            <p:cNvSpPr>
              <a:spLocks noChangeShapeType="1"/>
            </p:cNvSpPr>
            <p:nvPr/>
          </p:nvSpPr>
          <p:spPr bwMode="auto">
            <a:xfrm>
              <a:off x="7164016" y="2971802"/>
              <a:ext cx="856034"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wrap="none" lIns="90000" tIns="46800" rIns="90000" bIns="46800" anchor="ctr"/>
            <a:lstStyle/>
            <a:p>
              <a:endParaRPr lang="en-CA" dirty="0"/>
            </a:p>
          </p:txBody>
        </p:sp>
        <p:sp>
          <p:nvSpPr>
            <p:cNvPr id="8208" name="Line 32"/>
            <p:cNvSpPr>
              <a:spLocks noChangeShapeType="1"/>
            </p:cNvSpPr>
            <p:nvPr/>
          </p:nvSpPr>
          <p:spPr bwMode="auto">
            <a:xfrm>
              <a:off x="8020050" y="2986088"/>
              <a:ext cx="0" cy="190500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wrap="none" lIns="90000" tIns="46800" rIns="90000" bIns="46800" anchor="ctr"/>
            <a:lstStyle/>
            <a:p>
              <a:endParaRPr lang="en-CA" dirty="0"/>
            </a:p>
          </p:txBody>
        </p:sp>
        <p:sp>
          <p:nvSpPr>
            <p:cNvPr id="8209" name="Line 33"/>
            <p:cNvSpPr>
              <a:spLocks noChangeShapeType="1"/>
            </p:cNvSpPr>
            <p:nvPr/>
          </p:nvSpPr>
          <p:spPr bwMode="auto">
            <a:xfrm flipH="1">
              <a:off x="6877050" y="4891088"/>
              <a:ext cx="1143000" cy="0"/>
            </a:xfrm>
            <a:prstGeom prst="line">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txBody>
            <a:bodyPr wrap="none" lIns="90000" tIns="46800" rIns="90000" bIns="46800" anchor="ctr"/>
            <a:lstStyle/>
            <a:p>
              <a:endParaRPr lang="en-CA" dirty="0"/>
            </a:p>
          </p:txBody>
        </p:sp>
      </p:grpSp>
      <p:sp>
        <p:nvSpPr>
          <p:cNvPr id="8" name="TextBox 7"/>
          <p:cNvSpPr txBox="1">
            <a:spLocks noChangeArrowheads="1"/>
          </p:cNvSpPr>
          <p:nvPr/>
        </p:nvSpPr>
        <p:spPr bwMode="auto">
          <a:xfrm>
            <a:off x="609085" y="2633664"/>
            <a:ext cx="413385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en-US" altLang="en-US" sz="2000" b="1" dirty="0" smtClean="0"/>
              <a:t>Flowchart</a:t>
            </a:r>
            <a:endParaRPr lang="en-US" altLang="en-US" sz="2000" b="1" dirty="0"/>
          </a:p>
        </p:txBody>
      </p:sp>
      <p:sp>
        <p:nvSpPr>
          <p:cNvPr id="29" name="TextBox 28"/>
          <p:cNvSpPr txBox="1">
            <a:spLocks noChangeArrowheads="1"/>
          </p:cNvSpPr>
          <p:nvPr/>
        </p:nvSpPr>
        <p:spPr bwMode="auto">
          <a:xfrm>
            <a:off x="5255418" y="2633603"/>
            <a:ext cx="3595687"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en-US" altLang="en-US" sz="2000" b="1" dirty="0" smtClean="0"/>
              <a:t>Pseudo </a:t>
            </a:r>
            <a:r>
              <a:rPr lang="en-US" altLang="en-US" sz="2000" b="1" dirty="0"/>
              <a:t>code </a:t>
            </a:r>
            <a:r>
              <a:rPr lang="en-US" altLang="en-US" sz="2000" b="1" dirty="0" smtClean="0"/>
              <a:t>(code like format)</a:t>
            </a:r>
            <a:endParaRPr lang="en-US" altLang="en-US" sz="2000" b="1"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5493"/>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22" presetClass="entr" presetSubtype="1" fill="hold" nodeType="clickEffect">
                                  <p:stCondLst>
                                    <p:cond delay="0"/>
                                  </p:stCondLst>
                                  <p:childTnLst>
                                    <p:set>
                                      <p:cBhvr>
                                        <p:cTn id="22" dur="1" fill="hold">
                                          <p:stCondLst>
                                            <p:cond delay="0"/>
                                          </p:stCondLst>
                                        </p:cTn>
                                        <p:tgtEl>
                                          <p:spTgt spid="5"/>
                                        </p:tgtEl>
                                        <p:attrNameLst>
                                          <p:attrName>style.visibility</p:attrName>
                                        </p:attrNameLst>
                                      </p:cBhvr>
                                      <p:to>
                                        <p:strVal val="visible"/>
                                      </p:to>
                                    </p:set>
                                    <p:animEffect transition="in" filter="wipe(up)">
                                      <p:cBhvr>
                                        <p:cTn id="23" dur="500"/>
                                        <p:tgtEl>
                                          <p:spTgt spid="5"/>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1" presetClass="entr" presetSubtype="0" fill="hold" grpId="1" nodeType="clickEffect">
                                  <p:stCondLst>
                                    <p:cond delay="0"/>
                                  </p:stCondLst>
                                  <p:childTnLst>
                                    <p:set>
                                      <p:cBhvr>
                                        <p:cTn id="27" dur="1" fill="hold">
                                          <p:stCondLst>
                                            <p:cond delay="0"/>
                                          </p:stCondLst>
                                        </p:cTn>
                                        <p:tgtEl>
                                          <p:spTgt spid="3">
                                            <p:txEl>
                                              <p:pRg st="0" end="0"/>
                                            </p:txEl>
                                          </p:spTgt>
                                        </p:tgtEl>
                                        <p:attrNameLst>
                                          <p:attrName>style.visibility</p:attrName>
                                        </p:attrNameLst>
                                      </p:cBhvr>
                                      <p:to>
                                        <p:strVal val="visible"/>
                                      </p:to>
                                    </p:set>
                                  </p:childTnLst>
                                </p:cTn>
                              </p:par>
                              <p:par>
                                <p:cTn id="28" presetID="1" presetClass="entr" presetSubtype="0" fill="hold" grpId="1" nodeType="withEffect">
                                  <p:stCondLst>
                                    <p:cond delay="0"/>
                                  </p:stCondLst>
                                  <p:childTnLst>
                                    <p:set>
                                      <p:cBhvr>
                                        <p:cTn id="29"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30" fill="hold" nodeType="clickPar">
                      <p:stCondLst>
                        <p:cond delay="indefinite"/>
                      </p:stCondLst>
                      <p:childTnLst>
                        <p:par>
                          <p:cTn id="31" fill="hold" nodeType="withGroup">
                            <p:stCondLst>
                              <p:cond delay="0"/>
                            </p:stCondLst>
                            <p:childTnLst>
                              <p:par>
                                <p:cTn id="32" presetID="1" presetClass="entr" presetSubtype="0" fill="hold" grpId="0" nodeType="clickEffect">
                                  <p:stCondLst>
                                    <p:cond delay="0"/>
                                  </p:stCondLst>
                                  <p:childTnLst>
                                    <p:set>
                                      <p:cBhvr>
                                        <p:cTn id="33" dur="1" fill="hold">
                                          <p:stCondLst>
                                            <p:cond delay="0"/>
                                          </p:stCondLst>
                                        </p:cTn>
                                        <p:tgtEl>
                                          <p:spTgt spid="105494"/>
                                        </p:tgtEl>
                                        <p:attrNameLst>
                                          <p:attrName>style.visibility</p:attrName>
                                        </p:attrNameLst>
                                      </p:cBhvr>
                                      <p:to>
                                        <p:strVal val="visible"/>
                                      </p:to>
                                    </p:set>
                                  </p:childTnLst>
                                </p:cTn>
                              </p:par>
                            </p:childTnLst>
                          </p:cTn>
                        </p:par>
                      </p:childTnLst>
                    </p:cTn>
                  </p:par>
                  <p:par>
                    <p:cTn id="34" fill="hold" nodeType="clickPar">
                      <p:stCondLst>
                        <p:cond delay="indefinite"/>
                      </p:stCondLst>
                      <p:childTnLst>
                        <p:par>
                          <p:cTn id="35" fill="hold" nodeType="withGroup">
                            <p:stCondLst>
                              <p:cond delay="0"/>
                            </p:stCondLst>
                            <p:childTnLst>
                              <p:par>
                                <p:cTn id="36" presetID="22" presetClass="entr" presetSubtype="4" fill="hold" nodeType="clickEffect">
                                  <p:stCondLst>
                                    <p:cond delay="0"/>
                                  </p:stCondLst>
                                  <p:childTnLst>
                                    <p:set>
                                      <p:cBhvr>
                                        <p:cTn id="37" dur="1" fill="hold">
                                          <p:stCondLst>
                                            <p:cond delay="0"/>
                                          </p:stCondLst>
                                        </p:cTn>
                                        <p:tgtEl>
                                          <p:spTgt spid="4"/>
                                        </p:tgtEl>
                                        <p:attrNameLst>
                                          <p:attrName>style.visibility</p:attrName>
                                        </p:attrNameLst>
                                      </p:cBhvr>
                                      <p:to>
                                        <p:strVal val="visible"/>
                                      </p:to>
                                    </p:set>
                                    <p:animEffect transition="in" filter="wipe(down)">
                                      <p:cBhvr>
                                        <p:cTn id="38" dur="500"/>
                                        <p:tgtEl>
                                          <p:spTgt spid="4"/>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22" presetClass="entr" presetSubtype="1" fill="hold" nodeType="clickEffect">
                                  <p:stCondLst>
                                    <p:cond delay="0"/>
                                  </p:stCondLst>
                                  <p:childTnLst>
                                    <p:set>
                                      <p:cBhvr>
                                        <p:cTn id="42" dur="1" fill="hold">
                                          <p:stCondLst>
                                            <p:cond delay="0"/>
                                          </p:stCondLst>
                                        </p:cTn>
                                        <p:tgtEl>
                                          <p:spTgt spid="9"/>
                                        </p:tgtEl>
                                        <p:attrNameLst>
                                          <p:attrName>style.visibility</p:attrName>
                                        </p:attrNameLst>
                                      </p:cBhvr>
                                      <p:to>
                                        <p:strVal val="visible"/>
                                      </p:to>
                                    </p:set>
                                    <p:animEffect transition="in" filter="wipe(up)">
                                      <p:cBhvr>
                                        <p:cTn id="43" dur="500"/>
                                        <p:tgtEl>
                                          <p:spTgt spid="9"/>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1" presetClass="entr" presetSubtype="0" fill="hold" grpId="0" nodeType="clickEffect">
                                  <p:stCondLst>
                                    <p:cond delay="0"/>
                                  </p:stCondLst>
                                  <p:childTnLst>
                                    <p:set>
                                      <p:cBhvr>
                                        <p:cTn id="47" dur="1" fill="hold">
                                          <p:stCondLst>
                                            <p:cond delay="0"/>
                                          </p:stCondLst>
                                        </p:cTn>
                                        <p:tgtEl>
                                          <p:spTgt spid="29"/>
                                        </p:tgtEl>
                                        <p:attrNameLst>
                                          <p:attrName>style.visibility</p:attrName>
                                        </p:attrNameLst>
                                      </p:cBhvr>
                                      <p:to>
                                        <p:strVal val="visible"/>
                                      </p:to>
                                    </p:set>
                                  </p:childTnLst>
                                </p:cTn>
                              </p:par>
                            </p:childTnLst>
                          </p:cTn>
                        </p:par>
                      </p:childTnLst>
                    </p:cTn>
                  </p:par>
                  <p:par>
                    <p:cTn id="48" fill="hold" nodeType="clickPar">
                      <p:stCondLst>
                        <p:cond delay="indefinite"/>
                      </p:stCondLst>
                      <p:childTnLst>
                        <p:par>
                          <p:cTn id="49" fill="hold" nodeType="withGroup">
                            <p:stCondLst>
                              <p:cond delay="0"/>
                            </p:stCondLst>
                            <p:childTnLst>
                              <p:par>
                                <p:cTn id="50" presetID="1" presetClass="entr" presetSubtype="0" fill="hold" grpId="0" nodeType="clickEffect">
                                  <p:stCondLst>
                                    <p:cond delay="0"/>
                                  </p:stCondLst>
                                  <p:childTnLst>
                                    <p:set>
                                      <p:cBhvr>
                                        <p:cTn id="51" dur="1" fill="hold">
                                          <p:stCondLst>
                                            <p:cond delay="0"/>
                                          </p:stCondLst>
                                        </p:cTn>
                                        <p:tgtEl>
                                          <p:spTgt spid="10549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P spid="3" grpId="1" build="allAtOnce"/>
      <p:bldP spid="105492" grpId="0"/>
      <p:bldP spid="105493" grpId="0" animBg="1"/>
      <p:bldP spid="105494" grpId="0" animBg="1"/>
      <p:bldP spid="8" grpId="0"/>
      <p:bldP spid="2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p:txBody>
          <a:bodyPr/>
          <a:lstStyle/>
          <a:p>
            <a:r>
              <a:rPr lang="en-US" altLang="en-US" dirty="0" smtClean="0">
                <a:ea typeface="ＭＳ Ｐゴシック" panose="020B0600070205080204" pitchFamily="34" charset="-128"/>
                <a:cs typeface="Times New Roman" panose="02020603050405020304" pitchFamily="18" charset="0"/>
              </a:rPr>
              <a:t>How To Determine If Loops Can Be Applied (2)</a:t>
            </a:r>
            <a:endParaRPr lang="en-CA" altLang="en-US" dirty="0" smtClean="0">
              <a:ea typeface="ＭＳ Ｐゴシック" panose="020B0600070205080204" pitchFamily="34" charset="-128"/>
              <a:cs typeface="Times New Roman" panose="02020603050405020304" pitchFamily="18" charset="0"/>
            </a:endParaRPr>
          </a:p>
        </p:txBody>
      </p:sp>
      <p:sp>
        <p:nvSpPr>
          <p:cNvPr id="9219" name="Rectangle 3"/>
          <p:cNvSpPr>
            <a:spLocks noGrp="1"/>
          </p:cNvSpPr>
          <p:nvPr>
            <p:ph idx="1"/>
          </p:nvPr>
        </p:nvSpPr>
        <p:spPr>
          <a:xfrm>
            <a:off x="465138" y="1100138"/>
            <a:ext cx="8178800" cy="474662"/>
          </a:xfrm>
        </p:spPr>
        <p:txBody>
          <a:bodyPr/>
          <a:lstStyle/>
          <a:p>
            <a:r>
              <a:rPr lang="en-US" altLang="en-US" b="1" dirty="0" smtClean="0">
                <a:ea typeface="ＭＳ Ｐゴシック" panose="020B0600070205080204" pitchFamily="34" charset="-128"/>
                <a:cs typeface="Times New Roman" panose="02020603050405020304" pitchFamily="18" charset="0"/>
              </a:rPr>
              <a:t>Example 2</a:t>
            </a:r>
            <a:r>
              <a:rPr lang="en-US" altLang="en-US" dirty="0" smtClean="0">
                <a:ea typeface="ＭＳ Ｐゴシック" panose="020B0600070205080204" pitchFamily="34" charset="-128"/>
                <a:cs typeface="Times New Roman" panose="02020603050405020304" pitchFamily="18" charset="0"/>
              </a:rPr>
              <a:t> </a:t>
            </a:r>
            <a:r>
              <a:rPr lang="en-US" altLang="en-US" dirty="0" smtClean="0">
                <a:latin typeface="Arial" panose="020B0604020202020204" pitchFamily="34" charset="0"/>
                <a:cs typeface="Times New Roman" panose="02020603050405020304" pitchFamily="18" charset="0"/>
              </a:rPr>
              <a:t>(r</a:t>
            </a:r>
            <a:r>
              <a:rPr lang="en-US" altLang="en-US" dirty="0" smtClean="0">
                <a:latin typeface="Arial" panose="020B0604020202020204" pitchFamily="34" charset="0"/>
              </a:rPr>
              <a:t>e-running </a:t>
            </a:r>
            <a:r>
              <a:rPr lang="en-US" altLang="en-US" dirty="0">
                <a:latin typeface="Arial" panose="020B0604020202020204" pitchFamily="34" charset="0"/>
              </a:rPr>
              <a:t>specific parts of the </a:t>
            </a:r>
            <a:r>
              <a:rPr lang="en-US" altLang="en-US" dirty="0" smtClean="0">
                <a:latin typeface="Arial" panose="020B0604020202020204" pitchFamily="34" charset="0"/>
              </a:rPr>
              <a:t>program)</a:t>
            </a:r>
            <a:endParaRPr lang="en-US" altLang="en-US" dirty="0">
              <a:latin typeface="Arial" panose="020B0604020202020204" pitchFamily="34" charset="0"/>
            </a:endParaRPr>
          </a:p>
          <a:p>
            <a:endParaRPr lang="en-CA" altLang="en-US" dirty="0" smtClean="0">
              <a:ea typeface="ＭＳ Ｐゴシック" panose="020B0600070205080204" pitchFamily="34" charset="-128"/>
              <a:cs typeface="Times New Roman" panose="02020603050405020304" pitchFamily="18" charset="0"/>
            </a:endParaRPr>
          </a:p>
        </p:txBody>
      </p:sp>
      <p:sp>
        <p:nvSpPr>
          <p:cNvPr id="106503" name="AutoShape 7"/>
          <p:cNvSpPr>
            <a:spLocks noChangeArrowheads="1"/>
          </p:cNvSpPr>
          <p:nvPr/>
        </p:nvSpPr>
        <p:spPr bwMode="auto">
          <a:xfrm>
            <a:off x="1362419" y="3370290"/>
            <a:ext cx="2360612" cy="914400"/>
          </a:xfrm>
          <a:prstGeom prst="diamond">
            <a:avLst/>
          </a:prstGeom>
          <a:noFill/>
          <a:ln w="254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lstStyle>
            <a:lvl1pPr>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CA" altLang="en-US" sz="2000" dirty="0">
                <a:latin typeface="Arial" panose="020B0604020202020204" pitchFamily="34" charset="0"/>
              </a:rPr>
              <a:t>Invalid input?</a:t>
            </a:r>
          </a:p>
        </p:txBody>
      </p:sp>
      <p:sp>
        <p:nvSpPr>
          <p:cNvPr id="106504" name="Rectangle 8"/>
          <p:cNvSpPr>
            <a:spLocks noChangeArrowheads="1"/>
          </p:cNvSpPr>
          <p:nvPr/>
        </p:nvSpPr>
        <p:spPr bwMode="auto">
          <a:xfrm>
            <a:off x="1438619" y="4589490"/>
            <a:ext cx="2209800" cy="533400"/>
          </a:xfrm>
          <a:prstGeom prst="rect">
            <a:avLst/>
          </a:prstGeom>
          <a:noFill/>
          <a:ln w="254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lstStyle>
            <a:lvl1pPr>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CA" altLang="en-US" sz="2000" dirty="0">
                <a:latin typeface="Arial" panose="020B0604020202020204" pitchFamily="34" charset="0"/>
              </a:rPr>
              <a:t>Ask for input again</a:t>
            </a:r>
          </a:p>
        </p:txBody>
      </p:sp>
      <p:grpSp>
        <p:nvGrpSpPr>
          <p:cNvPr id="3" name="Group 2"/>
          <p:cNvGrpSpPr>
            <a:grpSpLocks/>
          </p:cNvGrpSpPr>
          <p:nvPr/>
        </p:nvGrpSpPr>
        <p:grpSpPr bwMode="auto">
          <a:xfrm>
            <a:off x="2224431" y="4252940"/>
            <a:ext cx="317500" cy="365125"/>
            <a:chOff x="2386806" y="4739480"/>
            <a:chExt cx="317500" cy="366713"/>
          </a:xfrm>
        </p:grpSpPr>
        <p:cxnSp>
          <p:nvCxnSpPr>
            <p:cNvPr id="9237" name="AutoShape 10"/>
            <p:cNvCxnSpPr>
              <a:cxnSpLocks noChangeShapeType="1"/>
            </p:cNvCxnSpPr>
            <p:nvPr/>
          </p:nvCxnSpPr>
          <p:spPr bwMode="auto">
            <a:xfrm>
              <a:off x="2704306" y="4770437"/>
              <a:ext cx="0" cy="304800"/>
            </a:xfrm>
            <a:prstGeom prst="straightConnector1">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9238" name="Text Box 11"/>
            <p:cNvSpPr txBox="1">
              <a:spLocks noChangeArrowheads="1"/>
            </p:cNvSpPr>
            <p:nvPr/>
          </p:nvSpPr>
          <p:spPr bwMode="auto">
            <a:xfrm>
              <a:off x="2386806" y="4739480"/>
              <a:ext cx="304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lIns="90000" tIns="46800" rIns="90000" bIns="46800">
              <a:spAutoFit/>
            </a:bodyPr>
            <a:lstStyle>
              <a:lvl1pPr>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50000"/>
                </a:spcBef>
                <a:buFontTx/>
                <a:buNone/>
              </a:pPr>
              <a:r>
                <a:rPr lang="en-CA" altLang="en-US" sz="1800" dirty="0"/>
                <a:t>Y</a:t>
              </a:r>
            </a:p>
          </p:txBody>
        </p:sp>
      </p:grpSp>
      <p:grpSp>
        <p:nvGrpSpPr>
          <p:cNvPr id="4" name="Group 12"/>
          <p:cNvGrpSpPr>
            <a:grpSpLocks/>
          </p:cNvGrpSpPr>
          <p:nvPr/>
        </p:nvGrpSpPr>
        <p:grpSpPr bwMode="auto">
          <a:xfrm>
            <a:off x="752819" y="3827490"/>
            <a:ext cx="685800" cy="990600"/>
            <a:chOff x="2640" y="1728"/>
            <a:chExt cx="432" cy="624"/>
          </a:xfrm>
        </p:grpSpPr>
        <p:sp>
          <p:nvSpPr>
            <p:cNvPr id="9234" name="Line 13"/>
            <p:cNvSpPr>
              <a:spLocks noChangeShapeType="1"/>
            </p:cNvSpPr>
            <p:nvPr/>
          </p:nvSpPr>
          <p:spPr bwMode="auto">
            <a:xfrm flipH="1">
              <a:off x="2640" y="2352"/>
              <a:ext cx="432"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wrap="none" lIns="90000" tIns="46800" rIns="90000" bIns="46800" anchor="ctr"/>
            <a:lstStyle/>
            <a:p>
              <a:endParaRPr lang="en-CA" dirty="0"/>
            </a:p>
          </p:txBody>
        </p:sp>
        <p:sp>
          <p:nvSpPr>
            <p:cNvPr id="9235" name="Line 14"/>
            <p:cNvSpPr>
              <a:spLocks noChangeShapeType="1"/>
            </p:cNvSpPr>
            <p:nvPr/>
          </p:nvSpPr>
          <p:spPr bwMode="auto">
            <a:xfrm flipV="1">
              <a:off x="2640" y="1728"/>
              <a:ext cx="0" cy="624"/>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wrap="none" lIns="90000" tIns="46800" rIns="90000" bIns="46800" anchor="ctr"/>
            <a:lstStyle/>
            <a:p>
              <a:endParaRPr lang="en-CA" dirty="0"/>
            </a:p>
          </p:txBody>
        </p:sp>
        <p:sp>
          <p:nvSpPr>
            <p:cNvPr id="9236" name="Line 15"/>
            <p:cNvSpPr>
              <a:spLocks noChangeShapeType="1"/>
            </p:cNvSpPr>
            <p:nvPr/>
          </p:nvSpPr>
          <p:spPr bwMode="auto">
            <a:xfrm>
              <a:off x="2640" y="1728"/>
              <a:ext cx="432" cy="0"/>
            </a:xfrm>
            <a:prstGeom prst="line">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txBody>
            <a:bodyPr wrap="none" lIns="90000" tIns="46800" rIns="90000" bIns="46800" anchor="ctr"/>
            <a:lstStyle/>
            <a:p>
              <a:endParaRPr lang="en-CA" dirty="0"/>
            </a:p>
          </p:txBody>
        </p:sp>
      </p:grpSp>
      <p:grpSp>
        <p:nvGrpSpPr>
          <p:cNvPr id="5" name="Group 25"/>
          <p:cNvGrpSpPr>
            <a:grpSpLocks/>
          </p:cNvGrpSpPr>
          <p:nvPr/>
        </p:nvGrpSpPr>
        <p:grpSpPr bwMode="auto">
          <a:xfrm>
            <a:off x="2048219" y="3446490"/>
            <a:ext cx="2590800" cy="2759075"/>
            <a:chOff x="1392" y="2256"/>
            <a:chExt cx="1632" cy="1738"/>
          </a:xfrm>
        </p:grpSpPr>
        <p:sp>
          <p:nvSpPr>
            <p:cNvPr id="9229" name="Text Box 18"/>
            <p:cNvSpPr txBox="1">
              <a:spLocks noChangeArrowheads="1"/>
            </p:cNvSpPr>
            <p:nvPr/>
          </p:nvSpPr>
          <p:spPr bwMode="auto">
            <a:xfrm>
              <a:off x="2496" y="2256"/>
              <a:ext cx="336"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lIns="90000" tIns="46800" rIns="90000" bIns="46800">
              <a:spAutoFit/>
            </a:bodyPr>
            <a:lstStyle>
              <a:lvl1pPr>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50000"/>
                </a:spcBef>
                <a:buFontTx/>
                <a:buNone/>
              </a:pPr>
              <a:r>
                <a:rPr lang="en-CA" altLang="en-US" sz="1800" dirty="0"/>
                <a:t>N</a:t>
              </a:r>
            </a:p>
          </p:txBody>
        </p:sp>
        <p:sp>
          <p:nvSpPr>
            <p:cNvPr id="9230" name="Line 19"/>
            <p:cNvSpPr>
              <a:spLocks noChangeShapeType="1"/>
            </p:cNvSpPr>
            <p:nvPr/>
          </p:nvSpPr>
          <p:spPr bwMode="auto">
            <a:xfrm>
              <a:off x="2448" y="2496"/>
              <a:ext cx="576"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wrap="none" lIns="90000" tIns="46800" rIns="90000" bIns="46800" anchor="ctr"/>
            <a:lstStyle/>
            <a:p>
              <a:endParaRPr lang="en-CA" dirty="0"/>
            </a:p>
          </p:txBody>
        </p:sp>
        <p:sp>
          <p:nvSpPr>
            <p:cNvPr id="9231" name="Line 20"/>
            <p:cNvSpPr>
              <a:spLocks noChangeShapeType="1"/>
            </p:cNvSpPr>
            <p:nvPr/>
          </p:nvSpPr>
          <p:spPr bwMode="auto">
            <a:xfrm>
              <a:off x="3024" y="2496"/>
              <a:ext cx="0" cy="120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wrap="none" lIns="90000" tIns="46800" rIns="90000" bIns="46800" anchor="ctr"/>
            <a:lstStyle/>
            <a:p>
              <a:endParaRPr lang="en-CA" dirty="0"/>
            </a:p>
          </p:txBody>
        </p:sp>
        <p:sp>
          <p:nvSpPr>
            <p:cNvPr id="9232" name="Line 21"/>
            <p:cNvSpPr>
              <a:spLocks noChangeShapeType="1"/>
            </p:cNvSpPr>
            <p:nvPr/>
          </p:nvSpPr>
          <p:spPr bwMode="auto">
            <a:xfrm flipH="1">
              <a:off x="2064" y="3696"/>
              <a:ext cx="960" cy="0"/>
            </a:xfrm>
            <a:prstGeom prst="line">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txBody>
            <a:bodyPr wrap="none" lIns="90000" tIns="46800" rIns="90000" bIns="46800" anchor="ctr"/>
            <a:lstStyle/>
            <a:p>
              <a:endParaRPr lang="en-CA" dirty="0"/>
            </a:p>
          </p:txBody>
        </p:sp>
        <p:sp>
          <p:nvSpPr>
            <p:cNvPr id="9233" name="Text Box 24"/>
            <p:cNvSpPr txBox="1">
              <a:spLocks noChangeArrowheads="1"/>
            </p:cNvSpPr>
            <p:nvPr/>
          </p:nvSpPr>
          <p:spPr bwMode="auto">
            <a:xfrm>
              <a:off x="1392" y="3552"/>
              <a:ext cx="768" cy="4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lIns="90000" tIns="46800" rIns="90000" bIns="46800">
              <a:spAutoFit/>
            </a:bodyPr>
            <a:lstStyle>
              <a:lvl1pPr>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50000"/>
                </a:spcBef>
                <a:buFontTx/>
                <a:buNone/>
              </a:pPr>
              <a:r>
                <a:rPr lang="en-CA" altLang="en-US" sz="2000" dirty="0">
                  <a:latin typeface="Arial" panose="020B0604020202020204" pitchFamily="34" charset="0"/>
                </a:rPr>
                <a:t>…rest of program</a:t>
              </a:r>
            </a:p>
          </p:txBody>
        </p:sp>
      </p:grpSp>
      <p:sp>
        <p:nvSpPr>
          <p:cNvPr id="106522" name="Text Box 26"/>
          <p:cNvSpPr txBox="1">
            <a:spLocks noChangeArrowheads="1"/>
          </p:cNvSpPr>
          <p:nvPr/>
        </p:nvSpPr>
        <p:spPr bwMode="auto">
          <a:xfrm>
            <a:off x="5361331" y="3370290"/>
            <a:ext cx="358140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50000"/>
              </a:spcBef>
              <a:buFontTx/>
              <a:buNone/>
            </a:pPr>
            <a:r>
              <a:rPr lang="en-CA" altLang="en-US" sz="1800" dirty="0">
                <a:latin typeface="Comic Sans MS" panose="030F0702030302020204" pitchFamily="66" charset="0"/>
              </a:rPr>
              <a:t>While input is invalid</a:t>
            </a:r>
          </a:p>
          <a:p>
            <a:pPr eaLnBrk="1" hangingPunct="1">
              <a:spcBef>
                <a:spcPct val="50000"/>
              </a:spcBef>
              <a:buFontTx/>
              <a:buNone/>
            </a:pPr>
            <a:r>
              <a:rPr lang="en-CA" altLang="en-US" sz="1800" dirty="0">
                <a:latin typeface="Comic Sans MS" panose="030F0702030302020204" pitchFamily="66" charset="0"/>
              </a:rPr>
              <a:t>     Prompt user for </a:t>
            </a:r>
            <a:r>
              <a:rPr lang="en-CA" altLang="en-US" sz="1800" dirty="0" smtClean="0">
                <a:latin typeface="Comic Sans MS" panose="030F0702030302020204" pitchFamily="66" charset="0"/>
              </a:rPr>
              <a:t>input</a:t>
            </a:r>
          </a:p>
          <a:p>
            <a:pPr eaLnBrk="1" hangingPunct="1">
              <a:spcBef>
                <a:spcPct val="50000"/>
              </a:spcBef>
              <a:buFontTx/>
              <a:buNone/>
            </a:pPr>
            <a:r>
              <a:rPr lang="en-US" altLang="en-US" sz="1800" dirty="0" smtClean="0">
                <a:latin typeface="Comic Sans MS" panose="030F0702030302020204" pitchFamily="66" charset="0"/>
              </a:rPr>
              <a:t>End while</a:t>
            </a:r>
            <a:endParaRPr lang="en-CA" altLang="en-US" sz="1800" dirty="0">
              <a:latin typeface="Comic Sans MS" panose="030F0702030302020204" pitchFamily="66" charset="0"/>
            </a:endParaRPr>
          </a:p>
        </p:txBody>
      </p:sp>
      <p:sp>
        <p:nvSpPr>
          <p:cNvPr id="23" name="TextBox 22"/>
          <p:cNvSpPr txBox="1">
            <a:spLocks noChangeArrowheads="1"/>
          </p:cNvSpPr>
          <p:nvPr/>
        </p:nvSpPr>
        <p:spPr bwMode="auto">
          <a:xfrm>
            <a:off x="713131" y="2860702"/>
            <a:ext cx="144938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en-US" altLang="en-US" sz="2000" b="1" dirty="0"/>
              <a:t>Flowchart</a:t>
            </a:r>
          </a:p>
        </p:txBody>
      </p:sp>
      <p:sp>
        <p:nvSpPr>
          <p:cNvPr id="24" name="TextBox 23"/>
          <p:cNvSpPr txBox="1">
            <a:spLocks noChangeArrowheads="1"/>
          </p:cNvSpPr>
          <p:nvPr/>
        </p:nvSpPr>
        <p:spPr bwMode="auto">
          <a:xfrm>
            <a:off x="5361331" y="2970180"/>
            <a:ext cx="200025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en-US" altLang="en-US" sz="2000" b="1" dirty="0" smtClean="0"/>
              <a:t>Pseudo code</a:t>
            </a:r>
            <a:endParaRPr lang="en-US" altLang="en-US" sz="2000" b="1" dirty="0"/>
          </a:p>
        </p:txBody>
      </p:sp>
      <p:grpSp>
        <p:nvGrpSpPr>
          <p:cNvPr id="7" name="Group 6"/>
          <p:cNvGrpSpPr/>
          <p:nvPr/>
        </p:nvGrpSpPr>
        <p:grpSpPr>
          <a:xfrm>
            <a:off x="713131" y="1625679"/>
            <a:ext cx="6165800" cy="1235023"/>
            <a:chOff x="692200" y="1541518"/>
            <a:chExt cx="6165800" cy="1235023"/>
          </a:xfrm>
        </p:grpSpPr>
        <p:sp>
          <p:nvSpPr>
            <p:cNvPr id="9240" name="Text Box 22"/>
            <p:cNvSpPr txBox="1">
              <a:spLocks noChangeArrowheads="1"/>
            </p:cNvSpPr>
            <p:nvPr/>
          </p:nvSpPr>
          <p:spPr bwMode="auto">
            <a:xfrm>
              <a:off x="723900" y="2409828"/>
              <a:ext cx="43053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a:spAutoFit/>
            </a:bodyPr>
            <a:lstStyle>
              <a:lvl1pPr>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50000"/>
                </a:spcBef>
                <a:buFontTx/>
                <a:buNone/>
              </a:pPr>
              <a:endParaRPr lang="en-US" altLang="en-US" sz="1800" dirty="0">
                <a:latin typeface="Arial" panose="020B0604020202020204" pitchFamily="34" charset="0"/>
              </a:endParaRPr>
            </a:p>
          </p:txBody>
        </p:sp>
        <p:pic>
          <p:nvPicPr>
            <p:cNvPr id="6" name="Picture 5"/>
            <p:cNvPicPr>
              <a:picLocks noChangeAspect="1"/>
            </p:cNvPicPr>
            <p:nvPr/>
          </p:nvPicPr>
          <p:blipFill>
            <a:blip r:embed="rId2"/>
            <a:stretch>
              <a:fillRect/>
            </a:stretch>
          </p:blipFill>
          <p:spPr>
            <a:xfrm>
              <a:off x="692200" y="1541518"/>
              <a:ext cx="6165800" cy="912814"/>
            </a:xfrm>
            <a:prstGeom prst="rect">
              <a:avLst/>
            </a:prstGeom>
          </p:spPr>
        </p:pic>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6503"/>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22" presetClass="entr" presetSubtype="1" fill="hold" nodeType="clickEffect">
                                  <p:stCondLst>
                                    <p:cond delay="0"/>
                                  </p:stCondLst>
                                  <p:childTnLst>
                                    <p:set>
                                      <p:cBhvr>
                                        <p:cTn id="18" dur="1" fill="hold">
                                          <p:stCondLst>
                                            <p:cond delay="0"/>
                                          </p:stCondLst>
                                        </p:cTn>
                                        <p:tgtEl>
                                          <p:spTgt spid="3"/>
                                        </p:tgtEl>
                                        <p:attrNameLst>
                                          <p:attrName>style.visibility</p:attrName>
                                        </p:attrNameLst>
                                      </p:cBhvr>
                                      <p:to>
                                        <p:strVal val="visible"/>
                                      </p:to>
                                    </p:set>
                                    <p:animEffect transition="in" filter="wipe(up)">
                                      <p:cBhvr>
                                        <p:cTn id="19" dur="500"/>
                                        <p:tgtEl>
                                          <p:spTgt spid="3"/>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106504"/>
                                        </p:tgtEl>
                                        <p:attrNameLst>
                                          <p:attrName>style.visibility</p:attrName>
                                        </p:attrNameLst>
                                      </p:cBhvr>
                                      <p:to>
                                        <p:strVal val="visible"/>
                                      </p:to>
                                    </p:set>
                                  </p:childTnLst>
                                </p:cTn>
                              </p:par>
                            </p:childTnLst>
                          </p:cTn>
                        </p:par>
                      </p:childTnLst>
                    </p:cTn>
                  </p:par>
                  <p:par>
                    <p:cTn id="24" fill="hold" nodeType="clickPar">
                      <p:stCondLst>
                        <p:cond delay="indefinite"/>
                      </p:stCondLst>
                      <p:childTnLst>
                        <p:par>
                          <p:cTn id="25" fill="hold" nodeType="withGroup">
                            <p:stCondLst>
                              <p:cond delay="0"/>
                            </p:stCondLst>
                            <p:childTnLst>
                              <p:par>
                                <p:cTn id="26" presetID="22" presetClass="entr" presetSubtype="4" fill="hold" nodeType="clickEffect">
                                  <p:stCondLst>
                                    <p:cond delay="0"/>
                                  </p:stCondLst>
                                  <p:childTnLst>
                                    <p:set>
                                      <p:cBhvr>
                                        <p:cTn id="27" dur="1" fill="hold">
                                          <p:stCondLst>
                                            <p:cond delay="0"/>
                                          </p:stCondLst>
                                        </p:cTn>
                                        <p:tgtEl>
                                          <p:spTgt spid="4"/>
                                        </p:tgtEl>
                                        <p:attrNameLst>
                                          <p:attrName>style.visibility</p:attrName>
                                        </p:attrNameLst>
                                      </p:cBhvr>
                                      <p:to>
                                        <p:strVal val="visible"/>
                                      </p:to>
                                    </p:set>
                                    <p:animEffect transition="in" filter="wipe(down)">
                                      <p:cBhvr>
                                        <p:cTn id="28" dur="500"/>
                                        <p:tgtEl>
                                          <p:spTgt spid="4"/>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22" presetClass="entr" presetSubtype="1" fill="hold" nodeType="clickEffect">
                                  <p:stCondLst>
                                    <p:cond delay="0"/>
                                  </p:stCondLst>
                                  <p:childTnLst>
                                    <p:set>
                                      <p:cBhvr>
                                        <p:cTn id="32" dur="1" fill="hold">
                                          <p:stCondLst>
                                            <p:cond delay="0"/>
                                          </p:stCondLst>
                                        </p:cTn>
                                        <p:tgtEl>
                                          <p:spTgt spid="5"/>
                                        </p:tgtEl>
                                        <p:attrNameLst>
                                          <p:attrName>style.visibility</p:attrName>
                                        </p:attrNameLst>
                                      </p:cBhvr>
                                      <p:to>
                                        <p:strVal val="visible"/>
                                      </p:to>
                                    </p:set>
                                    <p:animEffect transition="in" filter="wipe(up)">
                                      <p:cBhvr>
                                        <p:cTn id="33" dur="500"/>
                                        <p:tgtEl>
                                          <p:spTgt spid="5"/>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1" presetClass="entr" presetSubtype="0" fill="hold" grpId="0" nodeType="clickEffect">
                                  <p:stCondLst>
                                    <p:cond delay="0"/>
                                  </p:stCondLst>
                                  <p:childTnLst>
                                    <p:set>
                                      <p:cBhvr>
                                        <p:cTn id="37" dur="1" fill="hold">
                                          <p:stCondLst>
                                            <p:cond delay="0"/>
                                          </p:stCondLst>
                                        </p:cTn>
                                        <p:tgtEl>
                                          <p:spTgt spid="24"/>
                                        </p:tgtEl>
                                        <p:attrNameLst>
                                          <p:attrName>style.visibility</p:attrName>
                                        </p:attrNameLst>
                                      </p:cBhvr>
                                      <p:to>
                                        <p:strVal val="visible"/>
                                      </p:to>
                                    </p:set>
                                  </p:childTnLst>
                                </p:cTn>
                              </p:par>
                            </p:childTnLst>
                          </p:cTn>
                        </p:par>
                      </p:childTnLst>
                    </p:cTn>
                  </p:par>
                  <p:par>
                    <p:cTn id="38" fill="hold" nodeType="clickPar">
                      <p:stCondLst>
                        <p:cond delay="indefinite"/>
                      </p:stCondLst>
                      <p:childTnLst>
                        <p:par>
                          <p:cTn id="39" fill="hold" nodeType="withGroup">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1065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503" grpId="0" animBg="1"/>
      <p:bldP spid="106504" grpId="0" animBg="1"/>
      <p:bldP spid="106522" grpId="0"/>
      <p:bldP spid="23" grpId="0"/>
      <p:bldP spid="24" grpId="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CA" altLang="en-US" dirty="0" smtClean="0">
                <a:ea typeface="ＭＳ Ｐゴシック" panose="020B0600070205080204" pitchFamily="34" charset="-128"/>
              </a:rPr>
              <a:t>Basic Structure Of Loops</a:t>
            </a:r>
          </a:p>
        </p:txBody>
      </p:sp>
      <p:sp>
        <p:nvSpPr>
          <p:cNvPr id="390147" name="Rectangle 3"/>
          <p:cNvSpPr>
            <a:spLocks noGrp="1" noChangeArrowheads="1"/>
          </p:cNvSpPr>
          <p:nvPr>
            <p:ph idx="1"/>
          </p:nvPr>
        </p:nvSpPr>
        <p:spPr/>
        <p:txBody>
          <a:bodyPr/>
          <a:lstStyle/>
          <a:p>
            <a:pPr marL="0" indent="0">
              <a:buFontTx/>
              <a:buNone/>
              <a:tabLst>
                <a:tab pos="571500" algn="l"/>
              </a:tabLst>
            </a:pPr>
            <a:r>
              <a:rPr lang="en-CA" altLang="en-US" b="1" dirty="0">
                <a:solidFill>
                  <a:srgbClr val="FF0000"/>
                </a:solidFill>
                <a:ea typeface="ＭＳ Ｐゴシック" panose="020B0600070205080204" pitchFamily="34" charset="-128"/>
              </a:rPr>
              <a:t>New term</a:t>
            </a:r>
            <a:r>
              <a:rPr lang="en-CA" altLang="en-US" dirty="0">
                <a:ea typeface="ＭＳ Ｐゴシック" panose="020B0600070205080204" pitchFamily="34" charset="-128"/>
              </a:rPr>
              <a:t>, loop control (typically the control is just a </a:t>
            </a:r>
            <a:r>
              <a:rPr lang="en-CA" altLang="en-US" dirty="0" smtClean="0">
                <a:ea typeface="ＭＳ Ｐゴシック" panose="020B0600070205080204" pitchFamily="34" charset="-128"/>
              </a:rPr>
              <a:t>variable(s)): Determines if a part of a program repeats</a:t>
            </a:r>
          </a:p>
          <a:p>
            <a:pPr lvl="1">
              <a:tabLst>
                <a:tab pos="571500" algn="l"/>
              </a:tabLst>
            </a:pPr>
            <a:r>
              <a:rPr lang="en-US" altLang="en-US" dirty="0" smtClean="0">
                <a:ea typeface="ＭＳ Ｐゴシック" panose="020B0600070205080204" pitchFamily="34" charset="-128"/>
              </a:rPr>
              <a:t>Example program counts through (and displays) the numbers from 1 – 10.</a:t>
            </a:r>
            <a:endParaRPr lang="en-CA" altLang="en-US" dirty="0" smtClean="0">
              <a:ea typeface="ＭＳ Ｐゴシック" panose="020B0600070205080204" pitchFamily="34" charset="-128"/>
            </a:endParaRPr>
          </a:p>
          <a:p>
            <a:pPr lvl="1">
              <a:tabLst>
                <a:tab pos="571500" algn="l"/>
              </a:tabLst>
            </a:pPr>
            <a:r>
              <a:rPr lang="en-CA" altLang="en-US" dirty="0" smtClean="0">
                <a:ea typeface="ＭＳ Ｐゴシック" panose="020B0600070205080204" pitchFamily="34" charset="-128"/>
              </a:rPr>
              <a:t>Initialize the control to the starting value.</a:t>
            </a:r>
          </a:p>
          <a:p>
            <a:pPr marL="460375" lvl="2" indent="0">
              <a:buNone/>
              <a:tabLst>
                <a:tab pos="571500" algn="l"/>
              </a:tabLst>
            </a:pPr>
            <a:r>
              <a:rPr lang="en-US" altLang="en-US" sz="1600" dirty="0">
                <a:latin typeface="Consolas" panose="020B0609020204030204" pitchFamily="49" charset="0"/>
                <a:ea typeface="ＭＳ Ｐゴシック" panose="020B0600070205080204" pitchFamily="34" charset="-128"/>
              </a:rPr>
              <a:t>e.g. </a:t>
            </a:r>
            <a:r>
              <a:rPr lang="en-US" altLang="en-US" sz="1600" dirty="0" err="1">
                <a:latin typeface="Consolas" panose="020B0609020204030204" pitchFamily="49" charset="0"/>
                <a:ea typeface="ＭＳ Ｐゴシック" panose="020B0600070205080204" pitchFamily="34" charset="-128"/>
              </a:rPr>
              <a:t>i</a:t>
            </a:r>
            <a:r>
              <a:rPr lang="en-US" altLang="en-US" sz="1600" dirty="0">
                <a:latin typeface="Consolas" panose="020B0609020204030204" pitchFamily="49" charset="0"/>
                <a:ea typeface="ＭＳ Ｐゴシック" panose="020B0600070205080204" pitchFamily="34" charset="-128"/>
              </a:rPr>
              <a:t> = </a:t>
            </a:r>
            <a:r>
              <a:rPr lang="en-US" altLang="en-US" sz="1600" dirty="0" smtClean="0">
                <a:latin typeface="Consolas" panose="020B0609020204030204" pitchFamily="49" charset="0"/>
                <a:ea typeface="ＭＳ Ｐゴシック" panose="020B0600070205080204" pitchFamily="34" charset="-128"/>
              </a:rPr>
              <a:t>1</a:t>
            </a:r>
            <a:endParaRPr lang="en-CA" altLang="en-US" sz="1600" dirty="0" smtClean="0">
              <a:ea typeface="ＭＳ Ｐゴシック" panose="020B0600070205080204" pitchFamily="34" charset="-128"/>
            </a:endParaRPr>
          </a:p>
          <a:p>
            <a:pPr lvl="1">
              <a:tabLst>
                <a:tab pos="571500" algn="l"/>
              </a:tabLst>
            </a:pPr>
            <a:r>
              <a:rPr lang="en-CA" altLang="en-US" dirty="0" smtClean="0">
                <a:ea typeface="ＭＳ Ｐゴシック" panose="020B0600070205080204" pitchFamily="34" charset="-128"/>
              </a:rPr>
              <a:t>Executing </a:t>
            </a:r>
            <a:r>
              <a:rPr lang="en-CA" altLang="en-US" dirty="0">
                <a:ea typeface="ＭＳ Ｐゴシック" panose="020B0600070205080204" pitchFamily="34" charset="-128"/>
              </a:rPr>
              <a:t>the body of the loop (the part to be repeated</a:t>
            </a:r>
            <a:r>
              <a:rPr lang="en-CA" altLang="en-US" dirty="0" smtClean="0">
                <a:ea typeface="ＭＳ Ｐゴシック" panose="020B0600070205080204" pitchFamily="34" charset="-128"/>
              </a:rPr>
              <a:t>).</a:t>
            </a:r>
          </a:p>
          <a:p>
            <a:pPr lvl="2">
              <a:tabLst>
                <a:tab pos="571500" algn="l"/>
              </a:tabLst>
            </a:pPr>
            <a:r>
              <a:rPr lang="en-US" altLang="en-US" dirty="0" smtClean="0">
                <a:ea typeface="ＭＳ Ｐゴシック" panose="020B0600070205080204" pitchFamily="34" charset="-128"/>
              </a:rPr>
              <a:t>It’s similar to the body of a branch except that it </a:t>
            </a:r>
            <a:r>
              <a:rPr lang="en-US" altLang="en-US" b="1" dirty="0" smtClean="0">
                <a:ea typeface="ＭＳ Ｐゴシック" panose="020B0600070205080204" pitchFamily="34" charset="-128"/>
              </a:rPr>
              <a:t>s</a:t>
            </a:r>
            <a:r>
              <a:rPr lang="en-US" altLang="en-US" dirty="0" smtClean="0">
                <a:ea typeface="ＭＳ Ｐゴシック" panose="020B0600070205080204" pitchFamily="34" charset="-128"/>
              </a:rPr>
              <a:t>.</a:t>
            </a:r>
            <a:endParaRPr lang="en-CA" altLang="en-US" dirty="0" smtClean="0">
              <a:ea typeface="ＭＳ Ｐゴシック" panose="020B0600070205080204" pitchFamily="34" charset="-128"/>
            </a:endParaRPr>
          </a:p>
          <a:p>
            <a:pPr marL="460375" lvl="2" indent="0">
              <a:buNone/>
              <a:tabLst>
                <a:tab pos="571500" algn="l"/>
              </a:tabLst>
            </a:pPr>
            <a:r>
              <a:rPr lang="en-US" altLang="en-US" sz="1600" dirty="0">
                <a:latin typeface="Consolas" panose="020B0609020204030204" pitchFamily="49" charset="0"/>
                <a:ea typeface="ＭＳ Ｐゴシック" panose="020B0600070205080204" pitchFamily="34" charset="-128"/>
              </a:rPr>
              <a:t>e.g. print(</a:t>
            </a:r>
            <a:r>
              <a:rPr lang="en-US" altLang="en-US" sz="1600" dirty="0" err="1">
                <a:latin typeface="Consolas" panose="020B0609020204030204" pitchFamily="49" charset="0"/>
                <a:ea typeface="ＭＳ Ｐゴシック" panose="020B0600070205080204" pitchFamily="34" charset="-128"/>
              </a:rPr>
              <a:t>i</a:t>
            </a:r>
            <a:r>
              <a:rPr lang="en-US" altLang="en-US" sz="1600" dirty="0" smtClean="0">
                <a:latin typeface="Consolas" panose="020B0609020204030204" pitchFamily="49" charset="0"/>
                <a:ea typeface="ＭＳ Ｐゴシック" panose="020B0600070205080204" pitchFamily="34" charset="-128"/>
              </a:rPr>
              <a:t>)</a:t>
            </a:r>
            <a:endParaRPr lang="en-CA" altLang="en-US" sz="1600" dirty="0" smtClean="0">
              <a:ea typeface="ＭＳ Ｐゴシック" panose="020B0600070205080204" pitchFamily="34" charset="-128"/>
            </a:endParaRPr>
          </a:p>
          <a:p>
            <a:pPr lvl="1">
              <a:tabLst>
                <a:tab pos="571500" algn="l"/>
              </a:tabLst>
            </a:pPr>
            <a:r>
              <a:rPr lang="en-CA" altLang="en-US" dirty="0">
                <a:ea typeface="ＭＳ Ｐゴシック" panose="020B0600070205080204" pitchFamily="34" charset="-128"/>
              </a:rPr>
              <a:t>Update the value of the </a:t>
            </a:r>
            <a:r>
              <a:rPr lang="en-CA" altLang="en-US" dirty="0" smtClean="0">
                <a:ea typeface="ＭＳ Ｐゴシック" panose="020B0600070205080204" pitchFamily="34" charset="-128"/>
              </a:rPr>
              <a:t>control</a:t>
            </a:r>
          </a:p>
          <a:p>
            <a:pPr marL="460375" lvl="2" indent="-7938" defTabSz="452438">
              <a:buNone/>
              <a:tabLst>
                <a:tab pos="361950" algn="l"/>
              </a:tabLst>
            </a:pPr>
            <a:r>
              <a:rPr lang="en-US" altLang="en-US" sz="1600" dirty="0" smtClean="0">
                <a:latin typeface="Consolas" panose="020B0609020204030204" pitchFamily="49" charset="0"/>
                <a:ea typeface="ＭＳ Ｐゴシック" panose="020B0600070205080204" pitchFamily="34" charset="-128"/>
              </a:rPr>
              <a:t>e.g. </a:t>
            </a:r>
            <a:r>
              <a:rPr lang="en-US" altLang="en-US" sz="1600" dirty="0" err="1" smtClean="0">
                <a:latin typeface="Consolas" panose="020B0609020204030204" pitchFamily="49" charset="0"/>
                <a:ea typeface="ＭＳ Ｐゴシック" panose="020B0600070205080204" pitchFamily="34" charset="-128"/>
              </a:rPr>
              <a:t>i</a:t>
            </a:r>
            <a:r>
              <a:rPr lang="en-US" altLang="en-US" sz="1600" dirty="0" smtClean="0">
                <a:latin typeface="Consolas" panose="020B0609020204030204" pitchFamily="49" charset="0"/>
                <a:ea typeface="ＭＳ Ｐゴシック" panose="020B0600070205080204" pitchFamily="34" charset="-128"/>
              </a:rPr>
              <a:t> = 1 + 1</a:t>
            </a:r>
            <a:endParaRPr lang="en-CA" altLang="en-US" dirty="0" smtClean="0">
              <a:ea typeface="ＭＳ Ｐゴシック" panose="020B0600070205080204" pitchFamily="34" charset="-128"/>
            </a:endParaRPr>
          </a:p>
          <a:p>
            <a:pPr lvl="1">
              <a:tabLst>
                <a:tab pos="571500" algn="l"/>
              </a:tabLst>
            </a:pPr>
            <a:r>
              <a:rPr lang="en-CA" altLang="en-US" dirty="0">
                <a:ea typeface="ＭＳ Ｐゴシック" panose="020B0600070205080204" pitchFamily="34" charset="-128"/>
              </a:rPr>
              <a:t>Somewhere (‘top’ of the </a:t>
            </a:r>
            <a:r>
              <a:rPr lang="en-CA" altLang="en-US" dirty="0" smtClean="0">
                <a:ea typeface="ＭＳ Ｐゴシック" panose="020B0600070205080204" pitchFamily="34" charset="-128"/>
              </a:rPr>
              <a:t>loop </a:t>
            </a:r>
            <a:r>
              <a:rPr lang="en-CA" altLang="en-US" dirty="0" smtClean="0">
                <a:ea typeface="ＭＳ Ｐゴシック" panose="020B0600070205080204" pitchFamily="34" charset="-128"/>
              </a:rPr>
              <a:t>in the form of Boolean expression</a:t>
            </a:r>
            <a:r>
              <a:rPr lang="en-CA" altLang="en-US" dirty="0" smtClean="0">
                <a:ea typeface="ＭＳ Ｐゴシック" panose="020B0600070205080204" pitchFamily="34" charset="-128"/>
              </a:rPr>
              <a:t>): </a:t>
            </a:r>
            <a:endParaRPr lang="en-CA" altLang="en-US" dirty="0" smtClean="0">
              <a:ea typeface="ＭＳ Ｐゴシック" panose="020B0600070205080204" pitchFamily="34" charset="-128"/>
            </a:endParaRPr>
          </a:p>
          <a:p>
            <a:pPr lvl="2">
              <a:tabLst>
                <a:tab pos="571500" algn="l"/>
              </a:tabLst>
            </a:pPr>
            <a:r>
              <a:rPr lang="en-CA" altLang="en-US" dirty="0" smtClean="0">
                <a:ea typeface="ＭＳ Ｐゴシック" panose="020B0600070205080204" pitchFamily="34" charset="-128"/>
              </a:rPr>
              <a:t>Testing </a:t>
            </a:r>
            <a:r>
              <a:rPr lang="en-CA" altLang="en-US" dirty="0">
                <a:ea typeface="ＭＳ Ｐゴシック" panose="020B0600070205080204" pitchFamily="34" charset="-128"/>
              </a:rPr>
              <a:t>the control against a stopping condition (Boolean expression</a:t>
            </a:r>
            <a:r>
              <a:rPr lang="en-CA" altLang="en-US" dirty="0" smtClean="0">
                <a:ea typeface="ＭＳ Ｐゴシック" panose="020B0600070205080204" pitchFamily="34" charset="-128"/>
              </a:rPr>
              <a:t>)</a:t>
            </a:r>
          </a:p>
          <a:p>
            <a:pPr marL="452438" lvl="3" indent="0">
              <a:tabLst>
                <a:tab pos="571500" algn="l"/>
              </a:tabLst>
            </a:pPr>
            <a:r>
              <a:rPr lang="en-US" altLang="en-US" sz="1600" dirty="0">
                <a:latin typeface="Consolas" panose="020B0609020204030204" pitchFamily="49" charset="0"/>
                <a:ea typeface="ＭＳ Ｐゴシック" panose="020B0600070205080204" pitchFamily="34" charset="-128"/>
              </a:rPr>
              <a:t>e.g. </a:t>
            </a:r>
            <a:r>
              <a:rPr lang="en-US" altLang="en-US" sz="1600" dirty="0" smtClean="0">
                <a:latin typeface="Consolas" panose="020B0609020204030204" pitchFamily="49" charset="0"/>
                <a:ea typeface="ＭＳ Ｐゴシック" panose="020B0600070205080204" pitchFamily="34" charset="-128"/>
              </a:rPr>
              <a:t>while(</a:t>
            </a:r>
            <a:r>
              <a:rPr lang="en-US" altLang="en-US" sz="1600" dirty="0" err="1" smtClean="0">
                <a:latin typeface="Consolas" panose="020B0609020204030204" pitchFamily="49" charset="0"/>
                <a:ea typeface="ＭＳ Ｐゴシック" panose="020B0600070205080204" pitchFamily="34" charset="-128"/>
              </a:rPr>
              <a:t>i</a:t>
            </a:r>
            <a:r>
              <a:rPr lang="en-US" altLang="en-US" sz="1600" dirty="0" smtClean="0">
                <a:latin typeface="Consolas" panose="020B0609020204030204" pitchFamily="49" charset="0"/>
                <a:ea typeface="ＭＳ Ｐゴシック" panose="020B0600070205080204" pitchFamily="34" charset="-128"/>
              </a:rPr>
              <a:t> </a:t>
            </a:r>
            <a:r>
              <a:rPr lang="en-US" altLang="en-US" sz="1600" dirty="0">
                <a:latin typeface="Consolas" panose="020B0609020204030204" pitchFamily="49" charset="0"/>
                <a:ea typeface="ＭＳ Ｐゴシック" panose="020B0600070205080204" pitchFamily="34" charset="-128"/>
              </a:rPr>
              <a:t>&lt;= 10</a:t>
            </a:r>
            <a:r>
              <a:rPr lang="en-US" altLang="en-US" sz="1600" dirty="0" smtClean="0">
                <a:latin typeface="Consolas" panose="020B0609020204030204" pitchFamily="49" charset="0"/>
                <a:ea typeface="ＭＳ Ｐゴシック" panose="020B0600070205080204" pitchFamily="34" charset="-128"/>
              </a:rPr>
              <a:t>):</a:t>
            </a:r>
            <a:endParaRPr lang="en-CA" altLang="en-US" sz="1600" dirty="0" smtClean="0">
              <a:ea typeface="ＭＳ Ｐゴシック" panose="020B0600070205080204" pitchFamily="34" charset="-128"/>
            </a:endParaRPr>
          </a:p>
          <a:p>
            <a:pPr lvl="2">
              <a:tabLst>
                <a:tab pos="571500" algn="l"/>
              </a:tabLst>
            </a:pPr>
            <a:r>
              <a:rPr lang="en-CA" altLang="en-US" dirty="0">
                <a:ea typeface="ＭＳ Ｐゴシック" panose="020B0600070205080204" pitchFamily="34" charset="-128"/>
              </a:rPr>
              <a:t>Without this test the loop will never end (endless loop)</a:t>
            </a:r>
          </a:p>
          <a:p>
            <a:pPr marL="460375" lvl="2" indent="0">
              <a:buNone/>
              <a:tabLst>
                <a:tab pos="571500" algn="l"/>
              </a:tabLst>
            </a:pPr>
            <a:endParaRPr lang="en-CA" altLang="en-US" dirty="0">
              <a:ea typeface="ＭＳ Ｐゴシック" panose="020B0600070205080204" pitchFamily="34" charset="-128"/>
            </a:endParaRPr>
          </a:p>
          <a:p>
            <a:pPr lvl="1">
              <a:tabLst>
                <a:tab pos="571500" algn="l"/>
              </a:tabLst>
            </a:pPr>
            <a:endParaRPr lang="en-CA" altLang="en-US" dirty="0">
              <a:ea typeface="ＭＳ Ｐゴシック" panose="020B0600070205080204" pitchFamily="34" charset="-128"/>
            </a:endParaRPr>
          </a:p>
          <a:p>
            <a:pPr lvl="1">
              <a:tabLst>
                <a:tab pos="571500" algn="l"/>
              </a:tabLst>
            </a:pPr>
            <a:endParaRPr lang="en-CA" altLang="en-US" dirty="0" smtClean="0">
              <a:ea typeface="ＭＳ Ｐゴシック" panose="020B0600070205080204" pitchFamily="34" charset="-128"/>
            </a:endParaRPr>
          </a:p>
          <a:p>
            <a:pPr marL="542925" lvl="2" indent="-98425">
              <a:buNone/>
              <a:tabLst>
                <a:tab pos="444500" algn="l"/>
              </a:tabLst>
            </a:pPr>
            <a:r>
              <a:rPr lang="en-US" altLang="en-US" dirty="0">
                <a:latin typeface="Consolas" panose="020B0609020204030204" pitchFamily="49" charset="0"/>
                <a:ea typeface="ＭＳ Ｐゴシック" panose="020B0600070205080204" pitchFamily="34" charset="-128"/>
              </a:rPr>
              <a:t>	</a:t>
            </a:r>
            <a:endParaRPr lang="en-CA" altLang="en-US" dirty="0" smtClean="0">
              <a:ea typeface="ＭＳ Ｐゴシック" panose="020B0600070205080204" pitchFamily="34" charset="-128"/>
            </a:endParaRPr>
          </a:p>
          <a:p>
            <a:pPr lvl="1" indent="-342900">
              <a:buFontTx/>
              <a:buChar char="•"/>
              <a:tabLst>
                <a:tab pos="571500" algn="l"/>
              </a:tabLst>
            </a:pPr>
            <a:endParaRPr lang="en-US" altLang="en-US" dirty="0">
              <a:ea typeface="ＭＳ Ｐゴシック" panose="020B0600070205080204" pitchFamily="34" charset="-128"/>
            </a:endParaRPr>
          </a:p>
          <a:p>
            <a:pPr lvl="1" indent="-342900">
              <a:buFontTx/>
              <a:buChar char="•"/>
              <a:tabLst>
                <a:tab pos="571500" algn="l"/>
              </a:tabLst>
            </a:pPr>
            <a:endParaRPr lang="en-CA" altLang="en-US" dirty="0">
              <a:ea typeface="ＭＳ Ｐゴシック" panose="020B0600070205080204" pitchFamily="34" charset="-128"/>
            </a:endParaRPr>
          </a:p>
          <a:p>
            <a:pPr lvl="1" indent="-342900">
              <a:buFontTx/>
              <a:buChar char="•"/>
              <a:tabLst>
                <a:tab pos="571500" algn="l"/>
              </a:tabLst>
            </a:pPr>
            <a:endParaRPr lang="en-CA" altLang="en-US" dirty="0" smtClean="0">
              <a:ea typeface="ＭＳ Ｐゴシック" panose="020B0600070205080204" pitchFamily="34" charset="-128"/>
            </a:endParaRPr>
          </a:p>
          <a:p>
            <a:pPr lvl="1" indent="-342900">
              <a:buFontTx/>
              <a:buChar char="•"/>
              <a:tabLst>
                <a:tab pos="571500" algn="l"/>
              </a:tabLst>
            </a:pPr>
            <a:endParaRPr lang="en-CA" altLang="en-US" dirty="0" smtClean="0">
              <a:ea typeface="ＭＳ Ｐゴシック" panose="020B0600070205080204" pitchFamily="34" charset="-128"/>
            </a:endParaRPr>
          </a:p>
          <a:p>
            <a:pPr marL="0" indent="0">
              <a:tabLst>
                <a:tab pos="571500" algn="l"/>
              </a:tabLst>
            </a:pPr>
            <a:endParaRPr lang="en-CA" altLang="en-US" dirty="0" smtClean="0">
              <a:ea typeface="ＭＳ Ｐゴシック" panose="020B0600070205080204" pitchFamily="34" charset="-128"/>
            </a:endParaRPr>
          </a:p>
        </p:txBody>
      </p:sp>
    </p:spTree>
    <p:extLst>
      <p:ext uri="{BB962C8B-B14F-4D97-AF65-F5344CB8AC3E}">
        <p14:creationId xmlns:p14="http://schemas.microsoft.com/office/powerpoint/2010/main" val="12341945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9014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39014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390147">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499"/>
                                          </p:stCondLst>
                                        </p:cTn>
                                        <p:tgtEl>
                                          <p:spTgt spid="390147">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499"/>
                                          </p:stCondLst>
                                        </p:cTn>
                                        <p:tgtEl>
                                          <p:spTgt spid="390147">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499"/>
                                          </p:stCondLst>
                                        </p:cTn>
                                        <p:tgtEl>
                                          <p:spTgt spid="390147">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499"/>
                                          </p:stCondLst>
                                        </p:cTn>
                                        <p:tgtEl>
                                          <p:spTgt spid="390147">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499"/>
                                          </p:stCondLst>
                                        </p:cTn>
                                        <p:tgtEl>
                                          <p:spTgt spid="390147">
                                            <p:txEl>
                                              <p:pRg st="7" end="7"/>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499"/>
                                          </p:stCondLst>
                                        </p:cTn>
                                        <p:tgtEl>
                                          <p:spTgt spid="390147">
                                            <p:txEl>
                                              <p:pRg st="8" end="8"/>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499"/>
                                          </p:stCondLst>
                                        </p:cTn>
                                        <p:tgtEl>
                                          <p:spTgt spid="390147">
                                            <p:txEl>
                                              <p:pRg st="9" end="9"/>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499"/>
                                          </p:stCondLst>
                                        </p:cTn>
                                        <p:tgtEl>
                                          <p:spTgt spid="390147">
                                            <p:txEl>
                                              <p:pRg st="10" end="10"/>
                                            </p:tx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499"/>
                                          </p:stCondLst>
                                        </p:cTn>
                                        <p:tgtEl>
                                          <p:spTgt spid="390147">
                                            <p:txEl>
                                              <p:pRg st="11" end="11"/>
                                            </p:txEl>
                                          </p:spTgt>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499"/>
                                          </p:stCondLst>
                                        </p:cTn>
                                        <p:tgtEl>
                                          <p:spTgt spid="390147">
                                            <p:txEl>
                                              <p:pRg st="12" end="12"/>
                                            </p:txEl>
                                          </p:spTgt>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499"/>
                                          </p:stCondLst>
                                        </p:cTn>
                                        <p:tgtEl>
                                          <p:spTgt spid="390147">
                                            <p:txEl>
                                              <p:pRg st="16" end="1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0147" grpId="0" build="p" bldLvl="2"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ea typeface="ＭＳ Ｐゴシック" panose="020B0600070205080204" pitchFamily="34" charset="-128"/>
              </a:rPr>
              <a:t>Loops In Python</a:t>
            </a:r>
            <a:endParaRPr lang="en-US" dirty="0"/>
          </a:p>
        </p:txBody>
      </p:sp>
      <p:sp>
        <p:nvSpPr>
          <p:cNvPr id="3" name="Content Placeholder 2"/>
          <p:cNvSpPr>
            <a:spLocks noGrp="1"/>
          </p:cNvSpPr>
          <p:nvPr>
            <p:ph idx="1"/>
          </p:nvPr>
        </p:nvSpPr>
        <p:spPr/>
        <p:txBody>
          <a:bodyPr/>
          <a:lstStyle/>
          <a:p>
            <a:r>
              <a:rPr lang="en-US" dirty="0" smtClean="0">
                <a:latin typeface="Consolas" panose="020B0609020204030204" pitchFamily="49" charset="0"/>
              </a:rPr>
              <a:t>for</a:t>
            </a:r>
          </a:p>
          <a:p>
            <a:pPr lvl="1"/>
            <a:r>
              <a:rPr lang="en-US" b="1" dirty="0">
                <a:cs typeface="Calibri" panose="020F0502020204030204" pitchFamily="34" charset="0"/>
              </a:rPr>
              <a:t>P</a:t>
            </a:r>
            <a:r>
              <a:rPr lang="en-US" b="1" dirty="0" smtClean="0">
                <a:cs typeface="Calibri" panose="020F0502020204030204" pitchFamily="34" charset="0"/>
              </a:rPr>
              <a:t>ython</a:t>
            </a:r>
            <a:r>
              <a:rPr lang="en-US" dirty="0" smtClean="0">
                <a:cs typeface="Calibri" panose="020F0502020204030204" pitchFamily="34" charset="0"/>
              </a:rPr>
              <a:t>: can be used when the program can step through (‘iterate’) through a sequence.</a:t>
            </a:r>
          </a:p>
          <a:p>
            <a:pPr marL="622300" lvl="2" indent="-161925"/>
            <a:r>
              <a:rPr lang="en-US" dirty="0">
                <a:cs typeface="Calibri" panose="020F0502020204030204" pitchFamily="34" charset="0"/>
              </a:rPr>
              <a:t>E</a:t>
            </a:r>
            <a:r>
              <a:rPr lang="en-US" dirty="0" smtClean="0">
                <a:cs typeface="Calibri" panose="020F0502020204030204" pitchFamily="34" charset="0"/>
              </a:rPr>
              <a:t>.g. 1: count through a numerical sequence (1, 2, 3…)</a:t>
            </a:r>
          </a:p>
          <a:p>
            <a:pPr marL="622300" lvl="2" indent="-161925"/>
            <a:r>
              <a:rPr lang="en-US" dirty="0" smtClean="0">
                <a:cs typeface="Calibri" panose="020F0502020204030204" pitchFamily="34" charset="0"/>
              </a:rPr>
              <a:t>E.g. 2: the sequence of characters in a string</a:t>
            </a:r>
          </a:p>
          <a:p>
            <a:pPr marL="622300" lvl="2" indent="-161925"/>
            <a:r>
              <a:rPr lang="en-US" dirty="0" smtClean="0">
                <a:cs typeface="Calibri" panose="020F0502020204030204" pitchFamily="34" charset="0"/>
              </a:rPr>
              <a:t>E.g. 3: the sequence of lines in a file.</a:t>
            </a:r>
          </a:p>
          <a:p>
            <a:pPr lvl="1"/>
            <a:r>
              <a:rPr lang="en-US" b="1" dirty="0" smtClean="0">
                <a:cs typeface="Calibri" panose="020F0502020204030204" pitchFamily="34" charset="0"/>
              </a:rPr>
              <a:t>Strength of python</a:t>
            </a:r>
            <a:r>
              <a:rPr lang="en-US" dirty="0" smtClean="0">
                <a:cs typeface="Calibri" panose="020F0502020204030204" pitchFamily="34" charset="0"/>
              </a:rPr>
              <a:t>: </a:t>
            </a:r>
          </a:p>
          <a:p>
            <a:pPr marL="622300" lvl="2" indent="-161925"/>
            <a:r>
              <a:rPr lang="en-US" dirty="0" smtClean="0">
                <a:cs typeface="Calibri" panose="020F0502020204030204" pitchFamily="34" charset="0"/>
              </a:rPr>
              <a:t>With most other languages </a:t>
            </a:r>
            <a:r>
              <a:rPr lang="en-US" dirty="0" smtClean="0">
                <a:latin typeface="Consolas" panose="020B0609020204030204" pitchFamily="49" charset="0"/>
                <a:cs typeface="Calibri" panose="020F0502020204030204" pitchFamily="34" charset="0"/>
              </a:rPr>
              <a:t>for-loops</a:t>
            </a:r>
            <a:r>
              <a:rPr lang="en-US" dirty="0" smtClean="0">
                <a:cs typeface="Calibri" panose="020F0502020204030204" pitchFamily="34" charset="0"/>
              </a:rPr>
              <a:t> can </a:t>
            </a:r>
            <a:r>
              <a:rPr lang="en-US" dirty="0">
                <a:cs typeface="Calibri" panose="020F0502020204030204" pitchFamily="34" charset="0"/>
              </a:rPr>
              <a:t>only </a:t>
            </a:r>
            <a:r>
              <a:rPr lang="en-US" dirty="0" smtClean="0">
                <a:cs typeface="Calibri" panose="020F0502020204030204" pitchFamily="34" charset="0"/>
              </a:rPr>
              <a:t>count </a:t>
            </a:r>
            <a:r>
              <a:rPr lang="en-US" dirty="0">
                <a:cs typeface="Calibri" panose="020F0502020204030204" pitchFamily="34" charset="0"/>
              </a:rPr>
              <a:t>through a numerical sequence </a:t>
            </a:r>
            <a:r>
              <a:rPr lang="en-US" dirty="0" smtClean="0">
                <a:cs typeface="Calibri" panose="020F0502020204030204" pitchFamily="34" charset="0"/>
              </a:rPr>
              <a:t>(5, 25, 125…). Consequently referred to as “counting loops”.</a:t>
            </a:r>
          </a:p>
          <a:p>
            <a:pPr marL="622300" lvl="2" indent="-161925"/>
            <a:r>
              <a:rPr lang="en-US" dirty="0" smtClean="0">
                <a:cs typeface="Calibri" panose="020F0502020204030204" pitchFamily="34" charset="0"/>
              </a:rPr>
              <a:t>With python </a:t>
            </a:r>
            <a:r>
              <a:rPr lang="en-US" dirty="0">
                <a:latin typeface="Consolas" panose="020B0609020204030204" pitchFamily="49" charset="0"/>
                <a:cs typeface="Calibri" panose="020F0502020204030204" pitchFamily="34" charset="0"/>
              </a:rPr>
              <a:t>for-loops</a:t>
            </a:r>
            <a:r>
              <a:rPr lang="en-US" dirty="0">
                <a:cs typeface="Calibri" panose="020F0502020204030204" pitchFamily="34" charset="0"/>
              </a:rPr>
              <a:t> </a:t>
            </a:r>
            <a:r>
              <a:rPr lang="en-US" dirty="0" smtClean="0">
                <a:cs typeface="Calibri" panose="020F0502020204030204" pitchFamily="34" charset="0"/>
              </a:rPr>
              <a:t>they can not only count through (iterate) a sequence but also iterate through other things as well e.g. read in lines in a text file</a:t>
            </a:r>
          </a:p>
          <a:p>
            <a:pPr lvl="1"/>
            <a:r>
              <a:rPr lang="en-US" b="1" dirty="0" smtClean="0">
                <a:cs typeface="Calibri" panose="020F0502020204030204" pitchFamily="34" charset="0"/>
              </a:rPr>
              <a:t>Drawback with </a:t>
            </a:r>
            <a:r>
              <a:rPr lang="en-US" b="1" dirty="0" smtClean="0">
                <a:cs typeface="Calibri" panose="020F0502020204030204" pitchFamily="34" charset="0"/>
              </a:rPr>
              <a:t>python</a:t>
            </a:r>
            <a:r>
              <a:rPr lang="en-US" dirty="0" smtClean="0">
                <a:cs typeface="Calibri" panose="020F0502020204030204" pitchFamily="34" charset="0"/>
              </a:rPr>
              <a:t>: Python </a:t>
            </a:r>
            <a:r>
              <a:rPr lang="en-US" dirty="0" smtClean="0">
                <a:latin typeface="Consolas" panose="020B0609020204030204" pitchFamily="49" charset="0"/>
                <a:cs typeface="Calibri" panose="020F0502020204030204" pitchFamily="34" charset="0"/>
              </a:rPr>
              <a:t>for-loops</a:t>
            </a:r>
            <a:r>
              <a:rPr lang="en-US" dirty="0" smtClean="0">
                <a:cs typeface="Calibri" panose="020F0502020204030204" pitchFamily="34" charset="0"/>
              </a:rPr>
              <a:t> can only count through a sequence using addition or </a:t>
            </a:r>
            <a:r>
              <a:rPr lang="en-US" dirty="0" smtClean="0">
                <a:cs typeface="Calibri" panose="020F0502020204030204" pitchFamily="34" charset="0"/>
              </a:rPr>
              <a:t>subtraction (other operations not possible).</a:t>
            </a:r>
            <a:endParaRPr lang="en-US" dirty="0" smtClean="0">
              <a:cs typeface="Calibri" panose="020F0502020204030204" pitchFamily="34" charset="0"/>
            </a:endParaRPr>
          </a:p>
          <a:p>
            <a:r>
              <a:rPr lang="en-US" dirty="0" smtClean="0">
                <a:latin typeface="Consolas" panose="020B0609020204030204" pitchFamily="49" charset="0"/>
              </a:rPr>
              <a:t>While</a:t>
            </a:r>
          </a:p>
          <a:p>
            <a:pPr lvl="1"/>
            <a:r>
              <a:rPr lang="en-US" dirty="0" smtClean="0">
                <a:cs typeface="Calibri" panose="020F0502020204030204" pitchFamily="34" charset="0"/>
              </a:rPr>
              <a:t>The most flexible (powerful) type of loop.</a:t>
            </a:r>
          </a:p>
          <a:p>
            <a:pPr lvl="1"/>
            <a:r>
              <a:rPr lang="en-US" dirty="0" smtClean="0">
                <a:cs typeface="Calibri" panose="020F0502020204030204" pitchFamily="34" charset="0"/>
              </a:rPr>
              <a:t>It can be used almost any time repetition is needed.</a:t>
            </a:r>
          </a:p>
          <a:p>
            <a:pPr marL="622300" lvl="2" indent="-161925"/>
            <a:r>
              <a:rPr lang="en-US" dirty="0" smtClean="0">
                <a:cs typeface="Calibri" panose="020F0502020204030204" pitchFamily="34" charset="0"/>
              </a:rPr>
              <a:t>Situations when it can’t be used are very specific (when </a:t>
            </a:r>
            <a:r>
              <a:rPr lang="en-US" u="sng" dirty="0" smtClean="0">
                <a:cs typeface="Calibri" panose="020F0502020204030204" pitchFamily="34" charset="0"/>
              </a:rPr>
              <a:t>back </a:t>
            </a:r>
            <a:r>
              <a:rPr lang="en-US" u="sng" dirty="0" smtClean="0">
                <a:cs typeface="Calibri" panose="020F0502020204030204" pitchFamily="34" charset="0"/>
              </a:rPr>
              <a:t>tracking (going back </a:t>
            </a:r>
            <a:r>
              <a:rPr lang="en-US" u="sng" dirty="0" smtClean="0">
                <a:cs typeface="Calibri" panose="020F0502020204030204" pitchFamily="34" charset="0"/>
              </a:rPr>
              <a:t>after repetitions is done i.e. with</a:t>
            </a:r>
            <a:r>
              <a:rPr lang="en-US" u="sng" dirty="0" smtClean="0">
                <a:cs typeface="Calibri" panose="020F0502020204030204" pitchFamily="34" charset="0"/>
              </a:rPr>
              <a:t> </a:t>
            </a:r>
            <a:r>
              <a:rPr lang="en-US" u="sng" dirty="0" smtClean="0">
                <a:cs typeface="Calibri" panose="020F0502020204030204" pitchFamily="34" charset="0"/>
              </a:rPr>
              <a:t>‘</a:t>
            </a:r>
            <a:r>
              <a:rPr lang="en-US" u="sng" dirty="0" smtClean="0">
                <a:cs typeface="Calibri" panose="020F0502020204030204" pitchFamily="34" charset="0"/>
              </a:rPr>
              <a:t>recursion’</a:t>
            </a:r>
            <a:r>
              <a:rPr lang="en-US" dirty="0" smtClean="0">
                <a:cs typeface="Calibri" panose="020F0502020204030204" pitchFamily="34" charset="0"/>
              </a:rPr>
              <a:t>). </a:t>
            </a:r>
            <a:endParaRPr lang="en-US" dirty="0">
              <a:cs typeface="Calibri" panose="020F0502020204030204" pitchFamily="34" charset="0"/>
            </a:endParaRPr>
          </a:p>
          <a:p>
            <a:endParaRPr lang="en-US" dirty="0" smtClean="0">
              <a:latin typeface="Consolas" panose="020B0609020204030204" pitchFamily="49" charset="0"/>
            </a:endParaRPr>
          </a:p>
        </p:txBody>
      </p:sp>
    </p:spTree>
    <p:extLst>
      <p:ext uri="{BB962C8B-B14F-4D97-AF65-F5344CB8AC3E}">
        <p14:creationId xmlns:p14="http://schemas.microsoft.com/office/powerpoint/2010/main" val="17047025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n-US" altLang="en-US" dirty="0" smtClean="0">
                <a:ea typeface="ＭＳ Ｐゴシック" panose="020B0600070205080204" pitchFamily="34" charset="-128"/>
              </a:rPr>
              <a:t>The </a:t>
            </a:r>
            <a:r>
              <a:rPr lang="en-US" altLang="en-US" dirty="0" smtClean="0">
                <a:latin typeface="Consolas" panose="020B0609020204030204" pitchFamily="49" charset="0"/>
                <a:ea typeface="ＭＳ Ｐゴシック" panose="020B0600070205080204" pitchFamily="34" charset="-128"/>
                <a:cs typeface="Consolas" panose="020B0609020204030204" pitchFamily="49" charset="0"/>
              </a:rPr>
              <a:t>While</a:t>
            </a:r>
            <a:r>
              <a:rPr lang="en-US" altLang="en-US" dirty="0" smtClean="0">
                <a:ea typeface="ＭＳ Ｐゴシック" panose="020B0600070205080204" pitchFamily="34" charset="-128"/>
              </a:rPr>
              <a:t> Loop</a:t>
            </a:r>
          </a:p>
        </p:txBody>
      </p:sp>
      <p:sp>
        <p:nvSpPr>
          <p:cNvPr id="18435" name="Rectangle 3"/>
          <p:cNvSpPr>
            <a:spLocks noGrp="1" noChangeArrowheads="1"/>
          </p:cNvSpPr>
          <p:nvPr>
            <p:ph idx="1"/>
          </p:nvPr>
        </p:nvSpPr>
        <p:spPr>
          <a:xfrm>
            <a:off x="465137" y="1100138"/>
            <a:ext cx="8390763" cy="5368925"/>
          </a:xfrm>
        </p:spPr>
        <p:txBody>
          <a:bodyPr/>
          <a:lstStyle/>
          <a:p>
            <a:r>
              <a:rPr lang="en-US" altLang="en-US" dirty="0" smtClean="0">
                <a:ea typeface="ＭＳ Ｐゴシック" panose="020B0600070205080204" pitchFamily="34" charset="-128"/>
              </a:rPr>
              <a:t>This type of loop can be used if it’s </a:t>
            </a:r>
            <a:r>
              <a:rPr lang="en-US" altLang="en-US" b="1" dirty="0" smtClean="0">
                <a:ea typeface="ＭＳ Ｐゴシック" panose="020B0600070205080204" pitchFamily="34" charset="-128"/>
              </a:rPr>
              <a:t>not known </a:t>
            </a:r>
            <a:r>
              <a:rPr lang="en-US" altLang="en-US" dirty="0" smtClean="0">
                <a:ea typeface="ＭＳ Ｐゴシック" panose="020B0600070205080204" pitchFamily="34" charset="-128"/>
              </a:rPr>
              <a:t>in advance how many times that the loop will repeat (most powerful type of loop, any other type of loop can be simulated with a while loop).</a:t>
            </a:r>
          </a:p>
          <a:p>
            <a:pPr lvl="1"/>
            <a:r>
              <a:rPr lang="en-US" altLang="en-US" dirty="0" smtClean="0">
                <a:ea typeface="ＭＳ Ｐゴシック" panose="020B0600070205080204" pitchFamily="34" charset="-128"/>
              </a:rPr>
              <a:t>It can repeat so long as some arbitrary condition Boolean condition is true.</a:t>
            </a:r>
          </a:p>
          <a:p>
            <a:r>
              <a:rPr lang="en-US" altLang="en-US" b="1" dirty="0" smtClean="0">
                <a:ea typeface="ＭＳ Ｐゴシック" panose="020B0600070205080204" pitchFamily="34" charset="-128"/>
              </a:rPr>
              <a:t>Format:</a:t>
            </a:r>
          </a:p>
          <a:p>
            <a:pPr>
              <a:buFontTx/>
              <a:buNone/>
            </a:pPr>
            <a:r>
              <a:rPr lang="en-US" altLang="en-US" sz="1800" dirty="0" smtClean="0">
                <a:ea typeface="ＭＳ Ｐゴシック" panose="020B0600070205080204" pitchFamily="34" charset="-128"/>
              </a:rPr>
              <a:t>        (Simple condition)</a:t>
            </a:r>
          </a:p>
          <a:p>
            <a:pPr lvl="1">
              <a:buFont typeface="Times New Roman" panose="02020603050405020304" pitchFamily="18" charset="0"/>
              <a:buNone/>
            </a:pPr>
            <a:r>
              <a:rPr lang="en-US" altLang="en-US" sz="1600" dirty="0" smtClean="0">
                <a:latin typeface="Consolas" panose="020B0609020204030204" pitchFamily="49" charset="0"/>
                <a:ea typeface="ＭＳ Ｐゴシック" panose="020B0600070205080204" pitchFamily="34" charset="-128"/>
                <a:cs typeface="Consolas" panose="020B0609020204030204" pitchFamily="49" charset="0"/>
              </a:rPr>
              <a:t>  while (</a:t>
            </a:r>
            <a:r>
              <a:rPr lang="en-US" altLang="en-US" sz="1600" i="1" dirty="0" smtClean="0">
                <a:latin typeface="Consolas" panose="020B0609020204030204" pitchFamily="49" charset="0"/>
                <a:ea typeface="ＭＳ Ｐゴシック" panose="020B0600070205080204" pitchFamily="34" charset="-128"/>
                <a:cs typeface="Consolas" panose="020B0609020204030204" pitchFamily="49" charset="0"/>
              </a:rPr>
              <a:t>Boolean expression</a:t>
            </a:r>
            <a:r>
              <a:rPr lang="en-US" altLang="en-US" sz="1600" dirty="0" smtClean="0">
                <a:latin typeface="Consolas" panose="020B0609020204030204" pitchFamily="49" charset="0"/>
                <a:ea typeface="ＭＳ Ｐゴシック" panose="020B0600070205080204" pitchFamily="34" charset="-128"/>
                <a:cs typeface="Consolas" panose="020B0609020204030204" pitchFamily="49" charset="0"/>
              </a:rPr>
              <a:t>):</a:t>
            </a:r>
          </a:p>
          <a:p>
            <a:pPr lvl="1">
              <a:buFont typeface="Times New Roman" panose="02020603050405020304" pitchFamily="18" charset="0"/>
              <a:buNone/>
            </a:pPr>
            <a:r>
              <a:rPr lang="en-US" altLang="en-US" sz="1600" dirty="0" smtClean="0">
                <a:latin typeface="Consolas" panose="020B0609020204030204" pitchFamily="49" charset="0"/>
                <a:ea typeface="ＭＳ Ｐゴシック" panose="020B0600070205080204" pitchFamily="34" charset="-128"/>
                <a:cs typeface="Consolas" panose="020B0609020204030204" pitchFamily="49" charset="0"/>
              </a:rPr>
              <a:t>       </a:t>
            </a:r>
            <a:r>
              <a:rPr lang="en-US" altLang="en-US" sz="1600" i="1" dirty="0" smtClean="0">
                <a:latin typeface="Consolas" panose="020B0609020204030204" pitchFamily="49" charset="0"/>
                <a:ea typeface="ＭＳ Ｐゴシック" panose="020B0600070205080204" pitchFamily="34" charset="-128"/>
                <a:cs typeface="Consolas" panose="020B0609020204030204" pitchFamily="49" charset="0"/>
              </a:rPr>
              <a:t>body </a:t>
            </a:r>
          </a:p>
          <a:p>
            <a:pPr lvl="1">
              <a:buFont typeface="Times New Roman" panose="02020603050405020304" pitchFamily="18" charset="0"/>
              <a:buNone/>
            </a:pPr>
            <a:endParaRPr lang="en-US" altLang="en-US" sz="1800" i="1" dirty="0" smtClean="0">
              <a:ea typeface="ＭＳ Ｐゴシック" panose="020B0600070205080204" pitchFamily="34" charset="-128"/>
            </a:endParaRPr>
          </a:p>
          <a:p>
            <a:pPr lvl="1">
              <a:buFont typeface="Times New Roman" panose="02020603050405020304" pitchFamily="18" charset="0"/>
              <a:buNone/>
            </a:pPr>
            <a:r>
              <a:rPr lang="en-US" altLang="en-US" sz="1800" dirty="0" smtClean="0">
                <a:ea typeface="ＭＳ Ｐゴシック" panose="020B0600070205080204" pitchFamily="34" charset="-128"/>
              </a:rPr>
              <a:t>   (Compound condition)</a:t>
            </a:r>
          </a:p>
          <a:p>
            <a:pPr lvl="1">
              <a:buFont typeface="Times New Roman" panose="02020603050405020304" pitchFamily="18" charset="0"/>
              <a:buNone/>
            </a:pPr>
            <a:r>
              <a:rPr lang="en-US" altLang="en-US" sz="1600" dirty="0" smtClean="0">
                <a:latin typeface="Consolas" panose="020B0609020204030204" pitchFamily="49" charset="0"/>
                <a:ea typeface="ＭＳ Ｐゴシック" panose="020B0600070205080204" pitchFamily="34" charset="-128"/>
                <a:cs typeface="Consolas" panose="020B0609020204030204" pitchFamily="49" charset="0"/>
              </a:rPr>
              <a:t>   while ((</a:t>
            </a:r>
            <a:r>
              <a:rPr lang="en-US" altLang="en-US" sz="1600" i="1" dirty="0" smtClean="0">
                <a:latin typeface="Consolas" panose="020B0609020204030204" pitchFamily="49" charset="0"/>
                <a:ea typeface="ＭＳ Ｐゴシック" panose="020B0600070205080204" pitchFamily="34" charset="-128"/>
                <a:cs typeface="Consolas" panose="020B0609020204030204" pitchFamily="49" charset="0"/>
              </a:rPr>
              <a:t>Boolean expression</a:t>
            </a:r>
            <a:r>
              <a:rPr lang="en-US" altLang="en-US" sz="1600" dirty="0" smtClean="0">
                <a:latin typeface="Consolas" panose="020B0609020204030204" pitchFamily="49" charset="0"/>
                <a:ea typeface="ＭＳ Ｐゴシック" panose="020B0600070205080204" pitchFamily="34" charset="-128"/>
                <a:cs typeface="Consolas" panose="020B0609020204030204" pitchFamily="49" charset="0"/>
              </a:rPr>
              <a:t>) </a:t>
            </a:r>
            <a:r>
              <a:rPr lang="en-US" altLang="en-US" sz="1600" i="1" dirty="0" smtClean="0">
                <a:latin typeface="Consolas" panose="020B0609020204030204" pitchFamily="49" charset="0"/>
                <a:ea typeface="ＭＳ Ｐゴシック" panose="020B0600070205080204" pitchFamily="34" charset="-128"/>
                <a:cs typeface="Consolas" panose="020B0609020204030204" pitchFamily="49" charset="0"/>
              </a:rPr>
              <a:t>Boolean operator</a:t>
            </a:r>
            <a:r>
              <a:rPr lang="en-US" altLang="en-US" sz="1600" dirty="0" smtClean="0">
                <a:latin typeface="Consolas" panose="020B0609020204030204" pitchFamily="49" charset="0"/>
                <a:ea typeface="ＭＳ Ｐゴシック" panose="020B0600070205080204" pitchFamily="34" charset="-128"/>
                <a:cs typeface="Consolas" panose="020B0609020204030204" pitchFamily="49" charset="0"/>
              </a:rPr>
              <a:t> (</a:t>
            </a:r>
            <a:r>
              <a:rPr lang="en-US" altLang="en-US" sz="1600" i="1" dirty="0" smtClean="0">
                <a:latin typeface="Consolas" panose="020B0609020204030204" pitchFamily="49" charset="0"/>
                <a:ea typeface="ＭＳ Ｐゴシック" panose="020B0600070205080204" pitchFamily="34" charset="-128"/>
                <a:cs typeface="Consolas" panose="020B0609020204030204" pitchFamily="49" charset="0"/>
              </a:rPr>
              <a:t>Boolean expression</a:t>
            </a:r>
            <a:r>
              <a:rPr lang="en-US" altLang="en-US" sz="1600" dirty="0" smtClean="0">
                <a:latin typeface="Consolas" panose="020B0609020204030204" pitchFamily="49" charset="0"/>
                <a:ea typeface="ＭＳ Ｐゴシック" panose="020B0600070205080204" pitchFamily="34" charset="-128"/>
                <a:cs typeface="Consolas" panose="020B0609020204030204" pitchFamily="49" charset="0"/>
              </a:rPr>
              <a:t>)):</a:t>
            </a:r>
          </a:p>
          <a:p>
            <a:pPr lvl="1">
              <a:buFont typeface="Times New Roman" panose="02020603050405020304" pitchFamily="18" charset="0"/>
              <a:buNone/>
            </a:pPr>
            <a:r>
              <a:rPr lang="en-US" altLang="en-US" sz="1600" dirty="0" smtClean="0">
                <a:latin typeface="Consolas" panose="020B0609020204030204" pitchFamily="49" charset="0"/>
                <a:ea typeface="ＭＳ Ｐゴシック" panose="020B0600070205080204" pitchFamily="34" charset="-128"/>
                <a:cs typeface="Consolas" panose="020B0609020204030204" pitchFamily="49" charset="0"/>
              </a:rPr>
              <a:t>        </a:t>
            </a:r>
            <a:r>
              <a:rPr lang="en-US" altLang="en-US" sz="1600" i="1" dirty="0" smtClean="0">
                <a:latin typeface="Consolas" panose="020B0609020204030204" pitchFamily="49" charset="0"/>
                <a:ea typeface="ＭＳ Ｐゴシック" panose="020B0600070205080204" pitchFamily="34" charset="-128"/>
                <a:cs typeface="Consolas" panose="020B0609020204030204" pitchFamily="49" charset="0"/>
              </a:rPr>
              <a:t>body</a:t>
            </a:r>
          </a:p>
          <a:p>
            <a:pPr lvl="1">
              <a:buFont typeface="Times New Roman" panose="02020603050405020304" pitchFamily="18" charset="0"/>
              <a:buNone/>
            </a:pPr>
            <a:endParaRPr lang="en-US" altLang="en-US" sz="1800" dirty="0" smtClean="0">
              <a:latin typeface="Arial" panose="020B0604020202020204" pitchFamily="34" charset="0"/>
              <a:ea typeface="ＭＳ Ｐゴシック" panose="020B0600070205080204" pitchFamily="34" charset="-128"/>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n-US" altLang="en-US" dirty="0" smtClean="0">
                <a:ea typeface="ＭＳ Ｐゴシック" panose="020B0600070205080204" pitchFamily="34" charset="-128"/>
              </a:rPr>
              <a:t>The </a:t>
            </a:r>
            <a:r>
              <a:rPr lang="en-US" altLang="en-US" dirty="0" smtClean="0">
                <a:latin typeface="Consolas" panose="020B0609020204030204" pitchFamily="49" charset="0"/>
                <a:ea typeface="ＭＳ Ｐゴシック" panose="020B0600070205080204" pitchFamily="34" charset="-128"/>
                <a:cs typeface="Consolas" panose="020B0609020204030204" pitchFamily="49" charset="0"/>
              </a:rPr>
              <a:t>While</a:t>
            </a:r>
            <a:r>
              <a:rPr lang="en-US" altLang="en-US" dirty="0" smtClean="0">
                <a:ea typeface="ＭＳ Ｐゴシック" panose="020B0600070205080204" pitchFamily="34" charset="-128"/>
              </a:rPr>
              <a:t> Loop (2)</a:t>
            </a:r>
          </a:p>
        </p:txBody>
      </p:sp>
      <p:sp>
        <p:nvSpPr>
          <p:cNvPr id="19459" name="Rectangle 3"/>
          <p:cNvSpPr>
            <a:spLocks noGrp="1" noChangeArrowheads="1"/>
          </p:cNvSpPr>
          <p:nvPr>
            <p:ph idx="1"/>
          </p:nvPr>
        </p:nvSpPr>
        <p:spPr/>
        <p:txBody>
          <a:bodyPr/>
          <a:lstStyle/>
          <a:p>
            <a:r>
              <a:rPr lang="en-US" altLang="en-US" b="1" dirty="0" smtClean="0">
                <a:ea typeface="ＭＳ Ｐゴシック" panose="020B0600070205080204" pitchFamily="34" charset="-128"/>
              </a:rPr>
              <a:t>Program name: </a:t>
            </a:r>
            <a:r>
              <a:rPr lang="en-US" altLang="en-US" sz="2000" dirty="0" smtClean="0">
                <a:latin typeface="Consolas" panose="020B0609020204030204" pitchFamily="49" charset="0"/>
                <a:ea typeface="ＭＳ Ｐゴシック" panose="020B0600070205080204" pitchFamily="34" charset="-128"/>
                <a:cs typeface="Consolas" panose="020B0609020204030204" pitchFamily="49" charset="0"/>
              </a:rPr>
              <a:t>1while1_counting_up.py</a:t>
            </a:r>
            <a:endParaRPr lang="en-US" altLang="en-US" sz="2000" dirty="0">
              <a:latin typeface="Consolas" panose="020B0609020204030204" pitchFamily="49" charset="0"/>
              <a:ea typeface="ＭＳ Ｐゴシック" panose="020B0600070205080204" pitchFamily="34" charset="-128"/>
              <a:cs typeface="Consolas" panose="020B0609020204030204" pitchFamily="49" charset="0"/>
            </a:endParaRPr>
          </a:p>
          <a:p>
            <a:r>
              <a:rPr lang="en-US" altLang="en-US" sz="2000" dirty="0" smtClean="0">
                <a:ea typeface="ＭＳ Ｐゴシック" panose="020B0600070205080204" pitchFamily="34" charset="-128"/>
                <a:cs typeface="Calibri" panose="020F0502020204030204" pitchFamily="34" charset="0"/>
              </a:rPr>
              <a:t>Learning objective: a simple counting loop stepping through a sequence (1 - 3) </a:t>
            </a:r>
            <a:endParaRPr lang="en-US" altLang="en-US" sz="2000" dirty="0">
              <a:ea typeface="ＭＳ Ｐゴシック" panose="020B0600070205080204" pitchFamily="34" charset="-128"/>
              <a:cs typeface="Calibri" panose="020F0502020204030204" pitchFamily="34" charset="0"/>
            </a:endParaRPr>
          </a:p>
          <a:p>
            <a:endParaRPr lang="en-US" altLang="en-US" sz="2000" dirty="0" smtClean="0">
              <a:latin typeface="Consolas" panose="020B0609020204030204" pitchFamily="49" charset="0"/>
              <a:ea typeface="ＭＳ Ｐゴシック" panose="020B0600070205080204" pitchFamily="34" charset="-128"/>
              <a:cs typeface="Consolas" panose="020B0609020204030204" pitchFamily="49" charset="0"/>
            </a:endParaRPr>
          </a:p>
          <a:p>
            <a:endParaRPr lang="en-US" altLang="en-US" sz="2000" b="1" dirty="0" smtClean="0">
              <a:latin typeface="Arial" panose="020B0604020202020204" pitchFamily="34" charset="0"/>
              <a:ea typeface="ＭＳ Ｐゴシック" panose="020B0600070205080204" pitchFamily="34" charset="-128"/>
            </a:endParaRPr>
          </a:p>
          <a:p>
            <a:pPr lvl="1">
              <a:spcBef>
                <a:spcPct val="30000"/>
              </a:spcBef>
              <a:buFont typeface="Times New Roman" panose="02020603050405020304" pitchFamily="18" charset="0"/>
              <a:buNone/>
            </a:pPr>
            <a:r>
              <a:rPr lang="en-US" altLang="en-US" sz="1800" dirty="0" smtClean="0">
                <a:latin typeface="Consolas" panose="020B0609020204030204" pitchFamily="49" charset="0"/>
                <a:ea typeface="ＭＳ Ｐゴシック" panose="020B0600070205080204" pitchFamily="34" charset="-128"/>
                <a:cs typeface="Consolas" panose="020B0609020204030204" pitchFamily="49" charset="0"/>
              </a:rPr>
              <a:t>  i = 1</a:t>
            </a:r>
          </a:p>
          <a:p>
            <a:pPr lvl="1">
              <a:spcBef>
                <a:spcPct val="30000"/>
              </a:spcBef>
              <a:buFont typeface="Times New Roman" panose="02020603050405020304" pitchFamily="18" charset="0"/>
              <a:buNone/>
            </a:pPr>
            <a:r>
              <a:rPr lang="en-US" altLang="en-US" sz="1800" dirty="0" smtClean="0">
                <a:latin typeface="Consolas" panose="020B0609020204030204" pitchFamily="49" charset="0"/>
                <a:ea typeface="ＭＳ Ｐゴシック" panose="020B0600070205080204" pitchFamily="34" charset="-128"/>
                <a:cs typeface="Consolas" panose="020B0609020204030204" pitchFamily="49" charset="0"/>
              </a:rPr>
              <a:t>  while (i &lt;= 3): </a:t>
            </a:r>
          </a:p>
          <a:p>
            <a:pPr lvl="1">
              <a:spcBef>
                <a:spcPct val="30000"/>
              </a:spcBef>
              <a:buFont typeface="Times New Roman" panose="02020603050405020304" pitchFamily="18" charset="0"/>
              <a:buNone/>
            </a:pPr>
            <a:r>
              <a:rPr lang="en-US" altLang="en-US" sz="1800" dirty="0" smtClean="0">
                <a:latin typeface="Consolas" panose="020B0609020204030204" pitchFamily="49" charset="0"/>
                <a:ea typeface="ＭＳ Ｐゴシック" panose="020B0600070205080204" pitchFamily="34" charset="-128"/>
                <a:cs typeface="Consolas" panose="020B0609020204030204" pitchFamily="49" charset="0"/>
              </a:rPr>
              <a:t>       print("i =", i)</a:t>
            </a:r>
          </a:p>
          <a:p>
            <a:pPr lvl="1">
              <a:spcBef>
                <a:spcPct val="30000"/>
              </a:spcBef>
              <a:buFont typeface="Times New Roman" panose="02020603050405020304" pitchFamily="18" charset="0"/>
              <a:buNone/>
            </a:pPr>
            <a:r>
              <a:rPr lang="en-US" altLang="en-US" sz="1800" dirty="0" smtClean="0">
                <a:latin typeface="Consolas" panose="020B0609020204030204" pitchFamily="49" charset="0"/>
                <a:ea typeface="ＭＳ Ｐゴシック" panose="020B0600070205080204" pitchFamily="34" charset="-128"/>
                <a:cs typeface="Consolas" panose="020B0609020204030204" pitchFamily="49" charset="0"/>
              </a:rPr>
              <a:t>       i = i + 1</a:t>
            </a:r>
          </a:p>
          <a:p>
            <a:pPr lvl="1">
              <a:spcBef>
                <a:spcPct val="30000"/>
              </a:spcBef>
              <a:buFont typeface="Times New Roman" panose="02020603050405020304" pitchFamily="18" charset="0"/>
              <a:buNone/>
            </a:pPr>
            <a:r>
              <a:rPr lang="en-US" altLang="en-US" sz="1800" dirty="0" smtClean="0">
                <a:latin typeface="Consolas" panose="020B0609020204030204" pitchFamily="49" charset="0"/>
                <a:ea typeface="ＭＳ Ｐゴシック" panose="020B0600070205080204" pitchFamily="34" charset="-128"/>
                <a:cs typeface="Consolas" panose="020B0609020204030204" pitchFamily="49" charset="0"/>
              </a:rPr>
              <a:t>  print("Done!")</a:t>
            </a:r>
          </a:p>
          <a:p>
            <a:endParaRPr lang="en-US" altLang="en-US" sz="1800" dirty="0" smtClean="0">
              <a:latin typeface="Arial" panose="020B0604020202020204" pitchFamily="34" charset="0"/>
              <a:ea typeface="ＭＳ Ｐゴシック" panose="020B0600070205080204" pitchFamily="34" charset="-128"/>
            </a:endParaRPr>
          </a:p>
        </p:txBody>
      </p:sp>
      <p:grpSp>
        <p:nvGrpSpPr>
          <p:cNvPr id="2" name="Group 5"/>
          <p:cNvGrpSpPr>
            <a:grpSpLocks/>
          </p:cNvGrpSpPr>
          <p:nvPr/>
        </p:nvGrpSpPr>
        <p:grpSpPr bwMode="auto">
          <a:xfrm>
            <a:off x="1724060" y="3177880"/>
            <a:ext cx="4694873" cy="246062"/>
            <a:chOff x="1344762" y="2486626"/>
            <a:chExt cx="4695048" cy="246221"/>
          </a:xfrm>
        </p:grpSpPr>
        <p:sp>
          <p:nvSpPr>
            <p:cNvPr id="19471" name="Line 5"/>
            <p:cNvSpPr>
              <a:spLocks noChangeShapeType="1"/>
            </p:cNvSpPr>
            <p:nvPr/>
          </p:nvSpPr>
          <p:spPr bwMode="auto">
            <a:xfrm flipH="1" flipV="1">
              <a:off x="1344762" y="2609739"/>
              <a:ext cx="2788295" cy="8652"/>
            </a:xfrm>
            <a:prstGeom prst="line">
              <a:avLst/>
            </a:prstGeom>
            <a:noFill/>
            <a:ln w="25400">
              <a:solidFill>
                <a:srgbClr val="FF0000"/>
              </a:solidFill>
              <a:round/>
              <a:headEnd/>
              <a:tailEnd type="triangle" w="med" len="med"/>
            </a:ln>
            <a:extLst>
              <a:ext uri="{909E8E84-426E-40DD-AFC4-6F175D3DCCD1}">
                <a14:hiddenFill xmlns:a14="http://schemas.microsoft.com/office/drawing/2010/main">
                  <a:noFill/>
                </a14:hiddenFill>
              </a:ext>
            </a:extLst>
          </p:spPr>
          <p:txBody>
            <a:bodyPr wrap="square" lIns="0" tIns="0" rIns="0" bIns="0">
              <a:spAutoFit/>
            </a:bodyPr>
            <a:lstStyle/>
            <a:p>
              <a:endParaRPr lang="en-CA" dirty="0"/>
            </a:p>
          </p:txBody>
        </p:sp>
        <p:sp>
          <p:nvSpPr>
            <p:cNvPr id="19472" name="Text Box 6"/>
            <p:cNvSpPr txBox="1">
              <a:spLocks noChangeArrowheads="1"/>
            </p:cNvSpPr>
            <p:nvPr/>
          </p:nvSpPr>
          <p:spPr bwMode="auto">
            <a:xfrm>
              <a:off x="4120522" y="2486626"/>
              <a:ext cx="1919288" cy="246221"/>
            </a:xfrm>
            <a:prstGeom prst="rect">
              <a:avLst/>
            </a:prstGeom>
            <a:noFill/>
            <a:ln w="254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spAutoFit/>
            </a:bodyPr>
            <a:lstStyle>
              <a:lvl1pPr>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50000"/>
                </a:spcBef>
                <a:buFontTx/>
                <a:buNone/>
              </a:pPr>
              <a:r>
                <a:rPr lang="en-CA" altLang="en-US" sz="1600" b="1" dirty="0">
                  <a:solidFill>
                    <a:srgbClr val="FF0000"/>
                  </a:solidFill>
                  <a:latin typeface="Arial" panose="020B0604020202020204" pitchFamily="34" charset="0"/>
                </a:rPr>
                <a:t>1) Initialize control</a:t>
              </a:r>
            </a:p>
          </p:txBody>
        </p:sp>
      </p:grpSp>
      <p:grpSp>
        <p:nvGrpSpPr>
          <p:cNvPr id="3" name="Group 6"/>
          <p:cNvGrpSpPr>
            <a:grpSpLocks/>
          </p:cNvGrpSpPr>
          <p:nvPr/>
        </p:nvGrpSpPr>
        <p:grpSpPr bwMode="auto">
          <a:xfrm>
            <a:off x="2977550" y="3617777"/>
            <a:ext cx="5041583" cy="246062"/>
            <a:chOff x="2132330" y="2918427"/>
            <a:chExt cx="5041583" cy="246221"/>
          </a:xfrm>
        </p:grpSpPr>
        <p:sp>
          <p:nvSpPr>
            <p:cNvPr id="19469" name="Line 8"/>
            <p:cNvSpPr>
              <a:spLocks noChangeShapeType="1"/>
            </p:cNvSpPr>
            <p:nvPr/>
          </p:nvSpPr>
          <p:spPr bwMode="auto">
            <a:xfrm flipH="1" flipV="1">
              <a:off x="2132330" y="2941460"/>
              <a:ext cx="3149283" cy="103966"/>
            </a:xfrm>
            <a:prstGeom prst="line">
              <a:avLst/>
            </a:prstGeom>
            <a:noFill/>
            <a:ln w="25400">
              <a:solidFill>
                <a:srgbClr val="FF0000"/>
              </a:solidFill>
              <a:round/>
              <a:headEnd/>
              <a:tailEnd type="triangle" w="med" len="med"/>
            </a:ln>
            <a:extLst>
              <a:ext uri="{909E8E84-426E-40DD-AFC4-6F175D3DCCD1}">
                <a14:hiddenFill xmlns:a14="http://schemas.microsoft.com/office/drawing/2010/main">
                  <a:noFill/>
                </a14:hiddenFill>
              </a:ext>
            </a:extLst>
          </p:spPr>
          <p:txBody>
            <a:bodyPr wrap="square" lIns="0" tIns="0" rIns="0" bIns="0">
              <a:spAutoFit/>
            </a:bodyPr>
            <a:lstStyle/>
            <a:p>
              <a:endParaRPr lang="en-CA" dirty="0"/>
            </a:p>
          </p:txBody>
        </p:sp>
        <p:sp>
          <p:nvSpPr>
            <p:cNvPr id="19470" name="Text Box 9"/>
            <p:cNvSpPr txBox="1">
              <a:spLocks noChangeArrowheads="1"/>
            </p:cNvSpPr>
            <p:nvPr/>
          </p:nvSpPr>
          <p:spPr bwMode="auto">
            <a:xfrm>
              <a:off x="5268913" y="2918427"/>
              <a:ext cx="1905000" cy="246221"/>
            </a:xfrm>
            <a:prstGeom prst="rect">
              <a:avLst/>
            </a:prstGeom>
            <a:noFill/>
            <a:ln w="254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spAutoFit/>
            </a:bodyPr>
            <a:lstStyle>
              <a:lvl1pPr>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50000"/>
                </a:spcBef>
                <a:buFontTx/>
                <a:buNone/>
              </a:pPr>
              <a:r>
                <a:rPr lang="en-CA" altLang="en-US" sz="1600" b="1" dirty="0">
                  <a:solidFill>
                    <a:srgbClr val="FF0000"/>
                  </a:solidFill>
                  <a:latin typeface="Arial" panose="020B0604020202020204" pitchFamily="34" charset="0"/>
                </a:rPr>
                <a:t> 2) Check condition</a:t>
              </a:r>
              <a:r>
                <a:rPr lang="en-CA" altLang="en-US" sz="1600" dirty="0">
                  <a:solidFill>
                    <a:schemeClr val="hlink"/>
                  </a:solidFill>
                  <a:latin typeface="Arial" panose="020B0604020202020204" pitchFamily="34" charset="0"/>
                </a:rPr>
                <a:t>      </a:t>
              </a:r>
            </a:p>
          </p:txBody>
        </p:sp>
      </p:grpSp>
      <p:grpSp>
        <p:nvGrpSpPr>
          <p:cNvPr id="4" name="Group 7"/>
          <p:cNvGrpSpPr>
            <a:grpSpLocks/>
          </p:cNvGrpSpPr>
          <p:nvPr/>
        </p:nvGrpSpPr>
        <p:grpSpPr bwMode="auto">
          <a:xfrm>
            <a:off x="3664620" y="3916673"/>
            <a:ext cx="4354513" cy="423863"/>
            <a:chOff x="2667000" y="3164649"/>
            <a:chExt cx="4354513" cy="423704"/>
          </a:xfrm>
        </p:grpSpPr>
        <p:sp>
          <p:nvSpPr>
            <p:cNvPr id="19466" name="AutoShape 11"/>
            <p:cNvSpPr>
              <a:spLocks/>
            </p:cNvSpPr>
            <p:nvPr/>
          </p:nvSpPr>
          <p:spPr bwMode="auto">
            <a:xfrm>
              <a:off x="2667000" y="3164649"/>
              <a:ext cx="266701" cy="423704"/>
            </a:xfrm>
            <a:prstGeom prst="rightBrace">
              <a:avLst>
                <a:gd name="adj1" fmla="val 17924"/>
                <a:gd name="adj2" fmla="val 50000"/>
              </a:avLst>
            </a:prstGeom>
            <a:noFill/>
            <a:ln w="25400">
              <a:solidFill>
                <a:srgbClr val="FF0000"/>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spAutoFit/>
            </a:bodyPr>
            <a:lstStyle>
              <a:lvl1pPr>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endParaRPr lang="en-US" altLang="en-US" sz="1400" dirty="0">
                <a:latin typeface="Arial" panose="020B0604020202020204" pitchFamily="34" charset="0"/>
              </a:endParaRPr>
            </a:p>
          </p:txBody>
        </p:sp>
        <p:sp>
          <p:nvSpPr>
            <p:cNvPr id="19467" name="Line 12"/>
            <p:cNvSpPr>
              <a:spLocks noChangeShapeType="1"/>
            </p:cNvSpPr>
            <p:nvPr/>
          </p:nvSpPr>
          <p:spPr bwMode="auto">
            <a:xfrm flipH="1">
              <a:off x="2933701" y="3376501"/>
              <a:ext cx="2527300" cy="0"/>
            </a:xfrm>
            <a:prstGeom prst="line">
              <a:avLst/>
            </a:prstGeom>
            <a:noFill/>
            <a:ln w="25400">
              <a:solidFill>
                <a:srgbClr val="FF0000"/>
              </a:solidFill>
              <a:round/>
              <a:headEnd/>
              <a:tailEnd type="triangle" w="med" len="med"/>
            </a:ln>
            <a:extLst>
              <a:ext uri="{909E8E84-426E-40DD-AFC4-6F175D3DCCD1}">
                <a14:hiddenFill xmlns:a14="http://schemas.microsoft.com/office/drawing/2010/main">
                  <a:noFill/>
                </a14:hiddenFill>
              </a:ext>
            </a:extLst>
          </p:spPr>
          <p:txBody>
            <a:bodyPr lIns="0" tIns="0" rIns="0" bIns="0">
              <a:spAutoFit/>
            </a:bodyPr>
            <a:lstStyle/>
            <a:p>
              <a:endParaRPr lang="en-CA" dirty="0"/>
            </a:p>
          </p:txBody>
        </p:sp>
        <p:sp>
          <p:nvSpPr>
            <p:cNvPr id="19468" name="Text Box 13"/>
            <p:cNvSpPr txBox="1">
              <a:spLocks noChangeArrowheads="1"/>
            </p:cNvSpPr>
            <p:nvPr/>
          </p:nvSpPr>
          <p:spPr bwMode="auto">
            <a:xfrm>
              <a:off x="5421313" y="3253390"/>
              <a:ext cx="1600200" cy="246221"/>
            </a:xfrm>
            <a:prstGeom prst="rect">
              <a:avLst/>
            </a:prstGeom>
            <a:noFill/>
            <a:ln w="254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spAutoFit/>
            </a:bodyPr>
            <a:lstStyle>
              <a:lvl1pPr>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lgn="ctr">
                <a:spcBef>
                  <a:spcPct val="50000"/>
                </a:spcBef>
                <a:buFontTx/>
                <a:buNone/>
              </a:pPr>
              <a:r>
                <a:rPr lang="en-CA" altLang="en-US" sz="1600" b="1" dirty="0">
                  <a:solidFill>
                    <a:srgbClr val="FF0000"/>
                  </a:solidFill>
                  <a:latin typeface="Arial" panose="020B0604020202020204" pitchFamily="34" charset="0"/>
                </a:rPr>
                <a:t>3) Execute body</a:t>
              </a:r>
            </a:p>
          </p:txBody>
        </p:sp>
      </p:grpSp>
      <p:grpSp>
        <p:nvGrpSpPr>
          <p:cNvPr id="5" name="Group 8"/>
          <p:cNvGrpSpPr>
            <a:grpSpLocks/>
          </p:cNvGrpSpPr>
          <p:nvPr/>
        </p:nvGrpSpPr>
        <p:grpSpPr bwMode="auto">
          <a:xfrm>
            <a:off x="2789238" y="4377690"/>
            <a:ext cx="5434012" cy="919163"/>
            <a:chOff x="2057400" y="3588353"/>
            <a:chExt cx="5434013" cy="919320"/>
          </a:xfrm>
        </p:grpSpPr>
        <p:sp>
          <p:nvSpPr>
            <p:cNvPr id="19464" name="Line 15"/>
            <p:cNvSpPr>
              <a:spLocks noChangeShapeType="1"/>
            </p:cNvSpPr>
            <p:nvPr/>
          </p:nvSpPr>
          <p:spPr bwMode="auto">
            <a:xfrm flipH="1" flipV="1">
              <a:off x="2057400" y="3588353"/>
              <a:ext cx="3656013" cy="812799"/>
            </a:xfrm>
            <a:prstGeom prst="line">
              <a:avLst/>
            </a:prstGeom>
            <a:noFill/>
            <a:ln w="25400">
              <a:solidFill>
                <a:srgbClr val="FF0000"/>
              </a:solidFill>
              <a:round/>
              <a:headEnd/>
              <a:tailEnd type="triangle" w="med" len="med"/>
            </a:ln>
            <a:extLst>
              <a:ext uri="{909E8E84-426E-40DD-AFC4-6F175D3DCCD1}">
                <a14:hiddenFill xmlns:a14="http://schemas.microsoft.com/office/drawing/2010/main">
                  <a:noFill/>
                </a14:hiddenFill>
              </a:ext>
            </a:extLst>
          </p:spPr>
          <p:txBody>
            <a:bodyPr lIns="0" tIns="0" rIns="0" bIns="0">
              <a:spAutoFit/>
            </a:bodyPr>
            <a:lstStyle/>
            <a:p>
              <a:endParaRPr lang="en-CA" dirty="0"/>
            </a:p>
          </p:txBody>
        </p:sp>
        <p:sp>
          <p:nvSpPr>
            <p:cNvPr id="19465" name="Text Box 16"/>
            <p:cNvSpPr txBox="1">
              <a:spLocks noChangeArrowheads="1"/>
            </p:cNvSpPr>
            <p:nvPr/>
          </p:nvSpPr>
          <p:spPr bwMode="auto">
            <a:xfrm>
              <a:off x="5726113" y="4261452"/>
              <a:ext cx="1765300" cy="246221"/>
            </a:xfrm>
            <a:prstGeom prst="rect">
              <a:avLst/>
            </a:prstGeom>
            <a:noFill/>
            <a:ln w="254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spAutoFit/>
            </a:bodyPr>
            <a:lstStyle>
              <a:lvl1pPr>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lgn="ctr">
                <a:spcBef>
                  <a:spcPct val="50000"/>
                </a:spcBef>
                <a:buFontTx/>
                <a:buNone/>
              </a:pPr>
              <a:r>
                <a:rPr lang="en-CA" altLang="en-US" sz="1600" b="1" dirty="0">
                  <a:solidFill>
                    <a:srgbClr val="FF0000"/>
                  </a:solidFill>
                  <a:latin typeface="Arial" panose="020B0604020202020204" pitchFamily="34" charset="0"/>
                </a:rPr>
                <a:t>4) Update control</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evaluation_intro">
  <a:themeElements>
    <a:clrScheme name="">
      <a:dk1>
        <a:srgbClr val="000000"/>
      </a:dk1>
      <a:lt1>
        <a:srgbClr val="33CCFF"/>
      </a:lt1>
      <a:dk2>
        <a:srgbClr val="000000"/>
      </a:dk2>
      <a:lt2>
        <a:srgbClr val="919191"/>
      </a:lt2>
      <a:accent1>
        <a:srgbClr val="618FFD"/>
      </a:accent1>
      <a:accent2>
        <a:srgbClr val="00AE00"/>
      </a:accent2>
      <a:accent3>
        <a:srgbClr val="ADE2FF"/>
      </a:accent3>
      <a:accent4>
        <a:srgbClr val="000000"/>
      </a:accent4>
      <a:accent5>
        <a:srgbClr val="B7C6FE"/>
      </a:accent5>
      <a:accent6>
        <a:srgbClr val="009D00"/>
      </a:accent6>
      <a:hlink>
        <a:srgbClr val="FC0128"/>
      </a:hlink>
      <a:folHlink>
        <a:srgbClr val="CECECE"/>
      </a:folHlink>
    </a:clrScheme>
    <a:fontScheme name="evaluation_intro">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FFFFCC"/>
        </a:solidFill>
        <a:ln w="38100" cap="flat" cmpd="sng" algn="ctr">
          <a:solidFill>
            <a:schemeClr val="tx1"/>
          </a:solidFill>
          <a:prstDash val="solid"/>
          <a:round/>
          <a:headEnd type="none" w="sm" len="sm"/>
          <a:tailEnd type="none"/>
        </a:ln>
        <a:effectLst/>
      </a:spPr>
      <a:bodyPr rtlCol="0" anchor="t" anchorCtr="0"/>
      <a:lstStyle>
        <a:defPPr>
          <a:defRPr dirty="0" smtClean="0"/>
        </a:defPPr>
      </a:lstStyle>
    </a:spDef>
    <a:lnDef>
      <a:spPr bwMode="auto">
        <a:noFill/>
        <a:ln w="38100" cap="flat" cmpd="sng" algn="ctr">
          <a:solidFill>
            <a:schemeClr val="tx1"/>
          </a:solidFill>
          <a:prstDash val="solid"/>
          <a:round/>
          <a:headEnd type="none" w="sm" len="sm"/>
          <a:tailEnd type="none"/>
        </a:ln>
        <a:effectLst/>
      </a:spPr>
      <a:bodyPr/>
      <a:lstStyle/>
    </a:lnDef>
    <a:txDef>
      <a:spPr>
        <a:noFill/>
        <a:ln w="0">
          <a:noFill/>
        </a:ln>
      </a:spPr>
      <a:bodyPr wrap="square" lIns="0" rtlCol="0">
        <a:noAutofit/>
      </a:bodyPr>
      <a:lstStyle>
        <a:defPPr>
          <a:defRPr b="1" dirty="0" smtClean="0">
            <a:solidFill>
              <a:srgbClr val="FF0000"/>
            </a:solidFill>
          </a:defRPr>
        </a:defPPr>
      </a:lstStyle>
    </a:txDef>
  </a:objectDefaults>
  <a:extraClrSchemeLst>
    <a:extraClrScheme>
      <a:clrScheme name="evaluation_intro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evaluation_intro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evaluation_intro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evaluation_intro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evaluation_intro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evaluation_intro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evaluation_intro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44302</TotalTime>
  <Pages>8</Pages>
  <Words>2412</Words>
  <Application>Microsoft Office PowerPoint</Application>
  <PresentationFormat>On-screen Show (4:3)</PresentationFormat>
  <Paragraphs>324</Paragraphs>
  <Slides>29</Slides>
  <Notes>16</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29</vt:i4>
      </vt:variant>
    </vt:vector>
  </HeadingPairs>
  <TitlesOfParts>
    <vt:vector size="37" baseType="lpstr">
      <vt:lpstr>ＭＳ Ｐゴシック</vt:lpstr>
      <vt:lpstr>Arial</vt:lpstr>
      <vt:lpstr>Calibri</vt:lpstr>
      <vt:lpstr>Comic Sans MS</vt:lpstr>
      <vt:lpstr>Consolas</vt:lpstr>
      <vt:lpstr>Courier New</vt:lpstr>
      <vt:lpstr>Times New Roman</vt:lpstr>
      <vt:lpstr>evaluation_intro</vt:lpstr>
      <vt:lpstr>Loops In Python: Part 1</vt:lpstr>
      <vt:lpstr>Repetition: Computer View</vt:lpstr>
      <vt:lpstr>Looping/Repetition</vt:lpstr>
      <vt:lpstr>How To Determine If Loops Can Be Applied</vt:lpstr>
      <vt:lpstr>How To Determine If Loops Can Be Applied (2)</vt:lpstr>
      <vt:lpstr>Basic Structure Of Loops</vt:lpstr>
      <vt:lpstr>Loops In Python</vt:lpstr>
      <vt:lpstr>The While Loop</vt:lpstr>
      <vt:lpstr>The While Loop (2)</vt:lpstr>
      <vt:lpstr>The While Loop (2)</vt:lpstr>
      <vt:lpstr>Countdown Loop</vt:lpstr>
      <vt:lpstr>Common Mistakes: While Loops</vt:lpstr>
      <vt:lpstr>Common Mistakes: While Loops</vt:lpstr>
      <vt:lpstr>Practice Exercise #1</vt:lpstr>
      <vt:lpstr>General Use: The For Loop</vt:lpstr>
      <vt:lpstr>Example Use Of The For Loop</vt:lpstr>
      <vt:lpstr>Counting Down With A For Loop</vt:lpstr>
      <vt:lpstr>For Loop: Stepping Through A Sequence Of Characters</vt:lpstr>
      <vt:lpstr>Erroneous For Loops (If There Is Time)</vt:lpstr>
      <vt:lpstr>Loop Increments Need Not Be Limited To One</vt:lpstr>
      <vt:lpstr>Sentinel Controlled Loops</vt:lpstr>
      <vt:lpstr>Sentinel Controlled Loops (2)</vt:lpstr>
      <vt:lpstr>Post Test Loops</vt:lpstr>
      <vt:lpstr>Comparison Of Loop Types</vt:lpstr>
      <vt:lpstr>Examples Pre Vs. Post Test Loops (Java - For Illustration Only, From CPSC 233)</vt:lpstr>
      <vt:lpstr>‘Simulating’ A Post-Test Loop Using A While-Loop</vt:lpstr>
      <vt:lpstr>Recap: What Looping Constructs Are Available In Python/When To Use Them</vt:lpstr>
      <vt:lpstr>After This Section You Should Now Know</vt:lpstr>
      <vt:lpstr>Copyright Notification</vt:lpstr>
    </vt:vector>
  </TitlesOfParts>
  <Company>Department of Computer Science, University of Calgary</Company>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Repetition using loops</dc:title>
  <dc:subject>Introduction to Programming for Computer Science Majors</dc:subject>
  <dc:creator>James Tam</dc:creator>
  <cp:keywords>Python;Repetition;loops;while loops;for loops;pretest loop;testing loops;sentinel controlled loops</cp:keywords>
  <cp:lastModifiedBy>James Tam</cp:lastModifiedBy>
  <cp:revision>3313</cp:revision>
  <cp:lastPrinted>2014-08-25T22:49:30Z</cp:lastPrinted>
  <dcterms:created xsi:type="dcterms:W3CDTF">1995-08-18T10:27:02Z</dcterms:created>
  <dcterms:modified xsi:type="dcterms:W3CDTF">2025-05-13T04:34:59Z</dcterms:modified>
  <cp:category>Course</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emplateType">
    <vt:i4>1</vt:i4>
  </property>
  <property fmtid="{D5CDD505-2E9C-101B-9397-08002B2CF9AE}" pid="3" name="GraphicType">
    <vt:i4>1</vt:i4>
  </property>
  <property fmtid="{D5CDD505-2E9C-101B-9397-08002B2CF9AE}" pid="4" name="Compression">
    <vt:i4>100</vt:i4>
  </property>
  <property fmtid="{D5CDD505-2E9C-101B-9397-08002B2CF9AE}" pid="5" name="ScreenSize">
    <vt:i4>1</vt:i4>
  </property>
  <property fmtid="{D5CDD505-2E9C-101B-9397-08002B2CF9AE}" pid="6" name="ScreenUsage">
    <vt:i4>1</vt:i4>
  </property>
  <property fmtid="{D5CDD505-2E9C-101B-9397-08002B2CF9AE}" pid="7" name="MailAddress">
    <vt:lpwstr>saul@cpsc.ucalgary.ca</vt:lpwstr>
  </property>
  <property fmtid="{D5CDD505-2E9C-101B-9397-08002B2CF9AE}" pid="8" name="HomePage">
    <vt:lpwstr>http://www.cpsc.ucalgary.ca/~saul</vt:lpwstr>
  </property>
  <property fmtid="{D5CDD505-2E9C-101B-9397-08002B2CF9AE}" pid="9" name="Other">
    <vt:lpwstr>Saul Greenberg, _x000d_
Department of Computer Science, _x000d_
University of Calgary,  _x000d_
Calgary, Alberta CANADA_x000d_
T2N 1N4</vt:lpwstr>
  </property>
  <property fmtid="{D5CDD505-2E9C-101B-9397-08002B2CF9AE}" pid="10" name="DownloadOriginal">
    <vt:bool>false</vt:bool>
  </property>
  <property fmtid="{D5CDD505-2E9C-101B-9397-08002B2CF9AE}" pid="11" name="DownloadIEButton">
    <vt:bool>false</vt:bool>
  </property>
  <property fmtid="{D5CDD505-2E9C-101B-9397-08002B2CF9AE}" pid="12" name="UseBrowserColor">
    <vt:bool>false</vt:bool>
  </property>
  <property fmtid="{D5CDD505-2E9C-101B-9397-08002B2CF9AE}" pid="13" name="BackColor">
    <vt:i4>16777215</vt:i4>
  </property>
  <property fmtid="{D5CDD505-2E9C-101B-9397-08002B2CF9AE}" pid="14" name="TextColor">
    <vt:i4>0</vt:i4>
  </property>
  <property fmtid="{D5CDD505-2E9C-101B-9397-08002B2CF9AE}" pid="15" name="LinkColor">
    <vt:i4>16711782</vt:i4>
  </property>
  <property fmtid="{D5CDD505-2E9C-101B-9397-08002B2CF9AE}" pid="16" name="VisitedColor">
    <vt:i4>10040268</vt:i4>
  </property>
  <property fmtid="{D5CDD505-2E9C-101B-9397-08002B2CF9AE}" pid="17" name="TransparentButton">
    <vt:i4>0</vt:i4>
  </property>
  <property fmtid="{D5CDD505-2E9C-101B-9397-08002B2CF9AE}" pid="18" name="ButtonType">
    <vt:i4>3</vt:i4>
  </property>
  <property fmtid="{D5CDD505-2E9C-101B-9397-08002B2CF9AE}" pid="19" name="ShowNotes">
    <vt:bool>false</vt:bool>
  </property>
  <property fmtid="{D5CDD505-2E9C-101B-9397-08002B2CF9AE}" pid="20" name="NavBtnPos">
    <vt:i4>1</vt:i4>
  </property>
  <property fmtid="{D5CDD505-2E9C-101B-9397-08002B2CF9AE}" pid="21" name="OutputDir">
    <vt:lpwstr>D:\@www\grouplab\saul\481\topics</vt:lpwstr>
  </property>
</Properties>
</file>