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76" r:id="rId4"/>
    <p:sldId id="277" r:id="rId5"/>
    <p:sldId id="258"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70" autoAdjust="0"/>
  </p:normalViewPr>
  <p:slideViewPr>
    <p:cSldViewPr>
      <p:cViewPr varScale="1">
        <p:scale>
          <a:sx n="83" d="100"/>
          <a:sy n="83" d="100"/>
        </p:scale>
        <p:origin x="108" y="7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6/3/2025</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extLst>
      <p:ext uri="{BB962C8B-B14F-4D97-AF65-F5344CB8AC3E}">
        <p14:creationId xmlns:p14="http://schemas.microsoft.com/office/powerpoint/2010/main" val="66994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6/3/2025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extLst>
      <p:ext uri="{BB962C8B-B14F-4D97-AF65-F5344CB8AC3E}">
        <p14:creationId xmlns:p14="http://schemas.microsoft.com/office/powerpoint/2010/main" val="4010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5</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9</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13</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14</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15</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18</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6/3/2025</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6/3/2025</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6/3/2025</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6/3/2025</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6/3/2025</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6/3/2025</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6/3/2025</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6/3/2025</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6/3/2025</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6/3/2025</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bDJaCrcJ60&amp;feature=youtu.b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r>
              <a:rPr lang="en-US" altLang="en-US" smtClean="0">
                <a:ea typeface="ＭＳ Ｐゴシック" panose="020B0600070205080204" pitchFamily="34" charset="-128"/>
              </a:rPr>
              <a:t>(fall 2005): </a:t>
            </a:r>
            <a:endParaRPr lang="en-US" altLang="en-US" dirty="0" smtClean="0">
              <a:ea typeface="ＭＳ Ｐゴシック" panose="020B0600070205080204" pitchFamily="34" charset="-128"/>
            </a:endParaRP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ea typeface="ＭＳ Ｐゴシック" panose="020B0600070205080204" pitchFamily="34" charset="-128"/>
              </a:rPr>
              <a:t>Problem #2</a:t>
            </a:r>
            <a:r>
              <a:rPr lang="en-US" altLang="en-US" smtClean="0">
                <a:ea typeface="ＭＳ Ｐゴシック" panose="020B0600070205080204" pitchFamily="34" charset="-128"/>
              </a:rPr>
              <a:t>: Details</a:t>
            </a:r>
            <a:endParaRPr lang="en-US" altLang="en-US" dirty="0" smtClean="0">
              <a:ea typeface="ＭＳ Ｐゴシック" panose="020B0600070205080204" pitchFamily="34" charset="-128"/>
            </a:endParaRP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What exactly does chase mean? </a:t>
            </a:r>
          </a:p>
          <a:p>
            <a:pPr lvl="1"/>
            <a:r>
              <a:rPr lang="en-US" altLang="en-US" dirty="0" smtClean="0">
                <a:ea typeface="ＭＳ Ｐゴシック" panose="020B0600070205080204" pitchFamily="34" charset="-128"/>
              </a:rPr>
              <a:t>Move towards, get closer</a:t>
            </a:r>
          </a:p>
          <a:p>
            <a:r>
              <a:rPr lang="en-US" altLang="en-US" dirty="0" smtClean="0">
                <a:ea typeface="ＭＳ Ｐゴシック" panose="020B0600070205080204" pitchFamily="34" charset="-128"/>
              </a:rPr>
              <a:t>In order to determine what exactly ‘move towards’ means try:</a:t>
            </a:r>
          </a:p>
          <a:p>
            <a:pPr lvl="1"/>
            <a:r>
              <a:rPr lang="en-US" altLang="en-US" dirty="0"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dirty="0"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597854"/>
            <a:ext cx="590550" cy="99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782231"/>
            <a:ext cx="847417" cy="6218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183" y="4793117"/>
            <a:ext cx="847417" cy="62184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000" y="5879646"/>
            <a:ext cx="583250" cy="978354"/>
          </a:xfrm>
          <a:prstGeom prst="rect">
            <a:avLst/>
          </a:prstGeom>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04063 -2.59259E-6 L -0.17292 -2.59259E-6 " pathEditMode="relative" rAng="0" ptsTypes="AA">
                                      <p:cBhvr>
                                        <p:cTn id="36" dur="2000" fill="hold"/>
                                        <p:tgtEl>
                                          <p:spTgt spid="2"/>
                                        </p:tgtEl>
                                        <p:attrNameLst>
                                          <p:attrName>ppt_x</p:attrName>
                                          <p:attrName>ppt_y</p:attrName>
                                        </p:attrNameLst>
                                      </p:cBhvr>
                                      <p:rCtr x="-10677"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nodeType="clickEffect">
                                  <p:stCondLst>
                                    <p:cond delay="0"/>
                                  </p:stCondLst>
                                  <p:childTnLst>
                                    <p:animMotion origin="layout" path="M -8.33333E-7 -3.7037E-6 L 0.1599 -0.16203 " pathEditMode="relative" rAng="0" ptsTypes="AA">
                                      <p:cBhvr>
                                        <p:cTn id="48" dur="2000" fill="hold"/>
                                        <p:tgtEl>
                                          <p:spTgt spid="11"/>
                                        </p:tgtEl>
                                        <p:attrNameLst>
                                          <p:attrName>ppt_x</p:attrName>
                                          <p:attrName>ppt_y</p:attrName>
                                        </p:attrNameLst>
                                      </p:cBhvr>
                                      <p:rCtr x="7986" y="-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One last note: the solution needed for this problem was fairly rudimentary.</a:t>
            </a:r>
          </a:p>
          <a:p>
            <a:pPr lvl="1"/>
            <a:r>
              <a:rPr lang="en-US" altLang="en-US" dirty="0" smtClean="0">
                <a:ea typeface="ＭＳ Ｐゴシック" panose="020B0600070205080204" pitchFamily="34" charset="-128"/>
              </a:rPr>
              <a:t>Ignored the possibility of obstacles, didn’t consider ‘optimal’ paths.</a:t>
            </a:r>
          </a:p>
          <a:p>
            <a:pPr lvl="1"/>
            <a:r>
              <a:rPr lang="en-US" altLang="en-US" dirty="0"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1098901" y="2718398"/>
            <a:ext cx="4311300" cy="2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98901" y="5416106"/>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t>“</a:t>
            </a:r>
            <a:r>
              <a:rPr lang="en-US" altLang="en-US" sz="1200" dirty="0" err="1"/>
              <a:t>Icewind</a:t>
            </a:r>
            <a:r>
              <a:rPr lang="en-US" altLang="en-US" sz="1200" dirty="0"/>
              <a:t> Dale” </a:t>
            </a:r>
            <a:r>
              <a:rPr lang="en-US" altLang="en-US" sz="1200" dirty="0">
                <a:sym typeface="Symbol" panose="05050102010706020507" pitchFamily="18" charset="2"/>
              </a:rPr>
              <a:t></a:t>
            </a:r>
            <a:r>
              <a:rPr lang="en-US" altLang="en-US" sz="1200" dirty="0"/>
              <a:t>  Black Isle</a:t>
            </a:r>
          </a:p>
        </p:txBody>
      </p:sp>
      <p:sp>
        <p:nvSpPr>
          <p:cNvPr id="8" name="Rectangle 7"/>
          <p:cNvSpPr/>
          <p:nvPr/>
        </p:nvSpPr>
        <p:spPr>
          <a:xfrm>
            <a:off x="2892631" y="4184073"/>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a:stCxn id="8" idx="1"/>
          </p:cNvCxnSpPr>
          <p:nvPr/>
        </p:nvCxnSpPr>
        <p:spPr>
          <a:xfrm flipH="1" flipV="1">
            <a:off x="1752600" y="3797880"/>
            <a:ext cx="1140031" cy="81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52600" y="3962400"/>
            <a:ext cx="1140032" cy="66067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1905000" y="4615080"/>
            <a:ext cx="987631" cy="2365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901" y="5847112"/>
            <a:ext cx="7054499" cy="8353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Optional extra video,  </a:t>
            </a:r>
            <a:r>
              <a:rPr lang="en-US" dirty="0">
                <a:solidFill>
                  <a:schemeClr val="tx1"/>
                </a:solidFill>
              </a:rPr>
              <a:t>a</a:t>
            </a:r>
            <a:r>
              <a:rPr lang="en-US" dirty="0" smtClean="0">
                <a:solidFill>
                  <a:schemeClr val="tx1"/>
                </a:solidFill>
                <a:hlinkClick r:id="rId4"/>
              </a:rPr>
              <a:t> </a:t>
            </a:r>
            <a:r>
              <a:rPr lang="en-US" dirty="0" smtClean="0">
                <a:solidFill>
                  <a:schemeClr val="tx1"/>
                </a:solidFill>
              </a:rPr>
              <a:t>link to a commercial program that applies the chase </a:t>
            </a:r>
            <a:r>
              <a:rPr lang="en-US" dirty="0">
                <a:solidFill>
                  <a:schemeClr val="tx1"/>
                </a:solidFill>
              </a:rPr>
              <a:t>algorithm: </a:t>
            </a:r>
            <a:r>
              <a:rPr lang="en-US" dirty="0">
                <a:solidFill>
                  <a:schemeClr val="tx1"/>
                </a:solidFill>
                <a:hlinkClick r:id="rId4"/>
              </a:rPr>
              <a:t>https://</a:t>
            </a:r>
            <a:r>
              <a:rPr lang="en-US" dirty="0" smtClean="0">
                <a:solidFill>
                  <a:schemeClr val="tx1"/>
                </a:solidFill>
                <a:hlinkClick r:id="rId4"/>
              </a:rPr>
              <a:t>www.youtube.com/watch?v=lbDJaCrcJ60&amp;feature=youtu.be</a:t>
            </a:r>
            <a:endParaRPr lang="en-CA" dirty="0">
              <a:solidFill>
                <a:schemeClr val="tx1"/>
              </a:solidFill>
            </a:endParaRPr>
          </a:p>
        </p:txBody>
      </p: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dirty="0" smtClean="0">
                <a:ea typeface="ＭＳ Ｐゴシック" panose="020B0600070205080204" pitchFamily="34" charset="-128"/>
              </a:rPr>
              <a:t>What is </a:t>
            </a:r>
            <a:r>
              <a:rPr lang="en-US" altLang="en-US" i="1" dirty="0" smtClean="0">
                <a:ea typeface="ＭＳ Ｐゴシック" panose="020B0600070205080204" pitchFamily="34" charset="-128"/>
              </a:rPr>
              <a:t>an algorithm</a:t>
            </a:r>
            <a:r>
              <a:rPr lang="en-US" altLang="en-US" dirty="0" smtClean="0">
                <a:ea typeface="ＭＳ Ｐゴシック" panose="020B0600070205080204" pitchFamily="34" charset="-128"/>
              </a:rPr>
              <a:t> for finding the word in the following collection that comes first (alphabetical order):</a:t>
            </a:r>
          </a:p>
          <a:p>
            <a:pPr lvl="1"/>
            <a:endParaRPr lang="en-US" altLang="en-US" dirty="0"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Char char="•"/>
            </a:pPr>
            <a:r>
              <a:rPr lang="en-US" altLang="en-US" sz="2000" dirty="0">
                <a:latin typeface="Comic Sans MS" panose="030F0702030302020204" pitchFamily="66" charset="0"/>
              </a:rPr>
              <a:t>Dog</a:t>
            </a:r>
          </a:p>
          <a:p>
            <a:pPr eaLnBrk="1" hangingPunct="1">
              <a:spcBef>
                <a:spcPct val="0"/>
              </a:spcBef>
              <a:spcAft>
                <a:spcPts val="600"/>
              </a:spcAft>
              <a:buFontTx/>
              <a:buChar char="•"/>
            </a:pPr>
            <a:r>
              <a:rPr lang="en-US" altLang="en-US" sz="2000" dirty="0">
                <a:latin typeface="Comic Sans MS" panose="030F0702030302020204" pitchFamily="66" charset="0"/>
              </a:rPr>
              <a:t>Cat</a:t>
            </a:r>
          </a:p>
          <a:p>
            <a:pPr eaLnBrk="1" hangingPunct="1">
              <a:spcBef>
                <a:spcPct val="0"/>
              </a:spcBef>
              <a:spcAft>
                <a:spcPts val="600"/>
              </a:spcAft>
              <a:buFontTx/>
              <a:buChar char="•"/>
            </a:pPr>
            <a:r>
              <a:rPr lang="en-US" altLang="en-US" sz="2000" dirty="0">
                <a:latin typeface="Comic Sans MS" panose="030F0702030302020204" pitchFamily="66" charset="0"/>
              </a:rPr>
              <a:t>Bird</a:t>
            </a:r>
          </a:p>
          <a:p>
            <a:pPr eaLnBrk="1" hangingPunct="1">
              <a:spcBef>
                <a:spcPct val="0"/>
              </a:spcBef>
              <a:spcAft>
                <a:spcPts val="600"/>
              </a:spcAft>
              <a:buFontTx/>
              <a:buChar char="•"/>
            </a:pPr>
            <a:r>
              <a:rPr lang="en-US" altLang="en-US" sz="2000" dirty="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19</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lvl="1">
              <a:buFont typeface="Arial" charset="0"/>
              <a:buChar char="•"/>
              <a:defRPr/>
            </a:pPr>
            <a:r>
              <a:rPr lang="en-US" altLang="en-US" dirty="0" smtClean="0"/>
              <a:t>Writing a solution for problems when the answer isn’t immediately self evident.</a:t>
            </a:r>
          </a:p>
          <a:p>
            <a:pPr>
              <a:buFont typeface="Arial" charset="0"/>
              <a:buChar char="•"/>
              <a:defRPr/>
            </a:pPr>
            <a:r>
              <a:rPr lang="en-US" altLang="en-US" dirty="0" smtClean="0"/>
              <a:t>There isn’t an exact prescribed formula or series of steps that you can learn and apply.</a:t>
            </a:r>
          </a:p>
          <a:p>
            <a:pPr lvl="1">
              <a:buFont typeface="Arial" charset="0"/>
              <a:buChar char="•"/>
              <a:defRPr/>
            </a:pPr>
            <a:r>
              <a:rPr lang="en-US" altLang="en-US" dirty="0" smtClean="0"/>
              <a:t>In that way it’s similar to other tasks where you learn a basic skill set or are taught ‘good’ principles and you must determine how to apply them e.g. composing poems, writing short stories.</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This section cannot/will not provide you with a simple set of steps that you can memorize and apply in any situation.</a:t>
            </a:r>
          </a:p>
          <a:p>
            <a:pPr lvl="1">
              <a:buFont typeface="Arial" charset="0"/>
              <a:buChar char="–"/>
              <a:defRPr/>
            </a:pPr>
            <a:r>
              <a:rPr lang="en-US" altLang="en-US" dirty="0"/>
              <a:t>Think about the many ways in which your assignments could have been implemented!</a:t>
            </a:r>
          </a:p>
          <a:p>
            <a:pPr>
              <a:buFont typeface="Arial" charset="0"/>
              <a:buChar char="•"/>
              <a:defRPr/>
            </a:pPr>
            <a:r>
              <a:rPr lang="en-US" altLang="en-US" dirty="0" smtClean="0"/>
              <a:t>What </a:t>
            </a:r>
            <a:r>
              <a:rPr lang="en-US" altLang="en-US" dirty="0"/>
              <a:t>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Contents Of These Lectures May Look Unusual But Were Of Actual Value…</a:t>
            </a:r>
            <a:endParaRPr lang="en-CA" sz="2800" dirty="0"/>
          </a:p>
        </p:txBody>
      </p:sp>
      <p:sp>
        <p:nvSpPr>
          <p:cNvPr id="3" name="Content Placeholder 2"/>
          <p:cNvSpPr>
            <a:spLocks noGrp="1"/>
          </p:cNvSpPr>
          <p:nvPr>
            <p:ph idx="1"/>
          </p:nvPr>
        </p:nvSpPr>
        <p:spPr/>
        <p:txBody>
          <a:bodyPr/>
          <a:lstStyle/>
          <a:p>
            <a:r>
              <a:rPr lang="en-US" dirty="0" smtClean="0"/>
              <a:t>(An actual testimonial/thank you about the value of this section of the course – included here with permission).</a:t>
            </a:r>
          </a:p>
          <a:p>
            <a:endParaRPr lang="en-US" dirty="0" smtClean="0"/>
          </a:p>
          <a:p>
            <a:pPr marL="342900" lvl="1" indent="0">
              <a:buNone/>
            </a:pPr>
            <a:r>
              <a:rPr lang="en-US" sz="1800" dirty="0">
                <a:latin typeface="Arial" panose="020B0604020202020204" pitchFamily="34" charset="0"/>
                <a:cs typeface="Arial" panose="020B0604020202020204" pitchFamily="34" charset="0"/>
              </a:rPr>
              <a:t>Hello </a:t>
            </a:r>
            <a:r>
              <a:rPr lang="en-US" sz="1800" dirty="0" err="1">
                <a:latin typeface="Arial" panose="020B0604020202020204" pitchFamily="34" charset="0"/>
                <a:cs typeface="Arial" panose="020B0604020202020204" pitchFamily="34" charset="0"/>
              </a:rPr>
              <a:t>Dr</a:t>
            </a:r>
            <a:r>
              <a:rPr lang="en-US" sz="1800" dirty="0">
                <a:latin typeface="Arial" panose="020B0604020202020204" pitchFamily="34" charset="0"/>
                <a:cs typeface="Arial" panose="020B0604020202020204" pitchFamily="34" charset="0"/>
              </a:rPr>
              <a:t> Tam,</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I just wanted to thank you for directing me to the problem solving lectures because I ended up pseudo coding the program and managed to fully implement method 2b within a few hours, I found those slides very useful and they helped me visualize the program a lot better.</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Thank you for the help,</a:t>
            </a:r>
          </a:p>
          <a:p>
            <a:endParaRPr lang="en-US" dirty="0" smtClean="0"/>
          </a:p>
          <a:p>
            <a:r>
              <a:rPr lang="en-US" dirty="0" smtClean="0"/>
              <a:t>…so don’t “tune out” or ‘bail’ during these classes. </a:t>
            </a:r>
            <a:r>
              <a:rPr lang="en-US" dirty="0"/>
              <a:t>(</a:t>
            </a:r>
            <a:r>
              <a:rPr lang="en-US" dirty="0" smtClean="0"/>
              <a:t>^_-)</a:t>
            </a:r>
            <a:br>
              <a:rPr lang="en-US" dirty="0" smtClean="0"/>
            </a:br>
            <a:endParaRPr lang="en-US" dirty="0" smtClean="0"/>
          </a:p>
        </p:txBody>
      </p:sp>
    </p:spTree>
    <p:extLst>
      <p:ext uri="{BB962C8B-B14F-4D97-AF65-F5344CB8AC3E}">
        <p14:creationId xmlns:p14="http://schemas.microsoft.com/office/powerpoint/2010/main" val="166450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 </a:t>
            </a:r>
            <a:r>
              <a:rPr lang="en-US" altLang="en-US" b="1" dirty="0" smtClean="0">
                <a:ea typeface="ＭＳ Ｐゴシック" panose="020B0600070205080204" pitchFamily="34" charset="-128"/>
              </a:rPr>
              <a:t>1</a:t>
            </a:r>
            <a:r>
              <a:rPr lang="en-US" altLang="en-US" b="1" baseline="30000" dirty="0" smtClean="0">
                <a:ea typeface="ＭＳ Ｐゴシック" panose="020B0600070205080204" pitchFamily="34" charset="-128"/>
              </a:rPr>
              <a:t>st</a:t>
            </a:r>
            <a:r>
              <a:rPr lang="en-US" altLang="en-US" b="1" dirty="0" smtClean="0">
                <a:ea typeface="ＭＳ Ｐゴシック" panose="020B0600070205080204" pitchFamily="34" charset="-128"/>
              </a:rPr>
              <a:t> Approach</a:t>
            </a:r>
          </a:p>
        </p:txBody>
      </p:sp>
      <p:sp>
        <p:nvSpPr>
          <p:cNvPr id="602115" name="Rectangle 3"/>
          <p:cNvSpPr>
            <a:spLocks noGrp="1" noChangeArrowheads="1"/>
          </p:cNvSpPr>
          <p:nvPr>
            <p:ph type="body" idx="4294967295"/>
          </p:nvPr>
        </p:nvSpPr>
        <p:spPr/>
        <p:txBody>
          <a:bodyPr/>
          <a:lstStyle/>
          <a:p>
            <a:r>
              <a:rPr lang="en-US" altLang="en-US" sz="2400" dirty="0" smtClean="0">
                <a:ea typeface="ＭＳ Ｐゴシック" panose="020B0600070205080204" pitchFamily="34" charset="-128"/>
              </a:rPr>
              <a:t>An algorithm is the series of steps (not necessarily linear!) that provide the solution to your problem.</a:t>
            </a:r>
          </a:p>
          <a:p>
            <a:r>
              <a:rPr lang="en-US" altLang="en-US" sz="2400" dirty="0" smtClean="0">
                <a:ea typeface="ＭＳ Ｐゴシック" panose="020B0600070205080204" pitchFamily="34" charset="-128"/>
              </a:rPr>
              <a:t>“</a:t>
            </a:r>
            <a:r>
              <a:rPr lang="en-US" altLang="en-US" sz="2400" b="1" dirty="0" smtClean="0">
                <a:ea typeface="ＭＳ Ｐゴシック" panose="020B0600070205080204" pitchFamily="34" charset="-128"/>
              </a:rPr>
              <a:t>Draw a picture</a:t>
            </a:r>
            <a:r>
              <a:rPr lang="en-US" altLang="en-US" sz="2400" dirty="0" smtClean="0">
                <a:ea typeface="ＭＳ Ｐゴシック" panose="020B0600070205080204" pitchFamily="34" charset="-128"/>
              </a:rPr>
              <a:t>”: If there is a physical analogy to the problem then try visualizing the problem using real world objects or scenarios.</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dirty="0" smtClean="0">
                <a:ea typeface="ＭＳ Ｐゴシック" panose="020B0600070205080204" pitchFamily="34" charset="-128"/>
              </a:rPr>
              <a:t>How To Come With An Algorithm/Solution: </a:t>
            </a:r>
            <a:r>
              <a:rPr lang="en-US" altLang="en-US" b="1" dirty="0" smtClean="0"/>
              <a:t>2</a:t>
            </a:r>
            <a:r>
              <a:rPr lang="en-US" altLang="en-US" b="1" baseline="30000" dirty="0" smtClean="0"/>
              <a:t>nd</a:t>
            </a:r>
            <a:r>
              <a:rPr lang="en-US" altLang="en-US" b="1" dirty="0" smtClean="0"/>
              <a:t> Approach</a:t>
            </a:r>
          </a:p>
        </p:txBody>
      </p:sp>
      <p:sp>
        <p:nvSpPr>
          <p:cNvPr id="605187" name="Rectangle 3"/>
          <p:cNvSpPr>
            <a:spLocks noGrp="1" noChangeArrowheads="1"/>
          </p:cNvSpPr>
          <p:nvPr>
            <p:ph type="body" idx="4294967295"/>
          </p:nvPr>
        </p:nvSpPr>
        <p:spPr/>
        <p:txBody>
          <a:bodyPr/>
          <a:lstStyle/>
          <a:p>
            <a:r>
              <a:rPr lang="en-US" altLang="en-US" dirty="0" smtClean="0">
                <a:ea typeface="ＭＳ Ｐゴシック" panose="020B0600070205080204" pitchFamily="34" charset="-128"/>
              </a:rPr>
              <a:t>If the problem is more abstract (e.g., mathematical and no obvious physical model can be created) </a:t>
            </a:r>
          </a:p>
          <a:p>
            <a:pPr lvl="1"/>
            <a:r>
              <a:rPr lang="en-US" altLang="en-US" dirty="0" smtClean="0">
                <a:ea typeface="ＭＳ Ｐゴシック" panose="020B0600070205080204" pitchFamily="34" charset="-128"/>
              </a:rPr>
              <a:t>For simple problems this may not be an issue (you can immediately see the solution).</a:t>
            </a:r>
          </a:p>
          <a:p>
            <a:pPr lvl="1"/>
            <a:r>
              <a:rPr lang="en-US" altLang="en-US" dirty="0" smtClean="0">
                <a:ea typeface="ＭＳ Ｐゴシック" panose="020B0600070205080204" pitchFamily="34" charset="-128"/>
              </a:rPr>
              <a:t>For more complex problems you may be unable to come with the general solution for the program. </a:t>
            </a:r>
          </a:p>
          <a:p>
            <a:pPr lvl="1"/>
            <a:r>
              <a:rPr lang="en-US" altLang="en-US" b="1" dirty="0" smtClean="0">
                <a:ea typeface="ＭＳ Ｐゴシック" panose="020B0600070205080204" pitchFamily="34" charset="-128"/>
              </a:rPr>
              <a:t>Extrapolate the specific to the general</a:t>
            </a:r>
            <a:r>
              <a:rPr lang="en-US" altLang="en-US" dirty="0"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dirty="0" smtClean="0">
                <a:ea typeface="ＭＳ Ｐゴシック" panose="020B0600070205080204" pitchFamily="34" charset="-128"/>
              </a:rPr>
              <a:t>If you can’t get the general formula then try working out the solution for a few more specific examples.</a:t>
            </a:r>
          </a:p>
          <a:p>
            <a:pPr>
              <a:buFontTx/>
              <a:buNone/>
            </a:pPr>
            <a:endParaRPr lang="en-US"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z="2400" dirty="0" smtClean="0">
                <a:latin typeface="Times New Roman" panose="02020603050405020304" pitchFamily="18" charset="0"/>
                <a:ea typeface="ＭＳ Ｐゴシック" panose="020B0600070205080204" pitchFamily="34" charset="-128"/>
              </a:rPr>
              <a:t>(</a:t>
            </a:r>
            <a:r>
              <a:rPr lang="en-US" altLang="en-US" sz="2400" dirty="0" smtClean="0">
                <a:ea typeface="ＭＳ Ｐゴシック" panose="020B0600070205080204" pitchFamily="34" charset="-128"/>
              </a:rPr>
              <a:t>Paraphrased from the book “Pascal: An introduction to the Art and Science of Programming” by Walter J. </a:t>
            </a:r>
            <a:r>
              <a:rPr lang="en-US" altLang="en-US" sz="2400" dirty="0" err="1" smtClean="0">
                <a:ea typeface="ＭＳ Ｐゴシック" panose="020B0600070205080204" pitchFamily="34" charset="-128"/>
              </a:rPr>
              <a:t>Savitch</a:t>
            </a:r>
            <a:r>
              <a:rPr lang="en-US" altLang="en-US" sz="2400" dirty="0" smtClean="0">
                <a:ea typeface="ＭＳ Ｐゴシック" panose="020B0600070205080204" pitchFamily="34" charset="-128"/>
              </a:rPr>
              <a:t>.</a:t>
            </a:r>
            <a:endParaRPr lang="en-US" altLang="en-US" dirty="0" smtClean="0">
              <a:ea typeface="ＭＳ Ｐゴシック" panose="020B0600070205080204" pitchFamily="34" charset="-128"/>
            </a:endParaRPr>
          </a:p>
        </p:txBody>
      </p:sp>
      <p:sp>
        <p:nvSpPr>
          <p:cNvPr id="601092" name="Text Box 4"/>
          <p:cNvSpPr txBox="1">
            <a:spLocks noChangeArrowheads="1"/>
          </p:cNvSpPr>
          <p:nvPr/>
        </p:nvSpPr>
        <p:spPr bwMode="auto">
          <a:xfrm>
            <a:off x="762000" y="2534508"/>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751390" y="4392677"/>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sz="2400" dirty="0" smtClean="0"/>
              <a:t>How do you come up with the algorithm/solution for determining the amount of change owed?</a:t>
            </a:r>
          </a:p>
          <a:p>
            <a:pPr lvl="1">
              <a:buFont typeface="Arial" charset="0"/>
              <a:buChar char="–"/>
              <a:defRPr/>
            </a:pPr>
            <a:r>
              <a:rPr lang="en-US" altLang="en-US" sz="2000" b="1" dirty="0" smtClean="0"/>
              <a:t>Don’t just shout the solution!</a:t>
            </a:r>
          </a:p>
          <a:p>
            <a:pPr marL="722313" lvl="2" indent="-188913">
              <a:buFont typeface="Arial" charset="0"/>
              <a:buChar char="•"/>
              <a:defRPr/>
            </a:pPr>
            <a:r>
              <a:rPr lang="en-US" altLang="en-US" sz="1800" dirty="0" smtClean="0"/>
              <a:t>The solution is just the answer to one specific problem: which really isn’t that important).</a:t>
            </a:r>
          </a:p>
          <a:p>
            <a:pPr lvl="1">
              <a:buFont typeface="Arial" charset="0"/>
              <a:buChar char="–"/>
              <a:defRPr/>
            </a:pPr>
            <a:r>
              <a:rPr lang="en-US" altLang="en-US" sz="2000" dirty="0" smtClean="0"/>
              <a:t> Instead think about </a:t>
            </a:r>
            <a:r>
              <a:rPr lang="en-US" altLang="en-US" sz="2000" i="1" dirty="0" smtClean="0"/>
              <a:t>how to come up with</a:t>
            </a:r>
            <a:r>
              <a:rPr lang="en-US" altLang="en-US" sz="2000" dirty="0" smtClean="0"/>
              <a:t> the solution</a:t>
            </a:r>
          </a:p>
          <a:p>
            <a:pPr marL="722313" lvl="2" indent="-188913">
              <a:buFont typeface="Arial" charset="0"/>
              <a:buChar char="•"/>
              <a:defRPr/>
            </a:pPr>
            <a:r>
              <a:rPr lang="en-US" altLang="en-US" sz="1800" dirty="0" smtClean="0"/>
              <a:t> This is the ability to come up with a solution to ANY problem as opposed to just knowing the solution to ONE problem.</a:t>
            </a:r>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pPr marL="400050" lvl="2"/>
            <a:r>
              <a:rPr lang="en-US" altLang="en-US" sz="2000" b="1" dirty="0"/>
              <a:t>Name of the folder containing the </a:t>
            </a:r>
            <a:r>
              <a:rPr lang="en-US" altLang="en-US" sz="2000" b="1" dirty="0" smtClean="0"/>
              <a:t>two pseudo code solutions</a:t>
            </a:r>
            <a:r>
              <a:rPr lang="en-US" altLang="en-US" sz="2000" dirty="0" smtClean="0"/>
              <a:t>: </a:t>
            </a:r>
            <a:r>
              <a:rPr lang="en-US" altLang="en-US" sz="2000" dirty="0" err="1" smtClean="0">
                <a:latin typeface="Consolas" panose="020B0609020204030204" pitchFamily="49" charset="0"/>
              </a:rPr>
              <a:t>change_making</a:t>
            </a:r>
            <a:endParaRPr lang="en-US" altLang="en-US" sz="2000" dirty="0">
              <a:latin typeface="Consolas" panose="020B0609020204030204" pitchFamily="49" charset="0"/>
            </a:endParaRPr>
          </a:p>
          <a:p>
            <a:pPr marL="628650" lvl="3"/>
            <a:endParaRPr lang="en-US" altLang="en-US" sz="16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2" name="Oval 1"/>
          <p:cNvSpPr/>
          <p:nvPr/>
        </p:nvSpPr>
        <p:spPr>
          <a:xfrm>
            <a:off x="1371600" y="55245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5" name="Oval 4"/>
          <p:cNvSpPr/>
          <p:nvPr/>
        </p:nvSpPr>
        <p:spPr>
          <a:xfrm>
            <a:off x="381000" y="59436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6" name="Oval 5"/>
          <p:cNvSpPr/>
          <p:nvPr/>
        </p:nvSpPr>
        <p:spPr>
          <a:xfrm>
            <a:off x="-76200" y="51054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$0.01</a:t>
            </a:r>
            <a:endParaRPr lang="en-CA" sz="1400" dirty="0">
              <a:solidFill>
                <a:srgbClr val="0070C0"/>
              </a:solidFill>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41136</TotalTime>
  <Words>2106</Words>
  <Application>Microsoft Office PowerPoint</Application>
  <PresentationFormat>On-screen Show (4:3)</PresentationFormat>
  <Paragraphs>131</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The Contents Of These Lectures May Look Unusual But Were Of Actual Value…</vt:lpstr>
      <vt:lpstr>How To Come With An Algorithm/Solution: 1st Approach</vt:lpstr>
      <vt:lpstr>How To Come With An Algorithm/Solution: 2nd Approach</vt:lpstr>
      <vt:lpstr>Problem #1: Change Making</vt:lpstr>
      <vt:lpstr>Problem #1: Change Making</vt:lpstr>
      <vt:lpstr>Problem #1: Change Making</vt:lpstr>
      <vt:lpstr>Problem #2: Path Finding (“Chase Algorithm”)</vt:lpstr>
      <vt:lpstr>Problem #2: Path Finding (“Chase Algorithm”)</vt:lpstr>
      <vt:lpstr>Problem #2: Details</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James Tam</dc:creator>
  <cp:lastModifiedBy>James Tam</cp:lastModifiedBy>
  <cp:revision>882</cp:revision>
  <dcterms:created xsi:type="dcterms:W3CDTF">2013-08-26T22:54:00Z</dcterms:created>
  <dcterms:modified xsi:type="dcterms:W3CDTF">2025-06-03T22:25:28Z</dcterms:modified>
</cp:coreProperties>
</file>