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handoutMasterIdLst>
    <p:handoutMasterId r:id="rId47"/>
  </p:handoutMasterIdLst>
  <p:sldIdLst>
    <p:sldId id="465" r:id="rId2"/>
    <p:sldId id="483" r:id="rId3"/>
    <p:sldId id="484" r:id="rId4"/>
    <p:sldId id="485" r:id="rId5"/>
    <p:sldId id="486" r:id="rId6"/>
    <p:sldId id="487" r:id="rId7"/>
    <p:sldId id="488" r:id="rId8"/>
    <p:sldId id="489" r:id="rId9"/>
    <p:sldId id="492" r:id="rId10"/>
    <p:sldId id="493" r:id="rId11"/>
    <p:sldId id="544" r:id="rId12"/>
    <p:sldId id="495" r:id="rId13"/>
    <p:sldId id="496" r:id="rId14"/>
    <p:sldId id="545" r:id="rId15"/>
    <p:sldId id="497" r:id="rId16"/>
    <p:sldId id="498" r:id="rId17"/>
    <p:sldId id="499" r:id="rId18"/>
    <p:sldId id="500" r:id="rId19"/>
    <p:sldId id="571" r:id="rId20"/>
    <p:sldId id="546" r:id="rId21"/>
    <p:sldId id="547" r:id="rId22"/>
    <p:sldId id="572" r:id="rId23"/>
    <p:sldId id="548" r:id="rId24"/>
    <p:sldId id="549" r:id="rId25"/>
    <p:sldId id="573" r:id="rId26"/>
    <p:sldId id="550" r:id="rId27"/>
    <p:sldId id="553" r:id="rId28"/>
    <p:sldId id="554" r:id="rId29"/>
    <p:sldId id="555" r:id="rId30"/>
    <p:sldId id="556" r:id="rId31"/>
    <p:sldId id="557" r:id="rId32"/>
    <p:sldId id="558" r:id="rId33"/>
    <p:sldId id="559" r:id="rId34"/>
    <p:sldId id="560" r:id="rId35"/>
    <p:sldId id="561" r:id="rId36"/>
    <p:sldId id="562" r:id="rId37"/>
    <p:sldId id="563" r:id="rId38"/>
    <p:sldId id="564" r:id="rId39"/>
    <p:sldId id="565" r:id="rId40"/>
    <p:sldId id="567" r:id="rId41"/>
    <p:sldId id="568" r:id="rId42"/>
    <p:sldId id="536" r:id="rId43"/>
    <p:sldId id="482" r:id="rId44"/>
    <p:sldId id="481" r:id="rId4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5pPr>
    <a:lvl6pPr marL="2286000" algn="l" defTabSz="914400" rtl="0" eaLnBrk="1" latinLnBrk="0" hangingPunct="1">
      <a:defRPr kern="1200">
        <a:solidFill>
          <a:schemeClr val="tx1"/>
        </a:solidFill>
        <a:latin typeface="Calibri" pitchFamily="34" charset="0"/>
        <a:ea typeface="ＭＳ Ｐゴシック" pitchFamily="34" charset="-128"/>
        <a:cs typeface="+mn-cs"/>
      </a:defRPr>
    </a:lvl6pPr>
    <a:lvl7pPr marL="2743200" algn="l" defTabSz="914400" rtl="0" eaLnBrk="1" latinLnBrk="0" hangingPunct="1">
      <a:defRPr kern="1200">
        <a:solidFill>
          <a:schemeClr val="tx1"/>
        </a:solidFill>
        <a:latin typeface="Calibri" pitchFamily="34" charset="0"/>
        <a:ea typeface="ＭＳ Ｐゴシック" pitchFamily="34" charset="-128"/>
        <a:cs typeface="+mn-cs"/>
      </a:defRPr>
    </a:lvl7pPr>
    <a:lvl8pPr marL="3200400" algn="l" defTabSz="914400" rtl="0" eaLnBrk="1" latinLnBrk="0" hangingPunct="1">
      <a:defRPr kern="1200">
        <a:solidFill>
          <a:schemeClr val="tx1"/>
        </a:solidFill>
        <a:latin typeface="Calibri" pitchFamily="34" charset="0"/>
        <a:ea typeface="ＭＳ Ｐゴシック" pitchFamily="34" charset="-128"/>
        <a:cs typeface="+mn-cs"/>
      </a:defRPr>
    </a:lvl8pPr>
    <a:lvl9pPr marL="3657600" algn="l" defTabSz="914400" rtl="0" eaLnBrk="1" latinLnBrk="0" hangingPunct="1">
      <a:defRPr kern="1200">
        <a:solidFill>
          <a:schemeClr val="tx1"/>
        </a:solidFill>
        <a:latin typeface="Calibri"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Tam" initials="JT" lastIdx="18" clrIdx="0">
    <p:extLst>
      <p:ext uri="{19B8F6BF-5375-455C-9EA6-DF929625EA0E}">
        <p15:presenceInfo xmlns:p15="http://schemas.microsoft.com/office/powerpoint/2012/main" userId="James Ta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a:srgbClr val="FCD5B5"/>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561" autoAdjust="0"/>
    <p:restoredTop sz="89158" autoAdjust="0"/>
  </p:normalViewPr>
  <p:slideViewPr>
    <p:cSldViewPr>
      <p:cViewPr>
        <p:scale>
          <a:sx n="93" d="100"/>
          <a:sy n="93" d="100"/>
        </p:scale>
        <p:origin x="2154" y="16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84" d="100"/>
          <a:sy n="84" d="100"/>
        </p:scale>
        <p:origin x="1542" y="-49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ea typeface="MS PGothic" pitchFamily="34" charset="-128"/>
              </a:defRPr>
            </a:lvl1pPr>
          </a:lstStyle>
          <a:p>
            <a:pPr>
              <a:defRPr/>
            </a:pPr>
            <a:fld id="{D5ABCEED-7380-4148-84EA-26B881B78976}" type="datetimeFigureOut">
              <a:rPr lang="en-US" altLang="en-US"/>
              <a:pPr>
                <a:defRPr/>
              </a:pPr>
              <a:t>6/8/2025</a:t>
            </a:fld>
            <a:endParaRPr lang="en-US" alt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r>
              <a:rPr lang="en-US" dirty="0"/>
              <a:t>Decomposition/functions</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CAEAA0C-65DA-4DA6-9403-115FD08BDE78}" type="slidenum">
              <a:rPr lang="en-US" altLang="en-US"/>
              <a:pPr>
                <a:defRPr/>
              </a:pPr>
              <a:t>‹#›</a:t>
            </a:fld>
            <a:endParaRPr lang="en-US" altLang="en-US" dirty="0"/>
          </a:p>
        </p:txBody>
      </p:sp>
    </p:spTree>
    <p:extLst>
      <p:ext uri="{BB962C8B-B14F-4D97-AF65-F5344CB8AC3E}">
        <p14:creationId xmlns:p14="http://schemas.microsoft.com/office/powerpoint/2010/main" val="25334839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ea typeface="MS PGothic" pitchFamily="34" charset="-128"/>
              </a:defRPr>
            </a:lvl1pPr>
          </a:lstStyle>
          <a:p>
            <a:pPr>
              <a:defRPr/>
            </a:pPr>
            <a:fld id="{FF3B6440-B735-4E86-9CAE-7AD6D51CC159}" type="datetimeFigureOut">
              <a:rPr lang="en-US" altLang="en-US"/>
              <a:pPr>
                <a:defRPr/>
              </a:pPr>
              <a:t>6/8/2025</a:t>
            </a:fld>
            <a:endParaRPr lang="en-US" alt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E5DDD8C-F390-4C1E-8889-7F014B60A19F}" type="slidenum">
              <a:rPr lang="en-US" altLang="en-US"/>
              <a:pPr>
                <a:defRPr/>
              </a:pPr>
              <a:t>‹#›</a:t>
            </a:fld>
            <a:endParaRPr lang="en-US" altLang="en-US" dirty="0"/>
          </a:p>
        </p:txBody>
      </p:sp>
    </p:spTree>
    <p:extLst>
      <p:ext uri="{BB962C8B-B14F-4D97-AF65-F5344CB8AC3E}">
        <p14:creationId xmlns:p14="http://schemas.microsoft.com/office/powerpoint/2010/main" val="31543343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0913">
              <a:defRPr sz="1200">
                <a:solidFill>
                  <a:schemeClr val="tx1"/>
                </a:solidFill>
                <a:latin typeface="Calibri" pitchFamily="34" charset="0"/>
                <a:ea typeface="ＭＳ Ｐゴシック" pitchFamily="34" charset="-128"/>
              </a:defRPr>
            </a:lvl1pPr>
            <a:lvl2pPr marL="742950" indent="-285750" defTabSz="950913">
              <a:defRPr sz="1200">
                <a:solidFill>
                  <a:schemeClr val="tx1"/>
                </a:solidFill>
                <a:latin typeface="Calibri" pitchFamily="34" charset="0"/>
                <a:ea typeface="ＭＳ Ｐゴシック" pitchFamily="34" charset="-128"/>
              </a:defRPr>
            </a:lvl2pPr>
            <a:lvl3pPr marL="1143000" indent="-228600" defTabSz="950913">
              <a:defRPr sz="1200">
                <a:solidFill>
                  <a:schemeClr val="tx1"/>
                </a:solidFill>
                <a:latin typeface="Calibri" pitchFamily="34" charset="0"/>
                <a:ea typeface="ＭＳ Ｐゴシック" pitchFamily="34" charset="-128"/>
              </a:defRPr>
            </a:lvl3pPr>
            <a:lvl4pPr marL="1600200" indent="-228600" defTabSz="950913">
              <a:defRPr sz="1200">
                <a:solidFill>
                  <a:schemeClr val="tx1"/>
                </a:solidFill>
                <a:latin typeface="Calibri" pitchFamily="34" charset="0"/>
                <a:ea typeface="ＭＳ Ｐゴシック" pitchFamily="34" charset="-128"/>
              </a:defRPr>
            </a:lvl4pPr>
            <a:lvl5pPr marL="2057400" indent="-228600" defTabSz="950913">
              <a:defRPr sz="1200">
                <a:solidFill>
                  <a:schemeClr val="tx1"/>
                </a:solidFill>
                <a:latin typeface="Calibri" pitchFamily="34" charset="0"/>
                <a:ea typeface="ＭＳ Ｐゴシック" pitchFamily="34" charset="-128"/>
              </a:defRPr>
            </a:lvl5pPr>
            <a:lvl6pPr marL="2514600" indent="-228600" defTabSz="95091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5091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5091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5091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0" hangingPunct="0"/>
            <a:fld id="{EF01837C-61B1-4FA4-9240-2804EEDCF6AF}" type="slidenum">
              <a:rPr lang="en-US" altLang="en-US" sz="1000" smtClean="0">
                <a:latin typeface="Times New Roman" pitchFamily="18" charset="0"/>
              </a:rPr>
              <a:pPr eaLnBrk="0" hangingPunct="0"/>
              <a:t>1</a:t>
            </a:fld>
            <a:endParaRPr lang="en-US" altLang="en-US" sz="1000" dirty="0" smtClean="0">
              <a:latin typeface="Times New Roman" pitchFamily="18" charset="0"/>
            </a:endParaRPr>
          </a:p>
        </p:txBody>
      </p:sp>
      <p:sp>
        <p:nvSpPr>
          <p:cNvPr id="1126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smtClean="0"/>
          </a:p>
        </p:txBody>
      </p:sp>
    </p:spTree>
    <p:extLst>
      <p:ext uri="{BB962C8B-B14F-4D97-AF65-F5344CB8AC3E}">
        <p14:creationId xmlns:p14="http://schemas.microsoft.com/office/powerpoint/2010/main" val="32523459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txBox="1">
            <a:spLocks noGrp="1" noChangeArrowheads="1"/>
          </p:cNvSpPr>
          <p:nvPr/>
        </p:nvSpPr>
        <p:spPr bwMode="auto">
          <a:xfrm>
            <a:off x="3958167" y="8821127"/>
            <a:ext cx="3026833" cy="4625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939" tIns="46469" rIns="92939" bIns="46469" anchor="b"/>
          <a:lstStyle>
            <a:lvl1pPr defTabSz="931863">
              <a:defRPr>
                <a:solidFill>
                  <a:schemeClr val="tx1"/>
                </a:solidFill>
                <a:latin typeface="Calibri" panose="020F0502020204030204" pitchFamily="34" charset="0"/>
                <a:ea typeface="ＭＳ Ｐゴシック" panose="020B0600070205080204" pitchFamily="34" charset="-128"/>
              </a:defRPr>
            </a:lvl1pPr>
            <a:lvl2pPr marL="742950" indent="-285750" defTabSz="931863">
              <a:defRPr>
                <a:solidFill>
                  <a:schemeClr val="tx1"/>
                </a:solidFill>
                <a:latin typeface="Calibri" panose="020F0502020204030204" pitchFamily="34" charset="0"/>
                <a:ea typeface="ＭＳ Ｐゴシック" panose="020B0600070205080204" pitchFamily="34" charset="-128"/>
              </a:defRPr>
            </a:lvl2pPr>
            <a:lvl3pPr marL="1143000" indent="-228600" defTabSz="931863">
              <a:defRPr>
                <a:solidFill>
                  <a:schemeClr val="tx1"/>
                </a:solidFill>
                <a:latin typeface="Calibri" panose="020F0502020204030204" pitchFamily="34" charset="0"/>
                <a:ea typeface="ＭＳ Ｐゴシック" panose="020B0600070205080204" pitchFamily="34" charset="-128"/>
              </a:defRPr>
            </a:lvl3pPr>
            <a:lvl4pPr marL="1600200" indent="-228600" defTabSz="931863">
              <a:defRPr>
                <a:solidFill>
                  <a:schemeClr val="tx1"/>
                </a:solidFill>
                <a:latin typeface="Calibri" panose="020F0502020204030204" pitchFamily="34" charset="0"/>
                <a:ea typeface="ＭＳ Ｐゴシック" panose="020B0600070205080204" pitchFamily="34" charset="-128"/>
              </a:defRPr>
            </a:lvl4pPr>
            <a:lvl5pPr marL="2057400" indent="-228600" defTabSz="931863">
              <a:defRPr>
                <a:solidFill>
                  <a:schemeClr val="tx1"/>
                </a:solidFill>
                <a:latin typeface="Calibri" panose="020F0502020204030204" pitchFamily="34" charset="0"/>
                <a:ea typeface="ＭＳ Ｐゴシック" panose="020B0600070205080204" pitchFamily="34" charset="-128"/>
              </a:defRPr>
            </a:lvl5pPr>
            <a:lvl6pPr marL="2514600" indent="-228600" defTabSz="931863"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931863"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931863"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931863"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r" eaLnBrk="1" hangingPunct="1"/>
            <a:fld id="{9DDBA62F-77E7-4D58-9DC3-96378A93EE29}" type="slidenum">
              <a:rPr lang="en-US" altLang="en-US" sz="1300">
                <a:latin typeface="Times New Roman" panose="02020603050405020304" pitchFamily="18" charset="0"/>
              </a:rPr>
              <a:pPr algn="r" eaLnBrk="1" hangingPunct="1"/>
              <a:t>12</a:t>
            </a:fld>
            <a:endParaRPr lang="en-US" altLang="en-US" sz="1300" dirty="0">
              <a:latin typeface="Times New Roman" panose="02020603050405020304" pitchFamily="18" charset="0"/>
            </a:endParaRPr>
          </a:p>
        </p:txBody>
      </p:sp>
      <p:sp>
        <p:nvSpPr>
          <p:cNvPr id="62467" name="Rectangle 2"/>
          <p:cNvSpPr>
            <a:spLocks noGrp="1" noRot="1" noChangeAspect="1" noChangeArrowheads="1" noTextEdit="1"/>
          </p:cNvSpPr>
          <p:nvPr>
            <p:ph type="sldImg"/>
          </p:nvPr>
        </p:nvSpPr>
        <p:spPr bwMode="auto">
          <a:xfrm>
            <a:off x="1171575" y="698500"/>
            <a:ext cx="4641850" cy="34813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8" name="Rectangle 3"/>
          <p:cNvSpPr>
            <a:spLocks noGrp="1" noChangeArrowheads="1"/>
          </p:cNvSpPr>
          <p:nvPr>
            <p:ph type="body" idx="1"/>
          </p:nvPr>
        </p:nvSpPr>
        <p:spPr bwMode="auto">
          <a:xfrm>
            <a:off x="929718" y="4409758"/>
            <a:ext cx="5125567" cy="417605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939" tIns="46469" rIns="92939" bIns="46469" numCol="1" anchor="t" anchorCtr="0" compatLnSpc="1">
            <a:prstTxWarp prst="textNoShape">
              <a:avLst/>
            </a:prstTxWarp>
          </a:bodyPr>
          <a:lstStyle/>
          <a:p>
            <a:pPr defTabSz="911827" eaLnBrk="1" hangingPunct="1">
              <a:buFontTx/>
              <a:buChar char="•"/>
            </a:pPr>
            <a:endParaRPr lang="en-US" altLang="en-US" dirty="0" smtClean="0"/>
          </a:p>
        </p:txBody>
      </p:sp>
    </p:spTree>
    <p:extLst>
      <p:ext uri="{BB962C8B-B14F-4D97-AF65-F5344CB8AC3E}">
        <p14:creationId xmlns:p14="http://schemas.microsoft.com/office/powerpoint/2010/main" val="33216672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13</a:t>
            </a:fld>
            <a:endParaRPr lang="en-US" altLang="en-US" dirty="0"/>
          </a:p>
        </p:txBody>
      </p:sp>
    </p:spTree>
    <p:extLst>
      <p:ext uri="{BB962C8B-B14F-4D97-AF65-F5344CB8AC3E}">
        <p14:creationId xmlns:p14="http://schemas.microsoft.com/office/powerpoint/2010/main" val="9086800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55283" indent="-290493">
              <a:defRPr>
                <a:solidFill>
                  <a:schemeClr val="tx1"/>
                </a:solidFill>
                <a:latin typeface="Calibri" panose="020F0502020204030204" pitchFamily="34" charset="0"/>
                <a:ea typeface="ＭＳ Ｐゴシック" panose="020B0600070205080204" pitchFamily="34" charset="-128"/>
              </a:defRPr>
            </a:lvl2pPr>
            <a:lvl3pPr marL="1161974" indent="-232395">
              <a:defRPr>
                <a:solidFill>
                  <a:schemeClr val="tx1"/>
                </a:solidFill>
                <a:latin typeface="Calibri" panose="020F0502020204030204" pitchFamily="34" charset="0"/>
                <a:ea typeface="ＭＳ Ｐゴシック" panose="020B0600070205080204" pitchFamily="34" charset="-128"/>
              </a:defRPr>
            </a:lvl3pPr>
            <a:lvl4pPr marL="1626763" indent="-232395">
              <a:defRPr>
                <a:solidFill>
                  <a:schemeClr val="tx1"/>
                </a:solidFill>
                <a:latin typeface="Calibri" panose="020F0502020204030204" pitchFamily="34" charset="0"/>
                <a:ea typeface="ＭＳ Ｐゴシック" panose="020B0600070205080204" pitchFamily="34" charset="-128"/>
              </a:defRPr>
            </a:lvl4pPr>
            <a:lvl5pPr marL="2091553" indent="-232395">
              <a:defRPr>
                <a:solidFill>
                  <a:schemeClr val="tx1"/>
                </a:solidFill>
                <a:latin typeface="Calibri" panose="020F0502020204030204" pitchFamily="34" charset="0"/>
                <a:ea typeface="ＭＳ Ｐゴシック" panose="020B0600070205080204" pitchFamily="34" charset="-128"/>
              </a:defRPr>
            </a:lvl5pPr>
            <a:lvl6pPr marL="2556342"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3021132"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85921"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950711"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D485FD13-07C0-4C8B-B3B9-4BF683C178AD}" type="slidenum">
              <a:rPr lang="en-US" altLang="en-US"/>
              <a:pPr/>
              <a:t>14</a:t>
            </a:fld>
            <a:endParaRPr lang="en-US" altLang="en-US" dirty="0"/>
          </a:p>
        </p:txBody>
      </p:sp>
    </p:spTree>
    <p:extLst>
      <p:ext uri="{BB962C8B-B14F-4D97-AF65-F5344CB8AC3E}">
        <p14:creationId xmlns:p14="http://schemas.microsoft.com/office/powerpoint/2010/main" val="38182317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15</a:t>
            </a:fld>
            <a:endParaRPr lang="en-US" altLang="en-US" dirty="0"/>
          </a:p>
        </p:txBody>
      </p:sp>
    </p:spTree>
    <p:extLst>
      <p:ext uri="{BB962C8B-B14F-4D97-AF65-F5344CB8AC3E}">
        <p14:creationId xmlns:p14="http://schemas.microsoft.com/office/powerpoint/2010/main" val="40871330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16</a:t>
            </a:fld>
            <a:endParaRPr lang="en-US" altLang="en-US" dirty="0"/>
          </a:p>
        </p:txBody>
      </p:sp>
    </p:spTree>
    <p:extLst>
      <p:ext uri="{BB962C8B-B14F-4D97-AF65-F5344CB8AC3E}">
        <p14:creationId xmlns:p14="http://schemas.microsoft.com/office/powerpoint/2010/main" val="37145823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17</a:t>
            </a:fld>
            <a:endParaRPr lang="en-US" altLang="en-US" dirty="0"/>
          </a:p>
        </p:txBody>
      </p:sp>
    </p:spTree>
    <p:extLst>
      <p:ext uri="{BB962C8B-B14F-4D97-AF65-F5344CB8AC3E}">
        <p14:creationId xmlns:p14="http://schemas.microsoft.com/office/powerpoint/2010/main" val="30222395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55283" indent="-290493">
              <a:defRPr>
                <a:solidFill>
                  <a:schemeClr val="tx1"/>
                </a:solidFill>
                <a:latin typeface="Calibri" panose="020F0502020204030204" pitchFamily="34" charset="0"/>
                <a:ea typeface="ＭＳ Ｐゴシック" panose="020B0600070205080204" pitchFamily="34" charset="-128"/>
              </a:defRPr>
            </a:lvl2pPr>
            <a:lvl3pPr marL="1161974" indent="-232395">
              <a:defRPr>
                <a:solidFill>
                  <a:schemeClr val="tx1"/>
                </a:solidFill>
                <a:latin typeface="Calibri" panose="020F0502020204030204" pitchFamily="34" charset="0"/>
                <a:ea typeface="ＭＳ Ｐゴシック" panose="020B0600070205080204" pitchFamily="34" charset="-128"/>
              </a:defRPr>
            </a:lvl3pPr>
            <a:lvl4pPr marL="1626763" indent="-232395">
              <a:defRPr>
                <a:solidFill>
                  <a:schemeClr val="tx1"/>
                </a:solidFill>
                <a:latin typeface="Calibri" panose="020F0502020204030204" pitchFamily="34" charset="0"/>
                <a:ea typeface="ＭＳ Ｐゴシック" panose="020B0600070205080204" pitchFamily="34" charset="-128"/>
              </a:defRPr>
            </a:lvl4pPr>
            <a:lvl5pPr marL="2091553" indent="-232395">
              <a:defRPr>
                <a:solidFill>
                  <a:schemeClr val="tx1"/>
                </a:solidFill>
                <a:latin typeface="Calibri" panose="020F0502020204030204" pitchFamily="34" charset="0"/>
                <a:ea typeface="ＭＳ Ｐゴシック" panose="020B0600070205080204" pitchFamily="34" charset="-128"/>
              </a:defRPr>
            </a:lvl5pPr>
            <a:lvl6pPr marL="2556342"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3021132"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85921"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950711"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D7A5DFDD-3BBC-40C2-9CDB-02804530FC03}" type="slidenum">
              <a:rPr lang="en-US" altLang="en-US"/>
              <a:pPr/>
              <a:t>18</a:t>
            </a:fld>
            <a:endParaRPr lang="en-US" altLang="en-US" dirty="0"/>
          </a:p>
        </p:txBody>
      </p:sp>
    </p:spTree>
    <p:extLst>
      <p:ext uri="{BB962C8B-B14F-4D97-AF65-F5344CB8AC3E}">
        <p14:creationId xmlns:p14="http://schemas.microsoft.com/office/powerpoint/2010/main" val="4651092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19</a:t>
            </a:fld>
            <a:endParaRPr lang="en-US" altLang="en-US" dirty="0"/>
          </a:p>
        </p:txBody>
      </p:sp>
    </p:spTree>
    <p:extLst>
      <p:ext uri="{BB962C8B-B14F-4D97-AF65-F5344CB8AC3E}">
        <p14:creationId xmlns:p14="http://schemas.microsoft.com/office/powerpoint/2010/main" val="22947546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34</a:t>
            </a:fld>
            <a:endParaRPr lang="en-US" altLang="en-US" dirty="0"/>
          </a:p>
        </p:txBody>
      </p:sp>
    </p:spTree>
    <p:extLst>
      <p:ext uri="{BB962C8B-B14F-4D97-AF65-F5344CB8AC3E}">
        <p14:creationId xmlns:p14="http://schemas.microsoft.com/office/powerpoint/2010/main" val="22598524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EA6677B-2DAB-4DCC-A86A-F7F0F8DD4460}" type="slidenum">
              <a:rPr lang="en-US" altLang="en-US" smtClean="0"/>
              <a:pPr/>
              <a:t>37</a:t>
            </a:fld>
            <a:endParaRPr lang="en-US" altLang="en-US" dirty="0"/>
          </a:p>
        </p:txBody>
      </p:sp>
    </p:spTree>
    <p:extLst>
      <p:ext uri="{BB962C8B-B14F-4D97-AF65-F5344CB8AC3E}">
        <p14:creationId xmlns:p14="http://schemas.microsoft.com/office/powerpoint/2010/main" val="21209286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3</a:t>
            </a:fld>
            <a:endParaRPr lang="en-US" altLang="en-US" dirty="0"/>
          </a:p>
        </p:txBody>
      </p:sp>
    </p:spTree>
    <p:extLst>
      <p:ext uri="{BB962C8B-B14F-4D97-AF65-F5344CB8AC3E}">
        <p14:creationId xmlns:p14="http://schemas.microsoft.com/office/powerpoint/2010/main" val="9910913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EA6677B-2DAB-4DCC-A86A-F7F0F8DD4460}" type="slidenum">
              <a:rPr lang="en-US" altLang="en-US" smtClean="0"/>
              <a:pPr/>
              <a:t>38</a:t>
            </a:fld>
            <a:endParaRPr lang="en-US" altLang="en-US" dirty="0"/>
          </a:p>
        </p:txBody>
      </p:sp>
    </p:spTree>
    <p:extLst>
      <p:ext uri="{BB962C8B-B14F-4D97-AF65-F5344CB8AC3E}">
        <p14:creationId xmlns:p14="http://schemas.microsoft.com/office/powerpoint/2010/main" val="25051170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endParaRPr lang="en-CA" dirty="0"/>
          </a:p>
        </p:txBody>
      </p:sp>
      <p:sp>
        <p:nvSpPr>
          <p:cNvPr id="4" name="Slide Number Placeholder 3"/>
          <p:cNvSpPr>
            <a:spLocks noGrp="1"/>
          </p:cNvSpPr>
          <p:nvPr>
            <p:ph type="sldNum" sz="quarter" idx="10"/>
          </p:nvPr>
        </p:nvSpPr>
        <p:spPr/>
        <p:txBody>
          <a:bodyPr/>
          <a:lstStyle/>
          <a:p>
            <a:fld id="{1EA6677B-2DAB-4DCC-A86A-F7F0F8DD4460}" type="slidenum">
              <a:rPr lang="en-US" altLang="en-US" smtClean="0"/>
              <a:pPr/>
              <a:t>39</a:t>
            </a:fld>
            <a:endParaRPr lang="en-US" altLang="en-US" dirty="0"/>
          </a:p>
        </p:txBody>
      </p:sp>
    </p:spTree>
    <p:extLst>
      <p:ext uri="{BB962C8B-B14F-4D97-AF65-F5344CB8AC3E}">
        <p14:creationId xmlns:p14="http://schemas.microsoft.com/office/powerpoint/2010/main" val="13497155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*Multiple</a:t>
            </a:r>
            <a:r>
              <a:rPr lang="en-US" baseline="0" dirty="0" smtClean="0"/>
              <a:t> inheritance</a:t>
            </a:r>
          </a:p>
          <a:p>
            <a:pPr marL="0" marR="0" lvl="0" indent="0" algn="l" defTabSz="949325" rtl="0" eaLnBrk="0" fontAlgn="base" latinLnBrk="0" hangingPunct="0">
              <a:lnSpc>
                <a:spcPct val="90000"/>
              </a:lnSpc>
              <a:spcBef>
                <a:spcPct val="40000"/>
              </a:spcBef>
              <a:spcAft>
                <a:spcPct val="0"/>
              </a:spcAft>
              <a:buClrTx/>
              <a:buSzTx/>
              <a:buFontTx/>
              <a:buNone/>
              <a:tabLst/>
              <a:defRPr/>
            </a:pPr>
            <a:r>
              <a:rPr lang="en-US" sz="1200" dirty="0" smtClean="0">
                <a:latin typeface="Consolas" panose="020B0609020204030204" pitchFamily="49" charset="0"/>
              </a:rPr>
              <a:t>class Airplane(</a:t>
            </a:r>
            <a:r>
              <a:rPr lang="en-US" sz="1200" dirty="0" smtClean="0">
                <a:solidFill>
                  <a:srgbClr val="3366FF"/>
                </a:solidFill>
                <a:latin typeface="Consolas" panose="020B0609020204030204" pitchFamily="49" charset="0"/>
              </a:rPr>
              <a:t>Flyer,Machine</a:t>
            </a:r>
            <a:r>
              <a:rPr lang="en-US" sz="1200" dirty="0" smtClean="0">
                <a:latin typeface="Consolas" panose="020B0609020204030204" pitchFamily="49" charset="0"/>
              </a:rPr>
              <a:t>):</a:t>
            </a:r>
          </a:p>
          <a:p>
            <a:endParaRPr lang="en-US" baseline="0" dirty="0" smtClean="0"/>
          </a:p>
          <a:p>
            <a:endParaRPr lang="en-CA" dirty="0"/>
          </a:p>
        </p:txBody>
      </p:sp>
      <p:sp>
        <p:nvSpPr>
          <p:cNvPr id="4" name="Slide Number Placeholder 3"/>
          <p:cNvSpPr>
            <a:spLocks noGrp="1"/>
          </p:cNvSpPr>
          <p:nvPr>
            <p:ph type="sldNum" sz="quarter" idx="10"/>
          </p:nvPr>
        </p:nvSpPr>
        <p:spPr/>
        <p:txBody>
          <a:bodyPr/>
          <a:lstStyle/>
          <a:p>
            <a:fld id="{1EA6677B-2DAB-4DCC-A86A-F7F0F8DD4460}" type="slidenum">
              <a:rPr lang="en-US" altLang="en-US" smtClean="0"/>
              <a:pPr/>
              <a:t>40</a:t>
            </a:fld>
            <a:endParaRPr lang="en-US" altLang="en-US" dirty="0"/>
          </a:p>
        </p:txBody>
      </p:sp>
    </p:spTree>
    <p:extLst>
      <p:ext uri="{BB962C8B-B14F-4D97-AF65-F5344CB8AC3E}">
        <p14:creationId xmlns:p14="http://schemas.microsoft.com/office/powerpoint/2010/main" val="34120262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4</a:t>
            </a:fld>
            <a:endParaRPr lang="en-US" altLang="en-US" dirty="0"/>
          </a:p>
        </p:txBody>
      </p:sp>
    </p:spTree>
    <p:extLst>
      <p:ext uri="{BB962C8B-B14F-4D97-AF65-F5344CB8AC3E}">
        <p14:creationId xmlns:p14="http://schemas.microsoft.com/office/powerpoint/2010/main" val="1426136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5</a:t>
            </a:fld>
            <a:endParaRPr lang="en-US" altLang="en-US" dirty="0"/>
          </a:p>
        </p:txBody>
      </p:sp>
    </p:spTree>
    <p:extLst>
      <p:ext uri="{BB962C8B-B14F-4D97-AF65-F5344CB8AC3E}">
        <p14:creationId xmlns:p14="http://schemas.microsoft.com/office/powerpoint/2010/main" val="20684142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a:ln/>
          <a:extLst/>
        </p:spPr>
        <p:txBody>
          <a:bodyPr/>
          <a:lstStyle/>
          <a:p>
            <a:pPr>
              <a:defRPr/>
            </a:pPr>
            <a:endParaRPr lang="en-US" altLang="en-US" dirty="0" smtClean="0">
              <a:cs typeface="+mn-cs"/>
            </a:endParaRPr>
          </a:p>
        </p:txBody>
      </p:sp>
      <p:sp>
        <p:nvSpPr>
          <p:cNvPr id="58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8945">
              <a:defRPr>
                <a:solidFill>
                  <a:schemeClr val="tx1"/>
                </a:solidFill>
                <a:latin typeface="Calibri" panose="020F0502020204030204" pitchFamily="34" charset="0"/>
                <a:ea typeface="ＭＳ Ｐゴシック" panose="020B0600070205080204" pitchFamily="34" charset="-128"/>
              </a:defRPr>
            </a:lvl1pPr>
            <a:lvl2pPr marL="755283" indent="-290493" defTabSz="948945">
              <a:defRPr>
                <a:solidFill>
                  <a:schemeClr val="tx1"/>
                </a:solidFill>
                <a:latin typeface="Calibri" panose="020F0502020204030204" pitchFamily="34" charset="0"/>
                <a:ea typeface="ＭＳ Ｐゴシック" panose="020B0600070205080204" pitchFamily="34" charset="-128"/>
              </a:defRPr>
            </a:lvl2pPr>
            <a:lvl3pPr marL="1161974" indent="-232395" defTabSz="948945">
              <a:defRPr>
                <a:solidFill>
                  <a:schemeClr val="tx1"/>
                </a:solidFill>
                <a:latin typeface="Calibri" panose="020F0502020204030204" pitchFamily="34" charset="0"/>
                <a:ea typeface="ＭＳ Ｐゴシック" panose="020B0600070205080204" pitchFamily="34" charset="-128"/>
              </a:defRPr>
            </a:lvl3pPr>
            <a:lvl4pPr marL="1626763" indent="-232395" defTabSz="948945">
              <a:defRPr>
                <a:solidFill>
                  <a:schemeClr val="tx1"/>
                </a:solidFill>
                <a:latin typeface="Calibri" panose="020F0502020204030204" pitchFamily="34" charset="0"/>
                <a:ea typeface="ＭＳ Ｐゴシック" panose="020B0600070205080204" pitchFamily="34" charset="-128"/>
              </a:defRPr>
            </a:lvl4pPr>
            <a:lvl5pPr marL="2091553" indent="-232395" defTabSz="948945">
              <a:defRPr>
                <a:solidFill>
                  <a:schemeClr val="tx1"/>
                </a:solidFill>
                <a:latin typeface="Calibri" panose="020F0502020204030204" pitchFamily="34" charset="0"/>
                <a:ea typeface="ＭＳ Ｐゴシック" panose="020B0600070205080204" pitchFamily="34" charset="-128"/>
              </a:defRPr>
            </a:lvl5pPr>
            <a:lvl6pPr marL="2556342" indent="-232395" defTabSz="94894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3021132" indent="-232395" defTabSz="94894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85921" indent="-232395" defTabSz="94894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950711" indent="-232395" defTabSz="94894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0" hangingPunct="0"/>
            <a:fld id="{F4826049-1686-4879-8F3B-343EEBD275AE}" type="slidenum">
              <a:rPr lang="en-US" altLang="en-US" sz="1000">
                <a:latin typeface="Times New Roman" panose="02020603050405020304" pitchFamily="18" charset="0"/>
              </a:rPr>
              <a:pPr eaLnBrk="0" hangingPunct="0"/>
              <a:t>6</a:t>
            </a:fld>
            <a:endParaRPr lang="en-US" altLang="en-US" sz="1000" dirty="0">
              <a:latin typeface="Times New Roman" panose="02020603050405020304" pitchFamily="18" charset="0"/>
            </a:endParaRPr>
          </a:p>
        </p:txBody>
      </p:sp>
    </p:spTree>
    <p:extLst>
      <p:ext uri="{BB962C8B-B14F-4D97-AF65-F5344CB8AC3E}">
        <p14:creationId xmlns:p14="http://schemas.microsoft.com/office/powerpoint/2010/main" val="2616034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sz="1000" dirty="0"/>
          </a:p>
        </p:txBody>
      </p:sp>
    </p:spTree>
    <p:extLst>
      <p:ext uri="{BB962C8B-B14F-4D97-AF65-F5344CB8AC3E}">
        <p14:creationId xmlns:p14="http://schemas.microsoft.com/office/powerpoint/2010/main" val="29929639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8</a:t>
            </a:fld>
            <a:endParaRPr lang="en-US" altLang="en-US" dirty="0"/>
          </a:p>
        </p:txBody>
      </p:sp>
    </p:spTree>
    <p:extLst>
      <p:ext uri="{BB962C8B-B14F-4D97-AF65-F5344CB8AC3E}">
        <p14:creationId xmlns:p14="http://schemas.microsoft.com/office/powerpoint/2010/main" val="17000019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dirty="0" smtClean="0"/>
          </a:p>
        </p:txBody>
      </p:sp>
    </p:spTree>
    <p:extLst>
      <p:ext uri="{BB962C8B-B14F-4D97-AF65-F5344CB8AC3E}">
        <p14:creationId xmlns:p14="http://schemas.microsoft.com/office/powerpoint/2010/main" val="4377668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dirty="0" smtClean="0"/>
          </a:p>
        </p:txBody>
      </p:sp>
    </p:spTree>
    <p:extLst>
      <p:ext uri="{BB962C8B-B14F-4D97-AF65-F5344CB8AC3E}">
        <p14:creationId xmlns:p14="http://schemas.microsoft.com/office/powerpoint/2010/main" val="3367835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800"/>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6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dirty="0"/>
          </a:p>
        </p:txBody>
      </p:sp>
    </p:spTree>
    <p:extLst>
      <p:ext uri="{BB962C8B-B14F-4D97-AF65-F5344CB8AC3E}">
        <p14:creationId xmlns:p14="http://schemas.microsoft.com/office/powerpoint/2010/main" val="4286930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CDBE8AE3-5059-4446-AEA2-611E5F9D44B1}" type="datetimeFigureOut">
              <a:rPr lang="en-US" altLang="en-US"/>
              <a:pPr>
                <a:defRPr/>
              </a:pPr>
              <a:t>6/8/2025</a:t>
            </a:fld>
            <a:endParaRPr lang="en-US" alt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dirty="0"/>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7EDA4D93-942C-41D4-9A0B-729A8FEB247E}" type="slidenum">
              <a:rPr lang="en-US" altLang="en-US"/>
              <a:pPr>
                <a:defRPr/>
              </a:pPr>
              <a:t>‹#›</a:t>
            </a:fld>
            <a:endParaRPr lang="en-US" altLang="en-US" dirty="0"/>
          </a:p>
        </p:txBody>
      </p:sp>
    </p:spTree>
    <p:extLst>
      <p:ext uri="{BB962C8B-B14F-4D97-AF65-F5344CB8AC3E}">
        <p14:creationId xmlns:p14="http://schemas.microsoft.com/office/powerpoint/2010/main" val="3868428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AC8A8370-B399-4FE5-A500-C5666209F498}" type="datetimeFigureOut">
              <a:rPr lang="en-US" altLang="en-US"/>
              <a:pPr>
                <a:defRPr/>
              </a:pPr>
              <a:t>6/8/2025</a:t>
            </a:fld>
            <a:endParaRPr lang="en-US" alt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dirty="0"/>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9EE222FE-49C1-4801-9CC9-169EF7E7DC08}" type="slidenum">
              <a:rPr lang="en-US" altLang="en-US"/>
              <a:pPr>
                <a:defRPr/>
              </a:pPr>
              <a:t>‹#›</a:t>
            </a:fld>
            <a:endParaRPr lang="en-US" altLang="en-US" dirty="0"/>
          </a:p>
        </p:txBody>
      </p:sp>
    </p:spTree>
    <p:extLst>
      <p:ext uri="{BB962C8B-B14F-4D97-AF65-F5344CB8AC3E}">
        <p14:creationId xmlns:p14="http://schemas.microsoft.com/office/powerpoint/2010/main" val="60967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7924800" y="6567488"/>
            <a:ext cx="12192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eaLnBrk="1" hangingPunct="1">
              <a:defRPr/>
            </a:pPr>
            <a:r>
              <a:rPr lang="en-US" sz="900" dirty="0" smtClean="0">
                <a:latin typeface="Garamond" panose="02020404030301010803" pitchFamily="18" charset="0"/>
                <a:ea typeface="+mn-ea"/>
                <a:cs typeface="Arial" charset="0"/>
              </a:rPr>
              <a:t>James Tam</a:t>
            </a:r>
          </a:p>
        </p:txBody>
      </p:sp>
      <p:sp>
        <p:nvSpPr>
          <p:cNvPr id="2" name="Title 1"/>
          <p:cNvSpPr>
            <a:spLocks noGrp="1"/>
          </p:cNvSpPr>
          <p:nvPr>
            <p:ph type="title"/>
          </p:nvPr>
        </p:nvSpPr>
        <p:spPr>
          <a:xfrm>
            <a:off x="457200" y="274638"/>
            <a:ext cx="8229600" cy="639762"/>
          </a:xfrm>
        </p:spPr>
        <p:txBody>
          <a:bodyPr>
            <a:normAutofit/>
          </a:bodyPr>
          <a:lstStyle>
            <a:lvl1pPr>
              <a:defRPr sz="3200" baseline="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143000"/>
            <a:ext cx="8229600" cy="5410200"/>
          </a:xfrm>
        </p:spPr>
        <p:txBody>
          <a:bodyPr/>
          <a:lstStyle>
            <a:lvl1pPr>
              <a:defRPr sz="2400" baseline="0"/>
            </a:lvl1pPr>
            <a:lvl2pPr>
              <a:defRPr sz="2000" baseline="0"/>
            </a:lvl2pPr>
            <a:lvl3pPr>
              <a:defRPr sz="1800" baseline="0"/>
            </a:lvl3pPr>
            <a:lvl4pPr>
              <a:defRPr sz="1400" baseline="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extLst>
      <p:ext uri="{BB962C8B-B14F-4D97-AF65-F5344CB8AC3E}">
        <p14:creationId xmlns:p14="http://schemas.microsoft.com/office/powerpoint/2010/main" val="3620379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dirty="0"/>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921B290D-ADF0-4B72-B452-74F90BDDEE35}" type="slidenum">
              <a:rPr lang="en-US" altLang="en-US"/>
              <a:pPr>
                <a:defRPr/>
              </a:pPr>
              <a:t>‹#›</a:t>
            </a:fld>
            <a:endParaRPr lang="en-US" altLang="en-US" dirty="0"/>
          </a:p>
        </p:txBody>
      </p:sp>
    </p:spTree>
    <p:extLst>
      <p:ext uri="{BB962C8B-B14F-4D97-AF65-F5344CB8AC3E}">
        <p14:creationId xmlns:p14="http://schemas.microsoft.com/office/powerpoint/2010/main" val="598472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dirty="0"/>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EC440ABE-13C6-4071-BF75-8DC5AC2B550B}" type="slidenum">
              <a:rPr lang="en-US" altLang="en-US"/>
              <a:pPr>
                <a:defRPr/>
              </a:pPr>
              <a:t>‹#›</a:t>
            </a:fld>
            <a:endParaRPr lang="en-US" altLang="en-US" dirty="0"/>
          </a:p>
        </p:txBody>
      </p:sp>
    </p:spTree>
    <p:extLst>
      <p:ext uri="{BB962C8B-B14F-4D97-AF65-F5344CB8AC3E}">
        <p14:creationId xmlns:p14="http://schemas.microsoft.com/office/powerpoint/2010/main" val="4269860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AA6FEC9D-1805-4C9A-BC82-C8A62FF4317A}" type="datetimeFigureOut">
              <a:rPr lang="en-US" altLang="en-US"/>
              <a:pPr>
                <a:defRPr/>
              </a:pPr>
              <a:t>6/8/2025</a:t>
            </a:fld>
            <a:endParaRPr lang="en-US" alt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dirty="0"/>
          </a:p>
        </p:txBody>
      </p:sp>
      <p:sp>
        <p:nvSpPr>
          <p:cNvPr id="9" name="Slide Number Placeholder 8"/>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95524B16-E9E0-44FF-92F8-9EFB0667DABC}" type="slidenum">
              <a:rPr lang="en-US" altLang="en-US"/>
              <a:pPr>
                <a:defRPr/>
              </a:pPr>
              <a:t>‹#›</a:t>
            </a:fld>
            <a:endParaRPr lang="en-US" altLang="en-US" dirty="0"/>
          </a:p>
        </p:txBody>
      </p:sp>
    </p:spTree>
    <p:extLst>
      <p:ext uri="{BB962C8B-B14F-4D97-AF65-F5344CB8AC3E}">
        <p14:creationId xmlns:p14="http://schemas.microsoft.com/office/powerpoint/2010/main" val="784690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0DC498C3-BE7E-4EEA-A290-65BD0DFC9AE1}" type="datetimeFigureOut">
              <a:rPr lang="en-US" altLang="en-US"/>
              <a:pPr>
                <a:defRPr/>
              </a:pPr>
              <a:t>6/8/2025</a:t>
            </a:fld>
            <a:endParaRPr lang="en-US" alt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dirty="0"/>
          </a:p>
        </p:txBody>
      </p:sp>
      <p:sp>
        <p:nvSpPr>
          <p:cNvPr id="5" name="Slide Number Placeholder 4"/>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63F399C1-190E-4904-AD6C-5EE2B07A43E4}" type="slidenum">
              <a:rPr lang="en-US" altLang="en-US"/>
              <a:pPr>
                <a:defRPr/>
              </a:pPr>
              <a:t>‹#›</a:t>
            </a:fld>
            <a:endParaRPr lang="en-US" altLang="en-US" dirty="0"/>
          </a:p>
        </p:txBody>
      </p:sp>
    </p:spTree>
    <p:extLst>
      <p:ext uri="{BB962C8B-B14F-4D97-AF65-F5344CB8AC3E}">
        <p14:creationId xmlns:p14="http://schemas.microsoft.com/office/powerpoint/2010/main" val="2791448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D801BA8B-D695-4186-BE15-FEEF053D3737}" type="datetimeFigureOut">
              <a:rPr lang="en-US" altLang="en-US"/>
              <a:pPr>
                <a:defRPr/>
              </a:pPr>
              <a:t>6/8/2025</a:t>
            </a:fld>
            <a:endParaRPr lang="en-US" alt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dirty="0"/>
          </a:p>
        </p:txBody>
      </p:sp>
      <p:sp>
        <p:nvSpPr>
          <p:cNvPr id="4" name="Slide Number Placeholder 3"/>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DB3DE14F-8DDF-4EC5-B5C9-5F8ADCEEF30A}" type="slidenum">
              <a:rPr lang="en-US" altLang="en-US"/>
              <a:pPr>
                <a:defRPr/>
              </a:pPr>
              <a:t>‹#›</a:t>
            </a:fld>
            <a:endParaRPr lang="en-US" altLang="en-US" dirty="0"/>
          </a:p>
        </p:txBody>
      </p:sp>
    </p:spTree>
    <p:extLst>
      <p:ext uri="{BB962C8B-B14F-4D97-AF65-F5344CB8AC3E}">
        <p14:creationId xmlns:p14="http://schemas.microsoft.com/office/powerpoint/2010/main" val="3118355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B7801757-C2B7-4B5F-B927-A98CBA5C6DA0}" type="datetimeFigureOut">
              <a:rPr lang="en-US" altLang="en-US"/>
              <a:pPr>
                <a:defRPr/>
              </a:pPr>
              <a:t>6/8/2025</a:t>
            </a:fld>
            <a:endParaRPr lang="en-US" alt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dirty="0"/>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B2C8B31C-123F-4967-A9D8-8CF8E80F927C}" type="slidenum">
              <a:rPr lang="en-US" altLang="en-US"/>
              <a:pPr>
                <a:defRPr/>
              </a:pPr>
              <a:t>‹#›</a:t>
            </a:fld>
            <a:endParaRPr lang="en-US" altLang="en-US" dirty="0"/>
          </a:p>
        </p:txBody>
      </p:sp>
    </p:spTree>
    <p:extLst>
      <p:ext uri="{BB962C8B-B14F-4D97-AF65-F5344CB8AC3E}">
        <p14:creationId xmlns:p14="http://schemas.microsoft.com/office/powerpoint/2010/main" val="308992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04FE098D-D121-4E5C-8A33-436C1E052B77}" type="datetimeFigureOut">
              <a:rPr lang="en-US" altLang="en-US"/>
              <a:pPr>
                <a:defRPr/>
              </a:pPr>
              <a:t>6/8/2025</a:t>
            </a:fld>
            <a:endParaRPr lang="en-US" alt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dirty="0"/>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4309731D-5C77-4DAE-ACBE-1AE3EA03AA3B}" type="slidenum">
              <a:rPr lang="en-US" altLang="en-US"/>
              <a:pPr>
                <a:defRPr/>
              </a:pPr>
              <a:t>‹#›</a:t>
            </a:fld>
            <a:endParaRPr lang="en-US" altLang="en-US" dirty="0"/>
          </a:p>
        </p:txBody>
      </p:sp>
    </p:spTree>
    <p:extLst>
      <p:ext uri="{BB962C8B-B14F-4D97-AF65-F5344CB8AC3E}">
        <p14:creationId xmlns:p14="http://schemas.microsoft.com/office/powerpoint/2010/main" val="246644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r>
              <a:rPr lang="en-US" dirty="0"/>
              <a:t>James Tam</a:t>
            </a:r>
          </a:p>
        </p:txBody>
      </p:sp>
    </p:spTree>
  </p:cSld>
  <p:clrMap bg1="lt1" tx1="dk1" bg2="lt2" tx2="dk2" accent1="accent1" accent2="accent2" accent3="accent3" accent4="accent4" accent5="accent5" accent6="accent6" hlink="hlink" folHlink="folHlink"/>
  <p:sldLayoutIdLst>
    <p:sldLayoutId id="2147484309" r:id="rId1"/>
    <p:sldLayoutId id="2147484310" r:id="rId2"/>
    <p:sldLayoutId id="2147484311" r:id="rId3"/>
    <p:sldLayoutId id="2147484312" r:id="rId4"/>
    <p:sldLayoutId id="2147484313" r:id="rId5"/>
    <p:sldLayoutId id="2147484314" r:id="rId6"/>
    <p:sldLayoutId id="2147484315" r:id="rId7"/>
    <p:sldLayoutId id="2147484316" r:id="rId8"/>
    <p:sldLayoutId id="2147484317" r:id="rId9"/>
    <p:sldLayoutId id="2147484318" r:id="rId10"/>
    <p:sldLayoutId id="2147484319"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ＭＳ Ｐゴシック" panose="020B0600070205080204" pitchFamily="34"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anose="020B0600070205080204" pitchFamily="34"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anose="020B0600070205080204" pitchFamily="34"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anose="020B0600070205080204" pitchFamily="34"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anose="020B0600070205080204" pitchFamily="34"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charset="0"/>
        <a:buChar char="•"/>
        <a:defRPr sz="3200" kern="1200">
          <a:solidFill>
            <a:schemeClr val="tx1"/>
          </a:solidFill>
          <a:latin typeface="+mn-lt"/>
          <a:ea typeface="ＭＳ Ｐゴシック" panose="020B0600070205080204" pitchFamily="34" charset="-128"/>
          <a:cs typeface="+mn-cs"/>
        </a:defRPr>
      </a:lvl1pPr>
      <a:lvl2pPr marL="571500" indent="-228600" algn="l" rtl="0" eaLnBrk="0" fontAlgn="base" hangingPunct="0">
        <a:spcBef>
          <a:spcPct val="20000"/>
        </a:spcBef>
        <a:spcAft>
          <a:spcPct val="0"/>
        </a:spcAft>
        <a:buFont typeface="Arial" charset="0"/>
        <a:buChar char="–"/>
        <a:defRPr sz="2800" kern="1200">
          <a:solidFill>
            <a:schemeClr val="tx1"/>
          </a:solidFill>
          <a:latin typeface="+mn-lt"/>
          <a:ea typeface="ＭＳ Ｐゴシック" panose="020B0600070205080204" pitchFamily="34" charset="-128"/>
          <a:cs typeface="+mn-cs"/>
        </a:defRPr>
      </a:lvl2pPr>
      <a:lvl3pPr marL="742950" indent="-171450" algn="l" rtl="0" eaLnBrk="0" fontAlgn="base" hangingPunct="0">
        <a:spcBef>
          <a:spcPct val="20000"/>
        </a:spcBef>
        <a:spcAft>
          <a:spcPct val="0"/>
        </a:spcAft>
        <a:buFont typeface="Arial" charset="0"/>
        <a:buChar char="•"/>
        <a:defRPr sz="2400" kern="1200">
          <a:solidFill>
            <a:schemeClr val="tx1"/>
          </a:solidFill>
          <a:latin typeface="+mn-lt"/>
          <a:ea typeface="ＭＳ Ｐゴシック" panose="020B0600070205080204" pitchFamily="34" charset="-128"/>
          <a:cs typeface="+mn-cs"/>
        </a:defRPr>
      </a:lvl3pPr>
      <a:lvl4pPr marL="971550" indent="-171450" algn="l" rtl="0" eaLnBrk="0" fontAlgn="base" hangingPunct="0">
        <a:spcBef>
          <a:spcPct val="20000"/>
        </a:spcBef>
        <a:spcAft>
          <a:spcPct val="0"/>
        </a:spcAft>
        <a:buFont typeface="Arial" charset="0"/>
        <a:buChar char="–"/>
        <a:defRPr sz="2000" kern="1200">
          <a:solidFill>
            <a:schemeClr val="tx1"/>
          </a:solidFill>
          <a:latin typeface="+mn-lt"/>
          <a:ea typeface="ＭＳ Ｐゴシック" panose="020B0600070205080204" pitchFamily="34"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anose="020B0600070205080204"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CD5B5"/>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85800" y="1524000"/>
            <a:ext cx="7772400" cy="2076450"/>
          </a:xfrm>
        </p:spPr>
        <p:txBody>
          <a:bodyPr/>
          <a:lstStyle/>
          <a:p>
            <a:pPr eaLnBrk="1" hangingPunct="1"/>
            <a:r>
              <a:rPr lang="en-US" altLang="en-US" b="1" dirty="0" smtClean="0"/>
              <a:t>Classes And Objects</a:t>
            </a:r>
          </a:p>
        </p:txBody>
      </p:sp>
      <p:sp>
        <p:nvSpPr>
          <p:cNvPr id="13315" name="Text Box 4"/>
          <p:cNvSpPr txBox="1">
            <a:spLocks noChangeArrowheads="1"/>
          </p:cNvSpPr>
          <p:nvPr/>
        </p:nvSpPr>
        <p:spPr bwMode="auto">
          <a:xfrm>
            <a:off x="842963" y="5815013"/>
            <a:ext cx="71008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endParaRPr lang="en-CA" altLang="en-US" sz="1800" baseline="30000" dirty="0">
              <a:latin typeface="Arial" charset="0"/>
            </a:endParaRPr>
          </a:p>
        </p:txBody>
      </p:sp>
      <p:sp>
        <p:nvSpPr>
          <p:cNvPr id="13316" name="Text Box 9"/>
          <p:cNvSpPr txBox="1">
            <a:spLocks noChangeArrowheads="1"/>
          </p:cNvSpPr>
          <p:nvPr/>
        </p:nvSpPr>
        <p:spPr bwMode="auto">
          <a:xfrm>
            <a:off x="1239838" y="3617913"/>
            <a:ext cx="6769100" cy="95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114300" indent="-114300">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marL="457200" indent="-457200" eaLnBrk="1" hangingPunct="1">
              <a:buFont typeface="Arial" panose="020B0604020202020204" pitchFamily="34" charset="0"/>
              <a:buChar char="•"/>
              <a:defRPr/>
            </a:pPr>
            <a:r>
              <a:rPr lang="en-US" altLang="en-US" sz="2800" dirty="0" smtClean="0"/>
              <a:t>Defining new </a:t>
            </a:r>
            <a:r>
              <a:rPr lang="en-US" altLang="en-US" sz="2800" dirty="0"/>
              <a:t>types of variables that can have custom attributes and  </a:t>
            </a:r>
            <a:r>
              <a:rPr lang="en-US" altLang="en-US" sz="2800" dirty="0" smtClean="0"/>
              <a:t>capabilities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lstStyle/>
          <a:p>
            <a:r>
              <a:rPr lang="en-US" altLang="en-US" sz="3200" dirty="0" smtClean="0"/>
              <a:t>The Client List Example Implemented </a:t>
            </a:r>
            <a:br>
              <a:rPr lang="en-US" altLang="en-US" sz="3200" dirty="0" smtClean="0"/>
            </a:br>
            <a:r>
              <a:rPr lang="en-US" altLang="en-US" sz="3200" dirty="0" smtClean="0"/>
              <a:t>Using Classes (2)</a:t>
            </a:r>
          </a:p>
        </p:txBody>
      </p:sp>
      <p:sp>
        <p:nvSpPr>
          <p:cNvPr id="12291" name="Rectangle 3"/>
          <p:cNvSpPr>
            <a:spLocks noGrp="1" noChangeArrowheads="1"/>
          </p:cNvSpPr>
          <p:nvPr>
            <p:ph type="body" idx="4294967295"/>
          </p:nvPr>
        </p:nvSpPr>
        <p:spPr/>
        <p:txBody>
          <a:bodyPr/>
          <a:lstStyle/>
          <a:p>
            <a:pPr>
              <a:buFontTx/>
              <a:buNone/>
            </a:pPr>
            <a:r>
              <a:rPr lang="en-US" altLang="en-US" sz="1800" dirty="0" smtClean="0">
                <a:latin typeface="Consolas" panose="020B0609020204030204" pitchFamily="49" charset="0"/>
              </a:rPr>
              <a:t>def start():</a:t>
            </a:r>
          </a:p>
          <a:p>
            <a:pPr>
              <a:buFontTx/>
              <a:buNone/>
            </a:pPr>
            <a:r>
              <a:rPr lang="en-US" altLang="en-US" sz="1800" dirty="0" smtClean="0">
                <a:latin typeface="Consolas" panose="020B0609020204030204" pitchFamily="49" charset="0"/>
              </a:rPr>
              <a:t>    firstClient = Client()</a:t>
            </a:r>
          </a:p>
          <a:p>
            <a:pPr>
              <a:buFontTx/>
              <a:buNone/>
            </a:pPr>
            <a:r>
              <a:rPr lang="en-US" altLang="en-US" sz="1800" dirty="0" smtClean="0">
                <a:latin typeface="Consolas" panose="020B0609020204030204" pitchFamily="49" charset="0"/>
              </a:rPr>
              <a:t>    firstClient.name = "James Tam"</a:t>
            </a:r>
          </a:p>
          <a:p>
            <a:pPr>
              <a:buFontTx/>
              <a:buNone/>
            </a:pPr>
            <a:r>
              <a:rPr lang="en-US" altLang="en-US" sz="1800" dirty="0" smtClean="0">
                <a:latin typeface="Consolas" panose="020B0609020204030204" pitchFamily="49" charset="0"/>
              </a:rPr>
              <a:t>    firstClient.email = "tam@ucalgary.ca"</a:t>
            </a:r>
          </a:p>
          <a:p>
            <a:pPr>
              <a:buFontTx/>
              <a:buNone/>
            </a:pPr>
            <a:r>
              <a:rPr lang="en-US" altLang="en-US" sz="1800" dirty="0" smtClean="0">
                <a:latin typeface="Consolas" panose="020B0609020204030204" pitchFamily="49" charset="0"/>
              </a:rPr>
              <a:t>    print(firstClient.name)</a:t>
            </a:r>
          </a:p>
          <a:p>
            <a:pPr>
              <a:buFontTx/>
              <a:buNone/>
            </a:pPr>
            <a:r>
              <a:rPr lang="en-US" altLang="en-US" sz="1800" dirty="0" smtClean="0">
                <a:latin typeface="Consolas" panose="020B0609020204030204" pitchFamily="49" charset="0"/>
              </a:rPr>
              <a:t>    print(firstClient.phone)</a:t>
            </a:r>
          </a:p>
          <a:p>
            <a:pPr>
              <a:buFontTx/>
              <a:buNone/>
            </a:pPr>
            <a:r>
              <a:rPr lang="en-US" altLang="en-US" sz="1800" dirty="0" smtClean="0">
                <a:latin typeface="Consolas" panose="020B0609020204030204" pitchFamily="49" charset="0"/>
              </a:rPr>
              <a:t>    print(firstClient.email)</a:t>
            </a:r>
          </a:p>
          <a:p>
            <a:pPr>
              <a:buFontTx/>
              <a:buNone/>
            </a:pPr>
            <a:r>
              <a:rPr lang="en-US" altLang="en-US" sz="1800" dirty="0" smtClean="0">
                <a:latin typeface="Consolas" panose="020B0609020204030204" pitchFamily="49" charset="0"/>
              </a:rPr>
              <a:t>    print(firstClient.purchases)</a:t>
            </a:r>
          </a:p>
          <a:p>
            <a:pPr>
              <a:buFontTx/>
              <a:buNone/>
            </a:pPr>
            <a:endParaRPr lang="en-US" altLang="en-US" sz="1800" dirty="0" smtClean="0">
              <a:latin typeface="Consolas" panose="020B0609020204030204" pitchFamily="49" charset="0"/>
            </a:endParaRPr>
          </a:p>
          <a:p>
            <a:pPr>
              <a:buFontTx/>
              <a:buNone/>
            </a:pPr>
            <a:r>
              <a:rPr lang="en-US" altLang="en-US" sz="1800" dirty="0" smtClean="0">
                <a:latin typeface="Consolas" panose="020B0609020204030204" pitchFamily="49" charset="0"/>
              </a:rPr>
              <a:t>start()</a:t>
            </a:r>
          </a:p>
        </p:txBody>
      </p:sp>
      <p:pic>
        <p:nvPicPr>
          <p:cNvPr id="161794" name="Picture 2" descr="C:\Users\tamj\AppData\Local\Microsoft\Windows\Temporary Internet Files\Content.IE5\HEMAB8KC\MC90044598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78363" y="1447800"/>
            <a:ext cx="79692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a:spLocks noChangeArrowheads="1"/>
          </p:cNvSpPr>
          <p:nvPr/>
        </p:nvSpPr>
        <p:spPr bwMode="auto">
          <a:xfrm>
            <a:off x="5715000" y="2282484"/>
            <a:ext cx="2398713" cy="646331"/>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US" altLang="en-US" sz="1200" b="1" dirty="0" smtClean="0">
                <a:latin typeface="Consolas" panose="020B0609020204030204" pitchFamily="49" charset="0"/>
              </a:rPr>
              <a:t>Changes 2 attributes:</a:t>
            </a:r>
            <a:endParaRPr lang="en-US" altLang="en-US" sz="1200" b="1" dirty="0">
              <a:latin typeface="Consolas" panose="020B0609020204030204" pitchFamily="49" charset="0"/>
            </a:endParaRPr>
          </a:p>
          <a:p>
            <a:r>
              <a:rPr lang="en-US" altLang="en-US" sz="1200" dirty="0" smtClean="0">
                <a:latin typeface="Consolas" panose="020B0609020204030204" pitchFamily="49" charset="0"/>
              </a:rPr>
              <a:t>name </a:t>
            </a:r>
            <a:r>
              <a:rPr lang="en-US" altLang="en-US" sz="1200" dirty="0">
                <a:latin typeface="Consolas" panose="020B0609020204030204" pitchFamily="49" charset="0"/>
              </a:rPr>
              <a:t>= "James Tam"</a:t>
            </a:r>
          </a:p>
          <a:p>
            <a:r>
              <a:rPr lang="en-US" altLang="en-US" sz="1200" dirty="0">
                <a:latin typeface="Consolas" panose="020B0609020204030204" pitchFamily="49" charset="0"/>
              </a:rPr>
              <a:t>email = "tam@ucalgary.ca"</a:t>
            </a:r>
          </a:p>
        </p:txBody>
      </p:sp>
      <p:pic>
        <p:nvPicPr>
          <p:cNvPr id="3" name="Picture 2"/>
          <p:cNvPicPr>
            <a:picLocks noChangeAspect="1"/>
          </p:cNvPicPr>
          <p:nvPr/>
        </p:nvPicPr>
        <p:blipFill>
          <a:blip r:embed="rId4"/>
          <a:stretch>
            <a:fillRect/>
          </a:stretch>
        </p:blipFill>
        <p:spPr>
          <a:xfrm>
            <a:off x="4678363" y="3119676"/>
            <a:ext cx="2212043" cy="1140053"/>
          </a:xfrm>
          <a:prstGeom prst="rect">
            <a:avLst/>
          </a:prstGeom>
        </p:spPr>
      </p:pic>
      <p:pic>
        <p:nvPicPr>
          <p:cNvPr id="4" name="Picture 3"/>
          <p:cNvPicPr>
            <a:picLocks noChangeAspect="1"/>
          </p:cNvPicPr>
          <p:nvPr/>
        </p:nvPicPr>
        <p:blipFill>
          <a:blip r:embed="rId5"/>
          <a:stretch>
            <a:fillRect/>
          </a:stretch>
        </p:blipFill>
        <p:spPr>
          <a:xfrm>
            <a:off x="5475288" y="1408795"/>
            <a:ext cx="1900237" cy="795448"/>
          </a:xfrm>
          <a:prstGeom prst="rect">
            <a:avLst/>
          </a:prstGeom>
          <a:ln>
            <a:solidFill>
              <a:schemeClr val="tx1"/>
            </a:solidFill>
          </a:ln>
        </p:spPr>
      </p:pic>
    </p:spTree>
    <p:extLst>
      <p:ext uri="{BB962C8B-B14F-4D97-AF65-F5344CB8AC3E}">
        <p14:creationId xmlns:p14="http://schemas.microsoft.com/office/powerpoint/2010/main" val="5972221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1">
                                            <p:txEl>
                                              <p:pRg st="9" end="9"/>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nodeType="clickEffect">
                                  <p:stCondLst>
                                    <p:cond delay="0"/>
                                  </p:stCondLst>
                                  <p:childTnLst>
                                    <p:set>
                                      <p:cBhvr>
                                        <p:cTn id="18" dur="1" fill="hold">
                                          <p:stCondLst>
                                            <p:cond delay="0"/>
                                          </p:stCondLst>
                                        </p:cTn>
                                        <p:tgtEl>
                                          <p:spTgt spid="161794"/>
                                        </p:tgtEl>
                                        <p:attrNameLst>
                                          <p:attrName>style.visibility</p:attrName>
                                        </p:attrNameLst>
                                      </p:cBhvr>
                                      <p:to>
                                        <p:strVal val="visible"/>
                                      </p:to>
                                    </p:set>
                                    <p:anim calcmode="lin" valueType="num">
                                      <p:cBhvr additive="base">
                                        <p:cTn id="19" dur="1000" fill="hold"/>
                                        <p:tgtEl>
                                          <p:spTgt spid="161794"/>
                                        </p:tgtEl>
                                        <p:attrNameLst>
                                          <p:attrName>ppt_x</p:attrName>
                                        </p:attrNameLst>
                                      </p:cBhvr>
                                      <p:tavLst>
                                        <p:tav tm="0">
                                          <p:val>
                                            <p:strVal val="1+#ppt_w/2"/>
                                          </p:val>
                                        </p:tav>
                                        <p:tav tm="100000">
                                          <p:val>
                                            <p:strVal val="#ppt_x"/>
                                          </p:val>
                                        </p:tav>
                                      </p:tavLst>
                                    </p:anim>
                                    <p:anim calcmode="lin" valueType="num">
                                      <p:cBhvr additive="base">
                                        <p:cTn id="20" dur="1000" fill="hold"/>
                                        <p:tgtEl>
                                          <p:spTgt spid="161794"/>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randombar(horizontal)">
                                      <p:cBhvr>
                                        <p:cTn id="25" dur="5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14" presetClass="entr" presetSubtype="10" fill="hold" grpId="0" nodeType="click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randombar(horizontal)">
                                      <p:cBhvr>
                                        <p:cTn id="38" dur="500"/>
                                        <p:tgtEl>
                                          <p:spTgt spid="7"/>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291">
                                            <p:txEl>
                                              <p:pRg st="4" end="4"/>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2291">
                                            <p:txEl>
                                              <p:pRg st="5" end="5"/>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2291">
                                            <p:txEl>
                                              <p:pRg st="6" end="6"/>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2291">
                                            <p:txEl>
                                              <p:pRg st="7" end="7"/>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4" presetClass="entr" presetSubtype="10" fill="hold" nodeType="clickEffect">
                                  <p:stCondLst>
                                    <p:cond delay="0"/>
                                  </p:stCondLst>
                                  <p:childTnLst>
                                    <p:set>
                                      <p:cBhvr>
                                        <p:cTn id="52" dur="1" fill="hold">
                                          <p:stCondLst>
                                            <p:cond delay="0"/>
                                          </p:stCondLst>
                                        </p:cTn>
                                        <p:tgtEl>
                                          <p:spTgt spid="3"/>
                                        </p:tgtEl>
                                        <p:attrNameLst>
                                          <p:attrName>style.visibility</p:attrName>
                                        </p:attrNameLst>
                                      </p:cBhvr>
                                      <p:to>
                                        <p:strVal val="visible"/>
                                      </p:to>
                                    </p:set>
                                    <p:animEffect transition="in" filter="randombar(horizontal)">
                                      <p:cBhvr>
                                        <p:cTn id="5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uiExpand="1" build="p"/>
      <p:bldP spid="7" grpId="0" uiExpan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Details</a:t>
            </a:r>
            <a:endParaRPr lang="en-US" dirty="0"/>
          </a:p>
        </p:txBody>
      </p:sp>
      <p:sp>
        <p:nvSpPr>
          <p:cNvPr id="3" name="Content Placeholder 2"/>
          <p:cNvSpPr>
            <a:spLocks noGrp="1"/>
          </p:cNvSpPr>
          <p:nvPr>
            <p:ph idx="1"/>
          </p:nvPr>
        </p:nvSpPr>
        <p:spPr/>
        <p:txBody>
          <a:bodyPr/>
          <a:lstStyle/>
          <a:p>
            <a:pPr lvl="1"/>
            <a:r>
              <a:rPr lang="en-US" dirty="0" smtClean="0"/>
              <a:t>Accessing attributes </a:t>
            </a:r>
            <a:r>
              <a:rPr lang="en-US" b="1" dirty="0" smtClean="0"/>
              <a:t>inside</a:t>
            </a:r>
            <a:r>
              <a:rPr lang="en-US" dirty="0" smtClean="0"/>
              <a:t> the methods of the class.</a:t>
            </a:r>
          </a:p>
          <a:p>
            <a:pPr lvl="2"/>
            <a:r>
              <a:rPr lang="en-US" dirty="0" smtClean="0"/>
              <a:t>MUST </a:t>
            </a:r>
            <a:r>
              <a:rPr lang="en-US" dirty="0" smtClean="0">
                <a:solidFill>
                  <a:srgbClr val="0066FF"/>
                </a:solidFill>
              </a:rPr>
              <a:t>preface the attribute with </a:t>
            </a:r>
            <a:r>
              <a:rPr lang="en-US" b="1" dirty="0" smtClean="0">
                <a:solidFill>
                  <a:srgbClr val="0066FF"/>
                </a:solidFill>
              </a:rPr>
              <a:t>‘self’</a:t>
            </a:r>
          </a:p>
          <a:p>
            <a:pPr lvl="2">
              <a:buFontTx/>
              <a:buNone/>
            </a:pPr>
            <a:r>
              <a:rPr lang="en-US" altLang="en-US" sz="1600" dirty="0">
                <a:latin typeface="Consolas" panose="020B0609020204030204" pitchFamily="49" charset="0"/>
              </a:rPr>
              <a:t>class Client:</a:t>
            </a:r>
          </a:p>
          <a:p>
            <a:pPr lvl="2">
              <a:buFontTx/>
              <a:buNone/>
            </a:pPr>
            <a:r>
              <a:rPr lang="en-US" sz="1600" dirty="0">
                <a:latin typeface="Consolas" panose="020B0609020204030204" pitchFamily="49" charset="0"/>
              </a:rPr>
              <a:t>    def __init__(self):</a:t>
            </a:r>
            <a:endParaRPr lang="en-US" altLang="en-US" sz="1600" dirty="0">
              <a:latin typeface="Consolas" panose="020B0609020204030204" pitchFamily="49" charset="0"/>
            </a:endParaRPr>
          </a:p>
          <a:p>
            <a:pPr lvl="2">
              <a:buFontTx/>
              <a:buNone/>
            </a:pPr>
            <a:r>
              <a:rPr lang="en-US" altLang="en-US" sz="1600" dirty="0">
                <a:latin typeface="Consolas" panose="020B0609020204030204" pitchFamily="49" charset="0"/>
              </a:rPr>
              <a:t>        </a:t>
            </a:r>
            <a:r>
              <a:rPr lang="en-US" altLang="en-US" sz="1600" b="1" dirty="0">
                <a:solidFill>
                  <a:srgbClr val="3366FF"/>
                </a:solidFill>
                <a:latin typeface="Consolas" panose="020B0609020204030204" pitchFamily="49" charset="0"/>
              </a:rPr>
              <a:t>self</a:t>
            </a:r>
            <a:r>
              <a:rPr lang="en-US" altLang="en-US" sz="1600" dirty="0">
                <a:solidFill>
                  <a:srgbClr val="3366FF"/>
                </a:solidFill>
                <a:latin typeface="Consolas" panose="020B0609020204030204" pitchFamily="49" charset="0"/>
              </a:rPr>
              <a:t>.name</a:t>
            </a:r>
            <a:r>
              <a:rPr lang="en-US" altLang="en-US" sz="1600" dirty="0">
                <a:latin typeface="Consolas" panose="020B0609020204030204" pitchFamily="49" charset="0"/>
              </a:rPr>
              <a:t> = "</a:t>
            </a:r>
            <a:r>
              <a:rPr lang="en-US" altLang="en-US" sz="1600" dirty="0" smtClean="0">
                <a:latin typeface="Consolas" panose="020B0609020204030204" pitchFamily="49" charset="0"/>
              </a:rPr>
              <a:t>default"</a:t>
            </a:r>
          </a:p>
          <a:p>
            <a:pPr lvl="1">
              <a:buFontTx/>
              <a:buNone/>
            </a:pPr>
            <a:endParaRPr lang="en-US" altLang="en-US" sz="1800" dirty="0">
              <a:latin typeface="Consolas" panose="020B0609020204030204" pitchFamily="49" charset="0"/>
            </a:endParaRPr>
          </a:p>
          <a:p>
            <a:pPr lvl="2">
              <a:buFontTx/>
              <a:buNone/>
            </a:pPr>
            <a:r>
              <a:rPr lang="en-US" altLang="en-US" dirty="0" smtClean="0"/>
              <a:t>(More on the ‘</a:t>
            </a:r>
            <a:r>
              <a:rPr lang="en-US" altLang="en-US" dirty="0" smtClean="0">
                <a:latin typeface="Consolas" panose="020B0609020204030204" pitchFamily="49" charset="0"/>
              </a:rPr>
              <a:t>self</a:t>
            </a:r>
            <a:r>
              <a:rPr lang="en-US" altLang="en-US" dirty="0" smtClean="0"/>
              <a:t>’ keyword later in</a:t>
            </a:r>
          </a:p>
          <a:p>
            <a:pPr lvl="2">
              <a:buFontTx/>
              <a:buNone/>
            </a:pPr>
            <a:r>
              <a:rPr lang="en-US" altLang="en-US" dirty="0"/>
              <a:t>t</a:t>
            </a:r>
            <a:r>
              <a:rPr lang="en-US" altLang="en-US" dirty="0" smtClean="0"/>
              <a:t>his section)</a:t>
            </a:r>
            <a:endParaRPr lang="en-US" dirty="0" smtClean="0"/>
          </a:p>
          <a:p>
            <a:pPr lvl="1"/>
            <a:r>
              <a:rPr lang="en-US" dirty="0" smtClean="0"/>
              <a:t>Accessing attributes </a:t>
            </a:r>
            <a:r>
              <a:rPr lang="en-US" b="1" dirty="0" smtClean="0"/>
              <a:t>outside</a:t>
            </a:r>
            <a:r>
              <a:rPr lang="en-US" dirty="0" smtClean="0"/>
              <a:t> the methods in the body of the class (e.g. </a:t>
            </a:r>
            <a:r>
              <a:rPr lang="en-US" dirty="0" smtClean="0">
                <a:latin typeface="Consolas" panose="020B0609020204030204" pitchFamily="49" charset="0"/>
              </a:rPr>
              <a:t>start() </a:t>
            </a:r>
            <a:r>
              <a:rPr lang="en-US" dirty="0" smtClean="0"/>
              <a:t>function)</a:t>
            </a:r>
          </a:p>
          <a:p>
            <a:pPr lvl="2"/>
            <a:r>
              <a:rPr lang="en-US" dirty="0" smtClean="0"/>
              <a:t>Must create a </a:t>
            </a:r>
            <a:r>
              <a:rPr lang="en-US" b="1" dirty="0" smtClean="0">
                <a:solidFill>
                  <a:srgbClr val="00B050"/>
                </a:solidFill>
              </a:rPr>
              <a:t>reference</a:t>
            </a:r>
            <a:r>
              <a:rPr lang="en-US" dirty="0" smtClean="0"/>
              <a:t> to the object first</a:t>
            </a:r>
          </a:p>
          <a:p>
            <a:pPr lvl="1">
              <a:buFontTx/>
              <a:buNone/>
            </a:pPr>
            <a:r>
              <a:rPr lang="en-US" altLang="en-US" sz="1400" dirty="0">
                <a:latin typeface="Consolas" panose="020B0609020204030204" pitchFamily="49" charset="0"/>
              </a:rPr>
              <a:t> </a:t>
            </a:r>
            <a:r>
              <a:rPr lang="en-US" altLang="en-US" sz="1400" dirty="0" smtClean="0">
                <a:latin typeface="Consolas" panose="020B0609020204030204" pitchFamily="49" charset="0"/>
              </a:rPr>
              <a:t>   </a:t>
            </a:r>
            <a:r>
              <a:rPr lang="en-US" altLang="en-US" sz="1400" b="1" dirty="0" smtClean="0">
                <a:solidFill>
                  <a:srgbClr val="00B050"/>
                </a:solidFill>
                <a:latin typeface="Consolas" panose="020B0609020204030204" pitchFamily="49" charset="0"/>
              </a:rPr>
              <a:t>firstClient</a:t>
            </a:r>
            <a:r>
              <a:rPr lang="en-US" altLang="en-US" sz="1400" dirty="0" smtClean="0">
                <a:latin typeface="Consolas" panose="020B0609020204030204" pitchFamily="49" charset="0"/>
              </a:rPr>
              <a:t> </a:t>
            </a:r>
            <a:r>
              <a:rPr lang="en-US" altLang="en-US" sz="1400" dirty="0">
                <a:latin typeface="Consolas" panose="020B0609020204030204" pitchFamily="49" charset="0"/>
              </a:rPr>
              <a:t>= Client</a:t>
            </a:r>
            <a:r>
              <a:rPr lang="en-US" altLang="en-US" sz="1400" dirty="0" smtClean="0">
                <a:latin typeface="Consolas" panose="020B0609020204030204" pitchFamily="49" charset="0"/>
              </a:rPr>
              <a:t>()</a:t>
            </a:r>
          </a:p>
          <a:p>
            <a:pPr lvl="1">
              <a:buFontTx/>
              <a:buNone/>
            </a:pPr>
            <a:endParaRPr lang="en-US" altLang="en-US" sz="1400" dirty="0">
              <a:latin typeface="Consolas" panose="020B0609020204030204" pitchFamily="49" charset="0"/>
            </a:endParaRPr>
          </a:p>
          <a:p>
            <a:pPr lvl="2"/>
            <a:r>
              <a:rPr lang="en-US" altLang="en-US" dirty="0" smtClean="0"/>
              <a:t>Then </a:t>
            </a:r>
            <a:r>
              <a:rPr lang="en-US" altLang="en-US" b="1" dirty="0" smtClean="0">
                <a:solidFill>
                  <a:srgbClr val="FF0000"/>
                </a:solidFill>
              </a:rPr>
              <a:t>access the object </a:t>
            </a:r>
            <a:r>
              <a:rPr lang="en-US" altLang="en-US" dirty="0" smtClean="0"/>
              <a:t>through that </a:t>
            </a:r>
            <a:r>
              <a:rPr lang="en-US" altLang="en-US" b="1" dirty="0" smtClean="0">
                <a:solidFill>
                  <a:srgbClr val="00B050"/>
                </a:solidFill>
              </a:rPr>
              <a:t>reference</a:t>
            </a:r>
            <a:endParaRPr lang="en-US" altLang="en-US" b="1" dirty="0">
              <a:solidFill>
                <a:srgbClr val="00B050"/>
              </a:solidFill>
            </a:endParaRPr>
          </a:p>
          <a:p>
            <a:pPr lvl="1">
              <a:buFontTx/>
              <a:buNone/>
            </a:pPr>
            <a:r>
              <a:rPr lang="en-US" altLang="en-US" sz="1400" b="1" dirty="0" smtClean="0">
                <a:solidFill>
                  <a:srgbClr val="FF0000"/>
                </a:solidFill>
                <a:latin typeface="Consolas" panose="020B0609020204030204" pitchFamily="49" charset="0"/>
              </a:rPr>
              <a:t>    </a:t>
            </a:r>
            <a:r>
              <a:rPr lang="en-US" altLang="en-US" sz="1400" b="1" dirty="0" smtClean="0">
                <a:solidFill>
                  <a:srgbClr val="00B050"/>
                </a:solidFill>
                <a:latin typeface="Consolas" panose="020B0609020204030204" pitchFamily="49" charset="0"/>
              </a:rPr>
              <a:t>firstClient</a:t>
            </a:r>
            <a:r>
              <a:rPr lang="en-US" altLang="en-US" sz="1400" b="1" dirty="0" smtClean="0">
                <a:solidFill>
                  <a:srgbClr val="FF0000"/>
                </a:solidFill>
                <a:latin typeface="Consolas" panose="020B0609020204030204" pitchFamily="49" charset="0"/>
              </a:rPr>
              <a:t>.name</a:t>
            </a:r>
            <a:r>
              <a:rPr lang="en-US" altLang="en-US" sz="1400" dirty="0" smtClean="0">
                <a:solidFill>
                  <a:srgbClr val="FF0000"/>
                </a:solidFill>
                <a:latin typeface="Consolas" panose="020B0609020204030204" pitchFamily="49" charset="0"/>
              </a:rPr>
              <a:t> </a:t>
            </a:r>
            <a:r>
              <a:rPr lang="en-US" altLang="en-US" sz="1400" dirty="0">
                <a:latin typeface="Consolas" panose="020B0609020204030204" pitchFamily="49" charset="0"/>
              </a:rPr>
              <a:t>= "James Tam"</a:t>
            </a:r>
            <a:endParaRPr lang="en-US" dirty="0"/>
          </a:p>
        </p:txBody>
      </p:sp>
      <p:grpSp>
        <p:nvGrpSpPr>
          <p:cNvPr id="7" name="Group 6"/>
          <p:cNvGrpSpPr/>
          <p:nvPr/>
        </p:nvGrpSpPr>
        <p:grpSpPr>
          <a:xfrm>
            <a:off x="2971800" y="1512277"/>
            <a:ext cx="6172200" cy="1002323"/>
            <a:chOff x="2667000" y="1524000"/>
            <a:chExt cx="6172200" cy="1002323"/>
          </a:xfrm>
        </p:grpSpPr>
        <p:sp>
          <p:nvSpPr>
            <p:cNvPr id="4" name="Rectangle 3"/>
            <p:cNvSpPr/>
            <p:nvPr/>
          </p:nvSpPr>
          <p:spPr>
            <a:xfrm>
              <a:off x="5943600" y="1524000"/>
              <a:ext cx="2895600" cy="4572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smtClean="0">
                  <a:solidFill>
                    <a:schemeClr val="tx1"/>
                  </a:solidFill>
                  <a:latin typeface="Consolas" panose="020B0609020204030204" pitchFamily="49" charset="0"/>
                </a:rPr>
                <a:t>Format:</a:t>
              </a:r>
              <a:r>
                <a:rPr lang="en-US" sz="1600" b="1" dirty="0" smtClean="0">
                  <a:solidFill>
                    <a:srgbClr val="0066FF"/>
                  </a:solidFill>
                  <a:latin typeface="Consolas" panose="020B0609020204030204" pitchFamily="49" charset="0"/>
                </a:rPr>
                <a:t> </a:t>
              </a:r>
            </a:p>
            <a:p>
              <a:r>
                <a:rPr lang="en-US" sz="1600" b="1" dirty="0" smtClean="0">
                  <a:solidFill>
                    <a:srgbClr val="0066FF"/>
                  </a:solidFill>
                  <a:latin typeface="Consolas" panose="020B0609020204030204" pitchFamily="49" charset="0"/>
                </a:rPr>
                <a:t>self.&lt;</a:t>
              </a:r>
              <a:r>
                <a:rPr lang="en-US" sz="1600" b="1" i="1" dirty="0" smtClean="0">
                  <a:solidFill>
                    <a:srgbClr val="0066FF"/>
                  </a:solidFill>
                  <a:latin typeface="Consolas" panose="020B0609020204030204" pitchFamily="49" charset="0"/>
                </a:rPr>
                <a:t>attribute name</a:t>
              </a:r>
              <a:r>
                <a:rPr lang="en-US" sz="1600" b="1" dirty="0" smtClean="0">
                  <a:solidFill>
                    <a:srgbClr val="0066FF"/>
                  </a:solidFill>
                  <a:latin typeface="Consolas" panose="020B0609020204030204" pitchFamily="49" charset="0"/>
                </a:rPr>
                <a:t>&gt;</a:t>
              </a:r>
            </a:p>
          </p:txBody>
        </p:sp>
        <p:cxnSp>
          <p:nvCxnSpPr>
            <p:cNvPr id="6" name="Straight Connector 5"/>
            <p:cNvCxnSpPr/>
            <p:nvPr/>
          </p:nvCxnSpPr>
          <p:spPr>
            <a:xfrm flipH="1">
              <a:off x="2667000" y="1786854"/>
              <a:ext cx="3276600" cy="73946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a:off x="2369574" y="3276600"/>
            <a:ext cx="6698225" cy="1524000"/>
            <a:chOff x="2599757" y="1219200"/>
            <a:chExt cx="6239443" cy="1524000"/>
          </a:xfrm>
        </p:grpSpPr>
        <p:sp>
          <p:nvSpPr>
            <p:cNvPr id="9" name="Rectangle 8"/>
            <p:cNvSpPr/>
            <p:nvPr/>
          </p:nvSpPr>
          <p:spPr>
            <a:xfrm>
              <a:off x="5645063" y="1219200"/>
              <a:ext cx="3194137" cy="4572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smtClean="0">
                  <a:solidFill>
                    <a:schemeClr val="tx1"/>
                  </a:solidFill>
                  <a:latin typeface="Consolas" panose="020B0609020204030204" pitchFamily="49" charset="0"/>
                </a:rPr>
                <a:t>Format:</a:t>
              </a:r>
            </a:p>
            <a:p>
              <a:r>
                <a:rPr lang="en-US" sz="1600" dirty="0" smtClean="0">
                  <a:solidFill>
                    <a:srgbClr val="00B050"/>
                  </a:solidFill>
                  <a:latin typeface="Consolas" panose="020B0609020204030204" pitchFamily="49" charset="0"/>
                </a:rPr>
                <a:t>&lt;</a:t>
              </a:r>
              <a:r>
                <a:rPr lang="en-US" sz="1600" i="1" dirty="0" smtClean="0">
                  <a:solidFill>
                    <a:srgbClr val="00B050"/>
                  </a:solidFill>
                  <a:latin typeface="Consolas" panose="020B0609020204030204" pitchFamily="49" charset="0"/>
                </a:rPr>
                <a:t>Ref. </a:t>
              </a:r>
              <a:r>
                <a:rPr lang="en-US" sz="1600" i="1" dirty="0" smtClean="0">
                  <a:solidFill>
                    <a:srgbClr val="00B050"/>
                  </a:solidFill>
                  <a:latin typeface="Consolas" panose="020B0609020204030204" pitchFamily="49" charset="0"/>
                </a:rPr>
                <a:t>name</a:t>
              </a:r>
              <a:r>
                <a:rPr lang="en-US" sz="1600" dirty="0" smtClean="0">
                  <a:solidFill>
                    <a:srgbClr val="00B050"/>
                  </a:solidFill>
                  <a:latin typeface="Consolas" panose="020B0609020204030204" pitchFamily="49" charset="0"/>
                </a:rPr>
                <a:t>&gt; = </a:t>
              </a:r>
              <a:r>
                <a:rPr lang="en-US" sz="1600" i="1" dirty="0" smtClean="0">
                  <a:solidFill>
                    <a:srgbClr val="00B050"/>
                  </a:solidFill>
                  <a:latin typeface="Consolas" panose="020B0609020204030204" pitchFamily="49" charset="0"/>
                </a:rPr>
                <a:t>&lt;Class name</a:t>
              </a:r>
              <a:r>
                <a:rPr lang="en-US" sz="1600" dirty="0" smtClean="0">
                  <a:solidFill>
                    <a:srgbClr val="00B050"/>
                  </a:solidFill>
                  <a:latin typeface="Consolas" panose="020B0609020204030204" pitchFamily="49" charset="0"/>
                </a:rPr>
                <a:t>&gt;()</a:t>
              </a:r>
            </a:p>
          </p:txBody>
        </p:sp>
        <p:cxnSp>
          <p:nvCxnSpPr>
            <p:cNvPr id="10" name="Straight Connector 9"/>
            <p:cNvCxnSpPr>
              <a:stCxn id="9" idx="1"/>
            </p:cNvCxnSpPr>
            <p:nvPr/>
          </p:nvCxnSpPr>
          <p:spPr>
            <a:xfrm flipH="1">
              <a:off x="2599757" y="1447800"/>
              <a:ext cx="3045306" cy="12954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 name="Group 17"/>
          <p:cNvGrpSpPr/>
          <p:nvPr/>
        </p:nvGrpSpPr>
        <p:grpSpPr>
          <a:xfrm>
            <a:off x="2369574" y="5791200"/>
            <a:ext cx="6472405" cy="726232"/>
            <a:chOff x="1833395" y="2146423"/>
            <a:chExt cx="6472405" cy="726232"/>
          </a:xfrm>
        </p:grpSpPr>
        <p:sp>
          <p:nvSpPr>
            <p:cNvPr id="19" name="Rectangle 18"/>
            <p:cNvSpPr/>
            <p:nvPr/>
          </p:nvSpPr>
          <p:spPr>
            <a:xfrm>
              <a:off x="4495800" y="2415455"/>
              <a:ext cx="3810000" cy="4572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smtClean="0">
                  <a:solidFill>
                    <a:schemeClr val="tx1"/>
                  </a:solidFill>
                  <a:latin typeface="Consolas" panose="020B0609020204030204" pitchFamily="49" charset="0"/>
                </a:rPr>
                <a:t>Format:</a:t>
              </a:r>
            </a:p>
            <a:p>
              <a:r>
                <a:rPr lang="en-US" sz="1600" b="1" dirty="0" smtClean="0">
                  <a:solidFill>
                    <a:srgbClr val="FF0000"/>
                  </a:solidFill>
                  <a:latin typeface="Consolas" panose="020B0609020204030204" pitchFamily="49" charset="0"/>
                </a:rPr>
                <a:t>&lt;</a:t>
              </a:r>
              <a:r>
                <a:rPr lang="en-US" sz="1600" b="1" i="1" dirty="0" smtClean="0">
                  <a:solidFill>
                    <a:srgbClr val="00B050"/>
                  </a:solidFill>
                  <a:latin typeface="Consolas" panose="020B0609020204030204" pitchFamily="49" charset="0"/>
                </a:rPr>
                <a:t>Ref. </a:t>
              </a:r>
              <a:r>
                <a:rPr lang="en-US" sz="1600" b="1" i="1" dirty="0" smtClean="0">
                  <a:solidFill>
                    <a:srgbClr val="00B050"/>
                  </a:solidFill>
                  <a:latin typeface="Consolas" panose="020B0609020204030204" pitchFamily="49" charset="0"/>
                </a:rPr>
                <a:t>name</a:t>
              </a:r>
              <a:r>
                <a:rPr lang="en-US" sz="1600" b="1" dirty="0" smtClean="0">
                  <a:solidFill>
                    <a:srgbClr val="FF0000"/>
                  </a:solidFill>
                  <a:latin typeface="Consolas" panose="020B0609020204030204" pitchFamily="49" charset="0"/>
                </a:rPr>
                <a:t>&gt;.&lt;</a:t>
              </a:r>
              <a:r>
                <a:rPr lang="en-US" sz="1600" b="1" i="1" dirty="0" smtClean="0">
                  <a:solidFill>
                    <a:srgbClr val="FF0000"/>
                  </a:solidFill>
                  <a:latin typeface="Consolas" panose="020B0609020204030204" pitchFamily="49" charset="0"/>
                </a:rPr>
                <a:t>attribute name</a:t>
              </a:r>
              <a:r>
                <a:rPr lang="en-US" sz="1600" b="1" dirty="0" smtClean="0">
                  <a:solidFill>
                    <a:srgbClr val="FF0000"/>
                  </a:solidFill>
                  <a:latin typeface="Consolas" panose="020B0609020204030204" pitchFamily="49" charset="0"/>
                </a:rPr>
                <a:t>&gt;</a:t>
              </a:r>
            </a:p>
          </p:txBody>
        </p:sp>
        <p:cxnSp>
          <p:nvCxnSpPr>
            <p:cNvPr id="20" name="Straight Connector 19"/>
            <p:cNvCxnSpPr>
              <a:stCxn id="19" idx="1"/>
            </p:cNvCxnSpPr>
            <p:nvPr/>
          </p:nvCxnSpPr>
          <p:spPr>
            <a:xfrm flipH="1" flipV="1">
              <a:off x="1833395" y="2146423"/>
              <a:ext cx="2662405" cy="49763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5" name="Picture 4"/>
          <p:cNvPicPr>
            <a:picLocks noChangeAspect="1"/>
          </p:cNvPicPr>
          <p:nvPr/>
        </p:nvPicPr>
        <p:blipFill>
          <a:blip r:embed="rId2"/>
          <a:stretch>
            <a:fillRect/>
          </a:stretch>
        </p:blipFill>
        <p:spPr>
          <a:xfrm>
            <a:off x="100361" y="6053137"/>
            <a:ext cx="2431606" cy="728663"/>
          </a:xfrm>
          <a:prstGeom prst="rect">
            <a:avLst/>
          </a:prstGeom>
          <a:ln>
            <a:solidFill>
              <a:schemeClr val="tx1"/>
            </a:solidFill>
          </a:ln>
        </p:spPr>
      </p:pic>
    </p:spTree>
    <p:extLst>
      <p:ext uri="{BB962C8B-B14F-4D97-AF65-F5344CB8AC3E}">
        <p14:creationId xmlns:p14="http://schemas.microsoft.com/office/powerpoint/2010/main" val="2420111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righ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right)">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wipe(right)">
                                      <p:cBhvr>
                                        <p:cTn id="1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p:txBody>
          <a:bodyPr/>
          <a:lstStyle/>
          <a:p>
            <a:pPr eaLnBrk="1" hangingPunct="1"/>
            <a:r>
              <a:rPr lang="en-US" altLang="en-US" sz="3200" dirty="0" smtClean="0"/>
              <a:t>What Is The Benefit Of Defining A Class?</a:t>
            </a:r>
          </a:p>
        </p:txBody>
      </p:sp>
      <p:sp>
        <p:nvSpPr>
          <p:cNvPr id="683011" name="Rectangle 3"/>
          <p:cNvSpPr>
            <a:spLocks noGrp="1" noChangeArrowheads="1"/>
          </p:cNvSpPr>
          <p:nvPr>
            <p:ph type="body" idx="4294967295"/>
          </p:nvPr>
        </p:nvSpPr>
        <p:spPr/>
        <p:txBody>
          <a:bodyPr/>
          <a:lstStyle/>
          <a:p>
            <a:pPr marL="231775" indent="-231775" eaLnBrk="1" hangingPunct="1"/>
            <a:r>
              <a:rPr lang="en-US" altLang="en-US" sz="2400" dirty="0" smtClean="0"/>
              <a:t>It allows new types of  variables to be declared.</a:t>
            </a:r>
          </a:p>
          <a:p>
            <a:pPr marL="231775" indent="-231775" eaLnBrk="1" hangingPunct="1"/>
            <a:r>
              <a:rPr lang="en-US" altLang="en-US" sz="2400" dirty="0" smtClean="0"/>
              <a:t>The new type can model information about most any arbitrary entity:</a:t>
            </a:r>
          </a:p>
          <a:p>
            <a:pPr marL="633413" lvl="1" indent="-168275" eaLnBrk="1" hangingPunct="1"/>
            <a:r>
              <a:rPr lang="en-US" altLang="en-US" sz="2000" dirty="0" smtClean="0"/>
              <a:t>Car</a:t>
            </a:r>
          </a:p>
          <a:p>
            <a:pPr marL="633413" lvl="1" indent="-168275" eaLnBrk="1" hangingPunct="1"/>
            <a:r>
              <a:rPr lang="en-US" altLang="en-US" sz="2000" dirty="0" smtClean="0"/>
              <a:t>Movie</a:t>
            </a:r>
          </a:p>
          <a:p>
            <a:pPr marL="633413" lvl="1" indent="-168275" eaLnBrk="1" hangingPunct="1"/>
            <a:r>
              <a:rPr lang="en-US" altLang="en-US" sz="2000" dirty="0" smtClean="0"/>
              <a:t>Your pet</a:t>
            </a:r>
          </a:p>
          <a:p>
            <a:pPr marL="633413" lvl="1" indent="-168275" eaLnBrk="1" hangingPunct="1"/>
            <a:r>
              <a:rPr lang="en-US" altLang="en-US" sz="2000" dirty="0" smtClean="0"/>
              <a:t>A bacteria or virus in a medical simulation</a:t>
            </a:r>
          </a:p>
          <a:p>
            <a:pPr marL="633413" lvl="1" indent="-168275" eaLnBrk="1" hangingPunct="1"/>
            <a:r>
              <a:rPr lang="en-US" altLang="en-US" sz="2000" dirty="0" smtClean="0"/>
              <a:t>A ‘critter’ (e.g., monster, computer-controlled player) a video game</a:t>
            </a:r>
          </a:p>
          <a:p>
            <a:pPr marL="633413" lvl="1" indent="-168275" eaLnBrk="1" hangingPunct="1"/>
            <a:r>
              <a:rPr lang="en-US" altLang="en-US" sz="2000" dirty="0" smtClean="0"/>
              <a:t>An ‘object’ (e.g., sword, ray gun, food, treasure) in a video game</a:t>
            </a:r>
          </a:p>
          <a:p>
            <a:pPr marL="633413" lvl="1" indent="-168275" eaLnBrk="1" hangingPunct="1"/>
            <a:r>
              <a:rPr lang="en-US" altLang="en-US" sz="2000" dirty="0" smtClean="0"/>
              <a:t>A member of a website (e.g., a social network user could have attributes to specify the person’s: images, videos, links, comments and other posts associated with the ‘profile’ object).</a:t>
            </a:r>
          </a:p>
        </p:txBody>
      </p:sp>
    </p:spTree>
    <p:extLst>
      <p:ext uri="{BB962C8B-B14F-4D97-AF65-F5344CB8AC3E}">
        <p14:creationId xmlns:p14="http://schemas.microsoft.com/office/powerpoint/2010/main" val="4630789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30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3011">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8301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8301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8301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83011">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83011">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83011">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8301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301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r>
              <a:rPr lang="en-US" altLang="en-US" sz="3200" dirty="0" smtClean="0"/>
              <a:t>What Is The Benefit Of Defining A Class (2)</a:t>
            </a:r>
          </a:p>
        </p:txBody>
      </p:sp>
      <p:sp>
        <p:nvSpPr>
          <p:cNvPr id="33795" name="Rectangle 3"/>
          <p:cNvSpPr>
            <a:spLocks noGrp="1" noChangeArrowheads="1"/>
          </p:cNvSpPr>
          <p:nvPr>
            <p:ph type="body" idx="4294967295"/>
          </p:nvPr>
        </p:nvSpPr>
        <p:spPr>
          <a:xfrm>
            <a:off x="457200" y="1600200"/>
            <a:ext cx="8229600" cy="4724400"/>
          </a:xfrm>
        </p:spPr>
        <p:txBody>
          <a:bodyPr/>
          <a:lstStyle/>
          <a:p>
            <a:r>
              <a:rPr lang="en-US" altLang="en-US" sz="2400" dirty="0" smtClean="0"/>
              <a:t>Unlike creating a composite type by using a list a predetermined number of fields can be specified and those fields can be named.</a:t>
            </a:r>
          </a:p>
          <a:p>
            <a:pPr lvl="1"/>
            <a:r>
              <a:rPr lang="en-US" altLang="en-US" sz="2000" dirty="0" smtClean="0">
                <a:latin typeface="Calibri" panose="020F0502020204030204" pitchFamily="34" charset="0"/>
              </a:rPr>
              <a:t>This provides an </a:t>
            </a:r>
            <a:r>
              <a:rPr lang="en-US" altLang="en-US" sz="2000" b="1" dirty="0" smtClean="0">
                <a:solidFill>
                  <a:srgbClr val="FF0000"/>
                </a:solidFill>
                <a:latin typeface="Calibri" panose="020F0502020204030204" pitchFamily="34" charset="0"/>
              </a:rPr>
              <a:t>error </a:t>
            </a:r>
            <a:r>
              <a:rPr lang="en-US" altLang="en-US" sz="2000" dirty="0" smtClean="0">
                <a:latin typeface="Calibri" panose="020F0502020204030204" pitchFamily="34" charset="0"/>
              </a:rPr>
              <a:t>prevention mechanism</a:t>
            </a:r>
          </a:p>
          <a:p>
            <a:pPr>
              <a:buFontTx/>
              <a:buNone/>
            </a:pPr>
            <a:r>
              <a:rPr lang="en-US" altLang="en-US" sz="2000" dirty="0" smtClean="0">
                <a:latin typeface="Consolas" panose="020B0609020204030204" pitchFamily="49" charset="0"/>
              </a:rPr>
              <a:t>class Client:</a:t>
            </a:r>
          </a:p>
          <a:p>
            <a:pPr>
              <a:buNone/>
            </a:pPr>
            <a:r>
              <a:rPr lang="en-US" altLang="en-US" sz="2000" dirty="0" smtClean="0">
                <a:latin typeface="Consolas" panose="020B0609020204030204" pitchFamily="49" charset="0"/>
              </a:rPr>
              <a:t>    </a:t>
            </a:r>
            <a:r>
              <a:rPr lang="en-US" sz="2000" dirty="0" smtClean="0">
                <a:latin typeface="Consolas" panose="020B0609020204030204" pitchFamily="49" charset="0"/>
              </a:rPr>
              <a:t>def </a:t>
            </a:r>
            <a:r>
              <a:rPr lang="en-US" sz="2000" dirty="0">
                <a:latin typeface="Consolas" panose="020B0609020204030204" pitchFamily="49" charset="0"/>
              </a:rPr>
              <a:t>__init__(self):</a:t>
            </a:r>
          </a:p>
          <a:p>
            <a:pPr>
              <a:buFontTx/>
              <a:buNone/>
            </a:pPr>
            <a:r>
              <a:rPr lang="en-US" altLang="en-US" sz="2000" dirty="0" smtClean="0">
                <a:latin typeface="Consolas" panose="020B0609020204030204" pitchFamily="49" charset="0"/>
              </a:rPr>
              <a:t>        self.name = "default"</a:t>
            </a:r>
          </a:p>
          <a:p>
            <a:pPr>
              <a:buFontTx/>
              <a:buNone/>
            </a:pPr>
            <a:r>
              <a:rPr lang="en-US" altLang="en-US" sz="2000" dirty="0" smtClean="0">
                <a:latin typeface="Consolas" panose="020B0609020204030204" pitchFamily="49" charset="0"/>
              </a:rPr>
              <a:t>        self.phone = "(123)456-7890"</a:t>
            </a:r>
          </a:p>
          <a:p>
            <a:pPr>
              <a:buFontTx/>
              <a:buNone/>
            </a:pPr>
            <a:r>
              <a:rPr lang="en-US" altLang="en-US" sz="2000" dirty="0" smtClean="0">
                <a:latin typeface="Consolas" panose="020B0609020204030204" pitchFamily="49" charset="0"/>
              </a:rPr>
              <a:t>        self.email = "foo@bar.com"</a:t>
            </a:r>
          </a:p>
          <a:p>
            <a:pPr>
              <a:buFontTx/>
              <a:buNone/>
            </a:pPr>
            <a:r>
              <a:rPr lang="en-US" altLang="en-US" sz="2000" dirty="0" smtClean="0">
                <a:latin typeface="Consolas" panose="020B0609020204030204" pitchFamily="49" charset="0"/>
              </a:rPr>
              <a:t>        self.purchases = 0</a:t>
            </a:r>
          </a:p>
          <a:p>
            <a:pPr>
              <a:buFontTx/>
              <a:buNone/>
            </a:pPr>
            <a:endParaRPr lang="en-US" altLang="en-US" sz="1800" dirty="0" smtClean="0">
              <a:latin typeface="Consolas" panose="020B0609020204030204" pitchFamily="49" charset="0"/>
            </a:endParaRPr>
          </a:p>
          <a:p>
            <a:pPr>
              <a:buFontTx/>
              <a:buNone/>
            </a:pPr>
            <a:r>
              <a:rPr lang="en-US" altLang="en-US" sz="1800" dirty="0" smtClean="0">
                <a:latin typeface="Consolas" panose="020B0609020204030204" pitchFamily="49" charset="0"/>
              </a:rPr>
              <a:t>firstClient = Client()</a:t>
            </a:r>
          </a:p>
          <a:p>
            <a:pPr>
              <a:buFontTx/>
              <a:buNone/>
            </a:pPr>
            <a:r>
              <a:rPr lang="en-US" altLang="en-US" sz="1800" dirty="0" smtClean="0">
                <a:latin typeface="Consolas" panose="020B0609020204030204" pitchFamily="49" charset="0"/>
              </a:rPr>
              <a:t>print(</a:t>
            </a:r>
            <a:r>
              <a:rPr lang="en-US" altLang="en-US" sz="1800" b="1" dirty="0" smtClean="0">
                <a:solidFill>
                  <a:srgbClr val="FF0000"/>
                </a:solidFill>
                <a:latin typeface="Consolas" panose="020B0609020204030204" pitchFamily="49" charset="0"/>
              </a:rPr>
              <a:t>firstClient.middleName</a:t>
            </a:r>
            <a:r>
              <a:rPr lang="en-US" altLang="en-US" sz="1800" dirty="0" smtClean="0">
                <a:latin typeface="Consolas" panose="020B0609020204030204" pitchFamily="49" charset="0"/>
              </a:rPr>
              <a:t>)  </a:t>
            </a:r>
            <a:r>
              <a:rPr lang="en-US" altLang="en-US" sz="1800" b="1" dirty="0" smtClean="0">
                <a:solidFill>
                  <a:srgbClr val="3366FF"/>
                </a:solidFill>
                <a:latin typeface="Consolas" panose="020B0609020204030204" pitchFamily="49" charset="0"/>
              </a:rPr>
              <a:t>#Error: no such field defined</a:t>
            </a:r>
          </a:p>
        </p:txBody>
      </p:sp>
    </p:spTree>
    <p:extLst>
      <p:ext uri="{BB962C8B-B14F-4D97-AF65-F5344CB8AC3E}">
        <p14:creationId xmlns:p14="http://schemas.microsoft.com/office/powerpoint/2010/main" val="11347734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3795">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3795">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3795">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3795">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3795">
                                            <p:txEl>
                                              <p:pRg st="7" end="7"/>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3795">
                                            <p:txEl>
                                              <p:pRg st="9" end="9"/>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379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981200" y="274638"/>
            <a:ext cx="6705600" cy="639762"/>
          </a:xfrm>
        </p:spPr>
        <p:txBody>
          <a:bodyPr>
            <a:normAutofit fontScale="90000"/>
          </a:bodyPr>
          <a:lstStyle/>
          <a:p>
            <a:r>
              <a:rPr lang="en-US" altLang="en-US" dirty="0" smtClean="0"/>
              <a:t>Revisiting A Previous Example: </a:t>
            </a:r>
            <a:r>
              <a:rPr lang="en-US" altLang="en-US" dirty="0">
                <a:latin typeface="Consolas" panose="020B0609020204030204" pitchFamily="49" charset="0"/>
              </a:rPr>
              <a:t>__init</a:t>
            </a:r>
            <a:r>
              <a:rPr lang="en-US" altLang="en-US" dirty="0" smtClean="0">
                <a:latin typeface="Consolas" panose="020B0609020204030204" pitchFamily="49" charset="0"/>
              </a:rPr>
              <a:t>__()</a:t>
            </a:r>
            <a:endParaRPr lang="en-US" altLang="en-US" dirty="0" smtClean="0"/>
          </a:p>
        </p:txBody>
      </p:sp>
      <p:sp>
        <p:nvSpPr>
          <p:cNvPr id="3" name="Content Placeholder 2"/>
          <p:cNvSpPr>
            <a:spLocks noGrp="1"/>
          </p:cNvSpPr>
          <p:nvPr>
            <p:ph idx="1"/>
          </p:nvPr>
        </p:nvSpPr>
        <p:spPr/>
        <p:txBody>
          <a:bodyPr>
            <a:normAutofit lnSpcReduction="10000"/>
          </a:bodyPr>
          <a:lstStyle/>
          <a:p>
            <a:r>
              <a:rPr lang="en-US" altLang="en-US" dirty="0" smtClean="0">
                <a:cs typeface="Calibri" panose="020F0502020204030204" pitchFamily="34" charset="0"/>
              </a:rPr>
              <a:t>Python: </a:t>
            </a:r>
          </a:p>
          <a:p>
            <a:pPr lvl="1"/>
            <a:r>
              <a:rPr lang="en-US" altLang="en-US" dirty="0" smtClean="0">
                <a:latin typeface="Consolas" panose="020B0609020204030204" pitchFamily="49" charset="0"/>
              </a:rPr>
              <a:t>__</a:t>
            </a:r>
            <a:r>
              <a:rPr lang="en-US" altLang="en-US" dirty="0">
                <a:latin typeface="Consolas" panose="020B0609020204030204" pitchFamily="49" charset="0"/>
              </a:rPr>
              <a:t>init</a:t>
            </a:r>
            <a:r>
              <a:rPr lang="en-US" altLang="en-US" dirty="0" smtClean="0">
                <a:latin typeface="Consolas" panose="020B0609020204030204" pitchFamily="49" charset="0"/>
              </a:rPr>
              <a:t>__() is used to i</a:t>
            </a:r>
            <a:r>
              <a:rPr lang="en-US" altLang="en-US" dirty="0" smtClean="0"/>
              <a:t>nitialize the attributes</a:t>
            </a:r>
          </a:p>
          <a:p>
            <a:r>
              <a:rPr lang="en-US" altLang="en-US" dirty="0" smtClean="0"/>
              <a:t>Classes have a special function (actually ‘method’ – more on this later in this section) called a </a:t>
            </a:r>
            <a:r>
              <a:rPr lang="en-US" altLang="en-US" b="1" dirty="0" smtClean="0"/>
              <a:t>constructor</a:t>
            </a:r>
            <a:r>
              <a:rPr lang="en-US" altLang="en-US" dirty="0" smtClean="0"/>
              <a:t>  that can be used to initialize the starting values of a class to some specific values.</a:t>
            </a:r>
          </a:p>
          <a:p>
            <a:r>
              <a:rPr lang="en-US" altLang="en-US" dirty="0" smtClean="0"/>
              <a:t>This method is automatically called whenever an object is created e.g. </a:t>
            </a:r>
            <a:r>
              <a:rPr lang="en-US" altLang="en-US" sz="2000" dirty="0" smtClean="0">
                <a:latin typeface="Consolas" panose="020B0609020204030204" pitchFamily="49" charset="0"/>
              </a:rPr>
              <a:t>bob = Person()</a:t>
            </a:r>
          </a:p>
          <a:p>
            <a:r>
              <a:rPr lang="en-US" altLang="en-US" b="1" dirty="0" smtClean="0"/>
              <a:t>Format</a:t>
            </a:r>
            <a:r>
              <a:rPr lang="en-US" altLang="en-US" dirty="0" smtClean="0"/>
              <a:t>:</a:t>
            </a:r>
          </a:p>
          <a:p>
            <a:pPr lvl="1">
              <a:buFont typeface="Times New Roman" panose="02020603050405020304" pitchFamily="18" charset="0"/>
              <a:buNone/>
            </a:pPr>
            <a:r>
              <a:rPr lang="en-US" altLang="en-US" sz="1600" dirty="0">
                <a:latin typeface="Consolas" panose="020B0609020204030204" pitchFamily="49" charset="0"/>
              </a:rPr>
              <a:t>class &lt;</a:t>
            </a:r>
            <a:r>
              <a:rPr lang="en-US" altLang="en-US" sz="1600" i="1" dirty="0">
                <a:latin typeface="Consolas" panose="020B0609020204030204" pitchFamily="49" charset="0"/>
              </a:rPr>
              <a:t>Class name</a:t>
            </a:r>
            <a:r>
              <a:rPr lang="en-US" altLang="en-US" sz="1600" dirty="0">
                <a:latin typeface="Consolas" panose="020B0609020204030204" pitchFamily="49" charset="0"/>
              </a:rPr>
              <a:t>&gt;:</a:t>
            </a:r>
          </a:p>
          <a:p>
            <a:pPr lvl="1">
              <a:buFont typeface="Times New Roman" panose="02020603050405020304" pitchFamily="18" charset="0"/>
              <a:buNone/>
            </a:pPr>
            <a:r>
              <a:rPr lang="en-US" altLang="en-US" sz="1600" dirty="0" smtClean="0">
                <a:latin typeface="Consolas" panose="020B0609020204030204" pitchFamily="49" charset="0"/>
              </a:rPr>
              <a:t>    def </a:t>
            </a:r>
            <a:r>
              <a:rPr lang="en-US" altLang="en-US" sz="1600" dirty="0">
                <a:latin typeface="Consolas" panose="020B0609020204030204" pitchFamily="49" charset="0"/>
              </a:rPr>
              <a:t>__init__(self, &lt;</a:t>
            </a:r>
            <a:r>
              <a:rPr lang="en-US" altLang="en-US" sz="1600" i="1" dirty="0">
                <a:latin typeface="Consolas" panose="020B0609020204030204" pitchFamily="49" charset="0"/>
              </a:rPr>
              <a:t>other parameters</a:t>
            </a:r>
            <a:r>
              <a:rPr lang="en-US" altLang="en-US" sz="1600" dirty="0">
                <a:latin typeface="Consolas" panose="020B0609020204030204" pitchFamily="49" charset="0"/>
              </a:rPr>
              <a:t>&gt;):</a:t>
            </a:r>
          </a:p>
          <a:p>
            <a:pPr lvl="1">
              <a:buFont typeface="Times New Roman" panose="02020603050405020304" pitchFamily="18" charset="0"/>
              <a:buNone/>
            </a:pPr>
            <a:r>
              <a:rPr lang="en-US" altLang="en-US" sz="1600" dirty="0">
                <a:latin typeface="Consolas" panose="020B0609020204030204" pitchFamily="49" charset="0"/>
              </a:rPr>
              <a:t>    </a:t>
            </a:r>
            <a:r>
              <a:rPr lang="en-US" altLang="en-US" sz="1600" dirty="0" smtClean="0">
                <a:latin typeface="Consolas" panose="020B0609020204030204" pitchFamily="49" charset="0"/>
              </a:rPr>
              <a:t>    &lt;</a:t>
            </a:r>
            <a:r>
              <a:rPr lang="en-US" altLang="en-US" sz="1600" i="1" dirty="0">
                <a:latin typeface="Consolas" panose="020B0609020204030204" pitchFamily="49" charset="0"/>
              </a:rPr>
              <a:t>body of the method</a:t>
            </a:r>
            <a:r>
              <a:rPr lang="en-US" altLang="en-US" sz="1600" dirty="0">
                <a:latin typeface="Consolas" panose="020B0609020204030204" pitchFamily="49" charset="0"/>
              </a:rPr>
              <a:t>&gt;</a:t>
            </a:r>
          </a:p>
          <a:p>
            <a:r>
              <a:rPr lang="en-US" altLang="en-US" b="1" dirty="0" smtClean="0"/>
              <a:t>Example</a:t>
            </a:r>
            <a:r>
              <a:rPr lang="en-US" altLang="en-US" dirty="0" smtClean="0"/>
              <a:t>:</a:t>
            </a:r>
          </a:p>
          <a:p>
            <a:pPr lvl="1">
              <a:buFont typeface="Times New Roman" panose="02020603050405020304" pitchFamily="18" charset="0"/>
              <a:buNone/>
            </a:pPr>
            <a:r>
              <a:rPr lang="en-US" altLang="en-US" sz="1600" dirty="0">
                <a:latin typeface="Consolas" panose="020B0609020204030204" pitchFamily="49" charset="0"/>
              </a:rPr>
              <a:t>class Person:</a:t>
            </a:r>
          </a:p>
          <a:p>
            <a:pPr lvl="1">
              <a:buFont typeface="Times New Roman" panose="02020603050405020304" pitchFamily="18" charset="0"/>
              <a:buNone/>
            </a:pPr>
            <a:r>
              <a:rPr lang="en-US" altLang="en-US" sz="1600" dirty="0" smtClean="0">
                <a:latin typeface="Consolas" panose="020B0609020204030204" pitchFamily="49" charset="0"/>
              </a:rPr>
              <a:t>    def </a:t>
            </a:r>
            <a:r>
              <a:rPr lang="en-US" altLang="en-US" sz="1600" dirty="0">
                <a:latin typeface="Consolas" panose="020B0609020204030204" pitchFamily="49" charset="0"/>
              </a:rPr>
              <a:t>__init__(self):</a:t>
            </a:r>
          </a:p>
          <a:p>
            <a:pPr lvl="1">
              <a:buFont typeface="Times New Roman" panose="02020603050405020304" pitchFamily="18" charset="0"/>
              <a:buNone/>
            </a:pPr>
            <a:r>
              <a:rPr lang="en-US" altLang="en-US" sz="1600" dirty="0">
                <a:latin typeface="Consolas" panose="020B0609020204030204" pitchFamily="49" charset="0"/>
              </a:rPr>
              <a:t>       self.name = "No name"</a:t>
            </a:r>
          </a:p>
          <a:p>
            <a:endParaRPr lang="en-US" altLang="en-US" dirty="0" smtClean="0"/>
          </a:p>
        </p:txBody>
      </p:sp>
      <p:grpSp>
        <p:nvGrpSpPr>
          <p:cNvPr id="11" name="Group 10"/>
          <p:cNvGrpSpPr>
            <a:grpSpLocks/>
          </p:cNvGrpSpPr>
          <p:nvPr/>
        </p:nvGrpSpPr>
        <p:grpSpPr bwMode="auto">
          <a:xfrm>
            <a:off x="3810000" y="3848100"/>
            <a:ext cx="3752850" cy="999602"/>
            <a:chOff x="704850" y="2644954"/>
            <a:chExt cx="5003799" cy="1333320"/>
          </a:xfrm>
        </p:grpSpPr>
        <p:sp>
          <p:nvSpPr>
            <p:cNvPr id="12" name="Line 5"/>
            <p:cNvSpPr>
              <a:spLocks noChangeShapeType="1"/>
            </p:cNvSpPr>
            <p:nvPr/>
          </p:nvSpPr>
          <p:spPr bwMode="auto">
            <a:xfrm flipH="1" flipV="1">
              <a:off x="704850" y="2644954"/>
              <a:ext cx="3047999" cy="830295"/>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13" name="Text Box 7"/>
            <p:cNvSpPr txBox="1">
              <a:spLocks noChangeArrowheads="1"/>
            </p:cNvSpPr>
            <p:nvPr/>
          </p:nvSpPr>
          <p:spPr bwMode="auto">
            <a:xfrm>
              <a:off x="3752849" y="3054587"/>
              <a:ext cx="1955800" cy="923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pPr>
              <a:r>
                <a:rPr lang="en-US" altLang="en-US" sz="1500" b="1" dirty="0" smtClean="0">
                  <a:solidFill>
                    <a:srgbClr val="FF0000"/>
                  </a:solidFill>
                  <a:latin typeface="Arial" panose="020B0604020202020204" pitchFamily="34" charset="0"/>
                </a:rPr>
                <a:t>This calls the </a:t>
              </a:r>
              <a:r>
                <a:rPr lang="en-US" altLang="en-US" sz="1500" b="1" dirty="0" smtClean="0">
                  <a:solidFill>
                    <a:srgbClr val="FF0000"/>
                  </a:solidFill>
                  <a:latin typeface="Consolas" panose="020B0609020204030204" pitchFamily="49" charset="0"/>
                </a:rPr>
                <a:t>init() </a:t>
              </a:r>
              <a:r>
                <a:rPr lang="en-US" altLang="en-US" sz="1500" b="1" dirty="0" smtClean="0">
                  <a:solidFill>
                    <a:srgbClr val="FF0000"/>
                  </a:solidFill>
                  <a:latin typeface="Arial" panose="020B0604020202020204" pitchFamily="34" charset="0"/>
                </a:rPr>
                <a:t>constructor</a:t>
              </a:r>
              <a:endParaRPr lang="en-US" altLang="en-US" sz="1500" b="1" dirty="0">
                <a:solidFill>
                  <a:srgbClr val="FF0000"/>
                </a:solidFill>
                <a:latin typeface="Arial" panose="020B0604020202020204" pitchFamily="34" charset="0"/>
              </a:endParaRPr>
            </a:p>
          </p:txBody>
        </p:sp>
      </p:grpSp>
      <p:sp>
        <p:nvSpPr>
          <p:cNvPr id="2" name="Rectangle 1"/>
          <p:cNvSpPr/>
          <p:nvPr/>
        </p:nvSpPr>
        <p:spPr>
          <a:xfrm>
            <a:off x="0" y="14140"/>
            <a:ext cx="2286000" cy="7620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tx1"/>
                </a:solidFill>
                <a:latin typeface="Arial" panose="020B0604020202020204" pitchFamily="34" charset="0"/>
                <a:cs typeface="Arial" panose="020B0604020202020204" pitchFamily="34" charset="0"/>
              </a:rPr>
              <a:t>New terms</a:t>
            </a:r>
            <a:r>
              <a:rPr lang="en-US" dirty="0" smtClean="0">
                <a:solidFill>
                  <a:schemeClr val="tx1"/>
                </a:solidFill>
                <a:latin typeface="Arial" panose="020B0604020202020204" pitchFamily="34" charset="0"/>
                <a:cs typeface="Arial" panose="020B0604020202020204" pitchFamily="34" charset="0"/>
              </a:rPr>
              <a:t>:</a:t>
            </a:r>
          </a:p>
          <a:p>
            <a:pPr marL="88900" indent="-88900">
              <a:buFont typeface="Arial" panose="020B0604020202020204" pitchFamily="34" charset="0"/>
              <a:buChar char="•"/>
            </a:pPr>
            <a:r>
              <a:rPr lang="en-US" dirty="0" smtClean="0">
                <a:solidFill>
                  <a:schemeClr val="tx1"/>
                </a:solidFill>
                <a:latin typeface="Consolas" panose="020B0609020204030204" pitchFamily="49" charset="0"/>
              </a:rPr>
              <a:t>__init__()</a:t>
            </a:r>
          </a:p>
          <a:p>
            <a:pPr marL="88900" indent="-88900">
              <a:buFont typeface="Arial" panose="020B0604020202020204" pitchFamily="34" charset="0"/>
              <a:buChar char="•"/>
            </a:pPr>
            <a:r>
              <a:rPr lang="en-US" dirty="0" smtClean="0">
                <a:solidFill>
                  <a:schemeClr val="tx1"/>
                </a:solidFill>
                <a:latin typeface="Arial" panose="020B0604020202020204" pitchFamily="34" charset="0"/>
                <a:cs typeface="Arial" panose="020B0604020202020204" pitchFamily="34" charset="0"/>
              </a:rPr>
              <a:t>Constructor</a:t>
            </a:r>
          </a:p>
        </p:txBody>
      </p:sp>
    </p:spTree>
    <p:extLst>
      <p:ext uri="{BB962C8B-B14F-4D97-AF65-F5344CB8AC3E}">
        <p14:creationId xmlns:p14="http://schemas.microsoft.com/office/powerpoint/2010/main" val="38132569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4" presetClass="entr" presetSubtype="10" fill="hold"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randombar(horizontal)">
                                      <p:cBhvr>
                                        <p:cTn id="4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p:txBody>
          <a:bodyPr/>
          <a:lstStyle/>
          <a:p>
            <a:r>
              <a:rPr lang="en-US" altLang="en-US" sz="3200" dirty="0" smtClean="0"/>
              <a:t>Classes Have </a:t>
            </a:r>
            <a:r>
              <a:rPr lang="en-US" altLang="en-US" sz="3200" b="1" dirty="0" smtClean="0">
                <a:solidFill>
                  <a:srgbClr val="FF0000"/>
                </a:solidFill>
              </a:rPr>
              <a:t>Attributes</a:t>
            </a:r>
            <a:r>
              <a:rPr lang="en-US" altLang="en-US" sz="3200" dirty="0" smtClean="0"/>
              <a:t/>
            </a:r>
            <a:br>
              <a:rPr lang="en-US" altLang="en-US" sz="3200" dirty="0" smtClean="0"/>
            </a:br>
            <a:endParaRPr lang="en-US" altLang="en-US" sz="3200" dirty="0" smtClean="0"/>
          </a:p>
        </p:txBody>
      </p:sp>
      <p:sp>
        <p:nvSpPr>
          <p:cNvPr id="59397" name="Rectangle 5"/>
          <p:cNvSpPr>
            <a:spLocks noChangeArrowheads="1"/>
          </p:cNvSpPr>
          <p:nvPr/>
        </p:nvSpPr>
        <p:spPr bwMode="auto">
          <a:xfrm>
            <a:off x="215900" y="1549400"/>
            <a:ext cx="1930400" cy="1511300"/>
          </a:xfrm>
          <a:prstGeom prst="rect">
            <a:avLst/>
          </a:prstGeom>
          <a:solidFill>
            <a:srgbClr val="FFFFE1"/>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600" b="1" dirty="0">
                <a:latin typeface="Comic Sans MS" panose="030F0702030302020204" pitchFamily="66" charset="0"/>
              </a:rPr>
              <a:t>ATTRIBUTES</a:t>
            </a:r>
          </a:p>
          <a:p>
            <a:pPr eaLnBrk="1" hangingPunct="1"/>
            <a:r>
              <a:rPr lang="en-US" altLang="en-US" sz="1600" b="1" dirty="0">
                <a:solidFill>
                  <a:srgbClr val="FF0000"/>
                </a:solidFill>
                <a:latin typeface="Comic Sans MS" panose="030F0702030302020204" pitchFamily="66" charset="0"/>
              </a:rPr>
              <a:t>Name: </a:t>
            </a:r>
          </a:p>
          <a:p>
            <a:pPr eaLnBrk="1" hangingPunct="1"/>
            <a:r>
              <a:rPr lang="en-US" altLang="en-US" sz="1600" b="1" dirty="0">
                <a:solidFill>
                  <a:srgbClr val="FF0000"/>
                </a:solidFill>
                <a:latin typeface="Comic Sans MS" panose="030F0702030302020204" pitchFamily="66" charset="0"/>
              </a:rPr>
              <a:t>Phone: </a:t>
            </a:r>
          </a:p>
          <a:p>
            <a:pPr eaLnBrk="1" hangingPunct="1"/>
            <a:r>
              <a:rPr lang="en-US" altLang="en-US" sz="1600" b="1" dirty="0">
                <a:solidFill>
                  <a:srgbClr val="FF0000"/>
                </a:solidFill>
                <a:latin typeface="Comic Sans MS" panose="030F0702030302020204" pitchFamily="66" charset="0"/>
              </a:rPr>
              <a:t>Email: </a:t>
            </a:r>
          </a:p>
          <a:p>
            <a:pPr eaLnBrk="1" hangingPunct="1"/>
            <a:r>
              <a:rPr lang="en-US" altLang="en-US" sz="1600" b="1" dirty="0">
                <a:solidFill>
                  <a:srgbClr val="FF0000"/>
                </a:solidFill>
                <a:latin typeface="Comic Sans MS" panose="030F0702030302020204" pitchFamily="66" charset="0"/>
              </a:rPr>
              <a:t>Purchases</a:t>
            </a:r>
            <a:r>
              <a:rPr lang="en-US" altLang="en-US" sz="1600" dirty="0">
                <a:latin typeface="Comic Sans MS" panose="030F0702030302020204" pitchFamily="66" charset="0"/>
              </a:rPr>
              <a:t>:</a:t>
            </a:r>
          </a:p>
        </p:txBody>
      </p:sp>
      <p:sp>
        <p:nvSpPr>
          <p:cNvPr id="59399" name="Rectangle 7"/>
          <p:cNvSpPr>
            <a:spLocks noChangeArrowheads="1"/>
          </p:cNvSpPr>
          <p:nvPr/>
        </p:nvSpPr>
        <p:spPr bwMode="auto">
          <a:xfrm>
            <a:off x="6794500" y="1714500"/>
            <a:ext cx="1930400" cy="1511300"/>
          </a:xfrm>
          <a:prstGeom prst="rect">
            <a:avLst/>
          </a:prstGeom>
          <a:solidFill>
            <a:srgbClr val="FFFFE1"/>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600" b="1" dirty="0">
                <a:latin typeface="Comic Sans MS" panose="030F0702030302020204" pitchFamily="66" charset="0"/>
              </a:rPr>
              <a:t>BEHAVIORS</a:t>
            </a:r>
          </a:p>
          <a:p>
            <a:pPr eaLnBrk="1" hangingPunct="1"/>
            <a:r>
              <a:rPr lang="en-US" altLang="en-US" sz="1600" b="1" dirty="0">
                <a:solidFill>
                  <a:schemeClr val="accent2">
                    <a:lumMod val="75000"/>
                  </a:schemeClr>
                </a:solidFill>
                <a:latin typeface="Comic Sans MS" panose="030F0702030302020204" pitchFamily="66" charset="0"/>
              </a:rPr>
              <a:t>Open account</a:t>
            </a:r>
          </a:p>
          <a:p>
            <a:pPr eaLnBrk="1" hangingPunct="1"/>
            <a:r>
              <a:rPr lang="en-US" altLang="en-US" sz="1600" b="1" dirty="0">
                <a:solidFill>
                  <a:schemeClr val="accent2">
                    <a:lumMod val="75000"/>
                  </a:schemeClr>
                </a:solidFill>
                <a:latin typeface="Comic Sans MS" panose="030F0702030302020204" pitchFamily="66" charset="0"/>
              </a:rPr>
              <a:t>Buy investments</a:t>
            </a:r>
          </a:p>
          <a:p>
            <a:pPr eaLnBrk="1" hangingPunct="1"/>
            <a:r>
              <a:rPr lang="en-US" altLang="en-US" sz="1600" b="1" dirty="0">
                <a:solidFill>
                  <a:schemeClr val="accent2">
                    <a:lumMod val="75000"/>
                  </a:schemeClr>
                </a:solidFill>
                <a:latin typeface="Comic Sans MS" panose="030F0702030302020204" pitchFamily="66" charset="0"/>
              </a:rPr>
              <a:t>Sell investments</a:t>
            </a:r>
          </a:p>
          <a:p>
            <a:pPr eaLnBrk="1" hangingPunct="1"/>
            <a:r>
              <a:rPr lang="en-US" altLang="en-US" sz="1600" b="1" dirty="0">
                <a:solidFill>
                  <a:schemeClr val="accent2">
                    <a:lumMod val="75000"/>
                  </a:schemeClr>
                </a:solidFill>
                <a:latin typeface="Comic Sans MS" panose="030F0702030302020204" pitchFamily="66" charset="0"/>
              </a:rPr>
              <a:t>Close account </a:t>
            </a:r>
          </a:p>
          <a:p>
            <a:pPr eaLnBrk="1" hangingPunct="1"/>
            <a:endParaRPr lang="en-US" altLang="en-US" sz="1600" dirty="0">
              <a:latin typeface="Arial" panose="020B0604020202020204" pitchFamily="34" charset="0"/>
            </a:endParaRPr>
          </a:p>
        </p:txBody>
      </p:sp>
      <p:sp>
        <p:nvSpPr>
          <p:cNvPr id="59398" name="Line 6"/>
          <p:cNvSpPr>
            <a:spLocks noChangeShapeType="1"/>
          </p:cNvSpPr>
          <p:nvPr/>
        </p:nvSpPr>
        <p:spPr bwMode="auto">
          <a:xfrm>
            <a:off x="1625600" y="3098800"/>
            <a:ext cx="2171700" cy="1219200"/>
          </a:xfrm>
          <a:prstGeom prst="line">
            <a:avLst/>
          </a:prstGeom>
          <a:noFill/>
          <a:ln w="381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CA" dirty="0"/>
          </a:p>
        </p:txBody>
      </p:sp>
      <p:sp>
        <p:nvSpPr>
          <p:cNvPr id="59400" name="Line 8"/>
          <p:cNvSpPr>
            <a:spLocks noChangeShapeType="1"/>
          </p:cNvSpPr>
          <p:nvPr/>
        </p:nvSpPr>
        <p:spPr bwMode="auto">
          <a:xfrm flipV="1">
            <a:off x="4432300" y="3225800"/>
            <a:ext cx="3378200" cy="1079500"/>
          </a:xfrm>
          <a:prstGeom prst="line">
            <a:avLst/>
          </a:prstGeom>
          <a:noFill/>
          <a:ln w="381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CA" dirty="0"/>
          </a:p>
        </p:txBody>
      </p:sp>
      <p:sp>
        <p:nvSpPr>
          <p:cNvPr id="2" name="TextBox 1"/>
          <p:cNvSpPr txBox="1">
            <a:spLocks noChangeArrowheads="1"/>
          </p:cNvSpPr>
          <p:nvPr/>
        </p:nvSpPr>
        <p:spPr bwMode="auto">
          <a:xfrm>
            <a:off x="38100" y="6505575"/>
            <a:ext cx="27813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US" altLang="en-US" sz="1200" dirty="0"/>
              <a:t>Image of James </a:t>
            </a:r>
            <a:r>
              <a:rPr lang="en-US" altLang="en-US" sz="1200" dirty="0" smtClean="0"/>
              <a:t>courtesy </a:t>
            </a:r>
            <a:r>
              <a:rPr lang="en-US" altLang="en-US" sz="1200" dirty="0"/>
              <a:t>of James Tam</a:t>
            </a:r>
          </a:p>
        </p:txBody>
      </p:sp>
      <p:sp>
        <p:nvSpPr>
          <p:cNvPr id="3" name="TextBox 2"/>
          <p:cNvSpPr txBox="1">
            <a:spLocks noChangeArrowheads="1"/>
          </p:cNvSpPr>
          <p:nvPr/>
        </p:nvSpPr>
        <p:spPr bwMode="auto">
          <a:xfrm>
            <a:off x="2971800" y="838200"/>
            <a:ext cx="342900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US" altLang="en-US" sz="3200" dirty="0"/>
              <a:t>But Also </a:t>
            </a:r>
            <a:r>
              <a:rPr lang="en-US" altLang="en-US" sz="3200" b="1" dirty="0">
                <a:solidFill>
                  <a:schemeClr val="accent2">
                    <a:lumMod val="75000"/>
                  </a:schemeClr>
                </a:solidFill>
              </a:rPr>
              <a:t>Behaviors</a:t>
            </a:r>
          </a:p>
        </p:txBody>
      </p:sp>
      <p:grpSp>
        <p:nvGrpSpPr>
          <p:cNvPr id="6" name="Group 5"/>
          <p:cNvGrpSpPr/>
          <p:nvPr/>
        </p:nvGrpSpPr>
        <p:grpSpPr>
          <a:xfrm>
            <a:off x="2971800" y="3827462"/>
            <a:ext cx="3048000" cy="2286000"/>
            <a:chOff x="2971800" y="3827462"/>
            <a:chExt cx="3048000" cy="228600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71800" y="3827462"/>
              <a:ext cx="3048000" cy="2286000"/>
            </a:xfrm>
            <a:prstGeom prst="rect">
              <a:avLst/>
            </a:prstGeom>
          </p:spPr>
        </p:pic>
        <p:sp>
          <p:nvSpPr>
            <p:cNvPr id="4" name="Rectangle 3"/>
            <p:cNvSpPr/>
            <p:nvPr/>
          </p:nvSpPr>
          <p:spPr>
            <a:xfrm>
              <a:off x="3467100" y="5535612"/>
              <a:ext cx="2057400" cy="561975"/>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A client</a:t>
              </a:r>
            </a:p>
          </p:txBody>
        </p:sp>
      </p:grpSp>
    </p:spTree>
    <p:extLst>
      <p:ext uri="{BB962C8B-B14F-4D97-AF65-F5344CB8AC3E}">
        <p14:creationId xmlns:p14="http://schemas.microsoft.com/office/powerpoint/2010/main" val="15338471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9398"/>
                                        </p:tgtEl>
                                        <p:attrNameLst>
                                          <p:attrName>style.visibility</p:attrName>
                                        </p:attrNameLst>
                                      </p:cBhvr>
                                      <p:to>
                                        <p:strVal val="visible"/>
                                      </p:to>
                                    </p:set>
                                    <p:animEffect transition="in" filter="wipe(down)">
                                      <p:cBhvr>
                                        <p:cTn id="12" dur="500"/>
                                        <p:tgtEl>
                                          <p:spTgt spid="59398"/>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59397"/>
                                        </p:tgtEl>
                                        <p:attrNameLst>
                                          <p:attrName>style.visibility</p:attrName>
                                        </p:attrNameLst>
                                      </p:cBhvr>
                                      <p:to>
                                        <p:strVal val="visible"/>
                                      </p:to>
                                    </p:set>
                                    <p:animEffect transition="in" filter="wipe(down)">
                                      <p:cBhvr>
                                        <p:cTn id="15" dur="500"/>
                                        <p:tgtEl>
                                          <p:spTgt spid="59397"/>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59400"/>
                                        </p:tgtEl>
                                        <p:attrNameLst>
                                          <p:attrName>style.visibility</p:attrName>
                                        </p:attrNameLst>
                                      </p:cBhvr>
                                      <p:to>
                                        <p:strVal val="visible"/>
                                      </p:to>
                                    </p:set>
                                    <p:animEffect transition="in" filter="wipe(down)">
                                      <p:cBhvr>
                                        <p:cTn id="24" dur="500"/>
                                        <p:tgtEl>
                                          <p:spTgt spid="59400"/>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59399"/>
                                        </p:tgtEl>
                                        <p:attrNameLst>
                                          <p:attrName>style.visibility</p:attrName>
                                        </p:attrNameLst>
                                      </p:cBhvr>
                                      <p:to>
                                        <p:strVal val="visible"/>
                                      </p:to>
                                    </p:set>
                                    <p:animEffect transition="in" filter="wipe(down)">
                                      <p:cBhvr>
                                        <p:cTn id="27" dur="500"/>
                                        <p:tgtEl>
                                          <p:spTgt spid="59399"/>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7" grpId="0" animBg="1"/>
      <p:bldP spid="59399" grpId="0" animBg="1"/>
      <p:bldP spid="2" grpId="0"/>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p:txBody>
          <a:bodyPr/>
          <a:lstStyle/>
          <a:p>
            <a:r>
              <a:rPr lang="en-US" altLang="en-US" sz="3200" b="1" dirty="0" smtClean="0"/>
              <a:t>New Term</a:t>
            </a:r>
            <a:r>
              <a:rPr lang="en-US" altLang="en-US" sz="3200" dirty="0" smtClean="0"/>
              <a:t>: </a:t>
            </a:r>
            <a:r>
              <a:rPr lang="en-US" altLang="en-US" sz="3200" b="1" dirty="0" smtClean="0">
                <a:solidFill>
                  <a:srgbClr val="FF0000"/>
                </a:solidFill>
              </a:rPr>
              <a:t>Class Methods </a:t>
            </a:r>
            <a:r>
              <a:rPr lang="en-US" altLang="en-US" sz="3200" dirty="0" smtClean="0"/>
              <a:t>(“Behaviors”)</a:t>
            </a:r>
          </a:p>
        </p:txBody>
      </p:sp>
      <p:sp>
        <p:nvSpPr>
          <p:cNvPr id="763907" name="Rectangle 3"/>
          <p:cNvSpPr>
            <a:spLocks noGrp="1" noChangeArrowheads="1"/>
          </p:cNvSpPr>
          <p:nvPr>
            <p:ph type="body" idx="4294967295"/>
          </p:nvPr>
        </p:nvSpPr>
        <p:spPr/>
        <p:txBody>
          <a:bodyPr/>
          <a:lstStyle/>
          <a:p>
            <a:r>
              <a:rPr lang="en-US" altLang="en-US" sz="2400" b="1" dirty="0" smtClean="0">
                <a:solidFill>
                  <a:schemeClr val="accent2">
                    <a:lumMod val="75000"/>
                  </a:schemeClr>
                </a:solidFill>
              </a:rPr>
              <a:t>Functions</a:t>
            </a:r>
            <a:r>
              <a:rPr lang="en-US" altLang="en-US" sz="2400" dirty="0" smtClean="0"/>
              <a:t>: not tied to a composite type or object</a:t>
            </a:r>
          </a:p>
          <a:p>
            <a:pPr lvl="1"/>
            <a:r>
              <a:rPr lang="en-US" altLang="en-US" sz="2000" dirty="0" smtClean="0"/>
              <a:t>The call is ‘stand alone’, just name of function</a:t>
            </a:r>
          </a:p>
          <a:p>
            <a:pPr lvl="1"/>
            <a:r>
              <a:rPr lang="en-US" altLang="en-US" sz="2000" dirty="0" smtClean="0"/>
              <a:t>E.g., </a:t>
            </a:r>
          </a:p>
          <a:p>
            <a:pPr lvl="1"/>
            <a:r>
              <a:rPr lang="en-US" altLang="en-US" sz="1800" b="1" dirty="0" smtClean="0">
                <a:solidFill>
                  <a:schemeClr val="accent2">
                    <a:lumMod val="75000"/>
                  </a:schemeClr>
                </a:solidFill>
                <a:latin typeface="Consolas" panose="020B0609020204030204" pitchFamily="49" charset="0"/>
              </a:rPr>
              <a:t>print()</a:t>
            </a:r>
            <a:r>
              <a:rPr lang="en-US" altLang="en-US" sz="2000" dirty="0" smtClean="0">
                <a:solidFill>
                  <a:schemeClr val="accent2">
                    <a:lumMod val="75000"/>
                  </a:schemeClr>
                </a:solidFill>
              </a:rPr>
              <a:t>, </a:t>
            </a:r>
            <a:r>
              <a:rPr lang="en-US" altLang="en-US" sz="1800" b="1" dirty="0" smtClean="0">
                <a:solidFill>
                  <a:schemeClr val="accent2">
                    <a:lumMod val="75000"/>
                  </a:schemeClr>
                </a:solidFill>
                <a:latin typeface="Consolas" panose="020B0609020204030204" pitchFamily="49" charset="0"/>
              </a:rPr>
              <a:t>input()</a:t>
            </a:r>
          </a:p>
          <a:p>
            <a:r>
              <a:rPr lang="en-US" altLang="en-US" sz="2400" b="1" dirty="0" smtClean="0">
                <a:solidFill>
                  <a:srgbClr val="FF0000"/>
                </a:solidFill>
              </a:rPr>
              <a:t>Methods</a:t>
            </a:r>
            <a:r>
              <a:rPr lang="en-US" altLang="en-US" sz="2400" dirty="0" smtClean="0"/>
              <a:t>: must be called through an </a:t>
            </a:r>
            <a:r>
              <a:rPr lang="en-US" altLang="en-US" sz="2400" b="1" dirty="0" smtClean="0">
                <a:solidFill>
                  <a:srgbClr val="3366FF"/>
                </a:solidFill>
              </a:rPr>
              <a:t>instance</a:t>
            </a:r>
            <a:r>
              <a:rPr lang="en-US" altLang="en-US" sz="2400" dirty="0" smtClean="0"/>
              <a:t> of a composite</a:t>
            </a:r>
            <a:r>
              <a:rPr lang="en-US" altLang="en-US" sz="2400" baseline="30000" dirty="0" smtClean="0"/>
              <a:t>1</a:t>
            </a:r>
            <a:r>
              <a:rPr lang="en-US" altLang="en-US" sz="2400" dirty="0" smtClean="0"/>
              <a:t>.</a:t>
            </a:r>
          </a:p>
          <a:p>
            <a:pPr lvl="1"/>
            <a:r>
              <a:rPr lang="en-US" altLang="en-US" sz="2000" dirty="0" smtClean="0"/>
              <a:t>E.g., </a:t>
            </a:r>
          </a:p>
          <a:p>
            <a:pPr lvl="1">
              <a:buFont typeface="Times New Roman" panose="02020603050405020304" pitchFamily="18" charset="0"/>
              <a:buNone/>
            </a:pPr>
            <a:r>
              <a:rPr lang="en-US" altLang="en-US" sz="1800" dirty="0" smtClean="0">
                <a:latin typeface="Consolas" panose="020B0609020204030204" pitchFamily="49" charset="0"/>
              </a:rPr>
              <a:t>aList = []</a:t>
            </a:r>
          </a:p>
          <a:p>
            <a:pPr lvl="1">
              <a:buFont typeface="Times New Roman" panose="02020603050405020304" pitchFamily="18" charset="0"/>
              <a:buNone/>
            </a:pPr>
            <a:r>
              <a:rPr lang="en-US" altLang="en-US" sz="1800" b="1" dirty="0" smtClean="0">
                <a:solidFill>
                  <a:srgbClr val="3366FF"/>
                </a:solidFill>
                <a:latin typeface="Consolas" panose="020B0609020204030204" pitchFamily="49" charset="0"/>
              </a:rPr>
              <a:t>aList</a:t>
            </a:r>
            <a:r>
              <a:rPr lang="en-US" altLang="en-US" sz="1800" dirty="0" smtClean="0">
                <a:latin typeface="Consolas" panose="020B0609020204030204" pitchFamily="49" charset="0"/>
              </a:rPr>
              <a:t>.</a:t>
            </a:r>
            <a:r>
              <a:rPr lang="en-US" altLang="en-US" sz="1800" b="1" dirty="0" smtClean="0">
                <a:solidFill>
                  <a:srgbClr val="FF0000"/>
                </a:solidFill>
                <a:latin typeface="Consolas" panose="020B0609020204030204" pitchFamily="49" charset="0"/>
              </a:rPr>
              <a:t>append(</a:t>
            </a:r>
            <a:r>
              <a:rPr lang="en-US" altLang="en-US" sz="1800" dirty="0">
                <a:latin typeface="Consolas" panose="020B0609020204030204" pitchFamily="49" charset="0"/>
              </a:rPr>
              <a:t>0</a:t>
            </a:r>
            <a:r>
              <a:rPr lang="en-US" altLang="en-US" sz="1800" b="1" dirty="0" smtClean="0">
                <a:solidFill>
                  <a:srgbClr val="FF0000"/>
                </a:solidFill>
                <a:latin typeface="Consolas" panose="020B0609020204030204" pitchFamily="49" charset="0"/>
              </a:rPr>
              <a:t>)</a:t>
            </a:r>
            <a:r>
              <a:rPr lang="en-US" altLang="en-US" sz="1800" dirty="0" smtClean="0">
                <a:latin typeface="Consolas" panose="020B0609020204030204" pitchFamily="49" charset="0"/>
              </a:rPr>
              <a:t> </a:t>
            </a:r>
          </a:p>
          <a:p>
            <a:pPr lvl="1"/>
            <a:r>
              <a:rPr lang="en-US" altLang="en-US" sz="2000" dirty="0" smtClean="0"/>
              <a:t>Unlike the above pre-created </a:t>
            </a:r>
            <a:r>
              <a:rPr lang="en-US" altLang="en-US" sz="2000" dirty="0" smtClean="0"/>
              <a:t>functions (e.g. append), </a:t>
            </a:r>
            <a:r>
              <a:rPr lang="en-US" altLang="en-US" sz="2000" dirty="0" smtClean="0"/>
              <a:t>the </a:t>
            </a:r>
            <a:r>
              <a:rPr lang="en-US" altLang="en-US" sz="2000" dirty="0" smtClean="0"/>
              <a:t>methods </a:t>
            </a:r>
            <a:r>
              <a:rPr lang="en-US" altLang="en-US" sz="2000" dirty="0" smtClean="0"/>
              <a:t>that you define with your classes can be customized to do anything that a regular function can.</a:t>
            </a:r>
          </a:p>
          <a:p>
            <a:r>
              <a:rPr lang="en-US" altLang="en-US" sz="2400" dirty="0" smtClean="0"/>
              <a:t>Functions that are associated with classes </a:t>
            </a:r>
            <a:r>
              <a:rPr lang="en-US" altLang="en-US" sz="2400" dirty="0" smtClean="0"/>
              <a:t>(</a:t>
            </a:r>
            <a:r>
              <a:rPr lang="en-US" altLang="en-US" sz="2400" b="1" dirty="0" smtClean="0">
                <a:solidFill>
                  <a:srgbClr val="3366FF"/>
                </a:solidFill>
              </a:rPr>
              <a:t>call through an instance</a:t>
            </a:r>
            <a:r>
              <a:rPr lang="en-US" altLang="en-US" sz="2400" dirty="0" smtClean="0"/>
              <a:t>) are </a:t>
            </a:r>
            <a:r>
              <a:rPr lang="en-US" altLang="en-US" sz="2400" dirty="0" smtClean="0"/>
              <a:t>referred to as </a:t>
            </a:r>
            <a:r>
              <a:rPr lang="en-US" altLang="en-US" sz="2400" i="1" dirty="0" smtClean="0"/>
              <a:t>methods</a:t>
            </a:r>
            <a:r>
              <a:rPr lang="en-US" altLang="en-US" sz="2400" dirty="0" smtClean="0"/>
              <a:t>.</a:t>
            </a:r>
          </a:p>
        </p:txBody>
      </p:sp>
      <p:grpSp>
        <p:nvGrpSpPr>
          <p:cNvPr id="10" name="Group 9"/>
          <p:cNvGrpSpPr>
            <a:grpSpLocks/>
          </p:cNvGrpSpPr>
          <p:nvPr/>
        </p:nvGrpSpPr>
        <p:grpSpPr bwMode="auto">
          <a:xfrm>
            <a:off x="1371600" y="3493052"/>
            <a:ext cx="3067050" cy="893762"/>
            <a:chOff x="3644030" y="3573626"/>
            <a:chExt cx="3067050" cy="893762"/>
          </a:xfrm>
        </p:grpSpPr>
        <p:sp>
          <p:nvSpPr>
            <p:cNvPr id="35850" name="TextBox 1"/>
            <p:cNvSpPr txBox="1">
              <a:spLocks noChangeArrowheads="1"/>
            </p:cNvSpPr>
            <p:nvPr/>
          </p:nvSpPr>
          <p:spPr bwMode="auto">
            <a:xfrm>
              <a:off x="5034680" y="3573626"/>
              <a:ext cx="1676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MS PGothic" pitchFamily="34" charset="-128"/>
                </a:defRPr>
              </a:lvl1pPr>
              <a:lvl2pPr marL="742950" indent="-285750">
                <a:defRPr>
                  <a:solidFill>
                    <a:schemeClr val="tx1"/>
                  </a:solidFill>
                  <a:latin typeface="Calibri" pitchFamily="34" charset="0"/>
                  <a:ea typeface="MS PGothic" pitchFamily="34" charset="-128"/>
                </a:defRPr>
              </a:lvl2pPr>
              <a:lvl3pPr marL="1143000" indent="-228600">
                <a:defRPr>
                  <a:solidFill>
                    <a:schemeClr val="tx1"/>
                  </a:solidFill>
                  <a:latin typeface="Calibri" pitchFamily="34" charset="0"/>
                  <a:ea typeface="MS PGothic" pitchFamily="34" charset="-128"/>
                </a:defRPr>
              </a:lvl3pPr>
              <a:lvl4pPr marL="1600200" indent="-228600">
                <a:defRPr>
                  <a:solidFill>
                    <a:schemeClr val="tx1"/>
                  </a:solidFill>
                  <a:latin typeface="Calibri" pitchFamily="34" charset="0"/>
                  <a:ea typeface="MS PGothic" pitchFamily="34" charset="-128"/>
                </a:defRPr>
              </a:lvl4pPr>
              <a:lvl5pPr marL="2057400" indent="-228600">
                <a:defRPr>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Calibri" pitchFamily="34" charset="0"/>
                  <a:ea typeface="MS PGothic" pitchFamily="34" charset="-128"/>
                </a:defRPr>
              </a:lvl9pPr>
            </a:lstStyle>
            <a:p>
              <a:pPr>
                <a:defRPr/>
              </a:pPr>
              <a:r>
                <a:rPr lang="en-US" altLang="en-US" b="1" dirty="0" smtClean="0"/>
                <a:t>List reference</a:t>
              </a:r>
            </a:p>
          </p:txBody>
        </p:sp>
        <p:cxnSp>
          <p:nvCxnSpPr>
            <p:cNvPr id="4" name="Straight Arrow Connector 3"/>
            <p:cNvCxnSpPr/>
            <p:nvPr/>
          </p:nvCxnSpPr>
          <p:spPr>
            <a:xfrm flipH="1">
              <a:off x="3644030" y="3778414"/>
              <a:ext cx="1524000" cy="68897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11" name="Group 10"/>
          <p:cNvGrpSpPr>
            <a:grpSpLocks/>
          </p:cNvGrpSpPr>
          <p:nvPr/>
        </p:nvGrpSpPr>
        <p:grpSpPr bwMode="auto">
          <a:xfrm>
            <a:off x="2362200" y="3802231"/>
            <a:ext cx="4381500" cy="695324"/>
            <a:chOff x="2362200" y="3802231"/>
            <a:chExt cx="4381500" cy="695324"/>
          </a:xfrm>
        </p:grpSpPr>
        <p:sp>
          <p:nvSpPr>
            <p:cNvPr id="35848" name="TextBox 6"/>
            <p:cNvSpPr txBox="1">
              <a:spLocks noChangeArrowheads="1"/>
            </p:cNvSpPr>
            <p:nvPr/>
          </p:nvSpPr>
          <p:spPr bwMode="auto">
            <a:xfrm>
              <a:off x="3543300" y="3802231"/>
              <a:ext cx="3200400" cy="695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MS PGothic" pitchFamily="34" charset="-128"/>
                </a:defRPr>
              </a:lvl1pPr>
              <a:lvl2pPr marL="742950" indent="-285750">
                <a:defRPr>
                  <a:solidFill>
                    <a:schemeClr val="tx1"/>
                  </a:solidFill>
                  <a:latin typeface="Calibri" pitchFamily="34" charset="0"/>
                  <a:ea typeface="MS PGothic" pitchFamily="34" charset="-128"/>
                </a:defRPr>
              </a:lvl2pPr>
              <a:lvl3pPr marL="1143000" indent="-228600">
                <a:defRPr>
                  <a:solidFill>
                    <a:schemeClr val="tx1"/>
                  </a:solidFill>
                  <a:latin typeface="Calibri" pitchFamily="34" charset="0"/>
                  <a:ea typeface="MS PGothic" pitchFamily="34" charset="-128"/>
                </a:defRPr>
              </a:lvl3pPr>
              <a:lvl4pPr marL="1600200" indent="-228600">
                <a:defRPr>
                  <a:solidFill>
                    <a:schemeClr val="tx1"/>
                  </a:solidFill>
                  <a:latin typeface="Calibri" pitchFamily="34" charset="0"/>
                  <a:ea typeface="MS PGothic" pitchFamily="34" charset="-128"/>
                </a:defRPr>
              </a:lvl4pPr>
              <a:lvl5pPr marL="2057400" indent="-228600">
                <a:defRPr>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Calibri" pitchFamily="34" charset="0"/>
                  <a:ea typeface="MS PGothic" pitchFamily="34" charset="-128"/>
                </a:defRPr>
              </a:lvl9pPr>
            </a:lstStyle>
            <a:p>
              <a:pPr>
                <a:defRPr/>
              </a:pPr>
              <a:r>
                <a:rPr lang="en-US" altLang="en-US" b="1" dirty="0" smtClean="0"/>
                <a:t>Method operating on the list</a:t>
              </a:r>
            </a:p>
          </p:txBody>
        </p:sp>
        <p:cxnSp>
          <p:nvCxnSpPr>
            <p:cNvPr id="8" name="Straight Arrow Connector 7"/>
            <p:cNvCxnSpPr/>
            <p:nvPr/>
          </p:nvCxnSpPr>
          <p:spPr>
            <a:xfrm flipH="1">
              <a:off x="2362200" y="3998715"/>
              <a:ext cx="1238250" cy="38457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26630" name="TextBox 1"/>
          <p:cNvSpPr txBox="1">
            <a:spLocks noChangeArrowheads="1"/>
          </p:cNvSpPr>
          <p:nvPr/>
        </p:nvSpPr>
        <p:spPr bwMode="auto">
          <a:xfrm>
            <a:off x="914400" y="6629400"/>
            <a:ext cx="38862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endParaRPr lang="en-CA" altLang="en-US" dirty="0"/>
          </a:p>
        </p:txBody>
      </p:sp>
      <p:sp>
        <p:nvSpPr>
          <p:cNvPr id="3" name="TextBox 2"/>
          <p:cNvSpPr txBox="1">
            <a:spLocks noChangeArrowheads="1"/>
          </p:cNvSpPr>
          <p:nvPr/>
        </p:nvSpPr>
        <p:spPr bwMode="auto">
          <a:xfrm>
            <a:off x="23813" y="6477000"/>
            <a:ext cx="6477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CA" altLang="en-US" sz="1200" dirty="0"/>
              <a:t>1 Not all composites have methods e.g., arrays in ‘C’ are a composite but don’t have methods</a:t>
            </a:r>
          </a:p>
        </p:txBody>
      </p:sp>
    </p:spTree>
    <p:extLst>
      <p:ext uri="{BB962C8B-B14F-4D97-AF65-F5344CB8AC3E}">
        <p14:creationId xmlns:p14="http://schemas.microsoft.com/office/powerpoint/2010/main" val="16650957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6390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6390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6390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63907">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6390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6390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63907">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63907">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4" presetClass="entr" presetSubtype="10"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randombar(horizontal)">
                                      <p:cBhvr>
                                        <p:cTn id="29" dur="500"/>
                                        <p:tgtEl>
                                          <p:spTgt spid="1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4" presetClass="entr" presetSubtype="10" fill="hold"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randombar(horizontal)">
                                      <p:cBhvr>
                                        <p:cTn id="34" dur="500"/>
                                        <p:tgtEl>
                                          <p:spTgt spid="11"/>
                                        </p:tgtEl>
                                      </p:cBhvr>
                                    </p:animEffect>
                                  </p:childTnLst>
                                </p:cTn>
                              </p:par>
                              <p:par>
                                <p:cTn id="35" presetID="1" presetClass="entr" presetSubtype="0" fill="hold" grpId="0" nodeType="withEffect">
                                  <p:stCondLst>
                                    <p:cond delay="0"/>
                                  </p:stCondLst>
                                  <p:childTnLst>
                                    <p:set>
                                      <p:cBhvr>
                                        <p:cTn id="36" dur="1" fill="hold">
                                          <p:stCondLst>
                                            <p:cond delay="0"/>
                                          </p:stCondLst>
                                        </p:cTn>
                                        <p:tgtEl>
                                          <p:spTgt spid="763907">
                                            <p:txEl>
                                              <p:pRg st="8" end="8"/>
                                            </p:txEl>
                                          </p:spTgt>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6390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3907" grpId="0" build="p"/>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altLang="en-US" dirty="0" smtClean="0"/>
              <a:t>Defining </a:t>
            </a:r>
            <a:r>
              <a:rPr lang="en-US" altLang="en-US" dirty="0" smtClean="0">
                <a:solidFill>
                  <a:srgbClr val="3366FF"/>
                </a:solidFill>
              </a:rPr>
              <a:t>Class Methods</a:t>
            </a:r>
          </a:p>
        </p:txBody>
      </p:sp>
      <p:sp>
        <p:nvSpPr>
          <p:cNvPr id="27651" name="Content Placeholder 2"/>
          <p:cNvSpPr>
            <a:spLocks noGrp="1"/>
          </p:cNvSpPr>
          <p:nvPr>
            <p:ph idx="1"/>
          </p:nvPr>
        </p:nvSpPr>
        <p:spPr/>
        <p:txBody>
          <a:bodyPr/>
          <a:lstStyle/>
          <a:p>
            <a:pPr>
              <a:buFontTx/>
              <a:buNone/>
            </a:pPr>
            <a:r>
              <a:rPr lang="en-US" altLang="en-US" b="1" dirty="0" smtClean="0"/>
              <a:t>Format</a:t>
            </a:r>
            <a:r>
              <a:rPr lang="en-US" altLang="en-US" dirty="0" smtClean="0"/>
              <a:t>:</a:t>
            </a:r>
          </a:p>
          <a:p>
            <a:pPr lvl="1">
              <a:buFont typeface="Times New Roman" panose="02020603050405020304" pitchFamily="18" charset="0"/>
              <a:buNone/>
            </a:pPr>
            <a:r>
              <a:rPr lang="en-US" altLang="en-US" sz="1800" dirty="0" smtClean="0">
                <a:latin typeface="Consolas" panose="020B0609020204030204" pitchFamily="49" charset="0"/>
              </a:rPr>
              <a:t>class &lt;</a:t>
            </a:r>
            <a:r>
              <a:rPr lang="en-US" altLang="en-US" sz="1800" i="1" dirty="0" smtClean="0">
                <a:latin typeface="Consolas" panose="020B0609020204030204" pitchFamily="49" charset="0"/>
              </a:rPr>
              <a:t>classname</a:t>
            </a:r>
            <a:r>
              <a:rPr lang="en-US" altLang="en-US" sz="1800" dirty="0" smtClean="0">
                <a:latin typeface="Consolas" panose="020B0609020204030204" pitchFamily="49" charset="0"/>
              </a:rPr>
              <a:t>&gt;:</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dirty="0" smtClean="0">
                <a:solidFill>
                  <a:srgbClr val="3366FF"/>
                </a:solidFill>
                <a:latin typeface="Consolas" panose="020B0609020204030204" pitchFamily="49" charset="0"/>
              </a:rPr>
              <a:t>  def &lt;method name&gt; (self, &lt;</a:t>
            </a:r>
            <a:r>
              <a:rPr lang="en-US" altLang="en-US" sz="1800" i="1" dirty="0" smtClean="0">
                <a:solidFill>
                  <a:srgbClr val="3366FF"/>
                </a:solidFill>
                <a:latin typeface="Consolas" panose="020B0609020204030204" pitchFamily="49" charset="0"/>
              </a:rPr>
              <a:t>other parameters</a:t>
            </a:r>
            <a:r>
              <a:rPr lang="en-US" altLang="en-US" sz="1800" dirty="0" smtClean="0">
                <a:solidFill>
                  <a:srgbClr val="3366FF"/>
                </a:solidFill>
                <a:latin typeface="Consolas" panose="020B0609020204030204" pitchFamily="49" charset="0"/>
              </a:rPr>
              <a:t>&gt;):</a:t>
            </a:r>
          </a:p>
          <a:p>
            <a:pPr lvl="1">
              <a:buFont typeface="Times New Roman" panose="02020603050405020304" pitchFamily="18" charset="0"/>
              <a:buNone/>
            </a:pPr>
            <a:r>
              <a:rPr lang="en-US" altLang="en-US" sz="1800" dirty="0" smtClean="0">
                <a:solidFill>
                  <a:srgbClr val="3366FF"/>
                </a:solidFill>
                <a:latin typeface="Consolas" panose="020B0609020204030204" pitchFamily="49" charset="0"/>
              </a:rPr>
              <a:t>          &lt;</a:t>
            </a:r>
            <a:r>
              <a:rPr lang="en-US" altLang="en-US" sz="1800" i="1" dirty="0" smtClean="0">
                <a:solidFill>
                  <a:srgbClr val="3366FF"/>
                </a:solidFill>
                <a:latin typeface="Consolas" panose="020B0609020204030204" pitchFamily="49" charset="0"/>
              </a:rPr>
              <a:t>method body</a:t>
            </a:r>
            <a:r>
              <a:rPr lang="en-US" altLang="en-US" sz="1800" dirty="0" smtClean="0">
                <a:solidFill>
                  <a:srgbClr val="3366FF"/>
                </a:solidFill>
                <a:latin typeface="Consolas" panose="020B0609020204030204" pitchFamily="49" charset="0"/>
              </a:rPr>
              <a:t>&gt;</a:t>
            </a:r>
          </a:p>
          <a:p>
            <a:pPr>
              <a:buFontTx/>
              <a:buNone/>
            </a:pPr>
            <a:endParaRPr lang="en-US" altLang="en-US" dirty="0" smtClean="0">
              <a:latin typeface="Times New Roman" panose="02020603050405020304" pitchFamily="18" charset="0"/>
            </a:endParaRPr>
          </a:p>
          <a:p>
            <a:pPr>
              <a:buFontTx/>
              <a:buNone/>
            </a:pPr>
            <a:r>
              <a:rPr lang="en-US" altLang="en-US" b="1" dirty="0" smtClean="0"/>
              <a:t>Example</a:t>
            </a:r>
            <a:r>
              <a:rPr lang="en-US" altLang="en-US" dirty="0" smtClean="0"/>
              <a:t>:</a:t>
            </a:r>
          </a:p>
          <a:p>
            <a:pPr lvl="1">
              <a:buFont typeface="Times New Roman" panose="02020603050405020304" pitchFamily="18" charset="0"/>
              <a:buNone/>
            </a:pPr>
            <a:r>
              <a:rPr lang="en-US" altLang="en-US" sz="1800" dirty="0" smtClean="0">
                <a:latin typeface="Consolas" panose="020B0609020204030204" pitchFamily="49" charset="0"/>
              </a:rPr>
              <a:t>class Person:</a:t>
            </a:r>
          </a:p>
          <a:p>
            <a:pPr lvl="1">
              <a:buFont typeface="Times New Roman" panose="02020603050405020304" pitchFamily="18" charset="0"/>
              <a:buNone/>
            </a:pPr>
            <a:r>
              <a:rPr lang="en-US" sz="1800" dirty="0">
                <a:solidFill>
                  <a:srgbClr val="3366FF"/>
                </a:solidFill>
                <a:latin typeface="Consolas" panose="020B0609020204030204" pitchFamily="49" charset="0"/>
              </a:rPr>
              <a:t> </a:t>
            </a:r>
            <a:r>
              <a:rPr lang="en-US" sz="1800" dirty="0" smtClean="0">
                <a:solidFill>
                  <a:srgbClr val="3366FF"/>
                </a:solidFill>
                <a:latin typeface="Consolas" panose="020B0609020204030204" pitchFamily="49" charset="0"/>
              </a:rPr>
              <a:t>   def </a:t>
            </a:r>
            <a:r>
              <a:rPr lang="en-US" sz="1800" dirty="0">
                <a:solidFill>
                  <a:srgbClr val="3366FF"/>
                </a:solidFill>
                <a:latin typeface="Consolas" panose="020B0609020204030204" pitchFamily="49" charset="0"/>
              </a:rPr>
              <a:t>__init__(self):</a:t>
            </a:r>
            <a:endParaRPr lang="en-US" altLang="en-US" sz="1800" dirty="0" smtClean="0">
              <a:solidFill>
                <a:srgbClr val="3366FF"/>
              </a:solidFill>
              <a:latin typeface="Consolas" panose="020B0609020204030204" pitchFamily="49" charset="0"/>
            </a:endParaRPr>
          </a:p>
          <a:p>
            <a:pPr lvl="1">
              <a:buFont typeface="Times New Roman" panose="02020603050405020304" pitchFamily="18" charset="0"/>
              <a:buNone/>
            </a:pPr>
            <a:r>
              <a:rPr lang="en-US" altLang="en-US" sz="1800" dirty="0" smtClean="0">
                <a:solidFill>
                  <a:srgbClr val="3366FF"/>
                </a:solidFill>
                <a:latin typeface="Consolas" panose="020B0609020204030204" pitchFamily="49" charset="0"/>
              </a:rPr>
              <a:t>        self.name = "I have no name :("</a:t>
            </a:r>
          </a:p>
          <a:p>
            <a:pPr lvl="1">
              <a:buFont typeface="Times New Roman" panose="02020603050405020304" pitchFamily="18" charset="0"/>
              <a:buNone/>
            </a:pPr>
            <a:r>
              <a:rPr lang="en-US" altLang="en-US" sz="1800" dirty="0" smtClean="0">
                <a:solidFill>
                  <a:srgbClr val="3366FF"/>
                </a:solidFill>
                <a:latin typeface="Consolas" panose="020B0609020204030204" pitchFamily="49" charset="0"/>
              </a:rPr>
              <a:t>    def sayName (self):</a:t>
            </a:r>
          </a:p>
          <a:p>
            <a:pPr lvl="1">
              <a:buFont typeface="Times New Roman" panose="02020603050405020304" pitchFamily="18" charset="0"/>
              <a:buNone/>
            </a:pPr>
            <a:r>
              <a:rPr lang="en-US" altLang="en-US" sz="1800" dirty="0" smtClean="0">
                <a:solidFill>
                  <a:srgbClr val="3366FF"/>
                </a:solidFill>
                <a:latin typeface="Consolas" panose="020B0609020204030204" pitchFamily="49" charset="0"/>
              </a:rPr>
              <a:t>      print ("My name is...", self.name)</a:t>
            </a:r>
          </a:p>
          <a:p>
            <a:endParaRPr lang="en-US" altLang="en-US" dirty="0" smtClean="0"/>
          </a:p>
        </p:txBody>
      </p:sp>
      <p:grpSp>
        <p:nvGrpSpPr>
          <p:cNvPr id="2" name="Group 1"/>
          <p:cNvGrpSpPr/>
          <p:nvPr/>
        </p:nvGrpSpPr>
        <p:grpSpPr>
          <a:xfrm>
            <a:off x="3370382" y="2093913"/>
            <a:ext cx="5551368" cy="2473683"/>
            <a:chOff x="3370382" y="2093913"/>
            <a:chExt cx="5551368" cy="2473683"/>
          </a:xfrm>
        </p:grpSpPr>
        <p:grpSp>
          <p:nvGrpSpPr>
            <p:cNvPr id="4" name="Group 3"/>
            <p:cNvGrpSpPr>
              <a:grpSpLocks/>
            </p:cNvGrpSpPr>
            <p:nvPr/>
          </p:nvGrpSpPr>
          <p:grpSpPr bwMode="auto">
            <a:xfrm>
              <a:off x="3370382" y="2093913"/>
              <a:ext cx="5551368" cy="1732142"/>
              <a:chOff x="3122732" y="2601913"/>
              <a:chExt cx="5551368" cy="1732142"/>
            </a:xfrm>
          </p:grpSpPr>
          <p:sp>
            <p:nvSpPr>
              <p:cNvPr id="27657" name="Line 5"/>
              <p:cNvSpPr>
                <a:spLocks noChangeShapeType="1"/>
              </p:cNvSpPr>
              <p:nvPr/>
            </p:nvSpPr>
            <p:spPr bwMode="auto">
              <a:xfrm flipH="1" flipV="1">
                <a:off x="4238625" y="2601913"/>
                <a:ext cx="1447800" cy="9652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27658" name="Line 6"/>
              <p:cNvSpPr>
                <a:spLocks noChangeShapeType="1"/>
              </p:cNvSpPr>
              <p:nvPr/>
            </p:nvSpPr>
            <p:spPr bwMode="auto">
              <a:xfrm flipH="1">
                <a:off x="3122732" y="3579813"/>
                <a:ext cx="2576391" cy="754242"/>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27659" name="Text Box 8"/>
              <p:cNvSpPr txBox="1">
                <a:spLocks noChangeArrowheads="1"/>
              </p:cNvSpPr>
              <p:nvPr/>
            </p:nvSpPr>
            <p:spPr bwMode="auto">
              <a:xfrm>
                <a:off x="5686425" y="3121025"/>
                <a:ext cx="298767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pPr>
                <a:r>
                  <a:rPr lang="en-US" altLang="en-US" b="1" dirty="0">
                    <a:solidFill>
                      <a:srgbClr val="FF0000"/>
                    </a:solidFill>
                    <a:latin typeface="Arial" panose="020B0604020202020204" pitchFamily="34" charset="0"/>
                  </a:rPr>
                  <a:t>Unlike functions, every method of a class must have the ‘</a:t>
                </a:r>
                <a:r>
                  <a:rPr lang="en-US" altLang="ja-JP" b="1" dirty="0">
                    <a:solidFill>
                      <a:srgbClr val="FF0000"/>
                    </a:solidFill>
                    <a:latin typeface="Consolas" panose="020B0609020204030204" pitchFamily="49" charset="0"/>
                  </a:rPr>
                  <a:t>self</a:t>
                </a:r>
                <a:r>
                  <a:rPr lang="en-US" altLang="en-US" b="1" dirty="0">
                    <a:solidFill>
                      <a:srgbClr val="FF0000"/>
                    </a:solidFill>
                    <a:latin typeface="Arial" panose="020B0604020202020204" pitchFamily="34" charset="0"/>
                  </a:rPr>
                  <a:t>’</a:t>
                </a:r>
                <a:r>
                  <a:rPr lang="en-US" altLang="ja-JP" b="1" dirty="0">
                    <a:solidFill>
                      <a:srgbClr val="FF0000"/>
                    </a:solidFill>
                    <a:latin typeface="Arial" panose="020B0604020202020204" pitchFamily="34" charset="0"/>
                  </a:rPr>
                  <a:t> parameter (more on this later)</a:t>
                </a:r>
                <a:endParaRPr lang="en-US" altLang="en-US" b="1" dirty="0">
                  <a:solidFill>
                    <a:srgbClr val="FF0000"/>
                  </a:solidFill>
                  <a:latin typeface="Arial" panose="020B0604020202020204" pitchFamily="34" charset="0"/>
                </a:endParaRPr>
              </a:p>
            </p:txBody>
          </p:sp>
        </p:grpSp>
        <p:sp>
          <p:nvSpPr>
            <p:cNvPr id="12" name="Line 6"/>
            <p:cNvSpPr>
              <a:spLocks noChangeShapeType="1"/>
            </p:cNvSpPr>
            <p:nvPr/>
          </p:nvSpPr>
          <p:spPr bwMode="auto">
            <a:xfrm flipH="1">
              <a:off x="3370383" y="3071814"/>
              <a:ext cx="2563691" cy="1495782"/>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grpSp>
      <p:grpSp>
        <p:nvGrpSpPr>
          <p:cNvPr id="3" name="Group 2"/>
          <p:cNvGrpSpPr/>
          <p:nvPr/>
        </p:nvGrpSpPr>
        <p:grpSpPr>
          <a:xfrm>
            <a:off x="1752600" y="4010026"/>
            <a:ext cx="4280510" cy="2946222"/>
            <a:chOff x="1739290" y="4008796"/>
            <a:chExt cx="4280510" cy="2946222"/>
          </a:xfrm>
        </p:grpSpPr>
        <p:sp>
          <p:nvSpPr>
            <p:cNvPr id="27656" name="Text Box 11"/>
            <p:cNvSpPr txBox="1">
              <a:spLocks noChangeArrowheads="1"/>
            </p:cNvSpPr>
            <p:nvPr/>
          </p:nvSpPr>
          <p:spPr bwMode="auto">
            <a:xfrm>
              <a:off x="1765300" y="5754868"/>
              <a:ext cx="42545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pPr>
              <a:r>
                <a:rPr lang="en-US" altLang="en-US" b="1" dirty="0" smtClean="0">
                  <a:solidFill>
                    <a:srgbClr val="FF0000"/>
                  </a:solidFill>
                  <a:latin typeface="Arial" panose="020B0604020202020204" pitchFamily="34" charset="0"/>
                </a:rPr>
                <a:t>Reminder: When </a:t>
              </a:r>
              <a:r>
                <a:rPr lang="en-US" altLang="en-US" b="1" dirty="0">
                  <a:solidFill>
                    <a:srgbClr val="FF0000"/>
                  </a:solidFill>
                  <a:latin typeface="Arial" panose="020B0604020202020204" pitchFamily="34" charset="0"/>
                </a:rPr>
                <a:t>the attributes are accessed </a:t>
              </a:r>
              <a:r>
                <a:rPr lang="en-US" altLang="en-US" b="1" dirty="0" smtClean="0">
                  <a:solidFill>
                    <a:srgbClr val="FF0000"/>
                  </a:solidFill>
                  <a:latin typeface="Arial" panose="020B0604020202020204" pitchFamily="34" charset="0"/>
                </a:rPr>
                <a:t>INSIDEs </a:t>
              </a:r>
              <a:r>
                <a:rPr lang="en-US" altLang="en-US" b="1" dirty="0">
                  <a:solidFill>
                    <a:srgbClr val="FF0000"/>
                  </a:solidFill>
                  <a:latin typeface="Arial" panose="020B0604020202020204" pitchFamily="34" charset="0"/>
                </a:rPr>
                <a:t>the methods of a class they MUST be preceded by the suffix “</a:t>
              </a:r>
              <a:r>
                <a:rPr lang="en-US" altLang="ja-JP" b="1" dirty="0">
                  <a:solidFill>
                    <a:srgbClr val="FF0000"/>
                  </a:solidFill>
                  <a:latin typeface="Consolas" panose="020B0609020204030204" pitchFamily="49" charset="0"/>
                </a:rPr>
                <a:t>.self</a:t>
              </a:r>
              <a:r>
                <a:rPr lang="en-US" altLang="en-US" b="1" dirty="0">
                  <a:solidFill>
                    <a:srgbClr val="FF0000"/>
                  </a:solidFill>
                  <a:latin typeface="Arial" panose="020B0604020202020204" pitchFamily="34" charset="0"/>
                </a:rPr>
                <a:t>”</a:t>
              </a:r>
            </a:p>
          </p:txBody>
        </p:sp>
        <p:sp>
          <p:nvSpPr>
            <p:cNvPr id="14" name="Oval 4"/>
            <p:cNvSpPr>
              <a:spLocks noChangeArrowheads="1"/>
            </p:cNvSpPr>
            <p:nvPr/>
          </p:nvSpPr>
          <p:spPr bwMode="auto">
            <a:xfrm>
              <a:off x="4572000" y="4724579"/>
              <a:ext cx="1447800" cy="558800"/>
            </a:xfrm>
            <a:prstGeom prst="ellipse">
              <a:avLst/>
            </a:prstGeom>
            <a:noFill/>
            <a:ln w="38100">
              <a:solidFill>
                <a:srgbClr val="FF0000"/>
              </a:solidFill>
              <a:prstDash val="lg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endParaRPr lang="en-US" altLang="en-US" sz="1400" dirty="0">
                <a:latin typeface="Arial" panose="020B0604020202020204" pitchFamily="34" charset="0"/>
              </a:endParaRPr>
            </a:p>
          </p:txBody>
        </p:sp>
        <p:sp>
          <p:nvSpPr>
            <p:cNvPr id="15" name="Line 10"/>
            <p:cNvSpPr>
              <a:spLocks noChangeShapeType="1"/>
            </p:cNvSpPr>
            <p:nvPr/>
          </p:nvSpPr>
          <p:spPr bwMode="auto">
            <a:xfrm flipV="1">
              <a:off x="4191000" y="5283379"/>
              <a:ext cx="1104900" cy="55465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16" name="Oval 4"/>
            <p:cNvSpPr>
              <a:spLocks noChangeArrowheads="1"/>
            </p:cNvSpPr>
            <p:nvPr/>
          </p:nvSpPr>
          <p:spPr bwMode="auto">
            <a:xfrm>
              <a:off x="1739290" y="4008796"/>
              <a:ext cx="1447800" cy="558800"/>
            </a:xfrm>
            <a:prstGeom prst="ellipse">
              <a:avLst/>
            </a:prstGeom>
            <a:noFill/>
            <a:ln w="38100">
              <a:solidFill>
                <a:srgbClr val="FF0000"/>
              </a:solidFill>
              <a:prstDash val="lg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endParaRPr lang="en-US" altLang="en-US" sz="1400" dirty="0">
                <a:latin typeface="Arial" panose="020B0604020202020204" pitchFamily="34" charset="0"/>
              </a:endParaRPr>
            </a:p>
          </p:txBody>
        </p:sp>
        <p:sp>
          <p:nvSpPr>
            <p:cNvPr id="17" name="Line 10"/>
            <p:cNvSpPr>
              <a:spLocks noChangeShapeType="1"/>
            </p:cNvSpPr>
            <p:nvPr/>
          </p:nvSpPr>
          <p:spPr bwMode="auto">
            <a:xfrm flipH="1" flipV="1">
              <a:off x="2354262" y="4567595"/>
              <a:ext cx="465137" cy="1223604"/>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grpSp>
    </p:spTree>
    <p:extLst>
      <p:ext uri="{BB962C8B-B14F-4D97-AF65-F5344CB8AC3E}">
        <p14:creationId xmlns:p14="http://schemas.microsoft.com/office/powerpoint/2010/main" val="181983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dirty="0" smtClean="0"/>
              <a:t>Defining </a:t>
            </a:r>
            <a:r>
              <a:rPr lang="en-US" altLang="en-US" dirty="0" smtClean="0">
                <a:solidFill>
                  <a:srgbClr val="3366FF"/>
                </a:solidFill>
              </a:rPr>
              <a:t>Class Methods</a:t>
            </a:r>
            <a:r>
              <a:rPr lang="en-US" altLang="en-US" dirty="0" smtClean="0"/>
              <a:t>: Full Example</a:t>
            </a:r>
          </a:p>
        </p:txBody>
      </p:sp>
      <p:sp>
        <p:nvSpPr>
          <p:cNvPr id="28675" name="Content Placeholder 2"/>
          <p:cNvSpPr>
            <a:spLocks noGrp="1"/>
          </p:cNvSpPr>
          <p:nvPr>
            <p:ph idx="1"/>
          </p:nvPr>
        </p:nvSpPr>
        <p:spPr/>
        <p:txBody>
          <a:bodyPr/>
          <a:lstStyle/>
          <a:p>
            <a:r>
              <a:rPr lang="en-US" altLang="en-US" b="1" dirty="0" smtClean="0"/>
              <a:t>Name of the online example</a:t>
            </a:r>
            <a:r>
              <a:rPr lang="en-US" altLang="en-US" dirty="0" smtClean="0"/>
              <a:t>: </a:t>
            </a:r>
            <a:r>
              <a:rPr lang="en-US" altLang="en-US" dirty="0" smtClean="0"/>
              <a:t>2</a:t>
            </a:r>
            <a:r>
              <a:rPr lang="en-US" altLang="en-US" dirty="0" smtClean="0">
                <a:latin typeface="Consolas" panose="020B0609020204030204" pitchFamily="49" charset="0"/>
              </a:rPr>
              <a:t>personV1.py </a:t>
            </a:r>
            <a:r>
              <a:rPr lang="en-US" altLang="en-US" dirty="0" smtClean="0"/>
              <a:t>(has a method other than just the constructor).</a:t>
            </a:r>
          </a:p>
          <a:p>
            <a:endParaRPr lang="en-US" altLang="en-US" sz="2000" dirty="0" smtClean="0"/>
          </a:p>
          <a:p>
            <a:pPr lvl="1">
              <a:buFont typeface="Times New Roman" panose="02020603050405020304" pitchFamily="18" charset="0"/>
              <a:buNone/>
            </a:pPr>
            <a:r>
              <a:rPr lang="en-US" altLang="en-US" sz="1800" dirty="0" smtClean="0">
                <a:latin typeface="Consolas" panose="020B0609020204030204" pitchFamily="49" charset="0"/>
              </a:rPr>
              <a:t>class Person:</a:t>
            </a:r>
          </a:p>
          <a:p>
            <a:pPr lvl="1">
              <a:buFont typeface="Times New Roman" panose="02020603050405020304" pitchFamily="18" charset="0"/>
              <a:buNone/>
            </a:pPr>
            <a:r>
              <a:rPr lang="en-US" sz="1800" dirty="0">
                <a:solidFill>
                  <a:srgbClr val="3366FF"/>
                </a:solidFill>
                <a:latin typeface="Consolas" panose="020B0609020204030204" pitchFamily="49" charset="0"/>
              </a:rPr>
              <a:t> </a:t>
            </a:r>
            <a:r>
              <a:rPr lang="en-US" sz="1800" dirty="0" smtClean="0">
                <a:solidFill>
                  <a:srgbClr val="3366FF"/>
                </a:solidFill>
                <a:latin typeface="Consolas" panose="020B0609020204030204" pitchFamily="49" charset="0"/>
              </a:rPr>
              <a:t>  def </a:t>
            </a:r>
            <a:r>
              <a:rPr lang="en-US" sz="1800" dirty="0">
                <a:solidFill>
                  <a:srgbClr val="3366FF"/>
                </a:solidFill>
                <a:latin typeface="Consolas" panose="020B0609020204030204" pitchFamily="49" charset="0"/>
              </a:rPr>
              <a:t>__init__(self):</a:t>
            </a:r>
            <a:endParaRPr lang="en-US" altLang="en-US" sz="1800" dirty="0" smtClean="0">
              <a:solidFill>
                <a:srgbClr val="3366FF"/>
              </a:solidFill>
              <a:latin typeface="Consolas" panose="020B0609020204030204" pitchFamily="49" charset="0"/>
            </a:endParaRPr>
          </a:p>
          <a:p>
            <a:pPr lvl="1">
              <a:buFont typeface="Times New Roman" panose="02020603050405020304" pitchFamily="18" charset="0"/>
              <a:buNone/>
            </a:pPr>
            <a:r>
              <a:rPr lang="en-US" altLang="en-US" sz="1800" dirty="0" smtClean="0">
                <a:solidFill>
                  <a:srgbClr val="3366FF"/>
                </a:solidFill>
                <a:latin typeface="Consolas" panose="020B0609020204030204" pitchFamily="49" charset="0"/>
              </a:rPr>
              <a:t>       self.name = "I have no </a:t>
            </a:r>
            <a:r>
              <a:rPr lang="en-US" altLang="en-US" sz="1800" dirty="0">
                <a:solidFill>
                  <a:srgbClr val="3366FF"/>
                </a:solidFill>
                <a:latin typeface="Consolas" panose="020B0609020204030204" pitchFamily="49" charset="0"/>
              </a:rPr>
              <a:t>name :("</a:t>
            </a:r>
            <a:endParaRPr lang="en-US" altLang="en-US" sz="1800" dirty="0" smtClean="0">
              <a:solidFill>
                <a:srgbClr val="3366FF"/>
              </a:solidFill>
              <a:latin typeface="Consolas" panose="020B0609020204030204" pitchFamily="49" charset="0"/>
            </a:endParaRPr>
          </a:p>
          <a:p>
            <a:pPr lvl="1">
              <a:buFont typeface="Times New Roman" panose="02020603050405020304" pitchFamily="18" charset="0"/>
              <a:buNone/>
            </a:pPr>
            <a:r>
              <a:rPr lang="en-US" altLang="en-US" sz="1800" dirty="0" smtClean="0">
                <a:solidFill>
                  <a:srgbClr val="3366FF"/>
                </a:solidFill>
                <a:latin typeface="Consolas" panose="020B0609020204030204" pitchFamily="49" charset="0"/>
              </a:rPr>
              <a:t>   def sayName(self):</a:t>
            </a:r>
          </a:p>
          <a:p>
            <a:pPr lvl="1">
              <a:buFont typeface="Times New Roman" panose="02020603050405020304" pitchFamily="18" charset="0"/>
              <a:buNone/>
            </a:pPr>
            <a:r>
              <a:rPr lang="en-US" altLang="en-US" sz="1800" dirty="0" smtClean="0">
                <a:solidFill>
                  <a:srgbClr val="3366FF"/>
                </a:solidFill>
                <a:latin typeface="Consolas" panose="020B0609020204030204" pitchFamily="49" charset="0"/>
              </a:rPr>
              <a:t>      print("My name is...", self.name)</a:t>
            </a:r>
          </a:p>
          <a:p>
            <a:pPr lvl="1">
              <a:buFont typeface="Times New Roman" panose="02020603050405020304" pitchFamily="18" charset="0"/>
              <a:buNone/>
            </a:pPr>
            <a:endParaRPr lang="en-US" altLang="en-US" sz="1800" dirty="0" smtClean="0">
              <a:latin typeface="Consolas" panose="020B0609020204030204" pitchFamily="49" charset="0"/>
            </a:endParaRPr>
          </a:p>
          <a:p>
            <a:pPr lvl="1">
              <a:buFont typeface="Times New Roman" panose="02020603050405020304" pitchFamily="18" charset="0"/>
              <a:buNone/>
            </a:pPr>
            <a:r>
              <a:rPr lang="en-US" altLang="en-US" sz="1800" dirty="0" smtClean="0">
                <a:latin typeface="Consolas" panose="020B0609020204030204" pitchFamily="49" charset="0"/>
              </a:rPr>
              <a:t>def start(): </a:t>
            </a:r>
            <a:r>
              <a:rPr lang="en-US" altLang="en-US" sz="1800" b="1" dirty="0" smtClean="0">
                <a:latin typeface="Consolas" panose="020B0609020204030204" pitchFamily="49" charset="0"/>
              </a:rPr>
              <a:t>#Access outside class requires a </a:t>
            </a:r>
            <a:r>
              <a:rPr lang="en-US" altLang="en-US" sz="1800" b="1" dirty="0" smtClean="0">
                <a:solidFill>
                  <a:srgbClr val="FF0000"/>
                </a:solidFill>
                <a:latin typeface="Consolas" panose="020B0609020204030204" pitchFamily="49" charset="0"/>
              </a:rPr>
              <a:t>reference</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dirty="0" smtClean="0">
                <a:solidFill>
                  <a:srgbClr val="FF0000"/>
                </a:solidFill>
                <a:latin typeface="Consolas" panose="020B0609020204030204" pitchFamily="49" charset="0"/>
              </a:rPr>
              <a:t>aPerson</a:t>
            </a:r>
            <a:r>
              <a:rPr lang="en-US" altLang="en-US" sz="1800" dirty="0" smtClean="0">
                <a:latin typeface="Consolas" panose="020B0609020204030204" pitchFamily="49" charset="0"/>
              </a:rPr>
              <a:t> = Person()</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dirty="0" smtClean="0">
                <a:solidFill>
                  <a:srgbClr val="FF0000"/>
                </a:solidFill>
                <a:latin typeface="Consolas" panose="020B0609020204030204" pitchFamily="49" charset="0"/>
              </a:rPr>
              <a:t>aPerson</a:t>
            </a:r>
            <a:r>
              <a:rPr lang="en-US" altLang="en-US" sz="1800" dirty="0" smtClean="0">
                <a:latin typeface="Consolas" panose="020B0609020204030204" pitchFamily="49" charset="0"/>
              </a:rPr>
              <a:t>.sayName()</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dirty="0" smtClean="0">
                <a:solidFill>
                  <a:srgbClr val="FF0000"/>
                </a:solidFill>
                <a:latin typeface="Consolas" panose="020B0609020204030204" pitchFamily="49" charset="0"/>
              </a:rPr>
              <a:t>aPerson</a:t>
            </a:r>
            <a:r>
              <a:rPr lang="en-US" altLang="en-US" sz="1800" dirty="0" smtClean="0">
                <a:latin typeface="Consolas" panose="020B0609020204030204" pitchFamily="49" charset="0"/>
              </a:rPr>
              <a:t>.name = "Big Smiley :D"</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dirty="0" smtClean="0">
                <a:solidFill>
                  <a:srgbClr val="FF0000"/>
                </a:solidFill>
                <a:latin typeface="Consolas" panose="020B0609020204030204" pitchFamily="49" charset="0"/>
              </a:rPr>
              <a:t>aPerson</a:t>
            </a:r>
            <a:r>
              <a:rPr lang="en-US" altLang="en-US" sz="1800" dirty="0" smtClean="0">
                <a:latin typeface="Consolas" panose="020B0609020204030204" pitchFamily="49" charset="0"/>
              </a:rPr>
              <a:t>.sayName()</a:t>
            </a:r>
          </a:p>
          <a:p>
            <a:pPr lvl="1">
              <a:buFont typeface="Times New Roman" panose="02020603050405020304" pitchFamily="18" charset="0"/>
              <a:buNone/>
            </a:pPr>
            <a:endParaRPr lang="en-US" altLang="en-US" sz="1800" dirty="0" smtClean="0">
              <a:latin typeface="Consolas" panose="020B0609020204030204" pitchFamily="49" charset="0"/>
            </a:endParaRPr>
          </a:p>
          <a:p>
            <a:pPr lvl="1">
              <a:buFont typeface="Times New Roman" panose="02020603050405020304" pitchFamily="18" charset="0"/>
              <a:buNone/>
            </a:pPr>
            <a:r>
              <a:rPr lang="en-US" altLang="en-US" sz="1800" dirty="0" smtClean="0">
                <a:latin typeface="Consolas" panose="020B0609020204030204" pitchFamily="49" charset="0"/>
              </a:rPr>
              <a:t>start()</a:t>
            </a:r>
          </a:p>
          <a:p>
            <a:endParaRPr lang="en-US" altLang="en-US"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b="50000"/>
          <a:stretch>
            <a:fillRect/>
          </a:stretch>
        </p:blipFill>
        <p:spPr bwMode="auto">
          <a:xfrm>
            <a:off x="3507131" y="4814942"/>
            <a:ext cx="4860925" cy="26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t="50000"/>
          <a:stretch>
            <a:fillRect/>
          </a:stretch>
        </p:blipFill>
        <p:spPr bwMode="auto">
          <a:xfrm>
            <a:off x="3494288" y="5617396"/>
            <a:ext cx="4860925" cy="26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276326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randombar(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a:pPr>
            <a:r>
              <a:rPr lang="en-US" altLang="en-US" sz="2800" b="1" dirty="0">
                <a:solidFill>
                  <a:srgbClr val="FF0000"/>
                </a:solidFill>
                <a:ea typeface="MS PGothic" panose="020B0600070205080204" pitchFamily="34" charset="-128"/>
              </a:rPr>
              <a:t>Calling A </a:t>
            </a:r>
            <a:r>
              <a:rPr lang="en-US" altLang="en-US" sz="2800" b="1" dirty="0" smtClean="0">
                <a:solidFill>
                  <a:srgbClr val="FF0000"/>
                </a:solidFill>
                <a:ea typeface="MS PGothic" panose="020B0600070205080204" pitchFamily="34" charset="-128"/>
              </a:rPr>
              <a:t>Method </a:t>
            </a:r>
            <a:r>
              <a:rPr lang="en-US" altLang="en-US" sz="2800" dirty="0">
                <a:ea typeface="MS PGothic" panose="020B0600070205080204" pitchFamily="34" charset="-128"/>
              </a:rPr>
              <a:t>Inside </a:t>
            </a:r>
            <a:r>
              <a:rPr lang="en-US" altLang="en-US" sz="2800" dirty="0">
                <a:solidFill>
                  <a:srgbClr val="0066FF"/>
                </a:solidFill>
                <a:ea typeface="MS PGothic" panose="020B0600070205080204" pitchFamily="34" charset="-128"/>
              </a:rPr>
              <a:t>Another Method </a:t>
            </a:r>
            <a:r>
              <a:rPr lang="en-US" altLang="en-US" sz="2800" dirty="0">
                <a:ea typeface="MS PGothic" panose="020B0600070205080204" pitchFamily="34" charset="-128"/>
              </a:rPr>
              <a:t>Of The Same Class</a:t>
            </a:r>
            <a:endParaRPr lang="en-US" sz="2800" dirty="0">
              <a:ea typeface="MS PGothic" panose="020B0600070205080204" pitchFamily="34" charset="-128"/>
            </a:endParaRPr>
          </a:p>
        </p:txBody>
      </p:sp>
      <p:sp>
        <p:nvSpPr>
          <p:cNvPr id="49155" name="Content Placeholder 2"/>
          <p:cNvSpPr>
            <a:spLocks noGrp="1"/>
          </p:cNvSpPr>
          <p:nvPr>
            <p:ph idx="1"/>
          </p:nvPr>
        </p:nvSpPr>
        <p:spPr/>
        <p:txBody>
          <a:bodyPr/>
          <a:lstStyle/>
          <a:p>
            <a:r>
              <a:rPr lang="en-US" altLang="en-US" dirty="0" smtClean="0"/>
              <a:t>Similar to how </a:t>
            </a:r>
            <a:r>
              <a:rPr lang="en-US" altLang="en-US" b="1" dirty="0" smtClean="0">
                <a:solidFill>
                  <a:schemeClr val="accent2">
                    <a:lumMod val="75000"/>
                  </a:schemeClr>
                </a:solidFill>
              </a:rPr>
              <a:t>attributes</a:t>
            </a:r>
            <a:r>
              <a:rPr lang="en-US" altLang="en-US" dirty="0" smtClean="0"/>
              <a:t> must be preceded by the keyword ‘</a:t>
            </a:r>
            <a:r>
              <a:rPr lang="en-US" altLang="ja-JP" dirty="0" smtClean="0">
                <a:latin typeface="Consolas" panose="020B0609020204030204" pitchFamily="49" charset="0"/>
              </a:rPr>
              <a:t>self</a:t>
            </a:r>
            <a:r>
              <a:rPr lang="en-US" altLang="en-US" dirty="0" smtClean="0"/>
              <a:t>’</a:t>
            </a:r>
            <a:r>
              <a:rPr lang="en-US" altLang="ja-JP" dirty="0" smtClean="0"/>
              <a:t> before they can be accessed so must the classes</a:t>
            </a:r>
            <a:r>
              <a:rPr lang="en-US" altLang="en-US" dirty="0" smtClean="0"/>
              <a:t>’</a:t>
            </a:r>
            <a:r>
              <a:rPr lang="en-US" altLang="ja-JP" dirty="0" smtClean="0"/>
              <a:t> methods:</a:t>
            </a:r>
          </a:p>
          <a:p>
            <a:r>
              <a:rPr lang="en-US" altLang="en-US" b="1" dirty="0" smtClean="0"/>
              <a:t>Example</a:t>
            </a:r>
            <a:r>
              <a:rPr lang="en-US" altLang="en-US" dirty="0" smtClean="0"/>
              <a:t>:</a:t>
            </a:r>
          </a:p>
          <a:p>
            <a:pPr lvl="1">
              <a:buFont typeface="Times New Roman" panose="02020603050405020304" pitchFamily="18" charset="0"/>
              <a:buNone/>
            </a:pPr>
            <a:r>
              <a:rPr lang="en-US" altLang="en-US" sz="1800" dirty="0" smtClean="0">
                <a:latin typeface="Consolas" panose="020B0609020204030204" pitchFamily="49" charset="0"/>
              </a:rPr>
              <a:t>class Bar:</a:t>
            </a:r>
          </a:p>
          <a:p>
            <a:pPr lvl="1">
              <a:buFont typeface="Times New Roman" panose="02020603050405020304" pitchFamily="18" charset="0"/>
              <a:buNone/>
            </a:pPr>
            <a:r>
              <a:rPr lang="en-US" altLang="en-US" sz="1800" dirty="0" smtClean="0">
                <a:latin typeface="Consolas" panose="020B0609020204030204" pitchFamily="49" charset="0"/>
              </a:rPr>
              <a:t>    def __init__(self):</a:t>
            </a:r>
          </a:p>
          <a:p>
            <a:pPr lvl="1">
              <a:buFont typeface="Times New Roman" panose="02020603050405020304" pitchFamily="18" charset="0"/>
              <a:buNone/>
            </a:pPr>
            <a:r>
              <a:rPr lang="en-US" altLang="en-US" sz="1800" dirty="0">
                <a:latin typeface="Consolas" panose="020B0609020204030204" pitchFamily="49" charset="0"/>
              </a:rPr>
              <a:t> </a:t>
            </a:r>
            <a:r>
              <a:rPr lang="en-US" altLang="en-US" sz="1800" dirty="0" smtClean="0">
                <a:latin typeface="Consolas" panose="020B0609020204030204" pitchFamily="49" charset="0"/>
              </a:rPr>
              <a:t>        self.x = 0</a:t>
            </a:r>
          </a:p>
          <a:p>
            <a:pPr lvl="1">
              <a:buFont typeface="Times New Roman" panose="02020603050405020304" pitchFamily="18" charset="0"/>
              <a:buNone/>
            </a:pPr>
            <a:endParaRPr lang="en-US" altLang="en-US" sz="1800" dirty="0">
              <a:latin typeface="Consolas" panose="020B0609020204030204" pitchFamily="49" charset="0"/>
            </a:endParaRP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b="1" dirty="0" smtClean="0">
                <a:latin typeface="Consolas" panose="020B0609020204030204" pitchFamily="49" charset="0"/>
              </a:rPr>
              <a:t>def method1(self):</a:t>
            </a:r>
          </a:p>
          <a:p>
            <a:pPr lvl="1">
              <a:buFont typeface="Times New Roman" panose="02020603050405020304" pitchFamily="18" charset="0"/>
              <a:buNone/>
            </a:pPr>
            <a:r>
              <a:rPr lang="en-US" altLang="en-US" sz="1800" dirty="0" smtClean="0">
                <a:latin typeface="Consolas" panose="020B0609020204030204" pitchFamily="49" charset="0"/>
              </a:rPr>
              <a:t>         print(</a:t>
            </a:r>
            <a:r>
              <a:rPr lang="en-US" altLang="en-US" sz="1800" b="1" dirty="0" smtClean="0">
                <a:solidFill>
                  <a:schemeClr val="accent2">
                    <a:lumMod val="75000"/>
                  </a:schemeClr>
                </a:solidFill>
                <a:latin typeface="Consolas" panose="020B0609020204030204" pitchFamily="49" charset="0"/>
              </a:rPr>
              <a:t>self.x</a:t>
            </a:r>
            <a:r>
              <a:rPr lang="en-US" altLang="en-US" sz="1800" dirty="0" smtClean="0">
                <a:latin typeface="Consolas" panose="020B0609020204030204" pitchFamily="49" charset="0"/>
              </a:rPr>
              <a:t>)  </a:t>
            </a:r>
            <a:r>
              <a:rPr lang="en-US" altLang="en-US" sz="1800" b="1" dirty="0" smtClean="0">
                <a:latin typeface="Consolas" panose="020B0609020204030204" pitchFamily="49" charset="0"/>
              </a:rPr>
              <a:t>#Accessing attribute ‘x’</a:t>
            </a:r>
          </a:p>
          <a:p>
            <a:pPr lvl="1">
              <a:buFont typeface="Times New Roman" panose="02020603050405020304" pitchFamily="18" charset="0"/>
              <a:buNone/>
            </a:pPr>
            <a:endParaRPr lang="en-US" altLang="en-US" sz="1800" dirty="0" smtClean="0">
              <a:latin typeface="Consolas" panose="020B0609020204030204" pitchFamily="49" charset="0"/>
            </a:endParaRPr>
          </a:p>
          <a:p>
            <a:pPr lvl="1">
              <a:buFont typeface="Times New Roman" panose="02020603050405020304" pitchFamily="18" charset="0"/>
              <a:buNone/>
            </a:pPr>
            <a:r>
              <a:rPr lang="en-US" altLang="en-US" sz="1800" b="1" dirty="0" smtClean="0">
                <a:solidFill>
                  <a:srgbClr val="3366FF"/>
                </a:solidFill>
                <a:latin typeface="Consolas" panose="020B0609020204030204" pitchFamily="49" charset="0"/>
              </a:rPr>
              <a:t>    def method2(self):</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b="1" dirty="0" smtClean="0">
                <a:solidFill>
                  <a:srgbClr val="FF0000"/>
                </a:solidFill>
                <a:latin typeface="Consolas" panose="020B0609020204030204" pitchFamily="49" charset="0"/>
              </a:rPr>
              <a:t>self.method1()</a:t>
            </a:r>
            <a:r>
              <a:rPr lang="en-US" altLang="en-US" sz="1800" dirty="0" smtClean="0">
                <a:latin typeface="Consolas" panose="020B0609020204030204" pitchFamily="49" charset="0"/>
              </a:rPr>
              <a:t>     </a:t>
            </a:r>
            <a:r>
              <a:rPr lang="en-US" altLang="en-US" sz="1800" b="1" dirty="0" smtClean="0">
                <a:latin typeface="Consolas" panose="020B0609020204030204" pitchFamily="49" charset="0"/>
              </a:rPr>
              <a:t>#Calling method ‘method1’</a:t>
            </a:r>
          </a:p>
          <a:p>
            <a:endParaRPr lang="en-US" altLang="en-US" dirty="0" smtClean="0"/>
          </a:p>
        </p:txBody>
      </p:sp>
    </p:spTree>
    <p:extLst>
      <p:ext uri="{BB962C8B-B14F-4D97-AF65-F5344CB8AC3E}">
        <p14:creationId xmlns:p14="http://schemas.microsoft.com/office/powerpoint/2010/main" val="32793346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Composites</a:t>
            </a:r>
            <a:endParaRPr lang="en-US" dirty="0"/>
          </a:p>
        </p:txBody>
      </p:sp>
      <p:sp>
        <p:nvSpPr>
          <p:cNvPr id="3" name="Content Placeholder 2"/>
          <p:cNvSpPr>
            <a:spLocks noGrp="1"/>
          </p:cNvSpPr>
          <p:nvPr>
            <p:ph idx="1"/>
          </p:nvPr>
        </p:nvSpPr>
        <p:spPr/>
        <p:txBody>
          <a:bodyPr/>
          <a:lstStyle/>
          <a:p>
            <a:r>
              <a:rPr lang="en-US" dirty="0" smtClean="0"/>
              <a:t>What you have seen</a:t>
            </a:r>
          </a:p>
          <a:p>
            <a:pPr lvl="1"/>
            <a:r>
              <a:rPr lang="en-US" dirty="0" smtClean="0"/>
              <a:t>Lists</a:t>
            </a:r>
          </a:p>
          <a:p>
            <a:pPr lvl="1"/>
            <a:r>
              <a:rPr lang="en-US" dirty="0" smtClean="0"/>
              <a:t>Strings</a:t>
            </a:r>
          </a:p>
          <a:p>
            <a:pPr lvl="1"/>
            <a:r>
              <a:rPr lang="en-US" dirty="0" smtClean="0"/>
              <a:t>Tuples (depends upon semester)</a:t>
            </a:r>
            <a:endParaRPr lang="en-US" dirty="0" smtClean="0"/>
          </a:p>
          <a:p>
            <a:endParaRPr lang="en-US" dirty="0"/>
          </a:p>
          <a:p>
            <a:r>
              <a:rPr lang="en-US" dirty="0" smtClean="0"/>
              <a:t>What if we need to store information about an entity with multiple attributes and those attributes need to be labeled?</a:t>
            </a:r>
          </a:p>
          <a:p>
            <a:pPr lvl="1"/>
            <a:r>
              <a:rPr lang="en-US" dirty="0" smtClean="0"/>
              <a:t>Example: Client attributes = name, address, phone, </a:t>
            </a:r>
            <a:r>
              <a:rPr lang="en-US" dirty="0" smtClean="0"/>
              <a:t>email</a:t>
            </a:r>
          </a:p>
          <a:p>
            <a:pPr lvl="1"/>
            <a:endParaRPr lang="en-US" dirty="0"/>
          </a:p>
          <a:p>
            <a:r>
              <a:rPr lang="en-US" dirty="0" smtClean="0"/>
              <a:t>The best option you have seen thus far is a list as it’s composite (each field is an attribute) and it doesn’t have to be homogenous (attributes can store different types of information)</a:t>
            </a:r>
            <a:endParaRPr lang="en-US" dirty="0" smtClean="0"/>
          </a:p>
          <a:p>
            <a:pPr lvl="1"/>
            <a:endParaRPr lang="en-US" dirty="0"/>
          </a:p>
        </p:txBody>
      </p:sp>
    </p:spTree>
    <p:extLst>
      <p:ext uri="{BB962C8B-B14F-4D97-AF65-F5344CB8AC3E}">
        <p14:creationId xmlns:p14="http://schemas.microsoft.com/office/powerpoint/2010/main" val="3734188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a:t>
            </a:r>
            <a:r>
              <a:rPr lang="en-US" dirty="0" smtClean="0">
                <a:latin typeface="Consolas" panose="020B0609020204030204" pitchFamily="49" charset="0"/>
              </a:rPr>
              <a:t>Self</a:t>
            </a:r>
            <a:r>
              <a:rPr lang="en-US" dirty="0" smtClean="0"/>
              <a:t>’ Needed</a:t>
            </a:r>
            <a:endParaRPr lang="en-CA" dirty="0"/>
          </a:p>
        </p:txBody>
      </p:sp>
      <p:sp>
        <p:nvSpPr>
          <p:cNvPr id="3" name="Content Placeholder 2"/>
          <p:cNvSpPr>
            <a:spLocks noGrp="1"/>
          </p:cNvSpPr>
          <p:nvPr>
            <p:ph idx="1"/>
          </p:nvPr>
        </p:nvSpPr>
        <p:spPr/>
        <p:txBody>
          <a:bodyPr/>
          <a:lstStyle/>
          <a:p>
            <a:r>
              <a:rPr lang="en-US" b="1" dirty="0" smtClean="0"/>
              <a:t>Name of the full </a:t>
            </a:r>
            <a:r>
              <a:rPr lang="en-US" b="1" dirty="0"/>
              <a:t>online example</a:t>
            </a:r>
            <a:r>
              <a:rPr lang="en-US" dirty="0"/>
              <a:t>: </a:t>
            </a:r>
            <a:r>
              <a:rPr lang="en-US" dirty="0" smtClean="0">
                <a:latin typeface="Consolas" panose="020B0609020204030204" pitchFamily="49" charset="0"/>
              </a:rPr>
              <a:t>3need_for_self.py</a:t>
            </a:r>
          </a:p>
          <a:p>
            <a:pPr marL="442912" lvl="2" indent="0">
              <a:buNone/>
            </a:pPr>
            <a:endParaRPr lang="en-US" dirty="0">
              <a:latin typeface="Consolas" panose="020B0609020204030204" pitchFamily="49" charset="0"/>
            </a:endParaRPr>
          </a:p>
          <a:p>
            <a:pPr marL="442912" lvl="2" indent="0">
              <a:buNone/>
            </a:pPr>
            <a:r>
              <a:rPr lang="en-US" dirty="0">
                <a:latin typeface="Consolas" panose="020B0609020204030204" pitchFamily="49" charset="0"/>
              </a:rPr>
              <a:t>class Person:</a:t>
            </a:r>
          </a:p>
          <a:p>
            <a:pPr marL="442912" lvl="2" indent="0">
              <a:buNone/>
            </a:pPr>
            <a:r>
              <a:rPr lang="en-US" dirty="0">
                <a:latin typeface="Consolas" panose="020B0609020204030204" pitchFamily="49" charset="0"/>
              </a:rPr>
              <a:t>   def __init__(self,aName):</a:t>
            </a:r>
          </a:p>
          <a:p>
            <a:pPr marL="442912" lvl="2" indent="0">
              <a:buNone/>
            </a:pPr>
            <a:r>
              <a:rPr lang="en-US" dirty="0">
                <a:latin typeface="Consolas" panose="020B0609020204030204" pitchFamily="49" charset="0"/>
              </a:rPr>
              <a:t>       self.name = </a:t>
            </a:r>
            <a:r>
              <a:rPr lang="en-US" dirty="0" smtClean="0">
                <a:latin typeface="Consolas" panose="020B0609020204030204" pitchFamily="49" charset="0"/>
              </a:rPr>
              <a:t>aName</a:t>
            </a:r>
          </a:p>
          <a:p>
            <a:pPr marL="442912" lvl="2" indent="0">
              <a:buNone/>
            </a:pPr>
            <a:endParaRPr lang="en-US" dirty="0">
              <a:latin typeface="Consolas" panose="020B0609020204030204" pitchFamily="49" charset="0"/>
            </a:endParaRPr>
          </a:p>
          <a:p>
            <a:pPr marL="442912" lvl="2" indent="0">
              <a:buNone/>
            </a:pPr>
            <a:r>
              <a:rPr lang="en-US" dirty="0">
                <a:latin typeface="Consolas" panose="020B0609020204030204" pitchFamily="49" charset="0"/>
              </a:rPr>
              <a:t> </a:t>
            </a:r>
            <a:r>
              <a:rPr lang="en-US" dirty="0" smtClean="0">
                <a:latin typeface="Consolas" panose="020B0609020204030204" pitchFamily="49" charset="0"/>
              </a:rPr>
              <a:t>  def </a:t>
            </a:r>
            <a:r>
              <a:rPr lang="en-US" dirty="0">
                <a:latin typeface="Consolas" panose="020B0609020204030204" pitchFamily="49" charset="0"/>
              </a:rPr>
              <a:t>sayFriend(self,myFriend):</a:t>
            </a:r>
          </a:p>
          <a:p>
            <a:pPr marL="442912" lvl="2" indent="0">
              <a:buNone/>
            </a:pPr>
            <a:r>
              <a:rPr lang="en-US" dirty="0">
                <a:latin typeface="Consolas" panose="020B0609020204030204" pitchFamily="49" charset="0"/>
              </a:rPr>
              <a:t>      </a:t>
            </a:r>
            <a:r>
              <a:rPr lang="en-US" dirty="0" smtClean="0">
                <a:latin typeface="Consolas" panose="020B0609020204030204" pitchFamily="49" charset="0"/>
              </a:rPr>
              <a:t> print</a:t>
            </a:r>
            <a:r>
              <a:rPr lang="en-US" dirty="0">
                <a:latin typeface="Consolas" panose="020B0609020204030204" pitchFamily="49" charset="0"/>
              </a:rPr>
              <a:t>("Calling object's </a:t>
            </a:r>
            <a:r>
              <a:rPr lang="en-US" dirty="0" smtClean="0">
                <a:latin typeface="Consolas" panose="020B0609020204030204" pitchFamily="49" charset="0"/>
              </a:rPr>
              <a:t>name </a:t>
            </a:r>
            <a:r>
              <a:rPr lang="en-US" dirty="0">
                <a:latin typeface="Consolas" panose="020B0609020204030204" pitchFamily="49" charset="0"/>
              </a:rPr>
              <a:t>%s" %(self.name</a:t>
            </a:r>
            <a:r>
              <a:rPr lang="en-US" dirty="0" smtClean="0">
                <a:latin typeface="Consolas" panose="020B0609020204030204" pitchFamily="49" charset="0"/>
              </a:rPr>
              <a:t>))</a:t>
            </a:r>
            <a:endParaRPr lang="en-US" dirty="0">
              <a:latin typeface="Consolas" panose="020B0609020204030204" pitchFamily="49" charset="0"/>
            </a:endParaRPr>
          </a:p>
          <a:p>
            <a:pPr marL="442912" lvl="2" indent="0">
              <a:buNone/>
            </a:pPr>
            <a:r>
              <a:rPr lang="en-US" dirty="0">
                <a:latin typeface="Consolas" panose="020B0609020204030204" pitchFamily="49" charset="0"/>
              </a:rPr>
              <a:t>      </a:t>
            </a:r>
            <a:r>
              <a:rPr lang="en-US" dirty="0" smtClean="0">
                <a:latin typeface="Consolas" panose="020B0609020204030204" pitchFamily="49" charset="0"/>
              </a:rPr>
              <a:t> print</a:t>
            </a:r>
            <a:r>
              <a:rPr lang="en-US" dirty="0">
                <a:latin typeface="Consolas" panose="020B0609020204030204" pitchFamily="49" charset="0"/>
              </a:rPr>
              <a:t>("name of </a:t>
            </a:r>
            <a:r>
              <a:rPr lang="en-US" dirty="0" smtClean="0">
                <a:latin typeface="Consolas" panose="020B0609020204030204" pitchFamily="49" charset="0"/>
              </a:rPr>
              <a:t>friend </a:t>
            </a:r>
            <a:r>
              <a:rPr lang="en-US" dirty="0">
                <a:latin typeface="Consolas" panose="020B0609020204030204" pitchFamily="49" charset="0"/>
              </a:rPr>
              <a:t>is %s" </a:t>
            </a:r>
            <a:r>
              <a:rPr lang="en-US" dirty="0" smtClean="0">
                <a:latin typeface="Consolas" panose="020B0609020204030204" pitchFamily="49" charset="0"/>
              </a:rPr>
              <a:t>%(myFriend.name))</a:t>
            </a:r>
          </a:p>
          <a:p>
            <a:pPr marL="442912" lvl="2" indent="0">
              <a:buNone/>
            </a:pPr>
            <a:endParaRPr lang="en-US" dirty="0">
              <a:latin typeface="Consolas" panose="020B0609020204030204" pitchFamily="49" charset="0"/>
            </a:endParaRPr>
          </a:p>
          <a:p>
            <a:pPr marL="442912" lvl="2" indent="0">
              <a:buNone/>
            </a:pPr>
            <a:r>
              <a:rPr lang="en-CA" dirty="0" smtClean="0">
                <a:latin typeface="Consolas" panose="020B0609020204030204" pitchFamily="49" charset="0"/>
              </a:rPr>
              <a:t>def </a:t>
            </a:r>
            <a:r>
              <a:rPr lang="en-CA" dirty="0">
                <a:latin typeface="Consolas" panose="020B0609020204030204" pitchFamily="49" charset="0"/>
              </a:rPr>
              <a:t>start():</a:t>
            </a:r>
          </a:p>
          <a:p>
            <a:pPr marL="442912" lvl="2" indent="0">
              <a:buNone/>
            </a:pPr>
            <a:r>
              <a:rPr lang="en-CA" dirty="0" smtClean="0">
                <a:latin typeface="Consolas" panose="020B0609020204030204" pitchFamily="49" charset="0"/>
              </a:rPr>
              <a:t>    stacey </a:t>
            </a:r>
            <a:r>
              <a:rPr lang="en-CA" dirty="0">
                <a:latin typeface="Consolas" panose="020B0609020204030204" pitchFamily="49" charset="0"/>
              </a:rPr>
              <a:t>= Person("Stacey")</a:t>
            </a:r>
          </a:p>
          <a:p>
            <a:pPr marL="442912" lvl="2" indent="0">
              <a:buNone/>
            </a:pPr>
            <a:r>
              <a:rPr lang="en-CA" dirty="0">
                <a:latin typeface="Consolas" panose="020B0609020204030204" pitchFamily="49" charset="0"/>
              </a:rPr>
              <a:t>   </a:t>
            </a:r>
            <a:r>
              <a:rPr lang="en-CA" dirty="0" smtClean="0">
                <a:latin typeface="Consolas" panose="020B0609020204030204" pitchFamily="49" charset="0"/>
              </a:rPr>
              <a:t> </a:t>
            </a:r>
            <a:r>
              <a:rPr lang="en-CA" dirty="0" smtClean="0">
                <a:latin typeface="Consolas" panose="020B0609020204030204" pitchFamily="49" charset="0"/>
              </a:rPr>
              <a:t>jamie </a:t>
            </a:r>
            <a:r>
              <a:rPr lang="en-CA" dirty="0">
                <a:latin typeface="Consolas" panose="020B0609020204030204" pitchFamily="49" charset="0"/>
              </a:rPr>
              <a:t>= Person("Jamie</a:t>
            </a:r>
            <a:r>
              <a:rPr lang="en-CA" dirty="0" smtClean="0">
                <a:latin typeface="Consolas" panose="020B0609020204030204" pitchFamily="49" charset="0"/>
              </a:rPr>
              <a:t>")</a:t>
            </a:r>
            <a:endParaRPr lang="en-US" dirty="0">
              <a:latin typeface="Consolas" panose="020B0609020204030204" pitchFamily="49" charset="0"/>
            </a:endParaRPr>
          </a:p>
          <a:p>
            <a:pPr marL="442912" lvl="2" indent="0">
              <a:buNone/>
            </a:pPr>
            <a:r>
              <a:rPr lang="en-CA" b="1" dirty="0" smtClean="0">
                <a:latin typeface="Consolas" panose="020B0609020204030204" pitchFamily="49" charset="0"/>
              </a:rPr>
              <a:t>    stacey</a:t>
            </a:r>
            <a:r>
              <a:rPr lang="en-CA" dirty="0" smtClean="0">
                <a:latin typeface="Consolas" panose="020B0609020204030204" pitchFamily="49" charset="0"/>
              </a:rPr>
              <a:t>.sayFriend(</a:t>
            </a:r>
            <a:r>
              <a:rPr lang="en-CA" b="1" dirty="0" smtClean="0">
                <a:latin typeface="Consolas" panose="020B0609020204030204" pitchFamily="49" charset="0"/>
              </a:rPr>
              <a:t>jamie</a:t>
            </a:r>
            <a:r>
              <a:rPr lang="en-CA" dirty="0" smtClean="0">
                <a:latin typeface="Consolas" panose="020B0609020204030204" pitchFamily="49" charset="0"/>
              </a:rPr>
              <a:t>)</a:t>
            </a:r>
          </a:p>
          <a:p>
            <a:pPr marL="442912" lvl="2" indent="0">
              <a:buNone/>
            </a:pPr>
            <a:endParaRPr lang="en-US" dirty="0" smtClean="0">
              <a:latin typeface="Consolas" panose="020B0609020204030204" pitchFamily="49" charset="0"/>
            </a:endParaRPr>
          </a:p>
          <a:p>
            <a:pPr marL="442912" lvl="2" indent="0">
              <a:buNone/>
            </a:pPr>
            <a:r>
              <a:rPr lang="en-US" dirty="0" smtClean="0">
                <a:latin typeface="Consolas" panose="020B0609020204030204" pitchFamily="49" charset="0"/>
              </a:rPr>
              <a:t>start()</a:t>
            </a:r>
            <a:endParaRPr lang="en-US" dirty="0">
              <a:latin typeface="Consolas" panose="020B0609020204030204" pitchFamily="49" charset="0"/>
            </a:endParaRPr>
          </a:p>
          <a:p>
            <a:pPr marL="442912" lvl="2" indent="0">
              <a:buNone/>
            </a:pPr>
            <a:endParaRPr lang="en-CA" dirty="0">
              <a:latin typeface="Consolas" panose="020B0609020204030204" pitchFamily="49" charset="0"/>
            </a:endParaRPr>
          </a:p>
          <a:p>
            <a:pPr marL="442912" lvl="2" indent="0">
              <a:buNone/>
            </a:pPr>
            <a:endParaRPr lang="en-CA" dirty="0">
              <a:latin typeface="Consolas" panose="020B0609020204030204" pitchFamily="49" charset="0"/>
            </a:endParaRPr>
          </a:p>
        </p:txBody>
      </p:sp>
    </p:spTree>
    <p:extLst>
      <p:ext uri="{BB962C8B-B14F-4D97-AF65-F5344CB8AC3E}">
        <p14:creationId xmlns:p14="http://schemas.microsoft.com/office/powerpoint/2010/main" val="5768548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Whose Method Is Called: Stacey’s Due To </a:t>
            </a:r>
            <a:r>
              <a:rPr lang="en-US" dirty="0" smtClean="0">
                <a:latin typeface="Consolas" panose="020B0609020204030204" pitchFamily="49" charset="0"/>
              </a:rPr>
              <a:t>Self</a:t>
            </a:r>
            <a:endParaRPr lang="en-CA" dirty="0">
              <a:latin typeface="Consolas" panose="020B0609020204030204" pitchFamily="49" charset="0"/>
            </a:endParaRPr>
          </a:p>
        </p:txBody>
      </p:sp>
      <p:sp>
        <p:nvSpPr>
          <p:cNvPr id="3" name="Content Placeholder 2"/>
          <p:cNvSpPr>
            <a:spLocks noGrp="1"/>
          </p:cNvSpPr>
          <p:nvPr>
            <p:ph idx="1"/>
          </p:nvPr>
        </p:nvSpPr>
        <p:spPr/>
        <p:txBody>
          <a:bodyPr/>
          <a:lstStyle/>
          <a:p>
            <a:pPr marL="442912" lvl="2" indent="0">
              <a:buNone/>
            </a:pPr>
            <a:r>
              <a:rPr lang="en-CA" dirty="0" smtClean="0">
                <a:latin typeface="Consolas" panose="020B0609020204030204" pitchFamily="49" charset="0"/>
              </a:rPr>
              <a:t/>
            </a:r>
            <a:br>
              <a:rPr lang="en-CA" dirty="0" smtClean="0">
                <a:latin typeface="Consolas" panose="020B0609020204030204" pitchFamily="49" charset="0"/>
              </a:rPr>
            </a:br>
            <a:r>
              <a:rPr lang="en-US" dirty="0">
                <a:latin typeface="Consolas" panose="020B0609020204030204" pitchFamily="49" charset="0"/>
              </a:rPr>
              <a:t> def sayFriend(</a:t>
            </a:r>
            <a:r>
              <a:rPr lang="en-US" b="1" dirty="0">
                <a:solidFill>
                  <a:srgbClr val="FF0000"/>
                </a:solidFill>
                <a:latin typeface="Consolas" panose="020B0609020204030204" pitchFamily="49" charset="0"/>
              </a:rPr>
              <a:t>self</a:t>
            </a:r>
            <a:r>
              <a:rPr lang="en-US" dirty="0">
                <a:latin typeface="Consolas" panose="020B0609020204030204" pitchFamily="49" charset="0"/>
              </a:rPr>
              <a:t>,</a:t>
            </a:r>
            <a:r>
              <a:rPr lang="en-US" b="1" dirty="0">
                <a:solidFill>
                  <a:srgbClr val="0066FF"/>
                </a:solidFill>
                <a:latin typeface="Consolas" panose="020B0609020204030204" pitchFamily="49" charset="0"/>
              </a:rPr>
              <a:t>myFriend</a:t>
            </a:r>
            <a:r>
              <a:rPr lang="en-US" dirty="0">
                <a:latin typeface="Consolas" panose="020B0609020204030204" pitchFamily="49" charset="0"/>
              </a:rPr>
              <a:t>):</a:t>
            </a:r>
          </a:p>
          <a:p>
            <a:pPr marL="442912" lvl="2" indent="0">
              <a:buNone/>
            </a:pPr>
            <a:r>
              <a:rPr lang="en-US" dirty="0">
                <a:latin typeface="Consolas" panose="020B0609020204030204" pitchFamily="49" charset="0"/>
              </a:rPr>
              <a:t>  </a:t>
            </a:r>
            <a:r>
              <a:rPr lang="en-US" dirty="0" smtClean="0">
                <a:latin typeface="Consolas" panose="020B0609020204030204" pitchFamily="49" charset="0"/>
              </a:rPr>
              <a:t>   </a:t>
            </a:r>
            <a:r>
              <a:rPr lang="en-US" dirty="0">
                <a:latin typeface="Consolas" panose="020B0609020204030204" pitchFamily="49" charset="0"/>
              </a:rPr>
              <a:t>print("Calling object's name %s" </a:t>
            </a:r>
            <a:r>
              <a:rPr lang="en-US" dirty="0" smtClean="0">
                <a:latin typeface="Consolas" panose="020B0609020204030204" pitchFamily="49" charset="0"/>
              </a:rPr>
              <a:t>%(</a:t>
            </a:r>
            <a:r>
              <a:rPr lang="en-US" b="1" dirty="0">
                <a:solidFill>
                  <a:srgbClr val="FF0000"/>
                </a:solidFill>
                <a:latin typeface="Consolas" panose="020B0609020204030204" pitchFamily="49" charset="0"/>
              </a:rPr>
              <a:t>self</a:t>
            </a:r>
            <a:r>
              <a:rPr lang="en-US" dirty="0" smtClean="0">
                <a:latin typeface="Consolas" panose="020B0609020204030204" pitchFamily="49" charset="0"/>
              </a:rPr>
              <a:t>.name</a:t>
            </a:r>
            <a:r>
              <a:rPr lang="en-US" dirty="0">
                <a:latin typeface="Consolas" panose="020B0609020204030204" pitchFamily="49" charset="0"/>
              </a:rPr>
              <a:t>))</a:t>
            </a:r>
          </a:p>
          <a:p>
            <a:pPr marL="442912" lvl="2" indent="0">
              <a:buNone/>
            </a:pPr>
            <a:r>
              <a:rPr lang="en-US" dirty="0">
                <a:latin typeface="Consolas" panose="020B0609020204030204" pitchFamily="49" charset="0"/>
              </a:rPr>
              <a:t>  </a:t>
            </a:r>
            <a:r>
              <a:rPr lang="en-US" dirty="0" smtClean="0">
                <a:latin typeface="Consolas" panose="020B0609020204030204" pitchFamily="49" charset="0"/>
              </a:rPr>
              <a:t>   </a:t>
            </a:r>
            <a:r>
              <a:rPr lang="en-US" dirty="0">
                <a:latin typeface="Consolas" panose="020B0609020204030204" pitchFamily="49" charset="0"/>
              </a:rPr>
              <a:t>print("name of friend is %s" %(</a:t>
            </a:r>
            <a:r>
              <a:rPr lang="en-US" b="1" dirty="0">
                <a:solidFill>
                  <a:srgbClr val="0066FF"/>
                </a:solidFill>
                <a:latin typeface="Consolas" panose="020B0609020204030204" pitchFamily="49" charset="0"/>
              </a:rPr>
              <a:t>myFriend</a:t>
            </a:r>
            <a:r>
              <a:rPr lang="en-US" dirty="0">
                <a:latin typeface="Consolas" panose="020B0609020204030204" pitchFamily="49" charset="0"/>
              </a:rPr>
              <a:t>.name))</a:t>
            </a:r>
          </a:p>
          <a:p>
            <a:pPr marL="442912" lvl="2" indent="0">
              <a:buNone/>
            </a:pPr>
            <a:endParaRPr lang="en-CA" dirty="0" smtClean="0">
              <a:latin typeface="Consolas" panose="020B0609020204030204" pitchFamily="49" charset="0"/>
            </a:endParaRPr>
          </a:p>
          <a:p>
            <a:pPr marL="442912" lvl="2" indent="0">
              <a:buNone/>
            </a:pPr>
            <a:endParaRPr lang="en-US" dirty="0" smtClean="0">
              <a:latin typeface="Consolas" panose="020B0609020204030204" pitchFamily="49" charset="0"/>
            </a:endParaRPr>
          </a:p>
          <a:p>
            <a:pPr marL="442912" lvl="2" indent="0">
              <a:buNone/>
            </a:pPr>
            <a:endParaRPr lang="en-US" dirty="0">
              <a:latin typeface="Consolas" panose="020B0609020204030204" pitchFamily="49" charset="0"/>
            </a:endParaRPr>
          </a:p>
          <a:p>
            <a:pPr marL="442912" lvl="2" indent="0">
              <a:buNone/>
            </a:pPr>
            <a:endParaRPr lang="en-US" dirty="0" smtClean="0">
              <a:latin typeface="Consolas" panose="020B0609020204030204" pitchFamily="49" charset="0"/>
            </a:endParaRPr>
          </a:p>
          <a:p>
            <a:pPr marL="442912" lvl="2" indent="0">
              <a:buNone/>
            </a:pPr>
            <a:endParaRPr lang="en-US" dirty="0">
              <a:latin typeface="Consolas" panose="020B0609020204030204" pitchFamily="49" charset="0"/>
            </a:endParaRPr>
          </a:p>
          <a:p>
            <a:pPr marL="442912" lvl="2" indent="0">
              <a:buNone/>
            </a:pPr>
            <a:endParaRPr lang="en-US" dirty="0" smtClean="0">
              <a:latin typeface="Consolas" panose="020B0609020204030204" pitchFamily="49" charset="0"/>
            </a:endParaRPr>
          </a:p>
          <a:p>
            <a:pPr marL="442912" lvl="2" indent="0">
              <a:buNone/>
            </a:pPr>
            <a:endParaRPr lang="en-CA" dirty="0">
              <a:latin typeface="Consolas" panose="020B0609020204030204" pitchFamily="49" charset="0"/>
            </a:endParaRPr>
          </a:p>
          <a:p>
            <a:pPr marL="442912" lvl="2" indent="0">
              <a:buNone/>
            </a:pPr>
            <a:endParaRPr lang="en-CA" dirty="0">
              <a:latin typeface="Consolas" panose="020B0609020204030204" pitchFamily="49" charset="0"/>
            </a:endParaRPr>
          </a:p>
          <a:p>
            <a:pPr marL="442912" lvl="2" indent="0">
              <a:buNone/>
            </a:pPr>
            <a:r>
              <a:rPr lang="en-CA" dirty="0">
                <a:latin typeface="Consolas" panose="020B0609020204030204" pitchFamily="49" charset="0"/>
              </a:rPr>
              <a:t>def start():</a:t>
            </a:r>
          </a:p>
          <a:p>
            <a:pPr marL="442912" lvl="2" indent="0">
              <a:buNone/>
            </a:pPr>
            <a:r>
              <a:rPr lang="en-CA" dirty="0" smtClean="0">
                <a:latin typeface="Consolas" panose="020B0609020204030204" pitchFamily="49" charset="0"/>
              </a:rPr>
              <a:t>    stacey </a:t>
            </a:r>
            <a:r>
              <a:rPr lang="en-CA" dirty="0">
                <a:latin typeface="Consolas" panose="020B0609020204030204" pitchFamily="49" charset="0"/>
              </a:rPr>
              <a:t>= Person("Stacey")</a:t>
            </a:r>
          </a:p>
          <a:p>
            <a:pPr marL="442912" lvl="2" indent="0">
              <a:buNone/>
            </a:pPr>
            <a:r>
              <a:rPr lang="en-CA" dirty="0">
                <a:latin typeface="Consolas" panose="020B0609020204030204" pitchFamily="49" charset="0"/>
              </a:rPr>
              <a:t>   </a:t>
            </a:r>
            <a:r>
              <a:rPr lang="en-CA" dirty="0" smtClean="0">
                <a:latin typeface="Consolas" panose="020B0609020204030204" pitchFamily="49" charset="0"/>
              </a:rPr>
              <a:t> jamie </a:t>
            </a:r>
            <a:r>
              <a:rPr lang="en-CA" dirty="0">
                <a:latin typeface="Consolas" panose="020B0609020204030204" pitchFamily="49" charset="0"/>
              </a:rPr>
              <a:t>= Person("Jamie")</a:t>
            </a:r>
          </a:p>
          <a:p>
            <a:pPr marL="442912" lvl="2" indent="0">
              <a:buNone/>
            </a:pPr>
            <a:r>
              <a:rPr lang="en-CA" dirty="0" smtClean="0">
                <a:latin typeface="Consolas" panose="020B0609020204030204" pitchFamily="49" charset="0"/>
              </a:rPr>
              <a:t>    </a:t>
            </a:r>
            <a:r>
              <a:rPr lang="en-CA" b="1" dirty="0" smtClean="0">
                <a:solidFill>
                  <a:srgbClr val="FF0000"/>
                </a:solidFill>
                <a:latin typeface="Consolas" panose="020B0609020204030204" pitchFamily="49" charset="0"/>
              </a:rPr>
              <a:t>stacey</a:t>
            </a:r>
            <a:r>
              <a:rPr lang="en-CA" dirty="0" smtClean="0">
                <a:latin typeface="Consolas" panose="020B0609020204030204" pitchFamily="49" charset="0"/>
              </a:rPr>
              <a:t>.sayFriend(</a:t>
            </a:r>
            <a:r>
              <a:rPr lang="en-CA" b="1" dirty="0" smtClean="0">
                <a:solidFill>
                  <a:srgbClr val="0066FF"/>
                </a:solidFill>
                <a:latin typeface="Consolas" panose="020B0609020204030204" pitchFamily="49" charset="0"/>
              </a:rPr>
              <a:t>jamie</a:t>
            </a:r>
            <a:r>
              <a:rPr lang="en-CA" dirty="0">
                <a:latin typeface="Consolas" panose="020B0609020204030204" pitchFamily="49" charset="0"/>
              </a:rPr>
              <a:t>)</a:t>
            </a:r>
          </a:p>
        </p:txBody>
      </p:sp>
      <p:pic>
        <p:nvPicPr>
          <p:cNvPr id="4" name="Picture 3"/>
          <p:cNvPicPr>
            <a:picLocks noChangeAspect="1"/>
          </p:cNvPicPr>
          <p:nvPr/>
        </p:nvPicPr>
        <p:blipFill>
          <a:blip r:embed="rId2"/>
          <a:stretch>
            <a:fillRect/>
          </a:stretch>
        </p:blipFill>
        <p:spPr>
          <a:xfrm>
            <a:off x="290374" y="3137866"/>
            <a:ext cx="8659253" cy="499855"/>
          </a:xfrm>
          <a:prstGeom prst="rect">
            <a:avLst/>
          </a:prstGeom>
          <a:ln>
            <a:solidFill>
              <a:schemeClr val="tx1"/>
            </a:solidFill>
          </a:ln>
        </p:spPr>
      </p:pic>
      <p:sp>
        <p:nvSpPr>
          <p:cNvPr id="5" name="TextBox 4"/>
          <p:cNvSpPr txBox="1"/>
          <p:nvPr/>
        </p:nvSpPr>
        <p:spPr>
          <a:xfrm>
            <a:off x="465138" y="1020970"/>
            <a:ext cx="7205870" cy="344970"/>
          </a:xfrm>
          <a:prstGeom prst="rect">
            <a:avLst/>
          </a:prstGeom>
          <a:noFill/>
          <a:ln w="0">
            <a:noFill/>
          </a:ln>
        </p:spPr>
        <p:txBody>
          <a:bodyPr wrap="square" lIns="90000" rtlCol="0">
            <a:noAutofit/>
          </a:bodyPr>
          <a:lstStyle/>
          <a:p>
            <a:r>
              <a:rPr lang="en-US" sz="1600" b="1" dirty="0" smtClean="0"/>
              <a:t>Self distinguishes the </a:t>
            </a:r>
            <a:r>
              <a:rPr lang="en-US" sz="1600" b="1" dirty="0" smtClean="0">
                <a:solidFill>
                  <a:srgbClr val="FF0000"/>
                </a:solidFill>
              </a:rPr>
              <a:t>object whose method </a:t>
            </a:r>
            <a:r>
              <a:rPr lang="en-US" sz="1600" b="1" dirty="0" smtClean="0"/>
              <a:t>is called from </a:t>
            </a:r>
            <a:r>
              <a:rPr lang="en-US" sz="1600" b="1" dirty="0" smtClean="0">
                <a:solidFill>
                  <a:srgbClr val="3366FF"/>
                </a:solidFill>
              </a:rPr>
              <a:t>other </a:t>
            </a:r>
            <a:r>
              <a:rPr lang="en-US" sz="1600" b="1" dirty="0" smtClean="0">
                <a:solidFill>
                  <a:srgbClr val="3366FF"/>
                </a:solidFill>
              </a:rPr>
              <a:t>object(s)</a:t>
            </a:r>
            <a:endParaRPr lang="en-CA" sz="1600" b="1" dirty="0" smtClean="0">
              <a:solidFill>
                <a:srgbClr val="3366FF"/>
              </a:solidFill>
            </a:endParaRPr>
          </a:p>
        </p:txBody>
      </p:sp>
    </p:spTree>
    <p:extLst>
      <p:ext uri="{BB962C8B-B14F-4D97-AF65-F5344CB8AC3E}">
        <p14:creationId xmlns:p14="http://schemas.microsoft.com/office/powerpoint/2010/main" val="14710150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Whose Method Is Called: Jamie’s Due To </a:t>
            </a:r>
            <a:r>
              <a:rPr lang="en-US" dirty="0" smtClean="0">
                <a:latin typeface="Consolas" panose="020B0609020204030204" pitchFamily="49" charset="0"/>
              </a:rPr>
              <a:t>Self</a:t>
            </a:r>
            <a:endParaRPr lang="en-CA" dirty="0">
              <a:latin typeface="Consolas" panose="020B0609020204030204" pitchFamily="49" charset="0"/>
            </a:endParaRPr>
          </a:p>
        </p:txBody>
      </p:sp>
      <p:sp>
        <p:nvSpPr>
          <p:cNvPr id="3" name="Content Placeholder 2"/>
          <p:cNvSpPr>
            <a:spLocks noGrp="1"/>
          </p:cNvSpPr>
          <p:nvPr>
            <p:ph idx="1"/>
          </p:nvPr>
        </p:nvSpPr>
        <p:spPr/>
        <p:txBody>
          <a:bodyPr/>
          <a:lstStyle/>
          <a:p>
            <a:pPr marL="442912" lvl="2" indent="0">
              <a:buNone/>
            </a:pPr>
            <a:endParaRPr lang="en-CA" dirty="0">
              <a:latin typeface="Consolas" panose="020B0609020204030204" pitchFamily="49" charset="0"/>
            </a:endParaRPr>
          </a:p>
          <a:p>
            <a:pPr marL="442912" lvl="2" indent="0">
              <a:buNone/>
            </a:pPr>
            <a:r>
              <a:rPr lang="en-US" dirty="0" smtClean="0">
                <a:latin typeface="Consolas" panose="020B0609020204030204" pitchFamily="49" charset="0"/>
              </a:rPr>
              <a:t> </a:t>
            </a:r>
            <a:r>
              <a:rPr lang="en-US" dirty="0">
                <a:latin typeface="Consolas" panose="020B0609020204030204" pitchFamily="49" charset="0"/>
              </a:rPr>
              <a:t>def sayFriend(</a:t>
            </a:r>
            <a:r>
              <a:rPr lang="en-US" b="1" dirty="0">
                <a:solidFill>
                  <a:srgbClr val="FF0000"/>
                </a:solidFill>
                <a:latin typeface="Consolas" panose="020B0609020204030204" pitchFamily="49" charset="0"/>
              </a:rPr>
              <a:t>self</a:t>
            </a:r>
            <a:r>
              <a:rPr lang="en-US" dirty="0">
                <a:latin typeface="Consolas" panose="020B0609020204030204" pitchFamily="49" charset="0"/>
              </a:rPr>
              <a:t>,</a:t>
            </a:r>
            <a:r>
              <a:rPr lang="en-US" b="1" dirty="0">
                <a:solidFill>
                  <a:srgbClr val="0066FF"/>
                </a:solidFill>
                <a:latin typeface="Consolas" panose="020B0609020204030204" pitchFamily="49" charset="0"/>
              </a:rPr>
              <a:t>myFriend</a:t>
            </a:r>
            <a:r>
              <a:rPr lang="en-US" dirty="0">
                <a:latin typeface="Consolas" panose="020B0609020204030204" pitchFamily="49" charset="0"/>
              </a:rPr>
              <a:t>):</a:t>
            </a:r>
          </a:p>
          <a:p>
            <a:pPr marL="442912" lvl="2" indent="0">
              <a:buNone/>
            </a:pPr>
            <a:r>
              <a:rPr lang="en-US" dirty="0">
                <a:latin typeface="Consolas" panose="020B0609020204030204" pitchFamily="49" charset="0"/>
              </a:rPr>
              <a:t>      print("Calling object's name %s" </a:t>
            </a:r>
            <a:r>
              <a:rPr lang="en-US" dirty="0" smtClean="0">
                <a:latin typeface="Consolas" panose="020B0609020204030204" pitchFamily="49" charset="0"/>
              </a:rPr>
              <a:t>%(</a:t>
            </a:r>
            <a:r>
              <a:rPr lang="en-US" b="1" dirty="0">
                <a:solidFill>
                  <a:srgbClr val="FF0000"/>
                </a:solidFill>
                <a:latin typeface="Consolas" panose="020B0609020204030204" pitchFamily="49" charset="0"/>
              </a:rPr>
              <a:t>self</a:t>
            </a:r>
            <a:r>
              <a:rPr lang="en-US" dirty="0" smtClean="0">
                <a:latin typeface="Consolas" panose="020B0609020204030204" pitchFamily="49" charset="0"/>
              </a:rPr>
              <a:t>.name</a:t>
            </a:r>
            <a:r>
              <a:rPr lang="en-US" dirty="0">
                <a:latin typeface="Consolas" panose="020B0609020204030204" pitchFamily="49" charset="0"/>
              </a:rPr>
              <a:t>))</a:t>
            </a:r>
          </a:p>
          <a:p>
            <a:pPr marL="442912" lvl="2" indent="0">
              <a:buNone/>
            </a:pPr>
            <a:r>
              <a:rPr lang="en-US" dirty="0">
                <a:latin typeface="Consolas" panose="020B0609020204030204" pitchFamily="49" charset="0"/>
              </a:rPr>
              <a:t>      print("name of friend is %s" %(</a:t>
            </a:r>
            <a:r>
              <a:rPr lang="en-US" b="1" dirty="0">
                <a:solidFill>
                  <a:srgbClr val="0066FF"/>
                </a:solidFill>
                <a:latin typeface="Consolas" panose="020B0609020204030204" pitchFamily="49" charset="0"/>
              </a:rPr>
              <a:t>myFriend</a:t>
            </a:r>
            <a:r>
              <a:rPr lang="en-US" dirty="0">
                <a:latin typeface="Consolas" panose="020B0609020204030204" pitchFamily="49" charset="0"/>
              </a:rPr>
              <a:t>.name))</a:t>
            </a:r>
          </a:p>
          <a:p>
            <a:pPr marL="442912" lvl="2" indent="0">
              <a:buNone/>
            </a:pPr>
            <a:endParaRPr lang="en-CA" dirty="0" smtClean="0">
              <a:latin typeface="Consolas" panose="020B0609020204030204" pitchFamily="49" charset="0"/>
            </a:endParaRPr>
          </a:p>
          <a:p>
            <a:pPr marL="442912" lvl="2" indent="0">
              <a:buNone/>
            </a:pPr>
            <a:endParaRPr lang="en-US" dirty="0" smtClean="0">
              <a:latin typeface="Consolas" panose="020B0609020204030204" pitchFamily="49" charset="0"/>
            </a:endParaRPr>
          </a:p>
          <a:p>
            <a:pPr marL="442912" lvl="2" indent="0">
              <a:buNone/>
            </a:pPr>
            <a:endParaRPr lang="en-US" dirty="0">
              <a:latin typeface="Consolas" panose="020B0609020204030204" pitchFamily="49" charset="0"/>
            </a:endParaRPr>
          </a:p>
          <a:p>
            <a:pPr marL="442912" lvl="2" indent="0">
              <a:buNone/>
            </a:pPr>
            <a:endParaRPr lang="en-US" dirty="0" smtClean="0">
              <a:latin typeface="Consolas" panose="020B0609020204030204" pitchFamily="49" charset="0"/>
            </a:endParaRPr>
          </a:p>
          <a:p>
            <a:pPr marL="442912" lvl="2" indent="0">
              <a:buNone/>
            </a:pPr>
            <a:endParaRPr lang="en-US" dirty="0">
              <a:latin typeface="Consolas" panose="020B0609020204030204" pitchFamily="49" charset="0"/>
            </a:endParaRPr>
          </a:p>
          <a:p>
            <a:pPr marL="442912" lvl="2" indent="0">
              <a:buNone/>
            </a:pPr>
            <a:endParaRPr lang="en-CA" dirty="0" smtClean="0">
              <a:latin typeface="Consolas" panose="020B0609020204030204" pitchFamily="49" charset="0"/>
            </a:endParaRPr>
          </a:p>
          <a:p>
            <a:pPr marL="442912" lvl="2" indent="0">
              <a:buNone/>
            </a:pPr>
            <a:r>
              <a:rPr lang="en-CA" dirty="0" smtClean="0">
                <a:latin typeface="Consolas" panose="020B0609020204030204" pitchFamily="49" charset="0"/>
              </a:rPr>
              <a:t>def </a:t>
            </a:r>
            <a:r>
              <a:rPr lang="en-CA" dirty="0">
                <a:latin typeface="Consolas" panose="020B0609020204030204" pitchFamily="49" charset="0"/>
              </a:rPr>
              <a:t>start</a:t>
            </a:r>
            <a:r>
              <a:rPr lang="en-CA" dirty="0" smtClean="0">
                <a:latin typeface="Consolas" panose="020B0609020204030204" pitchFamily="49" charset="0"/>
              </a:rPr>
              <a:t>():</a:t>
            </a:r>
          </a:p>
          <a:p>
            <a:pPr marL="442912" lvl="2" indent="0">
              <a:buNone/>
            </a:pPr>
            <a:r>
              <a:rPr lang="en-CA" dirty="0">
                <a:latin typeface="Consolas" panose="020B0609020204030204" pitchFamily="49" charset="0"/>
              </a:rPr>
              <a:t> </a:t>
            </a:r>
            <a:r>
              <a:rPr lang="en-CA" dirty="0" smtClean="0">
                <a:latin typeface="Consolas" panose="020B0609020204030204" pitchFamily="49" charset="0"/>
              </a:rPr>
              <a:t>   stacey </a:t>
            </a:r>
            <a:r>
              <a:rPr lang="en-CA" dirty="0">
                <a:latin typeface="Consolas" panose="020B0609020204030204" pitchFamily="49" charset="0"/>
              </a:rPr>
              <a:t>= Person("Stacey")</a:t>
            </a:r>
          </a:p>
          <a:p>
            <a:pPr marL="442912" lvl="2" indent="0">
              <a:buNone/>
            </a:pPr>
            <a:r>
              <a:rPr lang="en-CA" dirty="0">
                <a:latin typeface="Consolas" panose="020B0609020204030204" pitchFamily="49" charset="0"/>
              </a:rPr>
              <a:t>   </a:t>
            </a:r>
            <a:r>
              <a:rPr lang="en-CA" dirty="0" smtClean="0">
                <a:latin typeface="Consolas" panose="020B0609020204030204" pitchFamily="49" charset="0"/>
              </a:rPr>
              <a:t> jamie </a:t>
            </a:r>
            <a:r>
              <a:rPr lang="en-CA" dirty="0">
                <a:latin typeface="Consolas" panose="020B0609020204030204" pitchFamily="49" charset="0"/>
              </a:rPr>
              <a:t>= Person("Jamie")</a:t>
            </a:r>
          </a:p>
          <a:p>
            <a:pPr marL="442912" lvl="2" indent="0">
              <a:buNone/>
            </a:pPr>
            <a:r>
              <a:rPr lang="en-CA" dirty="0" smtClean="0">
                <a:latin typeface="Consolas" panose="020B0609020204030204" pitchFamily="49" charset="0"/>
              </a:rPr>
              <a:t>    </a:t>
            </a:r>
            <a:r>
              <a:rPr lang="en-CA" b="1" dirty="0" smtClean="0">
                <a:solidFill>
                  <a:srgbClr val="FF0000"/>
                </a:solidFill>
                <a:latin typeface="Consolas" panose="020B0609020204030204" pitchFamily="49" charset="0"/>
              </a:rPr>
              <a:t>jamie</a:t>
            </a:r>
            <a:r>
              <a:rPr lang="en-CA" dirty="0" smtClean="0">
                <a:latin typeface="Consolas" panose="020B0609020204030204" pitchFamily="49" charset="0"/>
              </a:rPr>
              <a:t>.sayFriend(</a:t>
            </a:r>
            <a:r>
              <a:rPr lang="en-CA" b="1" dirty="0" smtClean="0">
                <a:solidFill>
                  <a:srgbClr val="0066FF"/>
                </a:solidFill>
                <a:latin typeface="Consolas" panose="020B0609020204030204" pitchFamily="49" charset="0"/>
              </a:rPr>
              <a:t>stacey</a:t>
            </a:r>
            <a:r>
              <a:rPr lang="en-CA" dirty="0" smtClean="0">
                <a:latin typeface="Consolas" panose="020B0609020204030204" pitchFamily="49" charset="0"/>
              </a:rPr>
              <a:t>)</a:t>
            </a:r>
            <a:endParaRPr lang="en-CA" dirty="0">
              <a:latin typeface="Consolas" panose="020B0609020204030204" pitchFamily="49" charset="0"/>
            </a:endParaRPr>
          </a:p>
        </p:txBody>
      </p:sp>
      <p:pic>
        <p:nvPicPr>
          <p:cNvPr id="4" name="Picture 3"/>
          <p:cNvPicPr>
            <a:picLocks noChangeAspect="1"/>
          </p:cNvPicPr>
          <p:nvPr/>
        </p:nvPicPr>
        <p:blipFill rotWithShape="1">
          <a:blip r:embed="rId2"/>
          <a:srcRect b="15584"/>
          <a:stretch/>
        </p:blipFill>
        <p:spPr>
          <a:xfrm>
            <a:off x="337101" y="3228902"/>
            <a:ext cx="8306837" cy="538371"/>
          </a:xfrm>
          <a:prstGeom prst="rect">
            <a:avLst/>
          </a:prstGeom>
          <a:ln>
            <a:solidFill>
              <a:schemeClr val="tx1"/>
            </a:solidFill>
          </a:ln>
        </p:spPr>
      </p:pic>
      <p:sp>
        <p:nvSpPr>
          <p:cNvPr id="5" name="TextBox 4"/>
          <p:cNvSpPr txBox="1"/>
          <p:nvPr/>
        </p:nvSpPr>
        <p:spPr>
          <a:xfrm>
            <a:off x="465138" y="1020970"/>
            <a:ext cx="7205870" cy="344970"/>
          </a:xfrm>
          <a:prstGeom prst="rect">
            <a:avLst/>
          </a:prstGeom>
          <a:noFill/>
          <a:ln w="0">
            <a:noFill/>
          </a:ln>
        </p:spPr>
        <p:txBody>
          <a:bodyPr wrap="square" lIns="90000" rtlCol="0">
            <a:noAutofit/>
          </a:bodyPr>
          <a:lstStyle/>
          <a:p>
            <a:r>
              <a:rPr lang="en-US" sz="1600" b="1" dirty="0" smtClean="0"/>
              <a:t>Self distinguishes the </a:t>
            </a:r>
            <a:r>
              <a:rPr lang="en-US" sz="1600" b="1" dirty="0" smtClean="0">
                <a:solidFill>
                  <a:srgbClr val="FF0000"/>
                </a:solidFill>
              </a:rPr>
              <a:t>object whose method </a:t>
            </a:r>
            <a:r>
              <a:rPr lang="en-US" sz="1600" b="1" dirty="0" smtClean="0"/>
              <a:t>is called from </a:t>
            </a:r>
            <a:r>
              <a:rPr lang="en-US" sz="1600" b="1" dirty="0" smtClean="0">
                <a:solidFill>
                  <a:srgbClr val="3366FF"/>
                </a:solidFill>
              </a:rPr>
              <a:t>other </a:t>
            </a:r>
            <a:r>
              <a:rPr lang="en-US" sz="1600" b="1" dirty="0" smtClean="0">
                <a:solidFill>
                  <a:srgbClr val="3366FF"/>
                </a:solidFill>
              </a:rPr>
              <a:t>object(s)</a:t>
            </a:r>
            <a:endParaRPr lang="en-CA" sz="1600" b="1" dirty="0" smtClean="0">
              <a:solidFill>
                <a:srgbClr val="3366FF"/>
              </a:solidFill>
            </a:endParaRPr>
          </a:p>
        </p:txBody>
      </p:sp>
    </p:spTree>
    <p:extLst>
      <p:ext uri="{BB962C8B-B14F-4D97-AF65-F5344CB8AC3E}">
        <p14:creationId xmlns:p14="http://schemas.microsoft.com/office/powerpoint/2010/main" val="13789381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olas" panose="020B0609020204030204" pitchFamily="49" charset="0"/>
              </a:rPr>
              <a:t>Self</a:t>
            </a:r>
            <a:r>
              <a:rPr lang="en-US" dirty="0" smtClean="0"/>
              <a:t> Is Still Needed Even With A Single Object</a:t>
            </a:r>
            <a:endParaRPr lang="en-CA" dirty="0"/>
          </a:p>
        </p:txBody>
      </p:sp>
      <p:sp>
        <p:nvSpPr>
          <p:cNvPr id="3" name="Content Placeholder 2"/>
          <p:cNvSpPr>
            <a:spLocks noGrp="1"/>
          </p:cNvSpPr>
          <p:nvPr>
            <p:ph idx="1"/>
          </p:nvPr>
        </p:nvSpPr>
        <p:spPr/>
        <p:txBody>
          <a:bodyPr/>
          <a:lstStyle/>
          <a:p>
            <a:pPr marL="442912" lvl="2" indent="0">
              <a:buNone/>
            </a:pPr>
            <a:endParaRPr lang="en-CA" dirty="0">
              <a:latin typeface="Consolas" panose="020B0609020204030204" pitchFamily="49" charset="0"/>
            </a:endParaRPr>
          </a:p>
          <a:p>
            <a:pPr marL="1792288" lvl="3" indent="0">
              <a:buNone/>
            </a:pPr>
            <a:endParaRPr lang="en-US" dirty="0" smtClean="0">
              <a:latin typeface="Consolas" panose="020B0609020204030204" pitchFamily="49" charset="0"/>
            </a:endParaRPr>
          </a:p>
          <a:p>
            <a:pPr marL="1792288" lvl="3" indent="0">
              <a:buNone/>
            </a:pPr>
            <a:endParaRPr lang="en-US" dirty="0">
              <a:latin typeface="Consolas" panose="020B0609020204030204" pitchFamily="49" charset="0"/>
            </a:endParaRPr>
          </a:p>
          <a:p>
            <a:pPr marL="1792288" lvl="3" indent="0">
              <a:buNone/>
            </a:pPr>
            <a:endParaRPr lang="en-CA" dirty="0">
              <a:latin typeface="Consolas" panose="020B0609020204030204" pitchFamily="49" charset="0"/>
            </a:endParaRPr>
          </a:p>
          <a:p>
            <a:pPr marL="1792288" lvl="3" indent="0">
              <a:buNone/>
            </a:pPr>
            <a:r>
              <a:rPr lang="en-US" dirty="0">
                <a:latin typeface="Consolas" panose="020B0609020204030204" pitchFamily="49" charset="0"/>
              </a:rPr>
              <a:t> def cannotSay(</a:t>
            </a:r>
            <a:r>
              <a:rPr lang="en-US" b="1" dirty="0">
                <a:solidFill>
                  <a:srgbClr val="00B050"/>
                </a:solidFill>
                <a:latin typeface="Consolas" panose="020B0609020204030204" pitchFamily="49" charset="0"/>
              </a:rPr>
              <a:t>self</a:t>
            </a:r>
            <a:r>
              <a:rPr lang="en-US" dirty="0">
                <a:latin typeface="Consolas" panose="020B0609020204030204" pitchFamily="49" charset="0"/>
              </a:rPr>
              <a:t>):</a:t>
            </a:r>
          </a:p>
          <a:p>
            <a:pPr marL="1792288" lvl="3" indent="0">
              <a:buNone/>
            </a:pPr>
            <a:r>
              <a:rPr lang="en-US" dirty="0">
                <a:latin typeface="Consolas" panose="020B0609020204030204" pitchFamily="49" charset="0"/>
              </a:rPr>
              <a:t>      print("My name is %s" %(</a:t>
            </a:r>
            <a:r>
              <a:rPr lang="en-US" b="1" dirty="0">
                <a:solidFill>
                  <a:srgbClr val="FF0000"/>
                </a:solidFill>
                <a:latin typeface="Consolas" panose="020B0609020204030204" pitchFamily="49" charset="0"/>
              </a:rPr>
              <a:t>name</a:t>
            </a:r>
            <a:r>
              <a:rPr lang="en-US" dirty="0">
                <a:latin typeface="Consolas" panose="020B0609020204030204" pitchFamily="49" charset="0"/>
              </a:rPr>
              <a:t>))</a:t>
            </a:r>
            <a:endParaRPr lang="en-CA" dirty="0" smtClean="0">
              <a:latin typeface="Consolas" panose="020B0609020204030204" pitchFamily="49" charset="0"/>
            </a:endParaRPr>
          </a:p>
          <a:p>
            <a:pPr marL="1792288" lvl="3" indent="0">
              <a:buNone/>
            </a:pPr>
            <a:endParaRPr lang="en-CA" dirty="0">
              <a:latin typeface="Consolas" panose="020B0609020204030204" pitchFamily="49" charset="0"/>
            </a:endParaRPr>
          </a:p>
          <a:p>
            <a:pPr marL="1792288" lvl="3" indent="0">
              <a:buNone/>
            </a:pPr>
            <a:endParaRPr lang="en-CA" dirty="0" smtClean="0">
              <a:latin typeface="Consolas" panose="020B0609020204030204" pitchFamily="49" charset="0"/>
            </a:endParaRPr>
          </a:p>
          <a:p>
            <a:pPr marL="1792288" lvl="3" indent="0">
              <a:buNone/>
            </a:pPr>
            <a:r>
              <a:rPr lang="en-CA" dirty="0" smtClean="0">
                <a:latin typeface="Consolas" panose="020B0609020204030204" pitchFamily="49" charset="0"/>
              </a:rPr>
              <a:t>def </a:t>
            </a:r>
            <a:r>
              <a:rPr lang="en-CA" dirty="0">
                <a:latin typeface="Consolas" panose="020B0609020204030204" pitchFamily="49" charset="0"/>
              </a:rPr>
              <a:t>start():</a:t>
            </a:r>
          </a:p>
          <a:p>
            <a:pPr marL="1792288" lvl="3" indent="0">
              <a:buNone/>
            </a:pPr>
            <a:r>
              <a:rPr lang="en-CA" dirty="0" smtClean="0">
                <a:latin typeface="Consolas" panose="020B0609020204030204" pitchFamily="49" charset="0"/>
              </a:rPr>
              <a:t>    </a:t>
            </a:r>
            <a:r>
              <a:rPr lang="en-CA" b="1" dirty="0" smtClean="0">
                <a:solidFill>
                  <a:srgbClr val="00B050"/>
                </a:solidFill>
                <a:latin typeface="Consolas" panose="020B0609020204030204" pitchFamily="49" charset="0"/>
              </a:rPr>
              <a:t>stacey</a:t>
            </a:r>
            <a:r>
              <a:rPr lang="en-CA" dirty="0" smtClean="0">
                <a:latin typeface="Consolas" panose="020B0609020204030204" pitchFamily="49" charset="0"/>
              </a:rPr>
              <a:t>.cannotSay()</a:t>
            </a:r>
            <a:endParaRPr lang="en-CA" dirty="0">
              <a:latin typeface="Consolas" panose="020B0609020204030204" pitchFamily="49" charset="0"/>
            </a:endParaRPr>
          </a:p>
        </p:txBody>
      </p:sp>
      <p:sp>
        <p:nvSpPr>
          <p:cNvPr id="4" name="TextBox 3"/>
          <p:cNvSpPr txBox="1"/>
          <p:nvPr/>
        </p:nvSpPr>
        <p:spPr>
          <a:xfrm>
            <a:off x="6809875" y="878890"/>
            <a:ext cx="2334126" cy="1788110"/>
          </a:xfrm>
          <a:prstGeom prst="rect">
            <a:avLst/>
          </a:prstGeom>
          <a:solidFill>
            <a:srgbClr val="0066FF"/>
          </a:solidFill>
          <a:ln w="0">
            <a:noFill/>
          </a:ln>
        </p:spPr>
        <p:txBody>
          <a:bodyPr wrap="square" lIns="90000" rtlCol="0">
            <a:noAutofit/>
          </a:bodyPr>
          <a:lstStyle/>
          <a:p>
            <a:pPr marL="176213" indent="-176213">
              <a:buFont typeface="Arial" panose="020B0604020202020204" pitchFamily="34" charset="0"/>
              <a:buChar char="•"/>
            </a:pPr>
            <a:r>
              <a:rPr lang="en-US" sz="1600" b="1" dirty="0" smtClean="0">
                <a:solidFill>
                  <a:srgbClr val="FFFFFF"/>
                </a:solidFill>
              </a:rPr>
              <a:t>Reference to the identifier ‘</a:t>
            </a:r>
            <a:r>
              <a:rPr lang="en-US" sz="1600" b="1" dirty="0" smtClean="0">
                <a:solidFill>
                  <a:srgbClr val="FFFFFF"/>
                </a:solidFill>
                <a:latin typeface="Consolas" panose="020B0609020204030204" pitchFamily="49" charset="0"/>
              </a:rPr>
              <a:t>name</a:t>
            </a:r>
            <a:r>
              <a:rPr lang="en-US" sz="1600" b="1" dirty="0" smtClean="0">
                <a:solidFill>
                  <a:srgbClr val="FFFFFF"/>
                </a:solidFill>
              </a:rPr>
              <a:t>’ </a:t>
            </a:r>
            <a:endParaRPr lang="en-US" sz="1600" b="1" dirty="0" smtClean="0">
              <a:solidFill>
                <a:srgbClr val="FFFFFF"/>
              </a:solidFill>
            </a:endParaRPr>
          </a:p>
          <a:p>
            <a:pPr marL="176213" indent="-176213">
              <a:buFont typeface="Arial" panose="020B0604020202020204" pitchFamily="34" charset="0"/>
              <a:buChar char="•"/>
            </a:pPr>
            <a:r>
              <a:rPr lang="en-US" sz="1600" b="1" dirty="0" smtClean="0">
                <a:solidFill>
                  <a:srgbClr val="FFFFFF"/>
                </a:solidFill>
              </a:rPr>
              <a:t>Not </a:t>
            </a:r>
            <a:r>
              <a:rPr lang="en-US" sz="1600" b="1" dirty="0" smtClean="0">
                <a:solidFill>
                  <a:srgbClr val="FFFFFF"/>
                </a:solidFill>
              </a:rPr>
              <a:t>specified as </a:t>
            </a:r>
            <a:r>
              <a:rPr lang="en-US" sz="1600" b="1" dirty="0" smtClean="0">
                <a:solidFill>
                  <a:srgbClr val="FFFFFF"/>
                </a:solidFill>
              </a:rPr>
              <a:t>‘</a:t>
            </a:r>
            <a:r>
              <a:rPr lang="en-US" sz="1600" b="1" dirty="0" smtClean="0">
                <a:solidFill>
                  <a:srgbClr val="FFFFFF"/>
                </a:solidFill>
                <a:latin typeface="Consolas" panose="020B0609020204030204" pitchFamily="49" charset="0"/>
              </a:rPr>
              <a:t>self.name</a:t>
            </a:r>
            <a:r>
              <a:rPr lang="en-US" sz="1600" b="1" dirty="0" smtClean="0">
                <a:solidFill>
                  <a:srgbClr val="FFFFFF"/>
                </a:solidFill>
              </a:rPr>
              <a:t>’</a:t>
            </a:r>
          </a:p>
          <a:p>
            <a:pPr marL="366713" lvl="1" indent="-192088">
              <a:buFont typeface="Arial" panose="020B0604020202020204" pitchFamily="34" charset="0"/>
              <a:buChar char="•"/>
            </a:pPr>
            <a:r>
              <a:rPr lang="en-US" sz="1400" b="1" dirty="0">
                <a:solidFill>
                  <a:srgbClr val="FFFFFF"/>
                </a:solidFill>
              </a:rPr>
              <a:t>I</a:t>
            </a:r>
            <a:r>
              <a:rPr lang="en-US" sz="1400" b="1" dirty="0" smtClean="0">
                <a:solidFill>
                  <a:srgbClr val="FFFFFF"/>
                </a:solidFill>
              </a:rPr>
              <a:t>t’s </a:t>
            </a:r>
            <a:r>
              <a:rPr lang="en-US" sz="1400" b="1" dirty="0" smtClean="0">
                <a:solidFill>
                  <a:srgbClr val="FFFFFF"/>
                </a:solidFill>
              </a:rPr>
              <a:t>not treated as </a:t>
            </a:r>
            <a:r>
              <a:rPr lang="en-US" sz="1400" b="1" dirty="0" smtClean="0">
                <a:solidFill>
                  <a:srgbClr val="FFFFFF"/>
                </a:solidFill>
              </a:rPr>
              <a:t> an attribute</a:t>
            </a:r>
            <a:r>
              <a:rPr lang="en-US" sz="1400" b="1" dirty="0" smtClean="0">
                <a:solidFill>
                  <a:srgbClr val="FFFFFF"/>
                </a:solidFill>
              </a:rPr>
              <a:t>.</a:t>
            </a:r>
            <a:endParaRPr lang="en-US" sz="1400" b="1" dirty="0" smtClean="0">
              <a:solidFill>
                <a:srgbClr val="FFFFFF"/>
              </a:solidFill>
            </a:endParaRPr>
          </a:p>
        </p:txBody>
      </p:sp>
      <p:cxnSp>
        <p:nvCxnSpPr>
          <p:cNvPr id="6" name="Straight Arrow Connector 5"/>
          <p:cNvCxnSpPr>
            <a:stCxn id="4" idx="1"/>
          </p:cNvCxnSpPr>
          <p:nvPr/>
        </p:nvCxnSpPr>
        <p:spPr bwMode="auto">
          <a:xfrm flipH="1">
            <a:off x="5638800" y="1772945"/>
            <a:ext cx="1171075" cy="741655"/>
          </a:xfrm>
          <a:prstGeom prst="straightConnector1">
            <a:avLst/>
          </a:prstGeom>
          <a:noFill/>
          <a:ln w="38100" cap="flat" cmpd="sng" algn="ctr">
            <a:solidFill>
              <a:schemeClr val="tx1"/>
            </a:solidFill>
            <a:prstDash val="solid"/>
            <a:round/>
            <a:headEnd type="none" w="sm" len="sm"/>
            <a:tailEnd type="triangle"/>
          </a:ln>
          <a:effectLst/>
        </p:spPr>
      </p:cxnSp>
      <p:sp>
        <p:nvSpPr>
          <p:cNvPr id="8" name="TextBox 7"/>
          <p:cNvSpPr txBox="1"/>
          <p:nvPr/>
        </p:nvSpPr>
        <p:spPr>
          <a:xfrm>
            <a:off x="164431" y="4183564"/>
            <a:ext cx="1600200" cy="1053548"/>
          </a:xfrm>
          <a:prstGeom prst="rect">
            <a:avLst/>
          </a:prstGeom>
          <a:solidFill>
            <a:srgbClr val="0066FF"/>
          </a:solidFill>
          <a:ln w="0">
            <a:noFill/>
          </a:ln>
        </p:spPr>
        <p:txBody>
          <a:bodyPr wrap="square" lIns="90000" rtlCol="0">
            <a:noAutofit/>
          </a:bodyPr>
          <a:lstStyle/>
          <a:p>
            <a:r>
              <a:rPr lang="en-US" sz="1600" b="1" dirty="0" smtClean="0">
                <a:solidFill>
                  <a:srgbClr val="FFFFFF"/>
                </a:solidFill>
              </a:rPr>
              <a:t>Check local scope for variable declaration</a:t>
            </a:r>
          </a:p>
        </p:txBody>
      </p:sp>
      <p:sp>
        <p:nvSpPr>
          <p:cNvPr id="11" name="TextBox 10"/>
          <p:cNvSpPr txBox="1"/>
          <p:nvPr/>
        </p:nvSpPr>
        <p:spPr>
          <a:xfrm>
            <a:off x="164431" y="2115077"/>
            <a:ext cx="1600200" cy="1053548"/>
          </a:xfrm>
          <a:prstGeom prst="rect">
            <a:avLst/>
          </a:prstGeom>
          <a:solidFill>
            <a:srgbClr val="0066FF"/>
          </a:solidFill>
          <a:ln w="0">
            <a:noFill/>
          </a:ln>
        </p:spPr>
        <p:txBody>
          <a:bodyPr wrap="square" lIns="90000" rtlCol="0">
            <a:noAutofit/>
          </a:bodyPr>
          <a:lstStyle/>
          <a:p>
            <a:r>
              <a:rPr lang="en-US" sz="1600" b="1" dirty="0" smtClean="0">
                <a:solidFill>
                  <a:srgbClr val="FFFFFF"/>
                </a:solidFill>
              </a:rPr>
              <a:t>Check global scope for variable declaration</a:t>
            </a:r>
          </a:p>
        </p:txBody>
      </p:sp>
      <p:sp>
        <p:nvSpPr>
          <p:cNvPr id="13" name="Freeform 12"/>
          <p:cNvSpPr/>
          <p:nvPr/>
        </p:nvSpPr>
        <p:spPr>
          <a:xfrm>
            <a:off x="733926" y="2463918"/>
            <a:ext cx="2034693" cy="1867450"/>
          </a:xfrm>
          <a:custGeom>
            <a:avLst/>
            <a:gdLst>
              <a:gd name="connsiteX0" fmla="*/ 0 w 2034693"/>
              <a:gd name="connsiteY0" fmla="*/ 1867450 h 1867450"/>
              <a:gd name="connsiteX1" fmla="*/ 1491916 w 2034693"/>
              <a:gd name="connsiteY1" fmla="*/ 219124 h 1867450"/>
              <a:gd name="connsiteX2" fmla="*/ 1552074 w 2034693"/>
              <a:gd name="connsiteY2" fmla="*/ 170998 h 1867450"/>
              <a:gd name="connsiteX3" fmla="*/ 1576137 w 2034693"/>
              <a:gd name="connsiteY3" fmla="*/ 134903 h 1867450"/>
              <a:gd name="connsiteX4" fmla="*/ 1612232 w 2034693"/>
              <a:gd name="connsiteY4" fmla="*/ 110840 h 1867450"/>
              <a:gd name="connsiteX5" fmla="*/ 1864895 w 2034693"/>
              <a:gd name="connsiteY5" fmla="*/ 74745 h 1867450"/>
              <a:gd name="connsiteX6" fmla="*/ 2009274 w 2034693"/>
              <a:gd name="connsiteY6" fmla="*/ 62714 h 1867450"/>
              <a:gd name="connsiteX7" fmla="*/ 1997242 w 2034693"/>
              <a:gd name="connsiteY7" fmla="*/ 26619 h 1867450"/>
              <a:gd name="connsiteX8" fmla="*/ 1961148 w 2034693"/>
              <a:gd name="connsiteY8" fmla="*/ 2556 h 1867450"/>
              <a:gd name="connsiteX9" fmla="*/ 1985211 w 2034693"/>
              <a:gd name="connsiteY9" fmla="*/ 38650 h 1867450"/>
              <a:gd name="connsiteX10" fmla="*/ 2021306 w 2034693"/>
              <a:gd name="connsiteY10" fmla="*/ 62714 h 1867450"/>
              <a:gd name="connsiteX11" fmla="*/ 2033337 w 2034693"/>
              <a:gd name="connsiteY11" fmla="*/ 98808 h 1867450"/>
              <a:gd name="connsiteX12" fmla="*/ 1997242 w 2034693"/>
              <a:gd name="connsiteY12" fmla="*/ 110840 h 1867450"/>
              <a:gd name="connsiteX13" fmla="*/ 1937085 w 2034693"/>
              <a:gd name="connsiteY13" fmla="*/ 183029 h 1867450"/>
              <a:gd name="connsiteX14" fmla="*/ 1925053 w 2034693"/>
              <a:gd name="connsiteY14" fmla="*/ 195061 h 1867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34693" h="1867450">
                <a:moveTo>
                  <a:pt x="0" y="1867450"/>
                </a:moveTo>
                <a:lnTo>
                  <a:pt x="1491916" y="219124"/>
                </a:lnTo>
                <a:cubicBezTo>
                  <a:pt x="1538563" y="167294"/>
                  <a:pt x="1488623" y="192147"/>
                  <a:pt x="1552074" y="170998"/>
                </a:cubicBezTo>
                <a:cubicBezTo>
                  <a:pt x="1560095" y="158966"/>
                  <a:pt x="1565912" y="145128"/>
                  <a:pt x="1576137" y="134903"/>
                </a:cubicBezTo>
                <a:cubicBezTo>
                  <a:pt x="1586362" y="124678"/>
                  <a:pt x="1599018" y="116713"/>
                  <a:pt x="1612232" y="110840"/>
                </a:cubicBezTo>
                <a:cubicBezTo>
                  <a:pt x="1704534" y="69817"/>
                  <a:pt x="1747262" y="83458"/>
                  <a:pt x="1864895" y="74745"/>
                </a:cubicBezTo>
                <a:lnTo>
                  <a:pt x="2009274" y="62714"/>
                </a:lnTo>
                <a:cubicBezTo>
                  <a:pt x="2005263" y="50682"/>
                  <a:pt x="2005165" y="36522"/>
                  <a:pt x="1997242" y="26619"/>
                </a:cubicBezTo>
                <a:cubicBezTo>
                  <a:pt x="1988209" y="15328"/>
                  <a:pt x="1971373" y="-7669"/>
                  <a:pt x="1961148" y="2556"/>
                </a:cubicBezTo>
                <a:cubicBezTo>
                  <a:pt x="1950923" y="12781"/>
                  <a:pt x="1974986" y="28425"/>
                  <a:pt x="1985211" y="38650"/>
                </a:cubicBezTo>
                <a:cubicBezTo>
                  <a:pt x="1995436" y="48875"/>
                  <a:pt x="2009274" y="54693"/>
                  <a:pt x="2021306" y="62714"/>
                </a:cubicBezTo>
                <a:cubicBezTo>
                  <a:pt x="2025316" y="74745"/>
                  <a:pt x="2039009" y="87465"/>
                  <a:pt x="2033337" y="98808"/>
                </a:cubicBezTo>
                <a:cubicBezTo>
                  <a:pt x="2027665" y="110152"/>
                  <a:pt x="2007794" y="103805"/>
                  <a:pt x="1997242" y="110840"/>
                </a:cubicBezTo>
                <a:cubicBezTo>
                  <a:pt x="1964229" y="132849"/>
                  <a:pt x="1959279" y="153438"/>
                  <a:pt x="1937085" y="183029"/>
                </a:cubicBezTo>
                <a:cubicBezTo>
                  <a:pt x="1933682" y="187567"/>
                  <a:pt x="1929064" y="191050"/>
                  <a:pt x="1925053" y="195061"/>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Freeform 13"/>
          <p:cNvSpPr/>
          <p:nvPr/>
        </p:nvSpPr>
        <p:spPr>
          <a:xfrm>
            <a:off x="829025" y="1056546"/>
            <a:ext cx="1493620" cy="1085075"/>
          </a:xfrm>
          <a:custGeom>
            <a:avLst/>
            <a:gdLst>
              <a:gd name="connsiteX0" fmla="*/ 13186 w 1493620"/>
              <a:gd name="connsiteY0" fmla="*/ 1085075 h 1085075"/>
              <a:gd name="connsiteX1" fmla="*/ 13186 w 1493620"/>
              <a:gd name="connsiteY1" fmla="*/ 856475 h 1085075"/>
              <a:gd name="connsiteX2" fmla="*/ 25217 w 1493620"/>
              <a:gd name="connsiteY2" fmla="*/ 724128 h 1085075"/>
              <a:gd name="connsiteX3" fmla="*/ 85375 w 1493620"/>
              <a:gd name="connsiteY3" fmla="*/ 579749 h 1085075"/>
              <a:gd name="connsiteX4" fmla="*/ 121470 w 1493620"/>
              <a:gd name="connsiteY4" fmla="*/ 507559 h 1085075"/>
              <a:gd name="connsiteX5" fmla="*/ 133501 w 1493620"/>
              <a:gd name="connsiteY5" fmla="*/ 471465 h 1085075"/>
              <a:gd name="connsiteX6" fmla="*/ 157564 w 1493620"/>
              <a:gd name="connsiteY6" fmla="*/ 447401 h 1085075"/>
              <a:gd name="connsiteX7" fmla="*/ 181628 w 1493620"/>
              <a:gd name="connsiteY7" fmla="*/ 411307 h 1085075"/>
              <a:gd name="connsiteX8" fmla="*/ 205691 w 1493620"/>
              <a:gd name="connsiteY8" fmla="*/ 387243 h 1085075"/>
              <a:gd name="connsiteX9" fmla="*/ 229754 w 1493620"/>
              <a:gd name="connsiteY9" fmla="*/ 351149 h 1085075"/>
              <a:gd name="connsiteX10" fmla="*/ 313975 w 1493620"/>
              <a:gd name="connsiteY10" fmla="*/ 278959 h 1085075"/>
              <a:gd name="connsiteX11" fmla="*/ 386164 w 1493620"/>
              <a:gd name="connsiteY11" fmla="*/ 218801 h 1085075"/>
              <a:gd name="connsiteX12" fmla="*/ 434291 w 1493620"/>
              <a:gd name="connsiteY12" fmla="*/ 182707 h 1085075"/>
              <a:gd name="connsiteX13" fmla="*/ 482417 w 1493620"/>
              <a:gd name="connsiteY13" fmla="*/ 170675 h 1085075"/>
              <a:gd name="connsiteX14" fmla="*/ 554607 w 1493620"/>
              <a:gd name="connsiteY14" fmla="*/ 146612 h 1085075"/>
              <a:gd name="connsiteX15" fmla="*/ 626796 w 1493620"/>
              <a:gd name="connsiteY15" fmla="*/ 134580 h 1085075"/>
              <a:gd name="connsiteX16" fmla="*/ 843364 w 1493620"/>
              <a:gd name="connsiteY16" fmla="*/ 110517 h 1085075"/>
              <a:gd name="connsiteX17" fmla="*/ 927586 w 1493620"/>
              <a:gd name="connsiteY17" fmla="*/ 98486 h 1085075"/>
              <a:gd name="connsiteX18" fmla="*/ 975712 w 1493620"/>
              <a:gd name="connsiteY18" fmla="*/ 86454 h 1085075"/>
              <a:gd name="connsiteX19" fmla="*/ 1156186 w 1493620"/>
              <a:gd name="connsiteY19" fmla="*/ 74422 h 1085075"/>
              <a:gd name="connsiteX20" fmla="*/ 1264470 w 1493620"/>
              <a:gd name="connsiteY20" fmla="*/ 50359 h 1085075"/>
              <a:gd name="connsiteX21" fmla="*/ 1372754 w 1493620"/>
              <a:gd name="connsiteY21" fmla="*/ 62391 h 1085075"/>
              <a:gd name="connsiteX22" fmla="*/ 1432912 w 1493620"/>
              <a:gd name="connsiteY22" fmla="*/ 38328 h 1085075"/>
              <a:gd name="connsiteX23" fmla="*/ 1444943 w 1493620"/>
              <a:gd name="connsiteY23" fmla="*/ 14265 h 1085075"/>
              <a:gd name="connsiteX24" fmla="*/ 1493070 w 1493620"/>
              <a:gd name="connsiteY24" fmla="*/ 74422 h 1085075"/>
              <a:gd name="connsiteX25" fmla="*/ 1481038 w 1493620"/>
              <a:gd name="connsiteY25" fmla="*/ 110517 h 1085075"/>
              <a:gd name="connsiteX26" fmla="*/ 1408849 w 1493620"/>
              <a:gd name="connsiteY26" fmla="*/ 134580 h 1085075"/>
              <a:gd name="connsiteX27" fmla="*/ 1372754 w 1493620"/>
              <a:gd name="connsiteY27" fmla="*/ 146612 h 1085075"/>
              <a:gd name="connsiteX28" fmla="*/ 1336659 w 1493620"/>
              <a:gd name="connsiteY28" fmla="*/ 170675 h 1085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493620" h="1085075">
                <a:moveTo>
                  <a:pt x="13186" y="1085075"/>
                </a:moveTo>
                <a:cubicBezTo>
                  <a:pt x="-7083" y="963467"/>
                  <a:pt x="-1489" y="1032577"/>
                  <a:pt x="13186" y="856475"/>
                </a:cubicBezTo>
                <a:cubicBezTo>
                  <a:pt x="16865" y="812330"/>
                  <a:pt x="19363" y="768037"/>
                  <a:pt x="25217" y="724128"/>
                </a:cubicBezTo>
                <a:cubicBezTo>
                  <a:pt x="35511" y="646922"/>
                  <a:pt x="52497" y="678381"/>
                  <a:pt x="85375" y="579749"/>
                </a:cubicBezTo>
                <a:cubicBezTo>
                  <a:pt x="101980" y="529936"/>
                  <a:pt x="90372" y="554207"/>
                  <a:pt x="121470" y="507559"/>
                </a:cubicBezTo>
                <a:cubicBezTo>
                  <a:pt x="125480" y="495528"/>
                  <a:pt x="126976" y="482340"/>
                  <a:pt x="133501" y="471465"/>
                </a:cubicBezTo>
                <a:cubicBezTo>
                  <a:pt x="139337" y="461738"/>
                  <a:pt x="150478" y="456259"/>
                  <a:pt x="157564" y="447401"/>
                </a:cubicBezTo>
                <a:cubicBezTo>
                  <a:pt x="166597" y="436110"/>
                  <a:pt x="172595" y="422598"/>
                  <a:pt x="181628" y="411307"/>
                </a:cubicBezTo>
                <a:cubicBezTo>
                  <a:pt x="188714" y="402449"/>
                  <a:pt x="198605" y="396101"/>
                  <a:pt x="205691" y="387243"/>
                </a:cubicBezTo>
                <a:cubicBezTo>
                  <a:pt x="214724" y="375952"/>
                  <a:pt x="220497" y="362257"/>
                  <a:pt x="229754" y="351149"/>
                </a:cubicBezTo>
                <a:cubicBezTo>
                  <a:pt x="267072" y="306368"/>
                  <a:pt x="267506" y="318789"/>
                  <a:pt x="313975" y="278959"/>
                </a:cubicBezTo>
                <a:cubicBezTo>
                  <a:pt x="426306" y="182676"/>
                  <a:pt x="279814" y="294766"/>
                  <a:pt x="386164" y="218801"/>
                </a:cubicBezTo>
                <a:cubicBezTo>
                  <a:pt x="402482" y="207146"/>
                  <a:pt x="416355" y="191675"/>
                  <a:pt x="434291" y="182707"/>
                </a:cubicBezTo>
                <a:cubicBezTo>
                  <a:pt x="449081" y="175312"/>
                  <a:pt x="466579" y="175427"/>
                  <a:pt x="482417" y="170675"/>
                </a:cubicBezTo>
                <a:cubicBezTo>
                  <a:pt x="506712" y="163386"/>
                  <a:pt x="529587" y="150782"/>
                  <a:pt x="554607" y="146612"/>
                </a:cubicBezTo>
                <a:cubicBezTo>
                  <a:pt x="578670" y="142601"/>
                  <a:pt x="602589" y="137606"/>
                  <a:pt x="626796" y="134580"/>
                </a:cubicBezTo>
                <a:cubicBezTo>
                  <a:pt x="698869" y="125571"/>
                  <a:pt x="771460" y="120788"/>
                  <a:pt x="843364" y="110517"/>
                </a:cubicBezTo>
                <a:cubicBezTo>
                  <a:pt x="871438" y="106507"/>
                  <a:pt x="899684" y="103559"/>
                  <a:pt x="927586" y="98486"/>
                </a:cubicBezTo>
                <a:cubicBezTo>
                  <a:pt x="943855" y="95528"/>
                  <a:pt x="959267" y="88185"/>
                  <a:pt x="975712" y="86454"/>
                </a:cubicBezTo>
                <a:cubicBezTo>
                  <a:pt x="1035672" y="80142"/>
                  <a:pt x="1096028" y="78433"/>
                  <a:pt x="1156186" y="74422"/>
                </a:cubicBezTo>
                <a:cubicBezTo>
                  <a:pt x="1193406" y="62016"/>
                  <a:pt x="1222123" y="50359"/>
                  <a:pt x="1264470" y="50359"/>
                </a:cubicBezTo>
                <a:cubicBezTo>
                  <a:pt x="1300787" y="50359"/>
                  <a:pt x="1336659" y="58380"/>
                  <a:pt x="1372754" y="62391"/>
                </a:cubicBezTo>
                <a:cubicBezTo>
                  <a:pt x="1392807" y="54370"/>
                  <a:pt x="1421800" y="56848"/>
                  <a:pt x="1432912" y="38328"/>
                </a:cubicBezTo>
                <a:cubicBezTo>
                  <a:pt x="1451052" y="8094"/>
                  <a:pt x="1351947" y="-16735"/>
                  <a:pt x="1444943" y="14265"/>
                </a:cubicBezTo>
                <a:cubicBezTo>
                  <a:pt x="1457800" y="27121"/>
                  <a:pt x="1490035" y="56208"/>
                  <a:pt x="1493070" y="74422"/>
                </a:cubicBezTo>
                <a:cubicBezTo>
                  <a:pt x="1495155" y="86932"/>
                  <a:pt x="1491358" y="103145"/>
                  <a:pt x="1481038" y="110517"/>
                </a:cubicBezTo>
                <a:cubicBezTo>
                  <a:pt x="1460398" y="125260"/>
                  <a:pt x="1432912" y="126559"/>
                  <a:pt x="1408849" y="134580"/>
                </a:cubicBezTo>
                <a:cubicBezTo>
                  <a:pt x="1396817" y="138591"/>
                  <a:pt x="1383307" y="139577"/>
                  <a:pt x="1372754" y="146612"/>
                </a:cubicBezTo>
                <a:lnTo>
                  <a:pt x="1336659" y="170675"/>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Rectangle 8"/>
          <p:cNvSpPr/>
          <p:nvPr/>
        </p:nvSpPr>
        <p:spPr>
          <a:xfrm>
            <a:off x="2438400" y="914400"/>
            <a:ext cx="2438400" cy="643774"/>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Error: ‘Name’ is neither local nor global</a:t>
            </a:r>
            <a:endParaRPr lang="en-CA" dirty="0" smtClean="0">
              <a:solidFill>
                <a:schemeClr val="tx1"/>
              </a:solidFill>
            </a:endParaRPr>
          </a:p>
        </p:txBody>
      </p:sp>
    </p:spTree>
    <p:extLst>
      <p:ext uri="{BB962C8B-B14F-4D97-AF65-F5344CB8AC3E}">
        <p14:creationId xmlns:p14="http://schemas.microsoft.com/office/powerpoint/2010/main" val="15243215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Autofit/>
          </a:bodyPr>
          <a:lstStyle/>
          <a:p>
            <a:r>
              <a:rPr lang="en-US" sz="2600" dirty="0" smtClean="0"/>
              <a:t>Including </a:t>
            </a:r>
            <a:r>
              <a:rPr lang="en-US" sz="2600" b="1" dirty="0" smtClean="0">
                <a:solidFill>
                  <a:srgbClr val="0066FF"/>
                </a:solidFill>
              </a:rPr>
              <a:t>Out Of Scope Reference </a:t>
            </a:r>
            <a:r>
              <a:rPr lang="en-US" sz="2600" dirty="0" smtClean="0"/>
              <a:t>Name Inside Of The Class</a:t>
            </a:r>
            <a:endParaRPr lang="en-CA" sz="2600" dirty="0"/>
          </a:p>
        </p:txBody>
      </p:sp>
      <p:sp>
        <p:nvSpPr>
          <p:cNvPr id="3" name="Content Placeholder 2"/>
          <p:cNvSpPr>
            <a:spLocks noGrp="1"/>
          </p:cNvSpPr>
          <p:nvPr>
            <p:ph idx="1"/>
          </p:nvPr>
        </p:nvSpPr>
        <p:spPr>
          <a:noFill/>
        </p:spPr>
        <p:txBody>
          <a:bodyPr/>
          <a:lstStyle/>
          <a:p>
            <a:r>
              <a:rPr lang="en-US" b="1" dirty="0"/>
              <a:t>Name of the full online example</a:t>
            </a:r>
            <a:r>
              <a:rPr lang="en-US" dirty="0"/>
              <a:t>: </a:t>
            </a:r>
            <a:r>
              <a:rPr lang="en-US" dirty="0" smtClean="0">
                <a:latin typeface="Consolas" panose="020B0609020204030204" pitchFamily="49" charset="0"/>
              </a:rPr>
              <a:t>4need_for_reference_name.py</a:t>
            </a:r>
          </a:p>
          <a:p>
            <a:pPr lvl="1"/>
            <a:r>
              <a:rPr lang="en-US" b="1" dirty="0" smtClean="0">
                <a:solidFill>
                  <a:srgbClr val="FF0000"/>
                </a:solidFill>
                <a:cs typeface="Calibri" panose="020F0502020204030204" pitchFamily="34" charset="0"/>
              </a:rPr>
              <a:t>Inappropriately including reference name</a:t>
            </a:r>
            <a:r>
              <a:rPr lang="en-US" dirty="0" smtClean="0">
                <a:cs typeface="Calibri" panose="020F0502020204030204" pitchFamily="34" charset="0"/>
              </a:rPr>
              <a:t> in method.</a:t>
            </a:r>
          </a:p>
          <a:p>
            <a:endParaRPr lang="en-US" dirty="0">
              <a:latin typeface="Consolas" panose="020B0609020204030204" pitchFamily="49" charset="0"/>
            </a:endParaRPr>
          </a:p>
        </p:txBody>
      </p:sp>
      <p:sp>
        <p:nvSpPr>
          <p:cNvPr id="6" name="TextBox 5"/>
          <p:cNvSpPr txBox="1"/>
          <p:nvPr/>
        </p:nvSpPr>
        <p:spPr>
          <a:xfrm>
            <a:off x="465138" y="2430378"/>
            <a:ext cx="4708504" cy="3045263"/>
          </a:xfrm>
          <a:prstGeom prst="rect">
            <a:avLst/>
          </a:prstGeom>
          <a:noFill/>
          <a:ln w="0">
            <a:noFill/>
          </a:ln>
        </p:spPr>
        <p:txBody>
          <a:bodyPr wrap="square" lIns="90000" rtlCol="0">
            <a:noAutofit/>
          </a:bodyPr>
          <a:lstStyle/>
          <a:p>
            <a:pPr marL="368300" lvl="2" indent="0">
              <a:buNone/>
            </a:pPr>
            <a:r>
              <a:rPr lang="en-US" sz="1400" dirty="0">
                <a:latin typeface="Consolas" panose="020B0609020204030204" pitchFamily="49" charset="0"/>
              </a:rPr>
              <a:t>class Person:</a:t>
            </a:r>
          </a:p>
          <a:p>
            <a:pPr marL="368300" lvl="2" indent="0">
              <a:buNone/>
            </a:pPr>
            <a:r>
              <a:rPr lang="en-US" sz="1400" dirty="0">
                <a:latin typeface="Consolas" panose="020B0609020204030204" pitchFamily="49" charset="0"/>
              </a:rPr>
              <a:t>   </a:t>
            </a:r>
            <a:r>
              <a:rPr lang="en-US" sz="1400" dirty="0" smtClean="0">
                <a:latin typeface="Consolas" panose="020B0609020204030204" pitchFamily="49" charset="0"/>
              </a:rPr>
              <a:t> def </a:t>
            </a:r>
            <a:r>
              <a:rPr lang="en-US" sz="1400" dirty="0">
                <a:latin typeface="Consolas" panose="020B0609020204030204" pitchFamily="49" charset="0"/>
              </a:rPr>
              <a:t>__init__(self,aName):</a:t>
            </a:r>
          </a:p>
          <a:p>
            <a:pPr marL="368300" lvl="2" indent="0">
              <a:buNone/>
            </a:pPr>
            <a:r>
              <a:rPr lang="en-US" sz="1400" dirty="0">
                <a:latin typeface="Consolas" panose="020B0609020204030204" pitchFamily="49" charset="0"/>
              </a:rPr>
              <a:t>    </a:t>
            </a:r>
            <a:r>
              <a:rPr lang="en-US" sz="1400" dirty="0" smtClean="0">
                <a:latin typeface="Consolas" panose="020B0609020204030204" pitchFamily="49" charset="0"/>
              </a:rPr>
              <a:t>    </a:t>
            </a:r>
            <a:r>
              <a:rPr lang="en-US" sz="1400" dirty="0">
                <a:latin typeface="Consolas" panose="020B0609020204030204" pitchFamily="49" charset="0"/>
              </a:rPr>
              <a:t>self.name = aName</a:t>
            </a:r>
          </a:p>
          <a:p>
            <a:pPr marL="368300" lvl="2" indent="0">
              <a:buNone/>
            </a:pPr>
            <a:endParaRPr lang="en-US" sz="1400" dirty="0">
              <a:latin typeface="Consolas" panose="020B0609020204030204" pitchFamily="49" charset="0"/>
            </a:endParaRPr>
          </a:p>
          <a:p>
            <a:pPr marL="368300" lvl="2" indent="0">
              <a:buNone/>
            </a:pPr>
            <a:r>
              <a:rPr lang="en-US" sz="1400" dirty="0" smtClean="0">
                <a:latin typeface="Consolas" panose="020B0609020204030204" pitchFamily="49" charset="0"/>
              </a:rPr>
              <a:t>   </a:t>
            </a:r>
            <a:endParaRPr lang="en-US" sz="1400" dirty="0" smtClean="0">
              <a:latin typeface="Consolas" panose="020B0609020204030204" pitchFamily="49" charset="0"/>
            </a:endParaRPr>
          </a:p>
          <a:p>
            <a:pPr marL="368300" lvl="2" indent="0">
              <a:buNone/>
            </a:pPr>
            <a:endParaRPr lang="en-US" sz="1400" dirty="0">
              <a:latin typeface="Consolas" panose="020B0609020204030204" pitchFamily="49" charset="0"/>
            </a:endParaRPr>
          </a:p>
          <a:p>
            <a:pPr marL="368300" lvl="2" indent="0">
              <a:buNone/>
            </a:pPr>
            <a:endParaRPr lang="en-US" sz="1400" dirty="0" smtClean="0">
              <a:latin typeface="Consolas" panose="020B0609020204030204" pitchFamily="49" charset="0"/>
            </a:endParaRPr>
          </a:p>
          <a:p>
            <a:pPr marL="368300" lvl="2" indent="0">
              <a:buNone/>
            </a:pPr>
            <a:r>
              <a:rPr lang="en-US" sz="1400" dirty="0" smtClean="0">
                <a:latin typeface="Consolas" panose="020B0609020204030204" pitchFamily="49" charset="0"/>
              </a:rPr>
              <a:t>    def </a:t>
            </a:r>
            <a:r>
              <a:rPr lang="en-US" sz="1400" dirty="0">
                <a:latin typeface="Consolas" panose="020B0609020204030204" pitchFamily="49" charset="0"/>
              </a:rPr>
              <a:t>doesNotSetName(self,newName):</a:t>
            </a:r>
          </a:p>
          <a:p>
            <a:pPr marL="368300" lvl="2" indent="0">
              <a:buNone/>
            </a:pPr>
            <a:r>
              <a:rPr lang="en-US" sz="1400" dirty="0">
                <a:latin typeface="Consolas" panose="020B0609020204030204" pitchFamily="49" charset="0"/>
              </a:rPr>
              <a:t>   </a:t>
            </a:r>
            <a:r>
              <a:rPr lang="en-US" sz="1400" dirty="0" smtClean="0">
                <a:latin typeface="Consolas" panose="020B0609020204030204" pitchFamily="49" charset="0"/>
              </a:rPr>
              <a:t> </a:t>
            </a:r>
            <a:r>
              <a:rPr lang="en-US" sz="1400" dirty="0" smtClean="0">
                <a:latin typeface="Consolas" panose="020B0609020204030204" pitchFamily="49" charset="0"/>
              </a:rPr>
              <a:t>    </a:t>
            </a:r>
            <a:r>
              <a:rPr lang="en-US" sz="1400" b="1" dirty="0" smtClean="0">
                <a:solidFill>
                  <a:srgbClr val="FF0000"/>
                </a:solidFill>
                <a:latin typeface="Consolas" panose="020B0609020204030204" pitchFamily="49" charset="0"/>
              </a:rPr>
              <a:t>stacey</a:t>
            </a:r>
            <a:r>
              <a:rPr lang="en-US" sz="1400" dirty="0" smtClean="0">
                <a:latin typeface="Consolas" panose="020B0609020204030204" pitchFamily="49" charset="0"/>
              </a:rPr>
              <a:t>.name </a:t>
            </a:r>
            <a:r>
              <a:rPr lang="en-US" sz="1400" dirty="0">
                <a:latin typeface="Consolas" panose="020B0609020204030204" pitchFamily="49" charset="0"/>
              </a:rPr>
              <a:t>= newName</a:t>
            </a:r>
          </a:p>
          <a:p>
            <a:pPr marL="368300" lvl="2" indent="0">
              <a:buNone/>
            </a:pPr>
            <a:r>
              <a:rPr lang="en-US" sz="1400" dirty="0">
                <a:latin typeface="Consolas" panose="020B0609020204030204" pitchFamily="49" charset="0"/>
              </a:rPr>
              <a:t>   </a:t>
            </a:r>
            <a:r>
              <a:rPr lang="en-US" sz="1400" dirty="0" smtClean="0">
                <a:latin typeface="Consolas" panose="020B0609020204030204" pitchFamily="49" charset="0"/>
              </a:rPr>
              <a:t>  </a:t>
            </a:r>
            <a:r>
              <a:rPr lang="en-US" sz="1400" dirty="0" smtClean="0">
                <a:latin typeface="Consolas" panose="020B0609020204030204" pitchFamily="49" charset="0"/>
              </a:rPr>
              <a:t>   </a:t>
            </a:r>
            <a:r>
              <a:rPr lang="en-US" sz="1400" b="1" dirty="0" smtClean="0">
                <a:solidFill>
                  <a:srgbClr val="FF0000"/>
                </a:solidFill>
                <a:latin typeface="Consolas" panose="020B0609020204030204" pitchFamily="49" charset="0"/>
              </a:rPr>
              <a:t>jamie</a:t>
            </a:r>
            <a:r>
              <a:rPr lang="en-US" sz="1400" dirty="0" smtClean="0">
                <a:latin typeface="Consolas" panose="020B0609020204030204" pitchFamily="49" charset="0"/>
              </a:rPr>
              <a:t>.name </a:t>
            </a:r>
            <a:r>
              <a:rPr lang="en-US" sz="1400" dirty="0">
                <a:latin typeface="Consolas" panose="020B0609020204030204" pitchFamily="49" charset="0"/>
              </a:rPr>
              <a:t>= newName</a:t>
            </a:r>
            <a:endParaRPr lang="en-CA" sz="1400" dirty="0">
              <a:latin typeface="Consolas" panose="020B0609020204030204" pitchFamily="49" charset="0"/>
            </a:endParaRPr>
          </a:p>
          <a:p>
            <a:endParaRPr lang="en-CA" sz="1600" b="1" dirty="0" smtClean="0">
              <a:solidFill>
                <a:srgbClr val="FFFFFF"/>
              </a:solidFill>
            </a:endParaRPr>
          </a:p>
        </p:txBody>
      </p:sp>
      <p:sp>
        <p:nvSpPr>
          <p:cNvPr id="8" name="TextBox 7"/>
          <p:cNvSpPr txBox="1"/>
          <p:nvPr/>
        </p:nvSpPr>
        <p:spPr>
          <a:xfrm>
            <a:off x="4926931" y="2430378"/>
            <a:ext cx="4367676" cy="1913021"/>
          </a:xfrm>
          <a:prstGeom prst="rect">
            <a:avLst/>
          </a:prstGeom>
          <a:noFill/>
          <a:ln w="0">
            <a:noFill/>
          </a:ln>
        </p:spPr>
        <p:txBody>
          <a:bodyPr wrap="square" lIns="90000" rtlCol="0">
            <a:noAutofit/>
          </a:bodyPr>
          <a:lstStyle/>
          <a:p>
            <a:pPr marL="368300" lvl="2" indent="0">
              <a:buNone/>
            </a:pPr>
            <a:r>
              <a:rPr lang="en-US" sz="1400" dirty="0">
                <a:latin typeface="Consolas" panose="020B0609020204030204" pitchFamily="49" charset="0"/>
              </a:rPr>
              <a:t>def start():</a:t>
            </a:r>
          </a:p>
          <a:p>
            <a:pPr marL="368300" lvl="2" indent="0">
              <a:buNone/>
            </a:pPr>
            <a:r>
              <a:rPr lang="en-US" sz="1400" dirty="0">
                <a:latin typeface="Consolas" panose="020B0609020204030204" pitchFamily="49" charset="0"/>
              </a:rPr>
              <a:t>   </a:t>
            </a:r>
            <a:r>
              <a:rPr lang="en-US" sz="1400" dirty="0" smtClean="0">
                <a:latin typeface="Consolas" panose="020B0609020204030204" pitchFamily="49" charset="0"/>
              </a:rPr>
              <a:t> stacey </a:t>
            </a:r>
            <a:r>
              <a:rPr lang="en-US" sz="1400" dirty="0">
                <a:latin typeface="Consolas" panose="020B0609020204030204" pitchFamily="49" charset="0"/>
              </a:rPr>
              <a:t>= Person("Stacey")</a:t>
            </a:r>
          </a:p>
          <a:p>
            <a:pPr marL="368300" lvl="2" indent="0">
              <a:buNone/>
            </a:pPr>
            <a:r>
              <a:rPr lang="en-US" sz="1400" dirty="0">
                <a:latin typeface="Consolas" panose="020B0609020204030204" pitchFamily="49" charset="0"/>
              </a:rPr>
              <a:t>   </a:t>
            </a:r>
            <a:r>
              <a:rPr lang="en-US" sz="1400" dirty="0" smtClean="0">
                <a:latin typeface="Consolas" panose="020B0609020204030204" pitchFamily="49" charset="0"/>
              </a:rPr>
              <a:t> jamie </a:t>
            </a:r>
            <a:r>
              <a:rPr lang="en-US" sz="1400" dirty="0">
                <a:latin typeface="Consolas" panose="020B0609020204030204" pitchFamily="49" charset="0"/>
              </a:rPr>
              <a:t>= Person("Jamie</a:t>
            </a:r>
            <a:r>
              <a:rPr lang="en-US" sz="1400" dirty="0" smtClean="0">
                <a:latin typeface="Consolas" panose="020B0609020204030204" pitchFamily="49" charset="0"/>
              </a:rPr>
              <a:t>")</a:t>
            </a:r>
          </a:p>
          <a:p>
            <a:pPr marL="368300" lvl="2" indent="0">
              <a:buNone/>
            </a:pPr>
            <a:r>
              <a:rPr lang="en-CA" sz="1400" dirty="0" smtClean="0">
                <a:latin typeface="Consolas" panose="020B0609020204030204" pitchFamily="49" charset="0"/>
              </a:rPr>
              <a:t>    stacey.doesNotSetName(jamie</a:t>
            </a:r>
            <a:r>
              <a:rPr lang="en-CA" sz="1400" dirty="0">
                <a:latin typeface="Consolas" panose="020B0609020204030204" pitchFamily="49" charset="0"/>
              </a:rPr>
              <a:t>)</a:t>
            </a:r>
            <a:endParaRPr lang="en-CA" sz="1400" dirty="0" smtClean="0">
              <a:latin typeface="Consolas" panose="020B0609020204030204" pitchFamily="49" charset="0"/>
            </a:endParaRPr>
          </a:p>
        </p:txBody>
      </p:sp>
      <p:sp>
        <p:nvSpPr>
          <p:cNvPr id="4" name="Left Brace 3"/>
          <p:cNvSpPr/>
          <p:nvPr/>
        </p:nvSpPr>
        <p:spPr bwMode="auto">
          <a:xfrm>
            <a:off x="5430099" y="2701092"/>
            <a:ext cx="195487" cy="504687"/>
          </a:xfrm>
          <a:prstGeom prst="leftBrace">
            <a:avLst/>
          </a:prstGeom>
          <a:noFill/>
          <a:ln w="38100" cap="flat" cmpd="sng" algn="ctr">
            <a:solidFill>
              <a:srgbClr val="0066FF"/>
            </a:solidFill>
            <a:prstDash val="solid"/>
            <a:round/>
            <a:headEnd type="none" w="sm" len="sm"/>
            <a:tailEnd type="none"/>
          </a:ln>
          <a:effectLst/>
        </p:spPr>
        <p:txBody>
          <a:bodyPr rtlCol="0" anchor="ctr"/>
          <a:lstStyle/>
          <a:p>
            <a:pPr algn="ctr"/>
            <a:endParaRPr lang="en-CA" dirty="0">
              <a:solidFill>
                <a:srgbClr val="0066FF"/>
              </a:solidFill>
            </a:endParaRPr>
          </a:p>
        </p:txBody>
      </p:sp>
      <p:sp>
        <p:nvSpPr>
          <p:cNvPr id="7" name="TextBox 6"/>
          <p:cNvSpPr txBox="1"/>
          <p:nvPr/>
        </p:nvSpPr>
        <p:spPr>
          <a:xfrm>
            <a:off x="4778044" y="2715647"/>
            <a:ext cx="807071" cy="390387"/>
          </a:xfrm>
          <a:prstGeom prst="rect">
            <a:avLst/>
          </a:prstGeom>
          <a:noFill/>
          <a:ln w="0">
            <a:noFill/>
          </a:ln>
        </p:spPr>
        <p:txBody>
          <a:bodyPr wrap="square" lIns="90000" rtlCol="0">
            <a:noAutofit/>
          </a:bodyPr>
          <a:lstStyle/>
          <a:p>
            <a:r>
              <a:rPr lang="en-US" sz="1600" b="1" dirty="0" smtClean="0">
                <a:solidFill>
                  <a:srgbClr val="0066FF"/>
                </a:solidFill>
              </a:rPr>
              <a:t>Scope</a:t>
            </a:r>
            <a:endParaRPr lang="en-CA" sz="1600" b="1" dirty="0" smtClean="0">
              <a:solidFill>
                <a:srgbClr val="0066FF"/>
              </a:solidFill>
            </a:endParaRPr>
          </a:p>
        </p:txBody>
      </p:sp>
      <p:sp>
        <p:nvSpPr>
          <p:cNvPr id="9" name="Freeform 8"/>
          <p:cNvSpPr/>
          <p:nvPr/>
        </p:nvSpPr>
        <p:spPr>
          <a:xfrm>
            <a:off x="505609" y="3205779"/>
            <a:ext cx="8295096" cy="985221"/>
          </a:xfrm>
          <a:custGeom>
            <a:avLst/>
            <a:gdLst>
              <a:gd name="connsiteX0" fmla="*/ 8078993 w 8295096"/>
              <a:gd name="connsiteY0" fmla="*/ 21515 h 1011219"/>
              <a:gd name="connsiteX1" fmla="*/ 8143539 w 8295096"/>
              <a:gd name="connsiteY1" fmla="*/ 10757 h 1011219"/>
              <a:gd name="connsiteX2" fmla="*/ 8186570 w 8295096"/>
              <a:gd name="connsiteY2" fmla="*/ 0 h 1011219"/>
              <a:gd name="connsiteX3" fmla="*/ 8272631 w 8295096"/>
              <a:gd name="connsiteY3" fmla="*/ 10757 h 1011219"/>
              <a:gd name="connsiteX4" fmla="*/ 8294146 w 8295096"/>
              <a:gd name="connsiteY4" fmla="*/ 75303 h 1011219"/>
              <a:gd name="connsiteX5" fmla="*/ 8283389 w 8295096"/>
              <a:gd name="connsiteY5" fmla="*/ 118334 h 1011219"/>
              <a:gd name="connsiteX6" fmla="*/ 8208085 w 8295096"/>
              <a:gd name="connsiteY6" fmla="*/ 182880 h 1011219"/>
              <a:gd name="connsiteX7" fmla="*/ 8175812 w 8295096"/>
              <a:gd name="connsiteY7" fmla="*/ 193637 h 1011219"/>
              <a:gd name="connsiteX8" fmla="*/ 8078993 w 8295096"/>
              <a:gd name="connsiteY8" fmla="*/ 215153 h 1011219"/>
              <a:gd name="connsiteX9" fmla="*/ 7992932 w 8295096"/>
              <a:gd name="connsiteY9" fmla="*/ 236668 h 1011219"/>
              <a:gd name="connsiteX10" fmla="*/ 7863840 w 8295096"/>
              <a:gd name="connsiteY10" fmla="*/ 247426 h 1011219"/>
              <a:gd name="connsiteX11" fmla="*/ 6196405 w 8295096"/>
              <a:gd name="connsiteY11" fmla="*/ 247426 h 1011219"/>
              <a:gd name="connsiteX12" fmla="*/ 5195944 w 8295096"/>
              <a:gd name="connsiteY12" fmla="*/ 236668 h 1011219"/>
              <a:gd name="connsiteX13" fmla="*/ 4883972 w 8295096"/>
              <a:gd name="connsiteY13" fmla="*/ 225910 h 1011219"/>
              <a:gd name="connsiteX14" fmla="*/ 4658062 w 8295096"/>
              <a:gd name="connsiteY14" fmla="*/ 215153 h 1011219"/>
              <a:gd name="connsiteX15" fmla="*/ 4313817 w 8295096"/>
              <a:gd name="connsiteY15" fmla="*/ 204395 h 1011219"/>
              <a:gd name="connsiteX16" fmla="*/ 3248810 w 8295096"/>
              <a:gd name="connsiteY16" fmla="*/ 225910 h 1011219"/>
              <a:gd name="connsiteX17" fmla="*/ 1592132 w 8295096"/>
              <a:gd name="connsiteY17" fmla="*/ 247426 h 1011219"/>
              <a:gd name="connsiteX18" fmla="*/ 1355464 w 8295096"/>
              <a:gd name="connsiteY18" fmla="*/ 268941 h 1011219"/>
              <a:gd name="connsiteX19" fmla="*/ 1140311 w 8295096"/>
              <a:gd name="connsiteY19" fmla="*/ 279699 h 1011219"/>
              <a:gd name="connsiteX20" fmla="*/ 1054250 w 8295096"/>
              <a:gd name="connsiteY20" fmla="*/ 301214 h 1011219"/>
              <a:gd name="connsiteX21" fmla="*/ 731520 w 8295096"/>
              <a:gd name="connsiteY21" fmla="*/ 322729 h 1011219"/>
              <a:gd name="connsiteX22" fmla="*/ 688490 w 8295096"/>
              <a:gd name="connsiteY22" fmla="*/ 333487 h 1011219"/>
              <a:gd name="connsiteX23" fmla="*/ 645459 w 8295096"/>
              <a:gd name="connsiteY23" fmla="*/ 355002 h 1011219"/>
              <a:gd name="connsiteX24" fmla="*/ 591671 w 8295096"/>
              <a:gd name="connsiteY24" fmla="*/ 365760 h 1011219"/>
              <a:gd name="connsiteX25" fmla="*/ 559398 w 8295096"/>
              <a:gd name="connsiteY25" fmla="*/ 376517 h 1011219"/>
              <a:gd name="connsiteX26" fmla="*/ 516367 w 8295096"/>
              <a:gd name="connsiteY26" fmla="*/ 387275 h 1011219"/>
              <a:gd name="connsiteX27" fmla="*/ 451822 w 8295096"/>
              <a:gd name="connsiteY27" fmla="*/ 408790 h 1011219"/>
              <a:gd name="connsiteX28" fmla="*/ 355003 w 8295096"/>
              <a:gd name="connsiteY28" fmla="*/ 441063 h 1011219"/>
              <a:gd name="connsiteX29" fmla="*/ 258184 w 8295096"/>
              <a:gd name="connsiteY29" fmla="*/ 473336 h 1011219"/>
              <a:gd name="connsiteX30" fmla="*/ 193638 w 8295096"/>
              <a:gd name="connsiteY30" fmla="*/ 494852 h 1011219"/>
              <a:gd name="connsiteX31" fmla="*/ 150607 w 8295096"/>
              <a:gd name="connsiteY31" fmla="*/ 559397 h 1011219"/>
              <a:gd name="connsiteX32" fmla="*/ 107577 w 8295096"/>
              <a:gd name="connsiteY32" fmla="*/ 602428 h 1011219"/>
              <a:gd name="connsiteX33" fmla="*/ 75304 w 8295096"/>
              <a:gd name="connsiteY33" fmla="*/ 634701 h 1011219"/>
              <a:gd name="connsiteX34" fmla="*/ 53789 w 8295096"/>
              <a:gd name="connsiteY34" fmla="*/ 677732 h 1011219"/>
              <a:gd name="connsiteX35" fmla="*/ 21516 w 8295096"/>
              <a:gd name="connsiteY35" fmla="*/ 699247 h 1011219"/>
              <a:gd name="connsiteX36" fmla="*/ 0 w 8295096"/>
              <a:gd name="connsiteY36" fmla="*/ 720762 h 1011219"/>
              <a:gd name="connsiteX37" fmla="*/ 21516 w 8295096"/>
              <a:gd name="connsiteY37" fmla="*/ 796066 h 1011219"/>
              <a:gd name="connsiteX38" fmla="*/ 64546 w 8295096"/>
              <a:gd name="connsiteY38" fmla="*/ 860612 h 1011219"/>
              <a:gd name="connsiteX39" fmla="*/ 86062 w 8295096"/>
              <a:gd name="connsiteY39" fmla="*/ 882127 h 1011219"/>
              <a:gd name="connsiteX40" fmla="*/ 193638 w 8295096"/>
              <a:gd name="connsiteY40" fmla="*/ 914400 h 1011219"/>
              <a:gd name="connsiteX41" fmla="*/ 559398 w 8295096"/>
              <a:gd name="connsiteY41" fmla="*/ 903642 h 1011219"/>
              <a:gd name="connsiteX42" fmla="*/ 720763 w 8295096"/>
              <a:gd name="connsiteY42" fmla="*/ 892885 h 1011219"/>
              <a:gd name="connsiteX43" fmla="*/ 699247 w 8295096"/>
              <a:gd name="connsiteY43" fmla="*/ 871369 h 1011219"/>
              <a:gd name="connsiteX44" fmla="*/ 742278 w 8295096"/>
              <a:gd name="connsiteY44" fmla="*/ 925157 h 1011219"/>
              <a:gd name="connsiteX45" fmla="*/ 731520 w 8295096"/>
              <a:gd name="connsiteY45" fmla="*/ 968188 h 1011219"/>
              <a:gd name="connsiteX46" fmla="*/ 677732 w 8295096"/>
              <a:gd name="connsiteY46" fmla="*/ 1011219 h 1011219"/>
              <a:gd name="connsiteX47" fmla="*/ 656217 w 8295096"/>
              <a:gd name="connsiteY47" fmla="*/ 1000461 h 1011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8295096" h="1011219">
                <a:moveTo>
                  <a:pt x="8078993" y="21515"/>
                </a:moveTo>
                <a:cubicBezTo>
                  <a:pt x="8100508" y="17929"/>
                  <a:pt x="8122150" y="15035"/>
                  <a:pt x="8143539" y="10757"/>
                </a:cubicBezTo>
                <a:cubicBezTo>
                  <a:pt x="8158037" y="7857"/>
                  <a:pt x="8171785" y="0"/>
                  <a:pt x="8186570" y="0"/>
                </a:cubicBezTo>
                <a:cubicBezTo>
                  <a:pt x="8215480" y="0"/>
                  <a:pt x="8243944" y="7171"/>
                  <a:pt x="8272631" y="10757"/>
                </a:cubicBezTo>
                <a:cubicBezTo>
                  <a:pt x="8279803" y="32272"/>
                  <a:pt x="8299646" y="53301"/>
                  <a:pt x="8294146" y="75303"/>
                </a:cubicBezTo>
                <a:cubicBezTo>
                  <a:pt x="8290560" y="89647"/>
                  <a:pt x="8291225" y="105796"/>
                  <a:pt x="8283389" y="118334"/>
                </a:cubicBezTo>
                <a:cubicBezTo>
                  <a:pt x="8271358" y="137584"/>
                  <a:pt x="8231651" y="171098"/>
                  <a:pt x="8208085" y="182880"/>
                </a:cubicBezTo>
                <a:cubicBezTo>
                  <a:pt x="8197943" y="187951"/>
                  <a:pt x="8186715" y="190522"/>
                  <a:pt x="8175812" y="193637"/>
                </a:cubicBezTo>
                <a:cubicBezTo>
                  <a:pt x="8098504" y="215725"/>
                  <a:pt x="8167735" y="192968"/>
                  <a:pt x="8078993" y="215153"/>
                </a:cubicBezTo>
                <a:cubicBezTo>
                  <a:pt x="8023185" y="229105"/>
                  <a:pt x="8067818" y="227858"/>
                  <a:pt x="7992932" y="236668"/>
                </a:cubicBezTo>
                <a:cubicBezTo>
                  <a:pt x="7950048" y="241713"/>
                  <a:pt x="7906871" y="243840"/>
                  <a:pt x="7863840" y="247426"/>
                </a:cubicBezTo>
                <a:cubicBezTo>
                  <a:pt x="7283019" y="363584"/>
                  <a:pt x="7816077" y="260756"/>
                  <a:pt x="6196405" y="247426"/>
                </a:cubicBezTo>
                <a:lnTo>
                  <a:pt x="5195944" y="236668"/>
                </a:lnTo>
                <a:lnTo>
                  <a:pt x="4883972" y="225910"/>
                </a:lnTo>
                <a:lnTo>
                  <a:pt x="4658062" y="215153"/>
                </a:lnTo>
                <a:lnTo>
                  <a:pt x="4313817" y="204395"/>
                </a:lnTo>
                <a:cubicBezTo>
                  <a:pt x="3737210" y="224279"/>
                  <a:pt x="4139054" y="212523"/>
                  <a:pt x="3248810" y="225910"/>
                </a:cubicBezTo>
                <a:cubicBezTo>
                  <a:pt x="2037397" y="244126"/>
                  <a:pt x="3096543" y="230893"/>
                  <a:pt x="1592132" y="247426"/>
                </a:cubicBezTo>
                <a:cubicBezTo>
                  <a:pt x="1487498" y="259051"/>
                  <a:pt x="1472035" y="261876"/>
                  <a:pt x="1355464" y="268941"/>
                </a:cubicBezTo>
                <a:cubicBezTo>
                  <a:pt x="1283788" y="273285"/>
                  <a:pt x="1212029" y="276113"/>
                  <a:pt x="1140311" y="279699"/>
                </a:cubicBezTo>
                <a:cubicBezTo>
                  <a:pt x="1111624" y="286871"/>
                  <a:pt x="1083769" y="299478"/>
                  <a:pt x="1054250" y="301214"/>
                </a:cubicBezTo>
                <a:cubicBezTo>
                  <a:pt x="824696" y="314718"/>
                  <a:pt x="932256" y="307289"/>
                  <a:pt x="731520" y="322729"/>
                </a:cubicBezTo>
                <a:cubicBezTo>
                  <a:pt x="717177" y="326315"/>
                  <a:pt x="702333" y="328296"/>
                  <a:pt x="688490" y="333487"/>
                </a:cubicBezTo>
                <a:cubicBezTo>
                  <a:pt x="673474" y="339118"/>
                  <a:pt x="660673" y="349931"/>
                  <a:pt x="645459" y="355002"/>
                </a:cubicBezTo>
                <a:cubicBezTo>
                  <a:pt x="628113" y="360784"/>
                  <a:pt x="609410" y="361325"/>
                  <a:pt x="591671" y="365760"/>
                </a:cubicBezTo>
                <a:cubicBezTo>
                  <a:pt x="580670" y="368510"/>
                  <a:pt x="570301" y="373402"/>
                  <a:pt x="559398" y="376517"/>
                </a:cubicBezTo>
                <a:cubicBezTo>
                  <a:pt x="545182" y="380579"/>
                  <a:pt x="530529" y="383026"/>
                  <a:pt x="516367" y="387275"/>
                </a:cubicBezTo>
                <a:cubicBezTo>
                  <a:pt x="494645" y="393792"/>
                  <a:pt x="473824" y="403289"/>
                  <a:pt x="451822" y="408790"/>
                </a:cubicBezTo>
                <a:cubicBezTo>
                  <a:pt x="401875" y="421277"/>
                  <a:pt x="407084" y="417916"/>
                  <a:pt x="355003" y="441063"/>
                </a:cubicBezTo>
                <a:cubicBezTo>
                  <a:pt x="250577" y="487475"/>
                  <a:pt x="379051" y="440372"/>
                  <a:pt x="258184" y="473336"/>
                </a:cubicBezTo>
                <a:cubicBezTo>
                  <a:pt x="236304" y="479303"/>
                  <a:pt x="193638" y="494852"/>
                  <a:pt x="193638" y="494852"/>
                </a:cubicBezTo>
                <a:cubicBezTo>
                  <a:pt x="168057" y="571592"/>
                  <a:pt x="204331" y="478812"/>
                  <a:pt x="150607" y="559397"/>
                </a:cubicBezTo>
                <a:cubicBezTo>
                  <a:pt x="117821" y="608576"/>
                  <a:pt x="169051" y="581936"/>
                  <a:pt x="107577" y="602428"/>
                </a:cubicBezTo>
                <a:cubicBezTo>
                  <a:pt x="96819" y="613186"/>
                  <a:pt x="84147" y="622321"/>
                  <a:pt x="75304" y="634701"/>
                </a:cubicBezTo>
                <a:cubicBezTo>
                  <a:pt x="65983" y="647751"/>
                  <a:pt x="64055" y="665412"/>
                  <a:pt x="53789" y="677732"/>
                </a:cubicBezTo>
                <a:cubicBezTo>
                  <a:pt x="45512" y="687664"/>
                  <a:pt x="31612" y="691170"/>
                  <a:pt x="21516" y="699247"/>
                </a:cubicBezTo>
                <a:cubicBezTo>
                  <a:pt x="13596" y="705583"/>
                  <a:pt x="7172" y="713590"/>
                  <a:pt x="0" y="720762"/>
                </a:cubicBezTo>
                <a:cubicBezTo>
                  <a:pt x="2533" y="730892"/>
                  <a:pt x="14500" y="783438"/>
                  <a:pt x="21516" y="796066"/>
                </a:cubicBezTo>
                <a:cubicBezTo>
                  <a:pt x="34074" y="818670"/>
                  <a:pt x="46261" y="842328"/>
                  <a:pt x="64546" y="860612"/>
                </a:cubicBezTo>
                <a:cubicBezTo>
                  <a:pt x="71718" y="867784"/>
                  <a:pt x="76990" y="877591"/>
                  <a:pt x="86062" y="882127"/>
                </a:cubicBezTo>
                <a:cubicBezTo>
                  <a:pt x="112252" y="895222"/>
                  <a:pt x="162755" y="906679"/>
                  <a:pt x="193638" y="914400"/>
                </a:cubicBezTo>
                <a:lnTo>
                  <a:pt x="559398" y="903642"/>
                </a:lnTo>
                <a:cubicBezTo>
                  <a:pt x="613261" y="901444"/>
                  <a:pt x="668236" y="905007"/>
                  <a:pt x="720763" y="892885"/>
                </a:cubicBezTo>
                <a:cubicBezTo>
                  <a:pt x="730646" y="890604"/>
                  <a:pt x="699247" y="871369"/>
                  <a:pt x="699247" y="871369"/>
                </a:cubicBezTo>
                <a:cubicBezTo>
                  <a:pt x="710387" y="882509"/>
                  <a:pt x="740016" y="909325"/>
                  <a:pt x="742278" y="925157"/>
                </a:cubicBezTo>
                <a:cubicBezTo>
                  <a:pt x="744369" y="939794"/>
                  <a:pt x="737344" y="954598"/>
                  <a:pt x="731520" y="968188"/>
                </a:cubicBezTo>
                <a:cubicBezTo>
                  <a:pt x="720900" y="992969"/>
                  <a:pt x="707198" y="1011219"/>
                  <a:pt x="677732" y="1011219"/>
                </a:cubicBezTo>
                <a:cubicBezTo>
                  <a:pt x="669714" y="1011219"/>
                  <a:pt x="663389" y="1004047"/>
                  <a:pt x="656217" y="1000461"/>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TextBox 11"/>
          <p:cNvSpPr txBox="1"/>
          <p:nvPr/>
        </p:nvSpPr>
        <p:spPr>
          <a:xfrm>
            <a:off x="838200" y="3380019"/>
            <a:ext cx="1032734" cy="318370"/>
          </a:xfrm>
          <a:prstGeom prst="rect">
            <a:avLst/>
          </a:prstGeom>
          <a:solidFill>
            <a:srgbClr val="0066FF"/>
          </a:solidFill>
          <a:ln w="0">
            <a:noFill/>
          </a:ln>
        </p:spPr>
        <p:txBody>
          <a:bodyPr wrap="square" lIns="90000" rtlCol="0">
            <a:noAutofit/>
          </a:bodyPr>
          <a:lstStyle/>
          <a:p>
            <a:r>
              <a:rPr lang="en-US" sz="1600" b="1" dirty="0" smtClean="0">
                <a:solidFill>
                  <a:srgbClr val="FFFFFF"/>
                </a:solidFill>
              </a:rPr>
              <a:t>Problem</a:t>
            </a:r>
            <a:endParaRPr lang="en-CA" sz="1600" b="1" dirty="0" smtClean="0">
              <a:solidFill>
                <a:srgbClr val="FFFFFF"/>
              </a:solidFill>
            </a:endParaRPr>
          </a:p>
        </p:txBody>
      </p:sp>
    </p:spTree>
    <p:extLst>
      <p:ext uri="{BB962C8B-B14F-4D97-AF65-F5344CB8AC3E}">
        <p14:creationId xmlns:p14="http://schemas.microsoft.com/office/powerpoint/2010/main" val="26407071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Excluding The Reference </a:t>
            </a:r>
            <a:r>
              <a:rPr lang="en-US" dirty="0" smtClean="0"/>
              <a:t>Name</a:t>
            </a:r>
            <a:endParaRPr lang="en-CA" dirty="0"/>
          </a:p>
        </p:txBody>
      </p:sp>
      <p:sp>
        <p:nvSpPr>
          <p:cNvPr id="3" name="Content Placeholder 2"/>
          <p:cNvSpPr>
            <a:spLocks noGrp="1"/>
          </p:cNvSpPr>
          <p:nvPr>
            <p:ph idx="1"/>
          </p:nvPr>
        </p:nvSpPr>
        <p:spPr/>
        <p:txBody>
          <a:bodyPr/>
          <a:lstStyle/>
          <a:p>
            <a:r>
              <a:rPr lang="en-US" dirty="0" smtClean="0"/>
              <a:t>You wouldn’t do </a:t>
            </a:r>
            <a:r>
              <a:rPr lang="en-US" b="1" dirty="0" smtClean="0">
                <a:solidFill>
                  <a:srgbClr val="FF0000"/>
                </a:solidFill>
              </a:rPr>
              <a:t>this</a:t>
            </a:r>
            <a:r>
              <a:rPr lang="en-US" dirty="0" smtClean="0"/>
              <a:t> now (I hope!)</a:t>
            </a:r>
          </a:p>
          <a:p>
            <a:pPr marL="442912" lvl="2" indent="0">
              <a:buNone/>
            </a:pPr>
            <a:r>
              <a:rPr lang="en-US" dirty="0">
                <a:latin typeface="Consolas" panose="020B0609020204030204" pitchFamily="49" charset="0"/>
              </a:rPr>
              <a:t>d</a:t>
            </a:r>
            <a:r>
              <a:rPr lang="en-US" dirty="0" smtClean="0">
                <a:latin typeface="Consolas" panose="020B0609020204030204" pitchFamily="49" charset="0"/>
              </a:rPr>
              <a:t>ef start():</a:t>
            </a:r>
          </a:p>
          <a:p>
            <a:pPr marL="442912" lvl="2" indent="0">
              <a:buNone/>
            </a:pPr>
            <a:r>
              <a:rPr lang="en-US" dirty="0">
                <a:latin typeface="Consolas" panose="020B0609020204030204" pitchFamily="49" charset="0"/>
              </a:rPr>
              <a:t> </a:t>
            </a:r>
            <a:r>
              <a:rPr lang="en-US" dirty="0" smtClean="0">
                <a:latin typeface="Consolas" panose="020B0609020204030204" pitchFamily="49" charset="0"/>
              </a:rPr>
              <a:t>   aList1 = []</a:t>
            </a:r>
          </a:p>
          <a:p>
            <a:pPr marL="442912" lvl="2" indent="0">
              <a:buNone/>
            </a:pPr>
            <a:r>
              <a:rPr lang="en-US" dirty="0">
                <a:latin typeface="Consolas" panose="020B0609020204030204" pitchFamily="49" charset="0"/>
              </a:rPr>
              <a:t> </a:t>
            </a:r>
            <a:r>
              <a:rPr lang="en-US" dirty="0" smtClean="0">
                <a:latin typeface="Consolas" panose="020B0609020204030204" pitchFamily="49" charset="0"/>
              </a:rPr>
              <a:t>   aList2 = []</a:t>
            </a:r>
          </a:p>
          <a:p>
            <a:pPr marL="442912" lvl="2" indent="0">
              <a:buNone/>
            </a:pPr>
            <a:r>
              <a:rPr lang="en-US" b="1" dirty="0">
                <a:solidFill>
                  <a:srgbClr val="FF0000"/>
                </a:solidFill>
                <a:latin typeface="Consolas" panose="020B0609020204030204" pitchFamily="49" charset="0"/>
              </a:rPr>
              <a:t> </a:t>
            </a:r>
            <a:r>
              <a:rPr lang="en-US" b="1" dirty="0" smtClean="0">
                <a:solidFill>
                  <a:srgbClr val="FF0000"/>
                </a:solidFill>
                <a:latin typeface="Consolas" panose="020B0609020204030204" pitchFamily="49" charset="0"/>
              </a:rPr>
              <a:t>   append(321)  #No such ‘function’</a:t>
            </a:r>
            <a:endParaRPr lang="en-CA" b="1" dirty="0">
              <a:solidFill>
                <a:srgbClr val="FF0000"/>
              </a:solidFill>
              <a:latin typeface="Consolas" panose="020B0609020204030204" pitchFamily="49" charset="0"/>
            </a:endParaRPr>
          </a:p>
        </p:txBody>
      </p:sp>
    </p:spTree>
    <p:extLst>
      <p:ext uri="{BB962C8B-B14F-4D97-AF65-F5344CB8AC3E}">
        <p14:creationId xmlns:p14="http://schemas.microsoft.com/office/powerpoint/2010/main" val="33722961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Excluding Reference Name </a:t>
            </a:r>
            <a:r>
              <a:rPr lang="en-US" dirty="0" smtClean="0"/>
              <a:t>Outside Of Class</a:t>
            </a:r>
            <a:endParaRPr lang="en-CA" dirty="0"/>
          </a:p>
        </p:txBody>
      </p:sp>
      <p:sp>
        <p:nvSpPr>
          <p:cNvPr id="3" name="Content Placeholder 2"/>
          <p:cNvSpPr>
            <a:spLocks noGrp="1"/>
          </p:cNvSpPr>
          <p:nvPr>
            <p:ph idx="1"/>
          </p:nvPr>
        </p:nvSpPr>
        <p:spPr/>
        <p:txBody>
          <a:bodyPr/>
          <a:lstStyle/>
          <a:p>
            <a:pPr marL="368300" lvl="2" indent="0">
              <a:buNone/>
            </a:pPr>
            <a:r>
              <a:rPr lang="en-US" sz="1600" dirty="0">
                <a:latin typeface="Consolas" panose="020B0609020204030204" pitchFamily="49" charset="0"/>
              </a:rPr>
              <a:t>def start():</a:t>
            </a:r>
          </a:p>
          <a:p>
            <a:pPr marL="368300" lvl="2" indent="0">
              <a:buNone/>
            </a:pPr>
            <a:r>
              <a:rPr lang="en-US" sz="1600" dirty="0">
                <a:latin typeface="Consolas" panose="020B0609020204030204" pitchFamily="49" charset="0"/>
              </a:rPr>
              <a:t>   stacey = Person("Stacey")</a:t>
            </a:r>
          </a:p>
          <a:p>
            <a:pPr marL="368300" lvl="2" indent="0">
              <a:buNone/>
            </a:pPr>
            <a:r>
              <a:rPr lang="en-US" sz="1600" dirty="0">
                <a:latin typeface="Consolas" panose="020B0609020204030204" pitchFamily="49" charset="0"/>
              </a:rPr>
              <a:t>   jamie = Person("Jamie</a:t>
            </a:r>
            <a:r>
              <a:rPr lang="en-US" sz="1600" dirty="0" smtClean="0">
                <a:latin typeface="Consolas" panose="020B0609020204030204" pitchFamily="49" charset="0"/>
              </a:rPr>
              <a:t>")</a:t>
            </a:r>
          </a:p>
          <a:p>
            <a:pPr marL="368300" lvl="2" indent="0">
              <a:buNone/>
            </a:pPr>
            <a:endParaRPr lang="en-US" sz="1600" b="1" dirty="0">
              <a:solidFill>
                <a:srgbClr val="FFFFFF"/>
              </a:solidFill>
              <a:latin typeface="Consolas" panose="020B0609020204030204" pitchFamily="49" charset="0"/>
            </a:endParaRPr>
          </a:p>
          <a:p>
            <a:pPr marL="368300" lvl="2" indent="0">
              <a:buNone/>
            </a:pPr>
            <a:r>
              <a:rPr lang="en-US" sz="1600" b="1" dirty="0">
                <a:latin typeface="Consolas" panose="020B0609020204030204" pitchFamily="49" charset="0"/>
              </a:rPr>
              <a:t> </a:t>
            </a:r>
            <a:r>
              <a:rPr lang="en-US" sz="1600" b="1" dirty="0" smtClean="0">
                <a:latin typeface="Consolas" panose="020B0609020204030204" pitchFamily="49" charset="0"/>
              </a:rPr>
              <a:t>  #</a:t>
            </a:r>
            <a:r>
              <a:rPr lang="en-US" sz="1600" b="1" dirty="0">
                <a:latin typeface="Consolas" panose="020B0609020204030204" pitchFamily="49" charset="0"/>
              </a:rPr>
              <a:t>print("What would the output be? Why?")</a:t>
            </a:r>
          </a:p>
          <a:p>
            <a:pPr marL="368300" lvl="2" indent="0">
              <a:buNone/>
            </a:pPr>
            <a:r>
              <a:rPr lang="en-US" sz="1600" b="1" dirty="0">
                <a:latin typeface="Consolas" panose="020B0609020204030204" pitchFamily="49" charset="0"/>
              </a:rPr>
              <a:t>  </a:t>
            </a:r>
            <a:r>
              <a:rPr lang="en-US" sz="1600" b="1" dirty="0" smtClean="0">
                <a:latin typeface="Consolas" panose="020B0609020204030204" pitchFamily="49" charset="0"/>
              </a:rPr>
              <a:t> #</a:t>
            </a:r>
            <a:r>
              <a:rPr lang="en-US" sz="1600" b="1" dirty="0">
                <a:latin typeface="Consolas" panose="020B0609020204030204" pitchFamily="49" charset="0"/>
              </a:rPr>
              <a:t>print(</a:t>
            </a:r>
            <a:r>
              <a:rPr lang="en-US" sz="1600" b="1" dirty="0">
                <a:solidFill>
                  <a:srgbClr val="FF0000"/>
                </a:solidFill>
                <a:latin typeface="Consolas" panose="020B0609020204030204" pitchFamily="49" charset="0"/>
              </a:rPr>
              <a:t>name</a:t>
            </a:r>
            <a:r>
              <a:rPr lang="en-US" sz="1600" b="1" dirty="0">
                <a:latin typeface="Consolas" panose="020B0609020204030204" pitchFamily="49" charset="0"/>
              </a:rPr>
              <a:t>)</a:t>
            </a:r>
            <a:endParaRPr lang="en-CA" sz="1600" b="1" dirty="0">
              <a:latin typeface="Consolas" panose="020B0609020204030204" pitchFamily="49" charset="0"/>
            </a:endParaRPr>
          </a:p>
          <a:p>
            <a:endParaRPr lang="en-CA" dirty="0"/>
          </a:p>
        </p:txBody>
      </p:sp>
      <p:pic>
        <p:nvPicPr>
          <p:cNvPr id="4" name="Picture 3"/>
          <p:cNvPicPr>
            <a:picLocks noChangeAspect="1"/>
          </p:cNvPicPr>
          <p:nvPr/>
        </p:nvPicPr>
        <p:blipFill>
          <a:blip r:embed="rId2"/>
          <a:stretch>
            <a:fillRect/>
          </a:stretch>
        </p:blipFill>
        <p:spPr>
          <a:xfrm>
            <a:off x="6172200" y="1219200"/>
            <a:ext cx="2752725" cy="714375"/>
          </a:xfrm>
          <a:prstGeom prst="rect">
            <a:avLst/>
          </a:prstGeom>
          <a:ln>
            <a:solidFill>
              <a:schemeClr val="tx1"/>
            </a:solidFill>
          </a:ln>
        </p:spPr>
      </p:pic>
    </p:spTree>
    <p:extLst>
      <p:ext uri="{BB962C8B-B14F-4D97-AF65-F5344CB8AC3E}">
        <p14:creationId xmlns:p14="http://schemas.microsoft.com/office/powerpoint/2010/main" val="39083038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sz="2800" dirty="0" smtClean="0"/>
              <a:t>Using ‘Self’ Outside </a:t>
            </a:r>
            <a:r>
              <a:rPr lang="en-US" sz="2800" dirty="0"/>
              <a:t>Of The Class</a:t>
            </a:r>
            <a:endParaRPr lang="en-CA" sz="2800" dirty="0"/>
          </a:p>
        </p:txBody>
      </p:sp>
      <p:sp>
        <p:nvSpPr>
          <p:cNvPr id="3" name="Content Placeholder 2"/>
          <p:cNvSpPr>
            <a:spLocks noGrp="1"/>
          </p:cNvSpPr>
          <p:nvPr>
            <p:ph idx="1"/>
          </p:nvPr>
        </p:nvSpPr>
        <p:spPr>
          <a:noFill/>
        </p:spPr>
        <p:txBody>
          <a:bodyPr/>
          <a:lstStyle/>
          <a:p>
            <a:r>
              <a:rPr lang="en-US" b="1" dirty="0"/>
              <a:t>Name of the full online example</a:t>
            </a:r>
            <a:r>
              <a:rPr lang="en-US" dirty="0"/>
              <a:t>: </a:t>
            </a:r>
            <a:r>
              <a:rPr lang="en-US" dirty="0">
                <a:latin typeface="Consolas" panose="020B0609020204030204" pitchFamily="49" charset="0"/>
              </a:rPr>
              <a:t>5mixing_up_self_with_references.py</a:t>
            </a:r>
          </a:p>
        </p:txBody>
      </p:sp>
      <p:sp>
        <p:nvSpPr>
          <p:cNvPr id="7" name="TextBox 6"/>
          <p:cNvSpPr txBox="1"/>
          <p:nvPr/>
        </p:nvSpPr>
        <p:spPr>
          <a:xfrm>
            <a:off x="431800" y="3099240"/>
            <a:ext cx="6783303" cy="3369823"/>
          </a:xfrm>
          <a:prstGeom prst="rect">
            <a:avLst/>
          </a:prstGeom>
          <a:noFill/>
          <a:ln w="0">
            <a:noFill/>
          </a:ln>
        </p:spPr>
        <p:txBody>
          <a:bodyPr wrap="square" lIns="90000" rtlCol="0">
            <a:noAutofit/>
          </a:bodyPr>
          <a:lstStyle/>
          <a:p>
            <a:pPr marL="368300" lvl="2" indent="0">
              <a:buNone/>
            </a:pPr>
            <a:r>
              <a:rPr lang="en-US" sz="1600" dirty="0">
                <a:latin typeface="Consolas" panose="020B0609020204030204" pitchFamily="49" charset="0"/>
              </a:rPr>
              <a:t>def start():</a:t>
            </a:r>
          </a:p>
          <a:p>
            <a:pPr marL="368300" lvl="2" indent="0">
              <a:buNone/>
            </a:pPr>
            <a:r>
              <a:rPr lang="en-US" sz="1600" dirty="0">
                <a:latin typeface="Consolas" panose="020B0609020204030204" pitchFamily="49" charset="0"/>
              </a:rPr>
              <a:t>   </a:t>
            </a:r>
            <a:r>
              <a:rPr lang="en-US" sz="1600" dirty="0" smtClean="0">
                <a:latin typeface="Consolas" panose="020B0609020204030204" pitchFamily="49" charset="0"/>
              </a:rPr>
              <a:t> stacey </a:t>
            </a:r>
            <a:r>
              <a:rPr lang="en-US" sz="1600" dirty="0">
                <a:latin typeface="Consolas" panose="020B0609020204030204" pitchFamily="49" charset="0"/>
              </a:rPr>
              <a:t>= Person("Stacey")</a:t>
            </a:r>
          </a:p>
          <a:p>
            <a:pPr marL="368300" lvl="2" indent="0">
              <a:buNone/>
            </a:pPr>
            <a:r>
              <a:rPr lang="en-US" sz="1600" dirty="0">
                <a:latin typeface="Consolas" panose="020B0609020204030204" pitchFamily="49" charset="0"/>
              </a:rPr>
              <a:t>   </a:t>
            </a:r>
            <a:r>
              <a:rPr lang="en-US" sz="1600" dirty="0" smtClean="0">
                <a:latin typeface="Consolas" panose="020B0609020204030204" pitchFamily="49" charset="0"/>
              </a:rPr>
              <a:t> jamie </a:t>
            </a:r>
            <a:r>
              <a:rPr lang="en-US" sz="1600" dirty="0">
                <a:latin typeface="Consolas" panose="020B0609020204030204" pitchFamily="49" charset="0"/>
              </a:rPr>
              <a:t>= Person("Jamie")</a:t>
            </a:r>
          </a:p>
          <a:p>
            <a:pPr marL="368300" lvl="2" indent="0">
              <a:buNone/>
            </a:pPr>
            <a:r>
              <a:rPr lang="en-US" sz="1600" dirty="0" smtClean="0">
                <a:latin typeface="Consolas" panose="020B0609020204030204" pitchFamily="49" charset="0"/>
              </a:rPr>
              <a:t>   </a:t>
            </a:r>
          </a:p>
          <a:p>
            <a:pPr marL="368300" lvl="2" indent="0">
              <a:buNone/>
            </a:pPr>
            <a:r>
              <a:rPr lang="en-US" sz="1600" dirty="0" smtClean="0">
                <a:latin typeface="Consolas" panose="020B0609020204030204" pitchFamily="49" charset="0"/>
              </a:rPr>
              <a:t>   </a:t>
            </a:r>
            <a:r>
              <a:rPr lang="en-US" sz="1600" dirty="0" smtClean="0">
                <a:latin typeface="Consolas" panose="020B0609020204030204" pitchFamily="49" charset="0"/>
              </a:rPr>
              <a:t> #</a:t>
            </a:r>
            <a:r>
              <a:rPr lang="en-US" sz="1600" dirty="0">
                <a:latin typeface="Consolas" panose="020B0609020204030204" pitchFamily="49" charset="0"/>
              </a:rPr>
              <a:t>self.name = "</a:t>
            </a:r>
            <a:r>
              <a:rPr lang="en-US" sz="1600" dirty="0" smtClean="0">
                <a:latin typeface="Consolas" panose="020B0609020204030204" pitchFamily="49" charset="0"/>
              </a:rPr>
              <a:t>Jamie’s </a:t>
            </a:r>
            <a:r>
              <a:rPr lang="en-US" sz="1600" dirty="0">
                <a:latin typeface="Consolas" panose="020B0609020204030204" pitchFamily="49" charset="0"/>
              </a:rPr>
              <a:t>friend"</a:t>
            </a:r>
            <a:endParaRPr lang="en-CA" sz="1600" b="1" dirty="0" smtClean="0">
              <a:solidFill>
                <a:srgbClr val="FFFFFF"/>
              </a:solidFill>
            </a:endParaRPr>
          </a:p>
        </p:txBody>
      </p:sp>
      <p:sp>
        <p:nvSpPr>
          <p:cNvPr id="4" name="Rectangle 3"/>
          <p:cNvSpPr/>
          <p:nvPr/>
        </p:nvSpPr>
        <p:spPr>
          <a:xfrm>
            <a:off x="990600" y="5410200"/>
            <a:ext cx="5105400" cy="9144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Recall: ‘self’ must be (and really can only be) used within a class definition.</a:t>
            </a:r>
            <a:endParaRPr lang="en-CA" dirty="0" smtClean="0">
              <a:solidFill>
                <a:schemeClr val="tx1"/>
              </a:solidFill>
            </a:endParaRPr>
          </a:p>
        </p:txBody>
      </p:sp>
    </p:spTree>
    <p:extLst>
      <p:ext uri="{BB962C8B-B14F-4D97-AF65-F5344CB8AC3E}">
        <p14:creationId xmlns:p14="http://schemas.microsoft.com/office/powerpoint/2010/main" val="19389562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sz="2800" dirty="0"/>
              <a:t>Using ‘Self’ Outside Of The Class</a:t>
            </a:r>
            <a:endParaRPr lang="en-CA" sz="2800" dirty="0"/>
          </a:p>
        </p:txBody>
      </p:sp>
      <p:sp>
        <p:nvSpPr>
          <p:cNvPr id="3" name="Content Placeholder 2"/>
          <p:cNvSpPr>
            <a:spLocks noGrp="1"/>
          </p:cNvSpPr>
          <p:nvPr>
            <p:ph idx="1"/>
          </p:nvPr>
        </p:nvSpPr>
        <p:spPr>
          <a:noFill/>
        </p:spPr>
        <p:txBody>
          <a:bodyPr/>
          <a:lstStyle/>
          <a:p>
            <a:r>
              <a:rPr lang="en-US" b="1" dirty="0"/>
              <a:t>Name of the full online example</a:t>
            </a:r>
            <a:r>
              <a:rPr lang="en-US" dirty="0"/>
              <a:t>: </a:t>
            </a:r>
            <a:r>
              <a:rPr lang="en-US" dirty="0">
                <a:latin typeface="Consolas" panose="020B0609020204030204" pitchFamily="49" charset="0"/>
              </a:rPr>
              <a:t>5mixing_up_self_with_references.py</a:t>
            </a:r>
          </a:p>
        </p:txBody>
      </p:sp>
      <p:sp>
        <p:nvSpPr>
          <p:cNvPr id="7" name="TextBox 6"/>
          <p:cNvSpPr txBox="1"/>
          <p:nvPr/>
        </p:nvSpPr>
        <p:spPr>
          <a:xfrm>
            <a:off x="431800" y="3099240"/>
            <a:ext cx="6783303" cy="3369823"/>
          </a:xfrm>
          <a:prstGeom prst="rect">
            <a:avLst/>
          </a:prstGeom>
          <a:noFill/>
          <a:ln w="0">
            <a:noFill/>
          </a:ln>
        </p:spPr>
        <p:txBody>
          <a:bodyPr wrap="square" lIns="90000" rtlCol="0">
            <a:noAutofit/>
          </a:bodyPr>
          <a:lstStyle/>
          <a:p>
            <a:pPr marL="368300" lvl="2" indent="0">
              <a:buNone/>
            </a:pPr>
            <a:r>
              <a:rPr lang="en-US" sz="1600" dirty="0">
                <a:latin typeface="Consolas" panose="020B0609020204030204" pitchFamily="49" charset="0"/>
              </a:rPr>
              <a:t>def start():</a:t>
            </a:r>
          </a:p>
          <a:p>
            <a:pPr marL="368300" lvl="2" indent="0">
              <a:buNone/>
            </a:pPr>
            <a:r>
              <a:rPr lang="en-US" sz="1600" dirty="0">
                <a:latin typeface="Consolas" panose="020B0609020204030204" pitchFamily="49" charset="0"/>
              </a:rPr>
              <a:t>   </a:t>
            </a:r>
            <a:r>
              <a:rPr lang="en-US" sz="1600" dirty="0" smtClean="0">
                <a:latin typeface="Consolas" panose="020B0609020204030204" pitchFamily="49" charset="0"/>
              </a:rPr>
              <a:t> stacey </a:t>
            </a:r>
            <a:r>
              <a:rPr lang="en-US" sz="1600" dirty="0">
                <a:latin typeface="Consolas" panose="020B0609020204030204" pitchFamily="49" charset="0"/>
              </a:rPr>
              <a:t>= Person("Stacey")</a:t>
            </a:r>
          </a:p>
          <a:p>
            <a:pPr marL="368300" lvl="2" indent="0">
              <a:buNone/>
            </a:pPr>
            <a:r>
              <a:rPr lang="en-US" sz="1600" dirty="0">
                <a:latin typeface="Consolas" panose="020B0609020204030204" pitchFamily="49" charset="0"/>
              </a:rPr>
              <a:t>   </a:t>
            </a:r>
            <a:r>
              <a:rPr lang="en-US" sz="1600" dirty="0" smtClean="0">
                <a:latin typeface="Consolas" panose="020B0609020204030204" pitchFamily="49" charset="0"/>
              </a:rPr>
              <a:t> jamie </a:t>
            </a:r>
            <a:r>
              <a:rPr lang="en-US" sz="1600" dirty="0">
                <a:latin typeface="Consolas" panose="020B0609020204030204" pitchFamily="49" charset="0"/>
              </a:rPr>
              <a:t>= Person("Jamie")</a:t>
            </a:r>
          </a:p>
          <a:p>
            <a:pPr marL="368300" lvl="2" indent="0">
              <a:buNone/>
            </a:pPr>
            <a:r>
              <a:rPr lang="en-US" sz="1600" dirty="0" smtClean="0">
                <a:latin typeface="Consolas" panose="020B0609020204030204" pitchFamily="49" charset="0"/>
              </a:rPr>
              <a:t>   </a:t>
            </a:r>
          </a:p>
          <a:p>
            <a:pPr marL="368300" lvl="2" indent="0">
              <a:buNone/>
            </a:pPr>
            <a:r>
              <a:rPr lang="en-US" sz="1600" dirty="0" smtClean="0">
                <a:latin typeface="Consolas" panose="020B0609020204030204" pitchFamily="49" charset="0"/>
              </a:rPr>
              <a:t>  </a:t>
            </a:r>
            <a:r>
              <a:rPr lang="en-US" sz="1600" dirty="0" smtClean="0">
                <a:latin typeface="Consolas" panose="020B0609020204030204" pitchFamily="49" charset="0"/>
              </a:rPr>
              <a:t>  </a:t>
            </a:r>
            <a:r>
              <a:rPr lang="en-US" sz="1600" dirty="0" smtClean="0">
                <a:latin typeface="Consolas" panose="020B0609020204030204" pitchFamily="49" charset="0"/>
              </a:rPr>
              <a:t>#</a:t>
            </a:r>
            <a:r>
              <a:rPr lang="en-US" sz="1600" dirty="0">
                <a:latin typeface="Consolas" panose="020B0609020204030204" pitchFamily="49" charset="0"/>
              </a:rPr>
              <a:t>self.name = </a:t>
            </a:r>
            <a:r>
              <a:rPr lang="en-US" sz="1600" dirty="0" smtClean="0">
                <a:latin typeface="Consolas" panose="020B0609020204030204" pitchFamily="49" charset="0"/>
              </a:rPr>
              <a:t>"</a:t>
            </a:r>
            <a:r>
              <a:rPr lang="en-US" sz="1600" dirty="0">
                <a:latin typeface="Consolas" panose="020B0609020204030204" pitchFamily="49" charset="0"/>
              </a:rPr>
              <a:t>James </a:t>
            </a:r>
            <a:r>
              <a:rPr lang="en-US" sz="1600" dirty="0" smtClean="0">
                <a:latin typeface="Consolas" panose="020B0609020204030204" pitchFamily="49" charset="0"/>
              </a:rPr>
              <a:t>friend"</a:t>
            </a:r>
          </a:p>
          <a:p>
            <a:pPr marL="368300" lvl="2" indent="0">
              <a:buNone/>
            </a:pPr>
            <a:endParaRPr lang="en-US" sz="1600" b="1" dirty="0">
              <a:solidFill>
                <a:srgbClr val="FFFFFF"/>
              </a:solidFill>
              <a:latin typeface="Consolas" panose="020B0609020204030204" pitchFamily="49" charset="0"/>
            </a:endParaRPr>
          </a:p>
          <a:p>
            <a:pPr marL="368300" lvl="2" indent="0">
              <a:buNone/>
            </a:pPr>
            <a:endParaRPr lang="en-US" sz="1600" b="1" dirty="0" smtClean="0">
              <a:solidFill>
                <a:srgbClr val="FFFFFF"/>
              </a:solidFill>
              <a:latin typeface="Consolas" panose="020B0609020204030204" pitchFamily="49" charset="0"/>
            </a:endParaRPr>
          </a:p>
          <a:p>
            <a:pPr marL="368300" lvl="2" indent="0">
              <a:buNone/>
            </a:pPr>
            <a:endParaRPr lang="en-US" sz="1600" b="1" dirty="0">
              <a:solidFill>
                <a:srgbClr val="FFFFFF"/>
              </a:solidFill>
              <a:latin typeface="Consolas" panose="020B0609020204030204" pitchFamily="49" charset="0"/>
            </a:endParaRPr>
          </a:p>
          <a:p>
            <a:pPr marL="368300" lvl="2" indent="0">
              <a:buNone/>
            </a:pPr>
            <a:endParaRPr lang="en-US" sz="1600" b="1" dirty="0" smtClean="0">
              <a:solidFill>
                <a:srgbClr val="FFFFFF"/>
              </a:solidFill>
              <a:latin typeface="Consolas" panose="020B0609020204030204" pitchFamily="49" charset="0"/>
            </a:endParaRPr>
          </a:p>
          <a:p>
            <a:pPr marL="368300" lvl="2" indent="0">
              <a:buNone/>
            </a:pPr>
            <a:endParaRPr lang="en-US" sz="1600" b="1" dirty="0">
              <a:solidFill>
                <a:srgbClr val="FFFFFF"/>
              </a:solidFill>
              <a:latin typeface="Consolas" panose="020B0609020204030204" pitchFamily="49" charset="0"/>
            </a:endParaRPr>
          </a:p>
          <a:p>
            <a:pPr marL="368300" lvl="2" indent="0">
              <a:buNone/>
            </a:pPr>
            <a:endParaRPr lang="en-US" sz="1600" b="1" dirty="0" smtClean="0">
              <a:solidFill>
                <a:srgbClr val="FFFFFF"/>
              </a:solidFill>
              <a:latin typeface="Consolas" panose="020B0609020204030204" pitchFamily="49" charset="0"/>
            </a:endParaRPr>
          </a:p>
          <a:p>
            <a:pPr marL="368300" lvl="2" indent="0">
              <a:buNone/>
            </a:pPr>
            <a:endParaRPr lang="en-US" sz="1600" b="1" dirty="0">
              <a:solidFill>
                <a:srgbClr val="FFFFFF"/>
              </a:solidFill>
              <a:latin typeface="Consolas" panose="020B0609020204030204" pitchFamily="49" charset="0"/>
            </a:endParaRPr>
          </a:p>
          <a:p>
            <a:pPr marL="368300" lvl="2" indent="0">
              <a:buNone/>
            </a:pPr>
            <a:endParaRPr lang="en-CA" sz="1600" b="1" dirty="0" smtClean="0">
              <a:solidFill>
                <a:srgbClr val="FFFFFF"/>
              </a:solidFill>
            </a:endParaRPr>
          </a:p>
        </p:txBody>
      </p:sp>
      <p:sp>
        <p:nvSpPr>
          <p:cNvPr id="9" name="TextBox 8"/>
          <p:cNvSpPr txBox="1"/>
          <p:nvPr/>
        </p:nvSpPr>
        <p:spPr>
          <a:xfrm>
            <a:off x="1305946" y="4476984"/>
            <a:ext cx="3667723" cy="1435160"/>
          </a:xfrm>
          <a:prstGeom prst="rect">
            <a:avLst/>
          </a:prstGeom>
          <a:solidFill>
            <a:srgbClr val="0066FF"/>
          </a:solidFill>
          <a:ln w="0">
            <a:noFill/>
          </a:ln>
        </p:spPr>
        <p:txBody>
          <a:bodyPr wrap="square" lIns="90000" rtlCol="0">
            <a:noAutofit/>
          </a:bodyPr>
          <a:lstStyle/>
          <a:p>
            <a:pPr marL="182563" indent="-182563">
              <a:buFont typeface="Arial" panose="020B0604020202020204" pitchFamily="34" charset="0"/>
              <a:buChar char="•"/>
            </a:pPr>
            <a:r>
              <a:rPr lang="en-US" sz="1600" b="1" dirty="0" smtClean="0">
                <a:solidFill>
                  <a:srgbClr val="FFFFFF"/>
                </a:solidFill>
              </a:rPr>
              <a:t>The identifier ‘</a:t>
            </a:r>
            <a:r>
              <a:rPr lang="en-US" sz="1600" b="1" dirty="0" smtClean="0">
                <a:solidFill>
                  <a:srgbClr val="FFFFFF"/>
                </a:solidFill>
                <a:latin typeface="Consolas" panose="020B0609020204030204" pitchFamily="49" charset="0"/>
              </a:rPr>
              <a:t>self</a:t>
            </a:r>
            <a:r>
              <a:rPr lang="en-US" sz="1600" b="1" dirty="0" smtClean="0">
                <a:solidFill>
                  <a:srgbClr val="FFFFFF"/>
                </a:solidFill>
              </a:rPr>
              <a:t>’ is not known in this function.</a:t>
            </a:r>
          </a:p>
          <a:p>
            <a:pPr marL="182563" indent="-182563">
              <a:buFont typeface="Arial" panose="020B0604020202020204" pitchFamily="34" charset="0"/>
              <a:buChar char="•"/>
            </a:pPr>
            <a:r>
              <a:rPr lang="en-US" sz="1600" b="1" dirty="0" smtClean="0">
                <a:solidFill>
                  <a:srgbClr val="FFFFFF"/>
                </a:solidFill>
              </a:rPr>
              <a:t>The same problem if the identifier ‘</a:t>
            </a:r>
            <a:r>
              <a:rPr lang="en-US" sz="1600" b="1" dirty="0" smtClean="0">
                <a:solidFill>
                  <a:srgbClr val="FFFFFF"/>
                </a:solidFill>
                <a:latin typeface="Consolas" panose="020B0609020204030204" pitchFamily="49" charset="0"/>
              </a:rPr>
              <a:t>name</a:t>
            </a:r>
            <a:r>
              <a:rPr lang="en-US" sz="1600" b="1" dirty="0" smtClean="0">
                <a:solidFill>
                  <a:srgbClr val="FFFFFF"/>
                </a:solidFill>
              </a:rPr>
              <a:t>’ is used without a reference name </a:t>
            </a:r>
          </a:p>
          <a:p>
            <a:pPr marL="285750" indent="-285750">
              <a:buFont typeface="Arial" panose="020B0604020202020204" pitchFamily="34" charset="0"/>
              <a:buChar char="•"/>
            </a:pPr>
            <a:endParaRPr lang="en-US" sz="1600" b="1" dirty="0" smtClean="0">
              <a:solidFill>
                <a:srgbClr val="FFFFFF"/>
              </a:solidFill>
            </a:endParaRPr>
          </a:p>
          <a:p>
            <a:pPr marL="285750" indent="-285750">
              <a:buFont typeface="Arial" panose="020B0604020202020204" pitchFamily="34" charset="0"/>
              <a:buChar char="•"/>
            </a:pPr>
            <a:endParaRPr lang="en-CA" sz="1600" b="1" dirty="0" smtClean="0">
              <a:solidFill>
                <a:srgbClr val="FFFFFF"/>
              </a:solidFill>
            </a:endParaRPr>
          </a:p>
        </p:txBody>
      </p:sp>
      <p:sp>
        <p:nvSpPr>
          <p:cNvPr id="10" name="TextBox 9"/>
          <p:cNvSpPr txBox="1"/>
          <p:nvPr/>
        </p:nvSpPr>
        <p:spPr>
          <a:xfrm>
            <a:off x="5747251" y="3928439"/>
            <a:ext cx="1766566" cy="635586"/>
          </a:xfrm>
          <a:prstGeom prst="rect">
            <a:avLst/>
          </a:prstGeom>
          <a:solidFill>
            <a:srgbClr val="0066FF"/>
          </a:solidFill>
          <a:ln w="0">
            <a:noFill/>
          </a:ln>
        </p:spPr>
        <p:txBody>
          <a:bodyPr wrap="square" lIns="90000" rtlCol="0">
            <a:noAutofit/>
          </a:bodyPr>
          <a:lstStyle/>
          <a:p>
            <a:r>
              <a:rPr lang="en-US" sz="1600" b="1" dirty="0" smtClean="0">
                <a:solidFill>
                  <a:srgbClr val="FFFFFF"/>
                </a:solidFill>
                <a:latin typeface="Consolas" panose="020B0609020204030204" pitchFamily="49" charset="0"/>
              </a:rPr>
              <a:t>Self: </a:t>
            </a:r>
            <a:r>
              <a:rPr lang="en-US" sz="1600" b="1" dirty="0" smtClean="0">
                <a:solidFill>
                  <a:srgbClr val="FFFFFF"/>
                </a:solidFill>
              </a:rPr>
              <a:t>Not </a:t>
            </a:r>
            <a:r>
              <a:rPr lang="en-US" sz="1600" b="1" dirty="0" smtClean="0">
                <a:solidFill>
                  <a:srgbClr val="FFFFFF"/>
                </a:solidFill>
              </a:rPr>
              <a:t>declared locally</a:t>
            </a:r>
            <a:endParaRPr lang="en-CA" sz="1600" b="1" dirty="0" smtClean="0">
              <a:solidFill>
                <a:srgbClr val="FFFFFF"/>
              </a:solidFill>
            </a:endParaRPr>
          </a:p>
        </p:txBody>
      </p:sp>
      <p:sp>
        <p:nvSpPr>
          <p:cNvPr id="11" name="Freeform 10"/>
          <p:cNvSpPr/>
          <p:nvPr/>
        </p:nvSpPr>
        <p:spPr>
          <a:xfrm>
            <a:off x="2979572" y="3299480"/>
            <a:ext cx="2779711" cy="989906"/>
          </a:xfrm>
          <a:custGeom>
            <a:avLst/>
            <a:gdLst>
              <a:gd name="connsiteX0" fmla="*/ 2779711 w 2779711"/>
              <a:gd name="connsiteY0" fmla="*/ 989906 h 989906"/>
              <a:gd name="connsiteX1" fmla="*/ 301205 w 2779711"/>
              <a:gd name="connsiteY1" fmla="*/ 51443 h 989906"/>
              <a:gd name="connsiteX2" fmla="*/ 108700 w 2779711"/>
              <a:gd name="connsiteY2" fmla="*/ 39411 h 989906"/>
              <a:gd name="connsiteX3" fmla="*/ 120732 w 2779711"/>
              <a:gd name="connsiteY3" fmla="*/ 3316 h 989906"/>
              <a:gd name="connsiteX4" fmla="*/ 84637 w 2779711"/>
              <a:gd name="connsiteY4" fmla="*/ 27379 h 989906"/>
              <a:gd name="connsiteX5" fmla="*/ 24479 w 2779711"/>
              <a:gd name="connsiteY5" fmla="*/ 75506 h 989906"/>
              <a:gd name="connsiteX6" fmla="*/ 416 w 2779711"/>
              <a:gd name="connsiteY6" fmla="*/ 111600 h 989906"/>
              <a:gd name="connsiteX7" fmla="*/ 36511 w 2779711"/>
              <a:gd name="connsiteY7" fmla="*/ 123632 h 989906"/>
              <a:gd name="connsiteX8" fmla="*/ 132763 w 2779711"/>
              <a:gd name="connsiteY8" fmla="*/ 123632 h 989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79711" h="989906">
                <a:moveTo>
                  <a:pt x="2779711" y="989906"/>
                </a:moveTo>
                <a:cubicBezTo>
                  <a:pt x="1261845" y="373513"/>
                  <a:pt x="1199287" y="-173082"/>
                  <a:pt x="301205" y="51443"/>
                </a:cubicBezTo>
                <a:cubicBezTo>
                  <a:pt x="237037" y="47432"/>
                  <a:pt x="170823" y="55977"/>
                  <a:pt x="108700" y="39411"/>
                </a:cubicBezTo>
                <a:cubicBezTo>
                  <a:pt x="96446" y="36143"/>
                  <a:pt x="132076" y="8988"/>
                  <a:pt x="120732" y="3316"/>
                </a:cubicBezTo>
                <a:cubicBezTo>
                  <a:pt x="107799" y="-3151"/>
                  <a:pt x="95928" y="18346"/>
                  <a:pt x="84637" y="27379"/>
                </a:cubicBezTo>
                <a:cubicBezTo>
                  <a:pt x="-1083" y="95956"/>
                  <a:pt x="135575" y="1443"/>
                  <a:pt x="24479" y="75506"/>
                </a:cubicBezTo>
                <a:cubicBezTo>
                  <a:pt x="16458" y="87537"/>
                  <a:pt x="-3091" y="97572"/>
                  <a:pt x="416" y="111600"/>
                </a:cubicBezTo>
                <a:cubicBezTo>
                  <a:pt x="3492" y="123904"/>
                  <a:pt x="23881" y="122484"/>
                  <a:pt x="36511" y="123632"/>
                </a:cubicBezTo>
                <a:cubicBezTo>
                  <a:pt x="68463" y="126537"/>
                  <a:pt x="100679" y="123632"/>
                  <a:pt x="132763" y="123632"/>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TextBox 11"/>
          <p:cNvSpPr txBox="1"/>
          <p:nvPr/>
        </p:nvSpPr>
        <p:spPr>
          <a:xfrm>
            <a:off x="5767471" y="2504783"/>
            <a:ext cx="1827428" cy="794697"/>
          </a:xfrm>
          <a:prstGeom prst="rect">
            <a:avLst/>
          </a:prstGeom>
          <a:solidFill>
            <a:srgbClr val="0066FF"/>
          </a:solidFill>
          <a:ln w="0">
            <a:noFill/>
          </a:ln>
        </p:spPr>
        <p:txBody>
          <a:bodyPr wrap="square" lIns="90000" rtlCol="0">
            <a:noAutofit/>
          </a:bodyPr>
          <a:lstStyle/>
          <a:p>
            <a:r>
              <a:rPr lang="en-US" sz="1600" b="1" dirty="0">
                <a:solidFill>
                  <a:srgbClr val="FFFFFF"/>
                </a:solidFill>
                <a:latin typeface="Consolas" panose="020B0609020204030204" pitchFamily="49" charset="0"/>
              </a:rPr>
              <a:t>Self: </a:t>
            </a:r>
            <a:r>
              <a:rPr lang="en-US" sz="1600" b="1" dirty="0" smtClean="0">
                <a:solidFill>
                  <a:srgbClr val="FFFFFF"/>
                </a:solidFill>
              </a:rPr>
              <a:t>Not </a:t>
            </a:r>
            <a:r>
              <a:rPr lang="en-US" sz="1600" b="1" dirty="0" smtClean="0">
                <a:solidFill>
                  <a:srgbClr val="FFFFFF"/>
                </a:solidFill>
              </a:rPr>
              <a:t>declared globally</a:t>
            </a:r>
            <a:endParaRPr lang="en-CA" sz="1600" b="1" dirty="0" smtClean="0">
              <a:solidFill>
                <a:srgbClr val="FFFFFF"/>
              </a:solidFill>
            </a:endParaRPr>
          </a:p>
        </p:txBody>
      </p:sp>
      <p:sp>
        <p:nvSpPr>
          <p:cNvPr id="4" name="Freeform 3"/>
          <p:cNvSpPr/>
          <p:nvPr/>
        </p:nvSpPr>
        <p:spPr>
          <a:xfrm>
            <a:off x="1804737" y="2415574"/>
            <a:ext cx="3922295" cy="496068"/>
          </a:xfrm>
          <a:custGeom>
            <a:avLst/>
            <a:gdLst>
              <a:gd name="connsiteX0" fmla="*/ 3922295 w 3922295"/>
              <a:gd name="connsiteY0" fmla="*/ 496068 h 496068"/>
              <a:gd name="connsiteX1" fmla="*/ 770021 w 3922295"/>
              <a:gd name="connsiteY1" fmla="*/ 50900 h 496068"/>
              <a:gd name="connsiteX2" fmla="*/ 84221 w 3922295"/>
              <a:gd name="connsiteY2" fmla="*/ 38868 h 496068"/>
              <a:gd name="connsiteX3" fmla="*/ 108284 w 3922295"/>
              <a:gd name="connsiteY3" fmla="*/ 2773 h 496068"/>
              <a:gd name="connsiteX4" fmla="*/ 84221 w 3922295"/>
              <a:gd name="connsiteY4" fmla="*/ 26837 h 496068"/>
              <a:gd name="connsiteX5" fmla="*/ 60158 w 3922295"/>
              <a:gd name="connsiteY5" fmla="*/ 62931 h 496068"/>
              <a:gd name="connsiteX6" fmla="*/ 0 w 3922295"/>
              <a:gd name="connsiteY6" fmla="*/ 111058 h 496068"/>
              <a:gd name="connsiteX7" fmla="*/ 24063 w 3922295"/>
              <a:gd name="connsiteY7" fmla="*/ 147152 h 496068"/>
              <a:gd name="connsiteX8" fmla="*/ 60158 w 3922295"/>
              <a:gd name="connsiteY8" fmla="*/ 159184 h 496068"/>
              <a:gd name="connsiteX9" fmla="*/ 144379 w 3922295"/>
              <a:gd name="connsiteY9" fmla="*/ 195279 h 496068"/>
              <a:gd name="connsiteX10" fmla="*/ 168442 w 3922295"/>
              <a:gd name="connsiteY10" fmla="*/ 195279 h 496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922295" h="496068">
                <a:moveTo>
                  <a:pt x="3922295" y="496068"/>
                </a:moveTo>
                <a:cubicBezTo>
                  <a:pt x="2871537" y="347679"/>
                  <a:pt x="1823755" y="176423"/>
                  <a:pt x="770021" y="50900"/>
                </a:cubicBezTo>
                <a:cubicBezTo>
                  <a:pt x="542991" y="23856"/>
                  <a:pt x="312254" y="55452"/>
                  <a:pt x="84221" y="38868"/>
                </a:cubicBezTo>
                <a:cubicBezTo>
                  <a:pt x="69799" y="37819"/>
                  <a:pt x="108284" y="17233"/>
                  <a:pt x="108284" y="2773"/>
                </a:cubicBezTo>
                <a:cubicBezTo>
                  <a:pt x="108284" y="-8571"/>
                  <a:pt x="91307" y="17979"/>
                  <a:pt x="84221" y="26837"/>
                </a:cubicBezTo>
                <a:cubicBezTo>
                  <a:pt x="75188" y="38128"/>
                  <a:pt x="70383" y="52706"/>
                  <a:pt x="60158" y="62931"/>
                </a:cubicBezTo>
                <a:cubicBezTo>
                  <a:pt x="41999" y="81090"/>
                  <a:pt x="20053" y="95016"/>
                  <a:pt x="0" y="111058"/>
                </a:cubicBezTo>
                <a:cubicBezTo>
                  <a:pt x="8021" y="123089"/>
                  <a:pt x="12772" y="138119"/>
                  <a:pt x="24063" y="147152"/>
                </a:cubicBezTo>
                <a:cubicBezTo>
                  <a:pt x="33966" y="155075"/>
                  <a:pt x="48501" y="154188"/>
                  <a:pt x="60158" y="159184"/>
                </a:cubicBezTo>
                <a:cubicBezTo>
                  <a:pt x="94397" y="173858"/>
                  <a:pt x="109110" y="188225"/>
                  <a:pt x="144379" y="195279"/>
                </a:cubicBezTo>
                <a:cubicBezTo>
                  <a:pt x="152244" y="196852"/>
                  <a:pt x="160421" y="195279"/>
                  <a:pt x="168442" y="195279"/>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7154442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Decomposing Large Programs: By File</a:t>
            </a:r>
            <a:endParaRPr lang="en-CA" dirty="0"/>
          </a:p>
        </p:txBody>
      </p:sp>
      <p:sp>
        <p:nvSpPr>
          <p:cNvPr id="3" name="Content Placeholder 2"/>
          <p:cNvSpPr>
            <a:spLocks noGrp="1"/>
          </p:cNvSpPr>
          <p:nvPr>
            <p:ph idx="1"/>
          </p:nvPr>
        </p:nvSpPr>
        <p:spPr/>
        <p:txBody>
          <a:bodyPr/>
          <a:lstStyle/>
          <a:p>
            <a:r>
              <a:rPr lang="en-US" dirty="0" smtClean="0"/>
              <a:t>Because real life programs are large, they are not only divided into functions but also split into multiple files.</a:t>
            </a:r>
          </a:p>
          <a:p>
            <a:r>
              <a:rPr lang="en-US" dirty="0" smtClean="0"/>
              <a:t>Example: There’s so many files for the game RPG Icewind Dale that they are distributed among several folders </a:t>
            </a:r>
            <a:r>
              <a:rPr lang="en-US" dirty="0" smtClean="0"/>
              <a:t>(multi-file install </a:t>
            </a:r>
            <a:r>
              <a:rPr lang="en-US" dirty="0" smtClean="0"/>
              <a:t>is not unique to this game).</a:t>
            </a:r>
          </a:p>
          <a:p>
            <a:endParaRPr lang="en-CA" dirty="0"/>
          </a:p>
        </p:txBody>
      </p:sp>
      <p:pic>
        <p:nvPicPr>
          <p:cNvPr id="4" name="Picture 3"/>
          <p:cNvPicPr>
            <a:picLocks noChangeAspect="1"/>
          </p:cNvPicPr>
          <p:nvPr/>
        </p:nvPicPr>
        <p:blipFill rotWithShape="1">
          <a:blip r:embed="rId2"/>
          <a:srcRect t="11324"/>
          <a:stretch/>
        </p:blipFill>
        <p:spPr>
          <a:xfrm>
            <a:off x="773113" y="3137473"/>
            <a:ext cx="4459287" cy="3331590"/>
          </a:xfrm>
          <a:prstGeom prst="rect">
            <a:avLst/>
          </a:prstGeom>
          <a:ln>
            <a:solidFill>
              <a:schemeClr val="tx1"/>
            </a:solidFill>
          </a:ln>
        </p:spPr>
      </p:pic>
    </p:spTree>
    <p:extLst>
      <p:ext uri="{BB962C8B-B14F-4D97-AF65-F5344CB8AC3E}">
        <p14:creationId xmlns:p14="http://schemas.microsoft.com/office/powerpoint/2010/main" val="780735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p:txBody>
          <a:bodyPr/>
          <a:lstStyle/>
          <a:p>
            <a:r>
              <a:rPr lang="en-US" altLang="en-US" sz="3200" dirty="0" smtClean="0"/>
              <a:t>Some Drawbacks Of Using A List</a:t>
            </a:r>
          </a:p>
        </p:txBody>
      </p:sp>
      <p:sp>
        <p:nvSpPr>
          <p:cNvPr id="760835" name="Rectangle 3"/>
          <p:cNvSpPr>
            <a:spLocks noGrp="1" noChangeArrowheads="1"/>
          </p:cNvSpPr>
          <p:nvPr>
            <p:ph type="body" idx="4294967295"/>
          </p:nvPr>
        </p:nvSpPr>
        <p:spPr/>
        <p:txBody>
          <a:bodyPr/>
          <a:lstStyle/>
          <a:p>
            <a:r>
              <a:rPr lang="en-US" altLang="en-US" sz="2400" dirty="0" smtClean="0"/>
              <a:t>Which field contains what type of information? This isn’t immediately clear from looking at the program statements.</a:t>
            </a:r>
          </a:p>
          <a:p>
            <a:pPr lvl="1">
              <a:buFontTx/>
              <a:buNone/>
            </a:pPr>
            <a:r>
              <a:rPr lang="en-US" altLang="en-US" sz="1800" dirty="0" smtClean="0">
                <a:latin typeface="Consolas" panose="020B0609020204030204" pitchFamily="49" charset="0"/>
              </a:rPr>
              <a:t> client = [“xxxxxxxxxxxxxxx",</a:t>
            </a:r>
          </a:p>
          <a:p>
            <a:pPr lvl="1">
              <a:buFontTx/>
              <a:buNone/>
            </a:pPr>
            <a:r>
              <a:rPr lang="en-US" altLang="en-US" sz="1800" dirty="0" smtClean="0">
                <a:latin typeface="Consolas" panose="020B0609020204030204" pitchFamily="49" charset="0"/>
              </a:rPr>
              <a:t>                “0000000000",</a:t>
            </a:r>
          </a:p>
          <a:p>
            <a:pPr lvl="1">
              <a:buFontTx/>
              <a:buNone/>
            </a:pPr>
            <a:r>
              <a:rPr lang="en-US" altLang="en-US" sz="1800" dirty="0" smtClean="0">
                <a:latin typeface="Consolas" panose="020B0609020204030204" pitchFamily="49" charset="0"/>
              </a:rPr>
              <a:t>                “xxxxxxxxx",</a:t>
            </a:r>
          </a:p>
          <a:p>
            <a:pPr lvl="1">
              <a:buFontTx/>
              <a:buNone/>
            </a:pPr>
            <a:r>
              <a:rPr lang="en-US" altLang="en-US" sz="1800" dirty="0" smtClean="0">
                <a:latin typeface="Consolas" panose="020B0609020204030204" pitchFamily="49" charset="0"/>
              </a:rPr>
              <a:t>                0]</a:t>
            </a:r>
          </a:p>
          <a:p>
            <a:endParaRPr lang="en-US" altLang="en-US" sz="2400" dirty="0" smtClean="0"/>
          </a:p>
          <a:p>
            <a:r>
              <a:rPr lang="en-US" altLang="en-US" sz="2400" dirty="0" smtClean="0"/>
              <a:t>There isn’t a way </a:t>
            </a:r>
            <a:r>
              <a:rPr lang="en-US" altLang="en-US" sz="2400" dirty="0" smtClean="0"/>
              <a:t>to </a:t>
            </a:r>
            <a:r>
              <a:rPr lang="en-US" altLang="en-US" sz="2400" dirty="0" smtClean="0"/>
              <a:t>specify rules about the type of information to be stored in a field e.g., a data entry error could allow alphabetic information (e.g., 1-800-BUY-NOWW) to be entered in the phone number field.</a:t>
            </a:r>
          </a:p>
          <a:p>
            <a:endParaRPr lang="en-US" altLang="en-US" sz="2400" dirty="0" smtClean="0"/>
          </a:p>
        </p:txBody>
      </p:sp>
      <p:grpSp>
        <p:nvGrpSpPr>
          <p:cNvPr id="2" name="Group 1"/>
          <p:cNvGrpSpPr>
            <a:grpSpLocks/>
          </p:cNvGrpSpPr>
          <p:nvPr/>
        </p:nvGrpSpPr>
        <p:grpSpPr bwMode="auto">
          <a:xfrm>
            <a:off x="4533900" y="2470150"/>
            <a:ext cx="4305300" cy="1263650"/>
            <a:chOff x="4533900" y="2470150"/>
            <a:chExt cx="4305300" cy="1263650"/>
          </a:xfrm>
        </p:grpSpPr>
        <p:sp>
          <p:nvSpPr>
            <p:cNvPr id="14341" name="Right Brace 2"/>
            <p:cNvSpPr>
              <a:spLocks/>
            </p:cNvSpPr>
            <p:nvPr/>
          </p:nvSpPr>
          <p:spPr bwMode="auto">
            <a:xfrm>
              <a:off x="4533900" y="2470150"/>
              <a:ext cx="558800" cy="1263650"/>
            </a:xfrm>
            <a:prstGeom prst="rightBrace">
              <a:avLst>
                <a:gd name="adj1" fmla="val 8334"/>
                <a:gd name="adj2" fmla="val 50000"/>
              </a:avLst>
            </a:prstGeom>
            <a:noFill/>
            <a:ln w="38100">
              <a:solidFill>
                <a:srgbClr val="FF0000"/>
              </a:solidFill>
              <a:round/>
              <a:headEnd type="none" w="sm" len="sm"/>
              <a:tailEnd/>
            </a:ln>
            <a:extLst>
              <a:ext uri="{909E8E84-426E-40DD-AFC4-6F175D3DCCD1}">
                <a14:hiddenFill xmlns:a14="http://schemas.microsoft.com/office/drawing/2010/main">
                  <a:solidFill>
                    <a:srgbClr val="FFFFFF"/>
                  </a:solidFill>
                </a14:hiddenFill>
              </a:ext>
            </a:extLst>
          </p:spPr>
          <p:txBody>
            <a:bodyPr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endParaRPr lang="en-US" altLang="en-US" sz="1400" dirty="0">
                <a:latin typeface="Arial" panose="020B0604020202020204" pitchFamily="34" charset="0"/>
              </a:endParaRPr>
            </a:p>
          </p:txBody>
        </p:sp>
        <p:sp>
          <p:nvSpPr>
            <p:cNvPr id="14342" name="TextBox 3"/>
            <p:cNvSpPr txBox="1">
              <a:spLocks noChangeArrowheads="1"/>
            </p:cNvSpPr>
            <p:nvPr/>
          </p:nvSpPr>
          <p:spPr bwMode="auto">
            <a:xfrm>
              <a:off x="5092700" y="2470150"/>
              <a:ext cx="3746500" cy="12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b="1" dirty="0">
                  <a:solidFill>
                    <a:srgbClr val="FF0000"/>
                  </a:solidFill>
                  <a:latin typeface="Arial" panose="020B0604020202020204" pitchFamily="34" charset="0"/>
                </a:rPr>
                <a:t>The parts of a composite list can be accessed via [index] but they cannot be labeled (what do these fields store?)</a:t>
              </a:r>
            </a:p>
          </p:txBody>
        </p:sp>
      </p:grpSp>
    </p:spTree>
    <p:extLst>
      <p:ext uri="{BB962C8B-B14F-4D97-AF65-F5344CB8AC3E}">
        <p14:creationId xmlns:p14="http://schemas.microsoft.com/office/powerpoint/2010/main" val="30189564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608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6083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6083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6083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60835">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608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083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Python File Decomposition: Modules</a:t>
            </a:r>
            <a:endParaRPr lang="en-CA" dirty="0"/>
          </a:p>
        </p:txBody>
      </p:sp>
      <p:sp>
        <p:nvSpPr>
          <p:cNvPr id="3" name="Content Placeholder 2"/>
          <p:cNvSpPr>
            <a:spLocks noGrp="1"/>
          </p:cNvSpPr>
          <p:nvPr>
            <p:ph idx="1"/>
          </p:nvPr>
        </p:nvSpPr>
        <p:spPr/>
        <p:txBody>
          <a:bodyPr/>
          <a:lstStyle/>
          <a:p>
            <a:r>
              <a:rPr lang="en-US" dirty="0" smtClean="0"/>
              <a:t>Each module is a separate library of python features (functions, class definitions).</a:t>
            </a:r>
            <a:endParaRPr lang="en-CA" dirty="0"/>
          </a:p>
          <a:p>
            <a:r>
              <a:rPr lang="en-US" dirty="0" smtClean="0"/>
              <a:t>Recall: the ‘</a:t>
            </a:r>
            <a:r>
              <a:rPr lang="en-US" dirty="0">
                <a:latin typeface="Consolas" panose="020B0609020204030204" pitchFamily="49" charset="0"/>
              </a:rPr>
              <a:t>Random</a:t>
            </a:r>
            <a:r>
              <a:rPr lang="en-US" dirty="0" smtClean="0"/>
              <a:t>’ module:</a:t>
            </a:r>
          </a:p>
          <a:p>
            <a:endParaRPr lang="en-CA" dirty="0"/>
          </a:p>
        </p:txBody>
      </p:sp>
      <p:pic>
        <p:nvPicPr>
          <p:cNvPr id="4" name="Picture 3"/>
          <p:cNvPicPr>
            <a:picLocks noChangeAspect="1"/>
          </p:cNvPicPr>
          <p:nvPr/>
        </p:nvPicPr>
        <p:blipFill rotWithShape="1">
          <a:blip r:embed="rId2"/>
          <a:srcRect t="872" b="46576"/>
          <a:stretch/>
        </p:blipFill>
        <p:spPr>
          <a:xfrm>
            <a:off x="648011" y="3239577"/>
            <a:ext cx="7995927" cy="3008823"/>
          </a:xfrm>
          <a:prstGeom prst="rect">
            <a:avLst/>
          </a:prstGeom>
          <a:ln>
            <a:solidFill>
              <a:schemeClr val="tx1"/>
            </a:solidFill>
          </a:ln>
        </p:spPr>
      </p:pic>
      <p:sp>
        <p:nvSpPr>
          <p:cNvPr id="5" name="Rectangle 4"/>
          <p:cNvSpPr/>
          <p:nvPr/>
        </p:nvSpPr>
        <p:spPr bwMode="auto">
          <a:xfrm>
            <a:off x="6794500" y="1689100"/>
            <a:ext cx="1803400" cy="685800"/>
          </a:xfrm>
          <a:prstGeom prst="rect">
            <a:avLst/>
          </a:prstGeom>
          <a:solidFill>
            <a:srgbClr val="3366FF"/>
          </a:solidFill>
          <a:ln w="38100" cap="flat" cmpd="sng" algn="ctr">
            <a:solidFill>
              <a:schemeClr val="tx1"/>
            </a:solidFill>
            <a:prstDash val="solid"/>
            <a:round/>
            <a:headEnd type="none" w="sm" len="sm"/>
            <a:tailEnd type="none"/>
          </a:ln>
          <a:effectLst/>
        </p:spPr>
        <p:txBody>
          <a:bodyPr rtlCol="0" anchor="t" anchorCtr="0"/>
          <a:lstStyle/>
          <a:p>
            <a:r>
              <a:rPr lang="en-US" sz="1600" dirty="0" smtClean="0">
                <a:solidFill>
                  <a:srgbClr val="FFFFFF"/>
                </a:solidFill>
              </a:rPr>
              <a:t>Name of file: random.py</a:t>
            </a:r>
            <a:endParaRPr lang="en-CA" sz="1600" dirty="0" smtClean="0">
              <a:solidFill>
                <a:srgbClr val="FFFFFF"/>
              </a:solidFill>
            </a:endParaRPr>
          </a:p>
        </p:txBody>
      </p:sp>
      <p:cxnSp>
        <p:nvCxnSpPr>
          <p:cNvPr id="7" name="Straight Arrow Connector 6"/>
          <p:cNvCxnSpPr>
            <a:stCxn id="5" idx="1"/>
          </p:cNvCxnSpPr>
          <p:nvPr/>
        </p:nvCxnSpPr>
        <p:spPr bwMode="auto">
          <a:xfrm flipH="1">
            <a:off x="2026927" y="2032000"/>
            <a:ext cx="4767573" cy="1346200"/>
          </a:xfrm>
          <a:prstGeom prst="straightConnector1">
            <a:avLst/>
          </a:prstGeom>
          <a:noFill/>
          <a:ln w="38100" cap="flat" cmpd="sng" algn="ctr">
            <a:solidFill>
              <a:schemeClr val="tx1"/>
            </a:solidFill>
            <a:prstDash val="solid"/>
            <a:round/>
            <a:headEnd type="none" w="sm" len="sm"/>
            <a:tailEnd type="triangle"/>
          </a:ln>
          <a:effectLst/>
        </p:spPr>
      </p:cxnSp>
      <p:sp>
        <p:nvSpPr>
          <p:cNvPr id="8" name="Rectangle 7"/>
          <p:cNvSpPr/>
          <p:nvPr/>
        </p:nvSpPr>
        <p:spPr bwMode="auto">
          <a:xfrm>
            <a:off x="7023411" y="2692400"/>
            <a:ext cx="1803400" cy="685800"/>
          </a:xfrm>
          <a:prstGeom prst="rect">
            <a:avLst/>
          </a:prstGeom>
          <a:solidFill>
            <a:srgbClr val="3366FF"/>
          </a:solidFill>
          <a:ln w="38100" cap="flat" cmpd="sng" algn="ctr">
            <a:solidFill>
              <a:schemeClr val="tx1"/>
            </a:solidFill>
            <a:prstDash val="solid"/>
            <a:round/>
            <a:headEnd type="none" w="sm" len="sm"/>
            <a:tailEnd type="none"/>
          </a:ln>
          <a:effectLst/>
        </p:spPr>
        <p:txBody>
          <a:bodyPr rtlCol="0" anchor="t" anchorCtr="0"/>
          <a:lstStyle/>
          <a:p>
            <a:r>
              <a:rPr lang="en-US" sz="1600" dirty="0" smtClean="0">
                <a:solidFill>
                  <a:srgbClr val="FFFFFF"/>
                </a:solidFill>
              </a:rPr>
              <a:t>File contains 1 or more functions</a:t>
            </a:r>
            <a:endParaRPr lang="en-CA" sz="1600" dirty="0" smtClean="0">
              <a:solidFill>
                <a:srgbClr val="FFFFFF"/>
              </a:solidFill>
            </a:endParaRPr>
          </a:p>
        </p:txBody>
      </p:sp>
      <p:cxnSp>
        <p:nvCxnSpPr>
          <p:cNvPr id="9" name="Straight Arrow Connector 8"/>
          <p:cNvCxnSpPr>
            <a:stCxn id="8" idx="1"/>
          </p:cNvCxnSpPr>
          <p:nvPr/>
        </p:nvCxnSpPr>
        <p:spPr bwMode="auto">
          <a:xfrm flipH="1">
            <a:off x="2209800" y="3035300"/>
            <a:ext cx="4813611" cy="749300"/>
          </a:xfrm>
          <a:prstGeom prst="straightConnector1">
            <a:avLst/>
          </a:prstGeom>
          <a:noFill/>
          <a:ln w="38100" cap="flat" cmpd="sng" algn="ctr">
            <a:solidFill>
              <a:schemeClr val="tx1"/>
            </a:solidFill>
            <a:prstDash val="solid"/>
            <a:round/>
            <a:headEnd type="none" w="sm" len="sm"/>
            <a:tailEnd type="triangle"/>
          </a:ln>
          <a:effectLst/>
        </p:spPr>
      </p:cxnSp>
    </p:spTree>
    <p:extLst>
      <p:ext uri="{BB962C8B-B14F-4D97-AF65-F5344CB8AC3E}">
        <p14:creationId xmlns:p14="http://schemas.microsoft.com/office/powerpoint/2010/main" val="10466918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Using The Code In A Module</a:t>
            </a:r>
            <a:endParaRPr lang="en-CA" dirty="0"/>
          </a:p>
        </p:txBody>
      </p:sp>
      <p:sp>
        <p:nvSpPr>
          <p:cNvPr id="3" name="Content Placeholder 2"/>
          <p:cNvSpPr>
            <a:spLocks noGrp="1"/>
          </p:cNvSpPr>
          <p:nvPr>
            <p:ph idx="1"/>
          </p:nvPr>
        </p:nvSpPr>
        <p:spPr/>
        <p:txBody>
          <a:bodyPr/>
          <a:lstStyle/>
          <a:p>
            <a:r>
              <a:rPr lang="en-US" dirty="0" smtClean="0"/>
              <a:t>Add the name ‘</a:t>
            </a:r>
            <a:r>
              <a:rPr lang="en-US" dirty="0" smtClean="0">
                <a:latin typeface="Consolas" panose="020B0609020204030204" pitchFamily="49" charset="0"/>
              </a:rPr>
              <a:t>Random</a:t>
            </a:r>
            <a:r>
              <a:rPr lang="en-US" dirty="0" smtClean="0"/>
              <a:t>’ to your program</a:t>
            </a:r>
          </a:p>
          <a:p>
            <a:pPr lvl="1"/>
            <a:r>
              <a:rPr lang="en-US" b="1" dirty="0" smtClean="0"/>
              <a:t>Format:</a:t>
            </a:r>
          </a:p>
          <a:p>
            <a:pPr marL="442912" lvl="2" indent="0">
              <a:buNone/>
            </a:pPr>
            <a:r>
              <a:rPr lang="en-US" dirty="0">
                <a:latin typeface="Consolas" panose="020B0609020204030204" pitchFamily="49" charset="0"/>
              </a:rPr>
              <a:t>import </a:t>
            </a:r>
            <a:r>
              <a:rPr lang="en-US" dirty="0" smtClean="0">
                <a:latin typeface="Consolas" panose="020B0609020204030204" pitchFamily="49" charset="0"/>
              </a:rPr>
              <a:t>&lt;</a:t>
            </a:r>
            <a:r>
              <a:rPr lang="en-US" b="1" i="1" dirty="0" smtClean="0">
                <a:solidFill>
                  <a:srgbClr val="FF0000"/>
                </a:solidFill>
                <a:latin typeface="Consolas" panose="020B0609020204030204" pitchFamily="49" charset="0"/>
              </a:rPr>
              <a:t>Module/filename</a:t>
            </a:r>
            <a:r>
              <a:rPr lang="en-US" dirty="0" smtClean="0">
                <a:latin typeface="Consolas" panose="020B0609020204030204" pitchFamily="49" charset="0"/>
              </a:rPr>
              <a:t>&gt;</a:t>
            </a:r>
            <a:endParaRPr lang="en-US" dirty="0">
              <a:latin typeface="Consolas" panose="020B0609020204030204" pitchFamily="49" charset="0"/>
            </a:endParaRPr>
          </a:p>
          <a:p>
            <a:pPr lvl="1"/>
            <a:endParaRPr lang="en-US" dirty="0" smtClean="0"/>
          </a:p>
          <a:p>
            <a:pPr lvl="1"/>
            <a:r>
              <a:rPr lang="en-US" b="1" dirty="0" smtClean="0"/>
              <a:t>Example:</a:t>
            </a:r>
          </a:p>
          <a:p>
            <a:pPr marL="442912" lvl="2" indent="0">
              <a:buNone/>
            </a:pPr>
            <a:r>
              <a:rPr lang="en-US" dirty="0">
                <a:latin typeface="Consolas" panose="020B0609020204030204" pitchFamily="49" charset="0"/>
              </a:rPr>
              <a:t>i</a:t>
            </a:r>
            <a:r>
              <a:rPr lang="en-US" dirty="0" smtClean="0">
                <a:latin typeface="Consolas" panose="020B0609020204030204" pitchFamily="49" charset="0"/>
              </a:rPr>
              <a:t>mport </a:t>
            </a:r>
            <a:r>
              <a:rPr lang="en-US" b="1" dirty="0">
                <a:solidFill>
                  <a:srgbClr val="FF0000"/>
                </a:solidFill>
                <a:latin typeface="Consolas" panose="020B0609020204030204" pitchFamily="49" charset="0"/>
              </a:rPr>
              <a:t>r</a:t>
            </a:r>
            <a:r>
              <a:rPr lang="en-US" b="1" dirty="0" smtClean="0">
                <a:solidFill>
                  <a:srgbClr val="FF0000"/>
                </a:solidFill>
                <a:latin typeface="Consolas" panose="020B0609020204030204" pitchFamily="49" charset="0"/>
              </a:rPr>
              <a:t>andom</a:t>
            </a:r>
          </a:p>
          <a:p>
            <a:pPr marL="442912" lvl="2" indent="0">
              <a:buNone/>
            </a:pPr>
            <a:endParaRPr lang="en-US" dirty="0"/>
          </a:p>
          <a:p>
            <a:pPr marL="442912" lvl="2" indent="0">
              <a:buNone/>
            </a:pPr>
            <a:endParaRPr lang="en-US" dirty="0" smtClean="0"/>
          </a:p>
          <a:p>
            <a:r>
              <a:rPr lang="en-US" dirty="0" smtClean="0"/>
              <a:t>Running a </a:t>
            </a:r>
            <a:r>
              <a:rPr lang="en-US" dirty="0" smtClean="0"/>
              <a:t>function/method </a:t>
            </a:r>
            <a:r>
              <a:rPr lang="en-US" dirty="0" smtClean="0"/>
              <a:t>from this module</a:t>
            </a:r>
          </a:p>
          <a:p>
            <a:pPr lvl="1"/>
            <a:r>
              <a:rPr lang="en-US" b="1" dirty="0"/>
              <a:t>Format:</a:t>
            </a:r>
          </a:p>
          <a:p>
            <a:pPr marL="442912" lvl="2" indent="0">
              <a:buNone/>
            </a:pPr>
            <a:r>
              <a:rPr lang="en-US" dirty="0" smtClean="0">
                <a:latin typeface="Consolas" panose="020B0609020204030204" pitchFamily="49" charset="0"/>
              </a:rPr>
              <a:t>&lt;</a:t>
            </a:r>
            <a:r>
              <a:rPr lang="en-US" i="1" dirty="0">
                <a:solidFill>
                  <a:srgbClr val="0066FF"/>
                </a:solidFill>
                <a:latin typeface="Consolas" panose="020B0609020204030204" pitchFamily="49" charset="0"/>
              </a:rPr>
              <a:t>Module/filename</a:t>
            </a:r>
            <a:r>
              <a:rPr lang="en-US" dirty="0" smtClean="0">
                <a:latin typeface="Consolas" panose="020B0609020204030204" pitchFamily="49" charset="0"/>
              </a:rPr>
              <a:t>&gt;.&lt;</a:t>
            </a:r>
            <a:r>
              <a:rPr lang="en-US" b="1" i="1" dirty="0" smtClean="0">
                <a:solidFill>
                  <a:srgbClr val="00B050"/>
                </a:solidFill>
                <a:latin typeface="Consolas" panose="020B0609020204030204" pitchFamily="49" charset="0"/>
              </a:rPr>
              <a:t>function/method </a:t>
            </a:r>
            <a:r>
              <a:rPr lang="en-US" b="1" i="1" dirty="0" smtClean="0">
                <a:solidFill>
                  <a:srgbClr val="00B050"/>
                </a:solidFill>
                <a:latin typeface="Consolas" panose="020B0609020204030204" pitchFamily="49" charset="0"/>
              </a:rPr>
              <a:t>call</a:t>
            </a:r>
            <a:r>
              <a:rPr lang="en-US" dirty="0" smtClean="0">
                <a:latin typeface="Consolas" panose="020B0609020204030204" pitchFamily="49" charset="0"/>
              </a:rPr>
              <a:t>&gt;</a:t>
            </a:r>
            <a:endParaRPr lang="en-US" dirty="0">
              <a:latin typeface="Consolas" panose="020B0609020204030204" pitchFamily="49" charset="0"/>
            </a:endParaRPr>
          </a:p>
          <a:p>
            <a:pPr marL="442912" lvl="2" indent="0">
              <a:buNone/>
            </a:pPr>
            <a:endParaRPr lang="en-US" dirty="0">
              <a:latin typeface="Consolas" panose="020B0609020204030204" pitchFamily="49" charset="0"/>
            </a:endParaRPr>
          </a:p>
          <a:p>
            <a:pPr marL="442912" lvl="2" indent="0">
              <a:buNone/>
            </a:pPr>
            <a:endParaRPr lang="en-US" dirty="0">
              <a:latin typeface="Consolas" panose="020B0609020204030204" pitchFamily="49" charset="0"/>
            </a:endParaRPr>
          </a:p>
          <a:p>
            <a:pPr lvl="1"/>
            <a:r>
              <a:rPr lang="en-US" b="1" dirty="0" smtClean="0"/>
              <a:t>Example:</a:t>
            </a:r>
            <a:endParaRPr lang="en-US" dirty="0"/>
          </a:p>
          <a:p>
            <a:pPr marL="442912" lvl="2" indent="0">
              <a:buNone/>
            </a:pPr>
            <a:r>
              <a:rPr lang="en-US" dirty="0">
                <a:latin typeface="Consolas" panose="020B0609020204030204" pitchFamily="49" charset="0"/>
              </a:rPr>
              <a:t>p</a:t>
            </a:r>
            <a:r>
              <a:rPr lang="en-US" dirty="0" smtClean="0">
                <a:latin typeface="Consolas" panose="020B0609020204030204" pitchFamily="49" charset="0"/>
              </a:rPr>
              <a:t>rint(</a:t>
            </a:r>
            <a:r>
              <a:rPr lang="en-US" b="1" dirty="0" smtClean="0">
                <a:solidFill>
                  <a:srgbClr val="0066FF"/>
                </a:solidFill>
                <a:latin typeface="Consolas" panose="020B0609020204030204" pitchFamily="49" charset="0"/>
              </a:rPr>
              <a:t>random</a:t>
            </a:r>
            <a:r>
              <a:rPr lang="en-US" dirty="0" smtClean="0">
                <a:latin typeface="Consolas" panose="020B0609020204030204" pitchFamily="49" charset="0"/>
              </a:rPr>
              <a:t>.</a:t>
            </a:r>
            <a:r>
              <a:rPr lang="en-US" b="1" dirty="0" smtClean="0">
                <a:solidFill>
                  <a:srgbClr val="00B050"/>
                </a:solidFill>
                <a:latin typeface="Consolas" panose="020B0609020204030204" pitchFamily="49" charset="0"/>
              </a:rPr>
              <a:t>randrandint(1,6)</a:t>
            </a:r>
            <a:r>
              <a:rPr lang="en-US" dirty="0" smtClean="0">
                <a:latin typeface="Consolas" panose="020B0609020204030204" pitchFamily="49" charset="0"/>
              </a:rPr>
              <a:t>)</a:t>
            </a:r>
            <a:endParaRPr lang="en-CA" dirty="0"/>
          </a:p>
        </p:txBody>
      </p:sp>
    </p:spTree>
    <p:extLst>
      <p:ext uri="{BB962C8B-B14F-4D97-AF65-F5344CB8AC3E}">
        <p14:creationId xmlns:p14="http://schemas.microsoft.com/office/powerpoint/2010/main" val="8056044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000" dirty="0" smtClean="0"/>
              <a:t>Name of the folder containing the full online </a:t>
            </a:r>
            <a:r>
              <a:rPr lang="en-US" sz="2000" dirty="0"/>
              <a:t>example: </a:t>
            </a:r>
            <a:r>
              <a:rPr lang="en-US" sz="2000" dirty="0" smtClean="0">
                <a:latin typeface="Consolas" panose="020B0609020204030204" pitchFamily="49" charset="0"/>
              </a:rPr>
              <a:t>1st_module_example</a:t>
            </a:r>
            <a:endParaRPr lang="en-US" sz="2000" dirty="0" smtClean="0">
              <a:latin typeface="Consolas" panose="020B0609020204030204" pitchFamily="49" charset="0"/>
            </a:endParaRPr>
          </a:p>
          <a:p>
            <a:r>
              <a:rPr lang="en-US" altLang="en-US" sz="2000" dirty="0"/>
              <a:t>To start the whole program run the module with the ‘</a:t>
            </a:r>
            <a:r>
              <a:rPr lang="en-US" altLang="en-US" sz="2000" dirty="0">
                <a:latin typeface="Consolas" panose="020B0609020204030204" pitchFamily="49" charset="0"/>
              </a:rPr>
              <a:t>start</a:t>
            </a:r>
            <a:r>
              <a:rPr lang="en-US" altLang="en-US" sz="2000" dirty="0"/>
              <a:t>’ </a:t>
            </a:r>
            <a:r>
              <a:rPr lang="en-US" altLang="en-US" sz="2000" dirty="0" smtClean="0"/>
              <a:t>function (in this case it is Driver.py).</a:t>
            </a:r>
            <a:endParaRPr lang="en-US" i="1" dirty="0" smtClean="0">
              <a:latin typeface="Consolas" panose="020B0609020204030204" pitchFamily="49" charset="0"/>
            </a:endParaRPr>
          </a:p>
          <a:p>
            <a:pPr marL="442912" lvl="2" indent="0">
              <a:buNone/>
            </a:pPr>
            <a:r>
              <a:rPr lang="en-US" b="1" dirty="0" smtClean="0">
                <a:latin typeface="Consolas" panose="020B0609020204030204" pitchFamily="49" charset="0"/>
              </a:rPr>
              <a:t>Filename: Draw.py</a:t>
            </a:r>
          </a:p>
          <a:p>
            <a:pPr marL="442912" lvl="2" indent="0">
              <a:buNone/>
            </a:pPr>
            <a:endParaRPr lang="en-US" b="1" dirty="0">
              <a:latin typeface="Consolas" panose="020B0609020204030204" pitchFamily="49" charset="0"/>
            </a:endParaRPr>
          </a:p>
        </p:txBody>
      </p:sp>
      <p:sp>
        <p:nvSpPr>
          <p:cNvPr id="2" name="Title 1"/>
          <p:cNvSpPr>
            <a:spLocks noGrp="1"/>
          </p:cNvSpPr>
          <p:nvPr>
            <p:ph type="title"/>
          </p:nvPr>
        </p:nvSpPr>
        <p:spPr/>
        <p:txBody>
          <a:bodyPr/>
          <a:lstStyle/>
          <a:p>
            <a:r>
              <a:rPr lang="en-US" dirty="0" smtClean="0"/>
              <a:t>Defining Your Own Module</a:t>
            </a:r>
            <a:endParaRPr lang="en-CA" dirty="0"/>
          </a:p>
        </p:txBody>
      </p:sp>
      <p:grpSp>
        <p:nvGrpSpPr>
          <p:cNvPr id="8" name="Group 7"/>
          <p:cNvGrpSpPr/>
          <p:nvPr/>
        </p:nvGrpSpPr>
        <p:grpSpPr>
          <a:xfrm>
            <a:off x="685800" y="2667001"/>
            <a:ext cx="5626100" cy="3730322"/>
            <a:chOff x="705248" y="2146897"/>
            <a:chExt cx="5626100" cy="4234533"/>
          </a:xfrm>
        </p:grpSpPr>
        <p:sp>
          <p:nvSpPr>
            <p:cNvPr id="6" name="Rectangle 5"/>
            <p:cNvSpPr/>
            <p:nvPr/>
          </p:nvSpPr>
          <p:spPr bwMode="auto">
            <a:xfrm>
              <a:off x="1048148" y="2344739"/>
              <a:ext cx="5283200" cy="4036690"/>
            </a:xfrm>
            <a:prstGeom prst="rect">
              <a:avLst/>
            </a:prstGeom>
            <a:solidFill>
              <a:srgbClr val="FFFFFF"/>
            </a:solidFill>
            <a:ln w="38100" cap="flat" cmpd="sng" algn="ctr">
              <a:solidFill>
                <a:schemeClr val="tx1"/>
              </a:solidFill>
              <a:prstDash val="solid"/>
              <a:round/>
              <a:headEnd type="none" w="sm" len="sm"/>
              <a:tailEnd type="none"/>
            </a:ln>
            <a:effectLst/>
          </p:spPr>
          <p:txBody>
            <a:bodyPr rtlCol="0" anchor="t" anchorCtr="0"/>
            <a:lstStyle/>
            <a:p>
              <a:pPr algn="ctr"/>
              <a:endParaRPr lang="en-CA" sz="1600" dirty="0" smtClean="0">
                <a:solidFill>
                  <a:srgbClr val="FFFFFF"/>
                </a:solidFill>
              </a:endParaRPr>
            </a:p>
          </p:txBody>
        </p:sp>
        <p:sp>
          <p:nvSpPr>
            <p:cNvPr id="4" name="TextBox 3"/>
            <p:cNvSpPr txBox="1"/>
            <p:nvPr/>
          </p:nvSpPr>
          <p:spPr>
            <a:xfrm>
              <a:off x="705248" y="2325254"/>
              <a:ext cx="2984500" cy="4043740"/>
            </a:xfrm>
            <a:prstGeom prst="rect">
              <a:avLst/>
            </a:prstGeom>
            <a:noFill/>
            <a:ln w="0">
              <a:noFill/>
            </a:ln>
          </p:spPr>
          <p:txBody>
            <a:bodyPr wrap="square" lIns="0" rtlCol="0">
              <a:noAutofit/>
            </a:bodyPr>
            <a:lstStyle/>
            <a:p>
              <a:pPr marL="442912" lvl="2" indent="0">
                <a:buNone/>
              </a:pPr>
              <a:r>
                <a:rPr lang="en-US" sz="1400" dirty="0">
                  <a:latin typeface="Consolas" panose="020B0609020204030204" pitchFamily="49" charset="0"/>
                </a:rPr>
                <a:t>def rectangle():</a:t>
              </a:r>
            </a:p>
            <a:p>
              <a:pPr marL="442912" lvl="2" indent="0">
                <a:buNone/>
              </a:pPr>
              <a:r>
                <a:rPr lang="en-US" sz="1400" dirty="0">
                  <a:latin typeface="Consolas" panose="020B0609020204030204" pitchFamily="49" charset="0"/>
                </a:rPr>
                <a:t>   print("""</a:t>
              </a:r>
            </a:p>
            <a:p>
              <a:pPr marL="442912" lvl="2" indent="0">
                <a:buNone/>
              </a:pPr>
              <a:r>
                <a:rPr lang="en-US" sz="1400" dirty="0">
                  <a:latin typeface="Consolas" panose="020B0609020204030204" pitchFamily="49" charset="0"/>
                </a:rPr>
                <a:t>   #########</a:t>
              </a:r>
            </a:p>
            <a:p>
              <a:pPr marL="442912" lvl="2" indent="0">
                <a:buNone/>
              </a:pPr>
              <a:r>
                <a:rPr lang="en-US" sz="1400" dirty="0">
                  <a:latin typeface="Consolas" panose="020B0609020204030204" pitchFamily="49" charset="0"/>
                </a:rPr>
                <a:t>   #########</a:t>
              </a:r>
            </a:p>
            <a:p>
              <a:pPr marL="442912" lvl="2" indent="0">
                <a:buNone/>
              </a:pPr>
              <a:r>
                <a:rPr lang="en-US" sz="1400" dirty="0">
                  <a:latin typeface="Consolas" panose="020B0609020204030204" pitchFamily="49" charset="0"/>
                </a:rPr>
                <a:t>   #########</a:t>
              </a:r>
            </a:p>
            <a:p>
              <a:pPr marL="442912" lvl="2" indent="0">
                <a:buNone/>
              </a:pPr>
              <a:r>
                <a:rPr lang="en-US" sz="1400" dirty="0">
                  <a:latin typeface="Consolas" panose="020B0609020204030204" pitchFamily="49" charset="0"/>
                </a:rPr>
                <a:t>   #########</a:t>
              </a:r>
            </a:p>
            <a:p>
              <a:pPr marL="442912" lvl="2" indent="0">
                <a:buNone/>
              </a:pPr>
              <a:r>
                <a:rPr lang="en-US" sz="1400" dirty="0">
                  <a:latin typeface="Consolas" panose="020B0609020204030204" pitchFamily="49" charset="0"/>
                </a:rPr>
                <a:t>   #########</a:t>
              </a:r>
            </a:p>
            <a:p>
              <a:pPr marL="442912" lvl="2" indent="0">
                <a:buNone/>
              </a:pPr>
              <a:r>
                <a:rPr lang="en-US" sz="1400" dirty="0">
                  <a:latin typeface="Consolas" panose="020B0609020204030204" pitchFamily="49" charset="0"/>
                </a:rPr>
                <a:t>   #########</a:t>
              </a:r>
            </a:p>
            <a:p>
              <a:pPr marL="442912" lvl="2" indent="0">
                <a:buNone/>
              </a:pPr>
              <a:r>
                <a:rPr lang="en-US" sz="1400" dirty="0">
                  <a:latin typeface="Consolas" panose="020B0609020204030204" pitchFamily="49" charset="0"/>
                </a:rPr>
                <a:t>   #########</a:t>
              </a:r>
            </a:p>
            <a:p>
              <a:pPr marL="442912" lvl="2" indent="0">
                <a:buNone/>
              </a:pPr>
              <a:r>
                <a:rPr lang="en-US" sz="1400" dirty="0">
                  <a:latin typeface="Consolas" panose="020B0609020204030204" pitchFamily="49" charset="0"/>
                </a:rPr>
                <a:t>   #########""")</a:t>
              </a:r>
            </a:p>
            <a:p>
              <a:pPr marL="442912" lvl="2" indent="0">
                <a:buNone/>
              </a:pPr>
              <a:endParaRPr lang="en-US" sz="1400" dirty="0">
                <a:latin typeface="Consolas" panose="020B0609020204030204" pitchFamily="49" charset="0"/>
              </a:endParaRPr>
            </a:p>
            <a:p>
              <a:pPr marL="442912" lvl="2" indent="0">
                <a:buNone/>
              </a:pPr>
              <a:r>
                <a:rPr lang="en-US" sz="1400" dirty="0">
                  <a:latin typeface="Consolas" panose="020B0609020204030204" pitchFamily="49" charset="0"/>
                </a:rPr>
                <a:t>def right():</a:t>
              </a:r>
            </a:p>
            <a:p>
              <a:pPr marL="442912" lvl="2" indent="0">
                <a:buNone/>
              </a:pPr>
              <a:r>
                <a:rPr lang="en-US" sz="1400" dirty="0">
                  <a:latin typeface="Consolas" panose="020B0609020204030204" pitchFamily="49" charset="0"/>
                </a:rPr>
                <a:t>   print("""</a:t>
              </a:r>
            </a:p>
            <a:p>
              <a:pPr marL="442912" lvl="2" indent="0">
                <a:buNone/>
              </a:pPr>
              <a:r>
                <a:rPr lang="en-US" sz="1400" dirty="0">
                  <a:latin typeface="Consolas" panose="020B0609020204030204" pitchFamily="49" charset="0"/>
                </a:rPr>
                <a:t>   #</a:t>
              </a:r>
            </a:p>
            <a:p>
              <a:pPr marL="442912" lvl="2" indent="0">
                <a:buNone/>
              </a:pPr>
              <a:r>
                <a:rPr lang="en-US" sz="1400" dirty="0">
                  <a:latin typeface="Consolas" panose="020B0609020204030204" pitchFamily="49" charset="0"/>
                </a:rPr>
                <a:t>   ###</a:t>
              </a:r>
            </a:p>
            <a:p>
              <a:pPr marL="442912" lvl="2" indent="0">
                <a:buNone/>
              </a:pPr>
              <a:r>
                <a:rPr lang="en-US" sz="1400" dirty="0">
                  <a:latin typeface="Consolas" panose="020B0609020204030204" pitchFamily="49" charset="0"/>
                </a:rPr>
                <a:t>   ######""")</a:t>
              </a:r>
            </a:p>
            <a:p>
              <a:pPr marL="442912" lvl="2" indent="0">
                <a:buNone/>
              </a:pPr>
              <a:endParaRPr lang="en-US" sz="1400" dirty="0">
                <a:latin typeface="Consolas" panose="020B0609020204030204" pitchFamily="49" charset="0"/>
              </a:endParaRPr>
            </a:p>
          </p:txBody>
        </p:sp>
        <p:sp>
          <p:nvSpPr>
            <p:cNvPr id="5" name="Rectangle 4"/>
            <p:cNvSpPr/>
            <p:nvPr/>
          </p:nvSpPr>
          <p:spPr>
            <a:xfrm>
              <a:off x="3416696" y="2312821"/>
              <a:ext cx="2301081" cy="1604984"/>
            </a:xfrm>
            <a:prstGeom prst="rect">
              <a:avLst/>
            </a:prstGeom>
          </p:spPr>
          <p:txBody>
            <a:bodyPr wrap="square">
              <a:spAutoFit/>
            </a:bodyPr>
            <a:lstStyle/>
            <a:p>
              <a:pPr marL="442912" lvl="2" indent="0">
                <a:buNone/>
              </a:pPr>
              <a:r>
                <a:rPr lang="en-US" sz="1400" dirty="0">
                  <a:latin typeface="Consolas" panose="020B0609020204030204" pitchFamily="49" charset="0"/>
                </a:rPr>
                <a:t>def triangle():</a:t>
              </a:r>
            </a:p>
            <a:p>
              <a:pPr marL="442912" lvl="2" indent="0">
                <a:buNone/>
              </a:pPr>
              <a:r>
                <a:rPr lang="en-US" sz="1400" dirty="0">
                  <a:latin typeface="Consolas" panose="020B0609020204030204" pitchFamily="49" charset="0"/>
                </a:rPr>
                <a:t>   print("""</a:t>
              </a:r>
            </a:p>
            <a:p>
              <a:pPr marL="442912" lvl="2" indent="0">
                <a:buNone/>
              </a:pPr>
              <a:r>
                <a:rPr lang="en-US" sz="1400" dirty="0">
                  <a:latin typeface="Consolas" panose="020B0609020204030204" pitchFamily="49" charset="0"/>
                </a:rPr>
                <a:t>      #</a:t>
              </a:r>
            </a:p>
            <a:p>
              <a:pPr marL="442912" lvl="2" indent="0">
                <a:buNone/>
              </a:pPr>
              <a:r>
                <a:rPr lang="en-US" sz="1400" dirty="0">
                  <a:latin typeface="Consolas" panose="020B0609020204030204" pitchFamily="49" charset="0"/>
                </a:rPr>
                <a:t>     ###</a:t>
              </a:r>
            </a:p>
            <a:p>
              <a:pPr marL="442912" lvl="2" indent="0">
                <a:buNone/>
              </a:pPr>
              <a:r>
                <a:rPr lang="en-US" sz="1400" dirty="0">
                  <a:latin typeface="Consolas" panose="020B0609020204030204" pitchFamily="49" charset="0"/>
                </a:rPr>
                <a:t>    #####""")</a:t>
              </a:r>
              <a:endParaRPr lang="en-CA" sz="1400" dirty="0">
                <a:latin typeface="Consolas" panose="020B0609020204030204" pitchFamily="49" charset="0"/>
              </a:endParaRPr>
            </a:p>
            <a:p>
              <a:endParaRPr lang="en-CA" sz="1400" b="1" dirty="0">
                <a:solidFill>
                  <a:srgbClr val="FF0000"/>
                </a:solidFill>
              </a:endParaRPr>
            </a:p>
          </p:txBody>
        </p:sp>
        <p:sp>
          <p:nvSpPr>
            <p:cNvPr id="7" name="Freeform 6"/>
            <p:cNvSpPr/>
            <p:nvPr/>
          </p:nvSpPr>
          <p:spPr bwMode="auto">
            <a:xfrm>
              <a:off x="2457848" y="2146897"/>
              <a:ext cx="1676400" cy="4234533"/>
            </a:xfrm>
            <a:custGeom>
              <a:avLst/>
              <a:gdLst>
                <a:gd name="connsiteX0" fmla="*/ 0 w 2565400"/>
                <a:gd name="connsiteY0" fmla="*/ 4064000 h 4223849"/>
                <a:gd name="connsiteX1" fmla="*/ 355600 w 2565400"/>
                <a:gd name="connsiteY1" fmla="*/ 4216400 h 4223849"/>
                <a:gd name="connsiteX2" fmla="*/ 723900 w 2565400"/>
                <a:gd name="connsiteY2" fmla="*/ 4191000 h 4223849"/>
                <a:gd name="connsiteX3" fmla="*/ 939800 w 2565400"/>
                <a:gd name="connsiteY3" fmla="*/ 4165600 h 4223849"/>
                <a:gd name="connsiteX4" fmla="*/ 1028700 w 2565400"/>
                <a:gd name="connsiteY4" fmla="*/ 4152900 h 4223849"/>
                <a:gd name="connsiteX5" fmla="*/ 1066800 w 2565400"/>
                <a:gd name="connsiteY5" fmla="*/ 4127500 h 4223849"/>
                <a:gd name="connsiteX6" fmla="*/ 1117600 w 2565400"/>
                <a:gd name="connsiteY6" fmla="*/ 4051300 h 4223849"/>
                <a:gd name="connsiteX7" fmla="*/ 1143000 w 2565400"/>
                <a:gd name="connsiteY7" fmla="*/ 4013200 h 4223849"/>
                <a:gd name="connsiteX8" fmla="*/ 1168400 w 2565400"/>
                <a:gd name="connsiteY8" fmla="*/ 3975100 h 4223849"/>
                <a:gd name="connsiteX9" fmla="*/ 1524000 w 2565400"/>
                <a:gd name="connsiteY9" fmla="*/ 3619500 h 4223849"/>
                <a:gd name="connsiteX10" fmla="*/ 1600200 w 2565400"/>
                <a:gd name="connsiteY10" fmla="*/ 3543300 h 4223849"/>
                <a:gd name="connsiteX11" fmla="*/ 1663700 w 2565400"/>
                <a:gd name="connsiteY11" fmla="*/ 3467100 h 4223849"/>
                <a:gd name="connsiteX12" fmla="*/ 1727200 w 2565400"/>
                <a:gd name="connsiteY12" fmla="*/ 3340100 h 4223849"/>
                <a:gd name="connsiteX13" fmla="*/ 1765300 w 2565400"/>
                <a:gd name="connsiteY13" fmla="*/ 3238500 h 4223849"/>
                <a:gd name="connsiteX14" fmla="*/ 1803400 w 2565400"/>
                <a:gd name="connsiteY14" fmla="*/ 3124200 h 4223849"/>
                <a:gd name="connsiteX15" fmla="*/ 1816100 w 2565400"/>
                <a:gd name="connsiteY15" fmla="*/ 2743200 h 4223849"/>
                <a:gd name="connsiteX16" fmla="*/ 1828800 w 2565400"/>
                <a:gd name="connsiteY16" fmla="*/ 2590800 h 4223849"/>
                <a:gd name="connsiteX17" fmla="*/ 1803400 w 2565400"/>
                <a:gd name="connsiteY17" fmla="*/ 2057400 h 4223849"/>
                <a:gd name="connsiteX18" fmla="*/ 1816100 w 2565400"/>
                <a:gd name="connsiteY18" fmla="*/ 1511300 h 4223849"/>
                <a:gd name="connsiteX19" fmla="*/ 1854200 w 2565400"/>
                <a:gd name="connsiteY19" fmla="*/ 1193800 h 4223849"/>
                <a:gd name="connsiteX20" fmla="*/ 1866900 w 2565400"/>
                <a:gd name="connsiteY20" fmla="*/ 1155700 h 4223849"/>
                <a:gd name="connsiteX21" fmla="*/ 1892300 w 2565400"/>
                <a:gd name="connsiteY21" fmla="*/ 939800 h 4223849"/>
                <a:gd name="connsiteX22" fmla="*/ 1905000 w 2565400"/>
                <a:gd name="connsiteY22" fmla="*/ 838200 h 4223849"/>
                <a:gd name="connsiteX23" fmla="*/ 1930400 w 2565400"/>
                <a:gd name="connsiteY23" fmla="*/ 762000 h 4223849"/>
                <a:gd name="connsiteX24" fmla="*/ 1943100 w 2565400"/>
                <a:gd name="connsiteY24" fmla="*/ 711200 h 4223849"/>
                <a:gd name="connsiteX25" fmla="*/ 1993900 w 2565400"/>
                <a:gd name="connsiteY25" fmla="*/ 609600 h 4223849"/>
                <a:gd name="connsiteX26" fmla="*/ 2019300 w 2565400"/>
                <a:gd name="connsiteY26" fmla="*/ 533400 h 4223849"/>
                <a:gd name="connsiteX27" fmla="*/ 2070100 w 2565400"/>
                <a:gd name="connsiteY27" fmla="*/ 444500 h 4223849"/>
                <a:gd name="connsiteX28" fmla="*/ 2095500 w 2565400"/>
                <a:gd name="connsiteY28" fmla="*/ 368300 h 4223849"/>
                <a:gd name="connsiteX29" fmla="*/ 2120900 w 2565400"/>
                <a:gd name="connsiteY29" fmla="*/ 330200 h 4223849"/>
                <a:gd name="connsiteX30" fmla="*/ 2159000 w 2565400"/>
                <a:gd name="connsiteY30" fmla="*/ 254000 h 4223849"/>
                <a:gd name="connsiteX31" fmla="*/ 2235200 w 2565400"/>
                <a:gd name="connsiteY31" fmla="*/ 190500 h 4223849"/>
                <a:gd name="connsiteX32" fmla="*/ 2260600 w 2565400"/>
                <a:gd name="connsiteY32" fmla="*/ 152400 h 4223849"/>
                <a:gd name="connsiteX33" fmla="*/ 2374900 w 2565400"/>
                <a:gd name="connsiteY33" fmla="*/ 63500 h 4223849"/>
                <a:gd name="connsiteX34" fmla="*/ 2413000 w 2565400"/>
                <a:gd name="connsiteY34" fmla="*/ 38100 h 4223849"/>
                <a:gd name="connsiteX35" fmla="*/ 2540000 w 2565400"/>
                <a:gd name="connsiteY35" fmla="*/ 50800 h 4223849"/>
                <a:gd name="connsiteX36" fmla="*/ 2501900 w 2565400"/>
                <a:gd name="connsiteY36" fmla="*/ 76200 h 4223849"/>
                <a:gd name="connsiteX37" fmla="*/ 2438400 w 2565400"/>
                <a:gd name="connsiteY37" fmla="*/ 88900 h 4223849"/>
                <a:gd name="connsiteX38" fmla="*/ 2514600 w 2565400"/>
                <a:gd name="connsiteY38" fmla="*/ 127000 h 4223849"/>
                <a:gd name="connsiteX39" fmla="*/ 2540000 w 2565400"/>
                <a:gd name="connsiteY39" fmla="*/ 50800 h 4223849"/>
                <a:gd name="connsiteX40" fmla="*/ 2565400 w 2565400"/>
                <a:gd name="connsiteY40" fmla="*/ 0 h 4223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2565400" h="4223849">
                  <a:moveTo>
                    <a:pt x="0" y="4064000"/>
                  </a:moveTo>
                  <a:cubicBezTo>
                    <a:pt x="118533" y="4114800"/>
                    <a:pt x="228580" y="4194116"/>
                    <a:pt x="355600" y="4216400"/>
                  </a:cubicBezTo>
                  <a:cubicBezTo>
                    <a:pt x="476807" y="4237664"/>
                    <a:pt x="602079" y="4208403"/>
                    <a:pt x="723900" y="4191000"/>
                  </a:cubicBezTo>
                  <a:cubicBezTo>
                    <a:pt x="932137" y="4161252"/>
                    <a:pt x="673264" y="4196957"/>
                    <a:pt x="939800" y="4165600"/>
                  </a:cubicBezTo>
                  <a:cubicBezTo>
                    <a:pt x="969529" y="4162102"/>
                    <a:pt x="999067" y="4157133"/>
                    <a:pt x="1028700" y="4152900"/>
                  </a:cubicBezTo>
                  <a:cubicBezTo>
                    <a:pt x="1041400" y="4144433"/>
                    <a:pt x="1056749" y="4138987"/>
                    <a:pt x="1066800" y="4127500"/>
                  </a:cubicBezTo>
                  <a:cubicBezTo>
                    <a:pt x="1086902" y="4104526"/>
                    <a:pt x="1100667" y="4076700"/>
                    <a:pt x="1117600" y="4051300"/>
                  </a:cubicBezTo>
                  <a:lnTo>
                    <a:pt x="1143000" y="4013200"/>
                  </a:lnTo>
                  <a:cubicBezTo>
                    <a:pt x="1151467" y="4000500"/>
                    <a:pt x="1157607" y="3985893"/>
                    <a:pt x="1168400" y="3975100"/>
                  </a:cubicBezTo>
                  <a:lnTo>
                    <a:pt x="1524000" y="3619500"/>
                  </a:lnTo>
                  <a:cubicBezTo>
                    <a:pt x="1549400" y="3594100"/>
                    <a:pt x="1584136" y="3575429"/>
                    <a:pt x="1600200" y="3543300"/>
                  </a:cubicBezTo>
                  <a:cubicBezTo>
                    <a:pt x="1632426" y="3478848"/>
                    <a:pt x="1609848" y="3503002"/>
                    <a:pt x="1663700" y="3467100"/>
                  </a:cubicBezTo>
                  <a:cubicBezTo>
                    <a:pt x="1692826" y="3379723"/>
                    <a:pt x="1655398" y="3483704"/>
                    <a:pt x="1727200" y="3340100"/>
                  </a:cubicBezTo>
                  <a:cubicBezTo>
                    <a:pt x="1751745" y="3291010"/>
                    <a:pt x="1748813" y="3282467"/>
                    <a:pt x="1765300" y="3238500"/>
                  </a:cubicBezTo>
                  <a:cubicBezTo>
                    <a:pt x="1801168" y="3142853"/>
                    <a:pt x="1782120" y="3209322"/>
                    <a:pt x="1803400" y="3124200"/>
                  </a:cubicBezTo>
                  <a:cubicBezTo>
                    <a:pt x="1807633" y="2997200"/>
                    <a:pt x="1810056" y="2870127"/>
                    <a:pt x="1816100" y="2743200"/>
                  </a:cubicBezTo>
                  <a:cubicBezTo>
                    <a:pt x="1818525" y="2692282"/>
                    <a:pt x="1828800" y="2641776"/>
                    <a:pt x="1828800" y="2590800"/>
                  </a:cubicBezTo>
                  <a:cubicBezTo>
                    <a:pt x="1828800" y="2234512"/>
                    <a:pt x="1830712" y="2275899"/>
                    <a:pt x="1803400" y="2057400"/>
                  </a:cubicBezTo>
                  <a:cubicBezTo>
                    <a:pt x="1807633" y="1875367"/>
                    <a:pt x="1807300" y="1693170"/>
                    <a:pt x="1816100" y="1511300"/>
                  </a:cubicBezTo>
                  <a:cubicBezTo>
                    <a:pt x="1817214" y="1488285"/>
                    <a:pt x="1836795" y="1272125"/>
                    <a:pt x="1854200" y="1193800"/>
                  </a:cubicBezTo>
                  <a:cubicBezTo>
                    <a:pt x="1857104" y="1180732"/>
                    <a:pt x="1862667" y="1168400"/>
                    <a:pt x="1866900" y="1155700"/>
                  </a:cubicBezTo>
                  <a:cubicBezTo>
                    <a:pt x="1891186" y="888551"/>
                    <a:pt x="1866816" y="1118187"/>
                    <a:pt x="1892300" y="939800"/>
                  </a:cubicBezTo>
                  <a:cubicBezTo>
                    <a:pt x="1897127" y="906013"/>
                    <a:pt x="1897849" y="871573"/>
                    <a:pt x="1905000" y="838200"/>
                  </a:cubicBezTo>
                  <a:cubicBezTo>
                    <a:pt x="1910610" y="812020"/>
                    <a:pt x="1923906" y="787975"/>
                    <a:pt x="1930400" y="762000"/>
                  </a:cubicBezTo>
                  <a:cubicBezTo>
                    <a:pt x="1934633" y="745067"/>
                    <a:pt x="1937580" y="727759"/>
                    <a:pt x="1943100" y="711200"/>
                  </a:cubicBezTo>
                  <a:cubicBezTo>
                    <a:pt x="2010280" y="509659"/>
                    <a:pt x="1931676" y="749603"/>
                    <a:pt x="1993900" y="609600"/>
                  </a:cubicBezTo>
                  <a:cubicBezTo>
                    <a:pt x="2004774" y="585134"/>
                    <a:pt x="2004448" y="555677"/>
                    <a:pt x="2019300" y="533400"/>
                  </a:cubicBezTo>
                  <a:cubicBezTo>
                    <a:pt x="2042211" y="499034"/>
                    <a:pt x="2053987" y="484783"/>
                    <a:pt x="2070100" y="444500"/>
                  </a:cubicBezTo>
                  <a:cubicBezTo>
                    <a:pt x="2080044" y="419641"/>
                    <a:pt x="2080648" y="390577"/>
                    <a:pt x="2095500" y="368300"/>
                  </a:cubicBezTo>
                  <a:cubicBezTo>
                    <a:pt x="2103967" y="355600"/>
                    <a:pt x="2114074" y="343852"/>
                    <a:pt x="2120900" y="330200"/>
                  </a:cubicBezTo>
                  <a:cubicBezTo>
                    <a:pt x="2149539" y="272922"/>
                    <a:pt x="2113504" y="308595"/>
                    <a:pt x="2159000" y="254000"/>
                  </a:cubicBezTo>
                  <a:cubicBezTo>
                    <a:pt x="2189558" y="217330"/>
                    <a:pt x="2197738" y="215475"/>
                    <a:pt x="2235200" y="190500"/>
                  </a:cubicBezTo>
                  <a:cubicBezTo>
                    <a:pt x="2243667" y="177800"/>
                    <a:pt x="2250829" y="164126"/>
                    <a:pt x="2260600" y="152400"/>
                  </a:cubicBezTo>
                  <a:cubicBezTo>
                    <a:pt x="2297904" y="107636"/>
                    <a:pt x="2321798" y="98901"/>
                    <a:pt x="2374900" y="63500"/>
                  </a:cubicBezTo>
                  <a:lnTo>
                    <a:pt x="2413000" y="38100"/>
                  </a:lnTo>
                  <a:cubicBezTo>
                    <a:pt x="2455333" y="42333"/>
                    <a:pt x="2500895" y="34041"/>
                    <a:pt x="2540000" y="50800"/>
                  </a:cubicBezTo>
                  <a:cubicBezTo>
                    <a:pt x="2554029" y="56813"/>
                    <a:pt x="2516192" y="70841"/>
                    <a:pt x="2501900" y="76200"/>
                  </a:cubicBezTo>
                  <a:cubicBezTo>
                    <a:pt x="2481689" y="83779"/>
                    <a:pt x="2459567" y="84667"/>
                    <a:pt x="2438400" y="88900"/>
                  </a:cubicBezTo>
                  <a:cubicBezTo>
                    <a:pt x="2439678" y="89752"/>
                    <a:pt x="2504084" y="137516"/>
                    <a:pt x="2514600" y="127000"/>
                  </a:cubicBezTo>
                  <a:cubicBezTo>
                    <a:pt x="2533532" y="108068"/>
                    <a:pt x="2531533" y="76200"/>
                    <a:pt x="2540000" y="50800"/>
                  </a:cubicBezTo>
                  <a:cubicBezTo>
                    <a:pt x="2554593" y="7020"/>
                    <a:pt x="2543234" y="22166"/>
                    <a:pt x="2565400" y="0"/>
                  </a:cubicBezTo>
                </a:path>
              </a:pathLst>
            </a:custGeom>
            <a:noFill/>
            <a:ln w="38100" cap="flat" cmpd="sng" algn="ctr">
              <a:solidFill>
                <a:schemeClr val="tx1"/>
              </a:solidFill>
              <a:prstDash val="solid"/>
              <a:round/>
              <a:headEnd type="none" w="sm" len="sm"/>
              <a:tailEnd type="none"/>
            </a:ln>
            <a:effectLst/>
          </p:spPr>
          <p:txBody>
            <a:bodyPr rtlCol="0" anchor="ctr"/>
            <a:lstStyle/>
            <a:p>
              <a:pPr algn="ctr"/>
              <a:endParaRPr lang="en-CA" dirty="0"/>
            </a:p>
          </p:txBody>
        </p:sp>
      </p:grpSp>
    </p:spTree>
    <p:extLst>
      <p:ext uri="{BB962C8B-B14F-4D97-AF65-F5344CB8AC3E}">
        <p14:creationId xmlns:p14="http://schemas.microsoft.com/office/powerpoint/2010/main" val="18507162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800" y="303213"/>
            <a:ext cx="6311900" cy="522287"/>
          </a:xfrm>
        </p:spPr>
        <p:txBody>
          <a:bodyPr>
            <a:normAutofit fontScale="90000"/>
          </a:bodyPr>
          <a:lstStyle/>
          <a:p>
            <a:r>
              <a:rPr lang="en-US" dirty="0"/>
              <a:t>Defining Your Own </a:t>
            </a:r>
            <a:r>
              <a:rPr lang="en-US" dirty="0" smtClean="0"/>
              <a:t>Module (2)</a:t>
            </a:r>
            <a:endParaRPr lang="en-CA" dirty="0"/>
          </a:p>
        </p:txBody>
      </p:sp>
      <p:sp>
        <p:nvSpPr>
          <p:cNvPr id="3" name="Content Placeholder 2"/>
          <p:cNvSpPr>
            <a:spLocks noGrp="1"/>
          </p:cNvSpPr>
          <p:nvPr>
            <p:ph idx="1"/>
          </p:nvPr>
        </p:nvSpPr>
        <p:spPr/>
        <p:txBody>
          <a:bodyPr/>
          <a:lstStyle/>
          <a:p>
            <a:pPr lvl="1"/>
            <a:r>
              <a:rPr lang="en-US" b="1" dirty="0">
                <a:latin typeface="Consolas" panose="020B0609020204030204" pitchFamily="49" charset="0"/>
              </a:rPr>
              <a:t>Filename: </a:t>
            </a:r>
            <a:r>
              <a:rPr lang="en-US" b="1" dirty="0" smtClean="0">
                <a:latin typeface="Consolas" panose="020B0609020204030204" pitchFamily="49" charset="0"/>
              </a:rPr>
              <a:t>Driver.py</a:t>
            </a:r>
            <a:endParaRPr lang="en-US" b="1" dirty="0">
              <a:latin typeface="Consolas" panose="020B0609020204030204" pitchFamily="49" charset="0"/>
            </a:endParaRPr>
          </a:p>
          <a:p>
            <a:endParaRPr lang="en-CA" dirty="0"/>
          </a:p>
        </p:txBody>
      </p:sp>
      <p:sp>
        <p:nvSpPr>
          <p:cNvPr id="4" name="Rectangle 3"/>
          <p:cNvSpPr/>
          <p:nvPr/>
        </p:nvSpPr>
        <p:spPr bwMode="auto">
          <a:xfrm>
            <a:off x="1048148" y="1633538"/>
            <a:ext cx="2838052" cy="4398963"/>
          </a:xfrm>
          <a:prstGeom prst="rect">
            <a:avLst/>
          </a:prstGeom>
          <a:solidFill>
            <a:srgbClr val="FFFFFF"/>
          </a:solidFill>
          <a:ln w="38100" cap="flat" cmpd="sng" algn="ctr">
            <a:solidFill>
              <a:schemeClr val="tx1"/>
            </a:solidFill>
            <a:prstDash val="solid"/>
            <a:round/>
            <a:headEnd type="none" w="sm" len="sm"/>
            <a:tailEnd type="none"/>
          </a:ln>
          <a:effectLst/>
        </p:spPr>
        <p:txBody>
          <a:bodyPr rtlCol="0" anchor="t" anchorCtr="0"/>
          <a:lstStyle/>
          <a:p>
            <a:pPr algn="ctr"/>
            <a:endParaRPr lang="en-CA" sz="1600" dirty="0" smtClean="0">
              <a:solidFill>
                <a:srgbClr val="FFFFFF"/>
              </a:solidFill>
            </a:endParaRPr>
          </a:p>
        </p:txBody>
      </p:sp>
      <p:sp>
        <p:nvSpPr>
          <p:cNvPr id="5" name="TextBox 4"/>
          <p:cNvSpPr txBox="1"/>
          <p:nvPr/>
        </p:nvSpPr>
        <p:spPr>
          <a:xfrm>
            <a:off x="705248" y="1614054"/>
            <a:ext cx="4616052" cy="4043740"/>
          </a:xfrm>
          <a:prstGeom prst="rect">
            <a:avLst/>
          </a:prstGeom>
          <a:noFill/>
          <a:ln w="0">
            <a:noFill/>
          </a:ln>
        </p:spPr>
        <p:txBody>
          <a:bodyPr wrap="square" lIns="0" rtlCol="0">
            <a:noAutofit/>
          </a:bodyPr>
          <a:lstStyle/>
          <a:p>
            <a:pPr marL="442912" lvl="2" indent="0">
              <a:buNone/>
            </a:pPr>
            <a:r>
              <a:rPr lang="en-US" sz="1600" dirty="0">
                <a:latin typeface="Consolas" panose="020B0609020204030204" pitchFamily="49" charset="0"/>
              </a:rPr>
              <a:t>import Draw</a:t>
            </a:r>
          </a:p>
          <a:p>
            <a:pPr marL="442912" lvl="2" indent="0">
              <a:buNone/>
            </a:pPr>
            <a:endParaRPr lang="en-US" sz="1600" dirty="0">
              <a:latin typeface="Consolas" panose="020B0609020204030204" pitchFamily="49" charset="0"/>
            </a:endParaRPr>
          </a:p>
          <a:p>
            <a:pPr marL="442912" lvl="2" indent="0">
              <a:buNone/>
            </a:pPr>
            <a:r>
              <a:rPr lang="en-US" sz="1600" dirty="0">
                <a:latin typeface="Consolas" panose="020B0609020204030204" pitchFamily="49" charset="0"/>
              </a:rPr>
              <a:t>def start():</a:t>
            </a:r>
          </a:p>
          <a:p>
            <a:pPr marL="442912" lvl="2" indent="0">
              <a:buNone/>
            </a:pPr>
            <a:r>
              <a:rPr lang="en-US" sz="1600" dirty="0">
                <a:latin typeface="Consolas" panose="020B0609020204030204" pitchFamily="49" charset="0"/>
              </a:rPr>
              <a:t>   Draw.rectangle()</a:t>
            </a:r>
          </a:p>
          <a:p>
            <a:pPr marL="442912" lvl="2" indent="0">
              <a:buNone/>
            </a:pPr>
            <a:r>
              <a:rPr lang="en-US" sz="1600" dirty="0">
                <a:latin typeface="Consolas" panose="020B0609020204030204" pitchFamily="49" charset="0"/>
              </a:rPr>
              <a:t>   Draw.right()</a:t>
            </a:r>
          </a:p>
          <a:p>
            <a:pPr marL="442912" lvl="2" indent="0">
              <a:buNone/>
            </a:pPr>
            <a:r>
              <a:rPr lang="en-US" sz="1600" dirty="0">
                <a:latin typeface="Consolas" panose="020B0609020204030204" pitchFamily="49" charset="0"/>
              </a:rPr>
              <a:t>   Draw.triangle()</a:t>
            </a:r>
          </a:p>
          <a:p>
            <a:pPr marL="442912" lvl="2" indent="0">
              <a:buNone/>
            </a:pPr>
            <a:endParaRPr lang="en-US" sz="1600" dirty="0">
              <a:latin typeface="Consolas" panose="020B0609020204030204" pitchFamily="49" charset="0"/>
            </a:endParaRPr>
          </a:p>
          <a:p>
            <a:pPr marL="442912" lvl="2" indent="0">
              <a:buNone/>
            </a:pPr>
            <a:endParaRPr lang="en-US" sz="1600" dirty="0">
              <a:latin typeface="Consolas" panose="020B0609020204030204" pitchFamily="49" charset="0"/>
            </a:endParaRPr>
          </a:p>
          <a:p>
            <a:pPr marL="442912" lvl="2" indent="0">
              <a:buNone/>
            </a:pPr>
            <a:r>
              <a:rPr lang="en-US" sz="1600" dirty="0">
                <a:latin typeface="Consolas" panose="020B0609020204030204" pitchFamily="49" charset="0"/>
              </a:rPr>
              <a:t>start()</a:t>
            </a:r>
          </a:p>
        </p:txBody>
      </p:sp>
      <p:sp>
        <p:nvSpPr>
          <p:cNvPr id="9" name="Rectangle 8"/>
          <p:cNvSpPr/>
          <p:nvPr/>
        </p:nvSpPr>
        <p:spPr bwMode="auto">
          <a:xfrm>
            <a:off x="7294562" y="282576"/>
            <a:ext cx="1849438" cy="914400"/>
          </a:xfrm>
          <a:prstGeom prst="rect">
            <a:avLst/>
          </a:prstGeom>
          <a:solidFill>
            <a:srgbClr val="3366FF"/>
          </a:solidFill>
          <a:ln w="38100" cap="flat" cmpd="sng" algn="ctr">
            <a:solidFill>
              <a:schemeClr val="tx1"/>
            </a:solidFill>
            <a:prstDash val="solid"/>
            <a:round/>
            <a:headEnd type="none" w="sm" len="sm"/>
            <a:tailEnd type="none"/>
          </a:ln>
          <a:effectLst/>
        </p:spPr>
        <p:txBody>
          <a:bodyPr rtlCol="0" anchor="t" anchorCtr="0"/>
          <a:lstStyle/>
          <a:p>
            <a:r>
              <a:rPr lang="en-US" sz="1600" dirty="0" smtClean="0">
                <a:solidFill>
                  <a:srgbClr val="FFFFFF"/>
                </a:solidFill>
              </a:rPr>
              <a:t>Adding the name ‘</a:t>
            </a:r>
            <a:r>
              <a:rPr lang="en-US" sz="1600" dirty="0" smtClean="0">
                <a:solidFill>
                  <a:srgbClr val="FFFFFF"/>
                </a:solidFill>
                <a:latin typeface="Consolas" panose="020B0609020204030204" pitchFamily="49" charset="0"/>
              </a:rPr>
              <a:t>Draw</a:t>
            </a:r>
            <a:r>
              <a:rPr lang="en-US" sz="1600" dirty="0" smtClean="0">
                <a:solidFill>
                  <a:srgbClr val="FFFFFF"/>
                </a:solidFill>
              </a:rPr>
              <a:t>’ to your program</a:t>
            </a:r>
            <a:endParaRPr lang="en-CA" sz="1600" dirty="0" smtClean="0">
              <a:solidFill>
                <a:srgbClr val="FFFFFF"/>
              </a:solidFill>
            </a:endParaRPr>
          </a:p>
        </p:txBody>
      </p:sp>
      <p:cxnSp>
        <p:nvCxnSpPr>
          <p:cNvPr id="10" name="Straight Arrow Connector 9"/>
          <p:cNvCxnSpPr>
            <a:stCxn id="9" idx="1"/>
          </p:cNvCxnSpPr>
          <p:nvPr/>
        </p:nvCxnSpPr>
        <p:spPr bwMode="auto">
          <a:xfrm flipH="1">
            <a:off x="2362200" y="739776"/>
            <a:ext cx="4932362" cy="1038224"/>
          </a:xfrm>
          <a:prstGeom prst="straightConnector1">
            <a:avLst/>
          </a:prstGeom>
          <a:noFill/>
          <a:ln w="38100" cap="flat" cmpd="sng" algn="ctr">
            <a:solidFill>
              <a:srgbClr val="0066FF"/>
            </a:solidFill>
            <a:prstDash val="solid"/>
            <a:round/>
            <a:headEnd type="none" w="sm" len="sm"/>
            <a:tailEnd type="triangle"/>
          </a:ln>
          <a:effectLst/>
        </p:spPr>
      </p:cxnSp>
      <p:sp>
        <p:nvSpPr>
          <p:cNvPr id="14" name="Rectangle 13"/>
          <p:cNvSpPr/>
          <p:nvPr/>
        </p:nvSpPr>
        <p:spPr bwMode="auto">
          <a:xfrm>
            <a:off x="6922296" y="2859268"/>
            <a:ext cx="2221704" cy="1560332"/>
          </a:xfrm>
          <a:prstGeom prst="rect">
            <a:avLst/>
          </a:prstGeom>
          <a:solidFill>
            <a:srgbClr val="3366FF"/>
          </a:solidFill>
          <a:ln w="38100" cap="flat" cmpd="sng" algn="ctr">
            <a:solidFill>
              <a:schemeClr val="tx1"/>
            </a:solidFill>
            <a:prstDash val="solid"/>
            <a:round/>
            <a:headEnd type="none" w="sm" len="sm"/>
            <a:tailEnd type="none"/>
          </a:ln>
          <a:effectLst/>
        </p:spPr>
        <p:txBody>
          <a:bodyPr rtlCol="0" anchor="t" anchorCtr="0"/>
          <a:lstStyle/>
          <a:p>
            <a:r>
              <a:rPr lang="en-US" sz="1600" b="1" dirty="0">
                <a:solidFill>
                  <a:srgbClr val="FFFFFF"/>
                </a:solidFill>
              </a:rPr>
              <a:t>Running </a:t>
            </a:r>
            <a:r>
              <a:rPr lang="en-US" sz="1600" b="1" dirty="0" smtClean="0">
                <a:solidFill>
                  <a:srgbClr val="FFFFFF"/>
                </a:solidFill>
              </a:rPr>
              <a:t> functions </a:t>
            </a:r>
            <a:r>
              <a:rPr lang="en-US" sz="1600" b="1" dirty="0">
                <a:solidFill>
                  <a:srgbClr val="FFFFFF"/>
                </a:solidFill>
              </a:rPr>
              <a:t>from </a:t>
            </a:r>
            <a:r>
              <a:rPr lang="en-US" sz="1600" b="1" dirty="0" smtClean="0">
                <a:solidFill>
                  <a:srgbClr val="FFFFFF"/>
                </a:solidFill>
              </a:rPr>
              <a:t>the </a:t>
            </a:r>
            <a:r>
              <a:rPr lang="en-US" sz="1600" b="1" dirty="0">
                <a:solidFill>
                  <a:srgbClr val="FFFFFF"/>
                </a:solidFill>
              </a:rPr>
              <a:t>‘</a:t>
            </a:r>
            <a:r>
              <a:rPr lang="en-US" sz="1600" b="1" dirty="0">
                <a:solidFill>
                  <a:srgbClr val="FFFFFF"/>
                </a:solidFill>
                <a:latin typeface="Consolas" panose="020B0609020204030204" pitchFamily="49" charset="0"/>
              </a:rPr>
              <a:t>Draw</a:t>
            </a:r>
            <a:r>
              <a:rPr lang="en-US" sz="1600" b="1" dirty="0">
                <a:solidFill>
                  <a:srgbClr val="FFFFFF"/>
                </a:solidFill>
              </a:rPr>
              <a:t>’</a:t>
            </a:r>
            <a:r>
              <a:rPr lang="en-US" sz="1600" b="1" dirty="0" smtClean="0">
                <a:solidFill>
                  <a:srgbClr val="FFFFFF"/>
                </a:solidFill>
              </a:rPr>
              <a:t>  </a:t>
            </a:r>
            <a:r>
              <a:rPr lang="en-US" sz="1600" b="1" dirty="0" smtClean="0">
                <a:solidFill>
                  <a:srgbClr val="FFFFFF"/>
                </a:solidFill>
              </a:rPr>
              <a:t>module (similar to running the random methods this requires &lt;module name&gt;.&lt;method name&gt;</a:t>
            </a:r>
            <a:endParaRPr lang="en-US" sz="1600" b="1" dirty="0">
              <a:solidFill>
                <a:srgbClr val="FFFFFF"/>
              </a:solidFill>
            </a:endParaRPr>
          </a:p>
        </p:txBody>
      </p:sp>
      <p:cxnSp>
        <p:nvCxnSpPr>
          <p:cNvPr id="17" name="Straight Arrow Connector 16"/>
          <p:cNvCxnSpPr>
            <a:stCxn id="14" idx="1"/>
          </p:cNvCxnSpPr>
          <p:nvPr/>
        </p:nvCxnSpPr>
        <p:spPr bwMode="auto">
          <a:xfrm flipH="1" flipV="1">
            <a:off x="3289300" y="2548506"/>
            <a:ext cx="3632996" cy="1090928"/>
          </a:xfrm>
          <a:prstGeom prst="straightConnector1">
            <a:avLst/>
          </a:prstGeom>
          <a:noFill/>
          <a:ln w="38100" cap="flat" cmpd="sng" algn="ctr">
            <a:solidFill>
              <a:srgbClr val="0066FF"/>
            </a:solidFill>
            <a:prstDash val="solid"/>
            <a:round/>
            <a:headEnd type="none" w="sm" len="sm"/>
            <a:tailEnd type="triangle"/>
          </a:ln>
          <a:effectLst/>
        </p:spPr>
      </p:cxnSp>
      <p:cxnSp>
        <p:nvCxnSpPr>
          <p:cNvPr id="20" name="Straight Arrow Connector 19"/>
          <p:cNvCxnSpPr>
            <a:stCxn id="14" idx="1"/>
          </p:cNvCxnSpPr>
          <p:nvPr/>
        </p:nvCxnSpPr>
        <p:spPr bwMode="auto">
          <a:xfrm flipH="1" flipV="1">
            <a:off x="2846390" y="2777850"/>
            <a:ext cx="4075906" cy="861584"/>
          </a:xfrm>
          <a:prstGeom prst="straightConnector1">
            <a:avLst/>
          </a:prstGeom>
          <a:noFill/>
          <a:ln w="38100" cap="flat" cmpd="sng" algn="ctr">
            <a:solidFill>
              <a:srgbClr val="0066FF"/>
            </a:solidFill>
            <a:prstDash val="solid"/>
            <a:round/>
            <a:headEnd type="none" w="sm" len="sm"/>
            <a:tailEnd type="triangle"/>
          </a:ln>
          <a:effectLst/>
        </p:spPr>
      </p:cxnSp>
      <p:cxnSp>
        <p:nvCxnSpPr>
          <p:cNvPr id="22" name="Straight Arrow Connector 21"/>
          <p:cNvCxnSpPr>
            <a:stCxn id="14" idx="1"/>
          </p:cNvCxnSpPr>
          <p:nvPr/>
        </p:nvCxnSpPr>
        <p:spPr bwMode="auto">
          <a:xfrm flipH="1" flipV="1">
            <a:off x="3179368" y="3015472"/>
            <a:ext cx="3742928" cy="623962"/>
          </a:xfrm>
          <a:prstGeom prst="straightConnector1">
            <a:avLst/>
          </a:prstGeom>
          <a:noFill/>
          <a:ln w="38100" cap="flat" cmpd="sng" algn="ctr">
            <a:solidFill>
              <a:srgbClr val="0066FF"/>
            </a:solidFill>
            <a:prstDash val="solid"/>
            <a:round/>
            <a:headEnd type="none" w="sm" len="sm"/>
            <a:tailEnd type="triangle"/>
          </a:ln>
          <a:effectLst/>
        </p:spPr>
      </p:cxnSp>
      <p:pic>
        <p:nvPicPr>
          <p:cNvPr id="25" name="Picture 24"/>
          <p:cNvPicPr>
            <a:picLocks noChangeAspect="1"/>
          </p:cNvPicPr>
          <p:nvPr/>
        </p:nvPicPr>
        <p:blipFill>
          <a:blip r:embed="rId2"/>
          <a:stretch>
            <a:fillRect/>
          </a:stretch>
        </p:blipFill>
        <p:spPr>
          <a:xfrm>
            <a:off x="6153885" y="4575804"/>
            <a:ext cx="3119582" cy="2275665"/>
          </a:xfrm>
          <a:prstGeom prst="rect">
            <a:avLst/>
          </a:prstGeom>
        </p:spPr>
      </p:pic>
    </p:spTree>
    <p:extLst>
      <p:ext uri="{BB962C8B-B14F-4D97-AF65-F5344CB8AC3E}">
        <p14:creationId xmlns:p14="http://schemas.microsoft.com/office/powerpoint/2010/main" val="17011858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altLang="en-US" dirty="0" smtClean="0"/>
              <a:t>Naming The </a:t>
            </a:r>
            <a:r>
              <a:rPr lang="en-US" altLang="en-US" b="1" dirty="0" smtClean="0">
                <a:solidFill>
                  <a:srgbClr val="FF0000"/>
                </a:solidFill>
              </a:rPr>
              <a:t>Starting Module</a:t>
            </a:r>
          </a:p>
        </p:txBody>
      </p:sp>
      <p:sp>
        <p:nvSpPr>
          <p:cNvPr id="3" name="Content Placeholder 2"/>
          <p:cNvSpPr>
            <a:spLocks noGrp="1"/>
          </p:cNvSpPr>
          <p:nvPr>
            <p:ph idx="1"/>
          </p:nvPr>
        </p:nvSpPr>
        <p:spPr/>
        <p:txBody>
          <a:bodyPr/>
          <a:lstStyle/>
          <a:p>
            <a:r>
              <a:rPr lang="en-US" altLang="en-US" dirty="0" smtClean="0"/>
              <a:t>Recall: The function that starts a program (first one called) should have a good self-explanatory name e.g., “</a:t>
            </a:r>
            <a:r>
              <a:rPr lang="en-US" altLang="ja-JP" dirty="0" smtClean="0">
                <a:latin typeface="Consolas" panose="020B0609020204030204" pitchFamily="49" charset="0"/>
              </a:rPr>
              <a:t>start()</a:t>
            </a:r>
            <a:r>
              <a:rPr lang="en-US" altLang="en-US" dirty="0" smtClean="0"/>
              <a:t>”</a:t>
            </a:r>
            <a:r>
              <a:rPr lang="en-US" altLang="ja-JP" dirty="0" smtClean="0"/>
              <a:t> or follow common convention e.g., </a:t>
            </a:r>
            <a:r>
              <a:rPr lang="en-US" altLang="en-US" dirty="0" smtClean="0"/>
              <a:t>“</a:t>
            </a:r>
            <a:r>
              <a:rPr lang="en-US" altLang="ja-JP" dirty="0" smtClean="0">
                <a:latin typeface="Consolas" panose="020B0609020204030204" pitchFamily="49" charset="0"/>
              </a:rPr>
              <a:t>main()</a:t>
            </a:r>
            <a:r>
              <a:rPr lang="en-US" altLang="en-US" dirty="0" smtClean="0"/>
              <a:t>”</a:t>
            </a:r>
            <a:endParaRPr lang="en-US" altLang="ja-JP" dirty="0" smtClean="0"/>
          </a:p>
          <a:p>
            <a:r>
              <a:rPr lang="en-US" altLang="en-US" dirty="0" smtClean="0"/>
              <a:t>Similarly the  </a:t>
            </a:r>
            <a:r>
              <a:rPr lang="en-US" altLang="en-US" dirty="0" smtClean="0">
                <a:solidFill>
                  <a:srgbClr val="FF0000"/>
                </a:solidFill>
              </a:rPr>
              <a:t>file module that contains the ‘</a:t>
            </a:r>
            <a:r>
              <a:rPr lang="en-US" altLang="ja-JP" dirty="0" smtClean="0">
                <a:solidFill>
                  <a:srgbClr val="FF0000"/>
                </a:solidFill>
                <a:latin typeface="Consolas" panose="020B0609020204030204" pitchFamily="49" charset="0"/>
              </a:rPr>
              <a:t>start()</a:t>
            </a:r>
            <a:r>
              <a:rPr lang="en-US" altLang="en-US" dirty="0" smtClean="0">
                <a:solidFill>
                  <a:srgbClr val="FF0000"/>
                </a:solidFill>
              </a:rPr>
              <a:t>’</a:t>
            </a:r>
            <a:r>
              <a:rPr lang="en-US" altLang="ja-JP" dirty="0" smtClean="0">
                <a:solidFill>
                  <a:srgbClr val="FF0000"/>
                </a:solidFill>
              </a:rPr>
              <a:t> or </a:t>
            </a:r>
            <a:r>
              <a:rPr lang="en-US" altLang="en-US" dirty="0" smtClean="0">
                <a:solidFill>
                  <a:srgbClr val="FF0000"/>
                </a:solidFill>
              </a:rPr>
              <a:t>‘</a:t>
            </a:r>
            <a:r>
              <a:rPr lang="en-US" altLang="ja-JP" dirty="0" smtClean="0">
                <a:solidFill>
                  <a:srgbClr val="FF0000"/>
                </a:solidFill>
                <a:latin typeface="Consolas" panose="020B0609020204030204" pitchFamily="49" charset="0"/>
              </a:rPr>
              <a:t>main()</a:t>
            </a:r>
            <a:r>
              <a:rPr lang="en-US" altLang="en-US" dirty="0" smtClean="0">
                <a:solidFill>
                  <a:srgbClr val="FF0000"/>
                </a:solidFill>
              </a:rPr>
              <a:t>’</a:t>
            </a:r>
            <a:r>
              <a:rPr lang="en-US" altLang="ja-JP" dirty="0" smtClean="0">
                <a:solidFill>
                  <a:srgbClr val="FF0000"/>
                </a:solidFill>
              </a:rPr>
              <a:t> function </a:t>
            </a:r>
            <a:r>
              <a:rPr lang="en-US" altLang="ja-JP" dirty="0" smtClean="0"/>
              <a:t>should be given an appropriate name e.g., </a:t>
            </a:r>
            <a:r>
              <a:rPr lang="en-US" altLang="en-US" dirty="0" smtClean="0"/>
              <a:t>“</a:t>
            </a:r>
            <a:r>
              <a:rPr lang="en-US" altLang="ja-JP" dirty="0" smtClean="0">
                <a:latin typeface="Consolas" panose="020B0609020204030204" pitchFamily="49" charset="0"/>
              </a:rPr>
              <a:t>Driver.py</a:t>
            </a:r>
            <a:r>
              <a:rPr lang="en-US" altLang="en-US" dirty="0"/>
              <a:t>”, </a:t>
            </a:r>
            <a:r>
              <a:rPr lang="en-US" altLang="en-US" dirty="0" smtClean="0"/>
              <a:t>“</a:t>
            </a:r>
            <a:r>
              <a:rPr lang="en-US" altLang="en-US" dirty="0" smtClean="0">
                <a:latin typeface="Consolas" panose="020B0609020204030204" pitchFamily="49" charset="0"/>
              </a:rPr>
              <a:t>Start</a:t>
            </a:r>
            <a:r>
              <a:rPr lang="en-US" altLang="ja-JP" dirty="0" smtClean="0">
                <a:latin typeface="Consolas" panose="020B0609020204030204" pitchFamily="49" charset="0"/>
              </a:rPr>
              <a:t>.py</a:t>
            </a:r>
            <a:r>
              <a:rPr lang="en-US" altLang="en-US" dirty="0" smtClean="0"/>
              <a:t>”, “</a:t>
            </a:r>
            <a:r>
              <a:rPr lang="en-US" altLang="en-US" dirty="0" smtClean="0">
                <a:latin typeface="Consolas" panose="020B0609020204030204" pitchFamily="49" charset="0"/>
              </a:rPr>
              <a:t>Main</a:t>
            </a:r>
            <a:r>
              <a:rPr lang="en-US" altLang="ja-JP" dirty="0" smtClean="0">
                <a:latin typeface="Consolas" panose="020B0609020204030204" pitchFamily="49" charset="0"/>
              </a:rPr>
              <a:t>.py</a:t>
            </a:r>
            <a:r>
              <a:rPr lang="en-US" altLang="en-US" dirty="0"/>
              <a:t>” </a:t>
            </a:r>
            <a:r>
              <a:rPr lang="en-US" altLang="en-US" dirty="0" smtClean="0"/>
              <a:t>(it’s the ‘driver’ of the program or the starting point)</a:t>
            </a:r>
          </a:p>
        </p:txBody>
      </p:sp>
      <p:grpSp>
        <p:nvGrpSpPr>
          <p:cNvPr id="4" name="Group 3"/>
          <p:cNvGrpSpPr>
            <a:grpSpLocks/>
          </p:cNvGrpSpPr>
          <p:nvPr/>
        </p:nvGrpSpPr>
        <p:grpSpPr bwMode="auto">
          <a:xfrm>
            <a:off x="755650" y="3986213"/>
            <a:ext cx="3505200" cy="1714500"/>
            <a:chOff x="762000" y="3619500"/>
            <a:chExt cx="3505199" cy="1714500"/>
          </a:xfrm>
        </p:grpSpPr>
        <p:sp>
          <p:nvSpPr>
            <p:cNvPr id="2" name="Rectangle 1"/>
            <p:cNvSpPr/>
            <p:nvPr/>
          </p:nvSpPr>
          <p:spPr>
            <a:xfrm>
              <a:off x="782638" y="3973512"/>
              <a:ext cx="3484561" cy="136048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CA" dirty="0">
                  <a:solidFill>
                    <a:schemeClr val="tx1"/>
                  </a:solidFill>
                  <a:latin typeface="Consolas" panose="020B0609020204030204" pitchFamily="49" charset="0"/>
                  <a:cs typeface="Consolas" panose="020B0609020204030204" pitchFamily="49" charset="0"/>
                </a:rPr>
                <a:t>def start():</a:t>
              </a:r>
            </a:p>
            <a:p>
              <a:pPr>
                <a:defRPr/>
              </a:pPr>
              <a:r>
                <a:rPr lang="en-CA" dirty="0">
                  <a:solidFill>
                    <a:schemeClr val="tx1"/>
                  </a:solidFill>
                  <a:latin typeface="Consolas" panose="020B0609020204030204" pitchFamily="49" charset="0"/>
                  <a:cs typeface="Consolas" panose="020B0609020204030204" pitchFamily="49" charset="0"/>
                </a:rPr>
                <a:t>    #Instructions</a:t>
              </a:r>
            </a:p>
            <a:p>
              <a:pPr>
                <a:defRPr/>
              </a:pPr>
              <a:endParaRPr lang="en-CA" dirty="0">
                <a:solidFill>
                  <a:schemeClr val="tx1"/>
                </a:solidFill>
                <a:latin typeface="Consolas" panose="020B0609020204030204" pitchFamily="49" charset="0"/>
                <a:cs typeface="Consolas" panose="020B0609020204030204" pitchFamily="49" charset="0"/>
              </a:endParaRPr>
            </a:p>
            <a:p>
              <a:pPr>
                <a:defRPr/>
              </a:pPr>
              <a:r>
                <a:rPr lang="en-CA" dirty="0">
                  <a:solidFill>
                    <a:schemeClr val="tx1"/>
                  </a:solidFill>
                  <a:latin typeface="Consolas" panose="020B0609020204030204" pitchFamily="49" charset="0"/>
                  <a:cs typeface="Consolas" panose="020B0609020204030204" pitchFamily="49" charset="0"/>
                </a:rPr>
                <a:t>start()</a:t>
              </a:r>
            </a:p>
          </p:txBody>
        </p:sp>
        <p:sp>
          <p:nvSpPr>
            <p:cNvPr id="50182" name="TextBox 2"/>
            <p:cNvSpPr txBox="1">
              <a:spLocks noChangeArrowheads="1"/>
            </p:cNvSpPr>
            <p:nvPr/>
          </p:nvSpPr>
          <p:spPr bwMode="auto">
            <a:xfrm>
              <a:off x="762000" y="3619500"/>
              <a:ext cx="30480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CA" altLang="en-US" b="1" dirty="0">
                  <a:solidFill>
                    <a:srgbClr val="FF0000"/>
                  </a:solidFill>
                  <a:latin typeface="Consolas" panose="020B0609020204030204" pitchFamily="49" charset="0"/>
                </a:rPr>
                <a:t>Filename: </a:t>
              </a:r>
              <a:r>
                <a:rPr lang="en-US" altLang="en-US" b="1" dirty="0">
                  <a:solidFill>
                    <a:srgbClr val="FF0000"/>
                  </a:solidFill>
                  <a:latin typeface="Consolas" panose="020B0609020204030204" pitchFamily="49" charset="0"/>
                </a:rPr>
                <a:t>“</a:t>
              </a:r>
              <a:r>
                <a:rPr lang="en-US" altLang="ja-JP" b="1" dirty="0">
                  <a:solidFill>
                    <a:srgbClr val="FF0000"/>
                  </a:solidFill>
                  <a:latin typeface="Consolas" panose="020B0609020204030204" pitchFamily="49" charset="0"/>
                </a:rPr>
                <a:t>Driver.py</a:t>
              </a:r>
              <a:r>
                <a:rPr lang="en-US" altLang="en-US" b="1" dirty="0">
                  <a:solidFill>
                    <a:srgbClr val="FF0000"/>
                  </a:solidFill>
                  <a:latin typeface="Consolas" panose="020B0609020204030204" pitchFamily="49" charset="0"/>
                </a:rPr>
                <a:t>”</a:t>
              </a:r>
            </a:p>
            <a:p>
              <a:endParaRPr lang="en-CA" altLang="en-US" dirty="0"/>
            </a:p>
          </p:txBody>
        </p:sp>
      </p:grpSp>
    </p:spTree>
    <p:extLst>
      <p:ext uri="{BB962C8B-B14F-4D97-AF65-F5344CB8AC3E}">
        <p14:creationId xmlns:p14="http://schemas.microsoft.com/office/powerpoint/2010/main" val="14203298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Importing Modules Containing Class Definitions</a:t>
            </a:r>
            <a:endParaRPr lang="en-CA" sz="2800" dirty="0"/>
          </a:p>
        </p:txBody>
      </p:sp>
      <p:sp>
        <p:nvSpPr>
          <p:cNvPr id="3" name="Content Placeholder 2"/>
          <p:cNvSpPr>
            <a:spLocks noGrp="1"/>
          </p:cNvSpPr>
          <p:nvPr>
            <p:ph idx="1"/>
          </p:nvPr>
        </p:nvSpPr>
        <p:spPr>
          <a:xfrm>
            <a:off x="465138" y="1100138"/>
            <a:ext cx="6316662" cy="5757862"/>
          </a:xfrm>
        </p:spPr>
        <p:txBody>
          <a:bodyPr/>
          <a:lstStyle/>
          <a:p>
            <a:r>
              <a:rPr lang="en-US" altLang="en-US" dirty="0"/>
              <a:t>A common convention is to have the module (file) name match the name of the </a:t>
            </a:r>
            <a:r>
              <a:rPr lang="en-US" altLang="en-US" dirty="0" smtClean="0"/>
              <a:t>class</a:t>
            </a:r>
            <a:r>
              <a:rPr lang="en-US" altLang="en-US" dirty="0"/>
              <a:t> </a:t>
            </a:r>
            <a:r>
              <a:rPr lang="en-US" altLang="en-US" dirty="0" smtClean="0"/>
              <a:t>e.g. file/module ‘</a:t>
            </a:r>
            <a:r>
              <a:rPr lang="en-US" altLang="en-US" dirty="0" smtClean="0">
                <a:latin typeface="Consolas" panose="020B0609020204030204" pitchFamily="49" charset="0"/>
              </a:rPr>
              <a:t>Person.py</a:t>
            </a:r>
            <a:r>
              <a:rPr lang="en-US" altLang="en-US" dirty="0" smtClean="0"/>
              <a:t>’ contains definition for “</a:t>
            </a:r>
            <a:r>
              <a:rPr lang="en-US" altLang="en-US" dirty="0" smtClean="0">
                <a:latin typeface="Consolas" panose="020B0609020204030204" pitchFamily="49" charset="0"/>
              </a:rPr>
              <a:t>class Person</a:t>
            </a:r>
            <a:r>
              <a:rPr lang="en-US" altLang="en-US" dirty="0" smtClean="0"/>
              <a:t>”</a:t>
            </a:r>
            <a:endParaRPr lang="en-US" b="1" dirty="0" smtClean="0"/>
          </a:p>
          <a:p>
            <a:r>
              <a:rPr lang="en-US" b="1" dirty="0" smtClean="0"/>
              <a:t>Approach </a:t>
            </a:r>
            <a:r>
              <a:rPr lang="en-US" b="1" dirty="0" smtClean="0"/>
              <a:t>1</a:t>
            </a:r>
            <a:r>
              <a:rPr lang="en-US" dirty="0" smtClean="0"/>
              <a:t>: import just the name of the file containing the class definition.</a:t>
            </a:r>
          </a:p>
          <a:p>
            <a:pPr lvl="1"/>
            <a:r>
              <a:rPr lang="en-US" dirty="0" smtClean="0"/>
              <a:t>Example: </a:t>
            </a:r>
            <a:r>
              <a:rPr lang="en-US" dirty="0" smtClean="0">
                <a:latin typeface="Consolas" panose="020B0609020204030204" pitchFamily="49" charset="0"/>
              </a:rPr>
              <a:t>import PersonFile </a:t>
            </a:r>
            <a:r>
              <a:rPr lang="en-US" dirty="0" smtClean="0"/>
              <a:t>(similar this previous approach: </a:t>
            </a:r>
            <a:r>
              <a:rPr lang="en-US" dirty="0" smtClean="0">
                <a:latin typeface="Consolas" panose="020B0609020204030204" pitchFamily="49" charset="0"/>
              </a:rPr>
              <a:t>import Random</a:t>
            </a:r>
            <a:r>
              <a:rPr lang="en-US" dirty="0" smtClean="0"/>
              <a:t>)</a:t>
            </a:r>
          </a:p>
          <a:p>
            <a:pPr lvl="1"/>
            <a:r>
              <a:rPr lang="en-US" dirty="0" smtClean="0"/>
              <a:t>Advantage: </a:t>
            </a:r>
          </a:p>
          <a:p>
            <a:pPr lvl="2"/>
            <a:r>
              <a:rPr lang="en-US" dirty="0"/>
              <a:t>A</a:t>
            </a:r>
            <a:r>
              <a:rPr lang="en-US" dirty="0" smtClean="0"/>
              <a:t>llows access to </a:t>
            </a:r>
            <a:r>
              <a:rPr lang="en-US" b="1" dirty="0" smtClean="0">
                <a:solidFill>
                  <a:srgbClr val="C00000"/>
                </a:solidFill>
              </a:rPr>
              <a:t>other ‘names’ </a:t>
            </a:r>
            <a:r>
              <a:rPr lang="en-US" dirty="0" smtClean="0"/>
              <a:t>in the file e.g. other </a:t>
            </a:r>
            <a:r>
              <a:rPr lang="en-US" dirty="0" smtClean="0"/>
              <a:t>utility methods, constants etc.</a:t>
            </a:r>
            <a:endParaRPr lang="en-US" dirty="0" smtClean="0"/>
          </a:p>
          <a:p>
            <a:pPr lvl="2"/>
            <a:r>
              <a:rPr lang="en-US" dirty="0" smtClean="0"/>
              <a:t>Recall Random.py contains: </a:t>
            </a:r>
            <a:r>
              <a:rPr lang="en-US" b="1" dirty="0" smtClean="0">
                <a:solidFill>
                  <a:srgbClr val="0066FF"/>
                </a:solidFill>
                <a:latin typeface="Consolas" panose="020B0609020204030204" pitchFamily="49" charset="0"/>
              </a:rPr>
              <a:t>Random</a:t>
            </a:r>
            <a:r>
              <a:rPr lang="en-US" dirty="0" smtClean="0">
                <a:latin typeface="Consolas" panose="020B0609020204030204" pitchFamily="49" charset="0"/>
              </a:rPr>
              <a:t>.</a:t>
            </a:r>
            <a:r>
              <a:rPr lang="en-US" b="1" dirty="0" smtClean="0">
                <a:solidFill>
                  <a:srgbClr val="C00000"/>
                </a:solidFill>
                <a:latin typeface="Consolas" panose="020B0609020204030204" pitchFamily="49" charset="0"/>
              </a:rPr>
              <a:t>randrange</a:t>
            </a:r>
            <a:r>
              <a:rPr lang="en-US" dirty="0" smtClean="0">
                <a:latin typeface="Consolas" panose="020B0609020204030204" pitchFamily="49" charset="0"/>
              </a:rPr>
              <a:t>(0,6), </a:t>
            </a:r>
            <a:r>
              <a:rPr lang="en-US" b="1" dirty="0" smtClean="0">
                <a:solidFill>
                  <a:srgbClr val="0066FF"/>
                </a:solidFill>
                <a:latin typeface="Consolas" panose="020B0609020204030204" pitchFamily="49" charset="0"/>
              </a:rPr>
              <a:t>Random</a:t>
            </a:r>
            <a:r>
              <a:rPr lang="en-US" dirty="0" smtClean="0">
                <a:latin typeface="Consolas" panose="020B0609020204030204" pitchFamily="49" charset="0"/>
              </a:rPr>
              <a:t>.</a:t>
            </a:r>
            <a:r>
              <a:rPr lang="en-US" b="1" dirty="0" smtClean="0">
                <a:solidFill>
                  <a:srgbClr val="C00000"/>
                </a:solidFill>
                <a:latin typeface="Consolas" panose="020B0609020204030204" pitchFamily="49" charset="0"/>
              </a:rPr>
              <a:t>randint</a:t>
            </a:r>
            <a:r>
              <a:rPr lang="en-US" dirty="0" smtClean="0">
                <a:latin typeface="Consolas" panose="020B0609020204030204" pitchFamily="49" charset="0"/>
              </a:rPr>
              <a:t>(1,6)</a:t>
            </a:r>
          </a:p>
          <a:p>
            <a:pPr lvl="1"/>
            <a:r>
              <a:rPr lang="en-US" dirty="0" smtClean="0"/>
              <a:t>Disadvantage: </a:t>
            </a:r>
          </a:p>
          <a:p>
            <a:pPr lvl="2"/>
            <a:r>
              <a:rPr lang="en-US" dirty="0"/>
              <a:t>T</a:t>
            </a:r>
            <a:r>
              <a:rPr lang="en-US" dirty="0" smtClean="0"/>
              <a:t>he </a:t>
            </a:r>
            <a:r>
              <a:rPr lang="en-US" b="1" dirty="0" smtClean="0">
                <a:solidFill>
                  <a:srgbClr val="0066FF"/>
                </a:solidFill>
              </a:rPr>
              <a:t>name of the file</a:t>
            </a:r>
            <a:r>
              <a:rPr lang="en-US" dirty="0" smtClean="0"/>
              <a:t> must be included along with the name of the </a:t>
            </a:r>
            <a:r>
              <a:rPr lang="en-US" b="1" dirty="0" smtClean="0">
                <a:solidFill>
                  <a:srgbClr val="FF0000"/>
                </a:solidFill>
              </a:rPr>
              <a:t>function/method/attribute</a:t>
            </a:r>
            <a:r>
              <a:rPr lang="en-US" dirty="0"/>
              <a:t> </a:t>
            </a:r>
            <a:r>
              <a:rPr lang="en-US" dirty="0" smtClean="0"/>
              <a:t>e.g. </a:t>
            </a:r>
            <a:r>
              <a:rPr lang="en-US" b="1" dirty="0">
                <a:solidFill>
                  <a:srgbClr val="0066FF"/>
                </a:solidFill>
                <a:latin typeface="Consolas" panose="020B0609020204030204" pitchFamily="49" charset="0"/>
              </a:rPr>
              <a:t>Random</a:t>
            </a:r>
            <a:r>
              <a:rPr lang="en-US" dirty="0">
                <a:latin typeface="Consolas" panose="020B0609020204030204" pitchFamily="49" charset="0"/>
              </a:rPr>
              <a:t>.</a:t>
            </a:r>
            <a:r>
              <a:rPr lang="en-US" b="1" dirty="0">
                <a:solidFill>
                  <a:srgbClr val="FF0000"/>
                </a:solidFill>
                <a:latin typeface="Consolas" panose="020B0609020204030204" pitchFamily="49" charset="0"/>
              </a:rPr>
              <a:t>randint</a:t>
            </a:r>
            <a:r>
              <a:rPr lang="en-US" dirty="0">
                <a:latin typeface="Consolas" panose="020B0609020204030204" pitchFamily="49" charset="0"/>
              </a:rPr>
              <a:t>(1,6)</a:t>
            </a:r>
          </a:p>
          <a:p>
            <a:pPr lvl="2"/>
            <a:endParaRPr lang="en-US" dirty="0" smtClean="0"/>
          </a:p>
          <a:p>
            <a:pPr lvl="2"/>
            <a:endParaRPr lang="en-US" dirty="0"/>
          </a:p>
          <a:p>
            <a:pPr lvl="1"/>
            <a:endParaRPr lang="en-US" dirty="0"/>
          </a:p>
          <a:p>
            <a:pPr lvl="1"/>
            <a:endParaRPr lang="en-US" dirty="0"/>
          </a:p>
          <a:p>
            <a:endParaRPr lang="en-CA" dirty="0"/>
          </a:p>
        </p:txBody>
      </p:sp>
      <p:sp>
        <p:nvSpPr>
          <p:cNvPr id="5" name="Rectangle 4"/>
          <p:cNvSpPr/>
          <p:nvPr/>
        </p:nvSpPr>
        <p:spPr bwMode="auto">
          <a:xfrm>
            <a:off x="6781800" y="2781300"/>
            <a:ext cx="2362200" cy="1219200"/>
          </a:xfrm>
          <a:prstGeom prst="rect">
            <a:avLst/>
          </a:prstGeom>
          <a:solidFill>
            <a:srgbClr val="3366FF"/>
          </a:solidFill>
          <a:ln w="38100" cap="flat" cmpd="sng" algn="ctr">
            <a:solidFill>
              <a:schemeClr val="tx1"/>
            </a:solidFill>
            <a:prstDash val="solid"/>
            <a:round/>
            <a:headEnd type="none" w="sm" len="sm"/>
            <a:tailEnd type="none"/>
          </a:ln>
          <a:effectLst/>
        </p:spPr>
        <p:txBody>
          <a:bodyPr rtlCol="0" anchor="t" anchorCtr="0"/>
          <a:lstStyle/>
          <a:p>
            <a:r>
              <a:rPr lang="en-US" sz="1200" dirty="0">
                <a:solidFill>
                  <a:srgbClr val="FFFFFF"/>
                </a:solidFill>
                <a:latin typeface="Consolas" panose="020B0609020204030204" pitchFamily="49" charset="0"/>
              </a:rPr>
              <a:t>d</a:t>
            </a:r>
            <a:r>
              <a:rPr lang="en-US" sz="1200" dirty="0" smtClean="0">
                <a:solidFill>
                  <a:srgbClr val="FFFFFF"/>
                </a:solidFill>
                <a:latin typeface="Consolas" panose="020B0609020204030204" pitchFamily="49" charset="0"/>
              </a:rPr>
              <a:t>ef randint(start,end):</a:t>
            </a:r>
          </a:p>
          <a:p>
            <a:endParaRPr lang="en-US" sz="1200" dirty="0">
              <a:solidFill>
                <a:srgbClr val="FFFFFF"/>
              </a:solidFill>
              <a:latin typeface="Consolas" panose="020B0609020204030204" pitchFamily="49" charset="0"/>
            </a:endParaRPr>
          </a:p>
          <a:p>
            <a:r>
              <a:rPr lang="en-US" sz="1200" dirty="0">
                <a:solidFill>
                  <a:srgbClr val="FFFFFF"/>
                </a:solidFill>
                <a:latin typeface="Consolas" panose="020B0609020204030204" pitchFamily="49" charset="0"/>
              </a:rPr>
              <a:t>def </a:t>
            </a:r>
            <a:r>
              <a:rPr lang="en-US" sz="1200" dirty="0" smtClean="0">
                <a:solidFill>
                  <a:srgbClr val="FFFFFF"/>
                </a:solidFill>
                <a:latin typeface="Consolas" panose="020B0609020204030204" pitchFamily="49" charset="0"/>
              </a:rPr>
              <a:t>randrange(start,end</a:t>
            </a:r>
            <a:r>
              <a:rPr lang="en-US" sz="1200" dirty="0">
                <a:solidFill>
                  <a:srgbClr val="FFFFFF"/>
                </a:solidFill>
                <a:latin typeface="Consolas" panose="020B0609020204030204" pitchFamily="49" charset="0"/>
              </a:rPr>
              <a:t>):</a:t>
            </a:r>
          </a:p>
          <a:p>
            <a:endParaRPr lang="en-US" dirty="0">
              <a:solidFill>
                <a:srgbClr val="FFFFFF"/>
              </a:solidFill>
              <a:latin typeface="Consolas" panose="020B0609020204030204" pitchFamily="49" charset="0"/>
            </a:endParaRPr>
          </a:p>
          <a:p>
            <a:endParaRPr lang="en-US" dirty="0" smtClean="0">
              <a:solidFill>
                <a:srgbClr val="FFFFFF"/>
              </a:solidFill>
              <a:latin typeface="Consolas" panose="020B0609020204030204" pitchFamily="49" charset="0"/>
            </a:endParaRPr>
          </a:p>
          <a:p>
            <a:endParaRPr lang="en-US" dirty="0">
              <a:solidFill>
                <a:srgbClr val="FFFFFF"/>
              </a:solidFill>
              <a:latin typeface="Consolas" panose="020B0609020204030204" pitchFamily="49" charset="0"/>
            </a:endParaRPr>
          </a:p>
        </p:txBody>
      </p:sp>
      <p:sp>
        <p:nvSpPr>
          <p:cNvPr id="6" name="TextBox 5"/>
          <p:cNvSpPr txBox="1"/>
          <p:nvPr/>
        </p:nvSpPr>
        <p:spPr>
          <a:xfrm>
            <a:off x="6781800" y="2349500"/>
            <a:ext cx="1879600" cy="431800"/>
          </a:xfrm>
          <a:prstGeom prst="rect">
            <a:avLst/>
          </a:prstGeom>
          <a:noFill/>
          <a:ln w="0">
            <a:noFill/>
          </a:ln>
        </p:spPr>
        <p:txBody>
          <a:bodyPr wrap="square" lIns="0" rtlCol="0">
            <a:noAutofit/>
          </a:bodyPr>
          <a:lstStyle/>
          <a:p>
            <a:r>
              <a:rPr lang="en-US" sz="1600" b="1" dirty="0" smtClean="0"/>
              <a:t>File: Random.py</a:t>
            </a:r>
            <a:endParaRPr lang="en-CA" sz="1600" b="1" dirty="0" smtClean="0"/>
          </a:p>
        </p:txBody>
      </p:sp>
    </p:spTree>
    <p:extLst>
      <p:ext uri="{BB962C8B-B14F-4D97-AF65-F5344CB8AC3E}">
        <p14:creationId xmlns:p14="http://schemas.microsoft.com/office/powerpoint/2010/main" val="22500602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Importing Modules Containing Class Definitions</a:t>
            </a:r>
            <a:endParaRPr lang="en-CA" sz="2800" dirty="0"/>
          </a:p>
        </p:txBody>
      </p:sp>
      <p:sp>
        <p:nvSpPr>
          <p:cNvPr id="3" name="Content Placeholder 2"/>
          <p:cNvSpPr>
            <a:spLocks noGrp="1"/>
          </p:cNvSpPr>
          <p:nvPr>
            <p:ph idx="1"/>
          </p:nvPr>
        </p:nvSpPr>
        <p:spPr>
          <a:xfrm>
            <a:off x="465138" y="1100138"/>
            <a:ext cx="6176962" cy="5368925"/>
          </a:xfrm>
        </p:spPr>
        <p:txBody>
          <a:bodyPr/>
          <a:lstStyle/>
          <a:p>
            <a:r>
              <a:rPr lang="en-US" b="1" dirty="0" smtClean="0"/>
              <a:t>Approach 2</a:t>
            </a:r>
            <a:r>
              <a:rPr lang="en-US" dirty="0" smtClean="0"/>
              <a:t>: </a:t>
            </a:r>
            <a:r>
              <a:rPr lang="en-US" dirty="0"/>
              <a:t>import just the name of the file containing the class definition</a:t>
            </a:r>
            <a:r>
              <a:rPr lang="en-US" dirty="0" smtClean="0"/>
              <a:t>.</a:t>
            </a:r>
          </a:p>
          <a:p>
            <a:pPr lvl="1"/>
            <a:r>
              <a:rPr lang="en-US" dirty="0"/>
              <a:t>Example: </a:t>
            </a:r>
            <a:r>
              <a:rPr lang="en-US" dirty="0" smtClean="0">
                <a:latin typeface="Consolas" panose="020B0609020204030204" pitchFamily="49" charset="0"/>
              </a:rPr>
              <a:t>from PersonFile import Person </a:t>
            </a:r>
            <a:r>
              <a:rPr lang="en-US" dirty="0" smtClean="0"/>
              <a:t>(or using this approach with an existing library </a:t>
            </a:r>
            <a:r>
              <a:rPr lang="en-US" dirty="0" smtClean="0">
                <a:latin typeface="Consolas" panose="020B0609020204030204" pitchFamily="49" charset="0"/>
              </a:rPr>
              <a:t>from Random import randint</a:t>
            </a:r>
            <a:r>
              <a:rPr lang="en-US" dirty="0" smtClean="0"/>
              <a:t>)</a:t>
            </a:r>
          </a:p>
          <a:p>
            <a:pPr lvl="1"/>
            <a:r>
              <a:rPr lang="en-US" dirty="0"/>
              <a:t>Advantage: </a:t>
            </a:r>
          </a:p>
          <a:p>
            <a:pPr lvl="2"/>
            <a:r>
              <a:rPr lang="en-US" dirty="0" smtClean="0"/>
              <a:t>Imports only the names needed (reduced </a:t>
            </a:r>
            <a:r>
              <a:rPr lang="en-US" dirty="0" smtClean="0"/>
              <a:t>conflicts between the names in the module being imported and the file where the import is included).</a:t>
            </a:r>
            <a:endParaRPr lang="en-US" dirty="0" smtClean="0"/>
          </a:p>
          <a:p>
            <a:pPr lvl="3"/>
            <a:r>
              <a:rPr lang="en-US" dirty="0">
                <a:latin typeface="Consolas" panose="020B0609020204030204" pitchFamily="49" charset="0"/>
              </a:rPr>
              <a:t>from Random import </a:t>
            </a:r>
            <a:r>
              <a:rPr lang="en-US" dirty="0" smtClean="0">
                <a:latin typeface="Consolas" panose="020B0609020204030204" pitchFamily="49" charset="0"/>
              </a:rPr>
              <a:t>randint</a:t>
            </a:r>
            <a:r>
              <a:rPr lang="en-US" sz="1600" dirty="0"/>
              <a:t> </a:t>
            </a:r>
            <a:endParaRPr lang="en-US" sz="1600" dirty="0" smtClean="0"/>
          </a:p>
          <a:p>
            <a:pPr lvl="3"/>
            <a:r>
              <a:rPr lang="en-US" sz="1600" dirty="0"/>
              <a:t>#</a:t>
            </a:r>
            <a:r>
              <a:rPr lang="en-US" sz="1600" dirty="0" smtClean="0"/>
              <a:t>only </a:t>
            </a:r>
            <a:r>
              <a:rPr lang="en-US" sz="1600" dirty="0" smtClean="0"/>
              <a:t>imports the </a:t>
            </a:r>
            <a:r>
              <a:rPr lang="en-US" dirty="0" smtClean="0">
                <a:latin typeface="Consolas" panose="020B0609020204030204" pitchFamily="49" charset="0"/>
              </a:rPr>
              <a:t>randint </a:t>
            </a:r>
            <a:r>
              <a:rPr lang="en-US" sz="1600" dirty="0" smtClean="0"/>
              <a:t>name</a:t>
            </a:r>
          </a:p>
          <a:p>
            <a:pPr lvl="2"/>
            <a:endParaRPr lang="en-US" dirty="0"/>
          </a:p>
          <a:p>
            <a:pPr lvl="1"/>
            <a:endParaRPr lang="en-US" dirty="0"/>
          </a:p>
          <a:p>
            <a:pPr lvl="1"/>
            <a:endParaRPr lang="en-US" dirty="0"/>
          </a:p>
          <a:p>
            <a:endParaRPr lang="en-CA" dirty="0"/>
          </a:p>
        </p:txBody>
      </p:sp>
    </p:spTree>
    <p:extLst>
      <p:ext uri="{BB962C8B-B14F-4D97-AF65-F5344CB8AC3E}">
        <p14:creationId xmlns:p14="http://schemas.microsoft.com/office/powerpoint/2010/main" val="3736909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 1: An Example</a:t>
            </a:r>
            <a:endParaRPr lang="en-CA" dirty="0"/>
          </a:p>
        </p:txBody>
      </p:sp>
      <p:sp>
        <p:nvSpPr>
          <p:cNvPr id="3" name="Content Placeholder 2"/>
          <p:cNvSpPr>
            <a:spLocks noGrp="1"/>
          </p:cNvSpPr>
          <p:nvPr>
            <p:ph idx="1"/>
          </p:nvPr>
        </p:nvSpPr>
        <p:spPr/>
        <p:txBody>
          <a:bodyPr/>
          <a:lstStyle/>
          <a:p>
            <a:r>
              <a:rPr lang="en-US" b="1" dirty="0" smtClean="0"/>
              <a:t>Name of the folder complete online example</a:t>
            </a:r>
            <a:r>
              <a:rPr lang="en-US" b="1" dirty="0"/>
              <a:t>: </a:t>
            </a:r>
            <a:r>
              <a:rPr lang="en-US" dirty="0" smtClean="0">
                <a:latin typeface="Consolas" panose="020B0609020204030204" pitchFamily="49" charset="0"/>
              </a:rPr>
              <a:t>2nd_oo_module_example</a:t>
            </a:r>
          </a:p>
          <a:p>
            <a:pPr lvl="1"/>
            <a:r>
              <a:rPr lang="en-US" dirty="0" smtClean="0">
                <a:cs typeface="Calibri" panose="020F0502020204030204" pitchFamily="34" charset="0"/>
              </a:rPr>
              <a:t>Only the </a:t>
            </a:r>
            <a:r>
              <a:rPr lang="en-US" b="1" dirty="0" smtClean="0">
                <a:solidFill>
                  <a:srgbClr val="0066FF"/>
                </a:solidFill>
                <a:cs typeface="Calibri" panose="020F0502020204030204" pitchFamily="34" charset="0"/>
              </a:rPr>
              <a:t>module/filename</a:t>
            </a:r>
            <a:r>
              <a:rPr lang="en-US" dirty="0" smtClean="0">
                <a:cs typeface="Calibri" panose="020F0502020204030204" pitchFamily="34" charset="0"/>
              </a:rPr>
              <a:t> </a:t>
            </a:r>
            <a:r>
              <a:rPr lang="en-US" dirty="0" smtClean="0">
                <a:cs typeface="Calibri" panose="020F0502020204030204" pitchFamily="34" charset="0"/>
              </a:rPr>
              <a:t>is imported </a:t>
            </a:r>
            <a:r>
              <a:rPr lang="en-US" dirty="0" smtClean="0">
                <a:cs typeface="Calibri" panose="020F0502020204030204" pitchFamily="34" charset="0"/>
              </a:rPr>
              <a:t>so </a:t>
            </a:r>
            <a:r>
              <a:rPr lang="en-US" b="1" dirty="0" smtClean="0">
                <a:solidFill>
                  <a:srgbClr val="FF0000"/>
                </a:solidFill>
                <a:cs typeface="Calibri" panose="020F0502020204030204" pitchFamily="34" charset="0"/>
              </a:rPr>
              <a:t>other names </a:t>
            </a:r>
            <a:r>
              <a:rPr lang="en-US" dirty="0" smtClean="0">
                <a:cs typeface="Calibri" panose="020F0502020204030204" pitchFamily="34" charset="0"/>
              </a:rPr>
              <a:t>(e.g. </a:t>
            </a:r>
            <a:r>
              <a:rPr lang="en-US" b="1" dirty="0" smtClean="0">
                <a:solidFill>
                  <a:srgbClr val="FF0000"/>
                </a:solidFill>
                <a:cs typeface="Calibri" panose="020F0502020204030204" pitchFamily="34" charset="0"/>
              </a:rPr>
              <a:t>class, method, function </a:t>
            </a:r>
            <a:r>
              <a:rPr lang="en-US" b="1" dirty="0" smtClean="0">
                <a:solidFill>
                  <a:srgbClr val="FF0000"/>
                </a:solidFill>
                <a:cs typeface="Calibri" panose="020F0502020204030204" pitchFamily="34" charset="0"/>
              </a:rPr>
              <a:t>name</a:t>
            </a:r>
            <a:r>
              <a:rPr lang="en-US" dirty="0" smtClean="0">
                <a:cs typeface="Calibri" panose="020F0502020204030204" pitchFamily="34" charset="0"/>
              </a:rPr>
              <a:t>) must be prefaced by the module name (‘context’ needed).</a:t>
            </a:r>
          </a:p>
          <a:p>
            <a:pPr marL="442912" lvl="2" indent="0">
              <a:buNone/>
            </a:pPr>
            <a:endParaRPr lang="en-US" dirty="0" smtClean="0">
              <a:latin typeface="Consolas" panose="020B0609020204030204" pitchFamily="49" charset="0"/>
            </a:endParaRPr>
          </a:p>
          <a:p>
            <a:endParaRPr lang="en-CA" dirty="0"/>
          </a:p>
        </p:txBody>
      </p:sp>
      <p:grpSp>
        <p:nvGrpSpPr>
          <p:cNvPr id="10" name="Group 9"/>
          <p:cNvGrpSpPr/>
          <p:nvPr/>
        </p:nvGrpSpPr>
        <p:grpSpPr>
          <a:xfrm>
            <a:off x="329706" y="2815053"/>
            <a:ext cx="8814294" cy="3654010"/>
            <a:chOff x="179191" y="1959391"/>
            <a:chExt cx="8814294" cy="3654010"/>
          </a:xfrm>
        </p:grpSpPr>
        <p:sp>
          <p:nvSpPr>
            <p:cNvPr id="4" name="Rectangle 3"/>
            <p:cNvSpPr/>
            <p:nvPr/>
          </p:nvSpPr>
          <p:spPr bwMode="auto">
            <a:xfrm>
              <a:off x="179191" y="2556291"/>
              <a:ext cx="4559895" cy="3057109"/>
            </a:xfrm>
            <a:prstGeom prst="rect">
              <a:avLst/>
            </a:prstGeom>
            <a:solidFill>
              <a:srgbClr val="FFFFFF"/>
            </a:solidFill>
            <a:ln w="38100" cap="flat" cmpd="sng" algn="ctr">
              <a:solidFill>
                <a:schemeClr val="tx1"/>
              </a:solidFill>
              <a:prstDash val="solid"/>
              <a:round/>
              <a:headEnd type="none" w="sm" len="sm"/>
              <a:tailEnd type="none"/>
            </a:ln>
            <a:effectLst/>
          </p:spPr>
          <p:txBody>
            <a:bodyPr rtlCol="0" anchor="t" anchorCtr="0"/>
            <a:lstStyle/>
            <a:p>
              <a:pPr algn="ctr"/>
              <a:endParaRPr lang="en-CA" sz="1600" dirty="0" smtClean="0">
                <a:solidFill>
                  <a:srgbClr val="FFFFFF"/>
                </a:solidFill>
              </a:endParaRPr>
            </a:p>
          </p:txBody>
        </p:sp>
        <p:sp>
          <p:nvSpPr>
            <p:cNvPr id="5" name="TextBox 4"/>
            <p:cNvSpPr txBox="1"/>
            <p:nvPr/>
          </p:nvSpPr>
          <p:spPr>
            <a:xfrm>
              <a:off x="179191" y="2556291"/>
              <a:ext cx="4559895" cy="3057109"/>
            </a:xfrm>
            <a:prstGeom prst="rect">
              <a:avLst/>
            </a:prstGeom>
            <a:noFill/>
            <a:ln w="0">
              <a:noFill/>
            </a:ln>
          </p:spPr>
          <p:txBody>
            <a:bodyPr wrap="square" lIns="0" rtlCol="0">
              <a:noAutofit/>
            </a:bodyPr>
            <a:lstStyle/>
            <a:p>
              <a:pPr marL="88900" lvl="2">
                <a:buNone/>
              </a:pPr>
              <a:r>
                <a:rPr lang="en-US" sz="1600" dirty="0">
                  <a:latin typeface="Consolas" panose="020B0609020204030204" pitchFamily="49" charset="0"/>
                </a:rPr>
                <a:t>class </a:t>
              </a:r>
              <a:r>
                <a:rPr lang="en-US" sz="1600" b="1" dirty="0">
                  <a:solidFill>
                    <a:srgbClr val="FF0000"/>
                  </a:solidFill>
                  <a:latin typeface="Consolas" panose="020B0609020204030204" pitchFamily="49" charset="0"/>
                </a:rPr>
                <a:t>Person</a:t>
              </a:r>
              <a:r>
                <a:rPr lang="en-US" sz="1600" dirty="0">
                  <a:latin typeface="Consolas" panose="020B0609020204030204" pitchFamily="49" charset="0"/>
                </a:rPr>
                <a:t>:</a:t>
              </a:r>
            </a:p>
            <a:p>
              <a:pPr marL="88900" lvl="2">
                <a:buNone/>
              </a:pPr>
              <a:r>
                <a:rPr lang="en-US" sz="1600" dirty="0">
                  <a:latin typeface="Consolas" panose="020B0609020204030204" pitchFamily="49" charset="0"/>
                </a:rPr>
                <a:t>   def __init__(self):</a:t>
              </a:r>
            </a:p>
            <a:p>
              <a:pPr marL="88900" lvl="2">
                <a:buNone/>
              </a:pPr>
              <a:r>
                <a:rPr lang="en-US" sz="1600" dirty="0">
                  <a:latin typeface="Consolas" panose="020B0609020204030204" pitchFamily="49" charset="0"/>
                </a:rPr>
                <a:t>       self.name = "I have no name :("</a:t>
              </a:r>
            </a:p>
            <a:p>
              <a:pPr marL="88900" lvl="2">
                <a:buNone/>
              </a:pPr>
              <a:r>
                <a:rPr lang="en-US" sz="1600" dirty="0">
                  <a:latin typeface="Consolas" panose="020B0609020204030204" pitchFamily="49" charset="0"/>
                </a:rPr>
                <a:t>   def sayName(self):</a:t>
              </a:r>
            </a:p>
            <a:p>
              <a:pPr marL="88900" lvl="2">
                <a:buNone/>
              </a:pPr>
              <a:r>
                <a:rPr lang="en-US" sz="1600" dirty="0">
                  <a:latin typeface="Consolas" panose="020B0609020204030204" pitchFamily="49" charset="0"/>
                </a:rPr>
                <a:t>      print("My name is...", self.name)</a:t>
              </a:r>
            </a:p>
            <a:p>
              <a:pPr marL="88900" lvl="2">
                <a:buNone/>
              </a:pPr>
              <a:endParaRPr lang="en-US" sz="1600" dirty="0">
                <a:latin typeface="Consolas" panose="020B0609020204030204" pitchFamily="49" charset="0"/>
              </a:endParaRPr>
            </a:p>
            <a:p>
              <a:pPr marL="88900" lvl="2">
                <a:buNone/>
              </a:pPr>
              <a:r>
                <a:rPr lang="en-US" sz="1600" dirty="0">
                  <a:latin typeface="Consolas" panose="020B0609020204030204" pitchFamily="49" charset="0"/>
                </a:rPr>
                <a:t>def </a:t>
              </a:r>
              <a:r>
                <a:rPr lang="en-US" sz="1600" b="1" dirty="0">
                  <a:solidFill>
                    <a:srgbClr val="FF0000"/>
                  </a:solidFill>
                  <a:latin typeface="Consolas" panose="020B0609020204030204" pitchFamily="49" charset="0"/>
                </a:rPr>
                <a:t>fun</a:t>
              </a:r>
              <a:r>
                <a:rPr lang="en-US" sz="1600" dirty="0">
                  <a:latin typeface="Consolas" panose="020B0609020204030204" pitchFamily="49" charset="0"/>
                </a:rPr>
                <a:t>():</a:t>
              </a:r>
            </a:p>
            <a:p>
              <a:pPr marL="88900" lvl="2">
                <a:buNone/>
              </a:pPr>
              <a:r>
                <a:rPr lang="en-US" sz="1600" dirty="0">
                  <a:latin typeface="Consolas" panose="020B0609020204030204" pitchFamily="49" charset="0"/>
                </a:rPr>
                <a:t>    print("called fun")</a:t>
              </a:r>
            </a:p>
          </p:txBody>
        </p:sp>
        <p:sp>
          <p:nvSpPr>
            <p:cNvPr id="6" name="TextBox 5"/>
            <p:cNvSpPr txBox="1"/>
            <p:nvPr/>
          </p:nvSpPr>
          <p:spPr>
            <a:xfrm>
              <a:off x="179191" y="1959392"/>
              <a:ext cx="1930400" cy="596900"/>
            </a:xfrm>
            <a:prstGeom prst="rect">
              <a:avLst/>
            </a:prstGeom>
            <a:noFill/>
            <a:ln w="0">
              <a:noFill/>
            </a:ln>
          </p:spPr>
          <p:txBody>
            <a:bodyPr wrap="square" lIns="0" rtlCol="0">
              <a:noAutofit/>
            </a:bodyPr>
            <a:lstStyle/>
            <a:p>
              <a:r>
                <a:rPr lang="en-US" sz="1600" b="1" dirty="0" smtClean="0"/>
                <a:t>Filename: </a:t>
              </a:r>
              <a:r>
                <a:rPr lang="en-US" sz="1600" b="1" dirty="0" smtClean="0">
                  <a:solidFill>
                    <a:srgbClr val="0066FF"/>
                  </a:solidFill>
                  <a:latin typeface="Consolas" panose="020B0609020204030204" pitchFamily="49" charset="0"/>
                </a:rPr>
                <a:t>PersonFile.py</a:t>
              </a:r>
              <a:endParaRPr lang="en-CA" sz="1600" b="1" dirty="0" smtClean="0">
                <a:solidFill>
                  <a:srgbClr val="0066FF"/>
                </a:solidFill>
                <a:latin typeface="Consolas" panose="020B0609020204030204" pitchFamily="49" charset="0"/>
              </a:endParaRPr>
            </a:p>
          </p:txBody>
        </p:sp>
        <p:sp>
          <p:nvSpPr>
            <p:cNvPr id="7" name="Rectangle 6"/>
            <p:cNvSpPr/>
            <p:nvPr/>
          </p:nvSpPr>
          <p:spPr bwMode="auto">
            <a:xfrm>
              <a:off x="5088633" y="2556290"/>
              <a:ext cx="3904852" cy="3057110"/>
            </a:xfrm>
            <a:prstGeom prst="rect">
              <a:avLst/>
            </a:prstGeom>
            <a:solidFill>
              <a:srgbClr val="FFFFFF"/>
            </a:solidFill>
            <a:ln w="38100" cap="flat" cmpd="sng" algn="ctr">
              <a:solidFill>
                <a:schemeClr val="tx1"/>
              </a:solidFill>
              <a:prstDash val="solid"/>
              <a:round/>
              <a:headEnd type="none" w="sm" len="sm"/>
              <a:tailEnd type="none"/>
            </a:ln>
            <a:effectLst/>
          </p:spPr>
          <p:txBody>
            <a:bodyPr rtlCol="0" anchor="t" anchorCtr="0"/>
            <a:lstStyle/>
            <a:p>
              <a:pPr algn="ctr"/>
              <a:endParaRPr lang="en-CA" sz="1600" dirty="0" smtClean="0">
                <a:solidFill>
                  <a:srgbClr val="FFFFFF"/>
                </a:solidFill>
              </a:endParaRPr>
            </a:p>
          </p:txBody>
        </p:sp>
        <p:sp>
          <p:nvSpPr>
            <p:cNvPr id="8" name="TextBox 7"/>
            <p:cNvSpPr txBox="1"/>
            <p:nvPr/>
          </p:nvSpPr>
          <p:spPr>
            <a:xfrm>
              <a:off x="5088633" y="2556291"/>
              <a:ext cx="3904852" cy="3057110"/>
            </a:xfrm>
            <a:prstGeom prst="rect">
              <a:avLst/>
            </a:prstGeom>
            <a:noFill/>
            <a:ln w="0">
              <a:noFill/>
            </a:ln>
          </p:spPr>
          <p:txBody>
            <a:bodyPr wrap="square" lIns="0" rtlCol="0">
              <a:noAutofit/>
            </a:bodyPr>
            <a:lstStyle/>
            <a:p>
              <a:pPr marL="88900" lvl="2">
                <a:buNone/>
              </a:pPr>
              <a:r>
                <a:rPr lang="en-US" sz="1600" dirty="0">
                  <a:latin typeface="Consolas" panose="020B0609020204030204" pitchFamily="49" charset="0"/>
                </a:rPr>
                <a:t>import </a:t>
              </a:r>
              <a:r>
                <a:rPr lang="en-US" sz="1600" b="1" dirty="0" smtClean="0">
                  <a:solidFill>
                    <a:srgbClr val="0066FF"/>
                  </a:solidFill>
                  <a:latin typeface="Consolas" panose="020B0609020204030204" pitchFamily="49" charset="0"/>
                </a:rPr>
                <a:t>PersonFile</a:t>
              </a:r>
            </a:p>
            <a:p>
              <a:pPr marL="88900" lvl="2">
                <a:buNone/>
              </a:pPr>
              <a:endParaRPr lang="en-US" sz="1600" dirty="0">
                <a:latin typeface="Consolas" panose="020B0609020204030204" pitchFamily="49" charset="0"/>
              </a:endParaRPr>
            </a:p>
            <a:p>
              <a:pPr marL="88900" lvl="2">
                <a:buNone/>
              </a:pPr>
              <a:r>
                <a:rPr lang="en-US" sz="1600" dirty="0">
                  <a:latin typeface="Consolas" panose="020B0609020204030204" pitchFamily="49" charset="0"/>
                </a:rPr>
                <a:t>def start</a:t>
              </a:r>
              <a:r>
                <a:rPr lang="en-US" sz="1600" dirty="0" smtClean="0">
                  <a:latin typeface="Consolas" panose="020B0609020204030204" pitchFamily="49" charset="0"/>
                </a:rPr>
                <a:t>():</a:t>
              </a:r>
            </a:p>
            <a:p>
              <a:pPr marL="88900" lvl="2"/>
              <a:r>
                <a:rPr lang="en-US" sz="1600" b="1" dirty="0" smtClean="0">
                  <a:latin typeface="Consolas" panose="020B0609020204030204" pitchFamily="49" charset="0"/>
                </a:rPr>
                <a:t>    #</a:t>
              </a:r>
              <a:r>
                <a:rPr lang="en-US" sz="1600" b="1" dirty="0">
                  <a:latin typeface="Consolas" panose="020B0609020204030204" pitchFamily="49" charset="0"/>
                </a:rPr>
                <a:t>Only filename </a:t>
              </a:r>
              <a:r>
                <a:rPr lang="en-US" sz="1600" b="1" dirty="0" smtClean="0">
                  <a:latin typeface="Consolas" panose="020B0609020204030204" pitchFamily="49" charset="0"/>
                </a:rPr>
                <a:t>imported</a:t>
              </a:r>
              <a:endParaRPr lang="en-US" sz="1600" b="1" dirty="0">
                <a:latin typeface="Consolas" panose="020B0609020204030204" pitchFamily="49" charset="0"/>
              </a:endParaRPr>
            </a:p>
            <a:p>
              <a:pPr marL="88900" lvl="2">
                <a:buNone/>
              </a:pPr>
              <a:r>
                <a:rPr lang="en-US" sz="1600" dirty="0">
                  <a:latin typeface="Consolas" panose="020B0609020204030204" pitchFamily="49" charset="0"/>
                </a:rPr>
                <a:t>  </a:t>
              </a:r>
              <a:r>
                <a:rPr lang="en-US" sz="1600" dirty="0" smtClean="0">
                  <a:latin typeface="Consolas" panose="020B0609020204030204" pitchFamily="49" charset="0"/>
                </a:rPr>
                <a:t>  </a:t>
              </a:r>
              <a:r>
                <a:rPr lang="en-US" sz="1600" dirty="0">
                  <a:latin typeface="Consolas" panose="020B0609020204030204" pitchFamily="49" charset="0"/>
                </a:rPr>
                <a:t>aPerson = PersonFile.</a:t>
              </a:r>
              <a:r>
                <a:rPr lang="en-US" sz="1600" b="1" dirty="0">
                  <a:solidFill>
                    <a:srgbClr val="FF0000"/>
                  </a:solidFill>
                  <a:latin typeface="Consolas" panose="020B0609020204030204" pitchFamily="49" charset="0"/>
                </a:rPr>
                <a:t>Person</a:t>
              </a:r>
              <a:r>
                <a:rPr lang="en-US" sz="1600" dirty="0">
                  <a:latin typeface="Consolas" panose="020B0609020204030204" pitchFamily="49" charset="0"/>
                </a:rPr>
                <a:t>() </a:t>
              </a:r>
              <a:r>
                <a:rPr lang="en-US" sz="1600" dirty="0" smtClean="0">
                  <a:latin typeface="Consolas" panose="020B0609020204030204" pitchFamily="49" charset="0"/>
                </a:rPr>
                <a:t>   </a:t>
              </a:r>
            </a:p>
            <a:p>
              <a:pPr marL="88900" lvl="2">
                <a:buNone/>
              </a:pPr>
              <a:r>
                <a:rPr lang="en-US" sz="1600" dirty="0">
                  <a:latin typeface="Consolas" panose="020B0609020204030204" pitchFamily="49" charset="0"/>
                </a:rPr>
                <a:t> </a:t>
              </a:r>
              <a:r>
                <a:rPr lang="en-US" sz="1600" dirty="0" smtClean="0">
                  <a:latin typeface="Consolas" panose="020B0609020204030204" pitchFamily="49" charset="0"/>
                </a:rPr>
                <a:t>   aPerson.sayName</a:t>
              </a:r>
              <a:r>
                <a:rPr lang="en-US" sz="1600" dirty="0">
                  <a:latin typeface="Consolas" panose="020B0609020204030204" pitchFamily="49" charset="0"/>
                </a:rPr>
                <a:t>()</a:t>
              </a:r>
            </a:p>
            <a:p>
              <a:pPr marL="88900" lvl="2">
                <a:buNone/>
              </a:pPr>
              <a:r>
                <a:rPr lang="en-US" sz="1600" dirty="0">
                  <a:latin typeface="Consolas" panose="020B0609020204030204" pitchFamily="49" charset="0"/>
                </a:rPr>
                <a:t>   </a:t>
              </a:r>
              <a:r>
                <a:rPr lang="en-US" sz="1600" dirty="0" smtClean="0">
                  <a:latin typeface="Consolas" panose="020B0609020204030204" pitchFamily="49" charset="0"/>
                </a:rPr>
                <a:t> PersonFile.</a:t>
              </a:r>
              <a:r>
                <a:rPr lang="en-US" sz="1600" b="1" dirty="0" smtClean="0">
                  <a:solidFill>
                    <a:srgbClr val="FF0000"/>
                  </a:solidFill>
                  <a:latin typeface="Consolas" panose="020B0609020204030204" pitchFamily="49" charset="0"/>
                </a:rPr>
                <a:t>fun</a:t>
              </a:r>
              <a:r>
                <a:rPr lang="en-US" sz="1600" dirty="0">
                  <a:latin typeface="Consolas" panose="020B0609020204030204" pitchFamily="49" charset="0"/>
                </a:rPr>
                <a:t>()</a:t>
              </a:r>
            </a:p>
            <a:p>
              <a:pPr marL="88900" lvl="2">
                <a:buNone/>
              </a:pPr>
              <a:endParaRPr lang="en-US" sz="1600" dirty="0">
                <a:latin typeface="Consolas" panose="020B0609020204030204" pitchFamily="49" charset="0"/>
              </a:endParaRPr>
            </a:p>
            <a:p>
              <a:pPr marL="88900" lvl="2">
                <a:buNone/>
              </a:pPr>
              <a:r>
                <a:rPr lang="en-US" sz="1600" dirty="0">
                  <a:latin typeface="Consolas" panose="020B0609020204030204" pitchFamily="49" charset="0"/>
                </a:rPr>
                <a:t>start()</a:t>
              </a:r>
            </a:p>
          </p:txBody>
        </p:sp>
        <p:sp>
          <p:nvSpPr>
            <p:cNvPr id="9" name="TextBox 8"/>
            <p:cNvSpPr txBox="1"/>
            <p:nvPr/>
          </p:nvSpPr>
          <p:spPr>
            <a:xfrm>
              <a:off x="5088633" y="1959391"/>
              <a:ext cx="1930400" cy="596900"/>
            </a:xfrm>
            <a:prstGeom prst="rect">
              <a:avLst/>
            </a:prstGeom>
            <a:noFill/>
            <a:ln w="0">
              <a:noFill/>
            </a:ln>
          </p:spPr>
          <p:txBody>
            <a:bodyPr wrap="square" lIns="0" rtlCol="0">
              <a:noAutofit/>
            </a:bodyPr>
            <a:lstStyle/>
            <a:p>
              <a:r>
                <a:rPr lang="en-US" sz="1600" b="1" dirty="0" smtClean="0"/>
                <a:t>Filename: </a:t>
              </a:r>
              <a:r>
                <a:rPr lang="en-US" sz="1600" dirty="0" smtClean="0">
                  <a:latin typeface="Consolas" panose="020B0609020204030204" pitchFamily="49" charset="0"/>
                </a:rPr>
                <a:t>Driver.py</a:t>
              </a:r>
              <a:endParaRPr lang="en-CA" sz="1600" dirty="0" smtClean="0">
                <a:latin typeface="Consolas" panose="020B0609020204030204" pitchFamily="49" charset="0"/>
              </a:endParaRPr>
            </a:p>
          </p:txBody>
        </p:sp>
      </p:grpSp>
    </p:spTree>
    <p:extLst>
      <p:ext uri="{BB962C8B-B14F-4D97-AF65-F5344CB8AC3E}">
        <p14:creationId xmlns:p14="http://schemas.microsoft.com/office/powerpoint/2010/main" val="17851656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 2: An Example</a:t>
            </a:r>
            <a:endParaRPr lang="en-CA" dirty="0"/>
          </a:p>
        </p:txBody>
      </p:sp>
      <p:sp>
        <p:nvSpPr>
          <p:cNvPr id="3" name="Content Placeholder 2"/>
          <p:cNvSpPr>
            <a:spLocks noGrp="1"/>
          </p:cNvSpPr>
          <p:nvPr>
            <p:ph idx="1"/>
          </p:nvPr>
        </p:nvSpPr>
        <p:spPr/>
        <p:txBody>
          <a:bodyPr/>
          <a:lstStyle/>
          <a:p>
            <a:r>
              <a:rPr lang="en-US" b="1" dirty="0" smtClean="0"/>
              <a:t>Name of the folder complete online example</a:t>
            </a:r>
            <a:r>
              <a:rPr lang="en-US" b="1" dirty="0"/>
              <a:t>: </a:t>
            </a:r>
            <a:r>
              <a:rPr lang="en-US" dirty="0" smtClean="0">
                <a:latin typeface="Consolas" panose="020B0609020204030204" pitchFamily="49" charset="0"/>
              </a:rPr>
              <a:t>3rd_oo_module_example</a:t>
            </a:r>
          </a:p>
          <a:p>
            <a:pPr lvl="1"/>
            <a:r>
              <a:rPr lang="en-US" dirty="0" smtClean="0">
                <a:cs typeface="Calibri" panose="020F0502020204030204" pitchFamily="34" charset="0"/>
              </a:rPr>
              <a:t>More specific: only </a:t>
            </a:r>
            <a:r>
              <a:rPr lang="en-US" dirty="0" smtClean="0">
                <a:cs typeface="Calibri" panose="020F0502020204030204" pitchFamily="34" charset="0"/>
              </a:rPr>
              <a:t>imports the </a:t>
            </a:r>
            <a:r>
              <a:rPr lang="en-US" b="1" dirty="0" smtClean="0">
                <a:solidFill>
                  <a:srgbClr val="FF0000"/>
                </a:solidFill>
                <a:cs typeface="Calibri" panose="020F0502020204030204" pitchFamily="34" charset="0"/>
              </a:rPr>
              <a:t>class name</a:t>
            </a:r>
            <a:r>
              <a:rPr lang="en-US" dirty="0" smtClean="0">
                <a:cs typeface="Calibri" panose="020F0502020204030204" pitchFamily="34" charset="0"/>
              </a:rPr>
              <a:t>, other names (e.g. </a:t>
            </a:r>
            <a:r>
              <a:rPr lang="en-US" dirty="0" smtClean="0">
                <a:cs typeface="Calibri" panose="020F0502020204030204" pitchFamily="34" charset="0"/>
              </a:rPr>
              <a:t>function, global names) </a:t>
            </a:r>
            <a:r>
              <a:rPr lang="en-US" dirty="0" smtClean="0">
                <a:cs typeface="Calibri" panose="020F0502020204030204" pitchFamily="34" charset="0"/>
              </a:rPr>
              <a:t>cannot be accessed.</a:t>
            </a:r>
          </a:p>
          <a:p>
            <a:pPr lvl="2"/>
            <a:r>
              <a:rPr lang="en-US" dirty="0" smtClean="0">
                <a:cs typeface="Calibri" panose="020F0502020204030204" pitchFamily="34" charset="0"/>
              </a:rPr>
              <a:t>The </a:t>
            </a:r>
            <a:r>
              <a:rPr lang="en-US" b="1" dirty="0" smtClean="0">
                <a:solidFill>
                  <a:srgbClr val="FF0000"/>
                </a:solidFill>
                <a:cs typeface="Calibri" panose="020F0502020204030204" pitchFamily="34" charset="0"/>
              </a:rPr>
              <a:t>class name </a:t>
            </a:r>
            <a:r>
              <a:rPr lang="en-US" dirty="0" smtClean="0">
                <a:cs typeface="Calibri" panose="020F0502020204030204" pitchFamily="34" charset="0"/>
              </a:rPr>
              <a:t>doesn’t need to be prefaced by </a:t>
            </a:r>
            <a:r>
              <a:rPr lang="en-US" dirty="0" smtClean="0">
                <a:cs typeface="Calibri" panose="020F0502020204030204" pitchFamily="34" charset="0"/>
              </a:rPr>
              <a:t>the </a:t>
            </a:r>
            <a:r>
              <a:rPr lang="en-US" b="1" dirty="0" smtClean="0">
                <a:solidFill>
                  <a:srgbClr val="3366FF"/>
                </a:solidFill>
                <a:cs typeface="Calibri" panose="020F0502020204030204" pitchFamily="34" charset="0"/>
              </a:rPr>
              <a:t>module name</a:t>
            </a:r>
            <a:r>
              <a:rPr lang="en-US" dirty="0" smtClean="0">
                <a:cs typeface="Calibri" panose="020F0502020204030204" pitchFamily="34" charset="0"/>
              </a:rPr>
              <a:t>.</a:t>
            </a:r>
          </a:p>
          <a:p>
            <a:pPr lvl="3"/>
            <a:r>
              <a:rPr lang="en-US" dirty="0" smtClean="0">
                <a:cs typeface="Calibri" panose="020F0502020204030204" pitchFamily="34" charset="0"/>
              </a:rPr>
              <a:t>References </a:t>
            </a:r>
            <a:r>
              <a:rPr lang="en-US" dirty="0">
                <a:cs typeface="Calibri" panose="020F0502020204030204" pitchFamily="34" charset="0"/>
              </a:rPr>
              <a:t>to the imported name are shorter</a:t>
            </a:r>
            <a:r>
              <a:rPr lang="en-US" dirty="0" smtClean="0">
                <a:cs typeface="Calibri" panose="020F0502020204030204" pitchFamily="34" charset="0"/>
              </a:rPr>
              <a:t>.</a:t>
            </a:r>
          </a:p>
          <a:p>
            <a:pPr lvl="2"/>
            <a:r>
              <a:rPr lang="en-US" dirty="0" smtClean="0">
                <a:cs typeface="Calibri" panose="020F0502020204030204" pitchFamily="34" charset="0"/>
              </a:rPr>
              <a:t>Reduces the possibility of naming conflicts e.g. </a:t>
            </a:r>
            <a:r>
              <a:rPr lang="en-US" dirty="0" smtClean="0">
                <a:cs typeface="Calibri" panose="020F0502020204030204" pitchFamily="34" charset="0"/>
              </a:rPr>
              <a:t>if there’s </a:t>
            </a:r>
            <a:r>
              <a:rPr lang="en-US" dirty="0" smtClean="0">
                <a:cs typeface="Calibri" panose="020F0502020204030204" pitchFamily="34" charset="0"/>
              </a:rPr>
              <a:t>already a </a:t>
            </a:r>
            <a:r>
              <a:rPr lang="en-US" dirty="0" smtClean="0">
                <a:cs typeface="Calibri" panose="020F0502020204030204" pitchFamily="34" charset="0"/>
              </a:rPr>
              <a:t>function ‘fun’ </a:t>
            </a:r>
            <a:r>
              <a:rPr lang="en-US" dirty="0" smtClean="0">
                <a:cs typeface="Calibri" panose="020F0502020204030204" pitchFamily="34" charset="0"/>
              </a:rPr>
              <a:t>in </a:t>
            </a:r>
            <a:r>
              <a:rPr lang="en-US" dirty="0" smtClean="0">
                <a:cs typeface="Calibri" panose="020F0502020204030204" pitchFamily="34" charset="0"/>
              </a:rPr>
              <a:t>Driver.py (won’t conflict with ‘fun’ in Person).</a:t>
            </a:r>
            <a:endParaRPr lang="en-US" dirty="0" smtClean="0">
              <a:cs typeface="Calibri" panose="020F0502020204030204" pitchFamily="34" charset="0"/>
            </a:endParaRPr>
          </a:p>
          <a:p>
            <a:pPr marL="442912" lvl="2" indent="0">
              <a:buNone/>
            </a:pPr>
            <a:endParaRPr lang="en-US" dirty="0" smtClean="0">
              <a:latin typeface="Consolas" panose="020B0609020204030204" pitchFamily="49" charset="0"/>
            </a:endParaRPr>
          </a:p>
          <a:p>
            <a:endParaRPr lang="en-CA" dirty="0"/>
          </a:p>
        </p:txBody>
      </p:sp>
      <p:grpSp>
        <p:nvGrpSpPr>
          <p:cNvPr id="10" name="Group 9"/>
          <p:cNvGrpSpPr/>
          <p:nvPr/>
        </p:nvGrpSpPr>
        <p:grpSpPr>
          <a:xfrm>
            <a:off x="164853" y="3937415"/>
            <a:ext cx="8814294" cy="2844385"/>
            <a:chOff x="179191" y="1959391"/>
            <a:chExt cx="8814294" cy="2844385"/>
          </a:xfrm>
        </p:grpSpPr>
        <p:sp>
          <p:nvSpPr>
            <p:cNvPr id="4" name="Rectangle 3"/>
            <p:cNvSpPr/>
            <p:nvPr/>
          </p:nvSpPr>
          <p:spPr bwMode="auto">
            <a:xfrm>
              <a:off x="179191" y="2556291"/>
              <a:ext cx="4559895" cy="2239547"/>
            </a:xfrm>
            <a:prstGeom prst="rect">
              <a:avLst/>
            </a:prstGeom>
            <a:solidFill>
              <a:srgbClr val="FFFFFF"/>
            </a:solidFill>
            <a:ln w="38100" cap="flat" cmpd="sng" algn="ctr">
              <a:solidFill>
                <a:schemeClr val="tx1"/>
              </a:solidFill>
              <a:prstDash val="solid"/>
              <a:round/>
              <a:headEnd type="none" w="sm" len="sm"/>
              <a:tailEnd type="none"/>
            </a:ln>
            <a:effectLst/>
          </p:spPr>
          <p:txBody>
            <a:bodyPr rtlCol="0" anchor="t" anchorCtr="0"/>
            <a:lstStyle/>
            <a:p>
              <a:pPr algn="ctr"/>
              <a:endParaRPr lang="en-CA" sz="1600" dirty="0" smtClean="0">
                <a:solidFill>
                  <a:srgbClr val="FFFFFF"/>
                </a:solidFill>
              </a:endParaRPr>
            </a:p>
          </p:txBody>
        </p:sp>
        <p:sp>
          <p:nvSpPr>
            <p:cNvPr id="5" name="TextBox 4"/>
            <p:cNvSpPr txBox="1"/>
            <p:nvPr/>
          </p:nvSpPr>
          <p:spPr>
            <a:xfrm>
              <a:off x="179191" y="2556291"/>
              <a:ext cx="4559895" cy="2239547"/>
            </a:xfrm>
            <a:prstGeom prst="rect">
              <a:avLst/>
            </a:prstGeom>
            <a:noFill/>
            <a:ln w="0">
              <a:noFill/>
            </a:ln>
          </p:spPr>
          <p:txBody>
            <a:bodyPr wrap="square" lIns="0" rtlCol="0">
              <a:noAutofit/>
            </a:bodyPr>
            <a:lstStyle/>
            <a:p>
              <a:pPr marL="88900" lvl="2">
                <a:buNone/>
              </a:pPr>
              <a:r>
                <a:rPr lang="en-US" sz="1600" dirty="0">
                  <a:latin typeface="Consolas" panose="020B0609020204030204" pitchFamily="49" charset="0"/>
                </a:rPr>
                <a:t>class </a:t>
              </a:r>
              <a:r>
                <a:rPr lang="en-US" sz="1600" b="1" dirty="0">
                  <a:solidFill>
                    <a:srgbClr val="FF0000"/>
                  </a:solidFill>
                  <a:latin typeface="Consolas" panose="020B0609020204030204" pitchFamily="49" charset="0"/>
                </a:rPr>
                <a:t>Person</a:t>
              </a:r>
              <a:r>
                <a:rPr lang="en-US" sz="1600" dirty="0">
                  <a:latin typeface="Consolas" panose="020B0609020204030204" pitchFamily="49" charset="0"/>
                </a:rPr>
                <a:t>:</a:t>
              </a:r>
            </a:p>
            <a:p>
              <a:pPr marL="88900" lvl="2">
                <a:buNone/>
              </a:pPr>
              <a:r>
                <a:rPr lang="en-US" sz="1600" dirty="0">
                  <a:latin typeface="Consolas" panose="020B0609020204030204" pitchFamily="49" charset="0"/>
                </a:rPr>
                <a:t>   def __init__(self):</a:t>
              </a:r>
            </a:p>
            <a:p>
              <a:pPr marL="88900" lvl="2">
                <a:buNone/>
              </a:pPr>
              <a:r>
                <a:rPr lang="en-US" sz="1600" dirty="0">
                  <a:latin typeface="Consolas" panose="020B0609020204030204" pitchFamily="49" charset="0"/>
                </a:rPr>
                <a:t>       self.name = "I have no name :("</a:t>
              </a:r>
            </a:p>
            <a:p>
              <a:pPr marL="88900" lvl="2">
                <a:buNone/>
              </a:pPr>
              <a:r>
                <a:rPr lang="en-US" sz="1600" dirty="0">
                  <a:latin typeface="Consolas" panose="020B0609020204030204" pitchFamily="49" charset="0"/>
                </a:rPr>
                <a:t>   def sayName(self):</a:t>
              </a:r>
            </a:p>
            <a:p>
              <a:pPr marL="88900" lvl="2">
                <a:buNone/>
              </a:pPr>
              <a:r>
                <a:rPr lang="en-US" sz="1600" dirty="0">
                  <a:latin typeface="Consolas" panose="020B0609020204030204" pitchFamily="49" charset="0"/>
                </a:rPr>
                <a:t>      print("My name is...", self.name)</a:t>
              </a:r>
            </a:p>
            <a:p>
              <a:pPr marL="88900" lvl="2">
                <a:buNone/>
              </a:pPr>
              <a:endParaRPr lang="en-US" sz="1600" dirty="0">
                <a:latin typeface="Consolas" panose="020B0609020204030204" pitchFamily="49" charset="0"/>
              </a:endParaRPr>
            </a:p>
            <a:p>
              <a:pPr marL="88900" lvl="2">
                <a:buNone/>
              </a:pPr>
              <a:r>
                <a:rPr lang="en-US" sz="1600" dirty="0">
                  <a:latin typeface="Consolas" panose="020B0609020204030204" pitchFamily="49" charset="0"/>
                </a:rPr>
                <a:t>def fun():</a:t>
              </a:r>
            </a:p>
            <a:p>
              <a:pPr marL="88900" lvl="2">
                <a:buNone/>
              </a:pPr>
              <a:r>
                <a:rPr lang="en-US" sz="1600" dirty="0">
                  <a:latin typeface="Consolas" panose="020B0609020204030204" pitchFamily="49" charset="0"/>
                </a:rPr>
                <a:t>    print("called fun")</a:t>
              </a:r>
            </a:p>
          </p:txBody>
        </p:sp>
        <p:sp>
          <p:nvSpPr>
            <p:cNvPr id="6" name="TextBox 5"/>
            <p:cNvSpPr txBox="1"/>
            <p:nvPr/>
          </p:nvSpPr>
          <p:spPr>
            <a:xfrm>
              <a:off x="179191" y="1959392"/>
              <a:ext cx="1930400" cy="596900"/>
            </a:xfrm>
            <a:prstGeom prst="rect">
              <a:avLst/>
            </a:prstGeom>
            <a:noFill/>
            <a:ln w="0">
              <a:noFill/>
            </a:ln>
          </p:spPr>
          <p:txBody>
            <a:bodyPr wrap="square" lIns="0" rtlCol="0">
              <a:noAutofit/>
            </a:bodyPr>
            <a:lstStyle/>
            <a:p>
              <a:r>
                <a:rPr lang="en-US" sz="1600" b="1" dirty="0" smtClean="0"/>
                <a:t>Filename: </a:t>
              </a:r>
              <a:r>
                <a:rPr lang="en-US" sz="1600" b="1" dirty="0" smtClean="0">
                  <a:solidFill>
                    <a:srgbClr val="3366FF"/>
                  </a:solidFill>
                  <a:latin typeface="Consolas" panose="020B0609020204030204" pitchFamily="49" charset="0"/>
                </a:rPr>
                <a:t>PersonFile.py</a:t>
              </a:r>
              <a:endParaRPr lang="en-CA" sz="1600" b="1" dirty="0" smtClean="0">
                <a:solidFill>
                  <a:srgbClr val="3366FF"/>
                </a:solidFill>
                <a:latin typeface="Consolas" panose="020B0609020204030204" pitchFamily="49" charset="0"/>
              </a:endParaRPr>
            </a:p>
          </p:txBody>
        </p:sp>
        <p:sp>
          <p:nvSpPr>
            <p:cNvPr id="7" name="Rectangle 6"/>
            <p:cNvSpPr/>
            <p:nvPr/>
          </p:nvSpPr>
          <p:spPr bwMode="auto">
            <a:xfrm>
              <a:off x="5088633" y="2556290"/>
              <a:ext cx="3904852" cy="2247486"/>
            </a:xfrm>
            <a:prstGeom prst="rect">
              <a:avLst/>
            </a:prstGeom>
            <a:solidFill>
              <a:srgbClr val="FFFFFF"/>
            </a:solidFill>
            <a:ln w="38100" cap="flat" cmpd="sng" algn="ctr">
              <a:solidFill>
                <a:schemeClr val="tx1"/>
              </a:solidFill>
              <a:prstDash val="solid"/>
              <a:round/>
              <a:headEnd type="none" w="sm" len="sm"/>
              <a:tailEnd type="none"/>
            </a:ln>
            <a:effectLst/>
          </p:spPr>
          <p:txBody>
            <a:bodyPr rtlCol="0" anchor="t" anchorCtr="0"/>
            <a:lstStyle/>
            <a:p>
              <a:pPr algn="ctr"/>
              <a:endParaRPr lang="en-CA" sz="1600" dirty="0" smtClean="0">
                <a:solidFill>
                  <a:srgbClr val="FFFFFF"/>
                </a:solidFill>
              </a:endParaRPr>
            </a:p>
          </p:txBody>
        </p:sp>
        <p:sp>
          <p:nvSpPr>
            <p:cNvPr id="8" name="TextBox 7"/>
            <p:cNvSpPr txBox="1"/>
            <p:nvPr/>
          </p:nvSpPr>
          <p:spPr>
            <a:xfrm>
              <a:off x="5088633" y="2556291"/>
              <a:ext cx="3904852" cy="1972847"/>
            </a:xfrm>
            <a:prstGeom prst="rect">
              <a:avLst/>
            </a:prstGeom>
            <a:noFill/>
            <a:ln w="0">
              <a:noFill/>
            </a:ln>
          </p:spPr>
          <p:txBody>
            <a:bodyPr wrap="square" lIns="0" rtlCol="0">
              <a:noAutofit/>
            </a:bodyPr>
            <a:lstStyle/>
            <a:p>
              <a:pPr marL="88900" lvl="2">
                <a:buNone/>
              </a:pPr>
              <a:r>
                <a:rPr lang="en-US" sz="1600" dirty="0">
                  <a:latin typeface="Consolas" panose="020B0609020204030204" pitchFamily="49" charset="0"/>
                </a:rPr>
                <a:t>from PersonFile import </a:t>
              </a:r>
              <a:r>
                <a:rPr lang="en-US" sz="1600" b="1" dirty="0" smtClean="0">
                  <a:solidFill>
                    <a:srgbClr val="FF0000"/>
                  </a:solidFill>
                  <a:latin typeface="Consolas" panose="020B0609020204030204" pitchFamily="49" charset="0"/>
                </a:rPr>
                <a:t>Person</a:t>
              </a:r>
            </a:p>
            <a:p>
              <a:pPr marL="88900" lvl="2">
                <a:buNone/>
              </a:pPr>
              <a:endParaRPr lang="en-US" sz="1600" dirty="0">
                <a:latin typeface="Consolas" panose="020B0609020204030204" pitchFamily="49" charset="0"/>
              </a:endParaRPr>
            </a:p>
            <a:p>
              <a:pPr marL="88900" lvl="2">
                <a:buNone/>
              </a:pPr>
              <a:r>
                <a:rPr lang="en-US" sz="1600" dirty="0">
                  <a:latin typeface="Consolas" panose="020B0609020204030204" pitchFamily="49" charset="0"/>
                </a:rPr>
                <a:t>def start():</a:t>
              </a:r>
            </a:p>
            <a:p>
              <a:pPr marL="88900" lvl="2">
                <a:buNone/>
              </a:pPr>
              <a:r>
                <a:rPr lang="en-US" sz="1600" dirty="0">
                  <a:latin typeface="Consolas" panose="020B0609020204030204" pitchFamily="49" charset="0"/>
                </a:rPr>
                <a:t>   aPerson = </a:t>
              </a:r>
              <a:r>
                <a:rPr lang="en-US" sz="1600" b="1" dirty="0">
                  <a:solidFill>
                    <a:srgbClr val="0066FF"/>
                  </a:solidFill>
                  <a:latin typeface="Consolas" panose="020B0609020204030204" pitchFamily="49" charset="0"/>
                </a:rPr>
                <a:t>Person</a:t>
              </a:r>
              <a:r>
                <a:rPr lang="en-US" sz="1600" dirty="0">
                  <a:latin typeface="Consolas" panose="020B0609020204030204" pitchFamily="49" charset="0"/>
                </a:rPr>
                <a:t>()  </a:t>
              </a:r>
            </a:p>
            <a:p>
              <a:pPr marL="88900" lvl="2">
                <a:buNone/>
              </a:pPr>
              <a:r>
                <a:rPr lang="en-US" sz="1600" dirty="0">
                  <a:latin typeface="Consolas" panose="020B0609020204030204" pitchFamily="49" charset="0"/>
                </a:rPr>
                <a:t>   aPerson.sayName</a:t>
              </a:r>
              <a:r>
                <a:rPr lang="en-US" sz="1600" dirty="0" smtClean="0">
                  <a:latin typeface="Consolas" panose="020B0609020204030204" pitchFamily="49" charset="0"/>
                </a:rPr>
                <a:t>()</a:t>
              </a:r>
            </a:p>
            <a:p>
              <a:pPr marL="88900" lvl="2">
                <a:buNone/>
              </a:pPr>
              <a:endParaRPr lang="en-US" sz="1600" dirty="0">
                <a:latin typeface="Consolas" panose="020B0609020204030204" pitchFamily="49" charset="0"/>
              </a:endParaRPr>
            </a:p>
            <a:p>
              <a:pPr marL="88900" lvl="2">
                <a:buNone/>
              </a:pPr>
              <a:r>
                <a:rPr lang="en-US" sz="1600" dirty="0">
                  <a:latin typeface="Consolas" panose="020B0609020204030204" pitchFamily="49" charset="0"/>
                </a:rPr>
                <a:t>start()</a:t>
              </a:r>
            </a:p>
          </p:txBody>
        </p:sp>
        <p:sp>
          <p:nvSpPr>
            <p:cNvPr id="9" name="TextBox 8"/>
            <p:cNvSpPr txBox="1"/>
            <p:nvPr/>
          </p:nvSpPr>
          <p:spPr>
            <a:xfrm>
              <a:off x="5088633" y="1959391"/>
              <a:ext cx="1930400" cy="596900"/>
            </a:xfrm>
            <a:prstGeom prst="rect">
              <a:avLst/>
            </a:prstGeom>
            <a:noFill/>
            <a:ln w="0">
              <a:noFill/>
            </a:ln>
          </p:spPr>
          <p:txBody>
            <a:bodyPr wrap="square" lIns="0" rtlCol="0">
              <a:noAutofit/>
            </a:bodyPr>
            <a:lstStyle/>
            <a:p>
              <a:r>
                <a:rPr lang="en-US" sz="1600" b="1" dirty="0" smtClean="0"/>
                <a:t>Filename: </a:t>
              </a:r>
              <a:r>
                <a:rPr lang="en-US" sz="1600" dirty="0" smtClean="0">
                  <a:latin typeface="Consolas" panose="020B0609020204030204" pitchFamily="49" charset="0"/>
                </a:rPr>
                <a:t>Driver.py</a:t>
              </a:r>
              <a:endParaRPr lang="en-CA" sz="1600" dirty="0" smtClean="0">
                <a:latin typeface="Consolas" panose="020B0609020204030204" pitchFamily="49" charset="0"/>
              </a:endParaRPr>
            </a:p>
          </p:txBody>
        </p:sp>
      </p:grpSp>
    </p:spTree>
    <p:extLst>
      <p:ext uri="{BB962C8B-B14F-4D97-AF65-F5344CB8AC3E}">
        <p14:creationId xmlns:p14="http://schemas.microsoft.com/office/powerpoint/2010/main" val="23397107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Recall: Objected Approach </a:t>
            </a:r>
            <a:r>
              <a:rPr lang="en-US" sz="2800" b="1" dirty="0" smtClean="0">
                <a:solidFill>
                  <a:srgbClr val="00B050"/>
                </a:solidFill>
              </a:rPr>
              <a:t>Ties Behaviors (Methods) </a:t>
            </a:r>
            <a:r>
              <a:rPr lang="en-US" sz="2800" dirty="0" smtClean="0"/>
              <a:t>To Classes</a:t>
            </a:r>
            <a:endParaRPr lang="en-CA" sz="2800" dirty="0"/>
          </a:p>
        </p:txBody>
      </p:sp>
      <p:sp>
        <p:nvSpPr>
          <p:cNvPr id="3" name="Content Placeholder 2"/>
          <p:cNvSpPr>
            <a:spLocks noGrp="1"/>
          </p:cNvSpPr>
          <p:nvPr>
            <p:ph idx="1"/>
          </p:nvPr>
        </p:nvSpPr>
        <p:spPr/>
        <p:txBody>
          <a:bodyPr/>
          <a:lstStyle/>
          <a:p>
            <a:r>
              <a:rPr lang="en-US" dirty="0" smtClean="0"/>
              <a:t>Capabilities are defined </a:t>
            </a:r>
            <a:r>
              <a:rPr lang="en-US" dirty="0" smtClean="0"/>
              <a:t>in class Flyer</a:t>
            </a:r>
            <a:r>
              <a:rPr lang="en-US" dirty="0" smtClean="0"/>
              <a:t> mean that all objects whose type is a Flyer have thee abilities of </a:t>
            </a:r>
            <a:r>
              <a:rPr lang="en-US" b="1" dirty="0" smtClean="0">
                <a:solidFill>
                  <a:srgbClr val="00B050"/>
                </a:solidFill>
              </a:rPr>
              <a:t>abilities </a:t>
            </a:r>
            <a:r>
              <a:rPr lang="en-US" b="1" dirty="0" smtClean="0">
                <a:solidFill>
                  <a:srgbClr val="00B050"/>
                </a:solidFill>
              </a:rPr>
              <a:t>of a </a:t>
            </a:r>
            <a:r>
              <a:rPr lang="en-US" b="1" dirty="0" smtClean="0">
                <a:solidFill>
                  <a:srgbClr val="00B050"/>
                </a:solidFill>
              </a:rPr>
              <a:t>flyer</a:t>
            </a:r>
            <a:r>
              <a:rPr lang="en-US" dirty="0" smtClean="0"/>
              <a:t>.</a:t>
            </a:r>
            <a:endParaRPr lang="en-US" dirty="0" smtClean="0"/>
          </a:p>
          <a:p>
            <a:pPr marL="342900" lvl="1" indent="0">
              <a:buNone/>
            </a:pPr>
            <a:r>
              <a:rPr lang="en-US" sz="1600" dirty="0" smtClean="0">
                <a:latin typeface="Consolas" panose="020B0609020204030204" pitchFamily="49" charset="0"/>
              </a:rPr>
              <a:t>class </a:t>
            </a:r>
            <a:r>
              <a:rPr lang="en-US" sz="1600" b="1" dirty="0" smtClean="0">
                <a:solidFill>
                  <a:srgbClr val="0066FF"/>
                </a:solidFill>
                <a:latin typeface="Consolas" panose="020B0609020204030204" pitchFamily="49" charset="0"/>
              </a:rPr>
              <a:t>Flyer</a:t>
            </a:r>
            <a:r>
              <a:rPr lang="en-US" sz="1600" dirty="0" smtClean="0">
                <a:latin typeface="Consolas" panose="020B0609020204030204" pitchFamily="49" charset="0"/>
              </a:rPr>
              <a:t>():</a:t>
            </a:r>
          </a:p>
          <a:p>
            <a:pPr marL="342900" lvl="1" indent="0">
              <a:buNone/>
            </a:pPr>
            <a:r>
              <a:rPr lang="en-US" sz="1600" b="1" dirty="0">
                <a:latin typeface="Consolas" panose="020B0609020204030204" pitchFamily="49" charset="0"/>
              </a:rPr>
              <a:t> </a:t>
            </a:r>
            <a:r>
              <a:rPr lang="en-US" sz="1600" b="1" dirty="0" smtClean="0">
                <a:solidFill>
                  <a:srgbClr val="00B050"/>
                </a:solidFill>
                <a:latin typeface="Consolas" panose="020B0609020204030204" pitchFamily="49" charset="0"/>
              </a:rPr>
              <a:t>   def fly(self):</a:t>
            </a:r>
          </a:p>
          <a:p>
            <a:pPr marL="342900" lvl="1" indent="0">
              <a:buNone/>
            </a:pPr>
            <a:r>
              <a:rPr lang="en-US" sz="1600" dirty="0">
                <a:latin typeface="Consolas" panose="020B0609020204030204" pitchFamily="49" charset="0"/>
              </a:rPr>
              <a:t> </a:t>
            </a:r>
            <a:r>
              <a:rPr lang="en-US" sz="1600" dirty="0" smtClean="0">
                <a:latin typeface="Consolas" panose="020B0609020204030204" pitchFamily="49" charset="0"/>
              </a:rPr>
              <a:t>      </a:t>
            </a:r>
            <a:r>
              <a:rPr lang="en-US" sz="1600" dirty="0" smtClean="0">
                <a:latin typeface="Consolas" panose="020B0609020204030204" pitchFamily="49" charset="0"/>
              </a:rPr>
              <a:t> ...</a:t>
            </a:r>
          </a:p>
          <a:p>
            <a:pPr marL="342900" lvl="1" indent="0">
              <a:buNone/>
            </a:pPr>
            <a:endParaRPr lang="en-US" sz="1600" dirty="0">
              <a:latin typeface="Consolas" panose="020B0609020204030204" pitchFamily="49" charset="0"/>
            </a:endParaRPr>
          </a:p>
          <a:p>
            <a:pPr marL="342900" lvl="1" indent="0">
              <a:buNone/>
            </a:pPr>
            <a:r>
              <a:rPr lang="en-US" sz="1600" dirty="0">
                <a:latin typeface="Consolas" panose="020B0609020204030204" pitchFamily="49" charset="0"/>
              </a:rPr>
              <a:t>c</a:t>
            </a:r>
            <a:r>
              <a:rPr lang="en-US" sz="1600" dirty="0" smtClean="0">
                <a:latin typeface="Consolas" panose="020B0609020204030204" pitchFamily="49" charset="0"/>
              </a:rPr>
              <a:t>lass Flock:</a:t>
            </a:r>
          </a:p>
          <a:p>
            <a:pPr marL="342900" lvl="1" indent="0">
              <a:buNone/>
            </a:pPr>
            <a:r>
              <a:rPr lang="en-US" sz="1600" dirty="0">
                <a:latin typeface="Consolas" panose="020B0609020204030204" pitchFamily="49" charset="0"/>
              </a:rPr>
              <a:t> </a:t>
            </a:r>
            <a:r>
              <a:rPr lang="en-US" sz="1600" dirty="0" smtClean="0">
                <a:latin typeface="Consolas" panose="020B0609020204030204" pitchFamily="49" charset="0"/>
              </a:rPr>
              <a:t>   def __init__(self):</a:t>
            </a:r>
          </a:p>
          <a:p>
            <a:pPr marL="342900" lvl="1" indent="0">
              <a:buNone/>
            </a:pPr>
            <a:r>
              <a:rPr lang="en-US" sz="1600" dirty="0">
                <a:latin typeface="Consolas" panose="020B0609020204030204" pitchFamily="49" charset="0"/>
              </a:rPr>
              <a:t> </a:t>
            </a:r>
            <a:r>
              <a:rPr lang="en-US" sz="1600" dirty="0" smtClean="0">
                <a:latin typeface="Consolas" panose="020B0609020204030204" pitchFamily="49" charset="0"/>
              </a:rPr>
              <a:t>       self.aFlock </a:t>
            </a:r>
            <a:r>
              <a:rPr lang="en-US" sz="1600" dirty="0">
                <a:latin typeface="Consolas" panose="020B0609020204030204" pitchFamily="49" charset="0"/>
              </a:rPr>
              <a:t>= []</a:t>
            </a:r>
          </a:p>
          <a:p>
            <a:pPr marL="342900" lvl="1" indent="0">
              <a:buNone/>
            </a:pPr>
            <a:r>
              <a:rPr lang="en-US" sz="1600" dirty="0">
                <a:latin typeface="Consolas" panose="020B0609020204030204" pitchFamily="49" charset="0"/>
              </a:rPr>
              <a:t>        for i in range(0,12,1):</a:t>
            </a:r>
          </a:p>
          <a:p>
            <a:pPr marL="342900" lvl="1" indent="0">
              <a:buNone/>
            </a:pPr>
            <a:r>
              <a:rPr lang="en-US" sz="1600" dirty="0">
                <a:latin typeface="Consolas" panose="020B0609020204030204" pitchFamily="49" charset="0"/>
              </a:rPr>
              <a:t>            aFlyer = Flyer()  </a:t>
            </a:r>
            <a:r>
              <a:rPr lang="en-US" sz="1600" b="1" dirty="0">
                <a:latin typeface="Consolas" panose="020B0609020204030204" pitchFamily="49" charset="0"/>
              </a:rPr>
              <a:t>#Each element can ‘fly’</a:t>
            </a:r>
          </a:p>
          <a:p>
            <a:pPr marL="342900" lvl="1" indent="0">
              <a:buNone/>
            </a:pPr>
            <a:r>
              <a:rPr lang="en-US" sz="1600" dirty="0">
                <a:latin typeface="Consolas" panose="020B0609020204030204" pitchFamily="49" charset="0"/>
              </a:rPr>
              <a:t>            self.aFlock.append(aFlyer</a:t>
            </a:r>
            <a:r>
              <a:rPr lang="en-US" sz="1600" dirty="0" smtClean="0">
                <a:latin typeface="Consolas" panose="020B0609020204030204" pitchFamily="49" charset="0"/>
              </a:rPr>
              <a:t>)</a:t>
            </a:r>
          </a:p>
          <a:p>
            <a:pPr marL="342900" lvl="1" indent="0">
              <a:buNone/>
            </a:pPr>
            <a:endParaRPr lang="en-US" sz="1600" dirty="0">
              <a:latin typeface="Consolas" panose="020B0609020204030204" pitchFamily="49" charset="0"/>
            </a:endParaRPr>
          </a:p>
          <a:p>
            <a:pPr marL="342900" lvl="1" indent="0">
              <a:buNone/>
            </a:pPr>
            <a:r>
              <a:rPr lang="en-US" sz="1600" dirty="0" smtClean="0">
                <a:latin typeface="Consolas" panose="020B0609020204030204" pitchFamily="49" charset="0"/>
              </a:rPr>
              <a:t>    </a:t>
            </a:r>
            <a:r>
              <a:rPr lang="en-US" sz="1600" dirty="0">
                <a:latin typeface="Consolas" panose="020B0609020204030204" pitchFamily="49" charset="0"/>
              </a:rPr>
              <a:t>def </a:t>
            </a:r>
            <a:r>
              <a:rPr lang="en-US" sz="1600" dirty="0" smtClean="0">
                <a:latin typeface="Consolas" panose="020B0609020204030204" pitchFamily="49" charset="0"/>
              </a:rPr>
              <a:t>takeFirstFlight(self):</a:t>
            </a:r>
            <a:endParaRPr lang="en-US" sz="1600" dirty="0">
              <a:latin typeface="Consolas" panose="020B0609020204030204" pitchFamily="49" charset="0"/>
            </a:endParaRPr>
          </a:p>
          <a:p>
            <a:pPr marL="342900" lvl="1" indent="0">
              <a:buNone/>
            </a:pPr>
            <a:r>
              <a:rPr lang="en-US" sz="1600" dirty="0">
                <a:latin typeface="Consolas" panose="020B0609020204030204" pitchFamily="49" charset="0"/>
              </a:rPr>
              <a:t>        for i in range(0,12,1</a:t>
            </a:r>
            <a:r>
              <a:rPr lang="en-US" sz="1600" dirty="0" smtClean="0">
                <a:latin typeface="Consolas" panose="020B0609020204030204" pitchFamily="49" charset="0"/>
              </a:rPr>
              <a:t>):</a:t>
            </a:r>
          </a:p>
          <a:p>
            <a:pPr marL="342900" lvl="1" indent="0">
              <a:buNone/>
            </a:pPr>
            <a:r>
              <a:rPr lang="en-US" sz="1600" dirty="0" smtClean="0">
                <a:latin typeface="Consolas" panose="020B0609020204030204" pitchFamily="49" charset="0"/>
              </a:rPr>
              <a:t>            self.aFlock[i].fly() </a:t>
            </a:r>
            <a:r>
              <a:rPr lang="en-US" sz="1600" b="1" dirty="0" smtClean="0">
                <a:latin typeface="Consolas" panose="020B0609020204030204" pitchFamily="49" charset="0"/>
              </a:rPr>
              <a:t>#Flyer types ‘flying’</a:t>
            </a:r>
            <a:endParaRPr lang="en-US" sz="1600" b="1" dirty="0">
              <a:latin typeface="Consolas" panose="020B0609020204030204" pitchFamily="49" charset="0"/>
            </a:endParaRPr>
          </a:p>
          <a:p>
            <a:pPr marL="342900" lvl="1" indent="0">
              <a:buNone/>
            </a:pPr>
            <a:endParaRPr lang="en-US" sz="1600" dirty="0" smtClean="0">
              <a:latin typeface="Consolas" panose="020B0609020204030204" pitchFamily="49" charset="0"/>
            </a:endParaRPr>
          </a:p>
          <a:p>
            <a:pPr marL="342900" lvl="1" indent="0">
              <a:buNone/>
            </a:pPr>
            <a:endParaRPr lang="en-US" sz="1600" dirty="0">
              <a:latin typeface="Consolas" panose="020B0609020204030204" pitchFamily="49" charset="0"/>
            </a:endParaRPr>
          </a:p>
          <a:p>
            <a:pPr marL="342900" lvl="1" indent="0">
              <a:buNone/>
            </a:pPr>
            <a:r>
              <a:rPr lang="en-US" sz="1600" dirty="0" smtClean="0">
                <a:latin typeface="Consolas" panose="020B0609020204030204" pitchFamily="49" charset="0"/>
              </a:rPr>
              <a:t>     </a:t>
            </a:r>
            <a:endParaRPr lang="en-US" sz="1600" dirty="0" smtClean="0">
              <a:latin typeface="Consolas" panose="020B0609020204030204" pitchFamily="49" charset="0"/>
            </a:endParaRPr>
          </a:p>
          <a:p>
            <a:pPr marL="342900" lvl="1" indent="0">
              <a:buNone/>
            </a:pPr>
            <a:endParaRPr lang="en-US" sz="1600" dirty="0">
              <a:latin typeface="Consolas" panose="020B0609020204030204" pitchFamily="49" charset="0"/>
            </a:endParaRPr>
          </a:p>
          <a:p>
            <a:pPr marL="342900" lvl="1" indent="0">
              <a:buNone/>
            </a:pPr>
            <a:endParaRPr lang="en-US" sz="2000" dirty="0" smtClean="0">
              <a:latin typeface="Consolas" panose="020B0609020204030204" pitchFamily="49" charset="0"/>
            </a:endParaRPr>
          </a:p>
        </p:txBody>
      </p:sp>
    </p:spTree>
    <p:extLst>
      <p:ext uri="{BB962C8B-B14F-4D97-AF65-F5344CB8AC3E}">
        <p14:creationId xmlns:p14="http://schemas.microsoft.com/office/powerpoint/2010/main" val="29722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12" end="1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13" end="13"/>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14" end="1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ltLang="en-US" b="1" dirty="0" smtClean="0"/>
              <a:t>New Term</a:t>
            </a:r>
            <a:r>
              <a:rPr lang="en-US" altLang="en-US" dirty="0" smtClean="0"/>
              <a:t>: Class</a:t>
            </a:r>
          </a:p>
        </p:txBody>
      </p:sp>
      <p:sp>
        <p:nvSpPr>
          <p:cNvPr id="15363" name="Content Placeholder 2"/>
          <p:cNvSpPr>
            <a:spLocks noGrp="1"/>
          </p:cNvSpPr>
          <p:nvPr>
            <p:ph idx="1"/>
          </p:nvPr>
        </p:nvSpPr>
        <p:spPr/>
        <p:txBody>
          <a:bodyPr/>
          <a:lstStyle/>
          <a:p>
            <a:r>
              <a:rPr lang="en-US" altLang="en-US" dirty="0" smtClean="0"/>
              <a:t>Can be used to define a generic template for a new non-homogeneous </a:t>
            </a:r>
            <a:r>
              <a:rPr lang="en-US" altLang="en-US" dirty="0" smtClean="0"/>
              <a:t>(elements not always same type) composite </a:t>
            </a:r>
            <a:r>
              <a:rPr lang="en-US" altLang="en-US" dirty="0" smtClean="0"/>
              <a:t>type.</a:t>
            </a:r>
          </a:p>
          <a:p>
            <a:r>
              <a:rPr lang="en-US" altLang="en-US" dirty="0" smtClean="0"/>
              <a:t>It can label and define more complex entities than a list.</a:t>
            </a:r>
          </a:p>
          <a:p>
            <a:r>
              <a:rPr lang="en-US" altLang="en-US" dirty="0" smtClean="0"/>
              <a:t>This template defines what an instance (example) of this new composite type would consist of but it doesn’t create an instance.</a:t>
            </a:r>
          </a:p>
          <a:p>
            <a:endParaRPr lang="en-US" altLang="en-US" dirty="0" smtClean="0"/>
          </a:p>
        </p:txBody>
      </p:sp>
      <p:grpSp>
        <p:nvGrpSpPr>
          <p:cNvPr id="4" name="Group 3"/>
          <p:cNvGrpSpPr>
            <a:grpSpLocks/>
          </p:cNvGrpSpPr>
          <p:nvPr/>
        </p:nvGrpSpPr>
        <p:grpSpPr bwMode="auto">
          <a:xfrm>
            <a:off x="685800" y="4028172"/>
            <a:ext cx="3962400" cy="2190066"/>
            <a:chOff x="685800" y="4485322"/>
            <a:chExt cx="3962400" cy="2189820"/>
          </a:xfrm>
        </p:grpSpPr>
        <p:pic>
          <p:nvPicPr>
            <p:cNvPr id="15365" name="Picture 4" descr="bluepri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4485322"/>
              <a:ext cx="3048000" cy="17868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6" name="TextBox 1"/>
            <p:cNvSpPr txBox="1">
              <a:spLocks noChangeArrowheads="1"/>
            </p:cNvSpPr>
            <p:nvPr/>
          </p:nvSpPr>
          <p:spPr bwMode="auto">
            <a:xfrm>
              <a:off x="685800" y="6294142"/>
              <a:ext cx="396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CA" altLang="en-US" dirty="0"/>
                <a:t>Copyright information unknown</a:t>
              </a:r>
            </a:p>
          </p:txBody>
        </p:sp>
      </p:grpSp>
    </p:spTree>
    <p:extLst>
      <p:ext uri="{BB962C8B-B14F-4D97-AF65-F5344CB8AC3E}">
        <p14:creationId xmlns:p14="http://schemas.microsoft.com/office/powerpoint/2010/main" val="38876667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An Addition Object-Oriented Concept: </a:t>
            </a:r>
            <a:r>
              <a:rPr lang="en-US" sz="2800" b="1" dirty="0">
                <a:solidFill>
                  <a:srgbClr val="FF0000"/>
                </a:solidFill>
              </a:rPr>
              <a:t>Inheritance</a:t>
            </a:r>
            <a:endParaRPr lang="en-CA" sz="2800" b="1" dirty="0">
              <a:solidFill>
                <a:srgbClr val="FF0000"/>
              </a:solidFill>
            </a:endParaRPr>
          </a:p>
        </p:txBody>
      </p:sp>
      <p:sp>
        <p:nvSpPr>
          <p:cNvPr id="3" name="Content Placeholder 2"/>
          <p:cNvSpPr>
            <a:spLocks noGrp="1"/>
          </p:cNvSpPr>
          <p:nvPr>
            <p:ph idx="1"/>
          </p:nvPr>
        </p:nvSpPr>
        <p:spPr/>
        <p:txBody>
          <a:bodyPr/>
          <a:lstStyle/>
          <a:p>
            <a:r>
              <a:rPr lang="en-US" dirty="0" smtClean="0"/>
              <a:t>Capabilities are defined in a class (in this case it’s the </a:t>
            </a:r>
            <a:r>
              <a:rPr lang="en-US" dirty="0">
                <a:latin typeface="Consolas" panose="020B0609020204030204" pitchFamily="49" charset="0"/>
              </a:rPr>
              <a:t>Flyer</a:t>
            </a:r>
            <a:r>
              <a:rPr lang="en-US" dirty="0" smtClean="0">
                <a:latin typeface="Consolas" panose="020B0609020204030204" pitchFamily="49" charset="0"/>
              </a:rPr>
              <a:t>()</a:t>
            </a:r>
            <a:r>
              <a:rPr lang="en-US" dirty="0" smtClean="0">
                <a:cs typeface="Calibri" panose="020F0502020204030204" pitchFamily="34" charset="0"/>
              </a:rPr>
              <a:t> which is a </a:t>
            </a:r>
            <a:r>
              <a:rPr lang="en-US" b="1" dirty="0" smtClean="0">
                <a:solidFill>
                  <a:srgbClr val="0066FF"/>
                </a:solidFill>
                <a:cs typeface="Calibri" panose="020F0502020204030204" pitchFamily="34" charset="0"/>
              </a:rPr>
              <a:t>parent class</a:t>
            </a:r>
            <a:r>
              <a:rPr lang="en-US" dirty="0" smtClean="0"/>
              <a:t>) and all classes that inherit all the </a:t>
            </a:r>
            <a:r>
              <a:rPr lang="en-US" b="1" dirty="0" smtClean="0">
                <a:solidFill>
                  <a:srgbClr val="92D050"/>
                </a:solidFill>
              </a:rPr>
              <a:t>abilities of a flyer </a:t>
            </a:r>
            <a:r>
              <a:rPr lang="en-US" dirty="0" smtClean="0"/>
              <a:t>(in this cases the child class: </a:t>
            </a:r>
            <a:r>
              <a:rPr lang="en-US" dirty="0" smtClean="0">
                <a:latin typeface="Consolas" panose="020B0609020204030204" pitchFamily="49" charset="0"/>
              </a:rPr>
              <a:t>Airplane</a:t>
            </a:r>
            <a:r>
              <a:rPr lang="en-US" dirty="0" smtClean="0"/>
              <a:t>).</a:t>
            </a:r>
          </a:p>
          <a:p>
            <a:pPr marL="342900" lvl="1" indent="0">
              <a:buNone/>
            </a:pPr>
            <a:r>
              <a:rPr lang="en-US" sz="1600" b="1" dirty="0" smtClean="0">
                <a:solidFill>
                  <a:srgbClr val="3366FF"/>
                </a:solidFill>
                <a:latin typeface="Consolas" panose="020B0609020204030204" pitchFamily="49" charset="0"/>
              </a:rPr>
              <a:t>class Flyer():</a:t>
            </a:r>
          </a:p>
          <a:p>
            <a:pPr marL="342900" lvl="1" indent="0">
              <a:buNone/>
            </a:pPr>
            <a:r>
              <a:rPr lang="en-US" sz="1600" b="1" dirty="0">
                <a:solidFill>
                  <a:srgbClr val="92D050"/>
                </a:solidFill>
                <a:latin typeface="Consolas" panose="020B0609020204030204" pitchFamily="49" charset="0"/>
              </a:rPr>
              <a:t> </a:t>
            </a:r>
            <a:r>
              <a:rPr lang="en-US" sz="1600" b="1" dirty="0" smtClean="0">
                <a:solidFill>
                  <a:srgbClr val="92D050"/>
                </a:solidFill>
                <a:latin typeface="Consolas" panose="020B0609020204030204" pitchFamily="49" charset="0"/>
              </a:rPr>
              <a:t>   def fly(self):</a:t>
            </a:r>
          </a:p>
          <a:p>
            <a:pPr marL="342900" lvl="1" indent="0">
              <a:buNone/>
            </a:pPr>
            <a:r>
              <a:rPr lang="en-US" sz="1600" b="1" dirty="0">
                <a:solidFill>
                  <a:srgbClr val="92D050"/>
                </a:solidFill>
                <a:latin typeface="Consolas" panose="020B0609020204030204" pitchFamily="49" charset="0"/>
              </a:rPr>
              <a:t> </a:t>
            </a:r>
            <a:r>
              <a:rPr lang="en-US" sz="1600" b="1" dirty="0" smtClean="0">
                <a:solidFill>
                  <a:srgbClr val="92D050"/>
                </a:solidFill>
                <a:latin typeface="Consolas" panose="020B0609020204030204" pitchFamily="49" charset="0"/>
              </a:rPr>
              <a:t>       ….</a:t>
            </a:r>
            <a:endParaRPr lang="en-US" sz="2000" b="1" dirty="0" smtClean="0">
              <a:solidFill>
                <a:srgbClr val="92D050"/>
              </a:solidFill>
              <a:latin typeface="Consolas" panose="020B0609020204030204" pitchFamily="49" charset="0"/>
            </a:endParaRPr>
          </a:p>
          <a:p>
            <a:r>
              <a:rPr lang="en-US" b="1" dirty="0" smtClean="0"/>
              <a:t>Via inheritance</a:t>
            </a:r>
            <a:r>
              <a:rPr lang="en-US" dirty="0" smtClean="0"/>
              <a:t>: class definitions be extended by specifying that </a:t>
            </a:r>
            <a:r>
              <a:rPr lang="en-US" dirty="0" smtClean="0">
                <a:solidFill>
                  <a:srgbClr val="00B050"/>
                </a:solidFill>
              </a:rPr>
              <a:t>‘</a:t>
            </a:r>
            <a:r>
              <a:rPr lang="en-US" b="1" dirty="0" smtClean="0">
                <a:solidFill>
                  <a:srgbClr val="00B050"/>
                </a:solidFill>
              </a:rPr>
              <a:t>child’ classes</a:t>
            </a:r>
            <a:r>
              <a:rPr lang="en-US" dirty="0" smtClean="0">
                <a:solidFill>
                  <a:srgbClr val="00B050"/>
                </a:solidFill>
              </a:rPr>
              <a:t> </a:t>
            </a:r>
            <a:r>
              <a:rPr lang="en-US" dirty="0" smtClean="0"/>
              <a:t>(derived from the </a:t>
            </a:r>
            <a:r>
              <a:rPr lang="en-US" b="1" dirty="0" smtClean="0">
                <a:solidFill>
                  <a:srgbClr val="3366FF"/>
                </a:solidFill>
              </a:rPr>
              <a:t>parent</a:t>
            </a:r>
            <a:r>
              <a:rPr lang="en-US" dirty="0" smtClean="0"/>
              <a:t>) </a:t>
            </a:r>
            <a:r>
              <a:rPr lang="en-US" b="1" dirty="0" smtClean="0"/>
              <a:t>inherit</a:t>
            </a:r>
            <a:r>
              <a:rPr lang="en-US" dirty="0" smtClean="0"/>
              <a:t> (are able to access) the attributes and methods of the parent.</a:t>
            </a:r>
          </a:p>
          <a:p>
            <a:pPr marL="342900" lvl="1" indent="0">
              <a:buNone/>
            </a:pPr>
            <a:r>
              <a:rPr lang="en-US" sz="1800" dirty="0" smtClean="0">
                <a:latin typeface="Consolas" panose="020B0609020204030204" pitchFamily="49" charset="0"/>
              </a:rPr>
              <a:t>class </a:t>
            </a:r>
            <a:r>
              <a:rPr lang="en-US" sz="1800" b="1" dirty="0" smtClean="0">
                <a:solidFill>
                  <a:srgbClr val="00B050"/>
                </a:solidFill>
                <a:latin typeface="Consolas" panose="020B0609020204030204" pitchFamily="49" charset="0"/>
              </a:rPr>
              <a:t>Airplane</a:t>
            </a:r>
            <a:r>
              <a:rPr lang="en-US" sz="1800" b="1" dirty="0" smtClean="0">
                <a:latin typeface="Consolas" panose="020B0609020204030204" pitchFamily="49" charset="0"/>
              </a:rPr>
              <a:t>(</a:t>
            </a:r>
            <a:r>
              <a:rPr lang="en-US" sz="1800" b="1" dirty="0" smtClean="0">
                <a:solidFill>
                  <a:srgbClr val="3366FF"/>
                </a:solidFill>
                <a:latin typeface="Consolas" panose="020B0609020204030204" pitchFamily="49" charset="0"/>
              </a:rPr>
              <a:t>Flyer</a:t>
            </a:r>
            <a:r>
              <a:rPr lang="en-US" sz="1800" b="1" dirty="0" smtClean="0">
                <a:latin typeface="Consolas" panose="020B0609020204030204" pitchFamily="49" charset="0"/>
              </a:rPr>
              <a:t>)</a:t>
            </a:r>
            <a:r>
              <a:rPr lang="en-US" sz="1800" dirty="0" smtClean="0">
                <a:latin typeface="Consolas" panose="020B0609020204030204" pitchFamily="49" charset="0"/>
              </a:rPr>
              <a:t>:</a:t>
            </a:r>
          </a:p>
          <a:p>
            <a:endParaRPr lang="en-US" dirty="0"/>
          </a:p>
        </p:txBody>
      </p:sp>
      <p:grpSp>
        <p:nvGrpSpPr>
          <p:cNvPr id="10" name="Group 9"/>
          <p:cNvGrpSpPr/>
          <p:nvPr/>
        </p:nvGrpSpPr>
        <p:grpSpPr>
          <a:xfrm>
            <a:off x="609600" y="4648200"/>
            <a:ext cx="2336800" cy="1473200"/>
            <a:chOff x="609600" y="4927600"/>
            <a:chExt cx="2336800" cy="1473200"/>
          </a:xfrm>
        </p:grpSpPr>
        <p:sp>
          <p:nvSpPr>
            <p:cNvPr id="4" name="Rectangle 3"/>
            <p:cNvSpPr/>
            <p:nvPr/>
          </p:nvSpPr>
          <p:spPr>
            <a:xfrm>
              <a:off x="609600" y="5486400"/>
              <a:ext cx="2209800" cy="9144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latin typeface="Arial" panose="020B0604020202020204" pitchFamily="34" charset="0"/>
                  <a:cs typeface="Arial" panose="020B0604020202020204" pitchFamily="34" charset="0"/>
                </a:rPr>
                <a:t>In python this allows an Airplane object to ‘fly’ by inheriting the abilities of the ‘Flyer.</a:t>
              </a:r>
              <a:endParaRPr lang="en-CA" sz="1400" dirty="0" smtClean="0">
                <a:solidFill>
                  <a:schemeClr val="tx1"/>
                </a:solidFill>
                <a:latin typeface="Arial" panose="020B0604020202020204" pitchFamily="34" charset="0"/>
                <a:cs typeface="Arial" panose="020B0604020202020204" pitchFamily="34" charset="0"/>
              </a:endParaRPr>
            </a:p>
          </p:txBody>
        </p:sp>
        <p:cxnSp>
          <p:nvCxnSpPr>
            <p:cNvPr id="6" name="Straight Arrow Connector 5"/>
            <p:cNvCxnSpPr/>
            <p:nvPr/>
          </p:nvCxnSpPr>
          <p:spPr>
            <a:xfrm flipV="1">
              <a:off x="1524000" y="4927600"/>
              <a:ext cx="1422400" cy="558800"/>
            </a:xfrm>
            <a:prstGeom prst="straightConnector1">
              <a:avLst/>
            </a:prstGeom>
            <a:ln w="2540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4572000" y="4724400"/>
            <a:ext cx="3429000" cy="16764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u="sng" dirty="0" smtClean="0">
                <a:solidFill>
                  <a:schemeClr val="tx1"/>
                </a:solidFill>
                <a:latin typeface="Arial" panose="020B0604020202020204" pitchFamily="34" charset="0"/>
                <a:cs typeface="Arial" panose="020B0604020202020204" pitchFamily="34" charset="0"/>
              </a:rPr>
              <a:t>Alternative example: Java</a:t>
            </a:r>
          </a:p>
          <a:p>
            <a:r>
              <a:rPr lang="en-US" sz="1600" dirty="0">
                <a:solidFill>
                  <a:schemeClr val="tx1"/>
                </a:solidFill>
                <a:latin typeface="Consolas" panose="020B0609020204030204" pitchFamily="49" charset="0"/>
              </a:rPr>
              <a:t>p</a:t>
            </a:r>
            <a:r>
              <a:rPr lang="en-US" sz="1600" dirty="0" smtClean="0">
                <a:solidFill>
                  <a:schemeClr val="tx1"/>
                </a:solidFill>
                <a:latin typeface="Consolas" panose="020B0609020204030204" pitchFamily="49" charset="0"/>
              </a:rPr>
              <a:t>ublic class </a:t>
            </a:r>
            <a:r>
              <a:rPr lang="en-US" sz="1600" b="1" dirty="0" smtClean="0">
                <a:solidFill>
                  <a:srgbClr val="00B050"/>
                </a:solidFill>
                <a:latin typeface="Consolas" panose="020B0609020204030204" pitchFamily="49" charset="0"/>
              </a:rPr>
              <a:t>Airplane</a:t>
            </a:r>
            <a:r>
              <a:rPr lang="en-US" sz="1600" b="1" dirty="0" smtClean="0">
                <a:solidFill>
                  <a:srgbClr val="FF0000"/>
                </a:solidFill>
                <a:latin typeface="Consolas" panose="020B0609020204030204" pitchFamily="49" charset="0"/>
              </a:rPr>
              <a:t> </a:t>
            </a:r>
            <a:r>
              <a:rPr lang="en-US" sz="1600" dirty="0" smtClean="0">
                <a:solidFill>
                  <a:schemeClr val="tx1"/>
                </a:solidFill>
                <a:latin typeface="Consolas" panose="020B0609020204030204" pitchFamily="49" charset="0"/>
              </a:rPr>
              <a:t>extends Flyer</a:t>
            </a:r>
          </a:p>
          <a:p>
            <a:r>
              <a:rPr lang="en-US" sz="1600" dirty="0" smtClean="0">
                <a:solidFill>
                  <a:schemeClr val="tx1"/>
                </a:solidFill>
                <a:latin typeface="Consolas" panose="020B0609020204030204" pitchFamily="49" charset="0"/>
              </a:rPr>
              <a:t>{</a:t>
            </a:r>
          </a:p>
          <a:p>
            <a:endParaRPr lang="en-US" sz="1600" dirty="0">
              <a:solidFill>
                <a:schemeClr val="tx1"/>
              </a:solidFill>
              <a:latin typeface="Consolas" panose="020B0609020204030204" pitchFamily="49" charset="0"/>
            </a:endParaRPr>
          </a:p>
          <a:p>
            <a:r>
              <a:rPr lang="en-US" sz="1600" dirty="0" smtClean="0">
                <a:solidFill>
                  <a:schemeClr val="tx1"/>
                </a:solidFill>
                <a:latin typeface="Consolas" panose="020B0609020204030204" pitchFamily="49" charset="0"/>
              </a:rPr>
              <a:t>}</a:t>
            </a:r>
            <a:endParaRPr lang="en-CA" sz="1600" dirty="0" smtClean="0">
              <a:solidFill>
                <a:schemeClr val="tx1"/>
              </a:solidFill>
              <a:latin typeface="Consolas" panose="020B0609020204030204" pitchFamily="49" charset="0"/>
            </a:endParaRPr>
          </a:p>
        </p:txBody>
      </p:sp>
    </p:spTree>
    <p:extLst>
      <p:ext uri="{BB962C8B-B14F-4D97-AF65-F5344CB8AC3E}">
        <p14:creationId xmlns:p14="http://schemas.microsoft.com/office/powerpoint/2010/main" val="1800323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wipe(down)">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randombar(horizontal)">
                                      <p:cBhvr>
                                        <p:cTn id="2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Inheritance: A Complete Example</a:t>
            </a:r>
            <a:endParaRPr lang="en-CA" dirty="0"/>
          </a:p>
        </p:txBody>
      </p:sp>
      <p:sp>
        <p:nvSpPr>
          <p:cNvPr id="3" name="Content Placeholder 2"/>
          <p:cNvSpPr>
            <a:spLocks noGrp="1"/>
          </p:cNvSpPr>
          <p:nvPr>
            <p:ph idx="1"/>
          </p:nvPr>
        </p:nvSpPr>
        <p:spPr/>
        <p:txBody>
          <a:bodyPr/>
          <a:lstStyle/>
          <a:p>
            <a:r>
              <a:rPr lang="en-US" b="1" dirty="0" smtClean="0"/>
              <a:t>Name of the folder complete online example: </a:t>
            </a:r>
            <a:r>
              <a:rPr lang="en-US" dirty="0" smtClean="0">
                <a:latin typeface="Consolas" panose="020B0609020204030204" pitchFamily="49" charset="0"/>
              </a:rPr>
              <a:t>4th_inheritance_example</a:t>
            </a:r>
            <a:endParaRPr lang="en-CA" dirty="0"/>
          </a:p>
        </p:txBody>
      </p:sp>
      <p:sp>
        <p:nvSpPr>
          <p:cNvPr id="4" name="TextBox 3"/>
          <p:cNvSpPr txBox="1"/>
          <p:nvPr/>
        </p:nvSpPr>
        <p:spPr>
          <a:xfrm>
            <a:off x="142126" y="3535808"/>
            <a:ext cx="2971800" cy="1600200"/>
          </a:xfrm>
          <a:prstGeom prst="rect">
            <a:avLst/>
          </a:prstGeom>
          <a:noFill/>
        </p:spPr>
        <p:txBody>
          <a:bodyPr wrap="square" rtlCol="0">
            <a:noAutofit/>
          </a:bodyPr>
          <a:lstStyle/>
          <a:p>
            <a:r>
              <a:rPr lang="en-US" sz="1400" b="1" dirty="0" smtClean="0">
                <a:latin typeface="Consolas" panose="020B0609020204030204" pitchFamily="49" charset="0"/>
              </a:rPr>
              <a:t>#Airplane.py</a:t>
            </a:r>
          </a:p>
          <a:p>
            <a:r>
              <a:rPr lang="en-US" sz="1400" dirty="0" smtClean="0">
                <a:latin typeface="Consolas" panose="020B0609020204030204" pitchFamily="49" charset="0"/>
              </a:rPr>
              <a:t>#'Flyer</a:t>
            </a:r>
            <a:r>
              <a:rPr lang="en-US" sz="1400" dirty="0">
                <a:latin typeface="Consolas" panose="020B0609020204030204" pitchFamily="49" charset="0"/>
              </a:rPr>
              <a:t>' not defined here</a:t>
            </a:r>
            <a:endParaRPr lang="en-US" sz="1400" dirty="0" smtClean="0">
              <a:latin typeface="Consolas" panose="020B0609020204030204" pitchFamily="49" charset="0"/>
            </a:endParaRPr>
          </a:p>
          <a:p>
            <a:r>
              <a:rPr lang="en-US" sz="1400" dirty="0">
                <a:latin typeface="Consolas" panose="020B0609020204030204" pitchFamily="49" charset="0"/>
              </a:rPr>
              <a:t>from Flyer import </a:t>
            </a:r>
            <a:r>
              <a:rPr lang="en-US" sz="1400" dirty="0" smtClean="0">
                <a:latin typeface="Consolas" panose="020B0609020204030204" pitchFamily="49" charset="0"/>
              </a:rPr>
              <a:t>Flyer</a:t>
            </a:r>
            <a:endParaRPr lang="en-US" sz="1400" dirty="0">
              <a:latin typeface="Consolas" panose="020B0609020204030204" pitchFamily="49" charset="0"/>
            </a:endParaRPr>
          </a:p>
          <a:p>
            <a:endParaRPr lang="en-US" sz="1400" dirty="0">
              <a:latin typeface="Consolas" panose="020B0609020204030204" pitchFamily="49" charset="0"/>
            </a:endParaRPr>
          </a:p>
          <a:p>
            <a:r>
              <a:rPr lang="en-US" sz="1400" dirty="0">
                <a:latin typeface="Consolas" panose="020B0609020204030204" pitchFamily="49" charset="0"/>
              </a:rPr>
              <a:t>class Airplane(Flyer):</a:t>
            </a:r>
          </a:p>
          <a:p>
            <a:r>
              <a:rPr lang="en-US" sz="1400" dirty="0">
                <a:latin typeface="Consolas" panose="020B0609020204030204" pitchFamily="49" charset="0"/>
              </a:rPr>
              <a:t>    def refuel(self):</a:t>
            </a:r>
          </a:p>
          <a:p>
            <a:r>
              <a:rPr lang="en-US" sz="1400" dirty="0">
                <a:latin typeface="Consolas" panose="020B0609020204030204" pitchFamily="49" charset="0"/>
              </a:rPr>
              <a:t>        print("Fueling up!")</a:t>
            </a:r>
            <a:endParaRPr lang="en-CA" sz="1400" dirty="0" smtClean="0">
              <a:latin typeface="Consolas" panose="020B0609020204030204" pitchFamily="49" charset="0"/>
            </a:endParaRPr>
          </a:p>
        </p:txBody>
      </p:sp>
      <p:sp>
        <p:nvSpPr>
          <p:cNvPr id="5" name="TextBox 4"/>
          <p:cNvSpPr txBox="1"/>
          <p:nvPr/>
        </p:nvSpPr>
        <p:spPr>
          <a:xfrm>
            <a:off x="152400" y="2195887"/>
            <a:ext cx="2971800" cy="958921"/>
          </a:xfrm>
          <a:prstGeom prst="rect">
            <a:avLst/>
          </a:prstGeom>
          <a:noFill/>
        </p:spPr>
        <p:txBody>
          <a:bodyPr wrap="square" rtlCol="0">
            <a:noAutofit/>
          </a:bodyPr>
          <a:lstStyle/>
          <a:p>
            <a:r>
              <a:rPr lang="en-US" sz="1400" b="1" dirty="0" smtClean="0">
                <a:latin typeface="Consolas" panose="020B0609020204030204" pitchFamily="49" charset="0"/>
              </a:rPr>
              <a:t>#Flyer.py</a:t>
            </a:r>
          </a:p>
          <a:p>
            <a:r>
              <a:rPr lang="en-US" sz="1400" dirty="0">
                <a:latin typeface="Consolas" panose="020B0609020204030204" pitchFamily="49" charset="0"/>
              </a:rPr>
              <a:t>class Flyer():</a:t>
            </a:r>
          </a:p>
          <a:p>
            <a:r>
              <a:rPr lang="en-US" sz="1400" dirty="0">
                <a:latin typeface="Consolas" panose="020B0609020204030204" pitchFamily="49" charset="0"/>
              </a:rPr>
              <a:t>    def fly(self):</a:t>
            </a:r>
          </a:p>
          <a:p>
            <a:r>
              <a:rPr lang="en-US" sz="1400" dirty="0">
                <a:latin typeface="Consolas" panose="020B0609020204030204" pitchFamily="49" charset="0"/>
              </a:rPr>
              <a:t>        print("flying")</a:t>
            </a:r>
            <a:endParaRPr lang="en-CA" sz="1400" dirty="0" smtClean="0">
              <a:latin typeface="Consolas" panose="020B0609020204030204" pitchFamily="49" charset="0"/>
            </a:endParaRPr>
          </a:p>
        </p:txBody>
      </p:sp>
      <p:sp>
        <p:nvSpPr>
          <p:cNvPr id="6" name="TextBox 5"/>
          <p:cNvSpPr txBox="1"/>
          <p:nvPr/>
        </p:nvSpPr>
        <p:spPr>
          <a:xfrm>
            <a:off x="152400" y="5335712"/>
            <a:ext cx="4228244" cy="1600200"/>
          </a:xfrm>
          <a:prstGeom prst="rect">
            <a:avLst/>
          </a:prstGeom>
          <a:noFill/>
        </p:spPr>
        <p:txBody>
          <a:bodyPr wrap="square" rtlCol="0">
            <a:noAutofit/>
          </a:bodyPr>
          <a:lstStyle/>
          <a:p>
            <a:r>
              <a:rPr lang="en-US" sz="1400" b="1" dirty="0" smtClean="0">
                <a:latin typeface="Consolas" panose="020B0609020204030204" pitchFamily="49" charset="0"/>
              </a:rPr>
              <a:t>#Person.py</a:t>
            </a:r>
          </a:p>
          <a:p>
            <a:r>
              <a:rPr lang="en-US" sz="1400" dirty="0">
                <a:latin typeface="Consolas" panose="020B0609020204030204" pitchFamily="49" charset="0"/>
              </a:rPr>
              <a:t>class Person():</a:t>
            </a:r>
          </a:p>
          <a:p>
            <a:r>
              <a:rPr lang="en-US" sz="1400" dirty="0">
                <a:latin typeface="Consolas" panose="020B0609020204030204" pitchFamily="49" charset="0"/>
              </a:rPr>
              <a:t>    def doPersonStuff(self):</a:t>
            </a:r>
          </a:p>
          <a:p>
            <a:r>
              <a:rPr lang="en-US" sz="1400" dirty="0">
                <a:latin typeface="Consolas" panose="020B0609020204030204" pitchFamily="49" charset="0"/>
              </a:rPr>
              <a:t>        </a:t>
            </a:r>
            <a:r>
              <a:rPr lang="en-US" sz="1400" dirty="0" smtClean="0">
                <a:latin typeface="Consolas" panose="020B0609020204030204" pitchFamily="49" charset="0"/>
              </a:rPr>
              <a:t>print</a:t>
            </a:r>
          </a:p>
          <a:p>
            <a:r>
              <a:rPr lang="en-US" sz="1400" dirty="0">
                <a:latin typeface="Consolas" panose="020B0609020204030204" pitchFamily="49" charset="0"/>
              </a:rPr>
              <a:t> </a:t>
            </a:r>
            <a:r>
              <a:rPr lang="en-US" sz="1400" dirty="0" smtClean="0">
                <a:latin typeface="Consolas" panose="020B0609020204030204" pitchFamily="49" charset="0"/>
              </a:rPr>
              <a:t>         ("Doing people things")</a:t>
            </a:r>
            <a:endParaRPr lang="en-CA" sz="1400" dirty="0" smtClean="0">
              <a:latin typeface="Consolas" panose="020B0609020204030204" pitchFamily="49" charset="0"/>
            </a:endParaRPr>
          </a:p>
        </p:txBody>
      </p:sp>
      <p:sp>
        <p:nvSpPr>
          <p:cNvPr id="9" name="TextBox 8"/>
          <p:cNvSpPr txBox="1"/>
          <p:nvPr/>
        </p:nvSpPr>
        <p:spPr>
          <a:xfrm>
            <a:off x="3657600" y="2221144"/>
            <a:ext cx="3466244" cy="3007760"/>
          </a:xfrm>
          <a:prstGeom prst="rect">
            <a:avLst/>
          </a:prstGeom>
          <a:noFill/>
        </p:spPr>
        <p:txBody>
          <a:bodyPr wrap="square" rtlCol="0">
            <a:noAutofit/>
          </a:bodyPr>
          <a:lstStyle/>
          <a:p>
            <a:r>
              <a:rPr lang="en-US" sz="1400" b="1" dirty="0" smtClean="0">
                <a:latin typeface="Consolas" panose="020B0609020204030204" pitchFamily="49" charset="0"/>
              </a:rPr>
              <a:t>#Driver.py</a:t>
            </a:r>
          </a:p>
          <a:p>
            <a:r>
              <a:rPr lang="en-US" sz="1400" dirty="0">
                <a:latin typeface="Consolas" panose="020B0609020204030204" pitchFamily="49" charset="0"/>
              </a:rPr>
              <a:t>from Flyer import Flyer</a:t>
            </a:r>
          </a:p>
          <a:p>
            <a:r>
              <a:rPr lang="en-US" sz="1400" dirty="0">
                <a:latin typeface="Consolas" panose="020B0609020204030204" pitchFamily="49" charset="0"/>
              </a:rPr>
              <a:t>from Person import Person</a:t>
            </a:r>
          </a:p>
          <a:p>
            <a:r>
              <a:rPr lang="en-US" sz="1400" dirty="0">
                <a:latin typeface="Consolas" panose="020B0609020204030204" pitchFamily="49" charset="0"/>
              </a:rPr>
              <a:t>from Airplane import Airplane</a:t>
            </a:r>
            <a:endParaRPr lang="en-US" sz="1400" dirty="0" smtClean="0">
              <a:latin typeface="Consolas" panose="020B0609020204030204" pitchFamily="49" charset="0"/>
            </a:endParaRPr>
          </a:p>
          <a:p>
            <a:r>
              <a:rPr lang="en-US" sz="1400" dirty="0">
                <a:latin typeface="Consolas" panose="020B0609020204030204" pitchFamily="49" charset="0"/>
              </a:rPr>
              <a:t>def start():</a:t>
            </a:r>
          </a:p>
          <a:p>
            <a:r>
              <a:rPr lang="en-US" sz="1400" dirty="0">
                <a:latin typeface="Consolas" panose="020B0609020204030204" pitchFamily="49" charset="0"/>
              </a:rPr>
              <a:t>    aFlyer = Flyer()</a:t>
            </a:r>
          </a:p>
          <a:p>
            <a:r>
              <a:rPr lang="en-US" sz="1400" dirty="0">
                <a:latin typeface="Consolas" panose="020B0609020204030204" pitchFamily="49" charset="0"/>
              </a:rPr>
              <a:t>    aFlyer.fly()</a:t>
            </a:r>
          </a:p>
          <a:p>
            <a:r>
              <a:rPr lang="en-US" sz="1400" dirty="0">
                <a:latin typeface="Consolas" panose="020B0609020204030204" pitchFamily="49" charset="0"/>
              </a:rPr>
              <a:t>    aPlane = Airplane()</a:t>
            </a:r>
          </a:p>
          <a:p>
            <a:r>
              <a:rPr lang="en-US" sz="1400" dirty="0">
                <a:latin typeface="Consolas" panose="020B0609020204030204" pitchFamily="49" charset="0"/>
              </a:rPr>
              <a:t>    aPlane.refuel()</a:t>
            </a:r>
          </a:p>
          <a:p>
            <a:r>
              <a:rPr lang="en-US" sz="1400" dirty="0">
                <a:latin typeface="Consolas" panose="020B0609020204030204" pitchFamily="49" charset="0"/>
              </a:rPr>
              <a:t>    aPlane.fly()</a:t>
            </a:r>
          </a:p>
          <a:p>
            <a:r>
              <a:rPr lang="en-US" sz="1400" dirty="0">
                <a:latin typeface="Consolas" panose="020B0609020204030204" pitchFamily="49" charset="0"/>
              </a:rPr>
              <a:t>    aPerson = Person()</a:t>
            </a:r>
          </a:p>
          <a:p>
            <a:r>
              <a:rPr lang="en-US" sz="1400" dirty="0">
                <a:latin typeface="Consolas" panose="020B0609020204030204" pitchFamily="49" charset="0"/>
              </a:rPr>
              <a:t>    aPerson.doPersonStuff()</a:t>
            </a:r>
          </a:p>
          <a:p>
            <a:r>
              <a:rPr lang="en-US" sz="1400" dirty="0">
                <a:solidFill>
                  <a:srgbClr val="FF0000"/>
                </a:solidFill>
                <a:latin typeface="Consolas" panose="020B0609020204030204" pitchFamily="49" charset="0"/>
              </a:rPr>
              <a:t>    #aPerson.fly() #</a:t>
            </a:r>
            <a:r>
              <a:rPr lang="en-US" sz="1400" dirty="0" smtClean="0">
                <a:solidFill>
                  <a:srgbClr val="FF0000"/>
                </a:solidFill>
                <a:latin typeface="Consolas" panose="020B0609020204030204" pitchFamily="49" charset="0"/>
              </a:rPr>
              <a:t>Error</a:t>
            </a:r>
            <a:endParaRPr lang="en-CA" sz="1400" dirty="0" smtClean="0">
              <a:solidFill>
                <a:srgbClr val="FF0000"/>
              </a:solidFill>
              <a:latin typeface="Consolas" panose="020B0609020204030204" pitchFamily="49" charset="0"/>
            </a:endParaRPr>
          </a:p>
        </p:txBody>
      </p:sp>
      <p:pic>
        <p:nvPicPr>
          <p:cNvPr id="10" name="Picture 9"/>
          <p:cNvPicPr>
            <a:picLocks noChangeAspect="1"/>
          </p:cNvPicPr>
          <p:nvPr/>
        </p:nvPicPr>
        <p:blipFill rotWithShape="1">
          <a:blip r:embed="rId2"/>
          <a:srcRect t="69357"/>
          <a:stretch/>
        </p:blipFill>
        <p:spPr>
          <a:xfrm>
            <a:off x="5370409" y="4190413"/>
            <a:ext cx="1540654" cy="252414"/>
          </a:xfrm>
          <a:prstGeom prst="rect">
            <a:avLst/>
          </a:prstGeom>
          <a:ln>
            <a:solidFill>
              <a:schemeClr val="tx1"/>
            </a:solidFill>
          </a:ln>
        </p:spPr>
      </p:pic>
      <p:pic>
        <p:nvPicPr>
          <p:cNvPr id="11" name="Picture 10"/>
          <p:cNvPicPr>
            <a:picLocks noChangeAspect="1"/>
          </p:cNvPicPr>
          <p:nvPr/>
        </p:nvPicPr>
        <p:blipFill rotWithShape="1">
          <a:blip r:embed="rId2"/>
          <a:srcRect t="31053" b="38304"/>
          <a:stretch/>
        </p:blipFill>
        <p:spPr>
          <a:xfrm>
            <a:off x="5643026" y="3895618"/>
            <a:ext cx="1540654" cy="252415"/>
          </a:xfrm>
          <a:prstGeom prst="rect">
            <a:avLst/>
          </a:prstGeom>
          <a:ln>
            <a:solidFill>
              <a:schemeClr val="tx1"/>
            </a:solidFill>
          </a:ln>
        </p:spPr>
      </p:pic>
      <p:pic>
        <p:nvPicPr>
          <p:cNvPr id="12" name="Picture 11"/>
          <p:cNvPicPr>
            <a:picLocks noChangeAspect="1"/>
          </p:cNvPicPr>
          <p:nvPr/>
        </p:nvPicPr>
        <p:blipFill rotWithShape="1">
          <a:blip r:embed="rId2"/>
          <a:srcRect b="60308"/>
          <a:stretch/>
        </p:blipFill>
        <p:spPr>
          <a:xfrm>
            <a:off x="5702862" y="3433604"/>
            <a:ext cx="1540654" cy="326952"/>
          </a:xfrm>
          <a:prstGeom prst="rect">
            <a:avLst/>
          </a:prstGeom>
          <a:ln>
            <a:solidFill>
              <a:schemeClr val="tx1"/>
            </a:solidFill>
          </a:ln>
        </p:spPr>
      </p:pic>
    </p:spTree>
    <p:extLst>
      <p:ext uri="{BB962C8B-B14F-4D97-AF65-F5344CB8AC3E}">
        <p14:creationId xmlns:p14="http://schemas.microsoft.com/office/powerpoint/2010/main" val="12712491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Object-Oriented Design: Advantage Over Procedural Decomposition</a:t>
            </a:r>
            <a:endParaRPr lang="en-CA" dirty="0"/>
          </a:p>
        </p:txBody>
      </p:sp>
      <p:sp>
        <p:nvSpPr>
          <p:cNvPr id="3" name="Content Placeholder 2"/>
          <p:cNvSpPr>
            <a:spLocks noGrp="1"/>
          </p:cNvSpPr>
          <p:nvPr>
            <p:ph idx="1"/>
          </p:nvPr>
        </p:nvSpPr>
        <p:spPr/>
        <p:txBody>
          <a:bodyPr/>
          <a:lstStyle/>
          <a:p>
            <a:r>
              <a:rPr lang="en-US" dirty="0" smtClean="0"/>
              <a:t>Procedural approach: functions can allow for nonsensical behaviors e.g. “flying pigs”</a:t>
            </a:r>
          </a:p>
          <a:p>
            <a:r>
              <a:rPr lang="en-US" dirty="0" smtClean="0"/>
              <a:t>E.g. </a:t>
            </a:r>
          </a:p>
          <a:p>
            <a:pPr marL="342900" lvl="1" indent="0">
              <a:buNone/>
            </a:pPr>
            <a:endParaRPr lang="en-US" dirty="0" smtClean="0">
              <a:latin typeface="Consolas" panose="020B0609020204030204" pitchFamily="49" charset="0"/>
            </a:endParaRPr>
          </a:p>
          <a:p>
            <a:pPr marL="342900" lvl="1" indent="0">
              <a:buNone/>
            </a:pPr>
            <a:r>
              <a:rPr lang="en-US" dirty="0">
                <a:latin typeface="Consolas" panose="020B0609020204030204" pitchFamily="49" charset="0"/>
              </a:rPr>
              <a:t>d</a:t>
            </a:r>
            <a:r>
              <a:rPr lang="en-US" dirty="0" smtClean="0">
                <a:latin typeface="Consolas" panose="020B0609020204030204" pitchFamily="49" charset="0"/>
              </a:rPr>
              <a:t>ef fly():</a:t>
            </a:r>
          </a:p>
          <a:p>
            <a:pPr marL="342900" lvl="1" indent="0">
              <a:buNone/>
            </a:pPr>
            <a:r>
              <a:rPr lang="en-US" dirty="0">
                <a:latin typeface="Consolas" panose="020B0609020204030204" pitchFamily="49" charset="0"/>
              </a:rPr>
              <a:t> </a:t>
            </a:r>
            <a:r>
              <a:rPr lang="en-US" dirty="0" smtClean="0">
                <a:latin typeface="Consolas" panose="020B0609020204030204" pitchFamily="49" charset="0"/>
              </a:rPr>
              <a:t>   ...</a:t>
            </a:r>
          </a:p>
          <a:p>
            <a:pPr marL="342900" lvl="1" indent="0">
              <a:buNone/>
            </a:pPr>
            <a:endParaRPr lang="en-US" dirty="0">
              <a:latin typeface="Consolas" panose="020B0609020204030204" pitchFamily="49" charset="0"/>
            </a:endParaRPr>
          </a:p>
          <a:p>
            <a:pPr marL="342900" lvl="1" indent="0">
              <a:buNone/>
            </a:pPr>
            <a:r>
              <a:rPr lang="en-US" dirty="0" smtClean="0">
                <a:latin typeface="Consolas" panose="020B0609020204030204" pitchFamily="49" charset="0"/>
              </a:rPr>
              <a:t>pigs </a:t>
            </a:r>
            <a:r>
              <a:rPr lang="en-US" dirty="0">
                <a:latin typeface="Consolas" panose="020B0609020204030204" pitchFamily="49" charset="0"/>
              </a:rPr>
              <a:t>= list["pig1</a:t>
            </a:r>
            <a:r>
              <a:rPr lang="en-US" dirty="0" smtClean="0">
                <a:latin typeface="Consolas" panose="020B0609020204030204" pitchFamily="49" charset="0"/>
              </a:rPr>
              <a:t>","pig2"]</a:t>
            </a:r>
            <a:br>
              <a:rPr lang="en-US" dirty="0" smtClean="0">
                <a:latin typeface="Consolas" panose="020B0609020204030204" pitchFamily="49" charset="0"/>
              </a:rPr>
            </a:br>
            <a:r>
              <a:rPr lang="en-US" dirty="0" smtClean="0">
                <a:latin typeface="Consolas" panose="020B0609020204030204" pitchFamily="49" charset="0"/>
              </a:rPr>
              <a:t>fly(pigs)</a:t>
            </a:r>
            <a:endParaRPr lang="en-CA" dirty="0">
              <a:latin typeface="Consolas" panose="020B0609020204030204" pitchFamily="49" charset="0"/>
            </a:endParaRPr>
          </a:p>
        </p:txBody>
      </p:sp>
    </p:spTree>
    <p:extLst>
      <p:ext uri="{BB962C8B-B14F-4D97-AF65-F5344CB8AC3E}">
        <p14:creationId xmlns:p14="http://schemas.microsoft.com/office/powerpoint/2010/main" val="125363807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ltLang="en-US" dirty="0"/>
              <a:t>After This Section You Should Now Know</a:t>
            </a:r>
            <a:endParaRPr lang="en-US" dirty="0"/>
          </a:p>
        </p:txBody>
      </p:sp>
      <p:sp>
        <p:nvSpPr>
          <p:cNvPr id="3" name="Content Placeholder 2"/>
          <p:cNvSpPr>
            <a:spLocks noGrp="1"/>
          </p:cNvSpPr>
          <p:nvPr>
            <p:ph idx="1"/>
          </p:nvPr>
        </p:nvSpPr>
        <p:spPr/>
        <p:txBody>
          <a:bodyPr/>
          <a:lstStyle/>
          <a:p>
            <a:r>
              <a:rPr lang="en-US" altLang="en-US" dirty="0"/>
              <a:t>How to define an arbitrary composite type using a </a:t>
            </a:r>
            <a:r>
              <a:rPr lang="en-US" altLang="en-US" dirty="0" smtClean="0"/>
              <a:t>class</a:t>
            </a:r>
          </a:p>
          <a:p>
            <a:pPr lvl="1"/>
            <a:r>
              <a:rPr lang="en-US" altLang="en-US" dirty="0" smtClean="0"/>
              <a:t>Attributes and methods are bundled with (‘encapsulated’ into the class definition)</a:t>
            </a:r>
            <a:endParaRPr lang="en-US" altLang="en-US" dirty="0"/>
          </a:p>
          <a:p>
            <a:r>
              <a:rPr lang="en-US" altLang="en-US" dirty="0"/>
              <a:t>What are the benefits of defining a composite type by using a class definition over using a list</a:t>
            </a:r>
          </a:p>
          <a:p>
            <a:r>
              <a:rPr lang="en-US" altLang="en-US" dirty="0"/>
              <a:t>How to create instances of a class (instantiate)</a:t>
            </a:r>
          </a:p>
          <a:p>
            <a:r>
              <a:rPr lang="en-US" altLang="en-US" dirty="0"/>
              <a:t>How to access and change the attributes (fields) of a class</a:t>
            </a:r>
          </a:p>
          <a:p>
            <a:r>
              <a:rPr lang="en-US" altLang="en-US" dirty="0"/>
              <a:t>How to define methods/call methods of a </a:t>
            </a:r>
            <a:r>
              <a:rPr lang="en-US" altLang="en-US" dirty="0" smtClean="0"/>
              <a:t>class</a:t>
            </a:r>
          </a:p>
          <a:p>
            <a:r>
              <a:rPr lang="en-US" altLang="en-US" dirty="0" smtClean="0"/>
              <a:t>What </a:t>
            </a:r>
            <a:r>
              <a:rPr lang="en-US" altLang="en-US" dirty="0"/>
              <a:t>is the ‘</a:t>
            </a:r>
            <a:r>
              <a:rPr lang="en-US" altLang="en-US" dirty="0">
                <a:latin typeface="Consolas" panose="020B0609020204030204" pitchFamily="49" charset="0"/>
              </a:rPr>
              <a:t>self</a:t>
            </a:r>
            <a:r>
              <a:rPr lang="en-US" altLang="en-US" dirty="0"/>
              <a:t>’ parameter and why is it needed</a:t>
            </a:r>
          </a:p>
          <a:p>
            <a:r>
              <a:rPr lang="en-US" altLang="en-US" dirty="0"/>
              <a:t>What is a constructor (</a:t>
            </a:r>
            <a:r>
              <a:rPr lang="en-US" altLang="en-US" dirty="0">
                <a:latin typeface="Consolas" panose="020B0609020204030204" pitchFamily="49" charset="0"/>
              </a:rPr>
              <a:t>__init__</a:t>
            </a:r>
            <a:r>
              <a:rPr lang="en-US" altLang="en-US" dirty="0"/>
              <a:t> in Python), when it is used and why is it used</a:t>
            </a:r>
          </a:p>
          <a:p>
            <a:r>
              <a:rPr lang="en-US" altLang="en-US" dirty="0"/>
              <a:t>How to divide your program into different </a:t>
            </a:r>
            <a:r>
              <a:rPr lang="en-US" altLang="en-US" dirty="0" smtClean="0"/>
              <a:t>modules</a:t>
            </a:r>
          </a:p>
          <a:p>
            <a:r>
              <a:rPr lang="en-US" altLang="en-US" dirty="0"/>
              <a:t>How inheritance can allow access to group of derived classes.</a:t>
            </a:r>
          </a:p>
          <a:p>
            <a:pPr marL="0" indent="0">
              <a:buNone/>
            </a:pPr>
            <a:endParaRPr lang="en-US" altLang="en-US" dirty="0"/>
          </a:p>
          <a:p>
            <a:pPr lvl="1"/>
            <a:endParaRPr lang="en-US" altLang="en-US" dirty="0"/>
          </a:p>
        </p:txBody>
      </p:sp>
    </p:spTree>
    <p:extLst>
      <p:ext uri="{BB962C8B-B14F-4D97-AF65-F5344CB8AC3E}">
        <p14:creationId xmlns:p14="http://schemas.microsoft.com/office/powerpoint/2010/main" val="150315308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p:nvPr>
        </p:nvSpPr>
        <p:spPr/>
        <p:txBody>
          <a:bodyPr/>
          <a:lstStyle/>
          <a:p>
            <a:r>
              <a:rPr lang="en-US" altLang="en-US" dirty="0" smtClean="0"/>
              <a:t>Copyright Notification</a:t>
            </a:r>
          </a:p>
        </p:txBody>
      </p:sp>
      <p:sp>
        <p:nvSpPr>
          <p:cNvPr id="110595" name="Content Placeholder 2"/>
          <p:cNvSpPr>
            <a:spLocks noGrp="1"/>
          </p:cNvSpPr>
          <p:nvPr>
            <p:ph idx="1"/>
          </p:nvPr>
        </p:nvSpPr>
        <p:spPr/>
        <p:txBody>
          <a:bodyPr/>
          <a:lstStyle/>
          <a:p>
            <a:r>
              <a:rPr lang="en-US" altLang="en-US" dirty="0" smtClean="0"/>
              <a:t>“Unless otherwise indicated, all images in this presentation are  used with permission from Microsoft.”</a:t>
            </a:r>
          </a:p>
        </p:txBody>
      </p:sp>
    </p:spTree>
    <p:extLst>
      <p:ext uri="{BB962C8B-B14F-4D97-AF65-F5344CB8AC3E}">
        <p14:creationId xmlns:p14="http://schemas.microsoft.com/office/powerpoint/2010/main" val="1343162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dirty="0" smtClean="0"/>
              <a:t>Classes Define A Composite Type </a:t>
            </a:r>
          </a:p>
        </p:txBody>
      </p:sp>
      <p:sp>
        <p:nvSpPr>
          <p:cNvPr id="16387" name="Content Placeholder 2"/>
          <p:cNvSpPr>
            <a:spLocks noGrp="1"/>
          </p:cNvSpPr>
          <p:nvPr>
            <p:ph idx="1"/>
          </p:nvPr>
        </p:nvSpPr>
        <p:spPr/>
        <p:txBody>
          <a:bodyPr/>
          <a:lstStyle/>
          <a:p>
            <a:r>
              <a:rPr lang="en-US" altLang="en-US" dirty="0" smtClean="0"/>
              <a:t>The class definition specifies the type of information (called “</a:t>
            </a:r>
            <a:r>
              <a:rPr lang="en-US" altLang="ja-JP" b="1" dirty="0" smtClean="0">
                <a:solidFill>
                  <a:srgbClr val="FF0000"/>
                </a:solidFill>
              </a:rPr>
              <a:t>attributes</a:t>
            </a:r>
            <a:r>
              <a:rPr lang="en-US" altLang="en-US" dirty="0" smtClean="0"/>
              <a:t>”</a:t>
            </a:r>
            <a:r>
              <a:rPr lang="en-US" altLang="ja-JP" dirty="0" smtClean="0"/>
              <a:t>) that each instance (example) tracks.</a:t>
            </a:r>
          </a:p>
          <a:p>
            <a:endParaRPr lang="en-US" altLang="en-US" dirty="0" smtClean="0"/>
          </a:p>
          <a:p>
            <a:endParaRPr lang="en-US" altLang="en-US" dirty="0" smtClean="0"/>
          </a:p>
        </p:txBody>
      </p:sp>
      <p:sp>
        <p:nvSpPr>
          <p:cNvPr id="4" name="Rectangle 9"/>
          <p:cNvSpPr>
            <a:spLocks noChangeArrowheads="1"/>
          </p:cNvSpPr>
          <p:nvPr/>
        </p:nvSpPr>
        <p:spPr bwMode="auto">
          <a:xfrm>
            <a:off x="2590800" y="2101850"/>
            <a:ext cx="3200400" cy="893763"/>
          </a:xfrm>
          <a:prstGeom prst="rect">
            <a:avLst/>
          </a:prstGeom>
          <a:solidFill>
            <a:srgbClr val="FFFF99"/>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400" b="1" dirty="0">
                <a:solidFill>
                  <a:srgbClr val="FF0000"/>
                </a:solidFill>
                <a:latin typeface="Arial" panose="020B0604020202020204" pitchFamily="34" charset="0"/>
              </a:rPr>
              <a:t>Name: </a:t>
            </a:r>
          </a:p>
          <a:p>
            <a:pPr eaLnBrk="1" hangingPunct="1"/>
            <a:r>
              <a:rPr lang="en-US" altLang="en-US" sz="1400" b="1" dirty="0">
                <a:solidFill>
                  <a:srgbClr val="FF0000"/>
                </a:solidFill>
                <a:latin typeface="Arial" panose="020B0604020202020204" pitchFamily="34" charset="0"/>
              </a:rPr>
              <a:t>Phone: </a:t>
            </a:r>
          </a:p>
          <a:p>
            <a:pPr eaLnBrk="1" hangingPunct="1"/>
            <a:r>
              <a:rPr lang="en-US" altLang="en-US" sz="1400" b="1" dirty="0">
                <a:solidFill>
                  <a:srgbClr val="FF0000"/>
                </a:solidFill>
                <a:latin typeface="Arial" panose="020B0604020202020204" pitchFamily="34" charset="0"/>
              </a:rPr>
              <a:t>Email: </a:t>
            </a:r>
          </a:p>
          <a:p>
            <a:pPr eaLnBrk="1" hangingPunct="1"/>
            <a:r>
              <a:rPr lang="en-US" altLang="en-US" sz="1400" b="1" dirty="0">
                <a:solidFill>
                  <a:srgbClr val="FF0000"/>
                </a:solidFill>
                <a:latin typeface="Arial" panose="020B0604020202020204" pitchFamily="34" charset="0"/>
              </a:rPr>
              <a:t>Purchases:</a:t>
            </a:r>
          </a:p>
        </p:txBody>
      </p:sp>
      <p:sp>
        <p:nvSpPr>
          <p:cNvPr id="5" name="Line 11"/>
          <p:cNvSpPr>
            <a:spLocks noChangeShapeType="1"/>
          </p:cNvSpPr>
          <p:nvPr/>
        </p:nvSpPr>
        <p:spPr bwMode="auto">
          <a:xfrm flipH="1">
            <a:off x="1308100" y="2547938"/>
            <a:ext cx="1282700" cy="838200"/>
          </a:xfrm>
          <a:prstGeom prst="line">
            <a:avLst/>
          </a:prstGeom>
          <a:noFill/>
          <a:ln w="38100">
            <a:solidFill>
              <a:srgbClr val="969696"/>
            </a:solidFill>
            <a:prstDash val="dash"/>
            <a:round/>
            <a:headEnd/>
            <a:tailEnd/>
          </a:ln>
          <a:extLst>
            <a:ext uri="{909E8E84-426E-40DD-AFC4-6F175D3DCCD1}">
              <a14:hiddenFill xmlns:a14="http://schemas.microsoft.com/office/drawing/2010/main">
                <a:noFill/>
              </a14:hiddenFill>
            </a:ext>
          </a:extLst>
        </p:spPr>
        <p:txBody>
          <a:bodyPr/>
          <a:lstStyle/>
          <a:p>
            <a:endParaRPr lang="en-CA" dirty="0"/>
          </a:p>
        </p:txBody>
      </p:sp>
      <p:pic>
        <p:nvPicPr>
          <p:cNvPr id="6" name="Picture 13" descr="j01958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2325" y="5429250"/>
            <a:ext cx="9874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15"/>
          <p:cNvSpPr>
            <a:spLocks noChangeArrowheads="1"/>
          </p:cNvSpPr>
          <p:nvPr/>
        </p:nvSpPr>
        <p:spPr bwMode="auto">
          <a:xfrm>
            <a:off x="2616200" y="3386138"/>
            <a:ext cx="3200400" cy="893762"/>
          </a:xfrm>
          <a:prstGeom prst="rect">
            <a:avLst/>
          </a:prstGeom>
          <a:solidFill>
            <a:srgbClr val="FFFF99"/>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400" b="1" dirty="0">
                <a:solidFill>
                  <a:srgbClr val="FF0000"/>
                </a:solidFill>
                <a:latin typeface="Arial" panose="020B0604020202020204" pitchFamily="34" charset="0"/>
              </a:rPr>
              <a:t>Name: </a:t>
            </a:r>
          </a:p>
          <a:p>
            <a:pPr eaLnBrk="1" hangingPunct="1"/>
            <a:r>
              <a:rPr lang="en-US" altLang="en-US" sz="1400" b="1" dirty="0">
                <a:solidFill>
                  <a:srgbClr val="FF0000"/>
                </a:solidFill>
                <a:latin typeface="Arial" panose="020B0604020202020204" pitchFamily="34" charset="0"/>
              </a:rPr>
              <a:t>Phone: </a:t>
            </a:r>
          </a:p>
          <a:p>
            <a:pPr eaLnBrk="1" hangingPunct="1"/>
            <a:r>
              <a:rPr lang="en-US" altLang="en-US" sz="1400" b="1" dirty="0">
                <a:solidFill>
                  <a:srgbClr val="FF0000"/>
                </a:solidFill>
                <a:latin typeface="Arial" panose="020B0604020202020204" pitchFamily="34" charset="0"/>
              </a:rPr>
              <a:t>Email: </a:t>
            </a:r>
          </a:p>
          <a:p>
            <a:pPr eaLnBrk="1" hangingPunct="1"/>
            <a:r>
              <a:rPr lang="en-US" altLang="en-US" sz="1400" b="1" dirty="0">
                <a:solidFill>
                  <a:srgbClr val="FF0000"/>
                </a:solidFill>
                <a:latin typeface="Arial" panose="020B0604020202020204" pitchFamily="34" charset="0"/>
              </a:rPr>
              <a:t>Purchases:</a:t>
            </a:r>
          </a:p>
        </p:txBody>
      </p:sp>
      <p:sp>
        <p:nvSpPr>
          <p:cNvPr id="8" name="Line 16"/>
          <p:cNvSpPr>
            <a:spLocks noChangeShapeType="1"/>
          </p:cNvSpPr>
          <p:nvPr/>
        </p:nvSpPr>
        <p:spPr bwMode="auto">
          <a:xfrm flipH="1">
            <a:off x="1371600" y="3832225"/>
            <a:ext cx="1244600" cy="771525"/>
          </a:xfrm>
          <a:prstGeom prst="line">
            <a:avLst/>
          </a:prstGeom>
          <a:noFill/>
          <a:ln w="38100">
            <a:solidFill>
              <a:srgbClr val="969696"/>
            </a:solidFill>
            <a:prstDash val="dash"/>
            <a:round/>
            <a:headEnd/>
            <a:tailEnd/>
          </a:ln>
          <a:extLst>
            <a:ext uri="{909E8E84-426E-40DD-AFC4-6F175D3DCCD1}">
              <a14:hiddenFill xmlns:a14="http://schemas.microsoft.com/office/drawing/2010/main">
                <a:noFill/>
              </a14:hiddenFill>
            </a:ext>
          </a:extLst>
        </p:spPr>
        <p:txBody>
          <a:bodyPr/>
          <a:lstStyle/>
          <a:p>
            <a:endParaRPr lang="en-CA" dirty="0"/>
          </a:p>
        </p:txBody>
      </p:sp>
      <p:sp>
        <p:nvSpPr>
          <p:cNvPr id="9" name="Rectangle 17"/>
          <p:cNvSpPr>
            <a:spLocks noChangeArrowheads="1"/>
          </p:cNvSpPr>
          <p:nvPr/>
        </p:nvSpPr>
        <p:spPr bwMode="auto">
          <a:xfrm>
            <a:off x="2616200" y="4889500"/>
            <a:ext cx="3200400" cy="893763"/>
          </a:xfrm>
          <a:prstGeom prst="rect">
            <a:avLst/>
          </a:prstGeom>
          <a:solidFill>
            <a:srgbClr val="FFFF99"/>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400" b="1" dirty="0">
                <a:solidFill>
                  <a:srgbClr val="FF0000"/>
                </a:solidFill>
                <a:latin typeface="Arial" panose="020B0604020202020204" pitchFamily="34" charset="0"/>
              </a:rPr>
              <a:t>Name: </a:t>
            </a:r>
          </a:p>
          <a:p>
            <a:pPr eaLnBrk="1" hangingPunct="1"/>
            <a:r>
              <a:rPr lang="en-US" altLang="en-US" sz="1400" b="1" dirty="0">
                <a:solidFill>
                  <a:srgbClr val="FF0000"/>
                </a:solidFill>
                <a:latin typeface="Arial" panose="020B0604020202020204" pitchFamily="34" charset="0"/>
              </a:rPr>
              <a:t>Phone: </a:t>
            </a:r>
          </a:p>
          <a:p>
            <a:pPr eaLnBrk="1" hangingPunct="1"/>
            <a:r>
              <a:rPr lang="en-US" altLang="en-US" sz="1400" b="1" dirty="0">
                <a:solidFill>
                  <a:srgbClr val="FF0000"/>
                </a:solidFill>
                <a:latin typeface="Arial" panose="020B0604020202020204" pitchFamily="34" charset="0"/>
              </a:rPr>
              <a:t>Email: </a:t>
            </a:r>
          </a:p>
          <a:p>
            <a:pPr eaLnBrk="1" hangingPunct="1"/>
            <a:r>
              <a:rPr lang="en-US" altLang="en-US" sz="1400" b="1" dirty="0">
                <a:solidFill>
                  <a:srgbClr val="FF0000"/>
                </a:solidFill>
                <a:latin typeface="Arial" panose="020B0604020202020204" pitchFamily="34" charset="0"/>
              </a:rPr>
              <a:t>Purchases:</a:t>
            </a:r>
          </a:p>
        </p:txBody>
      </p:sp>
      <p:sp>
        <p:nvSpPr>
          <p:cNvPr id="10" name="Line 18"/>
          <p:cNvSpPr>
            <a:spLocks noChangeShapeType="1"/>
          </p:cNvSpPr>
          <p:nvPr/>
        </p:nvSpPr>
        <p:spPr bwMode="auto">
          <a:xfrm flipH="1">
            <a:off x="1371600" y="5149850"/>
            <a:ext cx="1168400" cy="914400"/>
          </a:xfrm>
          <a:prstGeom prst="line">
            <a:avLst/>
          </a:prstGeom>
          <a:noFill/>
          <a:ln w="38100">
            <a:solidFill>
              <a:srgbClr val="969696"/>
            </a:solidFill>
            <a:prstDash val="dash"/>
            <a:round/>
            <a:headEnd/>
            <a:tailEnd/>
          </a:ln>
          <a:extLst>
            <a:ext uri="{909E8E84-426E-40DD-AFC4-6F175D3DCCD1}">
              <a14:hiddenFill xmlns:a14="http://schemas.microsoft.com/office/drawing/2010/main">
                <a:noFill/>
              </a14:hiddenFill>
            </a:ext>
          </a:extLst>
        </p:spPr>
        <p:txBody>
          <a:bodyPr/>
          <a:lstStyle/>
          <a:p>
            <a:endParaRPr lang="en-CA" dirty="0"/>
          </a:p>
        </p:txBody>
      </p:sp>
      <p:pic>
        <p:nvPicPr>
          <p:cNvPr id="11" name="Picture 13" descr="C:\Users\tamj\AppData\Local\Microsoft\Windows\Temporary Internet Files\Content.IE5\HEMAB8KC\MC900440675[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9000" y="2995613"/>
            <a:ext cx="838200" cy="839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4" descr="C:\Users\tamj\AppData\Local\Microsoft\Windows\Temporary Internet Files\Content.IE5\NXE19V4B\MC900440673[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4146550"/>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0" y="14288"/>
            <a:ext cx="1371600" cy="8382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tx1"/>
                </a:solidFill>
              </a:rPr>
              <a:t>New term</a:t>
            </a:r>
            <a:r>
              <a:rPr lang="en-US" dirty="0" smtClean="0">
                <a:solidFill>
                  <a:schemeClr val="tx1"/>
                </a:solidFill>
              </a:rPr>
              <a:t>: Attribute</a:t>
            </a:r>
          </a:p>
        </p:txBody>
      </p:sp>
    </p:spTree>
    <p:extLst>
      <p:ext uri="{BB962C8B-B14F-4D97-AF65-F5344CB8AC3E}">
        <p14:creationId xmlns:p14="http://schemas.microsoft.com/office/powerpoint/2010/main" val="36742636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par>
                                <p:cTn id="8" presetID="14" presetClass="entr" presetSubtype="10"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randombar(horizontal)">
                                      <p:cBhvr>
                                        <p:cTn id="10" dur="500"/>
                                        <p:tgtEl>
                                          <p:spTgt spid="12"/>
                                        </p:tgtEl>
                                      </p:cBhvr>
                                    </p:animEffect>
                                  </p:childTnLst>
                                </p:cTn>
                              </p:par>
                              <p:par>
                                <p:cTn id="11" presetID="14" presetClass="entr" presetSubtype="1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randombar(horizontal)">
                                      <p:cBhvr>
                                        <p:cTn id="13" dur="500"/>
                                        <p:tgtEl>
                                          <p:spTgt spid="6"/>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4"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ipe(down)">
                                      <p:cBhvr>
                                        <p:cTn id="21" dur="500"/>
                                        <p:tgtEl>
                                          <p:spTgt spid="4"/>
                                        </p:tgtEl>
                                      </p:cBhvr>
                                    </p:animEffect>
                                  </p:childTnLst>
                                </p:cTn>
                              </p:par>
                              <p:par>
                                <p:cTn id="22" presetID="22" presetClass="entr" presetSubtype="4" fill="hold"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down)">
                                      <p:cBhvr>
                                        <p:cTn id="24" dur="500"/>
                                        <p:tgtEl>
                                          <p:spTgt spid="8"/>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down)">
                                      <p:cBhvr>
                                        <p:cTn id="27" dur="500"/>
                                        <p:tgtEl>
                                          <p:spTgt spid="7"/>
                                        </p:tgtEl>
                                      </p:cBhvr>
                                    </p:animEffect>
                                  </p:childTnLst>
                                </p:cTn>
                              </p:par>
                              <p:par>
                                <p:cTn id="28" presetID="22" presetClass="entr" presetSubtype="4" fill="hold" nodeType="with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wipe(down)">
                                      <p:cBhvr>
                                        <p:cTn id="30" dur="500"/>
                                        <p:tgtEl>
                                          <p:spTgt spid="10"/>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wipe(down)">
                                      <p:cBhvr>
                                        <p:cTn id="3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p:txBody>
          <a:bodyPr/>
          <a:lstStyle/>
          <a:p>
            <a:r>
              <a:rPr lang="en-US" altLang="en-US" sz="3200" dirty="0" smtClean="0"/>
              <a:t>Defining A Class</a:t>
            </a:r>
            <a:r>
              <a:rPr lang="en-US" altLang="en-US" sz="3200" baseline="30000" dirty="0" smtClean="0"/>
              <a:t>1</a:t>
            </a:r>
          </a:p>
        </p:txBody>
      </p:sp>
      <p:sp>
        <p:nvSpPr>
          <p:cNvPr id="17411" name="Rectangle 3"/>
          <p:cNvSpPr>
            <a:spLocks noGrp="1" noChangeArrowheads="1"/>
          </p:cNvSpPr>
          <p:nvPr>
            <p:ph type="body" idx="4294967295"/>
          </p:nvPr>
        </p:nvSpPr>
        <p:spPr>
          <a:xfrm>
            <a:off x="444500" y="1296988"/>
            <a:ext cx="8229600" cy="4525962"/>
          </a:xfrm>
        </p:spPr>
        <p:txBody>
          <a:bodyPr/>
          <a:lstStyle/>
          <a:p>
            <a:r>
              <a:rPr lang="en-US" altLang="en-US" sz="2000" b="1" dirty="0" smtClean="0"/>
              <a:t>Format:</a:t>
            </a:r>
          </a:p>
          <a:p>
            <a:pPr lvl="1">
              <a:lnSpc>
                <a:spcPct val="90000"/>
              </a:lnSpc>
              <a:buFont typeface="Times New Roman" panose="02020603050405020304" pitchFamily="18" charset="0"/>
              <a:buNone/>
            </a:pPr>
            <a:r>
              <a:rPr lang="en-US" altLang="en-US" sz="1800" dirty="0" smtClean="0">
                <a:latin typeface="Consolas" panose="020B0609020204030204" pitchFamily="49" charset="0"/>
              </a:rPr>
              <a:t>class &lt;</a:t>
            </a:r>
            <a:r>
              <a:rPr lang="en-US" altLang="en-US" sz="1800" i="1" dirty="0" smtClean="0">
                <a:latin typeface="Consolas" panose="020B0609020204030204" pitchFamily="49" charset="0"/>
              </a:rPr>
              <a:t>Name of the class</a:t>
            </a:r>
            <a:r>
              <a:rPr lang="en-US" altLang="en-US" sz="1800" dirty="0" smtClean="0">
                <a:latin typeface="Consolas" panose="020B0609020204030204" pitchFamily="49" charset="0"/>
              </a:rPr>
              <a:t>&gt;:</a:t>
            </a:r>
          </a:p>
          <a:p>
            <a:pPr lvl="1">
              <a:lnSpc>
                <a:spcPct val="90000"/>
              </a:lnSpc>
              <a:buFont typeface="Times New Roman" panose="02020603050405020304" pitchFamily="18" charset="0"/>
              <a:buNone/>
            </a:pPr>
            <a:r>
              <a:rPr lang="en-US" altLang="en-US" sz="1800" dirty="0">
                <a:latin typeface="Consolas" panose="020B0609020204030204" pitchFamily="49" charset="0"/>
              </a:rPr>
              <a:t>     def __init__(self):</a:t>
            </a:r>
            <a:endParaRPr lang="en-US" altLang="en-US" sz="1800" dirty="0" smtClean="0">
              <a:latin typeface="Consolas" panose="020B0609020204030204" pitchFamily="49" charset="0"/>
            </a:endParaRPr>
          </a:p>
          <a:p>
            <a:pPr lvl="1">
              <a:lnSpc>
                <a:spcPct val="90000"/>
              </a:lnSpc>
              <a:buFont typeface="Times New Roman" panose="02020603050405020304" pitchFamily="18" charset="0"/>
              <a:buNone/>
            </a:pPr>
            <a:r>
              <a:rPr lang="en-US" altLang="en-US" sz="1800" dirty="0" smtClean="0">
                <a:latin typeface="Consolas" panose="020B0609020204030204" pitchFamily="49" charset="0"/>
              </a:rPr>
              <a:t>         self.</a:t>
            </a:r>
            <a:r>
              <a:rPr lang="en-US" altLang="en-US" sz="1800" i="1" dirty="0" smtClean="0">
                <a:latin typeface="Consolas" panose="020B0609020204030204" pitchFamily="49" charset="0"/>
              </a:rPr>
              <a:t>name of first field</a:t>
            </a:r>
            <a:r>
              <a:rPr lang="en-US" altLang="en-US" sz="1800" dirty="0" smtClean="0">
                <a:latin typeface="Consolas" panose="020B0609020204030204" pitchFamily="49" charset="0"/>
              </a:rPr>
              <a:t> = &lt;</a:t>
            </a:r>
            <a:r>
              <a:rPr lang="en-US" altLang="en-US" sz="1800" i="1" dirty="0" smtClean="0">
                <a:latin typeface="Consolas" panose="020B0609020204030204" pitchFamily="49" charset="0"/>
              </a:rPr>
              <a:t>default value</a:t>
            </a:r>
            <a:r>
              <a:rPr lang="en-US" altLang="en-US" sz="1800" dirty="0" smtClean="0">
                <a:latin typeface="Consolas" panose="020B0609020204030204" pitchFamily="49" charset="0"/>
              </a:rPr>
              <a:t>&gt;</a:t>
            </a:r>
          </a:p>
          <a:p>
            <a:pPr lvl="1">
              <a:lnSpc>
                <a:spcPct val="90000"/>
              </a:lnSpc>
              <a:buFont typeface="Times New Roman" panose="02020603050405020304" pitchFamily="18" charset="0"/>
              <a:buNone/>
            </a:pPr>
            <a:r>
              <a:rPr lang="en-US" altLang="en-US" sz="1800" dirty="0" smtClean="0">
                <a:latin typeface="Consolas" panose="020B0609020204030204" pitchFamily="49" charset="0"/>
              </a:rPr>
              <a:t>         self.</a:t>
            </a:r>
            <a:r>
              <a:rPr lang="en-US" altLang="en-US" sz="1800" i="1" dirty="0" smtClean="0">
                <a:latin typeface="Consolas" panose="020B0609020204030204" pitchFamily="49" charset="0"/>
              </a:rPr>
              <a:t>name of second field</a:t>
            </a:r>
            <a:r>
              <a:rPr lang="en-US" altLang="en-US" sz="1800" dirty="0" smtClean="0">
                <a:latin typeface="Consolas" panose="020B0609020204030204" pitchFamily="49" charset="0"/>
              </a:rPr>
              <a:t> = &lt;</a:t>
            </a:r>
            <a:r>
              <a:rPr lang="en-US" altLang="en-US" sz="1800" i="1" dirty="0" smtClean="0">
                <a:latin typeface="Consolas" panose="020B0609020204030204" pitchFamily="49" charset="0"/>
              </a:rPr>
              <a:t>default value</a:t>
            </a:r>
            <a:r>
              <a:rPr lang="en-US" altLang="en-US" sz="1800" dirty="0" smtClean="0">
                <a:latin typeface="Consolas" panose="020B0609020204030204" pitchFamily="49" charset="0"/>
              </a:rPr>
              <a:t>&gt;</a:t>
            </a:r>
            <a:endParaRPr lang="en-US" altLang="en-US" sz="1800" dirty="0" smtClean="0"/>
          </a:p>
          <a:p>
            <a:r>
              <a:rPr lang="en-US" altLang="en-US" sz="2000" b="1" dirty="0" smtClean="0"/>
              <a:t>Example (</a:t>
            </a:r>
            <a:r>
              <a:rPr lang="en-US" altLang="en-US" sz="2000" b="1" dirty="0" smtClean="0">
                <a:solidFill>
                  <a:srgbClr val="3366FF"/>
                </a:solidFill>
              </a:rPr>
              <a:t>attributes</a:t>
            </a:r>
            <a:r>
              <a:rPr lang="en-US" altLang="en-US" sz="2000" b="1" dirty="0" smtClean="0"/>
              <a:t> are explicitly named):</a:t>
            </a:r>
          </a:p>
          <a:p>
            <a:pPr lvl="1">
              <a:lnSpc>
                <a:spcPct val="90000"/>
              </a:lnSpc>
              <a:buFont typeface="Times New Roman" panose="02020603050405020304" pitchFamily="18" charset="0"/>
              <a:buNone/>
            </a:pPr>
            <a:r>
              <a:rPr lang="en-US" altLang="en-US" sz="1800" dirty="0" smtClean="0">
                <a:latin typeface="Consolas" panose="020B0609020204030204" pitchFamily="49" charset="0"/>
              </a:rPr>
              <a:t>class Client:</a:t>
            </a:r>
          </a:p>
          <a:p>
            <a:pPr lvl="1">
              <a:lnSpc>
                <a:spcPct val="90000"/>
              </a:lnSpc>
              <a:buFont typeface="Times New Roman" panose="02020603050405020304" pitchFamily="18" charset="0"/>
              <a:buNone/>
            </a:pPr>
            <a:r>
              <a:rPr lang="en-US" altLang="en-US" sz="1800" dirty="0">
                <a:latin typeface="Consolas" panose="020B0609020204030204" pitchFamily="49" charset="0"/>
              </a:rPr>
              <a:t>    def __init__(self):</a:t>
            </a:r>
            <a:endParaRPr lang="en-US" altLang="en-US" sz="1800" dirty="0" smtClean="0">
              <a:latin typeface="Consolas" panose="020B0609020204030204" pitchFamily="49" charset="0"/>
            </a:endParaRPr>
          </a:p>
          <a:p>
            <a:pPr lvl="1">
              <a:lnSpc>
                <a:spcPct val="90000"/>
              </a:lnSpc>
              <a:buFont typeface="Times New Roman" panose="02020603050405020304" pitchFamily="18" charset="0"/>
              <a:buNone/>
            </a:pPr>
            <a:r>
              <a:rPr lang="en-US" altLang="en-US" sz="1800" dirty="0" smtClean="0">
                <a:latin typeface="Consolas" panose="020B0609020204030204" pitchFamily="49" charset="0"/>
              </a:rPr>
              <a:t>        self.</a:t>
            </a:r>
            <a:r>
              <a:rPr lang="en-US" altLang="en-US" sz="1800" b="1" dirty="0" smtClean="0">
                <a:solidFill>
                  <a:srgbClr val="3366FF"/>
                </a:solidFill>
                <a:latin typeface="Consolas" panose="020B0609020204030204" pitchFamily="49" charset="0"/>
              </a:rPr>
              <a:t>name</a:t>
            </a:r>
            <a:r>
              <a:rPr lang="en-US" altLang="en-US" sz="1800" dirty="0" smtClean="0">
                <a:latin typeface="Consolas" panose="020B0609020204030204" pitchFamily="49" charset="0"/>
              </a:rPr>
              <a:t> = "default"</a:t>
            </a:r>
          </a:p>
          <a:p>
            <a:pPr lvl="1">
              <a:lnSpc>
                <a:spcPct val="90000"/>
              </a:lnSpc>
              <a:buFont typeface="Times New Roman" panose="02020603050405020304" pitchFamily="18" charset="0"/>
              <a:buNone/>
            </a:pPr>
            <a:r>
              <a:rPr lang="en-US" altLang="en-US" sz="1800" dirty="0" smtClean="0">
                <a:latin typeface="Consolas" panose="020B0609020204030204" pitchFamily="49" charset="0"/>
              </a:rPr>
              <a:t>        self.</a:t>
            </a:r>
            <a:r>
              <a:rPr lang="en-US" altLang="en-US" sz="1800" b="1" dirty="0" smtClean="0">
                <a:solidFill>
                  <a:srgbClr val="3366FF"/>
                </a:solidFill>
                <a:latin typeface="Consolas" panose="020B0609020204030204" pitchFamily="49" charset="0"/>
              </a:rPr>
              <a:t>phone</a:t>
            </a:r>
            <a:r>
              <a:rPr lang="en-US" altLang="en-US" sz="1800" dirty="0" smtClean="0">
                <a:latin typeface="Consolas" panose="020B0609020204030204" pitchFamily="49" charset="0"/>
              </a:rPr>
              <a:t> = "(123)456-7890    </a:t>
            </a:r>
            <a:endParaRPr lang="en-US" altLang="en-US" sz="1800" b="1" dirty="0" smtClean="0"/>
          </a:p>
        </p:txBody>
      </p:sp>
      <p:grpSp>
        <p:nvGrpSpPr>
          <p:cNvPr id="2" name="Group 7"/>
          <p:cNvGrpSpPr>
            <a:grpSpLocks/>
          </p:cNvGrpSpPr>
          <p:nvPr/>
        </p:nvGrpSpPr>
        <p:grpSpPr bwMode="auto">
          <a:xfrm>
            <a:off x="5245100" y="3175958"/>
            <a:ext cx="4102100" cy="1574800"/>
            <a:chOff x="2120" y="1976"/>
            <a:chExt cx="2584" cy="992"/>
          </a:xfrm>
        </p:grpSpPr>
        <p:sp>
          <p:nvSpPr>
            <p:cNvPr id="17419" name="AutoShape 5"/>
            <p:cNvSpPr>
              <a:spLocks/>
            </p:cNvSpPr>
            <p:nvPr/>
          </p:nvSpPr>
          <p:spPr bwMode="auto">
            <a:xfrm>
              <a:off x="2120" y="1976"/>
              <a:ext cx="432" cy="992"/>
            </a:xfrm>
            <a:prstGeom prst="rightBrace">
              <a:avLst>
                <a:gd name="adj1" fmla="val 19136"/>
                <a:gd name="adj2" fmla="val 50000"/>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endParaRPr lang="en-US" altLang="en-US" sz="1400" dirty="0">
                <a:latin typeface="Arial" panose="020B0604020202020204" pitchFamily="34" charset="0"/>
              </a:endParaRPr>
            </a:p>
          </p:txBody>
        </p:sp>
        <p:sp>
          <p:nvSpPr>
            <p:cNvPr id="17420" name="Text Box 6"/>
            <p:cNvSpPr txBox="1">
              <a:spLocks noChangeArrowheads="1"/>
            </p:cNvSpPr>
            <p:nvPr/>
          </p:nvSpPr>
          <p:spPr bwMode="auto">
            <a:xfrm>
              <a:off x="2544" y="2112"/>
              <a:ext cx="2160" cy="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pPr>
              <a:r>
                <a:rPr lang="en-US" altLang="en-US" sz="2000" b="1" dirty="0">
                  <a:solidFill>
                    <a:srgbClr val="FF0000"/>
                  </a:solidFill>
                  <a:latin typeface="Arial" panose="020B0604020202020204" pitchFamily="34" charset="0"/>
                </a:rPr>
                <a:t>Describes what information that would be tracked by a “Client” but doesn’t </a:t>
              </a:r>
              <a:r>
                <a:rPr lang="en-US" altLang="en-US" sz="2000" b="1" dirty="0" smtClean="0">
                  <a:solidFill>
                    <a:srgbClr val="FF0000"/>
                  </a:solidFill>
                  <a:latin typeface="Arial" panose="020B0604020202020204" pitchFamily="34" charset="0"/>
                </a:rPr>
                <a:t>yet create </a:t>
              </a:r>
              <a:r>
                <a:rPr lang="en-US" altLang="en-US" sz="2000" b="1" dirty="0">
                  <a:solidFill>
                    <a:srgbClr val="FF0000"/>
                  </a:solidFill>
                  <a:latin typeface="Arial" panose="020B0604020202020204" pitchFamily="34" charset="0"/>
                </a:rPr>
                <a:t>a client variable</a:t>
              </a:r>
            </a:p>
          </p:txBody>
        </p:sp>
      </p:grpSp>
      <p:grpSp>
        <p:nvGrpSpPr>
          <p:cNvPr id="6" name="Group 5"/>
          <p:cNvGrpSpPr>
            <a:grpSpLocks/>
          </p:cNvGrpSpPr>
          <p:nvPr/>
        </p:nvGrpSpPr>
        <p:grpSpPr bwMode="auto">
          <a:xfrm>
            <a:off x="1752599" y="1002240"/>
            <a:ext cx="6946901" cy="2274361"/>
            <a:chOff x="1727199" y="1409700"/>
            <a:chExt cx="6946901" cy="2114756"/>
          </a:xfrm>
        </p:grpSpPr>
        <p:sp>
          <p:nvSpPr>
            <p:cNvPr id="17416" name="Line 8"/>
            <p:cNvSpPr>
              <a:spLocks noChangeShapeType="1"/>
            </p:cNvSpPr>
            <p:nvPr/>
          </p:nvSpPr>
          <p:spPr bwMode="auto">
            <a:xfrm flipH="1">
              <a:off x="1879600" y="1663701"/>
              <a:ext cx="3390900" cy="439593"/>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17417" name="Line 9"/>
            <p:cNvSpPr>
              <a:spLocks noChangeShapeType="1"/>
            </p:cNvSpPr>
            <p:nvPr/>
          </p:nvSpPr>
          <p:spPr bwMode="auto">
            <a:xfrm flipH="1">
              <a:off x="1727199" y="1676399"/>
              <a:ext cx="3517899" cy="1848057"/>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17418" name="Text Box 12"/>
            <p:cNvSpPr txBox="1">
              <a:spLocks noChangeArrowheads="1"/>
            </p:cNvSpPr>
            <p:nvPr/>
          </p:nvSpPr>
          <p:spPr bwMode="auto">
            <a:xfrm>
              <a:off x="5245100" y="1409700"/>
              <a:ext cx="3429000" cy="572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pPr>
              <a:r>
                <a:rPr lang="en-US" altLang="en-US" sz="2000" b="1" dirty="0">
                  <a:solidFill>
                    <a:srgbClr val="FF0000"/>
                  </a:solidFill>
                  <a:latin typeface="Arial" panose="020B0604020202020204" pitchFamily="34" charset="0"/>
                </a:rPr>
                <a:t>Note the convention: The first letter is capitalized.</a:t>
              </a:r>
            </a:p>
          </p:txBody>
        </p:sp>
      </p:grpSp>
      <p:sp>
        <p:nvSpPr>
          <p:cNvPr id="4" name="Rectangle 3"/>
          <p:cNvSpPr>
            <a:spLocks noChangeArrowheads="1"/>
          </p:cNvSpPr>
          <p:nvPr/>
        </p:nvSpPr>
        <p:spPr bwMode="auto">
          <a:xfrm>
            <a:off x="555625" y="4741445"/>
            <a:ext cx="8007350" cy="1261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marL="179388" indent="-179388" eaLnBrk="1" hangingPunct="1">
              <a:buFont typeface="Arial" panose="020B0604020202020204" pitchFamily="34" charset="0"/>
              <a:buChar char="•"/>
            </a:pPr>
            <a:r>
              <a:rPr lang="en-US" altLang="en-US" sz="2000" b="1" dirty="0" smtClean="0"/>
              <a:t>Defining a ‘client’ by using a list (# mapped to a attribute is not self- evident, determined by the index</a:t>
            </a:r>
            <a:r>
              <a:rPr lang="en-US" altLang="en-US" sz="2000" b="1" dirty="0" smtClean="0"/>
              <a:t>).</a:t>
            </a:r>
            <a:endParaRPr lang="en-US" altLang="en-US" sz="2000" b="1" dirty="0"/>
          </a:p>
          <a:p>
            <a:pPr marL="179388" eaLnBrk="1" hangingPunct="1"/>
            <a:r>
              <a:rPr lang="en-US" altLang="en-US" dirty="0">
                <a:latin typeface="Consolas" panose="020B0609020204030204" pitchFamily="49" charset="0"/>
              </a:rPr>
              <a:t>client = </a:t>
            </a:r>
            <a:r>
              <a:rPr lang="en-US" altLang="en-US" dirty="0" smtClean="0">
                <a:latin typeface="Consolas" panose="020B0609020204030204" pitchFamily="49" charset="0"/>
              </a:rPr>
              <a:t>[</a:t>
            </a:r>
            <a:r>
              <a:rPr lang="en-US" altLang="en-US" b="1" dirty="0" smtClean="0">
                <a:solidFill>
                  <a:srgbClr val="3366FF"/>
                </a:solidFill>
                <a:latin typeface="Consolas" panose="020B0609020204030204" pitchFamily="49" charset="0"/>
              </a:rPr>
              <a:t>"xxxxxxxxxxxxxxx"</a:t>
            </a:r>
            <a:r>
              <a:rPr lang="en-US" altLang="en-US" dirty="0" smtClean="0">
                <a:latin typeface="Consolas" panose="020B0609020204030204" pitchFamily="49" charset="0"/>
              </a:rPr>
              <a:t>,</a:t>
            </a:r>
            <a:endParaRPr lang="en-US" altLang="en-US" dirty="0">
              <a:latin typeface="Consolas" panose="020B0609020204030204" pitchFamily="49" charset="0"/>
            </a:endParaRPr>
          </a:p>
          <a:p>
            <a:pPr eaLnBrk="1" hangingPunct="1"/>
            <a:r>
              <a:rPr lang="en-US" altLang="en-US" dirty="0">
                <a:latin typeface="Consolas" panose="020B0609020204030204" pitchFamily="49" charset="0"/>
              </a:rPr>
              <a:t> </a:t>
            </a:r>
            <a:r>
              <a:rPr lang="en-US" altLang="en-US" dirty="0" smtClean="0">
                <a:latin typeface="Consolas" panose="020B0609020204030204" pitchFamily="49" charset="0"/>
              </a:rPr>
              <a:t>         </a:t>
            </a:r>
            <a:r>
              <a:rPr lang="en-US" altLang="en-US" b="1" dirty="0">
                <a:solidFill>
                  <a:srgbClr val="3366FF"/>
                </a:solidFill>
                <a:latin typeface="Consolas" panose="020B0609020204030204" pitchFamily="49" charset="0"/>
              </a:rPr>
              <a:t> </a:t>
            </a:r>
            <a:r>
              <a:rPr lang="en-US" altLang="en-US" b="1" dirty="0" smtClean="0">
                <a:solidFill>
                  <a:srgbClr val="3366FF"/>
                </a:solidFill>
                <a:latin typeface="Consolas" panose="020B0609020204030204" pitchFamily="49" charset="0"/>
              </a:rPr>
              <a:t> [0]</a:t>
            </a:r>
            <a:endParaRPr lang="en-US" altLang="en-US" b="1" dirty="0">
              <a:solidFill>
                <a:srgbClr val="3366FF"/>
              </a:solidFill>
              <a:latin typeface="Consolas" panose="020B0609020204030204" pitchFamily="49" charset="0"/>
            </a:endParaRPr>
          </a:p>
        </p:txBody>
      </p:sp>
      <p:sp>
        <p:nvSpPr>
          <p:cNvPr id="17415" name="TextBox 6"/>
          <p:cNvSpPr txBox="1">
            <a:spLocks noChangeArrowheads="1"/>
          </p:cNvSpPr>
          <p:nvPr/>
        </p:nvSpPr>
        <p:spPr bwMode="auto">
          <a:xfrm>
            <a:off x="-12700" y="6161619"/>
            <a:ext cx="9144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US" altLang="en-US" sz="1400" dirty="0"/>
              <a:t>1 </a:t>
            </a:r>
            <a:r>
              <a:rPr lang="en-US" altLang="en-US" sz="1400" dirty="0" smtClean="0"/>
              <a:t>It’s analogous to defining a function via ‘</a:t>
            </a:r>
            <a:r>
              <a:rPr lang="en-US" altLang="en-US" sz="1400" dirty="0" smtClean="0">
                <a:latin typeface="Consolas" panose="020B0609020204030204" pitchFamily="49" charset="0"/>
              </a:rPr>
              <a:t>def</a:t>
            </a:r>
            <a:r>
              <a:rPr lang="en-US" altLang="en-US" sz="1400" dirty="0" smtClean="0"/>
              <a:t>’, the function definition specifies instructions when the function is called. The class definition specifies information to be stored should an instance of the class be declared but doesn’t actually create an instance.</a:t>
            </a:r>
            <a:endParaRPr lang="en-US" altLang="en-US" sz="1400" dirty="0"/>
          </a:p>
        </p:txBody>
      </p:sp>
    </p:spTree>
    <p:extLst>
      <p:ext uri="{BB962C8B-B14F-4D97-AF65-F5344CB8AC3E}">
        <p14:creationId xmlns:p14="http://schemas.microsoft.com/office/powerpoint/2010/main" val="13665631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1981200" y="274638"/>
            <a:ext cx="6705600" cy="1143000"/>
          </a:xfrm>
        </p:spPr>
        <p:txBody>
          <a:bodyPr/>
          <a:lstStyle/>
          <a:p>
            <a:r>
              <a:rPr lang="en-US" altLang="en-US" sz="3200" dirty="0" smtClean="0"/>
              <a:t>Creating An Instance Of A Class</a:t>
            </a:r>
          </a:p>
        </p:txBody>
      </p:sp>
      <p:sp>
        <p:nvSpPr>
          <p:cNvPr id="18435" name="Rectangle 3"/>
          <p:cNvSpPr>
            <a:spLocks noGrp="1" noChangeArrowheads="1"/>
          </p:cNvSpPr>
          <p:nvPr>
            <p:ph type="body" idx="4294967295"/>
          </p:nvPr>
        </p:nvSpPr>
        <p:spPr/>
        <p:txBody>
          <a:bodyPr/>
          <a:lstStyle/>
          <a:p>
            <a:r>
              <a:rPr lang="en-US" altLang="en-US" sz="2400" dirty="0" smtClean="0"/>
              <a:t>Creating an actual instance (instance = object) is referred to as</a:t>
            </a:r>
          </a:p>
          <a:p>
            <a:endParaRPr lang="en-US" altLang="en-US" sz="2400" dirty="0" smtClean="0"/>
          </a:p>
          <a:p>
            <a:pPr lvl="1"/>
            <a:r>
              <a:rPr lang="en-US" altLang="en-US" sz="2000" b="1" dirty="0" smtClean="0">
                <a:solidFill>
                  <a:srgbClr val="FF0000"/>
                </a:solidFill>
              </a:rPr>
              <a:t>Instantiation: </a:t>
            </a:r>
            <a:r>
              <a:rPr lang="en-US" altLang="en-US" sz="2000" dirty="0" smtClean="0"/>
              <a:t>declaring a variable whose type is new type that you defined in the class definition (e.g. creating a new </a:t>
            </a:r>
            <a:r>
              <a:rPr lang="en-US" altLang="en-US" sz="2000" dirty="0" smtClean="0">
                <a:latin typeface="Consolas" panose="020B0609020204030204" pitchFamily="49" charset="0"/>
              </a:rPr>
              <a:t>Client</a:t>
            </a:r>
            <a:r>
              <a:rPr lang="en-US" altLang="en-US" sz="2000" dirty="0" smtClean="0"/>
              <a:t> variable).</a:t>
            </a:r>
          </a:p>
          <a:p>
            <a:r>
              <a:rPr lang="en-US" altLang="en-US" sz="2400" b="1" dirty="0" smtClean="0">
                <a:solidFill>
                  <a:srgbClr val="FF0000"/>
                </a:solidFill>
              </a:rPr>
              <a:t>Object: </a:t>
            </a:r>
            <a:r>
              <a:rPr lang="en-US" altLang="en-US" sz="2400" dirty="0" smtClean="0"/>
              <a:t>it is the variable whose type is the class you defined e.g. </a:t>
            </a:r>
            <a:r>
              <a:rPr lang="en-US" altLang="en-US" sz="2400" dirty="0" smtClean="0">
                <a:latin typeface="Consolas" panose="020B0609020204030204" pitchFamily="49" charset="0"/>
              </a:rPr>
              <a:t>firstClient</a:t>
            </a:r>
            <a:r>
              <a:rPr lang="en-US" altLang="en-US" sz="2400" dirty="0" smtClean="0"/>
              <a:t> is a variable whose type is </a:t>
            </a:r>
            <a:r>
              <a:rPr lang="en-US" altLang="en-US" sz="2400" dirty="0">
                <a:latin typeface="Consolas" panose="020B0609020204030204" pitchFamily="49" charset="0"/>
              </a:rPr>
              <a:t>Client</a:t>
            </a:r>
            <a:r>
              <a:rPr lang="en-US" altLang="en-US" sz="2400" dirty="0" smtClean="0"/>
              <a:t>.</a:t>
            </a:r>
          </a:p>
          <a:p>
            <a:pPr lvl="1"/>
            <a:r>
              <a:rPr lang="en-US" altLang="en-US" sz="2000" dirty="0" smtClean="0">
                <a:latin typeface="+mj-lt"/>
              </a:rPr>
              <a:t>Similar to lists: the creation of an object creates a reference and the actual variable (object</a:t>
            </a:r>
            <a:r>
              <a:rPr lang="en-US" altLang="en-US" sz="2000" dirty="0" smtClean="0">
                <a:latin typeface="+mj-lt"/>
              </a:rPr>
              <a:t>) </a:t>
            </a:r>
            <a:r>
              <a:rPr lang="en-US" altLang="en-US" sz="2400" b="1" dirty="0" smtClean="0"/>
              <a:t>Format</a:t>
            </a:r>
            <a:r>
              <a:rPr lang="en-US" altLang="en-US" sz="2400" b="1" dirty="0" smtClean="0"/>
              <a:t>:</a:t>
            </a:r>
          </a:p>
          <a:p>
            <a:pPr lvl="1">
              <a:buFont typeface="Times New Roman" panose="02020603050405020304" pitchFamily="18" charset="0"/>
              <a:buNone/>
            </a:pPr>
            <a:r>
              <a:rPr lang="en-US" altLang="en-US" sz="1800" dirty="0" smtClean="0">
                <a:latin typeface="Consolas" panose="020B0609020204030204" pitchFamily="49" charset="0"/>
              </a:rPr>
              <a:t>&lt;</a:t>
            </a:r>
            <a:r>
              <a:rPr lang="en-US" altLang="en-US" sz="1800" i="1" dirty="0" smtClean="0">
                <a:latin typeface="Consolas" panose="020B0609020204030204" pitchFamily="49" charset="0"/>
              </a:rPr>
              <a:t>reference name</a:t>
            </a:r>
            <a:r>
              <a:rPr lang="en-US" altLang="en-US" sz="1800" dirty="0" smtClean="0">
                <a:latin typeface="Consolas" panose="020B0609020204030204" pitchFamily="49" charset="0"/>
              </a:rPr>
              <a:t>&gt; = </a:t>
            </a:r>
            <a:r>
              <a:rPr lang="en-US" altLang="en-US" sz="1800" i="1" dirty="0" smtClean="0">
                <a:latin typeface="Consolas" panose="020B0609020204030204" pitchFamily="49" charset="0"/>
              </a:rPr>
              <a:t>N</a:t>
            </a:r>
            <a:r>
              <a:rPr lang="en-US" altLang="en-US" sz="1800" i="1" dirty="0" smtClean="0">
                <a:latin typeface="Consolas" panose="020B0609020204030204" pitchFamily="49" charset="0"/>
              </a:rPr>
              <a:t>ame </a:t>
            </a:r>
            <a:r>
              <a:rPr lang="en-US" altLang="en-US" sz="1800" i="1" dirty="0" smtClean="0">
                <a:latin typeface="Consolas" panose="020B0609020204030204" pitchFamily="49" charset="0"/>
              </a:rPr>
              <a:t>of class</a:t>
            </a:r>
            <a:r>
              <a:rPr lang="en-US" altLang="en-US" sz="1800" dirty="0" smtClean="0">
                <a:latin typeface="Consolas" panose="020B0609020204030204" pitchFamily="49" charset="0"/>
              </a:rPr>
              <a:t>&gt;()</a:t>
            </a:r>
            <a:endParaRPr lang="en-US" altLang="en-US" sz="2400" dirty="0" smtClean="0"/>
          </a:p>
          <a:p>
            <a:r>
              <a:rPr lang="en-US" altLang="en-US" sz="2400" b="1" dirty="0" smtClean="0"/>
              <a:t>Example:</a:t>
            </a:r>
          </a:p>
          <a:p>
            <a:pPr lvl="1">
              <a:buFont typeface="Times New Roman" panose="02020603050405020304" pitchFamily="18" charset="0"/>
              <a:buNone/>
            </a:pPr>
            <a:r>
              <a:rPr lang="en-US" altLang="en-US" sz="1800" dirty="0" smtClean="0">
                <a:latin typeface="Consolas" panose="020B0609020204030204" pitchFamily="49" charset="0"/>
              </a:rPr>
              <a:t>firstClient = Client()</a:t>
            </a:r>
          </a:p>
          <a:p>
            <a:endParaRPr lang="en-US" altLang="en-US" sz="1800" dirty="0" smtClean="0"/>
          </a:p>
        </p:txBody>
      </p:sp>
      <p:sp>
        <p:nvSpPr>
          <p:cNvPr id="2" name="TextBox 1"/>
          <p:cNvSpPr txBox="1">
            <a:spLocks noChangeArrowheads="1"/>
          </p:cNvSpPr>
          <p:nvPr/>
        </p:nvSpPr>
        <p:spPr bwMode="auto">
          <a:xfrm>
            <a:off x="838200" y="1981200"/>
            <a:ext cx="18415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2400" i="1" dirty="0">
                <a:latin typeface="Times New Roman" panose="02020603050405020304" pitchFamily="18" charset="0"/>
              </a:rPr>
              <a:t>instantiation</a:t>
            </a:r>
            <a:endParaRPr lang="en-US" altLang="en-US" sz="2400" dirty="0">
              <a:latin typeface="Arial" panose="020B0604020202020204" pitchFamily="34" charset="0"/>
            </a:endParaRPr>
          </a:p>
        </p:txBody>
      </p:sp>
      <p:sp>
        <p:nvSpPr>
          <p:cNvPr id="6" name="Rectangle 5"/>
          <p:cNvSpPr/>
          <p:nvPr/>
        </p:nvSpPr>
        <p:spPr>
          <a:xfrm>
            <a:off x="0" y="0"/>
            <a:ext cx="2590800" cy="9144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smtClean="0">
                <a:solidFill>
                  <a:schemeClr val="tx1"/>
                </a:solidFill>
                <a:latin typeface="Arial" panose="020B0604020202020204" pitchFamily="34" charset="0"/>
                <a:cs typeface="Arial" panose="020B0604020202020204" pitchFamily="34" charset="0"/>
              </a:rPr>
              <a:t>New terms</a:t>
            </a:r>
            <a:r>
              <a:rPr lang="en-US" sz="1400" dirty="0" smtClean="0">
                <a:solidFill>
                  <a:schemeClr val="tx1"/>
                </a:solidFill>
                <a:latin typeface="Arial" panose="020B0604020202020204" pitchFamily="34" charset="0"/>
                <a:cs typeface="Arial" panose="020B0604020202020204" pitchFamily="34" charset="0"/>
              </a:rPr>
              <a:t>:</a:t>
            </a:r>
          </a:p>
          <a:p>
            <a:pPr marL="182563" indent="-182563">
              <a:buFont typeface="Arial" panose="020B0604020202020204" pitchFamily="34" charset="0"/>
              <a:buChar char="•"/>
            </a:pPr>
            <a:r>
              <a:rPr lang="en-US" sz="1400" dirty="0" smtClean="0">
                <a:solidFill>
                  <a:schemeClr val="tx1"/>
                </a:solidFill>
                <a:latin typeface="Arial" panose="020B0604020202020204" pitchFamily="34" charset="0"/>
                <a:cs typeface="Arial" panose="020B0604020202020204" pitchFamily="34" charset="0"/>
              </a:rPr>
              <a:t>Instance </a:t>
            </a:r>
          </a:p>
          <a:p>
            <a:pPr marL="182563" indent="-182563">
              <a:buFont typeface="Arial" panose="020B0604020202020204" pitchFamily="34" charset="0"/>
              <a:buChar char="•"/>
            </a:pPr>
            <a:r>
              <a:rPr lang="en-US" sz="1400" dirty="0" smtClean="0">
                <a:solidFill>
                  <a:schemeClr val="tx1"/>
                </a:solidFill>
                <a:latin typeface="Arial" panose="020B0604020202020204" pitchFamily="34" charset="0"/>
                <a:cs typeface="Arial" panose="020B0604020202020204" pitchFamily="34" charset="0"/>
              </a:rPr>
              <a:t>Instantiation</a:t>
            </a:r>
          </a:p>
          <a:p>
            <a:pPr marL="182563" indent="-182563">
              <a:buFont typeface="Arial" panose="020B0604020202020204" pitchFamily="34" charset="0"/>
              <a:buChar char="•"/>
            </a:pPr>
            <a:r>
              <a:rPr lang="en-US" sz="1400" dirty="0" smtClean="0">
                <a:solidFill>
                  <a:schemeClr val="tx1"/>
                </a:solidFill>
                <a:latin typeface="Arial" panose="020B0604020202020204" pitchFamily="34" charset="0"/>
                <a:cs typeface="Arial" panose="020B0604020202020204" pitchFamily="34" charset="0"/>
              </a:rPr>
              <a:t>Object</a:t>
            </a:r>
          </a:p>
        </p:txBody>
      </p:sp>
    </p:spTree>
    <p:extLst>
      <p:ext uri="{BB962C8B-B14F-4D97-AF65-F5344CB8AC3E}">
        <p14:creationId xmlns:p14="http://schemas.microsoft.com/office/powerpoint/2010/main" val="39746782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mph" presetSubtype="0" fill="hold" nodeType="clickEffect">
                                  <p:stCondLst>
                                    <p:cond delay="0"/>
                                  </p:stCondLst>
                                  <p:childTnLst>
                                    <p:animScale>
                                      <p:cBhvr>
                                        <p:cTn id="6" dur="2000" fill="hold"/>
                                        <p:tgtEl>
                                          <p:spTgt spid="2">
                                            <p:txEl>
                                              <p:pRg st="0" end="0"/>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p:txBody>
          <a:bodyPr/>
          <a:lstStyle/>
          <a:p>
            <a:r>
              <a:rPr lang="en-US" altLang="en-US" sz="3200" dirty="0" smtClean="0"/>
              <a:t>Defining A Class Vs. Creating An Instance Of That Class</a:t>
            </a:r>
          </a:p>
        </p:txBody>
      </p:sp>
      <p:sp>
        <p:nvSpPr>
          <p:cNvPr id="8195" name="Rectangle 3"/>
          <p:cNvSpPr>
            <a:spLocks noGrp="1" noChangeArrowheads="1"/>
          </p:cNvSpPr>
          <p:nvPr>
            <p:ph type="body" sz="half" idx="4294967295"/>
          </p:nvPr>
        </p:nvSpPr>
        <p:spPr>
          <a:xfrm>
            <a:off x="477838" y="1398588"/>
            <a:ext cx="4008437" cy="5368925"/>
          </a:xfrm>
        </p:spPr>
        <p:txBody>
          <a:bodyPr/>
          <a:lstStyle/>
          <a:p>
            <a:r>
              <a:rPr lang="en-US" altLang="en-US" sz="2400" b="1" dirty="0" smtClean="0">
                <a:solidFill>
                  <a:srgbClr val="FF0000"/>
                </a:solidFill>
              </a:rPr>
              <a:t>Defining a class </a:t>
            </a:r>
            <a:r>
              <a:rPr lang="en-US" altLang="en-US" sz="2400" dirty="0" smtClean="0"/>
              <a:t>(~List type)</a:t>
            </a:r>
          </a:p>
          <a:p>
            <a:pPr lvl="1">
              <a:spcAft>
                <a:spcPts val="600"/>
              </a:spcAft>
            </a:pPr>
            <a:r>
              <a:rPr lang="en-US" altLang="en-US" sz="2000" dirty="0" smtClean="0"/>
              <a:t>A template that describes that class: how many fields, what type of information will be stored by each field, what default information will be stored in a </a:t>
            </a:r>
            <a:r>
              <a:rPr lang="en-US" altLang="en-US" sz="2000" dirty="0" smtClean="0"/>
              <a:t>field (and more…comin</a:t>
            </a:r>
            <a:r>
              <a:rPr lang="en-US" altLang="en-US" sz="2000" dirty="0" smtClean="0"/>
              <a:t>g later)</a:t>
            </a:r>
            <a:endParaRPr lang="en-US" altLang="en-US" sz="2000" dirty="0" smtClean="0"/>
          </a:p>
          <a:p>
            <a:endParaRPr lang="en-US" altLang="en-US" sz="2000" dirty="0" smtClean="0"/>
          </a:p>
        </p:txBody>
      </p:sp>
      <p:sp>
        <p:nvSpPr>
          <p:cNvPr id="8196" name="Rectangle 4"/>
          <p:cNvSpPr>
            <a:spLocks noGrp="1" noChangeArrowheads="1"/>
          </p:cNvSpPr>
          <p:nvPr>
            <p:ph type="body" sz="half" idx="4294967295"/>
          </p:nvPr>
        </p:nvSpPr>
        <p:spPr>
          <a:xfrm>
            <a:off x="4648200" y="1398588"/>
            <a:ext cx="4008438" cy="5368925"/>
          </a:xfrm>
        </p:spPr>
        <p:txBody>
          <a:bodyPr/>
          <a:lstStyle/>
          <a:p>
            <a:r>
              <a:rPr lang="en-US" altLang="en-US" sz="2400" b="1" dirty="0" smtClean="0">
                <a:solidFill>
                  <a:srgbClr val="3366FF"/>
                </a:solidFill>
              </a:rPr>
              <a:t>Creating an object </a:t>
            </a:r>
            <a:r>
              <a:rPr lang="en-US" altLang="en-US" sz="2400" dirty="0" smtClean="0"/>
              <a:t>(~creating a new list)</a:t>
            </a:r>
          </a:p>
          <a:p>
            <a:pPr lvl="1">
              <a:spcAft>
                <a:spcPts val="600"/>
              </a:spcAft>
            </a:pPr>
            <a:r>
              <a:rPr lang="en-US" altLang="en-US" sz="2000" dirty="0" smtClean="0"/>
              <a:t>Instances of that class (during instantiation) which can take on different forms.</a:t>
            </a:r>
          </a:p>
          <a:p>
            <a:endParaRPr lang="en-US" altLang="en-US" dirty="0" smtClean="0">
              <a:latin typeface="Times New Roman" panose="02020603050405020304" pitchFamily="18" charset="0"/>
            </a:endParaRPr>
          </a:p>
        </p:txBody>
      </p:sp>
      <p:grpSp>
        <p:nvGrpSpPr>
          <p:cNvPr id="2" name="Group 1"/>
          <p:cNvGrpSpPr>
            <a:grpSpLocks/>
          </p:cNvGrpSpPr>
          <p:nvPr/>
        </p:nvGrpSpPr>
        <p:grpSpPr bwMode="auto">
          <a:xfrm>
            <a:off x="2198028" y="3259258"/>
            <a:ext cx="4480331" cy="2259992"/>
            <a:chOff x="2148919" y="3314025"/>
            <a:chExt cx="4481073" cy="2259635"/>
          </a:xfrm>
        </p:grpSpPr>
        <p:cxnSp>
          <p:nvCxnSpPr>
            <p:cNvPr id="19465" name="AutoShape 9"/>
            <p:cNvCxnSpPr>
              <a:cxnSpLocks noChangeShapeType="1"/>
            </p:cNvCxnSpPr>
            <p:nvPr/>
          </p:nvCxnSpPr>
          <p:spPr bwMode="auto">
            <a:xfrm flipH="1">
              <a:off x="2620890" y="3796122"/>
              <a:ext cx="2492383" cy="66563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19466" name="AutoShape 10"/>
            <p:cNvCxnSpPr>
              <a:cxnSpLocks noChangeShapeType="1"/>
              <a:endCxn id="19467" idx="1"/>
            </p:cNvCxnSpPr>
            <p:nvPr/>
          </p:nvCxnSpPr>
          <p:spPr bwMode="auto">
            <a:xfrm>
              <a:off x="2148919" y="4461760"/>
              <a:ext cx="2964353" cy="63713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pic>
          <p:nvPicPr>
            <p:cNvPr id="19467" name="Picture 5" descr="C:\Users\tamj\AppData\Local\Microsoft\Windows\Temporary Internet Files\Content.IE5\2O9FXVIN\MP900305796[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13272" y="4624136"/>
              <a:ext cx="867581" cy="949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8" name="Picture 11" descr="C:\Users\tamj\AppData\Local\Microsoft\Windows\Temporary Internet Files\Content.IE5\LZWJTDG0\MP900387598[1].jpg"/>
            <p:cNvPicPr>
              <a:picLocks noChangeAspect="1" noChangeArrowheads="1"/>
            </p:cNvPicPr>
            <p:nvPr/>
          </p:nvPicPr>
          <p:blipFill>
            <a:blip r:embed="rId4" cstate="print">
              <a:extLst>
                <a:ext uri="{28A0092B-C50C-407E-A947-70E740481C1C}">
                  <a14:useLocalDpi xmlns:a14="http://schemas.microsoft.com/office/drawing/2010/main" val="0"/>
                </a:ext>
              </a:extLst>
            </a:blip>
            <a:srcRect l="9245" t="7732" r="8751" b="7208"/>
            <a:stretch>
              <a:fillRect/>
            </a:stretch>
          </p:blipFill>
          <p:spPr bwMode="auto">
            <a:xfrm>
              <a:off x="5113272" y="3314025"/>
              <a:ext cx="1516720" cy="1122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 name="Group 4"/>
          <p:cNvGrpSpPr>
            <a:grpSpLocks/>
          </p:cNvGrpSpPr>
          <p:nvPr/>
        </p:nvGrpSpPr>
        <p:grpSpPr bwMode="auto">
          <a:xfrm>
            <a:off x="1150938" y="4104289"/>
            <a:ext cx="2133600" cy="1124934"/>
            <a:chOff x="1150938" y="4104404"/>
            <a:chExt cx="2133600" cy="1125499"/>
          </a:xfrm>
        </p:grpSpPr>
        <p:pic>
          <p:nvPicPr>
            <p:cNvPr id="19463" name="Picture 4" descr="blueprint"/>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50938" y="4104404"/>
              <a:ext cx="1518983" cy="889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4" name="TextBox 3"/>
            <p:cNvSpPr txBox="1">
              <a:spLocks noChangeArrowheads="1"/>
            </p:cNvSpPr>
            <p:nvPr/>
          </p:nvSpPr>
          <p:spPr bwMode="auto">
            <a:xfrm>
              <a:off x="1150938" y="5001303"/>
              <a:ext cx="21336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US" altLang="en-US" sz="1200" dirty="0"/>
                <a:t>Image copyright unknown</a:t>
              </a:r>
            </a:p>
          </p:txBody>
        </p:sp>
      </p:grpSp>
      <p:sp>
        <p:nvSpPr>
          <p:cNvPr id="6" name="TextBox 5"/>
          <p:cNvSpPr txBox="1"/>
          <p:nvPr/>
        </p:nvSpPr>
        <p:spPr>
          <a:xfrm>
            <a:off x="1150938" y="5526060"/>
            <a:ext cx="3725862" cy="1241453"/>
          </a:xfrm>
          <a:prstGeom prst="rect">
            <a:avLst/>
          </a:prstGeom>
          <a:noFill/>
        </p:spPr>
        <p:txBody>
          <a:bodyPr wrap="square" rtlCol="0">
            <a:noAutofit/>
          </a:bodyPr>
          <a:lstStyle/>
          <a:p>
            <a:r>
              <a:rPr lang="en-US" sz="1600" dirty="0" smtClean="0">
                <a:latin typeface="Consolas" panose="020B0609020204030204" pitchFamily="49" charset="0"/>
              </a:rPr>
              <a:t>Example:</a:t>
            </a:r>
          </a:p>
          <a:p>
            <a:r>
              <a:rPr lang="en-US" altLang="en-US" sz="1400" b="1" dirty="0" smtClean="0">
                <a:solidFill>
                  <a:srgbClr val="FF0000"/>
                </a:solidFill>
                <a:latin typeface="Consolas" panose="020B0609020204030204" pitchFamily="49" charset="0"/>
              </a:rPr>
              <a:t>class Client:</a:t>
            </a:r>
          </a:p>
          <a:p>
            <a:r>
              <a:rPr lang="en-US" altLang="en-US" sz="1400" b="1" dirty="0">
                <a:solidFill>
                  <a:srgbClr val="FF0000"/>
                </a:solidFill>
                <a:latin typeface="Consolas" panose="020B0609020204030204" pitchFamily="49" charset="0"/>
              </a:rPr>
              <a:t> </a:t>
            </a:r>
            <a:r>
              <a:rPr lang="en-US" altLang="en-US" sz="1400" b="1" dirty="0" smtClean="0">
                <a:solidFill>
                  <a:srgbClr val="FF0000"/>
                </a:solidFill>
                <a:latin typeface="Consolas" panose="020B0609020204030204" pitchFamily="49" charset="0"/>
              </a:rPr>
              <a:t>   def </a:t>
            </a:r>
            <a:r>
              <a:rPr lang="en-US" altLang="en-US" sz="1400" b="1" dirty="0">
                <a:solidFill>
                  <a:srgbClr val="FF0000"/>
                </a:solidFill>
                <a:latin typeface="Consolas" panose="020B0609020204030204" pitchFamily="49" charset="0"/>
              </a:rPr>
              <a:t>__init__(self):</a:t>
            </a:r>
          </a:p>
          <a:p>
            <a:pPr lvl="1">
              <a:lnSpc>
                <a:spcPct val="90000"/>
              </a:lnSpc>
              <a:buFont typeface="Times New Roman" panose="02020603050405020304" pitchFamily="18" charset="0"/>
              <a:buNone/>
            </a:pPr>
            <a:r>
              <a:rPr lang="en-US" altLang="en-US" sz="1400" b="1" dirty="0" smtClean="0">
                <a:solidFill>
                  <a:srgbClr val="FF0000"/>
                </a:solidFill>
                <a:latin typeface="Consolas" panose="020B0609020204030204" pitchFamily="49" charset="0"/>
              </a:rPr>
              <a:t>    self.name </a:t>
            </a:r>
            <a:r>
              <a:rPr lang="en-US" altLang="en-US" sz="1400" b="1" dirty="0">
                <a:solidFill>
                  <a:srgbClr val="FF0000"/>
                </a:solidFill>
                <a:latin typeface="Consolas" panose="020B0609020204030204" pitchFamily="49" charset="0"/>
              </a:rPr>
              <a:t>= "default"</a:t>
            </a:r>
          </a:p>
          <a:p>
            <a:pPr lvl="1">
              <a:lnSpc>
                <a:spcPct val="90000"/>
              </a:lnSpc>
              <a:buFont typeface="Times New Roman" panose="02020603050405020304" pitchFamily="18" charset="0"/>
              <a:buNone/>
            </a:pPr>
            <a:r>
              <a:rPr lang="en-US" altLang="en-US" sz="1400" b="1" dirty="0">
                <a:solidFill>
                  <a:srgbClr val="FF0000"/>
                </a:solidFill>
                <a:latin typeface="Consolas" panose="020B0609020204030204" pitchFamily="49" charset="0"/>
              </a:rPr>
              <a:t>    </a:t>
            </a:r>
            <a:r>
              <a:rPr lang="en-US" altLang="en-US" sz="1400" b="1" dirty="0" smtClean="0">
                <a:solidFill>
                  <a:srgbClr val="FF0000"/>
                </a:solidFill>
                <a:latin typeface="Consolas" panose="020B0609020204030204" pitchFamily="49" charset="0"/>
              </a:rPr>
              <a:t>self.phone </a:t>
            </a:r>
            <a:r>
              <a:rPr lang="en-US" altLang="en-US" sz="1400" b="1" dirty="0">
                <a:solidFill>
                  <a:srgbClr val="FF0000"/>
                </a:solidFill>
                <a:latin typeface="Consolas" panose="020B0609020204030204" pitchFamily="49" charset="0"/>
              </a:rPr>
              <a:t>= "(123)456-7890    </a:t>
            </a:r>
            <a:endParaRPr lang="en-US" altLang="en-US" sz="1400" b="1" dirty="0">
              <a:solidFill>
                <a:srgbClr val="FF0000"/>
              </a:solidFill>
            </a:endParaRPr>
          </a:p>
        </p:txBody>
      </p:sp>
      <p:sp>
        <p:nvSpPr>
          <p:cNvPr id="16" name="TextBox 15"/>
          <p:cNvSpPr txBox="1"/>
          <p:nvPr/>
        </p:nvSpPr>
        <p:spPr>
          <a:xfrm>
            <a:off x="5168900" y="5532870"/>
            <a:ext cx="3725862" cy="1241453"/>
          </a:xfrm>
          <a:prstGeom prst="rect">
            <a:avLst/>
          </a:prstGeom>
          <a:noFill/>
        </p:spPr>
        <p:txBody>
          <a:bodyPr wrap="square" rtlCol="0">
            <a:noAutofit/>
          </a:bodyPr>
          <a:lstStyle/>
          <a:p>
            <a:r>
              <a:rPr lang="en-US" sz="1600" dirty="0" smtClean="0">
                <a:latin typeface="Consolas" panose="020B0609020204030204" pitchFamily="49" charset="0"/>
              </a:rPr>
              <a:t>Example:</a:t>
            </a:r>
          </a:p>
          <a:p>
            <a:r>
              <a:rPr lang="en-US" sz="1400" dirty="0" smtClean="0">
                <a:latin typeface="Consolas" panose="020B0609020204030204" pitchFamily="49" charset="0"/>
              </a:rPr>
              <a:t>firstClient =</a:t>
            </a:r>
            <a:r>
              <a:rPr lang="en-US" sz="1400" dirty="0" smtClean="0">
                <a:solidFill>
                  <a:srgbClr val="3366FF"/>
                </a:solidFill>
                <a:latin typeface="Consolas" panose="020B0609020204030204" pitchFamily="49" charset="0"/>
              </a:rPr>
              <a:t> </a:t>
            </a:r>
            <a:r>
              <a:rPr lang="en-US" sz="1400" b="1" dirty="0" smtClean="0">
                <a:solidFill>
                  <a:srgbClr val="3366FF"/>
                </a:solidFill>
                <a:latin typeface="Consolas" panose="020B0609020204030204" pitchFamily="49" charset="0"/>
              </a:rPr>
              <a:t>Client()</a:t>
            </a:r>
          </a:p>
        </p:txBody>
      </p:sp>
    </p:spTree>
    <p:extLst>
      <p:ext uri="{BB962C8B-B14F-4D97-AF65-F5344CB8AC3E}">
        <p14:creationId xmlns:p14="http://schemas.microsoft.com/office/powerpoint/2010/main" val="15766038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6">
                                            <p:txEl>
                                              <p:pRg st="0" end="0"/>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196">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wipe(left)">
                                      <p:cBhvr>
                                        <p:cTn id="29" dur="500"/>
                                        <p:tgtEl>
                                          <p:spTgt spid="2"/>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bldLvl="2"/>
      <p:bldP spid="8196" grpId="0" build="p"/>
      <p:bldP spid="6"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p:txBody>
          <a:bodyPr/>
          <a:lstStyle/>
          <a:p>
            <a:r>
              <a:rPr lang="en-US" altLang="en-US" sz="3200" dirty="0" smtClean="0"/>
              <a:t>The Client List Example Implemented Using Classes And Objects</a:t>
            </a:r>
          </a:p>
        </p:txBody>
      </p:sp>
      <p:sp>
        <p:nvSpPr>
          <p:cNvPr id="21507" name="Rectangle 3"/>
          <p:cNvSpPr>
            <a:spLocks noGrp="1" noChangeArrowheads="1"/>
          </p:cNvSpPr>
          <p:nvPr>
            <p:ph type="body" idx="4294967295"/>
          </p:nvPr>
        </p:nvSpPr>
        <p:spPr/>
        <p:txBody>
          <a:bodyPr/>
          <a:lstStyle/>
          <a:p>
            <a:pPr>
              <a:lnSpc>
                <a:spcPct val="80000"/>
              </a:lnSpc>
            </a:pPr>
            <a:r>
              <a:rPr lang="en-US" altLang="en-US" sz="2400" b="1" dirty="0" smtClean="0"/>
              <a:t>Name of the online example</a:t>
            </a:r>
            <a:r>
              <a:rPr lang="en-US" altLang="en-US" sz="2400" dirty="0" smtClean="0"/>
              <a:t>:</a:t>
            </a:r>
            <a:r>
              <a:rPr lang="en-US" altLang="en-US" dirty="0" smtClean="0">
                <a:latin typeface="Times New Roman" panose="02020603050405020304" pitchFamily="18" charset="0"/>
              </a:rPr>
              <a:t> </a:t>
            </a:r>
            <a:r>
              <a:rPr lang="en-US" altLang="en-US" sz="2400" dirty="0" smtClean="0">
                <a:latin typeface="Consolas" panose="020B0609020204030204" pitchFamily="49" charset="0"/>
              </a:rPr>
              <a:t>1client.py</a:t>
            </a:r>
          </a:p>
          <a:p>
            <a:pPr>
              <a:lnSpc>
                <a:spcPct val="80000"/>
              </a:lnSpc>
            </a:pPr>
            <a:endParaRPr lang="en-US" altLang="en-US" sz="2000" dirty="0" smtClean="0">
              <a:latin typeface="Times New Roman" panose="02020603050405020304" pitchFamily="18" charset="0"/>
            </a:endParaRPr>
          </a:p>
          <a:p>
            <a:pPr>
              <a:buFontTx/>
              <a:buNone/>
            </a:pPr>
            <a:r>
              <a:rPr lang="en-US" altLang="en-US" sz="2000" dirty="0" smtClean="0">
                <a:latin typeface="Consolas" panose="020B0609020204030204" pitchFamily="49" charset="0"/>
              </a:rPr>
              <a:t>class Client:</a:t>
            </a:r>
          </a:p>
          <a:p>
            <a:pPr>
              <a:buFontTx/>
              <a:buNone/>
            </a:pPr>
            <a:r>
              <a:rPr lang="en-US" sz="2000" dirty="0" smtClean="0">
                <a:latin typeface="Consolas" panose="020B0609020204030204" pitchFamily="49" charset="0"/>
              </a:rPr>
              <a:t>    def </a:t>
            </a:r>
            <a:r>
              <a:rPr lang="en-US" sz="2000" dirty="0">
                <a:latin typeface="Consolas" panose="020B0609020204030204" pitchFamily="49" charset="0"/>
              </a:rPr>
              <a:t>__init__(self</a:t>
            </a:r>
            <a:r>
              <a:rPr lang="en-US" sz="2000" dirty="0" smtClean="0">
                <a:latin typeface="Consolas" panose="020B0609020204030204" pitchFamily="49" charset="0"/>
              </a:rPr>
              <a:t>):</a:t>
            </a:r>
            <a:endParaRPr lang="en-US" altLang="en-US" sz="2000" dirty="0" smtClean="0">
              <a:latin typeface="Consolas" panose="020B0609020204030204" pitchFamily="49" charset="0"/>
            </a:endParaRPr>
          </a:p>
          <a:p>
            <a:pPr>
              <a:buFontTx/>
              <a:buNone/>
            </a:pPr>
            <a:r>
              <a:rPr lang="en-US" altLang="en-US" sz="2000" dirty="0" smtClean="0">
                <a:latin typeface="Consolas" panose="020B0609020204030204" pitchFamily="49" charset="0"/>
              </a:rPr>
              <a:t>        self.name = "default"</a:t>
            </a:r>
          </a:p>
          <a:p>
            <a:pPr>
              <a:buFontTx/>
              <a:buNone/>
            </a:pPr>
            <a:r>
              <a:rPr lang="en-US" altLang="en-US" sz="2000" dirty="0" smtClean="0">
                <a:latin typeface="Consolas" panose="020B0609020204030204" pitchFamily="49" charset="0"/>
              </a:rPr>
              <a:t>        self.phone = "(123)456-7890"</a:t>
            </a:r>
          </a:p>
          <a:p>
            <a:pPr>
              <a:buFontTx/>
              <a:buNone/>
            </a:pPr>
            <a:r>
              <a:rPr lang="en-US" altLang="en-US" sz="2000" dirty="0" smtClean="0">
                <a:latin typeface="Consolas" panose="020B0609020204030204" pitchFamily="49" charset="0"/>
              </a:rPr>
              <a:t>        self.email = "foo@bar.com"</a:t>
            </a:r>
          </a:p>
          <a:p>
            <a:pPr>
              <a:buFontTx/>
              <a:buNone/>
            </a:pPr>
            <a:r>
              <a:rPr lang="en-US" altLang="en-US" sz="2000" dirty="0" smtClean="0">
                <a:latin typeface="Consolas" panose="020B0609020204030204" pitchFamily="49" charset="0"/>
              </a:rPr>
              <a:t>        self.purchases = 0</a:t>
            </a:r>
          </a:p>
          <a:p>
            <a:pPr>
              <a:buFontTx/>
              <a:buNone/>
            </a:pPr>
            <a:endParaRPr lang="en-US" altLang="en-US" sz="1800" dirty="0" smtClean="0"/>
          </a:p>
        </p:txBody>
      </p:sp>
      <p:grpSp>
        <p:nvGrpSpPr>
          <p:cNvPr id="4" name="Group 3"/>
          <p:cNvGrpSpPr>
            <a:grpSpLocks/>
          </p:cNvGrpSpPr>
          <p:nvPr/>
        </p:nvGrpSpPr>
        <p:grpSpPr bwMode="auto">
          <a:xfrm>
            <a:off x="1752600" y="3011527"/>
            <a:ext cx="6629400" cy="3297198"/>
            <a:chOff x="-1104900" y="-190500"/>
            <a:chExt cx="6629400" cy="3297198"/>
          </a:xfrm>
        </p:grpSpPr>
        <p:sp>
          <p:nvSpPr>
            <p:cNvPr id="5" name="Line 5"/>
            <p:cNvSpPr>
              <a:spLocks noChangeShapeType="1"/>
            </p:cNvSpPr>
            <p:nvPr/>
          </p:nvSpPr>
          <p:spPr bwMode="auto">
            <a:xfrm flipH="1" flipV="1">
              <a:off x="-1104900" y="-190500"/>
              <a:ext cx="3924300" cy="30861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6" name="Line 6"/>
            <p:cNvSpPr>
              <a:spLocks noChangeShapeType="1"/>
            </p:cNvSpPr>
            <p:nvPr/>
          </p:nvSpPr>
          <p:spPr bwMode="auto">
            <a:xfrm flipH="1" flipV="1">
              <a:off x="-190500" y="-190500"/>
              <a:ext cx="3009900" cy="30861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7" name="Text Box 7"/>
            <p:cNvSpPr txBox="1">
              <a:spLocks noChangeArrowheads="1"/>
            </p:cNvSpPr>
            <p:nvPr/>
          </p:nvSpPr>
          <p:spPr bwMode="auto">
            <a:xfrm>
              <a:off x="2857500" y="2552700"/>
              <a:ext cx="26670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pPr>
              <a:r>
                <a:rPr lang="en-US" altLang="en-US" b="1" dirty="0" smtClean="0">
                  <a:solidFill>
                    <a:srgbClr val="FF0000"/>
                  </a:solidFill>
                  <a:latin typeface="Arial" panose="020B0604020202020204" pitchFamily="34" charset="0"/>
                </a:rPr>
                <a:t>Exactly as-is i.e. </a:t>
              </a:r>
              <a:r>
                <a:rPr lang="en-US" altLang="en-US" b="1" dirty="0">
                  <a:solidFill>
                    <a:srgbClr val="FF0000"/>
                  </a:solidFill>
                  <a:latin typeface="Arial" panose="020B0604020202020204" pitchFamily="34" charset="0"/>
                </a:rPr>
                <a:t>n</a:t>
              </a:r>
              <a:r>
                <a:rPr lang="en-US" altLang="en-US" b="1" dirty="0" smtClean="0">
                  <a:solidFill>
                    <a:srgbClr val="FF0000"/>
                  </a:solidFill>
                  <a:latin typeface="Arial" panose="020B0604020202020204" pitchFamily="34" charset="0"/>
                </a:rPr>
                <a:t>o spaces, 2 underscores</a:t>
              </a:r>
              <a:endParaRPr lang="en-US" altLang="en-US" b="1" dirty="0">
                <a:solidFill>
                  <a:srgbClr val="FF0000"/>
                </a:solidFill>
                <a:latin typeface="Arial" panose="020B0604020202020204" pitchFamily="34" charset="0"/>
              </a:endParaRPr>
            </a:p>
          </p:txBody>
        </p:sp>
      </p:grpSp>
    </p:spTree>
    <p:extLst>
      <p:ext uri="{BB962C8B-B14F-4D97-AF65-F5344CB8AC3E}">
        <p14:creationId xmlns:p14="http://schemas.microsoft.com/office/powerpoint/2010/main" val="3967668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CC"/>
        </a:solidFill>
        <a:ln>
          <a:solidFill>
            <a:schemeClr val="tx1"/>
          </a:solidFill>
        </a:ln>
      </a:spPr>
      <a:bodyPr rtlCol="0" anchor="ctr"/>
      <a:lstStyle>
        <a:defPPr>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noAutofit/>
      </a:bodyPr>
      <a:lstStyle>
        <a:defPPr>
          <a:defRPr dirty="0" err="1"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36602</TotalTime>
  <Words>3648</Words>
  <Application>Microsoft Office PowerPoint</Application>
  <PresentationFormat>On-screen Show (4:3)</PresentationFormat>
  <Paragraphs>609</Paragraphs>
  <Slides>44</Slides>
  <Notes>22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44</vt:i4>
      </vt:variant>
    </vt:vector>
  </HeadingPairs>
  <TitlesOfParts>
    <vt:vector size="53" baseType="lpstr">
      <vt:lpstr>ＭＳ Ｐゴシック</vt:lpstr>
      <vt:lpstr>ＭＳ Ｐゴシック</vt:lpstr>
      <vt:lpstr>Arial</vt:lpstr>
      <vt:lpstr>Calibri</vt:lpstr>
      <vt:lpstr>Comic Sans MS</vt:lpstr>
      <vt:lpstr>Consolas</vt:lpstr>
      <vt:lpstr>Garamond</vt:lpstr>
      <vt:lpstr>Times New Roman</vt:lpstr>
      <vt:lpstr>Office Theme</vt:lpstr>
      <vt:lpstr>Classes And Objects</vt:lpstr>
      <vt:lpstr>Composites</vt:lpstr>
      <vt:lpstr>Some Drawbacks Of Using A List</vt:lpstr>
      <vt:lpstr>New Term: Class</vt:lpstr>
      <vt:lpstr>Classes Define A Composite Type </vt:lpstr>
      <vt:lpstr>Defining A Class1</vt:lpstr>
      <vt:lpstr>Creating An Instance Of A Class</vt:lpstr>
      <vt:lpstr>Defining A Class Vs. Creating An Instance Of That Class</vt:lpstr>
      <vt:lpstr>The Client List Example Implemented Using Classes And Objects</vt:lpstr>
      <vt:lpstr>The Client List Example Implemented  Using Classes (2)</vt:lpstr>
      <vt:lpstr>Important Details</vt:lpstr>
      <vt:lpstr>What Is The Benefit Of Defining A Class?</vt:lpstr>
      <vt:lpstr>What Is The Benefit Of Defining A Class (2)</vt:lpstr>
      <vt:lpstr>Revisiting A Previous Example: __init__()</vt:lpstr>
      <vt:lpstr>Classes Have Attributes </vt:lpstr>
      <vt:lpstr>New Term: Class Methods (“Behaviors”)</vt:lpstr>
      <vt:lpstr>Defining Class Methods</vt:lpstr>
      <vt:lpstr>Defining Class Methods: Full Example</vt:lpstr>
      <vt:lpstr>Calling A Method Inside Another Method Of The Same Class</vt:lpstr>
      <vt:lpstr>Why Is ‘Self’ Needed</vt:lpstr>
      <vt:lpstr>Whose Method Is Called: Stacey’s Due To Self</vt:lpstr>
      <vt:lpstr>Whose Method Is Called: Jamie’s Due To Self</vt:lpstr>
      <vt:lpstr>Self Is Still Needed Even With A Single Object</vt:lpstr>
      <vt:lpstr>Including Out Of Scope Reference Name Inside Of The Class</vt:lpstr>
      <vt:lpstr>Excluding The Reference Name</vt:lpstr>
      <vt:lpstr>Excluding Reference Name Outside Of Class</vt:lpstr>
      <vt:lpstr>Using ‘Self’ Outside Of The Class</vt:lpstr>
      <vt:lpstr>Using ‘Self’ Outside Of The Class</vt:lpstr>
      <vt:lpstr>Decomposing Large Programs: By File</vt:lpstr>
      <vt:lpstr>Python File Decomposition: Modules</vt:lpstr>
      <vt:lpstr>Review: Using The Code In A Module</vt:lpstr>
      <vt:lpstr>Defining Your Own Module</vt:lpstr>
      <vt:lpstr>Defining Your Own Module (2)</vt:lpstr>
      <vt:lpstr>Naming The Starting Module</vt:lpstr>
      <vt:lpstr>Importing Modules Containing Class Definitions</vt:lpstr>
      <vt:lpstr>Importing Modules Containing Class Definitions</vt:lpstr>
      <vt:lpstr>Approach 1: An Example</vt:lpstr>
      <vt:lpstr>Approach 2: An Example</vt:lpstr>
      <vt:lpstr>Recall: Objected Approach Ties Behaviors (Methods) To Classes</vt:lpstr>
      <vt:lpstr>An Addition Object-Oriented Concept: Inheritance</vt:lpstr>
      <vt:lpstr>Inheritance: A Complete Example</vt:lpstr>
      <vt:lpstr>Object-Oriented Design: Advantage Over Procedural Decomposition</vt:lpstr>
      <vt:lpstr>After This Section You Should Now Know</vt:lpstr>
      <vt:lpstr>Copyright Notification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dc:title>
  <dc:creator>James Tam</dc:creator>
  <cp:keywords>classes;objects;attributes;methods;self;init;constructor;inheritance</cp:keywords>
  <cp:lastModifiedBy>James Tam</cp:lastModifiedBy>
  <cp:revision>967</cp:revision>
  <dcterms:created xsi:type="dcterms:W3CDTF">2013-08-26T22:54:00Z</dcterms:created>
  <dcterms:modified xsi:type="dcterms:W3CDTF">2025-06-10T09:11:00Z</dcterms:modified>
</cp:coreProperties>
</file>