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465" r:id="rId2"/>
    <p:sldId id="498" r:id="rId3"/>
    <p:sldId id="500" r:id="rId4"/>
    <p:sldId id="487" r:id="rId5"/>
    <p:sldId id="489" r:id="rId6"/>
    <p:sldId id="488" r:id="rId7"/>
    <p:sldId id="508" r:id="rId8"/>
    <p:sldId id="491" r:id="rId9"/>
    <p:sldId id="492" r:id="rId10"/>
    <p:sldId id="493" r:id="rId11"/>
    <p:sldId id="506" r:id="rId12"/>
    <p:sldId id="456" r:id="rId13"/>
    <p:sldId id="501" r:id="rId14"/>
    <p:sldId id="502" r:id="rId15"/>
    <p:sldId id="423" r:id="rId16"/>
    <p:sldId id="504" r:id="rId17"/>
    <p:sldId id="473" r:id="rId18"/>
    <p:sldId id="414" r:id="rId19"/>
    <p:sldId id="415" r:id="rId20"/>
    <p:sldId id="416" r:id="rId21"/>
    <p:sldId id="417" r:id="rId22"/>
    <p:sldId id="418" r:id="rId23"/>
    <p:sldId id="494" r:id="rId24"/>
    <p:sldId id="495" r:id="rId25"/>
    <p:sldId id="419" r:id="rId26"/>
    <p:sldId id="420" r:id="rId27"/>
    <p:sldId id="496" r:id="rId28"/>
    <p:sldId id="505" r:id="rId29"/>
    <p:sldId id="402" r:id="rId30"/>
    <p:sldId id="432" r:id="rId31"/>
    <p:sldId id="509" r:id="rId32"/>
    <p:sldId id="510" r:id="rId33"/>
    <p:sldId id="511" r:id="rId34"/>
    <p:sldId id="512" r:id="rId35"/>
    <p:sldId id="513" r:id="rId36"/>
    <p:sldId id="514" r:id="rId37"/>
    <p:sldId id="515" r:id="rId38"/>
    <p:sldId id="516" r:id="rId39"/>
    <p:sldId id="499" r:id="rId40"/>
    <p:sldId id="451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DBE5B96-9885-4A6A-99ED-B4C663DF969D}">
          <p14:sldIdLst>
            <p14:sldId id="465"/>
            <p14:sldId id="498"/>
            <p14:sldId id="500"/>
            <p14:sldId id="487"/>
            <p14:sldId id="489"/>
            <p14:sldId id="488"/>
            <p14:sldId id="508"/>
            <p14:sldId id="491"/>
            <p14:sldId id="492"/>
            <p14:sldId id="493"/>
            <p14:sldId id="506"/>
            <p14:sldId id="456"/>
          </p14:sldIdLst>
        </p14:section>
        <p14:section name="Untitled Section" id="{1C01EF0E-FC07-468C-9D11-8C4ED9A145C2}">
          <p14:sldIdLst>
            <p14:sldId id="501"/>
            <p14:sldId id="502"/>
            <p14:sldId id="423"/>
            <p14:sldId id="504"/>
            <p14:sldId id="473"/>
            <p14:sldId id="414"/>
            <p14:sldId id="415"/>
            <p14:sldId id="416"/>
            <p14:sldId id="417"/>
            <p14:sldId id="418"/>
            <p14:sldId id="494"/>
            <p14:sldId id="495"/>
            <p14:sldId id="419"/>
            <p14:sldId id="420"/>
            <p14:sldId id="496"/>
            <p14:sldId id="505"/>
            <p14:sldId id="402"/>
            <p14:sldId id="432"/>
            <p14:sldId id="509"/>
            <p14:sldId id="510"/>
            <p14:sldId id="511"/>
            <p14:sldId id="512"/>
            <p14:sldId id="513"/>
            <p14:sldId id="514"/>
            <p14:sldId id="515"/>
            <p14:sldId id="516"/>
            <p14:sldId id="499"/>
            <p14:sldId id="4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8" clrIdx="0">
    <p:extLst>
      <p:ext uri="{19B8F6BF-5375-455C-9EA6-DF929625EA0E}">
        <p15:presenceInfo xmlns:p15="http://schemas.microsoft.com/office/powerpoint/2012/main" userId="James T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CD5B5"/>
    <a:srgbClr val="FFFFCC"/>
    <a:srgbClr val="00E6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61" autoAdjust="0"/>
    <p:restoredTop sz="87268" autoAdjust="0"/>
  </p:normalViewPr>
  <p:slideViewPr>
    <p:cSldViewPr>
      <p:cViewPr varScale="1">
        <p:scale>
          <a:sx n="91" d="100"/>
          <a:sy n="91" d="100"/>
        </p:scale>
        <p:origin x="34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1542" y="-4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D5ABCEED-7380-4148-84EA-26B881B78976}" type="datetimeFigureOut">
              <a:rPr lang="en-US" altLang="en-US"/>
              <a:pPr>
                <a:defRPr/>
              </a:pPr>
              <a:t>5/29/2025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Decomposition/functions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CAEAA0C-65DA-4DA6-9403-115FD08BD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83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FF3B6440-B735-4E86-9CAE-7AD6D51CC159}" type="datetimeFigureOut">
              <a:rPr lang="en-US" altLang="en-US"/>
              <a:pPr>
                <a:defRPr/>
              </a:pPr>
              <a:t>5/29/2025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5DDD8C-F390-4C1E-8889-7F014B60A1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334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EF01837C-61B1-4FA4-9240-2804EEDCF6AF}" type="slidenum">
              <a:rPr lang="en-US" altLang="en-US" sz="1000" smtClean="0">
                <a:latin typeface="Times New Roman" pitchFamily="18" charset="0"/>
              </a:rPr>
              <a:pPr eaLnBrk="0" hangingPunct="0"/>
              <a:t>1</a:t>
            </a:fld>
            <a:endParaRPr lang="en-US" altLang="en-US" sz="1000" dirty="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252345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Case 1:</a:t>
            </a:r>
          </a:p>
          <a:p>
            <a:r>
              <a:rPr lang="en-US" altLang="en-US"/>
              <a:t>x,y: needed in fun1, fun3 e.g., get input in fun1 and then display in fun3</a:t>
            </a:r>
          </a:p>
          <a:p>
            <a:r>
              <a:rPr lang="en-US" altLang="en-US"/>
              <a:t>Must declare in fun2 so you can pass x,y into fun3</a:t>
            </a:r>
          </a:p>
          <a:p>
            <a:endParaRPr lang="en-US" altLang="en-US"/>
          </a:p>
          <a:p>
            <a:r>
              <a:rPr lang="en-US" altLang="en-US"/>
              <a:t>Case 2:</a:t>
            </a:r>
          </a:p>
          <a:p>
            <a:r>
              <a:rPr lang="en-US" altLang="en-US"/>
              <a:t>If x is only used in fun2 then that</a:t>
            </a:r>
            <a:r>
              <a:rPr lang="ja-JP" altLang="en-US"/>
              <a:t>’</a:t>
            </a:r>
            <a:r>
              <a:rPr lang="en-US" altLang="ja-JP"/>
              <a:t>s where it should be created</a:t>
            </a:r>
          </a:p>
          <a:p>
            <a:r>
              <a:rPr lang="en-US" altLang="en-US"/>
              <a:t>If y,z is used only in fun3 then that</a:t>
            </a:r>
            <a:r>
              <a:rPr lang="ja-JP" altLang="en-US"/>
              <a:t>’</a:t>
            </a:r>
            <a:r>
              <a:rPr lang="en-US" altLang="ja-JP"/>
              <a:t>s where they should be created</a:t>
            </a:r>
          </a:p>
          <a:p>
            <a:r>
              <a:rPr lang="en-US" altLang="en-US"/>
              <a:t>Fun1 doesn</a:t>
            </a:r>
            <a:r>
              <a:rPr lang="ja-JP" altLang="en-US"/>
              <a:t>’</a:t>
            </a:r>
            <a:r>
              <a:rPr lang="en-US" altLang="ja-JP"/>
              <a:t>t need to access x,y,z so these variables aren</a:t>
            </a:r>
            <a:r>
              <a:rPr lang="ja-JP" altLang="en-US"/>
              <a:t>’</a:t>
            </a:r>
            <a:r>
              <a:rPr lang="en-US" altLang="ja-JP"/>
              <a:t>t created here</a:t>
            </a:r>
          </a:p>
          <a:p>
            <a:endParaRPr lang="en-US" alt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fld id="{B93424D9-5C33-44BA-8410-C999EAE6AF4C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81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floats</a:t>
            </a:r>
            <a:r>
              <a:rPr lang="en-US" baseline="0" dirty="0"/>
              <a:t> rounding up occurs at 5 and above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5DDD8C-F390-4C1E-8889-7F014B60A19F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002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</a:t>
            </a:r>
            <a:r>
              <a:rPr lang="en-US" dirty="0" err="1"/>
              <a:t>args</a:t>
            </a:r>
            <a:r>
              <a:rPr lang="en-US" dirty="0"/>
              <a:t> to print: 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 err="1"/>
              <a:t>arg</a:t>
            </a:r>
            <a:r>
              <a:rPr lang="en-US" dirty="0"/>
              <a:t>=</a:t>
            </a:r>
            <a:r>
              <a:rPr lang="en-US" baseline="0" dirty="0"/>
              <a:t>single character string, 2</a:t>
            </a:r>
            <a:r>
              <a:rPr lang="en-US" baseline="30000" dirty="0"/>
              <a:t>nd</a:t>
            </a:r>
            <a:r>
              <a:rPr lang="en-US" baseline="0" dirty="0"/>
              <a:t> </a:t>
            </a:r>
            <a:r>
              <a:rPr lang="en-US" baseline="0" dirty="0" err="1"/>
              <a:t>arg</a:t>
            </a:r>
            <a:r>
              <a:rPr lang="en-US" baseline="0" dirty="0"/>
              <a:t>=return value of </a:t>
            </a:r>
            <a:r>
              <a:rPr lang="en-US" baseline="0" dirty="0" err="1"/>
              <a:t>isDigit</a:t>
            </a:r>
            <a:r>
              <a:rPr lang="en-US" baseline="0" dirty="0"/>
              <a:t> which is a Boolean value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5DDD8C-F390-4C1E-8889-7F014B60A19F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603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dirty="0"/>
              <a:t>Doesn’t work if the start function calls another function but it seems to work if any function other than the start function calls another.</a:t>
            </a:r>
          </a:p>
          <a:p>
            <a:pPr>
              <a:buFontTx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4743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Function fun is never called so the second message never appears onscreen.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212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Function fun is never called so the second message never appears onscreen.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010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46435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8455282-5915-4FCE-8DA5-EA30FD541731}" type="slidenum">
              <a:rPr lang="en-US" altLang="en-US" sz="1300">
                <a:latin typeface="Times New Roman" pitchFamily="18" charset="0"/>
              </a:rPr>
              <a:pPr algn="r" eaLnBrk="1" hangingPunct="1"/>
              <a:t>29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46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643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06800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3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CDBE8AE3-5059-4446-AEA2-611E5F9D44B1}" type="datetimeFigureOut">
              <a:rPr lang="en-US" altLang="en-US"/>
              <a:pPr>
                <a:defRPr/>
              </a:pPr>
              <a:t>5/29/2025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7EDA4D93-942C-41D4-9A0B-729A8FEB24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42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C8A8370-B399-4FE5-A500-C5666209F498}" type="datetimeFigureOut">
              <a:rPr lang="en-US" altLang="en-US"/>
              <a:pPr>
                <a:defRPr/>
              </a:pPr>
              <a:t>5/29/2025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EE222FE-49C1-4801-9CC9-169EF7E7DC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6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900" dirty="0">
                <a:latin typeface="Garamond" panose="02020404030301010803" pitchFamily="18" charset="0"/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62037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21B290D-ADF0-4B72-B452-74F90BDDEE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47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C440ABE-13C6-4071-BF75-8DC5AC2B55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86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A6FEC9D-1805-4C9A-BC82-C8A62FF4317A}" type="datetimeFigureOut">
              <a:rPr lang="en-US" altLang="en-US"/>
              <a:pPr>
                <a:defRPr/>
              </a:pPr>
              <a:t>5/29/2025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5524B16-E9E0-44FF-92F8-9EFB0667DA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69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DC498C3-BE7E-4EEA-A290-65BD0DFC9AE1}" type="datetimeFigureOut">
              <a:rPr lang="en-US" altLang="en-US"/>
              <a:pPr>
                <a:defRPr/>
              </a:pPr>
              <a:t>5/29/2025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63F399C1-190E-4904-AD6C-5EE2B07A43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44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D801BA8B-D695-4186-BE15-FEEF053D3737}" type="datetimeFigureOut">
              <a:rPr lang="en-US" altLang="en-US"/>
              <a:pPr>
                <a:defRPr/>
              </a:pPr>
              <a:t>5/29/2025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DB3DE14F-8DDF-4EC5-B5C9-5F8ADCEEF3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35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B7801757-C2B7-4B5F-B927-A98CBA5C6DA0}" type="datetimeFigureOut">
              <a:rPr lang="en-US" altLang="en-US"/>
              <a:pPr>
                <a:defRPr/>
              </a:pPr>
              <a:t>5/29/2025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B2C8B31C-123F-4967-A9D8-8CF8E80F92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9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4FE098D-D121-4E5C-8A33-436C1E052B77}" type="datetimeFigureOut">
              <a:rPr lang="en-US" altLang="en-US"/>
              <a:pPr>
                <a:defRPr/>
              </a:pPr>
              <a:t>5/29/2025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309731D-5C77-4DAE-ACBE-1AE3EA03AA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4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76450"/>
          </a:xfrm>
        </p:spPr>
        <p:txBody>
          <a:bodyPr/>
          <a:lstStyle/>
          <a:p>
            <a:pPr eaLnBrk="1" hangingPunct="1"/>
            <a:r>
              <a:rPr lang="en-US" altLang="en-US" dirty="0"/>
              <a:t>Functions: Decomposition And Code Reuse, Part 3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en-CA" altLang="en-US" sz="1800" baseline="30000" dirty="0">
              <a:latin typeface="Arial" charset="0"/>
            </a:endParaRP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2862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114300" indent="-114300"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Global identifiers, scope and program design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Declaring variables: where in your function/at what level in your program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Boolean functions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Breaking long functions into parts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Common errors when defining functions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Program design and defining functions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Testing functions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Benefits &amp; drawbacks of defining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Globals: Another Example (‘Write’ Access Via The “</a:t>
            </a:r>
            <a:r>
              <a:rPr lang="en-US" altLang="ja-JP" dirty="0">
                <a:latin typeface="Consolas" pitchFamily="49" charset="0"/>
              </a:rPr>
              <a:t>Global</a:t>
            </a:r>
            <a:r>
              <a:rPr lang="en-US" altLang="en-US" dirty="0"/>
              <a:t>”</a:t>
            </a:r>
            <a:r>
              <a:rPr lang="en-US" altLang="ja-JP" dirty="0"/>
              <a:t> Keyword)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</a:t>
            </a:r>
            <a:r>
              <a:rPr lang="en-US" altLang="en-US" dirty="0"/>
              <a:t>: </a:t>
            </a:r>
            <a:r>
              <a:rPr lang="en-US" altLang="en-US" sz="2000" dirty="0">
                <a:latin typeface="Consolas" pitchFamily="49" charset="0"/>
              </a:rPr>
              <a:t>10modifyingGlobals.py</a:t>
            </a:r>
          </a:p>
          <a:p>
            <a:r>
              <a:rPr lang="en-US" altLang="en-US" sz="2000" dirty="0"/>
              <a:t>Learning objective: How global variables can be modified inside functions.</a:t>
            </a:r>
            <a:endParaRPr lang="en-US" altLang="en-US" sz="20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num = 1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global num 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num = 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fun()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start()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endParaRPr lang="en-CA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386012" y="3996646"/>
            <a:ext cx="1577975" cy="373063"/>
            <a:chOff x="2921000" y="4645025"/>
            <a:chExt cx="1577975" cy="373063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78" b="65622"/>
            <a:stretch>
              <a:fillRect/>
            </a:stretch>
          </p:blipFill>
          <p:spPr bwMode="auto">
            <a:xfrm>
              <a:off x="2921000" y="4645025"/>
              <a:ext cx="439738" cy="331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3355975" y="4648200"/>
              <a:ext cx="11430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0000"/>
                  </a:solidFill>
                </a:rPr>
                <a:t>Global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349146" y="2023925"/>
            <a:ext cx="5880454" cy="923330"/>
            <a:chOff x="2067528" y="2470257"/>
            <a:chExt cx="5880454" cy="923330"/>
          </a:xfrm>
        </p:grpSpPr>
        <p:cxnSp>
          <p:nvCxnSpPr>
            <p:cNvPr id="8" name="Straight Arrow Connector 7"/>
            <p:cNvCxnSpPr>
              <a:stCxn id="9" idx="1"/>
            </p:cNvCxnSpPr>
            <p:nvPr/>
          </p:nvCxnSpPr>
          <p:spPr>
            <a:xfrm flipH="1">
              <a:off x="2067528" y="2931922"/>
              <a:ext cx="1689454" cy="38860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3"/>
            <p:cNvSpPr txBox="1">
              <a:spLocks noChangeArrowheads="1"/>
            </p:cNvSpPr>
            <p:nvPr/>
          </p:nvSpPr>
          <p:spPr bwMode="auto">
            <a:xfrm>
              <a:off x="3756982" y="2470257"/>
              <a:ext cx="419100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 dirty="0">
                  <a:solidFill>
                    <a:srgbClr val="FF0000"/>
                  </a:solidFill>
                </a:rPr>
                <a:t>References to the name ‘</a:t>
              </a:r>
              <a:r>
                <a:rPr lang="en-US" altLang="ja-JP" sz="1800" b="1" dirty="0" err="1">
                  <a:solidFill>
                    <a:srgbClr val="FF0000"/>
                  </a:solidFill>
                  <a:latin typeface="Consolas" pitchFamily="49" charset="0"/>
                </a:rPr>
                <a:t>num</a:t>
              </a:r>
              <a:r>
                <a:rPr lang="en-US" altLang="en-US" sz="1800" b="1" dirty="0">
                  <a:solidFill>
                    <a:srgbClr val="FF0000"/>
                  </a:solidFill>
                </a:rPr>
                <a:t>’</a:t>
              </a:r>
              <a:r>
                <a:rPr lang="en-US" altLang="ja-JP" sz="1800" b="1" dirty="0">
                  <a:solidFill>
                    <a:srgbClr val="FF0000"/>
                  </a:solidFill>
                </a:rPr>
                <a:t> now affect the global variable, local variable not created inside function ‘fun’</a:t>
              </a:r>
              <a:endParaRPr lang="en-US" altLang="en-US" sz="18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386012" y="4711021"/>
            <a:ext cx="4546600" cy="369888"/>
            <a:chOff x="2921000" y="5359400"/>
            <a:chExt cx="4546600" cy="369332"/>
          </a:xfrm>
        </p:grpSpPr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78" t="34572" b="32713"/>
            <a:stretch>
              <a:fillRect/>
            </a:stretch>
          </p:blipFill>
          <p:spPr bwMode="auto">
            <a:xfrm>
              <a:off x="2921000" y="5359400"/>
              <a:ext cx="439738" cy="315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3"/>
            <p:cNvSpPr txBox="1">
              <a:spLocks noChangeArrowheads="1"/>
            </p:cNvSpPr>
            <p:nvPr/>
          </p:nvSpPr>
          <p:spPr bwMode="auto">
            <a:xfrm>
              <a:off x="3371850" y="5359400"/>
              <a:ext cx="40957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0000"/>
                  </a:solidFill>
                </a:rPr>
                <a:t>Global still changed after ‘</a:t>
              </a:r>
              <a:r>
                <a:rPr lang="en-US" altLang="ja-JP" sz="1800">
                  <a:solidFill>
                    <a:srgbClr val="FF0000"/>
                  </a:solidFill>
                  <a:latin typeface="Consolas" pitchFamily="49" charset="0"/>
                </a:rPr>
                <a:t>fun()</a:t>
              </a:r>
              <a:r>
                <a:rPr lang="en-US" altLang="en-US" sz="1800">
                  <a:solidFill>
                    <a:srgbClr val="FF0000"/>
                  </a:solidFill>
                </a:rPr>
                <a:t>’</a:t>
              </a:r>
              <a:r>
                <a:rPr lang="en-US" altLang="ja-JP" sz="1800">
                  <a:solidFill>
                    <a:srgbClr val="FF0000"/>
                  </a:solidFill>
                </a:rPr>
                <a:t> is done</a:t>
              </a:r>
              <a:endParaRPr lang="en-US" altLang="en-US" sz="1800">
                <a:solidFill>
                  <a:srgbClr val="FF0000"/>
                </a:solidFill>
              </a:endParaRP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386012" y="3034270"/>
            <a:ext cx="2185988" cy="374650"/>
            <a:chOff x="2895600" y="3698875"/>
            <a:chExt cx="2185988" cy="374650"/>
          </a:xfrm>
        </p:grpSpPr>
        <p:pic>
          <p:nvPicPr>
            <p:cNvPr id="14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78" t="34572" b="32713"/>
            <a:stretch>
              <a:fillRect/>
            </a:stretch>
          </p:blipFill>
          <p:spPr bwMode="auto">
            <a:xfrm>
              <a:off x="2895600" y="3698875"/>
              <a:ext cx="439738" cy="315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TextBox 15"/>
            <p:cNvSpPr txBox="1">
              <a:spLocks noChangeArrowheads="1"/>
            </p:cNvSpPr>
            <p:nvPr/>
          </p:nvSpPr>
          <p:spPr bwMode="auto">
            <a:xfrm>
              <a:off x="3371850" y="3705225"/>
              <a:ext cx="170973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0000"/>
                  </a:solidFill>
                </a:rPr>
                <a:t>Global changed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331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Variables: General Characteristics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You can access the contents of global variables anywhere in the program.</a:t>
            </a:r>
          </a:p>
          <a:p>
            <a:pPr lvl="1"/>
            <a:r>
              <a:rPr lang="en-US" altLang="en-US" sz="1800" dirty="0"/>
              <a:t>Python: this can occur even if the ‘</a:t>
            </a:r>
            <a:r>
              <a:rPr lang="en-US" altLang="en-US" sz="1800" dirty="0">
                <a:latin typeface="Consolas" panose="020B0609020204030204" pitchFamily="49" charset="0"/>
              </a:rPr>
              <a:t>global</a:t>
            </a:r>
            <a:r>
              <a:rPr lang="en-US" altLang="en-US" sz="1800" dirty="0"/>
              <a:t>’ keyword is not used.</a:t>
            </a:r>
          </a:p>
          <a:p>
            <a:r>
              <a:rPr lang="en-US" sz="2000" dirty="0"/>
              <a:t>Benefits (why avoid global variables.)</a:t>
            </a:r>
          </a:p>
          <a:p>
            <a:pPr lvl="1"/>
            <a:r>
              <a:rPr lang="en-US" sz="1800" dirty="0"/>
              <a:t>Reason 1</a:t>
            </a:r>
            <a:r>
              <a:rPr lang="en-US" sz="1800" baseline="30000" dirty="0"/>
              <a:t>st</a:t>
            </a:r>
            <a:r>
              <a:rPr lang="en-US" sz="1800" dirty="0"/>
              <a:t>: more efficient use of memory (covered in the last section)</a:t>
            </a:r>
            <a:endParaRPr lang="en-US" altLang="en-US" sz="1800" b="1" dirty="0"/>
          </a:p>
          <a:p>
            <a:pPr lvl="1"/>
            <a:r>
              <a:rPr lang="en-US" altLang="en-US" sz="1800" b="1" dirty="0"/>
              <a:t>Reason #2 why the use of global variables is regarded as bad style</a:t>
            </a:r>
            <a:r>
              <a:rPr lang="en-US" altLang="en-US" sz="1800" b="1" baseline="30000" dirty="0"/>
              <a:t>1</a:t>
            </a:r>
            <a:r>
              <a:rPr lang="en-US" altLang="en-US" sz="1800" b="1" dirty="0"/>
              <a:t>: </a:t>
            </a:r>
            <a:r>
              <a:rPr lang="en-US" altLang="en-US" sz="1800" dirty="0"/>
              <a:t>In most programming languages you can also modify global variables anywhere as well.</a:t>
            </a:r>
          </a:p>
          <a:p>
            <a:pPr lvl="2"/>
            <a:r>
              <a:rPr lang="en-US" altLang="en-US" sz="1600" dirty="0"/>
              <a:t>This is why the usage of global variables is regarded as bad programming style, they can be accidentally modified anywhere in the program.</a:t>
            </a:r>
          </a:p>
          <a:p>
            <a:pPr lvl="3"/>
            <a:r>
              <a:rPr lang="en-US" altLang="en-US" sz="1200" dirty="0"/>
              <a:t>Changes in one part of the program can introduce unexpected side effects in another part of the program.</a:t>
            </a:r>
          </a:p>
          <a:p>
            <a:pPr lvl="1"/>
            <a:r>
              <a:rPr lang="en-US" altLang="en-US" sz="1800" b="1" dirty="0"/>
              <a:t>Reason #3: </a:t>
            </a:r>
            <a:r>
              <a:rPr lang="en-US" sz="1800" dirty="0"/>
              <a:t>pedagogical (creating variables locally forces you to apply important programming concepts such as parameter passing, function return values and scope).</a:t>
            </a:r>
            <a:endParaRPr lang="en-US" altLang="en-US" sz="1800" dirty="0"/>
          </a:p>
          <a:p>
            <a:pPr lvl="2"/>
            <a:r>
              <a:rPr lang="en-US" altLang="en-US" sz="1600" dirty="0"/>
              <a:t>Unless you have a compelling reason </a:t>
            </a:r>
            <a:r>
              <a:rPr lang="en-US" altLang="en-US" sz="1600" b="1" dirty="0"/>
              <a:t>you should NOT be using global variables</a:t>
            </a:r>
            <a:r>
              <a:rPr lang="en-US" altLang="en-US" sz="1600" dirty="0"/>
              <a:t> but instead you should pass variables as parameters/returning values.</a:t>
            </a:r>
          </a:p>
          <a:p>
            <a:pPr lvl="3"/>
            <a:r>
              <a:rPr lang="en-US" altLang="en-US" sz="1200" dirty="0"/>
              <a:t>Unless you are told otherwise using global variables can affect the style component of your assignment grade.</a:t>
            </a:r>
          </a:p>
          <a:p>
            <a:pPr lvl="3"/>
            <a:r>
              <a:rPr lang="en-US" altLang="en-US" sz="1200" dirty="0"/>
              <a:t>Global constants are acceptable and are commonly used.</a:t>
            </a:r>
          </a:p>
          <a:p>
            <a:pPr lvl="2"/>
            <a:endParaRPr lang="en-US" altLang="en-US" sz="1600" dirty="0"/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553200"/>
            <a:ext cx="8305800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aseline="30000" dirty="0"/>
              <a:t>1 </a:t>
            </a:r>
            <a:r>
              <a:rPr lang="en-US" b="1" baseline="30000" dirty="0"/>
              <a:t>Reminder of reason #1</a:t>
            </a:r>
            <a:r>
              <a:rPr lang="en-US" baseline="30000" dirty="0"/>
              <a:t>: it’s an inefficient use of memory as variables should be allocated only as needed. </a:t>
            </a:r>
            <a:endParaRPr lang="en-CA" baseline="30000" dirty="0" err="1"/>
          </a:p>
        </p:txBody>
      </p:sp>
    </p:spTree>
    <p:extLst>
      <p:ext uri="{BB962C8B-B14F-4D97-AF65-F5344CB8AC3E}">
        <p14:creationId xmlns:p14="http://schemas.microsoft.com/office/powerpoint/2010/main" val="159850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Level To Declare Variables</a:t>
            </a: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752600"/>
          </a:xfrm>
        </p:spPr>
        <p:txBody>
          <a:bodyPr/>
          <a:lstStyle/>
          <a:p>
            <a:r>
              <a:rPr lang="en-US" altLang="en-US" dirty="0"/>
              <a:t>Declare your variables as local to a function.</a:t>
            </a:r>
          </a:p>
          <a:p>
            <a:r>
              <a:rPr lang="en-US" altLang="en-US" dirty="0"/>
              <a:t>When there are multiple levels of functions (a level is formed when one function calls another) then:</a:t>
            </a:r>
          </a:p>
          <a:p>
            <a:pPr lvl="1"/>
            <a:r>
              <a:rPr lang="en-US" altLang="en-US" dirty="0"/>
              <a:t>A variable should be created at the lowest level possible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3276600"/>
            <a:ext cx="1524000" cy="1066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fun1</a:t>
            </a:r>
          </a:p>
        </p:txBody>
      </p:sp>
      <p:sp>
        <p:nvSpPr>
          <p:cNvPr id="5" name="Rectangle 4"/>
          <p:cNvSpPr/>
          <p:nvPr/>
        </p:nvSpPr>
        <p:spPr>
          <a:xfrm>
            <a:off x="825500" y="5275263"/>
            <a:ext cx="1536700" cy="1285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fun2</a:t>
            </a:r>
          </a:p>
        </p:txBody>
      </p:sp>
      <p:cxnSp>
        <p:nvCxnSpPr>
          <p:cNvPr id="6" name="Elbow Connector 5"/>
          <p:cNvCxnSpPr>
            <a:stCxn id="5" idx="0"/>
            <a:endCxn id="4" idx="2"/>
          </p:cNvCxnSpPr>
          <p:nvPr/>
        </p:nvCxnSpPr>
        <p:spPr>
          <a:xfrm rot="5400000" flipH="1" flipV="1">
            <a:off x="1702593" y="4234657"/>
            <a:ext cx="931863" cy="1149350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824163" y="5275263"/>
            <a:ext cx="1492250" cy="1285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Fun3(x,y)</a:t>
            </a:r>
          </a:p>
        </p:txBody>
      </p:sp>
      <p:cxnSp>
        <p:nvCxnSpPr>
          <p:cNvPr id="8" name="Elbow Connector 7"/>
          <p:cNvCxnSpPr>
            <a:stCxn id="4" idx="2"/>
            <a:endCxn id="7" idx="0"/>
          </p:cNvCxnSpPr>
          <p:nvPr/>
        </p:nvCxnSpPr>
        <p:spPr>
          <a:xfrm rot="16200000" flipH="1">
            <a:off x="2690812" y="4395788"/>
            <a:ext cx="931863" cy="827088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133600" y="3581400"/>
            <a:ext cx="1219200" cy="61118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Need</a:t>
            </a:r>
          </a:p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x,y here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44813" y="5764213"/>
            <a:ext cx="1219200" cy="533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14413" y="5764213"/>
            <a:ext cx="1219200" cy="69373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 and return x,y</a:t>
            </a:r>
          </a:p>
          <a:p>
            <a:pPr eaLnBrk="1" hangingPunct="1">
              <a:defRPr/>
            </a:pPr>
            <a:endParaRPr lang="en-US" sz="1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245100" y="3276600"/>
            <a:ext cx="3490913" cy="3284538"/>
            <a:chOff x="5245100" y="3276599"/>
            <a:chExt cx="3490913" cy="3284539"/>
          </a:xfrm>
        </p:grpSpPr>
        <p:sp>
          <p:nvSpPr>
            <p:cNvPr id="40" name="Rectangle 39"/>
            <p:cNvSpPr/>
            <p:nvPr/>
          </p:nvSpPr>
          <p:spPr>
            <a:xfrm>
              <a:off x="7243763" y="5275263"/>
              <a:ext cx="1492250" cy="12858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fun3</a:t>
              </a:r>
            </a:p>
          </p:txBody>
        </p:sp>
        <p:grpSp>
          <p:nvGrpSpPr>
            <p:cNvPr id="89104" name="Group 18"/>
            <p:cNvGrpSpPr>
              <a:grpSpLocks/>
            </p:cNvGrpSpPr>
            <p:nvPr/>
          </p:nvGrpSpPr>
          <p:grpSpPr bwMode="auto">
            <a:xfrm>
              <a:off x="5245100" y="3276599"/>
              <a:ext cx="2744788" cy="3284539"/>
              <a:chOff x="5245100" y="3276599"/>
              <a:chExt cx="2744788" cy="3284539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6400800" y="3276599"/>
                <a:ext cx="1524000" cy="10668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fun1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245100" y="5275263"/>
                <a:ext cx="1536700" cy="12858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fun2</a:t>
                </a:r>
              </a:p>
            </p:txBody>
          </p:sp>
          <p:cxnSp>
            <p:nvCxnSpPr>
              <p:cNvPr id="39" name="Elbow Connector 38"/>
              <p:cNvCxnSpPr>
                <a:stCxn id="38" idx="0"/>
                <a:endCxn id="37" idx="2"/>
              </p:cNvCxnSpPr>
              <p:nvPr/>
            </p:nvCxnSpPr>
            <p:spPr>
              <a:xfrm rot="5400000" flipH="1" flipV="1">
                <a:off x="6122193" y="4234656"/>
                <a:ext cx="931863" cy="1149350"/>
              </a:xfrm>
              <a:prstGeom prst="bentConnector3">
                <a:avLst>
                  <a:gd name="adj1" fmla="val 50000"/>
                </a:avLst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Elbow Connector 40"/>
              <p:cNvCxnSpPr>
                <a:stCxn id="37" idx="2"/>
                <a:endCxn id="40" idx="0"/>
              </p:cNvCxnSpPr>
              <p:nvPr/>
            </p:nvCxnSpPr>
            <p:spPr>
              <a:xfrm rot="16200000" flipH="1">
                <a:off x="7110412" y="4395787"/>
                <a:ext cx="931863" cy="827088"/>
              </a:xfrm>
              <a:prstGeom prst="bentConnector3">
                <a:avLst>
                  <a:gd name="adj1" fmla="val 50000"/>
                </a:avLst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Rectangle 42"/>
          <p:cNvSpPr/>
          <p:nvPr/>
        </p:nvSpPr>
        <p:spPr>
          <a:xfrm>
            <a:off x="7380288" y="5764213"/>
            <a:ext cx="1306512" cy="69373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Needed here y, z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334000" y="5764212"/>
            <a:ext cx="1319213" cy="69373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Needed here</a:t>
            </a:r>
          </a:p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</a:p>
          <a:p>
            <a:pPr eaLnBrk="1" hangingPunct="1">
              <a:defRPr/>
            </a:pPr>
            <a:endParaRPr lang="en-US" sz="1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7" grpId="0" animBg="1"/>
      <p:bldP spid="43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Recap #1 For The Upcoming Example: Format Specifiers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b="1" dirty="0"/>
              <a:t>Format</a:t>
            </a:r>
            <a:r>
              <a:rPr lang="en-US" altLang="en-US" dirty="0"/>
              <a:t>:</a:t>
            </a:r>
          </a:p>
          <a:p>
            <a:pPr lvl="1" eaLnBrk="1" hangingPunct="1">
              <a:buFont typeface="Arial" panose="020B0604020202020204" pitchFamily="34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 ("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%&lt;</a:t>
            </a:r>
            <a:r>
              <a:rPr lang="en-US" altLang="en-US" sz="1800" b="1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placeholder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en-US" sz="1800" b="1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 of info to display/code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"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%&lt;</a:t>
            </a:r>
            <a:r>
              <a:rPr lang="en-US" altLang="en-US" sz="1800" b="1" i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source of the info to display</a:t>
            </a:r>
            <a:r>
              <a:rPr lang="en-US" altLang="en-US" sz="1800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Types of information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(that can be formatted via the format specifier):</a:t>
            </a:r>
          </a:p>
          <a:p>
            <a:pPr lvl="1" eaLnBrk="1" hangingPunct="1">
              <a:buFont typeface="Arial" panose="020B0604020202020204" pitchFamily="34" charset="0"/>
              <a:buNone/>
              <a:tabLst>
                <a:tab pos="1254125" algn="l"/>
              </a:tabLst>
            </a:pPr>
            <a:endParaRPr lang="en-US" alt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CA" dirty="0"/>
          </a:p>
        </p:txBody>
      </p:sp>
      <p:graphicFrame>
        <p:nvGraphicFramePr>
          <p:cNvPr id="4" name="Group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533723"/>
              </p:ext>
            </p:extLst>
          </p:nvPr>
        </p:nvGraphicFramePr>
        <p:xfrm>
          <a:off x="762000" y="3048000"/>
          <a:ext cx="8153400" cy="3631477"/>
        </p:xfrm>
        <a:graphic>
          <a:graphicData uri="http://schemas.openxmlformats.org/drawingml/2006/table">
            <a:tbl>
              <a:tblPr/>
              <a:tblGrid>
                <a:gridCol w="1777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8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8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0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Specifier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 type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0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%s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String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print("%s" %(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aStr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endParaRPr kumimoji="0" lang="en-US" sz="16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kumimoji="0" lang="en-US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1 Example value: </a:t>
                      </a:r>
                      <a:r>
                        <a:rPr kumimoji="0" lang="en-US" sz="1600" b="0" i="0" u="none" strike="noStrike" cap="none" normalizeH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aStr</a:t>
                      </a:r>
                      <a:r>
                        <a:rPr kumimoji="0" lang="en-US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 = "</a:t>
                      </a:r>
                      <a:r>
                        <a:rPr kumimoji="0" lang="en-US" sz="1600" b="0" i="0" u="none" strike="noStrike" cap="none" normalizeH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axy</a:t>
                      </a:r>
                      <a:r>
                        <a:rPr kumimoji="0" lang="en-US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"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endParaRPr kumimoji="0" lang="en-US" sz="16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lang="pt-BR" altLang="en-US" sz="16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print ("%</a:t>
                      </a:r>
                      <a:r>
                        <a:rPr lang="pt-BR" altLang="en-US" sz="16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</a:t>
                      </a:r>
                      <a:r>
                        <a:rPr lang="pt-BR" altLang="en-US" sz="16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" %("ab")) </a:t>
                      </a:r>
                      <a:endParaRPr kumimoji="0" lang="en-US" sz="16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236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%d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Integer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print("%d" %(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aNum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endParaRPr kumimoji="0" lang="en-US" sz="16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kumimoji="0" lang="en-US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1 Example value: </a:t>
                      </a:r>
                      <a:r>
                        <a:rPr kumimoji="0" lang="en-US" sz="1600" b="0" i="0" u="none" strike="noStrike" cap="none" normalizeH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aNum</a:t>
                      </a:r>
                      <a:r>
                        <a:rPr kumimoji="0" lang="en-US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 = 13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print("%d" %(7))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2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%f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Floating point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print("%f" %(12.55))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777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Recap #2 For The Upcoming Example: Storing String Information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Typically characters are encoded using ASCII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/>
              <a:t>https://www.ascii-code.com/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Each character is mapped to a numeric value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sz="1800" dirty="0">
                <a:cs typeface="Arial" panose="020B0604020202020204" pitchFamily="34" charset="0"/>
              </a:rPr>
              <a:t>E.g., ‘A’ = 65, ‘B’ = 66, ‘a’ = 97, ‘2’ = 50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sz="2200" dirty="0">
                <a:cs typeface="Arial" panose="020B0604020202020204" pitchFamily="34" charset="0"/>
              </a:rPr>
              <a:t>Values are sequential 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sz="1800" dirty="0">
                <a:cs typeface="Arial" panose="020B0604020202020204" pitchFamily="34" charset="0"/>
              </a:rPr>
              <a:t>e.g. </a:t>
            </a:r>
            <a:r>
              <a:rPr lang="en-US" altLang="en-US" sz="1800" dirty="0">
                <a:latin typeface="Consolas" panose="020B0609020204030204" pitchFamily="49" charset="0"/>
                <a:cs typeface="Arial" panose="020B0604020202020204" pitchFamily="34" charset="0"/>
              </a:rPr>
              <a:t>‘0’=48, ‘1’=49, ‘2’=50… ‘9’=57, </a:t>
            </a:r>
          </a:p>
          <a:p>
            <a:pPr lvl="1" eaLnBrk="1" hangingPunct="1">
              <a:tabLst>
                <a:tab pos="1254125" algn="l"/>
              </a:tabLst>
            </a:pPr>
            <a:endParaRPr lang="en-US" altLang="en-US" sz="1800" dirty="0">
              <a:cs typeface="Arial" panose="020B060402020202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1143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FF0000"/>
                </a:solidFill>
              </a:rPr>
              <a:t>New Term</a:t>
            </a:r>
            <a:r>
              <a:rPr lang="en-US" altLang="en-US" dirty="0"/>
              <a:t>: Boolean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Return a Boolean value (true/false): </a:t>
            </a:r>
            <a:r>
              <a:rPr lang="ja-JP" altLang="en-US" dirty="0"/>
              <a:t>“</a:t>
            </a:r>
            <a:r>
              <a:rPr lang="en-US" altLang="ja-JP" dirty="0"/>
              <a:t>Asks a question</a:t>
            </a:r>
            <a:r>
              <a:rPr lang="ja-JP" altLang="en-US" dirty="0"/>
              <a:t>”</a:t>
            </a:r>
            <a:endParaRPr lang="en-US" altLang="ja-JP" dirty="0"/>
          </a:p>
          <a:p>
            <a:r>
              <a:rPr lang="en-US" altLang="en-US" dirty="0"/>
              <a:t>Typically the Boolean function will </a:t>
            </a:r>
            <a:r>
              <a:rPr lang="ja-JP" altLang="en-US" dirty="0"/>
              <a:t>‘</a:t>
            </a:r>
            <a:r>
              <a:rPr lang="en-US" altLang="ja-JP" dirty="0"/>
              <a:t>ask the question</a:t>
            </a:r>
            <a:r>
              <a:rPr lang="ja-JP" altLang="en-US" dirty="0"/>
              <a:t>’</a:t>
            </a:r>
            <a:r>
              <a:rPr lang="en-US" altLang="ja-JP" dirty="0"/>
              <a:t> about a parameter(s) and return a True or False value.</a:t>
            </a:r>
          </a:p>
          <a:p>
            <a:r>
              <a:rPr lang="en-US" altLang="en-US" b="1" dirty="0"/>
              <a:t>Name of the example program</a:t>
            </a:r>
            <a:r>
              <a:rPr lang="en-US" altLang="en-US" dirty="0"/>
              <a:t>: </a:t>
            </a:r>
            <a:r>
              <a:rPr lang="en-US" altLang="en-US" sz="2000" dirty="0">
                <a:latin typeface="Consolas" pitchFamily="49" charset="0"/>
              </a:rPr>
              <a:t>11booleanFunctionIsNum.py</a:t>
            </a:r>
          </a:p>
          <a:p>
            <a:r>
              <a:rPr lang="en-US" altLang="en-US" dirty="0"/>
              <a:t>Is it true that a single character string can be passed to the </a:t>
            </a:r>
            <a:r>
              <a:rPr lang="en-US" altLang="en-US" dirty="0" err="1">
                <a:latin typeface="Consolas" panose="020B0609020204030204" pitchFamily="49" charset="0"/>
              </a:rPr>
              <a:t>int</a:t>
            </a:r>
            <a:r>
              <a:rPr lang="en-US" altLang="en-US" dirty="0">
                <a:latin typeface="Consolas" panose="020B0609020204030204" pitchFamily="49" charset="0"/>
              </a:rPr>
              <a:t>() </a:t>
            </a:r>
            <a:r>
              <a:rPr lang="en-US" altLang="en-US" dirty="0"/>
              <a:t>function (i.e. it’s an integer)</a:t>
            </a:r>
          </a:p>
          <a:p>
            <a:pPr lvl="1"/>
            <a:endParaRPr lang="en-US" altLang="en-US" dirty="0"/>
          </a:p>
          <a:p>
            <a:pPr lvl="1">
              <a:buNone/>
            </a:pPr>
            <a:r>
              <a:rPr lang="en-US" altLang="en-US" sz="1600" dirty="0" err="1">
                <a:latin typeface="Consolas" pitchFamily="49" charset="0"/>
              </a:rPr>
              <a:t>def</a:t>
            </a:r>
            <a:r>
              <a:rPr lang="en-US" altLang="en-US" sz="1600" dirty="0">
                <a:latin typeface="Consolas" pitchFamily="49" charset="0"/>
              </a:rPr>
              <a:t> start():</a:t>
            </a:r>
          </a:p>
          <a:p>
            <a:pPr lvl="1">
              <a:buNone/>
            </a:pPr>
            <a:r>
              <a:rPr lang="en-US" altLang="en-US" sz="1600" dirty="0">
                <a:latin typeface="Consolas" pitchFamily="49" charset="0"/>
              </a:rPr>
              <a:t>   </a:t>
            </a:r>
            <a:r>
              <a:rPr lang="en-US" altLang="en-US" sz="1600" dirty="0" err="1">
                <a:latin typeface="Consolas" pitchFamily="49" charset="0"/>
              </a:rPr>
              <a:t>aChar</a:t>
            </a:r>
            <a:r>
              <a:rPr lang="en-US" altLang="en-US" sz="1600" dirty="0">
                <a:latin typeface="Consolas" pitchFamily="49" charset="0"/>
              </a:rPr>
              <a:t> = "0"</a:t>
            </a:r>
          </a:p>
          <a:p>
            <a:pPr lvl="1">
              <a:buNone/>
            </a:pPr>
            <a:r>
              <a:rPr lang="en-US" altLang="en-US" sz="1600" dirty="0">
                <a:latin typeface="Consolas" pitchFamily="49" charset="0"/>
              </a:rPr>
              <a:t>   print(</a:t>
            </a:r>
            <a:r>
              <a:rPr lang="en-US" altLang="en-US" sz="1600" dirty="0" err="1">
                <a:latin typeface="Consolas" pitchFamily="49" charset="0"/>
              </a:rPr>
              <a:t>isDigit</a:t>
            </a:r>
            <a:r>
              <a:rPr lang="en-US" altLang="en-US" sz="1600" dirty="0">
                <a:latin typeface="Consolas" pitchFamily="49" charset="0"/>
              </a:rPr>
              <a:t>(</a:t>
            </a:r>
            <a:r>
              <a:rPr lang="en-US" altLang="en-US" sz="1600" dirty="0" err="1">
                <a:latin typeface="Consolas" pitchFamily="49" charset="0"/>
              </a:rPr>
              <a:t>aChar</a:t>
            </a:r>
            <a:r>
              <a:rPr lang="en-US" altLang="en-US" sz="1600" dirty="0">
                <a:latin typeface="Consolas" pitchFamily="49" charset="0"/>
              </a:rPr>
              <a:t>))</a:t>
            </a:r>
          </a:p>
          <a:p>
            <a:pPr lvl="1">
              <a:buNone/>
            </a:pPr>
            <a:endParaRPr lang="en-US" altLang="en-US" sz="1600" dirty="0">
              <a:latin typeface="Consolas" pitchFamily="49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505200" y="4343399"/>
            <a:ext cx="6019800" cy="2410859"/>
            <a:chOff x="3505200" y="4342708"/>
            <a:chExt cx="6019800" cy="2410329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3505200" y="4342708"/>
              <a:ext cx="2743200" cy="83801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190" name="TextBox 5"/>
            <p:cNvSpPr txBox="1">
              <a:spLocks noChangeArrowheads="1"/>
            </p:cNvSpPr>
            <p:nvPr/>
          </p:nvSpPr>
          <p:spPr bwMode="auto">
            <a:xfrm>
              <a:off x="6019800" y="4937554"/>
              <a:ext cx="3505200" cy="181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3366FF"/>
                  </a:solidFill>
                  <a:latin typeface="Consolas" pitchFamily="49" charset="0"/>
                </a:rPr>
                <a:t># Boolean function</a:t>
              </a:r>
            </a:p>
            <a:p>
              <a:pPr eaLnBrk="1" hangingPunct="1"/>
              <a:r>
                <a:rPr lang="en-US" altLang="en-US" sz="1600" dirty="0" err="1">
                  <a:latin typeface="Consolas" pitchFamily="49" charset="0"/>
                </a:rPr>
                <a:t>def</a:t>
              </a:r>
              <a:r>
                <a:rPr lang="en-US" altLang="en-US" sz="1600" dirty="0">
                  <a:latin typeface="Consolas" pitchFamily="49" charset="0"/>
                </a:rPr>
                <a:t> </a:t>
              </a:r>
              <a:r>
                <a:rPr lang="en-US" altLang="en-US" sz="1600" dirty="0" err="1">
                  <a:latin typeface="Consolas" pitchFamily="49" charset="0"/>
                </a:rPr>
                <a:t>isDigit</a:t>
              </a:r>
              <a:r>
                <a:rPr lang="en-US" altLang="en-US" sz="1600" dirty="0">
                  <a:latin typeface="Consolas" pitchFamily="49" charset="0"/>
                </a:rPr>
                <a:t>(</a:t>
              </a:r>
              <a:r>
                <a:rPr lang="en-US" altLang="en-US" sz="1600" dirty="0" err="1">
                  <a:latin typeface="Consolas" pitchFamily="49" charset="0"/>
                </a:rPr>
                <a:t>aChar</a:t>
              </a:r>
              <a:r>
                <a:rPr lang="en-US" altLang="en-US" sz="1600" dirty="0">
                  <a:latin typeface="Consolas" pitchFamily="49" charset="0"/>
                </a:rPr>
                <a:t>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digit = False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if((</a:t>
              </a:r>
              <a:r>
                <a:rPr lang="en-US" altLang="en-US" sz="1600" dirty="0" err="1">
                  <a:latin typeface="Consolas" pitchFamily="49" charset="0"/>
                </a:rPr>
                <a:t>aChar</a:t>
              </a:r>
              <a:r>
                <a:rPr lang="en-US" altLang="en-US" sz="1600" dirty="0">
                  <a:latin typeface="Consolas" pitchFamily="49" charset="0"/>
                </a:rPr>
                <a:t> &gt;= "0") and \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  (</a:t>
              </a:r>
              <a:r>
                <a:rPr lang="en-US" altLang="en-US" sz="1600" dirty="0" err="1">
                  <a:latin typeface="Consolas" pitchFamily="49" charset="0"/>
                </a:rPr>
                <a:t>aChar</a:t>
              </a:r>
              <a:r>
                <a:rPr lang="en-US" altLang="en-US" sz="1600" dirty="0">
                  <a:latin typeface="Consolas" pitchFamily="49" charset="0"/>
                </a:rPr>
                <a:t> &lt;= "9")):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  digit = True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return(digit)</a:t>
              </a:r>
              <a:endParaRPr lang="en-US" altLang="en-US" sz="1600" b="1" dirty="0">
                <a:solidFill>
                  <a:srgbClr val="3366FF"/>
                </a:solidFill>
                <a:latin typeface="Consolas" pitchFamily="49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3693485"/>
            <a:ext cx="3467100" cy="3524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-27542" y="6041933"/>
            <a:ext cx="63898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3366FF"/>
                </a:solidFill>
                <a:latin typeface="Consolas" pitchFamily="49" charset="0"/>
              </a:rPr>
              <a:t># Testing the Boolean function (test driver case)</a:t>
            </a:r>
            <a:endParaRPr lang="en-CA" dirty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print("Testing '%s': " %(</a:t>
            </a:r>
            <a:r>
              <a:rPr lang="en-CA" dirty="0" err="1">
                <a:latin typeface="Consolas" panose="020B0609020204030204" pitchFamily="49" charset="0"/>
              </a:rPr>
              <a:t>aChar</a:t>
            </a:r>
            <a:r>
              <a:rPr lang="en-CA" dirty="0">
                <a:latin typeface="Consolas" panose="020B0609020204030204" pitchFamily="49" charset="0"/>
              </a:rPr>
              <a:t>), </a:t>
            </a:r>
            <a:r>
              <a:rPr lang="en-CA" dirty="0" err="1">
                <a:latin typeface="Consolas" panose="020B0609020204030204" pitchFamily="49" charset="0"/>
              </a:rPr>
              <a:t>isDigit</a:t>
            </a:r>
            <a:r>
              <a:rPr lang="en-CA" dirty="0">
                <a:latin typeface="Consolas" panose="020B0609020204030204" pitchFamily="49" charset="0"/>
              </a:rPr>
              <a:t>(</a:t>
            </a:r>
            <a:r>
              <a:rPr lang="en-CA" dirty="0" err="1">
                <a:latin typeface="Consolas" panose="020B0609020204030204" pitchFamily="49" charset="0"/>
              </a:rPr>
              <a:t>aChar</a:t>
            </a:r>
            <a:r>
              <a:rPr lang="en-CA" dirty="0">
                <a:latin typeface="Consolas" panose="020B0609020204030204" pitchFamily="49" charset="0"/>
              </a:rPr>
              <a:t>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New Term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/>
              <a:t>Test Driver (Paraphrased From Many Sources)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code that calls a function under different conditions.</a:t>
            </a:r>
          </a:p>
          <a:p>
            <a:r>
              <a:rPr lang="en-US" dirty="0"/>
              <a:t>The conditions are typically simulated through the arguments passed to the function being tested.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 = "9"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print("Testing '%s': " %(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), </a:t>
            </a:r>
            <a:r>
              <a:rPr lang="en-US" sz="1800" dirty="0" err="1">
                <a:latin typeface="Consolas" panose="020B0609020204030204" pitchFamily="49" charset="0"/>
              </a:rPr>
              <a:t>isDigit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))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 = "A"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print("Testing '%s': " %(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), </a:t>
            </a:r>
            <a:r>
              <a:rPr lang="en-US" sz="1800" dirty="0" err="1">
                <a:latin typeface="Consolas" panose="020B0609020204030204" pitchFamily="49" charset="0"/>
              </a:rPr>
              <a:t>isDigit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))</a:t>
            </a:r>
          </a:p>
          <a:p>
            <a:r>
              <a:rPr lang="en-US" dirty="0"/>
              <a:t>The results are often evaluated through the return value of the function being tested. </a:t>
            </a:r>
          </a:p>
          <a:p>
            <a:pPr marL="5715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Testing '9':  True</a:t>
            </a:r>
          </a:p>
          <a:p>
            <a:pPr marL="5715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Testing 'A':  False</a:t>
            </a:r>
          </a:p>
        </p:txBody>
      </p:sp>
    </p:spTree>
    <p:extLst>
      <p:ext uri="{BB962C8B-B14F-4D97-AF65-F5344CB8AC3E}">
        <p14:creationId xmlns:p14="http://schemas.microsoft.com/office/powerpoint/2010/main" val="813702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How To Decompose A Long Function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decompose (break into parts) long functions examine the structure for sections e.g. loops (and their bodies), branches (and their bodies).</a:t>
            </a:r>
          </a:p>
          <a:p>
            <a:r>
              <a:rPr lang="en-US" dirty="0"/>
              <a:t>Each of these sections may be a candidate to be moved into it’s own separate function body: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3226676"/>
            <a:ext cx="3276600" cy="229388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Before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def fun1():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while(BE1):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if(BE2):</a:t>
            </a:r>
          </a:p>
          <a:p>
            <a:r>
              <a:rPr lang="en-US" dirty="0">
                <a:solidFill>
                  <a:srgbClr val="3366FF"/>
                </a:solidFill>
                <a:latin typeface="Consolas" panose="020B0609020204030204" pitchFamily="49" charset="0"/>
              </a:rPr>
              <a:t>          #If body #1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if(BE3):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#If body #2</a:t>
            </a:r>
          </a:p>
          <a:p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94031" y="3226676"/>
            <a:ext cx="3276600" cy="355512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After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def fun3():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#If body #2</a:t>
            </a:r>
          </a:p>
          <a:p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def fun2():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3366FF"/>
                </a:solidFill>
                <a:latin typeface="Consolas" panose="020B0609020204030204" pitchFamily="49" charset="0"/>
              </a:rPr>
              <a:t>#If body #1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def fun1():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while(BE1):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if(BE2):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  fun2()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if(BE3):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  fun3()</a:t>
            </a:r>
          </a:p>
        </p:txBody>
      </p:sp>
    </p:spTree>
    <p:extLst>
      <p:ext uri="{BB962C8B-B14F-4D97-AF65-F5344CB8AC3E}">
        <p14:creationId xmlns:p14="http://schemas.microsoft.com/office/powerpoint/2010/main" val="99209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The Starting Function Needs To Be Defined Before It Can Be Called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400" b="1" dirty="0">
                <a:latin typeface="Consolas" pitchFamily="49" charset="0"/>
              </a:rPr>
              <a:t>Correct </a:t>
            </a:r>
            <a:r>
              <a:rPr lang="en-US" altLang="en-US" sz="2400" b="1" dirty="0">
                <a:latin typeface="Consolas" pitchFamily="49" charset="0"/>
                <a:sym typeface="Wingdings" pitchFamily="2" charset="2"/>
              </a:rPr>
              <a:t></a:t>
            </a:r>
            <a:endParaRPr lang="en-US" altLang="en-US" sz="2400" b="1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print("Works")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Start</a:t>
            </a:r>
            <a:endParaRPr lang="en-US" altLang="en-US" sz="1600" dirty="0">
              <a:solidFill>
                <a:srgbClr val="3366FF"/>
              </a:solidFill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fun()</a:t>
            </a:r>
          </a:p>
          <a:p>
            <a:endParaRPr lang="en-US" altLang="en-US" sz="2000" dirty="0">
              <a:latin typeface="Consolas" pitchFamily="49" charset="0"/>
            </a:endParaRP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400" b="1" dirty="0"/>
              <a:t>Incorrect </a:t>
            </a:r>
            <a:r>
              <a:rPr lang="en-US" altLang="en-US" sz="2400" b="1" dirty="0">
                <a:sym typeface="Wingdings" pitchFamily="2" charset="2"/>
              </a:rPr>
              <a:t></a:t>
            </a:r>
            <a:endParaRPr lang="en-US" altLang="en-US" sz="2400" b="1" dirty="0"/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Start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fun()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print("Doesn't work")</a:t>
            </a:r>
          </a:p>
          <a:p>
            <a:endParaRPr lang="en-US" altLang="en-US" sz="2000" dirty="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971800" y="2038350"/>
            <a:ext cx="1350963" cy="660400"/>
            <a:chOff x="1445" y="1042"/>
            <a:chExt cx="851" cy="416"/>
          </a:xfrm>
        </p:grpSpPr>
        <p:sp>
          <p:nvSpPr>
            <p:cNvPr id="97295" name="AutoShape 6"/>
            <p:cNvSpPr>
              <a:spLocks/>
            </p:cNvSpPr>
            <p:nvPr/>
          </p:nvSpPr>
          <p:spPr bwMode="auto">
            <a:xfrm>
              <a:off x="1445" y="1042"/>
              <a:ext cx="144" cy="408"/>
            </a:xfrm>
            <a:prstGeom prst="rightBrace">
              <a:avLst>
                <a:gd name="adj1" fmla="val 23611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97296" name="Text Box 7"/>
            <p:cNvSpPr txBox="1">
              <a:spLocks noChangeArrowheads="1"/>
            </p:cNvSpPr>
            <p:nvPr/>
          </p:nvSpPr>
          <p:spPr bwMode="auto">
            <a:xfrm>
              <a:off x="1568" y="1088"/>
              <a:ext cx="7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Function definition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627188" y="3116263"/>
            <a:ext cx="1414462" cy="587375"/>
            <a:chOff x="837" y="1800"/>
            <a:chExt cx="891" cy="370"/>
          </a:xfrm>
        </p:grpSpPr>
        <p:sp>
          <p:nvSpPr>
            <p:cNvPr id="97293" name="AutoShape 9"/>
            <p:cNvSpPr>
              <a:spLocks/>
            </p:cNvSpPr>
            <p:nvPr/>
          </p:nvSpPr>
          <p:spPr bwMode="auto">
            <a:xfrm>
              <a:off x="837" y="1866"/>
              <a:ext cx="168" cy="208"/>
            </a:xfrm>
            <a:prstGeom prst="rightBrace">
              <a:avLst>
                <a:gd name="adj1" fmla="val 10317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97294" name="Text Box 10"/>
            <p:cNvSpPr txBox="1">
              <a:spLocks noChangeArrowheads="1"/>
            </p:cNvSpPr>
            <p:nvPr/>
          </p:nvSpPr>
          <p:spPr bwMode="auto">
            <a:xfrm>
              <a:off x="1000" y="1800"/>
              <a:ext cx="7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Function call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7848600" y="2833688"/>
            <a:ext cx="1350963" cy="660400"/>
            <a:chOff x="1445" y="1042"/>
            <a:chExt cx="851" cy="416"/>
          </a:xfrm>
        </p:grpSpPr>
        <p:sp>
          <p:nvSpPr>
            <p:cNvPr id="97291" name="AutoShape 12"/>
            <p:cNvSpPr>
              <a:spLocks/>
            </p:cNvSpPr>
            <p:nvPr/>
          </p:nvSpPr>
          <p:spPr bwMode="auto">
            <a:xfrm>
              <a:off x="1445" y="1042"/>
              <a:ext cx="144" cy="408"/>
            </a:xfrm>
            <a:prstGeom prst="rightBrace">
              <a:avLst>
                <a:gd name="adj1" fmla="val 23611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97292" name="Text Box 13"/>
            <p:cNvSpPr txBox="1">
              <a:spLocks noChangeArrowheads="1"/>
            </p:cNvSpPr>
            <p:nvPr/>
          </p:nvSpPr>
          <p:spPr bwMode="auto">
            <a:xfrm>
              <a:off x="1568" y="1088"/>
              <a:ext cx="7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Function definition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959475" y="2068513"/>
            <a:ext cx="1414463" cy="587375"/>
            <a:chOff x="837" y="1800"/>
            <a:chExt cx="891" cy="370"/>
          </a:xfrm>
        </p:grpSpPr>
        <p:sp>
          <p:nvSpPr>
            <p:cNvPr id="97289" name="AutoShape 15"/>
            <p:cNvSpPr>
              <a:spLocks/>
            </p:cNvSpPr>
            <p:nvPr/>
          </p:nvSpPr>
          <p:spPr bwMode="auto">
            <a:xfrm>
              <a:off x="837" y="1866"/>
              <a:ext cx="168" cy="208"/>
            </a:xfrm>
            <a:prstGeom prst="rightBrace">
              <a:avLst>
                <a:gd name="adj1" fmla="val 10317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97290" name="Text Box 16"/>
            <p:cNvSpPr txBox="1">
              <a:spLocks noChangeArrowheads="1"/>
            </p:cNvSpPr>
            <p:nvPr/>
          </p:nvSpPr>
          <p:spPr bwMode="auto">
            <a:xfrm>
              <a:off x="1000" y="1800"/>
              <a:ext cx="7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Function call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2381" y="3967791"/>
            <a:ext cx="4435475" cy="119817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/>
      <p:bldP spid="13107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Another Common Mistake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Forgetting the brackets during the function call:</a:t>
            </a:r>
          </a:p>
          <a:p>
            <a:pPr>
              <a:spcBef>
                <a:spcPct val="10000"/>
              </a:spcBef>
            </a:pPr>
            <a:endParaRPr lang="en-US" altLang="en-US" sz="2000" dirty="0"/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def fun():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    print("In fun")</a:t>
            </a:r>
          </a:p>
          <a:p>
            <a:pPr>
              <a:spcBef>
                <a:spcPct val="10000"/>
              </a:spcBef>
            </a:pPr>
            <a:endParaRPr lang="en-US" altLang="en-US" sz="1800" b="1" dirty="0">
              <a:solidFill>
                <a:srgbClr val="3366FF"/>
              </a:solidFill>
              <a:latin typeface="Consolas" pitchFamily="49" charset="0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b="1" dirty="0">
                <a:solidFill>
                  <a:srgbClr val="3366FF"/>
                </a:solidFill>
                <a:latin typeface="Consolas" pitchFamily="49" charset="0"/>
              </a:rPr>
              <a:t># Start of program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print("Starting the program")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fun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Class Exercise, Functions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function called ‘</a:t>
            </a:r>
            <a:r>
              <a:rPr lang="en-US" dirty="0">
                <a:latin typeface="Consolas" panose="020B0609020204030204" pitchFamily="49" charset="0"/>
              </a:rPr>
              <a:t>emphasize</a:t>
            </a:r>
            <a:r>
              <a:rPr lang="en-US" dirty="0"/>
              <a:t>’ that takes a string as a parameter.</a:t>
            </a:r>
          </a:p>
          <a:p>
            <a:r>
              <a:rPr lang="en-US" dirty="0"/>
              <a:t>This function returns a modified version of the string:</a:t>
            </a:r>
          </a:p>
          <a:p>
            <a:pPr lvl="1"/>
            <a:r>
              <a:rPr lang="en-US" dirty="0"/>
              <a:t> !!! will be added onto the end (three exclamation marks are added to the end of the existing string).</a:t>
            </a:r>
          </a:p>
          <a:p>
            <a:pPr lvl="1"/>
            <a:r>
              <a:rPr lang="en-US" dirty="0"/>
              <a:t>Recall: The concatenation operator is the ‘plus’ operator ‘</a:t>
            </a:r>
            <a:r>
              <a:rPr lang="en-US" dirty="0">
                <a:latin typeface="Consolas" panose="020B0609020204030204" pitchFamily="49" charset="0"/>
              </a:rPr>
              <a:t>+</a:t>
            </a:r>
            <a:r>
              <a:rPr lang="en-US" dirty="0"/>
              <a:t>’ and it can connect two strings.</a:t>
            </a:r>
          </a:p>
        </p:txBody>
      </p:sp>
    </p:spTree>
    <p:extLst>
      <p:ext uri="{BB962C8B-B14F-4D97-AF65-F5344CB8AC3E}">
        <p14:creationId xmlns:p14="http://schemas.microsoft.com/office/powerpoint/2010/main" val="384084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Another Common Mistake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Forgetting the brackets during the function call:</a:t>
            </a:r>
          </a:p>
          <a:p>
            <a:pPr>
              <a:spcBef>
                <a:spcPct val="10000"/>
              </a:spcBef>
            </a:pPr>
            <a:endParaRPr lang="en-US" altLang="en-US" sz="2000" dirty="0"/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def fun():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    print("In fun")</a:t>
            </a:r>
          </a:p>
          <a:p>
            <a:pPr>
              <a:spcBef>
                <a:spcPct val="10000"/>
              </a:spcBef>
            </a:pPr>
            <a:endParaRPr lang="en-US" altLang="en-US" sz="1800" dirty="0">
              <a:latin typeface="Consolas" pitchFamily="49" charset="0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b="1" dirty="0">
                <a:solidFill>
                  <a:srgbClr val="3366FF"/>
                </a:solidFill>
                <a:latin typeface="Consolas" pitchFamily="49" charset="0"/>
              </a:rPr>
              <a:t># Start of program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print("Program started")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fun</a:t>
            </a: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831850" y="3359089"/>
            <a:ext cx="5461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3600" tIns="46800" rIns="93600" bIns="4680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Consolas" pitchFamily="49" charset="0"/>
              </a:rPr>
              <a:t>()</a:t>
            </a:r>
          </a:p>
        </p:txBody>
      </p:sp>
      <p:sp>
        <p:nvSpPr>
          <p:cNvPr id="99333" name="Line 5"/>
          <p:cNvSpPr>
            <a:spLocks noChangeShapeType="1"/>
          </p:cNvSpPr>
          <p:nvPr/>
        </p:nvSpPr>
        <p:spPr bwMode="auto">
          <a:xfrm flipH="1" flipV="1">
            <a:off x="1104900" y="3692769"/>
            <a:ext cx="622300" cy="1193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600" tIns="46800" rIns="93600" bIns="46800">
            <a:spAutoFit/>
          </a:bodyPr>
          <a:lstStyle/>
          <a:p>
            <a:endParaRPr lang="en-CA"/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1612900" y="4851400"/>
            <a:ext cx="3111500" cy="1571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3600" tIns="46800" rIns="93600" bIns="4680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 dirty="0">
                <a:solidFill>
                  <a:srgbClr val="FF0000"/>
                </a:solidFill>
                <a:latin typeface="Arial" charset="0"/>
              </a:rPr>
              <a:t>Unlike many other languages the missing set of brackets do not produce a syntax/translation error (likely it will be logic error because the function isn’t called)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Another Common Problem: Indentation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Recall: In Python indentation indicates that statements are part of the body of a function.</a:t>
            </a:r>
          </a:p>
          <a:p>
            <a:r>
              <a:rPr lang="en-US" altLang="en-US" dirty="0"/>
              <a:t>(In other programming languages the indentation is not a mandatory part of the language but indenting is considered good style because it makes the program easier to read).</a:t>
            </a:r>
          </a:p>
          <a:p>
            <a:r>
              <a:rPr lang="en-US" altLang="en-US" dirty="0"/>
              <a:t>Forgetting to indent: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print("start</a:t>
            </a:r>
            <a:r>
              <a:rPr lang="en-US" altLang="en-US" sz="1800" dirty="0">
                <a:latin typeface="Arial" charset="0"/>
              </a:rPr>
              <a:t>"</a:t>
            </a:r>
            <a:r>
              <a:rPr lang="en-US" altLang="en-US" sz="1800" dirty="0">
                <a:latin typeface="Consolas" pitchFamily="49" charset="0"/>
              </a:rPr>
              <a:t>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start()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Another Common Problem: Indentation (2)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Inconsistent indentation: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print("first")</a:t>
            </a:r>
          </a:p>
          <a:p>
            <a:pPr lvl="1">
              <a:buFont typeface="Arial" charset="0"/>
              <a:buNone/>
            </a:pPr>
            <a:r>
              <a:rPr lang="en-US" altLang="en-US" sz="1800" b="1" dirty="0">
                <a:solidFill>
                  <a:srgbClr val="3366FF"/>
                </a:solidFill>
                <a:latin typeface="Consolas" pitchFamily="49" charset="0"/>
              </a:rPr>
              <a:t>    # Error: Unless this is the body of branch or loo</a:t>
            </a:r>
            <a:r>
              <a:rPr lang="en-US" altLang="en-US" sz="1800" dirty="0">
                <a:solidFill>
                  <a:srgbClr val="00B0F0"/>
                </a:solidFill>
                <a:latin typeface="Consolas" pitchFamily="49" charset="0"/>
              </a:rPr>
              <a:t>p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 print("second")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start()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639762"/>
          </a:xfrm>
        </p:spPr>
        <p:txBody>
          <a:bodyPr/>
          <a:lstStyle/>
          <a:p>
            <a:r>
              <a:rPr lang="en-US" altLang="en-US" dirty="0"/>
              <a:t>Creating A Large Document</a:t>
            </a:r>
          </a:p>
        </p:txBody>
      </p:sp>
      <p:sp>
        <p:nvSpPr>
          <p:cNvPr id="10547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086600" cy="5410200"/>
          </a:xfrm>
        </p:spPr>
        <p:txBody>
          <a:bodyPr/>
          <a:lstStyle/>
          <a:p>
            <a:r>
              <a:rPr lang="en-US" altLang="en-US" dirty="0"/>
              <a:t>Recall: When creating a large document you should plan out the parts before doing any actual writing.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762000" y="2022475"/>
            <a:ext cx="6781800" cy="2185988"/>
            <a:chOff x="890081" y="2158638"/>
            <a:chExt cx="6781800" cy="2186408"/>
          </a:xfrm>
        </p:grpSpPr>
        <p:sp>
          <p:nvSpPr>
            <p:cNvPr id="5" name="TextBox 4"/>
            <p:cNvSpPr txBox="1"/>
            <p:nvPr/>
          </p:nvSpPr>
          <p:spPr>
            <a:xfrm>
              <a:off x="890081" y="2514306"/>
              <a:ext cx="1828800" cy="16005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dirty="0">
                  <a:ea typeface="+mn-ea"/>
                  <a:cs typeface="Arial" charset="0"/>
                </a:rPr>
                <a:t>Chapter 1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Introduction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1.1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1.2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1.3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Conclusion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90394" y="2498428"/>
              <a:ext cx="1828800" cy="184661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dirty="0">
                  <a:ea typeface="+mn-ea"/>
                  <a:cs typeface="Arial" charset="0"/>
                </a:rPr>
                <a:t>Chapter 2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Introduction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2.1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2.2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2.3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2.4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Conclusion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43081" y="2514306"/>
              <a:ext cx="1828800" cy="135439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dirty="0">
                  <a:ea typeface="+mn-ea"/>
                  <a:cs typeface="Arial" charset="0"/>
                </a:rPr>
                <a:t>Chapter 3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Introduction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3.1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3.2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Conclusion</a:t>
              </a:r>
            </a:p>
          </p:txBody>
        </p:sp>
        <p:sp>
          <p:nvSpPr>
            <p:cNvPr id="105483" name="TextBox 9"/>
            <p:cNvSpPr txBox="1">
              <a:spLocks noChangeArrowheads="1"/>
            </p:cNvSpPr>
            <p:nvPr/>
          </p:nvSpPr>
          <p:spPr bwMode="auto">
            <a:xfrm>
              <a:off x="914400" y="2158638"/>
              <a:ext cx="45071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000" b="1"/>
                <a:t>Step 1: Outline all the parts (no writing)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782638" y="4495800"/>
            <a:ext cx="4506912" cy="1809750"/>
            <a:chOff x="948447" y="4495800"/>
            <a:chExt cx="4507150" cy="1809637"/>
          </a:xfrm>
        </p:grpSpPr>
        <p:sp>
          <p:nvSpPr>
            <p:cNvPr id="105478" name="TextBox 7"/>
            <p:cNvSpPr txBox="1">
              <a:spLocks noChangeArrowheads="1"/>
            </p:cNvSpPr>
            <p:nvPr/>
          </p:nvSpPr>
          <p:spPr bwMode="auto">
            <a:xfrm>
              <a:off x="1066800" y="5197441"/>
              <a:ext cx="1828800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Section 1.1</a:t>
              </a:r>
            </a:p>
            <a:p>
              <a:pPr eaLnBrk="1" hangingPunct="1"/>
              <a:r>
                <a:rPr lang="en-US" altLang="en-US" sz="1600"/>
                <a:t>It all started seven and two score years ago…</a:t>
              </a:r>
            </a:p>
          </p:txBody>
        </p:sp>
        <p:sp>
          <p:nvSpPr>
            <p:cNvPr id="105479" name="TextBox 10"/>
            <p:cNvSpPr txBox="1">
              <a:spLocks noChangeArrowheads="1"/>
            </p:cNvSpPr>
            <p:nvPr/>
          </p:nvSpPr>
          <p:spPr bwMode="auto">
            <a:xfrm>
              <a:off x="948447" y="4495800"/>
              <a:ext cx="450715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000" b="1"/>
                <a:t>Step 2: After all parts outlined, now commence writing one part at a time</a:t>
              </a: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00" y="0"/>
            <a:ext cx="1981200" cy="141384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54617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Creating A Large Program</a:t>
            </a:r>
          </a:p>
        </p:txBody>
      </p:sp>
      <p:sp>
        <p:nvSpPr>
          <p:cNvPr id="1064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When writing a large program you should plan out the parts before doing any actual writing.</a:t>
            </a:r>
          </a:p>
          <a:p>
            <a:endParaRPr lang="en-US" altLang="en-US"/>
          </a:p>
        </p:txBody>
      </p: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762000" y="2022475"/>
            <a:ext cx="8305800" cy="941388"/>
            <a:chOff x="761999" y="2022666"/>
            <a:chExt cx="8305800" cy="940737"/>
          </a:xfrm>
        </p:grpSpPr>
        <p:sp>
          <p:nvSpPr>
            <p:cNvPr id="106505" name="TextBox 26"/>
            <p:cNvSpPr txBox="1">
              <a:spLocks noChangeArrowheads="1"/>
            </p:cNvSpPr>
            <p:nvPr/>
          </p:nvSpPr>
          <p:spPr bwMode="auto">
            <a:xfrm>
              <a:off x="786318" y="2022666"/>
              <a:ext cx="805288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000" b="1"/>
                <a:t>Step 1: Calculate interest (write empty ‘skeleton’ functions)</a:t>
              </a:r>
            </a:p>
          </p:txBody>
        </p:sp>
        <p:sp>
          <p:nvSpPr>
            <p:cNvPr id="106506" name="TextBox 27"/>
            <p:cNvSpPr txBox="1">
              <a:spLocks noChangeArrowheads="1"/>
            </p:cNvSpPr>
            <p:nvPr/>
          </p:nvSpPr>
          <p:spPr bwMode="auto">
            <a:xfrm>
              <a:off x="761999" y="2378628"/>
              <a:ext cx="289560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def </a:t>
              </a:r>
              <a:r>
                <a:rPr lang="en-US" altLang="en-US" sz="1600" dirty="0" err="1">
                  <a:latin typeface="Consolas" pitchFamily="49" charset="0"/>
                </a:rPr>
                <a:t>getInformation</a:t>
              </a:r>
              <a:r>
                <a:rPr lang="en-US" altLang="en-US" sz="1600" dirty="0">
                  <a:latin typeface="Consolas" pitchFamily="49" charset="0"/>
                </a:rPr>
                <a:t>():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</a:t>
              </a:r>
            </a:p>
          </p:txBody>
        </p:sp>
        <p:sp>
          <p:nvSpPr>
            <p:cNvPr id="106507" name="TextBox 28"/>
            <p:cNvSpPr txBox="1">
              <a:spLocks noChangeArrowheads="1"/>
            </p:cNvSpPr>
            <p:nvPr/>
          </p:nvSpPr>
          <p:spPr bwMode="auto">
            <a:xfrm>
              <a:off x="3585891" y="2362846"/>
              <a:ext cx="289560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def </a:t>
              </a:r>
              <a:r>
                <a:rPr lang="en-US" altLang="en-US" sz="1600" dirty="0" err="1">
                  <a:latin typeface="Consolas" pitchFamily="49" charset="0"/>
                </a:rPr>
                <a:t>doCalculations</a:t>
              </a:r>
              <a:r>
                <a:rPr lang="en-US" altLang="en-US" sz="1600" dirty="0">
                  <a:latin typeface="Consolas" pitchFamily="49" charset="0"/>
                </a:rPr>
                <a:t>():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</a:t>
              </a:r>
            </a:p>
          </p:txBody>
        </p:sp>
        <p:sp>
          <p:nvSpPr>
            <p:cNvPr id="106508" name="TextBox 29"/>
            <p:cNvSpPr txBox="1">
              <a:spLocks noChangeArrowheads="1"/>
            </p:cNvSpPr>
            <p:nvPr/>
          </p:nvSpPr>
          <p:spPr bwMode="auto">
            <a:xfrm>
              <a:off x="6400800" y="2362845"/>
              <a:ext cx="2666999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def </a:t>
              </a:r>
              <a:r>
                <a:rPr lang="en-US" altLang="en-US" sz="1600" dirty="0" err="1">
                  <a:latin typeface="Consolas" pitchFamily="49" charset="0"/>
                </a:rPr>
                <a:t>displayResults</a:t>
              </a:r>
              <a:r>
                <a:rPr lang="en-US" altLang="en-US" sz="1600" dirty="0">
                  <a:latin typeface="Consolas" pitchFamily="49" charset="0"/>
                </a:rPr>
                <a:t>():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85813" y="3429000"/>
            <a:ext cx="6626225" cy="2030413"/>
            <a:chOff x="785813" y="3429000"/>
            <a:chExt cx="6626225" cy="2031026"/>
          </a:xfrm>
        </p:grpSpPr>
        <p:sp>
          <p:nvSpPr>
            <p:cNvPr id="106503" name="TextBox 31"/>
            <p:cNvSpPr txBox="1">
              <a:spLocks noChangeArrowheads="1"/>
            </p:cNvSpPr>
            <p:nvPr/>
          </p:nvSpPr>
          <p:spPr bwMode="auto">
            <a:xfrm>
              <a:off x="785813" y="3429000"/>
              <a:ext cx="6626225" cy="707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000" b="1"/>
                <a:t>Step 2: All functions outlined, write function bodies one-at-a-time (test before writing next function)</a:t>
              </a:r>
            </a:p>
          </p:txBody>
        </p:sp>
        <p:sp>
          <p:nvSpPr>
            <p:cNvPr id="106504" name="TextBox 33"/>
            <p:cNvSpPr txBox="1">
              <a:spLocks noChangeArrowheads="1"/>
            </p:cNvSpPr>
            <p:nvPr/>
          </p:nvSpPr>
          <p:spPr bwMode="auto">
            <a:xfrm>
              <a:off x="802026" y="4136587"/>
              <a:ext cx="4303374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def </a:t>
              </a:r>
              <a:r>
                <a:rPr lang="en-US" altLang="en-US" sz="1600" dirty="0" err="1">
                  <a:latin typeface="Consolas" pitchFamily="49" charset="0"/>
                </a:rPr>
                <a:t>getInformation</a:t>
              </a:r>
              <a:r>
                <a:rPr lang="en-US" altLang="en-US" sz="1600" dirty="0">
                  <a:latin typeface="Consolas" pitchFamily="49" charset="0"/>
                </a:rPr>
                <a:t>():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principle = </a:t>
              </a:r>
              <a:r>
                <a:rPr lang="en-US" altLang="en-US" sz="1600" dirty="0" err="1">
                  <a:latin typeface="Consolas" pitchFamily="49" charset="0"/>
                </a:rPr>
                <a:t>int</a:t>
              </a:r>
              <a:r>
                <a:rPr lang="en-US" altLang="en-US" sz="1600" dirty="0">
                  <a:latin typeface="Consolas" pitchFamily="49" charset="0"/>
                </a:rPr>
                <a:t>(input())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interest = </a:t>
              </a:r>
              <a:r>
                <a:rPr lang="en-US" altLang="en-US" sz="1600" dirty="0" err="1">
                  <a:latin typeface="Consolas" pitchFamily="49" charset="0"/>
                </a:rPr>
                <a:t>int</a:t>
              </a:r>
              <a:r>
                <a:rPr lang="en-US" altLang="en-US" sz="1600" dirty="0">
                  <a:latin typeface="Consolas" pitchFamily="49" charset="0"/>
                </a:rPr>
                <a:t>(input())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time = </a:t>
              </a:r>
              <a:r>
                <a:rPr lang="en-US" altLang="en-US" sz="1600" dirty="0" err="1">
                  <a:latin typeface="Consolas" pitchFamily="49" charset="0"/>
                </a:rPr>
                <a:t>int</a:t>
              </a:r>
              <a:r>
                <a:rPr lang="en-US" altLang="en-US" sz="1600" dirty="0">
                  <a:latin typeface="Consolas" pitchFamily="49" charset="0"/>
                </a:rPr>
                <a:t>(input())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return(</a:t>
              </a:r>
              <a:r>
                <a:rPr lang="en-US" altLang="en-US" sz="1600" dirty="0" err="1">
                  <a:latin typeface="Consolas" pitchFamily="49" charset="0"/>
                </a:rPr>
                <a:t>principle,interest,time</a:t>
              </a:r>
              <a:r>
                <a:rPr lang="en-US" altLang="en-US" sz="1600" dirty="0">
                  <a:latin typeface="Consolas" pitchFamily="49" charset="0"/>
                </a:rPr>
                <a:t>)</a:t>
              </a:r>
            </a:p>
          </p:txBody>
        </p:sp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410200" y="5181600"/>
            <a:ext cx="3706813" cy="14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Simple test: check inputs</a:t>
            </a:r>
          </a:p>
          <a:p>
            <a:pPr eaLnBrk="1" hangingPunct="1"/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are properly read as input</a:t>
            </a:r>
          </a:p>
          <a:p>
            <a:pPr eaLnBrk="1" hangingPunct="1"/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and returned to caller</a:t>
            </a:r>
          </a:p>
          <a:p>
            <a:pPr eaLnBrk="1" hangingPunct="1"/>
            <a:r>
              <a:rPr lang="en-US" altLang="en-US" sz="1600" dirty="0" err="1">
                <a:latin typeface="Consolas" pitchFamily="49" charset="0"/>
              </a:rPr>
              <a:t>p,r,t</a:t>
            </a:r>
            <a:r>
              <a:rPr lang="en-US" altLang="en-US" sz="1600" dirty="0">
                <a:latin typeface="Consolas" pitchFamily="49" charset="0"/>
              </a:rPr>
              <a:t> = </a:t>
            </a:r>
            <a:r>
              <a:rPr lang="en-US" altLang="en-US" sz="1600" dirty="0" err="1">
                <a:latin typeface="Consolas" pitchFamily="49" charset="0"/>
              </a:rPr>
              <a:t>getInformation</a:t>
            </a:r>
            <a:r>
              <a:rPr lang="en-US" altLang="en-US" sz="1600" dirty="0">
                <a:latin typeface="Consolas" pitchFamily="49" charset="0"/>
              </a:rPr>
              <a:t>()</a:t>
            </a:r>
          </a:p>
          <a:p>
            <a:pPr eaLnBrk="1" hangingPunct="1"/>
            <a:r>
              <a:rPr lang="en-US" altLang="en-US" sz="1600" dirty="0">
                <a:latin typeface="Consolas" pitchFamily="49" charset="0"/>
              </a:rPr>
              <a:t>print(</a:t>
            </a:r>
            <a:r>
              <a:rPr lang="en-US" altLang="en-US" sz="1600" dirty="0" err="1">
                <a:latin typeface="Consolas" pitchFamily="49" charset="0"/>
              </a:rPr>
              <a:t>p,r,t</a:t>
            </a:r>
            <a:r>
              <a:rPr lang="en-US" altLang="en-US" sz="1600" dirty="0">
                <a:latin typeface="Consolas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2348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900"/>
              <a:t>Yet Another Problem: Creating ‘Empty’ Functions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def start():</a:t>
            </a:r>
          </a:p>
          <a:p>
            <a:endParaRPr lang="en-US" altLang="en-US" sz="2000" dirty="0">
              <a:latin typeface="Consolas" pitchFamily="49" charset="0"/>
            </a:endParaRPr>
          </a:p>
          <a:p>
            <a:endParaRPr lang="en-US" altLang="en-US" sz="2000" dirty="0">
              <a:latin typeface="Consolas" pitchFamily="49" charset="0"/>
            </a:endParaRPr>
          </a:p>
          <a:p>
            <a:endParaRPr lang="en-US" altLang="en-US" sz="2000" dirty="0">
              <a:latin typeface="Consolas" pitchFamily="49" charset="0"/>
            </a:endParaRPr>
          </a:p>
          <a:p>
            <a:endParaRPr lang="en-US" altLang="en-US" sz="2000" dirty="0">
              <a:latin typeface="Consolas" pitchFamily="49" charset="0"/>
            </a:endParaRPr>
          </a:p>
          <a:p>
            <a:pPr>
              <a:buFontTx/>
              <a:buNone/>
            </a:pPr>
            <a:endParaRPr lang="en-US" altLang="en-US" sz="1800" b="1" dirty="0">
              <a:solidFill>
                <a:srgbClr val="00B0F0"/>
              </a:solidFill>
              <a:latin typeface="Consolas" pitchFamily="49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  <a:latin typeface="Consolas" pitchFamily="49" charset="0"/>
              </a:rPr>
              <a:t>start()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71600" y="2620963"/>
            <a:ext cx="4686300" cy="1069975"/>
            <a:chOff x="672" y="1608"/>
            <a:chExt cx="2952" cy="674"/>
          </a:xfrm>
        </p:grpSpPr>
        <p:sp>
          <p:nvSpPr>
            <p:cNvPr id="102405" name="Line 5"/>
            <p:cNvSpPr>
              <a:spLocks noChangeShapeType="1"/>
            </p:cNvSpPr>
            <p:nvPr/>
          </p:nvSpPr>
          <p:spPr bwMode="auto">
            <a:xfrm flipH="1">
              <a:off x="672" y="1832"/>
              <a:ext cx="1296" cy="31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/>
            </a:p>
          </p:txBody>
        </p:sp>
        <p:sp>
          <p:nvSpPr>
            <p:cNvPr id="102406" name="Text Box 6"/>
            <p:cNvSpPr txBox="1">
              <a:spLocks noChangeArrowheads="1"/>
            </p:cNvSpPr>
            <p:nvPr/>
          </p:nvSpPr>
          <p:spPr bwMode="auto">
            <a:xfrm>
              <a:off x="1944" y="1608"/>
              <a:ext cx="1680" cy="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Problem:</a:t>
              </a:r>
              <a:r>
                <a:rPr lang="en-US" altLang="en-US" sz="1600">
                  <a:solidFill>
                    <a:srgbClr val="FF0000"/>
                  </a:solidFill>
                  <a:latin typeface="Arial" charset="0"/>
                </a:rPr>
                <a:t> This statement appears to be a part of the body of the function but it is not indented???!!!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2600" b="1" dirty="0">
                <a:solidFill>
                  <a:srgbClr val="00E664"/>
                </a:solidFill>
                <a:ea typeface="MS PGothic" pitchFamily="34" charset="-128"/>
              </a:rPr>
              <a:t>Solution</a:t>
            </a:r>
            <a:r>
              <a:rPr lang="en-US" altLang="en-US" sz="2600" dirty="0">
                <a:ea typeface="MS PGothic" pitchFamily="34" charset="-128"/>
              </a:rPr>
              <a:t> When Outlining Your Program By Starting With ‘Empty’ Functions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def fun():</a:t>
            </a:r>
          </a:p>
          <a:p>
            <a:pPr>
              <a:buFontTx/>
              <a:buNone/>
            </a:pPr>
            <a:r>
              <a:rPr lang="en-US" altLang="en-US" sz="1600" b="1" dirty="0">
                <a:solidFill>
                  <a:srgbClr val="00E664"/>
                </a:solidFill>
                <a:latin typeface="Consolas" pitchFamily="49" charset="0"/>
              </a:rPr>
              <a:t>    print()</a:t>
            </a:r>
          </a:p>
          <a:p>
            <a:endParaRPr lang="en-US" altLang="en-US" sz="1600" dirty="0">
              <a:latin typeface="Consolas" pitchFamily="49" charset="0"/>
            </a:endParaRPr>
          </a:p>
          <a:p>
            <a:endParaRPr lang="en-US" altLang="en-US" sz="1600" dirty="0">
              <a:latin typeface="Consolas" pitchFamily="49" charset="0"/>
            </a:endParaRPr>
          </a:p>
          <a:p>
            <a:endParaRPr lang="en-US" altLang="en-US" sz="1600" dirty="0">
              <a:latin typeface="Consolas" pitchFamily="49" charset="0"/>
            </a:endParaRPr>
          </a:p>
          <a:p>
            <a:endParaRPr lang="en-US" altLang="en-US" sz="1600" dirty="0">
              <a:latin typeface="Consolas" pitchFamily="49" charset="0"/>
            </a:endParaRPr>
          </a:p>
          <a:p>
            <a:pPr>
              <a:buFontTx/>
              <a:buNone/>
            </a:pPr>
            <a:r>
              <a:rPr lang="en-US" altLang="en-US" sz="1600" dirty="0">
                <a:solidFill>
                  <a:srgbClr val="3366FF"/>
                </a:solidFill>
                <a:latin typeface="Consolas" pitchFamily="49" charset="0"/>
              </a:rPr>
              <a:t># </a:t>
            </a:r>
            <a:r>
              <a:rPr lang="en-US" altLang="en-US" sz="1600" dirty="0" err="1">
                <a:solidFill>
                  <a:srgbClr val="3366FF"/>
                </a:solidFill>
                <a:latin typeface="Consolas" pitchFamily="49" charset="0"/>
              </a:rPr>
              <a:t>Program’sstart</a:t>
            </a:r>
            <a:endParaRPr lang="en-US" altLang="en-US" sz="1600" dirty="0">
              <a:solidFill>
                <a:srgbClr val="3366FF"/>
              </a:solidFill>
              <a:latin typeface="Consolas" pitchFamily="49" charset="0"/>
            </a:endParaRPr>
          </a:p>
          <a:p>
            <a:pPr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fun()</a:t>
            </a:r>
          </a:p>
        </p:txBody>
      </p:sp>
      <p:sp>
        <p:nvSpPr>
          <p:cNvPr id="103428" name="Line 4"/>
          <p:cNvSpPr>
            <a:spLocks noChangeShapeType="1"/>
          </p:cNvSpPr>
          <p:nvPr/>
        </p:nvSpPr>
        <p:spPr bwMode="auto">
          <a:xfrm flipH="1" flipV="1">
            <a:off x="1422400" y="1676400"/>
            <a:ext cx="863600" cy="338038"/>
          </a:xfrm>
          <a:prstGeom prst="line">
            <a:avLst/>
          </a:prstGeom>
          <a:noFill/>
          <a:ln w="25400">
            <a:solidFill>
              <a:srgbClr val="00E664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3600" tIns="46800" rIns="93600" bIns="46800">
            <a:spAutoFit/>
          </a:bodyPr>
          <a:lstStyle/>
          <a:p>
            <a:endParaRPr lang="en-CA"/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2209800" y="1676400"/>
            <a:ext cx="2247900" cy="107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3600" tIns="46800" rIns="93600" bIns="4680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 dirty="0">
                <a:solidFill>
                  <a:srgbClr val="00E664"/>
                </a:solidFill>
                <a:latin typeface="Arial" charset="0"/>
              </a:rPr>
              <a:t>A function must have at least one instruction in the body</a:t>
            </a:r>
          </a:p>
        </p:txBody>
      </p:sp>
      <p:sp>
        <p:nvSpPr>
          <p:cNvPr id="139270" name="Text Box 6"/>
          <p:cNvSpPr txBox="1">
            <a:spLocks noChangeArrowheads="1"/>
          </p:cNvSpPr>
          <p:nvPr/>
        </p:nvSpPr>
        <p:spPr bwMode="auto">
          <a:xfrm>
            <a:off x="5638800" y="1092200"/>
            <a:ext cx="3048000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Consolas" pitchFamily="49" charset="0"/>
              </a:rPr>
              <a:t>Alternative (writing an empty function: ‘pass’ a python instruction that literally does nothing)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Consolas" pitchFamily="49" charset="0"/>
              </a:rPr>
              <a:t>def fun():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solidFill>
                  <a:srgbClr val="00E664"/>
                </a:solidFill>
                <a:latin typeface="Consolas" pitchFamily="49" charset="0"/>
              </a:rPr>
              <a:t>    pass</a:t>
            </a:r>
          </a:p>
          <a:p>
            <a:pPr eaLnBrk="1" hangingPunct="1">
              <a:spcBef>
                <a:spcPct val="50000"/>
              </a:spcBef>
            </a:pPr>
            <a:endParaRPr lang="en-US" altLang="en-US" sz="1600" dirty="0">
              <a:latin typeface="Consolas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solidFill>
                  <a:srgbClr val="3366FF"/>
                </a:solidFill>
                <a:latin typeface="Consolas" pitchFamily="49" charset="0"/>
              </a:rPr>
              <a:t># Program’s start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Consolas" pitchFamily="49" charset="0"/>
              </a:rPr>
              <a:t>fun()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Testing Functions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correctness of a function should be verified. (“Does it do what it is supposed to do?”) </a:t>
            </a:r>
          </a:p>
          <a:p>
            <a:r>
              <a:rPr lang="en-US" altLang="en-US" dirty="0"/>
              <a:t>Typically this is done by calling the function, passing in predetermined parameters and checking the result i.e. via a test driver</a:t>
            </a:r>
          </a:p>
          <a:p>
            <a:r>
              <a:rPr lang="en-US" altLang="en-US" dirty="0"/>
              <a:t>Example</a:t>
            </a:r>
            <a:r>
              <a:rPr lang="en-US" altLang="en-US" baseline="30000" dirty="0"/>
              <a:t>1</a:t>
            </a:r>
            <a:r>
              <a:rPr lang="en-US" altLang="en-US" dirty="0"/>
              <a:t>: </a:t>
            </a:r>
            <a:r>
              <a:rPr lang="en-US" altLang="en-US" dirty="0">
                <a:latin typeface="Consolas" panose="020B0609020204030204" pitchFamily="49" charset="0"/>
              </a:rPr>
              <a:t>12absoluteTest.py</a:t>
            </a:r>
            <a:r>
              <a:rPr lang="en-US" altLang="en-US" dirty="0"/>
              <a:t> </a:t>
            </a:r>
          </a:p>
          <a:p>
            <a:pPr marL="0" indent="0">
              <a:buNone/>
            </a:pPr>
            <a:r>
              <a:rPr lang="en-US" altLang="en-US" sz="1800" dirty="0">
                <a:latin typeface="Consolas" pitchFamily="49" charset="0"/>
              </a:rPr>
              <a:t>  </a:t>
            </a:r>
            <a:r>
              <a:rPr lang="en-US" altLang="en-US" sz="1800" dirty="0" err="1">
                <a:latin typeface="Consolas" pitchFamily="49" charset="0"/>
              </a:rPr>
              <a:t>def</a:t>
            </a:r>
            <a:r>
              <a:rPr lang="en-US" altLang="en-US" sz="1800" dirty="0">
                <a:latin typeface="Consolas" pitchFamily="49" charset="0"/>
              </a:rPr>
              <a:t> absolute(number):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    if (number &lt; 0):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        result = number * -1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    else: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        result = number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    return(result)</a:t>
            </a:r>
          </a:p>
          <a:p>
            <a:pPr marL="342900" lvl="1" indent="0">
              <a:buNone/>
            </a:pPr>
            <a:r>
              <a:rPr lang="en-US" altLang="en-US" sz="1800" b="1" dirty="0">
                <a:solidFill>
                  <a:srgbClr val="3366FF"/>
                </a:solidFill>
                <a:latin typeface="Consolas" pitchFamily="49" charset="0"/>
              </a:rPr>
              <a:t># Test cases/drivers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print(absolute(-13))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print(absolute(7))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CA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276600" y="4267200"/>
            <a:ext cx="4343400" cy="1905000"/>
            <a:chOff x="3276600" y="4191000"/>
            <a:chExt cx="4343400" cy="1905000"/>
          </a:xfrm>
        </p:grpSpPr>
        <p:sp>
          <p:nvSpPr>
            <p:cNvPr id="5" name="Rectangle 4"/>
            <p:cNvSpPr/>
            <p:nvPr/>
          </p:nvSpPr>
          <p:spPr>
            <a:xfrm>
              <a:off x="5562600" y="4191000"/>
              <a:ext cx="2057400" cy="12192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Expected results:</a:t>
              </a:r>
            </a:p>
            <a:p>
              <a:pPr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13</a:t>
              </a:r>
            </a:p>
            <a:p>
              <a:pPr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6" name="Straight Connector 5"/>
            <p:cNvCxnSpPr>
              <a:stCxn id="5" idx="1"/>
            </p:cNvCxnSpPr>
            <p:nvPr/>
          </p:nvCxnSpPr>
          <p:spPr>
            <a:xfrm flipH="1">
              <a:off x="3276600" y="4800600"/>
              <a:ext cx="2286000" cy="129540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4152900" y="6324600"/>
            <a:ext cx="487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aseline="30000" dirty="0"/>
              <a:t>1: In case you are wondering about the naming use. It’s not testing for an absolute value but instead you’re testing a program that implements an absolute value feature.</a:t>
            </a:r>
            <a:endParaRPr lang="en-US" altLang="en-US" sz="1600" baseline="30000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1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Your Programs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Reminder: </a:t>
            </a:r>
          </a:p>
          <a:p>
            <a:pPr lvl="1"/>
            <a:r>
              <a:rPr lang="en-US" dirty="0"/>
              <a:t>Outline the whole program</a:t>
            </a:r>
            <a:r>
              <a:rPr lang="en-CA" dirty="0"/>
              <a:t> with empty functions (stubs) that don’t perform any tasks yet.</a:t>
            </a:r>
          </a:p>
          <a:p>
            <a:pPr lvl="1"/>
            <a:r>
              <a:rPr lang="en-US" dirty="0"/>
              <a:t>Implement the code for each function one at a time.</a:t>
            </a:r>
          </a:p>
          <a:p>
            <a:pPr lvl="1"/>
            <a:r>
              <a:rPr lang="en-US" dirty="0"/>
              <a:t>Test each function with a driver.</a:t>
            </a:r>
          </a:p>
          <a:p>
            <a:pPr lvl="1"/>
            <a:r>
              <a:rPr lang="en-US" dirty="0"/>
              <a:t>Fix any bugs, test again until you are reasonable sure the function is correct.</a:t>
            </a:r>
          </a:p>
          <a:p>
            <a:pPr lvl="1"/>
            <a:r>
              <a:rPr lang="en-US" dirty="0"/>
              <a:t>Only then should you move onto writing the next function.</a:t>
            </a:r>
          </a:p>
          <a:p>
            <a:r>
              <a:rPr lang="en-US" dirty="0"/>
              <a:t>One approach:</a:t>
            </a:r>
          </a:p>
          <a:p>
            <a:pPr lvl="1"/>
            <a:r>
              <a:rPr lang="en-US" dirty="0"/>
              <a:t>Write/test each function in a file separate from the main program.</a:t>
            </a:r>
          </a:p>
          <a:p>
            <a:pPr lvl="1"/>
            <a:r>
              <a:rPr lang="en-US" dirty="0"/>
              <a:t>Only after you are sure of that function’s correctness do you add its code into the file containing the </a:t>
            </a:r>
            <a:r>
              <a:rPr lang="en-US"/>
              <a:t>main program.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841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Why Employ Problem Decomposition And Modular Design (1)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altLang="en-US" sz="2400"/>
              <a:t>Drawback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z="2000"/>
              <a:t>Complexity – understanding and setting up inter-function communication may appear daunting at first.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z="2000"/>
              <a:t>Tracing the program may appear harder as execution appears to “jump” around between functions.</a:t>
            </a:r>
          </a:p>
          <a:p>
            <a:pPr marL="635000" lvl="1" indent="-177800" eaLnBrk="1" hangingPunct="1">
              <a:lnSpc>
                <a:spcPct val="90000"/>
              </a:lnSpc>
            </a:pPr>
            <a:endParaRPr lang="en-CA" altLang="en-US" sz="2000"/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z="2000"/>
              <a:t>These are ‘one time’ costs: once you learn the basic principles of functions with one language then most languages will be similar.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7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Class Exercise: Solution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def emphasize(aString):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emphasizedString</a:t>
            </a:r>
            <a:r>
              <a:rPr lang="en-US" sz="1800" dirty="0">
                <a:latin typeface="Consolas" panose="020B0609020204030204" pitchFamily="49" charset="0"/>
              </a:rPr>
              <a:t> = aString + "!!!"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return(</a:t>
            </a:r>
            <a:r>
              <a:rPr lang="en-US" sz="1800" dirty="0" err="1">
                <a:latin typeface="Consolas" panose="020B0609020204030204" pitchFamily="49" charset="0"/>
              </a:rPr>
              <a:t>emphasizedString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6361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altLang="en-US" sz="2800" dirty="0">
                <a:ea typeface="+mj-ea"/>
              </a:rPr>
              <a:t>Why Employ Problem Decomposition And Modular Design (2)</a:t>
            </a:r>
          </a:p>
        </p:txBody>
      </p:sp>
      <p:sp>
        <p:nvSpPr>
          <p:cNvPr id="1064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altLang="en-US"/>
              <a:t>Benefit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/>
              <a:t>Solution is easier to visualize and create (decompose the problem so only one part of a time must be dealt with).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/>
              <a:t>Easier to test the program:</a:t>
            </a:r>
          </a:p>
          <a:p>
            <a:pPr marL="806450" lvl="2" indent="-177800" eaLnBrk="1" hangingPunct="1">
              <a:lnSpc>
                <a:spcPct val="90000"/>
              </a:lnSpc>
            </a:pPr>
            <a:r>
              <a:rPr lang="en-CA" altLang="en-US"/>
              <a:t>Test one feature/function at a time</a:t>
            </a:r>
          </a:p>
          <a:p>
            <a:pPr marL="806450" lvl="2" indent="-177800" eaLnBrk="1" hangingPunct="1">
              <a:lnSpc>
                <a:spcPct val="90000"/>
              </a:lnSpc>
            </a:pPr>
            <a:r>
              <a:rPr lang="en-CA" altLang="en-US"/>
              <a:t>(Testing  multiple features increases complexity)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/>
              <a:t>Easier to maintain (if functions are independent changes in one function can have a minimal impact on other functions, if the code for a function is used multiple times then updates only have to be made once).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/>
              <a:t>Less redundancy, smaller program size (especially if the function is used many times throughout the program).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/>
              <a:t>Smaller programs size: if the function is called many times rather than repeating the same code, the function need only be defined once and then can be called many times.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Topics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language specific implementations and will be covered (and tested) only there is time (i.e. we are ahead of schedule in the lectures).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866658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Default Arguments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some parameters are excluded in the function call then default values (“default arguments”) can be specified.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can be employed when some parameters are not always known when the function is called.</a:t>
            </a:r>
          </a:p>
          <a:p>
            <a:pPr lvl="1"/>
            <a:r>
              <a:rPr lang="en-US" dirty="0"/>
              <a:t>Example: creating a new ‘client’ or ‘patient’ but the information is not all available when the person signs up.</a:t>
            </a:r>
          </a:p>
          <a:p>
            <a:r>
              <a:rPr lang="en-US" b="1" dirty="0"/>
              <a:t>New term, default argument</a:t>
            </a:r>
            <a:r>
              <a:rPr lang="en-US" dirty="0"/>
              <a:t>: if an argument is omitted then the default value is used for the missing value.</a:t>
            </a:r>
          </a:p>
          <a:p>
            <a:pPr lvl="1"/>
            <a:endParaRPr lang="en-US" dirty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782" t="34783" b="30435"/>
          <a:stretch/>
        </p:blipFill>
        <p:spPr>
          <a:xfrm>
            <a:off x="838200" y="3575573"/>
            <a:ext cx="3152775" cy="30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0782" t="67983" r="39924" b="1696"/>
          <a:stretch/>
        </p:blipFill>
        <p:spPr>
          <a:xfrm>
            <a:off x="5029200" y="3575573"/>
            <a:ext cx="1786666" cy="27252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Freeform 5"/>
          <p:cNvSpPr/>
          <p:nvPr/>
        </p:nvSpPr>
        <p:spPr>
          <a:xfrm>
            <a:off x="1344706" y="2796988"/>
            <a:ext cx="699247" cy="839097"/>
          </a:xfrm>
          <a:custGeom>
            <a:avLst/>
            <a:gdLst>
              <a:gd name="connsiteX0" fmla="*/ 699247 w 699247"/>
              <a:gd name="connsiteY0" fmla="*/ 839097 h 839097"/>
              <a:gd name="connsiteX1" fmla="*/ 516367 w 699247"/>
              <a:gd name="connsiteY1" fmla="*/ 828339 h 839097"/>
              <a:gd name="connsiteX2" fmla="*/ 484094 w 699247"/>
              <a:gd name="connsiteY2" fmla="*/ 806824 h 839097"/>
              <a:gd name="connsiteX3" fmla="*/ 398033 w 699247"/>
              <a:gd name="connsiteY3" fmla="*/ 774551 h 839097"/>
              <a:gd name="connsiteX4" fmla="*/ 365760 w 699247"/>
              <a:gd name="connsiteY4" fmla="*/ 753036 h 839097"/>
              <a:gd name="connsiteX5" fmla="*/ 301214 w 699247"/>
              <a:gd name="connsiteY5" fmla="*/ 731520 h 839097"/>
              <a:gd name="connsiteX6" fmla="*/ 268941 w 699247"/>
              <a:gd name="connsiteY6" fmla="*/ 720763 h 839097"/>
              <a:gd name="connsiteX7" fmla="*/ 193638 w 699247"/>
              <a:gd name="connsiteY7" fmla="*/ 677732 h 839097"/>
              <a:gd name="connsiteX8" fmla="*/ 172122 w 699247"/>
              <a:gd name="connsiteY8" fmla="*/ 656217 h 839097"/>
              <a:gd name="connsiteX9" fmla="*/ 161365 w 699247"/>
              <a:gd name="connsiteY9" fmla="*/ 623944 h 839097"/>
              <a:gd name="connsiteX10" fmla="*/ 118334 w 699247"/>
              <a:gd name="connsiteY10" fmla="*/ 559398 h 839097"/>
              <a:gd name="connsiteX11" fmla="*/ 86061 w 699247"/>
              <a:gd name="connsiteY11" fmla="*/ 451821 h 839097"/>
              <a:gd name="connsiteX12" fmla="*/ 75303 w 699247"/>
              <a:gd name="connsiteY12" fmla="*/ 258184 h 839097"/>
              <a:gd name="connsiteX13" fmla="*/ 64546 w 699247"/>
              <a:gd name="connsiteY13" fmla="*/ 32273 h 839097"/>
              <a:gd name="connsiteX14" fmla="*/ 43030 w 699247"/>
              <a:gd name="connsiteY14" fmla="*/ 53788 h 839097"/>
              <a:gd name="connsiteX15" fmla="*/ 10758 w 699247"/>
              <a:gd name="connsiteY15" fmla="*/ 107577 h 839097"/>
              <a:gd name="connsiteX16" fmla="*/ 0 w 699247"/>
              <a:gd name="connsiteY16" fmla="*/ 75304 h 839097"/>
              <a:gd name="connsiteX17" fmla="*/ 43030 w 699247"/>
              <a:gd name="connsiteY17" fmla="*/ 10758 h 839097"/>
              <a:gd name="connsiteX18" fmla="*/ 75303 w 699247"/>
              <a:gd name="connsiteY18" fmla="*/ 0 h 839097"/>
              <a:gd name="connsiteX19" fmla="*/ 118334 w 699247"/>
              <a:gd name="connsiteY19" fmla="*/ 10758 h 839097"/>
              <a:gd name="connsiteX20" fmla="*/ 139849 w 699247"/>
              <a:gd name="connsiteY20" fmla="*/ 43031 h 839097"/>
              <a:gd name="connsiteX21" fmla="*/ 161365 w 699247"/>
              <a:gd name="connsiteY21" fmla="*/ 53788 h 839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99247" h="839097">
                <a:moveTo>
                  <a:pt x="699247" y="839097"/>
                </a:moveTo>
                <a:cubicBezTo>
                  <a:pt x="638287" y="835511"/>
                  <a:pt x="576757" y="837397"/>
                  <a:pt x="516367" y="828339"/>
                </a:cubicBezTo>
                <a:cubicBezTo>
                  <a:pt x="503581" y="826421"/>
                  <a:pt x="495658" y="812606"/>
                  <a:pt x="484094" y="806824"/>
                </a:cubicBezTo>
                <a:cubicBezTo>
                  <a:pt x="458358" y="793956"/>
                  <a:pt x="425971" y="783863"/>
                  <a:pt x="398033" y="774551"/>
                </a:cubicBezTo>
                <a:cubicBezTo>
                  <a:pt x="387275" y="767379"/>
                  <a:pt x="377575" y="758287"/>
                  <a:pt x="365760" y="753036"/>
                </a:cubicBezTo>
                <a:cubicBezTo>
                  <a:pt x="345035" y="743825"/>
                  <a:pt x="322729" y="738692"/>
                  <a:pt x="301214" y="731520"/>
                </a:cubicBezTo>
                <a:cubicBezTo>
                  <a:pt x="290456" y="727934"/>
                  <a:pt x="279083" y="725834"/>
                  <a:pt x="268941" y="720763"/>
                </a:cubicBezTo>
                <a:cubicBezTo>
                  <a:pt x="239492" y="706038"/>
                  <a:pt x="218981" y="698006"/>
                  <a:pt x="193638" y="677732"/>
                </a:cubicBezTo>
                <a:cubicBezTo>
                  <a:pt x="185718" y="671396"/>
                  <a:pt x="179294" y="663389"/>
                  <a:pt x="172122" y="656217"/>
                </a:cubicBezTo>
                <a:cubicBezTo>
                  <a:pt x="168536" y="645459"/>
                  <a:pt x="166872" y="633857"/>
                  <a:pt x="161365" y="623944"/>
                </a:cubicBezTo>
                <a:cubicBezTo>
                  <a:pt x="148807" y="601340"/>
                  <a:pt x="126511" y="583929"/>
                  <a:pt x="118334" y="559398"/>
                </a:cubicBezTo>
                <a:cubicBezTo>
                  <a:pt x="92144" y="480826"/>
                  <a:pt x="102320" y="516854"/>
                  <a:pt x="86061" y="451821"/>
                </a:cubicBezTo>
                <a:cubicBezTo>
                  <a:pt x="82475" y="387275"/>
                  <a:pt x="78614" y="322744"/>
                  <a:pt x="75303" y="258184"/>
                </a:cubicBezTo>
                <a:cubicBezTo>
                  <a:pt x="71442" y="182894"/>
                  <a:pt x="76304" y="106739"/>
                  <a:pt x="64546" y="32273"/>
                </a:cubicBezTo>
                <a:cubicBezTo>
                  <a:pt x="62964" y="22255"/>
                  <a:pt x="50202" y="46616"/>
                  <a:pt x="43030" y="53788"/>
                </a:cubicBezTo>
                <a:cubicBezTo>
                  <a:pt x="42273" y="56060"/>
                  <a:pt x="28478" y="113483"/>
                  <a:pt x="10758" y="107577"/>
                </a:cubicBezTo>
                <a:cubicBezTo>
                  <a:pt x="0" y="103991"/>
                  <a:pt x="3586" y="86062"/>
                  <a:pt x="0" y="75304"/>
                </a:cubicBezTo>
                <a:cubicBezTo>
                  <a:pt x="11278" y="41470"/>
                  <a:pt x="8496" y="33781"/>
                  <a:pt x="43030" y="10758"/>
                </a:cubicBezTo>
                <a:cubicBezTo>
                  <a:pt x="52465" y="4468"/>
                  <a:pt x="64545" y="3586"/>
                  <a:pt x="75303" y="0"/>
                </a:cubicBezTo>
                <a:cubicBezTo>
                  <a:pt x="89647" y="3586"/>
                  <a:pt x="106032" y="2557"/>
                  <a:pt x="118334" y="10758"/>
                </a:cubicBezTo>
                <a:cubicBezTo>
                  <a:pt x="129092" y="17930"/>
                  <a:pt x="130707" y="33889"/>
                  <a:pt x="139849" y="43031"/>
                </a:cubicBezTo>
                <a:cubicBezTo>
                  <a:pt x="145519" y="48701"/>
                  <a:pt x="154193" y="50202"/>
                  <a:pt x="161365" y="5378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Freeform 6"/>
          <p:cNvSpPr/>
          <p:nvPr/>
        </p:nvSpPr>
        <p:spPr>
          <a:xfrm>
            <a:off x="2248348" y="2699530"/>
            <a:ext cx="419548" cy="1001101"/>
          </a:xfrm>
          <a:custGeom>
            <a:avLst/>
            <a:gdLst>
              <a:gd name="connsiteX0" fmla="*/ 419548 w 419548"/>
              <a:gd name="connsiteY0" fmla="*/ 1001101 h 1001101"/>
              <a:gd name="connsiteX1" fmla="*/ 43031 w 419548"/>
              <a:gd name="connsiteY1" fmla="*/ 570795 h 1001101"/>
              <a:gd name="connsiteX2" fmla="*/ 21516 w 419548"/>
              <a:gd name="connsiteY2" fmla="*/ 506249 h 1001101"/>
              <a:gd name="connsiteX3" fmla="*/ 32273 w 419548"/>
              <a:gd name="connsiteY3" fmla="*/ 172762 h 1001101"/>
              <a:gd name="connsiteX4" fmla="*/ 43031 w 419548"/>
              <a:gd name="connsiteY4" fmla="*/ 140489 h 1001101"/>
              <a:gd name="connsiteX5" fmla="*/ 53788 w 419548"/>
              <a:gd name="connsiteY5" fmla="*/ 75943 h 1001101"/>
              <a:gd name="connsiteX6" fmla="*/ 64546 w 419548"/>
              <a:gd name="connsiteY6" fmla="*/ 32912 h 1001101"/>
              <a:gd name="connsiteX7" fmla="*/ 75304 w 419548"/>
              <a:gd name="connsiteY7" fmla="*/ 639 h 1001101"/>
              <a:gd name="connsiteX8" fmla="*/ 21516 w 419548"/>
              <a:gd name="connsiteY8" fmla="*/ 54428 h 1001101"/>
              <a:gd name="connsiteX9" fmla="*/ 0 w 419548"/>
              <a:gd name="connsiteY9" fmla="*/ 75943 h 1001101"/>
              <a:gd name="connsiteX10" fmla="*/ 43031 w 419548"/>
              <a:gd name="connsiteY10" fmla="*/ 32912 h 1001101"/>
              <a:gd name="connsiteX11" fmla="*/ 129092 w 419548"/>
              <a:gd name="connsiteY11" fmla="*/ 54428 h 1001101"/>
              <a:gd name="connsiteX12" fmla="*/ 172123 w 419548"/>
              <a:gd name="connsiteY12" fmla="*/ 75943 h 1001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9548" h="1001101">
                <a:moveTo>
                  <a:pt x="419548" y="1001101"/>
                </a:moveTo>
                <a:cubicBezTo>
                  <a:pt x="294042" y="857666"/>
                  <a:pt x="162486" y="719307"/>
                  <a:pt x="43031" y="570795"/>
                </a:cubicBezTo>
                <a:cubicBezTo>
                  <a:pt x="28817" y="553123"/>
                  <a:pt x="21516" y="506249"/>
                  <a:pt x="21516" y="506249"/>
                </a:cubicBezTo>
                <a:cubicBezTo>
                  <a:pt x="25102" y="395087"/>
                  <a:pt x="25742" y="283790"/>
                  <a:pt x="32273" y="172762"/>
                </a:cubicBezTo>
                <a:cubicBezTo>
                  <a:pt x="32939" y="161442"/>
                  <a:pt x="40571" y="151559"/>
                  <a:pt x="43031" y="140489"/>
                </a:cubicBezTo>
                <a:cubicBezTo>
                  <a:pt x="47763" y="119196"/>
                  <a:pt x="49510" y="97332"/>
                  <a:pt x="53788" y="75943"/>
                </a:cubicBezTo>
                <a:cubicBezTo>
                  <a:pt x="56688" y="61445"/>
                  <a:pt x="60484" y="47128"/>
                  <a:pt x="64546" y="32912"/>
                </a:cubicBezTo>
                <a:cubicBezTo>
                  <a:pt x="67661" y="22009"/>
                  <a:pt x="85446" y="-4432"/>
                  <a:pt x="75304" y="639"/>
                </a:cubicBezTo>
                <a:cubicBezTo>
                  <a:pt x="52625" y="11979"/>
                  <a:pt x="39446" y="36498"/>
                  <a:pt x="21516" y="54428"/>
                </a:cubicBezTo>
                <a:lnTo>
                  <a:pt x="0" y="75943"/>
                </a:lnTo>
                <a:lnTo>
                  <a:pt x="43031" y="32912"/>
                </a:lnTo>
                <a:cubicBezTo>
                  <a:pt x="63491" y="37004"/>
                  <a:pt x="107038" y="43401"/>
                  <a:pt x="129092" y="54428"/>
                </a:cubicBezTo>
                <a:cubicBezTo>
                  <a:pt x="176100" y="77932"/>
                  <a:pt x="145177" y="75943"/>
                  <a:pt x="172123" y="7594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Freeform 7"/>
          <p:cNvSpPr/>
          <p:nvPr/>
        </p:nvSpPr>
        <p:spPr>
          <a:xfrm>
            <a:off x="3225004" y="2741506"/>
            <a:ext cx="142140" cy="980640"/>
          </a:xfrm>
          <a:custGeom>
            <a:avLst/>
            <a:gdLst>
              <a:gd name="connsiteX0" fmla="*/ 45321 w 142140"/>
              <a:gd name="connsiteY0" fmla="*/ 980640 h 980640"/>
              <a:gd name="connsiteX1" fmla="*/ 56078 w 142140"/>
              <a:gd name="connsiteY1" fmla="*/ 87755 h 980640"/>
              <a:gd name="connsiteX2" fmla="*/ 34563 w 142140"/>
              <a:gd name="connsiteY2" fmla="*/ 1694 h 980640"/>
              <a:gd name="connsiteX3" fmla="*/ 2290 w 142140"/>
              <a:gd name="connsiteY3" fmla="*/ 23209 h 980640"/>
              <a:gd name="connsiteX4" fmla="*/ 45321 w 142140"/>
              <a:gd name="connsiteY4" fmla="*/ 1694 h 980640"/>
              <a:gd name="connsiteX5" fmla="*/ 109867 w 142140"/>
              <a:gd name="connsiteY5" fmla="*/ 23209 h 980640"/>
              <a:gd name="connsiteX6" fmla="*/ 142140 w 142140"/>
              <a:gd name="connsiteY6" fmla="*/ 44725 h 98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2140" h="980640">
                <a:moveTo>
                  <a:pt x="45321" y="980640"/>
                </a:moveTo>
                <a:cubicBezTo>
                  <a:pt x="48907" y="683012"/>
                  <a:pt x="59349" y="385387"/>
                  <a:pt x="56078" y="87755"/>
                </a:cubicBezTo>
                <a:cubicBezTo>
                  <a:pt x="55753" y="58187"/>
                  <a:pt x="53493" y="24410"/>
                  <a:pt x="34563" y="1694"/>
                </a:cubicBezTo>
                <a:cubicBezTo>
                  <a:pt x="26286" y="-8238"/>
                  <a:pt x="-9274" y="28991"/>
                  <a:pt x="2290" y="23209"/>
                </a:cubicBezTo>
                <a:lnTo>
                  <a:pt x="45321" y="1694"/>
                </a:lnTo>
                <a:cubicBezTo>
                  <a:pt x="66836" y="8866"/>
                  <a:pt x="93831" y="7172"/>
                  <a:pt x="109867" y="23209"/>
                </a:cubicBezTo>
                <a:cubicBezTo>
                  <a:pt x="133918" y="47261"/>
                  <a:pt x="121239" y="44725"/>
                  <a:pt x="142140" y="4472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490169" y="2453739"/>
            <a:ext cx="1211829" cy="28911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P1=123456</a:t>
            </a:r>
            <a:endParaRPr lang="en-CA" sz="1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05503" y="2375232"/>
            <a:ext cx="662393" cy="32429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P2=18</a:t>
            </a:r>
            <a:endParaRPr lang="en-CA" sz="1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35947" y="2375232"/>
            <a:ext cx="662393" cy="32429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P2=18</a:t>
            </a:r>
            <a:endParaRPr lang="en-CA" sz="1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06073" y="2741506"/>
            <a:ext cx="1211829" cy="28911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P1=111111</a:t>
            </a:r>
            <a:endParaRPr lang="en-CA" sz="1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56226" y="2080366"/>
            <a:ext cx="1676400" cy="32572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P2=</a:t>
            </a:r>
            <a:r>
              <a:rPr lang="en-US" sz="1400" b="1" dirty="0">
                <a:solidFill>
                  <a:srgbClr val="3366FF"/>
                </a:solidFill>
                <a:latin typeface="Consolas" panose="020B0609020204030204" pitchFamily="49" charset="0"/>
              </a:rPr>
              <a:t>18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(default)</a:t>
            </a:r>
            <a:endParaRPr lang="en-CA" sz="1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543800" y="2704896"/>
            <a:ext cx="1454916" cy="49550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P3= (default)</a:t>
            </a:r>
            <a:endParaRPr lang="en-CA" sz="1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5297915" y="3108960"/>
            <a:ext cx="1081370" cy="527532"/>
          </a:xfrm>
          <a:custGeom>
            <a:avLst/>
            <a:gdLst>
              <a:gd name="connsiteX0" fmla="*/ 1081370 w 1081370"/>
              <a:gd name="connsiteY0" fmla="*/ 516367 h 527532"/>
              <a:gd name="connsiteX1" fmla="*/ 511214 w 1081370"/>
              <a:gd name="connsiteY1" fmla="*/ 516367 h 527532"/>
              <a:gd name="connsiteX2" fmla="*/ 478941 w 1081370"/>
              <a:gd name="connsiteY2" fmla="*/ 505609 h 527532"/>
              <a:gd name="connsiteX3" fmla="*/ 382123 w 1081370"/>
              <a:gd name="connsiteY3" fmla="*/ 484094 h 527532"/>
              <a:gd name="connsiteX4" fmla="*/ 349850 w 1081370"/>
              <a:gd name="connsiteY4" fmla="*/ 473336 h 527532"/>
              <a:gd name="connsiteX5" fmla="*/ 263789 w 1081370"/>
              <a:gd name="connsiteY5" fmla="*/ 408791 h 527532"/>
              <a:gd name="connsiteX6" fmla="*/ 210000 w 1081370"/>
              <a:gd name="connsiteY6" fmla="*/ 365760 h 527532"/>
              <a:gd name="connsiteX7" fmla="*/ 188485 w 1081370"/>
              <a:gd name="connsiteY7" fmla="*/ 333487 h 527532"/>
              <a:gd name="connsiteX8" fmla="*/ 156212 w 1081370"/>
              <a:gd name="connsiteY8" fmla="*/ 311972 h 527532"/>
              <a:gd name="connsiteX9" fmla="*/ 145454 w 1081370"/>
              <a:gd name="connsiteY9" fmla="*/ 279699 h 527532"/>
              <a:gd name="connsiteX10" fmla="*/ 123939 w 1081370"/>
              <a:gd name="connsiteY10" fmla="*/ 247426 h 527532"/>
              <a:gd name="connsiteX11" fmla="*/ 91666 w 1081370"/>
              <a:gd name="connsiteY11" fmla="*/ 129092 h 527532"/>
              <a:gd name="connsiteX12" fmla="*/ 80909 w 1081370"/>
              <a:gd name="connsiteY12" fmla="*/ 96819 h 527532"/>
              <a:gd name="connsiteX13" fmla="*/ 70151 w 1081370"/>
              <a:gd name="connsiteY13" fmla="*/ 21515 h 527532"/>
              <a:gd name="connsiteX14" fmla="*/ 5605 w 1081370"/>
              <a:gd name="connsiteY14" fmla="*/ 64546 h 527532"/>
              <a:gd name="connsiteX15" fmla="*/ 48636 w 1081370"/>
              <a:gd name="connsiteY15" fmla="*/ 53788 h 527532"/>
              <a:gd name="connsiteX16" fmla="*/ 145454 w 1081370"/>
              <a:gd name="connsiteY16" fmla="*/ 0 h 527532"/>
              <a:gd name="connsiteX17" fmla="*/ 231516 w 1081370"/>
              <a:gd name="connsiteY17" fmla="*/ 10758 h 527532"/>
              <a:gd name="connsiteX18" fmla="*/ 306819 w 1081370"/>
              <a:gd name="connsiteY18" fmla="*/ 64546 h 52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81370" h="527532">
                <a:moveTo>
                  <a:pt x="1081370" y="516367"/>
                </a:moveTo>
                <a:cubicBezTo>
                  <a:pt x="853199" y="522534"/>
                  <a:pt x="717345" y="538066"/>
                  <a:pt x="511214" y="516367"/>
                </a:cubicBezTo>
                <a:cubicBezTo>
                  <a:pt x="499937" y="515180"/>
                  <a:pt x="489942" y="508359"/>
                  <a:pt x="478941" y="505609"/>
                </a:cubicBezTo>
                <a:cubicBezTo>
                  <a:pt x="390199" y="483424"/>
                  <a:pt x="459432" y="506183"/>
                  <a:pt x="382123" y="484094"/>
                </a:cubicBezTo>
                <a:cubicBezTo>
                  <a:pt x="371220" y="480979"/>
                  <a:pt x="359992" y="478407"/>
                  <a:pt x="349850" y="473336"/>
                </a:cubicBezTo>
                <a:cubicBezTo>
                  <a:pt x="329987" y="463404"/>
                  <a:pt x="271707" y="416709"/>
                  <a:pt x="263789" y="408791"/>
                </a:cubicBezTo>
                <a:cubicBezTo>
                  <a:pt x="215129" y="360131"/>
                  <a:pt x="272829" y="386704"/>
                  <a:pt x="210000" y="365760"/>
                </a:cubicBezTo>
                <a:cubicBezTo>
                  <a:pt x="202828" y="355002"/>
                  <a:pt x="197627" y="342629"/>
                  <a:pt x="188485" y="333487"/>
                </a:cubicBezTo>
                <a:cubicBezTo>
                  <a:pt x="179343" y="324345"/>
                  <a:pt x="164289" y="322068"/>
                  <a:pt x="156212" y="311972"/>
                </a:cubicBezTo>
                <a:cubicBezTo>
                  <a:pt x="149128" y="303117"/>
                  <a:pt x="150525" y="289841"/>
                  <a:pt x="145454" y="279699"/>
                </a:cubicBezTo>
                <a:cubicBezTo>
                  <a:pt x="139672" y="268135"/>
                  <a:pt x="129190" y="259241"/>
                  <a:pt x="123939" y="247426"/>
                </a:cubicBezTo>
                <a:cubicBezTo>
                  <a:pt x="97566" y="188086"/>
                  <a:pt x="106127" y="186937"/>
                  <a:pt x="91666" y="129092"/>
                </a:cubicBezTo>
                <a:cubicBezTo>
                  <a:pt x="88916" y="118091"/>
                  <a:pt x="84495" y="107577"/>
                  <a:pt x="80909" y="96819"/>
                </a:cubicBezTo>
                <a:cubicBezTo>
                  <a:pt x="77323" y="71718"/>
                  <a:pt x="93457" y="31503"/>
                  <a:pt x="70151" y="21515"/>
                </a:cubicBezTo>
                <a:cubicBezTo>
                  <a:pt x="46383" y="11329"/>
                  <a:pt x="-19481" y="70818"/>
                  <a:pt x="5605" y="64546"/>
                </a:cubicBezTo>
                <a:lnTo>
                  <a:pt x="48636" y="53788"/>
                </a:lnTo>
                <a:cubicBezTo>
                  <a:pt x="122616" y="4468"/>
                  <a:pt x="88650" y="18935"/>
                  <a:pt x="145454" y="0"/>
                </a:cubicBezTo>
                <a:cubicBezTo>
                  <a:pt x="174141" y="3586"/>
                  <a:pt x="204290" y="1034"/>
                  <a:pt x="231516" y="10758"/>
                </a:cubicBezTo>
                <a:cubicBezTo>
                  <a:pt x="267172" y="23492"/>
                  <a:pt x="284270" y="41997"/>
                  <a:pt x="306819" y="6454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574D2E-6175-EF0E-A8AA-36C8E22F415F}"/>
              </a:ext>
            </a:extLst>
          </p:cNvPr>
          <p:cNvSpPr/>
          <p:nvPr/>
        </p:nvSpPr>
        <p:spPr>
          <a:xfrm>
            <a:off x="7010400" y="3722146"/>
            <a:ext cx="2233508" cy="107845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Usage:</a:t>
            </a:r>
          </a:p>
          <a:p>
            <a:pPr algn="ctr"/>
            <a:r>
              <a:rPr lang="en-CA" dirty="0">
                <a:solidFill>
                  <a:schemeClr val="tx1"/>
                </a:solidFill>
              </a:rPr>
              <a:t>e.g. retail creating customer account</a:t>
            </a:r>
          </a:p>
        </p:txBody>
      </p:sp>
    </p:spTree>
    <p:extLst>
      <p:ext uri="{BB962C8B-B14F-4D97-AF65-F5344CB8AC3E}">
        <p14:creationId xmlns:p14="http://schemas.microsoft.com/office/powerpoint/2010/main" val="29274670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66FF"/>
                </a:solidFill>
              </a:rPr>
              <a:t>Default Arguments</a:t>
            </a:r>
            <a:r>
              <a:rPr lang="en-US" dirty="0"/>
              <a:t>: An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10000"/>
              </a:spcBef>
            </a:pPr>
            <a:r>
              <a:rPr lang="en-US" altLang="en-US" b="1" dirty="0"/>
              <a:t>Name of the example program</a:t>
            </a:r>
            <a:r>
              <a:rPr lang="en-US" altLang="en-US" dirty="0"/>
              <a:t>: </a:t>
            </a:r>
            <a:r>
              <a:rPr lang="en-US" altLang="en-US" dirty="0">
                <a:latin typeface="Consolas" panose="020B0609020204030204" pitchFamily="49" charset="0"/>
              </a:rPr>
              <a:t>13_default_parameters</a:t>
            </a:r>
          </a:p>
          <a:p>
            <a:pPr lvl="1"/>
            <a:r>
              <a:rPr lang="en-US" altLang="en-US" sz="1600" dirty="0">
                <a:latin typeface="Arial" charset="0"/>
              </a:rPr>
              <a:t>Learning objective:  how define and call a function with default arguments.</a:t>
            </a:r>
          </a:p>
          <a:p>
            <a:endParaRPr lang="en-US" dirty="0"/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def display(</a:t>
            </a:r>
            <a:r>
              <a:rPr lang="en-CA" sz="1800" dirty="0" err="1">
                <a:latin typeface="Consolas" panose="020B0609020204030204" pitchFamily="49" charset="0"/>
              </a:rPr>
              <a:t>studentID,</a:t>
            </a:r>
            <a:r>
              <a:rPr lang="en-CA" sz="1800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anAge</a:t>
            </a:r>
            <a:r>
              <a:rPr lang="en-CA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=-1,aName="No name"</a:t>
            </a:r>
            <a:r>
              <a:rPr lang="en-CA" sz="1800" dirty="0">
                <a:latin typeface="Consolas" panose="020B0609020204030204" pitchFamily="49" charset="0"/>
              </a:rPr>
              <a:t>):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</a:t>
            </a:r>
            <a:r>
              <a:rPr lang="en-CA" sz="1800" dirty="0" err="1">
                <a:latin typeface="Consolas" panose="020B0609020204030204" pitchFamily="49" charset="0"/>
              </a:rPr>
              <a:t>aName,studentID,anAge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2254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def start():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display(123456,18,"Smiley")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display(111111)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599" y="3652837"/>
            <a:ext cx="1825317" cy="461963"/>
          </a:xfrm>
          <a:prstGeom prst="rect">
            <a:avLst/>
          </a:prstGeom>
        </p:spPr>
      </p:pic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FB862FF-ADAE-EB8D-2533-9B2C8171813C}"/>
              </a:ext>
            </a:extLst>
          </p:cNvPr>
          <p:cNvSpPr/>
          <p:nvPr/>
        </p:nvSpPr>
        <p:spPr>
          <a:xfrm>
            <a:off x="3121572" y="2659117"/>
            <a:ext cx="1303283" cy="1502980"/>
          </a:xfrm>
          <a:custGeom>
            <a:avLst/>
            <a:gdLst>
              <a:gd name="connsiteX0" fmla="*/ 0 w 1303283"/>
              <a:gd name="connsiteY0" fmla="*/ 1502980 h 1502980"/>
              <a:gd name="connsiteX1" fmla="*/ 136635 w 1303283"/>
              <a:gd name="connsiteY1" fmla="*/ 1198180 h 1502980"/>
              <a:gd name="connsiteX2" fmla="*/ 283780 w 1303283"/>
              <a:gd name="connsiteY2" fmla="*/ 1124607 h 1502980"/>
              <a:gd name="connsiteX3" fmla="*/ 441435 w 1303283"/>
              <a:gd name="connsiteY3" fmla="*/ 1030014 h 1502980"/>
              <a:gd name="connsiteX4" fmla="*/ 788276 w 1303283"/>
              <a:gd name="connsiteY4" fmla="*/ 840828 h 1502980"/>
              <a:gd name="connsiteX5" fmla="*/ 861849 w 1303283"/>
              <a:gd name="connsiteY5" fmla="*/ 777766 h 1502980"/>
              <a:gd name="connsiteX6" fmla="*/ 935421 w 1303283"/>
              <a:gd name="connsiteY6" fmla="*/ 735724 h 1502980"/>
              <a:gd name="connsiteX7" fmla="*/ 1030014 w 1303283"/>
              <a:gd name="connsiteY7" fmla="*/ 641131 h 1502980"/>
              <a:gd name="connsiteX8" fmla="*/ 1103587 w 1303283"/>
              <a:gd name="connsiteY8" fmla="*/ 388883 h 1502980"/>
              <a:gd name="connsiteX9" fmla="*/ 1124607 w 1303283"/>
              <a:gd name="connsiteY9" fmla="*/ 315311 h 1502980"/>
              <a:gd name="connsiteX10" fmla="*/ 1135118 w 1303283"/>
              <a:gd name="connsiteY10" fmla="*/ 241738 h 1502980"/>
              <a:gd name="connsiteX11" fmla="*/ 1145628 w 1303283"/>
              <a:gd name="connsiteY11" fmla="*/ 210207 h 1502980"/>
              <a:gd name="connsiteX12" fmla="*/ 1198180 w 1303283"/>
              <a:gd name="connsiteY12" fmla="*/ 84083 h 1502980"/>
              <a:gd name="connsiteX13" fmla="*/ 1208690 w 1303283"/>
              <a:gd name="connsiteY13" fmla="*/ 10511 h 1502980"/>
              <a:gd name="connsiteX14" fmla="*/ 1177159 w 1303283"/>
              <a:gd name="connsiteY14" fmla="*/ 0 h 1502980"/>
              <a:gd name="connsiteX15" fmla="*/ 1124607 w 1303283"/>
              <a:gd name="connsiteY15" fmla="*/ 10511 h 1502980"/>
              <a:gd name="connsiteX16" fmla="*/ 1156138 w 1303283"/>
              <a:gd name="connsiteY16" fmla="*/ 0 h 1502980"/>
              <a:gd name="connsiteX17" fmla="*/ 1271752 w 1303283"/>
              <a:gd name="connsiteY17" fmla="*/ 52552 h 1502980"/>
              <a:gd name="connsiteX18" fmla="*/ 1292773 w 1303283"/>
              <a:gd name="connsiteY18" fmla="*/ 94593 h 1502980"/>
              <a:gd name="connsiteX19" fmla="*/ 1303283 w 1303283"/>
              <a:gd name="connsiteY19" fmla="*/ 105104 h 150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03283" h="1502980">
                <a:moveTo>
                  <a:pt x="0" y="1502980"/>
                </a:moveTo>
                <a:cubicBezTo>
                  <a:pt x="45545" y="1401380"/>
                  <a:pt x="69830" y="1287253"/>
                  <a:pt x="136635" y="1198180"/>
                </a:cubicBezTo>
                <a:cubicBezTo>
                  <a:pt x="169538" y="1154310"/>
                  <a:pt x="235765" y="1151098"/>
                  <a:pt x="283780" y="1124607"/>
                </a:cubicBezTo>
                <a:cubicBezTo>
                  <a:pt x="337440" y="1095001"/>
                  <a:pt x="385791" y="1055696"/>
                  <a:pt x="441435" y="1030014"/>
                </a:cubicBezTo>
                <a:cubicBezTo>
                  <a:pt x="551223" y="979342"/>
                  <a:pt x="699648" y="916794"/>
                  <a:pt x="788276" y="840828"/>
                </a:cubicBezTo>
                <a:cubicBezTo>
                  <a:pt x="812800" y="819807"/>
                  <a:pt x="835565" y="796540"/>
                  <a:pt x="861849" y="777766"/>
                </a:cubicBezTo>
                <a:cubicBezTo>
                  <a:pt x="884833" y="761348"/>
                  <a:pt x="911919" y="751392"/>
                  <a:pt x="935421" y="735724"/>
                </a:cubicBezTo>
                <a:cubicBezTo>
                  <a:pt x="989477" y="699687"/>
                  <a:pt x="989973" y="691183"/>
                  <a:pt x="1030014" y="641131"/>
                </a:cubicBezTo>
                <a:cubicBezTo>
                  <a:pt x="1097151" y="462100"/>
                  <a:pt x="1024716" y="664937"/>
                  <a:pt x="1103587" y="388883"/>
                </a:cubicBezTo>
                <a:cubicBezTo>
                  <a:pt x="1110594" y="364359"/>
                  <a:pt x="1119263" y="340250"/>
                  <a:pt x="1124607" y="315311"/>
                </a:cubicBezTo>
                <a:cubicBezTo>
                  <a:pt x="1129798" y="291088"/>
                  <a:pt x="1130260" y="266030"/>
                  <a:pt x="1135118" y="241738"/>
                </a:cubicBezTo>
                <a:cubicBezTo>
                  <a:pt x="1137291" y="230874"/>
                  <a:pt x="1141842" y="220619"/>
                  <a:pt x="1145628" y="210207"/>
                </a:cubicBezTo>
                <a:cubicBezTo>
                  <a:pt x="1178545" y="119684"/>
                  <a:pt x="1165926" y="148589"/>
                  <a:pt x="1198180" y="84083"/>
                </a:cubicBezTo>
                <a:cubicBezTo>
                  <a:pt x="1201683" y="59559"/>
                  <a:pt x="1214698" y="34544"/>
                  <a:pt x="1208690" y="10511"/>
                </a:cubicBezTo>
                <a:cubicBezTo>
                  <a:pt x="1206003" y="-237"/>
                  <a:pt x="1188238" y="0"/>
                  <a:pt x="1177159" y="0"/>
                </a:cubicBezTo>
                <a:cubicBezTo>
                  <a:pt x="1159295" y="0"/>
                  <a:pt x="1142471" y="10511"/>
                  <a:pt x="1124607" y="10511"/>
                </a:cubicBezTo>
                <a:cubicBezTo>
                  <a:pt x="1113528" y="10511"/>
                  <a:pt x="1145628" y="3504"/>
                  <a:pt x="1156138" y="0"/>
                </a:cubicBezTo>
                <a:cubicBezTo>
                  <a:pt x="1194676" y="17517"/>
                  <a:pt x="1236947" y="28456"/>
                  <a:pt x="1271752" y="52552"/>
                </a:cubicBezTo>
                <a:cubicBezTo>
                  <a:pt x="1284634" y="61470"/>
                  <a:pt x="1284712" y="81158"/>
                  <a:pt x="1292773" y="94593"/>
                </a:cubicBezTo>
                <a:cubicBezTo>
                  <a:pt x="1295322" y="98842"/>
                  <a:pt x="1299780" y="101600"/>
                  <a:pt x="1303283" y="10510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3F5825-BB24-326E-373B-341BC773650F}"/>
              </a:ext>
            </a:extLst>
          </p:cNvPr>
          <p:cNvSpPr txBox="1"/>
          <p:nvPr/>
        </p:nvSpPr>
        <p:spPr>
          <a:xfrm>
            <a:off x="1981200" y="4495800"/>
            <a:ext cx="1524000" cy="11824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A" dirty="0"/>
              <a:t>Age not provided so default of -1 used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F8CBBFB-F141-8308-1F12-C7D59FD4DEB8}"/>
              </a:ext>
            </a:extLst>
          </p:cNvPr>
          <p:cNvSpPr/>
          <p:nvPr/>
        </p:nvSpPr>
        <p:spPr>
          <a:xfrm>
            <a:off x="3478924" y="2626991"/>
            <a:ext cx="2291266" cy="1482554"/>
          </a:xfrm>
          <a:custGeom>
            <a:avLst/>
            <a:gdLst>
              <a:gd name="connsiteX0" fmla="*/ 0 w 2291266"/>
              <a:gd name="connsiteY0" fmla="*/ 1482554 h 1482554"/>
              <a:gd name="connsiteX1" fmla="*/ 63062 w 2291266"/>
              <a:gd name="connsiteY1" fmla="*/ 1345919 h 1482554"/>
              <a:gd name="connsiteX2" fmla="*/ 599090 w 2291266"/>
              <a:gd name="connsiteY2" fmla="*/ 1146223 h 1482554"/>
              <a:gd name="connsiteX3" fmla="*/ 987973 w 2291266"/>
              <a:gd name="connsiteY3" fmla="*/ 1125202 h 1482554"/>
              <a:gd name="connsiteX4" fmla="*/ 1145628 w 2291266"/>
              <a:gd name="connsiteY4" fmla="*/ 1083161 h 1482554"/>
              <a:gd name="connsiteX5" fmla="*/ 1198179 w 2291266"/>
              <a:gd name="connsiteY5" fmla="*/ 1062140 h 1482554"/>
              <a:gd name="connsiteX6" fmla="*/ 1597573 w 2291266"/>
              <a:gd name="connsiteY6" fmla="*/ 957037 h 1482554"/>
              <a:gd name="connsiteX7" fmla="*/ 1944414 w 2291266"/>
              <a:gd name="connsiteY7" fmla="*/ 725809 h 1482554"/>
              <a:gd name="connsiteX8" fmla="*/ 1975945 w 2291266"/>
              <a:gd name="connsiteY8" fmla="*/ 683768 h 1482554"/>
              <a:gd name="connsiteX9" fmla="*/ 2049517 w 2291266"/>
              <a:gd name="connsiteY9" fmla="*/ 610195 h 1482554"/>
              <a:gd name="connsiteX10" fmla="*/ 2060028 w 2291266"/>
              <a:gd name="connsiteY10" fmla="*/ 578664 h 1482554"/>
              <a:gd name="connsiteX11" fmla="*/ 2112579 w 2291266"/>
              <a:gd name="connsiteY11" fmla="*/ 473561 h 1482554"/>
              <a:gd name="connsiteX12" fmla="*/ 2133600 w 2291266"/>
              <a:gd name="connsiteY12" fmla="*/ 389478 h 1482554"/>
              <a:gd name="connsiteX13" fmla="*/ 2186152 w 2291266"/>
              <a:gd name="connsiteY13" fmla="*/ 158250 h 1482554"/>
              <a:gd name="connsiteX14" fmla="*/ 2228193 w 2291266"/>
              <a:gd name="connsiteY14" fmla="*/ 42637 h 1482554"/>
              <a:gd name="connsiteX15" fmla="*/ 2238704 w 2291266"/>
              <a:gd name="connsiteY15" fmla="*/ 595 h 1482554"/>
              <a:gd name="connsiteX16" fmla="*/ 2186152 w 2291266"/>
              <a:gd name="connsiteY16" fmla="*/ 32126 h 1482554"/>
              <a:gd name="connsiteX17" fmla="*/ 2154621 w 2291266"/>
              <a:gd name="connsiteY17" fmla="*/ 42637 h 1482554"/>
              <a:gd name="connsiteX18" fmla="*/ 2238704 w 2291266"/>
              <a:gd name="connsiteY18" fmla="*/ 11106 h 1482554"/>
              <a:gd name="connsiteX19" fmla="*/ 2280745 w 2291266"/>
              <a:gd name="connsiteY19" fmla="*/ 32126 h 1482554"/>
              <a:gd name="connsiteX20" fmla="*/ 2291255 w 2291266"/>
              <a:gd name="connsiteY20" fmla="*/ 95188 h 1482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91266" h="1482554">
                <a:moveTo>
                  <a:pt x="0" y="1482554"/>
                </a:moveTo>
                <a:cubicBezTo>
                  <a:pt x="21021" y="1437009"/>
                  <a:pt x="30949" y="1384454"/>
                  <a:pt x="63062" y="1345919"/>
                </a:cubicBezTo>
                <a:cubicBezTo>
                  <a:pt x="200561" y="1180920"/>
                  <a:pt x="391471" y="1174280"/>
                  <a:pt x="599090" y="1146223"/>
                </a:cubicBezTo>
                <a:cubicBezTo>
                  <a:pt x="727738" y="1128838"/>
                  <a:pt x="858345" y="1132209"/>
                  <a:pt x="987973" y="1125202"/>
                </a:cubicBezTo>
                <a:cubicBezTo>
                  <a:pt x="1040525" y="1111188"/>
                  <a:pt x="1093534" y="1098789"/>
                  <a:pt x="1145628" y="1083161"/>
                </a:cubicBezTo>
                <a:cubicBezTo>
                  <a:pt x="1163699" y="1077740"/>
                  <a:pt x="1179844" y="1066585"/>
                  <a:pt x="1198179" y="1062140"/>
                </a:cubicBezTo>
                <a:cubicBezTo>
                  <a:pt x="1314300" y="1033989"/>
                  <a:pt x="1480210" y="1020232"/>
                  <a:pt x="1597573" y="957037"/>
                </a:cubicBezTo>
                <a:cubicBezTo>
                  <a:pt x="1675532" y="915059"/>
                  <a:pt x="1879397" y="777822"/>
                  <a:pt x="1944414" y="725809"/>
                </a:cubicBezTo>
                <a:cubicBezTo>
                  <a:pt x="1958093" y="714866"/>
                  <a:pt x="1964162" y="696730"/>
                  <a:pt x="1975945" y="683768"/>
                </a:cubicBezTo>
                <a:cubicBezTo>
                  <a:pt x="1999275" y="658105"/>
                  <a:pt x="2024993" y="634719"/>
                  <a:pt x="2049517" y="610195"/>
                </a:cubicBezTo>
                <a:cubicBezTo>
                  <a:pt x="2053021" y="599685"/>
                  <a:pt x="2055385" y="588723"/>
                  <a:pt x="2060028" y="578664"/>
                </a:cubicBezTo>
                <a:cubicBezTo>
                  <a:pt x="2076442" y="543100"/>
                  <a:pt x="2103079" y="511561"/>
                  <a:pt x="2112579" y="473561"/>
                </a:cubicBezTo>
                <a:cubicBezTo>
                  <a:pt x="2119586" y="445533"/>
                  <a:pt x="2127333" y="417680"/>
                  <a:pt x="2133600" y="389478"/>
                </a:cubicBezTo>
                <a:cubicBezTo>
                  <a:pt x="2155780" y="289671"/>
                  <a:pt x="2154859" y="261071"/>
                  <a:pt x="2186152" y="158250"/>
                </a:cubicBezTo>
                <a:cubicBezTo>
                  <a:pt x="2198091" y="119020"/>
                  <a:pt x="2215226" y="81539"/>
                  <a:pt x="2228193" y="42637"/>
                </a:cubicBezTo>
                <a:cubicBezTo>
                  <a:pt x="2232761" y="28933"/>
                  <a:pt x="2252718" y="4099"/>
                  <a:pt x="2238704" y="595"/>
                </a:cubicBezTo>
                <a:cubicBezTo>
                  <a:pt x="2218886" y="-4360"/>
                  <a:pt x="2204424" y="22990"/>
                  <a:pt x="2186152" y="32126"/>
                </a:cubicBezTo>
                <a:cubicBezTo>
                  <a:pt x="2176243" y="37081"/>
                  <a:pt x="2144334" y="46751"/>
                  <a:pt x="2154621" y="42637"/>
                </a:cubicBezTo>
                <a:cubicBezTo>
                  <a:pt x="2182414" y="31520"/>
                  <a:pt x="2210676" y="21616"/>
                  <a:pt x="2238704" y="11106"/>
                </a:cubicBezTo>
                <a:cubicBezTo>
                  <a:pt x="2252718" y="18113"/>
                  <a:pt x="2272441" y="18840"/>
                  <a:pt x="2280745" y="32126"/>
                </a:cubicBezTo>
                <a:cubicBezTo>
                  <a:pt x="2292040" y="50197"/>
                  <a:pt x="2291255" y="95188"/>
                  <a:pt x="2291255" y="9518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04179E-CCA2-D8FB-ECB5-C85FA075F06E}"/>
              </a:ext>
            </a:extLst>
          </p:cNvPr>
          <p:cNvSpPr txBox="1"/>
          <p:nvPr/>
        </p:nvSpPr>
        <p:spPr>
          <a:xfrm>
            <a:off x="3268717" y="4194223"/>
            <a:ext cx="1912883" cy="6063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A" dirty="0"/>
              <a:t>No name provided for name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335A64-85A2-7307-4309-8AA4C4275ABF}"/>
              </a:ext>
            </a:extLst>
          </p:cNvPr>
          <p:cNvSpPr txBox="1"/>
          <p:nvPr/>
        </p:nvSpPr>
        <p:spPr>
          <a:xfrm>
            <a:off x="2356041" y="3151160"/>
            <a:ext cx="2027640" cy="93930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A" dirty="0"/>
              <a:t>Non-default values used</a:t>
            </a:r>
          </a:p>
        </p:txBody>
      </p:sp>
    </p:spTree>
    <p:extLst>
      <p:ext uri="{BB962C8B-B14F-4D97-AF65-F5344CB8AC3E}">
        <p14:creationId xmlns:p14="http://schemas.microsoft.com/office/powerpoint/2010/main" val="38608300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Syntax requirements For Default Arguments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arguments cannot be followed by non-default arguments.</a:t>
            </a:r>
          </a:p>
          <a:p>
            <a:r>
              <a:rPr lang="en-US" dirty="0"/>
              <a:t>Alternative wording: all optional arguments must be at end of the parameter list.</a:t>
            </a:r>
          </a:p>
          <a:p>
            <a:pPr lvl="1"/>
            <a:r>
              <a:rPr lang="en-US" dirty="0"/>
              <a:t>Example below: 1</a:t>
            </a:r>
            <a:r>
              <a:rPr lang="en-US" baseline="30000" dirty="0"/>
              <a:t>st</a:t>
            </a:r>
            <a:r>
              <a:rPr lang="en-US" dirty="0"/>
              <a:t> argument (default) is followed by a non-default argument</a:t>
            </a:r>
          </a:p>
          <a:p>
            <a:pPr lvl="1"/>
            <a:endParaRPr lang="en-US" dirty="0"/>
          </a:p>
          <a:p>
            <a:pPr lvl="1"/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581400"/>
            <a:ext cx="5903259" cy="457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D0EF91-CE7F-ED50-D053-1CF1AA3723B5}"/>
              </a:ext>
            </a:extLst>
          </p:cNvPr>
          <p:cNvSpPr txBox="1"/>
          <p:nvPr/>
        </p:nvSpPr>
        <p:spPr>
          <a:xfrm>
            <a:off x="2438400" y="4724400"/>
            <a:ext cx="1676400" cy="762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A" dirty="0"/>
              <a:t>Non default follows default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0C72250-E9C0-5756-05AA-5F2C8BC3B5EB}"/>
              </a:ext>
            </a:extLst>
          </p:cNvPr>
          <p:cNvSpPr/>
          <p:nvPr/>
        </p:nvSpPr>
        <p:spPr>
          <a:xfrm>
            <a:off x="3436883" y="3821999"/>
            <a:ext cx="2007476" cy="1117863"/>
          </a:xfrm>
          <a:custGeom>
            <a:avLst/>
            <a:gdLst>
              <a:gd name="connsiteX0" fmla="*/ 0 w 2007476"/>
              <a:gd name="connsiteY0" fmla="*/ 1117863 h 1117863"/>
              <a:gd name="connsiteX1" fmla="*/ 63062 w 2007476"/>
              <a:gd name="connsiteY1" fmla="*/ 1107353 h 1117863"/>
              <a:gd name="connsiteX2" fmla="*/ 252248 w 2007476"/>
              <a:gd name="connsiteY2" fmla="*/ 1086332 h 1117863"/>
              <a:gd name="connsiteX3" fmla="*/ 336331 w 2007476"/>
              <a:gd name="connsiteY3" fmla="*/ 1075822 h 1117863"/>
              <a:gd name="connsiteX4" fmla="*/ 525517 w 2007476"/>
              <a:gd name="connsiteY4" fmla="*/ 1044291 h 1117863"/>
              <a:gd name="connsiteX5" fmla="*/ 1030014 w 2007476"/>
              <a:gd name="connsiteY5" fmla="*/ 865615 h 1117863"/>
              <a:gd name="connsiteX6" fmla="*/ 1376855 w 2007476"/>
              <a:gd name="connsiteY6" fmla="*/ 750001 h 1117863"/>
              <a:gd name="connsiteX7" fmla="*/ 1481958 w 2007476"/>
              <a:gd name="connsiteY7" fmla="*/ 707960 h 1117863"/>
              <a:gd name="connsiteX8" fmla="*/ 1639614 w 2007476"/>
              <a:gd name="connsiteY8" fmla="*/ 592346 h 1117863"/>
              <a:gd name="connsiteX9" fmla="*/ 1734207 w 2007476"/>
              <a:gd name="connsiteY9" fmla="*/ 413670 h 1117863"/>
              <a:gd name="connsiteX10" fmla="*/ 1818289 w 2007476"/>
              <a:gd name="connsiteY10" fmla="*/ 266525 h 1117863"/>
              <a:gd name="connsiteX11" fmla="*/ 1870841 w 2007476"/>
              <a:gd name="connsiteY11" fmla="*/ 119380 h 1117863"/>
              <a:gd name="connsiteX12" fmla="*/ 1881351 w 2007476"/>
              <a:gd name="connsiteY12" fmla="*/ 3767 h 1117863"/>
              <a:gd name="connsiteX13" fmla="*/ 1849820 w 2007476"/>
              <a:gd name="connsiteY13" fmla="*/ 14277 h 1117863"/>
              <a:gd name="connsiteX14" fmla="*/ 1797269 w 2007476"/>
              <a:gd name="connsiteY14" fmla="*/ 56318 h 1117863"/>
              <a:gd name="connsiteX15" fmla="*/ 1828800 w 2007476"/>
              <a:gd name="connsiteY15" fmla="*/ 66829 h 1117863"/>
              <a:gd name="connsiteX16" fmla="*/ 1891862 w 2007476"/>
              <a:gd name="connsiteY16" fmla="*/ 45808 h 1117863"/>
              <a:gd name="connsiteX17" fmla="*/ 1975945 w 2007476"/>
              <a:gd name="connsiteY17" fmla="*/ 87849 h 1117863"/>
              <a:gd name="connsiteX18" fmla="*/ 2007476 w 2007476"/>
              <a:gd name="connsiteY18" fmla="*/ 129891 h 111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007476" h="1117863">
                <a:moveTo>
                  <a:pt x="0" y="1117863"/>
                </a:moveTo>
                <a:cubicBezTo>
                  <a:pt x="21021" y="1114360"/>
                  <a:pt x="41916" y="1109996"/>
                  <a:pt x="63062" y="1107353"/>
                </a:cubicBezTo>
                <a:cubicBezTo>
                  <a:pt x="126022" y="1099483"/>
                  <a:pt x="189216" y="1093605"/>
                  <a:pt x="252248" y="1086332"/>
                </a:cubicBezTo>
                <a:cubicBezTo>
                  <a:pt x="280308" y="1083094"/>
                  <a:pt x="308414" y="1080117"/>
                  <a:pt x="336331" y="1075822"/>
                </a:cubicBezTo>
                <a:cubicBezTo>
                  <a:pt x="399519" y="1066101"/>
                  <a:pt x="463285" y="1058934"/>
                  <a:pt x="525517" y="1044291"/>
                </a:cubicBezTo>
                <a:cubicBezTo>
                  <a:pt x="658271" y="1013055"/>
                  <a:pt x="943888" y="896091"/>
                  <a:pt x="1030014" y="865615"/>
                </a:cubicBezTo>
                <a:cubicBezTo>
                  <a:pt x="1144901" y="824963"/>
                  <a:pt x="1261788" y="790141"/>
                  <a:pt x="1376855" y="750001"/>
                </a:cubicBezTo>
                <a:cubicBezTo>
                  <a:pt x="1412483" y="737573"/>
                  <a:pt x="1448896" y="726144"/>
                  <a:pt x="1481958" y="707960"/>
                </a:cubicBezTo>
                <a:cubicBezTo>
                  <a:pt x="1531347" y="680796"/>
                  <a:pt x="1592534" y="630009"/>
                  <a:pt x="1639614" y="592346"/>
                </a:cubicBezTo>
                <a:cubicBezTo>
                  <a:pt x="1776305" y="353133"/>
                  <a:pt x="1564717" y="726575"/>
                  <a:pt x="1734207" y="413670"/>
                </a:cubicBezTo>
                <a:cubicBezTo>
                  <a:pt x="1761113" y="363998"/>
                  <a:pt x="1794500" y="317763"/>
                  <a:pt x="1818289" y="266525"/>
                </a:cubicBezTo>
                <a:cubicBezTo>
                  <a:pt x="1840221" y="219286"/>
                  <a:pt x="1870841" y="119380"/>
                  <a:pt x="1870841" y="119380"/>
                </a:cubicBezTo>
                <a:cubicBezTo>
                  <a:pt x="1874344" y="80842"/>
                  <a:pt x="1888940" y="41712"/>
                  <a:pt x="1881351" y="3767"/>
                </a:cubicBezTo>
                <a:cubicBezTo>
                  <a:pt x="1879178" y="-7097"/>
                  <a:pt x="1859215" y="8405"/>
                  <a:pt x="1849820" y="14277"/>
                </a:cubicBezTo>
                <a:cubicBezTo>
                  <a:pt x="1830797" y="26166"/>
                  <a:pt x="1814786" y="42304"/>
                  <a:pt x="1797269" y="56318"/>
                </a:cubicBezTo>
                <a:cubicBezTo>
                  <a:pt x="1807779" y="59822"/>
                  <a:pt x="1817789" y="68052"/>
                  <a:pt x="1828800" y="66829"/>
                </a:cubicBezTo>
                <a:cubicBezTo>
                  <a:pt x="1850822" y="64382"/>
                  <a:pt x="1869927" y="42675"/>
                  <a:pt x="1891862" y="45808"/>
                </a:cubicBezTo>
                <a:cubicBezTo>
                  <a:pt x="1922883" y="50239"/>
                  <a:pt x="1947917" y="73835"/>
                  <a:pt x="1975945" y="87849"/>
                </a:cubicBezTo>
                <a:lnTo>
                  <a:pt x="2007476" y="129891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03064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In General Parameter Order Is Critical</a:t>
            </a:r>
            <a:endParaRPr lang="en-CA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1208" y="1318088"/>
            <a:ext cx="7604938" cy="551669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465571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Term: </a:t>
            </a:r>
            <a:r>
              <a:rPr lang="en-US" dirty="0">
                <a:solidFill>
                  <a:srgbClr val="FF0000"/>
                </a:solidFill>
              </a:rPr>
              <a:t>Key Word Arguments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except is when the parameters being passed into a function are assigned values during the call.</a:t>
            </a:r>
          </a:p>
          <a:p>
            <a:pPr lvl="1"/>
            <a:r>
              <a:rPr lang="en-US" dirty="0"/>
              <a:t>In this case it’s the </a:t>
            </a:r>
            <a:r>
              <a:rPr lang="en-US" b="1" u="sng" dirty="0">
                <a:solidFill>
                  <a:srgbClr val="FF0000"/>
                </a:solidFill>
              </a:rPr>
              <a:t>name of the parameters </a:t>
            </a:r>
            <a:r>
              <a:rPr lang="en-US" u="sng" dirty="0"/>
              <a:t>that determine which parameters match up on the function call vs. the function definition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this case the </a:t>
            </a:r>
            <a:r>
              <a:rPr lang="en-US" b="1" dirty="0"/>
              <a:t>names must match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 order is not relevant. </a:t>
            </a:r>
          </a:p>
          <a:p>
            <a:r>
              <a:rPr lang="en-US" b="1" dirty="0"/>
              <a:t>Format (during function call):</a:t>
            </a:r>
          </a:p>
          <a:p>
            <a:pPr marL="460375" lvl="2" indent="0">
              <a:buNone/>
            </a:pPr>
            <a:r>
              <a:rPr lang="en-US" dirty="0"/>
              <a:t>&lt;</a:t>
            </a:r>
            <a:r>
              <a:rPr lang="en-US" i="1" dirty="0"/>
              <a:t>function name</a:t>
            </a:r>
            <a:r>
              <a:rPr lang="en-US" dirty="0"/>
              <a:t>&gt;(&lt;</a:t>
            </a:r>
            <a:r>
              <a:rPr lang="en-US" i="1" dirty="0"/>
              <a:t>arg1</a:t>
            </a:r>
            <a:r>
              <a:rPr lang="en-US" dirty="0"/>
              <a:t>&gt;=&lt;</a:t>
            </a:r>
            <a:r>
              <a:rPr lang="en-US" i="1" dirty="0"/>
              <a:t>value</a:t>
            </a:r>
            <a:r>
              <a:rPr lang="en-US" dirty="0"/>
              <a:t>&gt;, &lt;</a:t>
            </a:r>
            <a:r>
              <a:rPr lang="en-US" i="1" dirty="0"/>
              <a:t>arg2</a:t>
            </a:r>
            <a:r>
              <a:rPr lang="en-US" dirty="0"/>
              <a:t>&gt;=&lt;</a:t>
            </a:r>
            <a:r>
              <a:rPr lang="en-US" i="1" dirty="0"/>
              <a:t>value</a:t>
            </a:r>
            <a:r>
              <a:rPr lang="en-US" dirty="0"/>
              <a:t>&gt;, &lt;</a:t>
            </a:r>
            <a:r>
              <a:rPr lang="en-US" i="1" dirty="0"/>
              <a:t>arg3</a:t>
            </a:r>
            <a:r>
              <a:rPr lang="en-US" dirty="0"/>
              <a:t>&gt;=&lt;</a:t>
            </a:r>
            <a:r>
              <a:rPr lang="en-US" i="1" dirty="0"/>
              <a:t>value</a:t>
            </a:r>
            <a:r>
              <a:rPr lang="en-US" dirty="0"/>
              <a:t>&gt;… ) </a:t>
            </a:r>
          </a:p>
          <a:p>
            <a:r>
              <a:rPr lang="en-US" b="1" dirty="0"/>
              <a:t>Example of using </a:t>
            </a:r>
            <a:r>
              <a:rPr lang="en-US" b="1" dirty="0">
                <a:solidFill>
                  <a:srgbClr val="FF0000"/>
                </a:solidFill>
              </a:rPr>
              <a:t>keyword arguments </a:t>
            </a:r>
          </a:p>
          <a:p>
            <a:pPr lvl="1"/>
            <a:r>
              <a:rPr lang="en-US" dirty="0"/>
              <a:t>Function call (</a:t>
            </a:r>
            <a:r>
              <a:rPr lang="en-US" b="1" dirty="0">
                <a:solidFill>
                  <a:srgbClr val="3366FF"/>
                </a:solidFill>
              </a:rPr>
              <a:t>default values </a:t>
            </a:r>
            <a:r>
              <a:rPr lang="en-US" dirty="0"/>
              <a:t>mandatory):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fun1(</a:t>
            </a:r>
            <a:r>
              <a:rPr lang="en-CA" dirty="0" err="1">
                <a:solidFill>
                  <a:srgbClr val="FF0000"/>
                </a:solidFill>
                <a:latin typeface="Consolas" panose="020B0609020204030204" pitchFamily="49" charset="0"/>
              </a:rPr>
              <a:t>aNum</a:t>
            </a:r>
            <a:r>
              <a:rPr lang="en-CA" dirty="0">
                <a:solidFill>
                  <a:srgbClr val="3366FF"/>
                </a:solidFill>
                <a:latin typeface="Consolas" panose="020B0609020204030204" pitchFamily="49" charset="0"/>
              </a:rPr>
              <a:t>=888</a:t>
            </a:r>
            <a:r>
              <a:rPr lang="en-CA" dirty="0">
                <a:solidFill>
                  <a:srgbClr val="FF0000"/>
                </a:solidFill>
                <a:latin typeface="Consolas" panose="020B0609020204030204" pitchFamily="49" charset="0"/>
              </a:rPr>
              <a:t>,aStr</a:t>
            </a:r>
            <a:r>
              <a:rPr lang="en-CA" b="1" dirty="0">
                <a:solidFill>
                  <a:srgbClr val="3366FF"/>
                </a:solidFill>
                <a:latin typeface="Consolas" panose="020B0609020204030204" pitchFamily="49" charset="0"/>
              </a:rPr>
              <a:t>="Lucky"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r>
              <a:rPr lang="en-US" b="1" dirty="0"/>
              <a:t>Example </a:t>
            </a:r>
          </a:p>
          <a:p>
            <a:pPr lvl="1"/>
            <a:r>
              <a:rPr lang="en-US" dirty="0"/>
              <a:t>Function definition: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def fun1(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aStr</a:t>
            </a:r>
            <a:r>
              <a:rPr lang="en-CA" dirty="0" err="1">
                <a:latin typeface="Consolas" panose="020B0609020204030204" pitchFamily="49" charset="0"/>
              </a:rPr>
              <a:t>,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aNum</a:t>
            </a:r>
            <a:r>
              <a:rPr lang="en-CA" dirty="0">
                <a:latin typeface="Consolas" panose="020B0609020204030204" pitchFamily="49" charset="0"/>
              </a:rPr>
              <a:t>):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aNum,aStr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D3E624-A9F2-7EB8-F1A0-8C56FDA148DD}"/>
              </a:ext>
            </a:extLst>
          </p:cNvPr>
          <p:cNvSpPr txBox="1"/>
          <p:nvPr/>
        </p:nvSpPr>
        <p:spPr>
          <a:xfrm>
            <a:off x="4887310" y="2819400"/>
            <a:ext cx="3810000" cy="914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A" dirty="0"/>
              <a:t>If keyword are used (name matches up parameters) then each parameter must be set to a value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B2250777-27B5-4668-B7E8-EA3AC2731B0E}"/>
              </a:ext>
            </a:extLst>
          </p:cNvPr>
          <p:cNvSpPr/>
          <p:nvPr/>
        </p:nvSpPr>
        <p:spPr>
          <a:xfrm>
            <a:off x="3808750" y="3216166"/>
            <a:ext cx="2907360" cy="713980"/>
          </a:xfrm>
          <a:custGeom>
            <a:avLst/>
            <a:gdLst>
              <a:gd name="connsiteX0" fmla="*/ 2907360 w 2907360"/>
              <a:gd name="connsiteY0" fmla="*/ 399393 h 713980"/>
              <a:gd name="connsiteX1" fmla="*/ 2718174 w 2907360"/>
              <a:gd name="connsiteY1" fmla="*/ 210206 h 713980"/>
              <a:gd name="connsiteX2" fmla="*/ 2339802 w 2907360"/>
              <a:gd name="connsiteY2" fmla="*/ 105103 h 713980"/>
              <a:gd name="connsiteX3" fmla="*/ 1898367 w 2907360"/>
              <a:gd name="connsiteY3" fmla="*/ 52551 h 713980"/>
              <a:gd name="connsiteX4" fmla="*/ 1625098 w 2907360"/>
              <a:gd name="connsiteY4" fmla="*/ 0 h 713980"/>
              <a:gd name="connsiteX5" fmla="*/ 1257236 w 2907360"/>
              <a:gd name="connsiteY5" fmla="*/ 52551 h 713980"/>
              <a:gd name="connsiteX6" fmla="*/ 983967 w 2907360"/>
              <a:gd name="connsiteY6" fmla="*/ 73572 h 713980"/>
              <a:gd name="connsiteX7" fmla="*/ 784271 w 2907360"/>
              <a:gd name="connsiteY7" fmla="*/ 136634 h 713980"/>
              <a:gd name="connsiteX8" fmla="*/ 458450 w 2907360"/>
              <a:gd name="connsiteY8" fmla="*/ 231227 h 713980"/>
              <a:gd name="connsiteX9" fmla="*/ 395388 w 2907360"/>
              <a:gd name="connsiteY9" fmla="*/ 304800 h 713980"/>
              <a:gd name="connsiteX10" fmla="*/ 363857 w 2907360"/>
              <a:gd name="connsiteY10" fmla="*/ 325820 h 713980"/>
              <a:gd name="connsiteX11" fmla="*/ 311305 w 2907360"/>
              <a:gd name="connsiteY11" fmla="*/ 388882 h 713980"/>
              <a:gd name="connsiteX12" fmla="*/ 279774 w 2907360"/>
              <a:gd name="connsiteY12" fmla="*/ 420413 h 713980"/>
              <a:gd name="connsiteX13" fmla="*/ 111609 w 2907360"/>
              <a:gd name="connsiteY13" fmla="*/ 599089 h 713980"/>
              <a:gd name="connsiteX14" fmla="*/ 80078 w 2907360"/>
              <a:gd name="connsiteY14" fmla="*/ 620110 h 713980"/>
              <a:gd name="connsiteX15" fmla="*/ 27526 w 2907360"/>
              <a:gd name="connsiteY15" fmla="*/ 641131 h 713980"/>
              <a:gd name="connsiteX16" fmla="*/ 6505 w 2907360"/>
              <a:gd name="connsiteY16" fmla="*/ 704193 h 713980"/>
              <a:gd name="connsiteX17" fmla="*/ 164160 w 2907360"/>
              <a:gd name="connsiteY17" fmla="*/ 704193 h 713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07360" h="713980">
                <a:moveTo>
                  <a:pt x="2907360" y="399393"/>
                </a:moveTo>
                <a:cubicBezTo>
                  <a:pt x="2844298" y="336331"/>
                  <a:pt x="2797347" y="251259"/>
                  <a:pt x="2718174" y="210206"/>
                </a:cubicBezTo>
                <a:cubicBezTo>
                  <a:pt x="2601967" y="149951"/>
                  <a:pt x="2468346" y="129823"/>
                  <a:pt x="2339802" y="105103"/>
                </a:cubicBezTo>
                <a:cubicBezTo>
                  <a:pt x="2194284" y="77119"/>
                  <a:pt x="2044974" y="74111"/>
                  <a:pt x="1898367" y="52551"/>
                </a:cubicBezTo>
                <a:cubicBezTo>
                  <a:pt x="1806595" y="39055"/>
                  <a:pt x="1716188" y="17517"/>
                  <a:pt x="1625098" y="0"/>
                </a:cubicBezTo>
                <a:cubicBezTo>
                  <a:pt x="1502477" y="17517"/>
                  <a:pt x="1380294" y="38430"/>
                  <a:pt x="1257236" y="52551"/>
                </a:cubicBezTo>
                <a:cubicBezTo>
                  <a:pt x="1166473" y="62966"/>
                  <a:pt x="1073915" y="57581"/>
                  <a:pt x="983967" y="73572"/>
                </a:cubicBezTo>
                <a:cubicBezTo>
                  <a:pt x="915239" y="85790"/>
                  <a:pt x="851446" y="117650"/>
                  <a:pt x="784271" y="136634"/>
                </a:cubicBezTo>
                <a:cubicBezTo>
                  <a:pt x="453216" y="230193"/>
                  <a:pt x="593043" y="163929"/>
                  <a:pt x="458450" y="231227"/>
                </a:cubicBezTo>
                <a:cubicBezTo>
                  <a:pt x="437429" y="255751"/>
                  <a:pt x="418228" y="281960"/>
                  <a:pt x="395388" y="304800"/>
                </a:cubicBezTo>
                <a:cubicBezTo>
                  <a:pt x="386456" y="313732"/>
                  <a:pt x="372789" y="316888"/>
                  <a:pt x="363857" y="325820"/>
                </a:cubicBezTo>
                <a:cubicBezTo>
                  <a:pt x="344508" y="345168"/>
                  <a:pt x="329484" y="368431"/>
                  <a:pt x="311305" y="388882"/>
                </a:cubicBezTo>
                <a:cubicBezTo>
                  <a:pt x="301430" y="399991"/>
                  <a:pt x="289772" y="409415"/>
                  <a:pt x="279774" y="420413"/>
                </a:cubicBezTo>
                <a:cubicBezTo>
                  <a:pt x="198679" y="509618"/>
                  <a:pt x="206385" y="512211"/>
                  <a:pt x="111609" y="599089"/>
                </a:cubicBezTo>
                <a:cubicBezTo>
                  <a:pt x="102297" y="607625"/>
                  <a:pt x="90588" y="613103"/>
                  <a:pt x="80078" y="620110"/>
                </a:cubicBezTo>
                <a:cubicBezTo>
                  <a:pt x="43481" y="607911"/>
                  <a:pt x="46805" y="597753"/>
                  <a:pt x="27526" y="641131"/>
                </a:cubicBezTo>
                <a:cubicBezTo>
                  <a:pt x="18527" y="661379"/>
                  <a:pt x="-13613" y="694908"/>
                  <a:pt x="6505" y="704193"/>
                </a:cubicBezTo>
                <a:cubicBezTo>
                  <a:pt x="54220" y="726215"/>
                  <a:pt x="111608" y="704193"/>
                  <a:pt x="164160" y="70419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7A3BBEA-BFB3-3C6B-E6BE-BA84E8A9B5C0}"/>
              </a:ext>
            </a:extLst>
          </p:cNvPr>
          <p:cNvSpPr/>
          <p:nvPr/>
        </p:nvSpPr>
        <p:spPr>
          <a:xfrm>
            <a:off x="5347229" y="3468414"/>
            <a:ext cx="1347861" cy="438284"/>
          </a:xfrm>
          <a:custGeom>
            <a:avLst/>
            <a:gdLst>
              <a:gd name="connsiteX0" fmla="*/ 1347861 w 1347861"/>
              <a:gd name="connsiteY0" fmla="*/ 94593 h 438284"/>
              <a:gd name="connsiteX1" fmla="*/ 1253268 w 1347861"/>
              <a:gd name="connsiteY1" fmla="*/ 73572 h 438284"/>
              <a:gd name="connsiteX2" fmla="*/ 1158674 w 1347861"/>
              <a:gd name="connsiteY2" fmla="*/ 21020 h 438284"/>
              <a:gd name="connsiteX3" fmla="*/ 979999 w 1347861"/>
              <a:gd name="connsiteY3" fmla="*/ 10510 h 438284"/>
              <a:gd name="connsiteX4" fmla="*/ 822343 w 1347861"/>
              <a:gd name="connsiteY4" fmla="*/ 0 h 438284"/>
              <a:gd name="connsiteX5" fmla="*/ 391419 w 1347861"/>
              <a:gd name="connsiteY5" fmla="*/ 42041 h 438284"/>
              <a:gd name="connsiteX6" fmla="*/ 212743 w 1347861"/>
              <a:gd name="connsiteY6" fmla="*/ 168165 h 438284"/>
              <a:gd name="connsiteX7" fmla="*/ 55088 w 1347861"/>
              <a:gd name="connsiteY7" fmla="*/ 346841 h 438284"/>
              <a:gd name="connsiteX8" fmla="*/ 34068 w 1347861"/>
              <a:gd name="connsiteY8" fmla="*/ 399393 h 438284"/>
              <a:gd name="connsiteX9" fmla="*/ 2537 w 1347861"/>
              <a:gd name="connsiteY9" fmla="*/ 367862 h 438284"/>
              <a:gd name="connsiteX10" fmla="*/ 23557 w 1347861"/>
              <a:gd name="connsiteY10" fmla="*/ 430924 h 438284"/>
              <a:gd name="connsiteX11" fmla="*/ 149681 w 1347861"/>
              <a:gd name="connsiteY11" fmla="*/ 430924 h 43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47861" h="438284">
                <a:moveTo>
                  <a:pt x="1347861" y="94593"/>
                </a:moveTo>
                <a:cubicBezTo>
                  <a:pt x="1316330" y="87586"/>
                  <a:pt x="1283372" y="85279"/>
                  <a:pt x="1253268" y="73572"/>
                </a:cubicBezTo>
                <a:cubicBezTo>
                  <a:pt x="1219650" y="60498"/>
                  <a:pt x="1193821" y="29131"/>
                  <a:pt x="1158674" y="21020"/>
                </a:cubicBezTo>
                <a:cubicBezTo>
                  <a:pt x="1100541" y="7605"/>
                  <a:pt x="1039544" y="14231"/>
                  <a:pt x="979999" y="10510"/>
                </a:cubicBezTo>
                <a:lnTo>
                  <a:pt x="822343" y="0"/>
                </a:lnTo>
                <a:cubicBezTo>
                  <a:pt x="678702" y="14014"/>
                  <a:pt x="534530" y="23374"/>
                  <a:pt x="391419" y="42041"/>
                </a:cubicBezTo>
                <a:cubicBezTo>
                  <a:pt x="328635" y="50230"/>
                  <a:pt x="235655" y="147162"/>
                  <a:pt x="212743" y="168165"/>
                </a:cubicBezTo>
                <a:cubicBezTo>
                  <a:pt x="138619" y="236112"/>
                  <a:pt x="94378" y="268259"/>
                  <a:pt x="55088" y="346841"/>
                </a:cubicBezTo>
                <a:cubicBezTo>
                  <a:pt x="46651" y="363716"/>
                  <a:pt x="41075" y="381876"/>
                  <a:pt x="34068" y="399393"/>
                </a:cubicBezTo>
                <a:cubicBezTo>
                  <a:pt x="23558" y="388883"/>
                  <a:pt x="7238" y="353761"/>
                  <a:pt x="2537" y="367862"/>
                </a:cubicBezTo>
                <a:cubicBezTo>
                  <a:pt x="-4470" y="388882"/>
                  <a:pt x="3191" y="422196"/>
                  <a:pt x="23557" y="430924"/>
                </a:cubicBezTo>
                <a:cubicBezTo>
                  <a:pt x="62199" y="447485"/>
                  <a:pt x="107640" y="430924"/>
                  <a:pt x="149681" y="43092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2EEC8BB-810C-9870-332F-2EBFA44C3F5E}"/>
              </a:ext>
            </a:extLst>
          </p:cNvPr>
          <p:cNvSpPr/>
          <p:nvPr/>
        </p:nvSpPr>
        <p:spPr>
          <a:xfrm>
            <a:off x="6684579" y="3405352"/>
            <a:ext cx="693683" cy="480866"/>
          </a:xfrm>
          <a:custGeom>
            <a:avLst/>
            <a:gdLst>
              <a:gd name="connsiteX0" fmla="*/ 0 w 693683"/>
              <a:gd name="connsiteY0" fmla="*/ 252248 h 480866"/>
              <a:gd name="connsiteX1" fmla="*/ 21021 w 693683"/>
              <a:gd name="connsiteY1" fmla="*/ 199696 h 480866"/>
              <a:gd name="connsiteX2" fmla="*/ 63062 w 693683"/>
              <a:gd name="connsiteY2" fmla="*/ 157655 h 480866"/>
              <a:gd name="connsiteX3" fmla="*/ 199697 w 693683"/>
              <a:gd name="connsiteY3" fmla="*/ 73572 h 480866"/>
              <a:gd name="connsiteX4" fmla="*/ 388883 w 693683"/>
              <a:gd name="connsiteY4" fmla="*/ 0 h 480866"/>
              <a:gd name="connsiteX5" fmla="*/ 588580 w 693683"/>
              <a:gd name="connsiteY5" fmla="*/ 42041 h 480866"/>
              <a:gd name="connsiteX6" fmla="*/ 641131 w 693683"/>
              <a:gd name="connsiteY6" fmla="*/ 115614 h 480866"/>
              <a:gd name="connsiteX7" fmla="*/ 630621 w 693683"/>
              <a:gd name="connsiteY7" fmla="*/ 325820 h 480866"/>
              <a:gd name="connsiteX8" fmla="*/ 620111 w 693683"/>
              <a:gd name="connsiteY8" fmla="*/ 357351 h 480866"/>
              <a:gd name="connsiteX9" fmla="*/ 588580 w 693683"/>
              <a:gd name="connsiteY9" fmla="*/ 409903 h 480866"/>
              <a:gd name="connsiteX10" fmla="*/ 515007 w 693683"/>
              <a:gd name="connsiteY10" fmla="*/ 441434 h 480866"/>
              <a:gd name="connsiteX11" fmla="*/ 504497 w 693683"/>
              <a:gd name="connsiteY11" fmla="*/ 409903 h 480866"/>
              <a:gd name="connsiteX12" fmla="*/ 693683 w 693683"/>
              <a:gd name="connsiteY12" fmla="*/ 472965 h 48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93683" h="480866">
                <a:moveTo>
                  <a:pt x="0" y="252248"/>
                </a:moveTo>
                <a:cubicBezTo>
                  <a:pt x="7007" y="234731"/>
                  <a:pt x="10556" y="215394"/>
                  <a:pt x="21021" y="199696"/>
                </a:cubicBezTo>
                <a:cubicBezTo>
                  <a:pt x="32014" y="183206"/>
                  <a:pt x="46871" y="169084"/>
                  <a:pt x="63062" y="157655"/>
                </a:cubicBezTo>
                <a:cubicBezTo>
                  <a:pt x="106752" y="126815"/>
                  <a:pt x="152839" y="99344"/>
                  <a:pt x="199697" y="73572"/>
                </a:cubicBezTo>
                <a:cubicBezTo>
                  <a:pt x="238467" y="52248"/>
                  <a:pt x="359609" y="10645"/>
                  <a:pt x="388883" y="0"/>
                </a:cubicBezTo>
                <a:cubicBezTo>
                  <a:pt x="455449" y="14014"/>
                  <a:pt x="526741" y="13698"/>
                  <a:pt x="588580" y="42041"/>
                </a:cubicBezTo>
                <a:cubicBezTo>
                  <a:pt x="615977" y="54598"/>
                  <a:pt x="636714" y="85802"/>
                  <a:pt x="641131" y="115614"/>
                </a:cubicBezTo>
                <a:cubicBezTo>
                  <a:pt x="651412" y="185013"/>
                  <a:pt x="636698" y="255928"/>
                  <a:pt x="630621" y="325820"/>
                </a:cubicBezTo>
                <a:cubicBezTo>
                  <a:pt x="629661" y="336857"/>
                  <a:pt x="625066" y="347442"/>
                  <a:pt x="620111" y="357351"/>
                </a:cubicBezTo>
                <a:cubicBezTo>
                  <a:pt x="610975" y="375623"/>
                  <a:pt x="603025" y="395458"/>
                  <a:pt x="588580" y="409903"/>
                </a:cubicBezTo>
                <a:cubicBezTo>
                  <a:pt x="575592" y="422891"/>
                  <a:pt x="533852" y="435153"/>
                  <a:pt x="515007" y="441434"/>
                </a:cubicBezTo>
                <a:cubicBezTo>
                  <a:pt x="511504" y="430924"/>
                  <a:pt x="496663" y="402069"/>
                  <a:pt x="504497" y="409903"/>
                </a:cubicBezTo>
                <a:cubicBezTo>
                  <a:pt x="608370" y="513776"/>
                  <a:pt x="454052" y="472965"/>
                  <a:pt x="693683" y="47296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EFC74E7E-1CD4-77AC-9DB3-FA035F56CE94}"/>
              </a:ext>
            </a:extLst>
          </p:cNvPr>
          <p:cNvSpPr/>
          <p:nvPr/>
        </p:nvSpPr>
        <p:spPr>
          <a:xfrm>
            <a:off x="1524000" y="4887310"/>
            <a:ext cx="630771" cy="430924"/>
          </a:xfrm>
          <a:custGeom>
            <a:avLst/>
            <a:gdLst>
              <a:gd name="connsiteX0" fmla="*/ 367862 w 630771"/>
              <a:gd name="connsiteY0" fmla="*/ 430924 h 430924"/>
              <a:gd name="connsiteX1" fmla="*/ 515007 w 630771"/>
              <a:gd name="connsiteY1" fmla="*/ 409904 h 430924"/>
              <a:gd name="connsiteX2" fmla="*/ 567559 w 630771"/>
              <a:gd name="connsiteY2" fmla="*/ 367862 h 430924"/>
              <a:gd name="connsiteX3" fmla="*/ 620110 w 630771"/>
              <a:gd name="connsiteY3" fmla="*/ 336331 h 430924"/>
              <a:gd name="connsiteX4" fmla="*/ 630621 w 630771"/>
              <a:gd name="connsiteY4" fmla="*/ 304800 h 430924"/>
              <a:gd name="connsiteX5" fmla="*/ 536028 w 630771"/>
              <a:gd name="connsiteY5" fmla="*/ 21021 h 430924"/>
              <a:gd name="connsiteX6" fmla="*/ 493986 w 630771"/>
              <a:gd name="connsiteY6" fmla="*/ 0 h 430924"/>
              <a:gd name="connsiteX7" fmla="*/ 105103 w 630771"/>
              <a:gd name="connsiteY7" fmla="*/ 10511 h 430924"/>
              <a:gd name="connsiteX8" fmla="*/ 63062 w 630771"/>
              <a:gd name="connsiteY8" fmla="*/ 63062 h 430924"/>
              <a:gd name="connsiteX9" fmla="*/ 10510 w 630771"/>
              <a:gd name="connsiteY9" fmla="*/ 157656 h 430924"/>
              <a:gd name="connsiteX10" fmla="*/ 0 w 630771"/>
              <a:gd name="connsiteY10" fmla="*/ 189187 h 430924"/>
              <a:gd name="connsiteX11" fmla="*/ 10510 w 630771"/>
              <a:gd name="connsiteY11" fmla="*/ 283780 h 430924"/>
              <a:gd name="connsiteX12" fmla="*/ 63062 w 630771"/>
              <a:gd name="connsiteY12" fmla="*/ 315311 h 430924"/>
              <a:gd name="connsiteX13" fmla="*/ 210207 w 630771"/>
              <a:gd name="connsiteY13" fmla="*/ 367862 h 430924"/>
              <a:gd name="connsiteX14" fmla="*/ 294290 w 630771"/>
              <a:gd name="connsiteY14" fmla="*/ 388883 h 430924"/>
              <a:gd name="connsiteX15" fmla="*/ 420414 w 630771"/>
              <a:gd name="connsiteY15" fmla="*/ 388883 h 430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30771" h="430924">
                <a:moveTo>
                  <a:pt x="367862" y="430924"/>
                </a:moveTo>
                <a:cubicBezTo>
                  <a:pt x="416910" y="423917"/>
                  <a:pt x="467761" y="424824"/>
                  <a:pt x="515007" y="409904"/>
                </a:cubicBezTo>
                <a:cubicBezTo>
                  <a:pt x="536399" y="403149"/>
                  <a:pt x="549181" y="380727"/>
                  <a:pt x="567559" y="367862"/>
                </a:cubicBezTo>
                <a:cubicBezTo>
                  <a:pt x="584294" y="356147"/>
                  <a:pt x="602593" y="346841"/>
                  <a:pt x="620110" y="336331"/>
                </a:cubicBezTo>
                <a:cubicBezTo>
                  <a:pt x="623614" y="325821"/>
                  <a:pt x="631995" y="315793"/>
                  <a:pt x="630621" y="304800"/>
                </a:cubicBezTo>
                <a:cubicBezTo>
                  <a:pt x="613733" y="169696"/>
                  <a:pt x="625465" y="100521"/>
                  <a:pt x="536028" y="21021"/>
                </a:cubicBezTo>
                <a:cubicBezTo>
                  <a:pt x="524318" y="10612"/>
                  <a:pt x="508000" y="7007"/>
                  <a:pt x="493986" y="0"/>
                </a:cubicBezTo>
                <a:lnTo>
                  <a:pt x="105103" y="10511"/>
                </a:lnTo>
                <a:cubicBezTo>
                  <a:pt x="82907" y="13759"/>
                  <a:pt x="75926" y="44684"/>
                  <a:pt x="63062" y="63062"/>
                </a:cubicBezTo>
                <a:cubicBezTo>
                  <a:pt x="48376" y="84042"/>
                  <a:pt x="21565" y="131861"/>
                  <a:pt x="10510" y="157656"/>
                </a:cubicBezTo>
                <a:cubicBezTo>
                  <a:pt x="6146" y="167839"/>
                  <a:pt x="3503" y="178677"/>
                  <a:pt x="0" y="189187"/>
                </a:cubicBezTo>
                <a:cubicBezTo>
                  <a:pt x="3503" y="220718"/>
                  <a:pt x="-3678" y="255404"/>
                  <a:pt x="10510" y="283780"/>
                </a:cubicBezTo>
                <a:cubicBezTo>
                  <a:pt x="19646" y="302052"/>
                  <a:pt x="46326" y="303596"/>
                  <a:pt x="63062" y="315311"/>
                </a:cubicBezTo>
                <a:cubicBezTo>
                  <a:pt x="153518" y="378629"/>
                  <a:pt x="74749" y="352812"/>
                  <a:pt x="210207" y="367862"/>
                </a:cubicBezTo>
                <a:cubicBezTo>
                  <a:pt x="238462" y="377281"/>
                  <a:pt x="263484" y="387071"/>
                  <a:pt x="294290" y="388883"/>
                </a:cubicBezTo>
                <a:cubicBezTo>
                  <a:pt x="336259" y="391352"/>
                  <a:pt x="378373" y="388883"/>
                  <a:pt x="420414" y="38888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179075A-D1D0-FC06-298D-C35F10FE1DBE}"/>
              </a:ext>
            </a:extLst>
          </p:cNvPr>
          <p:cNvSpPr/>
          <p:nvPr/>
        </p:nvSpPr>
        <p:spPr>
          <a:xfrm>
            <a:off x="1870841" y="5181600"/>
            <a:ext cx="1051035" cy="872456"/>
          </a:xfrm>
          <a:custGeom>
            <a:avLst/>
            <a:gdLst>
              <a:gd name="connsiteX0" fmla="*/ 0 w 1051035"/>
              <a:gd name="connsiteY0" fmla="*/ 0 h 872456"/>
              <a:gd name="connsiteX1" fmla="*/ 220718 w 1051035"/>
              <a:gd name="connsiteY1" fmla="*/ 84083 h 872456"/>
              <a:gd name="connsiteX2" fmla="*/ 388883 w 1051035"/>
              <a:gd name="connsiteY2" fmla="*/ 126124 h 872456"/>
              <a:gd name="connsiteX3" fmla="*/ 493987 w 1051035"/>
              <a:gd name="connsiteY3" fmla="*/ 178676 h 872456"/>
              <a:gd name="connsiteX4" fmla="*/ 609600 w 1051035"/>
              <a:gd name="connsiteY4" fmla="*/ 273269 h 872456"/>
              <a:gd name="connsiteX5" fmla="*/ 714704 w 1051035"/>
              <a:gd name="connsiteY5" fmla="*/ 357352 h 872456"/>
              <a:gd name="connsiteX6" fmla="*/ 746235 w 1051035"/>
              <a:gd name="connsiteY6" fmla="*/ 388883 h 872456"/>
              <a:gd name="connsiteX7" fmla="*/ 809297 w 1051035"/>
              <a:gd name="connsiteY7" fmla="*/ 430924 h 872456"/>
              <a:gd name="connsiteX8" fmla="*/ 893380 w 1051035"/>
              <a:gd name="connsiteY8" fmla="*/ 515007 h 872456"/>
              <a:gd name="connsiteX9" fmla="*/ 914400 w 1051035"/>
              <a:gd name="connsiteY9" fmla="*/ 546538 h 872456"/>
              <a:gd name="connsiteX10" fmla="*/ 956442 w 1051035"/>
              <a:gd name="connsiteY10" fmla="*/ 630621 h 872456"/>
              <a:gd name="connsiteX11" fmla="*/ 977462 w 1051035"/>
              <a:gd name="connsiteY11" fmla="*/ 662152 h 872456"/>
              <a:gd name="connsiteX12" fmla="*/ 1008993 w 1051035"/>
              <a:gd name="connsiteY12" fmla="*/ 777766 h 872456"/>
              <a:gd name="connsiteX13" fmla="*/ 1019504 w 1051035"/>
              <a:gd name="connsiteY13" fmla="*/ 819807 h 872456"/>
              <a:gd name="connsiteX14" fmla="*/ 1030014 w 1051035"/>
              <a:gd name="connsiteY14" fmla="*/ 851338 h 872456"/>
              <a:gd name="connsiteX15" fmla="*/ 935421 w 1051035"/>
              <a:gd name="connsiteY15" fmla="*/ 819807 h 872456"/>
              <a:gd name="connsiteX16" fmla="*/ 987973 w 1051035"/>
              <a:gd name="connsiteY16" fmla="*/ 872359 h 872456"/>
              <a:gd name="connsiteX17" fmla="*/ 1051035 w 1051035"/>
              <a:gd name="connsiteY17" fmla="*/ 840828 h 87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51035" h="872456">
                <a:moveTo>
                  <a:pt x="0" y="0"/>
                </a:moveTo>
                <a:cubicBezTo>
                  <a:pt x="73573" y="28028"/>
                  <a:pt x="145828" y="59794"/>
                  <a:pt x="220718" y="84083"/>
                </a:cubicBezTo>
                <a:cubicBezTo>
                  <a:pt x="275680" y="101908"/>
                  <a:pt x="334282" y="107224"/>
                  <a:pt x="388883" y="126124"/>
                </a:cubicBezTo>
                <a:cubicBezTo>
                  <a:pt x="425898" y="138937"/>
                  <a:pt x="493987" y="178676"/>
                  <a:pt x="493987" y="178676"/>
                </a:cubicBezTo>
                <a:cubicBezTo>
                  <a:pt x="578568" y="280175"/>
                  <a:pt x="507476" y="211995"/>
                  <a:pt x="609600" y="273269"/>
                </a:cubicBezTo>
                <a:cubicBezTo>
                  <a:pt x="630919" y="286061"/>
                  <a:pt x="704748" y="348502"/>
                  <a:pt x="714704" y="357352"/>
                </a:cubicBezTo>
                <a:cubicBezTo>
                  <a:pt x="725813" y="367227"/>
                  <a:pt x="734502" y="379758"/>
                  <a:pt x="746235" y="388883"/>
                </a:cubicBezTo>
                <a:cubicBezTo>
                  <a:pt x="766177" y="404393"/>
                  <a:pt x="790115" y="414483"/>
                  <a:pt x="809297" y="430924"/>
                </a:cubicBezTo>
                <a:cubicBezTo>
                  <a:pt x="839392" y="456719"/>
                  <a:pt x="871394" y="482027"/>
                  <a:pt x="893380" y="515007"/>
                </a:cubicBezTo>
                <a:cubicBezTo>
                  <a:pt x="900387" y="525517"/>
                  <a:pt x="908351" y="535449"/>
                  <a:pt x="914400" y="546538"/>
                </a:cubicBezTo>
                <a:cubicBezTo>
                  <a:pt x="929405" y="574048"/>
                  <a:pt x="939060" y="604548"/>
                  <a:pt x="956442" y="630621"/>
                </a:cubicBezTo>
                <a:lnTo>
                  <a:pt x="977462" y="662152"/>
                </a:lnTo>
                <a:cubicBezTo>
                  <a:pt x="1001236" y="757242"/>
                  <a:pt x="971510" y="640326"/>
                  <a:pt x="1008993" y="777766"/>
                </a:cubicBezTo>
                <a:cubicBezTo>
                  <a:pt x="1012794" y="791702"/>
                  <a:pt x="1015536" y="805918"/>
                  <a:pt x="1019504" y="819807"/>
                </a:cubicBezTo>
                <a:cubicBezTo>
                  <a:pt x="1022548" y="830460"/>
                  <a:pt x="1041093" y="851338"/>
                  <a:pt x="1030014" y="851338"/>
                </a:cubicBezTo>
                <a:cubicBezTo>
                  <a:pt x="996777" y="851338"/>
                  <a:pt x="966952" y="830317"/>
                  <a:pt x="935421" y="819807"/>
                </a:cubicBezTo>
                <a:cubicBezTo>
                  <a:pt x="943153" y="831404"/>
                  <a:pt x="966228" y="874775"/>
                  <a:pt x="987973" y="872359"/>
                </a:cubicBezTo>
                <a:cubicBezTo>
                  <a:pt x="1011331" y="869764"/>
                  <a:pt x="1030014" y="851338"/>
                  <a:pt x="1051035" y="84082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8B6B713-313E-A267-A941-750ED5F51F8F}"/>
              </a:ext>
            </a:extLst>
          </p:cNvPr>
          <p:cNvSpPr/>
          <p:nvPr/>
        </p:nvSpPr>
        <p:spPr>
          <a:xfrm>
            <a:off x="2680138" y="4782207"/>
            <a:ext cx="704193" cy="557048"/>
          </a:xfrm>
          <a:custGeom>
            <a:avLst/>
            <a:gdLst>
              <a:gd name="connsiteX0" fmla="*/ 136634 w 704193"/>
              <a:gd name="connsiteY0" fmla="*/ 525517 h 557048"/>
              <a:gd name="connsiteX1" fmla="*/ 231228 w 704193"/>
              <a:gd name="connsiteY1" fmla="*/ 536027 h 557048"/>
              <a:gd name="connsiteX2" fmla="*/ 325821 w 704193"/>
              <a:gd name="connsiteY2" fmla="*/ 557048 h 557048"/>
              <a:gd name="connsiteX3" fmla="*/ 578069 w 704193"/>
              <a:gd name="connsiteY3" fmla="*/ 536027 h 557048"/>
              <a:gd name="connsiteX4" fmla="*/ 620110 w 704193"/>
              <a:gd name="connsiteY4" fmla="*/ 493986 h 557048"/>
              <a:gd name="connsiteX5" fmla="*/ 672662 w 704193"/>
              <a:gd name="connsiteY5" fmla="*/ 409903 h 557048"/>
              <a:gd name="connsiteX6" fmla="*/ 704193 w 704193"/>
              <a:gd name="connsiteY6" fmla="*/ 367862 h 557048"/>
              <a:gd name="connsiteX7" fmla="*/ 693683 w 704193"/>
              <a:gd name="connsiteY7" fmla="*/ 189186 h 557048"/>
              <a:gd name="connsiteX8" fmla="*/ 683172 w 704193"/>
              <a:gd name="connsiteY8" fmla="*/ 147145 h 557048"/>
              <a:gd name="connsiteX9" fmla="*/ 325821 w 704193"/>
              <a:gd name="connsiteY9" fmla="*/ 31531 h 557048"/>
              <a:gd name="connsiteX10" fmla="*/ 189186 w 704193"/>
              <a:gd name="connsiteY10" fmla="*/ 0 h 557048"/>
              <a:gd name="connsiteX11" fmla="*/ 10510 w 704193"/>
              <a:gd name="connsiteY11" fmla="*/ 73572 h 557048"/>
              <a:gd name="connsiteX12" fmla="*/ 0 w 704193"/>
              <a:gd name="connsiteY12" fmla="*/ 136634 h 557048"/>
              <a:gd name="connsiteX13" fmla="*/ 10510 w 704193"/>
              <a:gd name="connsiteY13" fmla="*/ 262759 h 557048"/>
              <a:gd name="connsiteX14" fmla="*/ 73572 w 704193"/>
              <a:gd name="connsiteY14" fmla="*/ 399393 h 557048"/>
              <a:gd name="connsiteX15" fmla="*/ 94593 w 704193"/>
              <a:gd name="connsiteY15" fmla="*/ 451945 h 557048"/>
              <a:gd name="connsiteX16" fmla="*/ 157655 w 704193"/>
              <a:gd name="connsiteY16" fmla="*/ 525517 h 557048"/>
              <a:gd name="connsiteX17" fmla="*/ 315310 w 704193"/>
              <a:gd name="connsiteY17" fmla="*/ 525517 h 557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04193" h="557048">
                <a:moveTo>
                  <a:pt x="136634" y="525517"/>
                </a:moveTo>
                <a:cubicBezTo>
                  <a:pt x="168165" y="529020"/>
                  <a:pt x="199822" y="531540"/>
                  <a:pt x="231228" y="536027"/>
                </a:cubicBezTo>
                <a:cubicBezTo>
                  <a:pt x="262349" y="540473"/>
                  <a:pt x="295231" y="549401"/>
                  <a:pt x="325821" y="557048"/>
                </a:cubicBezTo>
                <a:cubicBezTo>
                  <a:pt x="409904" y="550041"/>
                  <a:pt x="495568" y="553706"/>
                  <a:pt x="578069" y="536027"/>
                </a:cubicBezTo>
                <a:cubicBezTo>
                  <a:pt x="597447" y="531874"/>
                  <a:pt x="608219" y="509841"/>
                  <a:pt x="620110" y="493986"/>
                </a:cubicBezTo>
                <a:cubicBezTo>
                  <a:pt x="639941" y="467545"/>
                  <a:pt x="654328" y="437404"/>
                  <a:pt x="672662" y="409903"/>
                </a:cubicBezTo>
                <a:cubicBezTo>
                  <a:pt x="682379" y="395328"/>
                  <a:pt x="693683" y="381876"/>
                  <a:pt x="704193" y="367862"/>
                </a:cubicBezTo>
                <a:cubicBezTo>
                  <a:pt x="700690" y="308303"/>
                  <a:pt x="699340" y="248579"/>
                  <a:pt x="693683" y="189186"/>
                </a:cubicBezTo>
                <a:cubicBezTo>
                  <a:pt x="692313" y="174806"/>
                  <a:pt x="693860" y="156862"/>
                  <a:pt x="683172" y="147145"/>
                </a:cubicBezTo>
                <a:cubicBezTo>
                  <a:pt x="583632" y="56655"/>
                  <a:pt x="449910" y="57079"/>
                  <a:pt x="325821" y="31531"/>
                </a:cubicBezTo>
                <a:cubicBezTo>
                  <a:pt x="280039" y="22105"/>
                  <a:pt x="234731" y="10510"/>
                  <a:pt x="189186" y="0"/>
                </a:cubicBezTo>
                <a:cubicBezTo>
                  <a:pt x="117481" y="13037"/>
                  <a:pt x="54184" y="4942"/>
                  <a:pt x="10510" y="73572"/>
                </a:cubicBezTo>
                <a:cubicBezTo>
                  <a:pt x="-931" y="91551"/>
                  <a:pt x="3503" y="115613"/>
                  <a:pt x="0" y="136634"/>
                </a:cubicBezTo>
                <a:cubicBezTo>
                  <a:pt x="3503" y="178676"/>
                  <a:pt x="1819" y="221477"/>
                  <a:pt x="10510" y="262759"/>
                </a:cubicBezTo>
                <a:cubicBezTo>
                  <a:pt x="16512" y="291271"/>
                  <a:pt x="60750" y="371184"/>
                  <a:pt x="73572" y="399393"/>
                </a:cubicBezTo>
                <a:cubicBezTo>
                  <a:pt x="81379" y="416569"/>
                  <a:pt x="85430" y="435453"/>
                  <a:pt x="94593" y="451945"/>
                </a:cubicBezTo>
                <a:cubicBezTo>
                  <a:pt x="103164" y="467372"/>
                  <a:pt x="140788" y="514272"/>
                  <a:pt x="157655" y="525517"/>
                </a:cubicBezTo>
                <a:cubicBezTo>
                  <a:pt x="197406" y="552017"/>
                  <a:pt x="299245" y="526856"/>
                  <a:pt x="315310" y="52551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5A7E61C-9376-60A9-EF67-53F4ACA16B31}"/>
              </a:ext>
            </a:extLst>
          </p:cNvPr>
          <p:cNvSpPr/>
          <p:nvPr/>
        </p:nvSpPr>
        <p:spPr>
          <a:xfrm>
            <a:off x="2290914" y="5213131"/>
            <a:ext cx="620452" cy="935421"/>
          </a:xfrm>
          <a:custGeom>
            <a:avLst/>
            <a:gdLst>
              <a:gd name="connsiteX0" fmla="*/ 620452 w 620452"/>
              <a:gd name="connsiteY0" fmla="*/ 0 h 935421"/>
              <a:gd name="connsiteX1" fmla="*/ 567900 w 620452"/>
              <a:gd name="connsiteY1" fmla="*/ 10510 h 935421"/>
              <a:gd name="connsiteX2" fmla="*/ 179017 w 620452"/>
              <a:gd name="connsiteY2" fmla="*/ 52552 h 935421"/>
              <a:gd name="connsiteX3" fmla="*/ 157996 w 620452"/>
              <a:gd name="connsiteY3" fmla="*/ 94593 h 935421"/>
              <a:gd name="connsiteX4" fmla="*/ 147486 w 620452"/>
              <a:gd name="connsiteY4" fmla="*/ 136635 h 935421"/>
              <a:gd name="connsiteX5" fmla="*/ 115955 w 620452"/>
              <a:gd name="connsiteY5" fmla="*/ 168166 h 935421"/>
              <a:gd name="connsiteX6" fmla="*/ 105445 w 620452"/>
              <a:gd name="connsiteY6" fmla="*/ 199697 h 935421"/>
              <a:gd name="connsiteX7" fmla="*/ 73914 w 620452"/>
              <a:gd name="connsiteY7" fmla="*/ 315310 h 935421"/>
              <a:gd name="connsiteX8" fmla="*/ 84424 w 620452"/>
              <a:gd name="connsiteY8" fmla="*/ 714703 h 935421"/>
              <a:gd name="connsiteX9" fmla="*/ 94934 w 620452"/>
              <a:gd name="connsiteY9" fmla="*/ 756745 h 935421"/>
              <a:gd name="connsiteX10" fmla="*/ 63403 w 620452"/>
              <a:gd name="connsiteY10" fmla="*/ 935421 h 935421"/>
              <a:gd name="connsiteX11" fmla="*/ 341 w 620452"/>
              <a:gd name="connsiteY11" fmla="*/ 872359 h 935421"/>
              <a:gd name="connsiteX12" fmla="*/ 42383 w 620452"/>
              <a:gd name="connsiteY12" fmla="*/ 861848 h 935421"/>
              <a:gd name="connsiteX13" fmla="*/ 115955 w 620452"/>
              <a:gd name="connsiteY13" fmla="*/ 861848 h 935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0452" h="935421">
                <a:moveTo>
                  <a:pt x="620452" y="0"/>
                </a:moveTo>
                <a:cubicBezTo>
                  <a:pt x="602935" y="3503"/>
                  <a:pt x="585639" y="8398"/>
                  <a:pt x="567900" y="10510"/>
                </a:cubicBezTo>
                <a:cubicBezTo>
                  <a:pt x="438431" y="25923"/>
                  <a:pt x="179017" y="52552"/>
                  <a:pt x="179017" y="52552"/>
                </a:cubicBezTo>
                <a:cubicBezTo>
                  <a:pt x="172010" y="66566"/>
                  <a:pt x="163497" y="79923"/>
                  <a:pt x="157996" y="94593"/>
                </a:cubicBezTo>
                <a:cubicBezTo>
                  <a:pt x="152924" y="108119"/>
                  <a:pt x="154653" y="124093"/>
                  <a:pt x="147486" y="136635"/>
                </a:cubicBezTo>
                <a:cubicBezTo>
                  <a:pt x="140112" y="149540"/>
                  <a:pt x="126465" y="157656"/>
                  <a:pt x="115955" y="168166"/>
                </a:cubicBezTo>
                <a:cubicBezTo>
                  <a:pt x="112452" y="178676"/>
                  <a:pt x="108360" y="189009"/>
                  <a:pt x="105445" y="199697"/>
                </a:cubicBezTo>
                <a:cubicBezTo>
                  <a:pt x="69883" y="330089"/>
                  <a:pt x="98105" y="242734"/>
                  <a:pt x="73914" y="315310"/>
                </a:cubicBezTo>
                <a:cubicBezTo>
                  <a:pt x="77417" y="448441"/>
                  <a:pt x="78090" y="581677"/>
                  <a:pt x="84424" y="714703"/>
                </a:cubicBezTo>
                <a:cubicBezTo>
                  <a:pt x="85111" y="729132"/>
                  <a:pt x="94934" y="742300"/>
                  <a:pt x="94934" y="756745"/>
                </a:cubicBezTo>
                <a:cubicBezTo>
                  <a:pt x="94934" y="871479"/>
                  <a:pt x="94691" y="857202"/>
                  <a:pt x="63403" y="935421"/>
                </a:cubicBezTo>
                <a:cubicBezTo>
                  <a:pt x="42382" y="914400"/>
                  <a:pt x="8508" y="900943"/>
                  <a:pt x="341" y="872359"/>
                </a:cubicBezTo>
                <a:cubicBezTo>
                  <a:pt x="-3627" y="858469"/>
                  <a:pt x="27997" y="863156"/>
                  <a:pt x="42383" y="861848"/>
                </a:cubicBezTo>
                <a:cubicBezTo>
                  <a:pt x="66806" y="859628"/>
                  <a:pt x="91431" y="861848"/>
                  <a:pt x="115955" y="86184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36605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</a:t>
            </a:r>
            <a:r>
              <a:rPr lang="en-US"/>
              <a:t>Keyword Arguments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10000"/>
              </a:spcBef>
            </a:pPr>
            <a:r>
              <a:rPr lang="en-US" altLang="en-US" b="1" dirty="0"/>
              <a:t>Name of the example program</a:t>
            </a:r>
            <a:r>
              <a:rPr lang="en-US" altLang="en-US" dirty="0"/>
              <a:t>: </a:t>
            </a:r>
            <a:r>
              <a:rPr lang="en-US" altLang="en-US" sz="2000" dirty="0">
                <a:latin typeface="Consolas" pitchFamily="49" charset="0"/>
              </a:rPr>
              <a:t>14_keyword_arguments</a:t>
            </a:r>
          </a:p>
          <a:p>
            <a:pPr lvl="1"/>
            <a:r>
              <a:rPr lang="en-US" altLang="en-US" dirty="0">
                <a:latin typeface="Arial" charset="0"/>
              </a:rPr>
              <a:t>Learning objective:  how to use keyword arguments (using the name of the arguments to specify how arguments are matched up in the function call vs. the function definition).</a:t>
            </a:r>
          </a:p>
          <a:p>
            <a:pPr lvl="1"/>
            <a:endParaRPr lang="en-US" altLang="en-US" dirty="0">
              <a:latin typeface="Arial" charset="0"/>
            </a:endParaRP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def fun1(</a:t>
            </a:r>
            <a:r>
              <a:rPr lang="en-US" altLang="en-US" sz="1600" dirty="0" err="1">
                <a:latin typeface="Consolas" panose="020B0609020204030204" pitchFamily="49" charset="0"/>
              </a:rPr>
              <a:t>aStr,aNum</a:t>
            </a:r>
            <a:r>
              <a:rPr lang="en-US" altLang="en-US" sz="1600" dirty="0">
                <a:latin typeface="Consolas" panose="020B0609020204030204" pitchFamily="49" charset="0"/>
              </a:rPr>
              <a:t>):</a:t>
            </a: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print(</a:t>
            </a:r>
            <a:r>
              <a:rPr lang="en-US" altLang="en-US" sz="1600" dirty="0" err="1">
                <a:latin typeface="Consolas" panose="020B0609020204030204" pitchFamily="49" charset="0"/>
              </a:rPr>
              <a:t>aNum,aStr</a:t>
            </a:r>
            <a:r>
              <a:rPr lang="en-US" altLang="en-US" sz="1600" dirty="0">
                <a:latin typeface="Consolas" panose="020B0609020204030204" pitchFamily="49" charset="0"/>
              </a:rPr>
              <a:t>)</a:t>
            </a:r>
          </a:p>
          <a:p>
            <a:pPr marL="452437" lvl="2" indent="0">
              <a:buNone/>
            </a:pPr>
            <a:endParaRPr lang="en-US" altLang="en-US" sz="1600" dirty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def fun2(</a:t>
            </a:r>
            <a:r>
              <a:rPr lang="en-US" altLang="en-US" sz="1600" dirty="0" err="1">
                <a:latin typeface="Consolas" panose="020B0609020204030204" pitchFamily="49" charset="0"/>
              </a:rPr>
              <a:t>localNum,localString</a:t>
            </a:r>
            <a:r>
              <a:rPr lang="en-US" altLang="en-US" sz="1600" dirty="0">
                <a:latin typeface="Consolas" panose="020B0609020204030204" pitchFamily="49" charset="0"/>
              </a:rPr>
              <a:t>):</a:t>
            </a: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print(</a:t>
            </a:r>
            <a:r>
              <a:rPr lang="en-US" altLang="en-US" sz="1600" dirty="0" err="1">
                <a:latin typeface="Consolas" panose="020B0609020204030204" pitchFamily="49" charset="0"/>
              </a:rPr>
              <a:t>localNum,localString</a:t>
            </a:r>
            <a:r>
              <a:rPr lang="en-US" altLang="en-US" sz="1600" dirty="0">
                <a:latin typeface="Consolas" panose="020B0609020204030204" pitchFamily="49" charset="0"/>
              </a:rPr>
              <a:t>)</a:t>
            </a:r>
          </a:p>
          <a:p>
            <a:pPr marL="452437" lvl="2" indent="0">
              <a:buNone/>
            </a:pPr>
            <a:endParaRPr lang="en-US" altLang="en-US" sz="1600" dirty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def start():</a:t>
            </a: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print("fun1(), using keyword arguments: ", end="")</a:t>
            </a: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fun1(</a:t>
            </a:r>
            <a:r>
              <a:rPr lang="en-US" altLang="en-US" sz="1600" dirty="0" err="1">
                <a:latin typeface="Consolas" panose="020B0609020204030204" pitchFamily="49" charset="0"/>
              </a:rPr>
              <a:t>aNum</a:t>
            </a:r>
            <a:r>
              <a:rPr lang="en-US" altLang="en-US" sz="1600" dirty="0">
                <a:latin typeface="Consolas" panose="020B0609020204030204" pitchFamily="49" charset="0"/>
              </a:rPr>
              <a:t>=888,aStr="Lucky")</a:t>
            </a: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</a:t>
            </a:r>
            <a:r>
              <a:rPr lang="en-US" altLang="en-US" sz="1600" dirty="0" err="1">
                <a:latin typeface="Consolas" panose="020B0609020204030204" pitchFamily="49" charset="0"/>
              </a:rPr>
              <a:t>aNum</a:t>
            </a:r>
            <a:r>
              <a:rPr lang="en-US" altLang="en-US" sz="1600" dirty="0">
                <a:latin typeface="Consolas" panose="020B0609020204030204" pitchFamily="49" charset="0"/>
              </a:rPr>
              <a:t>=777</a:t>
            </a: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print("fun2(), using normal positional arguments: ", end="")</a:t>
            </a:r>
          </a:p>
          <a:p>
            <a:pPr marL="452437" lvl="2" indent="0"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fun2(</a:t>
            </a:r>
            <a:r>
              <a:rPr lang="en-US" altLang="en-US" sz="1600" dirty="0" err="1">
                <a:latin typeface="Consolas" panose="020B0609020204030204" pitchFamily="49" charset="0"/>
              </a:rPr>
              <a:t>aNum</a:t>
            </a:r>
            <a:r>
              <a:rPr lang="en-US" altLang="en-US" sz="1600" dirty="0">
                <a:latin typeface="Consolas" panose="020B0609020204030204" pitchFamily="49" charset="0"/>
              </a:rPr>
              <a:t>,"Also lucky")</a:t>
            </a:r>
          </a:p>
          <a:p>
            <a:endParaRPr lang="en-CA" sz="1800" b="1" dirty="0"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1" b="52941"/>
          <a:stretch/>
        </p:blipFill>
        <p:spPr>
          <a:xfrm>
            <a:off x="2895600" y="4676775"/>
            <a:ext cx="5172075" cy="228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31373"/>
          <a:stretch/>
        </p:blipFill>
        <p:spPr>
          <a:xfrm>
            <a:off x="3514725" y="5562600"/>
            <a:ext cx="5172075" cy="333375"/>
          </a:xfrm>
          <a:prstGeom prst="rect">
            <a:avLst/>
          </a:prstGeom>
        </p:spPr>
      </p:pic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DB571D2-360D-391E-8263-7ED86E21CDE0}"/>
              </a:ext>
            </a:extLst>
          </p:cNvPr>
          <p:cNvSpPr/>
          <p:nvPr/>
        </p:nvSpPr>
        <p:spPr>
          <a:xfrm>
            <a:off x="1008993" y="2858814"/>
            <a:ext cx="1765738" cy="2575034"/>
          </a:xfrm>
          <a:custGeom>
            <a:avLst/>
            <a:gdLst>
              <a:gd name="connsiteX0" fmla="*/ 1261241 w 1765738"/>
              <a:gd name="connsiteY0" fmla="*/ 2575034 h 2575034"/>
              <a:gd name="connsiteX1" fmla="*/ 1240221 w 1765738"/>
              <a:gd name="connsiteY1" fmla="*/ 2511972 h 2575034"/>
              <a:gd name="connsiteX2" fmla="*/ 777766 w 1765738"/>
              <a:gd name="connsiteY2" fmla="*/ 2249214 h 2575034"/>
              <a:gd name="connsiteX3" fmla="*/ 714704 w 1765738"/>
              <a:gd name="connsiteY3" fmla="*/ 2207172 h 2575034"/>
              <a:gd name="connsiteX4" fmla="*/ 504497 w 1765738"/>
              <a:gd name="connsiteY4" fmla="*/ 2112579 h 2575034"/>
              <a:gd name="connsiteX5" fmla="*/ 241738 w 1765738"/>
              <a:gd name="connsiteY5" fmla="*/ 1975945 h 2575034"/>
              <a:gd name="connsiteX6" fmla="*/ 84083 w 1765738"/>
              <a:gd name="connsiteY6" fmla="*/ 1660634 h 2575034"/>
              <a:gd name="connsiteX7" fmla="*/ 0 w 1765738"/>
              <a:gd name="connsiteY7" fmla="*/ 1166648 h 2575034"/>
              <a:gd name="connsiteX8" fmla="*/ 178676 w 1765738"/>
              <a:gd name="connsiteY8" fmla="*/ 178676 h 2575034"/>
              <a:gd name="connsiteX9" fmla="*/ 315310 w 1765738"/>
              <a:gd name="connsiteY9" fmla="*/ 136634 h 2575034"/>
              <a:gd name="connsiteX10" fmla="*/ 388883 w 1765738"/>
              <a:gd name="connsiteY10" fmla="*/ 84083 h 2575034"/>
              <a:gd name="connsiteX11" fmla="*/ 557048 w 1765738"/>
              <a:gd name="connsiteY11" fmla="*/ 63062 h 2575034"/>
              <a:gd name="connsiteX12" fmla="*/ 840828 w 1765738"/>
              <a:gd name="connsiteY12" fmla="*/ 0 h 2575034"/>
              <a:gd name="connsiteX13" fmla="*/ 1450428 w 1765738"/>
              <a:gd name="connsiteY13" fmla="*/ 21020 h 2575034"/>
              <a:gd name="connsiteX14" fmla="*/ 1481959 w 1765738"/>
              <a:gd name="connsiteY14" fmla="*/ 42041 h 2575034"/>
              <a:gd name="connsiteX15" fmla="*/ 1597573 w 1765738"/>
              <a:gd name="connsiteY15" fmla="*/ 105103 h 2575034"/>
              <a:gd name="connsiteX16" fmla="*/ 1671145 w 1765738"/>
              <a:gd name="connsiteY16" fmla="*/ 147145 h 2575034"/>
              <a:gd name="connsiteX17" fmla="*/ 1723697 w 1765738"/>
              <a:gd name="connsiteY17" fmla="*/ 115614 h 2575034"/>
              <a:gd name="connsiteX18" fmla="*/ 1765738 w 1765738"/>
              <a:gd name="connsiteY18" fmla="*/ 42041 h 2575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65738" h="2575034">
                <a:moveTo>
                  <a:pt x="1261241" y="2575034"/>
                </a:moveTo>
                <a:cubicBezTo>
                  <a:pt x="1254234" y="2554013"/>
                  <a:pt x="1258596" y="2524355"/>
                  <a:pt x="1240221" y="2511972"/>
                </a:cubicBezTo>
                <a:cubicBezTo>
                  <a:pt x="1093195" y="2412889"/>
                  <a:pt x="925285" y="2347561"/>
                  <a:pt x="777766" y="2249214"/>
                </a:cubicBezTo>
                <a:cubicBezTo>
                  <a:pt x="756745" y="2235200"/>
                  <a:pt x="737301" y="2218470"/>
                  <a:pt x="714704" y="2207172"/>
                </a:cubicBezTo>
                <a:cubicBezTo>
                  <a:pt x="645979" y="2172810"/>
                  <a:pt x="573526" y="2146326"/>
                  <a:pt x="504497" y="2112579"/>
                </a:cubicBezTo>
                <a:cubicBezTo>
                  <a:pt x="415808" y="2069220"/>
                  <a:pt x="329324" y="2021490"/>
                  <a:pt x="241738" y="1975945"/>
                </a:cubicBezTo>
                <a:cubicBezTo>
                  <a:pt x="173686" y="1862524"/>
                  <a:pt x="130483" y="1799833"/>
                  <a:pt x="84083" y="1660634"/>
                </a:cubicBezTo>
                <a:cubicBezTo>
                  <a:pt x="30907" y="1501106"/>
                  <a:pt x="19825" y="1331860"/>
                  <a:pt x="0" y="1166648"/>
                </a:cubicBezTo>
                <a:cubicBezTo>
                  <a:pt x="59559" y="837324"/>
                  <a:pt x="80715" y="498684"/>
                  <a:pt x="178676" y="178676"/>
                </a:cubicBezTo>
                <a:cubicBezTo>
                  <a:pt x="192624" y="133111"/>
                  <a:pt x="271855" y="156189"/>
                  <a:pt x="315310" y="136634"/>
                </a:cubicBezTo>
                <a:cubicBezTo>
                  <a:pt x="342793" y="124267"/>
                  <a:pt x="360051" y="92858"/>
                  <a:pt x="388883" y="84083"/>
                </a:cubicBezTo>
                <a:cubicBezTo>
                  <a:pt x="442927" y="67635"/>
                  <a:pt x="501194" y="71525"/>
                  <a:pt x="557048" y="63062"/>
                </a:cubicBezTo>
                <a:cubicBezTo>
                  <a:pt x="735662" y="35999"/>
                  <a:pt x="699618" y="42363"/>
                  <a:pt x="840828" y="0"/>
                </a:cubicBezTo>
                <a:cubicBezTo>
                  <a:pt x="1044028" y="7007"/>
                  <a:pt x="1247543" y="7716"/>
                  <a:pt x="1450428" y="21020"/>
                </a:cubicBezTo>
                <a:cubicBezTo>
                  <a:pt x="1463033" y="21847"/>
                  <a:pt x="1470991" y="35774"/>
                  <a:pt x="1481959" y="42041"/>
                </a:cubicBezTo>
                <a:cubicBezTo>
                  <a:pt x="1574945" y="95177"/>
                  <a:pt x="1464099" y="20165"/>
                  <a:pt x="1597573" y="105103"/>
                </a:cubicBezTo>
                <a:cubicBezTo>
                  <a:pt x="1667570" y="149646"/>
                  <a:pt x="1610921" y="127069"/>
                  <a:pt x="1671145" y="147145"/>
                </a:cubicBezTo>
                <a:cubicBezTo>
                  <a:pt x="1688662" y="136635"/>
                  <a:pt x="1708323" y="129066"/>
                  <a:pt x="1723697" y="115614"/>
                </a:cubicBezTo>
                <a:cubicBezTo>
                  <a:pt x="1753641" y="89413"/>
                  <a:pt x="1754897" y="74566"/>
                  <a:pt x="1765738" y="4204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126516D-6298-530E-D117-D70846D9B67D}"/>
              </a:ext>
            </a:extLst>
          </p:cNvPr>
          <p:cNvSpPr/>
          <p:nvPr/>
        </p:nvSpPr>
        <p:spPr>
          <a:xfrm>
            <a:off x="2217153" y="2701159"/>
            <a:ext cx="1960611" cy="2659117"/>
          </a:xfrm>
          <a:custGeom>
            <a:avLst/>
            <a:gdLst>
              <a:gd name="connsiteX0" fmla="*/ 904419 w 1960611"/>
              <a:gd name="connsiteY0" fmla="*/ 2659117 h 2659117"/>
              <a:gd name="connsiteX1" fmla="*/ 1062075 w 1960611"/>
              <a:gd name="connsiteY1" fmla="*/ 2490951 h 2659117"/>
              <a:gd name="connsiteX2" fmla="*/ 1251261 w 1960611"/>
              <a:gd name="connsiteY2" fmla="*/ 2228193 h 2659117"/>
              <a:gd name="connsiteX3" fmla="*/ 1776778 w 1960611"/>
              <a:gd name="connsiteY3" fmla="*/ 1765738 h 2659117"/>
              <a:gd name="connsiteX4" fmla="*/ 1787288 w 1960611"/>
              <a:gd name="connsiteY4" fmla="*/ 1723696 h 2659117"/>
              <a:gd name="connsiteX5" fmla="*/ 1839840 w 1960611"/>
              <a:gd name="connsiteY5" fmla="*/ 1418896 h 2659117"/>
              <a:gd name="connsiteX6" fmla="*/ 1892392 w 1960611"/>
              <a:gd name="connsiteY6" fmla="*/ 1250731 h 2659117"/>
              <a:gd name="connsiteX7" fmla="*/ 1913413 w 1960611"/>
              <a:gd name="connsiteY7" fmla="*/ 1156138 h 2659117"/>
              <a:gd name="connsiteX8" fmla="*/ 1944944 w 1960611"/>
              <a:gd name="connsiteY8" fmla="*/ 399393 h 2659117"/>
              <a:gd name="connsiteX9" fmla="*/ 1839840 w 1960611"/>
              <a:gd name="connsiteY9" fmla="*/ 168165 h 2659117"/>
              <a:gd name="connsiteX10" fmla="*/ 1745247 w 1960611"/>
              <a:gd name="connsiteY10" fmla="*/ 115613 h 2659117"/>
              <a:gd name="connsiteX11" fmla="*/ 1471978 w 1960611"/>
              <a:gd name="connsiteY11" fmla="*/ 0 h 2659117"/>
              <a:gd name="connsiteX12" fmla="*/ 515537 w 1960611"/>
              <a:gd name="connsiteY12" fmla="*/ 21020 h 2659117"/>
              <a:gd name="connsiteX13" fmla="*/ 315840 w 1960611"/>
              <a:gd name="connsiteY13" fmla="*/ 84082 h 2659117"/>
              <a:gd name="connsiteX14" fmla="*/ 252778 w 1960611"/>
              <a:gd name="connsiteY14" fmla="*/ 126124 h 2659117"/>
              <a:gd name="connsiteX15" fmla="*/ 137164 w 1960611"/>
              <a:gd name="connsiteY15" fmla="*/ 178675 h 2659117"/>
              <a:gd name="connsiteX16" fmla="*/ 11040 w 1960611"/>
              <a:gd name="connsiteY16" fmla="*/ 336331 h 2659117"/>
              <a:gd name="connsiteX17" fmla="*/ 530 w 1960611"/>
              <a:gd name="connsiteY17" fmla="*/ 304800 h 2659117"/>
              <a:gd name="connsiteX18" fmla="*/ 21550 w 1960611"/>
              <a:gd name="connsiteY18" fmla="*/ 399393 h 2659117"/>
              <a:gd name="connsiteX19" fmla="*/ 116144 w 1960611"/>
              <a:gd name="connsiteY19" fmla="*/ 388882 h 2659117"/>
              <a:gd name="connsiteX20" fmla="*/ 189716 w 1960611"/>
              <a:gd name="connsiteY20" fmla="*/ 367862 h 2659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60611" h="2659117">
                <a:moveTo>
                  <a:pt x="904419" y="2659117"/>
                </a:moveTo>
                <a:cubicBezTo>
                  <a:pt x="956971" y="2603062"/>
                  <a:pt x="1013897" y="2550808"/>
                  <a:pt x="1062075" y="2490951"/>
                </a:cubicBezTo>
                <a:cubicBezTo>
                  <a:pt x="1129746" y="2406875"/>
                  <a:pt x="1174317" y="2303875"/>
                  <a:pt x="1251261" y="2228193"/>
                </a:cubicBezTo>
                <a:cubicBezTo>
                  <a:pt x="2005373" y="1486444"/>
                  <a:pt x="1528184" y="2085361"/>
                  <a:pt x="1776778" y="1765738"/>
                </a:cubicBezTo>
                <a:cubicBezTo>
                  <a:pt x="1780281" y="1751724"/>
                  <a:pt x="1784778" y="1737921"/>
                  <a:pt x="1787288" y="1723696"/>
                </a:cubicBezTo>
                <a:cubicBezTo>
                  <a:pt x="1805955" y="1617916"/>
                  <a:pt x="1813464" y="1524401"/>
                  <a:pt x="1839840" y="1418896"/>
                </a:cubicBezTo>
                <a:cubicBezTo>
                  <a:pt x="1854084" y="1361921"/>
                  <a:pt x="1876557" y="1307284"/>
                  <a:pt x="1892392" y="1250731"/>
                </a:cubicBezTo>
                <a:cubicBezTo>
                  <a:pt x="1901101" y="1219627"/>
                  <a:pt x="1906406" y="1187669"/>
                  <a:pt x="1913413" y="1156138"/>
                </a:cubicBezTo>
                <a:cubicBezTo>
                  <a:pt x="1946502" y="858335"/>
                  <a:pt x="1981732" y="699827"/>
                  <a:pt x="1944944" y="399393"/>
                </a:cubicBezTo>
                <a:cubicBezTo>
                  <a:pt x="1941836" y="374007"/>
                  <a:pt x="1869971" y="198296"/>
                  <a:pt x="1839840" y="168165"/>
                </a:cubicBezTo>
                <a:cubicBezTo>
                  <a:pt x="1814335" y="142660"/>
                  <a:pt x="1777509" y="131744"/>
                  <a:pt x="1745247" y="115613"/>
                </a:cubicBezTo>
                <a:cubicBezTo>
                  <a:pt x="1573340" y="29660"/>
                  <a:pt x="1610414" y="46145"/>
                  <a:pt x="1471978" y="0"/>
                </a:cubicBezTo>
                <a:cubicBezTo>
                  <a:pt x="1153164" y="7007"/>
                  <a:pt x="834045" y="5407"/>
                  <a:pt x="515537" y="21020"/>
                </a:cubicBezTo>
                <a:cubicBezTo>
                  <a:pt x="487655" y="22387"/>
                  <a:pt x="349942" y="67031"/>
                  <a:pt x="315840" y="84082"/>
                </a:cubicBezTo>
                <a:cubicBezTo>
                  <a:pt x="293243" y="95380"/>
                  <a:pt x="275106" y="114303"/>
                  <a:pt x="252778" y="126124"/>
                </a:cubicBezTo>
                <a:cubicBezTo>
                  <a:pt x="215365" y="145931"/>
                  <a:pt x="175702" y="161158"/>
                  <a:pt x="137164" y="178675"/>
                </a:cubicBezTo>
                <a:cubicBezTo>
                  <a:pt x="127480" y="191587"/>
                  <a:pt x="29822" y="325598"/>
                  <a:pt x="11040" y="336331"/>
                </a:cubicBezTo>
                <a:cubicBezTo>
                  <a:pt x="1421" y="341828"/>
                  <a:pt x="-1291" y="293872"/>
                  <a:pt x="530" y="304800"/>
                </a:cubicBezTo>
                <a:cubicBezTo>
                  <a:pt x="5840" y="336661"/>
                  <a:pt x="14543" y="367862"/>
                  <a:pt x="21550" y="399393"/>
                </a:cubicBezTo>
                <a:cubicBezTo>
                  <a:pt x="53081" y="395889"/>
                  <a:pt x="85231" y="396016"/>
                  <a:pt x="116144" y="388882"/>
                </a:cubicBezTo>
                <a:cubicBezTo>
                  <a:pt x="227599" y="363162"/>
                  <a:pt x="102259" y="367862"/>
                  <a:pt x="189716" y="36786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BFDC53-CEBE-ACBF-2A40-C9AE709E09BC}"/>
              </a:ext>
            </a:extLst>
          </p:cNvPr>
          <p:cNvSpPr/>
          <p:nvPr/>
        </p:nvSpPr>
        <p:spPr>
          <a:xfrm>
            <a:off x="4343400" y="2701159"/>
            <a:ext cx="2362200" cy="95644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Keyword arguments</a:t>
            </a:r>
          </a:p>
          <a:p>
            <a:pPr algn="ctr"/>
            <a:r>
              <a:rPr lang="en-CA" dirty="0">
                <a:solidFill>
                  <a:schemeClr val="tx1"/>
                </a:solidFill>
              </a:rPr>
              <a:t>Name is how things match up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94F2DB6-1C38-668A-EF02-BA4C1A497407}"/>
              </a:ext>
            </a:extLst>
          </p:cNvPr>
          <p:cNvSpPr/>
          <p:nvPr/>
        </p:nvSpPr>
        <p:spPr>
          <a:xfrm>
            <a:off x="357196" y="3762703"/>
            <a:ext cx="1913038" cy="2773549"/>
          </a:xfrm>
          <a:custGeom>
            <a:avLst/>
            <a:gdLst>
              <a:gd name="connsiteX0" fmla="*/ 1913038 w 1913038"/>
              <a:gd name="connsiteY0" fmla="*/ 2680138 h 2773549"/>
              <a:gd name="connsiteX1" fmla="*/ 1839466 w 1913038"/>
              <a:gd name="connsiteY1" fmla="*/ 2711669 h 2773549"/>
              <a:gd name="connsiteX2" fmla="*/ 1124763 w 1913038"/>
              <a:gd name="connsiteY2" fmla="*/ 2711669 h 2773549"/>
              <a:gd name="connsiteX3" fmla="*/ 851494 w 1913038"/>
              <a:gd name="connsiteY3" fmla="*/ 2638097 h 2773549"/>
              <a:gd name="connsiteX4" fmla="*/ 704349 w 1913038"/>
              <a:gd name="connsiteY4" fmla="*/ 2532994 h 2773549"/>
              <a:gd name="connsiteX5" fmla="*/ 536183 w 1913038"/>
              <a:gd name="connsiteY5" fmla="*/ 2385849 h 2773549"/>
              <a:gd name="connsiteX6" fmla="*/ 94749 w 1913038"/>
              <a:gd name="connsiteY6" fmla="*/ 1671145 h 2773549"/>
              <a:gd name="connsiteX7" fmla="*/ 10666 w 1913038"/>
              <a:gd name="connsiteY7" fmla="*/ 1408387 h 2773549"/>
              <a:gd name="connsiteX8" fmla="*/ 156 w 1913038"/>
              <a:gd name="connsiteY8" fmla="*/ 1261242 h 2773549"/>
              <a:gd name="connsiteX9" fmla="*/ 73728 w 1913038"/>
              <a:gd name="connsiteY9" fmla="*/ 756745 h 2773549"/>
              <a:gd name="connsiteX10" fmla="*/ 147301 w 1913038"/>
              <a:gd name="connsiteY10" fmla="*/ 420414 h 2773549"/>
              <a:gd name="connsiteX11" fmla="*/ 199852 w 1913038"/>
              <a:gd name="connsiteY11" fmla="*/ 367863 h 2773549"/>
              <a:gd name="connsiteX12" fmla="*/ 273425 w 1913038"/>
              <a:gd name="connsiteY12" fmla="*/ 283780 h 2773549"/>
              <a:gd name="connsiteX13" fmla="*/ 399549 w 1913038"/>
              <a:gd name="connsiteY13" fmla="*/ 220718 h 2773549"/>
              <a:gd name="connsiteX14" fmla="*/ 494142 w 1913038"/>
              <a:gd name="connsiteY14" fmla="*/ 168166 h 2773549"/>
              <a:gd name="connsiteX15" fmla="*/ 725370 w 1913038"/>
              <a:gd name="connsiteY15" fmla="*/ 73573 h 2773549"/>
              <a:gd name="connsiteX16" fmla="*/ 893535 w 1913038"/>
              <a:gd name="connsiteY16" fmla="*/ 52552 h 2773549"/>
              <a:gd name="connsiteX17" fmla="*/ 967107 w 1913038"/>
              <a:gd name="connsiteY17" fmla="*/ 31531 h 2773549"/>
              <a:gd name="connsiteX18" fmla="*/ 1208845 w 1913038"/>
              <a:gd name="connsiteY18" fmla="*/ 0 h 2773549"/>
              <a:gd name="connsiteX19" fmla="*/ 1723852 w 1913038"/>
              <a:gd name="connsiteY19" fmla="*/ 42042 h 2773549"/>
              <a:gd name="connsiteX20" fmla="*/ 1755383 w 1913038"/>
              <a:gd name="connsiteY20" fmla="*/ 52552 h 2773549"/>
              <a:gd name="connsiteX21" fmla="*/ 1660790 w 1913038"/>
              <a:gd name="connsiteY21" fmla="*/ 63063 h 2773549"/>
              <a:gd name="connsiteX22" fmla="*/ 1618749 w 1913038"/>
              <a:gd name="connsiteY22" fmla="*/ 84083 h 2773549"/>
              <a:gd name="connsiteX23" fmla="*/ 1818445 w 1913038"/>
              <a:gd name="connsiteY23" fmla="*/ 84083 h 2773549"/>
              <a:gd name="connsiteX24" fmla="*/ 1892018 w 1913038"/>
              <a:gd name="connsiteY24" fmla="*/ 42042 h 2773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13038" h="2773549">
                <a:moveTo>
                  <a:pt x="1913038" y="2680138"/>
                </a:moveTo>
                <a:cubicBezTo>
                  <a:pt x="1888514" y="2690648"/>
                  <a:pt x="1864666" y="2702904"/>
                  <a:pt x="1839466" y="2711669"/>
                </a:cubicBezTo>
                <a:cubicBezTo>
                  <a:pt x="1523892" y="2821435"/>
                  <a:pt x="1644747" y="2761668"/>
                  <a:pt x="1124763" y="2711669"/>
                </a:cubicBezTo>
                <a:cubicBezTo>
                  <a:pt x="1033673" y="2687145"/>
                  <a:pt x="938312" y="2674994"/>
                  <a:pt x="851494" y="2638097"/>
                </a:cubicBezTo>
                <a:cubicBezTo>
                  <a:pt x="796020" y="2614521"/>
                  <a:pt x="752570" y="2569159"/>
                  <a:pt x="704349" y="2532994"/>
                </a:cubicBezTo>
                <a:cubicBezTo>
                  <a:pt x="667078" y="2505041"/>
                  <a:pt x="570644" y="2431141"/>
                  <a:pt x="536183" y="2385849"/>
                </a:cubicBezTo>
                <a:cubicBezTo>
                  <a:pt x="290266" y="2062644"/>
                  <a:pt x="227816" y="2006981"/>
                  <a:pt x="94749" y="1671145"/>
                </a:cubicBezTo>
                <a:cubicBezTo>
                  <a:pt x="60874" y="1585650"/>
                  <a:pt x="38694" y="1495973"/>
                  <a:pt x="10666" y="1408387"/>
                </a:cubicBezTo>
                <a:cubicBezTo>
                  <a:pt x="7163" y="1359339"/>
                  <a:pt x="-1248" y="1310395"/>
                  <a:pt x="156" y="1261242"/>
                </a:cubicBezTo>
                <a:cubicBezTo>
                  <a:pt x="5682" y="1067815"/>
                  <a:pt x="39759" y="953010"/>
                  <a:pt x="73728" y="756745"/>
                </a:cubicBezTo>
                <a:cubicBezTo>
                  <a:pt x="82043" y="708704"/>
                  <a:pt x="92243" y="503002"/>
                  <a:pt x="147301" y="420414"/>
                </a:cubicBezTo>
                <a:cubicBezTo>
                  <a:pt x="161042" y="399802"/>
                  <a:pt x="183049" y="386066"/>
                  <a:pt x="199852" y="367863"/>
                </a:cubicBezTo>
                <a:cubicBezTo>
                  <a:pt x="225113" y="340497"/>
                  <a:pt x="243443" y="305872"/>
                  <a:pt x="273425" y="283780"/>
                </a:cubicBezTo>
                <a:cubicBezTo>
                  <a:pt x="311266" y="255898"/>
                  <a:pt x="357912" y="242528"/>
                  <a:pt x="399549" y="220718"/>
                </a:cubicBezTo>
                <a:cubicBezTo>
                  <a:pt x="431501" y="203981"/>
                  <a:pt x="461880" y="184297"/>
                  <a:pt x="494142" y="168166"/>
                </a:cubicBezTo>
                <a:cubicBezTo>
                  <a:pt x="566261" y="132106"/>
                  <a:pt x="648268" y="97667"/>
                  <a:pt x="725370" y="73573"/>
                </a:cubicBezTo>
                <a:cubicBezTo>
                  <a:pt x="769920" y="59651"/>
                  <a:pt x="859660" y="55632"/>
                  <a:pt x="893535" y="52552"/>
                </a:cubicBezTo>
                <a:cubicBezTo>
                  <a:pt x="918059" y="45545"/>
                  <a:pt x="941949" y="35724"/>
                  <a:pt x="967107" y="31531"/>
                </a:cubicBezTo>
                <a:cubicBezTo>
                  <a:pt x="1047263" y="18172"/>
                  <a:pt x="1208845" y="0"/>
                  <a:pt x="1208845" y="0"/>
                </a:cubicBezTo>
                <a:lnTo>
                  <a:pt x="1723852" y="42042"/>
                </a:lnTo>
                <a:cubicBezTo>
                  <a:pt x="1734880" y="43102"/>
                  <a:pt x="1765893" y="49049"/>
                  <a:pt x="1755383" y="52552"/>
                </a:cubicBezTo>
                <a:cubicBezTo>
                  <a:pt x="1725286" y="62584"/>
                  <a:pt x="1692321" y="59559"/>
                  <a:pt x="1660790" y="63063"/>
                </a:cubicBezTo>
                <a:cubicBezTo>
                  <a:pt x="1646776" y="70070"/>
                  <a:pt x="1605713" y="75392"/>
                  <a:pt x="1618749" y="84083"/>
                </a:cubicBezTo>
                <a:cubicBezTo>
                  <a:pt x="1683719" y="127396"/>
                  <a:pt x="1753891" y="98429"/>
                  <a:pt x="1818445" y="84083"/>
                </a:cubicBezTo>
                <a:cubicBezTo>
                  <a:pt x="1885939" y="50336"/>
                  <a:pt x="1864888" y="69170"/>
                  <a:pt x="1892018" y="4204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8D908BE-E12A-60E6-C282-743F7C798C36}"/>
              </a:ext>
            </a:extLst>
          </p:cNvPr>
          <p:cNvSpPr/>
          <p:nvPr/>
        </p:nvSpPr>
        <p:spPr>
          <a:xfrm>
            <a:off x="3247697" y="3752193"/>
            <a:ext cx="2649928" cy="2785556"/>
          </a:xfrm>
          <a:custGeom>
            <a:avLst/>
            <a:gdLst>
              <a:gd name="connsiteX0" fmla="*/ 0 w 2649928"/>
              <a:gd name="connsiteY0" fmla="*/ 2659117 h 2785556"/>
              <a:gd name="connsiteX1" fmla="*/ 241737 w 2649928"/>
              <a:gd name="connsiteY1" fmla="*/ 2764221 h 2785556"/>
              <a:gd name="connsiteX2" fmla="*/ 536027 w 2649928"/>
              <a:gd name="connsiteY2" fmla="*/ 2785241 h 2785556"/>
              <a:gd name="connsiteX3" fmla="*/ 2606565 w 2649928"/>
              <a:gd name="connsiteY3" fmla="*/ 2743200 h 2785556"/>
              <a:gd name="connsiteX4" fmla="*/ 2638096 w 2649928"/>
              <a:gd name="connsiteY4" fmla="*/ 2375338 h 2785556"/>
              <a:gd name="connsiteX5" fmla="*/ 2638096 w 2649928"/>
              <a:gd name="connsiteY5" fmla="*/ 1786759 h 2785556"/>
              <a:gd name="connsiteX6" fmla="*/ 2606565 w 2649928"/>
              <a:gd name="connsiteY6" fmla="*/ 1702676 h 2785556"/>
              <a:gd name="connsiteX7" fmla="*/ 2333296 w 2649928"/>
              <a:gd name="connsiteY7" fmla="*/ 1229710 h 2785556"/>
              <a:gd name="connsiteX8" fmla="*/ 2102069 w 2649928"/>
              <a:gd name="connsiteY8" fmla="*/ 956441 h 2785556"/>
              <a:gd name="connsiteX9" fmla="*/ 1923393 w 2649928"/>
              <a:gd name="connsiteY9" fmla="*/ 746235 h 2785556"/>
              <a:gd name="connsiteX10" fmla="*/ 1807779 w 2649928"/>
              <a:gd name="connsiteY10" fmla="*/ 525517 h 2785556"/>
              <a:gd name="connsiteX11" fmla="*/ 1786758 w 2649928"/>
              <a:gd name="connsiteY11" fmla="*/ 472966 h 2785556"/>
              <a:gd name="connsiteX12" fmla="*/ 1671144 w 2649928"/>
              <a:gd name="connsiteY12" fmla="*/ 336331 h 2785556"/>
              <a:gd name="connsiteX13" fmla="*/ 1629103 w 2649928"/>
              <a:gd name="connsiteY13" fmla="*/ 304800 h 2785556"/>
              <a:gd name="connsiteX14" fmla="*/ 1534510 w 2649928"/>
              <a:gd name="connsiteY14" fmla="*/ 273269 h 2785556"/>
              <a:gd name="connsiteX15" fmla="*/ 1366344 w 2649928"/>
              <a:gd name="connsiteY15" fmla="*/ 199697 h 2785556"/>
              <a:gd name="connsiteX16" fmla="*/ 1324303 w 2649928"/>
              <a:gd name="connsiteY16" fmla="*/ 168166 h 2785556"/>
              <a:gd name="connsiteX17" fmla="*/ 1019503 w 2649928"/>
              <a:gd name="connsiteY17" fmla="*/ 115614 h 2785556"/>
              <a:gd name="connsiteX18" fmla="*/ 945931 w 2649928"/>
              <a:gd name="connsiteY18" fmla="*/ 94593 h 2785556"/>
              <a:gd name="connsiteX19" fmla="*/ 851337 w 2649928"/>
              <a:gd name="connsiteY19" fmla="*/ 52552 h 2785556"/>
              <a:gd name="connsiteX20" fmla="*/ 819806 w 2649928"/>
              <a:gd name="connsiteY20" fmla="*/ 31531 h 2785556"/>
              <a:gd name="connsiteX21" fmla="*/ 767255 w 2649928"/>
              <a:gd name="connsiteY21" fmla="*/ 21021 h 2785556"/>
              <a:gd name="connsiteX22" fmla="*/ 704193 w 2649928"/>
              <a:gd name="connsiteY22" fmla="*/ 0 h 2785556"/>
              <a:gd name="connsiteX23" fmla="*/ 630620 w 2649928"/>
              <a:gd name="connsiteY23" fmla="*/ 21021 h 2785556"/>
              <a:gd name="connsiteX24" fmla="*/ 620110 w 2649928"/>
              <a:gd name="connsiteY24" fmla="*/ 52552 h 2785556"/>
              <a:gd name="connsiteX25" fmla="*/ 578069 w 2649928"/>
              <a:gd name="connsiteY25" fmla="*/ 63062 h 2785556"/>
              <a:gd name="connsiteX26" fmla="*/ 546537 w 2649928"/>
              <a:gd name="connsiteY26" fmla="*/ 21021 h 2785556"/>
              <a:gd name="connsiteX27" fmla="*/ 515006 w 2649928"/>
              <a:gd name="connsiteY27" fmla="*/ 105104 h 2785556"/>
              <a:gd name="connsiteX28" fmla="*/ 557048 w 2649928"/>
              <a:gd name="connsiteY28" fmla="*/ 126124 h 2785556"/>
              <a:gd name="connsiteX29" fmla="*/ 588579 w 2649928"/>
              <a:gd name="connsiteY29" fmla="*/ 105104 h 2785556"/>
              <a:gd name="connsiteX30" fmla="*/ 641131 w 2649928"/>
              <a:gd name="connsiteY30" fmla="*/ 105104 h 278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649928" h="2785556">
                <a:moveTo>
                  <a:pt x="0" y="2659117"/>
                </a:moveTo>
                <a:cubicBezTo>
                  <a:pt x="80579" y="2694152"/>
                  <a:pt x="156207" y="2744096"/>
                  <a:pt x="241737" y="2764221"/>
                </a:cubicBezTo>
                <a:cubicBezTo>
                  <a:pt x="337469" y="2786746"/>
                  <a:pt x="437684" y="2786115"/>
                  <a:pt x="536027" y="2785241"/>
                </a:cubicBezTo>
                <a:cubicBezTo>
                  <a:pt x="1226321" y="2779105"/>
                  <a:pt x="1916386" y="2757214"/>
                  <a:pt x="2606565" y="2743200"/>
                </a:cubicBezTo>
                <a:cubicBezTo>
                  <a:pt x="2617075" y="2620579"/>
                  <a:pt x="2629169" y="2498084"/>
                  <a:pt x="2638096" y="2375338"/>
                </a:cubicBezTo>
                <a:cubicBezTo>
                  <a:pt x="2652155" y="2182029"/>
                  <a:pt x="2655503" y="1978238"/>
                  <a:pt x="2638096" y="1786759"/>
                </a:cubicBezTo>
                <a:cubicBezTo>
                  <a:pt x="2635386" y="1756948"/>
                  <a:pt x="2620933" y="1728936"/>
                  <a:pt x="2606565" y="1702676"/>
                </a:cubicBezTo>
                <a:cubicBezTo>
                  <a:pt x="2519165" y="1542945"/>
                  <a:pt x="2450908" y="1368706"/>
                  <a:pt x="2333296" y="1229710"/>
                </a:cubicBezTo>
                <a:lnTo>
                  <a:pt x="2102069" y="956441"/>
                </a:lnTo>
                <a:cubicBezTo>
                  <a:pt x="2069526" y="918474"/>
                  <a:pt x="1944824" y="783739"/>
                  <a:pt x="1923393" y="746235"/>
                </a:cubicBezTo>
                <a:cubicBezTo>
                  <a:pt x="1867804" y="648954"/>
                  <a:pt x="1867463" y="651517"/>
                  <a:pt x="1807779" y="525517"/>
                </a:cubicBezTo>
                <a:cubicBezTo>
                  <a:pt x="1799703" y="508467"/>
                  <a:pt x="1796264" y="489262"/>
                  <a:pt x="1786758" y="472966"/>
                </a:cubicBezTo>
                <a:cubicBezTo>
                  <a:pt x="1754383" y="417466"/>
                  <a:pt x="1718571" y="379015"/>
                  <a:pt x="1671144" y="336331"/>
                </a:cubicBezTo>
                <a:cubicBezTo>
                  <a:pt x="1658124" y="324613"/>
                  <a:pt x="1645008" y="312141"/>
                  <a:pt x="1629103" y="304800"/>
                </a:cubicBezTo>
                <a:cubicBezTo>
                  <a:pt x="1598926" y="290872"/>
                  <a:pt x="1565243" y="285924"/>
                  <a:pt x="1534510" y="273269"/>
                </a:cubicBezTo>
                <a:cubicBezTo>
                  <a:pt x="1157600" y="118072"/>
                  <a:pt x="1733916" y="337536"/>
                  <a:pt x="1366344" y="199697"/>
                </a:cubicBezTo>
                <a:cubicBezTo>
                  <a:pt x="1352330" y="189187"/>
                  <a:pt x="1340567" y="174672"/>
                  <a:pt x="1324303" y="168166"/>
                </a:cubicBezTo>
                <a:cubicBezTo>
                  <a:pt x="1225379" y="128596"/>
                  <a:pt x="1124646" y="127297"/>
                  <a:pt x="1019503" y="115614"/>
                </a:cubicBezTo>
                <a:cubicBezTo>
                  <a:pt x="994979" y="108607"/>
                  <a:pt x="969474" y="104403"/>
                  <a:pt x="945931" y="94593"/>
                </a:cubicBezTo>
                <a:cubicBezTo>
                  <a:pt x="809568" y="37775"/>
                  <a:pt x="963702" y="80642"/>
                  <a:pt x="851337" y="52552"/>
                </a:cubicBezTo>
                <a:cubicBezTo>
                  <a:pt x="840827" y="45545"/>
                  <a:pt x="831634" y="35966"/>
                  <a:pt x="819806" y="31531"/>
                </a:cubicBezTo>
                <a:cubicBezTo>
                  <a:pt x="803080" y="25259"/>
                  <a:pt x="784489" y="25721"/>
                  <a:pt x="767255" y="21021"/>
                </a:cubicBezTo>
                <a:cubicBezTo>
                  <a:pt x="745878" y="15191"/>
                  <a:pt x="725214" y="7007"/>
                  <a:pt x="704193" y="0"/>
                </a:cubicBezTo>
                <a:cubicBezTo>
                  <a:pt x="679669" y="7007"/>
                  <a:pt x="652249" y="7503"/>
                  <a:pt x="630620" y="21021"/>
                </a:cubicBezTo>
                <a:cubicBezTo>
                  <a:pt x="621225" y="26893"/>
                  <a:pt x="628761" y="45631"/>
                  <a:pt x="620110" y="52552"/>
                </a:cubicBezTo>
                <a:cubicBezTo>
                  <a:pt x="608830" y="61576"/>
                  <a:pt x="592083" y="59559"/>
                  <a:pt x="578069" y="63062"/>
                </a:cubicBezTo>
                <a:cubicBezTo>
                  <a:pt x="567558" y="49048"/>
                  <a:pt x="563714" y="17585"/>
                  <a:pt x="546537" y="21021"/>
                </a:cubicBezTo>
                <a:cubicBezTo>
                  <a:pt x="542051" y="21918"/>
                  <a:pt x="519358" y="92048"/>
                  <a:pt x="515006" y="105104"/>
                </a:cubicBezTo>
                <a:cubicBezTo>
                  <a:pt x="529020" y="112111"/>
                  <a:pt x="541380" y="126124"/>
                  <a:pt x="557048" y="126124"/>
                </a:cubicBezTo>
                <a:cubicBezTo>
                  <a:pt x="569680" y="126124"/>
                  <a:pt x="576324" y="108168"/>
                  <a:pt x="588579" y="105104"/>
                </a:cubicBezTo>
                <a:cubicBezTo>
                  <a:pt x="605573" y="100856"/>
                  <a:pt x="623614" y="105104"/>
                  <a:pt x="641131" y="10510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F33A24-4989-5660-53FA-2DA0C6A8823D}"/>
              </a:ext>
            </a:extLst>
          </p:cNvPr>
          <p:cNvSpPr/>
          <p:nvPr/>
        </p:nvSpPr>
        <p:spPr>
          <a:xfrm>
            <a:off x="236326" y="6553200"/>
            <a:ext cx="5402473" cy="105103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Positional arguments: names don’t have to match (or in the case of the 2</a:t>
            </a:r>
            <a:r>
              <a:rPr lang="en-CA" baseline="30000" dirty="0">
                <a:solidFill>
                  <a:schemeClr val="tx1"/>
                </a:solidFill>
              </a:rPr>
              <a:t>nd</a:t>
            </a:r>
            <a:r>
              <a:rPr lang="en-CA" dirty="0">
                <a:solidFill>
                  <a:schemeClr val="tx1"/>
                </a:solidFill>
              </a:rPr>
              <a:t> parameter there is no name because it is an unnamed constant). Matching occurs in order in which parameters are passed in</a:t>
            </a:r>
          </a:p>
        </p:txBody>
      </p:sp>
    </p:spTree>
    <p:extLst>
      <p:ext uri="{BB962C8B-B14F-4D97-AF65-F5344CB8AC3E}">
        <p14:creationId xmlns:p14="http://schemas.microsoft.com/office/powerpoint/2010/main" val="21144648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The Names Don’t Match: Won’t 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#def fun3(aNum1,aStr1):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#    print(aNum1,aStr1)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#print("fun3(), using keyword arguments but names don't 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#match: 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#fun3(</a:t>
            </a:r>
            <a:r>
              <a:rPr lang="en-US" sz="1800" dirty="0" err="1">
                <a:latin typeface="Consolas" panose="020B0609020204030204" pitchFamily="49" charset="0"/>
              </a:rPr>
              <a:t>aNum</a:t>
            </a:r>
            <a:r>
              <a:rPr lang="en-US" sz="1800" b="1" dirty="0">
                <a:solidFill>
                  <a:srgbClr val="3366FF"/>
                </a:solidFill>
                <a:latin typeface="Consolas" panose="020B0609020204030204" pitchFamily="49" charset="0"/>
              </a:rPr>
              <a:t>=888</a:t>
            </a:r>
            <a:r>
              <a:rPr lang="en-US" sz="1800" dirty="0">
                <a:latin typeface="Consolas" panose="020B0609020204030204" pitchFamily="49" charset="0"/>
              </a:rPr>
              <a:t>,aStr</a:t>
            </a:r>
            <a:r>
              <a:rPr lang="en-US" sz="1800" b="1" dirty="0">
                <a:solidFill>
                  <a:srgbClr val="3366FF"/>
                </a:solidFill>
                <a:latin typeface="Consolas" panose="020B0609020204030204" pitchFamily="49" charset="0"/>
              </a:rPr>
              <a:t>="lucky"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3886200"/>
            <a:ext cx="2743200" cy="12192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>
                <a:solidFill>
                  <a:schemeClr val="tx1"/>
                </a:solidFill>
              </a:rPr>
              <a:t>Treated as keyword not positional arguments because </a:t>
            </a:r>
            <a:r>
              <a:rPr lang="en-US" b="1" dirty="0">
                <a:solidFill>
                  <a:srgbClr val="3366FF"/>
                </a:solidFill>
              </a:rPr>
              <a:t>default values </a:t>
            </a:r>
            <a:r>
              <a:rPr lang="en-US">
                <a:solidFill>
                  <a:schemeClr val="tx1"/>
                </a:solidFill>
              </a:rPr>
              <a:t>are NOT provided</a:t>
            </a:r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814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After This Section You Should Now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What is global scope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Consequences of employing global scope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What are scoping rules when referring to an identifier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Where variables should be declared in the body of a function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 guideline for the level at which variables should be declared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How/when to employ doc string documentation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What is a Boolean function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 technique for decomposing a long function into smaller functions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Common errors when defining functions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basics of testing a function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benefits &amp; drawbacks of defining functions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New terms &amp; concepts: Boolean function, test driver, default arguments, keyword parameters.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01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Declaring Variables: Stylistic </a:t>
            </a:r>
            <a:r>
              <a:rPr lang="en-US" altLang="en-US" dirty="0"/>
              <a:t>Note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200640" y="1143000"/>
            <a:ext cx="4876800" cy="5410200"/>
          </a:xfrm>
        </p:spPr>
        <p:txBody>
          <a:bodyPr/>
          <a:lstStyle/>
          <a:p>
            <a:r>
              <a:rPr lang="en-US" altLang="en-US" dirty="0"/>
              <a:t>Creating variables all at once at the start of a function.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def start():</a:t>
            </a:r>
          </a:p>
          <a:p>
            <a:pPr lvl="1">
              <a:buFontTx/>
              <a:buNone/>
            </a:pPr>
            <a:r>
              <a:rPr lang="en-US" altLang="en-US" sz="1600" dirty="0">
                <a:solidFill>
                  <a:srgbClr val="3366FF"/>
                </a:solidFill>
                <a:latin typeface="Consolas" pitchFamily="49" charset="0"/>
              </a:rPr>
              <a:t>    #Variables declared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principle = -1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rate = -1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time = -1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interest = -1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amount = -1</a:t>
            </a:r>
          </a:p>
          <a:p>
            <a:pPr lvl="1">
              <a:buFontTx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introduction()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</a:t>
            </a:r>
            <a:r>
              <a:rPr lang="en-US" altLang="en-US" sz="1600" dirty="0" err="1">
                <a:latin typeface="Consolas" pitchFamily="49" charset="0"/>
              </a:rPr>
              <a:t>principle,rate,time</a:t>
            </a:r>
            <a:r>
              <a:rPr lang="en-US" altLang="en-US" sz="1600" dirty="0">
                <a:latin typeface="Consolas" pitchFamily="49" charset="0"/>
              </a:rPr>
              <a:t> = </a:t>
            </a:r>
            <a:r>
              <a:rPr lang="en-US" altLang="en-US" sz="1600" dirty="0" err="1">
                <a:latin typeface="Consolas" pitchFamily="49" charset="0"/>
              </a:rPr>
              <a:t>getInputs</a:t>
            </a:r>
            <a:r>
              <a:rPr lang="en-US" altLang="en-US" sz="1600" dirty="0">
                <a:latin typeface="Consolas" pitchFamily="49" charset="0"/>
              </a:rPr>
              <a:t>()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interest, amount = 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  calculate(</a:t>
            </a:r>
            <a:r>
              <a:rPr lang="en-US" altLang="en-US" sz="1600" dirty="0" err="1">
                <a:latin typeface="Consolas" pitchFamily="49" charset="0"/>
              </a:rPr>
              <a:t>principle,rate,time</a:t>
            </a:r>
            <a:r>
              <a:rPr lang="en-US" altLang="en-US" sz="1600" dirty="0">
                <a:latin typeface="Consolas" pitchFamily="49" charset="0"/>
              </a:rPr>
              <a:t>)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display(</a:t>
            </a:r>
            <a:r>
              <a:rPr lang="en-US" altLang="en-US" sz="1600" dirty="0" err="1">
                <a:latin typeface="Consolas" pitchFamily="49" charset="0"/>
              </a:rPr>
              <a:t>principle,rate,time</a:t>
            </a:r>
            <a:r>
              <a:rPr lang="en-US" altLang="en-US" sz="1600" dirty="0">
                <a:latin typeface="Consolas" pitchFamily="49" charset="0"/>
              </a:rPr>
              <a:t>, 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           </a:t>
            </a:r>
            <a:r>
              <a:rPr lang="en-US" altLang="en-US" sz="1600" dirty="0" err="1">
                <a:latin typeface="Consolas" pitchFamily="49" charset="0"/>
              </a:rPr>
              <a:t>interest,amount</a:t>
            </a:r>
            <a:r>
              <a:rPr lang="en-US" altLang="en-US" sz="1600" dirty="0">
                <a:latin typeface="Consolas" pitchFamily="49" charset="0"/>
              </a:rPr>
              <a:t>)</a:t>
            </a:r>
          </a:p>
          <a:p>
            <a:pPr lvl="1">
              <a:buFontTx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start()</a:t>
            </a:r>
          </a:p>
          <a:p>
            <a:endParaRPr lang="en-US" altLang="en-US" dirty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760349" y="2667000"/>
            <a:ext cx="2462213" cy="1371600"/>
            <a:chOff x="3009900" y="2019300"/>
            <a:chExt cx="2461908" cy="1371600"/>
          </a:xfrm>
        </p:grpSpPr>
        <p:sp>
          <p:nvSpPr>
            <p:cNvPr id="4" name="Right Brace 3"/>
            <p:cNvSpPr/>
            <p:nvPr/>
          </p:nvSpPr>
          <p:spPr>
            <a:xfrm>
              <a:off x="3009900" y="2019300"/>
              <a:ext cx="304762" cy="1257300"/>
            </a:xfrm>
            <a:prstGeom prst="rightBrac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4758" name="TextBox 4"/>
            <p:cNvSpPr txBox="1">
              <a:spLocks noChangeArrowheads="1"/>
            </p:cNvSpPr>
            <p:nvPr/>
          </p:nvSpPr>
          <p:spPr bwMode="auto">
            <a:xfrm>
              <a:off x="3300108" y="2133600"/>
              <a:ext cx="2171700" cy="125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 dirty="0">
                  <a:solidFill>
                    <a:srgbClr val="FF0000"/>
                  </a:solidFill>
                </a:rPr>
                <a:t>Not syntactically required but a stylistic approach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5367684" y="1295400"/>
            <a:ext cx="3471245" cy="428625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>
                <a:solidFill>
                  <a:schemeClr val="tx1"/>
                </a:solidFill>
              </a:rPr>
              <a:t>Origins: many languages (e.g. C, C++, Java, Pascal) require variables to be declared with a specific type before they can be used: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fun () 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3366FF"/>
                </a:solidFill>
                <a:latin typeface="Consolas" panose="020B0609020204030204" pitchFamily="49" charset="0"/>
              </a:rPr>
              <a:t>   //Variables declared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Scanner in = null;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int age = 0;</a:t>
            </a:r>
          </a:p>
          <a:p>
            <a:endParaRPr lang="en-US" sz="1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in = new Scanner(System.in);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age =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in.nextInt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System.out.print("Age:");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211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Copyright Notification</a:t>
            </a:r>
          </a:p>
        </p:txBody>
      </p:sp>
      <p:sp>
        <p:nvSpPr>
          <p:cNvPr id="1105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“Unless otherwise indicated, all images in this presentation are  used with permission from Microsoft.”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Scope (Again)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Identifiers (constants or variables) that are declared within the body of a function have a local scope (the function).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err="1">
                <a:latin typeface="Consolas" pitchFamily="49" charset="0"/>
              </a:rPr>
              <a:t>def</a:t>
            </a:r>
            <a:r>
              <a:rPr lang="en-US" altLang="en-US" sz="1600" dirty="0">
                <a:latin typeface="Consolas" pitchFamily="49" charset="0"/>
              </a:rPr>
              <a:t>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 num = 12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    # End of function fun</a:t>
            </a:r>
          </a:p>
          <a:p>
            <a:endParaRPr lang="en-US" altLang="en-US" sz="1800" dirty="0">
              <a:latin typeface="Arial" charset="0"/>
            </a:endParaRPr>
          </a:p>
          <a:p>
            <a:r>
              <a:rPr lang="en-US" altLang="en-US" dirty="0"/>
              <a:t>Identifiers (constants or variables) that are created outside the body of a function have a global scope (the program).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num = 12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err="1">
                <a:latin typeface="Consolas" pitchFamily="49" charset="0"/>
              </a:rPr>
              <a:t>def</a:t>
            </a:r>
            <a:r>
              <a:rPr lang="en-US" altLang="en-US" sz="1600" dirty="0">
                <a:latin typeface="Consolas" pitchFamily="49" charset="0"/>
              </a:rPr>
              <a:t> fun1():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   # Instructions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err="1">
                <a:latin typeface="Consolas" pitchFamily="49" charset="0"/>
              </a:rPr>
              <a:t>def</a:t>
            </a:r>
            <a:r>
              <a:rPr lang="en-US" altLang="en-US" sz="1600" dirty="0">
                <a:latin typeface="Consolas" pitchFamily="49" charset="0"/>
              </a:rPr>
              <a:t> fun2():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   # Instructions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End of program </a:t>
            </a:r>
          </a:p>
          <a:p>
            <a:endParaRPr lang="en-CA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191000" y="2286000"/>
            <a:ext cx="3949700" cy="685800"/>
            <a:chOff x="2040" y="1272"/>
            <a:chExt cx="2488" cy="432"/>
          </a:xfrm>
        </p:grpSpPr>
        <p:sp>
          <p:nvSpPr>
            <p:cNvPr id="6" name="AutoShape 4"/>
            <p:cNvSpPr>
              <a:spLocks/>
            </p:cNvSpPr>
            <p:nvPr/>
          </p:nvSpPr>
          <p:spPr bwMode="auto">
            <a:xfrm>
              <a:off x="2040" y="1272"/>
              <a:ext cx="272" cy="432"/>
            </a:xfrm>
            <a:prstGeom prst="rightBrace">
              <a:avLst>
                <a:gd name="adj1" fmla="val 13235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296" y="1352"/>
              <a:ext cx="22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800" b="1" dirty="0" err="1">
                  <a:solidFill>
                    <a:srgbClr val="FF0000"/>
                  </a:solidFill>
                  <a:latin typeface="Consolas" pitchFamily="49" charset="0"/>
                </a:rPr>
                <a:t>num</a:t>
              </a: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 is the function</a:t>
              </a:r>
            </a:p>
          </p:txBody>
        </p:sp>
      </p:grp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819400" y="4394200"/>
            <a:ext cx="4495800" cy="1917700"/>
            <a:chOff x="1175" y="2711"/>
            <a:chExt cx="2832" cy="1208"/>
          </a:xfrm>
        </p:grpSpPr>
        <p:sp>
          <p:nvSpPr>
            <p:cNvPr id="9" name="AutoShape 6"/>
            <p:cNvSpPr>
              <a:spLocks/>
            </p:cNvSpPr>
            <p:nvPr/>
          </p:nvSpPr>
          <p:spPr bwMode="auto">
            <a:xfrm>
              <a:off x="1175" y="2711"/>
              <a:ext cx="272" cy="1208"/>
            </a:xfrm>
            <a:prstGeom prst="rightBrace">
              <a:avLst>
                <a:gd name="adj1" fmla="val 37010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415" y="3196"/>
              <a:ext cx="25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800" b="1" dirty="0" err="1">
                  <a:solidFill>
                    <a:srgbClr val="FF0000"/>
                  </a:solidFill>
                  <a:latin typeface="Consolas" pitchFamily="49" charset="0"/>
                </a:rPr>
                <a:t>num</a:t>
              </a: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 is the entire program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341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Scope: An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</a:t>
            </a:r>
            <a:r>
              <a:rPr lang="en-US" altLang="en-US" dirty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8simple_global_example.py</a:t>
            </a:r>
          </a:p>
          <a:p>
            <a:pPr lvl="1"/>
            <a:r>
              <a:rPr lang="en-US" altLang="en-US" sz="1600" dirty="0">
                <a:latin typeface="Arial" charset="0"/>
              </a:rPr>
              <a:t>Learning objective: how global variables are accessible throughout a program.</a:t>
            </a:r>
          </a:p>
          <a:p>
            <a:pPr lvl="1"/>
            <a:endParaRPr lang="en-US" altLang="en-US" sz="1600" dirty="0">
              <a:latin typeface="Arial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num1 = 10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print(num1)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fun()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print(num2)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num2 = 20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start()</a:t>
            </a:r>
            <a:endParaRPr lang="en-US" altLang="en-US" sz="1800" dirty="0">
              <a:latin typeface="Arial" charset="0"/>
            </a:endParaRPr>
          </a:p>
          <a:p>
            <a:endParaRPr lang="en-CA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 bwMode="auto">
          <a:xfrm>
            <a:off x="2743200" y="3048000"/>
            <a:ext cx="83820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>
            <a:fillRect/>
          </a:stretch>
        </p:blipFill>
        <p:spPr bwMode="auto">
          <a:xfrm>
            <a:off x="2738438" y="4308475"/>
            <a:ext cx="83820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Scoping Rules: Globals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219200"/>
          </a:xfrm>
        </p:spPr>
        <p:txBody>
          <a:bodyPr/>
          <a:lstStyle/>
          <a:p>
            <a:r>
              <a:rPr lang="en-US" altLang="en-US" dirty="0"/>
              <a:t>When an identifier is referenced (variable or constant) then:</a:t>
            </a:r>
          </a:p>
          <a:p>
            <a:pPr marL="800100" lvl="1" indent="-457200">
              <a:buFont typeface="Calibri" pitchFamily="34" charset="0"/>
              <a:buAutoNum type="arabicPeriod"/>
            </a:pPr>
            <a:r>
              <a:rPr lang="en-US" altLang="en-US" dirty="0"/>
              <a:t>First look in the local scope for the creation of the identifier: if found here then stop looking and use this identifier</a:t>
            </a:r>
          </a:p>
          <a:p>
            <a:pPr marL="800100" lvl="1" indent="-457200">
              <a:buFont typeface="Calibri" pitchFamily="34" charset="0"/>
              <a:buAutoNum type="arabicPeriod"/>
            </a:pPr>
            <a:r>
              <a:rPr lang="en-US" altLang="en-US" dirty="0"/>
              <a:t>If nothing exists at the local level then look globally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98525" y="2933700"/>
            <a:ext cx="5562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r>
              <a:rPr lang="en-US" altLang="en-US" sz="1800" dirty="0">
                <a:latin typeface="Consolas" pitchFamily="49" charset="0"/>
              </a:rPr>
              <a:t>def </a:t>
            </a:r>
            <a:r>
              <a:rPr lang="en-US" altLang="en-US" sz="1800" dirty="0" err="1">
                <a:latin typeface="Consolas" pitchFamily="49" charset="0"/>
              </a:rPr>
              <a:t>aFunction</a:t>
            </a:r>
            <a:r>
              <a:rPr lang="en-US" altLang="en-US" sz="1800" dirty="0">
                <a:latin typeface="Consolas" pitchFamily="49" charset="0"/>
              </a:rPr>
              <a:t>():</a:t>
            </a: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r>
              <a:rPr lang="en-US" altLang="en-US" sz="1800" dirty="0">
                <a:latin typeface="Consolas" pitchFamily="49" charset="0"/>
              </a:rPr>
              <a:t>    print(</a:t>
            </a:r>
            <a:r>
              <a:rPr lang="en-US" altLang="en-US" sz="1800" dirty="0" err="1">
                <a:latin typeface="Consolas" pitchFamily="49" charset="0"/>
              </a:rPr>
              <a:t>num</a:t>
            </a:r>
            <a:r>
              <a:rPr lang="en-US" altLang="en-US" sz="1800" dirty="0">
                <a:latin typeface="Consolas" pitchFamily="49" charset="0"/>
              </a:rPr>
              <a:t>)</a:t>
            </a: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</p:txBody>
      </p: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2255838" y="5413375"/>
            <a:ext cx="2300287" cy="1406525"/>
            <a:chOff x="2256006" y="5413848"/>
            <a:chExt cx="2300592" cy="1406052"/>
          </a:xfrm>
        </p:grpSpPr>
        <p:sp>
          <p:nvSpPr>
            <p:cNvPr id="86030" name="TextBox 4"/>
            <p:cNvSpPr txBox="1">
              <a:spLocks noChangeArrowheads="1"/>
            </p:cNvSpPr>
            <p:nvPr/>
          </p:nvSpPr>
          <p:spPr bwMode="auto">
            <a:xfrm>
              <a:off x="3032598" y="6134100"/>
              <a:ext cx="15240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>
                  <a:solidFill>
                    <a:srgbClr val="FF0000"/>
                  </a:solidFill>
                </a:rPr>
                <a:t>Reference to an identifier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 flipV="1">
              <a:off x="2256006" y="5413848"/>
              <a:ext cx="852600" cy="87283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927100" y="2868613"/>
            <a:ext cx="6181725" cy="1233487"/>
            <a:chOff x="926560" y="2868440"/>
            <a:chExt cx="6182738" cy="1234402"/>
          </a:xfrm>
        </p:grpSpPr>
        <p:sp>
          <p:nvSpPr>
            <p:cNvPr id="86027" name="TextBox 10"/>
            <p:cNvSpPr txBox="1">
              <a:spLocks noChangeArrowheads="1"/>
            </p:cNvSpPr>
            <p:nvPr/>
          </p:nvSpPr>
          <p:spPr bwMode="auto">
            <a:xfrm>
              <a:off x="4556598" y="2868440"/>
              <a:ext cx="2552700" cy="408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buFont typeface="Calibri" pitchFamily="34" charset="0"/>
                <a:buAutoNum type="arabicPeriod" startAt="2"/>
              </a:pPr>
              <a:r>
                <a:rPr lang="en-US" altLang="en-US" sz="1800" b="1">
                  <a:solidFill>
                    <a:srgbClr val="FF0000"/>
                  </a:solidFill>
                </a:rPr>
                <a:t>Check globally</a:t>
              </a:r>
            </a:p>
          </p:txBody>
        </p:sp>
        <p:cxnSp>
          <p:nvCxnSpPr>
            <p:cNvPr id="12" name="Straight Arrow Connector 11"/>
            <p:cNvCxnSpPr>
              <a:stCxn id="86027" idx="1"/>
            </p:cNvCxnSpPr>
            <p:nvPr/>
          </p:nvCxnSpPr>
          <p:spPr>
            <a:xfrm flipH="1">
              <a:off x="2650868" y="3071791"/>
              <a:ext cx="1905312" cy="74191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926560" y="3691375"/>
              <a:ext cx="2815099" cy="411467"/>
            </a:xfrm>
            <a:prstGeom prst="rect">
              <a:avLst/>
            </a:prstGeom>
            <a:noFill/>
          </p:spPr>
          <p:txBody>
            <a:bodyPr/>
            <a:lstStyle/>
            <a:p>
              <a:pPr eaLnBrk="1" hangingPunct="1">
                <a:defRPr/>
              </a:pPr>
              <a:r>
                <a:rPr lang="en-US" dirty="0" err="1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num</a:t>
              </a:r>
              <a:r>
                <a:rPr lang="en-US" dirty="0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 = &lt;value&gt; here?</a:t>
              </a:r>
            </a:p>
          </p:txBody>
        </p:sp>
      </p:grp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1431925" y="3833813"/>
            <a:ext cx="6134100" cy="1317625"/>
            <a:chOff x="1432398" y="3834521"/>
            <a:chExt cx="6134100" cy="1317086"/>
          </a:xfrm>
        </p:grpSpPr>
        <p:sp>
          <p:nvSpPr>
            <p:cNvPr id="86024" name="TextBox 7"/>
            <p:cNvSpPr txBox="1">
              <a:spLocks noChangeArrowheads="1"/>
            </p:cNvSpPr>
            <p:nvPr/>
          </p:nvSpPr>
          <p:spPr bwMode="auto">
            <a:xfrm>
              <a:off x="5013798" y="3834521"/>
              <a:ext cx="2552700" cy="394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233363" indent="-233363"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buFont typeface="Calibri" pitchFamily="34" charset="0"/>
                <a:buAutoNum type="arabicPeriod"/>
              </a:pPr>
              <a:r>
                <a:rPr lang="en-US" altLang="en-US" sz="1800" b="1">
                  <a:solidFill>
                    <a:srgbClr val="FF0000"/>
                  </a:solidFill>
                </a:rPr>
                <a:t>Check locally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>
              <a:off x="3108798" y="4058266"/>
              <a:ext cx="1981200" cy="874355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432398" y="4739026"/>
              <a:ext cx="2814638" cy="412581"/>
            </a:xfrm>
            <a:prstGeom prst="rect">
              <a:avLst/>
            </a:prstGeom>
            <a:noFill/>
          </p:spPr>
          <p:txBody>
            <a:bodyPr/>
            <a:lstStyle/>
            <a:p>
              <a:pPr eaLnBrk="1" hangingPunct="1">
                <a:defRPr/>
              </a:pPr>
              <a:r>
                <a:rPr lang="en-US" dirty="0" err="1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num</a:t>
              </a:r>
              <a:r>
                <a:rPr lang="en-US" dirty="0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 = &lt;value&gt; here?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29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Variables: Python Specific Characteristic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</a:t>
            </a:r>
            <a:r>
              <a:rPr lang="en-US" altLang="en-US" dirty="0"/>
              <a:t>: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sz="2000" dirty="0">
                <a:latin typeface="Consolas" pitchFamily="49" charset="0"/>
              </a:rPr>
              <a:t>9detailedGlobalsVsLocals.py</a:t>
            </a:r>
          </a:p>
          <a:p>
            <a:r>
              <a:rPr lang="en-US" altLang="en-US" dirty="0"/>
              <a:t>Learning objective: Relationship between accessing global variables and creating locals.</a:t>
            </a:r>
          </a:p>
          <a:p>
            <a:pPr lvl="1"/>
            <a:endParaRPr lang="en-US" altLang="en-US" dirty="0"/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num = 1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num = 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fun()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start()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Arial" charset="0"/>
            </a:endParaRPr>
          </a:p>
          <a:p>
            <a:endParaRPr lang="en-CA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6" b="68759"/>
          <a:stretch>
            <a:fillRect/>
          </a:stretch>
        </p:blipFill>
        <p:spPr bwMode="auto">
          <a:xfrm>
            <a:off x="2565767" y="4146153"/>
            <a:ext cx="55562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6" t="34053" b="40668"/>
          <a:stretch>
            <a:fillRect/>
          </a:stretch>
        </p:blipFill>
        <p:spPr bwMode="auto">
          <a:xfrm>
            <a:off x="2592144" y="3339307"/>
            <a:ext cx="555625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142030" y="4146153"/>
            <a:ext cx="1143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800"/>
              <a:t>Global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6" b="68759"/>
          <a:stretch>
            <a:fillRect/>
          </a:stretch>
        </p:blipFill>
        <p:spPr bwMode="auto">
          <a:xfrm>
            <a:off x="2565767" y="4860130"/>
            <a:ext cx="55562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3142030" y="486013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800"/>
              <a:t>Global</a:t>
            </a:r>
          </a:p>
        </p:txBody>
      </p:sp>
      <p:sp>
        <p:nvSpPr>
          <p:cNvPr id="9" name="TextBox 9"/>
          <p:cNvSpPr txBox="1">
            <a:spLocks noChangeArrowheads="1"/>
          </p:cNvSpPr>
          <p:nvPr/>
        </p:nvSpPr>
        <p:spPr bwMode="auto">
          <a:xfrm>
            <a:off x="3124200" y="3276600"/>
            <a:ext cx="285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800" dirty="0"/>
              <a:t>Local created and displayed</a:t>
            </a:r>
          </a:p>
        </p:txBody>
      </p:sp>
    </p:spTree>
    <p:extLst>
      <p:ext uri="{BB962C8B-B14F-4D97-AF65-F5344CB8AC3E}">
        <p14:creationId xmlns:p14="http://schemas.microsoft.com/office/powerpoint/2010/main" val="3151963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Python Globals: ‘Read’ But Not ‘Write’ Access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By default global variables can be accessed globally (read access).</a:t>
            </a:r>
          </a:p>
          <a:p>
            <a:r>
              <a:rPr lang="en-US" altLang="en-US" dirty="0"/>
              <a:t>Attempting to change the value of global variable will only create a new local variable by the same name (no write access to the global, a local is created).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num = 1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num = 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print(num)</a:t>
            </a:r>
            <a:endParaRPr lang="en-US" altLang="en-US" sz="1800" dirty="0">
              <a:latin typeface="Arial" charset="0"/>
            </a:endParaRPr>
          </a:p>
          <a:p>
            <a:r>
              <a:rPr lang="en-US" altLang="en-US" dirty="0"/>
              <a:t>Prefacing the name of a variable with the keyword ‘</a:t>
            </a:r>
            <a:r>
              <a:rPr lang="en-US" altLang="ja-JP" dirty="0">
                <a:latin typeface="Consolas" pitchFamily="49" charset="0"/>
              </a:rPr>
              <a:t>global</a:t>
            </a:r>
            <a:r>
              <a:rPr lang="en-US" altLang="en-US" dirty="0"/>
              <a:t>’</a:t>
            </a:r>
            <a:r>
              <a:rPr lang="en-US" altLang="ja-JP" dirty="0"/>
              <a:t> in a function will indicate changes in the function will refer to the global variable rather than creating a local one. 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dirty="0">
                <a:latin typeface="Consolas" pitchFamily="49" charset="0"/>
              </a:rPr>
              <a:t>global &lt;</a:t>
            </a:r>
            <a:r>
              <a:rPr lang="en-US" altLang="en-US" i="1" dirty="0">
                <a:latin typeface="Consolas" pitchFamily="49" charset="0"/>
              </a:rPr>
              <a:t>variable name</a:t>
            </a:r>
            <a:r>
              <a:rPr lang="en-US" altLang="en-US" dirty="0">
                <a:latin typeface="Consolas" pitchFamily="49" charset="0"/>
              </a:rPr>
              <a:t>&gt;</a:t>
            </a:r>
          </a:p>
          <a:p>
            <a:endParaRPr lang="en-CA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752600" y="3124200"/>
            <a:ext cx="3987800" cy="366712"/>
            <a:chOff x="1752600" y="3607644"/>
            <a:chExt cx="3987800" cy="366713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H="1" flipV="1">
              <a:off x="1752600" y="3754487"/>
              <a:ext cx="2260600" cy="365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4013200" y="3607644"/>
              <a:ext cx="172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Arial" charset="0"/>
                </a:rPr>
                <a:t>Global num</a:t>
              </a:r>
            </a:p>
          </p:txBody>
        </p:sp>
      </p:grp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2209800" y="3668712"/>
            <a:ext cx="3530600" cy="533400"/>
            <a:chOff x="1208" y="2200"/>
            <a:chExt cx="2224" cy="336"/>
          </a:xfrm>
        </p:grpSpPr>
        <p:sp>
          <p:nvSpPr>
            <p:cNvPr id="8" name="Line 5"/>
            <p:cNvSpPr>
              <a:spLocks noChangeShapeType="1"/>
            </p:cNvSpPr>
            <p:nvPr/>
          </p:nvSpPr>
          <p:spPr bwMode="auto">
            <a:xfrm flipH="1">
              <a:off x="1208" y="2328"/>
              <a:ext cx="1136" cy="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344" y="2200"/>
              <a:ext cx="10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Arial" charset="0"/>
                </a:rPr>
                <a:t>Local num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301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t" anchorCtr="0"/>
      <a:lstStyle>
        <a:defPPr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35284</TotalTime>
  <Words>3736</Words>
  <Application>Microsoft Office PowerPoint</Application>
  <PresentationFormat>On-screen Show (4:3)</PresentationFormat>
  <Paragraphs>542</Paragraphs>
  <Slides>40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ＭＳ Ｐゴシック</vt:lpstr>
      <vt:lpstr>ＭＳ Ｐゴシック</vt:lpstr>
      <vt:lpstr>Arial</vt:lpstr>
      <vt:lpstr>Calibri</vt:lpstr>
      <vt:lpstr>Consolas</vt:lpstr>
      <vt:lpstr>Garamond</vt:lpstr>
      <vt:lpstr>Times New Roman</vt:lpstr>
      <vt:lpstr>Wingdings</vt:lpstr>
      <vt:lpstr>Office Theme</vt:lpstr>
      <vt:lpstr>Functions: Decomposition And Code Reuse, Part 3</vt:lpstr>
      <vt:lpstr>In Class Exercise, Functions</vt:lpstr>
      <vt:lpstr>In Class Exercise: Solution</vt:lpstr>
      <vt:lpstr>Declaring Variables: Stylistic Note</vt:lpstr>
      <vt:lpstr>Global Scope (Again)</vt:lpstr>
      <vt:lpstr>Global Scope: An Example</vt:lpstr>
      <vt:lpstr>Scoping Rules: Globals</vt:lpstr>
      <vt:lpstr>Global Variables: Python Specific Characteristic</vt:lpstr>
      <vt:lpstr>Python Globals: ‘Read’ But Not ‘Write’ Access</vt:lpstr>
      <vt:lpstr>Globals: Another Example (‘Write’ Access Via The “Global” Keyword)</vt:lpstr>
      <vt:lpstr>Global Variables: General Characteristics</vt:lpstr>
      <vt:lpstr>What Level To Declare Variables</vt:lpstr>
      <vt:lpstr>Recap #1 For The Upcoming Example: Format Specifiers</vt:lpstr>
      <vt:lpstr>Recap #2 For The Upcoming Example: Storing String Information</vt:lpstr>
      <vt:lpstr>New Term: Boolean Function</vt:lpstr>
      <vt:lpstr>New Term: Test Driver (Paraphrased From Many Sources)</vt:lpstr>
      <vt:lpstr>Example: How To Decompose A Long Function</vt:lpstr>
      <vt:lpstr>The Starting Function Needs To Be Defined Before It Can Be Called</vt:lpstr>
      <vt:lpstr>Another Common Mistake</vt:lpstr>
      <vt:lpstr>Another Common Mistake</vt:lpstr>
      <vt:lpstr>Another Common Problem: Indentation</vt:lpstr>
      <vt:lpstr>Another Common Problem: Indentation (2)</vt:lpstr>
      <vt:lpstr>Creating A Large Document</vt:lpstr>
      <vt:lpstr>Creating A Large Program</vt:lpstr>
      <vt:lpstr>Yet Another Problem: Creating ‘Empty’ Functions</vt:lpstr>
      <vt:lpstr>Solution When Outlining Your Program By Starting With ‘Empty’ Functions</vt:lpstr>
      <vt:lpstr>Testing Functions</vt:lpstr>
      <vt:lpstr>How To Write Your Programs</vt:lpstr>
      <vt:lpstr>Why Employ Problem Decomposition And Modular Design (1)</vt:lpstr>
      <vt:lpstr>Why Employ Problem Decomposition And Modular Design (2)</vt:lpstr>
      <vt:lpstr>Extra Topics</vt:lpstr>
      <vt:lpstr>Default Arguments</vt:lpstr>
      <vt:lpstr>Default Arguments: An Example</vt:lpstr>
      <vt:lpstr>Syntax requirements For Default Arguments</vt:lpstr>
      <vt:lpstr>Recall: In General Parameter Order Is Critical</vt:lpstr>
      <vt:lpstr>New Term: Key Word Arguments</vt:lpstr>
      <vt:lpstr>Example Of Keyword Arguments</vt:lpstr>
      <vt:lpstr>If The Names Don’t Match: Won’t Work</vt:lpstr>
      <vt:lpstr>After This Section You Should Now Know</vt:lpstr>
      <vt:lpstr>Copyright Notification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decomposition using functions</dc:title>
  <dc:creator>James Tam</dc:creator>
  <cp:keywords>functions;decomposition;breaking things down;arguments;return values;scope;local variables;globals;global variables;•	globals;global variables;scope;breaking things down;Boolean functions;common errors when defining functions;testing functions;benefits &amp; drawbacks of defining functions</cp:keywords>
  <cp:lastModifiedBy>James Tam</cp:lastModifiedBy>
  <cp:revision>890</cp:revision>
  <dcterms:created xsi:type="dcterms:W3CDTF">2013-08-26T22:54:00Z</dcterms:created>
  <dcterms:modified xsi:type="dcterms:W3CDTF">2025-05-29T19:21:38Z</dcterms:modified>
</cp:coreProperties>
</file>