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465" r:id="rId2"/>
    <p:sldId id="362" r:id="rId3"/>
    <p:sldId id="363" r:id="rId4"/>
    <p:sldId id="492" r:id="rId5"/>
    <p:sldId id="364" r:id="rId6"/>
    <p:sldId id="365" r:id="rId7"/>
    <p:sldId id="366" r:id="rId8"/>
    <p:sldId id="466" r:id="rId9"/>
    <p:sldId id="467" r:id="rId10"/>
    <p:sldId id="446" r:id="rId11"/>
    <p:sldId id="448" r:id="rId12"/>
    <p:sldId id="367" r:id="rId13"/>
    <p:sldId id="368" r:id="rId14"/>
    <p:sldId id="369" r:id="rId15"/>
    <p:sldId id="468" r:id="rId16"/>
    <p:sldId id="476" r:id="rId17"/>
    <p:sldId id="478" r:id="rId18"/>
    <p:sldId id="477" r:id="rId19"/>
    <p:sldId id="370" r:id="rId20"/>
    <p:sldId id="371" r:id="rId21"/>
    <p:sldId id="428" r:id="rId22"/>
    <p:sldId id="489" r:id="rId23"/>
    <p:sldId id="379" r:id="rId24"/>
    <p:sldId id="433" r:id="rId25"/>
    <p:sldId id="490" r:id="rId26"/>
    <p:sldId id="491" r:id="rId27"/>
    <p:sldId id="380" r:id="rId28"/>
    <p:sldId id="381" r:id="rId29"/>
    <p:sldId id="449" r:id="rId30"/>
    <p:sldId id="382" r:id="rId31"/>
    <p:sldId id="383" r:id="rId32"/>
    <p:sldId id="384" r:id="rId33"/>
    <p:sldId id="385" r:id="rId34"/>
    <p:sldId id="482" r:id="rId35"/>
    <p:sldId id="483" r:id="rId36"/>
    <p:sldId id="484" r:id="rId37"/>
    <p:sldId id="485" r:id="rId38"/>
    <p:sldId id="486" r:id="rId39"/>
    <p:sldId id="493" r:id="rId40"/>
    <p:sldId id="479" r:id="rId41"/>
    <p:sldId id="480" r:id="rId42"/>
    <p:sldId id="481" r:id="rId43"/>
    <p:sldId id="474" r:id="rId44"/>
    <p:sldId id="457" r:id="rId45"/>
    <p:sldId id="488" r:id="rId46"/>
    <p:sldId id="472" r:id="rId47"/>
    <p:sldId id="451" r:id="rId4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CD5B5"/>
    <a:srgbClr val="00E664"/>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61" autoAdjust="0"/>
    <p:restoredTop sz="91267" autoAdjust="0"/>
  </p:normalViewPr>
  <p:slideViewPr>
    <p:cSldViewPr>
      <p:cViewPr varScale="1">
        <p:scale>
          <a:sx n="96" d="100"/>
          <a:sy n="96" d="100"/>
        </p:scale>
        <p:origin x="90" y="24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542" y="-4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D5ABCEED-7380-4148-84EA-26B881B78976}" type="datetimeFigureOut">
              <a:rPr lang="en-US" altLang="en-US"/>
              <a:pPr>
                <a:defRPr/>
              </a:pPr>
              <a:t>5/20/2025</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Decomposition/functions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AEAA0C-65DA-4DA6-9403-115FD08BDE78}" type="slidenum">
              <a:rPr lang="en-US" altLang="en-US"/>
              <a:pPr>
                <a:defRPr/>
              </a:pPr>
              <a:t>‹#›</a:t>
            </a:fld>
            <a:endParaRPr lang="en-US" altLang="en-US"/>
          </a:p>
        </p:txBody>
      </p:sp>
    </p:spTree>
    <p:extLst>
      <p:ext uri="{BB962C8B-B14F-4D97-AF65-F5344CB8AC3E}">
        <p14:creationId xmlns:p14="http://schemas.microsoft.com/office/powerpoint/2010/main" val="25334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FF3B6440-B735-4E86-9CAE-7AD6D51CC159}" type="datetimeFigureOut">
              <a:rPr lang="en-US" altLang="en-US"/>
              <a:pPr>
                <a:defRPr/>
              </a:pPr>
              <a:t>5/20/2025</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E5DDD8C-F390-4C1E-8889-7F014B60A19F}" type="slidenum">
              <a:rPr lang="en-US" altLang="en-US"/>
              <a:pPr>
                <a:defRPr/>
              </a:pPr>
              <a:t>‹#›</a:t>
            </a:fld>
            <a:endParaRPr lang="en-US" altLang="en-US"/>
          </a:p>
        </p:txBody>
      </p:sp>
    </p:spTree>
    <p:extLst>
      <p:ext uri="{BB962C8B-B14F-4D97-AF65-F5344CB8AC3E}">
        <p14:creationId xmlns:p14="http://schemas.microsoft.com/office/powerpoint/2010/main" val="3154334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sz="1200">
                <a:solidFill>
                  <a:schemeClr val="tx1"/>
                </a:solidFill>
                <a:latin typeface="Calibri" pitchFamily="34" charset="0"/>
                <a:ea typeface="ＭＳ Ｐゴシック" pitchFamily="34" charset="-128"/>
              </a:defRPr>
            </a:lvl1pPr>
            <a:lvl2pPr marL="742950" indent="-285750" defTabSz="950913">
              <a:defRPr sz="1200">
                <a:solidFill>
                  <a:schemeClr val="tx1"/>
                </a:solidFill>
                <a:latin typeface="Calibri" pitchFamily="34" charset="0"/>
                <a:ea typeface="ＭＳ Ｐゴシック" pitchFamily="34" charset="-128"/>
              </a:defRPr>
            </a:lvl2pPr>
            <a:lvl3pPr marL="1143000" indent="-228600" defTabSz="950913">
              <a:defRPr sz="1200">
                <a:solidFill>
                  <a:schemeClr val="tx1"/>
                </a:solidFill>
                <a:latin typeface="Calibri" pitchFamily="34" charset="0"/>
                <a:ea typeface="ＭＳ Ｐゴシック" pitchFamily="34" charset="-128"/>
              </a:defRPr>
            </a:lvl3pPr>
            <a:lvl4pPr marL="1600200" indent="-228600" defTabSz="950913">
              <a:defRPr sz="1200">
                <a:solidFill>
                  <a:schemeClr val="tx1"/>
                </a:solidFill>
                <a:latin typeface="Calibri" pitchFamily="34" charset="0"/>
                <a:ea typeface="ＭＳ Ｐゴシック" pitchFamily="34" charset="-128"/>
              </a:defRPr>
            </a:lvl4pPr>
            <a:lvl5pPr marL="2057400" indent="-228600" defTabSz="950913">
              <a:defRPr sz="1200">
                <a:solidFill>
                  <a:schemeClr val="tx1"/>
                </a:solidFill>
                <a:latin typeface="Calibri" pitchFamily="34" charset="0"/>
                <a:ea typeface="ＭＳ Ｐゴシック" pitchFamily="34" charset="-128"/>
              </a:defRPr>
            </a:lvl5pPr>
            <a:lvl6pPr marL="25146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EF01837C-61B1-4FA4-9240-2804EEDCF6AF}" type="slidenum">
              <a:rPr lang="en-US" altLang="en-US" sz="1000" smtClean="0">
                <a:latin typeface="Times New Roman" pitchFamily="18" charset="0"/>
              </a:rPr>
              <a:pPr eaLnBrk="0" hangingPunct="0"/>
              <a:t>1</a:t>
            </a:fld>
            <a:endParaRPr lang="en-US" altLang="en-US" sz="1000" dirty="0" smtClean="0">
              <a:latin typeface="Times New Roman"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252345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dirty="0" smtClean="0"/>
              <a:t>Draw a structure chart of the calls</a:t>
            </a:r>
          </a:p>
          <a:p>
            <a:endParaRPr lang="en-US" altLang="en-US" dirty="0" smtClean="0"/>
          </a:p>
        </p:txBody>
      </p:sp>
    </p:spTree>
    <p:extLst>
      <p:ext uri="{BB962C8B-B14F-4D97-AF65-F5344CB8AC3E}">
        <p14:creationId xmlns:p14="http://schemas.microsoft.com/office/powerpoint/2010/main" val="3272843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Do variations</a:t>
            </a:r>
          </a:p>
          <a:p>
            <a:r>
              <a:rPr lang="en-US" altLang="en-US" dirty="0" smtClean="0"/>
              <a:t>what if num1 changed in function.</a:t>
            </a:r>
          </a:p>
          <a:p>
            <a:endParaRPr lang="en-US" altLang="en-US" dirty="0" smtClean="0"/>
          </a:p>
          <a:p>
            <a:r>
              <a:rPr lang="en-US" altLang="en-US" dirty="0" smtClean="0"/>
              <a:t>What if name of parameter doesn't match what's passed in.</a:t>
            </a:r>
          </a:p>
        </p:txBody>
      </p:sp>
    </p:spTree>
    <p:extLst>
      <p:ext uri="{BB962C8B-B14F-4D97-AF65-F5344CB8AC3E}">
        <p14:creationId xmlns:p14="http://schemas.microsoft.com/office/powerpoint/2010/main" val="2107798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FB0A8D42-9712-446F-A0F2-B372DC155645}" type="slidenum">
              <a:rPr lang="en-US" altLang="en-US" smtClean="0"/>
              <a:pPr/>
              <a:t>14</a:t>
            </a:fld>
            <a:endParaRPr lang="en-US" altLang="en-US" smtClean="0"/>
          </a:p>
        </p:txBody>
      </p:sp>
    </p:spTree>
    <p:extLst>
      <p:ext uri="{BB962C8B-B14F-4D97-AF65-F5344CB8AC3E}">
        <p14:creationId xmlns:p14="http://schemas.microsoft.com/office/powerpoint/2010/main" val="2922903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Show this</a:t>
            </a:r>
          </a:p>
          <a:p>
            <a:r>
              <a:rPr lang="en-US" altLang="en-US" dirty="0" smtClean="0"/>
              <a:t>def start():</a:t>
            </a:r>
          </a:p>
          <a:p>
            <a:r>
              <a:rPr lang="en-US" altLang="en-US" dirty="0" smtClean="0"/>
              <a:t>     print(</a:t>
            </a:r>
            <a:r>
              <a:rPr lang="en-US" altLang="en-US" dirty="0" err="1" smtClean="0"/>
              <a:t>num</a:t>
            </a:r>
            <a:r>
              <a:rPr lang="en-US" altLang="en-US" dirty="0" smtClean="0"/>
              <a:t>)</a:t>
            </a:r>
          </a:p>
          <a:p>
            <a:endParaRPr lang="en-US" altLang="en-US" dirty="0"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Calibri" pitchFamily="34" charset="0"/>
                <a:ea typeface="ＭＳ Ｐゴシック" pitchFamily="34" charset="-128"/>
              </a:defRPr>
            </a:lvl1pPr>
            <a:lvl2pPr marL="742950" indent="-285750" defTabSz="933450">
              <a:defRPr sz="1200">
                <a:solidFill>
                  <a:schemeClr val="tx1"/>
                </a:solidFill>
                <a:latin typeface="Calibri" pitchFamily="34" charset="0"/>
                <a:ea typeface="ＭＳ Ｐゴシック" pitchFamily="34" charset="-128"/>
              </a:defRPr>
            </a:lvl2pPr>
            <a:lvl3pPr marL="1143000" indent="-228600" defTabSz="933450">
              <a:defRPr sz="1200">
                <a:solidFill>
                  <a:schemeClr val="tx1"/>
                </a:solidFill>
                <a:latin typeface="Calibri" pitchFamily="34" charset="0"/>
                <a:ea typeface="ＭＳ Ｐゴシック" pitchFamily="34" charset="-128"/>
              </a:defRPr>
            </a:lvl3pPr>
            <a:lvl4pPr marL="1600200" indent="-228600" defTabSz="933450">
              <a:defRPr sz="1200">
                <a:solidFill>
                  <a:schemeClr val="tx1"/>
                </a:solidFill>
                <a:latin typeface="Calibri" pitchFamily="34" charset="0"/>
                <a:ea typeface="ＭＳ Ｐゴシック" pitchFamily="34" charset="-128"/>
              </a:defRPr>
            </a:lvl4pPr>
            <a:lvl5pPr marL="2057400" indent="-228600" defTabSz="933450">
              <a:defRPr sz="1200">
                <a:solidFill>
                  <a:schemeClr val="tx1"/>
                </a:solidFill>
                <a:latin typeface="Calibri" pitchFamily="34" charset="0"/>
                <a:ea typeface="ＭＳ Ｐゴシック" pitchFamily="34" charset="-128"/>
              </a:defRPr>
            </a:lvl5pPr>
            <a:lvl6pPr marL="25146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72236030-C300-490C-BE06-F2B919C3A912}" type="slidenum">
              <a:rPr lang="en-US" altLang="en-US" sz="1000" smtClean="0">
                <a:latin typeface="Times New Roman" pitchFamily="18" charset="0"/>
              </a:rPr>
              <a:pPr eaLnBrk="0" hangingPunct="0"/>
              <a:t>16</a:t>
            </a:fld>
            <a:endParaRPr lang="en-US" altLang="en-US" sz="1000" smtClean="0">
              <a:latin typeface="Times New Roman" pitchFamily="18" charset="0"/>
            </a:endParaRPr>
          </a:p>
        </p:txBody>
      </p:sp>
    </p:spTree>
    <p:extLst>
      <p:ext uri="{BB962C8B-B14F-4D97-AF65-F5344CB8AC3E}">
        <p14:creationId xmlns:p14="http://schemas.microsoft.com/office/powerpoint/2010/main" val="1437333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US" altLang="en-US" dirty="0" smtClean="0"/>
              <a:t>Go over an example now where parameter modified (pass by reference so caller doesn’t see the changes)</a:t>
            </a:r>
          </a:p>
          <a:p>
            <a:pPr marL="171450" indent="-171450">
              <a:buFontTx/>
              <a:buChar char="•"/>
            </a:pPr>
            <a:r>
              <a:rPr lang="en-US" altLang="en-US" dirty="0" smtClean="0"/>
              <a:t>Def square(</a:t>
            </a:r>
            <a:r>
              <a:rPr lang="en-US" altLang="en-US" dirty="0" err="1" smtClean="0"/>
              <a:t>num</a:t>
            </a:r>
            <a:r>
              <a:rPr lang="en-US" altLang="en-US" dirty="0" smtClean="0"/>
              <a:t>):</a:t>
            </a:r>
          </a:p>
          <a:p>
            <a:pPr marL="171450" indent="-171450">
              <a:buFontTx/>
              <a:buChar char="•"/>
            </a:pPr>
            <a:r>
              <a:rPr lang="en-US" altLang="en-US" dirty="0" smtClean="0"/>
              <a:t>    </a:t>
            </a:r>
            <a:r>
              <a:rPr lang="en-US" altLang="en-US" dirty="0" err="1" smtClean="0"/>
              <a:t>num</a:t>
            </a:r>
            <a:r>
              <a:rPr lang="en-US" altLang="en-US" dirty="0" smtClean="0"/>
              <a:t> = </a:t>
            </a:r>
            <a:r>
              <a:rPr lang="en-US" altLang="en-US" dirty="0" err="1" smtClean="0"/>
              <a:t>num</a:t>
            </a:r>
            <a:r>
              <a:rPr lang="en-US" altLang="en-US" dirty="0" smtClean="0"/>
              <a:t> * </a:t>
            </a:r>
            <a:r>
              <a:rPr lang="en-US" altLang="en-US" dirty="0" err="1" smtClean="0"/>
              <a:t>num</a:t>
            </a:r>
            <a:endParaRPr lang="en-US" altLang="en-US" dirty="0" smtClean="0"/>
          </a:p>
          <a:p>
            <a:pPr marL="171450" indent="-171450">
              <a:buFontTx/>
              <a:buChar char="•"/>
            </a:pPr>
            <a:endParaRPr lang="en-US" altLang="en-US" dirty="0" smtClean="0"/>
          </a:p>
          <a:p>
            <a:pPr marL="171450" indent="-171450">
              <a:buFontTx/>
              <a:buChar char="•"/>
            </a:pPr>
            <a:r>
              <a:rPr lang="en-US" altLang="en-US" dirty="0" smtClean="0"/>
              <a:t>Def start():</a:t>
            </a:r>
          </a:p>
          <a:p>
            <a:pPr marL="171450" indent="-171450">
              <a:buFontTx/>
              <a:buChar char="•"/>
            </a:pPr>
            <a:r>
              <a:rPr lang="en-US" altLang="en-US" dirty="0" smtClean="0"/>
              <a:t>    </a:t>
            </a:r>
            <a:r>
              <a:rPr lang="en-US" altLang="en-US" dirty="0" err="1" smtClean="0"/>
              <a:t>num</a:t>
            </a:r>
            <a:r>
              <a:rPr lang="en-US" altLang="en-US" dirty="0" smtClean="0"/>
              <a:t> = 3</a:t>
            </a:r>
          </a:p>
          <a:p>
            <a:pPr marL="171450" indent="-171450">
              <a:buFontTx/>
              <a:buChar char="•"/>
            </a:pPr>
            <a:r>
              <a:rPr lang="en-US" altLang="en-US" dirty="0" smtClean="0"/>
              <a:t>    square(</a:t>
            </a:r>
            <a:r>
              <a:rPr lang="en-US" altLang="en-US" dirty="0" err="1" smtClean="0"/>
              <a:t>num</a:t>
            </a:r>
            <a:r>
              <a:rPr lang="en-US" altLang="en-US" dirty="0" smtClean="0"/>
              <a:t>)</a:t>
            </a:r>
          </a:p>
          <a:p>
            <a:pPr marL="171450" indent="-171450">
              <a:buFontTx/>
              <a:buChar char="•"/>
            </a:pPr>
            <a:r>
              <a:rPr lang="en-US" altLang="en-US" dirty="0" smtClean="0"/>
              <a:t>    print(</a:t>
            </a:r>
            <a:r>
              <a:rPr lang="en-US" altLang="en-US" dirty="0" err="1" smtClean="0"/>
              <a:t>num</a:t>
            </a:r>
            <a:r>
              <a:rPr lang="en-US" altLang="en-US" dirty="0" smtClean="0"/>
              <a:t>)</a:t>
            </a:r>
          </a:p>
          <a:p>
            <a:pPr marL="171450" indent="-171450">
              <a:buFontTx/>
              <a:buChar char="•"/>
            </a:pPr>
            <a:r>
              <a:rPr lang="en-US" altLang="en-US" dirty="0" smtClean="0"/>
              <a:t>Draw memory maps for this one!</a:t>
            </a:r>
          </a:p>
          <a:p>
            <a:pPr marL="171450" indent="-171450">
              <a:buFontTx/>
              <a:buChar char="•"/>
            </a:pPr>
            <a:r>
              <a:rPr lang="en-US" altLang="en-US" dirty="0" smtClean="0"/>
              <a:t>Use this as another </a:t>
            </a:r>
            <a:r>
              <a:rPr lang="en-US" altLang="en-US" dirty="0" err="1" smtClean="0"/>
              <a:t>segway</a:t>
            </a:r>
            <a:r>
              <a:rPr lang="en-US" altLang="en-US" dirty="0" smtClean="0"/>
              <a:t> for return values</a:t>
            </a:r>
          </a:p>
          <a:p>
            <a:pPr marL="171450" indent="-171450">
              <a:buFontTx/>
              <a:buChar char="•"/>
            </a:pPr>
            <a:endParaRPr lang="en-US" altLang="en-US" dirty="0"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39F0B1FB-EF78-4FA1-8DFA-9D0250A0FF74}" type="slidenum">
              <a:rPr lang="en-US" altLang="en-US" smtClean="0"/>
              <a:pPr/>
              <a:t>21</a:t>
            </a:fld>
            <a:endParaRPr lang="en-US" altLang="en-US" smtClean="0"/>
          </a:p>
        </p:txBody>
      </p:sp>
    </p:spTree>
    <p:extLst>
      <p:ext uri="{BB962C8B-B14F-4D97-AF65-F5344CB8AC3E}">
        <p14:creationId xmlns:p14="http://schemas.microsoft.com/office/powerpoint/2010/main" val="3190958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smtClean="0"/>
              <a:t>Square brackets not needed with single value.</a:t>
            </a:r>
          </a:p>
          <a:p>
            <a:pPr>
              <a:buFontTx/>
              <a:buChar char="•"/>
            </a:pPr>
            <a:r>
              <a:rPr lang="en-US" altLang="en-US" smtClean="0"/>
              <a:t>Note calculate interest has three values passed in but only one value returned (only one value to the left of the assignment statement).</a:t>
            </a:r>
          </a:p>
        </p:txBody>
      </p:sp>
    </p:spTree>
    <p:extLst>
      <p:ext uri="{BB962C8B-B14F-4D97-AF65-F5344CB8AC3E}">
        <p14:creationId xmlns:p14="http://schemas.microsoft.com/office/powerpoint/2010/main" val="55252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smtClean="0"/>
              <a:t>Note calculate interest has three values passed in but only one value returned (only one value to the left of the assignment statement).</a:t>
            </a:r>
          </a:p>
          <a:p>
            <a:endParaRPr lang="en-US" altLang="en-US" smtClean="0"/>
          </a:p>
        </p:txBody>
      </p:sp>
    </p:spTree>
    <p:extLst>
      <p:ext uri="{BB962C8B-B14F-4D97-AF65-F5344CB8AC3E}">
        <p14:creationId xmlns:p14="http://schemas.microsoft.com/office/powerpoint/2010/main" val="585457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tutorial have TAs show them how to shorten functions e.g. prints move another function if original too long, move the body of loop to another a function and the loop just calls function</a:t>
            </a:r>
            <a:endParaRPr lang="en-CA" dirty="0"/>
          </a:p>
        </p:txBody>
      </p:sp>
      <p:sp>
        <p:nvSpPr>
          <p:cNvPr id="4" name="Slide Number Placeholder 3"/>
          <p:cNvSpPr>
            <a:spLocks noGrp="1"/>
          </p:cNvSpPr>
          <p:nvPr>
            <p:ph type="sldNum" sz="quarter" idx="10"/>
          </p:nvPr>
        </p:nvSpPr>
        <p:spPr/>
        <p:txBody>
          <a:bodyPr/>
          <a:lstStyle/>
          <a:p>
            <a:pPr>
              <a:defRPr/>
            </a:pPr>
            <a:fld id="{AE5DDD8C-F390-4C1E-8889-7F014B60A19F}" type="slidenum">
              <a:rPr lang="en-US" altLang="en-US" smtClean="0"/>
              <a:pPr>
                <a:defRPr/>
              </a:pPr>
              <a:t>42</a:t>
            </a:fld>
            <a:endParaRPr lang="en-US" altLang="en-US"/>
          </a:p>
        </p:txBody>
      </p:sp>
    </p:spTree>
    <p:extLst>
      <p:ext uri="{BB962C8B-B14F-4D97-AF65-F5344CB8AC3E}">
        <p14:creationId xmlns:p14="http://schemas.microsoft.com/office/powerpoint/2010/main" val="1798200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Tree>
    <p:extLst>
      <p:ext uri="{BB962C8B-B14F-4D97-AF65-F5344CB8AC3E}">
        <p14:creationId xmlns:p14="http://schemas.microsoft.com/office/powerpoint/2010/main" val="42869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CDBE8AE3-5059-4446-AEA2-611E5F9D44B1}" type="datetimeFigureOut">
              <a:rPr lang="en-US" altLang="en-US"/>
              <a:pPr>
                <a:defRPr/>
              </a:pPr>
              <a:t>5/20/2025</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7EDA4D93-942C-41D4-9A0B-729A8FEB247E}" type="slidenum">
              <a:rPr lang="en-US" altLang="en-US"/>
              <a:pPr>
                <a:defRPr/>
              </a:pPr>
              <a:t>‹#›</a:t>
            </a:fld>
            <a:endParaRPr lang="en-US" altLang="en-US"/>
          </a:p>
        </p:txBody>
      </p:sp>
    </p:spTree>
    <p:extLst>
      <p:ext uri="{BB962C8B-B14F-4D97-AF65-F5344CB8AC3E}">
        <p14:creationId xmlns:p14="http://schemas.microsoft.com/office/powerpoint/2010/main" val="38684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C8A8370-B399-4FE5-A500-C5666209F498}" type="datetimeFigureOut">
              <a:rPr lang="en-US" altLang="en-US"/>
              <a:pPr>
                <a:defRPr/>
              </a:pPr>
              <a:t>5/20/2025</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EE222FE-49C1-4801-9CC9-169EF7E7DC08}" type="slidenum">
              <a:rPr lang="en-US" altLang="en-US"/>
              <a:pPr>
                <a:defRPr/>
              </a:pPr>
              <a:t>‹#›</a:t>
            </a:fld>
            <a:endParaRPr lang="en-US" altLang="en-US"/>
          </a:p>
        </p:txBody>
      </p:sp>
    </p:spTree>
    <p:extLst>
      <p:ext uri="{BB962C8B-B14F-4D97-AF65-F5344CB8AC3E}">
        <p14:creationId xmlns:p14="http://schemas.microsoft.com/office/powerpoint/2010/main" val="609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eaLnBrk="1" hangingPunct="1">
              <a:defRPr/>
            </a:pPr>
            <a:r>
              <a:rPr lang="en-US" sz="900" dirty="0" smtClean="0">
                <a:latin typeface="Garamond" panose="02020404030301010803" pitchFamily="18" charset="0"/>
                <a:ea typeface="+mn-ea"/>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62037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21B290D-ADF0-4B72-B452-74F90BDDEE35}" type="slidenum">
              <a:rPr lang="en-US" altLang="en-US"/>
              <a:pPr>
                <a:defRPr/>
              </a:pPr>
              <a:t>‹#›</a:t>
            </a:fld>
            <a:endParaRPr lang="en-US" altLang="en-US"/>
          </a:p>
        </p:txBody>
      </p:sp>
    </p:spTree>
    <p:extLst>
      <p:ext uri="{BB962C8B-B14F-4D97-AF65-F5344CB8AC3E}">
        <p14:creationId xmlns:p14="http://schemas.microsoft.com/office/powerpoint/2010/main" val="59847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EC440ABE-13C6-4071-BF75-8DC5AC2B550B}" type="slidenum">
              <a:rPr lang="en-US" altLang="en-US"/>
              <a:pPr>
                <a:defRPr/>
              </a:pPr>
              <a:t>‹#›</a:t>
            </a:fld>
            <a:endParaRPr lang="en-US" altLang="en-US"/>
          </a:p>
        </p:txBody>
      </p:sp>
    </p:spTree>
    <p:extLst>
      <p:ext uri="{BB962C8B-B14F-4D97-AF65-F5344CB8AC3E}">
        <p14:creationId xmlns:p14="http://schemas.microsoft.com/office/powerpoint/2010/main" val="42698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A6FEC9D-1805-4C9A-BC82-C8A62FF4317A}" type="datetimeFigureOut">
              <a:rPr lang="en-US" altLang="en-US"/>
              <a:pPr>
                <a:defRPr/>
              </a:pPr>
              <a:t>5/20/2025</a:t>
            </a:fld>
            <a:endParaRPr lang="en-US" alt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5524B16-E9E0-44FF-92F8-9EFB0667DABC}" type="slidenum">
              <a:rPr lang="en-US" altLang="en-US"/>
              <a:pPr>
                <a:defRPr/>
              </a:pPr>
              <a:t>‹#›</a:t>
            </a:fld>
            <a:endParaRPr lang="en-US" altLang="en-US"/>
          </a:p>
        </p:txBody>
      </p:sp>
    </p:spTree>
    <p:extLst>
      <p:ext uri="{BB962C8B-B14F-4D97-AF65-F5344CB8AC3E}">
        <p14:creationId xmlns:p14="http://schemas.microsoft.com/office/powerpoint/2010/main" val="78469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DC498C3-BE7E-4EEA-A290-65BD0DFC9AE1}" type="datetimeFigureOut">
              <a:rPr lang="en-US" altLang="en-US"/>
              <a:pPr>
                <a:defRPr/>
              </a:pPr>
              <a:t>5/20/2025</a:t>
            </a:fld>
            <a:endParaRPr lang="en-US" alt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63F399C1-190E-4904-AD6C-5EE2B07A43E4}" type="slidenum">
              <a:rPr lang="en-US" altLang="en-US"/>
              <a:pPr>
                <a:defRPr/>
              </a:pPr>
              <a:t>‹#›</a:t>
            </a:fld>
            <a:endParaRPr lang="en-US" altLang="en-US"/>
          </a:p>
        </p:txBody>
      </p:sp>
    </p:spTree>
    <p:extLst>
      <p:ext uri="{BB962C8B-B14F-4D97-AF65-F5344CB8AC3E}">
        <p14:creationId xmlns:p14="http://schemas.microsoft.com/office/powerpoint/2010/main" val="2791448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D801BA8B-D695-4186-BE15-FEEF053D3737}" type="datetimeFigureOut">
              <a:rPr lang="en-US" altLang="en-US"/>
              <a:pPr>
                <a:defRPr/>
              </a:pPr>
              <a:t>5/20/2025</a:t>
            </a:fld>
            <a:endParaRPr lang="en-US" alt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DB3DE14F-8DDF-4EC5-B5C9-5F8ADCEEF30A}" type="slidenum">
              <a:rPr lang="en-US" altLang="en-US"/>
              <a:pPr>
                <a:defRPr/>
              </a:pPr>
              <a:t>‹#›</a:t>
            </a:fld>
            <a:endParaRPr lang="en-US" altLang="en-US"/>
          </a:p>
        </p:txBody>
      </p:sp>
    </p:spTree>
    <p:extLst>
      <p:ext uri="{BB962C8B-B14F-4D97-AF65-F5344CB8AC3E}">
        <p14:creationId xmlns:p14="http://schemas.microsoft.com/office/powerpoint/2010/main" val="31183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B7801757-C2B7-4B5F-B927-A98CBA5C6DA0}" type="datetimeFigureOut">
              <a:rPr lang="en-US" altLang="en-US"/>
              <a:pPr>
                <a:defRPr/>
              </a:pPr>
              <a:t>5/20/2025</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B2C8B31C-123F-4967-A9D8-8CF8E80F927C}" type="slidenum">
              <a:rPr lang="en-US" altLang="en-US"/>
              <a:pPr>
                <a:defRPr/>
              </a:pPr>
              <a:t>‹#›</a:t>
            </a:fld>
            <a:endParaRPr lang="en-US" altLang="en-US"/>
          </a:p>
        </p:txBody>
      </p:sp>
    </p:spTree>
    <p:extLst>
      <p:ext uri="{BB962C8B-B14F-4D97-AF65-F5344CB8AC3E}">
        <p14:creationId xmlns:p14="http://schemas.microsoft.com/office/powerpoint/2010/main" val="30899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4FE098D-D121-4E5C-8A33-436C1E052B77}" type="datetimeFigureOut">
              <a:rPr lang="en-US" altLang="en-US"/>
              <a:pPr>
                <a:defRPr/>
              </a:pPr>
              <a:t>5/20/2025</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4309731D-5C77-4DAE-ACBE-1AE3EA03AA3B}" type="slidenum">
              <a:rPr lang="en-US" altLang="en-US"/>
              <a:pPr>
                <a:defRPr/>
              </a:pPr>
              <a:t>‹#›</a:t>
            </a:fld>
            <a:endParaRPr lang="en-US" altLang="en-US"/>
          </a:p>
        </p:txBody>
      </p:sp>
    </p:spTree>
    <p:extLst>
      <p:ext uri="{BB962C8B-B14F-4D97-AF65-F5344CB8AC3E}">
        <p14:creationId xmlns:p14="http://schemas.microsoft.com/office/powerpoint/2010/main" val="24664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524000"/>
            <a:ext cx="7772400" cy="2076450"/>
          </a:xfrm>
        </p:spPr>
        <p:txBody>
          <a:bodyPr/>
          <a:lstStyle/>
          <a:p>
            <a:pPr eaLnBrk="1" hangingPunct="1"/>
            <a:r>
              <a:rPr lang="en-US" altLang="en-US" dirty="0" smtClean="0"/>
              <a:t>Functions: Decomposition And Code Reuse, Part 2</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endParaRPr lang="en-CA" altLang="en-US" sz="1800" baseline="30000" dirty="0">
              <a:latin typeface="Arial" charset="0"/>
            </a:endParaRPr>
          </a:p>
        </p:txBody>
      </p:sp>
      <p:sp>
        <p:nvSpPr>
          <p:cNvPr id="13316" name="Text Box 9"/>
          <p:cNvSpPr txBox="1">
            <a:spLocks noChangeArrowheads="1"/>
          </p:cNvSpPr>
          <p:nvPr/>
        </p:nvSpPr>
        <p:spPr bwMode="auto">
          <a:xfrm>
            <a:off x="1239838" y="3617913"/>
            <a:ext cx="6769100" cy="224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457200" indent="-457200" eaLnBrk="1" hangingPunct="1">
              <a:buFont typeface="Arial" panose="020B0604020202020204" pitchFamily="34" charset="0"/>
              <a:buChar char="•"/>
            </a:pPr>
            <a:r>
              <a:rPr lang="en-US" altLang="en-US" sz="2800" dirty="0" smtClean="0">
                <a:latin typeface="+mn-lt"/>
                <a:cs typeface="Arial" charset="0"/>
              </a:rPr>
              <a:t>Parameter passing</a:t>
            </a:r>
          </a:p>
          <a:p>
            <a:pPr marL="457200" indent="-457200" eaLnBrk="1" hangingPunct="1">
              <a:buFont typeface="Arial" panose="020B0604020202020204" pitchFamily="34" charset="0"/>
              <a:buChar char="•"/>
            </a:pPr>
            <a:r>
              <a:rPr lang="en-US" altLang="en-US" sz="2800" dirty="0" smtClean="0">
                <a:latin typeface="+mn-lt"/>
                <a:cs typeface="Arial" charset="0"/>
              </a:rPr>
              <a:t>Function return values</a:t>
            </a:r>
          </a:p>
          <a:p>
            <a:pPr marL="457200" indent="-457200" eaLnBrk="1" hangingPunct="1">
              <a:buFont typeface="Arial" panose="020B0604020202020204" pitchFamily="34" charset="0"/>
              <a:buChar char="•"/>
            </a:pPr>
            <a:r>
              <a:rPr lang="en-US" altLang="en-US" sz="2800" dirty="0" smtClean="0">
                <a:latin typeface="+mn-lt"/>
                <a:cs typeface="Arial" charset="0"/>
              </a:rPr>
              <a:t>Function specific style requirements (rules of thumb for good style) </a:t>
            </a:r>
          </a:p>
          <a:p>
            <a:pPr marL="457200" indent="-457200" eaLnBrk="1" hangingPunct="1">
              <a:buFont typeface="Arial" panose="020B0604020202020204" pitchFamily="34" charset="0"/>
              <a:buChar char="•"/>
            </a:pPr>
            <a:r>
              <a:rPr lang="en-US" altLang="en-US" sz="2800" dirty="0" smtClean="0">
                <a:latin typeface="+mn-lt"/>
                <a:cs typeface="Arial" charset="0"/>
              </a:rPr>
              <a:t>Documenting functions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en-US" dirty="0" smtClean="0"/>
              <a:t>Useful for visualizing the layout of function calls in a large and complex program.</a:t>
            </a:r>
          </a:p>
          <a:p>
            <a:r>
              <a:rPr lang="en-US" altLang="en-US" b="1" dirty="0" smtClean="0"/>
              <a:t>Format</a:t>
            </a:r>
            <a:r>
              <a:rPr lang="en-US" altLang="en-US" dirty="0" smtClean="0"/>
              <a:t>:</a:t>
            </a:r>
          </a:p>
          <a:p>
            <a:endParaRPr lang="en-US" altLang="en-US" dirty="0" smtClean="0"/>
          </a:p>
          <a:p>
            <a:endParaRPr lang="en-US" altLang="en-US" dirty="0" smtClean="0"/>
          </a:p>
          <a:p>
            <a:endParaRPr lang="en-US" altLang="en-US" dirty="0" smtClean="0"/>
          </a:p>
          <a:p>
            <a:endParaRPr lang="en-US" altLang="en-US" dirty="0" smtClean="0"/>
          </a:p>
          <a:p>
            <a:r>
              <a:rPr lang="en-US" altLang="en-US" b="1" dirty="0" smtClean="0"/>
              <a:t>Example</a:t>
            </a:r>
            <a:r>
              <a:rPr lang="en-US" altLang="en-US" dirty="0" smtClean="0"/>
              <a:t>:</a:t>
            </a:r>
          </a:p>
          <a:p>
            <a:pPr marL="342900" lvl="1" indent="0">
              <a:buFont typeface="Arial" charset="0"/>
              <a:buNone/>
            </a:pPr>
            <a:r>
              <a:rPr lang="en-US" altLang="en-US" sz="1800" dirty="0" smtClean="0">
                <a:latin typeface="Consolas" pitchFamily="49" charset="0"/>
              </a:rPr>
              <a:t>def start():</a:t>
            </a:r>
          </a:p>
          <a:p>
            <a:pPr marL="342900" lvl="1" indent="0">
              <a:buFont typeface="Arial" charset="0"/>
              <a:buNone/>
            </a:pPr>
            <a:r>
              <a:rPr lang="en-US" altLang="en-US" sz="1800" dirty="0" smtClean="0">
                <a:latin typeface="Consolas" pitchFamily="49" charset="0"/>
              </a:rPr>
              <a:t>    age = float(input())</a:t>
            </a:r>
          </a:p>
          <a:p>
            <a:pPr marL="342900" lvl="1" indent="0">
              <a:buFont typeface="Arial" charset="0"/>
              <a:buNone/>
            </a:pPr>
            <a:r>
              <a:rPr lang="en-US" altLang="en-US" sz="1800" dirty="0" smtClean="0">
                <a:latin typeface="Consolas" pitchFamily="49" charset="0"/>
              </a:rPr>
              <a:t>    print(age)</a:t>
            </a:r>
          </a:p>
        </p:txBody>
      </p:sp>
      <p:sp>
        <p:nvSpPr>
          <p:cNvPr id="50179" name="Title 1"/>
          <p:cNvSpPr>
            <a:spLocks noGrp="1"/>
          </p:cNvSpPr>
          <p:nvPr>
            <p:ph type="title"/>
          </p:nvPr>
        </p:nvSpPr>
        <p:spPr/>
        <p:txBody>
          <a:bodyPr/>
          <a:lstStyle/>
          <a:p>
            <a:r>
              <a:rPr lang="en-US" altLang="en-US" smtClean="0"/>
              <a:t>Structure Charts</a:t>
            </a:r>
          </a:p>
        </p:txBody>
      </p:sp>
      <p:grpSp>
        <p:nvGrpSpPr>
          <p:cNvPr id="8" name="Group 7"/>
          <p:cNvGrpSpPr>
            <a:grpSpLocks/>
          </p:cNvGrpSpPr>
          <p:nvPr/>
        </p:nvGrpSpPr>
        <p:grpSpPr bwMode="auto">
          <a:xfrm>
            <a:off x="685800" y="2362200"/>
            <a:ext cx="4595813" cy="1828800"/>
            <a:chOff x="685800" y="2362200"/>
            <a:chExt cx="4595813" cy="1828800"/>
          </a:xfrm>
        </p:grpSpPr>
        <p:sp>
          <p:nvSpPr>
            <p:cNvPr id="5" name="Rectangle 4"/>
            <p:cNvSpPr/>
            <p:nvPr/>
          </p:nvSpPr>
          <p:spPr>
            <a:xfrm>
              <a:off x="685800" y="3352800"/>
              <a:ext cx="15240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Function being called</a:t>
              </a:r>
            </a:p>
          </p:txBody>
        </p:sp>
        <p:sp>
          <p:nvSpPr>
            <p:cNvPr id="6" name="Rectangle 5"/>
            <p:cNvSpPr/>
            <p:nvPr/>
          </p:nvSpPr>
          <p:spPr>
            <a:xfrm>
              <a:off x="2233613" y="2362200"/>
              <a:ext cx="15240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Calling function</a:t>
              </a:r>
            </a:p>
          </p:txBody>
        </p:sp>
        <p:sp>
          <p:nvSpPr>
            <p:cNvPr id="7" name="Rectangle 6"/>
            <p:cNvSpPr/>
            <p:nvPr/>
          </p:nvSpPr>
          <p:spPr>
            <a:xfrm>
              <a:off x="3757613" y="3408363"/>
              <a:ext cx="1524000" cy="7826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Function being called</a:t>
              </a:r>
            </a:p>
          </p:txBody>
        </p:sp>
        <p:cxnSp>
          <p:nvCxnSpPr>
            <p:cNvPr id="9" name="Elbow Connector 8"/>
            <p:cNvCxnSpPr>
              <a:stCxn id="6" idx="2"/>
              <a:endCxn id="5" idx="0"/>
            </p:cNvCxnSpPr>
            <p:nvPr/>
          </p:nvCxnSpPr>
          <p:spPr>
            <a:xfrm rot="5400000">
              <a:off x="1993107" y="2350293"/>
              <a:ext cx="457200" cy="1547813"/>
            </a:xfrm>
            <a:prstGeom prst="bentConnector3">
              <a:avLst>
                <a:gd name="adj1" fmla="val 56383"/>
              </a:avLst>
            </a:prstGeom>
            <a:ln w="25400"/>
          </p:spPr>
          <p:style>
            <a:lnRef idx="1">
              <a:schemeClr val="accent1"/>
            </a:lnRef>
            <a:fillRef idx="0">
              <a:schemeClr val="accent1"/>
            </a:fillRef>
            <a:effectRef idx="0">
              <a:schemeClr val="accent1"/>
            </a:effectRef>
            <a:fontRef idx="minor">
              <a:schemeClr val="tx1"/>
            </a:fontRef>
          </p:style>
        </p:cxnSp>
        <p:cxnSp>
          <p:nvCxnSpPr>
            <p:cNvPr id="10" name="Elbow Connector 9"/>
            <p:cNvCxnSpPr>
              <a:stCxn id="7" idx="0"/>
              <a:endCxn id="6" idx="2"/>
            </p:cNvCxnSpPr>
            <p:nvPr/>
          </p:nvCxnSpPr>
          <p:spPr>
            <a:xfrm rot="16200000" flipV="1">
              <a:off x="3501231" y="2389982"/>
              <a:ext cx="512763" cy="1524000"/>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grpSp>
      <p:grpSp>
        <p:nvGrpSpPr>
          <p:cNvPr id="15" name="Group 14"/>
          <p:cNvGrpSpPr>
            <a:grpSpLocks/>
          </p:cNvGrpSpPr>
          <p:nvPr/>
        </p:nvGrpSpPr>
        <p:grpSpPr bwMode="auto">
          <a:xfrm>
            <a:off x="4743450" y="4530725"/>
            <a:ext cx="3657600" cy="2155825"/>
            <a:chOff x="4743451" y="4530320"/>
            <a:chExt cx="3657600" cy="2155825"/>
          </a:xfrm>
        </p:grpSpPr>
        <p:sp>
          <p:nvSpPr>
            <p:cNvPr id="16" name="Rectangle 15"/>
            <p:cNvSpPr/>
            <p:nvPr/>
          </p:nvSpPr>
          <p:spPr bwMode="auto">
            <a:xfrm>
              <a:off x="4743451" y="6152745"/>
              <a:ext cx="1119188"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input</a:t>
              </a:r>
            </a:p>
          </p:txBody>
        </p:sp>
        <p:sp>
          <p:nvSpPr>
            <p:cNvPr id="17" name="Rectangle 16"/>
            <p:cNvSpPr/>
            <p:nvPr/>
          </p:nvSpPr>
          <p:spPr bwMode="auto">
            <a:xfrm>
              <a:off x="5886451" y="4530320"/>
              <a:ext cx="2190750" cy="10985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18" name="Rectangle 17"/>
            <p:cNvSpPr/>
            <p:nvPr/>
          </p:nvSpPr>
          <p:spPr bwMode="auto">
            <a:xfrm>
              <a:off x="6038851" y="6151158"/>
              <a:ext cx="990600" cy="531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float</a:t>
              </a:r>
            </a:p>
          </p:txBody>
        </p:sp>
        <p:cxnSp>
          <p:nvCxnSpPr>
            <p:cNvPr id="19" name="Elbow Connector 18"/>
            <p:cNvCxnSpPr>
              <a:stCxn id="17" idx="2"/>
              <a:endCxn id="16" idx="0"/>
            </p:cNvCxnSpPr>
            <p:nvPr/>
          </p:nvCxnSpPr>
          <p:spPr bwMode="auto">
            <a:xfrm rot="5400000">
              <a:off x="5880895" y="5051814"/>
              <a:ext cx="523875" cy="1677987"/>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8" idx="0"/>
              <a:endCxn id="17" idx="2"/>
            </p:cNvCxnSpPr>
            <p:nvPr/>
          </p:nvCxnSpPr>
          <p:spPr bwMode="auto">
            <a:xfrm rot="5400000" flipH="1" flipV="1">
              <a:off x="6496845" y="5666176"/>
              <a:ext cx="522288" cy="447675"/>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sp>
          <p:nvSpPr>
            <p:cNvPr id="27" name="Rectangle 26"/>
            <p:cNvSpPr/>
            <p:nvPr/>
          </p:nvSpPr>
          <p:spPr bwMode="auto">
            <a:xfrm>
              <a:off x="7410451" y="6152745"/>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print</a:t>
              </a:r>
            </a:p>
          </p:txBody>
        </p:sp>
        <p:cxnSp>
          <p:nvCxnSpPr>
            <p:cNvPr id="29" name="Elbow Connector 28"/>
            <p:cNvCxnSpPr>
              <a:stCxn id="17" idx="2"/>
              <a:endCxn id="27" idx="0"/>
            </p:cNvCxnSpPr>
            <p:nvPr/>
          </p:nvCxnSpPr>
          <p:spPr bwMode="auto">
            <a:xfrm rot="16200000" flipH="1">
              <a:off x="7181851" y="5428845"/>
              <a:ext cx="523875" cy="923925"/>
            </a:xfrm>
            <a:prstGeom prst="bentConnector3">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38851" y="4968470"/>
              <a:ext cx="1085850" cy="52705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600" dirty="0">
                  <a:solidFill>
                    <a:schemeClr val="tx1"/>
                  </a:solidFill>
                  <a:latin typeface="Consolas" panose="020B0609020204030204" pitchFamily="49" charset="0"/>
                  <a:cs typeface="Consolas" panose="020B0609020204030204" pitchFamily="49" charset="0"/>
                </a:rPr>
                <a:t>age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t>Structure Chart: </a:t>
            </a:r>
            <a:r>
              <a:rPr lang="en-US" altLang="en-US" smtClean="0">
                <a:latin typeface="Consolas" pitchFamily="49" charset="0"/>
              </a:rPr>
              <a:t>temperature.py</a:t>
            </a:r>
            <a:r>
              <a:rPr lang="en-US" altLang="en-US" smtClean="0"/>
              <a:t> </a:t>
            </a:r>
          </a:p>
        </p:txBody>
      </p:sp>
      <p:sp>
        <p:nvSpPr>
          <p:cNvPr id="51203" name="Content Placeholder 2"/>
          <p:cNvSpPr>
            <a:spLocks noGrp="1"/>
          </p:cNvSpPr>
          <p:nvPr>
            <p:ph idx="1"/>
          </p:nvPr>
        </p:nvSpPr>
        <p:spPr>
          <a:xfrm>
            <a:off x="457200" y="1143000"/>
            <a:ext cx="8229600" cy="914400"/>
          </a:xfrm>
        </p:spPr>
        <p:txBody>
          <a:bodyPr/>
          <a:lstStyle/>
          <a:p>
            <a:r>
              <a:rPr lang="en-US" altLang="en-US" dirty="0" smtClean="0"/>
              <a:t>To reduce clutter most structure charts only show functions that were directly implemented by the programmer</a:t>
            </a:r>
            <a:r>
              <a:rPr lang="en-US" altLang="en-US" dirty="0"/>
              <a:t> </a:t>
            </a:r>
            <a:r>
              <a:rPr lang="en-US" altLang="en-US" dirty="0" smtClean="0"/>
              <a:t>(or the programming team).</a:t>
            </a:r>
          </a:p>
        </p:txBody>
      </p:sp>
      <p:sp>
        <p:nvSpPr>
          <p:cNvPr id="4" name="Rectangle 3"/>
          <p:cNvSpPr/>
          <p:nvPr/>
        </p:nvSpPr>
        <p:spPr>
          <a:xfrm>
            <a:off x="1993900" y="3736975"/>
            <a:ext cx="1752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introduction</a:t>
            </a:r>
          </a:p>
        </p:txBody>
      </p:sp>
      <p:sp>
        <p:nvSpPr>
          <p:cNvPr id="5" name="Rectangle 4"/>
          <p:cNvSpPr/>
          <p:nvPr/>
        </p:nvSpPr>
        <p:spPr>
          <a:xfrm>
            <a:off x="3746500" y="2438400"/>
            <a:ext cx="15240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6" name="Rectangle 5"/>
          <p:cNvSpPr/>
          <p:nvPr/>
        </p:nvSpPr>
        <p:spPr>
          <a:xfrm>
            <a:off x="5765800" y="3657600"/>
            <a:ext cx="2616200" cy="12287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convert</a:t>
            </a:r>
          </a:p>
        </p:txBody>
      </p:sp>
      <p:cxnSp>
        <p:nvCxnSpPr>
          <p:cNvPr id="7" name="Elbow Connector 6"/>
          <p:cNvCxnSpPr>
            <a:stCxn id="5" idx="2"/>
            <a:endCxn id="4" idx="0"/>
          </p:cNvCxnSpPr>
          <p:nvPr/>
        </p:nvCxnSpPr>
        <p:spPr>
          <a:xfrm rot="5400000">
            <a:off x="3306762" y="2535238"/>
            <a:ext cx="765175" cy="1638300"/>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0"/>
            <a:endCxn id="5" idx="2"/>
          </p:cNvCxnSpPr>
          <p:nvPr/>
        </p:nvCxnSpPr>
        <p:spPr>
          <a:xfrm rot="16200000" flipV="1">
            <a:off x="5448300" y="2032000"/>
            <a:ext cx="685800" cy="2565400"/>
          </a:xfrm>
          <a:prstGeom prst="bentConnector3">
            <a:avLst>
              <a:gd name="adj1" fmla="val 42908"/>
            </a:avLst>
          </a:prstGeom>
          <a:ln w="25400"/>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97325" y="6265863"/>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display</a:t>
            </a:r>
          </a:p>
        </p:txBody>
      </p:sp>
      <p:cxnSp>
        <p:nvCxnSpPr>
          <p:cNvPr id="10" name="Elbow Connector 9"/>
          <p:cNvCxnSpPr>
            <a:stCxn id="6" idx="2"/>
            <a:endCxn id="9" idx="0"/>
          </p:cNvCxnSpPr>
          <p:nvPr/>
        </p:nvCxnSpPr>
        <p:spPr>
          <a:xfrm rot="5400000">
            <a:off x="5093494" y="4285456"/>
            <a:ext cx="1379538" cy="2581275"/>
          </a:xfrm>
          <a:prstGeom prst="bentConnector3">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19800" y="4114800"/>
            <a:ext cx="1371600" cy="6096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600" dirty="0">
                <a:solidFill>
                  <a:schemeClr val="tx1"/>
                </a:solidFill>
                <a:latin typeface="Consolas" panose="020B0609020204030204" pitchFamily="49" charset="0"/>
                <a:cs typeface="Consolas" panose="020B0609020204030204" pitchFamily="49" charset="0"/>
              </a:rPr>
              <a:t>celsius</a:t>
            </a:r>
          </a:p>
          <a:p>
            <a:pPr eaLnBrk="1" hangingPunct="1">
              <a:defRPr/>
            </a:pPr>
            <a:r>
              <a:rPr lang="en-US" sz="1600" dirty="0">
                <a:solidFill>
                  <a:schemeClr val="tx1"/>
                </a:solidFill>
                <a:latin typeface="Consolas" panose="020B0609020204030204" pitchFamily="49" charset="0"/>
                <a:cs typeface="Consolas" panose="020B0609020204030204" pitchFamily="49" charset="0"/>
              </a:rPr>
              <a:t>fahrenheit</a:t>
            </a:r>
          </a:p>
        </p:txBody>
      </p:sp>
      <p:sp>
        <p:nvSpPr>
          <p:cNvPr id="51212" name="TextBox 19"/>
          <p:cNvSpPr txBox="1">
            <a:spLocks noChangeArrowheads="1"/>
          </p:cNvSpPr>
          <p:nvPr/>
        </p:nvSpPr>
        <p:spPr bwMode="auto">
          <a:xfrm>
            <a:off x="4343400" y="5256213"/>
            <a:ext cx="274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smtClean="0">
                <a:latin typeface="Consolas" pitchFamily="49" charset="0"/>
              </a:rPr>
              <a:t>Inputs(</a:t>
            </a:r>
            <a:r>
              <a:rPr lang="en-US" altLang="en-US" sz="1400" dirty="0" err="1" smtClean="0">
                <a:latin typeface="Consolas" pitchFamily="49" charset="0"/>
              </a:rPr>
              <a:t>celsius,fahrenheit</a:t>
            </a:r>
            <a:r>
              <a:rPr lang="en-US" altLang="en-US" sz="1400" dirty="0">
                <a:latin typeface="Consolas" pitchFamily="49" charset="0"/>
              </a:rPr>
              <a:t>)</a:t>
            </a:r>
            <a:endParaRPr lang="en-US" alt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smtClean="0"/>
              <a:t>Parameter Passing: Putting It All Together</a:t>
            </a:r>
          </a:p>
        </p:txBody>
      </p:sp>
      <p:sp>
        <p:nvSpPr>
          <p:cNvPr id="52227" name="Rectangle 3"/>
          <p:cNvSpPr>
            <a:spLocks noGrp="1" noChangeArrowheads="1"/>
          </p:cNvSpPr>
          <p:nvPr>
            <p:ph type="body" idx="1"/>
          </p:nvPr>
        </p:nvSpPr>
        <p:spPr/>
        <p:txBody>
          <a:bodyPr/>
          <a:lstStyle/>
          <a:p>
            <a:pPr>
              <a:spcBef>
                <a:spcPct val="10000"/>
              </a:spcBef>
            </a:pPr>
            <a:r>
              <a:rPr lang="en-US" altLang="en-US" b="1" dirty="0" smtClean="0"/>
              <a:t>Name of the example program</a:t>
            </a:r>
            <a:r>
              <a:rPr lang="en-US" altLang="en-US" dirty="0" smtClean="0"/>
              <a:t>: </a:t>
            </a:r>
            <a:r>
              <a:rPr lang="en-US" altLang="en-US" sz="2000" dirty="0" smtClean="0"/>
              <a:t>4</a:t>
            </a:r>
            <a:r>
              <a:rPr lang="en-US" altLang="en-US" sz="2000" dirty="0" smtClean="0">
                <a:latin typeface="Consolas" pitchFamily="49" charset="0"/>
              </a:rPr>
              <a:t>temperature_parameters_arguments_inputs.py</a:t>
            </a:r>
          </a:p>
          <a:p>
            <a:pPr lvl="1">
              <a:spcBef>
                <a:spcPct val="10000"/>
              </a:spcBef>
            </a:pPr>
            <a:r>
              <a:rPr lang="en-US" altLang="en-US" sz="1600" dirty="0" smtClean="0">
                <a:latin typeface="Arial" charset="0"/>
              </a:rPr>
              <a:t>Learning objective: defining functions that take arguments/parameters/inputs when they are called.</a:t>
            </a:r>
          </a:p>
          <a:p>
            <a:pPr lvl="1">
              <a:spcBef>
                <a:spcPct val="10000"/>
              </a:spcBef>
            </a:pPr>
            <a:r>
              <a:rPr lang="en-US" altLang="en-US" sz="1600" dirty="0" smtClean="0">
                <a:latin typeface="Arial" charset="0"/>
              </a:rPr>
              <a:t>Reminder: Function inputs does not refer to user input </a:t>
            </a:r>
          </a:p>
          <a:p>
            <a:pPr lvl="2">
              <a:spcBef>
                <a:spcPct val="10000"/>
              </a:spcBef>
            </a:pPr>
            <a:r>
              <a:rPr lang="en-US" altLang="en-US" sz="1400" dirty="0" smtClean="0">
                <a:latin typeface="Arial" charset="0"/>
              </a:rPr>
              <a:t>e.g. </a:t>
            </a:r>
            <a:r>
              <a:rPr lang="en-US" altLang="en-US" sz="1400" dirty="0">
                <a:latin typeface="Consolas" panose="020B0609020204030204" pitchFamily="49" charset="0"/>
              </a:rPr>
              <a:t>print("hello")   </a:t>
            </a:r>
            <a:r>
              <a:rPr lang="en-US" altLang="en-US" sz="1400" b="1" dirty="0" smtClean="0">
                <a:solidFill>
                  <a:srgbClr val="3366FF"/>
                </a:solidFill>
                <a:latin typeface="Consolas" panose="020B0609020204030204" pitchFamily="49" charset="0"/>
              </a:rPr>
              <a:t>#Input is the string hello</a:t>
            </a:r>
          </a:p>
          <a:p>
            <a:pPr marL="342900" lvl="1" indent="0">
              <a:spcBef>
                <a:spcPct val="10000"/>
              </a:spcBef>
              <a:buNone/>
            </a:pPr>
            <a:endParaRPr lang="en-US" altLang="en-US" sz="1600" dirty="0" smtClean="0">
              <a:latin typeface="Arial" charset="0"/>
            </a:endParaRP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introduction():</a:t>
            </a:r>
          </a:p>
          <a:p>
            <a:pPr lvl="1">
              <a:buFont typeface="Times New Roman" pitchFamily="18" charset="0"/>
              <a:buNone/>
            </a:pPr>
            <a:r>
              <a:rPr lang="en-US" altLang="en-US" sz="1600" dirty="0" smtClean="0">
                <a:latin typeface="Consolas" pitchFamily="49" charset="0"/>
              </a:rPr>
              <a:t>    print("""</a:t>
            </a:r>
          </a:p>
          <a:p>
            <a:pPr lvl="1">
              <a:buFont typeface="Times New Roman" pitchFamily="18" charset="0"/>
              <a:buNone/>
            </a:pPr>
            <a:r>
              <a:rPr lang="en-US" altLang="en-US" sz="1600" dirty="0" smtClean="0">
                <a:latin typeface="Consolas" pitchFamily="49" charset="0"/>
              </a:rPr>
              <a:t>Celsius to Fahrenheit converter</a:t>
            </a:r>
          </a:p>
          <a:p>
            <a:pPr lvl="1">
              <a:buFont typeface="Times New Roman" pitchFamily="18" charset="0"/>
              <a:buNone/>
            </a:pP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This program will convert a given Celsius temperature to an equivalent</a:t>
            </a:r>
          </a:p>
          <a:p>
            <a:pPr lvl="1">
              <a:buFont typeface="Times New Roman" pitchFamily="18" charset="0"/>
              <a:buNone/>
            </a:pPr>
            <a:r>
              <a:rPr lang="en-US" altLang="en-US" sz="1600" dirty="0" smtClean="0">
                <a:latin typeface="Consolas" pitchFamily="49" charset="0"/>
              </a:rPr>
              <a:t>Fahrenheit value.</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    """)</a:t>
            </a:r>
          </a:p>
        </p:txBody>
      </p:sp>
      <p:pic>
        <p:nvPicPr>
          <p:cNvPr id="522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486400"/>
            <a:ext cx="81788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smtClean="0"/>
              <a:t>Parameter Passing: Putting It All Together (2)</a:t>
            </a:r>
          </a:p>
        </p:txBody>
      </p:sp>
      <p:sp>
        <p:nvSpPr>
          <p:cNvPr id="53251" name="Rectangle 3"/>
          <p:cNvSpPr>
            <a:spLocks noGrp="1" noChangeArrowheads="1"/>
          </p:cNvSpPr>
          <p:nvPr>
            <p:ph type="body" idx="1"/>
          </p:nvPr>
        </p:nvSpPr>
        <p:spPr/>
        <p:txBody>
          <a:bodyPr/>
          <a:lstStyle/>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display(</a:t>
            </a:r>
            <a:r>
              <a:rPr lang="en-US" altLang="en-US" sz="1600" dirty="0" err="1" smtClean="0">
                <a:latin typeface="Consolas" pitchFamily="49" charset="0"/>
              </a:rPr>
              <a:t>celsius,fahrenheit</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print()</a:t>
            </a:r>
          </a:p>
          <a:p>
            <a:pPr lvl="1">
              <a:buFont typeface="Times New Roman" pitchFamily="18" charset="0"/>
              <a:buNone/>
            </a:pPr>
            <a:r>
              <a:rPr lang="en-US" altLang="en-US" sz="1600" dirty="0" smtClean="0">
                <a:latin typeface="Consolas" pitchFamily="49" charset="0"/>
              </a:rPr>
              <a:t>    print("Celsius value: ", </a:t>
            </a:r>
            <a:r>
              <a:rPr lang="en-US" altLang="en-US" sz="1600" dirty="0" err="1" smtClean="0">
                <a:latin typeface="Consolas" pitchFamily="49" charset="0"/>
              </a:rPr>
              <a:t>celsius</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print("Fahrenheit value:", </a:t>
            </a:r>
            <a:r>
              <a:rPr lang="en-US" altLang="en-US" sz="1600" dirty="0" err="1" smtClean="0">
                <a:latin typeface="Consolas" pitchFamily="49" charset="0"/>
              </a:rPr>
              <a:t>fahrenheit</a:t>
            </a:r>
            <a:r>
              <a:rPr lang="en-US" altLang="en-US" sz="1600" dirty="0" smtClean="0">
                <a:latin typeface="Consolas" pitchFamily="49" charset="0"/>
              </a:rPr>
              <a:t>)</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convert():</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celsius</a:t>
            </a:r>
            <a:r>
              <a:rPr lang="en-US" altLang="en-US" sz="1600" dirty="0" smtClean="0">
                <a:latin typeface="Consolas" pitchFamily="49" charset="0"/>
              </a:rPr>
              <a:t> = float(input ("Type in the </a:t>
            </a:r>
            <a:r>
              <a:rPr lang="en-US" altLang="en-US" sz="1600" dirty="0" err="1" smtClean="0">
                <a:latin typeface="Consolas" pitchFamily="49" charset="0"/>
              </a:rPr>
              <a:t>celsius</a:t>
            </a:r>
            <a:r>
              <a:rPr lang="en-US" altLang="en-US" sz="1600" dirty="0" smtClean="0">
                <a:latin typeface="Consolas" pitchFamily="49" charset="0"/>
              </a:rPr>
              <a:t> temperature: "))</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 = </a:t>
            </a:r>
            <a:r>
              <a:rPr lang="en-US" altLang="en-US" sz="1600" dirty="0" err="1" smtClean="0">
                <a:latin typeface="Consolas" pitchFamily="49" charset="0"/>
              </a:rPr>
              <a:t>celsius</a:t>
            </a:r>
            <a:r>
              <a:rPr lang="en-US" altLang="en-US" sz="1600" dirty="0" smtClean="0">
                <a:latin typeface="Consolas" pitchFamily="49" charset="0"/>
              </a:rPr>
              <a:t> * 9 / 5 + 32</a:t>
            </a:r>
          </a:p>
          <a:p>
            <a:pPr lvl="1">
              <a:buFont typeface="Times New Roman" pitchFamily="18" charset="0"/>
              <a:buNone/>
            </a:pPr>
            <a:r>
              <a:rPr lang="en-US" altLang="en-US" sz="1600" dirty="0" smtClean="0">
                <a:latin typeface="Consolas" pitchFamily="49" charset="0"/>
              </a:rPr>
              <a:t>    display(</a:t>
            </a:r>
            <a:r>
              <a:rPr lang="en-US" altLang="en-US" sz="1600" dirty="0" err="1" smtClean="0">
                <a:latin typeface="Consolas" pitchFamily="49" charset="0"/>
              </a:rPr>
              <a:t>celsius</a:t>
            </a: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a:t>
            </a:r>
          </a:p>
          <a:p>
            <a:pPr lvl="1">
              <a:buFont typeface="Times New Roman" pitchFamily="18" charset="0"/>
              <a:buNone/>
            </a:pPr>
            <a:r>
              <a:rPr lang="en-US" altLang="en-US" sz="1600" dirty="0" smtClean="0">
                <a:latin typeface="Consolas" pitchFamily="49" charset="0"/>
              </a:rPr>
              <a:t>    </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b="1" dirty="0" smtClean="0">
                <a:solidFill>
                  <a:srgbClr val="3366FF"/>
                </a:solidFill>
                <a:latin typeface="Consolas" pitchFamily="49" charset="0"/>
              </a:rPr>
              <a:t># Starting execution point</a:t>
            </a:r>
          </a:p>
          <a:p>
            <a:pPr lvl="1">
              <a:buFont typeface="Times New Roman" pitchFamily="18" charset="0"/>
              <a:buNone/>
            </a:pPr>
            <a:r>
              <a:rPr lang="en-US" altLang="en-US" sz="1600" dirty="0" err="1" smtClean="0">
                <a:latin typeface="Consolas" pitchFamily="49" charset="0"/>
              </a:rPr>
              <a:t>def</a:t>
            </a:r>
            <a:r>
              <a:rPr lang="en-US" altLang="en-US" sz="1600" dirty="0" smtClean="0">
                <a:latin typeface="Consolas" pitchFamily="49" charset="0"/>
              </a:rPr>
              <a:t> start():</a:t>
            </a:r>
          </a:p>
          <a:p>
            <a:pPr lvl="1">
              <a:buFont typeface="Times New Roman" pitchFamily="18" charset="0"/>
              <a:buNone/>
            </a:pPr>
            <a:r>
              <a:rPr lang="en-US" altLang="en-US" sz="1600" dirty="0" smtClean="0">
                <a:latin typeface="Consolas" pitchFamily="49" charset="0"/>
              </a:rPr>
              <a:t>    introduction()</a:t>
            </a:r>
          </a:p>
          <a:p>
            <a:pPr lvl="1">
              <a:buFont typeface="Times New Roman" pitchFamily="18" charset="0"/>
              <a:buNone/>
            </a:pPr>
            <a:r>
              <a:rPr lang="en-US" altLang="en-US" sz="1600" dirty="0" smtClean="0">
                <a:latin typeface="Consolas" pitchFamily="49" charset="0"/>
              </a:rPr>
              <a:t>    convert()</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start()</a:t>
            </a:r>
          </a:p>
        </p:txBody>
      </p:sp>
      <p:pic>
        <p:nvPicPr>
          <p:cNvPr id="5325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2925" y="1219200"/>
            <a:ext cx="31877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325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525713"/>
            <a:ext cx="4238625" cy="360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2913" y="1163638"/>
            <a:ext cx="8229600" cy="5410200"/>
          </a:xfrm>
        </p:spPr>
        <p:txBody>
          <a:bodyPr/>
          <a:lstStyle/>
          <a:p>
            <a:r>
              <a:rPr lang="en-US" altLang="en-US" dirty="0" smtClean="0"/>
              <a:t>A parameter is copied into a local memory space.</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
        <p:nvSpPr>
          <p:cNvPr id="54275" name="Title 1"/>
          <p:cNvSpPr>
            <a:spLocks noGrp="1"/>
          </p:cNvSpPr>
          <p:nvPr>
            <p:ph type="title"/>
          </p:nvPr>
        </p:nvSpPr>
        <p:spPr/>
        <p:txBody>
          <a:bodyPr/>
          <a:lstStyle/>
          <a:p>
            <a:r>
              <a:rPr lang="en-US" altLang="en-US" smtClean="0"/>
              <a:t>Parameter Passing: Important Recap!</a:t>
            </a:r>
          </a:p>
        </p:txBody>
      </p:sp>
      <p:sp>
        <p:nvSpPr>
          <p:cNvPr id="4" name="Rectangle 3"/>
          <p:cNvSpPr>
            <a:spLocks noChangeArrowheads="1"/>
          </p:cNvSpPr>
          <p:nvPr/>
        </p:nvSpPr>
        <p:spPr bwMode="auto">
          <a:xfrm>
            <a:off x="717550" y="1752600"/>
            <a:ext cx="54585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1600" b="1" dirty="0">
                <a:latin typeface="Consolas" pitchFamily="49" charset="0"/>
              </a:rPr>
              <a:t># Inside function convert()</a:t>
            </a:r>
          </a:p>
          <a:p>
            <a:pPr eaLnBrk="1" hangingPunct="1"/>
            <a:r>
              <a:rPr lang="en-US" altLang="en-US" sz="1600" dirty="0" smtClean="0">
                <a:latin typeface="Consolas" pitchFamily="49" charset="0"/>
              </a:rPr>
              <a:t>display(</a:t>
            </a:r>
            <a:r>
              <a:rPr lang="en-US" altLang="en-US" sz="1600" dirty="0" err="1" smtClean="0">
                <a:latin typeface="Consolas" pitchFamily="49" charset="0"/>
              </a:rPr>
              <a:t>celsius,fahrenheit</a:t>
            </a:r>
            <a:r>
              <a:rPr lang="en-US" altLang="en-US" sz="1600" dirty="0">
                <a:latin typeface="Consolas" pitchFamily="49" charset="0"/>
              </a:rPr>
              <a:t>)   </a:t>
            </a:r>
            <a:r>
              <a:rPr lang="en-US" altLang="en-US" sz="1600" dirty="0">
                <a:solidFill>
                  <a:srgbClr val="FF0000"/>
                </a:solidFill>
                <a:latin typeface="Consolas" pitchFamily="49" charset="0"/>
              </a:rPr>
              <a:t> </a:t>
            </a:r>
            <a:r>
              <a:rPr lang="en-US" altLang="en-US" sz="1600" b="1" dirty="0">
                <a:solidFill>
                  <a:srgbClr val="3366FF"/>
                </a:solidFill>
                <a:latin typeface="Consolas" pitchFamily="49" charset="0"/>
              </a:rPr>
              <a:t># Function call </a:t>
            </a:r>
          </a:p>
        </p:txBody>
      </p:sp>
      <p:sp>
        <p:nvSpPr>
          <p:cNvPr id="5" name="Rectangle 4"/>
          <p:cNvSpPr>
            <a:spLocks noChangeArrowheads="1"/>
          </p:cNvSpPr>
          <p:nvPr/>
        </p:nvSpPr>
        <p:spPr bwMode="auto">
          <a:xfrm>
            <a:off x="242888" y="2908300"/>
            <a:ext cx="65928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1" eaLnBrk="1" hangingPunct="1"/>
            <a:r>
              <a:rPr lang="en-US" altLang="en-US" sz="1600" b="1" dirty="0">
                <a:latin typeface="Consolas" pitchFamily="49" charset="0"/>
              </a:rPr>
              <a:t># Inside function display</a:t>
            </a:r>
          </a:p>
          <a:p>
            <a:pPr lvl="1" eaLnBrk="1" hangingPunct="1"/>
            <a:r>
              <a:rPr lang="en-US" altLang="en-US" sz="1600" dirty="0" err="1">
                <a:latin typeface="Consolas" pitchFamily="49" charset="0"/>
              </a:rPr>
              <a:t>def</a:t>
            </a:r>
            <a:r>
              <a:rPr lang="en-US" altLang="en-US" sz="1600" dirty="0">
                <a:latin typeface="Consolas" pitchFamily="49" charset="0"/>
              </a:rPr>
              <a:t> </a:t>
            </a:r>
            <a:r>
              <a:rPr lang="en-US" altLang="en-US" sz="1600" dirty="0" smtClean="0">
                <a:latin typeface="Consolas" pitchFamily="49" charset="0"/>
              </a:rPr>
              <a:t>display(</a:t>
            </a:r>
            <a:r>
              <a:rPr lang="en-US" altLang="en-US" sz="1600" dirty="0" err="1" smtClean="0">
                <a:latin typeface="Consolas" pitchFamily="49" charset="0"/>
              </a:rPr>
              <a:t>celsius,fahrenheit</a:t>
            </a:r>
            <a:r>
              <a:rPr lang="en-US" altLang="en-US" sz="1600" dirty="0">
                <a:latin typeface="Consolas" pitchFamily="49" charset="0"/>
              </a:rPr>
              <a:t>):   </a:t>
            </a:r>
            <a:r>
              <a:rPr lang="en-US" altLang="en-US" sz="1600" b="1" dirty="0">
                <a:solidFill>
                  <a:srgbClr val="3366FF"/>
                </a:solidFill>
                <a:latin typeface="Consolas" pitchFamily="49" charset="0"/>
              </a:rPr>
              <a:t># Function </a:t>
            </a:r>
          </a:p>
          <a:p>
            <a:pPr lvl="1" eaLnBrk="1" hangingPunct="1"/>
            <a:r>
              <a:rPr lang="en-US" altLang="en-US" sz="1600" b="1" dirty="0">
                <a:solidFill>
                  <a:srgbClr val="3366FF"/>
                </a:solidFill>
                <a:latin typeface="Consolas" pitchFamily="49" charset="0"/>
              </a:rPr>
              <a:t>				      </a:t>
            </a:r>
            <a:r>
              <a:rPr lang="en-US" altLang="en-US" sz="1600" b="1" dirty="0" smtClean="0">
                <a:solidFill>
                  <a:srgbClr val="3366FF"/>
                </a:solidFill>
                <a:latin typeface="Consolas" pitchFamily="49" charset="0"/>
              </a:rPr>
              <a:t># </a:t>
            </a:r>
            <a:r>
              <a:rPr lang="en-US" altLang="en-US" sz="1600" b="1" dirty="0">
                <a:solidFill>
                  <a:srgbClr val="3366FF"/>
                </a:solidFill>
                <a:latin typeface="Consolas" pitchFamily="49" charset="0"/>
              </a:rPr>
              <a:t>definition</a:t>
            </a:r>
          </a:p>
          <a:p>
            <a:pPr lvl="1" eaLnBrk="1" hangingPunct="1">
              <a:buFont typeface="Times New Roman" pitchFamily="18" charset="0"/>
              <a:buNone/>
            </a:pPr>
            <a:endParaRPr lang="en-US" altLang="en-US" sz="1600" dirty="0">
              <a:latin typeface="Consolas" pitchFamily="49" charset="0"/>
            </a:endParaRPr>
          </a:p>
        </p:txBody>
      </p:sp>
      <p:cxnSp>
        <p:nvCxnSpPr>
          <p:cNvPr id="7" name="Straight Arrow Connector 6"/>
          <p:cNvCxnSpPr>
            <a:cxnSpLocks noChangeShapeType="1"/>
          </p:cNvCxnSpPr>
          <p:nvPr/>
        </p:nvCxnSpPr>
        <p:spPr bwMode="auto">
          <a:xfrm>
            <a:off x="1955800" y="2184400"/>
            <a:ext cx="571500" cy="10795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cxnSp>
        <p:nvCxnSpPr>
          <p:cNvPr id="11" name="Straight Arrow Connector 10"/>
          <p:cNvCxnSpPr>
            <a:cxnSpLocks noChangeShapeType="1"/>
          </p:cNvCxnSpPr>
          <p:nvPr/>
        </p:nvCxnSpPr>
        <p:spPr bwMode="auto">
          <a:xfrm>
            <a:off x="2921000" y="2184400"/>
            <a:ext cx="584200" cy="10795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12" name="TextBox 11"/>
          <p:cNvSpPr txBox="1">
            <a:spLocks noChangeArrowheads="1"/>
          </p:cNvSpPr>
          <p:nvPr/>
        </p:nvSpPr>
        <p:spPr bwMode="auto">
          <a:xfrm>
            <a:off x="1041400" y="2600325"/>
            <a:ext cx="1339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latin typeface="Arial" charset="0"/>
              </a:rPr>
              <a:t>Make copy</a:t>
            </a:r>
          </a:p>
        </p:txBody>
      </p:sp>
      <p:sp>
        <p:nvSpPr>
          <p:cNvPr id="13" name="TextBox 12"/>
          <p:cNvSpPr txBox="1">
            <a:spLocks noChangeArrowheads="1"/>
          </p:cNvSpPr>
          <p:nvPr/>
        </p:nvSpPr>
        <p:spPr bwMode="auto">
          <a:xfrm>
            <a:off x="3352800" y="2576513"/>
            <a:ext cx="1384300"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latin typeface="Arial" charset="0"/>
              </a:rPr>
              <a:t>Make copy</a:t>
            </a:r>
          </a:p>
        </p:txBody>
      </p:sp>
      <p:grpSp>
        <p:nvGrpSpPr>
          <p:cNvPr id="20" name="Group 19"/>
          <p:cNvGrpSpPr>
            <a:grpSpLocks/>
          </p:cNvGrpSpPr>
          <p:nvPr/>
        </p:nvGrpSpPr>
        <p:grpSpPr bwMode="auto">
          <a:xfrm>
            <a:off x="6565900" y="1905000"/>
            <a:ext cx="700088" cy="636588"/>
            <a:chOff x="6566338" y="1904999"/>
            <a:chExt cx="700225" cy="636183"/>
          </a:xfrm>
        </p:grpSpPr>
        <p:pic>
          <p:nvPicPr>
            <p:cNvPr id="54312" name="Picture 10" descr="C:\Users\tamj\AppData\Local\Microsoft\Windows\Temporary Internet Files\Content.IE5\0WRJN1BJ\MC90043163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566338" y="1904999"/>
              <a:ext cx="636183" cy="63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6682249" y="2200086"/>
              <a:ext cx="584314" cy="190379"/>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p:txBody>
        </p:sp>
      </p:grpSp>
      <p:grpSp>
        <p:nvGrpSpPr>
          <p:cNvPr id="21" name="Group 20"/>
          <p:cNvGrpSpPr>
            <a:grpSpLocks/>
          </p:cNvGrpSpPr>
          <p:nvPr/>
        </p:nvGrpSpPr>
        <p:grpSpPr bwMode="auto">
          <a:xfrm>
            <a:off x="7956550" y="1163638"/>
            <a:ext cx="1108075" cy="1166812"/>
            <a:chOff x="7956663" y="1164135"/>
            <a:chExt cx="1107917" cy="1166965"/>
          </a:xfrm>
        </p:grpSpPr>
        <p:pic>
          <p:nvPicPr>
            <p:cNvPr id="54310" name="Picture 11" descr="C:\Users\tamj\AppData\Local\Microsoft\Windows\Temporary Internet Files\Content.IE5\94BCLD82\MC900150411[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6663" y="1164135"/>
              <a:ext cx="1107917" cy="1166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8370942" y="1651561"/>
              <a:ext cx="584117" cy="19211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p:txBody>
        </p:sp>
      </p:grpSp>
      <p:grpSp>
        <p:nvGrpSpPr>
          <p:cNvPr id="23" name="Group 22"/>
          <p:cNvGrpSpPr>
            <a:grpSpLocks/>
          </p:cNvGrpSpPr>
          <p:nvPr/>
        </p:nvGrpSpPr>
        <p:grpSpPr bwMode="auto">
          <a:xfrm>
            <a:off x="8193088" y="2954338"/>
            <a:ext cx="762000" cy="635000"/>
            <a:chOff x="8192529" y="2953712"/>
            <a:chExt cx="762593" cy="636183"/>
          </a:xfrm>
        </p:grpSpPr>
        <p:pic>
          <p:nvPicPr>
            <p:cNvPr id="54308" name="Picture 10" descr="C:\Users\tamj\AppData\Local\Microsoft\Windows\Temporary Internet Files\Content.IE5\0WRJN1BJ\MC90043163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192529" y="2953712"/>
              <a:ext cx="636183" cy="63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8370467" y="3111167"/>
              <a:ext cx="584655" cy="44055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solidFill>
                    <a:schemeClr val="tx1"/>
                  </a:solidFill>
                </a:rPr>
                <a:t>Data</a:t>
              </a:r>
            </a:p>
            <a:p>
              <a:pPr algn="ctr" eaLnBrk="1" hangingPunct="1">
                <a:defRPr/>
              </a:pPr>
              <a:r>
                <a:rPr lang="en-US" sz="1600" dirty="0">
                  <a:solidFill>
                    <a:schemeClr val="tx1"/>
                  </a:solidFill>
                </a:rPr>
                <a:t>copy</a:t>
              </a:r>
            </a:p>
          </p:txBody>
        </p:sp>
      </p:grpSp>
      <p:grpSp>
        <p:nvGrpSpPr>
          <p:cNvPr id="6" name="Group 5"/>
          <p:cNvGrpSpPr>
            <a:grpSpLocks/>
          </p:cNvGrpSpPr>
          <p:nvPr/>
        </p:nvGrpSpPr>
        <p:grpSpPr bwMode="auto">
          <a:xfrm>
            <a:off x="6867525" y="2541588"/>
            <a:ext cx="1325563" cy="730250"/>
            <a:chOff x="6867525" y="2541588"/>
            <a:chExt cx="1325563" cy="730250"/>
          </a:xfrm>
        </p:grpSpPr>
        <p:cxnSp>
          <p:nvCxnSpPr>
            <p:cNvPr id="17" name="Curved Connector 16"/>
            <p:cNvCxnSpPr>
              <a:stCxn id="54312" idx="2"/>
              <a:endCxn id="54308" idx="3"/>
            </p:cNvCxnSpPr>
            <p:nvPr/>
          </p:nvCxnSpPr>
          <p:spPr bwMode="auto">
            <a:xfrm rot="16200000" flipH="1">
              <a:off x="7173119" y="2251869"/>
              <a:ext cx="730250" cy="1309688"/>
            </a:xfrm>
            <a:prstGeom prst="curvedConnector2">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307" name="TextBox 23"/>
            <p:cNvSpPr txBox="1">
              <a:spLocks noChangeArrowheads="1"/>
            </p:cNvSpPr>
            <p:nvPr/>
          </p:nvSpPr>
          <p:spPr bwMode="auto">
            <a:xfrm>
              <a:off x="6867525" y="2864396"/>
              <a:ext cx="1220350" cy="369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t>Separate</a:t>
              </a:r>
            </a:p>
          </p:txBody>
        </p:sp>
      </p:grpSp>
      <p:sp>
        <p:nvSpPr>
          <p:cNvPr id="29" name="Text Box 6"/>
          <p:cNvSpPr txBox="1">
            <a:spLocks noChangeArrowheads="1"/>
          </p:cNvSpPr>
          <p:nvPr/>
        </p:nvSpPr>
        <p:spPr bwMode="auto">
          <a:xfrm>
            <a:off x="442913" y="3922713"/>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47" name="Group 46"/>
          <p:cNvGrpSpPr>
            <a:grpSpLocks/>
          </p:cNvGrpSpPr>
          <p:nvPr/>
        </p:nvGrpSpPr>
        <p:grpSpPr bwMode="auto">
          <a:xfrm>
            <a:off x="900113" y="4270375"/>
            <a:ext cx="2909887" cy="1597025"/>
            <a:chOff x="900146" y="4270497"/>
            <a:chExt cx="2909854" cy="1596903"/>
          </a:xfrm>
        </p:grpSpPr>
        <p:sp>
          <p:nvSpPr>
            <p:cNvPr id="54300" name="Rectangle 4"/>
            <p:cNvSpPr>
              <a:spLocks noChangeArrowheads="1"/>
            </p:cNvSpPr>
            <p:nvPr/>
          </p:nvSpPr>
          <p:spPr bwMode="auto">
            <a:xfrm>
              <a:off x="2527300" y="4829287"/>
              <a:ext cx="806450"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-34</a:t>
              </a:r>
            </a:p>
          </p:txBody>
        </p:sp>
        <p:sp>
          <p:nvSpPr>
            <p:cNvPr id="54301" name="Text Box 5"/>
            <p:cNvSpPr txBox="1">
              <a:spLocks noChangeArrowheads="1"/>
            </p:cNvSpPr>
            <p:nvPr/>
          </p:nvSpPr>
          <p:spPr bwMode="auto">
            <a:xfrm>
              <a:off x="900906" y="4884033"/>
              <a:ext cx="12045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celsius</a:t>
              </a:r>
            </a:p>
          </p:txBody>
        </p:sp>
        <p:sp>
          <p:nvSpPr>
            <p:cNvPr id="54302" name="Rectangle 4"/>
            <p:cNvSpPr>
              <a:spLocks noChangeArrowheads="1"/>
            </p:cNvSpPr>
            <p:nvPr/>
          </p:nvSpPr>
          <p:spPr bwMode="auto">
            <a:xfrm>
              <a:off x="2527300" y="5297916"/>
              <a:ext cx="806450" cy="3077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-29.2</a:t>
              </a:r>
            </a:p>
          </p:txBody>
        </p:sp>
        <p:sp>
          <p:nvSpPr>
            <p:cNvPr id="54303" name="Text Box 5"/>
            <p:cNvSpPr txBox="1">
              <a:spLocks noChangeArrowheads="1"/>
            </p:cNvSpPr>
            <p:nvPr/>
          </p:nvSpPr>
          <p:spPr bwMode="auto">
            <a:xfrm>
              <a:off x="956949" y="5303985"/>
              <a:ext cx="14406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fahrenheit</a:t>
              </a:r>
            </a:p>
          </p:txBody>
        </p:sp>
        <p:sp>
          <p:nvSpPr>
            <p:cNvPr id="35" name="Rectangle 34"/>
            <p:cNvSpPr/>
            <p:nvPr/>
          </p:nvSpPr>
          <p:spPr bwMode="auto">
            <a:xfrm>
              <a:off x="900146" y="4640357"/>
              <a:ext cx="2909854" cy="12270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54305" name="TextBox 30"/>
            <p:cNvSpPr txBox="1">
              <a:spLocks noChangeArrowheads="1"/>
            </p:cNvSpPr>
            <p:nvPr/>
          </p:nvSpPr>
          <p:spPr bwMode="auto">
            <a:xfrm>
              <a:off x="900146" y="4270497"/>
              <a:ext cx="22105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convert</a:t>
              </a:r>
              <a:r>
                <a:rPr lang="en-US" altLang="en-US" sz="1800"/>
                <a:t>’</a:t>
              </a:r>
            </a:p>
          </p:txBody>
        </p:sp>
      </p:grpSp>
      <p:grpSp>
        <p:nvGrpSpPr>
          <p:cNvPr id="48" name="Group 47"/>
          <p:cNvGrpSpPr>
            <a:grpSpLocks/>
          </p:cNvGrpSpPr>
          <p:nvPr/>
        </p:nvGrpSpPr>
        <p:grpSpPr bwMode="auto">
          <a:xfrm>
            <a:off x="3067050" y="4227513"/>
            <a:ext cx="4460875" cy="1597025"/>
            <a:chOff x="3067050" y="4227634"/>
            <a:chExt cx="4460315" cy="1596903"/>
          </a:xfrm>
        </p:grpSpPr>
        <p:sp>
          <p:nvSpPr>
            <p:cNvPr id="54292" name="Rectangle 4"/>
            <p:cNvSpPr>
              <a:spLocks noChangeArrowheads="1"/>
            </p:cNvSpPr>
            <p:nvPr/>
          </p:nvSpPr>
          <p:spPr bwMode="auto">
            <a:xfrm>
              <a:off x="6244665" y="4786424"/>
              <a:ext cx="806450"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-34</a:t>
              </a:r>
            </a:p>
          </p:txBody>
        </p:sp>
        <p:sp>
          <p:nvSpPr>
            <p:cNvPr id="54293" name="Text Box 5"/>
            <p:cNvSpPr txBox="1">
              <a:spLocks noChangeArrowheads="1"/>
            </p:cNvSpPr>
            <p:nvPr/>
          </p:nvSpPr>
          <p:spPr bwMode="auto">
            <a:xfrm>
              <a:off x="4618271" y="4841170"/>
              <a:ext cx="12045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celsius</a:t>
              </a:r>
            </a:p>
          </p:txBody>
        </p:sp>
        <p:sp>
          <p:nvSpPr>
            <p:cNvPr id="54294" name="Rectangle 4"/>
            <p:cNvSpPr>
              <a:spLocks noChangeArrowheads="1"/>
            </p:cNvSpPr>
            <p:nvPr/>
          </p:nvSpPr>
          <p:spPr bwMode="auto">
            <a:xfrm>
              <a:off x="6244665" y="5255053"/>
              <a:ext cx="806450" cy="3077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-29.2</a:t>
              </a:r>
            </a:p>
          </p:txBody>
        </p:sp>
        <p:sp>
          <p:nvSpPr>
            <p:cNvPr id="54295" name="Text Box 5"/>
            <p:cNvSpPr txBox="1">
              <a:spLocks noChangeArrowheads="1"/>
            </p:cNvSpPr>
            <p:nvPr/>
          </p:nvSpPr>
          <p:spPr bwMode="auto">
            <a:xfrm>
              <a:off x="4697037" y="5255053"/>
              <a:ext cx="14406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fahrenheit</a:t>
              </a:r>
            </a:p>
          </p:txBody>
        </p:sp>
        <p:sp>
          <p:nvSpPr>
            <p:cNvPr id="41" name="Rectangle 40"/>
            <p:cNvSpPr/>
            <p:nvPr/>
          </p:nvSpPr>
          <p:spPr bwMode="auto">
            <a:xfrm>
              <a:off x="4617843" y="4597493"/>
              <a:ext cx="2909522" cy="1227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54297" name="TextBox 30"/>
            <p:cNvSpPr txBox="1">
              <a:spLocks noChangeArrowheads="1"/>
            </p:cNvSpPr>
            <p:nvPr/>
          </p:nvSpPr>
          <p:spPr bwMode="auto">
            <a:xfrm>
              <a:off x="4617511" y="4227634"/>
              <a:ext cx="22105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display</a:t>
              </a:r>
              <a:r>
                <a:rPr lang="en-US" altLang="en-US" sz="1800"/>
                <a:t>’</a:t>
              </a:r>
            </a:p>
          </p:txBody>
        </p:sp>
        <p:cxnSp>
          <p:nvCxnSpPr>
            <p:cNvPr id="54298" name="Straight Arrow Connector 42"/>
            <p:cNvCxnSpPr>
              <a:cxnSpLocks noChangeShapeType="1"/>
            </p:cNvCxnSpPr>
            <p:nvPr/>
          </p:nvCxnSpPr>
          <p:spPr bwMode="auto">
            <a:xfrm>
              <a:off x="3067050" y="4979669"/>
              <a:ext cx="1701443" cy="6835"/>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cxnSp>
          <p:nvCxnSpPr>
            <p:cNvPr id="54299" name="Straight Arrow Connector 45"/>
            <p:cNvCxnSpPr>
              <a:cxnSpLocks noChangeShapeType="1"/>
            </p:cNvCxnSpPr>
            <p:nvPr/>
          </p:nvCxnSpPr>
          <p:spPr bwMode="auto">
            <a:xfrm flipV="1">
              <a:off x="3235663" y="5393552"/>
              <a:ext cx="1501437" cy="39445"/>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grpSp>
      <p:grpSp>
        <p:nvGrpSpPr>
          <p:cNvPr id="8" name="Group 7"/>
          <p:cNvGrpSpPr>
            <a:grpSpLocks/>
          </p:cNvGrpSpPr>
          <p:nvPr/>
        </p:nvGrpSpPr>
        <p:grpSpPr bwMode="auto">
          <a:xfrm>
            <a:off x="1677988" y="5532438"/>
            <a:ext cx="3740150" cy="1238250"/>
            <a:chOff x="1677988" y="5532438"/>
            <a:chExt cx="3740150" cy="1238250"/>
          </a:xfrm>
        </p:grpSpPr>
        <p:cxnSp>
          <p:nvCxnSpPr>
            <p:cNvPr id="53" name="Curved Connector 52"/>
            <p:cNvCxnSpPr>
              <a:stCxn id="54303" idx="2"/>
              <a:endCxn id="54295" idx="2"/>
            </p:cNvCxnSpPr>
            <p:nvPr/>
          </p:nvCxnSpPr>
          <p:spPr bwMode="auto">
            <a:xfrm rot="5400000" flipH="1" flipV="1">
              <a:off x="3523457" y="3686969"/>
              <a:ext cx="49212" cy="3740150"/>
            </a:xfrm>
            <a:prstGeom prst="curvedConnector3">
              <a:avLst>
                <a:gd name="adj1" fmla="val -2395533"/>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291" name="TextBox 53"/>
            <p:cNvSpPr txBox="1">
              <a:spLocks noChangeArrowheads="1"/>
            </p:cNvSpPr>
            <p:nvPr/>
          </p:nvSpPr>
          <p:spPr bwMode="auto">
            <a:xfrm>
              <a:off x="3067783" y="6401305"/>
              <a:ext cx="1219219" cy="369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t>Separate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53" presetClass="entr" presetSubtype="16"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9"/>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nodeType="clickEffect">
                                  <p:stCondLst>
                                    <p:cond delay="0"/>
                                  </p:stCondLst>
                                  <p:childTnLst>
                                    <p:set>
                                      <p:cBhvr>
                                        <p:cTn id="37" dur="1" fill="hold">
                                          <p:stCondLst>
                                            <p:cond delay="0"/>
                                          </p:stCondLst>
                                        </p:cTn>
                                        <p:tgtEl>
                                          <p:spTgt spid="47"/>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up)">
                                      <p:cBhvr>
                                        <p:cTn id="46" dur="500"/>
                                        <p:tgtEl>
                                          <p:spTgt spid="7"/>
                                        </p:tgtEl>
                                      </p:cBhvr>
                                    </p:animEffect>
                                  </p:childTnLst>
                                </p:cTn>
                              </p:par>
                              <p:par>
                                <p:cTn id="47" presetID="22" presetClass="entr" presetSubtype="1"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up)">
                                      <p:cBhvr>
                                        <p:cTn id="49" dur="500"/>
                                        <p:tgtEl>
                                          <p:spTgt spid="1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wipe(up)">
                                      <p:cBhvr>
                                        <p:cTn id="54" dur="500"/>
                                        <p:tgtEl>
                                          <p:spTgt spid="11"/>
                                        </p:tgtEl>
                                      </p:cBhvr>
                                    </p:animEffect>
                                  </p:childTnLst>
                                </p:cTn>
                              </p:par>
                              <p:par>
                                <p:cTn id="55" presetID="22" presetClass="entr" presetSubtype="1"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up)">
                                      <p:cBhvr>
                                        <p:cTn id="57" dur="500"/>
                                        <p:tgtEl>
                                          <p:spTgt spid="1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nodeType="click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wipe(left)">
                                      <p:cBhvr>
                                        <p:cTn id="62" dur="2000"/>
                                        <p:tgtEl>
                                          <p:spTgt spid="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16"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 calcmode="lin" valueType="num">
                                      <p:cBhvr>
                                        <p:cTn id="67" dur="500" fill="hold"/>
                                        <p:tgtEl>
                                          <p:spTgt spid="8"/>
                                        </p:tgtEl>
                                        <p:attrNameLst>
                                          <p:attrName>ppt_w</p:attrName>
                                        </p:attrNameLst>
                                      </p:cBhvr>
                                      <p:tavLst>
                                        <p:tav tm="0">
                                          <p:val>
                                            <p:fltVal val="0"/>
                                          </p:val>
                                        </p:tav>
                                        <p:tav tm="100000">
                                          <p:val>
                                            <p:strVal val="#ppt_w"/>
                                          </p:val>
                                        </p:tav>
                                      </p:tavLst>
                                    </p:anim>
                                    <p:anim calcmode="lin" valueType="num">
                                      <p:cBhvr>
                                        <p:cTn id="68" dur="500" fill="hold"/>
                                        <p:tgtEl>
                                          <p:spTgt spid="8"/>
                                        </p:tgtEl>
                                        <p:attrNameLst>
                                          <p:attrName>ppt_h</p:attrName>
                                        </p:attrNameLst>
                                      </p:cBhvr>
                                      <p:tavLst>
                                        <p:tav tm="0">
                                          <p:val>
                                            <p:fltVal val="0"/>
                                          </p:val>
                                        </p:tav>
                                        <p:tav tm="100000">
                                          <p:val>
                                            <p:strVal val="#ppt_h"/>
                                          </p:val>
                                        </p:tav>
                                      </p:tavLst>
                                    </p:anim>
                                    <p:animEffect transition="in" filter="fade">
                                      <p:cBhvr>
                                        <p:cTn id="6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p:bldP spid="5" grpId="0"/>
      <p:bldP spid="12" grpId="0"/>
      <p:bldP spid="13" grpId="0"/>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dirty="0" smtClean="0"/>
              <a:t>Parameter Passing: Another Example</a:t>
            </a:r>
          </a:p>
        </p:txBody>
      </p:sp>
      <p:sp>
        <p:nvSpPr>
          <p:cNvPr id="52227" name="Rectangle 3"/>
          <p:cNvSpPr>
            <a:spLocks noGrp="1" noChangeArrowheads="1"/>
          </p:cNvSpPr>
          <p:nvPr>
            <p:ph type="body" idx="1"/>
          </p:nvPr>
        </p:nvSpPr>
        <p:spPr/>
        <p:txBody>
          <a:bodyPr/>
          <a:lstStyle/>
          <a:p>
            <a:pPr>
              <a:spcBef>
                <a:spcPct val="10000"/>
              </a:spcBef>
            </a:pPr>
            <a:r>
              <a:rPr lang="en-US" altLang="en-US" b="1" dirty="0" smtClean="0"/>
              <a:t>Name of the example program</a:t>
            </a:r>
            <a:r>
              <a:rPr lang="en-US" altLang="en-US" dirty="0" smtClean="0"/>
              <a:t>: </a:t>
            </a:r>
            <a:r>
              <a:rPr lang="en-US" altLang="en-US" dirty="0" smtClean="0">
                <a:latin typeface="Consolas" panose="020B0609020204030204" pitchFamily="49" charset="0"/>
              </a:rPr>
              <a:t>5parameter_copy.py</a:t>
            </a:r>
            <a:endParaRPr lang="en-US" altLang="en-US" sz="2000" dirty="0" smtClean="0">
              <a:latin typeface="Consolas" panose="020B0609020204030204" pitchFamily="49" charset="0"/>
            </a:endParaRPr>
          </a:p>
          <a:p>
            <a:pPr lvl="1"/>
            <a:r>
              <a:rPr lang="en-US" altLang="en-US" dirty="0" smtClean="0"/>
              <a:t>Learning objective: </a:t>
            </a:r>
            <a:r>
              <a:rPr lang="en-US" altLang="en-US" dirty="0"/>
              <a:t>H</a:t>
            </a:r>
            <a:r>
              <a:rPr lang="en-US" altLang="en-US" dirty="0" smtClean="0"/>
              <a:t>ow function parameters/arguments/inputs are local copies of what’s passed in.</a:t>
            </a:r>
          </a:p>
          <a:p>
            <a:endParaRPr lang="en-US" altLang="en-US" dirty="0"/>
          </a:p>
          <a:p>
            <a:pPr marL="342900" lvl="1" indent="0">
              <a:spcBef>
                <a:spcPts val="0"/>
              </a:spcBef>
              <a:buNone/>
            </a:pPr>
            <a:r>
              <a:rPr lang="en-US" sz="1800" dirty="0">
                <a:latin typeface="Consolas" panose="020B0609020204030204" pitchFamily="49" charset="0"/>
              </a:rPr>
              <a:t>def fun(num1,num2):</a:t>
            </a:r>
          </a:p>
          <a:p>
            <a:pPr marL="342900" lvl="1" indent="0">
              <a:spcBef>
                <a:spcPts val="0"/>
              </a:spcBef>
              <a:buNone/>
            </a:pPr>
            <a:r>
              <a:rPr lang="en-US" sz="1800" dirty="0">
                <a:latin typeface="Consolas" panose="020B0609020204030204" pitchFamily="49" charset="0"/>
              </a:rPr>
              <a:t>    num1 = 10</a:t>
            </a:r>
          </a:p>
          <a:p>
            <a:pPr marL="342900" lvl="1" indent="0">
              <a:spcBef>
                <a:spcPts val="0"/>
              </a:spcBef>
              <a:buNone/>
            </a:pPr>
            <a:r>
              <a:rPr lang="en-US" sz="1800" dirty="0">
                <a:latin typeface="Consolas" panose="020B0609020204030204" pitchFamily="49" charset="0"/>
              </a:rPr>
              <a:t>    num2 = num2 * 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endParaRPr lang="en-US" sz="1800" dirty="0">
              <a:latin typeface="Consolas" panose="020B0609020204030204" pitchFamily="49" charset="0"/>
            </a:endParaRPr>
          </a:p>
          <a:p>
            <a:pPr marL="342900" lvl="1" indent="0">
              <a:spcBef>
                <a:spcPts val="0"/>
              </a:spcBef>
              <a:buNone/>
            </a:pPr>
            <a:r>
              <a:rPr lang="en-US" sz="1800" dirty="0">
                <a:latin typeface="Consolas" panose="020B0609020204030204" pitchFamily="49" charset="0"/>
              </a:rPr>
              <a:t>def start():</a:t>
            </a:r>
          </a:p>
          <a:p>
            <a:pPr marL="342900" lvl="1" indent="0">
              <a:spcBef>
                <a:spcPts val="0"/>
              </a:spcBef>
              <a:buNone/>
            </a:pPr>
            <a:r>
              <a:rPr lang="en-US" sz="1800" dirty="0">
                <a:latin typeface="Consolas" panose="020B0609020204030204" pitchFamily="49" charset="0"/>
              </a:rPr>
              <a:t>    num1 = 1</a:t>
            </a:r>
          </a:p>
          <a:p>
            <a:pPr marL="342900" lvl="1" indent="0">
              <a:spcBef>
                <a:spcPts val="0"/>
              </a:spcBef>
              <a:buNone/>
            </a:pPr>
            <a:r>
              <a:rPr lang="en-US" sz="1800" dirty="0">
                <a:latin typeface="Consolas" panose="020B0609020204030204" pitchFamily="49" charset="0"/>
              </a:rPr>
              <a:t>    num2 = 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r>
              <a:rPr lang="en-US" sz="1800" dirty="0">
                <a:latin typeface="Consolas" panose="020B0609020204030204" pitchFamily="49" charset="0"/>
              </a:rPr>
              <a:t>    fun(num1,num2)</a:t>
            </a:r>
          </a:p>
          <a:p>
            <a:pPr marL="342900" lvl="1" indent="0">
              <a:spcBef>
                <a:spcPts val="0"/>
              </a:spcBef>
              <a:buNone/>
            </a:pPr>
            <a:r>
              <a:rPr lang="en-US" sz="1800" dirty="0">
                <a:latin typeface="Consolas" panose="020B0609020204030204" pitchFamily="49" charset="0"/>
              </a:rPr>
              <a:t>    print(num1,num2)</a:t>
            </a:r>
          </a:p>
          <a:p>
            <a:pPr marL="342900" lvl="1" indent="0">
              <a:spcBef>
                <a:spcPts val="0"/>
              </a:spcBef>
              <a:buNone/>
            </a:pPr>
            <a:endParaRPr lang="en-US" sz="1800" dirty="0">
              <a:latin typeface="Consolas" panose="020B0609020204030204" pitchFamily="49" charset="0"/>
            </a:endParaRPr>
          </a:p>
          <a:p>
            <a:pPr marL="342900" lvl="1" indent="0">
              <a:spcBef>
                <a:spcPts val="0"/>
              </a:spcBef>
              <a:buNone/>
            </a:pPr>
            <a:r>
              <a:rPr lang="en-US" sz="1800" dirty="0">
                <a:latin typeface="Consolas" panose="020B0609020204030204" pitchFamily="49" charset="0"/>
              </a:rPr>
              <a:t>start()</a:t>
            </a:r>
          </a:p>
          <a:p>
            <a:endParaRPr lang="en-US" altLang="en-US" dirty="0" smtClean="0"/>
          </a:p>
        </p:txBody>
      </p:sp>
      <p:pic>
        <p:nvPicPr>
          <p:cNvPr id="2" name="Picture 1"/>
          <p:cNvPicPr>
            <a:picLocks noChangeAspect="1"/>
          </p:cNvPicPr>
          <p:nvPr/>
        </p:nvPicPr>
        <p:blipFill rotWithShape="1">
          <a:blip r:embed="rId2"/>
          <a:srcRect b="66789"/>
          <a:stretch/>
        </p:blipFill>
        <p:spPr>
          <a:xfrm>
            <a:off x="2895600" y="4495800"/>
            <a:ext cx="928688" cy="381000"/>
          </a:xfrm>
          <a:prstGeom prst="rect">
            <a:avLst/>
          </a:prstGeom>
        </p:spPr>
      </p:pic>
      <p:pic>
        <p:nvPicPr>
          <p:cNvPr id="5" name="Picture 4"/>
          <p:cNvPicPr>
            <a:picLocks noChangeAspect="1"/>
          </p:cNvPicPr>
          <p:nvPr/>
        </p:nvPicPr>
        <p:blipFill rotWithShape="1">
          <a:blip r:embed="rId2"/>
          <a:srcRect t="32201" b="34588"/>
          <a:stretch/>
        </p:blipFill>
        <p:spPr>
          <a:xfrm>
            <a:off x="3505200" y="3200400"/>
            <a:ext cx="928688" cy="381000"/>
          </a:xfrm>
          <a:prstGeom prst="rect">
            <a:avLst/>
          </a:prstGeom>
        </p:spPr>
      </p:pic>
      <p:pic>
        <p:nvPicPr>
          <p:cNvPr id="6" name="Picture 5"/>
          <p:cNvPicPr>
            <a:picLocks noChangeAspect="1"/>
          </p:cNvPicPr>
          <p:nvPr/>
        </p:nvPicPr>
        <p:blipFill rotWithShape="1">
          <a:blip r:embed="rId2"/>
          <a:srcRect l="1" t="59780" r="1538"/>
          <a:stretch/>
        </p:blipFill>
        <p:spPr>
          <a:xfrm>
            <a:off x="3505200" y="5520741"/>
            <a:ext cx="914400" cy="461403"/>
          </a:xfrm>
          <a:prstGeom prst="rect">
            <a:avLst/>
          </a:prstGeom>
        </p:spPr>
      </p:pic>
    </p:spTree>
    <p:extLst>
      <p:ext uri="{BB962C8B-B14F-4D97-AF65-F5344CB8AC3E}">
        <p14:creationId xmlns:p14="http://schemas.microsoft.com/office/powerpoint/2010/main" val="2142900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22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22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22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227">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227">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2227">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227">
                                            <p:txEl>
                                              <p:pRg st="10" end="1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227">
                                            <p:txEl>
                                              <p:pRg st="11" end="1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227">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227">
                                            <p:txEl>
                                              <p:pRg st="13" end="1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22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normAutofit/>
          </a:bodyPr>
          <a:lstStyle/>
          <a:p>
            <a:pPr>
              <a:defRPr/>
            </a:pPr>
            <a:r>
              <a:rPr lang="en-US" altLang="en-US" dirty="0" smtClean="0">
                <a:ea typeface="+mj-ea"/>
              </a:rPr>
              <a:t>A Common Mistake: Not Declaring Parameters</a:t>
            </a:r>
          </a:p>
        </p:txBody>
      </p:sp>
      <p:sp>
        <p:nvSpPr>
          <p:cNvPr id="3" name="Content Placeholder 2"/>
          <p:cNvSpPr>
            <a:spLocks noGrp="1"/>
          </p:cNvSpPr>
          <p:nvPr>
            <p:ph idx="1"/>
          </p:nvPr>
        </p:nvSpPr>
        <p:spPr/>
        <p:txBody>
          <a:bodyPr/>
          <a:lstStyle/>
          <a:p>
            <a:pPr>
              <a:buFontTx/>
              <a:buNone/>
            </a:pPr>
            <a:r>
              <a:rPr lang="en-US" altLang="en-US" b="1" dirty="0" smtClean="0"/>
              <a:t>You wouldn’t do it this way with pre-created functions:</a:t>
            </a:r>
          </a:p>
          <a:p>
            <a:pPr lvl="1">
              <a:buFontTx/>
              <a:buNone/>
            </a:pPr>
            <a:r>
              <a:rPr lang="pt-BR" altLang="en-US" sz="1800" dirty="0" smtClean="0">
                <a:latin typeface="Consolas" pitchFamily="49" charset="0"/>
              </a:rPr>
              <a:t>def start():</a:t>
            </a:r>
          </a:p>
          <a:p>
            <a:pPr lvl="1">
              <a:buFontTx/>
              <a:buNone/>
            </a:pPr>
            <a:r>
              <a:rPr lang="pt-BR" altLang="en-US" sz="1800" dirty="0" smtClean="0">
                <a:latin typeface="Consolas" pitchFamily="49" charset="0"/>
              </a:rPr>
              <a:t>    print(num)</a:t>
            </a:r>
          </a:p>
          <a:p>
            <a:pPr>
              <a:buFontTx/>
              <a:buNone/>
            </a:pPr>
            <a:endParaRPr lang="en-US" altLang="en-US" b="1" dirty="0" smtClean="0"/>
          </a:p>
          <a:p>
            <a:pPr>
              <a:buFontTx/>
              <a:buNone/>
            </a:pPr>
            <a:r>
              <a:rPr lang="en-US" altLang="en-US" b="1" dirty="0" smtClean="0"/>
              <a:t>So why do it this way with functions that you define yourself:</a:t>
            </a:r>
            <a:endParaRPr lang="pt-BR" altLang="en-US" dirty="0" smtClean="0">
              <a:latin typeface="Arial" charset="0"/>
            </a:endParaRPr>
          </a:p>
          <a:p>
            <a:pPr lvl="1">
              <a:buFontTx/>
              <a:buNone/>
            </a:pPr>
            <a:r>
              <a:rPr lang="pt-BR" altLang="en-US" sz="1600" dirty="0" smtClean="0">
                <a:latin typeface="Arial" charset="0"/>
              </a:rPr>
              <a:t>Etc. (Assume </a:t>
            </a:r>
            <a:r>
              <a:rPr lang="pt-BR" altLang="en-US" sz="1800" dirty="0" smtClean="0">
                <a:latin typeface="Consolas" pitchFamily="49" charset="0"/>
              </a:rPr>
              <a:t>fun()</a:t>
            </a:r>
            <a:r>
              <a:rPr lang="pt-BR" altLang="en-US" sz="1600" dirty="0" smtClean="0">
                <a:latin typeface="Arial" charset="0"/>
              </a:rPr>
              <a:t> has been defined elsewhere in the program)</a:t>
            </a:r>
          </a:p>
          <a:p>
            <a:pPr lvl="1">
              <a:buFontTx/>
              <a:buNone/>
            </a:pPr>
            <a:endParaRPr lang="pt-BR" altLang="en-US" dirty="0" smtClean="0">
              <a:latin typeface="Arial" charset="0"/>
            </a:endParaRPr>
          </a:p>
          <a:p>
            <a:pPr lvl="1">
              <a:buFontTx/>
              <a:buNone/>
            </a:pPr>
            <a:r>
              <a:rPr lang="pt-BR" altLang="en-US" sz="1800" b="1" dirty="0" smtClean="0">
                <a:solidFill>
                  <a:srgbClr val="3366FF"/>
                </a:solidFill>
                <a:latin typeface="Consolas" pitchFamily="49" charset="0"/>
              </a:rPr>
              <a:t># start (incorrect)</a:t>
            </a:r>
          </a:p>
          <a:p>
            <a:pPr lvl="1">
              <a:buFontTx/>
              <a:buNone/>
            </a:pPr>
            <a:r>
              <a:rPr lang="pt-BR" altLang="en-US" sz="1800" dirty="0" smtClean="0">
                <a:latin typeface="Consolas" pitchFamily="49" charset="0"/>
              </a:rPr>
              <a:t>def start():</a:t>
            </a:r>
          </a:p>
          <a:p>
            <a:pPr lvl="1">
              <a:buFontTx/>
              <a:buNone/>
            </a:pPr>
            <a:r>
              <a:rPr lang="pt-BR" altLang="en-US" sz="1800" dirty="0" smtClean="0">
                <a:latin typeface="Consolas" pitchFamily="49" charset="0"/>
              </a:rPr>
              <a:t>    fun(num)</a:t>
            </a:r>
          </a:p>
          <a:p>
            <a:pPr lvl="1">
              <a:buFontTx/>
              <a:buNone/>
            </a:pPr>
            <a:endParaRPr lang="pt-BR" altLang="en-US" sz="1800" dirty="0" smtClean="0">
              <a:latin typeface="Consolas" pitchFamily="49" charset="0"/>
            </a:endParaRPr>
          </a:p>
          <a:p>
            <a:pPr lvl="1">
              <a:buFontTx/>
              <a:buNone/>
            </a:pPr>
            <a:r>
              <a:rPr lang="pt-BR" altLang="en-US" sz="1800" dirty="0" smtClean="0">
                <a:latin typeface="Consolas" pitchFamily="49" charset="0"/>
              </a:rPr>
              <a:t>start()</a:t>
            </a:r>
            <a:endParaRPr lang="en-US" altLang="en-US" sz="1800" dirty="0" smtClean="0">
              <a:latin typeface="Consolas" pitchFamily="49" charset="0"/>
            </a:endParaRPr>
          </a:p>
          <a:p>
            <a:endParaRPr lang="en-US" altLang="en-US" sz="2000" dirty="0" smtClean="0"/>
          </a:p>
        </p:txBody>
      </p:sp>
      <p:grpSp>
        <p:nvGrpSpPr>
          <p:cNvPr id="10" name="Group 9"/>
          <p:cNvGrpSpPr>
            <a:grpSpLocks/>
          </p:cNvGrpSpPr>
          <p:nvPr/>
        </p:nvGrpSpPr>
        <p:grpSpPr bwMode="auto">
          <a:xfrm>
            <a:off x="2587625" y="1452563"/>
            <a:ext cx="2984500" cy="1139825"/>
            <a:chOff x="2000250" y="1488411"/>
            <a:chExt cx="2984500" cy="1140847"/>
          </a:xfrm>
        </p:grpSpPr>
        <p:cxnSp>
          <p:nvCxnSpPr>
            <p:cNvPr id="58377" name="Straight Arrow Connector 5"/>
            <p:cNvCxnSpPr>
              <a:cxnSpLocks noChangeShapeType="1"/>
            </p:cNvCxnSpPr>
            <p:nvPr/>
          </p:nvCxnSpPr>
          <p:spPr bwMode="auto">
            <a:xfrm flipH="1">
              <a:off x="2000250" y="1714500"/>
              <a:ext cx="850900" cy="40640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58378" name="Text Box 8"/>
            <p:cNvSpPr txBox="1">
              <a:spLocks noChangeArrowheads="1"/>
            </p:cNvSpPr>
            <p:nvPr/>
          </p:nvSpPr>
          <p:spPr bwMode="auto">
            <a:xfrm>
              <a:off x="2851150" y="1488411"/>
              <a:ext cx="2133600" cy="1140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What is ‘</a:t>
              </a:r>
              <a:r>
                <a:rPr lang="en-US" altLang="ja-JP" sz="1800" b="1" dirty="0">
                  <a:solidFill>
                    <a:srgbClr val="FF0000"/>
                  </a:solidFill>
                  <a:latin typeface="Consolas" pitchFamily="49" charset="0"/>
                </a:rPr>
                <a:t>num</a:t>
              </a:r>
              <a:r>
                <a:rPr lang="en-US" altLang="en-US" sz="1600" b="1" dirty="0">
                  <a:solidFill>
                    <a:srgbClr val="FF0000"/>
                  </a:solidFill>
                  <a:latin typeface="Arial" charset="0"/>
                </a:rPr>
                <a:t>’</a:t>
              </a:r>
              <a:r>
                <a:rPr lang="en-US" altLang="ja-JP" sz="1600" b="1" dirty="0">
                  <a:solidFill>
                    <a:srgbClr val="FF0000"/>
                  </a:solidFill>
                  <a:latin typeface="Arial" charset="0"/>
                </a:rPr>
                <a:t>? It has not been declared in function </a:t>
              </a:r>
              <a:r>
                <a:rPr lang="en-US" altLang="en-US" sz="1600" b="1" dirty="0">
                  <a:solidFill>
                    <a:srgbClr val="FF0000"/>
                  </a:solidFill>
                  <a:latin typeface="Arial" charset="0"/>
                </a:rPr>
                <a:t>‘</a:t>
              </a:r>
              <a:r>
                <a:rPr lang="en-US" altLang="ja-JP" sz="1800" b="1" dirty="0">
                  <a:solidFill>
                    <a:srgbClr val="FF0000"/>
                  </a:solidFill>
                  <a:latin typeface="Consolas" pitchFamily="49" charset="0"/>
                </a:rPr>
                <a:t>start()</a:t>
              </a:r>
              <a:r>
                <a:rPr lang="en-US" altLang="en-US" sz="1600" b="1" dirty="0">
                  <a:solidFill>
                    <a:srgbClr val="FF0000"/>
                  </a:solidFill>
                  <a:latin typeface="Arial" charset="0"/>
                </a:rPr>
                <a:t>’</a:t>
              </a:r>
            </a:p>
          </p:txBody>
        </p:sp>
      </p:grpSp>
      <p:grpSp>
        <p:nvGrpSpPr>
          <p:cNvPr id="6" name="Group 5"/>
          <p:cNvGrpSpPr>
            <a:grpSpLocks/>
          </p:cNvGrpSpPr>
          <p:nvPr/>
        </p:nvGrpSpPr>
        <p:grpSpPr bwMode="auto">
          <a:xfrm>
            <a:off x="2057400" y="4645025"/>
            <a:ext cx="2514600" cy="1793875"/>
            <a:chOff x="2362200" y="4619320"/>
            <a:chExt cx="2514600" cy="1794418"/>
          </a:xfrm>
        </p:grpSpPr>
        <p:cxnSp>
          <p:nvCxnSpPr>
            <p:cNvPr id="58375" name="Straight Arrow Connector 7"/>
            <p:cNvCxnSpPr>
              <a:cxnSpLocks noChangeShapeType="1"/>
            </p:cNvCxnSpPr>
            <p:nvPr/>
          </p:nvCxnSpPr>
          <p:spPr bwMode="auto">
            <a:xfrm flipH="1" flipV="1">
              <a:off x="2362200" y="4619320"/>
              <a:ext cx="425450" cy="790880"/>
            </a:xfrm>
            <a:prstGeom prst="straightConnector1">
              <a:avLst/>
            </a:prstGeom>
            <a:noFill/>
            <a:ln w="38100">
              <a:solidFill>
                <a:srgbClr val="FF0000"/>
              </a:solidFill>
              <a:round/>
              <a:headEnd type="none" w="sm" len="sm"/>
              <a:tailEnd type="arrow" w="med" len="med"/>
            </a:ln>
            <a:extLst>
              <a:ext uri="{909E8E84-426E-40DD-AFC4-6F175D3DCCD1}">
                <a14:hiddenFill xmlns:a14="http://schemas.microsoft.com/office/drawing/2010/main">
                  <a:noFill/>
                </a14:hiddenFill>
              </a:ext>
            </a:extLst>
          </p:spPr>
        </p:cxnSp>
        <p:sp>
          <p:nvSpPr>
            <p:cNvPr id="58376" name="Text Box 8"/>
            <p:cNvSpPr txBox="1">
              <a:spLocks noChangeArrowheads="1"/>
            </p:cNvSpPr>
            <p:nvPr/>
          </p:nvSpPr>
          <p:spPr bwMode="auto">
            <a:xfrm>
              <a:off x="2743200" y="5272391"/>
              <a:ext cx="2133600" cy="1141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What is ‘</a:t>
              </a:r>
              <a:r>
                <a:rPr lang="en-US" altLang="ja-JP" sz="1800" b="1" dirty="0">
                  <a:solidFill>
                    <a:srgbClr val="FF0000"/>
                  </a:solidFill>
                  <a:latin typeface="Consolas" pitchFamily="49" charset="0"/>
                </a:rPr>
                <a:t>num</a:t>
              </a:r>
              <a:r>
                <a:rPr lang="en-US" altLang="en-US" sz="1600" b="1" dirty="0">
                  <a:solidFill>
                    <a:srgbClr val="FF0000"/>
                  </a:solidFill>
                  <a:latin typeface="Arial" charset="0"/>
                </a:rPr>
                <a:t>’</a:t>
              </a:r>
              <a:r>
                <a:rPr lang="en-US" altLang="ja-JP" sz="1600" b="1" dirty="0">
                  <a:solidFill>
                    <a:srgbClr val="FF0000"/>
                  </a:solidFill>
                  <a:latin typeface="Arial" charset="0"/>
                </a:rPr>
                <a:t>? It has not been created in function </a:t>
              </a:r>
              <a:r>
                <a:rPr lang="en-US" altLang="en-US" sz="1600" b="1" dirty="0">
                  <a:solidFill>
                    <a:srgbClr val="FF0000"/>
                  </a:solidFill>
                  <a:latin typeface="Arial" charset="0"/>
                </a:rPr>
                <a:t>‘</a:t>
              </a:r>
              <a:r>
                <a:rPr lang="en-US" altLang="ja-JP" sz="1800" b="1" dirty="0">
                  <a:solidFill>
                    <a:srgbClr val="FF0000"/>
                  </a:solidFill>
                  <a:latin typeface="Consolas" pitchFamily="49" charset="0"/>
                </a:rPr>
                <a:t>start()</a:t>
              </a:r>
              <a:r>
                <a:rPr lang="en-US" altLang="en-US" sz="1600" b="1" dirty="0">
                  <a:solidFill>
                    <a:srgbClr val="FF0000"/>
                  </a:solidFill>
                  <a:latin typeface="Arial" charset="0"/>
                </a:rPr>
                <a:t>’</a:t>
              </a:r>
            </a:p>
          </p:txBody>
        </p:sp>
      </p:grpSp>
      <p:sp>
        <p:nvSpPr>
          <p:cNvPr id="2" name="TextBox 1"/>
          <p:cNvSpPr txBox="1">
            <a:spLocks noChangeArrowheads="1"/>
          </p:cNvSpPr>
          <p:nvPr/>
        </p:nvSpPr>
        <p:spPr bwMode="auto">
          <a:xfrm>
            <a:off x="4953000" y="3824917"/>
            <a:ext cx="371475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45720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lvl="1" eaLnBrk="1" hangingPunct="1"/>
            <a:r>
              <a:rPr lang="pt-BR" altLang="en-US" sz="1800" b="1" dirty="0">
                <a:solidFill>
                  <a:srgbClr val="3366FF"/>
                </a:solidFill>
                <a:latin typeface="Consolas" pitchFamily="49" charset="0"/>
              </a:rPr>
              <a:t># start (</a:t>
            </a:r>
            <a:r>
              <a:rPr lang="pt-BR" altLang="en-US" sz="1800" b="1" dirty="0">
                <a:solidFill>
                  <a:srgbClr val="00B050"/>
                </a:solidFill>
                <a:latin typeface="Consolas" pitchFamily="49" charset="0"/>
              </a:rPr>
              <a:t>corrected</a:t>
            </a:r>
            <a:r>
              <a:rPr lang="pt-BR" altLang="en-US" sz="1800" b="1" dirty="0">
                <a:solidFill>
                  <a:srgbClr val="3366FF"/>
                </a:solidFill>
                <a:latin typeface="Consolas" pitchFamily="49" charset="0"/>
              </a:rPr>
              <a:t>)</a:t>
            </a:r>
          </a:p>
          <a:p>
            <a:pPr lvl="1" eaLnBrk="1" hangingPunct="1"/>
            <a:r>
              <a:rPr lang="pt-BR" altLang="en-US" sz="1800" dirty="0">
                <a:latin typeface="Consolas" pitchFamily="49" charset="0"/>
              </a:rPr>
              <a:t>def start():</a:t>
            </a:r>
          </a:p>
          <a:p>
            <a:pPr lvl="1" eaLnBrk="1" hangingPunct="1"/>
            <a:r>
              <a:rPr lang="pt-BR" altLang="en-US" sz="1800" b="1" dirty="0">
                <a:solidFill>
                  <a:srgbClr val="00B050"/>
                </a:solidFill>
                <a:latin typeface="Consolas" pitchFamily="49" charset="0"/>
              </a:rPr>
              <a:t>    num = &lt;Create first&gt;</a:t>
            </a:r>
          </a:p>
          <a:p>
            <a:pPr lvl="1" eaLnBrk="1" hangingPunct="1"/>
            <a:r>
              <a:rPr lang="pt-BR" altLang="en-US" sz="1800" dirty="0">
                <a:latin typeface="Consolas" pitchFamily="49" charset="0"/>
              </a:rPr>
              <a:t>    fun(num)</a:t>
            </a:r>
          </a:p>
          <a:p>
            <a:pPr lvl="1" eaLnBrk="1" hangingPunct="1"/>
            <a:endParaRPr lang="pt-BR" altLang="en-US" sz="1800" dirty="0">
              <a:latin typeface="Consolas" pitchFamily="49" charset="0"/>
            </a:endParaRPr>
          </a:p>
          <a:p>
            <a:pPr lvl="1" eaLnBrk="1" hangingPunct="1"/>
            <a:r>
              <a:rPr lang="pt-BR" altLang="en-US" sz="1800" dirty="0">
                <a:latin typeface="Consolas" pitchFamily="49" charset="0"/>
              </a:rPr>
              <a:t>start()</a:t>
            </a:r>
            <a:endParaRPr lang="en-US" altLang="en-US" sz="1800" dirty="0">
              <a:latin typeface="Consolas" pitchFamily="49" charset="0"/>
            </a:endParaRPr>
          </a:p>
          <a:p>
            <a:pPr eaLnBrk="1" hangingPunct="1"/>
            <a:endParaRPr lang="en-US" altLang="en-US" sz="1800" dirty="0"/>
          </a:p>
        </p:txBody>
      </p:sp>
    </p:spTree>
    <p:extLst>
      <p:ext uri="{BB962C8B-B14F-4D97-AF65-F5344CB8AC3E}">
        <p14:creationId xmlns:p14="http://schemas.microsoft.com/office/powerpoint/2010/main" val="7381342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z="3200" b="1" dirty="0" smtClean="0">
                <a:solidFill>
                  <a:srgbClr val="00B050"/>
                </a:solidFill>
              </a:rPr>
              <a:t>Parameter Passing</a:t>
            </a:r>
            <a:r>
              <a:rPr lang="en-US" altLang="en-US" sz="3200" dirty="0" smtClean="0"/>
              <a:t>: Why It’s Needed</a:t>
            </a:r>
          </a:p>
        </p:txBody>
      </p:sp>
      <p:sp>
        <p:nvSpPr>
          <p:cNvPr id="3" name="Content Placeholder 2"/>
          <p:cNvSpPr>
            <a:spLocks noGrp="1"/>
          </p:cNvSpPr>
          <p:nvPr>
            <p:ph sz="half" idx="1"/>
          </p:nvPr>
        </p:nvSpPr>
        <p:spPr>
          <a:xfrm>
            <a:off x="457200" y="1295400"/>
            <a:ext cx="4038600" cy="4830763"/>
          </a:xfrm>
        </p:spPr>
        <p:txBody>
          <a:bodyPr/>
          <a:lstStyle/>
          <a:p>
            <a:r>
              <a:rPr lang="en-US" altLang="en-US" dirty="0" smtClean="0"/>
              <a:t>You did it this way so the function ‘knew’ what to display:</a:t>
            </a:r>
          </a:p>
          <a:p>
            <a:pPr marL="342900" lvl="1" indent="0">
              <a:buFont typeface="Arial" charset="0"/>
              <a:buNone/>
            </a:pPr>
            <a:r>
              <a:rPr lang="en-US" altLang="en-US" sz="2000" dirty="0" smtClean="0">
                <a:latin typeface="Consolas" pitchFamily="49" charset="0"/>
              </a:rPr>
              <a:t>age = 27</a:t>
            </a:r>
          </a:p>
          <a:p>
            <a:pPr marL="342900" lvl="1" indent="0">
              <a:buFont typeface="Arial" charset="0"/>
              <a:buNone/>
            </a:pPr>
            <a:r>
              <a:rPr lang="en-US" altLang="en-US" sz="2000" b="1" dirty="0" smtClean="0">
                <a:solidFill>
                  <a:srgbClr val="3366FF"/>
                </a:solidFill>
                <a:latin typeface="Consolas" pitchFamily="49" charset="0"/>
              </a:rPr>
              <a:t># Pass copy of 27 to </a:t>
            </a:r>
          </a:p>
          <a:p>
            <a:pPr marL="342900" lvl="1" indent="0">
              <a:buFont typeface="Arial" charset="0"/>
              <a:buNone/>
            </a:pPr>
            <a:r>
              <a:rPr lang="en-US" altLang="en-US" sz="2000" b="1" dirty="0" smtClean="0">
                <a:solidFill>
                  <a:srgbClr val="3366FF"/>
                </a:solidFill>
                <a:latin typeface="Consolas" pitchFamily="49" charset="0"/>
              </a:rPr>
              <a:t># print() function</a:t>
            </a:r>
          </a:p>
          <a:p>
            <a:pPr marL="342900" lvl="1" indent="0">
              <a:buFont typeface="Arial" charset="0"/>
              <a:buNone/>
            </a:pPr>
            <a:r>
              <a:rPr lang="en-US" altLang="en-US" sz="2000" dirty="0" smtClean="0">
                <a:latin typeface="Consolas" pitchFamily="49" charset="0"/>
              </a:rPr>
              <a:t>print(</a:t>
            </a:r>
            <a:r>
              <a:rPr lang="en-US" altLang="en-US" sz="2000" b="1" dirty="0" smtClean="0">
                <a:solidFill>
                  <a:srgbClr val="00B050"/>
                </a:solidFill>
                <a:latin typeface="Consolas" pitchFamily="49" charset="0"/>
              </a:rPr>
              <a:t>age</a:t>
            </a:r>
            <a:r>
              <a:rPr lang="en-US" altLang="en-US" sz="2000" dirty="0" smtClean="0">
                <a:latin typeface="Consolas" pitchFamily="49" charset="0"/>
              </a:rPr>
              <a:t>)</a:t>
            </a:r>
          </a:p>
          <a:p>
            <a:pPr marL="342900" lvl="1" indent="0">
              <a:buFont typeface="Arial" charset="0"/>
              <a:buNone/>
            </a:pPr>
            <a:endParaRPr lang="en-US" altLang="en-US" sz="2000" dirty="0" smtClean="0">
              <a:latin typeface="Consolas" pitchFamily="49" charset="0"/>
            </a:endParaRPr>
          </a:p>
        </p:txBody>
      </p:sp>
      <p:sp>
        <p:nvSpPr>
          <p:cNvPr id="4" name="Content Placeholder 3"/>
          <p:cNvSpPr>
            <a:spLocks noGrp="1"/>
          </p:cNvSpPr>
          <p:nvPr>
            <p:ph sz="half" idx="2"/>
          </p:nvPr>
        </p:nvSpPr>
        <p:spPr>
          <a:xfrm>
            <a:off x="4648200" y="1295400"/>
            <a:ext cx="4038600" cy="4830763"/>
          </a:xfrm>
        </p:spPr>
        <p:txBody>
          <a:bodyPr/>
          <a:lstStyle/>
          <a:p>
            <a:r>
              <a:rPr lang="en-US" altLang="en-US" dirty="0" smtClean="0"/>
              <a:t>You wouldn’t do it this way:</a:t>
            </a:r>
          </a:p>
          <a:p>
            <a:pPr marL="342900" lvl="1" indent="0">
              <a:buFont typeface="Arial" charset="0"/>
              <a:buNone/>
            </a:pPr>
            <a:r>
              <a:rPr lang="en-US" altLang="en-US" sz="2000" dirty="0" smtClean="0">
                <a:latin typeface="Consolas" pitchFamily="49" charset="0"/>
              </a:rPr>
              <a:t>age = 27</a:t>
            </a:r>
          </a:p>
          <a:p>
            <a:pPr marL="342900" lvl="1" indent="0">
              <a:buFont typeface="Arial" charset="0"/>
              <a:buNone/>
            </a:pPr>
            <a:r>
              <a:rPr lang="en-US" altLang="en-US" sz="2000" b="1" dirty="0" smtClean="0">
                <a:solidFill>
                  <a:srgbClr val="3366FF"/>
                </a:solidFill>
                <a:latin typeface="Consolas" pitchFamily="49" charset="0"/>
              </a:rPr>
              <a:t># Nothing passed to print</a:t>
            </a:r>
          </a:p>
          <a:p>
            <a:pPr marL="342900" lvl="1" indent="0">
              <a:buFont typeface="Arial" charset="0"/>
              <a:buNone/>
            </a:pPr>
            <a:r>
              <a:rPr lang="en-US" altLang="en-US" sz="2000" b="1" dirty="0" smtClean="0">
                <a:solidFill>
                  <a:srgbClr val="3366FF"/>
                </a:solidFill>
                <a:latin typeface="Consolas" pitchFamily="49" charset="0"/>
              </a:rPr>
              <a:t># Function print() has </a:t>
            </a:r>
          </a:p>
          <a:p>
            <a:pPr marL="342900" lvl="1" indent="0">
              <a:buFont typeface="Arial" charset="0"/>
              <a:buNone/>
            </a:pPr>
            <a:r>
              <a:rPr lang="en-US" altLang="en-US" sz="2000" b="1" dirty="0" smtClean="0">
                <a:solidFill>
                  <a:srgbClr val="3366FF"/>
                </a:solidFill>
                <a:latin typeface="Consolas" pitchFamily="49" charset="0"/>
              </a:rPr>
              <a:t># no access to contents</a:t>
            </a:r>
          </a:p>
          <a:p>
            <a:pPr marL="342900" lvl="1" indent="0">
              <a:buFont typeface="Arial" charset="0"/>
              <a:buNone/>
            </a:pPr>
            <a:r>
              <a:rPr lang="en-US" altLang="en-US" sz="2000" b="1" dirty="0" smtClean="0">
                <a:solidFill>
                  <a:srgbClr val="3366FF"/>
                </a:solidFill>
                <a:latin typeface="Consolas" pitchFamily="49" charset="0"/>
              </a:rPr>
              <a:t># of ‘age’</a:t>
            </a:r>
          </a:p>
          <a:p>
            <a:pPr marL="342900" lvl="1" indent="0">
              <a:buFont typeface="Arial" charset="0"/>
              <a:buNone/>
            </a:pPr>
            <a:r>
              <a:rPr lang="en-US" altLang="en-US" sz="2000" dirty="0" smtClean="0">
                <a:latin typeface="Consolas" pitchFamily="49" charset="0"/>
              </a:rPr>
              <a:t>print()</a:t>
            </a:r>
          </a:p>
          <a:p>
            <a:pPr marL="342900" lvl="1" indent="0">
              <a:buFont typeface="Arial" charset="0"/>
              <a:buNone/>
            </a:pPr>
            <a:r>
              <a:rPr lang="en-US" altLang="en-US" sz="2000" b="1" dirty="0" smtClean="0">
                <a:solidFill>
                  <a:srgbClr val="3366FF"/>
                </a:solidFill>
                <a:latin typeface="Consolas" pitchFamily="49" charset="0"/>
              </a:rPr>
              <a:t># Q: Why doesn’t it </a:t>
            </a:r>
          </a:p>
          <a:p>
            <a:pPr marL="342900" lvl="1" indent="0">
              <a:buFont typeface="Arial" charset="0"/>
              <a:buNone/>
            </a:pPr>
            <a:r>
              <a:rPr lang="en-US" altLang="en-US" sz="2000" b="1" dirty="0" smtClean="0">
                <a:solidFill>
                  <a:srgbClr val="3366FF"/>
                </a:solidFill>
                <a:latin typeface="Consolas" pitchFamily="49" charset="0"/>
              </a:rPr>
              <a:t># print my age?!</a:t>
            </a:r>
          </a:p>
          <a:p>
            <a:pPr marL="342900" lvl="1" indent="0">
              <a:buFont typeface="Arial" charset="0"/>
              <a:buNone/>
            </a:pPr>
            <a:r>
              <a:rPr lang="en-US" altLang="en-US" sz="2000" b="1" dirty="0" smtClean="0">
                <a:solidFill>
                  <a:srgbClr val="3366FF"/>
                </a:solidFill>
                <a:latin typeface="Consolas" pitchFamily="49" charset="0"/>
              </a:rPr>
              <a:t># A: Because you didn’t </a:t>
            </a:r>
          </a:p>
          <a:p>
            <a:pPr marL="342900" lvl="1" indent="0">
              <a:buFont typeface="Arial" charset="0"/>
              <a:buNone/>
            </a:pPr>
            <a:r>
              <a:rPr lang="en-US" altLang="en-US" sz="2000" b="1" dirty="0" smtClean="0">
                <a:solidFill>
                  <a:srgbClr val="3366FF"/>
                </a:solidFill>
                <a:latin typeface="Consolas" pitchFamily="49" charset="0"/>
              </a:rPr>
              <a:t># tell it to!</a:t>
            </a:r>
          </a:p>
          <a:p>
            <a:endParaRPr lang="en-US" altLang="en-US" dirty="0" smtClean="0"/>
          </a:p>
        </p:txBody>
      </p:sp>
    </p:spTree>
    <p:extLst>
      <p:ext uri="{BB962C8B-B14F-4D97-AF65-F5344CB8AC3E}">
        <p14:creationId xmlns:p14="http://schemas.microsoft.com/office/powerpoint/2010/main" val="3447448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Common Mistake: Forgetting To Pass Parameters</a:t>
            </a:r>
            <a:endParaRPr lang="en-CA" dirty="0"/>
          </a:p>
        </p:txBody>
      </p:sp>
      <p:sp>
        <p:nvSpPr>
          <p:cNvPr id="3" name="Content Placeholder 2"/>
          <p:cNvSpPr>
            <a:spLocks noGrp="1"/>
          </p:cNvSpPr>
          <p:nvPr>
            <p:ph idx="1"/>
          </p:nvPr>
        </p:nvSpPr>
        <p:spPr/>
        <p:txBody>
          <a:bodyPr/>
          <a:lstStyle/>
          <a:p>
            <a:r>
              <a:rPr lang="en-US" dirty="0" smtClean="0"/>
              <a:t>Example:</a:t>
            </a:r>
          </a:p>
          <a:p>
            <a:pPr marL="342900" lvl="1" indent="0">
              <a:buNone/>
            </a:pPr>
            <a:r>
              <a:rPr lang="en-US" sz="1800" dirty="0">
                <a:latin typeface="Consolas" panose="020B0609020204030204" pitchFamily="49" charset="0"/>
              </a:rPr>
              <a:t>d</a:t>
            </a:r>
            <a:r>
              <a:rPr lang="en-US" sz="1800" dirty="0" smtClean="0">
                <a:latin typeface="Consolas" panose="020B0609020204030204" pitchFamily="49" charset="0"/>
              </a:rPr>
              <a:t>ef </a:t>
            </a:r>
            <a:r>
              <a:rPr lang="en-US" sz="1800" dirty="0" err="1" smtClean="0">
                <a:latin typeface="Consolas" panose="020B0609020204030204" pitchFamily="49" charset="0"/>
              </a:rPr>
              <a:t>displayAge</a:t>
            </a:r>
            <a:r>
              <a:rPr lang="en-US" sz="1800" dirty="0" smtClean="0">
                <a:latin typeface="Consolas" panose="020B0609020204030204" pitchFamily="49" charset="0"/>
              </a:rPr>
              <a:t>():</a:t>
            </a: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print(age)</a:t>
            </a:r>
          </a:p>
          <a:p>
            <a:pPr marL="342900" lvl="1" indent="0">
              <a:buNone/>
            </a:pPr>
            <a:endParaRPr lang="en-US" sz="1800" dirty="0">
              <a:latin typeface="Consolas" panose="020B0609020204030204" pitchFamily="49" charset="0"/>
            </a:endParaRPr>
          </a:p>
          <a:p>
            <a:pPr marL="342900" lvl="1" indent="0">
              <a:buNone/>
            </a:pPr>
            <a:endParaRPr lang="en-US" sz="1800" dirty="0" smtClean="0">
              <a:latin typeface="Consolas" panose="020B0609020204030204" pitchFamily="49" charset="0"/>
            </a:endParaRPr>
          </a:p>
          <a:p>
            <a:pPr marL="342900" lvl="1" indent="0">
              <a:buNone/>
            </a:pPr>
            <a:r>
              <a:rPr lang="en-US" sz="1800" dirty="0">
                <a:latin typeface="Consolas" panose="020B0609020204030204" pitchFamily="49" charset="0"/>
              </a:rPr>
              <a:t>d</a:t>
            </a:r>
            <a:r>
              <a:rPr lang="en-US" sz="1800" dirty="0" smtClean="0">
                <a:latin typeface="Consolas" panose="020B0609020204030204" pitchFamily="49" charset="0"/>
              </a:rPr>
              <a:t>ef start():</a:t>
            </a: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age </a:t>
            </a:r>
            <a:r>
              <a:rPr lang="en-US" sz="1800" dirty="0">
                <a:latin typeface="Consolas" panose="020B0609020204030204" pitchFamily="49" charset="0"/>
              </a:rPr>
              <a:t>= int(input("Age </a:t>
            </a:r>
            <a:r>
              <a:rPr lang="en-US" sz="1800" dirty="0" smtClean="0">
                <a:latin typeface="Consolas" panose="020B0609020204030204" pitchFamily="49" charset="0"/>
              </a:rPr>
              <a:t>in years</a:t>
            </a:r>
            <a:r>
              <a:rPr lang="en-US" sz="1800" dirty="0">
                <a:latin typeface="Consolas" panose="020B0609020204030204" pitchFamily="49" charset="0"/>
              </a:rPr>
              <a:t>: "))</a:t>
            </a:r>
            <a:endParaRPr lang="en-US" sz="1800" dirty="0" smtClean="0">
              <a:latin typeface="Consolas" panose="020B0609020204030204" pitchFamily="49" charset="0"/>
            </a:endParaRP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displayAge</a:t>
            </a:r>
            <a:r>
              <a:rPr lang="en-US" sz="1800" dirty="0" smtClean="0">
                <a:latin typeface="Consolas" panose="020B0609020204030204" pitchFamily="49" charset="0"/>
              </a:rPr>
              <a:t>()</a:t>
            </a:r>
            <a:endParaRPr lang="en-CA" sz="1800" dirty="0">
              <a:latin typeface="Consolas" panose="020B0609020204030204" pitchFamily="49" charset="0"/>
            </a:endParaRPr>
          </a:p>
        </p:txBody>
      </p:sp>
    </p:spTree>
    <p:extLst>
      <p:ext uri="{BB962C8B-B14F-4D97-AF65-F5344CB8AC3E}">
        <p14:creationId xmlns:p14="http://schemas.microsoft.com/office/powerpoint/2010/main" val="26916079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a:defRPr/>
            </a:pPr>
            <a:r>
              <a:rPr lang="en-US" altLang="en-US" dirty="0" smtClean="0">
                <a:ea typeface="+mj-ea"/>
              </a:rPr>
              <a:t>The Type And Number Of Parameters Must Match!</a:t>
            </a:r>
          </a:p>
        </p:txBody>
      </p:sp>
      <p:sp>
        <p:nvSpPr>
          <p:cNvPr id="55299" name="Rectangle 3"/>
          <p:cNvSpPr>
            <a:spLocks noGrp="1" noChangeArrowheads="1"/>
          </p:cNvSpPr>
          <p:nvPr>
            <p:ph type="body" idx="1"/>
          </p:nvPr>
        </p:nvSpPr>
        <p:spPr/>
        <p:txBody>
          <a:bodyPr/>
          <a:lstStyle/>
          <a:p>
            <a:r>
              <a:rPr lang="en-US" altLang="en-US" b="1" dirty="0" smtClean="0"/>
              <a:t>Correct </a:t>
            </a:r>
            <a:r>
              <a:rPr lang="en-US" altLang="en-US" b="1" dirty="0" smtClean="0">
                <a:sym typeface="Wingdings" pitchFamily="2" charset="2"/>
              </a:rPr>
              <a:t></a:t>
            </a:r>
            <a:r>
              <a:rPr lang="en-US" altLang="en-US" b="1" dirty="0" smtClean="0"/>
              <a:t>:</a:t>
            </a:r>
          </a:p>
          <a:p>
            <a:pPr>
              <a:buFontTx/>
              <a:buNone/>
            </a:pPr>
            <a:r>
              <a:rPr lang="pt-BR" altLang="en-US" sz="1600" dirty="0" smtClean="0">
                <a:latin typeface="Consolas" pitchFamily="49" charset="0"/>
              </a:rPr>
              <a:t>def fun1(num1,num2):</a:t>
            </a:r>
          </a:p>
          <a:p>
            <a:pPr>
              <a:buFontTx/>
              <a:buNone/>
            </a:pPr>
            <a:r>
              <a:rPr lang="pt-BR" altLang="en-US" sz="1600" dirty="0" smtClean="0">
                <a:latin typeface="Consolas" pitchFamily="49" charset="0"/>
              </a:rPr>
              <a:t>    print(num1,num2)</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def fun2(num1,str1):</a:t>
            </a:r>
          </a:p>
          <a:p>
            <a:pPr>
              <a:buFontTx/>
              <a:buNone/>
            </a:pPr>
            <a:r>
              <a:rPr lang="pt-BR" altLang="en-US" sz="1600" dirty="0" smtClean="0">
                <a:latin typeface="Consolas" pitchFamily="49" charset="0"/>
              </a:rPr>
              <a:t>    print(num1, str1)</a:t>
            </a:r>
          </a:p>
          <a:p>
            <a:pPr>
              <a:buFontTx/>
              <a:buNone/>
            </a:pPr>
            <a:endParaRPr lang="pt-BR" altLang="en-US" sz="1600" dirty="0" smtClean="0">
              <a:latin typeface="Consolas" pitchFamily="49" charset="0"/>
            </a:endParaRPr>
          </a:p>
          <a:p>
            <a:pPr>
              <a:buFontTx/>
              <a:buNone/>
            </a:pPr>
            <a:r>
              <a:rPr lang="pt-BR" altLang="en-US" sz="1600" b="1" dirty="0" smtClean="0">
                <a:solidFill>
                  <a:srgbClr val="3366FF"/>
                </a:solidFill>
                <a:latin typeface="Consolas" pitchFamily="49" charset="0"/>
              </a:rPr>
              <a:t># Starting execution point</a:t>
            </a:r>
          </a:p>
          <a:p>
            <a:pPr>
              <a:buFontTx/>
              <a:buNone/>
            </a:pPr>
            <a:r>
              <a:rPr lang="pt-BR" altLang="en-US" sz="1600" dirty="0" smtClean="0">
                <a:latin typeface="Consolas" pitchFamily="49" charset="0"/>
              </a:rPr>
              <a:t>def start():</a:t>
            </a:r>
          </a:p>
          <a:p>
            <a:pPr>
              <a:buFontTx/>
              <a:buNone/>
            </a:pPr>
            <a:r>
              <a:rPr lang="pt-BR" altLang="en-US" sz="1600" dirty="0" smtClean="0">
                <a:latin typeface="Consolas" pitchFamily="49" charset="0"/>
              </a:rPr>
              <a:t>    num1 = 1</a:t>
            </a:r>
          </a:p>
          <a:p>
            <a:pPr>
              <a:buFontTx/>
              <a:buNone/>
            </a:pPr>
            <a:r>
              <a:rPr lang="pt-BR" altLang="en-US" sz="1600" dirty="0" smtClean="0">
                <a:latin typeface="Consolas" pitchFamily="49" charset="0"/>
              </a:rPr>
              <a:t>    num2 = 2</a:t>
            </a:r>
          </a:p>
          <a:p>
            <a:pPr>
              <a:buFontTx/>
              <a:buNone/>
            </a:pPr>
            <a:r>
              <a:rPr lang="pt-BR" altLang="en-US" sz="1600" dirty="0" smtClean="0">
                <a:latin typeface="Consolas" pitchFamily="49" charset="0"/>
              </a:rPr>
              <a:t>    str1 = "hello"</a:t>
            </a:r>
          </a:p>
          <a:p>
            <a:pPr>
              <a:buFontTx/>
              <a:buNone/>
            </a:pPr>
            <a:r>
              <a:rPr lang="pt-BR" altLang="en-US" sz="1600" dirty="0" smtClean="0">
                <a:latin typeface="Consolas" pitchFamily="49" charset="0"/>
              </a:rPr>
              <a:t>    fun1(num1,num2)</a:t>
            </a:r>
          </a:p>
          <a:p>
            <a:pPr>
              <a:buFontTx/>
              <a:buNone/>
            </a:pPr>
            <a:r>
              <a:rPr lang="pt-BR" altLang="en-US" sz="1600" dirty="0" smtClean="0">
                <a:latin typeface="Consolas" pitchFamily="49" charset="0"/>
              </a:rPr>
              <a:t>    fun2(num1,str1)</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start()</a:t>
            </a:r>
          </a:p>
          <a:p>
            <a:endParaRPr lang="en-US" altLang="en-US" sz="1800" dirty="0" smtClean="0">
              <a:latin typeface="Arial" charset="0"/>
            </a:endParaRPr>
          </a:p>
        </p:txBody>
      </p:sp>
      <p:grpSp>
        <p:nvGrpSpPr>
          <p:cNvPr id="4" name="Group 3"/>
          <p:cNvGrpSpPr>
            <a:grpSpLocks/>
          </p:cNvGrpSpPr>
          <p:nvPr/>
        </p:nvGrpSpPr>
        <p:grpSpPr bwMode="auto">
          <a:xfrm>
            <a:off x="2846388" y="1743075"/>
            <a:ext cx="5854700" cy="3178175"/>
            <a:chOff x="2952582" y="1752600"/>
            <a:chExt cx="5854701" cy="3178175"/>
          </a:xfrm>
        </p:grpSpPr>
        <p:sp>
          <p:nvSpPr>
            <p:cNvPr id="55306" name="Line 5"/>
            <p:cNvSpPr>
              <a:spLocks noChangeShapeType="1"/>
            </p:cNvSpPr>
            <p:nvPr/>
          </p:nvSpPr>
          <p:spPr bwMode="auto">
            <a:xfrm flipH="1">
              <a:off x="2952582" y="4918075"/>
              <a:ext cx="3732213" cy="1270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7" name="Line 6"/>
            <p:cNvSpPr>
              <a:spLocks noChangeShapeType="1"/>
            </p:cNvSpPr>
            <p:nvPr/>
          </p:nvSpPr>
          <p:spPr bwMode="auto">
            <a:xfrm flipH="1" flipV="1">
              <a:off x="2995307" y="1752600"/>
              <a:ext cx="3679961"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8" name="Line 7"/>
            <p:cNvSpPr>
              <a:spLocks noChangeShapeType="1"/>
            </p:cNvSpPr>
            <p:nvPr/>
          </p:nvSpPr>
          <p:spPr bwMode="auto">
            <a:xfrm flipH="1">
              <a:off x="6675269" y="1752600"/>
              <a:ext cx="9525" cy="3160713"/>
            </a:xfrm>
            <a:prstGeom prst="line">
              <a:avLst/>
            </a:prstGeom>
            <a:noFill/>
            <a:ln w="25400">
              <a:solidFill>
                <a:srgbClr val="00B05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9" name="Text Box 8"/>
            <p:cNvSpPr txBox="1">
              <a:spLocks noChangeArrowheads="1"/>
            </p:cNvSpPr>
            <p:nvPr/>
          </p:nvSpPr>
          <p:spPr bwMode="auto">
            <a:xfrm>
              <a:off x="6726070" y="1952625"/>
              <a:ext cx="2081213"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00B050"/>
                  </a:solidFill>
                  <a:latin typeface="Arial" charset="0"/>
                </a:rPr>
                <a:t>DO THIS: </a:t>
              </a:r>
            </a:p>
            <a:p>
              <a:pPr>
                <a:spcBef>
                  <a:spcPct val="50000"/>
                </a:spcBef>
              </a:pPr>
              <a:r>
                <a:rPr lang="en-US" altLang="en-US" sz="1600" b="1" dirty="0" smtClean="0">
                  <a:solidFill>
                    <a:srgbClr val="00B050"/>
                  </a:solidFill>
                  <a:latin typeface="Arial" charset="0"/>
                </a:rPr>
                <a:t>Two </a:t>
              </a:r>
              <a:r>
                <a:rPr lang="en-US" altLang="en-US" sz="1600" b="1" dirty="0">
                  <a:solidFill>
                    <a:srgbClr val="00B050"/>
                  </a:solidFill>
                  <a:latin typeface="Arial" charset="0"/>
                </a:rPr>
                <a:t>numeric parameters are passed into the call for ‘</a:t>
              </a:r>
              <a:r>
                <a:rPr lang="en-US" altLang="ja-JP" sz="1600" b="1" dirty="0">
                  <a:solidFill>
                    <a:srgbClr val="00B050"/>
                  </a:solidFill>
                  <a:latin typeface="Consolas" pitchFamily="49" charset="0"/>
                </a:rPr>
                <a:t>fun1()</a:t>
              </a:r>
              <a:r>
                <a:rPr lang="en-US" altLang="en-US" sz="1600" b="1" dirty="0">
                  <a:solidFill>
                    <a:srgbClr val="00B050"/>
                  </a:solidFill>
                  <a:latin typeface="Arial" charset="0"/>
                </a:rPr>
                <a:t>’</a:t>
              </a:r>
              <a:r>
                <a:rPr lang="en-US" altLang="ja-JP" sz="1600" b="1" dirty="0">
                  <a:solidFill>
                    <a:srgbClr val="00B050"/>
                  </a:solidFill>
                  <a:latin typeface="Arial" charset="0"/>
                </a:rPr>
                <a:t> which matches the two parameters listed in the definition for function </a:t>
              </a:r>
              <a:r>
                <a:rPr lang="en-US" altLang="en-US" sz="1600" b="1" dirty="0">
                  <a:solidFill>
                    <a:srgbClr val="00B050"/>
                  </a:solidFill>
                  <a:latin typeface="Arial" charset="0"/>
                </a:rPr>
                <a:t>‘</a:t>
              </a:r>
              <a:r>
                <a:rPr lang="en-US" altLang="ja-JP" sz="1600" b="1" dirty="0">
                  <a:solidFill>
                    <a:srgbClr val="00B050"/>
                  </a:solidFill>
                  <a:latin typeface="Consolas" pitchFamily="49" charset="0"/>
                </a:rPr>
                <a:t>fun1()</a:t>
              </a:r>
              <a:r>
                <a:rPr lang="en-US" altLang="en-US" sz="1600" b="1" dirty="0">
                  <a:solidFill>
                    <a:srgbClr val="00B050"/>
                  </a:solidFill>
                  <a:latin typeface="Arial" charset="0"/>
                </a:rPr>
                <a:t>’</a:t>
              </a:r>
            </a:p>
          </p:txBody>
        </p:sp>
      </p:grpSp>
      <p:grpSp>
        <p:nvGrpSpPr>
          <p:cNvPr id="5" name="Group 4"/>
          <p:cNvGrpSpPr>
            <a:grpSpLocks/>
          </p:cNvGrpSpPr>
          <p:nvPr/>
        </p:nvGrpSpPr>
        <p:grpSpPr bwMode="auto">
          <a:xfrm>
            <a:off x="2743199" y="2360634"/>
            <a:ext cx="3435777" cy="2897166"/>
            <a:chOff x="2857194" y="2360634"/>
            <a:chExt cx="3436120" cy="2897166"/>
          </a:xfrm>
        </p:grpSpPr>
        <p:sp>
          <p:nvSpPr>
            <p:cNvPr id="55302" name="Line 10"/>
            <p:cNvSpPr>
              <a:spLocks noChangeShapeType="1"/>
            </p:cNvSpPr>
            <p:nvPr/>
          </p:nvSpPr>
          <p:spPr bwMode="auto">
            <a:xfrm flipH="1">
              <a:off x="2995306" y="2593975"/>
              <a:ext cx="775462"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55303" name="Line 11"/>
            <p:cNvSpPr>
              <a:spLocks noChangeShapeType="1"/>
            </p:cNvSpPr>
            <p:nvPr/>
          </p:nvSpPr>
          <p:spPr bwMode="auto">
            <a:xfrm flipH="1">
              <a:off x="3770769" y="2593975"/>
              <a:ext cx="4764" cy="2663825"/>
            </a:xfrm>
            <a:prstGeom prst="line">
              <a:avLst/>
            </a:prstGeom>
            <a:noFill/>
            <a:ln w="25400">
              <a:solidFill>
                <a:srgbClr val="00B05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5304" name="Line 12"/>
            <p:cNvSpPr>
              <a:spLocks noChangeShapeType="1"/>
            </p:cNvSpPr>
            <p:nvPr/>
          </p:nvSpPr>
          <p:spPr bwMode="auto">
            <a:xfrm flipH="1" flipV="1">
              <a:off x="2857194" y="5257800"/>
              <a:ext cx="899285" cy="0"/>
            </a:xfrm>
            <a:prstGeom prst="line">
              <a:avLst/>
            </a:prstGeom>
            <a:noFill/>
            <a:ln w="25400">
              <a:solidFill>
                <a:srgbClr val="00B05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55305" name="Text Box 13"/>
            <p:cNvSpPr txBox="1">
              <a:spLocks noChangeArrowheads="1"/>
            </p:cNvSpPr>
            <p:nvPr/>
          </p:nvSpPr>
          <p:spPr bwMode="auto">
            <a:xfrm>
              <a:off x="3816814" y="2360634"/>
              <a:ext cx="2476500"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00B050"/>
                  </a:solidFill>
                  <a:latin typeface="Arial" panose="020B0604020202020204" pitchFamily="34" charset="0"/>
                  <a:cs typeface="Arial" panose="020B0604020202020204" pitchFamily="34" charset="0"/>
                </a:rPr>
                <a:t>DO THIS:</a:t>
              </a:r>
            </a:p>
            <a:p>
              <a:pPr>
                <a:spcBef>
                  <a:spcPct val="50000"/>
                </a:spcBef>
              </a:pPr>
              <a:r>
                <a:rPr lang="en-US" altLang="en-US" sz="1600" b="1" dirty="0" smtClean="0">
                  <a:solidFill>
                    <a:srgbClr val="00B050"/>
                  </a:solidFill>
                  <a:latin typeface="Arial" panose="020B0604020202020204" pitchFamily="34" charset="0"/>
                  <a:cs typeface="Arial" panose="020B0604020202020204" pitchFamily="34" charset="0"/>
                </a:rPr>
                <a:t>Two </a:t>
              </a:r>
              <a:r>
                <a:rPr lang="en-US" altLang="en-US" sz="1600" b="1" dirty="0">
                  <a:solidFill>
                    <a:srgbClr val="00B050"/>
                  </a:solidFill>
                  <a:latin typeface="Arial" panose="020B0604020202020204" pitchFamily="34" charset="0"/>
                  <a:cs typeface="Arial" panose="020B0604020202020204" pitchFamily="34" charset="0"/>
                </a:rPr>
                <a:t>parameters (a number and a string) are passed into the call for ‘</a:t>
              </a:r>
              <a:r>
                <a:rPr lang="en-US" altLang="en-US" sz="1600" b="1" dirty="0">
                  <a:solidFill>
                    <a:srgbClr val="00B050"/>
                  </a:solidFill>
                  <a:latin typeface="Consolas" panose="020B0609020204030204" pitchFamily="49" charset="0"/>
                  <a:cs typeface="Arial" panose="020B0604020202020204" pitchFamily="34" charset="0"/>
                </a:rPr>
                <a:t>fun2()</a:t>
              </a:r>
              <a:r>
                <a:rPr lang="en-US" altLang="en-US" sz="1600" b="1" dirty="0">
                  <a:solidFill>
                    <a:srgbClr val="00B050"/>
                  </a:solidFill>
                  <a:latin typeface="Arial" panose="020B0604020202020204" pitchFamily="34" charset="0"/>
                  <a:cs typeface="Arial" panose="020B0604020202020204" pitchFamily="34" charset="0"/>
                </a:rPr>
                <a:t>’ which matches the type for the two parameters listed in the definition for function ‘</a:t>
              </a:r>
              <a:r>
                <a:rPr lang="en-US" altLang="en-US" sz="1600" b="1" dirty="0">
                  <a:solidFill>
                    <a:srgbClr val="00B050"/>
                  </a:solidFill>
                  <a:latin typeface="Consolas" panose="020B0609020204030204" pitchFamily="49" charset="0"/>
                  <a:cs typeface="Arial" panose="020B0604020202020204" pitchFamily="34" charset="0"/>
                </a:rPr>
                <a:t>fun2()</a:t>
              </a:r>
              <a:r>
                <a:rPr lang="en-US" altLang="en-US" sz="1600" b="1" dirty="0">
                  <a:solidFill>
                    <a:srgbClr val="00B050"/>
                  </a:solidFill>
                  <a:latin typeface="Arial" panose="020B0604020202020204" pitchFamily="34" charset="0"/>
                  <a:cs typeface="Arial" panose="020B0604020202020204" pitchFamily="34" charset="0"/>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a:defRPr/>
            </a:pPr>
            <a:r>
              <a:rPr lang="en-US" altLang="en-US" dirty="0" smtClean="0">
                <a:ea typeface="+mj-ea"/>
              </a:rPr>
              <a:t>New Problem: Local Variables Only Exist Inside A Function</a:t>
            </a:r>
          </a:p>
        </p:txBody>
      </p:sp>
      <p:sp>
        <p:nvSpPr>
          <p:cNvPr id="44035" name="Rectangle 3"/>
          <p:cNvSpPr>
            <a:spLocks noGrp="1" noChangeArrowheads="1"/>
          </p:cNvSpPr>
          <p:nvPr>
            <p:ph type="body" idx="1"/>
          </p:nvPr>
        </p:nvSpPr>
        <p:spPr>
          <a:xfrm>
            <a:off x="520700" y="1104900"/>
            <a:ext cx="8229600" cy="5410200"/>
          </a:xfrm>
        </p:spPr>
        <p:txBody>
          <a:bodyPr/>
          <a:lstStyle/>
          <a:p>
            <a:pPr>
              <a:buFontTx/>
              <a:buNone/>
            </a:pPr>
            <a:r>
              <a:rPr lang="en-US" altLang="en-US" sz="1600" dirty="0" smtClean="0">
                <a:latin typeface="Consolas" pitchFamily="49" charset="0"/>
              </a:rPr>
              <a:t>def display():</a:t>
            </a:r>
          </a:p>
          <a:p>
            <a:pPr>
              <a:buFontTx/>
              <a:buNone/>
            </a:pPr>
            <a:r>
              <a:rPr lang="en-US" altLang="en-US" sz="1600" dirty="0" smtClean="0">
                <a:latin typeface="Consolas" pitchFamily="49" charset="0"/>
              </a:rPr>
              <a:t>    print()</a:t>
            </a:r>
          </a:p>
          <a:p>
            <a:pPr>
              <a:buFontTx/>
              <a:buNone/>
            </a:pPr>
            <a:r>
              <a:rPr lang="en-US" altLang="en-US" sz="1600" dirty="0" smtClean="0">
                <a:latin typeface="Consolas" pitchFamily="49" charset="0"/>
              </a:rPr>
              <a:t>    print("Celsius value: ", celsius)</a:t>
            </a:r>
          </a:p>
          <a:p>
            <a:pPr>
              <a:buFontTx/>
              <a:buNone/>
            </a:pPr>
            <a:r>
              <a:rPr lang="en-US" altLang="en-US" sz="1600" dirty="0" smtClean="0">
                <a:latin typeface="Consolas" pitchFamily="49" charset="0"/>
              </a:rPr>
              <a:t>    print("Fahrenheit value :", fahrenheit)</a:t>
            </a:r>
          </a:p>
          <a:p>
            <a:pPr>
              <a:buFontTx/>
              <a:buNone/>
            </a:pPr>
            <a:endParaRPr lang="en-US" altLang="en-US" sz="1600" dirty="0" smtClean="0">
              <a:latin typeface="Consolas" pitchFamily="49" charset="0"/>
            </a:endParaRPr>
          </a:p>
          <a:p>
            <a:pPr>
              <a:buNone/>
            </a:pPr>
            <a:r>
              <a:rPr lang="en-US" altLang="en-US" sz="1600" dirty="0" err="1">
                <a:latin typeface="Consolas" pitchFamily="49" charset="0"/>
              </a:rPr>
              <a:t>def</a:t>
            </a:r>
            <a:r>
              <a:rPr lang="en-US" altLang="en-US" sz="1600" dirty="0">
                <a:latin typeface="Consolas" pitchFamily="49" charset="0"/>
              </a:rPr>
              <a:t> convert():</a:t>
            </a:r>
          </a:p>
          <a:p>
            <a:pPr>
              <a:buFontTx/>
              <a:buNone/>
            </a:pPr>
            <a:r>
              <a:rPr lang="en-US" altLang="en-US" sz="1600" dirty="0" smtClean="0">
                <a:latin typeface="Consolas" pitchFamily="49" charset="0"/>
              </a:rPr>
              <a:t>    </a:t>
            </a:r>
            <a:r>
              <a:rPr lang="en-US" altLang="en-US" sz="1600" dirty="0" err="1" smtClean="0">
                <a:latin typeface="Consolas" pitchFamily="49" charset="0"/>
              </a:rPr>
              <a:t>celsius</a:t>
            </a:r>
            <a:r>
              <a:rPr lang="en-US" altLang="en-US" sz="1600" dirty="0" smtClean="0">
                <a:latin typeface="Consolas" pitchFamily="49" charset="0"/>
              </a:rPr>
              <a:t> = float(input("Type in the celsius temperature: "))</a:t>
            </a:r>
          </a:p>
          <a:p>
            <a:pPr>
              <a:buFontTx/>
              <a:buNone/>
            </a:pPr>
            <a:r>
              <a:rPr lang="en-US" altLang="en-US" sz="1600" dirty="0" smtClean="0">
                <a:latin typeface="Consolas" pitchFamily="49" charset="0"/>
              </a:rPr>
              <a:t>    fahrenheit = celsius * 9 / 5 + 32</a:t>
            </a:r>
          </a:p>
          <a:p>
            <a:pPr>
              <a:buFontTx/>
              <a:buNone/>
            </a:pPr>
            <a:r>
              <a:rPr lang="en-US" altLang="en-US" sz="1600" dirty="0" smtClean="0">
                <a:latin typeface="Consolas" pitchFamily="49" charset="0"/>
              </a:rPr>
              <a:t>    display()</a:t>
            </a:r>
          </a:p>
          <a:p>
            <a:pPr>
              <a:buFontTx/>
              <a:buNone/>
            </a:pPr>
            <a:endParaRPr lang="en-US" altLang="en-US" sz="1600" dirty="0">
              <a:latin typeface="Consolas" pitchFamily="49" charset="0"/>
            </a:endParaRPr>
          </a:p>
          <a:p>
            <a:pPr>
              <a:buNone/>
            </a:pPr>
            <a:r>
              <a:rPr lang="en-US" altLang="en-US" sz="1600" dirty="0" smtClean="0">
                <a:latin typeface="Consolas" pitchFamily="49" charset="0"/>
              </a:rPr>
              <a:t>convert()</a:t>
            </a:r>
            <a:endParaRPr lang="en-US" altLang="en-US" sz="1600" dirty="0">
              <a:latin typeface="Consolas" pitchFamily="49" charset="0"/>
            </a:endParaRPr>
          </a:p>
          <a:p>
            <a:pPr>
              <a:buFontTx/>
              <a:buNone/>
            </a:pPr>
            <a:endParaRPr lang="en-US" altLang="en-US" sz="1600" dirty="0" smtClean="0">
              <a:latin typeface="Consolas" pitchFamily="49" charset="0"/>
            </a:endParaRPr>
          </a:p>
          <a:p>
            <a:endParaRPr lang="en-US" altLang="en-US" sz="1600" dirty="0" smtClean="0">
              <a:latin typeface="Consolas" pitchFamily="49" charset="0"/>
            </a:endParaRPr>
          </a:p>
        </p:txBody>
      </p:sp>
      <p:grpSp>
        <p:nvGrpSpPr>
          <p:cNvPr id="5" name="Group 4"/>
          <p:cNvGrpSpPr>
            <a:grpSpLocks/>
          </p:cNvGrpSpPr>
          <p:nvPr/>
        </p:nvGrpSpPr>
        <p:grpSpPr bwMode="auto">
          <a:xfrm>
            <a:off x="5476875" y="1667606"/>
            <a:ext cx="3222625" cy="686984"/>
            <a:chOff x="4724400" y="3038968"/>
            <a:chExt cx="3222625" cy="687987"/>
          </a:xfrm>
        </p:grpSpPr>
        <p:sp>
          <p:nvSpPr>
            <p:cNvPr id="44042" name="AutoShape 8"/>
            <p:cNvSpPr>
              <a:spLocks/>
            </p:cNvSpPr>
            <p:nvPr/>
          </p:nvSpPr>
          <p:spPr bwMode="auto">
            <a:xfrm>
              <a:off x="4724400" y="3200400"/>
              <a:ext cx="266700" cy="365125"/>
            </a:xfrm>
            <a:prstGeom prst="rightBrace">
              <a:avLst>
                <a:gd name="adj1" fmla="val 45635"/>
                <a:gd name="adj2" fmla="val 50000"/>
              </a:avLst>
            </a:prstGeom>
            <a:noFill/>
            <a:ln w="254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pPr eaLnBrk="1" hangingPunct="1"/>
              <a:endParaRPr lang="en-CA" altLang="en-US" sz="1400" dirty="0">
                <a:latin typeface="Arial" charset="0"/>
              </a:endParaRPr>
            </a:p>
          </p:txBody>
        </p:sp>
        <p:sp>
          <p:nvSpPr>
            <p:cNvPr id="44043" name="Text Box 9"/>
            <p:cNvSpPr txBox="1">
              <a:spLocks noChangeArrowheads="1"/>
            </p:cNvSpPr>
            <p:nvPr/>
          </p:nvSpPr>
          <p:spPr bwMode="auto">
            <a:xfrm>
              <a:off x="4991100" y="3038968"/>
              <a:ext cx="2955925" cy="68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wrap="square"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ts val="300"/>
                </a:spcBef>
              </a:pPr>
              <a:r>
                <a:rPr lang="en-US" altLang="en-US" sz="1600" dirty="0">
                  <a:solidFill>
                    <a:srgbClr val="FF0000"/>
                  </a:solidFill>
                  <a:latin typeface="Arial" charset="0"/>
                </a:rPr>
                <a:t>What is </a:t>
              </a:r>
              <a:r>
                <a:rPr lang="en-US" altLang="ja-JP" sz="1800" dirty="0" smtClean="0">
                  <a:solidFill>
                    <a:srgbClr val="FF0000"/>
                  </a:solidFill>
                  <a:latin typeface="Consolas" pitchFamily="49" charset="0"/>
                </a:rPr>
                <a:t>celsius</a:t>
              </a:r>
              <a:r>
                <a:rPr lang="en-US" altLang="ja-JP" sz="1600" dirty="0" smtClean="0">
                  <a:solidFill>
                    <a:srgbClr val="FF0000"/>
                  </a:solidFill>
                  <a:latin typeface="Arial" charset="0"/>
                </a:rPr>
                <a:t>???</a:t>
              </a:r>
            </a:p>
            <a:p>
              <a:pPr>
                <a:spcBef>
                  <a:spcPts val="300"/>
                </a:spcBef>
              </a:pPr>
              <a:r>
                <a:rPr lang="en-US" altLang="ja-JP" sz="1600" dirty="0" smtClean="0">
                  <a:solidFill>
                    <a:srgbClr val="FF0000"/>
                  </a:solidFill>
                  <a:latin typeface="Arial" charset="0"/>
                </a:rPr>
                <a:t>What </a:t>
              </a:r>
              <a:r>
                <a:rPr lang="en-US" altLang="ja-JP" sz="1600" dirty="0">
                  <a:solidFill>
                    <a:srgbClr val="FF0000"/>
                  </a:solidFill>
                  <a:latin typeface="Arial" charset="0"/>
                </a:rPr>
                <a:t>is </a:t>
              </a:r>
              <a:r>
                <a:rPr lang="en-US" altLang="ja-JP" sz="1800" dirty="0" smtClean="0">
                  <a:solidFill>
                    <a:srgbClr val="FF0000"/>
                  </a:solidFill>
                  <a:latin typeface="Consolas" pitchFamily="49" charset="0"/>
                </a:rPr>
                <a:t>fahrenheit</a:t>
              </a:r>
              <a:r>
                <a:rPr lang="en-US" altLang="ja-JP" sz="1600" dirty="0" smtClean="0">
                  <a:solidFill>
                    <a:srgbClr val="FF0000"/>
                  </a:solidFill>
                  <a:latin typeface="Arial" charset="0"/>
                </a:rPr>
                <a:t>??</a:t>
              </a:r>
              <a:r>
                <a:rPr lang="en-US" altLang="ja-JP" sz="1600" b="1" dirty="0" smtClean="0">
                  <a:solidFill>
                    <a:srgbClr val="FF0000"/>
                  </a:solidFill>
                  <a:latin typeface="Arial" charset="0"/>
                </a:rPr>
                <a:t>? </a:t>
              </a:r>
              <a:endParaRPr lang="en-US" altLang="en-US" sz="1600" b="1" dirty="0">
                <a:solidFill>
                  <a:srgbClr val="FF0000"/>
                </a:solidFill>
                <a:latin typeface="Arial" charset="0"/>
              </a:endParaRPr>
            </a:p>
          </p:txBody>
        </p:sp>
      </p:grpSp>
      <p:sp>
        <p:nvSpPr>
          <p:cNvPr id="4" name="TextBox 3"/>
          <p:cNvSpPr txBox="1">
            <a:spLocks noChangeArrowheads="1"/>
          </p:cNvSpPr>
          <p:nvPr/>
        </p:nvSpPr>
        <p:spPr bwMode="auto">
          <a:xfrm>
            <a:off x="2092325" y="5194300"/>
            <a:ext cx="50863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2400" b="1" dirty="0">
                <a:solidFill>
                  <a:srgbClr val="FF0000"/>
                </a:solidFill>
                <a:latin typeface="Arial" charset="0"/>
              </a:rPr>
              <a:t>New problem: How to access local variables outside of a function?</a:t>
            </a:r>
          </a:p>
        </p:txBody>
      </p:sp>
      <p:grpSp>
        <p:nvGrpSpPr>
          <p:cNvPr id="8" name="Group 7"/>
          <p:cNvGrpSpPr>
            <a:grpSpLocks/>
          </p:cNvGrpSpPr>
          <p:nvPr/>
        </p:nvGrpSpPr>
        <p:grpSpPr bwMode="auto">
          <a:xfrm>
            <a:off x="1887538" y="3023018"/>
            <a:ext cx="7178674" cy="1552660"/>
            <a:chOff x="1905002" y="3048003"/>
            <a:chExt cx="7178673" cy="1552943"/>
          </a:xfrm>
        </p:grpSpPr>
        <p:sp>
          <p:nvSpPr>
            <p:cNvPr id="44039" name="Text Box 6"/>
            <p:cNvSpPr txBox="1">
              <a:spLocks noChangeArrowheads="1"/>
            </p:cNvSpPr>
            <p:nvPr/>
          </p:nvSpPr>
          <p:spPr bwMode="auto">
            <a:xfrm>
              <a:off x="7077075" y="3429000"/>
              <a:ext cx="2006600" cy="1171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solidFill>
                    <a:srgbClr val="FF0000"/>
                  </a:solidFill>
                  <a:latin typeface="Arial" charset="0"/>
                </a:rPr>
                <a:t>Variables </a:t>
              </a:r>
              <a:r>
                <a:rPr lang="en-US" altLang="en-US" sz="1800" dirty="0">
                  <a:solidFill>
                    <a:srgbClr val="FF0000"/>
                  </a:solidFill>
                  <a:latin typeface="Consolas" pitchFamily="49" charset="0"/>
                </a:rPr>
                <a:t>celsius</a:t>
              </a:r>
              <a:r>
                <a:rPr lang="en-US" altLang="en-US" sz="1600" dirty="0">
                  <a:solidFill>
                    <a:srgbClr val="FF0000"/>
                  </a:solidFill>
                  <a:latin typeface="Arial" charset="0"/>
                </a:rPr>
                <a:t> and </a:t>
              </a:r>
              <a:r>
                <a:rPr lang="en-US" altLang="en-US" sz="1800" dirty="0">
                  <a:solidFill>
                    <a:srgbClr val="FF0000"/>
                  </a:solidFill>
                  <a:latin typeface="Consolas" pitchFamily="49" charset="0"/>
                </a:rPr>
                <a:t>fahrenheit</a:t>
              </a:r>
              <a:r>
                <a:rPr lang="en-US" altLang="en-US" sz="1600" dirty="0">
                  <a:solidFill>
                    <a:srgbClr val="FF0000"/>
                  </a:solidFill>
                  <a:latin typeface="Arial" charset="0"/>
                </a:rPr>
                <a:t> are local to function </a:t>
              </a:r>
              <a:r>
                <a:rPr lang="en-US" altLang="ja-JP" sz="1800" dirty="0" smtClean="0">
                  <a:solidFill>
                    <a:srgbClr val="FF0000"/>
                  </a:solidFill>
                  <a:latin typeface="Consolas" pitchFamily="49" charset="0"/>
                </a:rPr>
                <a:t>convert()</a:t>
              </a:r>
              <a:endParaRPr lang="en-US" altLang="en-US" sz="1800" dirty="0">
                <a:solidFill>
                  <a:srgbClr val="FF0000"/>
                </a:solidFill>
                <a:latin typeface="Arial" charset="0"/>
              </a:endParaRPr>
            </a:p>
          </p:txBody>
        </p:sp>
        <p:cxnSp>
          <p:nvCxnSpPr>
            <p:cNvPr id="6" name="Straight Arrow Connector 5"/>
            <p:cNvCxnSpPr>
              <a:stCxn id="44039" idx="1"/>
            </p:cNvCxnSpPr>
            <p:nvPr/>
          </p:nvCxnSpPr>
          <p:spPr>
            <a:xfrm flipH="1" flipV="1">
              <a:off x="1905002" y="3048003"/>
              <a:ext cx="5172073" cy="96697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4039" idx="1"/>
            </p:cNvCxnSpPr>
            <p:nvPr/>
          </p:nvCxnSpPr>
          <p:spPr>
            <a:xfrm flipH="1" flipV="1">
              <a:off x="1920876" y="3422723"/>
              <a:ext cx="5156199" cy="5922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Autofit/>
          </a:bodyPr>
          <a:lstStyle/>
          <a:p>
            <a:pPr>
              <a:defRPr/>
            </a:pPr>
            <a:r>
              <a:rPr lang="en-US" altLang="en-US" sz="2800" dirty="0" smtClean="0">
                <a:ea typeface="MS PGothic" pitchFamily="34" charset="-128"/>
              </a:rPr>
              <a:t>A Common Mistake: The Parameters</a:t>
            </a:r>
            <a:br>
              <a:rPr lang="en-US" altLang="en-US" sz="2800" dirty="0" smtClean="0">
                <a:ea typeface="MS PGothic" pitchFamily="34" charset="-128"/>
              </a:rPr>
            </a:br>
            <a:r>
              <a:rPr lang="en-US" altLang="en-US" sz="2800" dirty="0" smtClean="0">
                <a:ea typeface="MS PGothic" pitchFamily="34" charset="-128"/>
              </a:rPr>
              <a:t>Don’t Match</a:t>
            </a:r>
          </a:p>
        </p:txBody>
      </p:sp>
      <p:sp>
        <p:nvSpPr>
          <p:cNvPr id="56323" name="Rectangle 3"/>
          <p:cNvSpPr>
            <a:spLocks noGrp="1" noChangeArrowheads="1"/>
          </p:cNvSpPr>
          <p:nvPr>
            <p:ph type="body" idx="1"/>
          </p:nvPr>
        </p:nvSpPr>
        <p:spPr/>
        <p:txBody>
          <a:bodyPr/>
          <a:lstStyle/>
          <a:p>
            <a:r>
              <a:rPr lang="en-US" altLang="en-US" b="1" dirty="0" smtClean="0"/>
              <a:t>Incorrect </a:t>
            </a:r>
            <a:r>
              <a:rPr lang="en-US" altLang="en-US" b="1" dirty="0" smtClean="0">
                <a:sym typeface="Wingdings" pitchFamily="2" charset="2"/>
              </a:rPr>
              <a:t></a:t>
            </a:r>
            <a:r>
              <a:rPr lang="en-US" altLang="en-US" b="1" dirty="0" smtClean="0"/>
              <a:t>:</a:t>
            </a:r>
          </a:p>
          <a:p>
            <a:pPr>
              <a:buFontTx/>
              <a:buNone/>
            </a:pPr>
            <a:r>
              <a:rPr lang="pt-BR" altLang="en-US" sz="1600" dirty="0" smtClean="0">
                <a:latin typeface="Consolas" pitchFamily="49" charset="0"/>
              </a:rPr>
              <a:t>def fun1(num1):</a:t>
            </a:r>
          </a:p>
          <a:p>
            <a:pPr>
              <a:buFontTx/>
              <a:buNone/>
            </a:pPr>
            <a:r>
              <a:rPr lang="pt-BR" altLang="en-US" sz="1600" dirty="0" smtClean="0">
                <a:latin typeface="Consolas" pitchFamily="49" charset="0"/>
              </a:rPr>
              <a:t>    print(num1,num2)</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def fun2(num1,num2):</a:t>
            </a:r>
          </a:p>
          <a:p>
            <a:pPr>
              <a:buFontTx/>
              <a:buNone/>
            </a:pPr>
            <a:r>
              <a:rPr lang="pt-BR" altLang="en-US" sz="1600" dirty="0" smtClean="0">
                <a:latin typeface="Consolas" pitchFamily="49" charset="0"/>
              </a:rPr>
              <a:t>    num1 = num2 + 1</a:t>
            </a:r>
          </a:p>
          <a:p>
            <a:pPr>
              <a:buFontTx/>
              <a:buNone/>
            </a:pPr>
            <a:r>
              <a:rPr lang="pt-BR" altLang="en-US" sz="1600" dirty="0" smtClean="0">
                <a:latin typeface="Consolas" pitchFamily="49" charset="0"/>
              </a:rPr>
              <a:t>    print(num1, num2)</a:t>
            </a:r>
          </a:p>
          <a:p>
            <a:pPr>
              <a:buFontTx/>
              <a:buNone/>
            </a:pPr>
            <a:endParaRPr lang="pt-BR" altLang="en-US" sz="1600" dirty="0" smtClean="0">
              <a:latin typeface="Consolas" pitchFamily="49" charset="0"/>
            </a:endParaRPr>
          </a:p>
          <a:p>
            <a:pPr>
              <a:buFontTx/>
              <a:buNone/>
            </a:pPr>
            <a:r>
              <a:rPr lang="pt-BR" altLang="en-US" sz="1600" b="1" dirty="0" smtClean="0">
                <a:solidFill>
                  <a:srgbClr val="3366FF"/>
                </a:solidFill>
                <a:latin typeface="Consolas" pitchFamily="49" charset="0"/>
              </a:rPr>
              <a:t># starting exeuction point</a:t>
            </a:r>
          </a:p>
          <a:p>
            <a:pPr>
              <a:buFontTx/>
              <a:buNone/>
            </a:pPr>
            <a:r>
              <a:rPr lang="pt-BR" altLang="en-US" sz="1600" dirty="0" smtClean="0">
                <a:latin typeface="Consolas" pitchFamily="49" charset="0"/>
              </a:rPr>
              <a:t>def start():</a:t>
            </a:r>
          </a:p>
          <a:p>
            <a:pPr>
              <a:buFontTx/>
              <a:buNone/>
            </a:pPr>
            <a:r>
              <a:rPr lang="pt-BR" altLang="en-US" sz="1600" dirty="0" smtClean="0">
                <a:latin typeface="Consolas" pitchFamily="49" charset="0"/>
              </a:rPr>
              <a:t>    num1 = 1</a:t>
            </a:r>
          </a:p>
          <a:p>
            <a:pPr>
              <a:buFontTx/>
              <a:buNone/>
            </a:pPr>
            <a:r>
              <a:rPr lang="pt-BR" altLang="en-US" sz="1600" dirty="0" smtClean="0">
                <a:latin typeface="Consolas" pitchFamily="49" charset="0"/>
              </a:rPr>
              <a:t>    num2 = 2</a:t>
            </a:r>
          </a:p>
          <a:p>
            <a:pPr>
              <a:buFontTx/>
              <a:buNone/>
            </a:pPr>
            <a:r>
              <a:rPr lang="pt-BR" altLang="en-US" sz="1600" dirty="0" smtClean="0">
                <a:latin typeface="Consolas" pitchFamily="49" charset="0"/>
              </a:rPr>
              <a:t>    str1 = "hello"</a:t>
            </a:r>
          </a:p>
          <a:p>
            <a:pPr>
              <a:buFontTx/>
              <a:buNone/>
            </a:pPr>
            <a:r>
              <a:rPr lang="pt-BR" altLang="en-US" sz="1600" dirty="0" smtClean="0">
                <a:latin typeface="Consolas" pitchFamily="49" charset="0"/>
              </a:rPr>
              <a:t>    fun1(num1,num2)</a:t>
            </a:r>
          </a:p>
          <a:p>
            <a:pPr>
              <a:buFontTx/>
              <a:buNone/>
            </a:pPr>
            <a:r>
              <a:rPr lang="pt-BR" altLang="en-US" sz="1600" dirty="0" smtClean="0">
                <a:latin typeface="Consolas" pitchFamily="49" charset="0"/>
              </a:rPr>
              <a:t>    fun2(num1,str1)</a:t>
            </a:r>
          </a:p>
          <a:p>
            <a:pPr>
              <a:buFontTx/>
              <a:buNone/>
            </a:pPr>
            <a:endParaRPr lang="pt-BR" altLang="en-US" sz="1600" dirty="0" smtClean="0">
              <a:latin typeface="Consolas" pitchFamily="49" charset="0"/>
            </a:endParaRPr>
          </a:p>
          <a:p>
            <a:pPr>
              <a:buFontTx/>
              <a:buNone/>
            </a:pPr>
            <a:r>
              <a:rPr lang="pt-BR" altLang="en-US" sz="1600" dirty="0" smtClean="0">
                <a:latin typeface="Consolas" pitchFamily="49" charset="0"/>
              </a:rPr>
              <a:t>start()</a:t>
            </a:r>
            <a:endParaRPr lang="en-US" altLang="en-US" sz="1600" dirty="0" smtClean="0">
              <a:latin typeface="Consolas" pitchFamily="49" charset="0"/>
            </a:endParaRPr>
          </a:p>
        </p:txBody>
      </p:sp>
      <p:grpSp>
        <p:nvGrpSpPr>
          <p:cNvPr id="4" name="Group 3"/>
          <p:cNvGrpSpPr>
            <a:grpSpLocks/>
          </p:cNvGrpSpPr>
          <p:nvPr/>
        </p:nvGrpSpPr>
        <p:grpSpPr bwMode="auto">
          <a:xfrm>
            <a:off x="2209800" y="1758950"/>
            <a:ext cx="6472238" cy="3479800"/>
            <a:chOff x="2341561" y="1758950"/>
            <a:chExt cx="6472239" cy="3479800"/>
          </a:xfrm>
        </p:grpSpPr>
        <p:sp>
          <p:nvSpPr>
            <p:cNvPr id="56330" name="Line 5"/>
            <p:cNvSpPr>
              <a:spLocks noChangeShapeType="1"/>
            </p:cNvSpPr>
            <p:nvPr/>
          </p:nvSpPr>
          <p:spPr bwMode="auto">
            <a:xfrm flipH="1">
              <a:off x="2870200" y="5226050"/>
              <a:ext cx="3805238" cy="1270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1" name="Line 6"/>
            <p:cNvSpPr>
              <a:spLocks noChangeShapeType="1"/>
            </p:cNvSpPr>
            <p:nvPr/>
          </p:nvSpPr>
          <p:spPr bwMode="auto">
            <a:xfrm flipH="1">
              <a:off x="2341561" y="1758950"/>
              <a:ext cx="4338638" cy="635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2" name="Line 7"/>
            <p:cNvSpPr>
              <a:spLocks noChangeShapeType="1"/>
            </p:cNvSpPr>
            <p:nvPr/>
          </p:nvSpPr>
          <p:spPr bwMode="auto">
            <a:xfrm flipH="1">
              <a:off x="6665912" y="1765300"/>
              <a:ext cx="14288" cy="3470275"/>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33" name="Text Box 8"/>
            <p:cNvSpPr txBox="1">
              <a:spLocks noChangeArrowheads="1"/>
            </p:cNvSpPr>
            <p:nvPr/>
          </p:nvSpPr>
          <p:spPr bwMode="auto">
            <a:xfrm>
              <a:off x="6680200" y="2273300"/>
              <a:ext cx="2133600" cy="243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FF0000"/>
                  </a:solidFill>
                  <a:latin typeface="Arial" charset="0"/>
                </a:rPr>
                <a:t>DON’T DO</a:t>
              </a:r>
            </a:p>
            <a:p>
              <a:pPr>
                <a:spcBef>
                  <a:spcPct val="50000"/>
                </a:spcBef>
              </a:pPr>
              <a:r>
                <a:rPr lang="en-US" altLang="en-US" sz="1600" b="1" dirty="0" smtClean="0">
                  <a:solidFill>
                    <a:srgbClr val="FF0000"/>
                  </a:solidFill>
                  <a:latin typeface="Arial" charset="0"/>
                </a:rPr>
                <a:t>Two </a:t>
              </a:r>
              <a:r>
                <a:rPr lang="en-US" altLang="en-US" sz="1600" b="1" dirty="0">
                  <a:solidFill>
                    <a:srgbClr val="FF0000"/>
                  </a:solidFill>
                  <a:latin typeface="Arial" charset="0"/>
                </a:rPr>
                <a:t>numeric parameters are passed into the call for ‘</a:t>
              </a:r>
              <a:r>
                <a:rPr lang="en-US" altLang="ja-JP" sz="1600" b="1" dirty="0">
                  <a:solidFill>
                    <a:srgbClr val="FF0000"/>
                  </a:solidFill>
                  <a:latin typeface="Consolas" pitchFamily="49" charset="0"/>
                </a:rPr>
                <a:t>fun1()</a:t>
              </a:r>
              <a:r>
                <a:rPr lang="en-US" altLang="en-US" sz="1600" b="1" dirty="0">
                  <a:solidFill>
                    <a:srgbClr val="FF0000"/>
                  </a:solidFill>
                  <a:latin typeface="Arial" charset="0"/>
                </a:rPr>
                <a:t>’</a:t>
              </a:r>
              <a:r>
                <a:rPr lang="en-US" altLang="ja-JP" sz="1600" b="1" dirty="0">
                  <a:solidFill>
                    <a:srgbClr val="FF0000"/>
                  </a:solidFill>
                  <a:latin typeface="Arial" charset="0"/>
                </a:rPr>
                <a:t> but only one parameter is listed in the definition for function </a:t>
              </a:r>
              <a:r>
                <a:rPr lang="en-US" altLang="en-US" sz="1600" b="1" dirty="0">
                  <a:solidFill>
                    <a:srgbClr val="FF0000"/>
                  </a:solidFill>
                  <a:latin typeface="Arial" charset="0"/>
                </a:rPr>
                <a:t>‘</a:t>
              </a:r>
              <a:r>
                <a:rPr lang="en-US" altLang="ja-JP" sz="1600" b="1" dirty="0">
                  <a:solidFill>
                    <a:srgbClr val="FF0000"/>
                  </a:solidFill>
                  <a:latin typeface="Consolas" pitchFamily="49" charset="0"/>
                </a:rPr>
                <a:t>fun1()</a:t>
              </a:r>
              <a:r>
                <a:rPr lang="en-US" altLang="en-US" sz="1600" b="1" dirty="0">
                  <a:solidFill>
                    <a:srgbClr val="FF0000"/>
                  </a:solidFill>
                  <a:latin typeface="Arial" charset="0"/>
                </a:rPr>
                <a:t>’</a:t>
              </a:r>
            </a:p>
          </p:txBody>
        </p:sp>
      </p:grpSp>
      <p:grpSp>
        <p:nvGrpSpPr>
          <p:cNvPr id="5" name="Group 4"/>
          <p:cNvGrpSpPr>
            <a:grpSpLocks/>
          </p:cNvGrpSpPr>
          <p:nvPr/>
        </p:nvGrpSpPr>
        <p:grpSpPr bwMode="auto">
          <a:xfrm>
            <a:off x="2738438" y="2590800"/>
            <a:ext cx="3162300" cy="2900363"/>
            <a:chOff x="2819400" y="2590801"/>
            <a:chExt cx="3162976" cy="2900362"/>
          </a:xfrm>
        </p:grpSpPr>
        <p:sp>
          <p:nvSpPr>
            <p:cNvPr id="56326" name="Line 10"/>
            <p:cNvSpPr>
              <a:spLocks noChangeShapeType="1"/>
            </p:cNvSpPr>
            <p:nvPr/>
          </p:nvSpPr>
          <p:spPr bwMode="auto">
            <a:xfrm flipH="1">
              <a:off x="2919616" y="2593975"/>
              <a:ext cx="771525" cy="3175"/>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7" name="Line 11"/>
            <p:cNvSpPr>
              <a:spLocks noChangeShapeType="1"/>
            </p:cNvSpPr>
            <p:nvPr/>
          </p:nvSpPr>
          <p:spPr bwMode="auto">
            <a:xfrm flipH="1">
              <a:off x="3676852" y="2590801"/>
              <a:ext cx="15875" cy="28956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8" name="Line 12"/>
            <p:cNvSpPr>
              <a:spLocks noChangeShapeType="1"/>
            </p:cNvSpPr>
            <p:nvPr/>
          </p:nvSpPr>
          <p:spPr bwMode="auto">
            <a:xfrm flipH="1">
              <a:off x="2819400" y="5486400"/>
              <a:ext cx="873328" cy="4763"/>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56329" name="Text Box 13"/>
            <p:cNvSpPr txBox="1">
              <a:spLocks noChangeArrowheads="1"/>
            </p:cNvSpPr>
            <p:nvPr/>
          </p:nvSpPr>
          <p:spPr bwMode="auto">
            <a:xfrm>
              <a:off x="3715426" y="2614612"/>
              <a:ext cx="2266950" cy="2679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smtClean="0">
                  <a:solidFill>
                    <a:srgbClr val="FF0000"/>
                  </a:solidFill>
                  <a:latin typeface="Arial" charset="0"/>
                </a:rPr>
                <a:t>DON’T DO</a:t>
              </a:r>
            </a:p>
            <a:p>
              <a:pPr>
                <a:spcBef>
                  <a:spcPct val="50000"/>
                </a:spcBef>
              </a:pPr>
              <a:r>
                <a:rPr lang="en-US" altLang="en-US" sz="1600" b="1" dirty="0" smtClean="0">
                  <a:solidFill>
                    <a:srgbClr val="FF0000"/>
                  </a:solidFill>
                  <a:latin typeface="Arial" charset="0"/>
                </a:rPr>
                <a:t>Two </a:t>
              </a:r>
              <a:r>
                <a:rPr lang="en-US" altLang="en-US" sz="1600" b="1" dirty="0">
                  <a:solidFill>
                    <a:srgbClr val="FF0000"/>
                  </a:solidFill>
                  <a:latin typeface="Arial" charset="0"/>
                </a:rPr>
                <a:t>parameters (a number and a string) are passed into the call for ‘</a:t>
              </a:r>
              <a:r>
                <a:rPr lang="en-US" altLang="ja-JP" sz="1600" b="1" dirty="0">
                  <a:solidFill>
                    <a:srgbClr val="FF0000"/>
                  </a:solidFill>
                  <a:latin typeface="Consolas" pitchFamily="49" charset="0"/>
                </a:rPr>
                <a:t>fun2()</a:t>
              </a:r>
              <a:r>
                <a:rPr lang="en-US" altLang="en-US" sz="1600" b="1" dirty="0">
                  <a:solidFill>
                    <a:srgbClr val="FF0000"/>
                  </a:solidFill>
                  <a:latin typeface="Arial" charset="0"/>
                </a:rPr>
                <a:t>’</a:t>
              </a:r>
              <a:r>
                <a:rPr lang="en-US" altLang="ja-JP" sz="1600" b="1" dirty="0">
                  <a:solidFill>
                    <a:srgbClr val="FF0000"/>
                  </a:solidFill>
                  <a:latin typeface="Arial" charset="0"/>
                </a:rPr>
                <a:t> but in the definition of the function it</a:t>
              </a:r>
              <a:r>
                <a:rPr lang="en-US" altLang="en-US" sz="1600" b="1" dirty="0">
                  <a:solidFill>
                    <a:srgbClr val="FF0000"/>
                  </a:solidFill>
                  <a:latin typeface="Arial" charset="0"/>
                </a:rPr>
                <a:t>’</a:t>
              </a:r>
              <a:r>
                <a:rPr lang="en-US" altLang="ja-JP" sz="1600" b="1" dirty="0">
                  <a:solidFill>
                    <a:srgbClr val="FF0000"/>
                  </a:solidFill>
                  <a:latin typeface="Arial" charset="0"/>
                </a:rPr>
                <a:t>s expected that both parameters are numeric.</a:t>
              </a:r>
              <a:endParaRPr lang="en-US" altLang="en-US" sz="1600" b="1" dirty="0">
                <a:solidFill>
                  <a:srgbClr val="FF0000"/>
                </a:solidFill>
                <a:latin typeface="Arial" charset="0"/>
              </a:endParaRPr>
            </a:p>
          </p:txBody>
        </p:sp>
      </p:grpSp>
      <p:sp>
        <p:nvSpPr>
          <p:cNvPr id="2" name="Rectangle 1"/>
          <p:cNvSpPr/>
          <p:nvPr/>
        </p:nvSpPr>
        <p:spPr>
          <a:xfrm>
            <a:off x="6248410" y="5552349"/>
            <a:ext cx="2733656" cy="10287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Good naming conventions can reduce incidents of this second type of mistake.</a:t>
            </a:r>
            <a:endParaRPr lang="en-CA"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randombar(horizont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r>
              <a:rPr lang="en-US" altLang="en-US" sz="3200" dirty="0" smtClean="0"/>
              <a:t>Scope: A Variant Example</a:t>
            </a:r>
          </a:p>
        </p:txBody>
      </p:sp>
      <p:sp>
        <p:nvSpPr>
          <p:cNvPr id="61443" name="Rectangle 3"/>
          <p:cNvSpPr>
            <a:spLocks noGrp="1" noChangeArrowheads="1"/>
          </p:cNvSpPr>
          <p:nvPr>
            <p:ph type="body" idx="4294967295"/>
          </p:nvPr>
        </p:nvSpPr>
        <p:spPr/>
        <p:txBody>
          <a:bodyPr/>
          <a:lstStyle/>
          <a:p>
            <a:pPr lvl="1">
              <a:buFont typeface="Times New Roman" pitchFamily="18" charset="0"/>
              <a:buNone/>
            </a:pPr>
            <a:r>
              <a:rPr lang="en-US" altLang="en-US" sz="1600" dirty="0" smtClean="0">
                <a:latin typeface="Consolas" pitchFamily="49" charset="0"/>
              </a:rPr>
              <a:t>def fun1():</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num</a:t>
            </a:r>
            <a:r>
              <a:rPr lang="en-US" altLang="en-US" sz="1600" dirty="0" smtClean="0">
                <a:latin typeface="Consolas" pitchFamily="49" charset="0"/>
              </a:rPr>
              <a:t> = 10</a:t>
            </a:r>
          </a:p>
          <a:p>
            <a:pPr lvl="1">
              <a:buFont typeface="Times New Roman" pitchFamily="18" charset="0"/>
              <a:buNone/>
            </a:pPr>
            <a:r>
              <a:rPr lang="en-US" altLang="en-US" sz="1600" b="1" dirty="0" smtClean="0">
                <a:solidFill>
                  <a:srgbClr val="3366FF"/>
                </a:solidFill>
                <a:latin typeface="Consolas" pitchFamily="49" charset="0"/>
              </a:rPr>
              <a:t>    # statement</a:t>
            </a:r>
          </a:p>
          <a:p>
            <a:pPr lvl="1">
              <a:buFont typeface="Times New Roman" pitchFamily="18" charset="0"/>
              <a:buNone/>
            </a:pPr>
            <a:r>
              <a:rPr lang="en-US" altLang="en-US" sz="1600" b="1" dirty="0" smtClean="0">
                <a:solidFill>
                  <a:srgbClr val="3366FF"/>
                </a:solidFill>
                <a:latin typeface="Consolas" pitchFamily="49" charset="0"/>
              </a:rPr>
              <a:t>    # statement</a:t>
            </a:r>
          </a:p>
          <a:p>
            <a:pPr lvl="1">
              <a:buFont typeface="Times New Roman" pitchFamily="18" charset="0"/>
              <a:buNone/>
            </a:pPr>
            <a:r>
              <a:rPr lang="en-US" altLang="en-US" sz="1600" b="1" dirty="0" smtClean="0">
                <a:solidFill>
                  <a:srgbClr val="3366FF"/>
                </a:solidFill>
                <a:latin typeface="Consolas" pitchFamily="49" charset="0"/>
              </a:rPr>
              <a:t>    # End of fun1</a:t>
            </a:r>
          </a:p>
          <a:p>
            <a:pPr lvl="1">
              <a:buFont typeface="Times New Roman" pitchFamily="18" charset="0"/>
              <a:buNone/>
            </a:pPr>
            <a:endParaRPr lang="en-US" altLang="en-US" sz="1600" dirty="0" smtClean="0">
              <a:latin typeface="Consolas" pitchFamily="49" charset="0"/>
            </a:endParaRPr>
          </a:p>
          <a:p>
            <a:pPr lvl="1">
              <a:buFont typeface="Times New Roman" pitchFamily="18" charset="0"/>
              <a:buNone/>
            </a:pPr>
            <a:r>
              <a:rPr lang="en-US" altLang="en-US" sz="1600" dirty="0" smtClean="0">
                <a:latin typeface="Consolas" pitchFamily="49" charset="0"/>
              </a:rPr>
              <a:t>def fun2():</a:t>
            </a:r>
          </a:p>
          <a:p>
            <a:pPr lvl="1">
              <a:buFont typeface="Times New Roman" pitchFamily="18" charset="0"/>
              <a:buNone/>
            </a:pPr>
            <a:r>
              <a:rPr lang="en-US" altLang="en-US" sz="1600" dirty="0" smtClean="0">
                <a:latin typeface="Consolas" pitchFamily="49" charset="0"/>
              </a:rPr>
              <a:t>    fun1()</a:t>
            </a:r>
          </a:p>
          <a:p>
            <a:pPr lvl="1">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num</a:t>
            </a:r>
            <a:r>
              <a:rPr lang="en-US" altLang="en-US" sz="1600" dirty="0" smtClean="0">
                <a:latin typeface="Consolas" pitchFamily="49" charset="0"/>
              </a:rPr>
              <a:t> = 20</a:t>
            </a:r>
          </a:p>
          <a:p>
            <a:pPr lvl="1">
              <a:buFont typeface="Times New Roman" pitchFamily="18" charset="0"/>
              <a:buNone/>
            </a:pPr>
            <a:r>
              <a:rPr lang="en-US" altLang="en-US" sz="1600" dirty="0" smtClean="0">
                <a:latin typeface="Consolas" pitchFamily="49" charset="0"/>
              </a:rPr>
              <a:t>    :      :</a:t>
            </a:r>
          </a:p>
          <a:p>
            <a:pPr lvl="1">
              <a:buFont typeface="Times New Roman" pitchFamily="18" charset="0"/>
              <a:buNone/>
            </a:pPr>
            <a:endParaRPr lang="en-US" altLang="en-US" sz="1600" dirty="0">
              <a:latin typeface="Consolas" pitchFamily="49" charset="0"/>
            </a:endParaRPr>
          </a:p>
          <a:p>
            <a:pPr lvl="1">
              <a:buFont typeface="Times New Roman" pitchFamily="18" charset="0"/>
              <a:buNone/>
            </a:pPr>
            <a:r>
              <a:rPr lang="en-US" altLang="en-US" sz="1600" dirty="0">
                <a:latin typeface="Consolas" pitchFamily="49" charset="0"/>
              </a:rPr>
              <a:t>f</a:t>
            </a:r>
            <a:r>
              <a:rPr lang="en-US" altLang="en-US" sz="1600" dirty="0" smtClean="0">
                <a:latin typeface="Consolas" pitchFamily="49" charset="0"/>
              </a:rPr>
              <a:t>un2()</a:t>
            </a:r>
          </a:p>
        </p:txBody>
      </p:sp>
      <p:grpSp>
        <p:nvGrpSpPr>
          <p:cNvPr id="2" name="Group 21"/>
          <p:cNvGrpSpPr>
            <a:grpSpLocks/>
          </p:cNvGrpSpPr>
          <p:nvPr/>
        </p:nvGrpSpPr>
        <p:grpSpPr bwMode="auto">
          <a:xfrm>
            <a:off x="2286000" y="3636963"/>
            <a:ext cx="4610100" cy="869950"/>
            <a:chOff x="1800" y="2040"/>
            <a:chExt cx="2904" cy="548"/>
          </a:xfrm>
        </p:grpSpPr>
        <p:sp>
          <p:nvSpPr>
            <p:cNvPr id="61445" name="Line 19"/>
            <p:cNvSpPr>
              <a:spLocks noChangeShapeType="1"/>
            </p:cNvSpPr>
            <p:nvPr/>
          </p:nvSpPr>
          <p:spPr bwMode="auto">
            <a:xfrm flipH="1" flipV="1">
              <a:off x="1800" y="2344"/>
              <a:ext cx="124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
          <p:nvSpPr>
            <p:cNvPr id="61446" name="Text Box 20"/>
            <p:cNvSpPr txBox="1">
              <a:spLocks noChangeArrowheads="1"/>
            </p:cNvSpPr>
            <p:nvPr/>
          </p:nvSpPr>
          <p:spPr bwMode="auto">
            <a:xfrm>
              <a:off x="3024" y="2040"/>
              <a:ext cx="1680"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88900" indent="-88900" eaLnBrk="1" hangingPunct="1">
                <a:spcBef>
                  <a:spcPts val="300"/>
                </a:spcBef>
                <a:buFont typeface="Arial" charset="0"/>
                <a:buChar char="•"/>
              </a:pPr>
              <a:r>
                <a:rPr lang="en-US" altLang="en-US" sz="1600" b="1" dirty="0">
                  <a:latin typeface="Arial" charset="0"/>
                </a:rPr>
                <a:t>What happens at this point?</a:t>
              </a:r>
            </a:p>
            <a:p>
              <a:pPr marL="88900" indent="-88900" eaLnBrk="1" hangingPunct="1">
                <a:spcBef>
                  <a:spcPts val="300"/>
                </a:spcBef>
                <a:buFont typeface="Arial" charset="0"/>
                <a:buChar char="•"/>
              </a:pPr>
              <a:r>
                <a:rPr lang="en-US" altLang="en-US" sz="1600" b="1" dirty="0">
                  <a:latin typeface="Arial" charset="0"/>
                </a:rPr>
                <a:t>Why?</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p:txBody>
          <a:bodyPr/>
          <a:lstStyle/>
          <a:p>
            <a:r>
              <a:rPr lang="en-US" altLang="en-US" sz="3200" smtClean="0"/>
              <a:t>New Problem: Results That Are Derived In One Function Only Exist While The Function Runs</a:t>
            </a:r>
          </a:p>
        </p:txBody>
      </p:sp>
      <p:sp>
        <p:nvSpPr>
          <p:cNvPr id="62467" name="Text Box 3"/>
          <p:cNvSpPr txBox="1">
            <a:spLocks noChangeArrowheads="1"/>
          </p:cNvSpPr>
          <p:nvPr/>
        </p:nvSpPr>
        <p:spPr bwMode="auto">
          <a:xfrm>
            <a:off x="482600" y="2146300"/>
            <a:ext cx="5308600" cy="709613"/>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def</a:t>
            </a:r>
            <a:r>
              <a:rPr lang="en-US" altLang="en-US" sz="1600" b="1" dirty="0">
                <a:latin typeface="Consolas" pitchFamily="49" charset="0"/>
              </a:rPr>
              <a:t> </a:t>
            </a:r>
            <a:r>
              <a:rPr lang="en-US" altLang="en-US" sz="1600" b="1" dirty="0" err="1" smtClean="0">
                <a:latin typeface="Consolas" pitchFamily="49" charset="0"/>
              </a:rPr>
              <a:t>calculateInterest</a:t>
            </a:r>
            <a:r>
              <a:rPr lang="en-US" altLang="en-US" sz="1600" b="1" dirty="0" smtClean="0">
                <a:latin typeface="Consolas" pitchFamily="49" charset="0"/>
              </a:rPr>
              <a:t>(</a:t>
            </a:r>
            <a:r>
              <a:rPr lang="en-US" altLang="en-US" sz="1600" b="1" dirty="0" err="1" smtClean="0">
                <a:latin typeface="Consolas" pitchFamily="49" charset="0"/>
              </a:rPr>
              <a:t>principle,rate,time</a:t>
            </a:r>
            <a:r>
              <a:rPr lang="en-US" altLang="en-US" sz="1600" b="1" dirty="0">
                <a:latin typeface="Consolas" pitchFamily="49" charset="0"/>
              </a:rPr>
              <a:t>):</a:t>
            </a:r>
          </a:p>
          <a:p>
            <a:pPr>
              <a:spcBef>
                <a:spcPct val="50000"/>
              </a:spcBef>
            </a:pPr>
            <a:r>
              <a:rPr lang="en-US" altLang="en-US" sz="1600" b="1" dirty="0">
                <a:latin typeface="Consolas" pitchFamily="49" charset="0"/>
              </a:rPr>
              <a:t>     </a:t>
            </a:r>
            <a:r>
              <a:rPr lang="en-US" altLang="en-US" sz="1600" dirty="0">
                <a:latin typeface="Consolas" pitchFamily="49" charset="0"/>
              </a:rPr>
              <a:t>interest = principle * rate * time</a:t>
            </a:r>
          </a:p>
        </p:txBody>
      </p:sp>
      <p:sp>
        <p:nvSpPr>
          <p:cNvPr id="626692" name="Text Box 4"/>
          <p:cNvSpPr txBox="1">
            <a:spLocks noChangeArrowheads="1"/>
          </p:cNvSpPr>
          <p:nvPr/>
        </p:nvSpPr>
        <p:spPr bwMode="auto">
          <a:xfrm>
            <a:off x="444500" y="3987800"/>
            <a:ext cx="5346700" cy="2556727"/>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square"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anose="020B0609020204030204" pitchFamily="49" charset="0"/>
              </a:rPr>
              <a:t>d</a:t>
            </a:r>
            <a:r>
              <a:rPr lang="en-US" altLang="en-US" sz="1600" b="1" dirty="0" err="1" smtClean="0">
                <a:latin typeface="Consolas" panose="020B0609020204030204" pitchFamily="49" charset="0"/>
              </a:rPr>
              <a:t>ef</a:t>
            </a:r>
            <a:r>
              <a:rPr lang="en-US" altLang="en-US" sz="1600" b="1" dirty="0" smtClean="0">
                <a:latin typeface="Consolas" panose="020B0609020204030204" pitchFamily="49" charset="0"/>
              </a:rPr>
              <a:t> start():</a:t>
            </a:r>
            <a:endParaRPr lang="en-US" altLang="en-US" sz="1600" b="1" dirty="0">
              <a:latin typeface="Consolas" panose="020B0609020204030204" pitchFamily="49" charset="0"/>
            </a:endParaRPr>
          </a:p>
          <a:p>
            <a:pPr>
              <a:spcBef>
                <a:spcPct val="50000"/>
              </a:spcBef>
            </a:pPr>
            <a:r>
              <a:rPr lang="en-US" altLang="en-US" sz="1600" dirty="0" smtClean="0">
                <a:latin typeface="Consolas" panose="020B0609020204030204" pitchFamily="49" charset="0"/>
              </a:rPr>
              <a:t>     principle </a:t>
            </a:r>
            <a:r>
              <a:rPr lang="en-US" altLang="en-US" sz="1600" dirty="0">
                <a:latin typeface="Consolas" panose="020B0609020204030204" pitchFamily="49" charset="0"/>
              </a:rPr>
              <a:t>= 100</a:t>
            </a:r>
          </a:p>
          <a:p>
            <a:pPr>
              <a:spcBef>
                <a:spcPct val="50000"/>
              </a:spcBef>
            </a:pPr>
            <a:r>
              <a:rPr lang="en-US" altLang="en-US" sz="1600" dirty="0">
                <a:latin typeface="Consolas" panose="020B0609020204030204" pitchFamily="49" charset="0"/>
              </a:rPr>
              <a:t>     rate = 0.1</a:t>
            </a:r>
          </a:p>
          <a:p>
            <a:pPr>
              <a:spcBef>
                <a:spcPct val="50000"/>
              </a:spcBef>
            </a:pPr>
            <a:r>
              <a:rPr lang="en-US" altLang="en-US" sz="1600" dirty="0">
                <a:latin typeface="Consolas" panose="020B0609020204030204" pitchFamily="49" charset="0"/>
              </a:rPr>
              <a:t>     time = 5</a:t>
            </a:r>
          </a:p>
          <a:p>
            <a:pPr>
              <a:spcBef>
                <a:spcPct val="50000"/>
              </a:spcBef>
            </a:pPr>
            <a:r>
              <a:rPr lang="en-US" altLang="en-US" sz="1600" dirty="0">
                <a:latin typeface="Consolas" panose="020B0609020204030204" pitchFamily="49" charset="0"/>
              </a:rPr>
              <a:t>     </a:t>
            </a:r>
            <a:r>
              <a:rPr lang="en-US" altLang="en-US" sz="1600" dirty="0" err="1" smtClean="0">
                <a:latin typeface="Consolas" panose="020B0609020204030204" pitchFamily="49" charset="0"/>
              </a:rPr>
              <a:t>calculateInterest</a:t>
            </a:r>
            <a:r>
              <a:rPr lang="en-US" altLang="en-US" sz="1600" dirty="0" smtClean="0">
                <a:latin typeface="Consolas" panose="020B0609020204030204" pitchFamily="49" charset="0"/>
              </a:rPr>
              <a:t>(</a:t>
            </a:r>
            <a:r>
              <a:rPr lang="en-US" altLang="en-US" sz="1600" dirty="0" err="1" smtClean="0">
                <a:latin typeface="Consolas" panose="020B0609020204030204" pitchFamily="49" charset="0"/>
              </a:rPr>
              <a:t>principle,rate,time</a:t>
            </a:r>
            <a:r>
              <a:rPr lang="en-US" altLang="en-US" sz="1600" dirty="0">
                <a:latin typeface="Consolas" panose="020B0609020204030204" pitchFamily="49" charset="0"/>
              </a:rPr>
              <a:t>)</a:t>
            </a:r>
          </a:p>
          <a:p>
            <a:pPr>
              <a:spcBef>
                <a:spcPct val="50000"/>
              </a:spcBef>
            </a:pPr>
            <a:endParaRPr lang="en-US" altLang="en-US" sz="1600" dirty="0">
              <a:latin typeface="Consolas" panose="020B0609020204030204" pitchFamily="49" charset="0"/>
            </a:endParaRPr>
          </a:p>
          <a:p>
            <a:pPr>
              <a:spcBef>
                <a:spcPct val="50000"/>
              </a:spcBef>
            </a:pPr>
            <a:endParaRPr lang="en-US" altLang="en-US" sz="1600" dirty="0">
              <a:latin typeface="Arial" charset="0"/>
            </a:endParaRPr>
          </a:p>
        </p:txBody>
      </p:sp>
      <p:sp>
        <p:nvSpPr>
          <p:cNvPr id="626693" name="Text Box 5"/>
          <p:cNvSpPr txBox="1">
            <a:spLocks noChangeArrowheads="1"/>
          </p:cNvSpPr>
          <p:nvPr/>
        </p:nvSpPr>
        <p:spPr bwMode="auto">
          <a:xfrm>
            <a:off x="996950" y="5815221"/>
            <a:ext cx="4152900" cy="710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anose="020B0609020204030204" pitchFamily="49" charset="0"/>
              </a:rPr>
              <a:t>print("Interest earned $", </a:t>
            </a:r>
            <a:r>
              <a:rPr lang="en-US" altLang="en-US" sz="1600" dirty="0" smtClean="0">
                <a:latin typeface="Consolas" panose="020B0609020204030204" pitchFamily="49" charset="0"/>
              </a:rPr>
              <a:t>      </a:t>
            </a:r>
          </a:p>
          <a:p>
            <a:pPr>
              <a:spcBef>
                <a:spcPct val="50000"/>
              </a:spcBef>
            </a:pPr>
            <a:r>
              <a:rPr lang="en-US" altLang="en-US" sz="1600" dirty="0">
                <a:latin typeface="Consolas" panose="020B0609020204030204" pitchFamily="49" charset="0"/>
              </a:rPr>
              <a:t> </a:t>
            </a:r>
            <a:r>
              <a:rPr lang="en-US" altLang="en-US" sz="1600" dirty="0" smtClean="0">
                <a:latin typeface="Consolas" panose="020B0609020204030204" pitchFamily="49" charset="0"/>
              </a:rPr>
              <a:t> interest</a:t>
            </a:r>
            <a:r>
              <a:rPr lang="en-US" altLang="en-US" sz="1600" dirty="0">
                <a:latin typeface="Consolas" panose="020B0609020204030204" pitchFamily="49" charset="0"/>
              </a:rPr>
              <a:t>)</a:t>
            </a:r>
          </a:p>
        </p:txBody>
      </p:sp>
      <p:grpSp>
        <p:nvGrpSpPr>
          <p:cNvPr id="5" name="Group 4"/>
          <p:cNvGrpSpPr>
            <a:grpSpLocks/>
          </p:cNvGrpSpPr>
          <p:nvPr/>
        </p:nvGrpSpPr>
        <p:grpSpPr bwMode="auto">
          <a:xfrm>
            <a:off x="4978966" y="2639957"/>
            <a:ext cx="1345634" cy="2946637"/>
            <a:chOff x="3499416" y="2692399"/>
            <a:chExt cx="1345634" cy="2946401"/>
          </a:xfrm>
        </p:grpSpPr>
        <p:sp>
          <p:nvSpPr>
            <p:cNvPr id="62479" name="Line 7"/>
            <p:cNvSpPr>
              <a:spLocks noChangeShapeType="1"/>
            </p:cNvSpPr>
            <p:nvPr/>
          </p:nvSpPr>
          <p:spPr bwMode="auto">
            <a:xfrm>
              <a:off x="4159250" y="5638800"/>
              <a:ext cx="685800" cy="0"/>
            </a:xfrm>
            <a:prstGeom prst="line">
              <a:avLst/>
            </a:prstGeom>
            <a:noFill/>
            <a:ln w="381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62480" name="Line 8"/>
            <p:cNvSpPr>
              <a:spLocks noChangeShapeType="1"/>
            </p:cNvSpPr>
            <p:nvPr/>
          </p:nvSpPr>
          <p:spPr bwMode="auto">
            <a:xfrm flipV="1">
              <a:off x="4845050" y="2692400"/>
              <a:ext cx="0" cy="2946400"/>
            </a:xfrm>
            <a:prstGeom prst="line">
              <a:avLst/>
            </a:prstGeom>
            <a:noFill/>
            <a:ln w="381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81" name="Line 9"/>
            <p:cNvSpPr>
              <a:spLocks noChangeShapeType="1"/>
            </p:cNvSpPr>
            <p:nvPr/>
          </p:nvSpPr>
          <p:spPr bwMode="auto">
            <a:xfrm flipH="1">
              <a:off x="3499416" y="2692399"/>
              <a:ext cx="1345634" cy="13102"/>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grpSp>
      <p:sp>
        <p:nvSpPr>
          <p:cNvPr id="626698" name="AutoShape 10"/>
          <p:cNvSpPr>
            <a:spLocks noChangeArrowheads="1"/>
          </p:cNvSpPr>
          <p:nvPr/>
        </p:nvSpPr>
        <p:spPr bwMode="auto">
          <a:xfrm>
            <a:off x="2971800" y="1308100"/>
            <a:ext cx="2178050" cy="838200"/>
          </a:xfrm>
          <a:prstGeom prst="cloudCallout">
            <a:avLst>
              <a:gd name="adj1" fmla="val -115708"/>
              <a:gd name="adj2" fmla="val 105727"/>
            </a:avLst>
          </a:prstGeom>
          <a:solidFill>
            <a:srgbClr val="FFFFCC"/>
          </a:solidFill>
          <a:ln w="25400">
            <a:solidFill>
              <a:schemeClr val="tx1"/>
            </a:solidFill>
            <a:round/>
            <a:headEnd type="none" w="sm" len="sm"/>
            <a:tailEnd type="none" w="sm" len="sm"/>
          </a:ln>
        </p:spPr>
        <p:txBody>
          <a:bodyPr lIns="93600" tIns="46800" rIns="93600" bIns="46800"/>
          <a:lstStyle/>
          <a:p>
            <a:pPr algn="ctr"/>
            <a:r>
              <a:rPr lang="en-US" altLang="en-US" sz="1400" b="1">
                <a:latin typeface="Arial" charset="0"/>
              </a:rPr>
              <a:t>Stored locally</a:t>
            </a:r>
          </a:p>
          <a:p>
            <a:pPr algn="ctr"/>
            <a:r>
              <a:rPr lang="en-US" altLang="en-US" sz="1400">
                <a:latin typeface="Arial" charset="0"/>
              </a:rPr>
              <a:t>interest = 50</a:t>
            </a:r>
          </a:p>
        </p:txBody>
      </p:sp>
      <p:grpSp>
        <p:nvGrpSpPr>
          <p:cNvPr id="6" name="Group 5"/>
          <p:cNvGrpSpPr>
            <a:grpSpLocks/>
          </p:cNvGrpSpPr>
          <p:nvPr/>
        </p:nvGrpSpPr>
        <p:grpSpPr bwMode="auto">
          <a:xfrm>
            <a:off x="241300" y="2692400"/>
            <a:ext cx="1130300" cy="3416300"/>
            <a:chOff x="241300" y="2692400"/>
            <a:chExt cx="825500" cy="3340100"/>
          </a:xfrm>
        </p:grpSpPr>
        <p:sp>
          <p:nvSpPr>
            <p:cNvPr id="62476" name="Line 12"/>
            <p:cNvSpPr>
              <a:spLocks noChangeShapeType="1"/>
            </p:cNvSpPr>
            <p:nvPr/>
          </p:nvSpPr>
          <p:spPr bwMode="auto">
            <a:xfrm flipH="1">
              <a:off x="254000" y="2692400"/>
              <a:ext cx="81280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77" name="Line 13"/>
            <p:cNvSpPr>
              <a:spLocks noChangeShapeType="1"/>
            </p:cNvSpPr>
            <p:nvPr/>
          </p:nvSpPr>
          <p:spPr bwMode="auto">
            <a:xfrm flipH="1">
              <a:off x="254000" y="2705100"/>
              <a:ext cx="12700" cy="33274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2478" name="Line 14"/>
            <p:cNvSpPr>
              <a:spLocks noChangeShapeType="1"/>
            </p:cNvSpPr>
            <p:nvPr/>
          </p:nvSpPr>
          <p:spPr bwMode="auto">
            <a:xfrm>
              <a:off x="241300" y="6019800"/>
              <a:ext cx="495300" cy="1270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2" name="Group 1"/>
          <p:cNvGrpSpPr>
            <a:grpSpLocks/>
          </p:cNvGrpSpPr>
          <p:nvPr/>
        </p:nvGrpSpPr>
        <p:grpSpPr bwMode="auto">
          <a:xfrm>
            <a:off x="3962400" y="5410200"/>
            <a:ext cx="4572000" cy="1192213"/>
            <a:chOff x="3962400" y="5410200"/>
            <a:chExt cx="4572000" cy="1192213"/>
          </a:xfrm>
        </p:grpSpPr>
        <p:sp>
          <p:nvSpPr>
            <p:cNvPr id="62474" name="AutoShape 16"/>
            <p:cNvSpPr>
              <a:spLocks noChangeArrowheads="1"/>
            </p:cNvSpPr>
            <p:nvPr/>
          </p:nvSpPr>
          <p:spPr bwMode="auto">
            <a:xfrm>
              <a:off x="3962400" y="5867400"/>
              <a:ext cx="2717800" cy="241300"/>
            </a:xfrm>
            <a:prstGeom prst="leftArrow">
              <a:avLst>
                <a:gd name="adj1" fmla="val 50000"/>
                <a:gd name="adj2" fmla="val 176300"/>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2475" name="Text Box 17"/>
            <p:cNvSpPr txBox="1">
              <a:spLocks noChangeArrowheads="1"/>
            </p:cNvSpPr>
            <p:nvPr/>
          </p:nvSpPr>
          <p:spPr bwMode="auto">
            <a:xfrm>
              <a:off x="6654800" y="5410200"/>
              <a:ext cx="1879600" cy="119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Problem: </a:t>
              </a:r>
            </a:p>
            <a:p>
              <a:pPr>
                <a:spcBef>
                  <a:spcPct val="50000"/>
                </a:spcBef>
              </a:pPr>
              <a:r>
                <a:rPr lang="en-US" altLang="en-US" sz="1600" dirty="0">
                  <a:solidFill>
                    <a:srgbClr val="FF0000"/>
                  </a:solidFill>
                  <a:latin typeface="Arial" charset="0"/>
                </a:rPr>
                <a:t>Value stored in interest cannot be accessed here</a:t>
              </a:r>
            </a:p>
          </p:txBody>
        </p:sp>
      </p:grpSp>
    </p:spTree>
    <p:extLst>
      <p:ext uri="{BB962C8B-B14F-4D97-AF65-F5344CB8AC3E}">
        <p14:creationId xmlns:p14="http://schemas.microsoft.com/office/powerpoint/2010/main" val="2547708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66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26698"/>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up)">
                                      <p:cBhvr>
                                        <p:cTn id="20" dur="500"/>
                                        <p:tgtEl>
                                          <p:spTgt spid="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26693">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26693">
                                            <p:txEl>
                                              <p:pRg st="1" end="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2" grpId="0" animBg="1"/>
      <p:bldP spid="62669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r>
              <a:rPr lang="en-US" altLang="en-US" sz="3200" dirty="0" smtClean="0"/>
              <a:t>Solution: Have The </a:t>
            </a:r>
            <a:r>
              <a:rPr lang="en-US" altLang="en-US" sz="3200" b="1" dirty="0" smtClean="0">
                <a:solidFill>
                  <a:srgbClr val="3366FF"/>
                </a:solidFill>
              </a:rPr>
              <a:t>Function Return Values</a:t>
            </a:r>
            <a:r>
              <a:rPr lang="en-US" altLang="en-US" sz="3200" dirty="0" smtClean="0"/>
              <a:t> Back To The Caller</a:t>
            </a:r>
          </a:p>
        </p:txBody>
      </p:sp>
      <p:sp>
        <p:nvSpPr>
          <p:cNvPr id="627715" name="Text Box 3"/>
          <p:cNvSpPr txBox="1">
            <a:spLocks noChangeArrowheads="1"/>
          </p:cNvSpPr>
          <p:nvPr/>
        </p:nvSpPr>
        <p:spPr bwMode="auto">
          <a:xfrm>
            <a:off x="457200" y="1498600"/>
            <a:ext cx="5715000" cy="1079500"/>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def</a:t>
            </a:r>
            <a:r>
              <a:rPr lang="en-US" altLang="en-US" sz="1600" b="1" dirty="0">
                <a:latin typeface="Consolas" pitchFamily="49" charset="0"/>
              </a:rPr>
              <a:t> </a:t>
            </a:r>
            <a:r>
              <a:rPr lang="en-US" altLang="en-US" sz="1600" b="1" dirty="0" err="1" smtClean="0">
                <a:latin typeface="Consolas" pitchFamily="49" charset="0"/>
              </a:rPr>
              <a:t>calculateInterest</a:t>
            </a:r>
            <a:r>
              <a:rPr lang="en-US" altLang="en-US" sz="1600" b="1" dirty="0" smtClean="0">
                <a:latin typeface="Consolas" pitchFamily="49" charset="0"/>
              </a:rPr>
              <a:t>(</a:t>
            </a:r>
            <a:r>
              <a:rPr lang="en-US" altLang="en-US" sz="1600" b="1" dirty="0" err="1" smtClean="0">
                <a:latin typeface="Consolas" pitchFamily="49" charset="0"/>
              </a:rPr>
              <a:t>principle,rate,time</a:t>
            </a:r>
            <a:r>
              <a:rPr lang="en-US" altLang="en-US" sz="1600" b="1" dirty="0">
                <a:latin typeface="Consolas" pitchFamily="49" charset="0"/>
              </a:rPr>
              <a:t>):</a:t>
            </a:r>
          </a:p>
          <a:p>
            <a:pPr>
              <a:spcBef>
                <a:spcPct val="50000"/>
              </a:spcBef>
            </a:pPr>
            <a:r>
              <a:rPr lang="en-US" altLang="en-US" sz="1600" b="1" dirty="0">
                <a:latin typeface="Consolas" pitchFamily="49" charset="0"/>
              </a:rPr>
              <a:t>     </a:t>
            </a:r>
            <a:r>
              <a:rPr lang="en-US" altLang="en-US" sz="1600" dirty="0">
                <a:latin typeface="Consolas" pitchFamily="49" charset="0"/>
              </a:rPr>
              <a:t>interest = principle * rate * time</a:t>
            </a:r>
          </a:p>
          <a:p>
            <a:pPr>
              <a:spcBef>
                <a:spcPct val="50000"/>
              </a:spcBef>
            </a:pPr>
            <a:r>
              <a:rPr lang="en-US" altLang="en-US" sz="1600" dirty="0">
                <a:latin typeface="Consolas" pitchFamily="49" charset="0"/>
              </a:rPr>
              <a:t>     </a:t>
            </a:r>
            <a:r>
              <a:rPr lang="en-US" altLang="en-US" sz="1600" b="1" dirty="0">
                <a:solidFill>
                  <a:srgbClr val="3366FF"/>
                </a:solidFill>
                <a:latin typeface="Consolas" pitchFamily="49" charset="0"/>
              </a:rPr>
              <a:t>return(interest)</a:t>
            </a:r>
          </a:p>
        </p:txBody>
      </p:sp>
      <p:sp>
        <p:nvSpPr>
          <p:cNvPr id="627716" name="Text Box 4"/>
          <p:cNvSpPr txBox="1">
            <a:spLocks noChangeArrowheads="1"/>
          </p:cNvSpPr>
          <p:nvPr/>
        </p:nvSpPr>
        <p:spPr bwMode="auto">
          <a:xfrm>
            <a:off x="444500" y="3987800"/>
            <a:ext cx="5664200" cy="2925763"/>
          </a:xfrm>
          <a:prstGeom prst="rect">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err="1">
                <a:latin typeface="Consolas" pitchFamily="49" charset="0"/>
              </a:rPr>
              <a:t>d</a:t>
            </a:r>
            <a:r>
              <a:rPr lang="en-US" altLang="en-US" sz="1600" b="1" dirty="0" err="1" smtClean="0">
                <a:latin typeface="Consolas" pitchFamily="49" charset="0"/>
              </a:rPr>
              <a:t>ef</a:t>
            </a:r>
            <a:r>
              <a:rPr lang="en-US" altLang="en-US" sz="1600" b="1" dirty="0" smtClean="0">
                <a:latin typeface="Consolas" pitchFamily="49" charset="0"/>
              </a:rPr>
              <a:t> start():</a:t>
            </a:r>
            <a:endParaRPr lang="en-US" altLang="en-US" sz="1600" b="1" dirty="0">
              <a:latin typeface="Consolas" pitchFamily="49" charset="0"/>
            </a:endParaRPr>
          </a:p>
          <a:p>
            <a:pPr>
              <a:spcBef>
                <a:spcPct val="50000"/>
              </a:spcBef>
            </a:pPr>
            <a:r>
              <a:rPr lang="en-US" altLang="en-US" sz="1600" dirty="0">
                <a:latin typeface="Consolas" pitchFamily="49" charset="0"/>
              </a:rPr>
              <a:t>     principle = 100</a:t>
            </a:r>
          </a:p>
          <a:p>
            <a:pPr>
              <a:spcBef>
                <a:spcPct val="50000"/>
              </a:spcBef>
            </a:pPr>
            <a:r>
              <a:rPr lang="en-US" altLang="en-US" sz="1600" dirty="0">
                <a:latin typeface="Consolas" pitchFamily="49" charset="0"/>
              </a:rPr>
              <a:t>     rate = 0.1</a:t>
            </a:r>
          </a:p>
          <a:p>
            <a:pPr>
              <a:spcBef>
                <a:spcPct val="50000"/>
              </a:spcBef>
            </a:pPr>
            <a:r>
              <a:rPr lang="en-US" altLang="en-US" sz="1600" dirty="0">
                <a:latin typeface="Consolas" pitchFamily="49" charset="0"/>
              </a:rPr>
              <a:t>     time = 5</a:t>
            </a:r>
          </a:p>
          <a:p>
            <a:pPr>
              <a:spcBef>
                <a:spcPct val="50000"/>
              </a:spcBef>
            </a:pPr>
            <a:r>
              <a:rPr lang="en-US" altLang="en-US" sz="1600" dirty="0">
                <a:latin typeface="Consolas" pitchFamily="49" charset="0"/>
              </a:rPr>
              <a:t>     interest = </a:t>
            </a:r>
            <a:r>
              <a:rPr lang="en-US" altLang="en-US" sz="1600" dirty="0" err="1">
                <a:latin typeface="Consolas" pitchFamily="49" charset="0"/>
              </a:rPr>
              <a:t>calculateInterest</a:t>
            </a:r>
            <a:r>
              <a:rPr lang="en-US" altLang="en-US" sz="1600" dirty="0">
                <a:latin typeface="Consolas" pitchFamily="49" charset="0"/>
              </a:rPr>
              <a:t>(principle, </a:t>
            </a:r>
          </a:p>
          <a:p>
            <a:pPr>
              <a:spcBef>
                <a:spcPct val="50000"/>
              </a:spcBef>
            </a:pPr>
            <a:r>
              <a:rPr lang="en-US" altLang="en-US" sz="1600" dirty="0">
                <a:latin typeface="Consolas" pitchFamily="49" charset="0"/>
              </a:rPr>
              <a:t>        </a:t>
            </a:r>
            <a:r>
              <a:rPr lang="en-US" altLang="en-US" sz="1600" dirty="0" err="1" smtClean="0">
                <a:latin typeface="Consolas" pitchFamily="49" charset="0"/>
              </a:rPr>
              <a:t>rate,time</a:t>
            </a:r>
            <a:r>
              <a:rPr lang="en-US" altLang="en-US" sz="1600" dirty="0">
                <a:latin typeface="Consolas" pitchFamily="49" charset="0"/>
              </a:rPr>
              <a:t>)</a:t>
            </a:r>
          </a:p>
          <a:p>
            <a:pPr>
              <a:spcBef>
                <a:spcPct val="50000"/>
              </a:spcBef>
            </a:pPr>
            <a:endParaRPr lang="en-US" altLang="en-US" sz="1600" dirty="0">
              <a:latin typeface="Consolas" pitchFamily="49" charset="0"/>
            </a:endParaRPr>
          </a:p>
          <a:p>
            <a:pPr>
              <a:spcBef>
                <a:spcPct val="50000"/>
              </a:spcBef>
            </a:pPr>
            <a:endParaRPr lang="en-US" altLang="en-US" sz="1600" dirty="0">
              <a:latin typeface="Arial" charset="0"/>
            </a:endParaRPr>
          </a:p>
        </p:txBody>
      </p:sp>
      <p:sp>
        <p:nvSpPr>
          <p:cNvPr id="627717" name="Text Box 5"/>
          <p:cNvSpPr txBox="1">
            <a:spLocks noChangeArrowheads="1"/>
          </p:cNvSpPr>
          <p:nvPr/>
        </p:nvSpPr>
        <p:spPr bwMode="auto">
          <a:xfrm>
            <a:off x="1016000" y="6165850"/>
            <a:ext cx="50927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itchFamily="49" charset="0"/>
              </a:rPr>
              <a:t>print ("Interest earned $", interest)</a:t>
            </a:r>
          </a:p>
        </p:txBody>
      </p:sp>
      <p:grpSp>
        <p:nvGrpSpPr>
          <p:cNvPr id="8" name="Group 7"/>
          <p:cNvGrpSpPr>
            <a:grpSpLocks/>
          </p:cNvGrpSpPr>
          <p:nvPr/>
        </p:nvGrpSpPr>
        <p:grpSpPr bwMode="auto">
          <a:xfrm>
            <a:off x="5408613" y="1663700"/>
            <a:ext cx="685800" cy="3975100"/>
            <a:chOff x="5408039" y="1663700"/>
            <a:chExt cx="685800" cy="3975100"/>
          </a:xfrm>
        </p:grpSpPr>
        <p:sp>
          <p:nvSpPr>
            <p:cNvPr id="63505" name="Line 7"/>
            <p:cNvSpPr>
              <a:spLocks noChangeShapeType="1"/>
            </p:cNvSpPr>
            <p:nvPr/>
          </p:nvSpPr>
          <p:spPr bwMode="auto">
            <a:xfrm>
              <a:off x="5408039" y="5638800"/>
              <a:ext cx="63500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6" name="Line 8"/>
            <p:cNvSpPr>
              <a:spLocks noChangeShapeType="1"/>
            </p:cNvSpPr>
            <p:nvPr/>
          </p:nvSpPr>
          <p:spPr bwMode="auto">
            <a:xfrm flipV="1">
              <a:off x="6043039" y="1663700"/>
              <a:ext cx="50800" cy="397510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7" name="Line 9"/>
            <p:cNvSpPr>
              <a:spLocks noChangeShapeType="1"/>
            </p:cNvSpPr>
            <p:nvPr/>
          </p:nvSpPr>
          <p:spPr bwMode="auto">
            <a:xfrm flipH="1">
              <a:off x="5499100" y="1663700"/>
              <a:ext cx="594739" cy="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3" name="Group 10"/>
          <p:cNvGrpSpPr>
            <a:grpSpLocks/>
          </p:cNvGrpSpPr>
          <p:nvPr/>
        </p:nvGrpSpPr>
        <p:grpSpPr bwMode="auto">
          <a:xfrm>
            <a:off x="527050" y="2413000"/>
            <a:ext cx="584200" cy="3238500"/>
            <a:chOff x="144" y="1512"/>
            <a:chExt cx="368" cy="2040"/>
          </a:xfrm>
        </p:grpSpPr>
        <p:sp>
          <p:nvSpPr>
            <p:cNvPr id="63502" name="Line 11"/>
            <p:cNvSpPr>
              <a:spLocks noChangeShapeType="1"/>
            </p:cNvSpPr>
            <p:nvPr/>
          </p:nvSpPr>
          <p:spPr bwMode="auto">
            <a:xfrm flipH="1">
              <a:off x="152" y="1512"/>
              <a:ext cx="360"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3" name="Line 12"/>
            <p:cNvSpPr>
              <a:spLocks noChangeShapeType="1"/>
            </p:cNvSpPr>
            <p:nvPr/>
          </p:nvSpPr>
          <p:spPr bwMode="auto">
            <a:xfrm flipH="1">
              <a:off x="144" y="1520"/>
              <a:ext cx="16" cy="2032"/>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63504" name="Line 13"/>
            <p:cNvSpPr>
              <a:spLocks noChangeShapeType="1"/>
            </p:cNvSpPr>
            <p:nvPr/>
          </p:nvSpPr>
          <p:spPr bwMode="auto">
            <a:xfrm>
              <a:off x="144" y="3552"/>
              <a:ext cx="336" cy="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nvGrpSpPr>
          <p:cNvPr id="2" name="Group 1"/>
          <p:cNvGrpSpPr>
            <a:grpSpLocks/>
          </p:cNvGrpSpPr>
          <p:nvPr/>
        </p:nvGrpSpPr>
        <p:grpSpPr bwMode="auto">
          <a:xfrm>
            <a:off x="4997450" y="1638300"/>
            <a:ext cx="3257550" cy="1110177"/>
            <a:chOff x="4997450" y="1638300"/>
            <a:chExt cx="3257550" cy="1110073"/>
          </a:xfrm>
        </p:grpSpPr>
        <p:sp>
          <p:nvSpPr>
            <p:cNvPr id="63500" name="AutoShape 15"/>
            <p:cNvSpPr>
              <a:spLocks noChangeArrowheads="1"/>
            </p:cNvSpPr>
            <p:nvPr/>
          </p:nvSpPr>
          <p:spPr bwMode="auto">
            <a:xfrm>
              <a:off x="4997450" y="1930400"/>
              <a:ext cx="1377950" cy="241300"/>
            </a:xfrm>
            <a:prstGeom prst="leftArrow">
              <a:avLst>
                <a:gd name="adj1" fmla="val 50000"/>
                <a:gd name="adj2" fmla="val 176313"/>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3501" name="Text Box 16"/>
            <p:cNvSpPr txBox="1">
              <a:spLocks noChangeArrowheads="1"/>
            </p:cNvSpPr>
            <p:nvPr/>
          </p:nvSpPr>
          <p:spPr bwMode="auto">
            <a:xfrm>
              <a:off x="6375400" y="1638300"/>
              <a:ext cx="1879600" cy="1110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Variable </a:t>
              </a:r>
              <a:r>
                <a:rPr lang="en-US" altLang="ja-JP" sz="1800" b="1" dirty="0" smtClean="0">
                  <a:solidFill>
                    <a:srgbClr val="FF0000"/>
                  </a:solidFill>
                  <a:latin typeface="Consolas" pitchFamily="49" charset="0"/>
                </a:rPr>
                <a:t>interest</a:t>
              </a:r>
              <a:r>
                <a:rPr lang="en-US" altLang="ja-JP" sz="1600" b="1" dirty="0" smtClean="0">
                  <a:solidFill>
                    <a:srgbClr val="FF0000"/>
                  </a:solidFill>
                  <a:latin typeface="Arial" charset="0"/>
                </a:rPr>
                <a:t> </a:t>
              </a:r>
              <a:r>
                <a:rPr lang="en-US" altLang="ja-JP" sz="1600" b="1" dirty="0">
                  <a:solidFill>
                    <a:srgbClr val="FF0000"/>
                  </a:solidFill>
                  <a:latin typeface="Arial" charset="0"/>
                </a:rPr>
                <a:t>is still local to the function</a:t>
              </a:r>
              <a:r>
                <a:rPr lang="en-US" altLang="ja-JP" sz="1600" b="1" dirty="0">
                  <a:solidFill>
                    <a:srgbClr val="CC3300"/>
                  </a:solidFill>
                  <a:latin typeface="Arial" charset="0"/>
                </a:rPr>
                <a:t>.</a:t>
              </a:r>
              <a:endParaRPr lang="en-US" altLang="en-US" sz="1600" b="1" dirty="0">
                <a:solidFill>
                  <a:srgbClr val="CC3300"/>
                </a:solidFill>
                <a:latin typeface="Arial" charset="0"/>
              </a:endParaRPr>
            </a:p>
          </p:txBody>
        </p:sp>
      </p:grpSp>
      <p:grpSp>
        <p:nvGrpSpPr>
          <p:cNvPr id="4" name="Group 3"/>
          <p:cNvGrpSpPr>
            <a:grpSpLocks/>
          </p:cNvGrpSpPr>
          <p:nvPr/>
        </p:nvGrpSpPr>
        <p:grpSpPr bwMode="auto">
          <a:xfrm>
            <a:off x="4749800" y="3436938"/>
            <a:ext cx="4256088" cy="2125839"/>
            <a:chOff x="4749800" y="3436938"/>
            <a:chExt cx="4256088" cy="2125839"/>
          </a:xfrm>
        </p:grpSpPr>
        <p:sp>
          <p:nvSpPr>
            <p:cNvPr id="63498" name="AutoShape 18"/>
            <p:cNvSpPr>
              <a:spLocks noChangeArrowheads="1"/>
            </p:cNvSpPr>
            <p:nvPr/>
          </p:nvSpPr>
          <p:spPr bwMode="auto">
            <a:xfrm rot="-1883604">
              <a:off x="4749800" y="4958383"/>
              <a:ext cx="1733329" cy="260948"/>
            </a:xfrm>
            <a:prstGeom prst="leftArrow">
              <a:avLst>
                <a:gd name="adj1" fmla="val 50000"/>
                <a:gd name="adj2" fmla="val 90226"/>
              </a:avLst>
            </a:prstGeom>
            <a:solidFill>
              <a:srgbClr val="FF0000"/>
            </a:solidFill>
            <a:ln>
              <a:noFill/>
            </a:ln>
            <a:extLs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nchor="ctr">
              <a:spAutoFit/>
            </a:bodyPr>
            <a:lstStyle/>
            <a:p>
              <a:pPr eaLnBrk="1" hangingPunct="1"/>
              <a:endParaRPr lang="en-CA" altLang="en-US" sz="1400">
                <a:latin typeface="Arial" charset="0"/>
              </a:endParaRPr>
            </a:p>
          </p:txBody>
        </p:sp>
        <p:sp>
          <p:nvSpPr>
            <p:cNvPr id="63499" name="Text Box 19"/>
            <p:cNvSpPr txBox="1">
              <a:spLocks noChangeArrowheads="1"/>
            </p:cNvSpPr>
            <p:nvPr/>
          </p:nvSpPr>
          <p:spPr bwMode="auto">
            <a:xfrm>
              <a:off x="6324723" y="3436938"/>
              <a:ext cx="2681165" cy="2125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solidFill>
                    <a:srgbClr val="FF0000"/>
                  </a:solidFill>
                  <a:latin typeface="Arial" charset="0"/>
                </a:rPr>
                <a:t>The value stored in the variable </a:t>
              </a:r>
              <a:r>
                <a:rPr lang="en-US" altLang="ja-JP" sz="1800" b="1" dirty="0" smtClean="0">
                  <a:solidFill>
                    <a:srgbClr val="FF0000"/>
                  </a:solidFill>
                  <a:latin typeface="Consolas" pitchFamily="49" charset="0"/>
                </a:rPr>
                <a:t>interest</a:t>
              </a:r>
              <a:r>
                <a:rPr lang="en-US" altLang="ja-JP" sz="1600" b="1" dirty="0" smtClean="0">
                  <a:solidFill>
                    <a:srgbClr val="FF0000"/>
                  </a:solidFill>
                  <a:latin typeface="Arial" charset="0"/>
                </a:rPr>
                <a:t> </a:t>
              </a:r>
              <a:r>
                <a:rPr lang="en-US" altLang="ja-JP" sz="1600" b="1" dirty="0">
                  <a:solidFill>
                    <a:srgbClr val="FF0000"/>
                  </a:solidFill>
                  <a:latin typeface="Arial" charset="0"/>
                </a:rPr>
                <a:t>local to </a:t>
              </a:r>
              <a:r>
                <a:rPr lang="en-US" altLang="ja-JP" sz="1800" b="1" dirty="0" err="1" smtClean="0">
                  <a:solidFill>
                    <a:srgbClr val="FF0000"/>
                  </a:solidFill>
                  <a:latin typeface="Consolas" pitchFamily="49" charset="0"/>
                </a:rPr>
                <a:t>calculateInterest</a:t>
              </a:r>
              <a:r>
                <a:rPr lang="en-US" altLang="ja-JP" sz="1800" b="1" dirty="0" smtClean="0">
                  <a:solidFill>
                    <a:srgbClr val="FF0000"/>
                  </a:solidFill>
                  <a:latin typeface="Consolas" pitchFamily="49" charset="0"/>
                </a:rPr>
                <a:t>()</a:t>
              </a:r>
              <a:r>
                <a:rPr lang="en-US" altLang="ja-JP" sz="1800" b="1" dirty="0" smtClean="0">
                  <a:solidFill>
                    <a:srgbClr val="FF0000"/>
                  </a:solidFill>
                  <a:latin typeface="Arial" charset="0"/>
                </a:rPr>
                <a:t> </a:t>
              </a:r>
              <a:r>
                <a:rPr lang="en-US" altLang="ja-JP" sz="1600" b="1" dirty="0">
                  <a:solidFill>
                    <a:srgbClr val="FF0000"/>
                  </a:solidFill>
                  <a:latin typeface="Arial" charset="0"/>
                </a:rPr>
                <a:t>is passed back and stored in a variable that is local to the </a:t>
              </a:r>
              <a:r>
                <a:rPr lang="en-US" altLang="en-US" sz="1600" b="1" dirty="0">
                  <a:solidFill>
                    <a:srgbClr val="FF0000"/>
                  </a:solidFill>
                  <a:latin typeface="Arial" charset="0"/>
                </a:rPr>
                <a:t>“</a:t>
              </a:r>
              <a:r>
                <a:rPr lang="en-US" altLang="ja-JP" sz="1600" b="1" dirty="0">
                  <a:solidFill>
                    <a:srgbClr val="FF0000"/>
                  </a:solidFill>
                  <a:latin typeface="Arial" charset="0"/>
                </a:rPr>
                <a:t>start function</a:t>
              </a:r>
              <a:r>
                <a:rPr lang="en-US" altLang="en-US" sz="1600" b="1" dirty="0">
                  <a:solidFill>
                    <a:srgbClr val="FF0000"/>
                  </a:solidFill>
                  <a:latin typeface="Arial" charset="0"/>
                </a:rPr>
                <a:t>”</a:t>
              </a:r>
              <a:r>
                <a:rPr lang="en-US" altLang="ja-JP" sz="1600" b="1" dirty="0">
                  <a:solidFill>
                    <a:srgbClr val="FF0000"/>
                  </a:solidFill>
                  <a:latin typeface="Arial" charset="0"/>
                </a:rPr>
                <a:t>.</a:t>
              </a:r>
              <a:endParaRPr lang="en-US" altLang="en-US" sz="1600" b="1" dirty="0">
                <a:solidFill>
                  <a:srgbClr val="FF0000"/>
                </a:solidFill>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77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27715"/>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6277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715" grpId="0" animBg="1"/>
      <p:bldP spid="62771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914400"/>
          </a:xfrm>
        </p:spPr>
        <p:txBody>
          <a:bodyPr/>
          <a:lstStyle/>
          <a:p>
            <a:r>
              <a:rPr lang="en-US" altLang="en-US" smtClean="0"/>
              <a:t>Remember that local variables only exist for the duration of a function.</a:t>
            </a:r>
          </a:p>
        </p:txBody>
      </p:sp>
      <p:sp>
        <p:nvSpPr>
          <p:cNvPr id="64515" name="Title 1"/>
          <p:cNvSpPr>
            <a:spLocks noGrp="1"/>
          </p:cNvSpPr>
          <p:nvPr>
            <p:ph type="title"/>
          </p:nvPr>
        </p:nvSpPr>
        <p:spPr/>
        <p:txBody>
          <a:bodyPr/>
          <a:lstStyle/>
          <a:p>
            <a:r>
              <a:rPr lang="en-US" altLang="en-US" dirty="0" smtClean="0"/>
              <a:t>Why Are Function Return Values Needed?</a:t>
            </a:r>
          </a:p>
        </p:txBody>
      </p:sp>
      <p:sp>
        <p:nvSpPr>
          <p:cNvPr id="4"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23" name="TextBox 22"/>
          <p:cNvSpPr txBox="1">
            <a:spLocks noChangeArrowheads="1"/>
          </p:cNvSpPr>
          <p:nvPr/>
        </p:nvSpPr>
        <p:spPr bwMode="auto">
          <a:xfrm>
            <a:off x="287338" y="5619750"/>
            <a:ext cx="26844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dirty="0">
                <a:latin typeface="Consolas" pitchFamily="49" charset="0"/>
              </a:rPr>
              <a:t>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print(area</a:t>
            </a:r>
            <a:r>
              <a:rPr lang="en-US" altLang="en-US" sz="1600" dirty="0">
                <a:latin typeface="Consolas" pitchFamily="49" charset="0"/>
              </a:rPr>
              <a:t>)</a:t>
            </a:r>
          </a:p>
        </p:txBody>
      </p:sp>
      <p:sp>
        <p:nvSpPr>
          <p:cNvPr id="24"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 name="Group 5"/>
          <p:cNvGrpSpPr>
            <a:grpSpLocks/>
          </p:cNvGrpSpPr>
          <p:nvPr/>
        </p:nvGrpSpPr>
        <p:grpSpPr bwMode="auto">
          <a:xfrm>
            <a:off x="3929063" y="5578475"/>
            <a:ext cx="2209800" cy="1227138"/>
            <a:chOff x="3928304" y="5578475"/>
            <a:chExt cx="2210559" cy="1227138"/>
          </a:xfrm>
        </p:grpSpPr>
        <p:sp>
          <p:nvSpPr>
            <p:cNvPr id="35" name="Rectangle 34"/>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4532"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main</a:t>
              </a:r>
              <a:r>
                <a:rPr lang="en-US" altLang="en-US" sz="1800"/>
                <a:t>’</a:t>
              </a:r>
            </a:p>
          </p:txBody>
        </p:sp>
      </p:grpSp>
      <p:grpSp>
        <p:nvGrpSpPr>
          <p:cNvPr id="2" name="Group 1"/>
          <p:cNvGrpSpPr>
            <a:grpSpLocks/>
          </p:cNvGrpSpPr>
          <p:nvPr/>
        </p:nvGrpSpPr>
        <p:grpSpPr bwMode="auto">
          <a:xfrm>
            <a:off x="3798888" y="3028950"/>
            <a:ext cx="2982912" cy="1924050"/>
            <a:chOff x="3798888" y="3028950"/>
            <a:chExt cx="2982912" cy="1924050"/>
          </a:xfrm>
        </p:grpSpPr>
        <p:grpSp>
          <p:nvGrpSpPr>
            <p:cNvPr id="64521" name="Group 4"/>
            <p:cNvGrpSpPr>
              <a:grpSpLocks/>
            </p:cNvGrpSpPr>
            <p:nvPr/>
          </p:nvGrpSpPr>
          <p:grpSpPr bwMode="auto">
            <a:xfrm>
              <a:off x="3798888" y="3028950"/>
              <a:ext cx="2982912" cy="1924050"/>
              <a:chOff x="3798285" y="3028606"/>
              <a:chExt cx="2339976" cy="1924393"/>
            </a:xfrm>
          </p:grpSpPr>
          <p:grpSp>
            <p:nvGrpSpPr>
              <p:cNvPr id="64523" name="Group 1"/>
              <p:cNvGrpSpPr>
                <a:grpSpLocks/>
              </p:cNvGrpSpPr>
              <p:nvPr/>
            </p:nvGrpSpPr>
            <p:grpSpPr bwMode="auto">
              <a:xfrm>
                <a:off x="3798285" y="3028606"/>
                <a:ext cx="2339976" cy="1924393"/>
                <a:chOff x="3798285" y="3028606"/>
                <a:chExt cx="2339976" cy="1924393"/>
              </a:xfrm>
            </p:grpSpPr>
            <p:sp>
              <p:nvSpPr>
                <p:cNvPr id="64525"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4526"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4527"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4528"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30" name="Rectangle 29"/>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4530"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4524"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4522"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23" grpId="0"/>
      <p:bldP spid="2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538" name="Group 25"/>
          <p:cNvGrpSpPr>
            <a:grpSpLocks/>
          </p:cNvGrpSpPr>
          <p:nvPr/>
        </p:nvGrpSpPr>
        <p:grpSpPr bwMode="auto">
          <a:xfrm>
            <a:off x="3798888" y="3028950"/>
            <a:ext cx="2982912" cy="1924050"/>
            <a:chOff x="3798888" y="3028950"/>
            <a:chExt cx="2982912" cy="1924050"/>
          </a:xfrm>
        </p:grpSpPr>
        <p:grpSp>
          <p:nvGrpSpPr>
            <p:cNvPr id="65552" name="Group 4"/>
            <p:cNvGrpSpPr>
              <a:grpSpLocks/>
            </p:cNvGrpSpPr>
            <p:nvPr/>
          </p:nvGrpSpPr>
          <p:grpSpPr bwMode="auto">
            <a:xfrm>
              <a:off x="3798888" y="3028950"/>
              <a:ext cx="2982912" cy="1924050"/>
              <a:chOff x="3798285" y="3028606"/>
              <a:chExt cx="2339976" cy="1924393"/>
            </a:xfrm>
          </p:grpSpPr>
          <p:grpSp>
            <p:nvGrpSpPr>
              <p:cNvPr id="65554" name="Group 1"/>
              <p:cNvGrpSpPr>
                <a:grpSpLocks/>
              </p:cNvGrpSpPr>
              <p:nvPr/>
            </p:nvGrpSpPr>
            <p:grpSpPr bwMode="auto">
              <a:xfrm>
                <a:off x="3798285" y="3028606"/>
                <a:ext cx="2339976" cy="1924393"/>
                <a:chOff x="3798285" y="3028606"/>
                <a:chExt cx="2339976" cy="1924393"/>
              </a:xfrm>
            </p:grpSpPr>
            <p:sp>
              <p:nvSpPr>
                <p:cNvPr id="65556"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5557"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5558"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5559"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37" name="Rectangle 36"/>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5561"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5555"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5553"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
        <p:nvSpPr>
          <p:cNvPr id="65539" name="Content Placeholder 2"/>
          <p:cNvSpPr>
            <a:spLocks noGrp="1"/>
          </p:cNvSpPr>
          <p:nvPr>
            <p:ph idx="1"/>
          </p:nvPr>
        </p:nvSpPr>
        <p:spPr>
          <a:xfrm>
            <a:off x="457200" y="1143000"/>
            <a:ext cx="8229600" cy="914400"/>
          </a:xfrm>
        </p:spPr>
        <p:txBody>
          <a:bodyPr/>
          <a:lstStyle/>
          <a:p>
            <a:r>
              <a:rPr lang="en-US" altLang="en-US" smtClean="0"/>
              <a:t>After a function has ended local variables are ‘gone’.</a:t>
            </a:r>
          </a:p>
        </p:txBody>
      </p:sp>
      <p:sp>
        <p:nvSpPr>
          <p:cNvPr id="65540" name="Title 1"/>
          <p:cNvSpPr>
            <a:spLocks noGrp="1"/>
          </p:cNvSpPr>
          <p:nvPr>
            <p:ph type="title"/>
          </p:nvPr>
        </p:nvSpPr>
        <p:spPr/>
        <p:txBody>
          <a:bodyPr/>
          <a:lstStyle/>
          <a:p>
            <a:r>
              <a:rPr lang="en-US" altLang="en-US" dirty="0"/>
              <a:t>Why Are Function Return Values Needed</a:t>
            </a:r>
            <a:r>
              <a:rPr lang="en-US" altLang="en-US" dirty="0" smtClean="0"/>
              <a:t>? (2)</a:t>
            </a:r>
          </a:p>
        </p:txBody>
      </p:sp>
      <p:sp>
        <p:nvSpPr>
          <p:cNvPr id="65541"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65542"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5543" name="Group 5"/>
          <p:cNvGrpSpPr>
            <a:grpSpLocks/>
          </p:cNvGrpSpPr>
          <p:nvPr/>
        </p:nvGrpSpPr>
        <p:grpSpPr bwMode="auto">
          <a:xfrm>
            <a:off x="3929063" y="5578475"/>
            <a:ext cx="2209800" cy="1227138"/>
            <a:chOff x="3928304" y="5578475"/>
            <a:chExt cx="2210559" cy="1227138"/>
          </a:xfrm>
        </p:grpSpPr>
        <p:sp>
          <p:nvSpPr>
            <p:cNvPr id="35" name="Rectangle 34"/>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5551"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main</a:t>
              </a:r>
              <a:r>
                <a:rPr lang="en-US" altLang="en-US" sz="1800"/>
                <a:t>’</a:t>
              </a:r>
            </a:p>
          </p:txBody>
        </p:sp>
      </p:grpSp>
      <p:sp>
        <p:nvSpPr>
          <p:cNvPr id="8" name="Rectangle 7"/>
          <p:cNvSpPr/>
          <p:nvPr/>
        </p:nvSpPr>
        <p:spPr>
          <a:xfrm>
            <a:off x="258763" y="3270250"/>
            <a:ext cx="2590800" cy="1163638"/>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22" name="Rectangle 21"/>
          <p:cNvSpPr/>
          <p:nvPr/>
        </p:nvSpPr>
        <p:spPr>
          <a:xfrm>
            <a:off x="3798888" y="2984500"/>
            <a:ext cx="3135312" cy="2125663"/>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grpSp>
        <p:nvGrpSpPr>
          <p:cNvPr id="14" name="Group 13"/>
          <p:cNvGrpSpPr>
            <a:grpSpLocks/>
          </p:cNvGrpSpPr>
          <p:nvPr/>
        </p:nvGrpSpPr>
        <p:grpSpPr bwMode="auto">
          <a:xfrm>
            <a:off x="4140200" y="4845050"/>
            <a:ext cx="1995488" cy="1781175"/>
            <a:chOff x="4140113" y="4845806"/>
            <a:chExt cx="1995507" cy="1780567"/>
          </a:xfrm>
        </p:grpSpPr>
        <p:cxnSp>
          <p:nvCxnSpPr>
            <p:cNvPr id="11" name="Straight Arrow Connector 10"/>
            <p:cNvCxnSpPr/>
            <p:nvPr/>
          </p:nvCxnSpPr>
          <p:spPr>
            <a:xfrm flipV="1">
              <a:off x="5808592" y="4845806"/>
              <a:ext cx="0" cy="1326697"/>
            </a:xfrm>
            <a:prstGeom prst="straightConnector1">
              <a:avLst/>
            </a:prstGeom>
            <a:ln w="25400">
              <a:solidFill>
                <a:schemeClr val="bg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5549" name="TextBox 12"/>
            <p:cNvSpPr txBox="1">
              <a:spLocks noChangeArrowheads="1"/>
            </p:cNvSpPr>
            <p:nvPr/>
          </p:nvSpPr>
          <p:spPr bwMode="auto">
            <a:xfrm>
              <a:off x="4140113" y="6042372"/>
              <a:ext cx="1995507" cy="58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600" dirty="0" smtClean="0">
                  <a:solidFill>
                    <a:srgbClr val="A6A6A6"/>
                  </a:solidFill>
                  <a:latin typeface="Consolas" pitchFamily="49" charset="0"/>
                </a:rPr>
                <a:t>a? (</a:t>
              </a:r>
              <a:r>
                <a:rPr lang="en-US" altLang="ja-JP" sz="1600" dirty="0" smtClean="0">
                  <a:solidFill>
                    <a:srgbClr val="A6A6A6"/>
                  </a:solidFill>
                  <a:latin typeface="Consolas" pitchFamily="49" charset="0"/>
                </a:rPr>
                <a:t>no </a:t>
              </a:r>
              <a:r>
                <a:rPr lang="en-US" altLang="ja-JP" sz="1600" dirty="0">
                  <a:solidFill>
                    <a:srgbClr val="A6A6A6"/>
                  </a:solidFill>
                  <a:latin typeface="Consolas" pitchFamily="49" charset="0"/>
                </a:rPr>
                <a:t>longer exists)</a:t>
              </a:r>
              <a:endParaRPr lang="en-US" altLang="en-US" sz="1600" dirty="0">
                <a:solidFill>
                  <a:srgbClr val="A6A6A6"/>
                </a:solidFill>
                <a:latin typeface="Consolas" pitchFamily="49" charset="0"/>
              </a:endParaRPr>
            </a:p>
          </p:txBody>
        </p:sp>
      </p:grpSp>
      <p:sp>
        <p:nvSpPr>
          <p:cNvPr id="65547" name="TextBox 38"/>
          <p:cNvSpPr txBox="1">
            <a:spLocks noChangeArrowheads="1"/>
          </p:cNvSpPr>
          <p:nvPr/>
        </p:nvSpPr>
        <p:spPr bwMode="auto">
          <a:xfrm>
            <a:off x="287338" y="5619750"/>
            <a:ext cx="26844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dirty="0">
                <a:latin typeface="Consolas" pitchFamily="49" charset="0"/>
              </a:rPr>
              <a:t>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a:t>
            </a:r>
            <a:r>
              <a:rPr lang="en-US" altLang="en-US" sz="1800" dirty="0" smtClean="0">
                <a:latin typeface="Consolas" pitchFamily="49" charset="0"/>
              </a:rPr>
              <a:t>print(a</a:t>
            </a:r>
            <a:r>
              <a:rPr lang="en-US" altLang="en-US" sz="1600" dirty="0" smtClean="0">
                <a:latin typeface="Consolas" pitchFamily="49" charset="0"/>
              </a:rPr>
              <a:t>)</a:t>
            </a:r>
            <a:endParaRPr lang="en-US" altLang="en-US" sz="1600" dirty="0">
              <a:latin typeface="Consolas" pitchFamily="49" charset="0"/>
            </a:endParaRPr>
          </a:p>
        </p:txBody>
      </p:sp>
    </p:spTree>
    <p:extLst>
      <p:ext uri="{BB962C8B-B14F-4D97-AF65-F5344CB8AC3E}">
        <p14:creationId xmlns:p14="http://schemas.microsoft.com/office/powerpoint/2010/main" val="41080662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562" name="Group 34"/>
          <p:cNvGrpSpPr>
            <a:grpSpLocks/>
          </p:cNvGrpSpPr>
          <p:nvPr/>
        </p:nvGrpSpPr>
        <p:grpSpPr bwMode="auto">
          <a:xfrm>
            <a:off x="3798888" y="3028950"/>
            <a:ext cx="2982912" cy="1924050"/>
            <a:chOff x="3798888" y="3028950"/>
            <a:chExt cx="2982912" cy="1924050"/>
          </a:xfrm>
        </p:grpSpPr>
        <p:grpSp>
          <p:nvGrpSpPr>
            <p:cNvPr id="66581" name="Group 4"/>
            <p:cNvGrpSpPr>
              <a:grpSpLocks/>
            </p:cNvGrpSpPr>
            <p:nvPr/>
          </p:nvGrpSpPr>
          <p:grpSpPr bwMode="auto">
            <a:xfrm>
              <a:off x="3798888" y="3028950"/>
              <a:ext cx="2982912" cy="1924050"/>
              <a:chOff x="3798285" y="3028606"/>
              <a:chExt cx="2339976" cy="1924393"/>
            </a:xfrm>
          </p:grpSpPr>
          <p:grpSp>
            <p:nvGrpSpPr>
              <p:cNvPr id="66583" name="Group 1"/>
              <p:cNvGrpSpPr>
                <a:grpSpLocks/>
              </p:cNvGrpSpPr>
              <p:nvPr/>
            </p:nvGrpSpPr>
            <p:grpSpPr bwMode="auto">
              <a:xfrm>
                <a:off x="3798285" y="3028606"/>
                <a:ext cx="2339976" cy="1924393"/>
                <a:chOff x="3798285" y="3028606"/>
                <a:chExt cx="2339976" cy="1924393"/>
              </a:xfrm>
            </p:grpSpPr>
            <p:sp>
              <p:nvSpPr>
                <p:cNvPr id="66585" name="Rectangle 4"/>
                <p:cNvSpPr>
                  <a:spLocks noChangeArrowheads="1"/>
                </p:cNvSpPr>
                <p:nvPr/>
              </p:nvSpPr>
              <p:spPr bwMode="auto">
                <a:xfrm>
                  <a:off x="4377922" y="3598954"/>
                  <a:ext cx="1432417" cy="3144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6586" name="Text Box 5"/>
                <p:cNvSpPr txBox="1">
                  <a:spLocks noChangeArrowheads="1"/>
                </p:cNvSpPr>
                <p:nvPr/>
              </p:nvSpPr>
              <p:spPr bwMode="auto">
                <a:xfrm>
                  <a:off x="3798285" y="3637068"/>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w</a:t>
                  </a:r>
                </a:p>
              </p:txBody>
            </p:sp>
            <p:sp>
              <p:nvSpPr>
                <p:cNvPr id="66587" name="Rectangle 4"/>
                <p:cNvSpPr>
                  <a:spLocks noChangeArrowheads="1"/>
                </p:cNvSpPr>
                <p:nvPr/>
              </p:nvSpPr>
              <p:spPr bwMode="auto">
                <a:xfrm>
                  <a:off x="4377922" y="4067529"/>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sp>
              <p:nvSpPr>
                <p:cNvPr id="66588" name="Text Box 5"/>
                <p:cNvSpPr txBox="1">
                  <a:spLocks noChangeArrowheads="1"/>
                </p:cNvSpPr>
                <p:nvPr/>
              </p:nvSpPr>
              <p:spPr bwMode="auto">
                <a:xfrm>
                  <a:off x="3798285" y="4102367"/>
                  <a:ext cx="647922" cy="27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l</a:t>
                  </a:r>
                </a:p>
              </p:txBody>
            </p:sp>
            <p:sp>
              <p:nvSpPr>
                <p:cNvPr id="47" name="Rectangle 46"/>
                <p:cNvSpPr/>
                <p:nvPr/>
              </p:nvSpPr>
              <p:spPr bwMode="auto">
                <a:xfrm>
                  <a:off x="3897911" y="3398560"/>
                  <a:ext cx="2210462" cy="1554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6590" name="TextBox 30"/>
                <p:cNvSpPr txBox="1">
                  <a:spLocks noChangeArrowheads="1"/>
                </p:cNvSpPr>
                <p:nvPr/>
              </p:nvSpPr>
              <p:spPr bwMode="auto">
                <a:xfrm>
                  <a:off x="3897539" y="3028606"/>
                  <a:ext cx="2240722" cy="64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t>Memory: ‘</a:t>
                  </a:r>
                  <a:r>
                    <a:rPr lang="en-US" altLang="ja-JP" sz="1800">
                      <a:latin typeface="Consolas" pitchFamily="49" charset="0"/>
                    </a:rPr>
                    <a:t>calculateArea</a:t>
                  </a:r>
                  <a:r>
                    <a:rPr lang="en-US" altLang="en-US" sz="1800"/>
                    <a:t>’</a:t>
                  </a:r>
                </a:p>
              </p:txBody>
            </p:sp>
          </p:grpSp>
          <p:sp>
            <p:nvSpPr>
              <p:cNvPr id="66584" name="Rectangle 4"/>
              <p:cNvSpPr>
                <a:spLocks noChangeArrowheads="1"/>
              </p:cNvSpPr>
              <p:nvPr/>
            </p:nvSpPr>
            <p:spPr bwMode="auto">
              <a:xfrm>
                <a:off x="4395789" y="4537921"/>
                <a:ext cx="1432417" cy="30788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endParaRPr lang="en-US" altLang="en-US" sz="2000">
                  <a:latin typeface="Consolas" pitchFamily="49" charset="0"/>
                </a:endParaRPr>
              </a:p>
            </p:txBody>
          </p:sp>
        </p:grpSp>
        <p:sp>
          <p:nvSpPr>
            <p:cNvPr id="66582" name="Text Box 5"/>
            <p:cNvSpPr txBox="1">
              <a:spLocks noChangeArrowheads="1"/>
            </p:cNvSpPr>
            <p:nvPr/>
          </p:nvSpPr>
          <p:spPr bwMode="auto">
            <a:xfrm>
              <a:off x="3889865" y="4572828"/>
              <a:ext cx="647922" cy="274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a</a:t>
              </a:r>
            </a:p>
          </p:txBody>
        </p:sp>
      </p:grpSp>
      <p:sp>
        <p:nvSpPr>
          <p:cNvPr id="66563" name="Title 1"/>
          <p:cNvSpPr>
            <a:spLocks noGrp="1"/>
          </p:cNvSpPr>
          <p:nvPr>
            <p:ph type="title"/>
          </p:nvPr>
        </p:nvSpPr>
        <p:spPr/>
        <p:txBody>
          <a:bodyPr/>
          <a:lstStyle/>
          <a:p>
            <a:r>
              <a:rPr lang="en-US" altLang="en-US" dirty="0"/>
              <a:t>Why Are Function Return Values Needed</a:t>
            </a:r>
            <a:r>
              <a:rPr lang="en-US" altLang="en-US" dirty="0" smtClean="0"/>
              <a:t>? (3)</a:t>
            </a:r>
          </a:p>
        </p:txBody>
      </p:sp>
      <p:sp>
        <p:nvSpPr>
          <p:cNvPr id="66564" name="Content Placeholder 2"/>
          <p:cNvSpPr>
            <a:spLocks noGrp="1"/>
          </p:cNvSpPr>
          <p:nvPr>
            <p:ph idx="1"/>
          </p:nvPr>
        </p:nvSpPr>
        <p:spPr/>
        <p:txBody>
          <a:bodyPr/>
          <a:lstStyle/>
          <a:p>
            <a:r>
              <a:rPr lang="en-US" altLang="en-US" smtClean="0"/>
              <a:t>Function return values communicate a copy of information out of a function (back to the caller) just as the function ends.</a:t>
            </a:r>
          </a:p>
        </p:txBody>
      </p:sp>
      <p:sp>
        <p:nvSpPr>
          <p:cNvPr id="66565" name="TextBox 3"/>
          <p:cNvSpPr txBox="1">
            <a:spLocks noChangeArrowheads="1"/>
          </p:cNvSpPr>
          <p:nvPr/>
        </p:nvSpPr>
        <p:spPr bwMode="auto">
          <a:xfrm>
            <a:off x="228600" y="3221038"/>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w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l = </a:t>
            </a:r>
            <a:r>
              <a:rPr lang="en-US" altLang="en-US" sz="1800" dirty="0" err="1">
                <a:latin typeface="Consolas" pitchFamily="49" charset="0"/>
              </a:rPr>
              <a:t>int</a:t>
            </a:r>
            <a:r>
              <a:rPr lang="en-US" altLang="en-US" sz="1800" dirty="0">
                <a:latin typeface="Consolas" pitchFamily="49" charset="0"/>
              </a:rPr>
              <a:t>(input())</a:t>
            </a:r>
          </a:p>
          <a:p>
            <a:pPr eaLnBrk="1" hangingPunct="1"/>
            <a:r>
              <a:rPr lang="en-US" altLang="en-US" sz="1800" dirty="0">
                <a:latin typeface="Consolas" pitchFamily="49" charset="0"/>
              </a:rPr>
              <a:t>    a = w * l</a:t>
            </a:r>
          </a:p>
        </p:txBody>
      </p:sp>
      <p:sp>
        <p:nvSpPr>
          <p:cNvPr id="66566" name="Text Box 6"/>
          <p:cNvSpPr txBox="1">
            <a:spLocks noChangeArrowheads="1"/>
          </p:cNvSpPr>
          <p:nvPr/>
        </p:nvSpPr>
        <p:spPr bwMode="auto">
          <a:xfrm>
            <a:off x="3471863" y="2562225"/>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2000" b="1">
                <a:latin typeface="Consolas" pitchFamily="49" charset="0"/>
              </a:rPr>
              <a:t>RAM</a:t>
            </a:r>
          </a:p>
        </p:txBody>
      </p:sp>
      <p:grpSp>
        <p:nvGrpSpPr>
          <p:cNvPr id="66567" name="Group 6"/>
          <p:cNvGrpSpPr>
            <a:grpSpLocks/>
          </p:cNvGrpSpPr>
          <p:nvPr/>
        </p:nvGrpSpPr>
        <p:grpSpPr bwMode="auto">
          <a:xfrm>
            <a:off x="3929063" y="5578475"/>
            <a:ext cx="2209800" cy="1227138"/>
            <a:chOff x="3928304" y="5578475"/>
            <a:chExt cx="2210559" cy="1227138"/>
          </a:xfrm>
        </p:grpSpPr>
        <p:sp>
          <p:nvSpPr>
            <p:cNvPr id="8" name="Rectangle 7"/>
            <p:cNvSpPr/>
            <p:nvPr/>
          </p:nvSpPr>
          <p:spPr bwMode="auto">
            <a:xfrm>
              <a:off x="3928304" y="5948363"/>
              <a:ext cx="2210559" cy="857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6580" name="TextBox 35"/>
            <p:cNvSpPr txBox="1">
              <a:spLocks noChangeArrowheads="1"/>
            </p:cNvSpPr>
            <p:nvPr/>
          </p:nvSpPr>
          <p:spPr bwMode="auto">
            <a:xfrm>
              <a:off x="3928304" y="5578475"/>
              <a:ext cx="1753202" cy="369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t>Memory: ‘</a:t>
              </a:r>
              <a:r>
                <a:rPr lang="en-US" altLang="ja-JP" sz="1800" dirty="0">
                  <a:latin typeface="Consolas" pitchFamily="49" charset="0"/>
                </a:rPr>
                <a:t>main</a:t>
              </a:r>
              <a:r>
                <a:rPr lang="en-US" altLang="en-US" sz="1800" dirty="0"/>
                <a:t>’</a:t>
              </a:r>
            </a:p>
          </p:txBody>
        </p:sp>
      </p:grpSp>
      <p:sp>
        <p:nvSpPr>
          <p:cNvPr id="21" name="Rectangle 20"/>
          <p:cNvSpPr/>
          <p:nvPr/>
        </p:nvSpPr>
        <p:spPr>
          <a:xfrm>
            <a:off x="304800" y="3240088"/>
            <a:ext cx="2590800" cy="1428750"/>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22" name="Rectangle 21"/>
          <p:cNvSpPr/>
          <p:nvPr/>
        </p:nvSpPr>
        <p:spPr>
          <a:xfrm>
            <a:off x="3835400" y="3005138"/>
            <a:ext cx="3022600" cy="2125662"/>
          </a:xfrm>
          <a:prstGeom prst="rect">
            <a:avLst/>
          </a:prstGeom>
          <a:solidFill>
            <a:srgbClr val="FFFFCC">
              <a:alpha val="7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cxnSp>
        <p:nvCxnSpPr>
          <p:cNvPr id="24" name="Straight Arrow Connector 23"/>
          <p:cNvCxnSpPr/>
          <p:nvPr/>
        </p:nvCxnSpPr>
        <p:spPr>
          <a:xfrm flipV="1">
            <a:off x="5808663" y="4845050"/>
            <a:ext cx="0" cy="1327150"/>
          </a:xfrm>
          <a:prstGeom prst="straightConnector1">
            <a:avLst/>
          </a:prstGeom>
          <a:ln w="25400">
            <a:solidFill>
              <a:schemeClr val="bg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6571" name="TextBox 25"/>
          <p:cNvSpPr txBox="1">
            <a:spLocks noChangeArrowheads="1"/>
          </p:cNvSpPr>
          <p:nvPr/>
        </p:nvSpPr>
        <p:spPr bwMode="auto">
          <a:xfrm>
            <a:off x="762000" y="429895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a:latin typeface="Consolas" pitchFamily="49" charset="0"/>
              </a:rPr>
              <a:t>return(a)</a:t>
            </a:r>
          </a:p>
        </p:txBody>
      </p:sp>
      <p:sp>
        <p:nvSpPr>
          <p:cNvPr id="66572" name="TextBox 26"/>
          <p:cNvSpPr txBox="1">
            <a:spLocks noChangeArrowheads="1"/>
          </p:cNvSpPr>
          <p:nvPr/>
        </p:nvSpPr>
        <p:spPr bwMode="auto">
          <a:xfrm>
            <a:off x="3901442" y="6185257"/>
            <a:ext cx="6858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600" dirty="0" smtClean="0">
                <a:latin typeface="Consolas" pitchFamily="49" charset="0"/>
              </a:rPr>
              <a:t>a</a:t>
            </a:r>
            <a:endParaRPr lang="en-US" altLang="en-US" sz="1600" dirty="0">
              <a:latin typeface="Consolas" pitchFamily="49" charset="0"/>
            </a:endParaRPr>
          </a:p>
        </p:txBody>
      </p:sp>
      <p:sp>
        <p:nvSpPr>
          <p:cNvPr id="28" name="Rectangle 27"/>
          <p:cNvSpPr/>
          <p:nvPr/>
        </p:nvSpPr>
        <p:spPr>
          <a:xfrm>
            <a:off x="4191000" y="6042025"/>
            <a:ext cx="1617663" cy="7635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grpSp>
        <p:nvGrpSpPr>
          <p:cNvPr id="42" name="Group 41"/>
          <p:cNvGrpSpPr>
            <a:grpSpLocks/>
          </p:cNvGrpSpPr>
          <p:nvPr/>
        </p:nvGrpSpPr>
        <p:grpSpPr bwMode="auto">
          <a:xfrm>
            <a:off x="5808663" y="4067969"/>
            <a:ext cx="3182939" cy="2355850"/>
            <a:chOff x="5282650" y="4068897"/>
            <a:chExt cx="3708950" cy="2354711"/>
          </a:xfrm>
        </p:grpSpPr>
        <p:cxnSp>
          <p:nvCxnSpPr>
            <p:cNvPr id="34" name="Curved Connector 33"/>
            <p:cNvCxnSpPr>
              <a:stCxn id="22" idx="3"/>
              <a:endCxn id="28" idx="3"/>
            </p:cNvCxnSpPr>
            <p:nvPr/>
          </p:nvCxnSpPr>
          <p:spPr>
            <a:xfrm flipH="1">
              <a:off x="5282650" y="4068897"/>
              <a:ext cx="1222750" cy="2354711"/>
            </a:xfrm>
            <a:prstGeom prst="curvedConnector3">
              <a:avLst>
                <a:gd name="adj1" fmla="val -21785"/>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553132" y="4923352"/>
              <a:ext cx="2438468" cy="10964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algn="ctr" eaLnBrk="1" hangingPunct="1">
                <a:defRPr/>
              </a:pPr>
              <a:r>
                <a:rPr lang="en-US" altLang="en-US" sz="1800" smtClean="0"/>
                <a:t>The return statement  passes back a copy of the value stored in </a:t>
              </a:r>
              <a:r>
                <a:rPr lang="ja-JP" altLang="en-US" sz="1800" smtClean="0"/>
                <a:t>‘</a:t>
              </a:r>
              <a:r>
                <a:rPr lang="en-US" altLang="ja-JP" sz="1800" smtClean="0">
                  <a:latin typeface="Consolas" pitchFamily="49" charset="0"/>
                  <a:cs typeface="Consolas" pitchFamily="49" charset="0"/>
                </a:rPr>
                <a:t>a</a:t>
              </a:r>
              <a:r>
                <a:rPr lang="ja-JP" altLang="en-US" sz="1800" smtClean="0"/>
                <a:t>’</a:t>
              </a:r>
              <a:endParaRPr lang="en-US" altLang="en-US" sz="1800" smtClean="0"/>
            </a:p>
          </p:txBody>
        </p:sp>
      </p:grpSp>
      <p:sp>
        <p:nvSpPr>
          <p:cNvPr id="39" name="TextBox 38"/>
          <p:cNvSpPr txBox="1">
            <a:spLocks noChangeArrowheads="1"/>
          </p:cNvSpPr>
          <p:nvPr/>
        </p:nvSpPr>
        <p:spPr bwMode="auto">
          <a:xfrm>
            <a:off x="4146339" y="6081681"/>
            <a:ext cx="179620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a:latin typeface="Consolas" pitchFamily="49" charset="0"/>
              </a:rPr>
              <a:t>Copy of data in </a:t>
            </a:r>
            <a:r>
              <a:rPr lang="en-US" altLang="en-US" sz="1400" dirty="0" smtClean="0">
                <a:latin typeface="Consolas" pitchFamily="49" charset="0"/>
              </a:rPr>
              <a:t>a (calculate-</a:t>
            </a:r>
            <a:r>
              <a:rPr lang="en-US" altLang="en-US" sz="1400" dirty="0" err="1">
                <a:latin typeface="Consolas" pitchFamily="49" charset="0"/>
              </a:rPr>
              <a:t>s</a:t>
            </a:r>
            <a:r>
              <a:rPr lang="en-US" altLang="en-US" sz="1400" dirty="0" err="1" smtClean="0">
                <a:latin typeface="Consolas" pitchFamily="49" charset="0"/>
              </a:rPr>
              <a:t>rea</a:t>
            </a:r>
            <a:r>
              <a:rPr lang="en-US" altLang="en-US" sz="1400" dirty="0" smtClean="0">
                <a:latin typeface="Consolas" pitchFamily="49" charset="0"/>
              </a:rPr>
              <a:t>)</a:t>
            </a:r>
            <a:endParaRPr lang="en-US" altLang="en-US" sz="1400" dirty="0">
              <a:latin typeface="Consolas" pitchFamily="49" charset="0"/>
            </a:endParaRPr>
          </a:p>
        </p:txBody>
      </p:sp>
      <p:sp>
        <p:nvSpPr>
          <p:cNvPr id="66576" name="TextBox 31"/>
          <p:cNvSpPr txBox="1">
            <a:spLocks noChangeArrowheads="1"/>
          </p:cNvSpPr>
          <p:nvPr/>
        </p:nvSpPr>
        <p:spPr bwMode="auto">
          <a:xfrm>
            <a:off x="0" y="5745163"/>
            <a:ext cx="34718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dirty="0">
                <a:latin typeface="Consolas" pitchFamily="49" charset="0"/>
              </a:rPr>
              <a:t>def main():</a:t>
            </a:r>
          </a:p>
          <a:p>
            <a:pPr eaLnBrk="1" hangingPunct="1"/>
            <a:r>
              <a:rPr lang="en-US" altLang="en-US" sz="1800">
                <a:latin typeface="Consolas" pitchFamily="49" charset="0"/>
              </a:rPr>
              <a:t>   </a:t>
            </a:r>
            <a:r>
              <a:rPr lang="en-US" altLang="en-US" sz="1800" smtClean="0">
                <a:latin typeface="Consolas" pitchFamily="49" charset="0"/>
              </a:rPr>
              <a:t>a </a:t>
            </a:r>
            <a:r>
              <a:rPr lang="en-US" altLang="en-US" sz="1800" dirty="0">
                <a:latin typeface="Consolas" pitchFamily="49" charset="0"/>
              </a:rPr>
              <a:t>= </a:t>
            </a:r>
            <a:r>
              <a:rPr lang="en-US" altLang="en-US" sz="1800" dirty="0" err="1">
                <a:latin typeface="Consolas" pitchFamily="49" charset="0"/>
              </a:rPr>
              <a:t>calculateArea</a:t>
            </a:r>
            <a:r>
              <a:rPr lang="en-US" altLang="en-US" sz="1800" dirty="0">
                <a:latin typeface="Consolas" pitchFamily="49" charset="0"/>
              </a:rPr>
              <a:t>()</a:t>
            </a:r>
          </a:p>
          <a:p>
            <a:pPr eaLnBrk="1" hangingPunct="1"/>
            <a:r>
              <a:rPr lang="en-US" altLang="en-US" sz="1800" dirty="0">
                <a:latin typeface="Consolas" pitchFamily="49" charset="0"/>
              </a:rPr>
              <a:t>   </a:t>
            </a:r>
            <a:r>
              <a:rPr lang="en-US" altLang="en-US" sz="1800" dirty="0" smtClean="0">
                <a:latin typeface="Consolas" pitchFamily="49" charset="0"/>
              </a:rPr>
              <a:t>print(a</a:t>
            </a:r>
            <a:r>
              <a:rPr lang="en-US" altLang="en-US" sz="1600" dirty="0" smtClean="0">
                <a:latin typeface="Consolas" pitchFamily="49" charset="0"/>
              </a:rPr>
              <a:t>)</a:t>
            </a:r>
            <a:endParaRPr lang="en-US" altLang="en-US" sz="1600" dirty="0">
              <a:latin typeface="Consolas" pitchFamily="49" charset="0"/>
            </a:endParaRPr>
          </a:p>
        </p:txBody>
      </p:sp>
    </p:spTree>
    <p:extLst>
      <p:ext uri="{BB962C8B-B14F-4D97-AF65-F5344CB8AC3E}">
        <p14:creationId xmlns:p14="http://schemas.microsoft.com/office/powerpoint/2010/main" val="2224085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up)">
                                      <p:cBhvr>
                                        <p:cTn id="7" dur="500"/>
                                        <p:tgtEl>
                                          <p:spTgt spid="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p:txBody>
          <a:bodyPr/>
          <a:lstStyle/>
          <a:p>
            <a:r>
              <a:rPr lang="en-US" altLang="en-US" sz="3200" dirty="0">
                <a:solidFill>
                  <a:srgbClr val="FF0000"/>
                </a:solidFill>
              </a:rPr>
              <a:t>Accessing</a:t>
            </a:r>
            <a:r>
              <a:rPr lang="en-US" altLang="en-US" sz="3200" dirty="0" smtClean="0">
                <a:solidFill>
                  <a:srgbClr val="FF0000"/>
                </a:solidFill>
              </a:rPr>
              <a:t> Return Values</a:t>
            </a:r>
          </a:p>
        </p:txBody>
      </p:sp>
      <p:sp>
        <p:nvSpPr>
          <p:cNvPr id="67587" name="Rectangle 3"/>
          <p:cNvSpPr>
            <a:spLocks noGrp="1" noChangeArrowheads="1"/>
          </p:cNvSpPr>
          <p:nvPr>
            <p:ph type="body" idx="4294967295"/>
          </p:nvPr>
        </p:nvSpPr>
        <p:spPr/>
        <p:txBody>
          <a:bodyPr/>
          <a:lstStyle/>
          <a:p>
            <a:r>
              <a:rPr lang="en-US" altLang="en-US" sz="2400" dirty="0" smtClean="0"/>
              <a:t>Accessing </a:t>
            </a:r>
            <a:r>
              <a:rPr lang="en-US" altLang="en-US" sz="2400" dirty="0"/>
              <a:t>means “to store” the values returned by a function.</a:t>
            </a:r>
          </a:p>
          <a:p>
            <a:r>
              <a:rPr lang="en-US" altLang="en-US" sz="2400" b="1" dirty="0" smtClean="0"/>
              <a:t>Format (Single value returned)</a:t>
            </a:r>
            <a:r>
              <a:rPr lang="en-US" altLang="en-US" sz="2400" b="1" baseline="30000" dirty="0" smtClean="0"/>
              <a:t>1</a:t>
            </a:r>
            <a:r>
              <a:rPr lang="en-US" altLang="en-US" sz="2400" b="1" dirty="0" smtClean="0"/>
              <a:t>:</a:t>
            </a:r>
          </a:p>
          <a:p>
            <a:pPr lvl="1">
              <a:buFont typeface="Times New Roman" pitchFamily="18" charset="0"/>
              <a:buNone/>
            </a:pPr>
            <a:r>
              <a:rPr lang="en-US" altLang="en-US" sz="1600" dirty="0" smtClean="0">
                <a:latin typeface="Consolas" pitchFamily="49" charset="0"/>
              </a:rPr>
              <a:t>  return(&lt;</a:t>
            </a:r>
            <a:r>
              <a:rPr lang="en-US" altLang="en-US" sz="1600" i="1" dirty="0" smtClean="0">
                <a:latin typeface="Consolas" pitchFamily="49" charset="0"/>
              </a:rPr>
              <a:t>value returned</a:t>
            </a:r>
            <a:r>
              <a:rPr lang="en-US" altLang="en-US" sz="1600" dirty="0" smtClean="0">
                <a:latin typeface="Consolas" pitchFamily="49" charset="0"/>
              </a:rPr>
              <a:t>&gt;)	         </a:t>
            </a:r>
            <a:r>
              <a:rPr lang="en-US" altLang="en-US" sz="1600" dirty="0" smtClean="0">
                <a:solidFill>
                  <a:srgbClr val="3366FF"/>
                </a:solidFill>
                <a:latin typeface="Consolas" pitchFamily="49" charset="0"/>
              </a:rPr>
              <a:t># Function definition</a:t>
            </a:r>
          </a:p>
          <a:p>
            <a:pPr lvl="1">
              <a:buFont typeface="Times New Roman" pitchFamily="18" charset="0"/>
              <a:buNone/>
            </a:pPr>
            <a:endParaRPr lang="en-US" altLang="en-US" sz="1600" dirty="0" smtClean="0">
              <a:solidFill>
                <a:srgbClr val="3366FF"/>
              </a:solidFill>
              <a:latin typeface="Consolas" pitchFamily="49" charset="0"/>
            </a:endParaRPr>
          </a:p>
          <a:p>
            <a:pPr lvl="1">
              <a:buFont typeface="Times New Roman" pitchFamily="18" charset="0"/>
              <a:buNone/>
            </a:pPr>
            <a:r>
              <a:rPr lang="en-US" altLang="en-US" sz="1600" dirty="0" smtClean="0">
                <a:latin typeface="Consolas" pitchFamily="49" charset="0"/>
              </a:rPr>
              <a:t>  </a:t>
            </a:r>
            <a:r>
              <a:rPr lang="en-US" altLang="en-US" sz="1600" b="1" dirty="0" smtClean="0">
                <a:solidFill>
                  <a:srgbClr val="FF0000"/>
                </a:solidFill>
                <a:latin typeface="Consolas" pitchFamily="49" charset="0"/>
              </a:rPr>
              <a:t>&lt;</a:t>
            </a:r>
            <a:r>
              <a:rPr lang="en-US" altLang="en-US" sz="1600" b="1" i="1" dirty="0" smtClean="0">
                <a:solidFill>
                  <a:srgbClr val="FF0000"/>
                </a:solidFill>
                <a:latin typeface="Consolas" pitchFamily="49" charset="0"/>
              </a:rPr>
              <a:t>variable name</a:t>
            </a:r>
            <a:r>
              <a:rPr lang="en-US" altLang="en-US" sz="1600" b="1" dirty="0" smtClean="0">
                <a:solidFill>
                  <a:srgbClr val="FF0000"/>
                </a:solidFill>
                <a:latin typeface="Consolas" pitchFamily="49" charset="0"/>
              </a:rPr>
              <a:t>&gt; = </a:t>
            </a:r>
            <a:r>
              <a:rPr lang="en-US" altLang="en-US" sz="1600" dirty="0" smtClean="0">
                <a:latin typeface="Consolas" pitchFamily="49" charset="0"/>
              </a:rPr>
              <a:t>&lt;</a:t>
            </a:r>
            <a:r>
              <a:rPr lang="en-US" altLang="en-US" sz="1600" i="1" dirty="0" smtClean="0">
                <a:latin typeface="Consolas" pitchFamily="49" charset="0"/>
              </a:rPr>
              <a:t>function name</a:t>
            </a:r>
            <a:r>
              <a:rPr lang="en-US" altLang="en-US" sz="1600" dirty="0" smtClean="0">
                <a:latin typeface="Consolas" pitchFamily="49" charset="0"/>
              </a:rPr>
              <a:t>&gt;()	 </a:t>
            </a:r>
            <a:r>
              <a:rPr lang="en-US" altLang="en-US" sz="1600" dirty="0" smtClean="0">
                <a:solidFill>
                  <a:srgbClr val="3366FF"/>
                </a:solidFill>
                <a:latin typeface="Consolas" pitchFamily="49" charset="0"/>
              </a:rPr>
              <a:t># Function call</a:t>
            </a:r>
          </a:p>
          <a:p>
            <a:endParaRPr lang="en-US" altLang="en-US" sz="1800" dirty="0" smtClean="0">
              <a:latin typeface="Arial" charset="0"/>
            </a:endParaRPr>
          </a:p>
          <a:p>
            <a:r>
              <a:rPr lang="en-US" altLang="en-US" sz="2400" b="1" dirty="0" smtClean="0"/>
              <a:t>Example (Single value returned)</a:t>
            </a:r>
            <a:r>
              <a:rPr lang="en-US" altLang="en-US" sz="2400" b="1" baseline="30000" dirty="0" smtClean="0"/>
              <a:t> 1</a:t>
            </a:r>
            <a:r>
              <a:rPr lang="en-US" altLang="en-US" sz="2400" b="1" dirty="0" smtClean="0"/>
              <a:t>:</a:t>
            </a:r>
            <a:endParaRPr lang="en-US" altLang="en-US" sz="1600" dirty="0" smtClean="0">
              <a:latin typeface="Consolas" pitchFamily="49" charset="0"/>
            </a:endParaRPr>
          </a:p>
          <a:p>
            <a:pPr lvl="1">
              <a:spcBef>
                <a:spcPts val="3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a:t>
            </a:r>
            <a:r>
              <a:rPr lang="en-US" altLang="en-US" sz="1600" dirty="0" err="1" smtClean="0">
                <a:latin typeface="Consolas" pitchFamily="49" charset="0"/>
              </a:rPr>
              <a:t>calculateInterest</a:t>
            </a:r>
            <a:r>
              <a:rPr lang="en-US" altLang="en-US" sz="1600" dirty="0" smtClean="0">
                <a:latin typeface="Consolas" pitchFamily="49" charset="0"/>
              </a:rPr>
              <a:t>():</a:t>
            </a:r>
          </a:p>
          <a:p>
            <a:pPr lvl="1">
              <a:spcBef>
                <a:spcPts val="300"/>
              </a:spcBef>
              <a:buFont typeface="Times New Roman" pitchFamily="18" charset="0"/>
              <a:buNone/>
            </a:pPr>
            <a:r>
              <a:rPr lang="en-US" altLang="en-US" sz="1600" dirty="0">
                <a:latin typeface="Consolas" pitchFamily="49" charset="0"/>
              </a:rPr>
              <a:t> </a:t>
            </a:r>
            <a:r>
              <a:rPr lang="en-US" altLang="en-US" sz="1600" dirty="0" smtClean="0">
                <a:latin typeface="Consolas" pitchFamily="49" charset="0"/>
              </a:rPr>
              <a:t>    return(interest)	</a:t>
            </a:r>
          </a:p>
          <a:p>
            <a:pPr lvl="1">
              <a:spcBef>
                <a:spcPts val="300"/>
              </a:spcBef>
              <a:buFont typeface="Times New Roman" pitchFamily="18" charset="0"/>
              <a:buNone/>
            </a:pPr>
            <a:r>
              <a:rPr lang="en-US" altLang="en-US" sz="1600" dirty="0" smtClean="0">
                <a:latin typeface="Consolas" pitchFamily="49" charset="0"/>
              </a:rPr>
              <a:t>		</a:t>
            </a:r>
            <a:r>
              <a:rPr lang="en-US" altLang="en-US" sz="1600" dirty="0" smtClean="0">
                <a:solidFill>
                  <a:srgbClr val="3366FF"/>
                </a:solidFill>
                <a:latin typeface="Consolas" pitchFamily="49" charset="0"/>
              </a:rPr>
              <a:t>    </a:t>
            </a:r>
          </a:p>
          <a:p>
            <a:pPr lvl="1">
              <a:spcBef>
                <a:spcPts val="3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display():</a:t>
            </a:r>
            <a:endParaRPr lang="en-US" altLang="en-US" sz="1600" dirty="0">
              <a:latin typeface="Consolas" pitchFamily="49" charset="0"/>
            </a:endParaRPr>
          </a:p>
          <a:p>
            <a:pPr lvl="1">
              <a:spcBef>
                <a:spcPts val="300"/>
              </a:spcBef>
              <a:buFont typeface="Times New Roman" pitchFamily="18" charset="0"/>
              <a:buNone/>
            </a:pPr>
            <a:r>
              <a:rPr lang="en-US" altLang="en-US" sz="1600" b="1" dirty="0" smtClean="0">
                <a:solidFill>
                  <a:srgbClr val="FF0000"/>
                </a:solidFill>
                <a:latin typeface="Consolas" pitchFamily="49" charset="0"/>
              </a:rPr>
              <a:t>    interest = </a:t>
            </a:r>
            <a:r>
              <a:rPr lang="en-US" altLang="en-US" sz="1600" dirty="0" smtClean="0">
                <a:latin typeface="Consolas" pitchFamily="49" charset="0"/>
              </a:rPr>
              <a:t>calculate(</a:t>
            </a:r>
            <a:r>
              <a:rPr lang="en-US" altLang="en-US" sz="1600" dirty="0" err="1" smtClean="0">
                <a:latin typeface="Consolas" pitchFamily="49" charset="0"/>
              </a:rPr>
              <a:t>principle,rate,time</a:t>
            </a:r>
            <a:r>
              <a:rPr lang="en-US" altLang="en-US" sz="1600" dirty="0" smtClean="0">
                <a:latin typeface="Consolas" pitchFamily="49" charset="0"/>
              </a:rPr>
              <a:t>)</a:t>
            </a:r>
            <a:r>
              <a:rPr lang="en-US" altLang="en-US" sz="1600" dirty="0">
                <a:latin typeface="Consolas" pitchFamily="49" charset="0"/>
              </a:rPr>
              <a:t>	</a:t>
            </a:r>
            <a:endParaRPr lang="en-US" altLang="en-US" sz="1800" b="1" dirty="0" smtClean="0">
              <a:latin typeface="Arial" charset="0"/>
            </a:endParaRPr>
          </a:p>
        </p:txBody>
      </p:sp>
      <p:sp>
        <p:nvSpPr>
          <p:cNvPr id="67588" name="TextBox 1"/>
          <p:cNvSpPr txBox="1">
            <a:spLocks noChangeArrowheads="1"/>
          </p:cNvSpPr>
          <p:nvPr/>
        </p:nvSpPr>
        <p:spPr bwMode="auto">
          <a:xfrm>
            <a:off x="0" y="6208713"/>
            <a:ext cx="85312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aseline="30000"/>
              <a:t>1 Although bracketing the return value isn’t required when only a single value is returned it’s still recommended that you get in the habit of doing it because it is required for ‘multiple’ return values. The actual details about the difference between returning a single vs. ‘multiple’ values will be covered in the ‘composites’ section.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idx="4294967295"/>
          </p:nvPr>
        </p:nvSpPr>
        <p:spPr/>
        <p:txBody>
          <a:bodyPr/>
          <a:lstStyle/>
          <a:p>
            <a:r>
              <a:rPr lang="en-US" altLang="en-US" sz="3200" dirty="0"/>
              <a:t>Accessing</a:t>
            </a:r>
            <a:r>
              <a:rPr lang="en-US" altLang="en-US" sz="3200" dirty="0" smtClean="0"/>
              <a:t> Return Values</a:t>
            </a:r>
          </a:p>
        </p:txBody>
      </p:sp>
      <p:sp>
        <p:nvSpPr>
          <p:cNvPr id="68611" name="Rectangle 3"/>
          <p:cNvSpPr>
            <a:spLocks noGrp="1" noChangeArrowheads="1"/>
          </p:cNvSpPr>
          <p:nvPr>
            <p:ph type="body" idx="4294967295"/>
          </p:nvPr>
        </p:nvSpPr>
        <p:spPr/>
        <p:txBody>
          <a:bodyPr/>
          <a:lstStyle/>
          <a:p>
            <a:r>
              <a:rPr lang="en-US" altLang="en-US" sz="2400" b="1" dirty="0" smtClean="0"/>
              <a:t>Format (Multiple values returned):</a:t>
            </a:r>
          </a:p>
          <a:p>
            <a:pPr lvl="1">
              <a:buFont typeface="Arial" charset="0"/>
              <a:buNone/>
            </a:pPr>
            <a:r>
              <a:rPr lang="en-US" altLang="en-US" sz="16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definition </a:t>
            </a:r>
            <a:r>
              <a:rPr lang="en-US" altLang="en-US" sz="1600" b="1" dirty="0" smtClean="0">
                <a:solidFill>
                  <a:srgbClr val="00B0F0"/>
                </a:solidFill>
                <a:latin typeface="Consolas" pitchFamily="49" charset="0"/>
              </a:rPr>
              <a:t> </a:t>
            </a:r>
          </a:p>
          <a:p>
            <a:pPr lvl="1">
              <a:buFont typeface="Times New Roman" pitchFamily="18" charset="0"/>
              <a:buNone/>
            </a:pPr>
            <a:r>
              <a:rPr lang="en-US" altLang="en-US" sz="1600" dirty="0" smtClean="0">
                <a:latin typeface="Consolas" pitchFamily="49" charset="0"/>
              </a:rPr>
              <a:t>  return(&lt;</a:t>
            </a:r>
            <a:r>
              <a:rPr lang="en-US" altLang="en-US" sz="1600" i="1" dirty="0" smtClean="0">
                <a:latin typeface="Consolas" pitchFamily="49" charset="0"/>
              </a:rPr>
              <a:t>value1</a:t>
            </a:r>
            <a:r>
              <a:rPr lang="en-US" altLang="en-US" sz="1600" dirty="0" smtClean="0">
                <a:latin typeface="Consolas" pitchFamily="49" charset="0"/>
              </a:rPr>
              <a:t>&gt;, &lt;</a:t>
            </a:r>
            <a:r>
              <a:rPr lang="en-US" altLang="en-US" sz="1600" i="1" dirty="0" smtClean="0">
                <a:latin typeface="Consolas" pitchFamily="49" charset="0"/>
              </a:rPr>
              <a:t>value 2</a:t>
            </a:r>
            <a:r>
              <a:rPr lang="en-US" altLang="en-US" sz="1600" dirty="0" smtClean="0">
                <a:latin typeface="Consolas" pitchFamily="49" charset="0"/>
              </a:rPr>
              <a:t>&gt;...)	 </a:t>
            </a:r>
          </a:p>
          <a:p>
            <a:pPr lvl="1">
              <a:buFont typeface="Arial" charset="0"/>
              <a:buNone/>
            </a:pPr>
            <a:r>
              <a:rPr lang="en-US" altLang="en-US" sz="16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call</a:t>
            </a:r>
          </a:p>
          <a:p>
            <a:pPr lvl="1">
              <a:buFont typeface="Times New Roman" pitchFamily="18" charset="0"/>
              <a:buNone/>
            </a:pPr>
            <a:r>
              <a:rPr lang="en-US" altLang="en-US" sz="1600" dirty="0" smtClean="0">
                <a:latin typeface="Consolas" pitchFamily="49" charset="0"/>
              </a:rPr>
              <a:t>  </a:t>
            </a:r>
            <a:r>
              <a:rPr lang="en-US" altLang="en-US" sz="1600" b="1" dirty="0" smtClean="0">
                <a:solidFill>
                  <a:srgbClr val="FF0000"/>
                </a:solidFill>
                <a:latin typeface="Consolas" pitchFamily="49" charset="0"/>
              </a:rPr>
              <a:t>&lt;</a:t>
            </a:r>
            <a:r>
              <a:rPr lang="en-US" altLang="en-US" sz="1600" b="1" i="1" dirty="0" smtClean="0">
                <a:solidFill>
                  <a:srgbClr val="FF0000"/>
                </a:solidFill>
                <a:latin typeface="Consolas" pitchFamily="49" charset="0"/>
              </a:rPr>
              <a:t>variable 1</a:t>
            </a:r>
            <a:r>
              <a:rPr lang="en-US" altLang="en-US" sz="1600" b="1" dirty="0" smtClean="0">
                <a:solidFill>
                  <a:srgbClr val="FF0000"/>
                </a:solidFill>
                <a:latin typeface="Consolas" pitchFamily="49" charset="0"/>
              </a:rPr>
              <a:t>&gt;, &lt;variable 2&gt;... = </a:t>
            </a:r>
            <a:r>
              <a:rPr lang="en-US" altLang="en-US" sz="1600" dirty="0" smtClean="0">
                <a:latin typeface="Consolas" pitchFamily="49" charset="0"/>
              </a:rPr>
              <a:t>&lt;</a:t>
            </a:r>
            <a:r>
              <a:rPr lang="en-US" altLang="en-US" sz="1600" i="1" dirty="0" smtClean="0">
                <a:latin typeface="Consolas" pitchFamily="49" charset="0"/>
              </a:rPr>
              <a:t>function name</a:t>
            </a:r>
            <a:r>
              <a:rPr lang="en-US" altLang="en-US" sz="1600" dirty="0" smtClean="0">
                <a:latin typeface="Consolas" pitchFamily="49" charset="0"/>
              </a:rPr>
              <a:t>&gt;()</a:t>
            </a:r>
          </a:p>
          <a:p>
            <a:pPr lvl="1">
              <a:buFont typeface="Times New Roman" pitchFamily="18" charset="0"/>
              <a:buNone/>
            </a:pPr>
            <a:endParaRPr lang="en-US" altLang="en-US" sz="1800" dirty="0" smtClean="0">
              <a:latin typeface="Arial" charset="0"/>
            </a:endParaRPr>
          </a:p>
          <a:p>
            <a:r>
              <a:rPr lang="en-US" altLang="en-US" sz="2400" b="1" dirty="0" smtClean="0"/>
              <a:t>Example (Multiple values returned):</a:t>
            </a:r>
          </a:p>
          <a:p>
            <a:pPr lvl="1">
              <a:spcBef>
                <a:spcPct val="50000"/>
              </a:spcBef>
              <a:buFont typeface="Arial" charset="0"/>
              <a:buNone/>
            </a:pPr>
            <a:r>
              <a:rPr lang="en-US" altLang="en-US" sz="1800" dirty="0" smtClean="0">
                <a:solidFill>
                  <a:srgbClr val="3366FF"/>
                </a:solidFill>
                <a:latin typeface="Consolas" pitchFamily="49" charset="0"/>
              </a:rPr>
              <a:t>  </a:t>
            </a:r>
            <a:r>
              <a:rPr lang="en-US" altLang="en-US" sz="1600" b="1" dirty="0" smtClean="0">
                <a:solidFill>
                  <a:srgbClr val="3366FF"/>
                </a:solidFill>
                <a:latin typeface="Consolas" pitchFamily="49" charset="0"/>
              </a:rPr>
              <a:t># Function definition</a:t>
            </a:r>
          </a:p>
          <a:p>
            <a:pPr lvl="1">
              <a:spcBef>
                <a:spcPct val="500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a:t>
            </a:r>
            <a:r>
              <a:rPr lang="en-US" altLang="en-US" sz="1600" dirty="0" err="1" smtClean="0">
                <a:latin typeface="Consolas" pitchFamily="49" charset="0"/>
              </a:rPr>
              <a:t>getInputs</a:t>
            </a:r>
            <a:r>
              <a:rPr lang="en-US" altLang="en-US" sz="1600" dirty="0" smtClean="0">
                <a:latin typeface="Consolas" pitchFamily="49" charset="0"/>
              </a:rPr>
              <a:t>():</a:t>
            </a:r>
          </a:p>
          <a:p>
            <a:pPr lvl="1">
              <a:spcBef>
                <a:spcPct val="50000"/>
              </a:spcBef>
              <a:buFont typeface="Times New Roman" pitchFamily="18" charset="0"/>
              <a:buNone/>
            </a:pPr>
            <a:r>
              <a:rPr lang="en-US" altLang="en-US" sz="1600" dirty="0" smtClean="0">
                <a:latin typeface="Consolas" pitchFamily="49" charset="0"/>
              </a:rPr>
              <a:t>      return(principle, rate, time)</a:t>
            </a:r>
          </a:p>
          <a:p>
            <a:pPr lvl="1">
              <a:spcBef>
                <a:spcPct val="50000"/>
              </a:spcBef>
              <a:buFont typeface="Arial" charset="0"/>
              <a:buNone/>
            </a:pPr>
            <a:r>
              <a:rPr lang="en-US" altLang="en-US" sz="1600" b="1" dirty="0" smtClean="0">
                <a:solidFill>
                  <a:srgbClr val="3366FF"/>
                </a:solidFill>
                <a:latin typeface="Consolas" pitchFamily="49" charset="0"/>
              </a:rPr>
              <a:t>  # Function call </a:t>
            </a:r>
          </a:p>
          <a:p>
            <a:pPr lvl="1">
              <a:spcBef>
                <a:spcPct val="50000"/>
              </a:spcBef>
              <a:buFont typeface="Times New Roman" pitchFamily="18" charset="0"/>
              <a:buNone/>
            </a:pPr>
            <a:r>
              <a:rPr lang="en-US" altLang="en-US" sz="1600" dirty="0" smtClean="0">
                <a:latin typeface="Consolas" pitchFamily="49" charset="0"/>
              </a:rPr>
              <a:t>  </a:t>
            </a:r>
            <a:r>
              <a:rPr lang="en-US" altLang="en-US" sz="1600" dirty="0" err="1" smtClean="0">
                <a:latin typeface="Consolas" pitchFamily="49" charset="0"/>
              </a:rPr>
              <a:t>def</a:t>
            </a:r>
            <a:r>
              <a:rPr lang="en-US" altLang="en-US" sz="1600" dirty="0" smtClean="0">
                <a:latin typeface="Consolas" pitchFamily="49" charset="0"/>
              </a:rPr>
              <a:t> start():</a:t>
            </a:r>
          </a:p>
          <a:p>
            <a:pPr lvl="1">
              <a:spcBef>
                <a:spcPct val="50000"/>
              </a:spcBef>
              <a:buFont typeface="Times New Roman" pitchFamily="18" charset="0"/>
              <a:buNone/>
            </a:pPr>
            <a:r>
              <a:rPr lang="en-US" altLang="en-US" sz="1600" b="1" dirty="0" smtClean="0">
                <a:solidFill>
                  <a:srgbClr val="FF0000"/>
                </a:solidFill>
                <a:latin typeface="Consolas" pitchFamily="49" charset="0"/>
              </a:rPr>
              <a:t>      principle, rate, time = </a:t>
            </a:r>
            <a:r>
              <a:rPr lang="en-US" altLang="en-US" sz="1600" dirty="0" err="1" smtClean="0">
                <a:latin typeface="Consolas" pitchFamily="49" charset="0"/>
              </a:rPr>
              <a:t>getInputs</a:t>
            </a:r>
            <a:r>
              <a:rPr lang="en-US" altLang="en-US" sz="1600" dirty="0" smtClean="0">
                <a:latin typeface="Consolas" pitchFamily="49" charset="0"/>
              </a:rPr>
              <a:t>()</a:t>
            </a:r>
          </a:p>
          <a:p>
            <a:endParaRPr lang="en-US" altLang="en-US" sz="1600" dirty="0" smtClean="0">
              <a:latin typeface="Consolas" pitchFamily="49"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r>
              <a:rPr lang="en-US" altLang="en-US" smtClean="0"/>
              <a:t>Structure Chart: </a:t>
            </a:r>
            <a:r>
              <a:rPr lang="en-US" altLang="en-US" smtClean="0">
                <a:latin typeface="Consolas" pitchFamily="49" charset="0"/>
              </a:rPr>
              <a:t>interest.py</a:t>
            </a:r>
            <a:r>
              <a:rPr lang="en-US" altLang="en-US" smtClean="0"/>
              <a:t> </a:t>
            </a:r>
          </a:p>
        </p:txBody>
      </p:sp>
      <p:sp>
        <p:nvSpPr>
          <p:cNvPr id="4" name="Rectangle 3"/>
          <p:cNvSpPr/>
          <p:nvPr/>
        </p:nvSpPr>
        <p:spPr>
          <a:xfrm>
            <a:off x="228600" y="3743325"/>
            <a:ext cx="1752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introduction</a:t>
            </a:r>
          </a:p>
        </p:txBody>
      </p:sp>
      <p:sp>
        <p:nvSpPr>
          <p:cNvPr id="5" name="Rectangle 4"/>
          <p:cNvSpPr/>
          <p:nvPr/>
        </p:nvSpPr>
        <p:spPr>
          <a:xfrm>
            <a:off x="3746500" y="1371600"/>
            <a:ext cx="1524000" cy="1600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latin typeface="Consolas" panose="020B0609020204030204" pitchFamily="49" charset="0"/>
                <a:cs typeface="Consolas" panose="020B0609020204030204" pitchFamily="49" charset="0"/>
              </a:rPr>
              <a:t>start</a:t>
            </a:r>
          </a:p>
        </p:txBody>
      </p:sp>
      <p:sp>
        <p:nvSpPr>
          <p:cNvPr id="6" name="Rectangle 5"/>
          <p:cNvSpPr/>
          <p:nvPr/>
        </p:nvSpPr>
        <p:spPr>
          <a:xfrm>
            <a:off x="2362200" y="3913188"/>
            <a:ext cx="1536700" cy="14382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getInputs</a:t>
            </a:r>
          </a:p>
        </p:txBody>
      </p:sp>
      <p:cxnSp>
        <p:nvCxnSpPr>
          <p:cNvPr id="7" name="Elbow Connector 6"/>
          <p:cNvCxnSpPr>
            <a:stCxn id="5" idx="2"/>
            <a:endCxn id="4" idx="0"/>
          </p:cNvCxnSpPr>
          <p:nvPr/>
        </p:nvCxnSpPr>
        <p:spPr>
          <a:xfrm rot="5400000">
            <a:off x="2420937" y="1655763"/>
            <a:ext cx="771525" cy="3403600"/>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0"/>
            <a:endCxn id="5" idx="2"/>
          </p:cNvCxnSpPr>
          <p:nvPr/>
        </p:nvCxnSpPr>
        <p:spPr>
          <a:xfrm rot="5400000" flipH="1" flipV="1">
            <a:off x="3348831" y="2753519"/>
            <a:ext cx="941388" cy="1377950"/>
          </a:xfrm>
          <a:prstGeom prst="bentConnector3">
            <a:avLst>
              <a:gd name="adj1" fmla="val 60338"/>
            </a:avLst>
          </a:prstGeom>
          <a:ln w="25400"/>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360863" y="3903663"/>
            <a:ext cx="1492250" cy="12858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hangingPunct="1">
              <a:defRPr/>
            </a:pPr>
            <a:r>
              <a:rPr lang="en-US" dirty="0">
                <a:solidFill>
                  <a:schemeClr val="tx1"/>
                </a:solidFill>
              </a:rPr>
              <a:t>calculate</a:t>
            </a:r>
          </a:p>
        </p:txBody>
      </p:sp>
      <p:cxnSp>
        <p:nvCxnSpPr>
          <p:cNvPr id="10" name="Elbow Connector 9"/>
          <p:cNvCxnSpPr>
            <a:stCxn id="5" idx="2"/>
            <a:endCxn id="9" idx="0"/>
          </p:cNvCxnSpPr>
          <p:nvPr/>
        </p:nvCxnSpPr>
        <p:spPr>
          <a:xfrm rot="16200000" flipH="1">
            <a:off x="4341812" y="3138488"/>
            <a:ext cx="931863" cy="598488"/>
          </a:xfrm>
          <a:prstGeom prst="bentConnector3">
            <a:avLst>
              <a:gd name="adj1" fmla="val 41647"/>
            </a:avLst>
          </a:prstGeom>
          <a:ln w="25400"/>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467600" y="3733800"/>
            <a:ext cx="9906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display</a:t>
            </a:r>
          </a:p>
        </p:txBody>
      </p:sp>
      <p:cxnSp>
        <p:nvCxnSpPr>
          <p:cNvPr id="19" name="Elbow Connector 18"/>
          <p:cNvCxnSpPr>
            <a:stCxn id="5" idx="2"/>
            <a:endCxn id="18" idx="0"/>
          </p:cNvCxnSpPr>
          <p:nvPr/>
        </p:nvCxnSpPr>
        <p:spPr>
          <a:xfrm rot="16200000" flipH="1">
            <a:off x="5854700" y="1625600"/>
            <a:ext cx="762000" cy="3454400"/>
          </a:xfrm>
          <a:prstGeom prst="bentConnector3">
            <a:avLst>
              <a:gd name="adj1" fmla="val 50000"/>
            </a:avLst>
          </a:prstGeom>
          <a:ln w="25400"/>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98900" y="1828800"/>
            <a:ext cx="1219200" cy="1066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principle</a:t>
            </a:r>
          </a:p>
          <a:p>
            <a:pPr eaLnBrk="1" hangingPunct="1">
              <a:defRPr/>
            </a:pPr>
            <a:r>
              <a:rPr lang="en-US" sz="1400" dirty="0">
                <a:solidFill>
                  <a:schemeClr val="tx1"/>
                </a:solidFill>
                <a:latin typeface="Consolas" panose="020B0609020204030204" pitchFamily="49" charset="0"/>
                <a:cs typeface="Consolas" panose="020B0609020204030204" pitchFamily="49" charset="0"/>
              </a:rPr>
              <a:t>rate</a:t>
            </a:r>
          </a:p>
          <a:p>
            <a:pPr eaLnBrk="1" hangingPunct="1">
              <a:defRPr/>
            </a:pPr>
            <a:r>
              <a:rPr lang="en-US" sz="1400" dirty="0">
                <a:solidFill>
                  <a:schemeClr val="tx1"/>
                </a:solidFill>
                <a:latin typeface="Consolas" panose="020B0609020204030204" pitchFamily="49" charset="0"/>
                <a:cs typeface="Consolas" panose="020B0609020204030204" pitchFamily="49" charset="0"/>
              </a:rPr>
              <a:t>time</a:t>
            </a:r>
          </a:p>
          <a:p>
            <a:pPr eaLnBrk="1" hangingPunct="1">
              <a:defRPr/>
            </a:pPr>
            <a:r>
              <a:rPr lang="en-US" sz="1400" dirty="0">
                <a:solidFill>
                  <a:schemeClr val="tx1"/>
                </a:solidFill>
                <a:latin typeface="Consolas" panose="020B0609020204030204" pitchFamily="49" charset="0"/>
                <a:cs typeface="Consolas" panose="020B0609020204030204" pitchFamily="49" charset="0"/>
              </a:rPr>
              <a:t>interest</a:t>
            </a:r>
          </a:p>
          <a:p>
            <a:pPr eaLnBrk="1" hangingPunct="1">
              <a:defRPr/>
            </a:pPr>
            <a:r>
              <a:rPr lang="en-US" sz="1400" dirty="0">
                <a:solidFill>
                  <a:schemeClr val="tx1"/>
                </a:solidFill>
                <a:latin typeface="Consolas" panose="020B0609020204030204" pitchFamily="49" charset="0"/>
                <a:cs typeface="Consolas" panose="020B0609020204030204" pitchFamily="49" charset="0"/>
              </a:rPr>
              <a:t>amount</a:t>
            </a:r>
          </a:p>
        </p:txBody>
      </p:sp>
      <p:sp>
        <p:nvSpPr>
          <p:cNvPr id="20" name="Rectangle 19"/>
          <p:cNvSpPr/>
          <p:nvPr/>
        </p:nvSpPr>
        <p:spPr>
          <a:xfrm>
            <a:off x="2514600" y="4403725"/>
            <a:ext cx="1219200" cy="79533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principle</a:t>
            </a:r>
          </a:p>
          <a:p>
            <a:pPr eaLnBrk="1" hangingPunct="1">
              <a:defRPr/>
            </a:pPr>
            <a:r>
              <a:rPr lang="en-US" sz="1400" dirty="0">
                <a:solidFill>
                  <a:schemeClr val="tx1"/>
                </a:solidFill>
                <a:latin typeface="Consolas" panose="020B0609020204030204" pitchFamily="49" charset="0"/>
                <a:cs typeface="Consolas" panose="020B0609020204030204" pitchFamily="49" charset="0"/>
              </a:rPr>
              <a:t>rate</a:t>
            </a:r>
          </a:p>
          <a:p>
            <a:pPr eaLnBrk="1" hangingPunct="1">
              <a:defRPr/>
            </a:pPr>
            <a:r>
              <a:rPr lang="en-US" sz="1400" dirty="0">
                <a:solidFill>
                  <a:schemeClr val="tx1"/>
                </a:solidFill>
                <a:latin typeface="Consolas" panose="020B0609020204030204" pitchFamily="49" charset="0"/>
                <a:cs typeface="Consolas" panose="020B0609020204030204" pitchFamily="49" charset="0"/>
              </a:rPr>
              <a:t>time</a:t>
            </a:r>
          </a:p>
        </p:txBody>
      </p:sp>
      <p:sp>
        <p:nvSpPr>
          <p:cNvPr id="21" name="Rectangle 20"/>
          <p:cNvSpPr/>
          <p:nvPr/>
        </p:nvSpPr>
        <p:spPr>
          <a:xfrm>
            <a:off x="4481513" y="4437063"/>
            <a:ext cx="1219200" cy="533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1400" dirty="0">
                <a:solidFill>
                  <a:schemeClr val="tx1"/>
                </a:solidFill>
                <a:latin typeface="Consolas" panose="020B0609020204030204" pitchFamily="49" charset="0"/>
                <a:cs typeface="Consolas" panose="020B0609020204030204" pitchFamily="49" charset="0"/>
              </a:rPr>
              <a:t>interest</a:t>
            </a:r>
          </a:p>
          <a:p>
            <a:pPr eaLnBrk="1" hangingPunct="1">
              <a:defRPr/>
            </a:pPr>
            <a:r>
              <a:rPr lang="en-US" sz="1400" dirty="0">
                <a:solidFill>
                  <a:schemeClr val="tx1"/>
                </a:solidFill>
                <a:latin typeface="Consolas" panose="020B0609020204030204" pitchFamily="49" charset="0"/>
                <a:cs typeface="Consolas" panose="020B0609020204030204" pitchFamily="49" charset="0"/>
              </a:rPr>
              <a:t>amount</a:t>
            </a:r>
          </a:p>
        </p:txBody>
      </p:sp>
      <p:sp>
        <p:nvSpPr>
          <p:cNvPr id="69647" name="TextBox 30"/>
          <p:cNvSpPr txBox="1">
            <a:spLocks noChangeArrowheads="1"/>
          </p:cNvSpPr>
          <p:nvPr/>
        </p:nvSpPr>
        <p:spPr bwMode="auto">
          <a:xfrm>
            <a:off x="2362200" y="5638800"/>
            <a:ext cx="2178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Return</a:t>
            </a:r>
          </a:p>
          <a:p>
            <a:pPr eaLnBrk="1" hangingPunct="1"/>
            <a:r>
              <a:rPr lang="en-US" altLang="en-US" sz="1200">
                <a:latin typeface="Consolas" pitchFamily="49" charset="0"/>
              </a:rPr>
              <a:t>(principle,rate,time)</a:t>
            </a:r>
          </a:p>
        </p:txBody>
      </p:sp>
      <p:sp>
        <p:nvSpPr>
          <p:cNvPr id="69648" name="TextBox 42"/>
          <p:cNvSpPr txBox="1">
            <a:spLocks noChangeArrowheads="1"/>
          </p:cNvSpPr>
          <p:nvPr/>
        </p:nvSpPr>
        <p:spPr bwMode="auto">
          <a:xfrm>
            <a:off x="5118100" y="3357563"/>
            <a:ext cx="2044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Args</a:t>
            </a:r>
          </a:p>
          <a:p>
            <a:pPr eaLnBrk="1" hangingPunct="1"/>
            <a:r>
              <a:rPr lang="en-US" altLang="en-US" sz="1200">
                <a:latin typeface="Consolas" pitchFamily="49" charset="0"/>
              </a:rPr>
              <a:t>(principle,rate,time)</a:t>
            </a:r>
          </a:p>
          <a:p>
            <a:pPr eaLnBrk="1" hangingPunct="1"/>
            <a:endParaRPr lang="en-US" altLang="en-US" sz="1200">
              <a:latin typeface="Consolas" pitchFamily="49" charset="0"/>
            </a:endParaRPr>
          </a:p>
        </p:txBody>
      </p:sp>
      <p:sp>
        <p:nvSpPr>
          <p:cNvPr id="68626" name="Down Arrow 68625"/>
          <p:cNvSpPr/>
          <p:nvPr/>
        </p:nvSpPr>
        <p:spPr>
          <a:xfrm>
            <a:off x="3048000" y="5424488"/>
            <a:ext cx="228600" cy="288925"/>
          </a:xfrm>
          <a:prstGeom prst="downArrow">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9650" name="TextBox 53"/>
          <p:cNvSpPr txBox="1">
            <a:spLocks noChangeArrowheads="1"/>
          </p:cNvSpPr>
          <p:nvPr/>
        </p:nvSpPr>
        <p:spPr bwMode="auto">
          <a:xfrm>
            <a:off x="4360863" y="5481638"/>
            <a:ext cx="2178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Return</a:t>
            </a:r>
          </a:p>
          <a:p>
            <a:pPr eaLnBrk="1" hangingPunct="1"/>
            <a:r>
              <a:rPr lang="en-US" altLang="en-US" sz="1200">
                <a:latin typeface="Consolas" pitchFamily="49" charset="0"/>
              </a:rPr>
              <a:t>(interest,amount)</a:t>
            </a:r>
          </a:p>
        </p:txBody>
      </p:sp>
      <p:sp>
        <p:nvSpPr>
          <p:cNvPr id="55" name="Down Arrow 54"/>
          <p:cNvSpPr/>
          <p:nvPr/>
        </p:nvSpPr>
        <p:spPr>
          <a:xfrm>
            <a:off x="5046663" y="5268913"/>
            <a:ext cx="228600" cy="287337"/>
          </a:xfrm>
          <a:prstGeom prst="downArrow">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sp>
        <p:nvSpPr>
          <p:cNvPr id="69652" name="TextBox 55"/>
          <p:cNvSpPr txBox="1">
            <a:spLocks noChangeArrowheads="1"/>
          </p:cNvSpPr>
          <p:nvPr/>
        </p:nvSpPr>
        <p:spPr bwMode="auto">
          <a:xfrm>
            <a:off x="6940550" y="2717800"/>
            <a:ext cx="20447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200">
                <a:latin typeface="Consolas" pitchFamily="49" charset="0"/>
              </a:rPr>
              <a:t>Args</a:t>
            </a:r>
          </a:p>
          <a:p>
            <a:pPr eaLnBrk="1" hangingPunct="1"/>
            <a:r>
              <a:rPr lang="en-US" altLang="en-US" sz="1200">
                <a:latin typeface="Consolas" pitchFamily="49" charset="0"/>
              </a:rPr>
              <a:t>(principle,rate,time, interest,amount)</a:t>
            </a:r>
          </a:p>
          <a:p>
            <a:pPr eaLnBrk="1" hangingPunct="1"/>
            <a:endParaRPr lang="en-US" altLang="en-US" sz="1200">
              <a:latin typeface="Consolas" pitchFamily="49"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dirty="0" smtClean="0"/>
              <a:t>One Solution: Parameter Passing</a:t>
            </a:r>
          </a:p>
        </p:txBody>
      </p:sp>
      <p:sp>
        <p:nvSpPr>
          <p:cNvPr id="152579" name="Rectangle 3"/>
          <p:cNvSpPr>
            <a:spLocks noGrp="1" noChangeArrowheads="1"/>
          </p:cNvSpPr>
          <p:nvPr>
            <p:ph type="body" idx="1"/>
          </p:nvPr>
        </p:nvSpPr>
        <p:spPr/>
        <p:txBody>
          <a:bodyPr/>
          <a:lstStyle/>
          <a:p>
            <a:r>
              <a:rPr lang="en-US" altLang="en-US" dirty="0" smtClean="0"/>
              <a:t>Passes a </a:t>
            </a:r>
            <a:r>
              <a:rPr lang="en-US" altLang="en-US" b="1" dirty="0" smtClean="0"/>
              <a:t>copy of the contents of a variable </a:t>
            </a:r>
            <a:r>
              <a:rPr lang="en-US" altLang="en-US" dirty="0" smtClean="0"/>
              <a:t>as the function is called:</a:t>
            </a:r>
          </a:p>
        </p:txBody>
      </p:sp>
      <p:grpSp>
        <p:nvGrpSpPr>
          <p:cNvPr id="2" name="Group 4"/>
          <p:cNvGrpSpPr>
            <a:grpSpLocks/>
          </p:cNvGrpSpPr>
          <p:nvPr/>
        </p:nvGrpSpPr>
        <p:grpSpPr bwMode="auto">
          <a:xfrm>
            <a:off x="749300" y="1995488"/>
            <a:ext cx="2400300" cy="1562100"/>
            <a:chOff x="392" y="1120"/>
            <a:chExt cx="1512" cy="984"/>
          </a:xfrm>
        </p:grpSpPr>
        <p:sp>
          <p:nvSpPr>
            <p:cNvPr id="45068" name="Rectangle 5"/>
            <p:cNvSpPr>
              <a:spLocks noChangeArrowheads="1"/>
            </p:cNvSpPr>
            <p:nvPr/>
          </p:nvSpPr>
          <p:spPr bwMode="auto">
            <a:xfrm>
              <a:off x="392" y="1352"/>
              <a:ext cx="1512" cy="752"/>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eaLnBrk="1" hangingPunct="1"/>
              <a:endParaRPr lang="en-CA" altLang="en-US" sz="1400" dirty="0">
                <a:latin typeface="Arial" charset="0"/>
              </a:endParaRPr>
            </a:p>
          </p:txBody>
        </p:sp>
        <p:sp>
          <p:nvSpPr>
            <p:cNvPr id="45069" name="Text Box 6"/>
            <p:cNvSpPr txBox="1">
              <a:spLocks noChangeArrowheads="1"/>
            </p:cNvSpPr>
            <p:nvPr/>
          </p:nvSpPr>
          <p:spPr bwMode="auto">
            <a:xfrm>
              <a:off x="400" y="1120"/>
              <a:ext cx="7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b="1" dirty="0">
                  <a:latin typeface="Arial" charset="0"/>
                </a:rPr>
                <a:t>convert</a:t>
              </a:r>
            </a:p>
          </p:txBody>
        </p:sp>
        <p:sp>
          <p:nvSpPr>
            <p:cNvPr id="45070" name="Text Box 7"/>
            <p:cNvSpPr txBox="1">
              <a:spLocks noChangeArrowheads="1"/>
            </p:cNvSpPr>
            <p:nvPr/>
          </p:nvSpPr>
          <p:spPr bwMode="auto">
            <a:xfrm>
              <a:off x="464" y="1408"/>
              <a:ext cx="736" cy="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Arial" charset="0"/>
                </a:rPr>
                <a:t>celsius</a:t>
              </a:r>
            </a:p>
            <a:p>
              <a:pPr>
                <a:spcBef>
                  <a:spcPct val="50000"/>
                </a:spcBef>
              </a:pPr>
              <a:r>
                <a:rPr lang="en-US" altLang="en-US" sz="1600" dirty="0">
                  <a:latin typeface="Arial" charset="0"/>
                </a:rPr>
                <a:t>fahrenheit</a:t>
              </a:r>
            </a:p>
          </p:txBody>
        </p:sp>
      </p:grpSp>
      <p:grpSp>
        <p:nvGrpSpPr>
          <p:cNvPr id="3" name="Group 15"/>
          <p:cNvGrpSpPr>
            <a:grpSpLocks/>
          </p:cNvGrpSpPr>
          <p:nvPr/>
        </p:nvGrpSpPr>
        <p:grpSpPr bwMode="auto">
          <a:xfrm>
            <a:off x="1739900" y="3570288"/>
            <a:ext cx="3517900" cy="1422400"/>
            <a:chOff x="1016" y="2112"/>
            <a:chExt cx="2216" cy="896"/>
          </a:xfrm>
        </p:grpSpPr>
        <p:sp>
          <p:nvSpPr>
            <p:cNvPr id="45066" name="AutoShape 9"/>
            <p:cNvSpPr>
              <a:spLocks noChangeArrowheads="1"/>
            </p:cNvSpPr>
            <p:nvPr/>
          </p:nvSpPr>
          <p:spPr bwMode="auto">
            <a:xfrm>
              <a:off x="1016" y="2112"/>
              <a:ext cx="224" cy="896"/>
            </a:xfrm>
            <a:prstGeom prst="downArrow">
              <a:avLst>
                <a:gd name="adj1" fmla="val 50000"/>
                <a:gd name="adj2" fmla="val 100000"/>
              </a:avLst>
            </a:prstGeom>
            <a:noFill/>
            <a:ln w="254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eaLnBrk="1" hangingPunct="1"/>
              <a:endParaRPr lang="en-CA" altLang="en-US" sz="1400" dirty="0">
                <a:latin typeface="Arial" charset="0"/>
              </a:endParaRPr>
            </a:p>
          </p:txBody>
        </p:sp>
        <p:sp>
          <p:nvSpPr>
            <p:cNvPr id="45067" name="Text Box 10"/>
            <p:cNvSpPr txBox="1">
              <a:spLocks noChangeArrowheads="1"/>
            </p:cNvSpPr>
            <p:nvPr/>
          </p:nvSpPr>
          <p:spPr bwMode="auto">
            <a:xfrm>
              <a:off x="1232" y="2152"/>
              <a:ext cx="2000"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b="1" dirty="0">
                  <a:latin typeface="Arial" charset="0"/>
                </a:rPr>
                <a:t>Parameter passing:</a:t>
              </a:r>
              <a:r>
                <a:rPr lang="en-US" altLang="en-US" sz="1600" dirty="0">
                  <a:latin typeface="Arial" charset="0"/>
                </a:rPr>
                <a:t> communicating information about local variables (via </a:t>
              </a:r>
              <a:r>
                <a:rPr lang="en-US" altLang="en-US" sz="1600" dirty="0" smtClean="0">
                  <a:latin typeface="Arial" charset="0"/>
                </a:rPr>
                <a:t>parameters/inputs) </a:t>
              </a:r>
              <a:r>
                <a:rPr lang="en-US" altLang="en-US" sz="1600" dirty="0">
                  <a:latin typeface="Arial" charset="0"/>
                </a:rPr>
                <a:t>into a function</a:t>
              </a:r>
            </a:p>
          </p:txBody>
        </p:sp>
      </p:grpSp>
      <p:grpSp>
        <p:nvGrpSpPr>
          <p:cNvPr id="4" name="Group 11"/>
          <p:cNvGrpSpPr>
            <a:grpSpLocks/>
          </p:cNvGrpSpPr>
          <p:nvPr/>
        </p:nvGrpSpPr>
        <p:grpSpPr bwMode="auto">
          <a:xfrm>
            <a:off x="647700" y="4637088"/>
            <a:ext cx="3462338" cy="1562100"/>
            <a:chOff x="328" y="2784"/>
            <a:chExt cx="2181" cy="984"/>
          </a:xfrm>
        </p:grpSpPr>
        <p:sp>
          <p:nvSpPr>
            <p:cNvPr id="45063" name="Rectangle 12"/>
            <p:cNvSpPr>
              <a:spLocks noChangeArrowheads="1"/>
            </p:cNvSpPr>
            <p:nvPr/>
          </p:nvSpPr>
          <p:spPr bwMode="auto">
            <a:xfrm>
              <a:off x="336" y="3016"/>
              <a:ext cx="1984" cy="752"/>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p>
              <a:pPr eaLnBrk="1" hangingPunct="1"/>
              <a:endParaRPr lang="en-CA" altLang="en-US" sz="1400" dirty="0">
                <a:latin typeface="Arial" charset="0"/>
              </a:endParaRPr>
            </a:p>
          </p:txBody>
        </p:sp>
        <p:sp>
          <p:nvSpPr>
            <p:cNvPr id="45064" name="Text Box 13"/>
            <p:cNvSpPr txBox="1">
              <a:spLocks noChangeArrowheads="1"/>
            </p:cNvSpPr>
            <p:nvPr/>
          </p:nvSpPr>
          <p:spPr bwMode="auto">
            <a:xfrm>
              <a:off x="368" y="2784"/>
              <a:ext cx="7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b="1" dirty="0">
                  <a:latin typeface="Arial" charset="0"/>
                </a:rPr>
                <a:t>display</a:t>
              </a:r>
            </a:p>
          </p:txBody>
        </p:sp>
        <p:sp>
          <p:nvSpPr>
            <p:cNvPr id="45065" name="Text Box 14"/>
            <p:cNvSpPr txBox="1">
              <a:spLocks noChangeArrowheads="1"/>
            </p:cNvSpPr>
            <p:nvPr/>
          </p:nvSpPr>
          <p:spPr bwMode="auto">
            <a:xfrm>
              <a:off x="328" y="3032"/>
              <a:ext cx="2181" cy="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600" dirty="0">
                  <a:latin typeface="Consolas" pitchFamily="49" charset="0"/>
                </a:rPr>
                <a:t>Celsius</a:t>
              </a:r>
              <a:r>
                <a:rPr lang="en-US" altLang="en-US" sz="1600" dirty="0">
                  <a:latin typeface="Arial" charset="0"/>
                </a:rPr>
                <a:t>? I know that value!</a:t>
              </a:r>
            </a:p>
            <a:p>
              <a:pPr>
                <a:spcBef>
                  <a:spcPct val="50000"/>
                </a:spcBef>
              </a:pPr>
              <a:r>
                <a:rPr lang="en-US" altLang="en-US" sz="1600" dirty="0">
                  <a:latin typeface="Consolas" pitchFamily="49" charset="0"/>
                </a:rPr>
                <a:t>Fahrenheit</a:t>
              </a:r>
              <a:r>
                <a:rPr lang="en-US" altLang="en-US" sz="1600" dirty="0">
                  <a:latin typeface="Arial" charset="0"/>
                </a:rPr>
                <a:t>? I know that value!</a:t>
              </a:r>
            </a:p>
          </p:txBody>
        </p:sp>
      </p:grpSp>
      <p:sp>
        <p:nvSpPr>
          <p:cNvPr id="5" name="Rectangle 4"/>
          <p:cNvSpPr/>
          <p:nvPr/>
        </p:nvSpPr>
        <p:spPr>
          <a:xfrm>
            <a:off x="6188808" y="2057400"/>
            <a:ext cx="2057400" cy="1905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Synonyms for parameters</a:t>
            </a:r>
          </a:p>
          <a:p>
            <a:pPr marL="88900" indent="-88900">
              <a:buFont typeface="Arial" panose="020B0604020202020204" pitchFamily="34" charset="0"/>
              <a:buChar char="•"/>
            </a:pPr>
            <a:r>
              <a:rPr lang="en-US" dirty="0" smtClean="0">
                <a:solidFill>
                  <a:schemeClr val="tx1"/>
                </a:solidFill>
              </a:rPr>
              <a:t>Arguments</a:t>
            </a:r>
          </a:p>
          <a:p>
            <a:pPr marL="88900" indent="-88900">
              <a:buFont typeface="Arial" panose="020B0604020202020204" pitchFamily="34" charset="0"/>
              <a:buChar char="•"/>
            </a:pPr>
            <a:r>
              <a:rPr lang="en-US" dirty="0" smtClean="0">
                <a:solidFill>
                  <a:schemeClr val="tx1"/>
                </a:solidFill>
              </a:rPr>
              <a:t>Inputs</a:t>
            </a:r>
            <a:endParaRPr lang="en-CA"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randombar(horizontal)">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r>
              <a:rPr lang="en-US" altLang="en-US" sz="3200" b="1" dirty="0">
                <a:solidFill>
                  <a:srgbClr val="FF0000"/>
                </a:solidFill>
              </a:rPr>
              <a:t>Accessing </a:t>
            </a:r>
            <a:r>
              <a:rPr lang="en-US" altLang="en-US" sz="3200" b="1" dirty="0" smtClean="0">
                <a:solidFill>
                  <a:srgbClr val="FF0000"/>
                </a:solidFill>
              </a:rPr>
              <a:t>Return Values</a:t>
            </a:r>
            <a:r>
              <a:rPr lang="en-US" altLang="en-US" sz="3200" dirty="0" smtClean="0"/>
              <a:t>: Putting It All Together</a:t>
            </a:r>
          </a:p>
        </p:txBody>
      </p:sp>
      <p:sp>
        <p:nvSpPr>
          <p:cNvPr id="70659" name="Rectangle 3"/>
          <p:cNvSpPr>
            <a:spLocks noGrp="1" noChangeArrowheads="1"/>
          </p:cNvSpPr>
          <p:nvPr>
            <p:ph type="body" idx="4294967295"/>
          </p:nvPr>
        </p:nvSpPr>
        <p:spPr/>
        <p:txBody>
          <a:bodyPr/>
          <a:lstStyle/>
          <a:p>
            <a:pPr>
              <a:spcBef>
                <a:spcPct val="10000"/>
              </a:spcBef>
            </a:pPr>
            <a:r>
              <a:rPr lang="en-US" altLang="en-US" sz="2400" b="1" dirty="0" smtClean="0"/>
              <a:t>Name of the example program</a:t>
            </a:r>
            <a:r>
              <a:rPr lang="en-US" altLang="en-US" sz="2400" dirty="0" smtClean="0"/>
              <a:t>: </a:t>
            </a:r>
            <a:r>
              <a:rPr lang="en-US" altLang="en-US" sz="2000" dirty="0" smtClean="0">
                <a:latin typeface="Consolas" pitchFamily="49" charset="0"/>
              </a:rPr>
              <a:t>6interest_return_values.py</a:t>
            </a:r>
          </a:p>
          <a:p>
            <a:pPr lvl="1">
              <a:spcBef>
                <a:spcPct val="10000"/>
              </a:spcBef>
            </a:pPr>
            <a:r>
              <a:rPr lang="en-US" altLang="en-US" sz="1600" dirty="0" smtClean="0">
                <a:latin typeface="Arial" charset="0"/>
              </a:rPr>
              <a:t>Learning objective: parameter passing, defining functions with parameters passed in when they are called and return outputs when they end. </a:t>
            </a:r>
          </a:p>
          <a:p>
            <a:pPr lvl="1">
              <a:spcBef>
                <a:spcPct val="10000"/>
              </a:spcBef>
            </a:pPr>
            <a:endParaRPr lang="en-US" altLang="en-US" sz="1600" dirty="0" smtClean="0">
              <a:latin typeface="Arial" charset="0"/>
            </a:endParaRPr>
          </a:p>
          <a:p>
            <a:pPr marL="742950" lvl="1" indent="-285750">
              <a:buFont typeface="Times New Roman" pitchFamily="18" charset="0"/>
              <a:buNone/>
            </a:pPr>
            <a:r>
              <a:rPr lang="en-US" altLang="en-US" sz="1600" b="1" dirty="0" smtClean="0">
                <a:latin typeface="Consolas" pitchFamily="49" charset="0"/>
              </a:rPr>
              <a:t>def introduction():</a:t>
            </a:r>
          </a:p>
          <a:p>
            <a:pPr marL="742950" lvl="1" indent="-285750">
              <a:buFont typeface="Times New Roman" pitchFamily="18" charset="0"/>
              <a:buNone/>
            </a:pPr>
            <a:r>
              <a:rPr lang="en-US" altLang="en-US" sz="1600" dirty="0" smtClean="0">
                <a:latin typeface="Consolas" pitchFamily="49" charset="0"/>
              </a:rPr>
              <a:t>    print("""</a:t>
            </a:r>
          </a:p>
          <a:p>
            <a:pPr marL="742950" lvl="1" indent="-285750">
              <a:buFont typeface="Times New Roman" pitchFamily="18" charset="0"/>
              <a:buNone/>
            </a:pPr>
            <a:r>
              <a:rPr lang="en-US" altLang="en-US" sz="1600" dirty="0" smtClean="0">
                <a:latin typeface="Consolas" pitchFamily="49" charset="0"/>
              </a:rPr>
              <a:t>Simple interest calculator</a:t>
            </a:r>
          </a:p>
          <a:p>
            <a:pPr marL="742950" lvl="1" indent="-285750">
              <a:buFont typeface="Times New Roman" pitchFamily="18" charset="0"/>
              <a:buNone/>
            </a:pPr>
            <a:r>
              <a:rPr lang="en-US" altLang="en-US" sz="1600" dirty="0" smtClean="0">
                <a:latin typeface="Consolas" pitchFamily="49" charset="0"/>
              </a:rPr>
              <a:t>-------------------------------</a:t>
            </a:r>
          </a:p>
          <a:p>
            <a:pPr marL="742950" lvl="1" indent="-285750">
              <a:buFont typeface="Times New Roman" pitchFamily="18" charset="0"/>
              <a:buNone/>
            </a:pPr>
            <a:r>
              <a:rPr lang="en-US" altLang="en-US" sz="1600" dirty="0" smtClean="0">
                <a:latin typeface="Consolas" pitchFamily="49" charset="0"/>
              </a:rPr>
              <a:t>With given values for the principle, rate and time period this program</a:t>
            </a:r>
          </a:p>
          <a:p>
            <a:pPr marL="742950" lvl="1" indent="-285750">
              <a:buFont typeface="Times New Roman" pitchFamily="18" charset="0"/>
              <a:buNone/>
            </a:pPr>
            <a:r>
              <a:rPr lang="en-US" altLang="en-US" sz="1600" dirty="0" smtClean="0">
                <a:latin typeface="Consolas" pitchFamily="49" charset="0"/>
              </a:rPr>
              <a:t>will calculate the interest accrued as well as the new amount (principle</a:t>
            </a:r>
          </a:p>
          <a:p>
            <a:pPr marL="742950" lvl="1" indent="-285750">
              <a:buFont typeface="Times New Roman" pitchFamily="18" charset="0"/>
              <a:buNone/>
            </a:pPr>
            <a:r>
              <a:rPr lang="en-US" altLang="en-US" sz="1600" dirty="0" smtClean="0">
                <a:latin typeface="Consolas" pitchFamily="49" charset="0"/>
              </a:rPr>
              <a:t>plus interest).</a:t>
            </a:r>
          </a:p>
          <a:p>
            <a:pPr marL="742950" lvl="1" indent="-285750">
              <a:buFont typeface="Times New Roman" pitchFamily="18" charset="0"/>
              <a:buNone/>
            </a:pPr>
            <a:r>
              <a:rPr lang="en-US" altLang="en-US" sz="1600" dirty="0" smtClean="0">
                <a:latin typeface="Consolas" pitchFamily="49" charset="0"/>
              </a:rPr>
              <a:t>    """)</a:t>
            </a:r>
          </a:p>
        </p:txBody>
      </p:sp>
      <p:pic>
        <p:nvPicPr>
          <p:cNvPr id="7066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5628456"/>
            <a:ext cx="8610600" cy="125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idx="4294967295"/>
          </p:nvPr>
        </p:nvSpPr>
        <p:spPr/>
        <p:txBody>
          <a:bodyPr/>
          <a:lstStyle/>
          <a:p>
            <a:r>
              <a:rPr lang="en-US" altLang="en-US" sz="3000" b="1" dirty="0">
                <a:solidFill>
                  <a:srgbClr val="FF0000"/>
                </a:solidFill>
              </a:rPr>
              <a:t>Accessing </a:t>
            </a:r>
            <a:r>
              <a:rPr lang="en-US" altLang="en-US" sz="3000" b="1" dirty="0" smtClean="0">
                <a:solidFill>
                  <a:srgbClr val="FF0000"/>
                </a:solidFill>
              </a:rPr>
              <a:t>Return Values</a:t>
            </a:r>
            <a:r>
              <a:rPr lang="en-US" altLang="en-US" sz="3000" dirty="0" smtClean="0"/>
              <a:t>: Putting It All Together (2)</a:t>
            </a:r>
          </a:p>
        </p:txBody>
      </p:sp>
      <p:sp>
        <p:nvSpPr>
          <p:cNvPr id="71683" name="Rectangle 3"/>
          <p:cNvSpPr>
            <a:spLocks noGrp="1" noChangeArrowheads="1"/>
          </p:cNvSpPr>
          <p:nvPr>
            <p:ph type="body" idx="4294967295"/>
          </p:nvPr>
        </p:nvSpPr>
        <p:spPr/>
        <p:txBody>
          <a:bodyPr/>
          <a:lstStyle/>
          <a:p>
            <a:pPr>
              <a:buFontTx/>
              <a:buNone/>
            </a:pPr>
            <a:r>
              <a:rPr lang="en-US" altLang="en-US" sz="1600" b="1" dirty="0" smtClean="0">
                <a:latin typeface="Consolas" pitchFamily="49" charset="0"/>
              </a:rPr>
              <a:t>def </a:t>
            </a:r>
            <a:r>
              <a:rPr lang="en-US" altLang="en-US" sz="1600" b="1" dirty="0" err="1" smtClean="0">
                <a:latin typeface="Consolas" pitchFamily="49" charset="0"/>
              </a:rPr>
              <a:t>getInputs</a:t>
            </a:r>
            <a:r>
              <a:rPr lang="en-US" altLang="en-US" sz="1600" b="1" dirty="0" smtClean="0">
                <a:latin typeface="Consolas" pitchFamily="49" charset="0"/>
              </a:rPr>
              <a:t>():</a:t>
            </a:r>
          </a:p>
          <a:p>
            <a:pPr>
              <a:buFontTx/>
              <a:buNone/>
            </a:pPr>
            <a:r>
              <a:rPr lang="en-US" altLang="en-US" sz="1600" dirty="0" smtClean="0">
                <a:latin typeface="Consolas" pitchFamily="49" charset="0"/>
              </a:rPr>
              <a:t>    </a:t>
            </a:r>
            <a:r>
              <a:rPr lang="en-US" altLang="en-US" sz="1600" b="1" dirty="0" smtClean="0">
                <a:solidFill>
                  <a:srgbClr val="FF0000"/>
                </a:solidFill>
                <a:latin typeface="Consolas" pitchFamily="49" charset="0"/>
              </a:rPr>
              <a:t>principle = </a:t>
            </a:r>
            <a:r>
              <a:rPr lang="en-US" altLang="en-US" sz="1600" dirty="0" smtClean="0">
                <a:latin typeface="Consolas" pitchFamily="49" charset="0"/>
              </a:rPr>
              <a:t>float(input("Enter the original principle: "))</a:t>
            </a:r>
          </a:p>
          <a:p>
            <a:pPr>
              <a:buFontTx/>
              <a:buNone/>
            </a:pPr>
            <a:r>
              <a:rPr lang="en-US" altLang="en-US" sz="1600" b="1" dirty="0" smtClean="0">
                <a:solidFill>
                  <a:srgbClr val="FF0000"/>
                </a:solidFill>
                <a:latin typeface="Consolas" pitchFamily="49" charset="0"/>
              </a:rPr>
              <a:t>    rate = </a:t>
            </a:r>
            <a:r>
              <a:rPr lang="en-US" altLang="en-US" sz="1600" dirty="0" smtClean="0">
                <a:latin typeface="Consolas" pitchFamily="49" charset="0"/>
              </a:rPr>
              <a:t>float(input("Enter the yearly interest rate %"))</a:t>
            </a:r>
          </a:p>
          <a:p>
            <a:pPr>
              <a:buFontTx/>
              <a:buNone/>
            </a:pPr>
            <a:r>
              <a:rPr lang="en-US" altLang="en-US" sz="1600" dirty="0" smtClean="0">
                <a:latin typeface="Consolas" pitchFamily="49" charset="0"/>
              </a:rPr>
              <a:t>    rate = rate / 100</a:t>
            </a:r>
          </a:p>
          <a:p>
            <a:pPr>
              <a:buFontTx/>
              <a:buNone/>
            </a:pPr>
            <a:r>
              <a:rPr lang="en-US" altLang="en-US" sz="1600" b="1" dirty="0" smtClean="0">
                <a:solidFill>
                  <a:srgbClr val="FF0000"/>
                </a:solidFill>
                <a:latin typeface="Consolas" pitchFamily="49" charset="0"/>
              </a:rPr>
              <a:t>    time </a:t>
            </a:r>
            <a:r>
              <a:rPr lang="en-US" altLang="en-US" sz="1600" i="1" dirty="0" smtClean="0">
                <a:solidFill>
                  <a:srgbClr val="FF0000"/>
                </a:solidFill>
                <a:latin typeface="Consolas" pitchFamily="49" charset="0"/>
              </a:rPr>
              <a:t>= </a:t>
            </a:r>
            <a:r>
              <a:rPr lang="en-US" altLang="en-US" sz="1600" dirty="0" smtClean="0">
                <a:latin typeface="Consolas" pitchFamily="49" charset="0"/>
              </a:rPr>
              <a:t>input("Enter the number of years that money will be invested:                </a:t>
            </a:r>
          </a:p>
          <a:p>
            <a:pPr>
              <a:buFontTx/>
              <a:buNone/>
            </a:pPr>
            <a:r>
              <a:rPr lang="en-US" altLang="en-US" sz="1600" dirty="0" smtClean="0">
                <a:latin typeface="Consolas" pitchFamily="49" charset="0"/>
              </a:rPr>
              <a:t>                       ")</a:t>
            </a:r>
          </a:p>
          <a:p>
            <a:pPr>
              <a:buFontTx/>
              <a:buNone/>
            </a:pPr>
            <a:r>
              <a:rPr lang="en-US" altLang="en-US" sz="1600" b="1" dirty="0" smtClean="0">
                <a:solidFill>
                  <a:srgbClr val="FF0000"/>
                </a:solidFill>
                <a:latin typeface="Consolas" pitchFamily="49" charset="0"/>
              </a:rPr>
              <a:t>    time = </a:t>
            </a:r>
            <a:r>
              <a:rPr lang="en-US" altLang="en-US" sz="1600" dirty="0" smtClean="0">
                <a:latin typeface="Consolas" pitchFamily="49" charset="0"/>
              </a:rPr>
              <a:t>float(time)</a:t>
            </a:r>
          </a:p>
          <a:p>
            <a:pPr>
              <a:buFontTx/>
              <a:buNone/>
            </a:pPr>
            <a:r>
              <a:rPr lang="en-US" altLang="en-US" sz="1600" dirty="0" smtClean="0">
                <a:latin typeface="Consolas" pitchFamily="49" charset="0"/>
              </a:rPr>
              <a:t>    return(</a:t>
            </a:r>
            <a:r>
              <a:rPr lang="en-US" altLang="en-US" sz="1600" dirty="0" err="1" smtClean="0">
                <a:latin typeface="Consolas" pitchFamily="49" charset="0"/>
              </a:rPr>
              <a:t>principle,rate,time</a:t>
            </a:r>
            <a:r>
              <a:rPr lang="en-US" altLang="en-US" sz="1600" dirty="0" smtClean="0">
                <a:latin typeface="Consolas" pitchFamily="49" charset="0"/>
              </a:rPr>
              <a:t>)</a:t>
            </a:r>
          </a:p>
          <a:p>
            <a:pPr>
              <a:buFontTx/>
              <a:buNone/>
            </a:pPr>
            <a:endParaRPr lang="en-US" altLang="en-US" sz="1600" dirty="0" smtClean="0">
              <a:latin typeface="Consolas" pitchFamily="49" charset="0"/>
            </a:endParaRPr>
          </a:p>
          <a:p>
            <a:pPr>
              <a:buFontTx/>
              <a:buNone/>
            </a:pPr>
            <a:r>
              <a:rPr lang="en-US" altLang="en-US" sz="1600" b="1" dirty="0" err="1" smtClean="0">
                <a:latin typeface="Consolas" pitchFamily="49" charset="0"/>
              </a:rPr>
              <a:t>def</a:t>
            </a:r>
            <a:r>
              <a:rPr lang="en-US" altLang="en-US" sz="1600" b="1" dirty="0" smtClean="0">
                <a:latin typeface="Consolas" pitchFamily="49" charset="0"/>
              </a:rPr>
              <a:t> calculate(</a:t>
            </a:r>
            <a:r>
              <a:rPr lang="en-US" altLang="en-US" sz="1600" b="1" dirty="0" err="1" smtClean="0">
                <a:latin typeface="Consolas" pitchFamily="49" charset="0"/>
              </a:rPr>
              <a:t>principle,rate,time</a:t>
            </a:r>
            <a:r>
              <a:rPr lang="en-US" altLang="en-US" sz="1600" b="1" dirty="0" smtClean="0">
                <a:latin typeface="Consolas" pitchFamily="49" charset="0"/>
              </a:rPr>
              <a:t>):</a:t>
            </a:r>
          </a:p>
          <a:p>
            <a:pPr>
              <a:buFontTx/>
              <a:buNone/>
            </a:pPr>
            <a:r>
              <a:rPr lang="en-US" altLang="en-US" sz="1600" dirty="0" smtClean="0">
                <a:latin typeface="Consolas" pitchFamily="49" charset="0"/>
              </a:rPr>
              <a:t>    interest = principle * rate * time</a:t>
            </a:r>
          </a:p>
          <a:p>
            <a:pPr>
              <a:buFontTx/>
              <a:buNone/>
            </a:pPr>
            <a:r>
              <a:rPr lang="en-US" altLang="en-US" sz="1600" dirty="0" smtClean="0">
                <a:latin typeface="Consolas" pitchFamily="49" charset="0"/>
              </a:rPr>
              <a:t>    amount = principle + interest</a:t>
            </a:r>
          </a:p>
          <a:p>
            <a:pPr>
              <a:buFontTx/>
              <a:buNone/>
            </a:pPr>
            <a:r>
              <a:rPr lang="en-US" altLang="en-US" sz="1600" dirty="0" smtClean="0">
                <a:latin typeface="Consolas" pitchFamily="49" charset="0"/>
              </a:rPr>
              <a:t>    return(</a:t>
            </a:r>
            <a:r>
              <a:rPr lang="en-US" altLang="en-US" sz="1600" dirty="0" err="1" smtClean="0">
                <a:latin typeface="Consolas" pitchFamily="49" charset="0"/>
              </a:rPr>
              <a:t>interest,amount</a:t>
            </a:r>
            <a:r>
              <a:rPr lang="en-US" altLang="en-US" sz="1600" dirty="0" smtClean="0">
                <a:latin typeface="Consolas" pitchFamily="49" charset="0"/>
              </a:rPr>
              <a:t>)</a:t>
            </a:r>
          </a:p>
        </p:txBody>
      </p:sp>
      <p:pic>
        <p:nvPicPr>
          <p:cNvPr id="716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5113" y="1143000"/>
            <a:ext cx="621506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p:txBody>
          <a:bodyPr/>
          <a:lstStyle/>
          <a:p>
            <a:r>
              <a:rPr lang="en-US" altLang="en-US" sz="3000" b="1" dirty="0">
                <a:solidFill>
                  <a:srgbClr val="FF0000"/>
                </a:solidFill>
              </a:rPr>
              <a:t>Accessing </a:t>
            </a:r>
            <a:r>
              <a:rPr lang="en-US" altLang="en-US" sz="3000" b="1" dirty="0" smtClean="0">
                <a:solidFill>
                  <a:srgbClr val="FF0000"/>
                </a:solidFill>
              </a:rPr>
              <a:t>Return Values</a:t>
            </a:r>
            <a:r>
              <a:rPr lang="en-US" altLang="en-US" sz="3000" dirty="0" smtClean="0"/>
              <a:t>: Putting It All Together (3)</a:t>
            </a:r>
          </a:p>
        </p:txBody>
      </p:sp>
      <p:sp>
        <p:nvSpPr>
          <p:cNvPr id="72707" name="Rectangle 3"/>
          <p:cNvSpPr>
            <a:spLocks noGrp="1" noChangeArrowheads="1"/>
          </p:cNvSpPr>
          <p:nvPr>
            <p:ph type="body" idx="4294967295"/>
          </p:nvPr>
        </p:nvSpPr>
        <p:spPr/>
        <p:txBody>
          <a:bodyPr/>
          <a:lstStyle/>
          <a:p>
            <a:pPr>
              <a:buFontTx/>
              <a:buNone/>
            </a:pPr>
            <a:r>
              <a:rPr lang="en-US" altLang="en-US" sz="1600" b="1" dirty="0" err="1" smtClean="0">
                <a:latin typeface="Consolas" pitchFamily="49" charset="0"/>
              </a:rPr>
              <a:t>def</a:t>
            </a:r>
            <a:r>
              <a:rPr lang="en-US" altLang="en-US" sz="1600" b="1" dirty="0" smtClean="0">
                <a:latin typeface="Consolas" pitchFamily="49" charset="0"/>
              </a:rPr>
              <a:t> display(</a:t>
            </a:r>
            <a:r>
              <a:rPr lang="en-US" altLang="en-US" sz="1600" b="1" dirty="0" err="1" smtClean="0">
                <a:latin typeface="Consolas" pitchFamily="49" charset="0"/>
              </a:rPr>
              <a:t>principle,rate,time,interest,amount</a:t>
            </a:r>
            <a:r>
              <a:rPr lang="en-US" altLang="en-US" sz="1600" b="1" dirty="0" smtClean="0">
                <a:latin typeface="Consolas" pitchFamily="49" charset="0"/>
              </a:rPr>
              <a:t>):</a:t>
            </a:r>
          </a:p>
          <a:p>
            <a:pPr>
              <a:buFontTx/>
              <a:buNone/>
            </a:pPr>
            <a:r>
              <a:rPr lang="en-US" altLang="en-US" sz="1600" dirty="0" smtClean="0">
                <a:latin typeface="Consolas" pitchFamily="49" charset="0"/>
              </a:rPr>
              <a:t>    temp = rate * 100</a:t>
            </a:r>
          </a:p>
          <a:p>
            <a:pPr>
              <a:buFontTx/>
              <a:buNone/>
            </a:pPr>
            <a:r>
              <a:rPr lang="en-US" altLang="en-US" sz="1600" dirty="0" smtClean="0">
                <a:latin typeface="Consolas" pitchFamily="49" charset="0"/>
              </a:rPr>
              <a:t>    print("")</a:t>
            </a:r>
          </a:p>
          <a:p>
            <a:pPr>
              <a:buFontTx/>
              <a:buNone/>
            </a:pPr>
            <a:r>
              <a:rPr lang="en-US" altLang="en-US" sz="1600" dirty="0" smtClean="0">
                <a:latin typeface="Consolas" pitchFamily="49" charset="0"/>
              </a:rPr>
              <a:t>    print("Investing $%.2f" %principle, "at a rate of %.2f" %temp, "%")</a:t>
            </a:r>
          </a:p>
          <a:p>
            <a:pPr>
              <a:buFontTx/>
              <a:buNone/>
            </a:pPr>
            <a:r>
              <a:rPr lang="en-US" altLang="en-US" sz="1600" dirty="0" smtClean="0">
                <a:latin typeface="Consolas" pitchFamily="49" charset="0"/>
              </a:rPr>
              <a:t>    print("Over a period of %.0f" %time, "years...")</a:t>
            </a:r>
          </a:p>
          <a:p>
            <a:pPr>
              <a:buFontTx/>
              <a:buNone/>
            </a:pPr>
            <a:r>
              <a:rPr lang="en-US" altLang="en-US" sz="1600" dirty="0" smtClean="0">
                <a:latin typeface="Consolas" pitchFamily="49" charset="0"/>
              </a:rPr>
              <a:t>    print("Interest accrued $", interest)</a:t>
            </a:r>
          </a:p>
          <a:p>
            <a:pPr>
              <a:buFontTx/>
              <a:buNone/>
            </a:pPr>
            <a:r>
              <a:rPr lang="en-US" altLang="en-US" sz="1600" dirty="0" smtClean="0">
                <a:latin typeface="Consolas" pitchFamily="49" charset="0"/>
              </a:rPr>
              <a:t>    print("Amount in your account $", amount)</a:t>
            </a:r>
          </a:p>
        </p:txBody>
      </p:sp>
      <p:pic>
        <p:nvPicPr>
          <p:cNvPr id="727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962400"/>
            <a:ext cx="82296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r>
              <a:rPr lang="en-US" altLang="en-US" sz="3000" b="1" dirty="0" smtClean="0">
                <a:solidFill>
                  <a:srgbClr val="FF0000"/>
                </a:solidFill>
              </a:rPr>
              <a:t>Accessing Return Values</a:t>
            </a:r>
            <a:r>
              <a:rPr lang="en-US" altLang="en-US" sz="3000" dirty="0" smtClean="0"/>
              <a:t>: Putting It All Together (4)</a:t>
            </a:r>
          </a:p>
        </p:txBody>
      </p:sp>
      <p:sp>
        <p:nvSpPr>
          <p:cNvPr id="73731" name="Rectangle 3"/>
          <p:cNvSpPr>
            <a:spLocks noGrp="1" noChangeArrowheads="1"/>
          </p:cNvSpPr>
          <p:nvPr>
            <p:ph type="body" idx="4294967295"/>
          </p:nvPr>
        </p:nvSpPr>
        <p:spPr/>
        <p:txBody>
          <a:bodyPr/>
          <a:lstStyle/>
          <a:p>
            <a:pPr>
              <a:buFontTx/>
              <a:buNone/>
            </a:pPr>
            <a:r>
              <a:rPr lang="en-US" altLang="en-US" sz="1600" b="1" dirty="0" smtClean="0">
                <a:solidFill>
                  <a:srgbClr val="3366FF"/>
                </a:solidFill>
                <a:latin typeface="Consolas" pitchFamily="49" charset="0"/>
              </a:rPr>
              <a:t># </a:t>
            </a:r>
            <a:r>
              <a:rPr lang="en-US" altLang="en-US" sz="1600" b="1" dirty="0">
                <a:solidFill>
                  <a:srgbClr val="3366FF"/>
                </a:solidFill>
                <a:latin typeface="Consolas" pitchFamily="49" charset="0"/>
              </a:rPr>
              <a:t>S</a:t>
            </a:r>
            <a:r>
              <a:rPr lang="en-US" altLang="en-US" sz="1600" b="1" dirty="0" smtClean="0">
                <a:solidFill>
                  <a:srgbClr val="3366FF"/>
                </a:solidFill>
                <a:latin typeface="Consolas" pitchFamily="49" charset="0"/>
              </a:rPr>
              <a:t>tarting execution point</a:t>
            </a:r>
          </a:p>
          <a:p>
            <a:pPr>
              <a:buFontTx/>
              <a:buNone/>
            </a:pPr>
            <a:r>
              <a:rPr lang="en-US" altLang="en-US" sz="1600" b="1" dirty="0" smtClean="0">
                <a:latin typeface="Consolas" pitchFamily="49" charset="0"/>
              </a:rPr>
              <a:t>def start():</a:t>
            </a:r>
          </a:p>
          <a:p>
            <a:pPr>
              <a:buFontTx/>
              <a:buNone/>
            </a:pPr>
            <a:r>
              <a:rPr lang="en-US" altLang="en-US" sz="1600" dirty="0" smtClean="0">
                <a:latin typeface="Consolas" pitchFamily="49" charset="0"/>
              </a:rPr>
              <a:t>    principle = -1</a:t>
            </a:r>
          </a:p>
          <a:p>
            <a:pPr>
              <a:buFontTx/>
              <a:buNone/>
            </a:pPr>
            <a:r>
              <a:rPr lang="en-US" altLang="en-US" sz="1600" dirty="0" smtClean="0">
                <a:latin typeface="Consolas" pitchFamily="49" charset="0"/>
              </a:rPr>
              <a:t>    rate = -1</a:t>
            </a:r>
          </a:p>
          <a:p>
            <a:pPr>
              <a:buFontTx/>
              <a:buNone/>
            </a:pPr>
            <a:r>
              <a:rPr lang="en-US" altLang="en-US" sz="1600" dirty="0" smtClean="0">
                <a:latin typeface="Consolas" pitchFamily="49" charset="0"/>
              </a:rPr>
              <a:t>    time = -1</a:t>
            </a:r>
          </a:p>
          <a:p>
            <a:pPr>
              <a:buFontTx/>
              <a:buNone/>
            </a:pPr>
            <a:r>
              <a:rPr lang="en-US" altLang="en-US" sz="1600" dirty="0" smtClean="0">
                <a:latin typeface="Consolas" pitchFamily="49" charset="0"/>
              </a:rPr>
              <a:t>    interest = -1</a:t>
            </a:r>
          </a:p>
          <a:p>
            <a:pPr>
              <a:buFontTx/>
              <a:buNone/>
            </a:pPr>
            <a:r>
              <a:rPr lang="en-US" altLang="en-US" sz="1600" dirty="0" smtClean="0">
                <a:latin typeface="Consolas" pitchFamily="49" charset="0"/>
              </a:rPr>
              <a:t>    amount = -</a:t>
            </a:r>
          </a:p>
          <a:p>
            <a:pPr>
              <a:buFontTx/>
              <a:buNone/>
            </a:pPr>
            <a:endParaRPr lang="en-US" altLang="en-US" sz="1600" dirty="0" smtClean="0">
              <a:latin typeface="Consolas" pitchFamily="49" charset="0"/>
            </a:endParaRPr>
          </a:p>
          <a:p>
            <a:pPr>
              <a:buFontTx/>
              <a:buNone/>
            </a:pPr>
            <a:r>
              <a:rPr lang="en-US" altLang="en-US" sz="1600" dirty="0" smtClean="0">
                <a:latin typeface="Consolas" pitchFamily="49" charset="0"/>
              </a:rPr>
              <a:t>    introduction()</a:t>
            </a:r>
          </a:p>
          <a:p>
            <a:pPr>
              <a:buFontTx/>
              <a:buNone/>
            </a:pPr>
            <a:r>
              <a:rPr lang="en-US" altLang="en-US" sz="1600" b="1" dirty="0" smtClean="0">
                <a:solidFill>
                  <a:srgbClr val="FF0000"/>
                </a:solidFill>
                <a:latin typeface="Consolas" pitchFamily="49" charset="0"/>
              </a:rPr>
              <a:t>    </a:t>
            </a:r>
            <a:r>
              <a:rPr lang="en-US" altLang="en-US" sz="1600" b="1" dirty="0" err="1" smtClean="0">
                <a:solidFill>
                  <a:srgbClr val="FF0000"/>
                </a:solidFill>
                <a:latin typeface="Consolas" pitchFamily="49" charset="0"/>
              </a:rPr>
              <a:t>principle,rate,time</a:t>
            </a:r>
            <a:r>
              <a:rPr lang="en-US" altLang="en-US" sz="1600" b="1" dirty="0" smtClean="0">
                <a:solidFill>
                  <a:srgbClr val="FF0000"/>
                </a:solidFill>
                <a:latin typeface="Consolas" pitchFamily="49" charset="0"/>
              </a:rPr>
              <a:t> = </a:t>
            </a:r>
            <a:r>
              <a:rPr lang="en-US" altLang="en-US" sz="1600" dirty="0" err="1" smtClean="0">
                <a:latin typeface="Consolas" pitchFamily="49" charset="0"/>
              </a:rPr>
              <a:t>getInputs</a:t>
            </a:r>
            <a:r>
              <a:rPr lang="en-US" altLang="en-US" sz="1600" dirty="0" smtClean="0">
                <a:latin typeface="Consolas" pitchFamily="49" charset="0"/>
              </a:rPr>
              <a:t>()</a:t>
            </a:r>
          </a:p>
          <a:p>
            <a:pPr>
              <a:buFontTx/>
              <a:buNone/>
            </a:pPr>
            <a:r>
              <a:rPr lang="en-US" altLang="en-US" sz="1600" b="1" dirty="0" smtClean="0">
                <a:solidFill>
                  <a:srgbClr val="FF0000"/>
                </a:solidFill>
                <a:latin typeface="Consolas" pitchFamily="49" charset="0"/>
              </a:rPr>
              <a:t>    </a:t>
            </a:r>
            <a:r>
              <a:rPr lang="en-US" altLang="en-US" sz="1600" b="1" dirty="0" err="1" smtClean="0">
                <a:solidFill>
                  <a:srgbClr val="FF0000"/>
                </a:solidFill>
                <a:latin typeface="Consolas" pitchFamily="49" charset="0"/>
              </a:rPr>
              <a:t>interest,amount</a:t>
            </a:r>
            <a:r>
              <a:rPr lang="en-US" altLang="en-US" sz="1600" b="1" dirty="0" smtClean="0">
                <a:solidFill>
                  <a:srgbClr val="FF0000"/>
                </a:solidFill>
                <a:latin typeface="Consolas" pitchFamily="49" charset="0"/>
              </a:rPr>
              <a:t> = </a:t>
            </a:r>
            <a:r>
              <a:rPr lang="en-US" altLang="en-US" sz="1600" dirty="0" smtClean="0">
                <a:latin typeface="Consolas" pitchFamily="49" charset="0"/>
              </a:rPr>
              <a:t>calculate(</a:t>
            </a:r>
            <a:r>
              <a:rPr lang="en-US" altLang="en-US" sz="1600" dirty="0" err="1" smtClean="0">
                <a:latin typeface="Consolas" pitchFamily="49" charset="0"/>
              </a:rPr>
              <a:t>principle,rate,time</a:t>
            </a:r>
            <a:r>
              <a:rPr lang="en-US" altLang="en-US" sz="1600" dirty="0" smtClean="0">
                <a:latin typeface="Consolas" pitchFamily="49" charset="0"/>
              </a:rPr>
              <a:t>)</a:t>
            </a:r>
          </a:p>
          <a:p>
            <a:pPr>
              <a:buFontTx/>
              <a:buNone/>
            </a:pPr>
            <a:r>
              <a:rPr lang="en-US" altLang="en-US" sz="1600" dirty="0" smtClean="0">
                <a:latin typeface="Consolas" pitchFamily="49" charset="0"/>
              </a:rPr>
              <a:t>    display(</a:t>
            </a:r>
            <a:r>
              <a:rPr lang="en-US" altLang="en-US" sz="1600" dirty="0" err="1" smtClean="0">
                <a:latin typeface="Consolas" pitchFamily="49" charset="0"/>
              </a:rPr>
              <a:t>principle,rate,time,interest,amount</a:t>
            </a:r>
            <a:r>
              <a:rPr lang="en-US" altLang="en-US" sz="1600" dirty="0" smtClean="0">
                <a:latin typeface="Consolas" pitchFamily="49" charset="0"/>
              </a:rPr>
              <a:t>)</a:t>
            </a:r>
          </a:p>
          <a:p>
            <a:pPr>
              <a:buFontTx/>
              <a:buNone/>
            </a:pPr>
            <a:endParaRPr lang="en-US" altLang="en-US" sz="1600" dirty="0" smtClean="0">
              <a:latin typeface="Consolas" pitchFamily="49" charset="0"/>
            </a:endParaRPr>
          </a:p>
          <a:p>
            <a:pPr>
              <a:buFontTx/>
              <a:buNone/>
            </a:pPr>
            <a:r>
              <a:rPr lang="en-US" altLang="en-US" sz="1600" dirty="0" smtClean="0">
                <a:latin typeface="Consolas" pitchFamily="49" charset="0"/>
              </a:rPr>
              <a:t>start()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en-US" altLang="en-US" dirty="0" smtClean="0"/>
              <a:t>Signifying The End Of A Function</a:t>
            </a:r>
          </a:p>
        </p:txBody>
      </p:sp>
      <p:sp>
        <p:nvSpPr>
          <p:cNvPr id="75779" name="Content Placeholder 2"/>
          <p:cNvSpPr>
            <a:spLocks noGrp="1"/>
          </p:cNvSpPr>
          <p:nvPr>
            <p:ph idx="1"/>
          </p:nvPr>
        </p:nvSpPr>
        <p:spPr>
          <a:xfrm>
            <a:off x="457200" y="914400"/>
            <a:ext cx="8229600" cy="5410200"/>
          </a:xfrm>
        </p:spPr>
        <p:txBody>
          <a:bodyPr/>
          <a:lstStyle/>
          <a:p>
            <a:r>
              <a:rPr lang="en-US" altLang="en-US" dirty="0" smtClean="0"/>
              <a:t>A function will immediately end and return back to the caller if:</a:t>
            </a:r>
          </a:p>
          <a:p>
            <a:pPr marL="631825" lvl="1" indent="-288925">
              <a:buFont typeface="Calibri" pitchFamily="34" charset="0"/>
              <a:buAutoNum type="arabicPeriod"/>
            </a:pPr>
            <a:r>
              <a:rPr lang="en-US" altLang="en-US" dirty="0" smtClean="0"/>
              <a:t>A return instruction is encountered (return can be empty </a:t>
            </a:r>
            <a:r>
              <a:rPr lang="ja-JP" altLang="en-US" dirty="0" smtClean="0"/>
              <a:t>“</a:t>
            </a:r>
            <a:r>
              <a:rPr lang="en-US" altLang="ja-JP" dirty="0" smtClean="0">
                <a:latin typeface="Consolas" pitchFamily="49" charset="0"/>
              </a:rPr>
              <a:t>None</a:t>
            </a:r>
            <a:r>
              <a:rPr lang="ja-JP" altLang="en-US" dirty="0" smtClean="0"/>
              <a:t>”</a:t>
            </a:r>
            <a:r>
              <a:rPr lang="en-US" altLang="ja-JP" dirty="0" smtClean="0"/>
              <a:t>)</a:t>
            </a:r>
          </a:p>
          <a:p>
            <a:pPr marL="631825" lvl="1" indent="-288925">
              <a:buFont typeface="Arial" charset="0"/>
              <a:buNone/>
            </a:pPr>
            <a:r>
              <a:rPr lang="en-US" altLang="en-US" sz="1800" dirty="0" smtClean="0">
                <a:latin typeface="Consolas" pitchFamily="49" charset="0"/>
              </a:rPr>
              <a:t>def convert(</a:t>
            </a:r>
            <a:r>
              <a:rPr lang="en-US" altLang="en-US" sz="1800" dirty="0" err="1" smtClean="0">
                <a:latin typeface="Consolas" pitchFamily="49" charset="0"/>
              </a:rPr>
              <a:t>catAge</a:t>
            </a:r>
            <a:r>
              <a:rPr lang="en-US" altLang="en-US" sz="1800" dirty="0" smtClean="0">
                <a:latin typeface="Consolas" pitchFamily="49" charset="0"/>
              </a:rPr>
              <a:t>):</a:t>
            </a:r>
          </a:p>
          <a:p>
            <a:pPr marL="631825" lvl="1" indent="-288925">
              <a:buFont typeface="Arial" charset="0"/>
              <a:buNone/>
            </a:pPr>
            <a:r>
              <a:rPr lang="en-US" altLang="en-US" sz="1800" dirty="0" smtClean="0">
                <a:latin typeface="Consolas" pitchFamily="49" charset="0"/>
              </a:rPr>
              <a:t>     if (</a:t>
            </a:r>
            <a:r>
              <a:rPr lang="en-US" altLang="en-US" sz="1800" dirty="0" err="1" smtClean="0">
                <a:latin typeface="Consolas" pitchFamily="49" charset="0"/>
              </a:rPr>
              <a:t>catAge</a:t>
            </a:r>
            <a:r>
              <a:rPr lang="en-US" altLang="en-US" sz="1800" dirty="0" smtClean="0">
                <a:latin typeface="Consolas" pitchFamily="49" charset="0"/>
              </a:rPr>
              <a:t> &lt; 0):</a:t>
            </a:r>
          </a:p>
          <a:p>
            <a:pPr marL="631825" lvl="1" indent="-288925">
              <a:buNone/>
            </a:pPr>
            <a:r>
              <a:rPr lang="en-US" altLang="en-US" sz="1800" dirty="0" smtClean="0">
                <a:latin typeface="Consolas" pitchFamily="49" charset="0"/>
              </a:rPr>
              <a:t>         </a:t>
            </a:r>
            <a:r>
              <a:rPr lang="en-US" altLang="en-US" sz="1800" dirty="0">
                <a:latin typeface="Consolas" pitchFamily="49" charset="0"/>
              </a:rPr>
              <a:t>print("</a:t>
            </a:r>
            <a:r>
              <a:rPr lang="en-US" altLang="ja-JP" sz="1800" dirty="0" smtClean="0">
                <a:latin typeface="Consolas" pitchFamily="49" charset="0"/>
              </a:rPr>
              <a:t>Can</a:t>
            </a:r>
            <a:r>
              <a:rPr lang="ja-JP" altLang="en-US" sz="1800" dirty="0" smtClean="0">
                <a:latin typeface="Consolas" pitchFamily="49" charset="0"/>
              </a:rPr>
              <a:t>’</a:t>
            </a:r>
            <a:r>
              <a:rPr lang="en-US" altLang="ja-JP" sz="1800" dirty="0" smtClean="0">
                <a:latin typeface="Consolas" pitchFamily="49" charset="0"/>
              </a:rPr>
              <a:t>t convert negative age to </a:t>
            </a:r>
            <a:r>
              <a:rPr lang="en-US" altLang="ja-JP" sz="1800" dirty="0">
                <a:latin typeface="Consolas" pitchFamily="49" charset="0"/>
              </a:rPr>
              <a:t>human years")</a:t>
            </a:r>
            <a:endParaRPr lang="en-US" altLang="ja-JP" sz="1800" dirty="0" smtClean="0">
              <a:latin typeface="Consolas" pitchFamily="49" charset="0"/>
            </a:endParaRPr>
          </a:p>
          <a:p>
            <a:pPr marL="631825" lvl="1" indent="-288925">
              <a:buFont typeface="Arial" charset="0"/>
              <a:buNone/>
            </a:pPr>
            <a:r>
              <a:rPr lang="en-US" altLang="en-US" sz="1800" dirty="0" smtClean="0">
                <a:latin typeface="Consolas" pitchFamily="49" charset="0"/>
              </a:rPr>
              <a:t>         return()    </a:t>
            </a:r>
            <a:r>
              <a:rPr lang="en-US" altLang="en-US" sz="1800" b="1" dirty="0" smtClean="0">
                <a:solidFill>
                  <a:srgbClr val="3366FF"/>
                </a:solidFill>
                <a:latin typeface="Consolas" pitchFamily="49" charset="0"/>
              </a:rPr>
              <a:t># Explicit return to caller (return </a:t>
            </a:r>
          </a:p>
          <a:p>
            <a:pPr marL="631825" lvl="1" indent="-288925">
              <a:buFont typeface="Arial" charset="0"/>
              <a:buNone/>
            </a:pPr>
            <a:r>
              <a:rPr lang="en-US" altLang="en-US" sz="1800" b="1" dirty="0" smtClean="0">
                <a:solidFill>
                  <a:srgbClr val="3366FF"/>
                </a:solidFill>
                <a:latin typeface="Consolas" pitchFamily="49" charset="0"/>
              </a:rPr>
              <a:t>                     # instruction)</a:t>
            </a:r>
          </a:p>
          <a:p>
            <a:pPr marL="631825" lvl="1" indent="-288925">
              <a:buFont typeface="Arial" charset="0"/>
              <a:buNone/>
            </a:pPr>
            <a:r>
              <a:rPr lang="en-US" altLang="en-US" sz="1800" dirty="0" smtClean="0">
                <a:latin typeface="Consolas" pitchFamily="49" charset="0"/>
              </a:rPr>
              <a:t>     else:</a:t>
            </a:r>
          </a:p>
          <a:p>
            <a:pPr marL="631825" lvl="1" indent="-288925">
              <a:buFont typeface="Arial" charset="0"/>
              <a:buNone/>
            </a:pPr>
            <a:r>
              <a:rPr lang="en-US" altLang="en-US" sz="1800" dirty="0" smtClean="0">
                <a:latin typeface="Consolas" pitchFamily="49" charset="0"/>
              </a:rPr>
              <a:t>         :	:</a:t>
            </a:r>
          </a:p>
          <a:p>
            <a:pPr marL="631825" lvl="1" indent="-288925">
              <a:buFont typeface="Arial" charset="0"/>
              <a:buNone/>
            </a:pPr>
            <a:endParaRPr lang="en-US" altLang="en-US" dirty="0" smtClean="0"/>
          </a:p>
          <a:p>
            <a:pPr marL="631825" lvl="1" indent="-288925">
              <a:buFont typeface="Calibri" pitchFamily="34" charset="0"/>
              <a:buAutoNum type="arabicPeriod" startAt="2"/>
            </a:pPr>
            <a:r>
              <a:rPr lang="en-US" altLang="en-US" dirty="0" smtClean="0"/>
              <a:t>There are no more instructions in the function (no more indenting).</a:t>
            </a:r>
          </a:p>
          <a:p>
            <a:pPr marL="631825" lvl="1" indent="-288925">
              <a:buFont typeface="Arial" charset="0"/>
              <a:buNone/>
            </a:pPr>
            <a:r>
              <a:rPr lang="en-US" altLang="en-US" sz="1800" dirty="0" smtClean="0">
                <a:latin typeface="Consolas" pitchFamily="49" charset="0"/>
              </a:rPr>
              <a:t>def introduction():</a:t>
            </a:r>
          </a:p>
          <a:p>
            <a:pPr marL="631825" lvl="1" indent="-288925">
              <a:buFont typeface="Arial" charset="0"/>
              <a:buNone/>
            </a:pPr>
            <a:r>
              <a:rPr lang="en-US" altLang="en-US" sz="1800" dirty="0" smtClean="0">
                <a:latin typeface="Consolas" pitchFamily="49" charset="0"/>
              </a:rPr>
              <a:t>     print()</a:t>
            </a:r>
          </a:p>
          <a:p>
            <a:pPr marL="631825" lvl="1" indent="-288925">
              <a:buFont typeface="Arial" charset="0"/>
              <a:buNone/>
            </a:pPr>
            <a:r>
              <a:rPr lang="en-US" altLang="en-US" sz="1800" dirty="0" smtClean="0">
                <a:latin typeface="Consolas" pitchFamily="49" charset="0"/>
              </a:rPr>
              <a:t>     print("TAMCO INC. Investment simulation program")</a:t>
            </a:r>
          </a:p>
          <a:p>
            <a:pPr marL="631825" lvl="1" indent="-288925">
              <a:buFont typeface="Arial" charset="0"/>
              <a:buNone/>
            </a:pPr>
            <a:r>
              <a:rPr lang="en-US" altLang="en-US" sz="1800" dirty="0" smtClean="0">
                <a:latin typeface="Consolas" pitchFamily="49" charset="0"/>
              </a:rPr>
              <a:t>     print("All rights reserved")</a:t>
            </a:r>
          </a:p>
          <a:p>
            <a:pPr marL="631825" lvl="1" indent="-288925">
              <a:buFont typeface="Arial" charset="0"/>
              <a:buNone/>
            </a:pPr>
            <a:r>
              <a:rPr lang="en-US" altLang="en-US" sz="1800" dirty="0" smtClean="0">
                <a:latin typeface="Consolas" pitchFamily="49" charset="0"/>
              </a:rPr>
              <a:t>     print() </a:t>
            </a:r>
            <a:r>
              <a:rPr lang="en-US" altLang="en-US" sz="1800" b="1" dirty="0" smtClean="0">
                <a:solidFill>
                  <a:srgbClr val="3366FF"/>
                </a:solidFill>
                <a:latin typeface="Consolas" pitchFamily="49" charset="0"/>
              </a:rPr>
              <a:t># Implicit return to caller (last instruction)</a:t>
            </a:r>
            <a:endParaRPr lang="en-US" altLang="en-US" sz="1800" dirty="0" smtClean="0">
              <a:solidFill>
                <a:srgbClr val="3366FF"/>
              </a:solidFill>
              <a:latin typeface="Consolas" pitchFamily="49" charset="0"/>
            </a:endParaRPr>
          </a:p>
          <a:p>
            <a:pPr marL="631825" lvl="1" indent="-288925">
              <a:buFont typeface="Arial" charset="0"/>
              <a:buNone/>
            </a:pPr>
            <a:endParaRPr lang="en-US" altLang="en-US" dirty="0" smtClean="0"/>
          </a:p>
          <a:p>
            <a:pPr marL="631825" lvl="1" indent="-288925">
              <a:buFont typeface="Arial" charset="0"/>
              <a:buNone/>
            </a:pPr>
            <a:r>
              <a:rPr lang="en-US" altLang="en-US" dirty="0" smtClean="0"/>
              <a:t>      </a:t>
            </a:r>
          </a:p>
        </p:txBody>
      </p:sp>
    </p:spTree>
    <p:extLst>
      <p:ext uri="{BB962C8B-B14F-4D97-AF65-F5344CB8AC3E}">
        <p14:creationId xmlns:p14="http://schemas.microsoft.com/office/powerpoint/2010/main" val="40768893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normAutofit fontScale="90000"/>
          </a:bodyPr>
          <a:lstStyle/>
          <a:p>
            <a:pPr>
              <a:defRPr/>
            </a:pPr>
            <a:r>
              <a:rPr lang="en-US" altLang="en-US" dirty="0" smtClean="0">
                <a:ea typeface="+mj-ea"/>
              </a:rPr>
              <a:t>Another Common Mistake: </a:t>
            </a:r>
            <a:br>
              <a:rPr lang="en-US" altLang="en-US" dirty="0" smtClean="0">
                <a:ea typeface="+mj-ea"/>
              </a:rPr>
            </a:br>
            <a:r>
              <a:rPr lang="en-US" altLang="en-US" dirty="0" smtClean="0">
                <a:ea typeface="+mj-ea"/>
              </a:rPr>
              <a:t>Not Saving Return Values (Pre-Created Functions)</a:t>
            </a:r>
          </a:p>
        </p:txBody>
      </p:sp>
      <p:sp>
        <p:nvSpPr>
          <p:cNvPr id="77827" name="Content Placeholder 2"/>
          <p:cNvSpPr>
            <a:spLocks noGrp="1"/>
          </p:cNvSpPr>
          <p:nvPr>
            <p:ph idx="1"/>
          </p:nvPr>
        </p:nvSpPr>
        <p:spPr/>
        <p:txBody>
          <a:bodyPr/>
          <a:lstStyle/>
          <a:p>
            <a:r>
              <a:rPr lang="en-US" altLang="en-US" dirty="0" smtClean="0"/>
              <a:t>You would typically never use the </a:t>
            </a:r>
            <a:r>
              <a:rPr lang="en-US" altLang="en-US" dirty="0" smtClean="0">
                <a:latin typeface="Consolas" pitchFamily="49" charset="0"/>
              </a:rPr>
              <a:t>input()</a:t>
            </a:r>
            <a:r>
              <a:rPr lang="en-US" altLang="en-US" dirty="0" smtClean="0"/>
              <a:t> function this way</a:t>
            </a:r>
          </a:p>
          <a:p>
            <a:r>
              <a:rPr lang="en-US" altLang="en-US" dirty="0" smtClean="0"/>
              <a:t>(Function return value not stored)</a:t>
            </a:r>
          </a:p>
          <a:p>
            <a:pPr marL="342900" lvl="1" indent="0">
              <a:buNone/>
            </a:pPr>
            <a:r>
              <a:rPr lang="en-US" altLang="en-US" dirty="0">
                <a:latin typeface="Consolas" pitchFamily="49" charset="0"/>
              </a:rPr>
              <a:t>input("Enter </a:t>
            </a:r>
            <a:r>
              <a:rPr lang="en-US" altLang="en-US" dirty="0" smtClean="0">
                <a:latin typeface="Consolas" pitchFamily="49" charset="0"/>
              </a:rPr>
              <a:t>your </a:t>
            </a:r>
            <a:r>
              <a:rPr lang="en-US" altLang="en-US" dirty="0">
                <a:latin typeface="Consolas" pitchFamily="49" charset="0"/>
              </a:rPr>
              <a:t>name")</a:t>
            </a:r>
            <a:endParaRPr lang="en-US" altLang="en-US" dirty="0" smtClean="0">
              <a:latin typeface="Consolas" pitchFamily="49" charset="0"/>
            </a:endParaRPr>
          </a:p>
          <a:p>
            <a:pPr marL="342900" lvl="1" indent="0">
              <a:buFont typeface="Arial" charset="0"/>
              <a:buNone/>
            </a:pPr>
            <a:r>
              <a:rPr lang="en-US" altLang="en-US" dirty="0" smtClean="0">
                <a:latin typeface="Consolas" pitchFamily="49" charset="0"/>
              </a:rPr>
              <a:t>print(name)</a:t>
            </a:r>
          </a:p>
          <a:p>
            <a:endParaRPr lang="en-US" altLang="en-US" dirty="0" smtClean="0"/>
          </a:p>
          <a:p>
            <a:endParaRPr lang="en-US" altLang="en-US" dirty="0" smtClean="0"/>
          </a:p>
          <a:p>
            <a:r>
              <a:rPr lang="en-US" altLang="en-US" dirty="0" smtClean="0"/>
              <a:t>(Function </a:t>
            </a:r>
            <a:r>
              <a:rPr lang="en-US" altLang="en-US" b="1" dirty="0" smtClean="0">
                <a:solidFill>
                  <a:srgbClr val="FF0000"/>
                </a:solidFill>
              </a:rPr>
              <a:t>return value should be stored </a:t>
            </a:r>
            <a:r>
              <a:rPr lang="en-US" altLang="en-US" dirty="0" smtClean="0"/>
              <a:t>so it can be used)</a:t>
            </a:r>
          </a:p>
          <a:p>
            <a:pPr marL="342900" lvl="1" indent="0">
              <a:buNone/>
            </a:pPr>
            <a:r>
              <a:rPr lang="en-US" altLang="en-US" b="1" dirty="0" smtClean="0">
                <a:solidFill>
                  <a:srgbClr val="FF0000"/>
                </a:solidFill>
                <a:latin typeface="Consolas" pitchFamily="49" charset="0"/>
              </a:rPr>
              <a:t>name = </a:t>
            </a:r>
            <a:r>
              <a:rPr lang="en-US" altLang="en-US" dirty="0">
                <a:latin typeface="Consolas" pitchFamily="49" charset="0"/>
              </a:rPr>
              <a:t>input("Enter </a:t>
            </a:r>
            <a:r>
              <a:rPr lang="en-US" altLang="en-US" dirty="0" smtClean="0">
                <a:latin typeface="Consolas" pitchFamily="49" charset="0"/>
              </a:rPr>
              <a:t>your </a:t>
            </a:r>
            <a:r>
              <a:rPr lang="en-US" altLang="en-US" dirty="0">
                <a:latin typeface="Consolas" pitchFamily="49" charset="0"/>
              </a:rPr>
              <a:t>name")</a:t>
            </a:r>
            <a:endParaRPr lang="en-US" altLang="en-US" dirty="0" smtClean="0">
              <a:latin typeface="Consolas" pitchFamily="49" charset="0"/>
            </a:endParaRPr>
          </a:p>
          <a:p>
            <a:pPr marL="342900" lvl="1" indent="0">
              <a:buFont typeface="Arial" charset="0"/>
              <a:buNone/>
            </a:pPr>
            <a:r>
              <a:rPr lang="en-US" altLang="en-US" dirty="0" smtClean="0">
                <a:latin typeface="Consolas" pitchFamily="49" charset="0"/>
              </a:rPr>
              <a:t>print(name)</a:t>
            </a:r>
          </a:p>
          <a:p>
            <a:endParaRPr lang="en-US" altLang="en-US" dirty="0" smtClean="0"/>
          </a:p>
        </p:txBody>
      </p:sp>
    </p:spTree>
    <p:extLst>
      <p:ext uri="{BB962C8B-B14F-4D97-AF65-F5344CB8AC3E}">
        <p14:creationId xmlns:p14="http://schemas.microsoft.com/office/powerpoint/2010/main" val="2330484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idx="4294967295"/>
          </p:nvPr>
        </p:nvSpPr>
        <p:spPr/>
        <p:txBody>
          <a:bodyPr/>
          <a:lstStyle/>
          <a:p>
            <a:r>
              <a:rPr lang="en-US" altLang="en-US" sz="3200" dirty="0" smtClean="0"/>
              <a:t>Yet Another Common Mistake: </a:t>
            </a:r>
            <a:br>
              <a:rPr lang="en-US" altLang="en-US" sz="3200" dirty="0" smtClean="0"/>
            </a:br>
            <a:r>
              <a:rPr lang="en-US" altLang="en-US" sz="3200" dirty="0" smtClean="0"/>
              <a:t>Not Saving Return Values (Your Functions)</a:t>
            </a:r>
          </a:p>
        </p:txBody>
      </p:sp>
      <p:sp>
        <p:nvSpPr>
          <p:cNvPr id="670723" name="Rectangle 3"/>
          <p:cNvSpPr>
            <a:spLocks noGrp="1" noChangeArrowheads="1"/>
          </p:cNvSpPr>
          <p:nvPr>
            <p:ph type="body" idx="4294967295"/>
          </p:nvPr>
        </p:nvSpPr>
        <p:spPr/>
        <p:txBody>
          <a:bodyPr/>
          <a:lstStyle/>
          <a:p>
            <a:r>
              <a:rPr lang="en-US" altLang="en-US" sz="2000" dirty="0" smtClean="0"/>
              <a:t>Just because a function returns a value, does not automatically mean the return value will be usable by the caller of that function.</a:t>
            </a:r>
          </a:p>
          <a:p>
            <a:r>
              <a:rPr lang="en-US" altLang="en-US" sz="2000" dirty="0"/>
              <a:t>Function return values must be explicitly saved by the caller of the function.</a:t>
            </a:r>
          </a:p>
          <a:p>
            <a:r>
              <a:rPr lang="en-US" altLang="en-US" sz="2000" b="1" dirty="0"/>
              <a:t>Name of the example program</a:t>
            </a:r>
            <a:r>
              <a:rPr lang="en-US" altLang="en-US" sz="2000" dirty="0"/>
              <a:t>: </a:t>
            </a:r>
            <a:r>
              <a:rPr lang="en-US" altLang="en-US" sz="1800" dirty="0">
                <a:latin typeface="Consolas" pitchFamily="49" charset="0"/>
              </a:rPr>
              <a:t>7mistakeSavingReturn.py</a:t>
            </a:r>
            <a:endParaRPr lang="en-US" altLang="en-US" sz="2000" dirty="0" smtClean="0"/>
          </a:p>
          <a:p>
            <a:endParaRPr lang="en-US" altLang="en-US" sz="2000" dirty="0" smtClean="0"/>
          </a:p>
        </p:txBody>
      </p:sp>
      <p:sp>
        <p:nvSpPr>
          <p:cNvPr id="670724" name="Rectangle 4"/>
          <p:cNvSpPr>
            <a:spLocks noChangeArrowheads="1"/>
          </p:cNvSpPr>
          <p:nvPr/>
        </p:nvSpPr>
        <p:spPr bwMode="auto">
          <a:xfrm>
            <a:off x="742950" y="3235326"/>
            <a:ext cx="67437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dirty="0">
                <a:latin typeface="Consolas" pitchFamily="49" charset="0"/>
              </a:rPr>
              <a:t>def </a:t>
            </a:r>
            <a:r>
              <a:rPr lang="en-US" altLang="en-US" dirty="0" err="1">
                <a:latin typeface="Consolas" pitchFamily="49" charset="0"/>
              </a:rPr>
              <a:t>calculateArea</a:t>
            </a:r>
            <a:r>
              <a:rPr lang="en-US" altLang="en-US" dirty="0">
                <a:latin typeface="Consolas" pitchFamily="49" charset="0"/>
              </a:rPr>
              <a:t>(</a:t>
            </a:r>
            <a:r>
              <a:rPr lang="en-US" altLang="en-US" dirty="0" err="1">
                <a:latin typeface="Consolas" pitchFamily="49" charset="0"/>
              </a:rPr>
              <a:t>length,width</a:t>
            </a:r>
            <a:r>
              <a:rPr lang="en-US" altLang="en-US" dirty="0">
                <a:latin typeface="Consolas" pitchFamily="49" charset="0"/>
              </a:rPr>
              <a:t>):</a:t>
            </a:r>
          </a:p>
          <a:p>
            <a:pPr eaLnBrk="1" hangingPunct="1"/>
            <a:r>
              <a:rPr lang="en-US" altLang="en-US" dirty="0">
                <a:latin typeface="Consolas" pitchFamily="49" charset="0"/>
              </a:rPr>
              <a:t>    area = length * width</a:t>
            </a:r>
          </a:p>
          <a:p>
            <a:pPr eaLnBrk="1" hangingPunct="1"/>
            <a:r>
              <a:rPr lang="en-US" altLang="en-US" dirty="0">
                <a:latin typeface="Consolas" pitchFamily="49" charset="0"/>
              </a:rPr>
              <a:t>    return(area)</a:t>
            </a:r>
          </a:p>
          <a:p>
            <a:pPr eaLnBrk="1" hangingPunct="1"/>
            <a:endParaRPr lang="en-US" altLang="en-US" dirty="0">
              <a:latin typeface="Consolas" pitchFamily="49" charset="0"/>
            </a:endParaRPr>
          </a:p>
          <a:p>
            <a:pPr eaLnBrk="1" hangingPunct="1"/>
            <a:r>
              <a:rPr lang="en-US" altLang="en-US" b="1" dirty="0">
                <a:solidFill>
                  <a:srgbClr val="3366FF"/>
                </a:solidFill>
                <a:latin typeface="Consolas" pitchFamily="49" charset="0"/>
              </a:rPr>
              <a:t># Start: error</a:t>
            </a:r>
          </a:p>
          <a:p>
            <a:pPr eaLnBrk="1" hangingPunct="1"/>
            <a:r>
              <a:rPr lang="en-US" altLang="en-US" dirty="0">
                <a:latin typeface="Consolas" pitchFamily="49" charset="0"/>
              </a:rPr>
              <a:t>area = 0</a:t>
            </a:r>
          </a:p>
          <a:p>
            <a:pPr eaLnBrk="1" hangingPunct="1"/>
            <a:r>
              <a:rPr lang="en-US" altLang="en-US" dirty="0" err="1">
                <a:latin typeface="Consolas" pitchFamily="49" charset="0"/>
              </a:rPr>
              <a:t>calculateArea</a:t>
            </a:r>
            <a:r>
              <a:rPr lang="en-US" altLang="en-US" dirty="0">
                <a:latin typeface="Consolas" pitchFamily="49" charset="0"/>
              </a:rPr>
              <a:t>(4,3)</a:t>
            </a:r>
          </a:p>
          <a:p>
            <a:pPr eaLnBrk="1" hangingPunct="1"/>
            <a:r>
              <a:rPr lang="en-US" altLang="en-US" dirty="0">
                <a:latin typeface="Consolas" pitchFamily="49" charset="0"/>
              </a:rPr>
              <a:t>print(area)</a:t>
            </a:r>
          </a:p>
        </p:txBody>
      </p:sp>
      <p:grpSp>
        <p:nvGrpSpPr>
          <p:cNvPr id="2" name="Group 5"/>
          <p:cNvGrpSpPr>
            <a:grpSpLocks/>
          </p:cNvGrpSpPr>
          <p:nvPr/>
        </p:nvGrpSpPr>
        <p:grpSpPr bwMode="auto">
          <a:xfrm>
            <a:off x="2886075" y="3381375"/>
            <a:ext cx="6257926" cy="593725"/>
            <a:chOff x="150" y="1723"/>
            <a:chExt cx="3942" cy="374"/>
          </a:xfrm>
        </p:grpSpPr>
        <p:sp>
          <p:nvSpPr>
            <p:cNvPr id="78855" name="Line 6"/>
            <p:cNvSpPr>
              <a:spLocks noChangeShapeType="1"/>
            </p:cNvSpPr>
            <p:nvPr/>
          </p:nvSpPr>
          <p:spPr bwMode="auto">
            <a:xfrm flipH="1">
              <a:off x="150" y="1927"/>
              <a:ext cx="1548" cy="17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
          <p:nvSpPr>
            <p:cNvPr id="78856" name="Text Box 7"/>
            <p:cNvSpPr txBox="1">
              <a:spLocks noChangeArrowheads="1"/>
            </p:cNvSpPr>
            <p:nvPr/>
          </p:nvSpPr>
          <p:spPr bwMode="auto">
            <a:xfrm>
              <a:off x="1692" y="1723"/>
              <a:ext cx="2400"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600" b="1" dirty="0">
                  <a:solidFill>
                    <a:srgbClr val="FF0000"/>
                  </a:solidFill>
                  <a:latin typeface="Arial" charset="0"/>
                </a:rPr>
                <a:t>This value has to be stored or used in some expression by the caller</a:t>
              </a:r>
            </a:p>
          </p:txBody>
        </p:sp>
      </p:grpSp>
      <p:sp>
        <p:nvSpPr>
          <p:cNvPr id="670728" name="Text Box 8"/>
          <p:cNvSpPr txBox="1">
            <a:spLocks noChangeArrowheads="1"/>
          </p:cNvSpPr>
          <p:nvPr/>
        </p:nvSpPr>
        <p:spPr bwMode="auto">
          <a:xfrm>
            <a:off x="3803650" y="4343401"/>
            <a:ext cx="3683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3366FF"/>
                </a:solidFill>
                <a:latin typeface="Consolas" pitchFamily="49" charset="0"/>
              </a:rPr>
              <a:t># Start: fixed</a:t>
            </a:r>
          </a:p>
          <a:p>
            <a:pPr eaLnBrk="1" hangingPunct="1"/>
            <a:r>
              <a:rPr lang="en-US" altLang="en-US" sz="1800" dirty="0">
                <a:latin typeface="Consolas" pitchFamily="49" charset="0"/>
              </a:rPr>
              <a:t>area = 0</a:t>
            </a:r>
          </a:p>
          <a:p>
            <a:pPr eaLnBrk="1" hangingPunct="1"/>
            <a:r>
              <a:rPr lang="en-US" altLang="en-US" sz="1800" dirty="0">
                <a:latin typeface="Consolas" pitchFamily="49" charset="0"/>
              </a:rPr>
              <a:t>area = </a:t>
            </a:r>
            <a:r>
              <a:rPr lang="en-US" altLang="en-US" sz="1800" dirty="0" err="1" smtClean="0">
                <a:latin typeface="Consolas" pitchFamily="49" charset="0"/>
              </a:rPr>
              <a:t>calculateArea</a:t>
            </a:r>
            <a:r>
              <a:rPr lang="en-US" altLang="en-US" sz="1800" dirty="0" smtClean="0">
                <a:latin typeface="Consolas" pitchFamily="49" charset="0"/>
              </a:rPr>
              <a:t>(4,3</a:t>
            </a:r>
            <a:r>
              <a:rPr lang="en-US" altLang="en-US" sz="1800" dirty="0">
                <a:latin typeface="Consolas" pitchFamily="49" charset="0"/>
              </a:rPr>
              <a:t>)</a:t>
            </a:r>
          </a:p>
          <a:p>
            <a:pPr eaLnBrk="1" hangingPunct="1"/>
            <a:r>
              <a:rPr lang="en-US" altLang="en-US" sz="1800" dirty="0">
                <a:latin typeface="Consolas" pitchFamily="49" charset="0"/>
              </a:rPr>
              <a:t>print(area)</a:t>
            </a:r>
          </a:p>
        </p:txBody>
      </p:sp>
    </p:spTree>
    <p:extLst>
      <p:ext uri="{BB962C8B-B14F-4D97-AF65-F5344CB8AC3E}">
        <p14:creationId xmlns:p14="http://schemas.microsoft.com/office/powerpoint/2010/main" val="2356968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07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07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70728"/>
                                        </p:tgtEl>
                                        <p:attrNameLst>
                                          <p:attrName>style.visibility</p:attrName>
                                        </p:attrNameLst>
                                      </p:cBhvr>
                                      <p:to>
                                        <p:strVal val="visible"/>
                                      </p:to>
                                    </p:set>
                                    <p:animEffect transition="in" filter="blinds(horizontal)">
                                      <p:cBhvr>
                                        <p:cTn id="27" dur="500"/>
                                        <p:tgtEl>
                                          <p:spTgt spid="6707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0723" grpId="0" build="p"/>
      <p:bldP spid="670724" grpId="0"/>
      <p:bldP spid="67072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b="1" dirty="0" smtClean="0">
                <a:solidFill>
                  <a:srgbClr val="FF0000"/>
                </a:solidFill>
              </a:rPr>
              <a:t>Parameter Passing </a:t>
            </a:r>
            <a:r>
              <a:rPr lang="en-US" altLang="en-US" dirty="0" smtClean="0"/>
              <a:t>Vs. Return Values</a:t>
            </a:r>
          </a:p>
        </p:txBody>
      </p:sp>
      <p:sp>
        <p:nvSpPr>
          <p:cNvPr id="3" name="Content Placeholder 2"/>
          <p:cNvSpPr>
            <a:spLocks noGrp="1"/>
          </p:cNvSpPr>
          <p:nvPr>
            <p:ph idx="1"/>
          </p:nvPr>
        </p:nvSpPr>
        <p:spPr/>
        <p:txBody>
          <a:bodyPr/>
          <a:lstStyle/>
          <a:p>
            <a:pPr>
              <a:defRPr/>
            </a:pPr>
            <a:r>
              <a:rPr lang="en-US" dirty="0" smtClean="0">
                <a:ea typeface="+mn-ea"/>
              </a:rPr>
              <a:t>Parameter passing is used to </a:t>
            </a:r>
            <a:r>
              <a:rPr lang="en-US" b="1" dirty="0" smtClean="0">
                <a:solidFill>
                  <a:srgbClr val="FF0000"/>
                </a:solidFill>
                <a:ea typeface="+mn-ea"/>
              </a:rPr>
              <a:t>pass information INTO a function</a:t>
            </a:r>
            <a:r>
              <a:rPr lang="en-US" dirty="0">
                <a:ea typeface="+mn-ea"/>
              </a:rPr>
              <a:t> </a:t>
            </a:r>
            <a:r>
              <a:rPr lang="en-US" dirty="0" smtClean="0">
                <a:ea typeface="+mn-ea"/>
              </a:rPr>
              <a:t>before the function executes (during the function call).</a:t>
            </a:r>
          </a:p>
          <a:p>
            <a:pPr lvl="1">
              <a:defRPr/>
            </a:pPr>
            <a:r>
              <a:rPr lang="en-US" dirty="0" smtClean="0">
                <a:ea typeface="+mn-ea"/>
              </a:rPr>
              <a:t>Parameters </a:t>
            </a:r>
            <a:r>
              <a:rPr lang="en-US" i="1" dirty="0" smtClean="0">
                <a:ea typeface="+mn-ea"/>
              </a:rPr>
              <a:t>are copied into variables </a:t>
            </a:r>
            <a:r>
              <a:rPr lang="en-US" dirty="0" smtClean="0">
                <a:ea typeface="+mn-ea"/>
              </a:rPr>
              <a:t>that are local to the function.</a:t>
            </a:r>
          </a:p>
          <a:p>
            <a:pPr lvl="1">
              <a:defRPr/>
            </a:pPr>
            <a:endParaRPr lang="en-US" dirty="0">
              <a:ea typeface="+mn-ea"/>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r>
              <a:rPr lang="en-US" sz="1800" dirty="0">
                <a:latin typeface="Consolas" panose="020B0609020204030204" pitchFamily="49" charset="0"/>
                <a:ea typeface="+mn-ea"/>
                <a:cs typeface="Consolas" panose="020B0609020204030204" pitchFamily="49" charset="0"/>
              </a:rPr>
              <a:t>d</a:t>
            </a:r>
            <a:r>
              <a:rPr lang="en-US" sz="1800" dirty="0" smtClean="0">
                <a:latin typeface="Consolas" panose="020B0609020204030204" pitchFamily="49" charset="0"/>
                <a:ea typeface="+mn-ea"/>
                <a:cs typeface="Consolas" panose="020B0609020204030204" pitchFamily="49" charset="0"/>
              </a:rPr>
              <a:t>ef start():</a:t>
            </a:r>
          </a:p>
          <a:p>
            <a:pPr marL="342900" lvl="1" indent="0">
              <a:buFont typeface="Arial" charset="0"/>
              <a:buNone/>
              <a:defRPr/>
            </a:pPr>
            <a:r>
              <a:rPr lang="en-US" sz="1800" dirty="0" smtClean="0">
                <a:latin typeface="Consolas" panose="020B0609020204030204" pitchFamily="49" charset="0"/>
                <a:ea typeface="+mn-ea"/>
                <a:cs typeface="Consolas" panose="020B0609020204030204" pitchFamily="49" charset="0"/>
              </a:rPr>
              <a:t>    </a:t>
            </a:r>
            <a:r>
              <a:rPr lang="en-US" sz="1800" dirty="0" err="1" smtClean="0">
                <a:latin typeface="Consolas" panose="020B0609020204030204" pitchFamily="49" charset="0"/>
                <a:ea typeface="+mn-ea"/>
                <a:cs typeface="Consolas" panose="020B0609020204030204" pitchFamily="49" charset="0"/>
              </a:rPr>
              <a:t>aStr</a:t>
            </a:r>
            <a:r>
              <a:rPr lang="en-US" sz="1800" dirty="0" smtClean="0">
                <a:latin typeface="Consolas" panose="020B0609020204030204" pitchFamily="49" charset="0"/>
                <a:ea typeface="+mn-ea"/>
                <a:cs typeface="Consolas" panose="020B0609020204030204" pitchFamily="49" charset="0"/>
              </a:rPr>
              <a:t> </a:t>
            </a:r>
            <a:r>
              <a:rPr lang="en-US" sz="1800" dirty="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input</a:t>
            </a:r>
            <a:r>
              <a:rPr lang="en-US" sz="1800" dirty="0">
                <a:latin typeface="Consolas" panose="020B0609020204030204" pitchFamily="49" charset="0"/>
                <a:ea typeface="+mn-ea"/>
                <a:cs typeface="Consolas" panose="020B0609020204030204" pitchFamily="49" charset="0"/>
              </a:rPr>
              <a:t>(</a:t>
            </a:r>
            <a:r>
              <a:rPr lang="en-US" sz="1800" b="1" dirty="0">
                <a:solidFill>
                  <a:srgbClr val="FF0000"/>
                </a:solidFill>
                <a:latin typeface="Consolas" panose="020B0609020204030204" pitchFamily="49" charset="0"/>
                <a:ea typeface="+mn-ea"/>
                <a:cs typeface="Consolas" panose="020B0609020204030204" pitchFamily="49" charset="0"/>
              </a:rPr>
              <a:t>"Enter </a:t>
            </a:r>
            <a:r>
              <a:rPr lang="en-US" sz="1800" b="1" dirty="0" smtClean="0">
                <a:solidFill>
                  <a:srgbClr val="FF0000"/>
                </a:solidFill>
                <a:latin typeface="Consolas" panose="020B0609020204030204" pitchFamily="49" charset="0"/>
                <a:ea typeface="+mn-ea"/>
                <a:cs typeface="Consolas" panose="020B0609020204030204" pitchFamily="49" charset="0"/>
              </a:rPr>
              <a:t>number</a:t>
            </a:r>
            <a:r>
              <a:rPr lang="en-US" sz="1800" b="1" dirty="0">
                <a:solidFill>
                  <a:srgbClr val="FF0000"/>
                </a:solidFill>
                <a:latin typeface="Consolas" panose="020B0609020204030204" pitchFamily="49" charset="0"/>
                <a:ea typeface="+mn-ea"/>
                <a:cs typeface="Consolas" panose="020B0609020204030204" pitchFamily="49" charset="0"/>
              </a:rPr>
              <a:t>: </a:t>
            </a:r>
            <a:r>
              <a:rPr lang="en-US" sz="1800" b="1" dirty="0" smtClean="0">
                <a:solidFill>
                  <a:srgbClr val="FF0000"/>
                </a:solidFill>
                <a:latin typeface="Consolas" panose="020B0609020204030204" pitchFamily="49" charset="0"/>
                <a:ea typeface="+mn-ea"/>
                <a:cs typeface="Consolas" panose="020B0609020204030204" pitchFamily="49" charset="0"/>
              </a:rPr>
              <a:t>"</a:t>
            </a:r>
            <a:r>
              <a:rPr lang="en-US" sz="1800" b="1" dirty="0" smtClean="0">
                <a:latin typeface="Consolas" panose="020B0609020204030204" pitchFamily="49" charset="0"/>
                <a:ea typeface="+mn-ea"/>
                <a:cs typeface="Consolas" panose="020B0609020204030204" pitchFamily="49" charset="0"/>
              </a:rPr>
              <a:t>)</a:t>
            </a:r>
          </a:p>
          <a:p>
            <a:pPr marL="342900" lvl="1" indent="0">
              <a:buFont typeface="Arial" charset="0"/>
              <a:buNone/>
              <a:defRPr/>
            </a:pPr>
            <a:r>
              <a:rPr lang="en-US" sz="1800" b="1" dirty="0">
                <a:latin typeface="Consolas" panose="020B0609020204030204" pitchFamily="49" charset="0"/>
                <a:ea typeface="+mn-ea"/>
                <a:cs typeface="Consolas" panose="020B0609020204030204" pitchFamily="49" charset="0"/>
              </a:rPr>
              <a:t> </a:t>
            </a:r>
            <a:r>
              <a:rPr lang="en-US" sz="1800" b="1" dirty="0" smtClean="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num = int(</a:t>
            </a:r>
            <a:r>
              <a:rPr lang="en-US" sz="1800" b="1" dirty="0" err="1" smtClean="0">
                <a:solidFill>
                  <a:srgbClr val="FF0000"/>
                </a:solidFill>
                <a:latin typeface="Consolas" panose="020B0609020204030204" pitchFamily="49" charset="0"/>
                <a:ea typeface="+mn-ea"/>
                <a:cs typeface="Consolas" panose="020B0609020204030204" pitchFamily="49" charset="0"/>
              </a:rPr>
              <a:t>aStr</a:t>
            </a:r>
            <a:r>
              <a:rPr lang="en-US" sz="1800" dirty="0" smtClean="0">
                <a:latin typeface="Consolas" panose="020B0609020204030204" pitchFamily="49" charset="0"/>
                <a:ea typeface="+mn-ea"/>
                <a:cs typeface="Consolas" panose="020B0609020204030204" pitchFamily="49" charset="0"/>
              </a:rPr>
              <a:t>)</a:t>
            </a: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r>
              <a:rPr lang="en-US" sz="1800" dirty="0" smtClean="0">
                <a:latin typeface="Consolas" panose="020B0609020204030204" pitchFamily="49" charset="0"/>
                <a:ea typeface="+mn-ea"/>
                <a:cs typeface="Consolas" panose="020B0609020204030204" pitchFamily="49" charset="0"/>
              </a:rPr>
              <a:t>    </a:t>
            </a:r>
            <a:r>
              <a:rPr lang="en-US" sz="1800" dirty="0" err="1" smtClean="0">
                <a:latin typeface="Consolas" panose="020B0609020204030204" pitchFamily="49" charset="0"/>
                <a:ea typeface="+mn-ea"/>
                <a:cs typeface="Consolas" panose="020B0609020204030204" pitchFamily="49" charset="0"/>
              </a:rPr>
              <a:t>absNum</a:t>
            </a:r>
            <a:r>
              <a:rPr lang="en-US" sz="1800" dirty="0" smtClean="0">
                <a:latin typeface="Consolas" panose="020B0609020204030204" pitchFamily="49" charset="0"/>
                <a:ea typeface="+mn-ea"/>
                <a:cs typeface="Consolas" panose="020B0609020204030204" pitchFamily="49" charset="0"/>
              </a:rPr>
              <a:t> = (absolute(</a:t>
            </a:r>
            <a:r>
              <a:rPr lang="en-US" sz="1800" b="1" dirty="0" err="1" smtClean="0">
                <a:solidFill>
                  <a:srgbClr val="FF0000"/>
                </a:solidFill>
                <a:latin typeface="Consolas" panose="020B0609020204030204" pitchFamily="49" charset="0"/>
                <a:ea typeface="+mn-ea"/>
                <a:cs typeface="Consolas" panose="020B0609020204030204" pitchFamily="49" charset="0"/>
              </a:rPr>
              <a:t>num</a:t>
            </a:r>
            <a:r>
              <a:rPr lang="en-US" sz="1800" dirty="0" smtClean="0">
                <a:latin typeface="Consolas" panose="020B0609020204030204" pitchFamily="49" charset="0"/>
                <a:ea typeface="+mn-ea"/>
                <a:cs typeface="Consolas" panose="020B0609020204030204" pitchFamily="49" charset="0"/>
              </a:rPr>
              <a:t>))</a:t>
            </a:r>
            <a:endParaRPr lang="en-US" dirty="0">
              <a:ea typeface="+mn-ea"/>
            </a:endParaRPr>
          </a:p>
          <a:p>
            <a:pPr marL="342900" lvl="1" indent="0">
              <a:buFont typeface="Arial" charset="0"/>
              <a:buNone/>
              <a:defRPr/>
            </a:pPr>
            <a:r>
              <a:rPr lang="en-US" sz="1800" dirty="0">
                <a:latin typeface="Consolas" panose="020B0609020204030204" pitchFamily="49" charset="0"/>
                <a:ea typeface="+mn-ea"/>
                <a:cs typeface="Consolas" panose="020B0609020204030204" pitchFamily="49" charset="0"/>
              </a:rPr>
              <a:t> </a:t>
            </a:r>
            <a:r>
              <a:rPr lang="en-US" sz="1800" dirty="0" smtClean="0">
                <a:latin typeface="Consolas" panose="020B0609020204030204" pitchFamily="49" charset="0"/>
                <a:ea typeface="+mn-ea"/>
                <a:cs typeface="Consolas" panose="020B0609020204030204" pitchFamily="49" charset="0"/>
              </a:rPr>
              <a:t>   print(</a:t>
            </a:r>
            <a:r>
              <a:rPr lang="en-US" sz="1800" b="1" dirty="0" err="1" smtClean="0">
                <a:solidFill>
                  <a:srgbClr val="FF0000"/>
                </a:solidFill>
                <a:latin typeface="Consolas" panose="020B0609020204030204" pitchFamily="49" charset="0"/>
                <a:ea typeface="+mn-ea"/>
                <a:cs typeface="Consolas" panose="020B0609020204030204" pitchFamily="49" charset="0"/>
              </a:rPr>
              <a:t>absNum</a:t>
            </a:r>
            <a:r>
              <a:rPr lang="en-US" sz="1800" dirty="0" smtClean="0">
                <a:latin typeface="Consolas" panose="020B0609020204030204" pitchFamily="49" charset="0"/>
                <a:ea typeface="+mn-ea"/>
                <a:cs typeface="Consolas" panose="020B0609020204030204" pitchFamily="49" charset="0"/>
              </a:rPr>
              <a:t>)</a:t>
            </a:r>
          </a:p>
        </p:txBody>
      </p:sp>
      <p:grpSp>
        <p:nvGrpSpPr>
          <p:cNvPr id="14" name="Group 13"/>
          <p:cNvGrpSpPr>
            <a:grpSpLocks/>
          </p:cNvGrpSpPr>
          <p:nvPr/>
        </p:nvGrpSpPr>
        <p:grpSpPr bwMode="auto">
          <a:xfrm>
            <a:off x="6019800" y="3659187"/>
            <a:ext cx="1981200" cy="954086"/>
            <a:chOff x="6057900" y="3432109"/>
            <a:chExt cx="1981200" cy="954086"/>
          </a:xfrm>
        </p:grpSpPr>
        <p:sp>
          <p:nvSpPr>
            <p:cNvPr id="4" name="Rectangle 3"/>
            <p:cNvSpPr/>
            <p:nvPr/>
          </p:nvSpPr>
          <p:spPr>
            <a:xfrm>
              <a:off x="6057900" y="3432109"/>
              <a:ext cx="1981200" cy="9540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start</a:t>
              </a:r>
            </a:p>
          </p:txBody>
        </p:sp>
        <p:sp>
          <p:nvSpPr>
            <p:cNvPr id="79884" name="TextBox 4"/>
            <p:cNvSpPr txBox="1">
              <a:spLocks noChangeArrowheads="1"/>
            </p:cNvSpPr>
            <p:nvPr/>
          </p:nvSpPr>
          <p:spPr bwMode="auto">
            <a:xfrm>
              <a:off x="6134100" y="3851209"/>
              <a:ext cx="53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dirty="0" err="1" smtClean="0">
                  <a:latin typeface="Consolas" pitchFamily="49" charset="0"/>
                </a:rPr>
                <a:t>absNum</a:t>
              </a:r>
              <a:endParaRPr lang="en-US" altLang="en-US" sz="1400" dirty="0">
                <a:latin typeface="Consolas" pitchFamily="49" charset="0"/>
              </a:endParaRPr>
            </a:p>
          </p:txBody>
        </p:sp>
        <p:sp>
          <p:nvSpPr>
            <p:cNvPr id="6" name="Rectangle 5"/>
            <p:cNvSpPr/>
            <p:nvPr/>
          </p:nvSpPr>
          <p:spPr>
            <a:xfrm>
              <a:off x="6667500" y="3918350"/>
              <a:ext cx="533400" cy="3079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-10</a:t>
              </a:r>
            </a:p>
          </p:txBody>
        </p:sp>
      </p:grpSp>
      <p:sp>
        <p:nvSpPr>
          <p:cNvPr id="7" name="Rectangle 6"/>
          <p:cNvSpPr/>
          <p:nvPr/>
        </p:nvSpPr>
        <p:spPr>
          <a:xfrm>
            <a:off x="6019800" y="2438400"/>
            <a:ext cx="23241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absolute</a:t>
            </a:r>
          </a:p>
        </p:txBody>
      </p:sp>
      <p:grpSp>
        <p:nvGrpSpPr>
          <p:cNvPr id="15" name="Group 14"/>
          <p:cNvGrpSpPr>
            <a:grpSpLocks/>
          </p:cNvGrpSpPr>
          <p:nvPr/>
        </p:nvGrpSpPr>
        <p:grpSpPr bwMode="auto">
          <a:xfrm>
            <a:off x="6096000" y="2857499"/>
            <a:ext cx="1028700" cy="1287929"/>
            <a:chOff x="6134100" y="2630521"/>
            <a:chExt cx="1028700" cy="1287825"/>
          </a:xfrm>
        </p:grpSpPr>
        <p:sp>
          <p:nvSpPr>
            <p:cNvPr id="79880" name="TextBox 7"/>
            <p:cNvSpPr txBox="1">
              <a:spLocks noChangeArrowheads="1"/>
            </p:cNvSpPr>
            <p:nvPr/>
          </p:nvSpPr>
          <p:spPr bwMode="auto">
            <a:xfrm>
              <a:off x="6134100" y="2630521"/>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9" name="Rectangle 8"/>
            <p:cNvSpPr/>
            <p:nvPr/>
          </p:nvSpPr>
          <p:spPr>
            <a:xfrm>
              <a:off x="6629400" y="2630521"/>
              <a:ext cx="533400" cy="30795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-10</a:t>
              </a:r>
            </a:p>
          </p:txBody>
        </p:sp>
        <p:cxnSp>
          <p:nvCxnSpPr>
            <p:cNvPr id="11" name="Straight Arrow Connector 10"/>
            <p:cNvCxnSpPr>
              <a:stCxn id="6" idx="0"/>
              <a:endCxn id="9" idx="2"/>
            </p:cNvCxnSpPr>
            <p:nvPr/>
          </p:nvCxnSpPr>
          <p:spPr>
            <a:xfrm flipH="1" flipV="1">
              <a:off x="6896100" y="2938471"/>
              <a:ext cx="38100" cy="979875"/>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13" name="TextBox 12"/>
          <p:cNvSpPr txBox="1">
            <a:spLocks noChangeArrowheads="1"/>
          </p:cNvSpPr>
          <p:nvPr/>
        </p:nvSpPr>
        <p:spPr bwMode="auto">
          <a:xfrm>
            <a:off x="896938" y="2220913"/>
            <a:ext cx="3581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0" lvl="1" eaLnBrk="1" hangingPunct="1"/>
            <a:r>
              <a:rPr lang="en-US" altLang="en-US" sz="1800" dirty="0">
                <a:latin typeface="Consolas" pitchFamily="49" charset="0"/>
              </a:rPr>
              <a:t>def absolute(</a:t>
            </a:r>
            <a:r>
              <a:rPr lang="en-US" altLang="en-US" sz="1800" b="1" dirty="0" err="1">
                <a:solidFill>
                  <a:srgbClr val="FF0000"/>
                </a:solidFill>
                <a:latin typeface="Consolas" pitchFamily="49" charset="0"/>
              </a:rPr>
              <a:t>num</a:t>
            </a:r>
            <a:r>
              <a:rPr lang="en-US" altLang="en-US" sz="1800" dirty="0">
                <a:latin typeface="Consolas" pitchFamily="49" charset="0"/>
              </a:rPr>
              <a:t>):</a:t>
            </a:r>
          </a:p>
          <a:p>
            <a:pPr marL="0" lvl="1" eaLnBrk="1" hangingPunct="1"/>
            <a:r>
              <a:rPr lang="en-US" altLang="en-US" sz="1800" dirty="0">
                <a:latin typeface="Consolas" pitchFamily="49" charset="0"/>
              </a:rPr>
              <a:t>    etc.</a:t>
            </a:r>
          </a:p>
          <a:p>
            <a:pPr eaLnBrk="1" hangingPunct="1"/>
            <a:endParaRPr lang="en-US" altLang="en-US" sz="1800" dirty="0"/>
          </a:p>
        </p:txBody>
      </p:sp>
    </p:spTree>
    <p:extLst>
      <p:ext uri="{BB962C8B-B14F-4D97-AF65-F5344CB8AC3E}">
        <p14:creationId xmlns:p14="http://schemas.microsoft.com/office/powerpoint/2010/main" val="3691120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altLang="en-US" dirty="0" smtClean="0"/>
              <a:t>Parameter Passing Vs. </a:t>
            </a:r>
            <a:r>
              <a:rPr lang="en-US" altLang="en-US" b="1" dirty="0" smtClean="0">
                <a:solidFill>
                  <a:srgbClr val="3366FF"/>
                </a:solidFill>
              </a:rPr>
              <a:t>Return Values</a:t>
            </a:r>
          </a:p>
        </p:txBody>
      </p:sp>
      <p:sp>
        <p:nvSpPr>
          <p:cNvPr id="3" name="Content Placeholder 2"/>
          <p:cNvSpPr>
            <a:spLocks noGrp="1"/>
          </p:cNvSpPr>
          <p:nvPr>
            <p:ph idx="1"/>
          </p:nvPr>
        </p:nvSpPr>
        <p:spPr/>
        <p:txBody>
          <a:bodyPr/>
          <a:lstStyle/>
          <a:p>
            <a:pPr>
              <a:defRPr/>
            </a:pPr>
            <a:r>
              <a:rPr lang="en-US" dirty="0" smtClean="0">
                <a:ea typeface="+mn-ea"/>
              </a:rPr>
              <a:t>Return values are used to </a:t>
            </a:r>
            <a:r>
              <a:rPr lang="en-US" b="1" dirty="0" smtClean="0">
                <a:solidFill>
                  <a:srgbClr val="3366FF"/>
                </a:solidFill>
                <a:ea typeface="+mn-ea"/>
              </a:rPr>
              <a:t>communicate information OUT OF a function</a:t>
            </a:r>
            <a:r>
              <a:rPr lang="en-US" dirty="0">
                <a:ea typeface="+mn-ea"/>
              </a:rPr>
              <a:t> </a:t>
            </a:r>
            <a:r>
              <a:rPr lang="en-US" dirty="0" smtClean="0">
                <a:ea typeface="+mn-ea"/>
              </a:rPr>
              <a:t>as a function ends (going back/returning to a caller).</a:t>
            </a:r>
          </a:p>
          <a:p>
            <a:pPr lvl="1">
              <a:defRPr/>
            </a:pPr>
            <a:r>
              <a:rPr lang="en-US" dirty="0" smtClean="0">
                <a:ea typeface="+mn-ea"/>
              </a:rPr>
              <a:t>The return value must be stored in the caller of the function.</a:t>
            </a:r>
          </a:p>
          <a:p>
            <a:pPr lvl="1">
              <a:defRPr/>
            </a:pPr>
            <a:endParaRPr lang="en-US" dirty="0">
              <a:ea typeface="+mn-ea"/>
            </a:endParaRPr>
          </a:p>
          <a:p>
            <a:pPr lvl="1">
              <a:defRPr/>
            </a:pPr>
            <a:endParaRPr lang="en-US" dirty="0" smtClean="0">
              <a:ea typeface="+mn-ea"/>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smtClean="0">
              <a:latin typeface="Consolas" panose="020B0609020204030204" pitchFamily="49" charset="0"/>
              <a:ea typeface="+mn-ea"/>
              <a:cs typeface="Consolas" panose="020B0609020204030204" pitchFamily="49" charset="0"/>
            </a:endParaRPr>
          </a:p>
          <a:p>
            <a:pPr marL="342900" lvl="1" indent="0">
              <a:buFont typeface="Arial" charset="0"/>
              <a:buNone/>
              <a:defRPr/>
            </a:pPr>
            <a:endParaRPr lang="en-US" sz="1800" dirty="0">
              <a:latin typeface="Consolas" panose="020B0609020204030204" pitchFamily="49" charset="0"/>
              <a:ea typeface="+mn-ea"/>
              <a:cs typeface="Consolas" panose="020B0609020204030204" pitchFamily="49" charset="0"/>
            </a:endParaRPr>
          </a:p>
          <a:p>
            <a:pPr lvl="1">
              <a:defRPr/>
            </a:pPr>
            <a:endParaRPr lang="en-US" dirty="0" smtClean="0">
              <a:ea typeface="+mn-ea"/>
            </a:endParaRPr>
          </a:p>
          <a:p>
            <a:pPr lvl="1">
              <a:defRPr/>
            </a:pPr>
            <a:endParaRPr lang="en-US" dirty="0">
              <a:ea typeface="+mn-ea"/>
            </a:endParaRPr>
          </a:p>
          <a:p>
            <a:pPr lvl="1">
              <a:defRPr/>
            </a:pPr>
            <a:endParaRPr lang="en-US" dirty="0">
              <a:ea typeface="+mn-ea"/>
            </a:endParaRPr>
          </a:p>
        </p:txBody>
      </p:sp>
      <p:grpSp>
        <p:nvGrpSpPr>
          <p:cNvPr id="18" name="Group 17"/>
          <p:cNvGrpSpPr>
            <a:grpSpLocks/>
          </p:cNvGrpSpPr>
          <p:nvPr/>
        </p:nvGrpSpPr>
        <p:grpSpPr bwMode="auto">
          <a:xfrm>
            <a:off x="5791200" y="4724400"/>
            <a:ext cx="2895600" cy="838200"/>
            <a:chOff x="5791200" y="4724400"/>
            <a:chExt cx="2895600" cy="838200"/>
          </a:xfrm>
        </p:grpSpPr>
        <p:sp>
          <p:nvSpPr>
            <p:cNvPr id="4" name="Rectangle 3"/>
            <p:cNvSpPr/>
            <p:nvPr/>
          </p:nvSpPr>
          <p:spPr>
            <a:xfrm>
              <a:off x="5791200" y="4724400"/>
              <a:ext cx="28956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start</a:t>
              </a:r>
            </a:p>
          </p:txBody>
        </p:sp>
        <p:sp>
          <p:nvSpPr>
            <p:cNvPr id="80921" name="TextBox 4"/>
            <p:cNvSpPr txBox="1">
              <a:spLocks noChangeArrowheads="1"/>
            </p:cNvSpPr>
            <p:nvPr/>
          </p:nvSpPr>
          <p:spPr bwMode="auto">
            <a:xfrm>
              <a:off x="5858483" y="5143499"/>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6" name="Rectangle 5"/>
            <p:cNvSpPr/>
            <p:nvPr/>
          </p:nvSpPr>
          <p:spPr>
            <a:xfrm>
              <a:off x="6353175" y="5143500"/>
              <a:ext cx="533400" cy="3079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a:solidFill>
                    <a:srgbClr val="FF0000"/>
                  </a:solidFill>
                </a:rPr>
                <a:t>3</a:t>
              </a:r>
            </a:p>
          </p:txBody>
        </p:sp>
      </p:grpSp>
      <p:sp>
        <p:nvSpPr>
          <p:cNvPr id="7" name="Rectangle 6"/>
          <p:cNvSpPr/>
          <p:nvPr/>
        </p:nvSpPr>
        <p:spPr>
          <a:xfrm>
            <a:off x="5715000" y="2667000"/>
            <a:ext cx="31242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dirty="0">
                <a:solidFill>
                  <a:schemeClr val="tx1"/>
                </a:solidFill>
                <a:latin typeface="Consolas" panose="020B0609020204030204" pitchFamily="49" charset="0"/>
                <a:cs typeface="Consolas" panose="020B0609020204030204" pitchFamily="49" charset="0"/>
              </a:rPr>
              <a:t>Memory: square</a:t>
            </a:r>
          </a:p>
        </p:txBody>
      </p:sp>
      <p:grpSp>
        <p:nvGrpSpPr>
          <p:cNvPr id="20" name="Group 19"/>
          <p:cNvGrpSpPr>
            <a:grpSpLocks/>
          </p:cNvGrpSpPr>
          <p:nvPr/>
        </p:nvGrpSpPr>
        <p:grpSpPr bwMode="auto">
          <a:xfrm>
            <a:off x="7239000" y="3116263"/>
            <a:ext cx="1260475" cy="315912"/>
            <a:chOff x="7239000" y="3116505"/>
            <a:chExt cx="1259732" cy="315678"/>
          </a:xfrm>
        </p:grpSpPr>
        <p:sp>
          <p:nvSpPr>
            <p:cNvPr id="80918" name="TextBox 14"/>
            <p:cNvSpPr txBox="1">
              <a:spLocks noChangeArrowheads="1"/>
            </p:cNvSpPr>
            <p:nvPr/>
          </p:nvSpPr>
          <p:spPr bwMode="auto">
            <a:xfrm>
              <a:off x="7239000" y="3124406"/>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result</a:t>
              </a:r>
            </a:p>
          </p:txBody>
        </p:sp>
        <p:sp>
          <p:nvSpPr>
            <p:cNvPr id="16" name="Rectangle 15"/>
            <p:cNvSpPr/>
            <p:nvPr/>
          </p:nvSpPr>
          <p:spPr>
            <a:xfrm>
              <a:off x="7965646" y="3116505"/>
              <a:ext cx="533086" cy="30774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a:solidFill>
                    <a:srgbClr val="3366FF"/>
                  </a:solidFill>
                </a:rPr>
                <a:t>9</a:t>
              </a:r>
            </a:p>
          </p:txBody>
        </p:sp>
      </p:grpSp>
      <p:sp>
        <p:nvSpPr>
          <p:cNvPr id="17" name="TextBox 16"/>
          <p:cNvSpPr txBox="1">
            <a:spLocks noChangeArrowheads="1"/>
          </p:cNvSpPr>
          <p:nvPr/>
        </p:nvSpPr>
        <p:spPr bwMode="auto">
          <a:xfrm>
            <a:off x="609600" y="2644775"/>
            <a:ext cx="403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0" lvl="1" eaLnBrk="1" hangingPunct="1"/>
            <a:r>
              <a:rPr lang="en-US" altLang="en-US" sz="1800" dirty="0">
                <a:latin typeface="Consolas" pitchFamily="49" charset="0"/>
              </a:rPr>
              <a:t>def square(</a:t>
            </a:r>
            <a:r>
              <a:rPr lang="en-US" altLang="en-US" sz="1800" dirty="0" err="1">
                <a:latin typeface="Consolas" pitchFamily="49" charset="0"/>
              </a:rPr>
              <a:t>num</a:t>
            </a:r>
            <a:r>
              <a:rPr lang="en-US" altLang="en-US" sz="1800" dirty="0">
                <a:latin typeface="Consolas" pitchFamily="49" charset="0"/>
              </a:rPr>
              <a:t>):</a:t>
            </a:r>
          </a:p>
          <a:p>
            <a:pPr marL="0" lvl="1" eaLnBrk="1" hangingPunct="1"/>
            <a:r>
              <a:rPr lang="en-US" altLang="en-US" sz="1800" dirty="0">
                <a:latin typeface="Consolas" pitchFamily="49" charset="0"/>
              </a:rPr>
              <a:t>    result = </a:t>
            </a:r>
            <a:r>
              <a:rPr lang="en-US" altLang="en-US" sz="1800" dirty="0" err="1">
                <a:latin typeface="Consolas" pitchFamily="49" charset="0"/>
              </a:rPr>
              <a:t>num</a:t>
            </a:r>
            <a:r>
              <a:rPr lang="en-US" altLang="en-US" sz="1800" dirty="0">
                <a:latin typeface="Consolas" pitchFamily="49" charset="0"/>
              </a:rPr>
              <a:t> * </a:t>
            </a:r>
            <a:r>
              <a:rPr lang="en-US" altLang="en-US" sz="1800" dirty="0" err="1">
                <a:latin typeface="Consolas" pitchFamily="49" charset="0"/>
              </a:rPr>
              <a:t>num</a:t>
            </a:r>
            <a:endParaRPr lang="en-US" altLang="en-US" sz="1800" dirty="0">
              <a:latin typeface="Consolas" pitchFamily="49" charset="0"/>
            </a:endParaRPr>
          </a:p>
          <a:p>
            <a:pPr marL="0" lvl="1" eaLnBrk="1" hangingPunct="1"/>
            <a:r>
              <a:rPr lang="en-US" altLang="en-US" sz="1800" dirty="0">
                <a:latin typeface="Consolas" pitchFamily="49" charset="0"/>
              </a:rPr>
              <a:t>    return(</a:t>
            </a:r>
            <a:r>
              <a:rPr lang="en-US" altLang="en-US" sz="1800" b="1" dirty="0">
                <a:solidFill>
                  <a:srgbClr val="3366FF"/>
                </a:solidFill>
                <a:latin typeface="Consolas" pitchFamily="49" charset="0"/>
              </a:rPr>
              <a:t>result</a:t>
            </a:r>
            <a:r>
              <a:rPr lang="en-US" altLang="en-US" sz="1800" dirty="0">
                <a:latin typeface="Consolas" pitchFamily="49" charset="0"/>
              </a:rPr>
              <a:t>)</a:t>
            </a:r>
          </a:p>
          <a:p>
            <a:pPr eaLnBrk="1" hangingPunct="1"/>
            <a:endParaRPr lang="en-US" altLang="en-US" sz="1800" dirty="0"/>
          </a:p>
        </p:txBody>
      </p:sp>
      <p:grpSp>
        <p:nvGrpSpPr>
          <p:cNvPr id="33" name="Group 32"/>
          <p:cNvGrpSpPr>
            <a:grpSpLocks/>
          </p:cNvGrpSpPr>
          <p:nvPr/>
        </p:nvGrpSpPr>
        <p:grpSpPr bwMode="auto">
          <a:xfrm>
            <a:off x="5443538" y="3086100"/>
            <a:ext cx="1404937" cy="2057400"/>
            <a:chOff x="5443841" y="3086510"/>
            <a:chExt cx="1405242" cy="2056989"/>
          </a:xfrm>
        </p:grpSpPr>
        <p:grpSp>
          <p:nvGrpSpPr>
            <p:cNvPr id="80913" name="Group 18"/>
            <p:cNvGrpSpPr>
              <a:grpSpLocks/>
            </p:cNvGrpSpPr>
            <p:nvPr/>
          </p:nvGrpSpPr>
          <p:grpSpPr bwMode="auto">
            <a:xfrm>
              <a:off x="5820383" y="3086510"/>
              <a:ext cx="1028700" cy="2056989"/>
              <a:chOff x="5820383" y="3086510"/>
              <a:chExt cx="1028700" cy="2056989"/>
            </a:xfrm>
          </p:grpSpPr>
          <p:sp>
            <p:nvSpPr>
              <p:cNvPr id="80915" name="TextBox 7"/>
              <p:cNvSpPr txBox="1">
                <a:spLocks noChangeArrowheads="1"/>
              </p:cNvSpPr>
              <p:nvPr/>
            </p:nvSpPr>
            <p:spPr bwMode="auto">
              <a:xfrm>
                <a:off x="5820383" y="3086510"/>
                <a:ext cx="533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num</a:t>
                </a:r>
              </a:p>
            </p:txBody>
          </p:sp>
          <p:sp>
            <p:nvSpPr>
              <p:cNvPr id="9" name="Rectangle 8"/>
              <p:cNvSpPr/>
              <p:nvPr/>
            </p:nvSpPr>
            <p:spPr>
              <a:xfrm>
                <a:off x="6315567" y="3086510"/>
                <a:ext cx="533516" cy="30791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3</a:t>
                </a:r>
              </a:p>
            </p:txBody>
          </p:sp>
          <p:cxnSp>
            <p:nvCxnSpPr>
              <p:cNvPr id="11" name="Straight Arrow Connector 10"/>
              <p:cNvCxnSpPr>
                <a:stCxn id="6" idx="0"/>
                <a:endCxn id="9" idx="2"/>
              </p:cNvCxnSpPr>
              <p:nvPr/>
            </p:nvCxnSpPr>
            <p:spPr>
              <a:xfrm flipH="1" flipV="1">
                <a:off x="6582325" y="3394423"/>
                <a:ext cx="38108" cy="1749076"/>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80914" name="TextBox 31"/>
            <p:cNvSpPr txBox="1">
              <a:spLocks noChangeArrowheads="1"/>
            </p:cNvSpPr>
            <p:nvPr/>
          </p:nvSpPr>
          <p:spPr bwMode="auto">
            <a:xfrm>
              <a:off x="5443841" y="4038600"/>
              <a:ext cx="12864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FF0000"/>
                  </a:solidFill>
                </a:rPr>
                <a:t>Parameter</a:t>
              </a:r>
            </a:p>
          </p:txBody>
        </p:sp>
      </p:grpSp>
      <p:grpSp>
        <p:nvGrpSpPr>
          <p:cNvPr id="35" name="Group 34"/>
          <p:cNvGrpSpPr>
            <a:grpSpLocks/>
          </p:cNvGrpSpPr>
          <p:nvPr/>
        </p:nvGrpSpPr>
        <p:grpSpPr bwMode="auto">
          <a:xfrm>
            <a:off x="7180263" y="3432175"/>
            <a:ext cx="1471612" cy="2019300"/>
            <a:chOff x="7180634" y="3432183"/>
            <a:chExt cx="1471714" cy="2019093"/>
          </a:xfrm>
        </p:grpSpPr>
        <p:grpSp>
          <p:nvGrpSpPr>
            <p:cNvPr id="80907" name="Group 30"/>
            <p:cNvGrpSpPr>
              <a:grpSpLocks/>
            </p:cNvGrpSpPr>
            <p:nvPr/>
          </p:nvGrpSpPr>
          <p:grpSpPr bwMode="auto">
            <a:xfrm>
              <a:off x="7180634" y="3432183"/>
              <a:ext cx="1259732" cy="2019093"/>
              <a:chOff x="7180634" y="3432183"/>
              <a:chExt cx="1259732" cy="2019093"/>
            </a:xfrm>
          </p:grpSpPr>
          <p:grpSp>
            <p:nvGrpSpPr>
              <p:cNvPr id="80909" name="Group 21"/>
              <p:cNvGrpSpPr>
                <a:grpSpLocks/>
              </p:cNvGrpSpPr>
              <p:nvPr/>
            </p:nvGrpSpPr>
            <p:grpSpPr bwMode="auto">
              <a:xfrm>
                <a:off x="7180634" y="5135598"/>
                <a:ext cx="1259732" cy="315678"/>
                <a:chOff x="7239000" y="3116505"/>
                <a:chExt cx="1259732" cy="315678"/>
              </a:xfrm>
            </p:grpSpPr>
            <p:sp>
              <p:nvSpPr>
                <p:cNvPr id="80911" name="TextBox 22"/>
                <p:cNvSpPr txBox="1">
                  <a:spLocks noChangeArrowheads="1"/>
                </p:cNvSpPr>
                <p:nvPr/>
              </p:nvSpPr>
              <p:spPr bwMode="auto">
                <a:xfrm>
                  <a:off x="7239000" y="3124406"/>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400">
                      <a:latin typeface="Consolas" pitchFamily="49" charset="0"/>
                    </a:rPr>
                    <a:t>result</a:t>
                  </a:r>
                </a:p>
              </p:txBody>
            </p:sp>
            <p:sp>
              <p:nvSpPr>
                <p:cNvPr id="24" name="Rectangle 23"/>
                <p:cNvSpPr/>
                <p:nvPr/>
              </p:nvSpPr>
              <p:spPr>
                <a:xfrm>
                  <a:off x="7964537" y="3116303"/>
                  <a:ext cx="533437" cy="30794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9</a:t>
                  </a:r>
                </a:p>
              </p:txBody>
            </p:sp>
          </p:grpSp>
          <p:cxnSp>
            <p:nvCxnSpPr>
              <p:cNvPr id="28" name="Straight Arrow Connector 27"/>
              <p:cNvCxnSpPr>
                <a:endCxn id="24" idx="0"/>
              </p:cNvCxnSpPr>
              <p:nvPr/>
            </p:nvCxnSpPr>
            <p:spPr>
              <a:xfrm flipH="1">
                <a:off x="8172890" y="3432183"/>
                <a:ext cx="58742" cy="1703213"/>
              </a:xfrm>
              <a:prstGeom prst="straightConnector1">
                <a:avLst/>
              </a:prstGeom>
              <a:ln w="25400">
                <a:solidFill>
                  <a:srgbClr val="3366FF"/>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80908" name="TextBox 33"/>
            <p:cNvSpPr txBox="1">
              <a:spLocks noChangeArrowheads="1"/>
            </p:cNvSpPr>
            <p:nvPr/>
          </p:nvSpPr>
          <p:spPr bwMode="auto">
            <a:xfrm>
              <a:off x="7811716" y="3960724"/>
              <a:ext cx="8406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3366FF"/>
                  </a:solidFill>
                </a:rPr>
                <a:t>Return value</a:t>
              </a:r>
            </a:p>
          </p:txBody>
        </p:sp>
      </p:grpSp>
      <p:sp>
        <p:nvSpPr>
          <p:cNvPr id="36" name="TextBox 35"/>
          <p:cNvSpPr txBox="1">
            <a:spLocks noChangeArrowheads="1"/>
          </p:cNvSpPr>
          <p:nvPr/>
        </p:nvSpPr>
        <p:spPr bwMode="auto">
          <a:xfrm>
            <a:off x="152400" y="4622800"/>
            <a:ext cx="5562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34290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lvl="1" eaLnBrk="1" hangingPunct="1"/>
            <a:r>
              <a:rPr lang="en-US" altLang="en-US" sz="1800" dirty="0">
                <a:latin typeface="Consolas" pitchFamily="49" charset="0"/>
              </a:rPr>
              <a:t>def start():</a:t>
            </a:r>
          </a:p>
          <a:p>
            <a:pPr lvl="1" eaLnBrk="1" hangingPunct="1"/>
            <a:r>
              <a:rPr lang="en-US" altLang="en-US" sz="1800" dirty="0">
                <a:latin typeface="Consolas" pitchFamily="49" charset="0"/>
              </a:rPr>
              <a:t>    </a:t>
            </a:r>
            <a:r>
              <a:rPr lang="en-US" altLang="en-US" sz="1800" dirty="0" err="1" smtClean="0">
                <a:latin typeface="Consolas" pitchFamily="49" charset="0"/>
              </a:rPr>
              <a:t>aStr</a:t>
            </a:r>
            <a:r>
              <a:rPr lang="en-US" altLang="en-US" sz="1800" dirty="0" smtClean="0">
                <a:latin typeface="Consolas" pitchFamily="49" charset="0"/>
              </a:rPr>
              <a:t> </a:t>
            </a:r>
            <a:r>
              <a:rPr lang="en-US" altLang="en-US" sz="1800" dirty="0">
                <a:latin typeface="Consolas" pitchFamily="49" charset="0"/>
              </a:rPr>
              <a:t>= </a:t>
            </a:r>
            <a:r>
              <a:rPr lang="en-US" altLang="en-US" sz="1800" dirty="0" smtClean="0">
                <a:latin typeface="Consolas" pitchFamily="49" charset="0"/>
              </a:rPr>
              <a:t>input</a:t>
            </a:r>
            <a:r>
              <a:rPr lang="en-US" altLang="en-US" sz="1800" dirty="0">
                <a:latin typeface="Consolas" pitchFamily="49" charset="0"/>
              </a:rPr>
              <a:t>("Enter number: </a:t>
            </a:r>
            <a:r>
              <a:rPr lang="en-US" altLang="en-US" sz="1800" dirty="0" smtClean="0">
                <a:latin typeface="Consolas" pitchFamily="49" charset="0"/>
              </a:rPr>
              <a:t>")</a:t>
            </a:r>
          </a:p>
          <a:p>
            <a:pPr lvl="1" eaLnBrk="1" hangingPunct="1"/>
            <a:r>
              <a:rPr lang="en-US" altLang="en-US" sz="1800" dirty="0">
                <a:latin typeface="Consolas" pitchFamily="49" charset="0"/>
              </a:rPr>
              <a:t> </a:t>
            </a:r>
            <a:r>
              <a:rPr lang="en-US" altLang="en-US" sz="1800" dirty="0" smtClean="0">
                <a:latin typeface="Consolas" pitchFamily="49" charset="0"/>
              </a:rPr>
              <a:t>   num = int(</a:t>
            </a:r>
            <a:r>
              <a:rPr lang="en-US" altLang="en-US" sz="1800" dirty="0" err="1" smtClean="0">
                <a:latin typeface="Consolas" pitchFamily="49" charset="0"/>
              </a:rPr>
              <a:t>aStr</a:t>
            </a:r>
            <a:r>
              <a:rPr lang="en-US" altLang="en-US" sz="1800" dirty="0" smtClean="0">
                <a:latin typeface="Consolas" pitchFamily="49" charset="0"/>
              </a:rPr>
              <a:t>)</a:t>
            </a:r>
            <a:endParaRPr lang="en-US" altLang="en-US" sz="1800" dirty="0">
              <a:latin typeface="Consolas" pitchFamily="49" charset="0"/>
            </a:endParaRPr>
          </a:p>
          <a:p>
            <a:pPr lvl="1" eaLnBrk="1" hangingPunct="1"/>
            <a:r>
              <a:rPr lang="en-US" altLang="en-US" sz="1800" dirty="0">
                <a:latin typeface="Consolas" pitchFamily="49" charset="0"/>
              </a:rPr>
              <a:t>    result = square(</a:t>
            </a:r>
            <a:r>
              <a:rPr lang="en-US" altLang="en-US" sz="1800" dirty="0" err="1">
                <a:latin typeface="Consolas" pitchFamily="49" charset="0"/>
              </a:rPr>
              <a:t>num</a:t>
            </a:r>
            <a:r>
              <a:rPr lang="en-US" altLang="en-US" sz="1800" dirty="0">
                <a:latin typeface="Consolas" pitchFamily="49" charset="0"/>
              </a:rPr>
              <a:t>)</a:t>
            </a:r>
          </a:p>
          <a:p>
            <a:pPr lvl="1" eaLnBrk="1" hangingPunct="1"/>
            <a:r>
              <a:rPr lang="en-US" altLang="en-US" sz="1800" dirty="0">
                <a:latin typeface="Consolas" pitchFamily="49" charset="0"/>
              </a:rPr>
              <a:t>    print(result)</a:t>
            </a:r>
          </a:p>
          <a:p>
            <a:pPr eaLnBrk="1" hangingPunct="1"/>
            <a:endParaRPr lang="en-US" altLang="en-US" sz="1800" dirty="0"/>
          </a:p>
        </p:txBody>
      </p:sp>
    </p:spTree>
    <p:extLst>
      <p:ext uri="{BB962C8B-B14F-4D97-AF65-F5344CB8AC3E}">
        <p14:creationId xmlns:p14="http://schemas.microsoft.com/office/powerpoint/2010/main" val="4113939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down)">
                                      <p:cBhvr>
                                        <p:cTn id="35" dur="500"/>
                                        <p:tgtEl>
                                          <p:spTgt spid="3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wipe(up)">
                                      <p:cBhvr>
                                        <p:cTn id="52" dur="500"/>
                                        <p:tgtEl>
                                          <p:spTgt spid="3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7" grpId="0" build="p" bldLvl="2"/>
      <p:bldP spid="36" grpId="0" build="p" bldLvl="2"/>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What Type Of Information Is Retuned Without A Return?</a:t>
            </a:r>
            <a:endParaRPr lang="en-CA" sz="2800" dirty="0"/>
          </a:p>
        </p:txBody>
      </p:sp>
      <p:sp>
        <p:nvSpPr>
          <p:cNvPr id="3" name="Content Placeholder 2"/>
          <p:cNvSpPr>
            <a:spLocks noGrp="1"/>
          </p:cNvSpPr>
          <p:nvPr>
            <p:ph idx="1"/>
          </p:nvPr>
        </p:nvSpPr>
        <p:spPr>
          <a:noFill/>
        </p:spPr>
        <p:txBody>
          <a:bodyPr/>
          <a:lstStyle/>
          <a:p>
            <a:pPr>
              <a:spcBef>
                <a:spcPct val="10000"/>
              </a:spcBef>
            </a:pPr>
            <a:r>
              <a:rPr lang="en-US" altLang="en-US" b="1" dirty="0"/>
              <a:t>Name of the example program</a:t>
            </a:r>
            <a:r>
              <a:rPr lang="en-US" altLang="en-US" dirty="0"/>
              <a:t>: </a:t>
            </a:r>
            <a:r>
              <a:rPr lang="en-US" altLang="en-US" sz="2000" dirty="0">
                <a:latin typeface="Consolas" pitchFamily="49" charset="0"/>
              </a:rPr>
              <a:t>8</a:t>
            </a:r>
            <a:r>
              <a:rPr lang="en-US" altLang="en-US" sz="2000" dirty="0" smtClean="0">
                <a:latin typeface="Consolas" pitchFamily="49" charset="0"/>
              </a:rPr>
              <a:t>function_return_types.py</a:t>
            </a:r>
            <a:endParaRPr lang="en-US" altLang="en-US" sz="2000" dirty="0">
              <a:latin typeface="Consolas" pitchFamily="49" charset="0"/>
            </a:endParaRPr>
          </a:p>
          <a:p>
            <a:pPr lvl="1"/>
            <a:r>
              <a:rPr lang="en-US" altLang="en-US" sz="1600" dirty="0">
                <a:latin typeface="Arial" charset="0"/>
              </a:rPr>
              <a:t>Learning objective: </a:t>
            </a:r>
            <a:r>
              <a:rPr lang="en-US" altLang="en-US" sz="1600" dirty="0" smtClean="0">
                <a:latin typeface="Arial" charset="0"/>
              </a:rPr>
              <a:t>using the type function to specify the type of information, knowing the return type if nothing is returned</a:t>
            </a:r>
            <a:r>
              <a:rPr lang="en-US" altLang="en-US" sz="1600" smtClean="0">
                <a:latin typeface="Arial" charset="0"/>
              </a:rPr>
              <a:t>. </a:t>
            </a:r>
            <a:endParaRPr lang="en-US" sz="1600" dirty="0">
              <a:latin typeface="Arial" charset="0"/>
            </a:endParaRPr>
          </a:p>
          <a:p>
            <a:pPr lvl="1"/>
            <a:r>
              <a:rPr lang="en-US" sz="1600" dirty="0" smtClean="0">
                <a:latin typeface="Arial" charset="0"/>
              </a:rPr>
              <a:t>The </a:t>
            </a:r>
            <a:r>
              <a:rPr lang="en-US" sz="1600" dirty="0" smtClean="0">
                <a:latin typeface="Consolas" panose="020B0609020204030204" pitchFamily="49" charset="0"/>
              </a:rPr>
              <a:t>type</a:t>
            </a:r>
            <a:r>
              <a:rPr lang="en-US" sz="1600" dirty="0" smtClean="0">
                <a:latin typeface="Arial" charset="0"/>
              </a:rPr>
              <a:t> function takes as an argument some data (variable, named or unnamed constant) and it returns the type of that data. E.g. int, float, bool, string</a:t>
            </a:r>
          </a:p>
          <a:p>
            <a:pPr lvl="1"/>
            <a:endParaRPr lang="en-US" sz="1600" dirty="0">
              <a:latin typeface="Arial" charset="0"/>
            </a:endParaRPr>
          </a:p>
          <a:p>
            <a:pPr marL="225425" lvl="1" indent="0">
              <a:buNone/>
            </a:pPr>
            <a:r>
              <a:rPr lang="en-CA" sz="1600" dirty="0" err="1">
                <a:latin typeface="Consolas" panose="020B0609020204030204" pitchFamily="49" charset="0"/>
              </a:rPr>
              <a:t>def</a:t>
            </a:r>
            <a:r>
              <a:rPr lang="en-CA" sz="1600" dirty="0">
                <a:latin typeface="Consolas" panose="020B0609020204030204" pitchFamily="49" charset="0"/>
              </a:rPr>
              <a:t> fun1():</a:t>
            </a:r>
          </a:p>
          <a:p>
            <a:pPr marL="225425" lvl="1" indent="0">
              <a:buNone/>
            </a:pPr>
            <a:r>
              <a:rPr lang="en-CA" sz="1600" dirty="0">
                <a:latin typeface="Consolas" panose="020B0609020204030204" pitchFamily="49" charset="0"/>
              </a:rPr>
              <a:t>    print("fun1 return type: ",end="")</a:t>
            </a:r>
          </a:p>
          <a:p>
            <a:pPr marL="225425" lvl="1" indent="0">
              <a:buNone/>
            </a:pPr>
            <a:endParaRPr lang="en-CA" sz="1600" dirty="0">
              <a:latin typeface="Consolas" panose="020B0609020204030204" pitchFamily="49" charset="0"/>
            </a:endParaRPr>
          </a:p>
          <a:p>
            <a:pPr marL="225425" lvl="1" indent="0">
              <a:buNone/>
            </a:pPr>
            <a:r>
              <a:rPr lang="en-CA" sz="1600" dirty="0" err="1">
                <a:latin typeface="Consolas" panose="020B0609020204030204" pitchFamily="49" charset="0"/>
              </a:rPr>
              <a:t>def</a:t>
            </a:r>
            <a:r>
              <a:rPr lang="en-CA" sz="1600" dirty="0">
                <a:latin typeface="Consolas" panose="020B0609020204030204" pitchFamily="49" charset="0"/>
              </a:rPr>
              <a:t> fun2():</a:t>
            </a:r>
          </a:p>
          <a:p>
            <a:pPr marL="225425" lvl="1" indent="0">
              <a:buNone/>
            </a:pPr>
            <a:r>
              <a:rPr lang="en-CA" sz="1600" dirty="0">
                <a:latin typeface="Consolas" panose="020B0609020204030204" pitchFamily="49" charset="0"/>
              </a:rPr>
              <a:t>    print("fun2 return type: ", end="")</a:t>
            </a:r>
          </a:p>
          <a:p>
            <a:pPr marL="225425" lvl="1" indent="0">
              <a:buNone/>
            </a:pPr>
            <a:r>
              <a:rPr lang="en-CA" sz="1600" dirty="0">
                <a:latin typeface="Consolas" panose="020B0609020204030204" pitchFamily="49" charset="0"/>
              </a:rPr>
              <a:t>    return</a:t>
            </a:r>
          </a:p>
          <a:p>
            <a:pPr marL="225425" lvl="1" indent="0">
              <a:buNone/>
            </a:pPr>
            <a:endParaRPr lang="en-CA" sz="1600" dirty="0">
              <a:latin typeface="Consolas" panose="020B0609020204030204" pitchFamily="49" charset="0"/>
            </a:endParaRPr>
          </a:p>
          <a:p>
            <a:pPr marL="225425" lvl="1" indent="0">
              <a:buNone/>
            </a:pPr>
            <a:r>
              <a:rPr lang="en-CA" sz="1600" dirty="0" err="1">
                <a:latin typeface="Consolas" panose="020B0609020204030204" pitchFamily="49" charset="0"/>
              </a:rPr>
              <a:t>def</a:t>
            </a:r>
            <a:r>
              <a:rPr lang="en-CA" sz="1600" dirty="0">
                <a:latin typeface="Consolas" panose="020B0609020204030204" pitchFamily="49" charset="0"/>
              </a:rPr>
              <a:t> start():</a:t>
            </a:r>
          </a:p>
          <a:p>
            <a:pPr marL="225425" lvl="1" indent="0">
              <a:buNone/>
            </a:pPr>
            <a:r>
              <a:rPr lang="en-CA" sz="1600" dirty="0">
                <a:latin typeface="Consolas" panose="020B0609020204030204" pitchFamily="49" charset="0"/>
              </a:rPr>
              <a:t>    print(type(1),type(2/5),type(True),type("hi</a:t>
            </a:r>
            <a:r>
              <a:rPr lang="en-CA" sz="1600" dirty="0" smtClean="0">
                <a:latin typeface="Consolas" panose="020B0609020204030204" pitchFamily="49" charset="0"/>
              </a:rPr>
              <a:t>")</a:t>
            </a:r>
            <a:endParaRPr lang="en-CA" sz="1600" dirty="0">
              <a:latin typeface="Consolas" panose="020B0609020204030204" pitchFamily="49" charset="0"/>
            </a:endParaRPr>
          </a:p>
          <a:p>
            <a:pPr marL="225425" lvl="1" indent="0">
              <a:buNone/>
            </a:pPr>
            <a:r>
              <a:rPr lang="en-CA" sz="1600" dirty="0">
                <a:latin typeface="Consolas" panose="020B0609020204030204" pitchFamily="49" charset="0"/>
              </a:rPr>
              <a:t>    print(type(fun1()))</a:t>
            </a:r>
          </a:p>
          <a:p>
            <a:pPr marL="225425" lvl="1" indent="0">
              <a:buNone/>
            </a:pPr>
            <a:r>
              <a:rPr lang="en-CA" sz="1600" dirty="0">
                <a:latin typeface="Consolas" panose="020B0609020204030204" pitchFamily="49" charset="0"/>
              </a:rPr>
              <a:t>    print(type(fun2</a:t>
            </a:r>
            <a:r>
              <a:rPr lang="en-CA" sz="1600" dirty="0" smtClean="0">
                <a:latin typeface="Consolas" panose="020B0609020204030204" pitchFamily="49" charset="0"/>
              </a:rPr>
              <a:t>()))</a:t>
            </a:r>
          </a:p>
          <a:p>
            <a:pPr marL="225425" lvl="1" indent="0">
              <a:buNone/>
            </a:pPr>
            <a:endParaRPr lang="en-US" sz="1600" dirty="0">
              <a:latin typeface="Consolas" panose="020B0609020204030204" pitchFamily="49" charset="0"/>
            </a:endParaRPr>
          </a:p>
          <a:p>
            <a:pPr marL="225425" lvl="1" indent="0">
              <a:buNone/>
            </a:pPr>
            <a:r>
              <a:rPr lang="en-US" sz="1600" dirty="0">
                <a:latin typeface="Consolas" panose="020B0609020204030204" pitchFamily="49" charset="0"/>
              </a:rPr>
              <a:t>s</a:t>
            </a:r>
            <a:r>
              <a:rPr lang="en-US" sz="1600" dirty="0" smtClean="0">
                <a:latin typeface="Consolas" panose="020B0609020204030204" pitchFamily="49" charset="0"/>
              </a:rPr>
              <a:t>tart()</a:t>
            </a:r>
            <a:endParaRPr lang="en-CA" sz="1600" dirty="0" smtClean="0">
              <a:latin typeface="Consolas" panose="020B0609020204030204" pitchFamily="49" charset="0"/>
            </a:endParaRPr>
          </a:p>
          <a:p>
            <a:pPr marL="225425" lvl="1" indent="0">
              <a:buNone/>
            </a:pPr>
            <a:endParaRPr lang="en-CA" sz="1600" dirty="0">
              <a:latin typeface="Consolas" panose="020B0609020204030204" pitchFamily="49" charset="0"/>
            </a:endParaRPr>
          </a:p>
        </p:txBody>
      </p:sp>
      <p:pic>
        <p:nvPicPr>
          <p:cNvPr id="5" name="Picture 4"/>
          <p:cNvPicPr>
            <a:picLocks noChangeAspect="1"/>
          </p:cNvPicPr>
          <p:nvPr/>
        </p:nvPicPr>
        <p:blipFill>
          <a:blip r:embed="rId2"/>
          <a:stretch>
            <a:fillRect/>
          </a:stretch>
        </p:blipFill>
        <p:spPr>
          <a:xfrm>
            <a:off x="4128880" y="6196220"/>
            <a:ext cx="5048250" cy="628650"/>
          </a:xfrm>
          <a:prstGeom prst="rect">
            <a:avLst/>
          </a:prstGeom>
        </p:spPr>
      </p:pic>
      <p:sp>
        <p:nvSpPr>
          <p:cNvPr id="6" name="Rectangle 5"/>
          <p:cNvSpPr/>
          <p:nvPr/>
        </p:nvSpPr>
        <p:spPr>
          <a:xfrm>
            <a:off x="5638800" y="3276600"/>
            <a:ext cx="2514600" cy="1676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8900" indent="-88900">
              <a:buFont typeface="Arial" panose="020B0604020202020204" pitchFamily="34" charset="0"/>
              <a:buChar char="•"/>
            </a:pPr>
            <a:r>
              <a:rPr lang="en-US" sz="1600" dirty="0" smtClean="0">
                <a:solidFill>
                  <a:schemeClr val="tx1"/>
                </a:solidFill>
              </a:rPr>
              <a:t>Make sure you store the expected type into a variable.</a:t>
            </a:r>
          </a:p>
          <a:p>
            <a:pPr marL="88900" indent="-88900">
              <a:buFont typeface="Arial" panose="020B0604020202020204" pitchFamily="34" charset="0"/>
              <a:buChar char="•"/>
            </a:pPr>
            <a:r>
              <a:rPr lang="en-US" sz="1600" dirty="0" smtClean="0">
                <a:solidFill>
                  <a:schemeClr val="tx1"/>
                </a:solidFill>
              </a:rPr>
              <a:t>Mismatch of types can lead to problems introduced earlier.</a:t>
            </a:r>
            <a:endParaRPr lang="en-CA" sz="1600" dirty="0" smtClean="0">
              <a:solidFill>
                <a:schemeClr val="tx1"/>
              </a:solidFill>
            </a:endParaRPr>
          </a:p>
        </p:txBody>
      </p:sp>
    </p:spTree>
    <p:extLst>
      <p:ext uri="{BB962C8B-B14F-4D97-AF65-F5344CB8AC3E}">
        <p14:creationId xmlns:p14="http://schemas.microsoft.com/office/powerpoint/2010/main" val="2212566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New</a:t>
            </a:r>
            <a:r>
              <a:rPr lang="en-US" dirty="0" smtClean="0"/>
              <a:t> (Already Known?): </a:t>
            </a:r>
            <a:r>
              <a:rPr lang="en-US" b="1" dirty="0" smtClean="0">
                <a:solidFill>
                  <a:srgbClr val="FF0000"/>
                </a:solidFill>
              </a:rPr>
              <a:t>Definitions</a:t>
            </a:r>
            <a:endParaRPr lang="en-CA"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b="1" dirty="0" smtClean="0">
                    <a:solidFill>
                      <a:srgbClr val="FF0000"/>
                    </a:solidFill>
                  </a:rPr>
                  <a:t>Function parameter/argument/input</a:t>
                </a:r>
                <a:r>
                  <a:rPr lang="en-US" dirty="0" smtClean="0"/>
                  <a:t>: information that is passed into a function when that function is called.</a:t>
                </a:r>
              </a:p>
              <a:p>
                <a:r>
                  <a:rPr lang="en-US" dirty="0" smtClean="0"/>
                  <a:t>Examples:</a:t>
                </a:r>
              </a:p>
              <a:p>
                <a:pPr lvl="1"/>
                <a:r>
                  <a:rPr lang="en-US" dirty="0" smtClean="0">
                    <a:latin typeface="Consolas" panose="020B0609020204030204" pitchFamily="49" charset="0"/>
                  </a:rPr>
                  <a:t>AVERAGE(</a:t>
                </a:r>
                <a:r>
                  <a:rPr lang="en-US" b="1" dirty="0" smtClean="0">
                    <a:solidFill>
                      <a:srgbClr val="00B050"/>
                    </a:solidFill>
                    <a:latin typeface="Consolas" panose="020B0609020204030204" pitchFamily="49" charset="0"/>
                  </a:rPr>
                  <a:t>2,6,4</a:t>
                </a:r>
                <a:r>
                  <a:rPr lang="en-US" dirty="0" smtClean="0">
                    <a:latin typeface="Consolas" panose="020B0609020204030204" pitchFamily="49" charset="0"/>
                  </a:rPr>
                  <a:t>)</a:t>
                </a:r>
              </a:p>
              <a:p>
                <a:pPr lvl="1"/>
                <a:r>
                  <a:rPr lang="en-US" dirty="0" smtClean="0">
                    <a:latin typeface="Consolas" panose="020B0609020204030204" pitchFamily="49" charset="0"/>
                  </a:rPr>
                  <a:t>POWER(</a:t>
                </a:r>
                <a:r>
                  <a:rPr lang="en-US" b="1" dirty="0" err="1" smtClean="0">
                    <a:solidFill>
                      <a:schemeClr val="accent6">
                        <a:lumMod val="75000"/>
                      </a:schemeClr>
                    </a:solidFill>
                    <a:latin typeface="Consolas" panose="020B0609020204030204" pitchFamily="49" charset="0"/>
                  </a:rPr>
                  <a:t>base,exponent</a:t>
                </a:r>
                <a:r>
                  <a:rPr lang="en-US" dirty="0" smtClean="0">
                    <a:latin typeface="Consolas" panose="020B0609020204030204" pitchFamily="49" charset="0"/>
                  </a:rPr>
                  <a:t>)</a:t>
                </a:r>
              </a:p>
              <a:p>
                <a:pPr lvl="1"/>
                <a:r>
                  <a:rPr lang="en-US" dirty="0" smtClean="0">
                    <a:latin typeface="Consolas" panose="020B0609020204030204" pitchFamily="49" charset="0"/>
                  </a:rPr>
                  <a:t>CIRCUMEFRENCE(</a:t>
                </a:r>
                <a:r>
                  <a:rPr lang="en-US" b="1" dirty="0" smtClean="0">
                    <a:solidFill>
                      <a:srgbClr val="00B050"/>
                    </a:solidFill>
                    <a:latin typeface="Consolas" panose="020B0609020204030204" pitchFamily="49" charset="0"/>
                  </a:rPr>
                  <a:t>2</a:t>
                </a:r>
                <a:r>
                  <a:rPr lang="en-US" dirty="0" smtClean="0">
                    <a:latin typeface="Consolas" panose="020B0609020204030204" pitchFamily="49" charset="0"/>
                  </a:rPr>
                  <a:t>,</a:t>
                </a:r>
                <a14:m>
                  <m:oMath xmlns:m="http://schemas.openxmlformats.org/officeDocument/2006/math">
                    <m:r>
                      <a:rPr lang="en-US" b="1" i="0" smtClean="0">
                        <a:solidFill>
                          <a:srgbClr val="7030A0"/>
                        </a:solidFill>
                        <a:latin typeface="Cambria Math" panose="02040503050406030204" pitchFamily="18" charset="0"/>
                        <a:ea typeface="Cambria Math" panose="02040503050406030204" pitchFamily="18" charset="0"/>
                      </a:rPr>
                      <m:t>𝐏𝐈</m:t>
                    </m:r>
                  </m:oMath>
                </a14:m>
                <a:r>
                  <a:rPr lang="en-US" dirty="0" smtClean="0">
                    <a:latin typeface="Consolas" panose="020B0609020204030204" pitchFamily="49" charset="0"/>
                  </a:rPr>
                  <a:t>,</a:t>
                </a:r>
                <a:r>
                  <a:rPr lang="en-US" b="1" dirty="0" smtClean="0">
                    <a:solidFill>
                      <a:schemeClr val="accent6">
                        <a:lumMod val="75000"/>
                      </a:schemeClr>
                    </a:solidFill>
                    <a:latin typeface="Consolas" panose="020B0609020204030204" pitchFamily="49" charset="0"/>
                  </a:rPr>
                  <a:t>radius</a:t>
                </a:r>
                <a:r>
                  <a:rPr lang="en-US" dirty="0" smtClean="0">
                    <a:latin typeface="Consolas" panose="020B0609020204030204" pitchFamily="49" charset="0"/>
                  </a:rPr>
                  <a:t>)</a:t>
                </a:r>
              </a:p>
              <a:p>
                <a:r>
                  <a:rPr lang="en-US" dirty="0" smtClean="0"/>
                  <a:t>Note: arguments can consist of </a:t>
                </a:r>
                <a:r>
                  <a:rPr lang="en-US" b="1" dirty="0" smtClean="0">
                    <a:solidFill>
                      <a:schemeClr val="accent6">
                        <a:lumMod val="75000"/>
                      </a:schemeClr>
                    </a:solidFill>
                  </a:rPr>
                  <a:t>variables</a:t>
                </a:r>
                <a:r>
                  <a:rPr lang="en-US" dirty="0" smtClean="0"/>
                  <a:t>, </a:t>
                </a:r>
                <a:r>
                  <a:rPr lang="en-US" b="1" dirty="0" smtClean="0">
                    <a:solidFill>
                      <a:srgbClr val="7030A0"/>
                    </a:solidFill>
                  </a:rPr>
                  <a:t>named</a:t>
                </a:r>
                <a:r>
                  <a:rPr lang="en-US" dirty="0" smtClean="0"/>
                  <a:t> and </a:t>
                </a:r>
                <a:r>
                  <a:rPr lang="en-US" b="1" dirty="0" smtClean="0">
                    <a:solidFill>
                      <a:srgbClr val="00B050"/>
                    </a:solidFill>
                  </a:rPr>
                  <a:t>unnamed constants</a:t>
                </a:r>
                <a:r>
                  <a:rPr lang="en-US" dirty="0" smtClean="0"/>
                  <a:t>.</a:t>
                </a:r>
              </a:p>
              <a:p>
                <a:pPr lvl="1"/>
                <a:endParaRPr lang="en-CA"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963" t="-902"/>
                </a:stretch>
              </a:blipFill>
            </p:spPr>
            <p:txBody>
              <a:bodyPr/>
              <a:lstStyle/>
              <a:p>
                <a:r>
                  <a:rPr lang="en-CA">
                    <a:noFill/>
                  </a:rPr>
                  <a:t> </a:t>
                </a:r>
              </a:p>
            </p:txBody>
          </p:sp>
        </mc:Fallback>
      </mc:AlternateContent>
    </p:spTree>
    <p:extLst>
      <p:ext uri="{BB962C8B-B14F-4D97-AF65-F5344CB8AC3E}">
        <p14:creationId xmlns:p14="http://schemas.microsoft.com/office/powerpoint/2010/main" val="35477293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altLang="en-US" smtClean="0"/>
              <a:t>Good Style: Functions</a:t>
            </a:r>
          </a:p>
        </p:txBody>
      </p:sp>
      <p:sp>
        <p:nvSpPr>
          <p:cNvPr id="161795" name="Rectangle 3"/>
          <p:cNvSpPr>
            <a:spLocks noGrp="1" noChangeArrowheads="1"/>
          </p:cNvSpPr>
          <p:nvPr>
            <p:ph type="body" idx="1"/>
          </p:nvPr>
        </p:nvSpPr>
        <p:spPr/>
        <p:txBody>
          <a:bodyPr/>
          <a:lstStyle/>
          <a:p>
            <a:pPr marL="457200" indent="-457200">
              <a:buFontTx/>
              <a:buAutoNum type="arabicPeriod"/>
            </a:pPr>
            <a:r>
              <a:rPr lang="en-US" altLang="en-US" dirty="0" smtClean="0"/>
              <a:t>Each function should have one well defined task. If it doesn’t then this may be a sign that the function should be decomposed into multiple sub-functions.</a:t>
            </a:r>
          </a:p>
          <a:p>
            <a:pPr marL="803275" lvl="2" indent="-342900">
              <a:buFontTx/>
              <a:buAutoNum type="alphaLcParenR"/>
            </a:pPr>
            <a:r>
              <a:rPr lang="en-US" altLang="en-US" sz="2000" dirty="0" smtClean="0"/>
              <a:t>Clear function: A function that squares a number.</a:t>
            </a:r>
          </a:p>
          <a:p>
            <a:pPr marL="803275" lvl="2" indent="-342900">
              <a:buFontTx/>
              <a:buAutoNum type="alphaLcParenR"/>
            </a:pPr>
            <a:r>
              <a:rPr lang="en-US" altLang="en-US" sz="2000" dirty="0" smtClean="0"/>
              <a:t>Ambiguous function: A function that calculates the square and the cube of a number.</a:t>
            </a:r>
          </a:p>
          <a:p>
            <a:pPr marL="796925" lvl="3" indent="-107950"/>
            <a:r>
              <a:rPr lang="en-US" altLang="en-US" sz="1800" dirty="0" smtClean="0"/>
              <a:t>Writing a function that is too specific makes it less useful (in this case what if we wanted to perform one operation but not the other).</a:t>
            </a:r>
          </a:p>
          <a:p>
            <a:pPr marL="803275" lvl="2" indent="-342900"/>
            <a:r>
              <a:rPr lang="en-US" altLang="en-US" sz="2000" dirty="0" smtClean="0"/>
              <a:t>Also functions that perform multiple tasks can be harder to test.</a:t>
            </a:r>
          </a:p>
        </p:txBody>
      </p:sp>
    </p:spTree>
    <p:extLst>
      <p:ext uri="{BB962C8B-B14F-4D97-AF65-F5344CB8AC3E}">
        <p14:creationId xmlns:p14="http://schemas.microsoft.com/office/powerpoint/2010/main" val="3427251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1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1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1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1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1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build="p" bldLvl="4"/>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US" altLang="en-US" smtClean="0"/>
              <a:t>Good Style: Functions (2)</a:t>
            </a:r>
          </a:p>
        </p:txBody>
      </p:sp>
      <p:sp>
        <p:nvSpPr>
          <p:cNvPr id="3" name="Content Placeholder 2"/>
          <p:cNvSpPr>
            <a:spLocks noGrp="1"/>
          </p:cNvSpPr>
          <p:nvPr>
            <p:ph idx="1"/>
          </p:nvPr>
        </p:nvSpPr>
        <p:spPr/>
        <p:txBody>
          <a:bodyPr/>
          <a:lstStyle/>
          <a:p>
            <a:pPr marL="457200" indent="-457200">
              <a:buFont typeface="Calibri" pitchFamily="34" charset="0"/>
              <a:buAutoNum type="arabicPeriod" startAt="2"/>
            </a:pPr>
            <a:r>
              <a:rPr lang="en-US" altLang="en-US" dirty="0" smtClean="0"/>
              <a:t>(Related to the previous point). Functions should have a self-descriptive action-oriented name (verb/action phrase or take the form of a question – the latter for functions that check if something is true): the name of the function should provide a clear indication to the reader what task is performed by the function.</a:t>
            </a:r>
          </a:p>
          <a:p>
            <a:pPr marL="631825" lvl="1" indent="-342900">
              <a:buFontTx/>
              <a:buAutoNum type="alphaLcParenR"/>
            </a:pPr>
            <a:r>
              <a:rPr lang="en-US" altLang="en-US" sz="1800" dirty="0" smtClean="0"/>
              <a:t>Good: </a:t>
            </a:r>
            <a:r>
              <a:rPr lang="en-US" altLang="en-US" sz="1800" dirty="0" err="1" smtClean="0">
                <a:latin typeface="Consolas" pitchFamily="49" charset="0"/>
              </a:rPr>
              <a:t>drawShape</a:t>
            </a:r>
            <a:r>
              <a:rPr lang="en-US" altLang="en-US" sz="1800" dirty="0" smtClean="0">
                <a:latin typeface="Consolas" pitchFamily="49" charset="0"/>
              </a:rPr>
              <a:t>()</a:t>
            </a:r>
            <a:r>
              <a:rPr lang="en-US" altLang="en-US" sz="1800" dirty="0" smtClean="0"/>
              <a:t>, </a:t>
            </a:r>
            <a:r>
              <a:rPr lang="en-US" altLang="en-US" sz="1800" dirty="0" err="1" smtClean="0">
                <a:latin typeface="Consolas" pitchFamily="49" charset="0"/>
              </a:rPr>
              <a:t>toUpper</a:t>
            </a:r>
            <a:r>
              <a:rPr lang="en-US" altLang="en-US" sz="1800" dirty="0" smtClean="0">
                <a:latin typeface="Consolas" pitchFamily="49" charset="0"/>
              </a:rPr>
              <a:t>()</a:t>
            </a:r>
          </a:p>
          <a:p>
            <a:pPr marL="631825" lvl="1" indent="-342900">
              <a:buFont typeface="Arial" charset="0"/>
              <a:buNone/>
            </a:pPr>
            <a:r>
              <a:rPr lang="en-US" altLang="en-US" sz="1800" dirty="0" smtClean="0">
                <a:latin typeface="Consolas" pitchFamily="49" charset="0"/>
              </a:rPr>
              <a:t>        </a:t>
            </a:r>
            <a:r>
              <a:rPr lang="en-US" altLang="en-US" sz="1800" dirty="0" err="1" smtClean="0">
                <a:latin typeface="Consolas" pitchFamily="49" charset="0"/>
              </a:rPr>
              <a:t>isNum</a:t>
            </a:r>
            <a:r>
              <a:rPr lang="en-US" altLang="en-US" sz="1800" dirty="0" smtClean="0">
                <a:latin typeface="Consolas" pitchFamily="49" charset="0"/>
              </a:rPr>
              <a:t>()</a:t>
            </a:r>
            <a:r>
              <a:rPr lang="en-US" altLang="en-US" sz="1800" dirty="0" smtClean="0">
                <a:latin typeface="Arial" charset="0"/>
              </a:rPr>
              <a:t>, </a:t>
            </a:r>
            <a:r>
              <a:rPr lang="en-US" altLang="en-US" sz="1800" dirty="0" err="1" smtClean="0">
                <a:latin typeface="Consolas" pitchFamily="49" charset="0"/>
              </a:rPr>
              <a:t>isUpper</a:t>
            </a:r>
            <a:r>
              <a:rPr lang="en-US" altLang="en-US" sz="1800" dirty="0" smtClean="0">
                <a:latin typeface="Consolas" pitchFamily="49" charset="0"/>
              </a:rPr>
              <a:t>()</a:t>
            </a:r>
            <a:r>
              <a:rPr lang="en-US" altLang="en-US" sz="1800" dirty="0" smtClean="0">
                <a:latin typeface="Arial" charset="0"/>
              </a:rPr>
              <a:t>   </a:t>
            </a:r>
            <a:r>
              <a:rPr lang="en-US" altLang="en-US" sz="1800" b="1" dirty="0" smtClean="0">
                <a:solidFill>
                  <a:srgbClr val="3366FF"/>
                </a:solidFill>
                <a:latin typeface="Arial" charset="0"/>
              </a:rPr>
              <a:t># Boolean functions: Asks a question </a:t>
            </a:r>
            <a:endParaRPr lang="en-US" altLang="en-US" sz="1800" b="1" dirty="0" smtClean="0">
              <a:solidFill>
                <a:srgbClr val="3366FF"/>
              </a:solidFill>
              <a:latin typeface="Consolas" pitchFamily="49" charset="0"/>
            </a:endParaRPr>
          </a:p>
          <a:p>
            <a:pPr marL="631825" lvl="1" indent="-342900">
              <a:buFontTx/>
              <a:buAutoNum type="alphaLcParenR"/>
            </a:pPr>
            <a:r>
              <a:rPr lang="en-US" altLang="en-US" sz="1800" dirty="0" smtClean="0"/>
              <a:t>Bad: </a:t>
            </a:r>
            <a:r>
              <a:rPr lang="en-US" altLang="en-US" sz="1800" dirty="0" err="1" smtClean="0">
                <a:latin typeface="Consolas" pitchFamily="49" charset="0"/>
              </a:rPr>
              <a:t>doIt</a:t>
            </a:r>
            <a:r>
              <a:rPr lang="en-US" altLang="en-US" sz="1800" dirty="0" smtClean="0">
                <a:latin typeface="Consolas" pitchFamily="49" charset="0"/>
              </a:rPr>
              <a:t>()</a:t>
            </a:r>
            <a:r>
              <a:rPr lang="en-US" altLang="en-US" sz="1800" dirty="0" smtClean="0">
                <a:latin typeface="Arial" charset="0"/>
              </a:rPr>
              <a:t>, </a:t>
            </a:r>
            <a:r>
              <a:rPr lang="en-US" altLang="en-US" sz="1800" dirty="0" smtClean="0">
                <a:latin typeface="Consolas" pitchFamily="49" charset="0"/>
              </a:rPr>
              <a:t>go(), a()</a:t>
            </a:r>
          </a:p>
          <a:p>
            <a:pPr marL="457200" indent="-457200"/>
            <a:endParaRPr lang="en-US" altLang="en-US" dirty="0" smtClean="0"/>
          </a:p>
        </p:txBody>
      </p:sp>
    </p:spTree>
    <p:extLst>
      <p:ext uri="{BB962C8B-B14F-4D97-AF65-F5344CB8AC3E}">
        <p14:creationId xmlns:p14="http://schemas.microsoft.com/office/powerpoint/2010/main" val="145400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en-US" smtClean="0"/>
              <a:t>Good Style: Functions (2)</a:t>
            </a:r>
          </a:p>
        </p:txBody>
      </p:sp>
      <p:sp>
        <p:nvSpPr>
          <p:cNvPr id="162819" name="Rectangle 3"/>
          <p:cNvSpPr>
            <a:spLocks noGrp="1" noChangeArrowheads="1"/>
          </p:cNvSpPr>
          <p:nvPr>
            <p:ph type="body" idx="1"/>
          </p:nvPr>
        </p:nvSpPr>
        <p:spPr/>
        <p:txBody>
          <a:bodyPr/>
          <a:lstStyle/>
          <a:p>
            <a:pPr marL="457200" indent="-457200">
              <a:buFont typeface="Calibri" pitchFamily="34" charset="0"/>
              <a:buAutoNum type="arabicPeriod" startAt="3"/>
            </a:pPr>
            <a:r>
              <a:rPr lang="en-US" altLang="en-US" dirty="0" smtClean="0"/>
              <a:t>Try to avoid writing functions that are longer than one screen in length.</a:t>
            </a:r>
          </a:p>
          <a:p>
            <a:pPr marL="803275" lvl="2" indent="-342900">
              <a:buFontTx/>
              <a:buAutoNum type="alphaLcParenR"/>
            </a:pPr>
            <a:r>
              <a:rPr lang="en-US" altLang="en-US" sz="2000" dirty="0" smtClean="0"/>
              <a:t>Tracing functions that span multiple screens is more difficult.</a:t>
            </a:r>
          </a:p>
          <a:p>
            <a:pPr marL="803275" lvl="2" indent="-342900">
              <a:buFontTx/>
              <a:buAutoNum type="alphaLcParenR"/>
            </a:pPr>
            <a:r>
              <a:rPr lang="en-US" altLang="en-US" sz="2000" dirty="0" smtClean="0"/>
              <a:t>See each assignment description for what constitutes “one screen”.</a:t>
            </a:r>
          </a:p>
          <a:p>
            <a:pPr marL="457200" indent="-457200">
              <a:buFontTx/>
              <a:buAutoNum type="arabicPeriod" startAt="4"/>
            </a:pPr>
            <a:r>
              <a:rPr lang="en-US" altLang="en-US" dirty="0" smtClean="0"/>
              <a:t>The conventions for naming variables should also be applied in the naming of functions.</a:t>
            </a:r>
          </a:p>
          <a:p>
            <a:pPr marL="838200" lvl="1" indent="-381000">
              <a:buFontTx/>
              <a:buAutoNum type="alphaLcParenR"/>
            </a:pPr>
            <a:r>
              <a:rPr lang="en-US" altLang="en-US" dirty="0" smtClean="0"/>
              <a:t>Lower case characters only.</a:t>
            </a:r>
          </a:p>
          <a:p>
            <a:pPr marL="838200" lvl="1" indent="-381000">
              <a:buFontTx/>
              <a:buAutoNum type="alphaLcParenR"/>
            </a:pPr>
            <a:r>
              <a:rPr lang="en-US" altLang="en-US" dirty="0" smtClean="0"/>
              <a:t>With functions that are named using multiple words capitalize the first letter of each word except the first (so-called </a:t>
            </a:r>
            <a:r>
              <a:rPr lang="ja-JP" altLang="en-US" dirty="0" smtClean="0"/>
              <a:t>“</a:t>
            </a:r>
            <a:r>
              <a:rPr lang="en-US" altLang="ja-JP" dirty="0" smtClean="0"/>
              <a:t>camel case</a:t>
            </a:r>
            <a:r>
              <a:rPr lang="ja-JP" altLang="en-US" dirty="0" smtClean="0"/>
              <a:t>”</a:t>
            </a:r>
            <a:r>
              <a:rPr lang="en-US" altLang="ja-JP" dirty="0" smtClean="0"/>
              <a:t>) - most common approach or use the underscore (less common). Example: </a:t>
            </a:r>
            <a:r>
              <a:rPr lang="en-US" altLang="ja-JP" sz="1800" dirty="0" err="1" smtClean="0">
                <a:latin typeface="Consolas" pitchFamily="49" charset="0"/>
              </a:rPr>
              <a:t>toUpper</a:t>
            </a:r>
            <a:r>
              <a:rPr lang="en-US" altLang="ja-JP" sz="1800" dirty="0" smtClean="0">
                <a:latin typeface="Consolas" pitchFamily="49" charset="0"/>
              </a:rPr>
              <a:t>()</a:t>
            </a:r>
          </a:p>
          <a:p>
            <a:pPr marL="457200" lvl="1" indent="0">
              <a:buNone/>
            </a:pPr>
            <a:r>
              <a:rPr lang="en-US" altLang="ja-JP" sz="1800" dirty="0" smtClean="0">
                <a:latin typeface="Calibri" panose="020F0502020204030204" pitchFamily="34" charset="0"/>
                <a:cs typeface="Calibri" panose="020F0502020204030204" pitchFamily="34" charset="0"/>
              </a:rPr>
              <a:t>(Python doesn’t follow this convention but it’s an exception).</a:t>
            </a:r>
          </a:p>
          <a:p>
            <a:pPr marL="838200" lvl="1" indent="-381000">
              <a:buFont typeface="Times New Roman" pitchFamily="18" charset="0"/>
              <a:buNone/>
            </a:pPr>
            <a:endParaRPr lang="en-US" altLang="en-US" dirty="0" smtClean="0"/>
          </a:p>
          <a:p>
            <a:pPr marL="838200" lvl="1" indent="-381000">
              <a:buFontTx/>
              <a:buAutoNum type="alphaLcParenR"/>
            </a:pPr>
            <a:endParaRPr lang="en-US" altLang="en-US" dirty="0" smtClean="0"/>
          </a:p>
          <a:p>
            <a:pPr marL="457200" indent="-457200"/>
            <a:endParaRPr lang="en-US" altLang="en-US" dirty="0" smtClean="0"/>
          </a:p>
        </p:txBody>
      </p:sp>
    </p:spTree>
    <p:extLst>
      <p:ext uri="{BB962C8B-B14F-4D97-AF65-F5344CB8AC3E}">
        <p14:creationId xmlns:p14="http://schemas.microsoft.com/office/powerpoint/2010/main" val="1664511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28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28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28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2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build="p" bldLvl="3"/>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ltLang="en-US" dirty="0" smtClean="0"/>
              <a:t>Documenting Functions (Parameters)</a:t>
            </a:r>
          </a:p>
        </p:txBody>
      </p:sp>
      <p:sp>
        <p:nvSpPr>
          <p:cNvPr id="57347" name="Content Placeholder 2"/>
          <p:cNvSpPr>
            <a:spLocks noGrp="1"/>
          </p:cNvSpPr>
          <p:nvPr>
            <p:ph idx="1"/>
          </p:nvPr>
        </p:nvSpPr>
        <p:spPr/>
        <p:txBody>
          <a:bodyPr/>
          <a:lstStyle/>
          <a:p>
            <a:r>
              <a:rPr lang="en-US" altLang="en-US" dirty="0" smtClean="0"/>
              <a:t>Python doesn’t require the type to be specified in the parameter list.</a:t>
            </a:r>
          </a:p>
          <a:p>
            <a:r>
              <a:rPr lang="en-US" altLang="en-US" dirty="0" smtClean="0"/>
              <a:t>Therefore the number and type of parameters/inputs should be specified in the documentation for the function.</a:t>
            </a:r>
          </a:p>
          <a:p>
            <a:pPr lvl="1" eaLnBrk="1" hangingPunct="1">
              <a:spcBef>
                <a:spcPct val="0"/>
              </a:spcBef>
              <a:buFontTx/>
              <a:buNone/>
            </a:pPr>
            <a:r>
              <a:rPr lang="en-US" altLang="en-US" sz="1600" b="1" dirty="0" smtClean="0">
                <a:solidFill>
                  <a:srgbClr val="3366FF"/>
                </a:solidFill>
                <a:latin typeface="Consolas" pitchFamily="49" charset="0"/>
              </a:rPr>
              <a:t># display(</a:t>
            </a:r>
            <a:r>
              <a:rPr lang="en-US" altLang="en-US" sz="1600" b="1" dirty="0" err="1" smtClean="0">
                <a:solidFill>
                  <a:srgbClr val="3366FF"/>
                </a:solidFill>
                <a:latin typeface="Consolas" pitchFamily="49" charset="0"/>
              </a:rPr>
              <a:t>float,float</a:t>
            </a:r>
            <a:r>
              <a:rPr lang="en-US" altLang="en-US" sz="1600" b="1" dirty="0" smtClean="0">
                <a:solidFill>
                  <a:srgbClr val="3366FF"/>
                </a:solidFill>
                <a:latin typeface="Consolas" pitchFamily="49" charset="0"/>
              </a:rPr>
              <a:t>)</a:t>
            </a:r>
          </a:p>
          <a:p>
            <a:pPr lvl="1" eaLnBrk="1" hangingPunct="1">
              <a:spcBef>
                <a:spcPct val="0"/>
              </a:spcBef>
              <a:buFontTx/>
              <a:buNone/>
            </a:pPr>
            <a:r>
              <a:rPr lang="en-US" altLang="en-US" sz="1600" dirty="0" smtClean="0">
                <a:latin typeface="Consolas" pitchFamily="49" charset="0"/>
              </a:rPr>
              <a:t>def display(</a:t>
            </a:r>
            <a:r>
              <a:rPr lang="en-US" altLang="en-US" sz="1600" dirty="0" err="1" smtClean="0">
                <a:latin typeface="Consolas" pitchFamily="49" charset="0"/>
              </a:rPr>
              <a:t>celsius</a:t>
            </a:r>
            <a:r>
              <a:rPr lang="en-US" altLang="en-US" sz="1600" dirty="0" smtClean="0">
                <a:latin typeface="Consolas" pitchFamily="49" charset="0"/>
              </a:rPr>
              <a:t>, </a:t>
            </a:r>
            <a:r>
              <a:rPr lang="en-US" altLang="en-US" sz="1600" dirty="0" err="1" smtClean="0">
                <a:latin typeface="Consolas" pitchFamily="49" charset="0"/>
              </a:rPr>
              <a:t>fahrenheit</a:t>
            </a:r>
            <a:r>
              <a:rPr lang="en-US" altLang="en-US" sz="1600" dirty="0" smtClean="0">
                <a:latin typeface="Consolas" pitchFamily="49" charset="0"/>
              </a:rPr>
              <a:t>):</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544607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3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altLang="en-US" dirty="0" smtClean="0"/>
              <a:t>Documenting Functions (</a:t>
            </a:r>
            <a:r>
              <a:rPr lang="en-US" altLang="en-US" smtClean="0"/>
              <a:t>Return Values)</a:t>
            </a:r>
          </a:p>
        </p:txBody>
      </p:sp>
      <p:sp>
        <p:nvSpPr>
          <p:cNvPr id="3" name="Content Placeholder 2"/>
          <p:cNvSpPr>
            <a:spLocks noGrp="1"/>
          </p:cNvSpPr>
          <p:nvPr>
            <p:ph idx="1"/>
          </p:nvPr>
        </p:nvSpPr>
        <p:spPr/>
        <p:txBody>
          <a:bodyPr/>
          <a:lstStyle/>
          <a:p>
            <a:pPr>
              <a:defRPr/>
            </a:pPr>
            <a:r>
              <a:rPr lang="en-US" dirty="0" smtClean="0">
                <a:ea typeface="+mn-ea"/>
              </a:rPr>
              <a:t>Similar to specifying the function parameters/inputs, the return type should also be documented.</a:t>
            </a:r>
          </a:p>
          <a:p>
            <a:pPr>
              <a:defRPr/>
            </a:pPr>
            <a:r>
              <a:rPr lang="en-US" dirty="0" smtClean="0">
                <a:ea typeface="+mn-ea"/>
              </a:rPr>
              <a:t>Example:</a:t>
            </a:r>
          </a:p>
          <a:p>
            <a:pPr marL="342900" lvl="1" indent="0">
              <a:buFont typeface="Arial" charset="0"/>
              <a:buNone/>
              <a:defRPr/>
            </a:pPr>
            <a:r>
              <a:rPr lang="en-US" altLang="en-US" sz="1800" b="1" dirty="0" smtClean="0">
                <a:solidFill>
                  <a:srgbClr val="3366FF"/>
                </a:solidFill>
                <a:latin typeface="Consolas" pitchFamily="49" charset="0"/>
                <a:ea typeface="+mn-ea"/>
                <a:cs typeface="Consolas" pitchFamily="49" charset="0"/>
              </a:rPr>
              <a:t># calculate</a:t>
            </a:r>
          </a:p>
          <a:p>
            <a:pPr marL="342900" lvl="1" indent="0">
              <a:buFont typeface="Arial" charset="0"/>
              <a:buNone/>
              <a:defRPr/>
            </a:pPr>
            <a:r>
              <a:rPr lang="en-US" altLang="en-US" sz="1800" b="1" dirty="0" smtClean="0">
                <a:solidFill>
                  <a:srgbClr val="3366FF"/>
                </a:solidFill>
                <a:latin typeface="Consolas" pitchFamily="49" charset="0"/>
                <a:ea typeface="+mn-ea"/>
                <a:cs typeface="Consolas" pitchFamily="49" charset="0"/>
              </a:rPr>
              <a:t># returns(float,float)</a:t>
            </a:r>
          </a:p>
          <a:p>
            <a:pPr marL="342900" lvl="1" indent="0">
              <a:buFont typeface="Arial" charset="0"/>
              <a:buNone/>
              <a:defRPr/>
            </a:pPr>
            <a:r>
              <a:rPr lang="en-US" altLang="en-US" sz="1800" dirty="0" smtClean="0">
                <a:latin typeface="Consolas" pitchFamily="49" charset="0"/>
                <a:ea typeface="+mn-ea"/>
                <a:cs typeface="Consolas" pitchFamily="49" charset="0"/>
              </a:rPr>
              <a:t>def </a:t>
            </a:r>
            <a:r>
              <a:rPr lang="en-US" altLang="en-US" sz="1800" dirty="0">
                <a:latin typeface="Consolas" pitchFamily="49" charset="0"/>
                <a:ea typeface="+mn-ea"/>
                <a:cs typeface="Consolas" pitchFamily="49" charset="0"/>
              </a:rPr>
              <a:t>calculate(principle, rate, time):</a:t>
            </a:r>
          </a:p>
          <a:p>
            <a:pPr lvl="1">
              <a:defRPr/>
            </a:pPr>
            <a:endParaRPr lang="en-US" dirty="0">
              <a:ea typeface="+mn-ea"/>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altLang="en-US" smtClean="0"/>
              <a:t>Documenting Functions</a:t>
            </a:r>
          </a:p>
        </p:txBody>
      </p:sp>
      <p:sp>
        <p:nvSpPr>
          <p:cNvPr id="3" name="Content Placeholder 2"/>
          <p:cNvSpPr>
            <a:spLocks noGrp="1"/>
          </p:cNvSpPr>
          <p:nvPr>
            <p:ph idx="1"/>
          </p:nvPr>
        </p:nvSpPr>
        <p:spPr/>
        <p:txBody>
          <a:bodyPr/>
          <a:lstStyle/>
          <a:p>
            <a:r>
              <a:rPr lang="en-US" altLang="en-US" dirty="0" smtClean="0"/>
              <a:t>(As previously mentioned the documentation should include)</a:t>
            </a:r>
          </a:p>
          <a:p>
            <a:pPr lvl="1"/>
            <a:r>
              <a:rPr lang="en-US" altLang="en-US" dirty="0" smtClean="0"/>
              <a:t>The type and number of parameters/inputs e.g., </a:t>
            </a:r>
            <a:r>
              <a:rPr lang="en-US" altLang="en-US" b="1" dirty="0" smtClean="0">
                <a:solidFill>
                  <a:srgbClr val="3366FF"/>
                </a:solidFill>
              </a:rPr>
              <a:t># fun(</a:t>
            </a:r>
            <a:r>
              <a:rPr lang="en-US" altLang="en-US" b="1" dirty="0" err="1" smtClean="0">
                <a:solidFill>
                  <a:srgbClr val="3366FF"/>
                </a:solidFill>
              </a:rPr>
              <a:t>int,string</a:t>
            </a:r>
            <a:r>
              <a:rPr lang="en-US" altLang="en-US" b="1" dirty="0" smtClean="0">
                <a:solidFill>
                  <a:srgbClr val="3366FF"/>
                </a:solidFill>
              </a:rPr>
              <a:t>)</a:t>
            </a:r>
          </a:p>
          <a:p>
            <a:pPr lvl="1"/>
            <a:r>
              <a:rPr lang="en-US" altLang="en-US" dirty="0" smtClean="0"/>
              <a:t>The type and number of return values e.g., </a:t>
            </a:r>
            <a:r>
              <a:rPr lang="en-US" altLang="en-US" b="1" dirty="0" smtClean="0">
                <a:solidFill>
                  <a:srgbClr val="3366FF"/>
                </a:solidFill>
              </a:rPr>
              <a:t># returns(</a:t>
            </a:r>
            <a:r>
              <a:rPr lang="en-US" altLang="en-US" b="1" dirty="0" err="1" smtClean="0">
                <a:solidFill>
                  <a:srgbClr val="3366FF"/>
                </a:solidFill>
              </a:rPr>
              <a:t>float,float,int</a:t>
            </a:r>
            <a:r>
              <a:rPr lang="en-US" altLang="en-US" b="1" dirty="0" smtClean="0">
                <a:solidFill>
                  <a:srgbClr val="3366FF"/>
                </a:solidFill>
              </a:rPr>
              <a:t>)</a:t>
            </a:r>
          </a:p>
          <a:p>
            <a:r>
              <a:rPr lang="en-US" altLang="en-US" dirty="0" smtClean="0"/>
              <a:t>Additional documentation</a:t>
            </a:r>
          </a:p>
          <a:p>
            <a:pPr lvl="1"/>
            <a:r>
              <a:rPr lang="en-US" altLang="en-US" dirty="0" smtClean="0"/>
              <a:t>Functions are a ‘mini’ program.</a:t>
            </a:r>
          </a:p>
          <a:p>
            <a:pPr lvl="1"/>
            <a:r>
              <a:rPr lang="en-US" altLang="en-US" dirty="0" smtClean="0"/>
              <a:t>Consequently the manner in which an entire program is documented should also repeated in a similar process for each function:</a:t>
            </a:r>
          </a:p>
          <a:p>
            <a:pPr lvl="2"/>
            <a:r>
              <a:rPr lang="en-US" altLang="en-US" dirty="0" smtClean="0"/>
              <a:t>List of program features implemented in a function should be specified in the documentation for that function.</a:t>
            </a:r>
          </a:p>
          <a:p>
            <a:pPr lvl="2"/>
            <a:r>
              <a:rPr lang="en-US" altLang="en-US" dirty="0" smtClean="0"/>
              <a:t>Limitations, assumptions e.g., if a function will divide two parameters then the documentation should indicate that the function requires that the denominator is not zero.</a:t>
            </a:r>
          </a:p>
          <a:p>
            <a:pPr lvl="2"/>
            <a:r>
              <a:rPr lang="en-US" altLang="en-US" dirty="0" smtClean="0"/>
              <a:t>(Authorship and version number may or may not be necessary for the purposes of this class although they are often included in actual practice).</a:t>
            </a:r>
          </a:p>
          <a:p>
            <a:endParaRPr lang="en-US" altLang="en-US" dirty="0" smtClean="0"/>
          </a:p>
        </p:txBody>
      </p:sp>
    </p:spTree>
    <p:extLst>
      <p:ext uri="{BB962C8B-B14F-4D97-AF65-F5344CB8AC3E}">
        <p14:creationId xmlns:p14="http://schemas.microsoft.com/office/powerpoint/2010/main" val="14404403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t>After This Section You Should Now Know</a:t>
            </a:r>
            <a:endParaRPr lang="en-US" dirty="0"/>
          </a:p>
        </p:txBody>
      </p:sp>
      <p:sp>
        <p:nvSpPr>
          <p:cNvPr id="3" name="Content Placeholder 2"/>
          <p:cNvSpPr>
            <a:spLocks noGrp="1"/>
          </p:cNvSpPr>
          <p:nvPr>
            <p:ph idx="1"/>
          </p:nvPr>
        </p:nvSpPr>
        <p:spPr/>
        <p:txBody>
          <a:bodyPr/>
          <a:lstStyle/>
          <a:p>
            <a:pPr>
              <a:lnSpc>
                <a:spcPct val="90000"/>
              </a:lnSpc>
            </a:pPr>
            <a:r>
              <a:rPr lang="en-US" altLang="en-US" dirty="0" smtClean="0"/>
              <a:t>How </a:t>
            </a:r>
            <a:r>
              <a:rPr lang="en-US" altLang="en-US" dirty="0"/>
              <a:t>to pass information to functions via </a:t>
            </a:r>
            <a:r>
              <a:rPr lang="en-US" altLang="en-US" dirty="0" smtClean="0"/>
              <a:t>parameters</a:t>
            </a:r>
            <a:endParaRPr lang="en-US" altLang="en-US" dirty="0"/>
          </a:p>
          <a:p>
            <a:pPr>
              <a:lnSpc>
                <a:spcPct val="90000"/>
              </a:lnSpc>
            </a:pPr>
            <a:r>
              <a:rPr lang="en-US" altLang="en-US" dirty="0"/>
              <a:t>How and why to return values from a function</a:t>
            </a:r>
          </a:p>
          <a:p>
            <a:pPr>
              <a:lnSpc>
                <a:spcPct val="90000"/>
              </a:lnSpc>
            </a:pPr>
            <a:r>
              <a:rPr lang="en-CA" altLang="en-US" dirty="0" smtClean="0"/>
              <a:t>How </a:t>
            </a:r>
            <a:r>
              <a:rPr lang="en-CA" altLang="en-US" dirty="0"/>
              <a:t>to document a </a:t>
            </a:r>
            <a:r>
              <a:rPr lang="en-CA" altLang="en-US" dirty="0" smtClean="0"/>
              <a:t>function</a:t>
            </a:r>
          </a:p>
          <a:p>
            <a:pPr>
              <a:lnSpc>
                <a:spcPct val="90000"/>
              </a:lnSpc>
            </a:pPr>
            <a:r>
              <a:rPr lang="en-CA" dirty="0"/>
              <a:t>F</a:t>
            </a:r>
            <a:r>
              <a:rPr lang="en-CA" dirty="0" smtClean="0"/>
              <a:t>unction </a:t>
            </a:r>
            <a:r>
              <a:rPr lang="en-CA" dirty="0"/>
              <a:t>specific style </a:t>
            </a:r>
            <a:r>
              <a:rPr lang="en-CA" dirty="0" smtClean="0"/>
              <a:t>requirements</a:t>
            </a:r>
          </a:p>
          <a:p>
            <a:pPr>
              <a:lnSpc>
                <a:spcPct val="90000"/>
              </a:lnSpc>
            </a:pPr>
            <a:r>
              <a:rPr lang="en-US" altLang="en-US" dirty="0"/>
              <a:t>New definitions: function arguments, parameters, inputs</a:t>
            </a:r>
          </a:p>
          <a:p>
            <a:endParaRPr lang="en-US" dirty="0"/>
          </a:p>
        </p:txBody>
      </p:sp>
    </p:spTree>
    <p:extLst>
      <p:ext uri="{BB962C8B-B14F-4D97-AF65-F5344CB8AC3E}">
        <p14:creationId xmlns:p14="http://schemas.microsoft.com/office/powerpoint/2010/main" val="36026631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en-US" altLang="en-US" smtClean="0"/>
              <a:t>Copyright Notification</a:t>
            </a:r>
          </a:p>
        </p:txBody>
      </p:sp>
      <p:sp>
        <p:nvSpPr>
          <p:cNvPr id="110595" name="Content Placeholder 2"/>
          <p:cNvSpPr>
            <a:spLocks noGrp="1"/>
          </p:cNvSpPr>
          <p:nvPr>
            <p:ph idx="1"/>
          </p:nvPr>
        </p:nvSpPr>
        <p:spPr/>
        <p:txBody>
          <a:bodyPr/>
          <a:lstStyle/>
          <a:p>
            <a:r>
              <a:rPr lang="en-US" altLang="en-US" smtClean="0"/>
              <a:t>“Unless otherwise indicated, all images in this presentation are  used with permission from Microsoft.”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t>Parameter Passing (Function Definition)</a:t>
            </a:r>
          </a:p>
        </p:txBody>
      </p:sp>
      <p:sp>
        <p:nvSpPr>
          <p:cNvPr id="47107" name="Rectangle 3"/>
          <p:cNvSpPr>
            <a:spLocks noGrp="1" noChangeArrowheads="1"/>
          </p:cNvSpPr>
          <p:nvPr>
            <p:ph type="body" idx="1"/>
          </p:nvPr>
        </p:nvSpPr>
        <p:spPr/>
        <p:txBody>
          <a:bodyPr/>
          <a:lstStyle/>
          <a:p>
            <a:r>
              <a:rPr lang="en-US" altLang="en-US" dirty="0" smtClean="0"/>
              <a:t>List the names of the variables in the round brackets that will store the name of the information passed in.</a:t>
            </a:r>
          </a:p>
          <a:p>
            <a:r>
              <a:rPr lang="en-US" altLang="en-US" b="1" dirty="0" smtClean="0"/>
              <a:t>Format:</a:t>
            </a:r>
          </a:p>
          <a:p>
            <a:pPr lvl="1">
              <a:buFont typeface="Times New Roman" pitchFamily="18" charset="0"/>
              <a:buNone/>
            </a:pPr>
            <a:r>
              <a:rPr lang="en-US" altLang="en-US" sz="1800" dirty="0" smtClean="0">
                <a:latin typeface="Consolas" pitchFamily="49" charset="0"/>
              </a:rPr>
              <a:t>  def &lt;</a:t>
            </a:r>
            <a:r>
              <a:rPr lang="en-US" altLang="en-US" sz="1800" i="1" dirty="0" smtClean="0">
                <a:latin typeface="Consolas" pitchFamily="49" charset="0"/>
              </a:rPr>
              <a:t>function name</a:t>
            </a:r>
            <a:r>
              <a:rPr lang="en-US" altLang="en-US" sz="1800" dirty="0" smtClean="0">
                <a:latin typeface="Consolas" pitchFamily="49" charset="0"/>
              </a:rPr>
              <a:t>&gt;(&lt;</a:t>
            </a:r>
            <a:r>
              <a:rPr lang="en-US" altLang="en-US" sz="1800" i="1" dirty="0" smtClean="0">
                <a:latin typeface="Consolas" pitchFamily="49" charset="0"/>
              </a:rPr>
              <a:t>parameter 1</a:t>
            </a:r>
            <a:r>
              <a:rPr lang="en-US" altLang="en-US" sz="1800" dirty="0" smtClean="0">
                <a:latin typeface="Consolas" pitchFamily="49" charset="0"/>
              </a:rPr>
              <a:t>&gt;,&lt;</a:t>
            </a:r>
            <a:r>
              <a:rPr lang="en-US" altLang="en-US" sz="1800" i="1" dirty="0" smtClean="0">
                <a:latin typeface="Consolas" pitchFamily="49" charset="0"/>
              </a:rPr>
              <a:t>parameter 2</a:t>
            </a:r>
            <a:r>
              <a:rPr lang="en-US" altLang="en-US" sz="1800" dirty="0" smtClean="0">
                <a:latin typeface="Consolas" pitchFamily="49" charset="0"/>
              </a:rPr>
              <a:t>&gt;...</a:t>
            </a:r>
          </a:p>
          <a:p>
            <a:pPr lvl="1">
              <a:buFont typeface="Times New Roman" pitchFamily="18" charset="0"/>
              <a:buNone/>
            </a:pPr>
            <a:r>
              <a:rPr lang="en-US" altLang="en-US" sz="1800" dirty="0" smtClean="0">
                <a:latin typeface="Consolas" pitchFamily="49" charset="0"/>
              </a:rPr>
              <a:t>    &lt;parameter n-1&gt;, &lt;parameter n&gt;):</a:t>
            </a:r>
          </a:p>
          <a:p>
            <a:r>
              <a:rPr lang="en-US" altLang="en-US" b="1" dirty="0" smtClean="0"/>
              <a:t>Example:</a:t>
            </a:r>
          </a:p>
          <a:p>
            <a:pPr lvl="1">
              <a:buFont typeface="Times New Roman" pitchFamily="18" charset="0"/>
              <a:buNone/>
            </a:pPr>
            <a:r>
              <a:rPr lang="en-US" altLang="en-US" sz="1800" dirty="0" smtClean="0">
                <a:latin typeface="Consolas" pitchFamily="49" charset="0"/>
              </a:rPr>
              <a:t>  </a:t>
            </a:r>
            <a:r>
              <a:rPr lang="en-US" altLang="en-US" sz="1800" dirty="0" err="1" smtClean="0">
                <a:latin typeface="Consolas" pitchFamily="49" charset="0"/>
              </a:rPr>
              <a:t>def</a:t>
            </a:r>
            <a:r>
              <a:rPr lang="en-US" altLang="en-US" sz="1800" dirty="0" smtClean="0">
                <a:latin typeface="Consolas" pitchFamily="49" charset="0"/>
              </a:rPr>
              <a:t> display(</a:t>
            </a:r>
            <a:r>
              <a:rPr lang="en-US" altLang="en-US" sz="1800" dirty="0" err="1" smtClean="0">
                <a:latin typeface="Consolas" pitchFamily="49" charset="0"/>
              </a:rPr>
              <a:t>celsius,fahrenheit</a:t>
            </a:r>
            <a:r>
              <a:rPr lang="en-US" altLang="en-US" sz="1800" dirty="0" smtClean="0">
                <a:latin typeface="Consolas" pitchFamily="49" charset="0"/>
              </a:rPr>
              <a:t>): </a:t>
            </a:r>
          </a:p>
          <a:p>
            <a:pPr>
              <a:buFont typeface="Times New Roman" pitchFamily="18" charset="0"/>
              <a:buNone/>
            </a:pPr>
            <a:endParaRPr lang="en-US" altLang="en-US" sz="2200" dirty="0">
              <a:latin typeface="Consolas" pitchFamily="49" charset="0"/>
            </a:endParaRPr>
          </a:p>
          <a:p>
            <a:endParaRPr lang="en-US" altLang="en-US" sz="1800" dirty="0" smtClean="0">
              <a:latin typeface="Arial" charset="0"/>
            </a:endParaRPr>
          </a:p>
        </p:txBody>
      </p:sp>
      <p:sp>
        <p:nvSpPr>
          <p:cNvPr id="2" name="Rectangle 1"/>
          <p:cNvSpPr/>
          <p:nvPr/>
        </p:nvSpPr>
        <p:spPr>
          <a:xfrm>
            <a:off x="457200" y="6183868"/>
            <a:ext cx="7162800" cy="369332"/>
          </a:xfrm>
          <a:prstGeom prst="rect">
            <a:avLst/>
          </a:prstGeom>
        </p:spPr>
        <p:txBody>
          <a:bodyPr wrap="square">
            <a:spAutoFit/>
          </a:bodyPr>
          <a:lstStyle/>
          <a:p>
            <a:r>
              <a:rPr lang="en-US" altLang="en-US" dirty="0">
                <a:cs typeface="Calibri" panose="020F0502020204030204" pitchFamily="34" charset="0"/>
              </a:rPr>
              <a:t>n is a non-negative </a:t>
            </a:r>
            <a:r>
              <a:rPr lang="en-US" altLang="en-US" dirty="0" smtClean="0">
                <a:cs typeface="Calibri" panose="020F0502020204030204" pitchFamily="34" charset="0"/>
              </a:rPr>
              <a:t>integer (you pass in 0 or more parameters)</a:t>
            </a:r>
            <a:endParaRPr lang="en-US" altLang="en-US" dirty="0">
              <a:cs typeface="Calibri" panose="020F050202020403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en-US" dirty="0" smtClean="0"/>
              <a:t>Parameter Passing (Function Call)</a:t>
            </a:r>
          </a:p>
        </p:txBody>
      </p:sp>
      <p:sp>
        <p:nvSpPr>
          <p:cNvPr id="48131" name="Rectangle 3"/>
          <p:cNvSpPr>
            <a:spLocks noGrp="1" noChangeArrowheads="1"/>
          </p:cNvSpPr>
          <p:nvPr>
            <p:ph type="body" idx="1"/>
          </p:nvPr>
        </p:nvSpPr>
        <p:spPr/>
        <p:txBody>
          <a:bodyPr/>
          <a:lstStyle/>
          <a:p>
            <a:r>
              <a:rPr lang="en-US" altLang="en-US" dirty="0" smtClean="0"/>
              <a:t>Just list the information to be passed as parameters to the function in the round brackets.</a:t>
            </a:r>
          </a:p>
          <a:p>
            <a:pPr lvl="1"/>
            <a:r>
              <a:rPr lang="en-US" altLang="en-US" dirty="0" smtClean="0"/>
              <a:t>Passing variables or named constant: just specify the name of the identifier e.g. </a:t>
            </a:r>
            <a:r>
              <a:rPr lang="en-US" altLang="en-US" dirty="0" smtClean="0">
                <a:latin typeface="Consolas" panose="020B0609020204030204" pitchFamily="49" charset="0"/>
              </a:rPr>
              <a:t>print(num)</a:t>
            </a:r>
            <a:r>
              <a:rPr lang="en-US" altLang="en-US" dirty="0" smtClean="0"/>
              <a:t>, </a:t>
            </a:r>
            <a:r>
              <a:rPr lang="en-US" altLang="en-US" dirty="0" err="1" smtClean="0">
                <a:latin typeface="Consolas" panose="020B0609020204030204" pitchFamily="49" charset="0"/>
              </a:rPr>
              <a:t>random.ranrange</a:t>
            </a:r>
            <a:r>
              <a:rPr lang="en-US" altLang="en-US" dirty="0" smtClean="0">
                <a:latin typeface="Consolas" panose="020B0609020204030204" pitchFamily="49" charset="0"/>
              </a:rPr>
              <a:t>(MIN,MAX)</a:t>
            </a:r>
          </a:p>
          <a:p>
            <a:pPr lvl="1"/>
            <a:r>
              <a:rPr lang="en-US" altLang="en-US" dirty="0" smtClean="0"/>
              <a:t>Passing unnamed constants: just specify the value of the parameter e.g. </a:t>
            </a:r>
            <a:r>
              <a:rPr lang="en-US" altLang="en-US" dirty="0"/>
              <a:t>input(</a:t>
            </a:r>
            <a:r>
              <a:rPr lang="en-US" altLang="en-US" dirty="0">
                <a:latin typeface="Consolas" panose="020B0609020204030204" pitchFamily="49" charset="0"/>
              </a:rPr>
              <a:t>"Enter </a:t>
            </a:r>
            <a:r>
              <a:rPr lang="en-US" altLang="en-US" dirty="0" smtClean="0">
                <a:latin typeface="Consolas" panose="020B0609020204030204" pitchFamily="49" charset="0"/>
              </a:rPr>
              <a:t>your name</a:t>
            </a:r>
            <a:r>
              <a:rPr lang="en-US" altLang="en-US" dirty="0">
                <a:latin typeface="Consolas" panose="020B0609020204030204" pitchFamily="49" charset="0"/>
              </a:rPr>
              <a:t>: ")</a:t>
            </a:r>
            <a:r>
              <a:rPr lang="en-US" altLang="en-US" dirty="0"/>
              <a:t>, </a:t>
            </a:r>
            <a:r>
              <a:rPr lang="en-US" altLang="en-US" dirty="0">
                <a:latin typeface="Consolas" panose="020B0609020204030204" pitchFamily="49" charset="0"/>
              </a:rPr>
              <a:t>print</a:t>
            </a:r>
            <a:r>
              <a:rPr lang="en-US" altLang="en-US" dirty="0" smtClean="0">
                <a:latin typeface="Consolas" panose="020B0609020204030204" pitchFamily="49" charset="0"/>
              </a:rPr>
              <a:t>(</a:t>
            </a:r>
            <a:r>
              <a:rPr lang="en-US" altLang="en-US" dirty="0">
                <a:latin typeface="Consolas" panose="020B0609020204030204" pitchFamily="49" charset="0"/>
              </a:rPr>
              <a:t>"</a:t>
            </a:r>
            <a:r>
              <a:rPr lang="en-US" altLang="en-US" dirty="0" smtClean="0">
                <a:latin typeface="Consolas" panose="020B0609020204030204" pitchFamily="49" charset="0"/>
              </a:rPr>
              <a:t>Hello</a:t>
            </a:r>
            <a:r>
              <a:rPr lang="en-US" altLang="en-US" dirty="0">
                <a:latin typeface="Consolas" panose="020B0609020204030204" pitchFamily="49" charset="0"/>
              </a:rPr>
              <a:t>"</a:t>
            </a:r>
            <a:r>
              <a:rPr lang="en-US" altLang="en-US" dirty="0" smtClean="0">
                <a:latin typeface="Consolas" panose="020B0609020204030204" pitchFamily="49" charset="0"/>
              </a:rPr>
              <a:t>)</a:t>
            </a:r>
          </a:p>
          <a:p>
            <a:r>
              <a:rPr lang="en-US" altLang="en-US" b="1" dirty="0" smtClean="0"/>
              <a:t>Format:</a:t>
            </a:r>
          </a:p>
          <a:p>
            <a:pPr lvl="1">
              <a:buFont typeface="Times New Roman" pitchFamily="18" charset="0"/>
              <a:buNone/>
            </a:pPr>
            <a:r>
              <a:rPr lang="en-US" altLang="en-US" sz="1800" dirty="0" smtClean="0">
                <a:latin typeface="Consolas" pitchFamily="49" charset="0"/>
              </a:rPr>
              <a:t> &lt;</a:t>
            </a:r>
            <a:r>
              <a:rPr lang="en-US" altLang="en-US" sz="1800" i="1" dirty="0" smtClean="0">
                <a:latin typeface="Consolas" pitchFamily="49" charset="0"/>
              </a:rPr>
              <a:t>function name</a:t>
            </a:r>
            <a:r>
              <a:rPr lang="en-US" altLang="en-US" sz="1800" dirty="0" smtClean="0">
                <a:latin typeface="Consolas" pitchFamily="49" charset="0"/>
              </a:rPr>
              <a:t>&gt;(&lt;</a:t>
            </a:r>
            <a:r>
              <a:rPr lang="en-US" altLang="en-US" sz="1800" i="1" dirty="0" smtClean="0">
                <a:latin typeface="Consolas" pitchFamily="49" charset="0"/>
              </a:rPr>
              <a:t>parameter 1</a:t>
            </a:r>
            <a:r>
              <a:rPr lang="en-US" altLang="en-US" sz="1800" dirty="0" smtClean="0">
                <a:latin typeface="Consolas" pitchFamily="49" charset="0"/>
              </a:rPr>
              <a:t>&gt;, &lt;</a:t>
            </a:r>
            <a:r>
              <a:rPr lang="en-US" altLang="en-US" sz="1800" i="1" dirty="0" smtClean="0">
                <a:latin typeface="Consolas" pitchFamily="49" charset="0"/>
              </a:rPr>
              <a:t>parameter 2</a:t>
            </a:r>
            <a:r>
              <a:rPr lang="en-US" altLang="en-US" sz="1800" dirty="0" smtClean="0">
                <a:latin typeface="Consolas" pitchFamily="49" charset="0"/>
              </a:rPr>
              <a:t>&gt;...</a:t>
            </a:r>
          </a:p>
          <a:p>
            <a:pPr lvl="1">
              <a:buFont typeface="Times New Roman" pitchFamily="18" charset="0"/>
              <a:buNone/>
            </a:pPr>
            <a:r>
              <a:rPr lang="en-US" altLang="en-US" sz="1800" dirty="0" smtClean="0">
                <a:latin typeface="Consolas" pitchFamily="49" charset="0"/>
              </a:rPr>
              <a:t>    &lt;</a:t>
            </a:r>
            <a:r>
              <a:rPr lang="en-US" altLang="en-US" sz="1800" i="1" dirty="0" smtClean="0">
                <a:latin typeface="Consolas" pitchFamily="49" charset="0"/>
              </a:rPr>
              <a:t>parameter n-1</a:t>
            </a:r>
            <a:r>
              <a:rPr lang="en-US" altLang="en-US" sz="1800" dirty="0" smtClean="0">
                <a:latin typeface="Consolas" pitchFamily="49" charset="0"/>
              </a:rPr>
              <a:t>&gt;, &lt;</a:t>
            </a:r>
            <a:r>
              <a:rPr lang="en-US" altLang="en-US" sz="1800" i="1" dirty="0" smtClean="0">
                <a:latin typeface="Consolas" pitchFamily="49" charset="0"/>
              </a:rPr>
              <a:t>parameter n</a:t>
            </a:r>
            <a:r>
              <a:rPr lang="en-US" altLang="en-US" sz="1800" dirty="0" smtClean="0">
                <a:latin typeface="Consolas" pitchFamily="49" charset="0"/>
              </a:rPr>
              <a:t>&gt;)</a:t>
            </a:r>
          </a:p>
          <a:p>
            <a:pPr lvl="1">
              <a:buFont typeface="Times New Roman" pitchFamily="18" charset="0"/>
              <a:buNone/>
            </a:pPr>
            <a:endParaRPr lang="en-US" altLang="en-US" sz="1800" dirty="0" smtClean="0">
              <a:latin typeface="Consolas" pitchFamily="49" charset="0"/>
            </a:endParaRPr>
          </a:p>
          <a:p>
            <a:r>
              <a:rPr lang="en-US" altLang="en-US" b="1" dirty="0" smtClean="0"/>
              <a:t>Example:</a:t>
            </a:r>
          </a:p>
          <a:p>
            <a:pPr lvl="1">
              <a:buFont typeface="Times New Roman" pitchFamily="18" charset="0"/>
              <a:buNone/>
            </a:pPr>
            <a:r>
              <a:rPr lang="en-US" altLang="en-US" sz="1800" dirty="0" smtClean="0">
                <a:latin typeface="Consolas" pitchFamily="49" charset="0"/>
              </a:rPr>
              <a:t>  display(</a:t>
            </a:r>
            <a:r>
              <a:rPr lang="en-US" altLang="en-US" sz="1800" dirty="0" err="1" smtClean="0">
                <a:latin typeface="Consolas" pitchFamily="49" charset="0"/>
              </a:rPr>
              <a:t>celsius,fahrenheit</a:t>
            </a:r>
            <a:r>
              <a:rPr lang="en-US" altLang="en-US" sz="1800" dirty="0" smtClean="0">
                <a:latin typeface="Consolas" pitchFamily="49" charset="0"/>
              </a:rPr>
              <a:t>)</a:t>
            </a:r>
          </a:p>
          <a:p>
            <a:endParaRPr lang="en-US" altLang="en-US" sz="1800" dirty="0" smtClean="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smtClean="0"/>
              <a:t>Memory And Parameter Passing</a:t>
            </a:r>
          </a:p>
        </p:txBody>
      </p:sp>
      <p:sp>
        <p:nvSpPr>
          <p:cNvPr id="49155" name="Rectangle 3"/>
          <p:cNvSpPr>
            <a:spLocks noGrp="1" noChangeArrowheads="1"/>
          </p:cNvSpPr>
          <p:nvPr>
            <p:ph type="body" idx="1"/>
          </p:nvPr>
        </p:nvSpPr>
        <p:spPr/>
        <p:txBody>
          <a:bodyPr/>
          <a:lstStyle/>
          <a:p>
            <a:r>
              <a:rPr lang="en-US" altLang="en-US" dirty="0" smtClean="0"/>
              <a:t>Parameters passed as parameters/inputs into functions become variables in the local memory of that function.</a:t>
            </a:r>
          </a:p>
          <a:p>
            <a:endParaRPr lang="en-US" altLang="en-US" dirty="0" smtClean="0"/>
          </a:p>
          <a:p>
            <a:pPr lvl="1">
              <a:buFont typeface="Times New Roman" pitchFamily="18" charset="0"/>
              <a:buNone/>
            </a:pPr>
            <a:r>
              <a:rPr lang="en-US" altLang="en-US" sz="1800" dirty="0" smtClean="0">
                <a:latin typeface="Consolas" pitchFamily="49" charset="0"/>
              </a:rPr>
              <a:t>def fun(num1):</a:t>
            </a:r>
            <a:br>
              <a:rPr lang="en-US" altLang="en-US" sz="1800" dirty="0" smtClean="0">
                <a:latin typeface="Consolas" pitchFamily="49" charset="0"/>
              </a:rPr>
            </a:br>
            <a:r>
              <a:rPr lang="en-US" altLang="en-US" sz="1800" dirty="0" smtClean="0">
                <a:latin typeface="Consolas" pitchFamily="49" charset="0"/>
              </a:rPr>
              <a:t>   print(num1)</a:t>
            </a:r>
          </a:p>
          <a:p>
            <a:pPr lvl="1">
              <a:buFont typeface="Times New Roman" pitchFamily="18" charset="0"/>
              <a:buNone/>
            </a:pPr>
            <a:r>
              <a:rPr lang="en-US" altLang="en-US" sz="1800" dirty="0" smtClean="0">
                <a:latin typeface="Consolas" pitchFamily="49" charset="0"/>
              </a:rPr>
              <a:t>     num2 = 20</a:t>
            </a:r>
          </a:p>
          <a:p>
            <a:pPr lvl="1">
              <a:buFont typeface="Times New Roman" pitchFamily="18" charset="0"/>
              <a:buNone/>
            </a:pPr>
            <a:r>
              <a:rPr lang="en-US" altLang="en-US" sz="1800" dirty="0" smtClean="0">
                <a:latin typeface="Consolas" pitchFamily="49" charset="0"/>
              </a:rPr>
              <a:t>     print(num2)</a:t>
            </a:r>
          </a:p>
          <a:p>
            <a:pPr lvl="1">
              <a:buFont typeface="Times New Roman" pitchFamily="18" charset="0"/>
              <a:buNone/>
            </a:pPr>
            <a:endParaRPr lang="en-US" altLang="en-US" sz="1800" dirty="0" smtClean="0">
              <a:latin typeface="Consolas" pitchFamily="49" charset="0"/>
            </a:endParaRPr>
          </a:p>
          <a:p>
            <a:pPr lvl="1">
              <a:buFont typeface="Times New Roman" pitchFamily="18" charset="0"/>
              <a:buNone/>
            </a:pPr>
            <a:r>
              <a:rPr lang="en-US" altLang="en-US" sz="1800" dirty="0" smtClean="0">
                <a:latin typeface="Consolas" pitchFamily="49" charset="0"/>
              </a:rPr>
              <a:t>def start():</a:t>
            </a:r>
          </a:p>
          <a:p>
            <a:pPr lvl="1">
              <a:buFont typeface="Times New Roman" pitchFamily="18" charset="0"/>
              <a:buNone/>
            </a:pPr>
            <a:r>
              <a:rPr lang="en-US" altLang="en-US" sz="1800" dirty="0" smtClean="0">
                <a:latin typeface="Consolas" pitchFamily="49" charset="0"/>
              </a:rPr>
              <a:t>     num1 = 1</a:t>
            </a:r>
          </a:p>
          <a:p>
            <a:pPr lvl="1">
              <a:buFont typeface="Times New Roman" pitchFamily="18" charset="0"/>
              <a:buNone/>
            </a:pPr>
            <a:r>
              <a:rPr lang="en-US" altLang="en-US" sz="1800" dirty="0" smtClean="0">
                <a:latin typeface="Consolas" pitchFamily="49" charset="0"/>
              </a:rPr>
              <a:t>     fun(num1)</a:t>
            </a:r>
          </a:p>
          <a:p>
            <a:pPr lvl="1">
              <a:buFont typeface="Times New Roman" pitchFamily="18" charset="0"/>
              <a:buNone/>
            </a:pPr>
            <a:endParaRPr lang="en-US" altLang="en-US" sz="1800" dirty="0" smtClean="0">
              <a:latin typeface="Consolas" pitchFamily="49" charset="0"/>
            </a:endParaRPr>
          </a:p>
          <a:p>
            <a:pPr lvl="1">
              <a:buFont typeface="Times New Roman" pitchFamily="18" charset="0"/>
              <a:buNone/>
            </a:pPr>
            <a:r>
              <a:rPr lang="en-US" altLang="en-US" sz="1800" dirty="0" smtClean="0">
                <a:latin typeface="Consolas" pitchFamily="49" charset="0"/>
              </a:rPr>
              <a:t>start() </a:t>
            </a:r>
          </a:p>
        </p:txBody>
      </p:sp>
      <p:grpSp>
        <p:nvGrpSpPr>
          <p:cNvPr id="2" name="Group 4"/>
          <p:cNvGrpSpPr>
            <a:grpSpLocks/>
          </p:cNvGrpSpPr>
          <p:nvPr/>
        </p:nvGrpSpPr>
        <p:grpSpPr bwMode="auto">
          <a:xfrm>
            <a:off x="2552700" y="4457701"/>
            <a:ext cx="4394200" cy="1733551"/>
            <a:chOff x="1304" y="2704"/>
            <a:chExt cx="2768" cy="1092"/>
          </a:xfrm>
        </p:grpSpPr>
        <p:sp>
          <p:nvSpPr>
            <p:cNvPr id="49163" name="Line 5"/>
            <p:cNvSpPr>
              <a:spLocks noChangeShapeType="1"/>
            </p:cNvSpPr>
            <p:nvPr/>
          </p:nvSpPr>
          <p:spPr bwMode="auto">
            <a:xfrm flipH="1" flipV="1">
              <a:off x="1304" y="2704"/>
              <a:ext cx="1144" cy="92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4" name="Text Box 6"/>
            <p:cNvSpPr txBox="1">
              <a:spLocks noChangeArrowheads="1"/>
            </p:cNvSpPr>
            <p:nvPr/>
          </p:nvSpPr>
          <p:spPr bwMode="auto">
            <a:xfrm>
              <a:off x="2392" y="3544"/>
              <a:ext cx="168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2000" b="1" dirty="0">
                  <a:solidFill>
                    <a:srgbClr val="FF0000"/>
                  </a:solidFill>
                  <a:latin typeface="Consolas" pitchFamily="49" charset="0"/>
                </a:rPr>
                <a:t>num1</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start</a:t>
              </a:r>
            </a:p>
          </p:txBody>
        </p:sp>
      </p:grpSp>
      <p:grpSp>
        <p:nvGrpSpPr>
          <p:cNvPr id="3" name="Group 7"/>
          <p:cNvGrpSpPr>
            <a:grpSpLocks/>
          </p:cNvGrpSpPr>
          <p:nvPr/>
        </p:nvGrpSpPr>
        <p:grpSpPr bwMode="auto">
          <a:xfrm>
            <a:off x="2552700" y="1955800"/>
            <a:ext cx="5156200" cy="571500"/>
            <a:chOff x="1448" y="1232"/>
            <a:chExt cx="3248" cy="360"/>
          </a:xfrm>
        </p:grpSpPr>
        <p:sp>
          <p:nvSpPr>
            <p:cNvPr id="49161" name="Line 8"/>
            <p:cNvSpPr>
              <a:spLocks noChangeShapeType="1"/>
            </p:cNvSpPr>
            <p:nvPr/>
          </p:nvSpPr>
          <p:spPr bwMode="auto">
            <a:xfrm flipH="1">
              <a:off x="1448" y="1352"/>
              <a:ext cx="792" cy="24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2" name="Text Box 9"/>
            <p:cNvSpPr txBox="1">
              <a:spLocks noChangeArrowheads="1"/>
            </p:cNvSpPr>
            <p:nvPr/>
          </p:nvSpPr>
          <p:spPr bwMode="auto">
            <a:xfrm>
              <a:off x="2192" y="1232"/>
              <a:ext cx="25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800" b="1" dirty="0">
                  <a:solidFill>
                    <a:srgbClr val="FF0000"/>
                  </a:solidFill>
                  <a:latin typeface="Arial" charset="0"/>
                </a:rPr>
                <a:t>Parameter </a:t>
              </a:r>
              <a:r>
                <a:rPr lang="en-US" altLang="en-US" sz="2000" b="1" dirty="0">
                  <a:solidFill>
                    <a:srgbClr val="FF0000"/>
                  </a:solidFill>
                  <a:latin typeface="Consolas" pitchFamily="49" charset="0"/>
                </a:rPr>
                <a:t>num1</a:t>
              </a:r>
              <a:r>
                <a:rPr lang="en-US" altLang="en-US" sz="2000" b="1" dirty="0">
                  <a:solidFill>
                    <a:srgbClr val="FF0000"/>
                  </a:solidFill>
                  <a:latin typeface="Arial" charset="0"/>
                </a:rPr>
                <a:t>:</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fun</a:t>
              </a:r>
            </a:p>
          </p:txBody>
        </p:sp>
      </p:grpSp>
      <p:grpSp>
        <p:nvGrpSpPr>
          <p:cNvPr id="4" name="Group 10"/>
          <p:cNvGrpSpPr>
            <a:grpSpLocks/>
          </p:cNvGrpSpPr>
          <p:nvPr/>
        </p:nvGrpSpPr>
        <p:grpSpPr bwMode="auto">
          <a:xfrm>
            <a:off x="2667000" y="2527300"/>
            <a:ext cx="5207000" cy="571500"/>
            <a:chOff x="1400" y="1592"/>
            <a:chExt cx="3280" cy="360"/>
          </a:xfrm>
        </p:grpSpPr>
        <p:sp>
          <p:nvSpPr>
            <p:cNvPr id="49159" name="Line 11"/>
            <p:cNvSpPr>
              <a:spLocks noChangeShapeType="1"/>
            </p:cNvSpPr>
            <p:nvPr/>
          </p:nvSpPr>
          <p:spPr bwMode="auto">
            <a:xfrm flipH="1">
              <a:off x="1400" y="1712"/>
              <a:ext cx="792" cy="24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49160" name="Text Box 12"/>
            <p:cNvSpPr txBox="1">
              <a:spLocks noChangeArrowheads="1"/>
            </p:cNvSpPr>
            <p:nvPr/>
          </p:nvSpPr>
          <p:spPr bwMode="auto">
            <a:xfrm>
              <a:off x="2176" y="1592"/>
              <a:ext cx="25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2000" b="1" dirty="0">
                  <a:solidFill>
                    <a:srgbClr val="FF0000"/>
                  </a:solidFill>
                  <a:latin typeface="Consolas" pitchFamily="49" charset="0"/>
                </a:rPr>
                <a:t>num2</a:t>
              </a:r>
              <a:r>
                <a:rPr lang="en-US" altLang="en-US" sz="1800" b="1" dirty="0">
                  <a:solidFill>
                    <a:srgbClr val="FF0000"/>
                  </a:solidFill>
                  <a:latin typeface="Arial" charset="0"/>
                </a:rPr>
                <a:t>: local to </a:t>
              </a:r>
              <a:r>
                <a:rPr lang="en-US" altLang="en-US" sz="1800" b="1" dirty="0">
                  <a:solidFill>
                    <a:srgbClr val="FF0000"/>
                  </a:solidFill>
                  <a:latin typeface="Consolas" panose="020B0609020204030204" pitchFamily="49" charset="0"/>
                </a:rPr>
                <a:t>fun</a:t>
              </a:r>
            </a:p>
          </p:txBody>
        </p:sp>
      </p:grpSp>
      <p:grpSp>
        <p:nvGrpSpPr>
          <p:cNvPr id="7" name="Group 6"/>
          <p:cNvGrpSpPr/>
          <p:nvPr/>
        </p:nvGrpSpPr>
        <p:grpSpPr>
          <a:xfrm>
            <a:off x="190500" y="2112963"/>
            <a:ext cx="1985141" cy="3121189"/>
            <a:chOff x="190500" y="2112963"/>
            <a:chExt cx="1985141" cy="3121189"/>
          </a:xfrm>
        </p:grpSpPr>
        <p:sp>
          <p:nvSpPr>
            <p:cNvPr id="5" name="Freeform 4"/>
            <p:cNvSpPr/>
            <p:nvPr/>
          </p:nvSpPr>
          <p:spPr>
            <a:xfrm>
              <a:off x="551793" y="2189456"/>
              <a:ext cx="1623848" cy="3044696"/>
            </a:xfrm>
            <a:custGeom>
              <a:avLst/>
              <a:gdLst>
                <a:gd name="connsiteX0" fmla="*/ 1623848 w 1623848"/>
                <a:gd name="connsiteY0" fmla="*/ 2729385 h 3044696"/>
                <a:gd name="connsiteX1" fmla="*/ 1560786 w 1623848"/>
                <a:gd name="connsiteY1" fmla="*/ 2887041 h 3044696"/>
                <a:gd name="connsiteX2" fmla="*/ 1481959 w 1623848"/>
                <a:gd name="connsiteY2" fmla="*/ 2934337 h 3044696"/>
                <a:gd name="connsiteX3" fmla="*/ 1324304 w 1623848"/>
                <a:gd name="connsiteY3" fmla="*/ 2981634 h 3044696"/>
                <a:gd name="connsiteX4" fmla="*/ 1119352 w 1623848"/>
                <a:gd name="connsiteY4" fmla="*/ 3028930 h 3044696"/>
                <a:gd name="connsiteX5" fmla="*/ 1024759 w 1623848"/>
                <a:gd name="connsiteY5" fmla="*/ 3044696 h 3044696"/>
                <a:gd name="connsiteX6" fmla="*/ 378373 w 1623848"/>
                <a:gd name="connsiteY6" fmla="*/ 2997399 h 3044696"/>
                <a:gd name="connsiteX7" fmla="*/ 315310 w 1623848"/>
                <a:gd name="connsiteY7" fmla="*/ 2981634 h 3044696"/>
                <a:gd name="connsiteX8" fmla="*/ 189186 w 1623848"/>
                <a:gd name="connsiteY8" fmla="*/ 2950103 h 3044696"/>
                <a:gd name="connsiteX9" fmla="*/ 141890 w 1623848"/>
                <a:gd name="connsiteY9" fmla="*/ 2918572 h 3044696"/>
                <a:gd name="connsiteX10" fmla="*/ 110359 w 1623848"/>
                <a:gd name="connsiteY10" fmla="*/ 2871275 h 3044696"/>
                <a:gd name="connsiteX11" fmla="*/ 63062 w 1623848"/>
                <a:gd name="connsiteY11" fmla="*/ 2823978 h 3044696"/>
                <a:gd name="connsiteX12" fmla="*/ 0 w 1623848"/>
                <a:gd name="connsiteY12" fmla="*/ 2666323 h 3044696"/>
                <a:gd name="connsiteX13" fmla="*/ 31531 w 1623848"/>
                <a:gd name="connsiteY13" fmla="*/ 2114530 h 3044696"/>
                <a:gd name="connsiteX14" fmla="*/ 47297 w 1623848"/>
                <a:gd name="connsiteY14" fmla="*/ 2067234 h 3044696"/>
                <a:gd name="connsiteX15" fmla="*/ 78828 w 1623848"/>
                <a:gd name="connsiteY15" fmla="*/ 1893813 h 3044696"/>
                <a:gd name="connsiteX16" fmla="*/ 110359 w 1623848"/>
                <a:gd name="connsiteY16" fmla="*/ 1799220 h 3044696"/>
                <a:gd name="connsiteX17" fmla="*/ 110359 w 1623848"/>
                <a:gd name="connsiteY17" fmla="*/ 1010944 h 3044696"/>
                <a:gd name="connsiteX18" fmla="*/ 173421 w 1623848"/>
                <a:gd name="connsiteY18" fmla="*/ 506447 h 3044696"/>
                <a:gd name="connsiteX19" fmla="*/ 204952 w 1623848"/>
                <a:gd name="connsiteY19" fmla="*/ 411854 h 3044696"/>
                <a:gd name="connsiteX20" fmla="*/ 220717 w 1623848"/>
                <a:gd name="connsiteY20" fmla="*/ 364558 h 3044696"/>
                <a:gd name="connsiteX21" fmla="*/ 252248 w 1623848"/>
                <a:gd name="connsiteY21" fmla="*/ 301496 h 3044696"/>
                <a:gd name="connsiteX22" fmla="*/ 299545 w 1623848"/>
                <a:gd name="connsiteY22" fmla="*/ 128075 h 3044696"/>
                <a:gd name="connsiteX23" fmla="*/ 441435 w 1623848"/>
                <a:gd name="connsiteY23" fmla="*/ 80778 h 3044696"/>
                <a:gd name="connsiteX24" fmla="*/ 488731 w 1623848"/>
                <a:gd name="connsiteY24" fmla="*/ 65013 h 3044696"/>
                <a:gd name="connsiteX25" fmla="*/ 1087821 w 1623848"/>
                <a:gd name="connsiteY25" fmla="*/ 33482 h 3044696"/>
                <a:gd name="connsiteX26" fmla="*/ 1529255 w 1623848"/>
                <a:gd name="connsiteY26" fmla="*/ 112310 h 3044696"/>
                <a:gd name="connsiteX27" fmla="*/ 1529255 w 1623848"/>
                <a:gd name="connsiteY27" fmla="*/ 254199 h 3044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623848" h="3044696">
                  <a:moveTo>
                    <a:pt x="1623848" y="2729385"/>
                  </a:moveTo>
                  <a:cubicBezTo>
                    <a:pt x="1602827" y="2781937"/>
                    <a:pt x="1593003" y="2840505"/>
                    <a:pt x="1560786" y="2887041"/>
                  </a:cubicBezTo>
                  <a:cubicBezTo>
                    <a:pt x="1543344" y="2912235"/>
                    <a:pt x="1507944" y="2918097"/>
                    <a:pt x="1481959" y="2934337"/>
                  </a:cubicBezTo>
                  <a:cubicBezTo>
                    <a:pt x="1393214" y="2989802"/>
                    <a:pt x="1474069" y="2956673"/>
                    <a:pt x="1324304" y="2981634"/>
                  </a:cubicBezTo>
                  <a:cubicBezTo>
                    <a:pt x="1217344" y="2999461"/>
                    <a:pt x="1248246" y="3001310"/>
                    <a:pt x="1119352" y="3028930"/>
                  </a:cubicBezTo>
                  <a:cubicBezTo>
                    <a:pt x="1088096" y="3035628"/>
                    <a:pt x="1056290" y="3039441"/>
                    <a:pt x="1024759" y="3044696"/>
                  </a:cubicBezTo>
                  <a:cubicBezTo>
                    <a:pt x="731875" y="3030749"/>
                    <a:pt x="666235" y="3033381"/>
                    <a:pt x="378373" y="2997399"/>
                  </a:cubicBezTo>
                  <a:cubicBezTo>
                    <a:pt x="356872" y="2994711"/>
                    <a:pt x="336462" y="2986334"/>
                    <a:pt x="315310" y="2981634"/>
                  </a:cubicBezTo>
                  <a:cubicBezTo>
                    <a:pt x="201168" y="2956269"/>
                    <a:pt x="273700" y="2978273"/>
                    <a:pt x="189186" y="2950103"/>
                  </a:cubicBezTo>
                  <a:cubicBezTo>
                    <a:pt x="173421" y="2939593"/>
                    <a:pt x="155288" y="2931970"/>
                    <a:pt x="141890" y="2918572"/>
                  </a:cubicBezTo>
                  <a:cubicBezTo>
                    <a:pt x="128492" y="2905174"/>
                    <a:pt x="122489" y="2885831"/>
                    <a:pt x="110359" y="2871275"/>
                  </a:cubicBezTo>
                  <a:cubicBezTo>
                    <a:pt x="96085" y="2854147"/>
                    <a:pt x="78828" y="2839744"/>
                    <a:pt x="63062" y="2823978"/>
                  </a:cubicBezTo>
                  <a:cubicBezTo>
                    <a:pt x="24099" y="2707089"/>
                    <a:pt x="46395" y="2759113"/>
                    <a:pt x="0" y="2666323"/>
                  </a:cubicBezTo>
                  <a:cubicBezTo>
                    <a:pt x="4484" y="2540767"/>
                    <a:pt x="-1874" y="2281555"/>
                    <a:pt x="31531" y="2114530"/>
                  </a:cubicBezTo>
                  <a:cubicBezTo>
                    <a:pt x="34790" y="2098235"/>
                    <a:pt x="43815" y="2083483"/>
                    <a:pt x="47297" y="2067234"/>
                  </a:cubicBezTo>
                  <a:cubicBezTo>
                    <a:pt x="59608" y="2009784"/>
                    <a:pt x="65371" y="1951006"/>
                    <a:pt x="78828" y="1893813"/>
                  </a:cubicBezTo>
                  <a:cubicBezTo>
                    <a:pt x="86440" y="1861460"/>
                    <a:pt x="110359" y="1799220"/>
                    <a:pt x="110359" y="1799220"/>
                  </a:cubicBezTo>
                  <a:cubicBezTo>
                    <a:pt x="146550" y="1292530"/>
                    <a:pt x="110359" y="1901625"/>
                    <a:pt x="110359" y="1010944"/>
                  </a:cubicBezTo>
                  <a:cubicBezTo>
                    <a:pt x="110359" y="547995"/>
                    <a:pt x="20714" y="659154"/>
                    <a:pt x="173421" y="506447"/>
                  </a:cubicBezTo>
                  <a:lnTo>
                    <a:pt x="204952" y="411854"/>
                  </a:lnTo>
                  <a:cubicBezTo>
                    <a:pt x="210207" y="396089"/>
                    <a:pt x="213285" y="379422"/>
                    <a:pt x="220717" y="364558"/>
                  </a:cubicBezTo>
                  <a:lnTo>
                    <a:pt x="252248" y="301496"/>
                  </a:lnTo>
                  <a:cubicBezTo>
                    <a:pt x="257093" y="262739"/>
                    <a:pt x="250448" y="163145"/>
                    <a:pt x="299545" y="128075"/>
                  </a:cubicBezTo>
                  <a:cubicBezTo>
                    <a:pt x="335780" y="102193"/>
                    <a:pt x="398932" y="92922"/>
                    <a:pt x="441435" y="80778"/>
                  </a:cubicBezTo>
                  <a:cubicBezTo>
                    <a:pt x="457414" y="76213"/>
                    <a:pt x="472157" y="66226"/>
                    <a:pt x="488731" y="65013"/>
                  </a:cubicBezTo>
                  <a:cubicBezTo>
                    <a:pt x="688171" y="50420"/>
                    <a:pt x="888124" y="43992"/>
                    <a:pt x="1087821" y="33482"/>
                  </a:cubicBezTo>
                  <a:cubicBezTo>
                    <a:pt x="1306755" y="41590"/>
                    <a:pt x="1513908" y="-87210"/>
                    <a:pt x="1529255" y="112310"/>
                  </a:cubicBezTo>
                  <a:cubicBezTo>
                    <a:pt x="1532882" y="159467"/>
                    <a:pt x="1529255" y="206903"/>
                    <a:pt x="1529255" y="254199"/>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TextBox 5"/>
            <p:cNvSpPr txBox="1"/>
            <p:nvPr/>
          </p:nvSpPr>
          <p:spPr>
            <a:xfrm>
              <a:off x="190500" y="2112963"/>
              <a:ext cx="1270000" cy="419100"/>
            </a:xfrm>
            <a:prstGeom prst="rect">
              <a:avLst/>
            </a:prstGeom>
            <a:noFill/>
          </p:spPr>
          <p:txBody>
            <a:bodyPr wrap="square" rtlCol="0">
              <a:noAutofit/>
            </a:bodyPr>
            <a:lstStyle/>
            <a:p>
              <a:r>
                <a:rPr lang="en-US" b="1" dirty="0" smtClean="0">
                  <a:solidFill>
                    <a:srgbClr val="FF0000"/>
                  </a:solidFill>
                </a:rPr>
                <a:t>Copy</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Terminology</a:t>
            </a:r>
            <a:endParaRPr lang="en-US" dirty="0"/>
          </a:p>
        </p:txBody>
      </p:sp>
      <p:sp>
        <p:nvSpPr>
          <p:cNvPr id="3" name="Content Placeholder 2"/>
          <p:cNvSpPr>
            <a:spLocks noGrp="1"/>
          </p:cNvSpPr>
          <p:nvPr>
            <p:ph idx="1"/>
          </p:nvPr>
        </p:nvSpPr>
        <p:spPr/>
        <p:txBody>
          <a:bodyPr/>
          <a:lstStyle/>
          <a:p>
            <a:r>
              <a:rPr lang="en-US" dirty="0" smtClean="0"/>
              <a:t>Getting </a:t>
            </a:r>
            <a:r>
              <a:rPr lang="en-US" b="1" dirty="0" smtClean="0">
                <a:solidFill>
                  <a:srgbClr val="FF0000"/>
                </a:solidFill>
              </a:rPr>
              <a:t>user input</a:t>
            </a:r>
            <a:r>
              <a:rPr lang="en-US" dirty="0" smtClean="0"/>
              <a:t>:</a:t>
            </a:r>
          </a:p>
          <a:p>
            <a:pPr lvl="1"/>
            <a:r>
              <a:rPr lang="en-US" dirty="0" smtClean="0"/>
              <a:t>The user “types in” the information</a:t>
            </a:r>
          </a:p>
          <a:p>
            <a:pPr lvl="1"/>
            <a:r>
              <a:rPr lang="en-US" dirty="0" smtClean="0"/>
              <a:t>In Python the </a:t>
            </a:r>
            <a:r>
              <a:rPr lang="en-US" b="1" dirty="0" smtClean="0">
                <a:solidFill>
                  <a:srgbClr val="FF0000"/>
                </a:solidFill>
                <a:latin typeface="Consolas" panose="020B0609020204030204" pitchFamily="49" charset="0"/>
              </a:rPr>
              <a:t>input()</a:t>
            </a:r>
            <a:r>
              <a:rPr lang="en-US" dirty="0" smtClean="0">
                <a:solidFill>
                  <a:srgbClr val="FF0000"/>
                </a:solidFill>
              </a:rPr>
              <a:t> </a:t>
            </a:r>
            <a:r>
              <a:rPr lang="en-US" dirty="0" smtClean="0"/>
              <a:t>function is employed</a:t>
            </a:r>
          </a:p>
          <a:p>
            <a:pPr lvl="1"/>
            <a:endParaRPr lang="en-US" dirty="0" smtClean="0"/>
          </a:p>
          <a:p>
            <a:r>
              <a:rPr lang="en-US" dirty="0" smtClean="0"/>
              <a:t>Passing </a:t>
            </a:r>
            <a:r>
              <a:rPr lang="en-US" b="1" dirty="0" smtClean="0">
                <a:solidFill>
                  <a:srgbClr val="00E664"/>
                </a:solidFill>
              </a:rPr>
              <a:t>inputs/parameters</a:t>
            </a:r>
            <a:r>
              <a:rPr lang="en-US" dirty="0" smtClean="0"/>
              <a:t> into a function</a:t>
            </a:r>
          </a:p>
          <a:p>
            <a:pPr lvl="1"/>
            <a:r>
              <a:rPr lang="en-US" dirty="0" smtClean="0"/>
              <a:t>Information passed into a function as the function runs</a:t>
            </a:r>
          </a:p>
          <a:p>
            <a:pPr marL="342900" lvl="1" indent="0">
              <a:buNone/>
            </a:pPr>
            <a:r>
              <a:rPr lang="en-US" b="1" dirty="0" smtClean="0"/>
              <a:t>Format</a:t>
            </a:r>
            <a:r>
              <a:rPr lang="en-US" dirty="0" smtClean="0"/>
              <a:t>:</a:t>
            </a:r>
          </a:p>
          <a:p>
            <a:pPr marL="342900" lvl="1" indent="0">
              <a:buNone/>
            </a:pPr>
            <a:r>
              <a:rPr lang="en-US" dirty="0"/>
              <a:t> </a:t>
            </a:r>
            <a:r>
              <a:rPr lang="en-US" dirty="0" smtClean="0"/>
              <a:t>                                           </a:t>
            </a:r>
          </a:p>
          <a:p>
            <a:pPr marL="514350" lvl="2" indent="0">
              <a:buNone/>
            </a:pPr>
            <a:r>
              <a:rPr lang="en-US" dirty="0" smtClean="0">
                <a:latin typeface="Consolas" panose="020B0609020204030204" pitchFamily="49" charset="0"/>
              </a:rPr>
              <a:t>&lt;</a:t>
            </a:r>
            <a:r>
              <a:rPr lang="en-US" i="1" dirty="0" smtClean="0">
                <a:latin typeface="Consolas" panose="020B0609020204030204" pitchFamily="49" charset="0"/>
              </a:rPr>
              <a:t>Function name</a:t>
            </a:r>
            <a:r>
              <a:rPr lang="en-US" dirty="0" smtClean="0">
                <a:latin typeface="Consolas" panose="020B0609020204030204" pitchFamily="49" charset="0"/>
              </a:rPr>
              <a:t>&gt;(    )</a:t>
            </a:r>
          </a:p>
          <a:p>
            <a:pPr marL="342900" lvl="1" indent="0">
              <a:buNone/>
            </a:pPr>
            <a:endParaRPr lang="en-US" dirty="0"/>
          </a:p>
          <a:p>
            <a:pPr marL="342900" lvl="1" indent="0">
              <a:buNone/>
            </a:pPr>
            <a:r>
              <a:rPr lang="en-US" b="1" dirty="0" smtClean="0"/>
              <a:t>Examples of function inputs (not examples of user input) </a:t>
            </a:r>
            <a:r>
              <a:rPr lang="en-US" dirty="0" smtClean="0"/>
              <a:t>:</a:t>
            </a:r>
            <a:endParaRPr lang="en-US" dirty="0"/>
          </a:p>
          <a:p>
            <a:pPr marL="514350" lvl="2" indent="0">
              <a:buNone/>
            </a:pPr>
            <a:r>
              <a:rPr lang="en-US" dirty="0">
                <a:latin typeface="Consolas" panose="020B0609020204030204" pitchFamily="49" charset="0"/>
              </a:rPr>
              <a:t>print(</a:t>
            </a:r>
            <a:r>
              <a:rPr lang="en-US" b="1" dirty="0">
                <a:solidFill>
                  <a:srgbClr val="00E664"/>
                </a:solidFill>
                <a:latin typeface="Consolas" panose="020B0609020204030204" pitchFamily="49" charset="0"/>
              </a:rPr>
              <a:t>"hello</a:t>
            </a:r>
            <a:r>
              <a:rPr lang="en-US" b="1" dirty="0" smtClean="0">
                <a:solidFill>
                  <a:srgbClr val="00E664"/>
                </a:solidFill>
                <a:latin typeface="Consolas" panose="020B0609020204030204" pitchFamily="49" charset="0"/>
              </a:rPr>
              <a:t>"</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#function input = </a:t>
            </a:r>
            <a:r>
              <a:rPr lang="en-US" b="1" dirty="0">
                <a:solidFill>
                  <a:srgbClr val="3366FF"/>
                </a:solidFill>
                <a:latin typeface="Consolas" panose="020B0609020204030204" pitchFamily="49" charset="0"/>
              </a:rPr>
              <a:t>"hello"</a:t>
            </a:r>
            <a:endParaRPr lang="en-US" b="1" dirty="0" smtClean="0">
              <a:solidFill>
                <a:srgbClr val="3366FF"/>
              </a:solidFill>
              <a:latin typeface="Consolas" panose="020B0609020204030204" pitchFamily="49" charset="0"/>
            </a:endParaRPr>
          </a:p>
          <a:p>
            <a:pPr marL="514350" lvl="2" indent="0">
              <a:buNone/>
            </a:pPr>
            <a:r>
              <a:rPr lang="en-US" dirty="0">
                <a:latin typeface="Consolas" panose="020B0609020204030204" pitchFamily="49" charset="0"/>
              </a:rPr>
              <a:t>r</a:t>
            </a:r>
            <a:r>
              <a:rPr lang="en-US" dirty="0" smtClean="0">
                <a:latin typeface="Consolas" panose="020B0609020204030204" pitchFamily="49" charset="0"/>
              </a:rPr>
              <a:t>andom.randrange(</a:t>
            </a:r>
            <a:r>
              <a:rPr lang="en-US" b="1" dirty="0" smtClean="0">
                <a:solidFill>
                  <a:srgbClr val="00E664"/>
                </a:solidFill>
                <a:latin typeface="Consolas" panose="020B0609020204030204" pitchFamily="49" charset="0"/>
              </a:rPr>
              <a:t>6</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 function input = 6</a:t>
            </a:r>
          </a:p>
          <a:p>
            <a:pPr marL="514350" lvl="2" indent="0">
              <a:buNone/>
            </a:pPr>
            <a:r>
              <a:rPr lang="en-US" dirty="0">
                <a:latin typeface="Consolas" panose="020B0609020204030204" pitchFamily="49" charset="0"/>
              </a:rPr>
              <a:t>p</a:t>
            </a:r>
            <a:r>
              <a:rPr lang="en-US" dirty="0" smtClean="0">
                <a:latin typeface="Consolas" panose="020B0609020204030204" pitchFamily="49" charset="0"/>
              </a:rPr>
              <a:t>rint()   </a:t>
            </a:r>
            <a:r>
              <a:rPr lang="en-US" b="1" dirty="0" smtClean="0">
                <a:solidFill>
                  <a:srgbClr val="3366FF"/>
                </a:solidFill>
                <a:latin typeface="Consolas" panose="020B0609020204030204" pitchFamily="49" charset="0"/>
              </a:rPr>
              <a:t>#No input</a:t>
            </a:r>
          </a:p>
          <a:p>
            <a:pPr marL="514350" lvl="2" indent="0">
              <a:buNone/>
            </a:pPr>
            <a:r>
              <a:rPr lang="en-US" dirty="0" smtClean="0">
                <a:latin typeface="Consolas" panose="020B0609020204030204" pitchFamily="49" charset="0"/>
              </a:rPr>
              <a:t>round(3.14,1)  </a:t>
            </a:r>
            <a:r>
              <a:rPr lang="en-US" b="1" dirty="0" smtClean="0">
                <a:solidFill>
                  <a:srgbClr val="3366FF"/>
                </a:solidFill>
                <a:latin typeface="Consolas" panose="020B0609020204030204" pitchFamily="49" charset="0"/>
              </a:rPr>
              <a:t>#2 inputs: 3.14(data), 1(# fractional digits)</a:t>
            </a:r>
            <a:endParaRPr lang="en-US" b="1" dirty="0">
              <a:solidFill>
                <a:srgbClr val="3366FF"/>
              </a:solidFill>
              <a:latin typeface="Consolas" panose="020B0609020204030204" pitchFamily="49" charset="0"/>
            </a:endParaRPr>
          </a:p>
          <a:p>
            <a:pPr marL="342900" lvl="1" indent="0">
              <a:buNone/>
            </a:pPr>
            <a:endParaRPr lang="en-US" dirty="0" smtClean="0"/>
          </a:p>
        </p:txBody>
      </p:sp>
      <p:grpSp>
        <p:nvGrpSpPr>
          <p:cNvPr id="7" name="Group 6"/>
          <p:cNvGrpSpPr/>
          <p:nvPr/>
        </p:nvGrpSpPr>
        <p:grpSpPr>
          <a:xfrm>
            <a:off x="2545914" y="3657600"/>
            <a:ext cx="2407085" cy="685800"/>
            <a:chOff x="2545914" y="3657600"/>
            <a:chExt cx="2407085" cy="685800"/>
          </a:xfrm>
        </p:grpSpPr>
        <p:sp>
          <p:nvSpPr>
            <p:cNvPr id="4" name="TextBox 3"/>
            <p:cNvSpPr txBox="1"/>
            <p:nvPr/>
          </p:nvSpPr>
          <p:spPr>
            <a:xfrm>
              <a:off x="2545914" y="3657600"/>
              <a:ext cx="2407085" cy="381000"/>
            </a:xfrm>
            <a:prstGeom prst="rect">
              <a:avLst/>
            </a:prstGeom>
            <a:noFill/>
          </p:spPr>
          <p:txBody>
            <a:bodyPr wrap="square" rtlCol="0">
              <a:noAutofit/>
            </a:bodyPr>
            <a:lstStyle/>
            <a:p>
              <a:r>
                <a:rPr lang="en-US" b="1" dirty="0" smtClean="0">
                  <a:solidFill>
                    <a:srgbClr val="00E664"/>
                  </a:solidFill>
                  <a:latin typeface="Consolas" panose="020B0609020204030204" pitchFamily="49" charset="0"/>
                </a:rPr>
                <a:t>Inputs/parameters</a:t>
              </a:r>
            </a:p>
          </p:txBody>
        </p:sp>
        <p:cxnSp>
          <p:nvCxnSpPr>
            <p:cNvPr id="6" name="Straight Arrow Connector 5"/>
            <p:cNvCxnSpPr/>
            <p:nvPr/>
          </p:nvCxnSpPr>
          <p:spPr>
            <a:xfrm>
              <a:off x="3352800" y="3962400"/>
              <a:ext cx="0" cy="381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371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grpId="0" nodeType="after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0" nodeType="after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0" nodeType="after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0"/>
                                  </p:stCondLst>
                                  <p:childTnLst>
                                    <p:set>
                                      <p:cBhvr>
                                        <p:cTn id="43"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(Simple) Example Question: Terminology</a:t>
            </a:r>
            <a:endParaRPr lang="en-US" dirty="0"/>
          </a:p>
        </p:txBody>
      </p:sp>
      <p:sp>
        <p:nvSpPr>
          <p:cNvPr id="3" name="Content Placeholder 2"/>
          <p:cNvSpPr>
            <a:spLocks noGrp="1"/>
          </p:cNvSpPr>
          <p:nvPr>
            <p:ph idx="1"/>
          </p:nvPr>
        </p:nvSpPr>
        <p:spPr/>
        <p:txBody>
          <a:bodyPr/>
          <a:lstStyle/>
          <a:p>
            <a:r>
              <a:rPr lang="en-US" dirty="0" smtClean="0"/>
              <a:t>Write a function that takes </a:t>
            </a:r>
            <a:r>
              <a:rPr lang="en-US" b="1" dirty="0" smtClean="0">
                <a:solidFill>
                  <a:srgbClr val="FF0000"/>
                </a:solidFill>
              </a:rPr>
              <a:t>two inputs</a:t>
            </a:r>
            <a:r>
              <a:rPr lang="en-US" dirty="0" smtClean="0"/>
              <a:t>: a numerator and denominator </a:t>
            </a:r>
          </a:p>
          <a:p>
            <a:r>
              <a:rPr lang="en-US" dirty="0" smtClean="0"/>
              <a:t>The function will calculate and display onscreen the floating point quotient </a:t>
            </a:r>
          </a:p>
          <a:p>
            <a:r>
              <a:rPr lang="en-US" dirty="0" smtClean="0"/>
              <a:t>Solution:</a:t>
            </a:r>
          </a:p>
          <a:p>
            <a:pPr lvl="1"/>
            <a:r>
              <a:rPr lang="en-US" dirty="0" smtClean="0"/>
              <a:t>There is no mention of </a:t>
            </a:r>
            <a:r>
              <a:rPr lang="en-US" i="1" dirty="0" smtClean="0"/>
              <a:t>user</a:t>
            </a:r>
            <a:r>
              <a:rPr lang="en-US" dirty="0" smtClean="0"/>
              <a:t> input</a:t>
            </a:r>
          </a:p>
          <a:p>
            <a:pPr lvl="2"/>
            <a:r>
              <a:rPr lang="en-US" dirty="0"/>
              <a:t>D</a:t>
            </a:r>
            <a:r>
              <a:rPr lang="en-US" dirty="0" smtClean="0"/>
              <a:t>on’t call the </a:t>
            </a:r>
            <a:r>
              <a:rPr lang="en-US" dirty="0" smtClean="0">
                <a:latin typeface="Consolas" panose="020B0609020204030204" pitchFamily="49" charset="0"/>
              </a:rPr>
              <a:t>input()</a:t>
            </a:r>
            <a:r>
              <a:rPr lang="en-US" dirty="0" smtClean="0"/>
              <a:t> function!</a:t>
            </a:r>
          </a:p>
          <a:p>
            <a:pPr lvl="1"/>
            <a:r>
              <a:rPr lang="en-US" dirty="0" smtClean="0"/>
              <a:t>Consequently the input in the program description refers to information passed into the function as it runs</a:t>
            </a:r>
          </a:p>
          <a:p>
            <a:pPr marL="514350" lvl="2" indent="0">
              <a:buNone/>
            </a:pPr>
            <a:r>
              <a:rPr lang="en-US" dirty="0" err="1" smtClean="0">
                <a:latin typeface="Consolas" panose="020B0609020204030204" pitchFamily="49" charset="0"/>
              </a:rPr>
              <a:t>def</a:t>
            </a:r>
            <a:r>
              <a:rPr lang="en-US" dirty="0" smtClean="0">
                <a:latin typeface="Consolas" panose="020B0609020204030204" pitchFamily="49" charset="0"/>
              </a:rPr>
              <a:t> </a:t>
            </a:r>
            <a:r>
              <a:rPr lang="en-US" dirty="0" err="1" smtClean="0">
                <a:latin typeface="Consolas" panose="020B0609020204030204" pitchFamily="49" charset="0"/>
              </a:rPr>
              <a:t>displayQuotient</a:t>
            </a:r>
            <a:r>
              <a:rPr lang="en-US" dirty="0" smtClean="0">
                <a:latin typeface="Consolas" panose="020B0609020204030204" pitchFamily="49" charset="0"/>
              </a:rPr>
              <a:t>(</a:t>
            </a:r>
            <a:r>
              <a:rPr lang="en-US" b="1" dirty="0" err="1" smtClean="0">
                <a:solidFill>
                  <a:srgbClr val="FF0000"/>
                </a:solidFill>
                <a:latin typeface="Consolas" panose="020B0609020204030204" pitchFamily="49" charset="0"/>
              </a:rPr>
              <a:t>numerator</a:t>
            </a:r>
            <a:r>
              <a:rPr lang="en-US" dirty="0" err="1" smtClean="0">
                <a:latin typeface="Consolas" panose="020B0609020204030204" pitchFamily="49" charset="0"/>
              </a:rPr>
              <a:t>,</a:t>
            </a:r>
            <a:r>
              <a:rPr lang="en-US" b="1" dirty="0" err="1" smtClean="0">
                <a:solidFill>
                  <a:srgbClr val="FF0000"/>
                </a:solidFill>
                <a:latin typeface="Consolas" panose="020B0609020204030204" pitchFamily="49" charset="0"/>
              </a:rPr>
              <a:t>denominator</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#Correct</a:t>
            </a:r>
            <a:endParaRPr lang="en-US" dirty="0" smtClean="0">
              <a:latin typeface="Consolas" panose="020B0609020204030204" pitchFamily="49" charset="0"/>
            </a:endParaRPr>
          </a:p>
          <a:p>
            <a:pPr marL="514350" lvl="2" indent="0">
              <a:buNone/>
            </a:pPr>
            <a:r>
              <a:rPr lang="en-US" dirty="0">
                <a:latin typeface="Consolas" panose="020B0609020204030204" pitchFamily="49" charset="0"/>
              </a:rPr>
              <a:t> </a:t>
            </a:r>
            <a:r>
              <a:rPr lang="en-US" dirty="0" smtClean="0">
                <a:latin typeface="Consolas" panose="020B0609020204030204" pitchFamily="49" charset="0"/>
              </a:rPr>
              <a:t>   quotient = numerator/denominator</a:t>
            </a:r>
          </a:p>
          <a:p>
            <a:pPr marL="514350" lvl="2" indent="0">
              <a:buNone/>
            </a:pPr>
            <a:r>
              <a:rPr lang="en-US" dirty="0">
                <a:latin typeface="Consolas" panose="020B0609020204030204" pitchFamily="49" charset="0"/>
              </a:rPr>
              <a:t> </a:t>
            </a:r>
            <a:r>
              <a:rPr lang="en-US" dirty="0" smtClean="0">
                <a:latin typeface="Consolas" panose="020B0609020204030204" pitchFamily="49" charset="0"/>
              </a:rPr>
              <a:t>   print(quotient)</a:t>
            </a:r>
          </a:p>
          <a:p>
            <a:pPr marL="514350" lvl="2" indent="0">
              <a:buNone/>
            </a:pPr>
            <a:endParaRPr lang="en-US" dirty="0" smtClean="0">
              <a:latin typeface="Consolas" panose="020B0609020204030204" pitchFamily="49" charset="0"/>
            </a:endParaRPr>
          </a:p>
          <a:p>
            <a:pPr marL="514350" lvl="2" indent="0">
              <a:buNone/>
            </a:pPr>
            <a:r>
              <a:rPr lang="en-US" dirty="0" err="1">
                <a:latin typeface="Consolas" panose="020B0609020204030204" pitchFamily="49" charset="0"/>
              </a:rPr>
              <a:t>def</a:t>
            </a:r>
            <a:r>
              <a:rPr lang="en-US" dirty="0">
                <a:latin typeface="Consolas" panose="020B0609020204030204" pitchFamily="49" charset="0"/>
              </a:rPr>
              <a:t> </a:t>
            </a:r>
            <a:r>
              <a:rPr lang="en-US" dirty="0" err="1" smtClean="0">
                <a:latin typeface="Consolas" panose="020B0609020204030204" pitchFamily="49" charset="0"/>
              </a:rPr>
              <a:t>displayQuotient</a:t>
            </a:r>
            <a:r>
              <a:rPr lang="en-US" dirty="0" smtClean="0">
                <a:latin typeface="Consolas" panose="020B0609020204030204" pitchFamily="49" charset="0"/>
              </a:rPr>
              <a:t>(): </a:t>
            </a:r>
            <a:r>
              <a:rPr lang="en-US" b="1" dirty="0" smtClean="0">
                <a:solidFill>
                  <a:srgbClr val="3366FF"/>
                </a:solidFill>
                <a:latin typeface="Consolas" panose="020B0609020204030204" pitchFamily="49" charset="0"/>
              </a:rPr>
              <a:t>#Incorrect</a:t>
            </a:r>
            <a:endParaRPr lang="en-US" dirty="0">
              <a:latin typeface="Consolas" panose="020B0609020204030204" pitchFamily="49" charset="0"/>
            </a:endParaRPr>
          </a:p>
          <a:p>
            <a:pPr marL="514350" lvl="2" indent="0">
              <a:buNone/>
            </a:pPr>
            <a:r>
              <a:rPr lang="en-US" dirty="0">
                <a:latin typeface="Consolas" panose="020B0609020204030204" pitchFamily="49" charset="0"/>
              </a:rPr>
              <a:t>    </a:t>
            </a:r>
            <a:r>
              <a:rPr lang="en-US" dirty="0" smtClean="0">
                <a:latin typeface="Consolas" panose="020B0609020204030204" pitchFamily="49" charset="0"/>
              </a:rPr>
              <a:t>numerator = float(input())</a:t>
            </a:r>
          </a:p>
          <a:p>
            <a:pPr marL="514350" lvl="2" indent="0">
              <a:buNone/>
            </a:pPr>
            <a:r>
              <a:rPr lang="en-US" dirty="0">
                <a:latin typeface="Consolas" panose="020B0609020204030204" pitchFamily="49" charset="0"/>
              </a:rPr>
              <a:t> </a:t>
            </a:r>
            <a:r>
              <a:rPr lang="en-US" dirty="0" smtClean="0">
                <a:latin typeface="Consolas" panose="020B0609020204030204" pitchFamily="49" charset="0"/>
              </a:rPr>
              <a:t>   ...</a:t>
            </a:r>
            <a:endParaRPr lang="en-US" dirty="0">
              <a:latin typeface="Consolas" panose="020B0609020204030204" pitchFamily="49" charset="0"/>
            </a:endParaRPr>
          </a:p>
          <a:p>
            <a:pPr marL="514350" lvl="2" indent="0">
              <a:buNone/>
            </a:pPr>
            <a:endParaRPr lang="en-US" dirty="0" smtClean="0">
              <a:latin typeface="Consolas" panose="020B0609020204030204" pitchFamily="49" charset="0"/>
            </a:endParaRPr>
          </a:p>
          <a:p>
            <a:pPr marL="342900" lvl="1" indent="0">
              <a:buNone/>
            </a:pPr>
            <a:endParaRPr lang="en-US" dirty="0" smtClean="0"/>
          </a:p>
          <a:p>
            <a:endParaRPr lang="en-US" dirty="0"/>
          </a:p>
        </p:txBody>
      </p:sp>
    </p:spTree>
    <p:extLst>
      <p:ext uri="{BB962C8B-B14F-4D97-AF65-F5344CB8AC3E}">
        <p14:creationId xmlns:p14="http://schemas.microsoft.com/office/powerpoint/2010/main" val="18553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t" anchorCtr="0"/>
      <a:lstStyle>
        <a:defPP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30633</TotalTime>
  <Words>3695</Words>
  <Application>Microsoft Office PowerPoint</Application>
  <PresentationFormat>On-screen Show (4:3)</PresentationFormat>
  <Paragraphs>698</Paragraphs>
  <Slides>47</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47</vt:i4>
      </vt:variant>
    </vt:vector>
  </HeadingPairs>
  <TitlesOfParts>
    <vt:vector size="57" baseType="lpstr">
      <vt:lpstr>ＭＳ Ｐゴシック</vt:lpstr>
      <vt:lpstr>ＭＳ Ｐゴシック</vt:lpstr>
      <vt:lpstr>Arial</vt:lpstr>
      <vt:lpstr>Calibri</vt:lpstr>
      <vt:lpstr>Cambria Math</vt:lpstr>
      <vt:lpstr>Consolas</vt:lpstr>
      <vt:lpstr>Garamond</vt:lpstr>
      <vt:lpstr>Times New Roman</vt:lpstr>
      <vt:lpstr>Wingdings</vt:lpstr>
      <vt:lpstr>Office Theme</vt:lpstr>
      <vt:lpstr>Functions: Decomposition And Code Reuse, Part 2</vt:lpstr>
      <vt:lpstr>New Problem: Local Variables Only Exist Inside A Function</vt:lpstr>
      <vt:lpstr>One Solution: Parameter Passing</vt:lpstr>
      <vt:lpstr>New (Already Known?): Definitions</vt:lpstr>
      <vt:lpstr>Parameter Passing (Function Definition)</vt:lpstr>
      <vt:lpstr>Parameter Passing (Function Call)</vt:lpstr>
      <vt:lpstr>Memory And Parameter Passing</vt:lpstr>
      <vt:lpstr>Important Terminology</vt:lpstr>
      <vt:lpstr>Sample (Simple) Example Question: Terminology</vt:lpstr>
      <vt:lpstr>Structure Charts</vt:lpstr>
      <vt:lpstr>Structure Chart: temperature.py </vt:lpstr>
      <vt:lpstr>Parameter Passing: Putting It All Together</vt:lpstr>
      <vt:lpstr>Parameter Passing: Putting It All Together (2)</vt:lpstr>
      <vt:lpstr>Parameter Passing: Important Recap!</vt:lpstr>
      <vt:lpstr>Parameter Passing: Another Example</vt:lpstr>
      <vt:lpstr>A Common Mistake: Not Declaring Parameters</vt:lpstr>
      <vt:lpstr>Parameter Passing: Why It’s Needed</vt:lpstr>
      <vt:lpstr>A Common Mistake: Forgetting To Pass Parameters</vt:lpstr>
      <vt:lpstr>The Type And Number Of Parameters Must Match!</vt:lpstr>
      <vt:lpstr>A Common Mistake: The Parameters Don’t Match</vt:lpstr>
      <vt:lpstr>Scope: A Variant Example</vt:lpstr>
      <vt:lpstr>New Problem: Results That Are Derived In One Function Only Exist While The Function Runs</vt:lpstr>
      <vt:lpstr>Solution: Have The Function Return Values Back To The Caller</vt:lpstr>
      <vt:lpstr>Why Are Function Return Values Needed?</vt:lpstr>
      <vt:lpstr>Why Are Function Return Values Needed? (2)</vt:lpstr>
      <vt:lpstr>Why Are Function Return Values Needed? (3)</vt:lpstr>
      <vt:lpstr>Accessing Return Values</vt:lpstr>
      <vt:lpstr>Accessing Return Values</vt:lpstr>
      <vt:lpstr>Structure Chart: interest.py </vt:lpstr>
      <vt:lpstr>Accessing Return Values: Putting It All Together</vt:lpstr>
      <vt:lpstr>Accessing Return Values: Putting It All Together (2)</vt:lpstr>
      <vt:lpstr>Accessing Return Values: Putting It All Together (3)</vt:lpstr>
      <vt:lpstr>Accessing Return Values: Putting It All Together (4)</vt:lpstr>
      <vt:lpstr>Signifying The End Of A Function</vt:lpstr>
      <vt:lpstr>Another Common Mistake:  Not Saving Return Values (Pre-Created Functions)</vt:lpstr>
      <vt:lpstr>Yet Another Common Mistake:  Not Saving Return Values (Your Functions)</vt:lpstr>
      <vt:lpstr>Parameter Passing Vs. Return Values</vt:lpstr>
      <vt:lpstr>Parameter Passing Vs. Return Values</vt:lpstr>
      <vt:lpstr>What Type Of Information Is Retuned Without A Return?</vt:lpstr>
      <vt:lpstr>Good Style: Functions</vt:lpstr>
      <vt:lpstr>Good Style: Functions (2)</vt:lpstr>
      <vt:lpstr>Good Style: Functions (2)</vt:lpstr>
      <vt:lpstr>Documenting Functions (Parameters)</vt:lpstr>
      <vt:lpstr>Documenting Functions (Return Values)</vt:lpstr>
      <vt:lpstr>Documenting Functions</vt:lpstr>
      <vt:lpstr>After This Section You Should Now Know</vt:lpstr>
      <vt:lpstr>Copyright Notification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decomposition using functions</dc:title>
  <dc:creator>James Tam</dc:creator>
  <cp:keywords>functions;function arguments;function parameters, passing parameters;inputs to functions;function return values;returning values from fuctions;documenting functions;function specific style requirement;designing good functions</cp:keywords>
  <cp:lastModifiedBy>James Tam</cp:lastModifiedBy>
  <cp:revision>842</cp:revision>
  <dcterms:created xsi:type="dcterms:W3CDTF">2013-08-26T22:54:00Z</dcterms:created>
  <dcterms:modified xsi:type="dcterms:W3CDTF">2025-05-20T09:20:22Z</dcterms:modified>
</cp:coreProperties>
</file>