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465" r:id="rId2"/>
    <p:sldId id="332" r:id="rId3"/>
    <p:sldId id="494" r:id="rId4"/>
    <p:sldId id="495" r:id="rId5"/>
    <p:sldId id="496" r:id="rId6"/>
    <p:sldId id="497" r:id="rId7"/>
    <p:sldId id="498" r:id="rId8"/>
    <p:sldId id="499" r:id="rId9"/>
    <p:sldId id="500" r:id="rId10"/>
    <p:sldId id="501" r:id="rId11"/>
    <p:sldId id="502" r:id="rId12"/>
    <p:sldId id="333" r:id="rId13"/>
    <p:sldId id="334" r:id="rId14"/>
    <p:sldId id="503" r:id="rId15"/>
    <p:sldId id="509" r:id="rId16"/>
    <p:sldId id="504" r:id="rId17"/>
    <p:sldId id="505" r:id="rId18"/>
    <p:sldId id="506" r:id="rId19"/>
    <p:sldId id="507" r:id="rId20"/>
    <p:sldId id="492" r:id="rId21"/>
    <p:sldId id="486" r:id="rId22"/>
    <p:sldId id="487" r:id="rId23"/>
    <p:sldId id="488" r:id="rId24"/>
    <p:sldId id="489" r:id="rId25"/>
    <p:sldId id="490" r:id="rId26"/>
    <p:sldId id="491" r:id="rId27"/>
    <p:sldId id="348" r:id="rId28"/>
    <p:sldId id="436" r:id="rId29"/>
    <p:sldId id="453" r:id="rId30"/>
    <p:sldId id="454" r:id="rId31"/>
    <p:sldId id="510" r:id="rId32"/>
    <p:sldId id="511" r:id="rId33"/>
    <p:sldId id="360" r:id="rId34"/>
    <p:sldId id="512" r:id="rId35"/>
    <p:sldId id="482" r:id="rId36"/>
    <p:sldId id="481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8" clrIdx="0">
    <p:extLst>
      <p:ext uri="{19B8F6BF-5375-455C-9EA6-DF929625EA0E}">
        <p15:presenceInfo xmlns:p15="http://schemas.microsoft.com/office/powerpoint/2012/main" userId="James T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33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61" autoAdjust="0"/>
    <p:restoredTop sz="89158" autoAdjust="0"/>
  </p:normalViewPr>
  <p:slideViewPr>
    <p:cSldViewPr>
      <p:cViewPr varScale="1">
        <p:scale>
          <a:sx n="91" d="100"/>
          <a:sy n="91" d="100"/>
        </p:scale>
        <p:origin x="12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1542" y="-4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D5ABCEED-7380-4148-84EA-26B881B78976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Decomposition/functions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CAEAA0C-65DA-4DA6-9403-115FD08BD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83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FF3B6440-B735-4E86-9CAE-7AD6D51CC159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E5DDD8C-F390-4C1E-8889-7F014B60A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334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5091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EF01837C-61B1-4FA4-9240-2804EEDCF6AF}" type="slidenum">
              <a:rPr lang="en-US" altLang="en-US" sz="1000" smtClean="0">
                <a:latin typeface="Times New Roman" pitchFamily="18" charset="0"/>
              </a:rPr>
              <a:pPr eaLnBrk="0" hangingPunct="0"/>
              <a:t>1</a:t>
            </a:fld>
            <a:endParaRPr lang="en-US" altLang="en-US" sz="1000" smtClean="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2345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19811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CFED09A5-6DB4-4FEB-8AF0-23558F83BFDD}" type="slidenum">
              <a:rPr lang="en-US" altLang="en-US" sz="1300">
                <a:latin typeface="Times New Roman" pitchFamily="18" charset="0"/>
              </a:rPr>
              <a:pPr algn="r" eaLnBrk="1" hangingPunct="1"/>
              <a:t>18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198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837044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083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30B2D9F4-D095-425F-8FC9-00A47804174B}" type="slidenum">
              <a:rPr lang="en-US" altLang="en-US" sz="1300">
                <a:latin typeface="Times New Roman" pitchFamily="18" charset="0"/>
              </a:rPr>
              <a:pPr algn="r" eaLnBrk="1" hangingPunct="1"/>
              <a:t>19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08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>
              <a:buFontTx/>
              <a:buChar char="•"/>
            </a:pPr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891389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1859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E41AC3E3-EDA5-4ABF-A71E-7F241E19968B}" type="slidenum">
              <a:rPr lang="en-US" altLang="en-US" sz="1300">
                <a:latin typeface="Times New Roman" pitchFamily="18" charset="0"/>
              </a:rPr>
              <a:pPr algn="r" eaLnBrk="1" hangingPunct="1"/>
              <a:t>20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18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6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r>
              <a:rPr lang="en-US" altLang="en-US" smtClean="0"/>
              <a:t>* Show how this is similar to defining the start method and calling the executable file e.g., “./a.out” or “Python a1.py”</a:t>
            </a:r>
          </a:p>
        </p:txBody>
      </p:sp>
    </p:spTree>
    <p:extLst>
      <p:ext uri="{BB962C8B-B14F-4D97-AF65-F5344CB8AC3E}">
        <p14:creationId xmlns:p14="http://schemas.microsoft.com/office/powerpoint/2010/main" val="3655884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2883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F0EDAF86-9998-4D9D-B0DF-F9E5933E1D8E}" type="slidenum">
              <a:rPr lang="en-US" altLang="en-US" sz="1300">
                <a:latin typeface="Times New Roman" pitchFamily="18" charset="0"/>
              </a:rPr>
              <a:pPr algn="r" eaLnBrk="1" hangingPunct="1"/>
              <a:t>21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28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14459556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3907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D0C88C07-132B-4BDE-9330-5107B7D2013C}" type="slidenum">
              <a:rPr lang="en-US" altLang="en-US" sz="1300">
                <a:latin typeface="Times New Roman" pitchFamily="18" charset="0"/>
              </a:rPr>
              <a:pPr algn="r" eaLnBrk="1" hangingPunct="1"/>
              <a:t>22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39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72297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24931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AD8F3AA6-9993-4376-9614-CD4B931CD7E0}" type="slidenum">
              <a:rPr lang="en-US" altLang="en-US" sz="1300">
                <a:latin typeface="Times New Roman" pitchFamily="18" charset="0"/>
              </a:rPr>
              <a:pPr algn="r" eaLnBrk="1" hangingPunct="1"/>
              <a:t>23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249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97404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84485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3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918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4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635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11</a:t>
            </a:fld>
            <a:endParaRPr lang="en-US" altLang="en-US" sz="10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11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n-ea"/>
              </a:rPr>
              <a:t>Can apply to big problems in general e.g., wedding to plan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Break into parts:</a:t>
            </a:r>
          </a:p>
          <a:p>
            <a:pPr marL="224325" indent="-224325">
              <a:buFontTx/>
              <a:buAutoNum type="arabicParenR"/>
              <a:defRPr/>
            </a:pPr>
            <a:r>
              <a:rPr lang="en-US" dirty="0" smtClean="0">
                <a:ea typeface="+mn-ea"/>
              </a:rPr>
              <a:t>Who to invite: getting contact info, buying invitations, filing in invitations, sending invitations</a:t>
            </a:r>
          </a:p>
          <a:p>
            <a:pPr marL="224325" indent="-224325">
              <a:buFontTx/>
              <a:buAutoNum type="arabicParenR"/>
              <a:defRPr/>
            </a:pPr>
            <a:r>
              <a:rPr lang="en-US" dirty="0" smtClean="0">
                <a:ea typeface="+mn-ea"/>
              </a:rPr>
              <a:t>Where to hold it</a:t>
            </a:r>
          </a:p>
          <a:p>
            <a:pPr marL="224325" indent="-224325">
              <a:buFontTx/>
              <a:buAutoNum type="arabicParenR"/>
              <a:defRPr/>
            </a:pPr>
            <a:r>
              <a:rPr lang="en-US" dirty="0" smtClean="0">
                <a:ea typeface="+mn-ea"/>
              </a:rPr>
              <a:t>etc.</a:t>
            </a:r>
            <a:endParaRPr lang="en-US" dirty="0">
              <a:ea typeface="+mn-ea"/>
            </a:endParaRPr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0" hangingPunct="0"/>
            <a:fld id="{849896D1-9964-491A-91A7-45C876D40879}" type="slidenum">
              <a:rPr lang="en-US" altLang="en-US" sz="1000" smtClean="0">
                <a:latin typeface="Times New Roman" pitchFamily="18" charset="0"/>
              </a:rPr>
              <a:pPr eaLnBrk="0" hangingPunct="0"/>
              <a:t>12</a:t>
            </a:fld>
            <a:endParaRPr lang="en-US" altLang="en-US" sz="100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313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15715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B7F4069-38AF-4FF8-B14B-D69659251089}" type="slidenum">
              <a:rPr lang="en-US" altLang="en-US" sz="1300">
                <a:latin typeface="Times New Roman" pitchFamily="18" charset="0"/>
              </a:rPr>
              <a:pPr algn="r" eaLnBrk="1" hangingPunct="1"/>
              <a:t>13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157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46631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934449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r>
              <a:rPr lang="en-US" altLang="en-US" smtClean="0"/>
              <a:t>If you want an example show this breaks down for checkers: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/>
              <a:t>Initialize board – put pieces in the starting positions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/>
              <a:t>Display board – show locations of current pieces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/>
              <a:t>Prompt player for movement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/>
              <a:t>Check if movement is valid</a:t>
            </a:r>
          </a:p>
          <a:p>
            <a:pPr lvl="1" eaLnBrk="1" hangingPunct="1">
              <a:buFontTx/>
              <a:buChar char="•"/>
            </a:pPr>
            <a:r>
              <a:rPr lang="en-US" altLang="en-US" smtClean="0"/>
              <a:t>Move piece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10505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6"/>
          <p:cNvSpPr txBox="1">
            <a:spLocks noGrp="1" noChangeArrowheads="1"/>
          </p:cNvSpPr>
          <p:nvPr/>
        </p:nvSpPr>
        <p:spPr bwMode="auto">
          <a:xfrm>
            <a:off x="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1300">
                <a:latin typeface="Times New Roman" pitchFamily="18" charset="0"/>
              </a:rPr>
              <a:t>Functions and Procedures in Pascal</a:t>
            </a:r>
          </a:p>
        </p:txBody>
      </p:sp>
      <p:sp>
        <p:nvSpPr>
          <p:cNvPr id="118787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defTabSz="931863"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9318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6DC2E62F-CE8F-438C-B159-80493BBDB86F}" type="slidenum">
              <a:rPr lang="en-US" altLang="en-US" sz="1300">
                <a:latin typeface="Times New Roman" pitchFamily="18" charset="0"/>
              </a:rPr>
              <a:pPr algn="r" eaLnBrk="1" hangingPunct="1"/>
              <a:t>17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1187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smtClean="0"/>
          </a:p>
        </p:txBody>
      </p:sp>
    </p:spTree>
    <p:extLst>
      <p:ext uri="{BB962C8B-B14F-4D97-AF65-F5344CB8AC3E}">
        <p14:creationId xmlns:p14="http://schemas.microsoft.com/office/powerpoint/2010/main" val="3296728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3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CDBE8AE3-5059-4446-AEA2-611E5F9D44B1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7EDA4D93-942C-41D4-9A0B-729A8FEB24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842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C8A8370-B399-4FE5-A500-C5666209F498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EE222FE-49C1-4801-9CC9-169EF7E7DC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6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620379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21B290D-ADF0-4B72-B452-74F90BDDEE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47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EC440ABE-13C6-4071-BF75-8DC5AC2B55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86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A6FEC9D-1805-4C9A-BC82-C8A62FF4317A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95524B16-E9E0-44FF-92F8-9EFB0667DA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69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DC498C3-BE7E-4EEA-A290-65BD0DFC9AE1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63F399C1-190E-4904-AD6C-5EE2B07A43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44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D801BA8B-D695-4186-BE15-FEEF053D3737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DB3DE14F-8DDF-4EC5-B5C9-5F8ADCEEF3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5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7801757-C2B7-4B5F-B927-A98CBA5C6DA0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B2C8B31C-123F-4967-A9D8-8CF8E80F92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99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4FE098D-D121-4E5C-8A33-436C1E052B77}" type="datetimeFigureOut">
              <a:rPr lang="en-US" altLang="en-US"/>
              <a:pPr>
                <a:defRPr/>
              </a:pPr>
              <a:t>5/16/2025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309731D-5C77-4DAE-ACBE-1AE3EA03AA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4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76450"/>
          </a:xfrm>
        </p:spPr>
        <p:txBody>
          <a:bodyPr/>
          <a:lstStyle/>
          <a:p>
            <a:pPr eaLnBrk="1" hangingPunct="1"/>
            <a:r>
              <a:rPr lang="en-US" altLang="en-US" b="1" dirty="0" smtClean="0"/>
              <a:t>Functions: Decomposition And Code Reuse, Part 1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CA" altLang="en-US" sz="1800" baseline="30000">
              <a:latin typeface="Arial" charset="0"/>
            </a:endParaRPr>
          </a:p>
        </p:txBody>
      </p:sp>
      <p:sp>
        <p:nvSpPr>
          <p:cNvPr id="1331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06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n-lt"/>
                <a:cs typeface="Arial" charset="0"/>
              </a:rPr>
              <a:t>Defining new functions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n-lt"/>
                <a:cs typeface="Arial" charset="0"/>
              </a:rPr>
              <a:t>Calling functions you have defined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 smtClean="0">
                <a:latin typeface="+mn-lt"/>
                <a:cs typeface="Arial" charset="0"/>
              </a:rPr>
              <a:t>Declaring variables that are local to a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726731" y="1577031"/>
            <a:ext cx="7105650" cy="4000500"/>
            <a:chOff x="2543175" y="1428750"/>
            <a:chExt cx="7105650" cy="40005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543175" y="1428750"/>
              <a:ext cx="7105650" cy="4000500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9178925" y="1428750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</a:rPr>
                <a:t>3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333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Sixth reason</a:t>
            </a:r>
            <a:r>
              <a:rPr lang="en-US" altLang="en-US" dirty="0" smtClean="0"/>
              <a:t>: to simplify the problem.</a:t>
            </a:r>
          </a:p>
          <a:p>
            <a:r>
              <a:rPr lang="en-US" altLang="en-US" dirty="0" smtClean="0"/>
              <a:t>Sometimes you will have to write a program for a large and/or complex problem.</a:t>
            </a:r>
          </a:p>
          <a:p>
            <a:r>
              <a:rPr lang="en-US" altLang="en-US" dirty="0" smtClean="0"/>
              <a:t>One technique employed in this type of situation is the top down approach to design.</a:t>
            </a:r>
          </a:p>
          <a:p>
            <a:pPr lvl="1"/>
            <a:r>
              <a:rPr lang="en-US" altLang="en-US" dirty="0" smtClean="0"/>
              <a:t>The main advantage is that it reduces the complexity of the problem because you only have to work on it a portion at a time.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63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Solving Larger Problems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Sometimes you will have to write a program for a large and/or complex problem.</a:t>
            </a:r>
          </a:p>
          <a:p>
            <a:r>
              <a:rPr lang="en-US" altLang="en-US" smtClean="0"/>
              <a:t>One technique employed in this type of situation is the top down approach to design.</a:t>
            </a:r>
          </a:p>
          <a:p>
            <a:pPr lvl="1"/>
            <a:r>
              <a:rPr lang="en-US" altLang="en-US" smtClean="0"/>
              <a:t>The main advantage is that it reduces the complexity of the problem because you only have to work on it a portion at a time.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Top Down Design 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457200" indent="-457200" eaLnBrk="1" hangingPunct="1">
              <a:buFontTx/>
              <a:buAutoNum type="arabicPeriod"/>
              <a:tabLst>
                <a:tab pos="3371850" algn="l"/>
              </a:tabLst>
            </a:pPr>
            <a:r>
              <a:rPr lang="en-US" altLang="en-US" sz="2400" smtClean="0"/>
              <a:t>Start by outlining the major parts (structure)</a:t>
            </a:r>
          </a:p>
          <a:p>
            <a:pPr marL="457200" indent="-457200" eaLnBrk="1" hangingPunct="1">
              <a:buFontTx/>
              <a:buAutoNum type="arabicPeriod"/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buFontTx/>
              <a:buAutoNum type="arabicPeriod"/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buFontTx/>
              <a:buAutoNum type="arabicPeriod"/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buFontTx/>
              <a:buAutoNum type="arabicPeriod"/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buFontTx/>
              <a:buAutoNum type="arabicPeriod" startAt="2"/>
              <a:tabLst>
                <a:tab pos="3371850" algn="l"/>
              </a:tabLst>
            </a:pPr>
            <a:endParaRPr lang="en-US" altLang="en-US" sz="2400" smtClean="0"/>
          </a:p>
          <a:p>
            <a:pPr marL="457200" indent="-457200" eaLnBrk="1" hangingPunct="1">
              <a:buFontTx/>
              <a:buAutoNum type="arabicPeriod" startAt="2"/>
              <a:tabLst>
                <a:tab pos="3371850" algn="l"/>
              </a:tabLst>
            </a:pPr>
            <a:r>
              <a:rPr lang="en-US" altLang="en-US" sz="2400" smtClean="0"/>
              <a:t>Then implement the solution for each part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6425" y="1771650"/>
            <a:ext cx="8229600" cy="2224088"/>
            <a:chOff x="606425" y="1965781"/>
            <a:chExt cx="8229939" cy="2225219"/>
          </a:xfrm>
        </p:grpSpPr>
        <p:grpSp>
          <p:nvGrpSpPr>
            <p:cNvPr id="17418" name="Group 2"/>
            <p:cNvGrpSpPr>
              <a:grpSpLocks/>
            </p:cNvGrpSpPr>
            <p:nvPr/>
          </p:nvGrpSpPr>
          <p:grpSpPr bwMode="auto">
            <a:xfrm>
              <a:off x="606425" y="1965781"/>
              <a:ext cx="8192243" cy="2225219"/>
              <a:chOff x="606425" y="1965781"/>
              <a:chExt cx="8192243" cy="2225219"/>
            </a:xfrm>
          </p:grpSpPr>
          <p:sp>
            <p:nvSpPr>
              <p:cNvPr id="17422" name="Rectangle 4"/>
              <p:cNvSpPr>
                <a:spLocks noChangeArrowheads="1"/>
              </p:cNvSpPr>
              <p:nvPr/>
            </p:nvSpPr>
            <p:spPr bwMode="auto">
              <a:xfrm>
                <a:off x="4238625" y="1965781"/>
                <a:ext cx="2016125" cy="37941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>
                <a:spAutoFit/>
              </a:bodyPr>
              <a:lstStyle/>
              <a:p>
                <a:pPr algn="ctr"/>
                <a:r>
                  <a:rPr lang="en-US" altLang="en-US">
                    <a:latin typeface="Arial" charset="0"/>
                  </a:rPr>
                  <a:t>My autobiography</a:t>
                </a:r>
              </a:p>
            </p:txBody>
          </p:sp>
          <p:sp>
            <p:nvSpPr>
              <p:cNvPr id="17423" name="Rectangle 5"/>
              <p:cNvSpPr>
                <a:spLocks noChangeArrowheads="1"/>
              </p:cNvSpPr>
              <p:nvPr/>
            </p:nvSpPr>
            <p:spPr bwMode="auto">
              <a:xfrm>
                <a:off x="606425" y="3055144"/>
                <a:ext cx="2308225" cy="113585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/>
              <a:lstStyle/>
              <a:p>
                <a:endParaRPr lang="en-US" altLang="en-US" sz="1600" b="1">
                  <a:latin typeface="Arial" charset="0"/>
                </a:endParaRPr>
              </a:p>
              <a:p>
                <a:r>
                  <a:rPr lang="en-US" altLang="en-US" sz="1600" b="1">
                    <a:latin typeface="Arial" charset="0"/>
                  </a:rPr>
                  <a:t>Chapter 1:</a:t>
                </a:r>
                <a:r>
                  <a:rPr lang="en-US" altLang="en-US" sz="1600">
                    <a:latin typeface="Arial" charset="0"/>
                  </a:rPr>
                  <a:t> </a:t>
                </a:r>
              </a:p>
              <a:p>
                <a:r>
                  <a:rPr lang="en-US" altLang="en-US" sz="1600">
                    <a:latin typeface="Arial" charset="0"/>
                  </a:rPr>
                  <a:t>The humble beginnings</a:t>
                </a:r>
              </a:p>
            </p:txBody>
          </p:sp>
          <p:sp>
            <p:nvSpPr>
              <p:cNvPr id="17424" name="Rectangle 6"/>
              <p:cNvSpPr>
                <a:spLocks noChangeArrowheads="1"/>
              </p:cNvSpPr>
              <p:nvPr/>
            </p:nvSpPr>
            <p:spPr bwMode="auto">
              <a:xfrm>
                <a:off x="3429000" y="3056900"/>
                <a:ext cx="2032000" cy="11341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/>
              <a:lstStyle/>
              <a:p>
                <a:endParaRPr lang="en-US" altLang="en-US" sz="1600" b="1">
                  <a:latin typeface="Arial" charset="0"/>
                </a:endParaRPr>
              </a:p>
              <a:p>
                <a:endParaRPr lang="en-US" altLang="en-US" sz="1600" b="1">
                  <a:latin typeface="Arial" charset="0"/>
                </a:endParaRPr>
              </a:p>
              <a:p>
                <a:r>
                  <a:rPr lang="en-US" altLang="en-US" sz="1600" b="1">
                    <a:latin typeface="Arial" charset="0"/>
                  </a:rPr>
                  <a:t>Chapter 2:</a:t>
                </a:r>
                <a:r>
                  <a:rPr lang="en-US" altLang="en-US" sz="1600">
                    <a:latin typeface="Arial" charset="0"/>
                  </a:rPr>
                  <a:t> </a:t>
                </a:r>
              </a:p>
              <a:p>
                <a:r>
                  <a:rPr lang="en-US" altLang="en-US" sz="1600">
                    <a:latin typeface="Arial" charset="0"/>
                  </a:rPr>
                  <a:t>My rise to greatness</a:t>
                </a:r>
              </a:p>
            </p:txBody>
          </p:sp>
          <p:grpSp>
            <p:nvGrpSpPr>
              <p:cNvPr id="17425" name="Group 8"/>
              <p:cNvGrpSpPr>
                <a:grpSpLocks/>
              </p:cNvGrpSpPr>
              <p:nvPr/>
            </p:nvGrpSpPr>
            <p:grpSpPr bwMode="auto">
              <a:xfrm>
                <a:off x="2260543" y="2332831"/>
                <a:ext cx="5335587" cy="723900"/>
                <a:chOff x="1043" y="1385"/>
                <a:chExt cx="3361" cy="456"/>
              </a:xfrm>
            </p:grpSpPr>
            <p:sp>
              <p:nvSpPr>
                <p:cNvPr id="17430" name="Line 9"/>
                <p:cNvSpPr>
                  <a:spLocks noChangeShapeType="1"/>
                </p:cNvSpPr>
                <p:nvPr/>
              </p:nvSpPr>
              <p:spPr bwMode="auto">
                <a:xfrm>
                  <a:off x="1043" y="1606"/>
                  <a:ext cx="3361" cy="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3600" tIns="46800" rIns="93600" bIns="46800">
                  <a:spAutoFit/>
                </a:bodyPr>
                <a:lstStyle/>
                <a:p>
                  <a:endParaRPr lang="en-CA"/>
                </a:p>
              </p:txBody>
            </p:sp>
            <p:grpSp>
              <p:nvGrpSpPr>
                <p:cNvPr id="17431" name="Group 10"/>
                <p:cNvGrpSpPr>
                  <a:grpSpLocks/>
                </p:cNvGrpSpPr>
                <p:nvPr/>
              </p:nvGrpSpPr>
              <p:grpSpPr bwMode="auto">
                <a:xfrm>
                  <a:off x="1045" y="1385"/>
                  <a:ext cx="3353" cy="456"/>
                  <a:chOff x="1045" y="1385"/>
                  <a:chExt cx="3353" cy="456"/>
                </a:xfrm>
              </p:grpSpPr>
              <p:sp>
                <p:nvSpPr>
                  <p:cNvPr id="17432" name="Line 11"/>
                  <p:cNvSpPr>
                    <a:spLocks noChangeShapeType="1"/>
                  </p:cNvSpPr>
                  <p:nvPr/>
                </p:nvSpPr>
                <p:spPr bwMode="auto">
                  <a:xfrm>
                    <a:off x="1045" y="1606"/>
                    <a:ext cx="0" cy="235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93600" tIns="46800" rIns="93600" bIns="46800">
                    <a:spAutoFit/>
                  </a:bodyPr>
                  <a:lstStyle/>
                  <a:p>
                    <a:endParaRPr lang="en-CA"/>
                  </a:p>
                </p:txBody>
              </p:sp>
              <p:sp>
                <p:nvSpPr>
                  <p:cNvPr id="17433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2836" y="1609"/>
                    <a:ext cx="0" cy="231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93600" tIns="46800" rIns="93600" bIns="46800">
                    <a:spAutoFit/>
                  </a:bodyPr>
                  <a:lstStyle/>
                  <a:p>
                    <a:endParaRPr lang="en-CA"/>
                  </a:p>
                </p:txBody>
              </p:sp>
              <p:sp>
                <p:nvSpPr>
                  <p:cNvPr id="17434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4398" y="1609"/>
                    <a:ext cx="0" cy="22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93600" tIns="46800" rIns="93600" bIns="46800">
                    <a:spAutoFit/>
                  </a:bodyPr>
                  <a:lstStyle/>
                  <a:p>
                    <a:endParaRPr lang="en-CA"/>
                  </a:p>
                </p:txBody>
              </p:sp>
              <p:sp>
                <p:nvSpPr>
                  <p:cNvPr id="17435" name="Line 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835" y="1385"/>
                    <a:ext cx="1" cy="223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lIns="93600" tIns="46800" rIns="93600" bIns="46800">
                    <a:spAutoFit/>
                  </a:bodyPr>
                  <a:lstStyle/>
                  <a:p>
                    <a:endParaRPr lang="en-CA"/>
                  </a:p>
                </p:txBody>
              </p:sp>
            </p:grpSp>
          </p:grpSp>
          <p:grpSp>
            <p:nvGrpSpPr>
              <p:cNvPr id="17426" name="Group 14"/>
              <p:cNvGrpSpPr>
                <a:grpSpLocks/>
              </p:cNvGrpSpPr>
              <p:nvPr/>
            </p:nvGrpSpPr>
            <p:grpSpPr bwMode="auto">
              <a:xfrm>
                <a:off x="5988049" y="2693986"/>
                <a:ext cx="390525" cy="727075"/>
                <a:chOff x="3567" y="1640"/>
                <a:chExt cx="246" cy="458"/>
              </a:xfrm>
            </p:grpSpPr>
            <p:sp>
              <p:nvSpPr>
                <p:cNvPr id="17428" name="Rectangle 7"/>
                <p:cNvSpPr>
                  <a:spLocks noChangeArrowheads="1"/>
                </p:cNvSpPr>
                <p:nvPr/>
              </p:nvSpPr>
              <p:spPr bwMode="auto">
                <a:xfrm>
                  <a:off x="3567" y="1886"/>
                  <a:ext cx="246" cy="2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 lIns="93600" tIns="46800" rIns="93600" bIns="46800" anchor="ctr">
                  <a:spAutoFit/>
                </a:bodyPr>
                <a:lstStyle/>
                <a:p>
                  <a:r>
                    <a:rPr lang="en-US" altLang="en-US" sz="1600" b="1">
                      <a:latin typeface="Arial" charset="0"/>
                    </a:rPr>
                    <a:t>…</a:t>
                  </a:r>
                </a:p>
              </p:txBody>
            </p:sp>
            <p:sp>
              <p:nvSpPr>
                <p:cNvPr id="17429" name="Line 16"/>
                <p:cNvSpPr>
                  <a:spLocks noChangeShapeType="1"/>
                </p:cNvSpPr>
                <p:nvPr/>
              </p:nvSpPr>
              <p:spPr bwMode="auto">
                <a:xfrm>
                  <a:off x="3664" y="1640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CA"/>
                </a:p>
              </p:txBody>
            </p:sp>
          </p:grpSp>
          <p:sp>
            <p:nvSpPr>
              <p:cNvPr id="17427" name="Rectangle 6"/>
              <p:cNvSpPr>
                <a:spLocks noChangeArrowheads="1"/>
              </p:cNvSpPr>
              <p:nvPr/>
            </p:nvSpPr>
            <p:spPr bwMode="auto">
              <a:xfrm>
                <a:off x="6993680" y="3036938"/>
                <a:ext cx="1804988" cy="115406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 anchor="ctr"/>
              <a:lstStyle/>
              <a:p>
                <a:endParaRPr lang="en-US" altLang="en-US" sz="1600" b="1">
                  <a:latin typeface="Arial" charset="0"/>
                </a:endParaRPr>
              </a:p>
              <a:p>
                <a:endParaRPr lang="en-US" altLang="en-US" sz="1600" b="1">
                  <a:latin typeface="Arial" charset="0"/>
                </a:endParaRPr>
              </a:p>
              <a:p>
                <a:r>
                  <a:rPr lang="en-US" altLang="en-US" sz="1600" b="1">
                    <a:latin typeface="Arial" charset="0"/>
                  </a:rPr>
                  <a:t>Chapter 7:</a:t>
                </a:r>
                <a:r>
                  <a:rPr lang="en-US" altLang="en-US" sz="1600">
                    <a:latin typeface="Arial" charset="0"/>
                  </a:rPr>
                  <a:t> </a:t>
                </a:r>
              </a:p>
              <a:p>
                <a:r>
                  <a:rPr lang="en-US" altLang="en-US" sz="1600">
                    <a:latin typeface="Arial" charset="0"/>
                  </a:rPr>
                  <a:t>The end of an era</a:t>
                </a:r>
              </a:p>
            </p:txBody>
          </p:sp>
        </p:grpSp>
        <p:pic>
          <p:nvPicPr>
            <p:cNvPr id="17419" name="Picture 22" descr="C:\Users\tamj\AppData\Local\Microsoft\Windows\Temporary Internet Files\Content.IE5\94BCLD82\MC900098059[1].wm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8900" y="2997805"/>
              <a:ext cx="612100" cy="76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0" name="Picture 24" descr="C:\Users\tamj\AppData\Local\Microsoft\Windows\Temporary Internet Files\Content.IE5\LTBEVES8\MC900445404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861" y="3036938"/>
              <a:ext cx="856152" cy="727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21" name="Picture 28" descr="C:\Users\tamj\AppData\Local\Microsoft\Windows\Temporary Internet Files\Content.IE5\0WRJN1BJ\MC900105224[1].wmf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29600" y="3056900"/>
              <a:ext cx="606764" cy="5630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06425" y="4800600"/>
            <a:ext cx="3629025" cy="2076450"/>
            <a:chOff x="606425" y="4800600"/>
            <a:chExt cx="3629025" cy="2076821"/>
          </a:xfrm>
        </p:grpSpPr>
        <p:grpSp>
          <p:nvGrpSpPr>
            <p:cNvPr id="17414" name="Group 18"/>
            <p:cNvGrpSpPr>
              <a:grpSpLocks/>
            </p:cNvGrpSpPr>
            <p:nvPr/>
          </p:nvGrpSpPr>
          <p:grpSpPr bwMode="auto">
            <a:xfrm>
              <a:off x="606425" y="4800600"/>
              <a:ext cx="3629025" cy="2057400"/>
              <a:chOff x="665" y="2806"/>
              <a:chExt cx="2286" cy="1296"/>
            </a:xfrm>
          </p:grpSpPr>
          <p:sp>
            <p:nvSpPr>
              <p:cNvPr id="17416" name="Rectangle 15"/>
              <p:cNvSpPr>
                <a:spLocks noChangeArrowheads="1"/>
              </p:cNvSpPr>
              <p:nvPr/>
            </p:nvSpPr>
            <p:spPr bwMode="auto">
              <a:xfrm>
                <a:off x="665" y="2806"/>
                <a:ext cx="2286" cy="129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3600" tIns="46800" rIns="93600" bIns="46800"/>
              <a:lstStyle/>
              <a:p>
                <a:r>
                  <a:rPr lang="en-US" altLang="en-US" sz="1600" b="1">
                    <a:latin typeface="Arial" charset="0"/>
                  </a:rPr>
                  <a:t>Chapter 1: The humble beginnings</a:t>
                </a:r>
              </a:p>
              <a:p>
                <a:endParaRPr lang="en-US" altLang="en-US" sz="1400" b="1">
                  <a:latin typeface="Arial" charset="0"/>
                </a:endParaRPr>
              </a:p>
              <a:p>
                <a:r>
                  <a:rPr lang="en-US" altLang="en-US" sz="1400">
                    <a:latin typeface="Arial" charset="0"/>
                  </a:rPr>
                  <a:t>It all started ten and one score years ago </a:t>
                </a:r>
              </a:p>
              <a:p>
                <a:r>
                  <a:rPr lang="en-US" altLang="en-US" sz="1400">
                    <a:latin typeface="Arial" charset="0"/>
                  </a:rPr>
                  <a:t>with a log-shaped computer work station…  </a:t>
                </a:r>
              </a:p>
            </p:txBody>
          </p:sp>
          <p:pic>
            <p:nvPicPr>
              <p:cNvPr id="17417" name="Picture 20" descr="MPj04388470000[1]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6" y="3430"/>
                <a:ext cx="881" cy="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7415" name="Rectangle 1"/>
            <p:cNvSpPr>
              <a:spLocks noChangeArrowheads="1"/>
            </p:cNvSpPr>
            <p:nvPr/>
          </p:nvSpPr>
          <p:spPr bwMode="auto">
            <a:xfrm>
              <a:off x="719138" y="6631200"/>
              <a:ext cx="1448473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>
              <a:spAutoFit/>
            </a:bodyPr>
            <a:lstStyle/>
            <a:p>
              <a:pPr eaLnBrk="1" hangingPunct="1"/>
              <a:r>
                <a:rPr lang="en-US" altLang="en-US" sz="1000"/>
                <a:t>Image copyright unknown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2800" dirty="0" smtClean="0"/>
              <a:t>Decomposing Your Program Into Functions According To Tasks/Features It Needs To Implement</a:t>
            </a:r>
            <a:endParaRPr lang="en-CA" altLang="en-US" sz="2800" dirty="0" smtClean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727561" y="1819275"/>
            <a:ext cx="1636712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Main tasks to be fulfilled by the program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78318" y="3314551"/>
            <a:ext cx="1636712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Important subtask #1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2694468" y="3293914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Important subtask #2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4858230" y="3293914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Important subtask #3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111733" y="5059879"/>
            <a:ext cx="1635125" cy="801687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Function #1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6569555" y="3430143"/>
            <a:ext cx="11176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 type="none" w="sm" len="sm"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…Etc.</a:t>
            </a:r>
            <a:endParaRPr lang="en-CA" altLang="en-US" sz="1600" dirty="0">
              <a:latin typeface="Arial" charset="0"/>
            </a:endParaRPr>
          </a:p>
        </p:txBody>
      </p:sp>
      <p:cxnSp>
        <p:nvCxnSpPr>
          <p:cNvPr id="19465" name="Straight Connector 11"/>
          <p:cNvCxnSpPr>
            <a:cxnSpLocks noChangeShapeType="1"/>
            <a:stCxn id="19459" idx="2"/>
            <a:endCxn id="19460" idx="0"/>
          </p:cNvCxnSpPr>
          <p:nvPr/>
        </p:nvCxnSpPr>
        <p:spPr bwMode="auto">
          <a:xfrm flipH="1">
            <a:off x="1296674" y="2622550"/>
            <a:ext cx="3249243" cy="69200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Straight Connector 13"/>
          <p:cNvCxnSpPr>
            <a:cxnSpLocks noChangeShapeType="1"/>
            <a:stCxn id="19459" idx="2"/>
            <a:endCxn id="19461" idx="0"/>
          </p:cNvCxnSpPr>
          <p:nvPr/>
        </p:nvCxnSpPr>
        <p:spPr bwMode="auto">
          <a:xfrm flipH="1">
            <a:off x="3512031" y="2622550"/>
            <a:ext cx="1033886" cy="6713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Straight Connector 15"/>
          <p:cNvCxnSpPr>
            <a:cxnSpLocks noChangeShapeType="1"/>
            <a:stCxn id="19459" idx="2"/>
            <a:endCxn id="19462" idx="0"/>
          </p:cNvCxnSpPr>
          <p:nvPr/>
        </p:nvCxnSpPr>
        <p:spPr bwMode="auto">
          <a:xfrm>
            <a:off x="4545917" y="2622550"/>
            <a:ext cx="1129876" cy="67136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8" name="Rectangle 16"/>
          <p:cNvSpPr>
            <a:spLocks noChangeArrowheads="1"/>
          </p:cNvSpPr>
          <p:nvPr/>
        </p:nvSpPr>
        <p:spPr bwMode="auto">
          <a:xfrm>
            <a:off x="1915004" y="5065343"/>
            <a:ext cx="1636713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Function #2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69" name="Rectangle 17"/>
          <p:cNvSpPr>
            <a:spLocks noChangeArrowheads="1"/>
          </p:cNvSpPr>
          <p:nvPr/>
        </p:nvSpPr>
        <p:spPr bwMode="auto">
          <a:xfrm>
            <a:off x="3729148" y="5065343"/>
            <a:ext cx="1635125" cy="803275"/>
          </a:xfrm>
          <a:prstGeom prst="rect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>
                <a:latin typeface="Arial" charset="0"/>
              </a:rPr>
              <a:t>Function #3</a:t>
            </a:r>
            <a:endParaRPr lang="en-CA" altLang="en-US" sz="1600">
              <a:latin typeface="Arial" charset="0"/>
            </a:endParaRPr>
          </a:p>
        </p:txBody>
      </p:sp>
      <p:sp>
        <p:nvSpPr>
          <p:cNvPr id="19470" name="Rectangle 19"/>
          <p:cNvSpPr>
            <a:spLocks noChangeArrowheads="1"/>
          </p:cNvSpPr>
          <p:nvPr/>
        </p:nvSpPr>
        <p:spPr bwMode="auto">
          <a:xfrm>
            <a:off x="5715349" y="5059879"/>
            <a:ext cx="1117600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 type="none" w="sm" len="sm"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1600" dirty="0">
                <a:latin typeface="Arial" charset="0"/>
              </a:rPr>
              <a:t>…Etc.</a:t>
            </a:r>
            <a:endParaRPr lang="en-CA" altLang="en-US" sz="1600" dirty="0">
              <a:latin typeface="Arial" charset="0"/>
            </a:endParaRPr>
          </a:p>
        </p:txBody>
      </p:sp>
      <p:cxnSp>
        <p:nvCxnSpPr>
          <p:cNvPr id="19471" name="Straight Connector 21"/>
          <p:cNvCxnSpPr>
            <a:cxnSpLocks noChangeShapeType="1"/>
            <a:stCxn id="19460" idx="2"/>
            <a:endCxn id="19463" idx="0"/>
          </p:cNvCxnSpPr>
          <p:nvPr/>
        </p:nvCxnSpPr>
        <p:spPr bwMode="auto">
          <a:xfrm flipH="1">
            <a:off x="929296" y="4117826"/>
            <a:ext cx="367378" cy="94205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Straight Connector 23"/>
          <p:cNvCxnSpPr>
            <a:cxnSpLocks noChangeShapeType="1"/>
            <a:stCxn id="19460" idx="2"/>
            <a:endCxn id="19468" idx="0"/>
          </p:cNvCxnSpPr>
          <p:nvPr/>
        </p:nvCxnSpPr>
        <p:spPr bwMode="auto">
          <a:xfrm>
            <a:off x="1296674" y="4117826"/>
            <a:ext cx="1436687" cy="9475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Straight Connector 25"/>
          <p:cNvCxnSpPr>
            <a:cxnSpLocks noChangeShapeType="1"/>
            <a:stCxn id="19460" idx="2"/>
            <a:endCxn id="19469" idx="0"/>
          </p:cNvCxnSpPr>
          <p:nvPr/>
        </p:nvCxnSpPr>
        <p:spPr bwMode="auto">
          <a:xfrm>
            <a:off x="1296674" y="4117826"/>
            <a:ext cx="3250037" cy="94751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4" name="Straight Connector 27"/>
          <p:cNvCxnSpPr>
            <a:cxnSpLocks noChangeShapeType="1"/>
            <a:stCxn id="19460" idx="2"/>
          </p:cNvCxnSpPr>
          <p:nvPr/>
        </p:nvCxnSpPr>
        <p:spPr bwMode="auto">
          <a:xfrm>
            <a:off x="1296674" y="4117826"/>
            <a:ext cx="4872035" cy="101736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6" name="Straight Connector 36"/>
          <p:cNvCxnSpPr>
            <a:cxnSpLocks noChangeShapeType="1"/>
            <a:stCxn id="19461" idx="2"/>
          </p:cNvCxnSpPr>
          <p:nvPr/>
        </p:nvCxnSpPr>
        <p:spPr bwMode="auto">
          <a:xfrm rot="5400000">
            <a:off x="3296130" y="4236889"/>
            <a:ext cx="355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7" name="Straight Connector 39"/>
          <p:cNvCxnSpPr>
            <a:cxnSpLocks noChangeShapeType="1"/>
            <a:stCxn id="19461" idx="2"/>
          </p:cNvCxnSpPr>
          <p:nvPr/>
        </p:nvCxnSpPr>
        <p:spPr bwMode="auto">
          <a:xfrm rot="16200000" flipH="1">
            <a:off x="3438212" y="4171007"/>
            <a:ext cx="334962" cy="187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8" name="Straight Connector 42"/>
          <p:cNvCxnSpPr>
            <a:cxnSpLocks noChangeShapeType="1"/>
            <a:stCxn id="19461" idx="2"/>
          </p:cNvCxnSpPr>
          <p:nvPr/>
        </p:nvCxnSpPr>
        <p:spPr bwMode="auto">
          <a:xfrm rot="16200000" flipH="1">
            <a:off x="3610455" y="3998764"/>
            <a:ext cx="274637" cy="471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9" name="Straight Connector 46"/>
          <p:cNvCxnSpPr>
            <a:cxnSpLocks noChangeShapeType="1"/>
          </p:cNvCxnSpPr>
          <p:nvPr/>
        </p:nvCxnSpPr>
        <p:spPr bwMode="auto">
          <a:xfrm rot="10800000" flipV="1">
            <a:off x="5351146" y="4098777"/>
            <a:ext cx="293687" cy="2841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0" name="Straight Connector 47"/>
          <p:cNvCxnSpPr>
            <a:cxnSpLocks noChangeShapeType="1"/>
          </p:cNvCxnSpPr>
          <p:nvPr/>
        </p:nvCxnSpPr>
        <p:spPr bwMode="auto">
          <a:xfrm rot="5400000">
            <a:off x="5454333" y="4217839"/>
            <a:ext cx="3556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1" name="Straight Connector 48"/>
          <p:cNvCxnSpPr>
            <a:cxnSpLocks noChangeShapeType="1"/>
          </p:cNvCxnSpPr>
          <p:nvPr/>
        </p:nvCxnSpPr>
        <p:spPr bwMode="auto">
          <a:xfrm rot="16200000" flipH="1">
            <a:off x="5597208" y="4151164"/>
            <a:ext cx="334963" cy="188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82" name="Straight Connector 49"/>
          <p:cNvCxnSpPr>
            <a:cxnSpLocks noChangeShapeType="1"/>
          </p:cNvCxnSpPr>
          <p:nvPr/>
        </p:nvCxnSpPr>
        <p:spPr bwMode="auto">
          <a:xfrm rot="16200000" flipH="1">
            <a:off x="5769452" y="3978920"/>
            <a:ext cx="274638" cy="4730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-76200" y="6019800"/>
            <a:ext cx="9220200" cy="8382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800" smtClean="0"/>
              <a:t>When  do you stop decomposing and start writing functions? No clear cut off but use the  </a:t>
            </a:r>
            <a:r>
              <a:rPr lang="ja-JP" altLang="en-US" sz="1800" smtClean="0"/>
              <a:t>“</a:t>
            </a:r>
            <a:r>
              <a:rPr lang="en-US" altLang="ja-JP" sz="1800" smtClean="0"/>
              <a:t>Good style</a:t>
            </a:r>
            <a:r>
              <a:rPr lang="ja-JP" altLang="en-US" sz="1800" smtClean="0"/>
              <a:t>”</a:t>
            </a:r>
            <a:r>
              <a:rPr lang="en-US" altLang="ja-JP" sz="1800" smtClean="0"/>
              <a:t> principles (later in these notes) as a guide e.g., a function should have one well defined task and not exceed a screen in length.</a:t>
            </a:r>
            <a:endParaRPr lang="en-US" altLang="en-US" sz="1800" smtClean="0"/>
          </a:p>
        </p:txBody>
      </p:sp>
    </p:spTree>
    <p:extLst>
      <p:ext uri="{BB962C8B-B14F-4D97-AF65-F5344CB8AC3E}">
        <p14:creationId xmlns:p14="http://schemas.microsoft.com/office/powerpoint/2010/main" val="317368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Top Down Design To Programming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First: outline the parts of your program before writing the instructions.</a:t>
            </a:r>
          </a:p>
          <a:p>
            <a:pPr lvl="1"/>
            <a:r>
              <a:rPr lang="en-US" dirty="0" smtClean="0"/>
              <a:t>These ‘parts’ will take the form of functions.</a:t>
            </a:r>
          </a:p>
          <a:p>
            <a:r>
              <a:rPr lang="en-US" dirty="0" smtClean="0"/>
              <a:t>Second: implement (write) the code for one part/function at a time.</a:t>
            </a:r>
          </a:p>
          <a:p>
            <a:r>
              <a:rPr lang="en-US" dirty="0" smtClean="0"/>
              <a:t>Third: run a reasonable number of tests on that function to ensure it is correct.</a:t>
            </a:r>
          </a:p>
          <a:p>
            <a:r>
              <a:rPr lang="en-US" dirty="0" smtClean="0"/>
              <a:t>Fourth: apply any bug fixes that may be needed and test again.</a:t>
            </a:r>
          </a:p>
          <a:p>
            <a:r>
              <a:rPr lang="en-US" dirty="0" smtClean="0"/>
              <a:t>Fifth: only after a reasonable amount of testing has been done on a function should Steps 2 – 4 be applied on another function.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02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5410200" cy="1143000"/>
          </a:xfrm>
        </p:spPr>
        <p:txBody>
          <a:bodyPr/>
          <a:lstStyle/>
          <a:p>
            <a:r>
              <a:rPr lang="en-US" altLang="en-US" sz="3200" dirty="0" smtClean="0"/>
              <a:t>How To Decompose A Problem Into Functions</a:t>
            </a:r>
            <a:endParaRPr lang="en-CA" altLang="en-US" sz="3200" dirty="0" smtClean="0"/>
          </a:p>
        </p:txBody>
      </p:sp>
      <p:sp>
        <p:nvSpPr>
          <p:cNvPr id="1136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n-US" altLang="en-US" sz="2400" dirty="0" smtClean="0"/>
          </a:p>
          <a:p>
            <a:r>
              <a:rPr lang="en-US" altLang="en-US" sz="2400" dirty="0" smtClean="0"/>
              <a:t>Break down the program by what it does (described with </a:t>
            </a:r>
            <a:r>
              <a:rPr lang="en-US" altLang="en-US" sz="2400" i="1" dirty="0" smtClean="0"/>
              <a:t>actions/verbs or action phrases</a:t>
            </a:r>
            <a:r>
              <a:rPr lang="en-US" altLang="en-US" sz="2400" dirty="0" smtClean="0"/>
              <a:t>).</a:t>
            </a:r>
          </a:p>
          <a:p>
            <a:r>
              <a:rPr lang="en-US" altLang="en-US" sz="2400" dirty="0" smtClean="0"/>
              <a:t>Eventually the different parts of the program will be implemented as functions.</a:t>
            </a:r>
          </a:p>
          <a:p>
            <a:pPr>
              <a:buFontTx/>
              <a:buNone/>
            </a:pPr>
            <a:endParaRPr lang="en-CA" altLang="en-US" sz="24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031" y="14177"/>
            <a:ext cx="3019425" cy="1966913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4829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Example Problem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Design a program that will perform a simple interest calculation.</a:t>
            </a:r>
          </a:p>
          <a:p>
            <a:pPr eaLnBrk="1" hangingPunct="1"/>
            <a:r>
              <a:rPr lang="en-US" altLang="en-US" sz="2400" smtClean="0"/>
              <a:t>The program should prompt the user for the appropriate values, perform the calculation and display the values onscreen.</a:t>
            </a:r>
          </a:p>
        </p:txBody>
      </p:sp>
    </p:spTree>
    <p:extLst>
      <p:ext uri="{BB962C8B-B14F-4D97-AF65-F5344CB8AC3E}">
        <p14:creationId xmlns:p14="http://schemas.microsoft.com/office/powerpoint/2010/main" val="386221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/>
              <a:t>Example Problem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Design a program that will perform a simple interest calculation.</a:t>
            </a:r>
          </a:p>
          <a:p>
            <a:pPr eaLnBrk="1" hangingPunct="1"/>
            <a:r>
              <a:rPr lang="en-US" altLang="en-US" sz="2400" smtClean="0"/>
              <a:t>The program should </a:t>
            </a:r>
            <a:r>
              <a:rPr lang="en-US" altLang="en-US" sz="2400" i="1" smtClean="0"/>
              <a:t>prompt</a:t>
            </a:r>
            <a:r>
              <a:rPr lang="en-US" altLang="en-US" sz="2400" smtClean="0"/>
              <a:t> the user for the appropriate values, </a:t>
            </a:r>
            <a:r>
              <a:rPr lang="en-US" altLang="en-US" sz="2400" i="1" smtClean="0"/>
              <a:t>perform the calculation </a:t>
            </a:r>
            <a:r>
              <a:rPr lang="en-US" altLang="en-US" sz="2400" smtClean="0"/>
              <a:t>and </a:t>
            </a:r>
            <a:r>
              <a:rPr lang="en-US" altLang="en-US" sz="2400" i="1" smtClean="0"/>
              <a:t>display</a:t>
            </a:r>
            <a:r>
              <a:rPr lang="en-US" altLang="en-US" sz="2400" smtClean="0"/>
              <a:t> the values onscreen.</a:t>
            </a:r>
          </a:p>
          <a:p>
            <a:pPr eaLnBrk="1" hangingPunct="1"/>
            <a:r>
              <a:rPr lang="en-US" altLang="en-US" sz="2400" smtClean="0"/>
              <a:t>Action/verb list:</a:t>
            </a:r>
          </a:p>
          <a:p>
            <a:pPr marL="742950" lvl="1" indent="-285750" eaLnBrk="1" hangingPunct="1"/>
            <a:r>
              <a:rPr lang="en-US" altLang="en-US" sz="2000" smtClean="0"/>
              <a:t>Prompt</a:t>
            </a:r>
          </a:p>
          <a:p>
            <a:pPr marL="742950" lvl="1" indent="-285750" eaLnBrk="1" hangingPunct="1"/>
            <a:r>
              <a:rPr lang="en-US" altLang="en-US" sz="2000" smtClean="0"/>
              <a:t>Calculate</a:t>
            </a:r>
          </a:p>
          <a:p>
            <a:pPr marL="742950" lvl="1" indent="-285750" eaLnBrk="1" hangingPunct="1"/>
            <a:r>
              <a:rPr lang="en-US" altLang="en-US" sz="2000" smtClean="0"/>
              <a:t>Display</a:t>
            </a:r>
          </a:p>
        </p:txBody>
      </p:sp>
    </p:spTree>
    <p:extLst>
      <p:ext uri="{BB962C8B-B14F-4D97-AF65-F5344CB8AC3E}">
        <p14:creationId xmlns:p14="http://schemas.microsoft.com/office/powerpoint/2010/main" val="129157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smtClean="0"/>
              <a:t>Top Down Approach:  Breaking A Programming Problem Down Into Parts (Functions)</a:t>
            </a:r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3348038" y="1700213"/>
            <a:ext cx="2168525" cy="498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tIns="91440" bIns="91440"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000">
                <a:latin typeface="Arial" charset="0"/>
              </a:rPr>
              <a:t>Calculate Interest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73075" y="2198688"/>
            <a:ext cx="3959225" cy="2663825"/>
            <a:chOff x="298" y="1385"/>
            <a:chExt cx="2494" cy="1678"/>
          </a:xfrm>
        </p:grpSpPr>
        <p:sp>
          <p:nvSpPr>
            <p:cNvPr id="23563" name="Rectangle 35"/>
            <p:cNvSpPr>
              <a:spLocks noChangeArrowheads="1"/>
            </p:cNvSpPr>
            <p:nvPr/>
          </p:nvSpPr>
          <p:spPr bwMode="auto">
            <a:xfrm>
              <a:off x="298" y="2749"/>
              <a:ext cx="1214" cy="3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91440" bIns="91440" anchor="ctr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Get information</a:t>
              </a:r>
            </a:p>
          </p:txBody>
        </p:sp>
        <p:cxnSp>
          <p:nvCxnSpPr>
            <p:cNvPr id="23564" name="AutoShape 38"/>
            <p:cNvCxnSpPr>
              <a:cxnSpLocks noChangeShapeType="1"/>
              <a:stCxn id="26658" idx="2"/>
              <a:endCxn id="23563" idx="0"/>
            </p:cNvCxnSpPr>
            <p:nvPr/>
          </p:nvCxnSpPr>
          <p:spPr bwMode="auto">
            <a:xfrm flipH="1">
              <a:off x="905" y="1385"/>
              <a:ext cx="1887" cy="136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3419475" y="2198688"/>
            <a:ext cx="1917700" cy="2663825"/>
            <a:chOff x="2154" y="1385"/>
            <a:chExt cx="1208" cy="1678"/>
          </a:xfrm>
        </p:grpSpPr>
        <p:sp>
          <p:nvSpPr>
            <p:cNvPr id="23561" name="Rectangle 36"/>
            <p:cNvSpPr>
              <a:spLocks noChangeArrowheads="1"/>
            </p:cNvSpPr>
            <p:nvPr/>
          </p:nvSpPr>
          <p:spPr bwMode="auto">
            <a:xfrm>
              <a:off x="2154" y="2749"/>
              <a:ext cx="1208" cy="3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91440" bIns="91440" anchor="ctr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Do calculations</a:t>
              </a:r>
            </a:p>
          </p:txBody>
        </p:sp>
        <p:cxnSp>
          <p:nvCxnSpPr>
            <p:cNvPr id="23562" name="AutoShape 39"/>
            <p:cNvCxnSpPr>
              <a:cxnSpLocks noChangeShapeType="1"/>
              <a:stCxn id="26658" idx="2"/>
              <a:endCxn id="23561" idx="0"/>
            </p:cNvCxnSpPr>
            <p:nvPr/>
          </p:nvCxnSpPr>
          <p:spPr bwMode="auto">
            <a:xfrm flipH="1">
              <a:off x="2758" y="1385"/>
              <a:ext cx="34" cy="136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4432300" y="2198688"/>
            <a:ext cx="3786188" cy="2663825"/>
            <a:chOff x="2792" y="1385"/>
            <a:chExt cx="2385" cy="1678"/>
          </a:xfrm>
        </p:grpSpPr>
        <p:sp>
          <p:nvSpPr>
            <p:cNvPr id="23559" name="Rectangle 37"/>
            <p:cNvSpPr>
              <a:spLocks noChangeArrowheads="1"/>
            </p:cNvSpPr>
            <p:nvPr/>
          </p:nvSpPr>
          <p:spPr bwMode="auto">
            <a:xfrm>
              <a:off x="4014" y="2749"/>
              <a:ext cx="1163" cy="3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tIns="91440" bIns="91440" anchor="ctr"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altLang="en-US" sz="2000">
                  <a:latin typeface="Arial" charset="0"/>
                </a:rPr>
                <a:t>Display results</a:t>
              </a:r>
            </a:p>
          </p:txBody>
        </p:sp>
        <p:cxnSp>
          <p:nvCxnSpPr>
            <p:cNvPr id="23560" name="AutoShape 40"/>
            <p:cNvCxnSpPr>
              <a:cxnSpLocks noChangeShapeType="1"/>
              <a:stCxn id="26658" idx="2"/>
              <a:endCxn id="23559" idx="0"/>
            </p:cNvCxnSpPr>
            <p:nvPr/>
          </p:nvCxnSpPr>
          <p:spPr bwMode="auto">
            <a:xfrm>
              <a:off x="2792" y="1385"/>
              <a:ext cx="1804" cy="136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76863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Tip For Success: Reminder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Look through the examples and notes before class.</a:t>
            </a:r>
          </a:p>
          <a:p>
            <a:r>
              <a:rPr lang="en-US" altLang="en-US" dirty="0" smtClean="0"/>
              <a:t>This is especially important for this section because the execution of these programs will not be sequential order.</a:t>
            </a:r>
          </a:p>
          <a:p>
            <a:r>
              <a:rPr lang="en-US" altLang="en-US" dirty="0" smtClean="0"/>
              <a:t>Instead execution will appear to ‘jump around’ so it will be harder to follow the examples if you don’t do a little preparatory work.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Also it would be helpful to take notes that include greater detail:</a:t>
            </a:r>
          </a:p>
          <a:p>
            <a:pPr lvl="1"/>
            <a:r>
              <a:rPr lang="en-US" altLang="en-US" dirty="0" smtClean="0"/>
              <a:t>For example: Literally just sketching out the diagrams that I draw without the extra accompanying verbal description that I provide in class probably won’t be useful to study from later.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smtClean="0"/>
              <a:t>Things Needed In Order To Use Functions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4300" indent="-114300" eaLnBrk="1" hangingPunct="1"/>
            <a:r>
              <a:rPr lang="en-CA" altLang="en-US" sz="2400" dirty="0" smtClean="0"/>
              <a:t>Function call</a:t>
            </a:r>
          </a:p>
          <a:p>
            <a:pPr marL="457200" lvl="1" eaLnBrk="1" hangingPunct="1"/>
            <a:r>
              <a:rPr lang="en-CA" altLang="en-US" sz="2000" dirty="0" smtClean="0"/>
              <a:t>Actually running (executing) the function.</a:t>
            </a:r>
          </a:p>
          <a:p>
            <a:pPr marL="457200" lvl="1" eaLnBrk="1" hangingPunct="1"/>
            <a:r>
              <a:rPr lang="en-CA" altLang="en-US" sz="2000" dirty="0" smtClean="0"/>
              <a:t>You have already done this second part many times because up to this point you have been using functions that have already been defined by someone else e.g., </a:t>
            </a:r>
            <a:r>
              <a:rPr lang="en-CA" altLang="en-US" sz="2000" dirty="0" smtClean="0">
                <a:latin typeface="Consolas" pitchFamily="49" charset="0"/>
              </a:rPr>
              <a:t>print(), input()</a:t>
            </a:r>
          </a:p>
          <a:p>
            <a:pPr marL="114300" indent="-114300" eaLnBrk="1" hangingPunct="1"/>
            <a:r>
              <a:rPr lang="en-CA" altLang="en-US" sz="2400" dirty="0"/>
              <a:t>Function definition</a:t>
            </a:r>
          </a:p>
          <a:p>
            <a:pPr marL="457200" lvl="1" eaLnBrk="1" hangingPunct="1"/>
            <a:r>
              <a:rPr lang="en-CA" altLang="en-US" sz="2000" dirty="0"/>
              <a:t>Instructions that indicate what the function will do when it runs.</a:t>
            </a:r>
          </a:p>
          <a:p>
            <a:pPr marL="457200" lvl="1" eaLnBrk="1" hangingPunct="1"/>
            <a:r>
              <a:rPr lang="en-US" altLang="en-US" sz="2000" dirty="0"/>
              <a:t>Before this section: you have used built-in python functions (with their instructions already </a:t>
            </a:r>
            <a:r>
              <a:rPr lang="en-US" altLang="en-US" sz="2000" dirty="0" smtClean="0"/>
              <a:t>written by someone else).</a:t>
            </a:r>
            <a:endParaRPr lang="en-US" altLang="en-US" sz="2000" dirty="0"/>
          </a:p>
          <a:p>
            <a:pPr marL="457200" lvl="1" eaLnBrk="1" hangingPunct="1"/>
            <a:r>
              <a:rPr lang="en-US" altLang="en-US" sz="2000" dirty="0"/>
              <a:t>In this section: you will learn how to write the instructions inside a function </a:t>
            </a:r>
            <a:r>
              <a:rPr lang="en-US" altLang="en-US" sz="2000" dirty="0" smtClean="0"/>
              <a:t>body which </a:t>
            </a:r>
            <a:r>
              <a:rPr lang="en-US" altLang="en-US" sz="2000" dirty="0"/>
              <a:t>execute when that function runs.</a:t>
            </a:r>
            <a:endParaRPr lang="en-CA" altLang="en-US" sz="2000" dirty="0"/>
          </a:p>
          <a:p>
            <a:pPr marL="457200" lvl="1" eaLnBrk="1" hangingPunct="1"/>
            <a:endParaRPr lang="en-CA" altLang="en-US" sz="2000" dirty="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87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dirty="0" smtClean="0"/>
              <a:t>Functions (Basic Case: No parameters/Inputs)</a:t>
            </a:r>
          </a:p>
        </p:txBody>
      </p:sp>
      <p:sp>
        <p:nvSpPr>
          <p:cNvPr id="25603" name="AutoShape 5"/>
          <p:cNvSpPr>
            <a:spLocks noChangeArrowheads="1"/>
          </p:cNvSpPr>
          <p:nvPr/>
        </p:nvSpPr>
        <p:spPr bwMode="auto">
          <a:xfrm>
            <a:off x="3203575" y="1341438"/>
            <a:ext cx="2374900" cy="1066800"/>
          </a:xfrm>
          <a:prstGeom prst="irregularSeal1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20000"/>
              </a:spcBef>
            </a:pPr>
            <a:r>
              <a:rPr lang="en-CA" altLang="en-US" sz="2000">
                <a:latin typeface="Arial" charset="0"/>
              </a:rPr>
              <a:t>Function call</a:t>
            </a:r>
          </a:p>
        </p:txBody>
      </p:sp>
      <p:sp>
        <p:nvSpPr>
          <p:cNvPr id="25604" name="AutoShape 6"/>
          <p:cNvSpPr>
            <a:spLocks noChangeArrowheads="1"/>
          </p:cNvSpPr>
          <p:nvPr/>
        </p:nvSpPr>
        <p:spPr bwMode="auto">
          <a:xfrm>
            <a:off x="3995738" y="2349500"/>
            <a:ext cx="762000" cy="1800225"/>
          </a:xfrm>
          <a:prstGeom prst="downArrow">
            <a:avLst>
              <a:gd name="adj1" fmla="val 50000"/>
              <a:gd name="adj2" fmla="val 5906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>
              <a:latin typeface="Arial" charset="0"/>
            </a:endParaRPr>
          </a:p>
        </p:txBody>
      </p:sp>
      <p:grpSp>
        <p:nvGrpSpPr>
          <p:cNvPr id="25605" name="Group 19"/>
          <p:cNvGrpSpPr>
            <a:grpSpLocks/>
          </p:cNvGrpSpPr>
          <p:nvPr/>
        </p:nvGrpSpPr>
        <p:grpSpPr bwMode="auto">
          <a:xfrm>
            <a:off x="2411413" y="4149725"/>
            <a:ext cx="4038600" cy="1295400"/>
            <a:chOff x="1584" y="2592"/>
            <a:chExt cx="2544" cy="816"/>
          </a:xfrm>
        </p:grpSpPr>
        <p:sp>
          <p:nvSpPr>
            <p:cNvPr id="25606" name="Line 3"/>
            <p:cNvSpPr>
              <a:spLocks noChangeShapeType="1"/>
            </p:cNvSpPr>
            <p:nvPr/>
          </p:nvSpPr>
          <p:spPr bwMode="auto">
            <a:xfrm>
              <a:off x="1584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25607" name="Line 4"/>
            <p:cNvSpPr>
              <a:spLocks noChangeShapeType="1"/>
            </p:cNvSpPr>
            <p:nvPr/>
          </p:nvSpPr>
          <p:spPr bwMode="auto">
            <a:xfrm>
              <a:off x="4128" y="259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25608" name="Line 7"/>
            <p:cNvSpPr>
              <a:spLocks noChangeShapeType="1"/>
            </p:cNvSpPr>
            <p:nvPr/>
          </p:nvSpPr>
          <p:spPr bwMode="auto">
            <a:xfrm>
              <a:off x="1584" y="2592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25609" name="Line 17"/>
            <p:cNvSpPr>
              <a:spLocks noChangeShapeType="1"/>
            </p:cNvSpPr>
            <p:nvPr/>
          </p:nvSpPr>
          <p:spPr bwMode="auto">
            <a:xfrm>
              <a:off x="1584" y="3408"/>
              <a:ext cx="2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25610" name="Text Box 18"/>
            <p:cNvSpPr txBox="1">
              <a:spLocks noChangeArrowheads="1"/>
            </p:cNvSpPr>
            <p:nvPr/>
          </p:nvSpPr>
          <p:spPr bwMode="auto">
            <a:xfrm>
              <a:off x="1968" y="2880"/>
              <a:ext cx="182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CA" altLang="en-US" sz="2000">
                  <a:latin typeface="Arial" charset="0"/>
                </a:rPr>
                <a:t>Function definition</a:t>
              </a:r>
            </a:p>
          </p:txBody>
        </p:sp>
      </p:grpSp>
      <p:sp>
        <p:nvSpPr>
          <p:cNvPr id="11" name="Rectangle 10"/>
          <p:cNvSpPr/>
          <p:nvPr/>
        </p:nvSpPr>
        <p:spPr bwMode="auto">
          <a:xfrm>
            <a:off x="6100543" y="2029153"/>
            <a:ext cx="2617788" cy="1249362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</a:rPr>
              <a:t>You’ve already called prebuilt functions and passed no arguments e.g. 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print(), input()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7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smtClean="0"/>
              <a:t>Defining A Function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79388" indent="-179388" eaLnBrk="1" hangingPunct="1"/>
            <a:r>
              <a:rPr lang="en-CA" altLang="en-US" sz="2000" b="1" dirty="0" smtClean="0"/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itchFamily="49" charset="0"/>
              </a:rPr>
              <a:t>    def </a:t>
            </a:r>
            <a:r>
              <a:rPr lang="en-CA" altLang="en-US" sz="1800" i="1" dirty="0" smtClean="0">
                <a:latin typeface="Consolas" pitchFamily="49" charset="0"/>
              </a:rPr>
              <a:t>&lt;function name&gt;</a:t>
            </a:r>
            <a:r>
              <a:rPr lang="en-CA" altLang="en-US" sz="1800" i="1" baseline="30000" dirty="0" smtClean="0">
                <a:latin typeface="Consolas" pitchFamily="49" charset="0"/>
              </a:rPr>
              <a:t>1</a:t>
            </a:r>
            <a:r>
              <a:rPr lang="en-CA" altLang="en-US" sz="1800" dirty="0" smtClean="0">
                <a:latin typeface="Consolas" pitchFamily="49" charset="0"/>
              </a:rPr>
              <a:t>():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itchFamily="49" charset="0"/>
              </a:rPr>
              <a:t>        </a:t>
            </a:r>
            <a:r>
              <a:rPr lang="en-CA" altLang="en-US" sz="1800" dirty="0" smtClean="0">
                <a:latin typeface="Consolas" pitchFamily="49" charset="0"/>
              </a:rPr>
              <a:t>body</a:t>
            </a:r>
            <a:r>
              <a:rPr lang="en-CA" altLang="en-US" sz="1800" baseline="30000" dirty="0" smtClean="0">
                <a:latin typeface="Consolas" pitchFamily="49" charset="0"/>
              </a:rPr>
              <a:t>2</a:t>
            </a:r>
            <a:endParaRPr lang="en-CA" altLang="en-US" sz="2000" dirty="0" smtClean="0">
              <a:latin typeface="Arial" charset="0"/>
            </a:endParaRPr>
          </a:p>
          <a:p>
            <a:pPr marL="179388" indent="-179388" eaLnBrk="1" hangingPunct="1"/>
            <a:r>
              <a:rPr lang="en-CA" altLang="en-US" sz="2000" b="1" dirty="0" smtClean="0"/>
              <a:t>Example: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 print ("Displaying instructions on how to use the 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   program</a:t>
            </a:r>
            <a:r>
              <a:rPr lang="en-US" altLang="en-US" sz="1800" dirty="0" smtClean="0">
                <a:latin typeface="Consolas" pitchFamily="49" charset="0"/>
              </a:rPr>
              <a:t>")</a:t>
            </a:r>
          </a:p>
          <a:p>
            <a:pPr lvl="1">
              <a:buFont typeface="Times New Roman" pitchFamily="18" charset="0"/>
              <a:buNone/>
            </a:pPr>
            <a:endParaRPr lang="en-US" altLang="en-US" sz="2000" dirty="0" smtClean="0">
              <a:latin typeface="Consolas" pitchFamily="49" charset="0"/>
            </a:endParaRPr>
          </a:p>
          <a:p>
            <a:pPr marL="522288" lvl="1" indent="-179388">
              <a:spcBef>
                <a:spcPct val="30000"/>
              </a:spcBef>
              <a:buFontTx/>
              <a:buChar char="•"/>
            </a:pPr>
            <a:r>
              <a:rPr lang="en-US" altLang="en-US" sz="1600" u="sng" kern="0" dirty="0" smtClean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You </a:t>
            </a:r>
            <a:r>
              <a:rPr lang="en-US" altLang="en-US" sz="1600" u="sng" kern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don’t </a:t>
            </a:r>
            <a:r>
              <a:rPr lang="en-US" altLang="en-US" sz="1600" kern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need to define prebuilt functions because some else has defined the code for you.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 eaLnBrk="1" hangingPunct="1"/>
            <a:endParaRPr lang="en-CA" altLang="en-US" dirty="0" smtClean="0">
              <a:latin typeface="Arial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4897" y="5688449"/>
            <a:ext cx="8763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marL="90488" indent="-90488" eaLnBrk="1" hangingPunct="1">
              <a:spcBef>
                <a:spcPct val="50000"/>
              </a:spcBef>
            </a:pPr>
            <a:r>
              <a:rPr lang="en-US" altLang="en-US" sz="1200" dirty="0" smtClean="0">
                <a:latin typeface="Arial" charset="0"/>
              </a:rPr>
              <a:t>1 Functions should be named according to the rules for naming variables (all lower case alphabetic, separate multiple words via camel case or by using an underscore).</a:t>
            </a:r>
          </a:p>
          <a:p>
            <a:pPr marL="90488" indent="-90488" eaLnBrk="1" hangingPunct="1">
              <a:spcBef>
                <a:spcPct val="50000"/>
              </a:spcBef>
            </a:pPr>
            <a:r>
              <a:rPr lang="en-US" altLang="en-US" sz="1200" dirty="0" smtClean="0">
                <a:latin typeface="Arial" charset="0"/>
              </a:rPr>
              <a:t>2 Body </a:t>
            </a:r>
            <a:r>
              <a:rPr lang="en-US" altLang="en-US" sz="1200" dirty="0">
                <a:latin typeface="Arial" charset="0"/>
              </a:rPr>
              <a:t>= the instruction or group of instructions that execute when the function executes (when called</a:t>
            </a:r>
            <a:r>
              <a:rPr lang="en-US" altLang="en-US" sz="1200" dirty="0" smtClean="0">
                <a:latin typeface="Arial" charset="0"/>
              </a:rPr>
              <a:t>).</a:t>
            </a:r>
          </a:p>
          <a:p>
            <a:pPr marL="180975" indent="-180975" eaLnBrk="1" hangingPunct="1">
              <a:spcBef>
                <a:spcPct val="50000"/>
              </a:spcBef>
            </a:pPr>
            <a:r>
              <a:rPr lang="en-US" altLang="en-US" sz="1200" dirty="0">
                <a:latin typeface="Arial" charset="0"/>
              </a:rPr>
              <a:t> </a:t>
            </a:r>
            <a:r>
              <a:rPr lang="en-US" altLang="en-US" sz="1200" dirty="0" smtClean="0">
                <a:latin typeface="Arial" charset="0"/>
              </a:rPr>
              <a:t>  The </a:t>
            </a:r>
            <a:r>
              <a:rPr lang="en-US" altLang="en-US" sz="1200" dirty="0">
                <a:latin typeface="Arial" charset="0"/>
              </a:rPr>
              <a:t>rule in Python for specifying the body is to use indentation.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l="3945" t="23105" r="20344" b="30696"/>
          <a:stretch/>
        </p:blipFill>
        <p:spPr>
          <a:xfrm>
            <a:off x="1066800" y="4920004"/>
            <a:ext cx="4576053" cy="76056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1327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3200" smtClean="0"/>
              <a:t>Calling A Function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sz="2400" b="1" dirty="0" smtClean="0"/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2000" dirty="0" smtClean="0">
                <a:latin typeface="Consolas" pitchFamily="49" charset="0"/>
              </a:rPr>
              <a:t>     &lt;</a:t>
            </a:r>
            <a:r>
              <a:rPr lang="en-CA" altLang="en-US" sz="2000" i="1" dirty="0" smtClean="0">
                <a:latin typeface="Consolas" pitchFamily="49" charset="0"/>
              </a:rPr>
              <a:t>function name&gt;</a:t>
            </a:r>
            <a:r>
              <a:rPr lang="en-CA" altLang="en-US" sz="2000" dirty="0" smtClean="0">
                <a:latin typeface="Consolas" pitchFamily="49" charset="0"/>
              </a:rPr>
              <a:t>()</a:t>
            </a:r>
          </a:p>
          <a:p>
            <a:pPr eaLnBrk="1" hangingPunct="1"/>
            <a:endParaRPr lang="en-CA" altLang="en-US" sz="2400" dirty="0" smtClean="0"/>
          </a:p>
          <a:p>
            <a:pPr eaLnBrk="1" hangingPunct="1"/>
            <a:r>
              <a:rPr lang="en-CA" altLang="en-US" sz="2400" b="1" dirty="0" smtClean="0"/>
              <a:t>Example</a:t>
            </a:r>
            <a:r>
              <a:rPr lang="en-CA" altLang="en-US" sz="2400" dirty="0" smtClean="0"/>
              <a:t>:</a:t>
            </a:r>
          </a:p>
          <a:p>
            <a:pPr eaLnBrk="1" hangingPunct="1">
              <a:buFontTx/>
              <a:buNone/>
            </a:pPr>
            <a:r>
              <a:rPr lang="en-CA" altLang="en-US" sz="2000" dirty="0" smtClean="0">
                <a:latin typeface="Consolas" pitchFamily="49" charset="0"/>
              </a:rPr>
              <a:t>     </a:t>
            </a:r>
            <a:r>
              <a:rPr lang="en-CA" altLang="en-US" sz="2000" dirty="0" err="1" smtClean="0">
                <a:latin typeface="Consolas" pitchFamily="49" charset="0"/>
              </a:rPr>
              <a:t>displayInstructions</a:t>
            </a:r>
            <a:r>
              <a:rPr lang="en-CA" altLang="en-US" sz="2000" dirty="0" smtClean="0">
                <a:latin typeface="Consolas" pitchFamily="49" charset="0"/>
              </a:rPr>
              <a:t>()</a:t>
            </a:r>
          </a:p>
          <a:p>
            <a:pPr eaLnBrk="1" hangingPunct="1">
              <a:buFontTx/>
              <a:buNone/>
            </a:pPr>
            <a:endParaRPr lang="en-US" altLang="en-US" sz="2000" dirty="0">
              <a:latin typeface="Consolas" pitchFamily="49" charset="0"/>
            </a:endParaRPr>
          </a:p>
          <a:p>
            <a:pPr marL="179388" lvl="0" indent="-179388" eaLnBrk="1" hangingPunct="1">
              <a:spcBef>
                <a:spcPct val="30000"/>
              </a:spcBef>
              <a:buFontTx/>
              <a:buChar char="•"/>
            </a:pPr>
            <a:r>
              <a:rPr lang="en-US" altLang="en-US" sz="2400" kern="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As you mentioned you have already learned how to call a prewritten function e.g. </a:t>
            </a:r>
            <a:r>
              <a:rPr lang="en-US" altLang="en-US" sz="2000" kern="0" dirty="0">
                <a:solidFill>
                  <a:srgbClr val="000000"/>
                </a:solidFill>
                <a:latin typeface="Consolas" pitchFamily="49" charset="0"/>
                <a:ea typeface="ＭＳ Ｐゴシック" charset="0"/>
              </a:rPr>
              <a:t>print(), int(), input(), randint(1,6) etc.</a:t>
            </a:r>
            <a:endParaRPr lang="en-CA" altLang="en-US" sz="2000" kern="0" dirty="0">
              <a:solidFill>
                <a:srgbClr val="000000"/>
              </a:solidFill>
              <a:latin typeface="Consolas" pitchFamily="49" charset="0"/>
              <a:ea typeface="ＭＳ Ｐゴシック" charset="0"/>
            </a:endParaRPr>
          </a:p>
          <a:p>
            <a:pPr eaLnBrk="1" hangingPunct="1">
              <a:buFontTx/>
              <a:buNone/>
            </a:pPr>
            <a:endParaRPr lang="en-CA" altLang="en-US" sz="2000" dirty="0" smtClean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97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Quick Recap: Starting Execution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program starts at the first executable instruction that is not indented.</a:t>
            </a:r>
          </a:p>
          <a:p>
            <a:r>
              <a:rPr lang="en-US" altLang="en-US" dirty="0" smtClean="0"/>
              <a:t>In the case of your programs thus far all statement have been un-indented (save loops/branches) so it’s just the first statement that is the starting execution point.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But note that the body of functions MUST be indented in Python.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990600" y="3200400"/>
            <a:ext cx="5257800" cy="1066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HUMAN_CAT_AGE_RATIO = 7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age = input("What is your age in years: ")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catAge = age * HUMAN_CAT_AGE_RATIO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…</a:t>
            </a:r>
          </a:p>
          <a:p>
            <a:pPr eaLnBrk="1" hangingPunct="1">
              <a:defRPr/>
            </a:pPr>
            <a:endParaRPr lang="en-US" altLang="en-US" sz="1200" b="1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3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Functions: An Example That Puts Together All The Parts Of The Easiest Case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>
                <a:latin typeface="Consolas" pitchFamily="49" charset="0"/>
              </a:rPr>
              <a:t>1firstExampleFunction.py</a:t>
            </a:r>
          </a:p>
          <a:p>
            <a:pPr lvl="1"/>
            <a:r>
              <a:rPr lang="en-US" altLang="en-US" sz="1600" dirty="0" smtClean="0">
                <a:latin typeface="Arial" charset="0"/>
              </a:rPr>
              <a:t>Learning objective: </a:t>
            </a:r>
          </a:p>
          <a:p>
            <a:pPr lvl="1"/>
            <a:endParaRPr lang="en-US" altLang="en-US" sz="16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print("Displaying instructions")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Main body of code (starting execution point, not indented</a:t>
            </a:r>
            <a:r>
              <a:rPr lang="en-US" altLang="en-US" sz="1800" b="1" dirty="0" smtClean="0">
                <a:solidFill>
                  <a:srgbClr val="00B0F0"/>
                </a:solidFill>
                <a:latin typeface="Consolas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print("End of program")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419475" y="2355850"/>
            <a:ext cx="5181600" cy="2246313"/>
            <a:chOff x="3581400" y="2168693"/>
            <a:chExt cx="5181600" cy="2627549"/>
          </a:xfrm>
        </p:grpSpPr>
        <p:sp>
          <p:nvSpPr>
            <p:cNvPr id="29708" name="Line 11"/>
            <p:cNvSpPr>
              <a:spLocks noChangeShapeType="1"/>
            </p:cNvSpPr>
            <p:nvPr/>
          </p:nvSpPr>
          <p:spPr bwMode="auto">
            <a:xfrm flipV="1">
              <a:off x="3581400" y="4789892"/>
              <a:ext cx="5181600" cy="635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" name="Line 12"/>
            <p:cNvSpPr>
              <a:spLocks noChangeShapeType="1"/>
            </p:cNvSpPr>
            <p:nvPr/>
          </p:nvSpPr>
          <p:spPr bwMode="auto">
            <a:xfrm>
              <a:off x="8762999" y="2168693"/>
              <a:ext cx="1" cy="262119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3" name="Line 16"/>
            <p:cNvSpPr>
              <a:spLocks noChangeShapeType="1"/>
            </p:cNvSpPr>
            <p:nvPr/>
          </p:nvSpPr>
          <p:spPr bwMode="auto">
            <a:xfrm flipH="1">
              <a:off x="3886199" y="2168693"/>
              <a:ext cx="4876800" cy="3175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</p:grpSp>
      <p:sp>
        <p:nvSpPr>
          <p:cNvPr id="33812" name="Freeform 20"/>
          <p:cNvSpPr>
            <a:spLocks/>
          </p:cNvSpPr>
          <p:nvPr/>
        </p:nvSpPr>
        <p:spPr bwMode="auto">
          <a:xfrm>
            <a:off x="152400" y="2286000"/>
            <a:ext cx="474662" cy="314325"/>
          </a:xfrm>
          <a:custGeom>
            <a:avLst/>
            <a:gdLst>
              <a:gd name="T0" fmla="*/ 2147483647 w 227"/>
              <a:gd name="T1" fmla="*/ 0 h 181"/>
              <a:gd name="T2" fmla="*/ 0 w 227"/>
              <a:gd name="T3" fmla="*/ 2147483647 h 181"/>
              <a:gd name="T4" fmla="*/ 2147483647 w 227"/>
              <a:gd name="T5" fmla="*/ 2147483647 h 181"/>
              <a:gd name="T6" fmla="*/ 0 60000 65536"/>
              <a:gd name="T7" fmla="*/ 0 60000 65536"/>
              <a:gd name="T8" fmla="*/ 0 60000 65536"/>
              <a:gd name="T9" fmla="*/ 0 w 227"/>
              <a:gd name="T10" fmla="*/ 0 h 181"/>
              <a:gd name="T11" fmla="*/ 227 w 227"/>
              <a:gd name="T12" fmla="*/ 181 h 18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181">
                <a:moveTo>
                  <a:pt x="227" y="0"/>
                </a:moveTo>
                <a:cubicBezTo>
                  <a:pt x="113" y="30"/>
                  <a:pt x="0" y="61"/>
                  <a:pt x="0" y="91"/>
                </a:cubicBezTo>
                <a:cubicBezTo>
                  <a:pt x="0" y="121"/>
                  <a:pt x="113" y="151"/>
                  <a:pt x="227" y="181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/>
          <a:p>
            <a:endParaRPr lang="en-CA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252412" y="2676525"/>
            <a:ext cx="825500" cy="2266950"/>
            <a:chOff x="165099" y="2456741"/>
            <a:chExt cx="825501" cy="2267659"/>
          </a:xfrm>
        </p:grpSpPr>
        <p:sp>
          <p:nvSpPr>
            <p:cNvPr id="29705" name="Line 13"/>
            <p:cNvSpPr>
              <a:spLocks noChangeShapeType="1"/>
            </p:cNvSpPr>
            <p:nvPr/>
          </p:nvSpPr>
          <p:spPr bwMode="auto">
            <a:xfrm>
              <a:off x="165100" y="2456741"/>
              <a:ext cx="825500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9706" name="Line 14"/>
            <p:cNvSpPr>
              <a:spLocks noChangeShapeType="1"/>
            </p:cNvSpPr>
            <p:nvPr/>
          </p:nvSpPr>
          <p:spPr bwMode="auto">
            <a:xfrm>
              <a:off x="165099" y="2456741"/>
              <a:ext cx="3175" cy="2267659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29707" name="Line 15"/>
            <p:cNvSpPr>
              <a:spLocks noChangeShapeType="1"/>
            </p:cNvSpPr>
            <p:nvPr/>
          </p:nvSpPr>
          <p:spPr bwMode="auto">
            <a:xfrm>
              <a:off x="165099" y="4718414"/>
              <a:ext cx="26828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/>
            </a:p>
          </p:txBody>
        </p:sp>
      </p:grpSp>
      <p:pic>
        <p:nvPicPr>
          <p:cNvPr id="2970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312" y="2733675"/>
            <a:ext cx="340042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1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089525"/>
            <a:ext cx="23622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15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2000" b="1" dirty="0" smtClean="0"/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1firstExampleFunction.py</a:t>
            </a:r>
          </a:p>
          <a:p>
            <a:endParaRPr lang="en-US" altLang="en-US" sz="20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print("Displaying instructions")</a:t>
            </a: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endParaRPr lang="en-US" altLang="en-US" sz="1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Main body of code (starting execution point)</a:t>
            </a:r>
          </a:p>
          <a:p>
            <a:pPr>
              <a:buFontTx/>
              <a:buNone/>
            </a:pP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print("End of program")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Functions: An Example That Puts Together All The Parts Of The Easiest Case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466725" y="1841500"/>
            <a:ext cx="4791075" cy="9620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>
              <a:latin typeface="Arial" charset="0"/>
            </a:endParaRP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 flipV="1">
            <a:off x="5257800" y="2449513"/>
            <a:ext cx="1617663" cy="706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CA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938962" y="3057525"/>
            <a:ext cx="182403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1800" b="1" dirty="0" smtClean="0">
                <a:solidFill>
                  <a:srgbClr val="FF0000"/>
                </a:solidFill>
                <a:latin typeface="Arial" charset="0"/>
              </a:rPr>
              <a:t>(Something new in this section): Function </a:t>
            </a:r>
            <a:r>
              <a:rPr lang="en-CA" altLang="en-US" sz="1800" b="1" dirty="0">
                <a:solidFill>
                  <a:srgbClr val="FF0000"/>
                </a:solidFill>
                <a:latin typeface="Arial" charset="0"/>
              </a:rPr>
              <a:t>definition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495300" y="4279900"/>
            <a:ext cx="2705100" cy="3143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pPr algn="ctr" eaLnBrk="1" hangingPunct="1">
              <a:spcBef>
                <a:spcPct val="50000"/>
              </a:spcBef>
            </a:pPr>
            <a:endParaRPr lang="en-CA" altLang="en-US" sz="2000">
              <a:latin typeface="Arial" charset="0"/>
            </a:endParaRPr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 flipH="1" flipV="1">
            <a:off x="3200400" y="4437063"/>
            <a:ext cx="3168650" cy="8350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 anchor="ctr"/>
          <a:lstStyle/>
          <a:p>
            <a:endParaRPr lang="en-CA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6396038" y="5191125"/>
            <a:ext cx="1584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sz="1800" b="1" dirty="0" smtClean="0">
                <a:solidFill>
                  <a:srgbClr val="FF0000"/>
                </a:solidFill>
                <a:latin typeface="Arial" charset="0"/>
              </a:rPr>
              <a:t>(You’ve done this before): Function </a:t>
            </a:r>
            <a:r>
              <a:rPr lang="en-CA" altLang="en-US" sz="1800" b="1" dirty="0">
                <a:solidFill>
                  <a:srgbClr val="FF0000"/>
                </a:solidFill>
                <a:latin typeface="Arial" charset="0"/>
              </a:rPr>
              <a:t>call</a:t>
            </a:r>
          </a:p>
        </p:txBody>
      </p:sp>
    </p:spTree>
    <p:extLst>
      <p:ext uri="{BB962C8B-B14F-4D97-AF65-F5344CB8AC3E}">
        <p14:creationId xmlns:p14="http://schemas.microsoft.com/office/powerpoint/2010/main" val="71122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Defining The Main Body Of Code As A Function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dirty="0" smtClean="0"/>
              <a:t>Good style: unless it’s mandatory, all instructions must be inside a function.</a:t>
            </a:r>
          </a:p>
          <a:p>
            <a:r>
              <a:rPr lang="en-US" altLang="en-US" sz="2000" dirty="0" smtClean="0"/>
              <a:t>Rather than defining instructions outside of a function the main starting execution point can also be defined explicitly as a function.</a:t>
            </a:r>
          </a:p>
          <a:p>
            <a:r>
              <a:rPr lang="en-US" altLang="en-US" sz="2000" dirty="0" smtClean="0"/>
              <a:t>(The previous program rewritten to include an explicit start function) </a:t>
            </a:r>
            <a:r>
              <a:rPr lang="en-US" altLang="en-US" sz="2000" b="1" dirty="0" smtClean="0"/>
              <a:t>Example program: </a:t>
            </a:r>
            <a:r>
              <a:rPr lang="en-US" altLang="en-US" sz="2000" dirty="0" smtClean="0">
                <a:latin typeface="Consolas" panose="020B0609020204030204" pitchFamily="49" charset="0"/>
              </a:rPr>
              <a:t>2</a:t>
            </a:r>
            <a:r>
              <a:rPr lang="en-US" altLang="ja-JP" sz="2000" dirty="0" smtClean="0">
                <a:latin typeface="Consolas" panose="020B0609020204030204" pitchFamily="49" charset="0"/>
              </a:rPr>
              <a:t>firstExampleFunctionV2.py</a:t>
            </a:r>
          </a:p>
          <a:p>
            <a:pPr lvl="1"/>
            <a:r>
              <a:rPr lang="en-US" altLang="en-US" sz="1600" dirty="0" smtClean="0"/>
              <a:t>Learning objective: enclosing the start of the program inside a function</a:t>
            </a:r>
          </a:p>
          <a:p>
            <a:pPr lvl="1"/>
            <a:endParaRPr lang="en-US" altLang="en-US" sz="1600" dirty="0" smtClean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</a:t>
            </a:r>
            <a:r>
              <a:rPr lang="en-US" altLang="en-US" sz="1800" dirty="0" err="1" smtClean="0">
                <a:latin typeface="Consolas" pitchFamily="49" charset="0"/>
              </a:rPr>
              <a:t>displayInstructions</a:t>
            </a:r>
            <a:r>
              <a:rPr lang="en-US" altLang="en-US" sz="1800" dirty="0" smtClean="0">
                <a:latin typeface="Consolas" pitchFamily="49" charset="0"/>
              </a:rPr>
              <a:t>():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    print ("Displaying instructions")</a:t>
            </a:r>
          </a:p>
          <a:p>
            <a:pPr lvl="1">
              <a:buFont typeface="Times New Roman" pitchFamily="18" charset="0"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pPr lvl="2">
              <a:buFontTx/>
              <a:buNone/>
            </a:pPr>
            <a:r>
              <a:rPr lang="en-US" altLang="en-US" dirty="0" smtClean="0">
                <a:latin typeface="Consolas" pitchFamily="49" charset="0"/>
              </a:rPr>
              <a:t>  </a:t>
            </a:r>
            <a:r>
              <a:rPr lang="en-US" altLang="en-US" dirty="0" err="1" smtClean="0">
                <a:latin typeface="Consolas" pitchFamily="49" charset="0"/>
              </a:rPr>
              <a:t>displayInstructions</a:t>
            </a:r>
            <a:r>
              <a:rPr lang="en-US" altLang="en-US" dirty="0" smtClean="0">
                <a:latin typeface="Consolas" pitchFamily="49" charset="0"/>
              </a:rPr>
              <a:t>()</a:t>
            </a:r>
          </a:p>
          <a:p>
            <a:pPr lvl="2">
              <a:buFontTx/>
              <a:buNone/>
            </a:pPr>
            <a:r>
              <a:rPr lang="en-US" altLang="en-US" dirty="0" smtClean="0">
                <a:latin typeface="Consolas" pitchFamily="49" charset="0"/>
              </a:rPr>
              <a:t>  print("End of program</a:t>
            </a:r>
            <a:r>
              <a:rPr lang="en-US" altLang="en-US" sz="1600" dirty="0" smtClean="0">
                <a:latin typeface="Consolas" pitchFamily="49" charset="0"/>
              </a:rPr>
              <a:t>")</a:t>
            </a:r>
            <a:endParaRPr lang="en-US" altLang="en-US" dirty="0" smtClean="0">
              <a:latin typeface="Arial" charset="0"/>
            </a:endParaRPr>
          </a:p>
          <a:p>
            <a:r>
              <a:rPr lang="en-US" altLang="en-US" sz="2000" b="1" dirty="0" smtClean="0"/>
              <a:t>Important:</a:t>
            </a:r>
            <a:r>
              <a:rPr lang="en-US" altLang="en-US" sz="2000" dirty="0" smtClean="0"/>
              <a:t> If you explicitly define the starting function then do not forgot to explicitly call it!</a:t>
            </a:r>
          </a:p>
          <a:p>
            <a:pPr>
              <a:buFontTx/>
              <a:buNone/>
            </a:pPr>
            <a:endParaRPr lang="en-US" altLang="en-US" sz="2000" dirty="0" smtClean="0"/>
          </a:p>
          <a:p>
            <a:pPr lvl="1">
              <a:buFont typeface="Times New Roman" pitchFamily="18" charset="0"/>
              <a:buNone/>
            </a:pPr>
            <a:r>
              <a:rPr lang="en-US" altLang="en-US" sz="1800" dirty="0" smtClean="0">
                <a:latin typeface="Arial" charset="0"/>
              </a:rPr>
              <a:t>start ()</a:t>
            </a: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62000" y="5943606"/>
            <a:ext cx="7745413" cy="914471"/>
            <a:chOff x="620713" y="5638795"/>
            <a:chExt cx="7745413" cy="914405"/>
          </a:xfrm>
        </p:grpSpPr>
        <p:sp>
          <p:nvSpPr>
            <p:cNvPr id="31749" name="Rectangle 7"/>
            <p:cNvSpPr>
              <a:spLocks noChangeArrowheads="1"/>
            </p:cNvSpPr>
            <p:nvPr/>
          </p:nvSpPr>
          <p:spPr bwMode="auto">
            <a:xfrm>
              <a:off x="620713" y="6141904"/>
              <a:ext cx="1236662" cy="41129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/>
            <a:p>
              <a:pPr algn="ctr" eaLnBrk="1" hangingPunct="1">
                <a:spcBef>
                  <a:spcPct val="50000"/>
                </a:spcBef>
              </a:pPr>
              <a:endParaRPr lang="en-CA" altLang="en-US" sz="2000">
                <a:latin typeface="Arial" charset="0"/>
              </a:endParaRPr>
            </a:p>
          </p:txBody>
        </p:sp>
        <p:sp>
          <p:nvSpPr>
            <p:cNvPr id="31750" name="Line 8"/>
            <p:cNvSpPr>
              <a:spLocks noChangeShapeType="1"/>
            </p:cNvSpPr>
            <p:nvPr/>
          </p:nvSpPr>
          <p:spPr bwMode="auto">
            <a:xfrm flipH="1">
              <a:off x="1844674" y="6019762"/>
              <a:ext cx="2281240" cy="39532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0" tIns="0" rIns="0" bIns="0" anchor="ctr"/>
            <a:lstStyle/>
            <a:p>
              <a:endParaRPr lang="en-CA"/>
            </a:p>
          </p:txBody>
        </p:sp>
        <p:sp>
          <p:nvSpPr>
            <p:cNvPr id="31751" name="Text Box 9"/>
            <p:cNvSpPr txBox="1">
              <a:spLocks noChangeArrowheads="1"/>
            </p:cNvSpPr>
            <p:nvPr/>
          </p:nvSpPr>
          <p:spPr bwMode="auto">
            <a:xfrm>
              <a:off x="4125914" y="5638795"/>
              <a:ext cx="4240212" cy="830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CA" altLang="en-US" sz="1800" b="1" dirty="0">
                  <a:solidFill>
                    <a:srgbClr val="FF0000"/>
                  </a:solidFill>
                  <a:latin typeface="Arial" charset="0"/>
                </a:rPr>
                <a:t>Don’t forget to start your program! Program starts at the first executable un-indented instruction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Stylistic Note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By convention the starting function is frequently named ‘</a:t>
            </a:r>
            <a:r>
              <a:rPr lang="en-US" altLang="ja-JP" sz="2000" dirty="0" smtClean="0">
                <a:latin typeface="Consolas" pitchFamily="49" charset="0"/>
              </a:rPr>
              <a:t>main()</a:t>
            </a:r>
            <a:r>
              <a:rPr lang="en-US" altLang="en-US" dirty="0" smtClean="0"/>
              <a:t>’</a:t>
            </a:r>
            <a:r>
              <a:rPr lang="en-US" altLang="ja-JP" dirty="0" smtClean="0"/>
              <a:t> or in my case </a:t>
            </a:r>
            <a:r>
              <a:rPr lang="en-US" altLang="en-US" dirty="0" smtClean="0"/>
              <a:t>‘</a:t>
            </a:r>
            <a:r>
              <a:rPr lang="en-US" altLang="ja-JP" sz="2000" dirty="0" smtClean="0">
                <a:latin typeface="Consolas" panose="020B0609020204030204" pitchFamily="49" charset="0"/>
              </a:rPr>
              <a:t>start()</a:t>
            </a:r>
            <a:r>
              <a:rPr lang="en-US" altLang="en-US" dirty="0" smtClean="0"/>
              <a:t>’</a:t>
            </a:r>
            <a:r>
              <a:rPr lang="en-US" altLang="ja-JP" dirty="0" smtClean="0"/>
              <a:t>.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main():</a:t>
            </a:r>
          </a:p>
          <a:p>
            <a:r>
              <a:rPr lang="en-US" altLang="en-US" dirty="0" smtClean="0"/>
              <a:t>OR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</a:rPr>
              <a:t>def start():</a:t>
            </a:r>
          </a:p>
          <a:p>
            <a:r>
              <a:rPr lang="en-US" altLang="en-US" dirty="0" smtClean="0"/>
              <a:t>This is done so the reader can quickly find the beginning execution point.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New Terminology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410200"/>
          </a:xfrm>
        </p:spPr>
        <p:txBody>
          <a:bodyPr/>
          <a:lstStyle/>
          <a:p>
            <a:r>
              <a:rPr lang="en-US" altLang="en-US" b="1" smtClean="0"/>
              <a:t>Local variables</a:t>
            </a:r>
            <a:r>
              <a:rPr lang="en-US" altLang="en-US" smtClean="0"/>
              <a:t>: are created within the body of a function (indented)</a:t>
            </a:r>
          </a:p>
          <a:p>
            <a:r>
              <a:rPr lang="en-US" altLang="en-US" b="1" smtClean="0"/>
              <a:t>Global constants</a:t>
            </a:r>
            <a:r>
              <a:rPr lang="en-US" altLang="en-US" smtClean="0"/>
              <a:t>: created outside the body of a function.</a:t>
            </a:r>
          </a:p>
          <a:p>
            <a:r>
              <a:rPr lang="en-US" altLang="en-US" smtClean="0"/>
              <a:t>(The significance of global vs. local is coming up shortly).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3505200"/>
            <a:ext cx="5975350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eaLnBrk="1" hangingPunct="1">
              <a:defRPr/>
            </a:pPr>
            <a:endParaRPr lang="en-US" sz="1600" b="1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getInformation():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input("What is your age in years: ")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catAge = age * HUMAN_CAT_AGE_RATIO</a:t>
            </a:r>
          </a:p>
          <a:p>
            <a:pPr eaLnBrk="1" hangingPunct="1">
              <a:defRPr/>
            </a:pPr>
            <a:endParaRPr lang="en-US" sz="1200" b="1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502025" y="2967037"/>
            <a:ext cx="5064125" cy="730250"/>
            <a:chOff x="3470275" y="2962147"/>
            <a:chExt cx="5064125" cy="730378"/>
          </a:xfrm>
        </p:grpSpPr>
        <p:sp>
          <p:nvSpPr>
            <p:cNvPr id="33802" name="TextBox 5"/>
            <p:cNvSpPr txBox="1">
              <a:spLocks noChangeArrowheads="1"/>
            </p:cNvSpPr>
            <p:nvPr/>
          </p:nvSpPr>
          <p:spPr bwMode="auto">
            <a:xfrm>
              <a:off x="7056137" y="2962147"/>
              <a:ext cx="147826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>
                  <a:solidFill>
                    <a:srgbClr val="FF0000"/>
                  </a:solidFill>
                </a:rPr>
                <a:t>Global constant</a:t>
              </a:r>
            </a:p>
          </p:txBody>
        </p:sp>
        <p:cxnSp>
          <p:nvCxnSpPr>
            <p:cNvPr id="7" name="Straight Arrow Connector 6"/>
            <p:cNvCxnSpPr>
              <a:stCxn id="33802" idx="1"/>
            </p:cNvCxnSpPr>
            <p:nvPr/>
          </p:nvCxnSpPr>
          <p:spPr bwMode="auto">
            <a:xfrm flipH="1">
              <a:off x="3470275" y="3286054"/>
              <a:ext cx="3586163" cy="40647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178425" y="4424362"/>
            <a:ext cx="3387725" cy="646113"/>
            <a:chOff x="5146676" y="4419600"/>
            <a:chExt cx="3387724" cy="646331"/>
          </a:xfrm>
        </p:grpSpPr>
        <p:sp>
          <p:nvSpPr>
            <p:cNvPr id="33799" name="TextBox 8"/>
            <p:cNvSpPr txBox="1">
              <a:spLocks noChangeArrowheads="1"/>
            </p:cNvSpPr>
            <p:nvPr/>
          </p:nvSpPr>
          <p:spPr bwMode="auto">
            <a:xfrm>
              <a:off x="7239000" y="4419600"/>
              <a:ext cx="1295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>
                  <a:solidFill>
                    <a:srgbClr val="FF0000"/>
                  </a:solidFill>
                </a:rPr>
                <a:t>Local variables</a:t>
              </a:r>
            </a:p>
          </p:txBody>
        </p:sp>
        <p:cxnSp>
          <p:nvCxnSpPr>
            <p:cNvPr id="10" name="Straight Arrow Connector 9"/>
            <p:cNvCxnSpPr>
              <a:stCxn id="33799" idx="1"/>
            </p:cNvCxnSpPr>
            <p:nvPr/>
          </p:nvCxnSpPr>
          <p:spPr bwMode="auto">
            <a:xfrm flipH="1" flipV="1">
              <a:off x="6019801" y="4419600"/>
              <a:ext cx="1219200" cy="32395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33799" idx="1"/>
            </p:cNvCxnSpPr>
            <p:nvPr/>
          </p:nvCxnSpPr>
          <p:spPr bwMode="auto">
            <a:xfrm flipH="1" flipV="1">
              <a:off x="5146676" y="4699094"/>
              <a:ext cx="2092324" cy="44465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First reason, you have no choice</a:t>
            </a:r>
            <a:r>
              <a:rPr lang="en-US" altLang="en-US" dirty="0" smtClean="0"/>
              <a:t>: the code hasn’t been implemented for this feature yet.</a:t>
            </a:r>
          </a:p>
          <a:p>
            <a:r>
              <a:rPr lang="en-US" altLang="en-US" dirty="0" smtClean="0"/>
              <a:t>Example: you can’t just look up the prebuilt functions in python and have one of them do all the work for one of your assignments.</a:t>
            </a:r>
          </a:p>
        </p:txBody>
      </p:sp>
    </p:spTree>
    <p:extLst>
      <p:ext uri="{BB962C8B-B14F-4D97-AF65-F5344CB8AC3E}">
        <p14:creationId xmlns:p14="http://schemas.microsoft.com/office/powerpoint/2010/main" val="188250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Creating Your Variables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Before this section of notes: all statements (including the creation of a variables) occur outside of a function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Now that you have learned how to define functions, </a:t>
            </a:r>
            <a:r>
              <a:rPr lang="en-US" altLang="en-US" b="1" dirty="0" smtClean="0"/>
              <a:t>ALL your variables must be created with the body of a function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Constants can still be created outside of a function (more on this later).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1981200"/>
            <a:ext cx="5257800" cy="10668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HUMAN_CAT_AGE_RATIO = 7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age = input("What is your age in years: ")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catAge = age * HUMAN_CAT_AGE_RATIO</a:t>
            </a:r>
          </a:p>
          <a:p>
            <a:pPr eaLnBrk="1" hangingPunct="1">
              <a:defRPr/>
            </a:pPr>
            <a:r>
              <a:rPr lang="en-US" altLang="en-US" sz="1600" b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…</a:t>
            </a:r>
          </a:p>
          <a:p>
            <a:pPr eaLnBrk="1" hangingPunct="1">
              <a:defRPr/>
            </a:pPr>
            <a:endParaRPr lang="en-US" altLang="en-US" sz="1200" b="1" smtClean="0">
              <a:solidFill>
                <a:schemeClr val="bg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4953000"/>
            <a:ext cx="5459413" cy="1371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HUMAN_CAT_AGE_RATIO = 7</a:t>
            </a:r>
          </a:p>
          <a:p>
            <a:pPr eaLnBrk="1" hangingPunct="1">
              <a:defRPr/>
            </a:pPr>
            <a:endParaRPr lang="en-US" sz="1600" b="1" dirty="0">
              <a:solidFill>
                <a:schemeClr val="bg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getInformation():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input("What is your age in years: ")</a:t>
            </a:r>
          </a:p>
          <a:p>
            <a:pPr eaLnBrk="1" hangingPunct="1">
              <a:defRPr/>
            </a:pPr>
            <a:r>
              <a:rPr lang="en-US" sz="1600" b="1" dirty="0">
                <a:solidFill>
                  <a:schemeClr val="bg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catAge = age * HUMAN_CAT_AGE_RATIO</a:t>
            </a:r>
          </a:p>
          <a:p>
            <a:pPr eaLnBrk="1" hangingPunct="1">
              <a:defRPr/>
            </a:pPr>
            <a:endParaRPr lang="en-US" sz="1200" b="1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467100" y="4356890"/>
            <a:ext cx="2552700" cy="748506"/>
            <a:chOff x="3467100" y="4357178"/>
            <a:chExt cx="2552700" cy="748759"/>
          </a:xfrm>
        </p:grpSpPr>
        <p:sp>
          <p:nvSpPr>
            <p:cNvPr id="34827" name="TextBox 3"/>
            <p:cNvSpPr txBox="1">
              <a:spLocks noChangeArrowheads="1"/>
            </p:cNvSpPr>
            <p:nvPr/>
          </p:nvSpPr>
          <p:spPr bwMode="auto">
            <a:xfrm>
              <a:off x="4114800" y="4357178"/>
              <a:ext cx="1905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‘Outside’: OK for constants only</a:t>
              </a:r>
            </a:p>
          </p:txBody>
        </p:sp>
        <p:cxnSp>
          <p:nvCxnSpPr>
            <p:cNvPr id="7" name="Straight Arrow Connector 6"/>
            <p:cNvCxnSpPr>
              <a:stCxn id="34827" idx="1"/>
            </p:cNvCxnSpPr>
            <p:nvPr/>
          </p:nvCxnSpPr>
          <p:spPr>
            <a:xfrm flipH="1">
              <a:off x="3467100" y="4680344"/>
              <a:ext cx="647700" cy="42559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5278437" y="5075872"/>
            <a:ext cx="3805129" cy="1477328"/>
            <a:chOff x="5278437" y="5075872"/>
            <a:chExt cx="3805129" cy="1477328"/>
          </a:xfrm>
        </p:grpSpPr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5278437" y="5878513"/>
              <a:ext cx="1920875" cy="233362"/>
              <a:chOff x="5278183" y="5878513"/>
              <a:chExt cx="1920635" cy="233362"/>
            </a:xfrm>
          </p:grpSpPr>
          <p:cxnSp>
            <p:nvCxnSpPr>
              <p:cNvPr id="14" name="Straight Arrow Connector 13"/>
              <p:cNvCxnSpPr/>
              <p:nvPr/>
            </p:nvCxnSpPr>
            <p:spPr bwMode="auto">
              <a:xfrm flipH="1">
                <a:off x="6019452" y="5878513"/>
                <a:ext cx="1179365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 bwMode="auto">
              <a:xfrm flipH="1">
                <a:off x="5278183" y="5878513"/>
                <a:ext cx="1920635" cy="233362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7178448" y="5075872"/>
              <a:ext cx="1905118" cy="1477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800" b="1" dirty="0">
                  <a:solidFill>
                    <a:srgbClr val="FF0000"/>
                  </a:solidFill>
                </a:rPr>
                <a:t>Inside function body: all variables </a:t>
              </a:r>
              <a:r>
                <a:rPr lang="en-US" altLang="en-US" sz="1800" b="1" dirty="0" smtClean="0">
                  <a:solidFill>
                    <a:srgbClr val="FF0000"/>
                  </a:solidFill>
                </a:rPr>
                <a:t>(e.g. ‘age’, ‘</a:t>
              </a:r>
              <a:r>
                <a:rPr lang="en-US" altLang="en-US" sz="1800" b="1" dirty="0" err="1" smtClean="0">
                  <a:solidFill>
                    <a:srgbClr val="FF0000"/>
                  </a:solidFill>
                </a:rPr>
                <a:t>catAge</a:t>
              </a:r>
              <a:r>
                <a:rPr lang="en-US" altLang="en-US" sz="1800" b="1" dirty="0" smtClean="0">
                  <a:solidFill>
                    <a:srgbClr val="FF0000"/>
                  </a:solidFill>
                </a:rPr>
                <a:t>’) must </a:t>
              </a:r>
              <a:r>
                <a:rPr lang="en-US" altLang="en-US" sz="1800" b="1" dirty="0">
                  <a:solidFill>
                    <a:srgbClr val="FF0000"/>
                  </a:solidFill>
                </a:rPr>
                <a:t>be here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  <p:bldP spid="2" grpId="0" animBg="1"/>
      <p:bldP spid="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Variables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</a:t>
            </a:r>
          </a:p>
          <a:p>
            <a:pPr lvl="1"/>
            <a:r>
              <a:rPr lang="en-US" dirty="0"/>
              <a:t>Locals only get allocated (created in memory) when the function is called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Locals </a:t>
            </a:r>
            <a:r>
              <a:rPr lang="en-US" dirty="0" smtClean="0"/>
              <a:t>get de-allocated (unavailable in </a:t>
            </a:r>
            <a:r>
              <a:rPr lang="en-US" dirty="0"/>
              <a:t>memory) when the function </a:t>
            </a:r>
            <a:r>
              <a:rPr lang="en-US" dirty="0" smtClean="0"/>
              <a:t>ends.</a:t>
            </a:r>
            <a:endParaRPr lang="en-US" dirty="0"/>
          </a:p>
          <a:p>
            <a:r>
              <a:rPr lang="en-US" dirty="0" smtClean="0"/>
              <a:t>Benefits (why create them this way)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: more efficient use of memory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: minimize the occurrence of side effects of global variables</a:t>
            </a:r>
          </a:p>
          <a:p>
            <a:pPr lvl="2"/>
            <a:r>
              <a:rPr lang="en-US" dirty="0" smtClean="0"/>
              <a:t>This is the main reason why it’s regarded as bad style in actual practice.</a:t>
            </a:r>
          </a:p>
          <a:p>
            <a:pPr lvl="2"/>
            <a:r>
              <a:rPr lang="en-US" dirty="0" smtClean="0"/>
              <a:t>But details are more complex so the explanation will come later.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: pedagogical (creating variables locally forces you to apply important programming concepts such as parameter passing, function return values and scope).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8658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2800" dirty="0" smtClean="0"/>
              <a:t>Scope: Visually Showing When Memory Locations Can Be Accessed</a:t>
            </a:r>
            <a:endParaRPr lang="en-CA" sz="2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1525" y="1172099"/>
            <a:ext cx="2431787" cy="520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1pPr>
            <a:lvl2pPr marL="5715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2pPr>
            <a:lvl3pPr marL="7429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3pPr>
            <a:lvl4pPr marL="9715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anose="020B0600070205080204" pitchFamily="34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scope of an identifier (variable, constant) is where it may be accessed and used.</a:t>
            </a:r>
          </a:p>
          <a:p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Python</a:t>
            </a:r>
            <a:r>
              <a:rPr lang="en-US" altLang="en-US" sz="1800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lvl="1"/>
            <a:r>
              <a:rPr lang="en-US" alt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An identifier comes into scope (becomes visible to the program and can be used) after it has been declared.</a:t>
            </a:r>
          </a:p>
          <a:p>
            <a:pPr lvl="1"/>
            <a:r>
              <a:rPr lang="en-US" altLang="en-US" sz="1500" dirty="0" smtClean="0">
                <a:latin typeface="Calibri" panose="020F0502020204030204" pitchFamily="34" charset="0"/>
                <a:cs typeface="Calibri" panose="020F0502020204030204" pitchFamily="34" charset="0"/>
              </a:rPr>
              <a:t>An identifier goes out of scope (no longer visible so it can no longer be used) at the end of the indented block where the identifier has been declared</a:t>
            </a:r>
            <a:r>
              <a:rPr lang="en-US" altLang="en-US" sz="1500" dirty="0" smtClean="0"/>
              <a:t>.</a:t>
            </a:r>
          </a:p>
          <a:p>
            <a:pPr lvl="1">
              <a:buFont typeface="Times New Roman" pitchFamily="18" charset="0"/>
              <a:buNone/>
            </a:pPr>
            <a:endParaRPr lang="en-US" altLang="en-US" sz="135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0" y="6478469"/>
            <a:ext cx="62484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50" dirty="0">
                <a:latin typeface="Arial" charset="0"/>
              </a:rPr>
              <a:t>1 The concept of scoping (limited visibility) applies to all programming languages. The rules for determining when identifiers come into and go out of scope will vary with a particular language.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683582" y="1036911"/>
            <a:ext cx="2913224" cy="23159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RATIO 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7</a:t>
            </a:r>
          </a:p>
          <a:p>
            <a:pPr eaLnBrk="1" hangingPunct="1">
              <a:defRPr/>
            </a:pP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getInformation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():</a:t>
            </a:r>
          </a:p>
          <a:p>
            <a:pPr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age = 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input(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Age: 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")</a:t>
            </a:r>
          </a:p>
          <a:p>
            <a:pPr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endParaRPr lang="en-US" sz="12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endParaRPr lang="en-US" sz="1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endParaRPr lang="en-US" sz="1200" dirty="0" smtClean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catAge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age 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 RATIO</a:t>
            </a:r>
          </a:p>
          <a:p>
            <a:pPr eaLnBrk="1" hangingPunct="1">
              <a:defRPr/>
            </a:pPr>
            <a:endParaRPr lang="en-US" sz="1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>
              <a:defRPr/>
            </a:pPr>
            <a:r>
              <a:rPr lang="en-US" sz="1200" dirty="0" err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getInformation</a:t>
            </a:r>
            <a:r>
              <a:rPr lang="en-US" sz="12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545952" y="1433107"/>
            <a:ext cx="1446935" cy="1791911"/>
            <a:chOff x="6878585" y="1636153"/>
            <a:chExt cx="1072566" cy="883444"/>
          </a:xfrm>
        </p:grpSpPr>
        <p:sp>
          <p:nvSpPr>
            <p:cNvPr id="8" name="TextBox 7"/>
            <p:cNvSpPr txBox="1"/>
            <p:nvPr/>
          </p:nvSpPr>
          <p:spPr>
            <a:xfrm>
              <a:off x="6959517" y="1636153"/>
              <a:ext cx="991634" cy="88344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1200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200" dirty="0" smtClean="0">
                  <a:solidFill>
                    <a:srgbClr val="FF0000"/>
                  </a:solidFill>
                  <a:latin typeface="Consolas" pitchFamily="49" charset="0"/>
                </a:rPr>
                <a:t>age </a:t>
              </a:r>
              <a:r>
                <a:rPr lang="en-US" altLang="en-US" sz="1200" b="1" dirty="0" smtClean="0">
                  <a:solidFill>
                    <a:srgbClr val="FF0000"/>
                  </a:solidFill>
                  <a:latin typeface="Consolas" pitchFamily="49" charset="0"/>
                </a:rPr>
                <a:t>(allocated)</a:t>
              </a:r>
              <a:endParaRPr lang="en-US" altLang="en-US" sz="1200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78585" y="1975146"/>
              <a:ext cx="969734" cy="48422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1200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200" dirty="0" err="1" smtClean="0">
                  <a:solidFill>
                    <a:srgbClr val="FF0000"/>
                  </a:solidFill>
                  <a:latin typeface="Arial" charset="0"/>
                </a:rPr>
                <a:t>cat</a:t>
              </a:r>
              <a:r>
                <a:rPr lang="en-US" altLang="en-US" sz="1200" dirty="0" err="1" smtClean="0">
                  <a:solidFill>
                    <a:srgbClr val="FF0000"/>
                  </a:solidFill>
                  <a:latin typeface="Consolas" pitchFamily="49" charset="0"/>
                </a:rPr>
                <a:t>Age</a:t>
              </a:r>
              <a:r>
                <a:rPr lang="en-US" altLang="en-US" sz="1200" dirty="0" smtClean="0">
                  <a:solidFill>
                    <a:srgbClr val="FF0000"/>
                  </a:solidFill>
                  <a:latin typeface="Consolas" pitchFamily="49" charset="0"/>
                </a:rPr>
                <a:t> </a:t>
              </a:r>
              <a:r>
                <a:rPr lang="en-US" altLang="en-US" sz="1200" b="1" dirty="0">
                  <a:solidFill>
                    <a:srgbClr val="FF0000"/>
                  </a:solidFill>
                  <a:latin typeface="Consolas" pitchFamily="49" charset="0"/>
                </a:rPr>
                <a:t>(allocated)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1200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094113" y="2840925"/>
            <a:ext cx="4397037" cy="2165676"/>
            <a:chOff x="4142648" y="3266368"/>
            <a:chExt cx="4397037" cy="2165676"/>
          </a:xfrm>
        </p:grpSpPr>
        <p:sp>
          <p:nvSpPr>
            <p:cNvPr id="26" name="TextBox 25"/>
            <p:cNvSpPr txBox="1"/>
            <p:nvPr/>
          </p:nvSpPr>
          <p:spPr>
            <a:xfrm>
              <a:off x="5216076" y="4552223"/>
              <a:ext cx="3323609" cy="879821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End of 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program (</a:t>
              </a:r>
              <a:r>
                <a:rPr lang="en-US" sz="1400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RATIO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 smtClean="0">
                  <a:solidFill>
                    <a:srgbClr val="FF0000"/>
                  </a:solidFill>
                </a:rPr>
                <a:t>goes </a:t>
              </a:r>
              <a:r>
                <a:rPr lang="en-US" sz="1400" dirty="0">
                  <a:solidFill>
                    <a:srgbClr val="FF0000"/>
                  </a:solidFill>
                </a:rPr>
                <a:t>out of </a:t>
              </a:r>
              <a:r>
                <a:rPr lang="en-US" sz="1400" dirty="0" smtClean="0">
                  <a:solidFill>
                    <a:srgbClr val="FF0000"/>
                  </a:solidFill>
                </a:rPr>
                <a:t>scope/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deallocated</a:t>
              </a:r>
              <a:r>
                <a:rPr lang="en-US" sz="1400" dirty="0" smtClean="0">
                  <a:solidFill>
                    <a:srgbClr val="FF0000"/>
                  </a:solidFill>
                </a:rPr>
                <a:t>):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4142648" y="3266368"/>
              <a:ext cx="744106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4145040" y="3266368"/>
              <a:ext cx="9226" cy="1740356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156658" y="4992132"/>
              <a:ext cx="1073428" cy="1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642553" y="905224"/>
            <a:ext cx="1897226" cy="646331"/>
            <a:chOff x="7379809" y="848768"/>
            <a:chExt cx="1897226" cy="646331"/>
          </a:xfrm>
        </p:grpSpPr>
        <p:sp>
          <p:nvSpPr>
            <p:cNvPr id="25" name="AutoShape 21"/>
            <p:cNvSpPr>
              <a:spLocks/>
            </p:cNvSpPr>
            <p:nvPr/>
          </p:nvSpPr>
          <p:spPr bwMode="auto">
            <a:xfrm>
              <a:off x="7379809" y="918611"/>
              <a:ext cx="393700" cy="427433"/>
            </a:xfrm>
            <a:prstGeom prst="rightBrace">
              <a:avLst>
                <a:gd name="adj1" fmla="val 22926"/>
                <a:gd name="adj2" fmla="val 50000"/>
              </a:avLst>
            </a:prstGeom>
            <a:noFill/>
            <a:ln w="381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200">
                <a:latin typeface="Arial" charset="0"/>
              </a:endParaRPr>
            </a:p>
          </p:txBody>
        </p:sp>
        <p:sp>
          <p:nvSpPr>
            <p:cNvPr id="30" name="Text Box 20"/>
            <p:cNvSpPr txBox="1">
              <a:spLocks noChangeArrowheads="1"/>
            </p:cNvSpPr>
            <p:nvPr/>
          </p:nvSpPr>
          <p:spPr bwMode="auto">
            <a:xfrm>
              <a:off x="7758802" y="848768"/>
              <a:ext cx="151823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200" dirty="0" smtClean="0">
                  <a:latin typeface="Consolas" pitchFamily="49" charset="0"/>
                </a:rPr>
                <a:t>Age, </a:t>
              </a:r>
              <a:r>
                <a:rPr lang="en-US" altLang="en-US" sz="1200" dirty="0" err="1" smtClean="0">
                  <a:latin typeface="Consolas" pitchFamily="49" charset="0"/>
                </a:rPr>
                <a:t>catAge</a:t>
              </a:r>
              <a:r>
                <a:rPr lang="en-US" altLang="en-US" sz="1200" dirty="0" smtClean="0">
                  <a:latin typeface="Arial" charset="0"/>
                </a:rPr>
                <a:t> </a:t>
              </a:r>
              <a:r>
                <a:rPr lang="en-US" altLang="en-US" sz="1200" dirty="0">
                  <a:latin typeface="Arial" charset="0"/>
                </a:rPr>
                <a:t>is </a:t>
              </a:r>
              <a:r>
                <a:rPr lang="en-US" altLang="en-US" sz="1200" dirty="0" smtClean="0">
                  <a:latin typeface="Arial" charset="0"/>
                </a:rPr>
                <a:t>not in scope outside the function</a:t>
              </a:r>
              <a:endParaRPr lang="en-US" altLang="en-US" sz="1200" dirty="0">
                <a:latin typeface="Arial" charset="0"/>
              </a:endParaRPr>
            </a:p>
          </p:txBody>
        </p:sp>
      </p:grpSp>
      <p:grpSp>
        <p:nvGrpSpPr>
          <p:cNvPr id="31" name="Group 22"/>
          <p:cNvGrpSpPr>
            <a:grpSpLocks/>
          </p:cNvGrpSpPr>
          <p:nvPr/>
        </p:nvGrpSpPr>
        <p:grpSpPr bwMode="auto">
          <a:xfrm>
            <a:off x="6774037" y="2501910"/>
            <a:ext cx="1600201" cy="1108075"/>
            <a:chOff x="1055" y="1911"/>
            <a:chExt cx="1008" cy="698"/>
          </a:xfrm>
        </p:grpSpPr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1232" y="1911"/>
              <a:ext cx="831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200" dirty="0" smtClean="0">
                  <a:latin typeface="Consolas" pitchFamily="49" charset="0"/>
                </a:rPr>
                <a:t>Age, </a:t>
              </a:r>
              <a:r>
                <a:rPr lang="en-US" altLang="en-US" sz="1200" dirty="0" err="1" smtClean="0">
                  <a:latin typeface="Consolas" pitchFamily="49" charset="0"/>
                </a:rPr>
                <a:t>catAge</a:t>
              </a:r>
              <a:r>
                <a:rPr lang="en-US" altLang="en-US" sz="1200" dirty="0" smtClean="0">
                  <a:latin typeface="Arial" charset="0"/>
                </a:rPr>
                <a:t> </a:t>
              </a:r>
              <a:r>
                <a:rPr lang="en-US" altLang="en-US" sz="1200" dirty="0">
                  <a:latin typeface="Arial" charset="0"/>
                </a:rPr>
                <a:t>is </a:t>
              </a:r>
              <a:r>
                <a:rPr lang="en-US" altLang="en-US" sz="1200" dirty="0" smtClean="0">
                  <a:latin typeface="Arial" charset="0"/>
                </a:rPr>
                <a:t>not in </a:t>
              </a:r>
              <a:r>
                <a:rPr lang="en-US" altLang="en-US" sz="1200" dirty="0">
                  <a:latin typeface="Arial" charset="0"/>
                </a:rPr>
                <a:t>scope outside the function</a:t>
              </a:r>
            </a:p>
            <a:p>
              <a:pPr algn="r" eaLnBrk="1" hangingPunct="1">
                <a:spcBef>
                  <a:spcPct val="50000"/>
                </a:spcBef>
              </a:pPr>
              <a:endParaRPr lang="en-US" altLang="en-US" sz="1200" dirty="0">
                <a:latin typeface="Arial" charset="0"/>
              </a:endParaRPr>
            </a:p>
          </p:txBody>
        </p:sp>
        <p:sp>
          <p:nvSpPr>
            <p:cNvPr id="35" name="AutoShape 21"/>
            <p:cNvSpPr>
              <a:spLocks/>
            </p:cNvSpPr>
            <p:nvPr/>
          </p:nvSpPr>
          <p:spPr bwMode="auto">
            <a:xfrm>
              <a:off x="1055" y="2016"/>
              <a:ext cx="248" cy="431"/>
            </a:xfrm>
            <a:prstGeom prst="rightBrace">
              <a:avLst>
                <a:gd name="adj1" fmla="val 47849"/>
                <a:gd name="adj2" fmla="val 50000"/>
              </a:avLst>
            </a:prstGeom>
            <a:noFill/>
            <a:ln w="38100">
              <a:solidFill>
                <a:srgbClr val="B2B2B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eaLnBrk="1" hangingPunct="1"/>
              <a:endParaRPr lang="en-CA" altLang="en-US" sz="1200">
                <a:latin typeface="Arial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157850" y="1118181"/>
            <a:ext cx="1348501" cy="2323879"/>
            <a:chOff x="2157850" y="1118181"/>
            <a:chExt cx="1348501" cy="2323879"/>
          </a:xfrm>
        </p:grpSpPr>
        <p:sp>
          <p:nvSpPr>
            <p:cNvPr id="37" name="Line 11"/>
            <p:cNvSpPr>
              <a:spLocks noChangeShapeType="1"/>
            </p:cNvSpPr>
            <p:nvPr/>
          </p:nvSpPr>
          <p:spPr bwMode="auto">
            <a:xfrm>
              <a:off x="2266309" y="1506984"/>
              <a:ext cx="1240042" cy="37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13"/>
            <p:cNvSpPr>
              <a:spLocks noChangeShapeType="1"/>
            </p:cNvSpPr>
            <p:nvPr/>
          </p:nvSpPr>
          <p:spPr bwMode="auto">
            <a:xfrm flipV="1">
              <a:off x="2546282" y="1506984"/>
              <a:ext cx="7455" cy="193507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Text Box 14"/>
            <p:cNvSpPr txBox="1">
              <a:spLocks noChangeArrowheads="1"/>
            </p:cNvSpPr>
            <p:nvPr/>
          </p:nvSpPr>
          <p:spPr bwMode="auto">
            <a:xfrm>
              <a:off x="2157850" y="1118181"/>
              <a:ext cx="1268101" cy="1092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200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200" dirty="0" smtClean="0">
                  <a:solidFill>
                    <a:srgbClr val="FF0000"/>
                  </a:solidFill>
                  <a:latin typeface="Consolas" pitchFamily="49" charset="0"/>
                </a:rPr>
                <a:t>RATIO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1200" dirty="0" smtClean="0">
                  <a:solidFill>
                    <a:srgbClr val="FF0000"/>
                  </a:solidFill>
                  <a:latin typeface="Consolas" pitchFamily="49" charset="0"/>
                </a:rPr>
                <a:t>    </a:t>
              </a:r>
              <a:r>
                <a:rPr lang="en-US" altLang="en-US" sz="1200" b="1" dirty="0" smtClean="0">
                  <a:solidFill>
                    <a:srgbClr val="FF0000"/>
                  </a:solidFill>
                  <a:latin typeface="Consolas" pitchFamily="49" charset="0"/>
                </a:rPr>
                <a:t>(</a:t>
              </a:r>
              <a:r>
                <a:rPr lang="en-US" altLang="en-US" sz="1200" b="1" dirty="0">
                  <a:solidFill>
                    <a:srgbClr val="FF0000"/>
                  </a:solidFill>
                  <a:latin typeface="Consolas" pitchFamily="49" charset="0"/>
                </a:rPr>
                <a:t>allocated</a:t>
              </a:r>
              <a:r>
                <a:rPr lang="en-US" altLang="en-US" sz="1400" b="1" dirty="0">
                  <a:solidFill>
                    <a:srgbClr val="FF0000"/>
                  </a:solidFill>
                  <a:latin typeface="Consolas" pitchFamily="49" charset="0"/>
                </a:rPr>
                <a:t>)</a:t>
              </a:r>
            </a:p>
            <a:p>
              <a:pPr eaLnBrk="1" hangingPunct="1">
                <a:spcBef>
                  <a:spcPct val="50000"/>
                </a:spcBef>
              </a:pPr>
              <a:endParaRPr lang="en-US" altLang="en-US" sz="1400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>
            <a:off x="2546070" y="3441824"/>
            <a:ext cx="572948" cy="0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sm" len="sm"/>
            <a:tailEnd type="none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3303423" y="2443312"/>
            <a:ext cx="4131011" cy="1660965"/>
            <a:chOff x="3327706" y="2831412"/>
            <a:chExt cx="4131011" cy="1660965"/>
          </a:xfrm>
        </p:grpSpPr>
        <p:sp>
          <p:nvSpPr>
            <p:cNvPr id="13" name="TextBox 12"/>
            <p:cNvSpPr txBox="1"/>
            <p:nvPr/>
          </p:nvSpPr>
          <p:spPr>
            <a:xfrm flipH="1">
              <a:off x="4416043" y="3633579"/>
              <a:ext cx="3042674" cy="858798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r>
                <a:rPr lang="en-US" sz="1400" b="1" dirty="0">
                  <a:solidFill>
                    <a:srgbClr val="FF0000"/>
                  </a:solidFill>
                </a:rPr>
                <a:t>End of function 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(</a:t>
              </a:r>
              <a:r>
                <a:rPr lang="en-US" sz="1400" b="1" dirty="0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age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, </a:t>
              </a:r>
              <a:r>
                <a:rPr lang="en-US" sz="1400" b="1" dirty="0" err="1" smtClean="0">
                  <a:solidFill>
                    <a:srgbClr val="FF0000"/>
                  </a:solidFill>
                  <a:latin typeface="Consolas" panose="020B0609020204030204" pitchFamily="49" charset="0"/>
                </a:rPr>
                <a:t>catAge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 </a:t>
              </a:r>
              <a:r>
                <a:rPr lang="en-US" sz="1400" dirty="0">
                  <a:solidFill>
                    <a:srgbClr val="FF0000"/>
                  </a:solidFill>
                </a:rPr>
                <a:t>go out of </a:t>
              </a:r>
              <a:r>
                <a:rPr lang="en-US" sz="1400" dirty="0" smtClean="0">
                  <a:solidFill>
                    <a:srgbClr val="FF0000"/>
                  </a:solidFill>
                </a:rPr>
                <a:t>scope/</a:t>
              </a:r>
              <a:r>
                <a:rPr lang="en-US" sz="1400" b="1" dirty="0" err="1" smtClean="0">
                  <a:solidFill>
                    <a:srgbClr val="FF0000"/>
                  </a:solidFill>
                </a:rPr>
                <a:t>deallocatecd</a:t>
              </a:r>
              <a:r>
                <a:rPr lang="en-US" sz="1400" b="1" dirty="0" smtClean="0">
                  <a:solidFill>
                    <a:srgbClr val="FF0000"/>
                  </a:solidFill>
                </a:rPr>
                <a:t>): </a:t>
              </a:r>
              <a:endParaRPr lang="en-US" sz="14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327706" y="2831412"/>
              <a:ext cx="1099395" cy="1087526"/>
              <a:chOff x="3357687" y="3015752"/>
              <a:chExt cx="1099395" cy="1087526"/>
            </a:xfrm>
          </p:grpSpPr>
          <p:cxnSp>
            <p:nvCxnSpPr>
              <p:cNvPr id="43" name="Straight Arrow Connector 42"/>
              <p:cNvCxnSpPr/>
              <p:nvPr/>
            </p:nvCxnSpPr>
            <p:spPr>
              <a:xfrm>
                <a:off x="3357687" y="3015752"/>
                <a:ext cx="744106" cy="0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H="1">
                <a:off x="3382254" y="3015752"/>
                <a:ext cx="1400" cy="105903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3383654" y="4103277"/>
                <a:ext cx="1073428" cy="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/>
          <p:nvPr/>
        </p:nvGrpSpPr>
        <p:grpSpPr>
          <a:xfrm>
            <a:off x="6105595" y="1538089"/>
            <a:ext cx="572948" cy="914465"/>
            <a:chOff x="6387450" y="2003029"/>
            <a:chExt cx="572948" cy="914465"/>
          </a:xfrm>
        </p:grpSpPr>
        <p:cxnSp>
          <p:nvCxnSpPr>
            <p:cNvPr id="51" name="Straight Connector 50"/>
            <p:cNvCxnSpPr/>
            <p:nvPr/>
          </p:nvCxnSpPr>
          <p:spPr bwMode="auto">
            <a:xfrm>
              <a:off x="6387450" y="2012970"/>
              <a:ext cx="572948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</p:cxnSp>
        <p:sp>
          <p:nvSpPr>
            <p:cNvPr id="52" name="Line 13"/>
            <p:cNvSpPr>
              <a:spLocks noChangeShapeType="1"/>
            </p:cNvSpPr>
            <p:nvPr/>
          </p:nvSpPr>
          <p:spPr bwMode="auto">
            <a:xfrm flipV="1">
              <a:off x="6745124" y="2003029"/>
              <a:ext cx="0" cy="91446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sz="1200"/>
            </a:p>
          </p:txBody>
        </p:sp>
        <p:cxnSp>
          <p:nvCxnSpPr>
            <p:cNvPr id="59" name="Straight Connector 58"/>
            <p:cNvCxnSpPr>
              <a:stCxn id="52" idx="0"/>
            </p:cNvCxnSpPr>
            <p:nvPr/>
          </p:nvCxnSpPr>
          <p:spPr bwMode="auto">
            <a:xfrm flipH="1">
              <a:off x="6473536" y="2917494"/>
              <a:ext cx="271588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 flipH="1">
              <a:off x="6473536" y="2750807"/>
              <a:ext cx="271588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53919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+mj-ea"/>
              </a:rPr>
              <a:t>Working With Local Variables: Putting It All Together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example program</a:t>
            </a:r>
            <a:r>
              <a:rPr lang="en-US" altLang="en-US" dirty="0" smtClean="0"/>
              <a:t>:</a:t>
            </a:r>
            <a:r>
              <a:rPr lang="en-US" altLang="en-US" sz="3200" b="1" dirty="0" smtClean="0"/>
              <a:t> </a:t>
            </a:r>
            <a:r>
              <a:rPr lang="en-US" altLang="en-US" sz="2000" dirty="0" smtClean="0">
                <a:latin typeface="Consolas" panose="020B0609020204030204" pitchFamily="49" charset="0"/>
              </a:rPr>
              <a:t>3</a:t>
            </a:r>
            <a:r>
              <a:rPr lang="en-CA" altLang="en-US" sz="2000" dirty="0" smtClean="0">
                <a:latin typeface="Consolas" pitchFamily="49" charset="0"/>
              </a:rPr>
              <a:t>secondExampleFunction.py</a:t>
            </a:r>
            <a:endParaRPr lang="en-US" altLang="en-US" sz="2000" dirty="0" smtClean="0">
              <a:latin typeface="Consolas" pitchFamily="49" charset="0"/>
            </a:endParaRPr>
          </a:p>
          <a:p>
            <a:pPr lvl="1" eaLnBrk="1" hangingPunct="1">
              <a:spcBef>
                <a:spcPct val="10000"/>
              </a:spcBef>
            </a:pPr>
            <a:r>
              <a:rPr lang="en-US" altLang="en-US" sz="1600" dirty="0" smtClean="0">
                <a:latin typeface="Arial" charset="0"/>
              </a:rPr>
              <a:t>Learning objective: creating/defining variables that only exist while a function runs (local to that function).</a:t>
            </a:r>
          </a:p>
          <a:p>
            <a:pPr lvl="1" eaLnBrk="1" hangingPunct="1">
              <a:spcBef>
                <a:spcPct val="10000"/>
              </a:spcBef>
            </a:pPr>
            <a:endParaRPr lang="en-CA" altLang="en-US" sz="16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def fun():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num1 = 1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num2 = 2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    print(num1, " ", num2)</a:t>
            </a:r>
          </a:p>
          <a:p>
            <a:pPr>
              <a:buFontTx/>
              <a:buNone/>
            </a:pPr>
            <a:endParaRPr lang="en-US" altLang="en-US" sz="1800" dirty="0" smtClean="0">
              <a:latin typeface="Consolas" pitchFamily="49" charset="0"/>
            </a:endParaRPr>
          </a:p>
          <a:p>
            <a:pPr>
              <a:buFontTx/>
              <a:buNone/>
            </a:pPr>
            <a:r>
              <a:rPr lang="en-US" altLang="en-US" sz="1800" b="1" dirty="0" smtClean="0">
                <a:solidFill>
                  <a:srgbClr val="3366FF"/>
                </a:solidFill>
                <a:latin typeface="Consolas" pitchFamily="49" charset="0"/>
              </a:rPr>
              <a:t># start function</a:t>
            </a:r>
          </a:p>
          <a:p>
            <a:pPr>
              <a:buFontTx/>
              <a:buNone/>
            </a:pPr>
            <a:r>
              <a:rPr lang="en-US" altLang="en-US" sz="1800" dirty="0" smtClean="0">
                <a:latin typeface="Consolas" pitchFamily="49" charset="0"/>
              </a:rPr>
              <a:t>fun()</a:t>
            </a:r>
          </a:p>
          <a:p>
            <a:pPr>
              <a:buFontTx/>
              <a:buNone/>
            </a:pPr>
            <a:endParaRPr lang="en-US" altLang="en-US" sz="2000" dirty="0" smtClean="0">
              <a:latin typeface="Arial" charset="0"/>
            </a:endParaRPr>
          </a:p>
          <a:p>
            <a:pPr>
              <a:spcBef>
                <a:spcPct val="10000"/>
              </a:spcBef>
            </a:pPr>
            <a:endParaRPr lang="en-US" altLang="en-US" sz="1800" dirty="0" smtClean="0">
              <a:latin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990600" y="2162175"/>
            <a:ext cx="4167188" cy="1393826"/>
            <a:chOff x="488" y="1122"/>
            <a:chExt cx="2625" cy="878"/>
          </a:xfrm>
        </p:grpSpPr>
        <p:sp>
          <p:nvSpPr>
            <p:cNvPr id="39942" name="Rectangle 4"/>
            <p:cNvSpPr>
              <a:spLocks noChangeArrowheads="1"/>
            </p:cNvSpPr>
            <p:nvPr/>
          </p:nvSpPr>
          <p:spPr bwMode="auto">
            <a:xfrm>
              <a:off x="488" y="1568"/>
              <a:ext cx="72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>
              <a:spAutoFit/>
            </a:bodyPr>
            <a:lstStyle/>
            <a:p>
              <a:pPr eaLnBrk="1" hangingPunct="1"/>
              <a:endParaRPr lang="en-CA" altLang="en-US" sz="1400">
                <a:latin typeface="Arial" charset="0"/>
              </a:endParaRPr>
            </a:p>
          </p:txBody>
        </p:sp>
        <p:sp>
          <p:nvSpPr>
            <p:cNvPr id="39943" name="Line 5"/>
            <p:cNvSpPr>
              <a:spLocks noChangeShapeType="1"/>
            </p:cNvSpPr>
            <p:nvPr/>
          </p:nvSpPr>
          <p:spPr bwMode="auto">
            <a:xfrm flipH="1">
              <a:off x="1208" y="1440"/>
              <a:ext cx="697" cy="3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3600" tIns="46800" rIns="93600" bIns="46800">
              <a:spAutoFit/>
            </a:bodyPr>
            <a:lstStyle/>
            <a:p>
              <a:endParaRPr lang="en-CA"/>
            </a:p>
          </p:txBody>
        </p:sp>
        <p:sp>
          <p:nvSpPr>
            <p:cNvPr id="39944" name="Text Box 6"/>
            <p:cNvSpPr txBox="1">
              <a:spLocks noChangeArrowheads="1"/>
            </p:cNvSpPr>
            <p:nvPr/>
          </p:nvSpPr>
          <p:spPr bwMode="auto">
            <a:xfrm>
              <a:off x="1849" y="1122"/>
              <a:ext cx="1264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Variables that are local to function ‘</a:t>
              </a:r>
              <a:r>
                <a:rPr lang="en-US" altLang="ja-JP" sz="1800" b="1" dirty="0">
                  <a:solidFill>
                    <a:srgbClr val="FF0000"/>
                  </a:solidFill>
                  <a:latin typeface="Consolas" pitchFamily="49" charset="0"/>
                </a:rPr>
                <a:t>fun</a:t>
              </a:r>
              <a:r>
                <a:rPr lang="en-US" altLang="en-US" sz="1800" b="1" dirty="0">
                  <a:solidFill>
                    <a:srgbClr val="FF0000"/>
                  </a:solidFill>
                  <a:latin typeface="Arial" charset="0"/>
                </a:rPr>
                <a:t>’</a:t>
              </a:r>
            </a:p>
          </p:txBody>
        </p:sp>
      </p:grpSp>
      <p:pic>
        <p:nvPicPr>
          <p:cNvPr id="3687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"/>
          <a:stretch>
            <a:fillRect/>
          </a:stretch>
        </p:blipFill>
        <p:spPr bwMode="auto">
          <a:xfrm>
            <a:off x="2451100" y="4495800"/>
            <a:ext cx="64325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4779962" y="2926748"/>
            <a:ext cx="2397919" cy="806451"/>
            <a:chOff x="4779962" y="2926748"/>
            <a:chExt cx="2397919" cy="806451"/>
          </a:xfrm>
        </p:grpSpPr>
        <p:grpSp>
          <p:nvGrpSpPr>
            <p:cNvPr id="9" name="Group 15"/>
            <p:cNvGrpSpPr>
              <a:grpSpLocks/>
            </p:cNvGrpSpPr>
            <p:nvPr/>
          </p:nvGrpSpPr>
          <p:grpSpPr bwMode="auto">
            <a:xfrm>
              <a:off x="4779962" y="2926748"/>
              <a:ext cx="2397126" cy="806451"/>
              <a:chOff x="-325" y="1102"/>
              <a:chExt cx="1510" cy="508"/>
            </a:xfrm>
          </p:grpSpPr>
          <p:sp>
            <p:nvSpPr>
              <p:cNvPr id="10" name="Line 11"/>
              <p:cNvSpPr>
                <a:spLocks noChangeShapeType="1"/>
              </p:cNvSpPr>
              <p:nvPr/>
            </p:nvSpPr>
            <p:spPr bwMode="auto">
              <a:xfrm>
                <a:off x="-325" y="1217"/>
                <a:ext cx="560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1" name="Line 12"/>
              <p:cNvSpPr>
                <a:spLocks noChangeShapeType="1"/>
              </p:cNvSpPr>
              <p:nvPr/>
            </p:nvSpPr>
            <p:spPr bwMode="auto">
              <a:xfrm>
                <a:off x="-325" y="1610"/>
                <a:ext cx="432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2" name="Line 13"/>
              <p:cNvSpPr>
                <a:spLocks noChangeShapeType="1"/>
              </p:cNvSpPr>
              <p:nvPr/>
            </p:nvSpPr>
            <p:spPr bwMode="auto">
              <a:xfrm flipV="1">
                <a:off x="107" y="1217"/>
                <a:ext cx="0" cy="39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3" name="Text Box 14"/>
              <p:cNvSpPr txBox="1">
                <a:spLocks noChangeArrowheads="1"/>
              </p:cNvSpPr>
              <p:nvPr/>
            </p:nvSpPr>
            <p:spPr bwMode="auto">
              <a:xfrm>
                <a:off x="68" y="1102"/>
                <a:ext cx="1117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5pPr>
                <a:lvl6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6pPr>
                <a:lvl7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7pPr>
                <a:lvl8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8pPr>
                <a:lvl9pPr eaLnBrk="0" fontAlgn="base" hangingPunct="0"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ＭＳ Ｐゴシック" pitchFamily="34" charset="-128"/>
                  </a:defRPr>
                </a:lvl9pPr>
              </a:lstStyle>
              <a:p>
                <a:pPr algn="r" eaLnBrk="1" hangingPunct="1">
                  <a:spcBef>
                    <a:spcPct val="50000"/>
                  </a:spcBef>
                </a:pPr>
                <a:r>
                  <a:rPr lang="en-US" altLang="en-US" sz="1600" b="1" dirty="0">
                    <a:solidFill>
                      <a:srgbClr val="FF0000"/>
                    </a:solidFill>
                    <a:latin typeface="Arial" charset="0"/>
                  </a:rPr>
                  <a:t>Scope of </a:t>
                </a:r>
                <a:r>
                  <a:rPr lang="en-US" altLang="en-US" sz="1600" b="1" dirty="0" smtClean="0">
                    <a:solidFill>
                      <a:srgbClr val="FF0000"/>
                    </a:solidFill>
                    <a:latin typeface="Consolas" pitchFamily="49" charset="0"/>
                  </a:rPr>
                  <a:t>num1</a:t>
                </a:r>
                <a:endParaRPr lang="en-US" altLang="en-US" sz="1600" b="1" dirty="0">
                  <a:solidFill>
                    <a:srgbClr val="FF0000"/>
                  </a:solidFill>
                  <a:latin typeface="Consolas" pitchFamily="49" charset="0"/>
                </a:endParaRPr>
              </a:p>
            </p:txBody>
          </p: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5572917" y="3324209"/>
              <a:ext cx="16049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4pPr>
              <a:lvl5pPr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5pPr>
              <a:lvl6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6pPr>
              <a:lvl7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7pPr>
              <a:lvl8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8pPr>
              <a:lvl9pPr eaLnBrk="0" fontAlgn="base" hangingPunct="0"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en-US" sz="1600" b="1" dirty="0">
                  <a:solidFill>
                    <a:srgbClr val="FF0000"/>
                  </a:solidFill>
                  <a:latin typeface="Arial" charset="0"/>
                </a:rPr>
                <a:t>Scope of </a:t>
              </a:r>
              <a:r>
                <a:rPr lang="en-US" altLang="en-US" sz="1600" b="1" dirty="0" smtClean="0">
                  <a:solidFill>
                    <a:srgbClr val="FF0000"/>
                  </a:solidFill>
                  <a:latin typeface="Consolas" pitchFamily="49" charset="0"/>
                </a:rPr>
                <a:t>num2</a:t>
              </a:r>
              <a:endParaRPr lang="en-US" altLang="en-US" sz="1600" b="1" dirty="0">
                <a:solidFill>
                  <a:srgbClr val="FF0000"/>
                </a:solidFill>
                <a:latin typeface="Consolas" pitchFamily="49" charset="0"/>
              </a:endParaRPr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>
              <a:off x="4779962" y="3505200"/>
              <a:ext cx="889000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Vs. Named Constants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have already been taught: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ariables can change as the programs run while named constants don’t change after they’ve been set to the initial value.</a:t>
            </a:r>
          </a:p>
          <a:p>
            <a:pPr lvl="1"/>
            <a:r>
              <a:rPr lang="en-US" dirty="0" smtClean="0"/>
              <a:t>To visually distinguish the two variables use lower case while constants are capitalized.</a:t>
            </a:r>
          </a:p>
          <a:p>
            <a:r>
              <a:rPr lang="en-US" dirty="0" smtClean="0"/>
              <a:t>Your program should consistently distinguish the two!</a:t>
            </a:r>
          </a:p>
          <a:p>
            <a:pPr lvl="1"/>
            <a:r>
              <a:rPr lang="en-US" dirty="0" smtClean="0"/>
              <a:t>The following is only a ‘constant’ in name only and is treated like a variable.</a:t>
            </a:r>
          </a:p>
          <a:p>
            <a:pPr marL="447675" lvl="2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PI = 3.14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r</a:t>
            </a:r>
            <a:r>
              <a:rPr lang="en-US" dirty="0" smtClean="0">
                <a:latin typeface="Consolas" panose="020B0609020204030204" pitchFamily="49" charset="0"/>
              </a:rPr>
              <a:t>adius = 10</a:t>
            </a:r>
          </a:p>
          <a:p>
            <a:pPr marL="447675" lvl="2" indent="0">
              <a:buNone/>
            </a:pPr>
            <a:r>
              <a:rPr lang="en-US" dirty="0">
                <a:latin typeface="Consolas" panose="020B0609020204030204" pitchFamily="49" charset="0"/>
              </a:rPr>
              <a:t>a</a:t>
            </a:r>
            <a:r>
              <a:rPr lang="en-US" dirty="0" smtClean="0">
                <a:latin typeface="Consolas" panose="020B0609020204030204" pitchFamily="49" charset="0"/>
              </a:rPr>
              <a:t>rea = PI * (radius ** 2)</a:t>
            </a:r>
          </a:p>
          <a:p>
            <a:pPr marL="447675" lvl="2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447675" lvl="2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PI = 3.1 #Do not change the value in a constant!</a:t>
            </a: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9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/>
              <a:t>After This Section You Should Now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How and why the top down approach can be used to decompose problems</a:t>
            </a:r>
          </a:p>
          <a:p>
            <a:pPr marL="685800" lvl="1">
              <a:lnSpc>
                <a:spcPct val="90000"/>
              </a:lnSpc>
            </a:pPr>
            <a:r>
              <a:rPr lang="en-US" altLang="en-US" dirty="0"/>
              <a:t>What is procedural programming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write the definition for a function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write a function call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and why to declare variables locally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How to pass information to functions </a:t>
            </a:r>
            <a:r>
              <a:rPr lang="en-US" altLang="en-US"/>
              <a:t>via </a:t>
            </a:r>
            <a:r>
              <a:rPr lang="en-US" altLang="en-US" smtClean="0"/>
              <a:t>parameters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315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Copyright Notification</a:t>
            </a:r>
          </a:p>
        </p:txBody>
      </p:sp>
      <p:sp>
        <p:nvSpPr>
          <p:cNvPr id="110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“Unless otherwise indicated, all images in this presentation are  used with permission from Microsoft.”</a:t>
            </a:r>
          </a:p>
        </p:txBody>
      </p:sp>
    </p:spTree>
    <p:extLst>
      <p:ext uri="{BB962C8B-B14F-4D97-AF65-F5344CB8AC3E}">
        <p14:creationId xmlns:p14="http://schemas.microsoft.com/office/powerpoint/2010/main" val="13431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Writing Your Own Functions: Why Do It?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Second reason, you need to know this</a:t>
            </a:r>
            <a:r>
              <a:rPr lang="en-US" altLang="en-US" dirty="0" smtClean="0"/>
              <a:t>: it’s not only done all the time in real life but it’s a key component of this course.</a:t>
            </a:r>
          </a:p>
          <a:p>
            <a:r>
              <a:rPr lang="en-US" altLang="en-US" dirty="0" smtClean="0"/>
              <a:t>(</a:t>
            </a:r>
            <a:r>
              <a:rPr lang="en-US" altLang="en-US" dirty="0"/>
              <a:t>Exert from the university calendar description</a:t>
            </a:r>
            <a:r>
              <a:rPr lang="en-US" altLang="en-US" dirty="0" smtClean="0"/>
              <a:t>):</a:t>
            </a:r>
          </a:p>
          <a:p>
            <a:pPr lvl="1"/>
            <a:r>
              <a:rPr lang="en-US" alt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“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Introduction to problem solving, analysis and design of small-scale computational systems and </a:t>
            </a:r>
            <a:r>
              <a:rPr lang="en-US" sz="1800" b="1" dirty="0">
                <a:latin typeface="Garamond" panose="02020404030301010803" pitchFamily="18" charset="0"/>
                <a:cs typeface="Arial" panose="020B0604020202020204" pitchFamily="34" charset="0"/>
              </a:rPr>
              <a:t>implementation using a procedural programming language</a:t>
            </a:r>
            <a:r>
              <a:rPr lang="en-US" sz="1800" dirty="0">
                <a:latin typeface="Garamond" panose="02020404030301010803" pitchFamily="18" charset="0"/>
                <a:cs typeface="Arial" panose="020B0604020202020204" pitchFamily="34" charset="0"/>
              </a:rPr>
              <a:t>. </a:t>
            </a:r>
            <a:r>
              <a:rPr lang="en-US" altLang="en-US" sz="1800" dirty="0" smtClean="0">
                <a:latin typeface="Garamond" panose="02020404030301010803" pitchFamily="18" charset="0"/>
                <a:cs typeface="Arial" panose="020B0604020202020204" pitchFamily="34" charset="0"/>
              </a:rPr>
              <a:t>”</a:t>
            </a:r>
          </a:p>
          <a:p>
            <a:pPr lvl="2"/>
            <a:r>
              <a:rPr lang="en-US" altLang="en-US" b="1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Expectation </a:t>
            </a:r>
            <a:r>
              <a:rPr lang="en-US" altLang="en-US" b="1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students who have successfully finished this course will be able to properly implement a non-trivial program not only using functional decomposition but also apply important related concepts such as: parameters, return values and scope</a:t>
            </a:r>
            <a:r>
              <a:rPr lang="en-US" altLang="en-US" b="1" dirty="0" smtClean="0">
                <a:solidFill>
                  <a:srgbClr val="FF0000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altLang="en-US" dirty="0">
                <a:cs typeface="Arial" panose="020B0604020202020204" pitchFamily="34" charset="0"/>
              </a:rPr>
              <a:t>This is why later assignments are strict in marking – you must implement your solution using proper procedural programming techniques (taught in class</a:t>
            </a:r>
            <a:r>
              <a:rPr lang="en-US" altLang="en-US" dirty="0" smtClean="0">
                <a:cs typeface="Arial" panose="020B0604020202020204" pitchFamily="34" charset="0"/>
              </a:rPr>
              <a:t>).</a:t>
            </a:r>
            <a:endParaRPr lang="en-US" altLang="en-US" b="1" dirty="0">
              <a:solidFill>
                <a:srgbClr val="FF0000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US" altLang="en-US" dirty="0" smtClean="0"/>
              <a:t>New terminology:</a:t>
            </a:r>
          </a:p>
          <a:p>
            <a:pPr lvl="1"/>
            <a:r>
              <a:rPr lang="en-US" altLang="en-US" dirty="0" smtClean="0"/>
              <a:t>Function, procedure, method</a:t>
            </a:r>
          </a:p>
          <a:p>
            <a:pPr lvl="1"/>
            <a:r>
              <a:rPr lang="en-US" altLang="en-US" dirty="0" smtClean="0"/>
              <a:t>For now you can think of them as largely interchangeable although you will learn the difference between a function and method towards the end of this course.</a:t>
            </a:r>
          </a:p>
          <a:p>
            <a:pPr lvl="2"/>
            <a:r>
              <a:rPr lang="en-US" altLang="en-US" dirty="0" smtClean="0"/>
              <a:t>Most languages don’t distinguish procedures from functions.</a:t>
            </a:r>
          </a:p>
        </p:txBody>
      </p:sp>
    </p:spTree>
    <p:extLst>
      <p:ext uri="{BB962C8B-B14F-4D97-AF65-F5344CB8AC3E}">
        <p14:creationId xmlns:p14="http://schemas.microsoft.com/office/powerpoint/2010/main" val="374410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</a:t>
            </a:r>
            <a:r>
              <a:rPr lang="en-US" altLang="en-US" dirty="0" smtClean="0"/>
              <a:t>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Third reason, reuse/efficiency</a:t>
            </a:r>
            <a:r>
              <a:rPr lang="en-US" dirty="0" smtClean="0"/>
              <a:t>: Once the function definition is complete (and tested reasonably) it can be called (reused) many times.</a:t>
            </a:r>
          </a:p>
          <a:p>
            <a:pPr marL="0" indent="0">
              <a:buNone/>
            </a:pPr>
            <a:endParaRPr lang="en-US" altLang="en-US" dirty="0">
              <a:latin typeface="Arial" charset="0"/>
            </a:endParaRPr>
          </a:p>
          <a:p>
            <a:pPr lvl="1">
              <a:buFontTx/>
              <a:buNone/>
            </a:pPr>
            <a:r>
              <a:rPr lang="en-US" altLang="en-US" dirty="0">
                <a:latin typeface="Consolas" pitchFamily="49" charset="0"/>
              </a:rPr>
              <a:t>def </a:t>
            </a: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():</a:t>
            </a:r>
          </a:p>
          <a:p>
            <a:pPr lvl="1">
              <a:buFontTx/>
              <a:buNone/>
            </a:pPr>
            <a:r>
              <a:rPr lang="en-US" altLang="en-US" dirty="0">
                <a:latin typeface="Consolas" pitchFamily="49" charset="0"/>
              </a:rPr>
              <a:t>    print("Displaying instructions")</a:t>
            </a:r>
          </a:p>
          <a:p>
            <a:pPr lvl="1">
              <a:buFontTx/>
              <a:buNone/>
            </a:pPr>
            <a:endParaRPr lang="en-US" altLang="en-US" dirty="0">
              <a:latin typeface="Arial" charset="0"/>
            </a:endParaRPr>
          </a:p>
          <a:p>
            <a:pPr lvl="1"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Consolas" pitchFamily="49" charset="0"/>
              </a:rPr>
              <a:t># Main body of code (starting execution point)</a:t>
            </a:r>
          </a:p>
          <a:p>
            <a:pPr lvl="1">
              <a:buFontTx/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 smtClean="0">
                <a:latin typeface="Consolas" pitchFamily="49" charset="0"/>
              </a:rPr>
              <a:t>()</a:t>
            </a:r>
          </a:p>
          <a:p>
            <a:pPr lvl="1"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</a:t>
            </a:r>
          </a:p>
          <a:p>
            <a:pPr lvl="1">
              <a:buNone/>
            </a:pPr>
            <a:r>
              <a:rPr lang="en-US" altLang="en-US" dirty="0" err="1">
                <a:latin typeface="Consolas" pitchFamily="49" charset="0"/>
              </a:rPr>
              <a:t>displayInstructions</a:t>
            </a:r>
            <a:r>
              <a:rPr lang="en-US" altLang="en-US" dirty="0">
                <a:latin typeface="Consolas" pitchFamily="49" charset="0"/>
              </a:rPr>
              <a:t>()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Think about how many times prewritten functions such as </a:t>
            </a:r>
            <a:r>
              <a:rPr lang="en-US" dirty="0" smtClean="0">
                <a:latin typeface="Consolas" panose="020B0609020204030204" pitchFamily="49" charset="0"/>
              </a:rPr>
              <a:t>input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print</a:t>
            </a:r>
            <a:r>
              <a:rPr lang="en-US" dirty="0" smtClean="0"/>
              <a:t> have be used.</a:t>
            </a:r>
            <a:endParaRPr lang="en-CA" dirty="0"/>
          </a:p>
        </p:txBody>
      </p:sp>
      <p:grpSp>
        <p:nvGrpSpPr>
          <p:cNvPr id="12" name="Group 11"/>
          <p:cNvGrpSpPr/>
          <p:nvPr/>
        </p:nvGrpSpPr>
        <p:grpSpPr>
          <a:xfrm>
            <a:off x="3707027" y="3008871"/>
            <a:ext cx="4612702" cy="1970902"/>
            <a:chOff x="2656703" y="2209800"/>
            <a:chExt cx="6150269" cy="262786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43600" y="2209800"/>
              <a:ext cx="2863372" cy="1000125"/>
            </a:xfrm>
            <a:prstGeom prst="rect">
              <a:avLst/>
            </a:prstGeom>
          </p:spPr>
        </p:pic>
        <p:cxnSp>
          <p:nvCxnSpPr>
            <p:cNvPr id="6" name="Straight Connector 5"/>
            <p:cNvCxnSpPr/>
            <p:nvPr/>
          </p:nvCxnSpPr>
          <p:spPr>
            <a:xfrm flipV="1">
              <a:off x="2772032" y="2590800"/>
              <a:ext cx="3171568" cy="12287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V="1">
              <a:off x="2656703" y="2819400"/>
              <a:ext cx="3286897" cy="15049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2656703" y="3095627"/>
              <a:ext cx="3286897" cy="174204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71830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</a:t>
            </a:r>
            <a:r>
              <a:rPr lang="en-US" altLang="en-US" dirty="0" smtClean="0"/>
              <a:t>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Fourth reason, easier maintenance</a:t>
            </a:r>
            <a:r>
              <a:rPr lang="en-US" dirty="0"/>
              <a:t>: (related to the previous benefit: write once, use many times): when program maintenance (changes to code) is needed.</a:t>
            </a:r>
          </a:p>
          <a:p>
            <a:r>
              <a:rPr lang="en-US" dirty="0"/>
              <a:t>If the same code is written over and over again in different parts of the program then each location must be changed.</a:t>
            </a:r>
          </a:p>
          <a:p>
            <a:r>
              <a:rPr lang="en-US" dirty="0"/>
              <a:t>Implementing that same code in one function requires only changes to the code in that function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may result in a smaller program with fewer/no </a:t>
            </a:r>
            <a:r>
              <a:rPr lang="en-US" dirty="0" err="1" smtClean="0"/>
              <a:t>redudancies</a:t>
            </a:r>
            <a:r>
              <a:rPr lang="en-US" dirty="0" smtClean="0"/>
              <a:t> as well.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 bwMode="auto">
          <a:xfrm>
            <a:off x="762000" y="3581400"/>
            <a:ext cx="2743200" cy="605446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>
                <a:solidFill>
                  <a:srgbClr val="FFFFFF"/>
                </a:solidFill>
                <a:latin typeface="Consolas" panose="020B0609020204030204" pitchFamily="49" charset="0"/>
              </a:rPr>
              <a:t>d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ef </a:t>
            </a:r>
            <a:r>
              <a:rPr lang="en-US" sz="1600" dirty="0" err="1" smtClean="0">
                <a:solidFill>
                  <a:srgbClr val="FFFFFF"/>
                </a:solidFill>
                <a:latin typeface="Consolas" panose="020B0609020204030204" pitchFamily="49" charset="0"/>
              </a:rPr>
              <a:t>myFunction</a:t>
            </a:r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():</a:t>
            </a:r>
          </a:p>
          <a:p>
            <a:r>
              <a:rPr lang="en-US" sz="1600" b="1" dirty="0">
                <a:solidFill>
                  <a:srgbClr val="FFFFFF"/>
                </a:solidFill>
                <a:latin typeface="Consolas" panose="020B0609020204030204" pitchFamily="49" charset="0"/>
              </a:rPr>
              <a:t> </a:t>
            </a:r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   </a:t>
            </a:r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#Just modify here</a:t>
            </a:r>
            <a:endParaRPr lang="en-CA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191000" y="3581400"/>
            <a:ext cx="4267200" cy="206354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#Version: no functions requires #many modifications</a:t>
            </a:r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</a:p>
          <a:p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  <a:endParaRPr lang="en-US" sz="1600" dirty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endParaRPr lang="en-US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US" sz="1600" b="1" dirty="0" smtClean="0">
                <a:solidFill>
                  <a:srgbClr val="FFFFFF"/>
                </a:solidFill>
                <a:latin typeface="Consolas" panose="020B0609020204030204" pitchFamily="49" charset="0"/>
              </a:rPr>
              <a:t>#Code to modify</a:t>
            </a:r>
          </a:p>
          <a:p>
            <a:endParaRPr lang="en-CA" sz="1600" b="1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Fifth reason, decoupling of your code</a:t>
            </a:r>
            <a:r>
              <a:rPr lang="en-US" dirty="0" smtClean="0"/>
              <a:t>: </a:t>
            </a:r>
          </a:p>
          <a:p>
            <a:r>
              <a:rPr lang="en-US" dirty="0" smtClean="0"/>
              <a:t>New </a:t>
            </a:r>
            <a:r>
              <a:rPr lang="en-US" dirty="0"/>
              <a:t>terminology, decoupling: a fancy term for a simple concept.</a:t>
            </a:r>
          </a:p>
          <a:p>
            <a:r>
              <a:rPr lang="en-US" dirty="0" smtClean="0"/>
              <a:t>In this case it means you </a:t>
            </a:r>
            <a:r>
              <a:rPr lang="en-US" dirty="0"/>
              <a:t>can simply use a function without worrying about the ‘internal’ details of how it was written.</a:t>
            </a:r>
          </a:p>
          <a:p>
            <a:r>
              <a:rPr lang="en-US" dirty="0"/>
              <a:t>You simply need things such as: how to call it, what operations the function implements, what are it’s return values etc.</a:t>
            </a:r>
          </a:p>
          <a:p>
            <a:r>
              <a:rPr lang="en-US" dirty="0"/>
              <a:t>This is </a:t>
            </a:r>
            <a:r>
              <a:rPr lang="en-US" dirty="0" smtClean="0"/>
              <a:t>the actual code from the </a:t>
            </a:r>
            <a:r>
              <a:rPr lang="en-US" dirty="0" err="1" smtClean="0">
                <a:latin typeface="Consolas" panose="020B0609020204030204" pitchFamily="49" charset="0"/>
              </a:rPr>
              <a:t>randint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</a:t>
            </a:r>
            <a:r>
              <a:rPr lang="en-US" dirty="0"/>
              <a:t>function.</a:t>
            </a:r>
          </a:p>
          <a:p>
            <a:pPr lvl="1"/>
            <a:r>
              <a:rPr lang="en-US" dirty="0"/>
              <a:t>You just have to know how to call </a:t>
            </a:r>
            <a:r>
              <a:rPr lang="en-US" dirty="0" smtClean="0"/>
              <a:t>it not know all the intimate details of how every line works.</a:t>
            </a:r>
            <a:endParaRPr lang="en-US" dirty="0"/>
          </a:p>
          <a:p>
            <a:endParaRPr lang="en-CA" dirty="0"/>
          </a:p>
          <a:p>
            <a:endParaRPr lang="en-C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263" y="5276249"/>
            <a:ext cx="5891813" cy="160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2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638132" y="1520268"/>
            <a:ext cx="7294905" cy="5223433"/>
            <a:chOff x="0" y="560387"/>
            <a:chExt cx="7248525" cy="61436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560387"/>
              <a:ext cx="7248525" cy="61436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6623050" y="1100139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1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77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Writing Your Own Functions: Why Do It?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Of The Random Library/Module</a:t>
            </a:r>
            <a:endParaRPr lang="en-CA" dirty="0"/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651775" y="1581065"/>
            <a:ext cx="6873489" cy="5162636"/>
            <a:chOff x="627062" y="1498600"/>
            <a:chExt cx="7229475" cy="538162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27062" y="1498600"/>
              <a:ext cx="7229475" cy="53816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7386637" y="1535905"/>
              <a:ext cx="469900" cy="50641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FFFF"/>
                  </a:solidFill>
                </a:rPr>
                <a:t>2</a:t>
              </a:r>
              <a:endParaRPr lang="en-CA" b="1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8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31260</TotalTime>
  <Words>2710</Words>
  <Application>Microsoft Office PowerPoint</Application>
  <PresentationFormat>On-screen Show (4:3)</PresentationFormat>
  <Paragraphs>367</Paragraphs>
  <Slides>36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Consolas</vt:lpstr>
      <vt:lpstr>Garamond</vt:lpstr>
      <vt:lpstr>Times New Roman</vt:lpstr>
      <vt:lpstr>Office Theme</vt:lpstr>
      <vt:lpstr>Functions: Decomposition And Code Reuse, Part 1</vt:lpstr>
      <vt:lpstr>Tip For Success: Reminder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Writing Your Own Functions: Why Do It?</vt:lpstr>
      <vt:lpstr>Solving Larger Problems</vt:lpstr>
      <vt:lpstr>Top Down Design </vt:lpstr>
      <vt:lpstr>Decomposing Your Program Into Functions According To Tasks/Features It Needs To Implement</vt:lpstr>
      <vt:lpstr>Applying The Top Down Design To Programming</vt:lpstr>
      <vt:lpstr>How To Decompose A Problem Into Functions</vt:lpstr>
      <vt:lpstr>Example Problem</vt:lpstr>
      <vt:lpstr>Example Problem</vt:lpstr>
      <vt:lpstr>Top Down Approach:  Breaking A Programming Problem Down Into Parts (Functions)</vt:lpstr>
      <vt:lpstr>Things Needed In Order To Use Functions</vt:lpstr>
      <vt:lpstr>Functions (Basic Case: No parameters/Inputs)</vt:lpstr>
      <vt:lpstr>Defining A Function</vt:lpstr>
      <vt:lpstr>Calling A Function</vt:lpstr>
      <vt:lpstr>Quick Recap: Starting Execution Point</vt:lpstr>
      <vt:lpstr>Functions: An Example That Puts Together All The Parts Of The Easiest Case</vt:lpstr>
      <vt:lpstr>Functions: An Example That Puts Together All The Parts Of The Easiest Case</vt:lpstr>
      <vt:lpstr>Defining The Main Body Of Code As A Function</vt:lpstr>
      <vt:lpstr>Stylistic Note</vt:lpstr>
      <vt:lpstr>New Terminology</vt:lpstr>
      <vt:lpstr>Creating Your Variables</vt:lpstr>
      <vt:lpstr>Local Variables</vt:lpstr>
      <vt:lpstr>Scope: Visually Showing When Memory Locations Can Be Accessed</vt:lpstr>
      <vt:lpstr>Working With Local Variables: Putting It All Together</vt:lpstr>
      <vt:lpstr>Variables Vs. Named Constants</vt:lpstr>
      <vt:lpstr>After This Section You Should Now Know</vt:lpstr>
      <vt:lpstr>Copyright Notification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 decomposition using functions</dc:title>
  <dc:creator>James Tam</dc:creator>
  <cp:keywords>functions;decomposition;breaking things down;arguments;return values;scope;local variables;globals;global variables;functions;decomposition;breaking things down;scope;local variables;globals;global variables</cp:keywords>
  <cp:lastModifiedBy>James Tam</cp:lastModifiedBy>
  <cp:revision>799</cp:revision>
  <dcterms:created xsi:type="dcterms:W3CDTF">2013-08-26T22:54:00Z</dcterms:created>
  <dcterms:modified xsi:type="dcterms:W3CDTF">2025-05-17T05:48:25Z</dcterms:modified>
</cp:coreProperties>
</file>