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4"/>
  </p:notesMasterIdLst>
  <p:handoutMasterIdLst>
    <p:handoutMasterId r:id="rId35"/>
  </p:handoutMasterIdLst>
  <p:sldIdLst>
    <p:sldId id="256" r:id="rId2"/>
    <p:sldId id="438" r:id="rId3"/>
    <p:sldId id="439" r:id="rId4"/>
    <p:sldId id="440" r:id="rId5"/>
    <p:sldId id="441" r:id="rId6"/>
    <p:sldId id="442" r:id="rId7"/>
    <p:sldId id="489" r:id="rId8"/>
    <p:sldId id="528" r:id="rId9"/>
    <p:sldId id="529" r:id="rId10"/>
    <p:sldId id="549" r:id="rId11"/>
    <p:sldId id="490" r:id="rId12"/>
    <p:sldId id="491" r:id="rId13"/>
    <p:sldId id="497" r:id="rId14"/>
    <p:sldId id="547" r:id="rId15"/>
    <p:sldId id="492" r:id="rId16"/>
    <p:sldId id="496" r:id="rId17"/>
    <p:sldId id="533" r:id="rId18"/>
    <p:sldId id="534" r:id="rId19"/>
    <p:sldId id="535" r:id="rId20"/>
    <p:sldId id="537" r:id="rId21"/>
    <p:sldId id="536" r:id="rId22"/>
    <p:sldId id="538" r:id="rId23"/>
    <p:sldId id="541" r:id="rId24"/>
    <p:sldId id="530" r:id="rId25"/>
    <p:sldId id="531" r:id="rId26"/>
    <p:sldId id="542" r:id="rId27"/>
    <p:sldId id="543" r:id="rId28"/>
    <p:sldId id="544" r:id="rId29"/>
    <p:sldId id="546" r:id="rId30"/>
    <p:sldId id="548" r:id="rId31"/>
    <p:sldId id="317" r:id="rId32"/>
    <p:sldId id="319" r:id="rId33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James Tam" initials="JT" lastIdx="13" clrIdx="0">
    <p:extLst>
      <p:ext uri="{19B8F6BF-5375-455C-9EA6-DF929625EA0E}">
        <p15:presenceInfo xmlns:p15="http://schemas.microsoft.com/office/powerpoint/2012/main" userId="James Tam" providerId="None"/>
      </p:ext>
    </p:extLst>
  </p:cmAuthor>
  <p:cmAuthor id="2" name="Microsoft account" initials="Ma" lastIdx="2" clrIdx="1">
    <p:extLst>
      <p:ext uri="{19B8F6BF-5375-455C-9EA6-DF929625EA0E}">
        <p15:presenceInfo xmlns:p15="http://schemas.microsoft.com/office/powerpoint/2012/main" userId="b79815ee8932e927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FCD5B5"/>
    <a:srgbClr val="FFFFCC"/>
    <a:srgbClr val="008000"/>
    <a:srgbClr val="CC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173" autoAdjust="0"/>
    <p:restoredTop sz="79177" autoAdjust="0"/>
  </p:normalViewPr>
  <p:slideViewPr>
    <p:cSldViewPr>
      <p:cViewPr varScale="1">
        <p:scale>
          <a:sx n="68" d="100"/>
          <a:sy n="68" d="100"/>
        </p:scale>
        <p:origin x="78" y="49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>
        <p:scale>
          <a:sx n="84" d="100"/>
          <a:sy n="84" d="100"/>
        </p:scale>
        <p:origin x="-1992" y="600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ea typeface="MS PGothic" panose="020B0600070205080204" pitchFamily="34" charset="-128"/>
                <a:cs typeface="Arial" pitchFamily="34" charset="0"/>
              </a:defRPr>
            </a:lvl1pPr>
          </a:lstStyle>
          <a:p>
            <a:pPr>
              <a:defRPr/>
            </a:pPr>
            <a:fld id="{B45B8B9B-0C26-4D86-A0FE-7B93EAAD00B2}" type="datetimeFigureOut">
              <a:rPr lang="en-US" altLang="en-US"/>
              <a:pPr>
                <a:defRPr/>
              </a:pPr>
              <a:t>6/2/2025</a:t>
            </a:fld>
            <a:endParaRPr lang="en-US" alt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en-US" dirty="0"/>
              <a:t>Composites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cs typeface="Arial" panose="020B0604020202020204" pitchFamily="34" charset="0"/>
              </a:defRPr>
            </a:lvl1pPr>
          </a:lstStyle>
          <a:p>
            <a:fld id="{62FDBF98-69C5-43FF-9BE5-27043F2F2DD1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27225002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ea typeface="MS PGothic" panose="020B0600070205080204" pitchFamily="34" charset="-128"/>
                <a:cs typeface="Arial" pitchFamily="34" charset="0"/>
              </a:defRPr>
            </a:lvl1pPr>
          </a:lstStyle>
          <a:p>
            <a:pPr>
              <a:defRPr/>
            </a:pPr>
            <a:fld id="{21A3AF35-F6C0-47B8-B40D-C87CB370B061}" type="datetimeFigureOut">
              <a:rPr lang="en-US" altLang="en-US"/>
              <a:pPr>
                <a:defRPr/>
              </a:pPr>
              <a:t>6/2/2025</a:t>
            </a:fld>
            <a:endParaRPr lang="en-US" alt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dirty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cs typeface="Arial" panose="020B0604020202020204" pitchFamily="34" charset="0"/>
              </a:defRPr>
            </a:lvl1pPr>
          </a:lstStyle>
          <a:p>
            <a:fld id="{6B807DC1-B81C-4D21-ADE3-780B9EB177DE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42602108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34" charset="-128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34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34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34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Rectangle 7"/>
          <p:cNvSpPr txBox="1">
            <a:spLocks noGrp="1" noChangeArrowheads="1"/>
          </p:cNvSpPr>
          <p:nvPr/>
        </p:nvSpPr>
        <p:spPr bwMode="auto">
          <a:xfrm>
            <a:off x="3886200" y="8688388"/>
            <a:ext cx="2971800" cy="455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1" tIns="45710" rIns="91421" bIns="45710" anchor="b"/>
          <a:lstStyle>
            <a:lvl1pPr defTabSz="931863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 defTabSz="931863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 defTabSz="931863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 defTabSz="931863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 defTabSz="931863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r" eaLnBrk="1" hangingPunct="1"/>
            <a:fld id="{0502B341-2BFF-42A3-A493-E292D9FD015E}" type="slidenum">
              <a:rPr lang="en-US" altLang="en-US" sz="1300">
                <a:latin typeface="Times New Roman" panose="02020603050405020304" pitchFamily="18" charset="0"/>
              </a:rPr>
              <a:pPr algn="r" eaLnBrk="1" hangingPunct="1"/>
              <a:t>1</a:t>
            </a:fld>
            <a:endParaRPr lang="en-US" altLang="en-US" sz="1300" dirty="0">
              <a:latin typeface="Times New Roman" panose="02020603050405020304" pitchFamily="18" charset="0"/>
            </a:endParaRPr>
          </a:p>
        </p:txBody>
      </p:sp>
      <p:sp>
        <p:nvSpPr>
          <p:cNvPr id="1105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7388"/>
            <a:ext cx="4572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059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2813" y="4343400"/>
            <a:ext cx="5032375" cy="411321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21" tIns="45710" rIns="91421" bIns="45710" numCol="1" anchor="t" anchorCtr="0" compatLnSpc="1">
            <a:prstTxWarp prst="textNoShape">
              <a:avLst/>
            </a:prstTxWarp>
          </a:bodyPr>
          <a:lstStyle/>
          <a:p>
            <a:pPr defTabSz="896938" eaLnBrk="1" hangingPunct="1"/>
            <a:endParaRPr lang="en-CA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269289075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86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6486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CA" altLang="en-US" dirty="0" smtClean="0"/>
          </a:p>
        </p:txBody>
      </p:sp>
      <p:sp>
        <p:nvSpPr>
          <p:cNvPr id="16486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fld id="{EB52B28F-4DFB-4EFE-A5FF-4B62CBDE4A93}" type="slidenum">
              <a:rPr lang="en-US" altLang="en-US"/>
              <a:pPr/>
              <a:t>32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38065045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6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52525" y="690563"/>
            <a:ext cx="4554538" cy="34163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4627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CA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140206213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6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52525" y="690563"/>
            <a:ext cx="4554538" cy="34163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5651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CA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25558283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6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52525" y="690563"/>
            <a:ext cx="4554538" cy="34163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6675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CA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145148977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6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52525" y="690563"/>
            <a:ext cx="4554538" cy="34163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7699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289771097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807DC1-B81C-4D21-ADE3-780B9EB177DE}" type="slidenum">
              <a:rPr lang="en-US" altLang="en-US" smtClean="0"/>
              <a:pPr/>
              <a:t>16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4496245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7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52525" y="690563"/>
            <a:ext cx="4554538" cy="34163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8723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buFontTx/>
              <a:buChar char="•"/>
            </a:pPr>
            <a:r>
              <a:rPr lang="en-US" altLang="en-US" dirty="0" smtClean="0"/>
              <a:t>First for loop creates each row of the list from column 0 to COLUMNS-1 with each element set to zero</a:t>
            </a:r>
          </a:p>
          <a:p>
            <a:pPr>
              <a:buFontTx/>
              <a:buChar char="•"/>
            </a:pPr>
            <a:r>
              <a:rPr lang="en-US" altLang="en-US" dirty="0" smtClean="0"/>
              <a:t>The second for loop determines how many rows that the list will contain</a:t>
            </a:r>
          </a:p>
          <a:p>
            <a:endParaRPr lang="en-US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293862501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7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52525" y="690563"/>
            <a:ext cx="4554538" cy="34163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9747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CA" altLang="en-US" dirty="0" smtClean="0"/>
              <a:t>012</a:t>
            </a:r>
          </a:p>
          <a:p>
            <a:r>
              <a:rPr lang="en-CA" altLang="en-US" dirty="0" smtClean="0"/>
              <a:t>123</a:t>
            </a:r>
          </a:p>
          <a:p>
            <a:endParaRPr lang="en-CA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201120059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8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62819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9976125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 sz="36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ea typeface="MS PGothic" panose="020B0600070205080204" pitchFamily="34" charset="-128"/>
                <a:cs typeface="Arial" pitchFamily="34" charset="0"/>
              </a:defRPr>
            </a:lvl1pPr>
          </a:lstStyle>
          <a:p>
            <a:pPr>
              <a:defRPr/>
            </a:pPr>
            <a:fld id="{61A8EB95-6C25-42BE-AA42-10DA4FA59631}" type="datetimeFigureOut">
              <a:rPr lang="en-US" altLang="en-US"/>
              <a:pPr>
                <a:defRPr/>
              </a:pPr>
              <a:t>6/2/2025</a:t>
            </a:fld>
            <a:endParaRPr lang="en-US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wrap="square" numCol="1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mtClean="0">
                <a:solidFill>
                  <a:srgbClr val="898989"/>
                </a:solidFill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</a:lstStyle>
          <a:p>
            <a:fld id="{32F89589-0382-4EA8-8535-E07A6C5C1927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1758360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ea typeface="MS PGothic" panose="020B0600070205080204" pitchFamily="34" charset="-128"/>
                <a:cs typeface="Arial" pitchFamily="34" charset="0"/>
              </a:defRPr>
            </a:lvl1pPr>
          </a:lstStyle>
          <a:p>
            <a:pPr>
              <a:defRPr/>
            </a:pPr>
            <a:fld id="{871839E3-4D83-423D-882F-9A1F8C1D70B8}" type="datetimeFigureOut">
              <a:rPr lang="en-US" altLang="en-US"/>
              <a:pPr>
                <a:defRPr/>
              </a:pPr>
              <a:t>6/2/2025</a:t>
            </a:fld>
            <a:endParaRPr lang="en-US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wrap="square" numCol="1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mtClean="0">
                <a:solidFill>
                  <a:srgbClr val="898989"/>
                </a:solidFill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</a:lstStyle>
          <a:p>
            <a:fld id="{D37A4787-0093-4DD3-B6AE-6FADB08254EA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9055807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ea typeface="MS PGothic" panose="020B0600070205080204" pitchFamily="34" charset="-128"/>
                <a:cs typeface="Arial" pitchFamily="34" charset="0"/>
              </a:defRPr>
            </a:lvl1pPr>
          </a:lstStyle>
          <a:p>
            <a:pPr>
              <a:defRPr/>
            </a:pPr>
            <a:fld id="{8831AFFC-1724-4D13-A56E-91268526F7AC}" type="datetimeFigureOut">
              <a:rPr lang="en-US" altLang="en-US"/>
              <a:pPr>
                <a:defRPr/>
              </a:pPr>
              <a:t>6/2/2025</a:t>
            </a:fld>
            <a:endParaRPr lang="en-US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wrap="square" numCol="1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mtClean="0">
                <a:solidFill>
                  <a:srgbClr val="898989"/>
                </a:solidFill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</a:lstStyle>
          <a:p>
            <a:fld id="{778D64B0-D250-4434-86CE-B39C6B874220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7044588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>
            <a:spLocks noChangeArrowheads="1"/>
          </p:cNvSpPr>
          <p:nvPr userDrawn="1"/>
        </p:nvSpPr>
        <p:spPr bwMode="auto">
          <a:xfrm>
            <a:off x="7924800" y="6567488"/>
            <a:ext cx="1219200" cy="230832"/>
          </a:xfrm>
          <a:prstGeom prst="rect">
            <a:avLst/>
          </a:prstGeom>
          <a:noFill/>
          <a:ln>
            <a:noFill/>
          </a:ln>
          <a:extLst/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r" eaLnBrk="1" hangingPunct="1">
              <a:defRPr/>
            </a:pPr>
            <a:r>
              <a:rPr lang="en-US" sz="900" dirty="0" smtClean="0">
                <a:latin typeface="Garamond" panose="02020404030301010803" pitchFamily="18" charset="0"/>
                <a:ea typeface="+mn-ea"/>
                <a:cs typeface="Arial" charset="0"/>
              </a:rPr>
              <a:t>James Tam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/>
          </a:bodyPr>
          <a:lstStyle>
            <a:lvl1pPr>
              <a:defRPr sz="3200" baseline="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410200"/>
          </a:xfrm>
        </p:spPr>
        <p:txBody>
          <a:bodyPr/>
          <a:lstStyle>
            <a:lvl1pPr>
              <a:defRPr sz="2400" baseline="0"/>
            </a:lvl1pPr>
            <a:lvl2pPr>
              <a:defRPr sz="2000" baseline="0"/>
            </a:lvl2pPr>
            <a:lvl3pPr>
              <a:defRPr sz="1800" baseline="0"/>
            </a:lvl3pPr>
            <a:lvl4pPr>
              <a:defRPr sz="1400" baseline="0"/>
            </a:lvl4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</p:txBody>
      </p:sp>
    </p:spTree>
    <p:extLst>
      <p:ext uri="{BB962C8B-B14F-4D97-AF65-F5344CB8AC3E}">
        <p14:creationId xmlns:p14="http://schemas.microsoft.com/office/powerpoint/2010/main" val="428332160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ea typeface="MS PGothic" panose="020B0600070205080204" pitchFamily="34" charset="-128"/>
                <a:cs typeface="Arial" pitchFamily="34" charset="0"/>
              </a:defRPr>
            </a:lvl1pPr>
          </a:lstStyle>
          <a:p>
            <a:pPr>
              <a:defRPr/>
            </a:pPr>
            <a:fld id="{78ECFF7D-C0AD-4EE1-B09C-58E132AD5648}" type="datetimeFigureOut">
              <a:rPr lang="en-US" altLang="en-US"/>
              <a:pPr>
                <a:defRPr/>
              </a:pPr>
              <a:t>6/2/2025</a:t>
            </a:fld>
            <a:endParaRPr lang="en-US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wrap="square" numCol="1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mtClean="0">
                <a:solidFill>
                  <a:srgbClr val="898989"/>
                </a:solidFill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</a:lstStyle>
          <a:p>
            <a:fld id="{335C2E0A-73CD-4B82-9025-DC880F364EE2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6042339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ea typeface="MS PGothic" panose="020B0600070205080204" pitchFamily="34" charset="-128"/>
                <a:cs typeface="Arial" pitchFamily="34" charset="0"/>
              </a:defRPr>
            </a:lvl1pPr>
          </a:lstStyle>
          <a:p>
            <a:pPr>
              <a:defRPr/>
            </a:pPr>
            <a:fld id="{CA838476-CF3E-4DD1-BEE2-F1557AB553C5}" type="datetimeFigureOut">
              <a:rPr lang="en-US" altLang="en-US"/>
              <a:pPr>
                <a:defRPr/>
              </a:pPr>
              <a:t>6/2/2025</a:t>
            </a:fld>
            <a:endParaRPr lang="en-US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 wrap="square" numCol="1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mtClean="0">
                <a:solidFill>
                  <a:srgbClr val="898989"/>
                </a:solidFill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</a:lstStyle>
          <a:p>
            <a:fld id="{54A0287F-F0C6-4C62-B596-52B821C95328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426832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ea typeface="MS PGothic" panose="020B0600070205080204" pitchFamily="34" charset="-128"/>
                <a:cs typeface="Arial" pitchFamily="34" charset="0"/>
              </a:defRPr>
            </a:lvl1pPr>
          </a:lstStyle>
          <a:p>
            <a:pPr>
              <a:defRPr/>
            </a:pPr>
            <a:fld id="{3D56B97F-B9B2-479E-ABD3-270144D923AA}" type="datetimeFigureOut">
              <a:rPr lang="en-US" altLang="en-US"/>
              <a:pPr>
                <a:defRPr/>
              </a:pPr>
              <a:t>6/2/2025</a:t>
            </a:fld>
            <a:endParaRPr lang="en-US" alt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 wrap="square" numCol="1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mtClean="0">
                <a:solidFill>
                  <a:srgbClr val="898989"/>
                </a:solidFill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</a:lstStyle>
          <a:p>
            <a:fld id="{2B519202-1C70-4D33-954D-E2E8F9893AF9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8902282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ea typeface="MS PGothic" panose="020B0600070205080204" pitchFamily="34" charset="-128"/>
                <a:cs typeface="Arial" pitchFamily="34" charset="0"/>
              </a:defRPr>
            </a:lvl1pPr>
          </a:lstStyle>
          <a:p>
            <a:pPr>
              <a:defRPr/>
            </a:pPr>
            <a:fld id="{10EB20A3-C4A2-43E3-ABA6-FF2B70190B8F}" type="datetimeFigureOut">
              <a:rPr lang="en-US" altLang="en-US"/>
              <a:pPr>
                <a:defRPr/>
              </a:pPr>
              <a:t>6/2/2025</a:t>
            </a:fld>
            <a:endParaRPr lang="en-US" alt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 wrap="square" numCol="1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mtClean="0">
                <a:solidFill>
                  <a:srgbClr val="898989"/>
                </a:solidFill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</a:lstStyle>
          <a:p>
            <a:fld id="{B5D0C400-DD6B-4EC9-A941-02EBCF3E97CC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9136516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ea typeface="MS PGothic" panose="020B0600070205080204" pitchFamily="34" charset="-128"/>
                <a:cs typeface="Arial" pitchFamily="34" charset="0"/>
              </a:defRPr>
            </a:lvl1pPr>
          </a:lstStyle>
          <a:p>
            <a:pPr>
              <a:defRPr/>
            </a:pPr>
            <a:fld id="{8D3C734C-F020-41BA-A42E-2382FBE96F2A}" type="datetimeFigureOut">
              <a:rPr lang="en-US" altLang="en-US"/>
              <a:pPr>
                <a:defRPr/>
              </a:pPr>
              <a:t>6/2/2025</a:t>
            </a:fld>
            <a:endParaRPr lang="en-US" alt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 wrap="square" numCol="1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mtClean="0">
                <a:solidFill>
                  <a:srgbClr val="898989"/>
                </a:solidFill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</a:lstStyle>
          <a:p>
            <a:fld id="{918FE5B8-65D5-4358-B85A-BAEDED7030E1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5354754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ea typeface="MS PGothic" panose="020B0600070205080204" pitchFamily="34" charset="-128"/>
                <a:cs typeface="Arial" pitchFamily="34" charset="0"/>
              </a:defRPr>
            </a:lvl1pPr>
          </a:lstStyle>
          <a:p>
            <a:pPr>
              <a:defRPr/>
            </a:pPr>
            <a:fld id="{6A8943C6-22D4-4DE3-B77E-9A7FE3FC9889}" type="datetimeFigureOut">
              <a:rPr lang="en-US" altLang="en-US"/>
              <a:pPr>
                <a:defRPr/>
              </a:pPr>
              <a:t>6/2/2025</a:t>
            </a:fld>
            <a:endParaRPr lang="en-US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 wrap="square" numCol="1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mtClean="0">
                <a:solidFill>
                  <a:srgbClr val="898989"/>
                </a:solidFill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</a:lstStyle>
          <a:p>
            <a:fld id="{6B84F58D-8813-4F50-8719-D266C0AB938B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6840623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ea typeface="MS PGothic" panose="020B0600070205080204" pitchFamily="34" charset="-128"/>
                <a:cs typeface="Arial" pitchFamily="34" charset="0"/>
              </a:defRPr>
            </a:lvl1pPr>
          </a:lstStyle>
          <a:p>
            <a:pPr>
              <a:defRPr/>
            </a:pPr>
            <a:fld id="{72130DA7-C0F6-4946-AE60-2A2CC8C619A8}" type="datetimeFigureOut">
              <a:rPr lang="en-US" altLang="en-US"/>
              <a:pPr>
                <a:defRPr/>
              </a:pPr>
              <a:t>6/2/2025</a:t>
            </a:fld>
            <a:endParaRPr lang="en-US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 wrap="square" numCol="1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mtClean="0">
                <a:solidFill>
                  <a:srgbClr val="898989"/>
                </a:solidFill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</a:lstStyle>
          <a:p>
            <a:fld id="{521E3873-7126-4341-9943-44429F7F1F78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2624358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en-US" dirty="0"/>
              <a:t>James Tam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419" r:id="rId1"/>
    <p:sldLayoutId id="2147484420" r:id="rId2"/>
    <p:sldLayoutId id="2147484421" r:id="rId3"/>
    <p:sldLayoutId id="2147484422" r:id="rId4"/>
    <p:sldLayoutId id="2147484423" r:id="rId5"/>
    <p:sldLayoutId id="2147484424" r:id="rId6"/>
    <p:sldLayoutId id="2147484425" r:id="rId7"/>
    <p:sldLayoutId id="2147484426" r:id="rId8"/>
    <p:sldLayoutId id="2147484427" r:id="rId9"/>
    <p:sldLayoutId id="2147484428" r:id="rId10"/>
    <p:sldLayoutId id="2147484429" r:id="rId11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pitchFamily="34" charset="-128"/>
          <a:cs typeface="ＭＳ Ｐゴシック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pitchFamily="34" charset="-128"/>
          <a:cs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pitchFamily="34" charset="-128"/>
          <a:cs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pitchFamily="34" charset="-128"/>
          <a:cs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pitchFamily="34" charset="-128"/>
          <a:cs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2286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ＭＳ Ｐゴシック" pitchFamily="34" charset="-128"/>
          <a:cs typeface="ＭＳ Ｐゴシック" charset="0"/>
        </a:defRPr>
      </a:lvl1pPr>
      <a:lvl2pPr marL="5715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ＭＳ Ｐゴシック" pitchFamily="34" charset="-128"/>
          <a:cs typeface="+mn-cs"/>
        </a:defRPr>
      </a:lvl2pPr>
      <a:lvl3pPr marL="742950" indent="-1714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ＭＳ Ｐゴシック" pitchFamily="34" charset="-128"/>
          <a:cs typeface="+mn-cs"/>
        </a:defRPr>
      </a:lvl3pPr>
      <a:lvl4pPr marL="971550" indent="-1714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ＭＳ Ｐゴシック" pitchFamily="34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ＭＳ Ｐゴシック" pitchFamily="34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CD5B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609600" y="2209800"/>
            <a:ext cx="7772400" cy="1143000"/>
          </a:xfrm>
        </p:spPr>
        <p:txBody>
          <a:bodyPr/>
          <a:lstStyle/>
          <a:p>
            <a:pPr eaLnBrk="1" hangingPunct="1"/>
            <a:r>
              <a:rPr lang="en-US" altLang="en-US" sz="4800" dirty="0" smtClean="0"/>
              <a:t>Composite </a:t>
            </a:r>
            <a:r>
              <a:rPr lang="en-US" altLang="en-US" sz="4800" dirty="0"/>
              <a:t>Types</a:t>
            </a:r>
            <a:r>
              <a:rPr lang="en-US" altLang="en-US" sz="4800" dirty="0" smtClean="0"/>
              <a:t>, </a:t>
            </a:r>
            <a:r>
              <a:rPr lang="en-US" altLang="en-US" sz="4800" dirty="0"/>
              <a:t>Lists Part </a:t>
            </a:r>
            <a:r>
              <a:rPr lang="en-US" altLang="en-US" sz="4800" dirty="0" smtClean="0"/>
              <a:t>2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subTitle" idx="4294967295"/>
          </p:nvPr>
        </p:nvSpPr>
        <p:spPr>
          <a:xfrm>
            <a:off x="1143000" y="3810000"/>
            <a:ext cx="6734175" cy="2724150"/>
          </a:xfrm>
        </p:spPr>
        <p:txBody>
          <a:bodyPr/>
          <a:lstStyle/>
          <a:p>
            <a:pPr lvl="0"/>
            <a:r>
              <a:rPr lang="en-US" sz="2200" dirty="0" smtClean="0"/>
              <a:t>Multi-dimensional lists: when to use them, basic 2D list operations (creation, access, modification, display, copy).</a:t>
            </a:r>
            <a:endParaRPr lang="en-CA" sz="2200" dirty="0" smtClean="0"/>
          </a:p>
          <a:p>
            <a:r>
              <a:rPr lang="en-US" sz="2200" dirty="0" smtClean="0"/>
              <a:t>Using </a:t>
            </a:r>
            <a:r>
              <a:rPr lang="en-US" sz="2200" dirty="0" smtClean="0"/>
              <a:t>named constants to stay within list </a:t>
            </a:r>
            <a:r>
              <a:rPr lang="en-US" sz="2200" dirty="0" smtClean="0"/>
              <a:t>bounds.</a:t>
            </a:r>
            <a:endParaRPr lang="en-US" sz="2200" dirty="0" smtClean="0"/>
          </a:p>
          <a:p>
            <a:r>
              <a:rPr lang="en-US" sz="2200" dirty="0" smtClean="0"/>
              <a:t>Dynamically creating 2D lists with the </a:t>
            </a:r>
            <a:r>
              <a:rPr lang="en-US" sz="2200" dirty="0" smtClean="0">
                <a:latin typeface="Consolas" panose="020B0609020204030204" pitchFamily="49" charset="0"/>
              </a:rPr>
              <a:t>append</a:t>
            </a:r>
            <a:r>
              <a:rPr lang="en-US" sz="2200" dirty="0" smtClean="0"/>
              <a:t> </a:t>
            </a:r>
            <a:r>
              <a:rPr lang="en-US" sz="2200" dirty="0" smtClean="0"/>
              <a:t>function.</a:t>
            </a:r>
            <a:endParaRPr lang="en-CA" sz="2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How To Avoid Overflowing 2D Lists: Language Independent </a:t>
            </a:r>
            <a:r>
              <a:rPr lang="en-US" dirty="0" smtClean="0"/>
              <a:t>Approach (2)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Python specific approaches:</a:t>
            </a:r>
          </a:p>
          <a:p>
            <a:pPr lvl="1"/>
            <a:r>
              <a:rPr lang="en-US" b="1" dirty="0" smtClean="0"/>
              <a:t>Use variables instead of constants: </a:t>
            </a:r>
            <a:r>
              <a:rPr lang="en-US" dirty="0" smtClean="0"/>
              <a:t>(this works with python but not other languages such as C, C++, java) because lists can change in size after being created.</a:t>
            </a:r>
          </a:p>
          <a:p>
            <a:pPr lvl="2"/>
            <a:r>
              <a:rPr lang="en-US" dirty="0" smtClean="0"/>
              <a:t>You were shown how to do this with 1D lists in the previous section.</a:t>
            </a:r>
          </a:p>
          <a:p>
            <a:pPr lvl="2"/>
            <a:r>
              <a:rPr lang="en-US" dirty="0" smtClean="0"/>
              <a:t>You will see how this can be done with 2D lists in this section.</a:t>
            </a:r>
          </a:p>
          <a:p>
            <a:pPr lvl="2"/>
            <a:r>
              <a:rPr lang="en-US" dirty="0" smtClean="0"/>
              <a:t>Of course the variable(s) must store the current size of the list.</a:t>
            </a:r>
          </a:p>
          <a:p>
            <a:pPr lvl="1"/>
            <a:r>
              <a:rPr lang="en-US" b="1" dirty="0" smtClean="0"/>
              <a:t>Use the </a:t>
            </a:r>
            <a:r>
              <a:rPr lang="en-US" b="1" dirty="0" err="1" smtClean="0">
                <a:latin typeface="Consolas" panose="020B0609020204030204" pitchFamily="49" charset="0"/>
              </a:rPr>
              <a:t>len</a:t>
            </a:r>
            <a:r>
              <a:rPr lang="en-US" b="1" dirty="0" smtClean="0">
                <a:latin typeface="Consolas" panose="020B0609020204030204" pitchFamily="49" charset="0"/>
              </a:rPr>
              <a:t>() </a:t>
            </a:r>
            <a:r>
              <a:rPr lang="en-US" b="1" dirty="0" smtClean="0"/>
              <a:t>function:</a:t>
            </a:r>
          </a:p>
          <a:p>
            <a:pPr lvl="2"/>
            <a:r>
              <a:rPr lang="en-US" dirty="0" smtClean="0"/>
              <a:t>You have seen how to use this function in conjunction with 1D lists and you will be shown how to employ it with 2D lists when file input-output (reading information from a variable sized file into a 2D list).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5536529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Copying Lists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Important: A variable that appears to be a list is really a reference to a list.</a:t>
            </a:r>
          </a:p>
          <a:p>
            <a:pPr lvl="1"/>
            <a:r>
              <a:rPr lang="en-US" dirty="0" smtClean="0"/>
              <a:t>Recall: the reference and the list are two separate memory locations!</a:t>
            </a:r>
          </a:p>
          <a:p>
            <a:pPr marL="342900" lvl="1" indent="0">
              <a:buNone/>
            </a:pPr>
            <a:r>
              <a:rPr lang="fr-FR" dirty="0">
                <a:latin typeface="Consolas" panose="020B0609020204030204" pitchFamily="49" charset="0"/>
              </a:rPr>
              <a:t>matrix = [ [0, 0, 0],</a:t>
            </a:r>
          </a:p>
          <a:p>
            <a:pPr marL="342900" lvl="1" indent="0">
              <a:buNone/>
            </a:pPr>
            <a:r>
              <a:rPr lang="fr-FR" dirty="0">
                <a:latin typeface="Consolas" panose="020B0609020204030204" pitchFamily="49" charset="0"/>
              </a:rPr>
              <a:t>           [1, 1, 1],</a:t>
            </a:r>
          </a:p>
          <a:p>
            <a:pPr marL="342900" lvl="1" indent="0">
              <a:buNone/>
            </a:pPr>
            <a:r>
              <a:rPr lang="fr-FR" dirty="0">
                <a:latin typeface="Consolas" panose="020B0609020204030204" pitchFamily="49" charset="0"/>
              </a:rPr>
              <a:t>           [2, 2, 2],</a:t>
            </a:r>
          </a:p>
          <a:p>
            <a:pPr marL="342900" lvl="1" indent="0">
              <a:buNone/>
            </a:pPr>
            <a:r>
              <a:rPr lang="fr-FR" dirty="0">
                <a:latin typeface="Consolas" panose="020B0609020204030204" pitchFamily="49" charset="0"/>
              </a:rPr>
              <a:t>           [3, 3, 3]]</a:t>
            </a:r>
          </a:p>
          <a:p>
            <a:pPr lvl="1"/>
            <a:r>
              <a:rPr lang="en-US" dirty="0" smtClean="0"/>
              <a:t>Wrong way to ‘copy’ a 2D list</a:t>
            </a:r>
          </a:p>
          <a:p>
            <a:pPr marL="342900" lvl="1" indent="0">
              <a:buNone/>
            </a:pPr>
            <a:r>
              <a:rPr lang="en-US" dirty="0" smtClean="0">
                <a:latin typeface="Consolas" panose="020B0609020204030204" pitchFamily="49" charset="0"/>
              </a:rPr>
              <a:t>aList1 = aList2 </a:t>
            </a:r>
            <a:r>
              <a:rPr lang="en-US" dirty="0" smtClean="0"/>
              <a:t>(Why is this wrong? Hint: recall what is stored in </a:t>
            </a:r>
          </a:p>
          <a:p>
            <a:pPr marL="342900" lvl="1" indent="0">
              <a:buNone/>
            </a:pPr>
            <a:r>
              <a:rPr lang="en-US" dirty="0">
                <a:latin typeface="Consolas" panose="020B0609020204030204" pitchFamily="49" charset="0"/>
              </a:rPr>
              <a:t> </a:t>
            </a:r>
            <a:r>
              <a:rPr lang="en-US" dirty="0" smtClean="0">
                <a:latin typeface="Consolas" panose="020B0609020204030204" pitchFamily="49" charset="0"/>
              </a:rPr>
              <a:t>               aList1</a:t>
            </a:r>
            <a:r>
              <a:rPr lang="en-US" dirty="0" smtClean="0">
                <a:latin typeface="+mj-lt"/>
              </a:rPr>
              <a:t> and </a:t>
            </a:r>
            <a:r>
              <a:rPr lang="en-US" dirty="0" smtClean="0">
                <a:latin typeface="Consolas" panose="020B0609020204030204" pitchFamily="49" charset="0"/>
              </a:rPr>
              <a:t>aList1)</a:t>
            </a:r>
            <a:endParaRPr lang="en-US" dirty="0" smtClean="0"/>
          </a:p>
          <a:p>
            <a:pPr lvl="1"/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9796314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Copying Lists: Example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Name of the example program:</a:t>
            </a:r>
            <a:r>
              <a:rPr lang="en-US" dirty="0"/>
              <a:t> </a:t>
            </a:r>
            <a:r>
              <a:rPr lang="en-US" sz="2000" dirty="0">
                <a:latin typeface="Consolas" panose="020B0609020204030204" pitchFamily="49" charset="0"/>
              </a:rPr>
              <a:t>3</a:t>
            </a:r>
            <a:r>
              <a:rPr lang="en-US" sz="2000" dirty="0" smtClean="0">
                <a:latin typeface="Consolas" panose="020B0609020204030204" pitchFamily="49" charset="0"/>
                <a:cs typeface="Consolas" panose="020B0609020204030204" pitchFamily="49" charset="0"/>
              </a:rPr>
              <a:t>copyingListsBothWays.py</a:t>
            </a:r>
          </a:p>
          <a:p>
            <a:r>
              <a:rPr lang="en-US" dirty="0" smtClean="0">
                <a:cs typeface="Consolas" panose="020B0609020204030204" pitchFamily="49" charset="0"/>
              </a:rPr>
              <a:t>This is the </a:t>
            </a:r>
            <a:r>
              <a:rPr lang="en-US" b="1" dirty="0" smtClean="0">
                <a:solidFill>
                  <a:srgbClr val="FF0000"/>
                </a:solidFill>
                <a:cs typeface="Consolas" panose="020B0609020204030204" pitchFamily="49" charset="0"/>
              </a:rPr>
              <a:t>wrong way</a:t>
            </a:r>
            <a:r>
              <a:rPr lang="en-US" dirty="0" smtClean="0">
                <a:cs typeface="Consolas" panose="020B0609020204030204" pitchFamily="49" charset="0"/>
              </a:rPr>
              <a:t>.</a:t>
            </a:r>
          </a:p>
          <a:p>
            <a:endParaRPr lang="en-US" dirty="0" smtClean="0">
              <a:cs typeface="Consolas" panose="020B0609020204030204" pitchFamily="49" charset="0"/>
            </a:endParaRPr>
          </a:p>
          <a:p>
            <a:pPr marL="342900" lvl="1" indent="0">
              <a:buNone/>
            </a:pPr>
            <a:r>
              <a:rPr lang="en-CA" sz="1800" dirty="0">
                <a:latin typeface="Consolas" panose="020B0609020204030204" pitchFamily="49" charset="0"/>
              </a:rPr>
              <a:t> </a:t>
            </a:r>
            <a:r>
              <a:rPr lang="en-CA" sz="1800" dirty="0" smtClean="0">
                <a:latin typeface="Consolas" panose="020B0609020204030204" pitchFamily="49" charset="0"/>
              </a:rPr>
              <a:t>aGrid1 = </a:t>
            </a:r>
            <a:r>
              <a:rPr lang="en-CA" sz="1800" dirty="0">
                <a:latin typeface="Consolas" panose="020B0609020204030204" pitchFamily="49" charset="0"/>
              </a:rPr>
              <a:t>create</a:t>
            </a:r>
            <a:r>
              <a:rPr lang="en-CA" sz="1800" dirty="0" smtClean="0">
                <a:latin typeface="Consolas" panose="020B0609020204030204" pitchFamily="49" charset="0"/>
              </a:rPr>
              <a:t>()</a:t>
            </a:r>
          </a:p>
          <a:p>
            <a:pPr marL="342900" lvl="1" indent="0">
              <a:buNone/>
            </a:pPr>
            <a:r>
              <a:rPr lang="en-CA" sz="1800" dirty="0">
                <a:latin typeface="Consolas" panose="020B0609020204030204" pitchFamily="49" charset="0"/>
              </a:rPr>
              <a:t> </a:t>
            </a:r>
            <a:r>
              <a:rPr lang="en-CA" sz="1800" b="1" dirty="0">
                <a:solidFill>
                  <a:srgbClr val="FF0000"/>
                </a:solidFill>
                <a:latin typeface="Consolas" panose="020B0609020204030204" pitchFamily="49" charset="0"/>
              </a:rPr>
              <a:t>aGrid2 = </a:t>
            </a:r>
            <a:r>
              <a:rPr lang="en-CA" sz="1800" b="1" dirty="0" smtClean="0">
                <a:solidFill>
                  <a:srgbClr val="FF0000"/>
                </a:solidFill>
                <a:latin typeface="Consolas" panose="020B0609020204030204" pitchFamily="49" charset="0"/>
              </a:rPr>
              <a:t>aGrid1</a:t>
            </a:r>
          </a:p>
          <a:p>
            <a:pPr marL="342900" lvl="1" indent="0">
              <a:buNone/>
            </a:pPr>
            <a:r>
              <a:rPr lang="en-CA" sz="1800" dirty="0">
                <a:latin typeface="Consolas" panose="020B0609020204030204" pitchFamily="49" charset="0"/>
              </a:rPr>
              <a:t> aGrid1[3][3] = </a:t>
            </a:r>
            <a:r>
              <a:rPr lang="en-CA" sz="1800" dirty="0" smtClean="0">
                <a:latin typeface="Consolas" panose="020B0609020204030204" pitchFamily="49" charset="0"/>
              </a:rPr>
              <a:t>"!</a:t>
            </a:r>
            <a:r>
              <a:rPr lang="en-US" sz="1800" dirty="0" smtClean="0">
                <a:latin typeface="Consolas" panose="020B0609020204030204" pitchFamily="49" charset="0"/>
              </a:rPr>
              <a:t>"</a:t>
            </a:r>
            <a:endParaRPr lang="en-CA" sz="1800" dirty="0" smtClean="0">
              <a:latin typeface="Consolas" panose="020B0609020204030204" pitchFamily="49" charset="0"/>
            </a:endParaRPr>
          </a:p>
          <a:p>
            <a:pPr marL="342900" lvl="1" indent="0">
              <a:buNone/>
            </a:pPr>
            <a:r>
              <a:rPr lang="en-US" sz="1800" dirty="0">
                <a:latin typeface="Consolas" panose="020B0609020204030204" pitchFamily="49" charset="0"/>
              </a:rPr>
              <a:t> print("First list")</a:t>
            </a:r>
          </a:p>
          <a:p>
            <a:pPr marL="342900" lvl="1" indent="0">
              <a:buNone/>
            </a:pPr>
            <a:r>
              <a:rPr lang="en-US" sz="1800" dirty="0">
                <a:latin typeface="Consolas" panose="020B0609020204030204" pitchFamily="49" charset="0"/>
              </a:rPr>
              <a:t> </a:t>
            </a:r>
            <a:r>
              <a:rPr lang="en-US" sz="1800" dirty="0" smtClean="0">
                <a:latin typeface="Consolas" panose="020B0609020204030204" pitchFamily="49" charset="0"/>
              </a:rPr>
              <a:t>display(aGrid1</a:t>
            </a:r>
            <a:r>
              <a:rPr lang="en-US" sz="1800" dirty="0">
                <a:latin typeface="Consolas" panose="020B0609020204030204" pitchFamily="49" charset="0"/>
              </a:rPr>
              <a:t>)</a:t>
            </a:r>
          </a:p>
          <a:p>
            <a:pPr marL="342900" lvl="1" indent="0">
              <a:buNone/>
            </a:pPr>
            <a:r>
              <a:rPr lang="en-US" sz="1800" dirty="0">
                <a:latin typeface="Consolas" panose="020B0609020204030204" pitchFamily="49" charset="0"/>
              </a:rPr>
              <a:t> </a:t>
            </a:r>
            <a:r>
              <a:rPr lang="en-US" sz="1800" dirty="0" smtClean="0">
                <a:latin typeface="Consolas" panose="020B0609020204030204" pitchFamily="49" charset="0"/>
              </a:rPr>
              <a:t>print</a:t>
            </a:r>
            <a:r>
              <a:rPr lang="en-US" sz="1800" dirty="0">
                <a:latin typeface="Consolas" panose="020B0609020204030204" pitchFamily="49" charset="0"/>
              </a:rPr>
              <a:t>("Second list")</a:t>
            </a:r>
          </a:p>
          <a:p>
            <a:pPr marL="342900" lvl="1" indent="0">
              <a:buNone/>
            </a:pPr>
            <a:r>
              <a:rPr lang="en-US" sz="1800" dirty="0">
                <a:latin typeface="Consolas" panose="020B0609020204030204" pitchFamily="49" charset="0"/>
              </a:rPr>
              <a:t> </a:t>
            </a:r>
            <a:r>
              <a:rPr lang="en-US" sz="1800" dirty="0" smtClean="0">
                <a:latin typeface="Consolas" panose="020B0609020204030204" pitchFamily="49" charset="0"/>
              </a:rPr>
              <a:t>display(aGrid2</a:t>
            </a:r>
            <a:r>
              <a:rPr lang="en-US" sz="1800" dirty="0">
                <a:latin typeface="Consolas" panose="020B0609020204030204" pitchFamily="49" charset="0"/>
              </a:rPr>
              <a:t>)</a:t>
            </a:r>
            <a:endParaRPr lang="en-CA" sz="1800" dirty="0" smtClean="0">
              <a:latin typeface="Consolas" panose="020B0609020204030204" pitchFamily="49" charset="0"/>
            </a:endParaRPr>
          </a:p>
          <a:p>
            <a:pPr marL="342900" lvl="1" indent="0">
              <a:buNone/>
            </a:pPr>
            <a:endParaRPr lang="en-CA" sz="1800" dirty="0">
              <a:latin typeface="Consolas" panose="020B0609020204030204" pitchFamily="49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495800" y="1680633"/>
            <a:ext cx="4301067" cy="2133600"/>
          </a:xfrm>
          <a:prstGeom prst="rect">
            <a:avLst/>
          </a:prstGeom>
          <a:solidFill>
            <a:srgbClr val="FFFF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rgbClr val="0000FF"/>
                </a:solidFill>
                <a:latin typeface="Consolas" panose="020B0609020204030204" pitchFamily="49" charset="0"/>
              </a:rPr>
              <a:t># FYI:</a:t>
            </a:r>
          </a:p>
          <a:p>
            <a:r>
              <a:rPr lang="en-US" dirty="0" err="1" smtClean="0">
                <a:solidFill>
                  <a:schemeClr val="tx1"/>
                </a:solidFill>
                <a:latin typeface="Consolas" panose="020B0609020204030204" pitchFamily="49" charset="0"/>
              </a:rPr>
              <a:t>def</a:t>
            </a:r>
            <a:r>
              <a:rPr lang="en-US" dirty="0" smtClean="0">
                <a:solidFill>
                  <a:schemeClr val="tx1"/>
                </a:solidFill>
                <a:latin typeface="Consolas" panose="020B0609020204030204" pitchFamily="49" charset="0"/>
              </a:rPr>
              <a:t> </a:t>
            </a:r>
            <a:r>
              <a:rPr lang="en-US" dirty="0">
                <a:solidFill>
                  <a:schemeClr val="tx1"/>
                </a:solidFill>
                <a:latin typeface="Consolas" panose="020B0609020204030204" pitchFamily="49" charset="0"/>
              </a:rPr>
              <a:t>create():</a:t>
            </a:r>
          </a:p>
          <a:p>
            <a:r>
              <a:rPr lang="en-US" dirty="0">
                <a:solidFill>
                  <a:schemeClr val="tx1"/>
                </a:solidFill>
                <a:latin typeface="Consolas" panose="020B0609020204030204" pitchFamily="49" charset="0"/>
              </a:rPr>
              <a:t>    </a:t>
            </a:r>
            <a:r>
              <a:rPr lang="en-US" dirty="0" err="1">
                <a:solidFill>
                  <a:schemeClr val="tx1"/>
                </a:solidFill>
                <a:latin typeface="Consolas" panose="020B0609020204030204" pitchFamily="49" charset="0"/>
              </a:rPr>
              <a:t>aGrid</a:t>
            </a:r>
            <a:r>
              <a:rPr lang="en-US" dirty="0">
                <a:solidFill>
                  <a:schemeClr val="tx1"/>
                </a:solidFill>
                <a:latin typeface="Consolas" panose="020B0609020204030204" pitchFamily="49" charset="0"/>
              </a:rPr>
              <a:t> = [["*","*","*","*"],</a:t>
            </a:r>
          </a:p>
          <a:p>
            <a:r>
              <a:rPr lang="en-US" dirty="0">
                <a:solidFill>
                  <a:schemeClr val="tx1"/>
                </a:solidFill>
                <a:latin typeface="Consolas" panose="020B0609020204030204" pitchFamily="49" charset="0"/>
              </a:rPr>
              <a:t>             ["*","*","*","*"],</a:t>
            </a:r>
          </a:p>
          <a:p>
            <a:r>
              <a:rPr lang="en-US" dirty="0">
                <a:solidFill>
                  <a:schemeClr val="tx1"/>
                </a:solidFill>
                <a:latin typeface="Consolas" panose="020B0609020204030204" pitchFamily="49" charset="0"/>
              </a:rPr>
              <a:t>             ["*","*","*","*"],</a:t>
            </a:r>
          </a:p>
          <a:p>
            <a:r>
              <a:rPr lang="en-US" dirty="0">
                <a:solidFill>
                  <a:schemeClr val="tx1"/>
                </a:solidFill>
                <a:latin typeface="Consolas" panose="020B0609020204030204" pitchFamily="49" charset="0"/>
              </a:rPr>
              <a:t>             ["*","*","*","*"]]</a:t>
            </a:r>
          </a:p>
          <a:p>
            <a:r>
              <a:rPr lang="en-US" dirty="0">
                <a:solidFill>
                  <a:schemeClr val="tx1"/>
                </a:solidFill>
                <a:latin typeface="Consolas" panose="020B0609020204030204" pitchFamily="49" charset="0"/>
              </a:rPr>
              <a:t>    return(</a:t>
            </a:r>
            <a:r>
              <a:rPr lang="en-US" dirty="0" err="1">
                <a:solidFill>
                  <a:schemeClr val="tx1"/>
                </a:solidFill>
                <a:latin typeface="Consolas" panose="020B0609020204030204" pitchFamily="49" charset="0"/>
              </a:rPr>
              <a:t>aGrid</a:t>
            </a:r>
            <a:r>
              <a:rPr lang="en-US" dirty="0">
                <a:solidFill>
                  <a:schemeClr val="tx1"/>
                </a:solidFill>
                <a:latin typeface="Consolas" panose="020B0609020204030204" pitchFamily="49" charset="0"/>
              </a:rPr>
              <a:t>)</a:t>
            </a:r>
            <a:endParaRPr lang="en-CA" dirty="0" smtClean="0">
              <a:solidFill>
                <a:schemeClr val="tx1"/>
              </a:solidFill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393251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495800"/>
          </a:xfrm>
        </p:spPr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</a:rPr>
              <a:t>Shallow copy </a:t>
            </a:r>
            <a:r>
              <a:rPr lang="en-US" b="1" dirty="0" smtClean="0"/>
              <a:t>(“wrong way”)</a:t>
            </a:r>
            <a:r>
              <a:rPr lang="en-US" dirty="0" smtClean="0"/>
              <a:t>: copies what’s stored in the reference (location of a list).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 smtClean="0"/>
          </a:p>
          <a:p>
            <a:pPr marL="0" indent="0">
              <a:buNone/>
            </a:pPr>
            <a:endParaRPr lang="en-US" b="1" dirty="0" smtClean="0"/>
          </a:p>
          <a:p>
            <a:r>
              <a:rPr lang="en-US" b="1" dirty="0" smtClean="0">
                <a:solidFill>
                  <a:srgbClr val="FF0000"/>
                </a:solidFill>
              </a:rPr>
              <a:t>Deep copy </a:t>
            </a:r>
            <a:r>
              <a:rPr lang="en-US" b="1" dirty="0" smtClean="0"/>
              <a:t>(correct way)</a:t>
            </a:r>
            <a:r>
              <a:rPr lang="en-US" dirty="0" smtClean="0"/>
              <a:t>: copies the data from one list to another.</a:t>
            </a:r>
          </a:p>
          <a:p>
            <a:pPr lvl="1"/>
            <a:r>
              <a:rPr lang="en-US" dirty="0" smtClean="0"/>
              <a:t>Create a new list e.g. aList2 = [0]*3</a:t>
            </a:r>
          </a:p>
          <a:p>
            <a:pPr lvl="1"/>
            <a:r>
              <a:rPr lang="en-US" dirty="0" smtClean="0"/>
              <a:t>Copy each piece of data (list elements) from one list to another e.g. </a:t>
            </a:r>
            <a:r>
              <a:rPr lang="en-US" dirty="0" smtClean="0">
                <a:latin typeface="Consolas" panose="020B0609020204030204" pitchFamily="49" charset="0"/>
              </a:rPr>
              <a:t>aList2[0] = aList1[0</a:t>
            </a:r>
            <a:r>
              <a:rPr lang="en-US" dirty="0" smtClean="0">
                <a:latin typeface="Consolas" panose="020B0609020204030204" pitchFamily="49" charset="0"/>
              </a:rPr>
              <a:t>] </a:t>
            </a:r>
            <a:r>
              <a:rPr lang="en-US" dirty="0" smtClean="0">
                <a:latin typeface="+mj-lt"/>
              </a:rPr>
              <a:t>(use a loop to copy all elements)</a:t>
            </a:r>
            <a:endParaRPr lang="en-US" dirty="0" smtClean="0">
              <a:latin typeface="+mj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</a:rPr>
              <a:t>New Terminology</a:t>
            </a:r>
            <a:endParaRPr lang="en-CA" b="1" dirty="0">
              <a:solidFill>
                <a:srgbClr val="FF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62000" y="1905000"/>
            <a:ext cx="2209800" cy="83820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noAutofit/>
          </a:bodyPr>
          <a:lstStyle/>
          <a:p>
            <a:r>
              <a:rPr lang="en-US" b="1" dirty="0" smtClean="0"/>
              <a:t>Code</a:t>
            </a:r>
          </a:p>
          <a:p>
            <a:r>
              <a:rPr lang="en-US" sz="1600" dirty="0">
                <a:latin typeface="Consolas" panose="020B0609020204030204" pitchFamily="49" charset="0"/>
              </a:rPr>
              <a:t>aList1 </a:t>
            </a:r>
            <a:r>
              <a:rPr lang="en-US" sz="1600" dirty="0" smtClean="0">
                <a:latin typeface="Consolas" panose="020B0609020204030204" pitchFamily="49" charset="0"/>
              </a:rPr>
              <a:t>= [1,2,3]</a:t>
            </a:r>
          </a:p>
          <a:p>
            <a:r>
              <a:rPr lang="en-US" sz="1600" dirty="0" smtClean="0">
                <a:latin typeface="Consolas" panose="020B0609020204030204" pitchFamily="49" charset="0"/>
              </a:rPr>
              <a:t>aList2 =aList1</a:t>
            </a:r>
            <a:endParaRPr lang="en-CA" sz="1600" dirty="0" smtClean="0">
              <a:latin typeface="Consolas" panose="020B0609020204030204" pitchFamily="49" charset="0"/>
            </a:endParaRPr>
          </a:p>
        </p:txBody>
      </p:sp>
      <p:grpSp>
        <p:nvGrpSpPr>
          <p:cNvPr id="20" name="Group 19"/>
          <p:cNvGrpSpPr/>
          <p:nvPr/>
        </p:nvGrpSpPr>
        <p:grpSpPr>
          <a:xfrm>
            <a:off x="733425" y="2883069"/>
            <a:ext cx="2886075" cy="440323"/>
            <a:chOff x="733425" y="2883069"/>
            <a:chExt cx="2886075" cy="440323"/>
          </a:xfrm>
        </p:grpSpPr>
        <p:sp>
          <p:nvSpPr>
            <p:cNvPr id="6" name="Rectangle 5"/>
            <p:cNvSpPr/>
            <p:nvPr/>
          </p:nvSpPr>
          <p:spPr>
            <a:xfrm>
              <a:off x="733425" y="2883069"/>
              <a:ext cx="857927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1600" dirty="0">
                  <a:latin typeface="Consolas" panose="020B0609020204030204" pitchFamily="49" charset="0"/>
                </a:rPr>
                <a:t>aList1</a:t>
              </a:r>
              <a:endParaRPr lang="en-CA" sz="1600" dirty="0"/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2095500" y="2883069"/>
              <a:ext cx="1524000" cy="440323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noAutofit/>
            </a:bodyPr>
            <a:lstStyle/>
            <a:p>
              <a:r>
                <a:rPr lang="en-US" dirty="0" smtClean="0"/>
                <a:t>[1, 2, 3]</a:t>
              </a:r>
              <a:endParaRPr lang="en-CA" dirty="0" smtClean="0"/>
            </a:p>
          </p:txBody>
        </p:sp>
        <p:cxnSp>
          <p:nvCxnSpPr>
            <p:cNvPr id="10" name="Straight Arrow Connector 9"/>
            <p:cNvCxnSpPr/>
            <p:nvPr/>
          </p:nvCxnSpPr>
          <p:spPr>
            <a:xfrm>
              <a:off x="1515152" y="3052346"/>
              <a:ext cx="618448" cy="0"/>
            </a:xfrm>
            <a:prstGeom prst="straightConnector1">
              <a:avLst/>
            </a:prstGeom>
            <a:ln w="25400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1" name="Group 20"/>
          <p:cNvGrpSpPr/>
          <p:nvPr/>
        </p:nvGrpSpPr>
        <p:grpSpPr>
          <a:xfrm>
            <a:off x="762000" y="3103231"/>
            <a:ext cx="1333500" cy="571246"/>
            <a:chOff x="762000" y="3103231"/>
            <a:chExt cx="1333500" cy="571246"/>
          </a:xfrm>
        </p:grpSpPr>
        <p:sp>
          <p:nvSpPr>
            <p:cNvPr id="7" name="Rectangle 6"/>
            <p:cNvSpPr/>
            <p:nvPr/>
          </p:nvSpPr>
          <p:spPr>
            <a:xfrm>
              <a:off x="762000" y="3335923"/>
              <a:ext cx="857927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1600" dirty="0" smtClean="0">
                  <a:latin typeface="Consolas" panose="020B0609020204030204" pitchFamily="49" charset="0"/>
                </a:rPr>
                <a:t>aList2</a:t>
              </a:r>
              <a:endParaRPr lang="en-CA" sz="1600" dirty="0"/>
            </a:p>
          </p:txBody>
        </p:sp>
        <p:cxnSp>
          <p:nvCxnSpPr>
            <p:cNvPr id="12" name="Straight Arrow Connector 11"/>
            <p:cNvCxnSpPr>
              <a:stCxn id="7" idx="3"/>
              <a:endCxn id="8" idx="1"/>
            </p:cNvCxnSpPr>
            <p:nvPr/>
          </p:nvCxnSpPr>
          <p:spPr>
            <a:xfrm flipV="1">
              <a:off x="1619927" y="3103231"/>
              <a:ext cx="475573" cy="401969"/>
            </a:xfrm>
            <a:prstGeom prst="straightConnector1">
              <a:avLst/>
            </a:prstGeom>
            <a:ln w="25400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2" name="Group 21"/>
          <p:cNvGrpSpPr/>
          <p:nvPr/>
        </p:nvGrpSpPr>
        <p:grpSpPr>
          <a:xfrm>
            <a:off x="990600" y="5638800"/>
            <a:ext cx="2886075" cy="440323"/>
            <a:chOff x="990600" y="5638800"/>
            <a:chExt cx="2886075" cy="440323"/>
          </a:xfrm>
        </p:grpSpPr>
        <p:sp>
          <p:nvSpPr>
            <p:cNvPr id="13" name="Rectangle 12"/>
            <p:cNvSpPr/>
            <p:nvPr/>
          </p:nvSpPr>
          <p:spPr>
            <a:xfrm>
              <a:off x="990600" y="5638800"/>
              <a:ext cx="857927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1600" dirty="0">
                  <a:latin typeface="Consolas" panose="020B0609020204030204" pitchFamily="49" charset="0"/>
                </a:rPr>
                <a:t>aList1</a:t>
              </a:r>
              <a:endParaRPr lang="en-CA" sz="1600" dirty="0"/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2352675" y="5638800"/>
              <a:ext cx="1524000" cy="440323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noAutofit/>
            </a:bodyPr>
            <a:lstStyle/>
            <a:p>
              <a:r>
                <a:rPr lang="en-US" dirty="0" smtClean="0"/>
                <a:t>[1, 2, 3]</a:t>
              </a:r>
              <a:endParaRPr lang="en-CA" dirty="0" smtClean="0"/>
            </a:p>
          </p:txBody>
        </p:sp>
        <p:cxnSp>
          <p:nvCxnSpPr>
            <p:cNvPr id="15" name="Straight Arrow Connector 14"/>
            <p:cNvCxnSpPr/>
            <p:nvPr/>
          </p:nvCxnSpPr>
          <p:spPr>
            <a:xfrm>
              <a:off x="1772327" y="5808077"/>
              <a:ext cx="618448" cy="0"/>
            </a:xfrm>
            <a:prstGeom prst="straightConnector1">
              <a:avLst/>
            </a:prstGeom>
            <a:ln w="25400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3" name="Group 22"/>
          <p:cNvGrpSpPr/>
          <p:nvPr/>
        </p:nvGrpSpPr>
        <p:grpSpPr>
          <a:xfrm>
            <a:off x="981075" y="6405979"/>
            <a:ext cx="2886075" cy="440323"/>
            <a:chOff x="981075" y="6405979"/>
            <a:chExt cx="2886075" cy="440323"/>
          </a:xfrm>
        </p:grpSpPr>
        <p:sp>
          <p:nvSpPr>
            <p:cNvPr id="16" name="Rectangle 15"/>
            <p:cNvSpPr/>
            <p:nvPr/>
          </p:nvSpPr>
          <p:spPr>
            <a:xfrm>
              <a:off x="981075" y="6405979"/>
              <a:ext cx="857927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1600" dirty="0" smtClean="0">
                  <a:latin typeface="Consolas" panose="020B0609020204030204" pitchFamily="49" charset="0"/>
                </a:rPr>
                <a:t>aList2</a:t>
              </a:r>
              <a:endParaRPr lang="en-CA" sz="1600" dirty="0"/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2343150" y="6405979"/>
              <a:ext cx="1524000" cy="440323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noAutofit/>
            </a:bodyPr>
            <a:lstStyle/>
            <a:p>
              <a:r>
                <a:rPr lang="en-US" dirty="0" smtClean="0"/>
                <a:t>[0, </a:t>
              </a:r>
              <a:r>
                <a:rPr lang="en-US" dirty="0"/>
                <a:t>0</a:t>
              </a:r>
              <a:r>
                <a:rPr lang="en-US" dirty="0" smtClean="0"/>
                <a:t>, </a:t>
              </a:r>
              <a:r>
                <a:rPr lang="en-US" dirty="0"/>
                <a:t>0</a:t>
              </a:r>
              <a:r>
                <a:rPr lang="en-US" dirty="0" smtClean="0"/>
                <a:t>]</a:t>
              </a:r>
              <a:endParaRPr lang="en-CA" dirty="0" smtClean="0"/>
            </a:p>
          </p:txBody>
        </p:sp>
        <p:cxnSp>
          <p:nvCxnSpPr>
            <p:cNvPr id="18" name="Straight Arrow Connector 17"/>
            <p:cNvCxnSpPr/>
            <p:nvPr/>
          </p:nvCxnSpPr>
          <p:spPr>
            <a:xfrm>
              <a:off x="1762802" y="6575256"/>
              <a:ext cx="618448" cy="0"/>
            </a:xfrm>
            <a:prstGeom prst="straightConnector1">
              <a:avLst/>
            </a:prstGeom>
            <a:ln w="25400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4" name="Freeform 23"/>
          <p:cNvSpPr/>
          <p:nvPr/>
        </p:nvSpPr>
        <p:spPr>
          <a:xfrm>
            <a:off x="2183130" y="5955030"/>
            <a:ext cx="297467" cy="606031"/>
          </a:xfrm>
          <a:custGeom>
            <a:avLst/>
            <a:gdLst>
              <a:gd name="connsiteX0" fmla="*/ 297180 w 297467"/>
              <a:gd name="connsiteY0" fmla="*/ 0 h 606031"/>
              <a:gd name="connsiteX1" fmla="*/ 160020 w 297467"/>
              <a:gd name="connsiteY1" fmla="*/ 22860 h 606031"/>
              <a:gd name="connsiteX2" fmla="*/ 80010 w 297467"/>
              <a:gd name="connsiteY2" fmla="*/ 68580 h 606031"/>
              <a:gd name="connsiteX3" fmla="*/ 45720 w 297467"/>
              <a:gd name="connsiteY3" fmla="*/ 148590 h 606031"/>
              <a:gd name="connsiteX4" fmla="*/ 22860 w 297467"/>
              <a:gd name="connsiteY4" fmla="*/ 182880 h 606031"/>
              <a:gd name="connsiteX5" fmla="*/ 0 w 297467"/>
              <a:gd name="connsiteY5" fmla="*/ 251460 h 606031"/>
              <a:gd name="connsiteX6" fmla="*/ 11430 w 297467"/>
              <a:gd name="connsiteY6" fmla="*/ 342900 h 606031"/>
              <a:gd name="connsiteX7" fmla="*/ 34290 w 297467"/>
              <a:gd name="connsiteY7" fmla="*/ 377190 h 606031"/>
              <a:gd name="connsiteX8" fmla="*/ 102870 w 297467"/>
              <a:gd name="connsiteY8" fmla="*/ 434340 h 606031"/>
              <a:gd name="connsiteX9" fmla="*/ 160020 w 297467"/>
              <a:gd name="connsiteY9" fmla="*/ 480060 h 606031"/>
              <a:gd name="connsiteX10" fmla="*/ 194310 w 297467"/>
              <a:gd name="connsiteY10" fmla="*/ 514350 h 606031"/>
              <a:gd name="connsiteX11" fmla="*/ 228600 w 297467"/>
              <a:gd name="connsiteY11" fmla="*/ 525780 h 606031"/>
              <a:gd name="connsiteX12" fmla="*/ 262890 w 297467"/>
              <a:gd name="connsiteY12" fmla="*/ 548640 h 606031"/>
              <a:gd name="connsiteX13" fmla="*/ 274320 w 297467"/>
              <a:gd name="connsiteY13" fmla="*/ 514350 h 606031"/>
              <a:gd name="connsiteX14" fmla="*/ 297180 w 297467"/>
              <a:gd name="connsiteY14" fmla="*/ 548640 h 606031"/>
              <a:gd name="connsiteX15" fmla="*/ 262890 w 297467"/>
              <a:gd name="connsiteY15" fmla="*/ 582930 h 606031"/>
              <a:gd name="connsiteX16" fmla="*/ 171450 w 297467"/>
              <a:gd name="connsiteY16" fmla="*/ 605790 h 6060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297467" h="606031">
                <a:moveTo>
                  <a:pt x="297180" y="0"/>
                </a:moveTo>
                <a:cubicBezTo>
                  <a:pt x="279059" y="2589"/>
                  <a:pt x="185090" y="14503"/>
                  <a:pt x="160020" y="22860"/>
                </a:cubicBezTo>
                <a:cubicBezTo>
                  <a:pt x="131017" y="32528"/>
                  <a:pt x="105094" y="51857"/>
                  <a:pt x="80010" y="68580"/>
                </a:cubicBezTo>
                <a:cubicBezTo>
                  <a:pt x="67187" y="107050"/>
                  <a:pt x="68319" y="109043"/>
                  <a:pt x="45720" y="148590"/>
                </a:cubicBezTo>
                <a:cubicBezTo>
                  <a:pt x="38904" y="160517"/>
                  <a:pt x="28439" y="170327"/>
                  <a:pt x="22860" y="182880"/>
                </a:cubicBezTo>
                <a:cubicBezTo>
                  <a:pt x="13073" y="204900"/>
                  <a:pt x="0" y="251460"/>
                  <a:pt x="0" y="251460"/>
                </a:cubicBezTo>
                <a:cubicBezTo>
                  <a:pt x="3810" y="281940"/>
                  <a:pt x="3348" y="313265"/>
                  <a:pt x="11430" y="342900"/>
                </a:cubicBezTo>
                <a:cubicBezTo>
                  <a:pt x="15044" y="356153"/>
                  <a:pt x="25496" y="366637"/>
                  <a:pt x="34290" y="377190"/>
                </a:cubicBezTo>
                <a:cubicBezTo>
                  <a:pt x="61792" y="410193"/>
                  <a:pt x="69154" y="411863"/>
                  <a:pt x="102870" y="434340"/>
                </a:cubicBezTo>
                <a:cubicBezTo>
                  <a:pt x="153995" y="511028"/>
                  <a:pt x="93769" y="435893"/>
                  <a:pt x="160020" y="480060"/>
                </a:cubicBezTo>
                <a:cubicBezTo>
                  <a:pt x="173470" y="489026"/>
                  <a:pt x="180860" y="505384"/>
                  <a:pt x="194310" y="514350"/>
                </a:cubicBezTo>
                <a:cubicBezTo>
                  <a:pt x="204335" y="521033"/>
                  <a:pt x="217824" y="520392"/>
                  <a:pt x="228600" y="525780"/>
                </a:cubicBezTo>
                <a:cubicBezTo>
                  <a:pt x="240887" y="531923"/>
                  <a:pt x="251460" y="541020"/>
                  <a:pt x="262890" y="548640"/>
                </a:cubicBezTo>
                <a:cubicBezTo>
                  <a:pt x="266700" y="537210"/>
                  <a:pt x="262272" y="514350"/>
                  <a:pt x="274320" y="514350"/>
                </a:cubicBezTo>
                <a:cubicBezTo>
                  <a:pt x="288057" y="514350"/>
                  <a:pt x="299438" y="535090"/>
                  <a:pt x="297180" y="548640"/>
                </a:cubicBezTo>
                <a:cubicBezTo>
                  <a:pt x="294523" y="564585"/>
                  <a:pt x="276597" y="574363"/>
                  <a:pt x="262890" y="582930"/>
                </a:cubicBezTo>
                <a:cubicBezTo>
                  <a:pt x="219522" y="610035"/>
                  <a:pt x="212668" y="605790"/>
                  <a:pt x="171450" y="605790"/>
                </a:cubicBezTo>
              </a:path>
            </a:pathLst>
          </a:custGeom>
          <a:noFill/>
          <a:ln>
            <a:solidFill>
              <a:schemeClr val="bg1">
                <a:lumMod val="65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25" name="Freeform 24"/>
          <p:cNvSpPr/>
          <p:nvPr/>
        </p:nvSpPr>
        <p:spPr>
          <a:xfrm>
            <a:off x="2708629" y="5989320"/>
            <a:ext cx="194591" cy="548640"/>
          </a:xfrm>
          <a:custGeom>
            <a:avLst/>
            <a:gdLst>
              <a:gd name="connsiteX0" fmla="*/ 114581 w 194591"/>
              <a:gd name="connsiteY0" fmla="*/ 0 h 548640"/>
              <a:gd name="connsiteX1" fmla="*/ 103151 w 194591"/>
              <a:gd name="connsiteY1" fmla="*/ 388620 h 548640"/>
              <a:gd name="connsiteX2" fmla="*/ 91721 w 194591"/>
              <a:gd name="connsiteY2" fmla="*/ 434340 h 548640"/>
              <a:gd name="connsiteX3" fmla="*/ 80291 w 194591"/>
              <a:gd name="connsiteY3" fmla="*/ 548640 h 548640"/>
              <a:gd name="connsiteX4" fmla="*/ 34571 w 194591"/>
              <a:gd name="connsiteY4" fmla="*/ 502920 h 548640"/>
              <a:gd name="connsiteX5" fmla="*/ 281 w 194591"/>
              <a:gd name="connsiteY5" fmla="*/ 480060 h 548640"/>
              <a:gd name="connsiteX6" fmla="*/ 46001 w 194591"/>
              <a:gd name="connsiteY6" fmla="*/ 548640 h 548640"/>
              <a:gd name="connsiteX7" fmla="*/ 80291 w 194591"/>
              <a:gd name="connsiteY7" fmla="*/ 537210 h 548640"/>
              <a:gd name="connsiteX8" fmla="*/ 183161 w 194591"/>
              <a:gd name="connsiteY8" fmla="*/ 514350 h 548640"/>
              <a:gd name="connsiteX9" fmla="*/ 194591 w 194591"/>
              <a:gd name="connsiteY9" fmla="*/ 502920 h 5486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94591" h="548640">
                <a:moveTo>
                  <a:pt x="114581" y="0"/>
                </a:moveTo>
                <a:cubicBezTo>
                  <a:pt x="110771" y="129540"/>
                  <a:pt x="109962" y="259203"/>
                  <a:pt x="103151" y="388620"/>
                </a:cubicBezTo>
                <a:cubicBezTo>
                  <a:pt x="102325" y="404307"/>
                  <a:pt x="93943" y="418789"/>
                  <a:pt x="91721" y="434340"/>
                </a:cubicBezTo>
                <a:cubicBezTo>
                  <a:pt x="86306" y="472245"/>
                  <a:pt x="84101" y="510540"/>
                  <a:pt x="80291" y="548640"/>
                </a:cubicBezTo>
                <a:cubicBezTo>
                  <a:pt x="65051" y="533400"/>
                  <a:pt x="50935" y="516946"/>
                  <a:pt x="34571" y="502920"/>
                </a:cubicBezTo>
                <a:cubicBezTo>
                  <a:pt x="24141" y="493980"/>
                  <a:pt x="-3051" y="466733"/>
                  <a:pt x="281" y="480060"/>
                </a:cubicBezTo>
                <a:cubicBezTo>
                  <a:pt x="6944" y="506714"/>
                  <a:pt x="46001" y="548640"/>
                  <a:pt x="46001" y="548640"/>
                </a:cubicBezTo>
                <a:cubicBezTo>
                  <a:pt x="57431" y="544830"/>
                  <a:pt x="68530" y="539824"/>
                  <a:pt x="80291" y="537210"/>
                </a:cubicBezTo>
                <a:cubicBezTo>
                  <a:pt x="111899" y="530186"/>
                  <a:pt x="152284" y="529788"/>
                  <a:pt x="183161" y="514350"/>
                </a:cubicBezTo>
                <a:cubicBezTo>
                  <a:pt x="187980" y="511940"/>
                  <a:pt x="190781" y="506730"/>
                  <a:pt x="194591" y="502920"/>
                </a:cubicBezTo>
              </a:path>
            </a:pathLst>
          </a:custGeom>
          <a:noFill/>
          <a:ln>
            <a:solidFill>
              <a:schemeClr val="bg1">
                <a:lumMod val="65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26" name="Freeform 25"/>
          <p:cNvSpPr/>
          <p:nvPr/>
        </p:nvSpPr>
        <p:spPr>
          <a:xfrm>
            <a:off x="3039092" y="5932170"/>
            <a:ext cx="321328" cy="608210"/>
          </a:xfrm>
          <a:custGeom>
            <a:avLst/>
            <a:gdLst>
              <a:gd name="connsiteX0" fmla="*/ 1288 w 321328"/>
              <a:gd name="connsiteY0" fmla="*/ 0 h 608210"/>
              <a:gd name="connsiteX1" fmla="*/ 115588 w 321328"/>
              <a:gd name="connsiteY1" fmla="*/ 22860 h 608210"/>
              <a:gd name="connsiteX2" fmla="*/ 241318 w 321328"/>
              <a:gd name="connsiteY2" fmla="*/ 91440 h 608210"/>
              <a:gd name="connsiteX3" fmla="*/ 275608 w 321328"/>
              <a:gd name="connsiteY3" fmla="*/ 125730 h 608210"/>
              <a:gd name="connsiteX4" fmla="*/ 287038 w 321328"/>
              <a:gd name="connsiteY4" fmla="*/ 160020 h 608210"/>
              <a:gd name="connsiteX5" fmla="*/ 298468 w 321328"/>
              <a:gd name="connsiteY5" fmla="*/ 205740 h 608210"/>
              <a:gd name="connsiteX6" fmla="*/ 321328 w 321328"/>
              <a:gd name="connsiteY6" fmla="*/ 251460 h 608210"/>
              <a:gd name="connsiteX7" fmla="*/ 298468 w 321328"/>
              <a:gd name="connsiteY7" fmla="*/ 331470 h 608210"/>
              <a:gd name="connsiteX8" fmla="*/ 229888 w 321328"/>
              <a:gd name="connsiteY8" fmla="*/ 377190 h 608210"/>
              <a:gd name="connsiteX9" fmla="*/ 195598 w 321328"/>
              <a:gd name="connsiteY9" fmla="*/ 411480 h 608210"/>
              <a:gd name="connsiteX10" fmla="*/ 161308 w 321328"/>
              <a:gd name="connsiteY10" fmla="*/ 422910 h 608210"/>
              <a:gd name="connsiteX11" fmla="*/ 81298 w 321328"/>
              <a:gd name="connsiteY11" fmla="*/ 480060 h 608210"/>
              <a:gd name="connsiteX12" fmla="*/ 47008 w 321328"/>
              <a:gd name="connsiteY12" fmla="*/ 491490 h 608210"/>
              <a:gd name="connsiteX13" fmla="*/ 24148 w 321328"/>
              <a:gd name="connsiteY13" fmla="*/ 560070 h 608210"/>
              <a:gd name="connsiteX14" fmla="*/ 12718 w 321328"/>
              <a:gd name="connsiteY14" fmla="*/ 537210 h 608210"/>
              <a:gd name="connsiteX15" fmla="*/ 1288 w 321328"/>
              <a:gd name="connsiteY15" fmla="*/ 571500 h 608210"/>
              <a:gd name="connsiteX16" fmla="*/ 127018 w 321328"/>
              <a:gd name="connsiteY16" fmla="*/ 605790 h 6082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321328" h="608210">
                <a:moveTo>
                  <a:pt x="1288" y="0"/>
                </a:moveTo>
                <a:cubicBezTo>
                  <a:pt x="18284" y="2833"/>
                  <a:pt x="92854" y="13387"/>
                  <a:pt x="115588" y="22860"/>
                </a:cubicBezTo>
                <a:cubicBezTo>
                  <a:pt x="136409" y="31535"/>
                  <a:pt x="212094" y="67087"/>
                  <a:pt x="241318" y="91440"/>
                </a:cubicBezTo>
                <a:cubicBezTo>
                  <a:pt x="253736" y="101788"/>
                  <a:pt x="264178" y="114300"/>
                  <a:pt x="275608" y="125730"/>
                </a:cubicBezTo>
                <a:cubicBezTo>
                  <a:pt x="279418" y="137160"/>
                  <a:pt x="283728" y="148435"/>
                  <a:pt x="287038" y="160020"/>
                </a:cubicBezTo>
                <a:cubicBezTo>
                  <a:pt x="291354" y="175125"/>
                  <a:pt x="292952" y="191031"/>
                  <a:pt x="298468" y="205740"/>
                </a:cubicBezTo>
                <a:cubicBezTo>
                  <a:pt x="304451" y="221694"/>
                  <a:pt x="313708" y="236220"/>
                  <a:pt x="321328" y="251460"/>
                </a:cubicBezTo>
                <a:cubicBezTo>
                  <a:pt x="321229" y="251855"/>
                  <a:pt x="303934" y="326004"/>
                  <a:pt x="298468" y="331470"/>
                </a:cubicBezTo>
                <a:cubicBezTo>
                  <a:pt x="279041" y="350897"/>
                  <a:pt x="249315" y="357763"/>
                  <a:pt x="229888" y="377190"/>
                </a:cubicBezTo>
                <a:cubicBezTo>
                  <a:pt x="218458" y="388620"/>
                  <a:pt x="209048" y="402514"/>
                  <a:pt x="195598" y="411480"/>
                </a:cubicBezTo>
                <a:cubicBezTo>
                  <a:pt x="185573" y="418163"/>
                  <a:pt x="172738" y="419100"/>
                  <a:pt x="161308" y="422910"/>
                </a:cubicBezTo>
                <a:cubicBezTo>
                  <a:pt x="150953" y="430676"/>
                  <a:pt x="98012" y="471703"/>
                  <a:pt x="81298" y="480060"/>
                </a:cubicBezTo>
                <a:cubicBezTo>
                  <a:pt x="70522" y="485448"/>
                  <a:pt x="58438" y="487680"/>
                  <a:pt x="47008" y="491490"/>
                </a:cubicBezTo>
                <a:cubicBezTo>
                  <a:pt x="39388" y="514350"/>
                  <a:pt x="31768" y="582930"/>
                  <a:pt x="24148" y="560070"/>
                </a:cubicBezTo>
                <a:cubicBezTo>
                  <a:pt x="-3680" y="476587"/>
                  <a:pt x="-4556" y="468113"/>
                  <a:pt x="12718" y="537210"/>
                </a:cubicBezTo>
                <a:cubicBezTo>
                  <a:pt x="8908" y="548640"/>
                  <a:pt x="-4100" y="560724"/>
                  <a:pt x="1288" y="571500"/>
                </a:cubicBezTo>
                <a:cubicBezTo>
                  <a:pt x="26434" y="621792"/>
                  <a:pt x="86632" y="605790"/>
                  <a:pt x="127018" y="605790"/>
                </a:cubicBezTo>
              </a:path>
            </a:pathLst>
          </a:custGeom>
          <a:noFill/>
          <a:ln>
            <a:solidFill>
              <a:schemeClr val="bg1">
                <a:lumMod val="65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7254150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500"/>
                            </p:stCondLst>
                            <p:childTnLst>
                              <p:par>
                                <p:cTn id="5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1000"/>
                            </p:stCondLst>
                            <p:childTnLst>
                              <p:par>
                                <p:cTn id="56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8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 bldLvl="2"/>
      <p:bldP spid="4" grpId="0" uiExpand="1" build="p" bldLvl="2"/>
      <p:bldP spid="24" grpId="0" animBg="1"/>
      <p:bldP spid="25" grpId="0" animBg="1"/>
      <p:bldP spid="26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 smtClean="0"/>
              <a:t>Creating A New List By Copying An Existing List</a:t>
            </a:r>
            <a:endParaRPr lang="en-CA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This is not a comprehensive </a:t>
            </a:r>
            <a:r>
              <a:rPr lang="en-US" dirty="0" smtClean="0"/>
              <a:t>list of approaches for copying</a:t>
            </a:r>
            <a:endParaRPr lang="en-US" dirty="0" smtClean="0"/>
          </a:p>
          <a:p>
            <a:r>
              <a:rPr lang="en-US" dirty="0" smtClean="0"/>
              <a:t>Assume we have this list: </a:t>
            </a:r>
          </a:p>
          <a:p>
            <a:pPr marL="452437" lvl="2" indent="0">
              <a:buNone/>
            </a:pPr>
            <a:r>
              <a:rPr lang="en-US" dirty="0" smtClean="0">
                <a:latin typeface="Consolas" panose="020B0609020204030204" pitchFamily="49" charset="0"/>
              </a:rPr>
              <a:t>list1 = [1,2,3]</a:t>
            </a:r>
          </a:p>
          <a:p>
            <a:pPr lvl="1"/>
            <a:r>
              <a:rPr lang="en-US" b="1" dirty="0" smtClean="0"/>
              <a:t>Method 1 (python specific): </a:t>
            </a:r>
            <a:r>
              <a:rPr lang="en-US" dirty="0" smtClean="0"/>
              <a:t>Utilize one of the prebuilt python methods for copying a list (if you don’t know which one to use then </a:t>
            </a:r>
            <a:r>
              <a:rPr lang="en-US" dirty="0" smtClean="0"/>
              <a:t>make sure it performs a </a:t>
            </a:r>
            <a:r>
              <a:rPr lang="en-US" dirty="0" smtClean="0"/>
              <a:t>“deep copy</a:t>
            </a:r>
            <a:r>
              <a:rPr lang="en-US" dirty="0" smtClean="0"/>
              <a:t>”).</a:t>
            </a:r>
          </a:p>
          <a:p>
            <a:pPr lvl="2"/>
            <a:r>
              <a:rPr lang="en-US" b="1" dirty="0" smtClean="0">
                <a:solidFill>
                  <a:srgbClr val="FF0000"/>
                </a:solidFill>
              </a:rPr>
              <a:t>Check assignment requirements to see if this approach is allowed.</a:t>
            </a:r>
            <a:endParaRPr lang="en-US" b="1" dirty="0">
              <a:solidFill>
                <a:srgbClr val="FF0000"/>
              </a:solidFill>
            </a:endParaRPr>
          </a:p>
          <a:p>
            <a:pPr lvl="1"/>
            <a:r>
              <a:rPr lang="en-US" b="1" dirty="0" smtClean="0"/>
              <a:t>Method 2 (python specific): </a:t>
            </a:r>
            <a:r>
              <a:rPr lang="en-US" dirty="0" smtClean="0"/>
              <a:t>write the code yourself using a FOR-loop</a:t>
            </a:r>
          </a:p>
          <a:p>
            <a:pPr marL="715962" lvl="3" indent="0">
              <a:buNone/>
            </a:pPr>
            <a:r>
              <a:rPr lang="en-US" dirty="0">
                <a:latin typeface="Consolas" panose="020B0609020204030204" pitchFamily="49" charset="0"/>
              </a:rPr>
              <a:t>for element in list1:</a:t>
            </a:r>
          </a:p>
          <a:p>
            <a:pPr marL="715962" lvl="3" indent="0">
              <a:buNone/>
            </a:pPr>
            <a:r>
              <a:rPr lang="en-US" dirty="0">
                <a:latin typeface="Consolas" panose="020B0609020204030204" pitchFamily="49" charset="0"/>
              </a:rPr>
              <a:t>    list2.append(element</a:t>
            </a:r>
            <a:r>
              <a:rPr lang="en-US" dirty="0" smtClean="0">
                <a:solidFill>
                  <a:srgbClr val="0000FF"/>
                </a:solidFill>
                <a:latin typeface="Consolas" panose="020B0609020204030204" pitchFamily="49" charset="0"/>
              </a:rPr>
              <a:t>) </a:t>
            </a:r>
            <a:r>
              <a:rPr lang="en-US" b="1" dirty="0">
                <a:solidFill>
                  <a:srgbClr val="0000FF"/>
                </a:solidFill>
                <a:latin typeface="Consolas" panose="020B0609020204030204" pitchFamily="49" charset="0"/>
              </a:rPr>
              <a:t>#Append </a:t>
            </a:r>
            <a:r>
              <a:rPr lang="en-US" b="1" dirty="0" smtClean="0">
                <a:solidFill>
                  <a:srgbClr val="0000FF"/>
                </a:solidFill>
                <a:latin typeface="Consolas" panose="020B0609020204030204" pitchFamily="49" charset="0"/>
              </a:rPr>
              <a:t>element </a:t>
            </a:r>
            <a:r>
              <a:rPr lang="en-US" b="1" dirty="0">
                <a:solidFill>
                  <a:srgbClr val="0000FF"/>
                </a:solidFill>
                <a:latin typeface="Consolas" panose="020B0609020204030204" pitchFamily="49" charset="0"/>
              </a:rPr>
              <a:t>from one list to another</a:t>
            </a:r>
            <a:r>
              <a:rPr lang="en-US" dirty="0">
                <a:solidFill>
                  <a:srgbClr val="0000FF"/>
                </a:solidFill>
                <a:latin typeface="Consolas" panose="020B0609020204030204" pitchFamily="49" charset="0"/>
              </a:rPr>
              <a:t> </a:t>
            </a:r>
            <a:endParaRPr lang="en-US" b="1" dirty="0" smtClean="0">
              <a:solidFill>
                <a:srgbClr val="0000FF"/>
              </a:solidFill>
              <a:latin typeface="Consolas" panose="020B0609020204030204" pitchFamily="49" charset="0"/>
            </a:endParaRPr>
          </a:p>
          <a:p>
            <a:pPr marL="606425" lvl="1" indent="-342900"/>
            <a:r>
              <a:rPr lang="en-US" b="1" dirty="0" smtClean="0"/>
              <a:t>Method 3(language independent): </a:t>
            </a:r>
            <a:r>
              <a:rPr lang="en-US" dirty="0" smtClean="0"/>
              <a:t>write the code yourself using a WHILE-loop.</a:t>
            </a:r>
          </a:p>
          <a:p>
            <a:pPr marL="715962" lvl="3" indent="0">
              <a:buNone/>
            </a:pPr>
            <a:r>
              <a:rPr lang="en-US" dirty="0" err="1">
                <a:latin typeface="Consolas" panose="020B0609020204030204" pitchFamily="49" charset="0"/>
              </a:rPr>
              <a:t>i</a:t>
            </a:r>
            <a:r>
              <a:rPr lang="en-US" dirty="0">
                <a:latin typeface="Consolas" panose="020B0609020204030204" pitchFamily="49" charset="0"/>
              </a:rPr>
              <a:t> = </a:t>
            </a:r>
            <a:r>
              <a:rPr lang="en-US" dirty="0" smtClean="0">
                <a:latin typeface="Consolas" panose="020B0609020204030204" pitchFamily="49" charset="0"/>
              </a:rPr>
              <a:t>0</a:t>
            </a:r>
          </a:p>
          <a:p>
            <a:pPr marL="715962" lvl="3" indent="0">
              <a:buNone/>
            </a:pPr>
            <a:r>
              <a:rPr lang="en-US" dirty="0">
                <a:latin typeface="Consolas" panose="020B0609020204030204" pitchFamily="49" charset="0"/>
              </a:rPr>
              <a:t>l</a:t>
            </a:r>
            <a:r>
              <a:rPr lang="en-US" dirty="0" smtClean="0">
                <a:latin typeface="Consolas" panose="020B0609020204030204" pitchFamily="49" charset="0"/>
              </a:rPr>
              <a:t>ist2 = []</a:t>
            </a:r>
            <a:endParaRPr lang="en-US" dirty="0">
              <a:latin typeface="Consolas" panose="020B0609020204030204" pitchFamily="49" charset="0"/>
            </a:endParaRPr>
          </a:p>
          <a:p>
            <a:pPr marL="715962" lvl="3" indent="0">
              <a:buNone/>
            </a:pPr>
            <a:r>
              <a:rPr lang="en-US" dirty="0">
                <a:latin typeface="Consolas" panose="020B0609020204030204" pitchFamily="49" charset="0"/>
              </a:rPr>
              <a:t>size = </a:t>
            </a:r>
            <a:r>
              <a:rPr lang="en-US" dirty="0" err="1">
                <a:latin typeface="Consolas" panose="020B0609020204030204" pitchFamily="49" charset="0"/>
              </a:rPr>
              <a:t>len</a:t>
            </a:r>
            <a:r>
              <a:rPr lang="en-US" dirty="0">
                <a:latin typeface="Consolas" panose="020B0609020204030204" pitchFamily="49" charset="0"/>
              </a:rPr>
              <a:t>(list1)</a:t>
            </a:r>
          </a:p>
          <a:p>
            <a:pPr marL="715962" lvl="3" indent="0">
              <a:buNone/>
            </a:pPr>
            <a:r>
              <a:rPr lang="en-US" dirty="0">
                <a:latin typeface="Consolas" panose="020B0609020204030204" pitchFamily="49" charset="0"/>
              </a:rPr>
              <a:t>while(</a:t>
            </a:r>
            <a:r>
              <a:rPr lang="en-US" dirty="0" err="1">
                <a:latin typeface="Consolas" panose="020B0609020204030204" pitchFamily="49" charset="0"/>
              </a:rPr>
              <a:t>i</a:t>
            </a:r>
            <a:r>
              <a:rPr lang="en-US" dirty="0">
                <a:latin typeface="Consolas" panose="020B0609020204030204" pitchFamily="49" charset="0"/>
              </a:rPr>
              <a:t>&lt;size):</a:t>
            </a:r>
          </a:p>
          <a:p>
            <a:pPr marL="715962" lvl="3" indent="0">
              <a:buNone/>
            </a:pPr>
            <a:r>
              <a:rPr lang="en-US" dirty="0">
                <a:latin typeface="Consolas" panose="020B0609020204030204" pitchFamily="49" charset="0"/>
              </a:rPr>
              <a:t>    list2.append(list1[</a:t>
            </a:r>
            <a:r>
              <a:rPr lang="en-US" dirty="0" err="1">
                <a:latin typeface="Consolas" panose="020B0609020204030204" pitchFamily="49" charset="0"/>
              </a:rPr>
              <a:t>i</a:t>
            </a:r>
            <a:r>
              <a:rPr lang="en-US" dirty="0" smtClean="0">
                <a:latin typeface="Consolas" panose="020B0609020204030204" pitchFamily="49" charset="0"/>
              </a:rPr>
              <a:t>]) </a:t>
            </a:r>
            <a:r>
              <a:rPr lang="en-US" b="1" dirty="0" smtClean="0">
                <a:solidFill>
                  <a:srgbClr val="0000FF"/>
                </a:solidFill>
                <a:latin typeface="Consolas" panose="020B0609020204030204" pitchFamily="49" charset="0"/>
              </a:rPr>
              <a:t>#Append element from </a:t>
            </a:r>
            <a:r>
              <a:rPr lang="en-US" b="1" dirty="0">
                <a:solidFill>
                  <a:srgbClr val="0000FF"/>
                </a:solidFill>
                <a:latin typeface="Consolas" panose="020B0609020204030204" pitchFamily="49" charset="0"/>
              </a:rPr>
              <a:t>one list to </a:t>
            </a:r>
            <a:r>
              <a:rPr lang="en-US" b="1" dirty="0" smtClean="0">
                <a:solidFill>
                  <a:srgbClr val="0000FF"/>
                </a:solidFill>
                <a:latin typeface="Consolas" panose="020B0609020204030204" pitchFamily="49" charset="0"/>
              </a:rPr>
              <a:t>another</a:t>
            </a:r>
            <a:r>
              <a:rPr lang="en-US" dirty="0" smtClean="0">
                <a:solidFill>
                  <a:srgbClr val="0000FF"/>
                </a:solidFill>
                <a:latin typeface="Consolas" panose="020B0609020204030204" pitchFamily="49" charset="0"/>
              </a:rPr>
              <a:t> </a:t>
            </a:r>
            <a:endParaRPr lang="en-US" dirty="0">
              <a:solidFill>
                <a:srgbClr val="0000FF"/>
              </a:solidFill>
              <a:latin typeface="Consolas" panose="020B0609020204030204" pitchFamily="49" charset="0"/>
            </a:endParaRPr>
          </a:p>
          <a:p>
            <a:pPr marL="715962" lvl="3" indent="0">
              <a:buNone/>
            </a:pPr>
            <a:r>
              <a:rPr lang="en-US" dirty="0">
                <a:latin typeface="Consolas" panose="020B0609020204030204" pitchFamily="49" charset="0"/>
              </a:rPr>
              <a:t>    </a:t>
            </a:r>
            <a:r>
              <a:rPr lang="en-US" dirty="0" err="1">
                <a:latin typeface="Consolas" panose="020B0609020204030204" pitchFamily="49" charset="0"/>
              </a:rPr>
              <a:t>i</a:t>
            </a:r>
            <a:r>
              <a:rPr lang="en-US" dirty="0">
                <a:latin typeface="Consolas" panose="020B0609020204030204" pitchFamily="49" charset="0"/>
              </a:rPr>
              <a:t> = </a:t>
            </a:r>
            <a:r>
              <a:rPr lang="en-US" dirty="0" err="1">
                <a:latin typeface="Consolas" panose="020B0609020204030204" pitchFamily="49" charset="0"/>
              </a:rPr>
              <a:t>i</a:t>
            </a:r>
            <a:r>
              <a:rPr lang="en-US" dirty="0">
                <a:latin typeface="Consolas" panose="020B0609020204030204" pitchFamily="49" charset="0"/>
              </a:rPr>
              <a:t> + 1</a:t>
            </a:r>
            <a:endParaRPr lang="en-US" dirty="0" smtClean="0">
              <a:latin typeface="Consolas" panose="020B0609020204030204" pitchFamily="49" charset="0"/>
            </a:endParaRPr>
          </a:p>
          <a:p>
            <a:pPr marL="427037" indent="-342900"/>
            <a:endParaRPr lang="en-US" dirty="0" smtClean="0"/>
          </a:p>
          <a:p>
            <a:pPr marL="84137" indent="0">
              <a:buNone/>
            </a:pPr>
            <a:endParaRPr lang="en-US" dirty="0" smtClean="0"/>
          </a:p>
          <a:p>
            <a:pPr marL="442912" lvl="2" indent="0">
              <a:buNone/>
            </a:pP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6705988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Copying Lists</a:t>
            </a:r>
            <a:r>
              <a:rPr lang="en-US" dirty="0"/>
              <a:t>: </a:t>
            </a:r>
            <a:r>
              <a:rPr lang="en-US" dirty="0" smtClean="0"/>
              <a:t>Example (2)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cs typeface="Consolas" panose="020B0609020204030204" pitchFamily="49" charset="0"/>
              </a:rPr>
              <a:t>This is the </a:t>
            </a:r>
            <a:r>
              <a:rPr lang="en-US" b="1" dirty="0" smtClean="0">
                <a:solidFill>
                  <a:srgbClr val="92D050"/>
                </a:solidFill>
                <a:cs typeface="Consolas" panose="020B0609020204030204" pitchFamily="49" charset="0"/>
              </a:rPr>
              <a:t>right </a:t>
            </a:r>
            <a:r>
              <a:rPr lang="en-US" b="1" dirty="0">
                <a:solidFill>
                  <a:srgbClr val="92D050"/>
                </a:solidFill>
                <a:cs typeface="Consolas" panose="020B0609020204030204" pitchFamily="49" charset="0"/>
              </a:rPr>
              <a:t>way</a:t>
            </a:r>
            <a:r>
              <a:rPr lang="en-US" dirty="0" smtClean="0">
                <a:cs typeface="Consolas" panose="020B0609020204030204" pitchFamily="49" charset="0"/>
              </a:rPr>
              <a:t>.</a:t>
            </a:r>
          </a:p>
          <a:p>
            <a:pPr marL="342900" lvl="1" indent="0">
              <a:buNone/>
            </a:pPr>
            <a:r>
              <a:rPr lang="en-US" sz="1800" dirty="0">
                <a:latin typeface="Consolas" panose="020B0609020204030204" pitchFamily="49" charset="0"/>
                <a:cs typeface="Consolas" panose="020B0609020204030204" pitchFamily="49" charset="0"/>
              </a:rPr>
              <a:t> aGrid1 = create</a:t>
            </a:r>
            <a:r>
              <a:rPr lang="en-US" sz="1800" dirty="0" smtClean="0">
                <a:latin typeface="Consolas" panose="020B0609020204030204" pitchFamily="49" charset="0"/>
                <a:cs typeface="Consolas" panose="020B0609020204030204" pitchFamily="49" charset="0"/>
              </a:rPr>
              <a:t>()</a:t>
            </a:r>
          </a:p>
          <a:p>
            <a:pPr marL="342900" lvl="1" indent="0">
              <a:buNone/>
            </a:pPr>
            <a:r>
              <a:rPr lang="en-US" sz="1800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800" dirty="0" smtClean="0">
                <a:latin typeface="Consolas" panose="020B0609020204030204" pitchFamily="49" charset="0"/>
                <a:cs typeface="Consolas" panose="020B0609020204030204" pitchFamily="49" charset="0"/>
              </a:rPr>
              <a:t>aGrid2 </a:t>
            </a:r>
            <a:r>
              <a:rPr lang="en-US" sz="1800" dirty="0">
                <a:latin typeface="Consolas" panose="020B0609020204030204" pitchFamily="49" charset="0"/>
                <a:cs typeface="Consolas" panose="020B0609020204030204" pitchFamily="49" charset="0"/>
              </a:rPr>
              <a:t>= create</a:t>
            </a:r>
            <a:r>
              <a:rPr lang="en-US" sz="1800" dirty="0" smtClean="0">
                <a:latin typeface="Consolas" panose="020B0609020204030204" pitchFamily="49" charset="0"/>
                <a:cs typeface="Consolas" panose="020B0609020204030204" pitchFamily="49" charset="0"/>
              </a:rPr>
              <a:t>()</a:t>
            </a:r>
          </a:p>
          <a:p>
            <a:pPr marL="342900" lvl="1" indent="0">
              <a:buNone/>
            </a:pPr>
            <a:r>
              <a:rPr lang="en-US" sz="1800" dirty="0">
                <a:latin typeface="Consolas" panose="020B0609020204030204" pitchFamily="49" charset="0"/>
                <a:cs typeface="Consolas" panose="020B0609020204030204" pitchFamily="49" charset="0"/>
              </a:rPr>
              <a:t> copy(aGrid1,aGrid2</a:t>
            </a:r>
            <a:r>
              <a:rPr lang="en-US" sz="1800" dirty="0" smtClean="0">
                <a:latin typeface="Consolas" panose="020B0609020204030204" pitchFamily="49" charset="0"/>
                <a:cs typeface="Consolas" panose="020B0609020204030204" pitchFamily="49" charset="0"/>
              </a:rPr>
              <a:t>)</a:t>
            </a:r>
          </a:p>
          <a:p>
            <a:pPr marL="342900" lvl="1" indent="0">
              <a:buNone/>
            </a:pPr>
            <a:endParaRPr lang="en-US" sz="18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342900" lvl="1" indent="0">
              <a:buNone/>
            </a:pPr>
            <a:endParaRPr lang="en-US" sz="1800" dirty="0" smtClean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342900" lvl="1" indent="0">
              <a:buNone/>
            </a:pPr>
            <a:endParaRPr lang="en-US" sz="18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342900" lvl="1" indent="0">
              <a:buNone/>
            </a:pPr>
            <a:endParaRPr lang="en-US" sz="18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342900" lvl="1" indent="0">
              <a:buNone/>
            </a:pPr>
            <a:endParaRPr lang="en-US" sz="1800" dirty="0" smtClean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342900" lvl="1" indent="0">
              <a:buNone/>
            </a:pPr>
            <a:r>
              <a:rPr lang="en-US" sz="1800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800" dirty="0" smtClean="0">
                <a:latin typeface="Consolas" panose="020B0609020204030204" pitchFamily="49" charset="0"/>
                <a:cs typeface="Consolas" panose="020B0609020204030204" pitchFamily="49" charset="0"/>
              </a:rPr>
              <a:t>copy(aGrid1,aGrid2)</a:t>
            </a:r>
            <a:endParaRPr lang="en-US" sz="18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342900" lvl="1" indent="0">
              <a:buNone/>
            </a:pPr>
            <a:r>
              <a:rPr lang="en-US" sz="1800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800" dirty="0" smtClean="0">
                <a:latin typeface="Consolas" panose="020B0609020204030204" pitchFamily="49" charset="0"/>
                <a:cs typeface="Consolas" panose="020B0609020204030204" pitchFamily="49" charset="0"/>
              </a:rPr>
              <a:t>aGrid1[0</a:t>
            </a:r>
            <a:r>
              <a:rPr lang="en-US" sz="1800" dirty="0">
                <a:latin typeface="Consolas" panose="020B0609020204030204" pitchFamily="49" charset="0"/>
                <a:cs typeface="Consolas" panose="020B0609020204030204" pitchFamily="49" charset="0"/>
              </a:rPr>
              <a:t>][0] = "?" </a:t>
            </a:r>
            <a:r>
              <a:rPr lang="en-US" sz="1800" b="1" dirty="0" smtClean="0">
                <a:solidFill>
                  <a:srgbClr val="0000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#These statements prove there’s two lists</a:t>
            </a:r>
            <a:endParaRPr lang="en-US" sz="1800" b="1" dirty="0">
              <a:solidFill>
                <a:srgbClr val="0000FF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342900" lvl="1" indent="0">
              <a:buNone/>
            </a:pPr>
            <a:r>
              <a:rPr lang="en-US" sz="1800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800" dirty="0" smtClean="0">
                <a:latin typeface="Consolas" panose="020B0609020204030204" pitchFamily="49" charset="0"/>
                <a:cs typeface="Consolas" panose="020B0609020204030204" pitchFamily="49" charset="0"/>
              </a:rPr>
              <a:t>aGrid1[3</a:t>
            </a:r>
            <a:r>
              <a:rPr lang="en-US" sz="1800" dirty="0">
                <a:latin typeface="Consolas" panose="020B0609020204030204" pitchFamily="49" charset="0"/>
                <a:cs typeface="Consolas" panose="020B0609020204030204" pitchFamily="49" charset="0"/>
              </a:rPr>
              <a:t>][3] = "?" </a:t>
            </a:r>
          </a:p>
          <a:p>
            <a:pPr marL="342900" lvl="1" indent="0">
              <a:buNone/>
            </a:pPr>
            <a:r>
              <a:rPr lang="en-US" sz="1800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800" dirty="0" smtClean="0">
                <a:latin typeface="Consolas" panose="020B0609020204030204" pitchFamily="49" charset="0"/>
                <a:cs typeface="Consolas" panose="020B0609020204030204" pitchFamily="49" charset="0"/>
              </a:rPr>
              <a:t>print</a:t>
            </a:r>
            <a:r>
              <a:rPr lang="en-US" sz="1800" dirty="0">
                <a:latin typeface="Consolas" panose="020B0609020204030204" pitchFamily="49" charset="0"/>
                <a:cs typeface="Consolas" panose="020B0609020204030204" pitchFamily="49" charset="0"/>
              </a:rPr>
              <a:t>("First list")</a:t>
            </a:r>
          </a:p>
          <a:p>
            <a:pPr marL="342900" lvl="1" indent="0">
              <a:buNone/>
            </a:pPr>
            <a:r>
              <a:rPr lang="en-US" sz="1800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800" dirty="0" smtClean="0">
                <a:latin typeface="Consolas" panose="020B0609020204030204" pitchFamily="49" charset="0"/>
                <a:cs typeface="Consolas" panose="020B0609020204030204" pitchFamily="49" charset="0"/>
              </a:rPr>
              <a:t>display(aGrid1</a:t>
            </a:r>
            <a:r>
              <a:rPr lang="en-US" sz="1800" dirty="0">
                <a:latin typeface="Consolas" panose="020B0609020204030204" pitchFamily="49" charset="0"/>
                <a:cs typeface="Consolas" panose="020B0609020204030204" pitchFamily="49" charset="0"/>
              </a:rPr>
              <a:t>)</a:t>
            </a:r>
          </a:p>
          <a:p>
            <a:pPr marL="342900" lvl="1" indent="0">
              <a:buNone/>
            </a:pPr>
            <a:r>
              <a:rPr lang="en-US" sz="1800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800" dirty="0" smtClean="0">
                <a:latin typeface="Consolas" panose="020B0609020204030204" pitchFamily="49" charset="0"/>
                <a:cs typeface="Consolas" panose="020B0609020204030204" pitchFamily="49" charset="0"/>
              </a:rPr>
              <a:t>print</a:t>
            </a:r>
            <a:r>
              <a:rPr lang="en-US" sz="1800" dirty="0">
                <a:latin typeface="Consolas" panose="020B0609020204030204" pitchFamily="49" charset="0"/>
                <a:cs typeface="Consolas" panose="020B0609020204030204" pitchFamily="49" charset="0"/>
              </a:rPr>
              <a:t>("Second list")</a:t>
            </a:r>
          </a:p>
          <a:p>
            <a:pPr marL="342900" lvl="1" indent="0">
              <a:buNone/>
            </a:pPr>
            <a:r>
              <a:rPr lang="en-US" sz="1800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800" dirty="0" smtClean="0">
                <a:latin typeface="Consolas" panose="020B0609020204030204" pitchFamily="49" charset="0"/>
                <a:cs typeface="Consolas" panose="020B0609020204030204" pitchFamily="49" charset="0"/>
              </a:rPr>
              <a:t>display(aGrid2</a:t>
            </a:r>
            <a:r>
              <a:rPr lang="en-US" sz="1800" dirty="0">
                <a:latin typeface="Consolas" panose="020B0609020204030204" pitchFamily="49" charset="0"/>
                <a:cs typeface="Consolas" panose="020B0609020204030204" pitchFamily="49" charset="0"/>
              </a:rPr>
              <a:t>)</a:t>
            </a:r>
            <a:endParaRPr lang="en-US" sz="1800" dirty="0" smtClean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342900" lvl="1" indent="0">
              <a:buNone/>
            </a:pPr>
            <a:endParaRPr lang="en-US" sz="18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endParaRPr lang="en-CA" dirty="0"/>
          </a:p>
        </p:txBody>
      </p:sp>
      <p:sp>
        <p:nvSpPr>
          <p:cNvPr id="4" name="Rectangle 3"/>
          <p:cNvSpPr/>
          <p:nvPr/>
        </p:nvSpPr>
        <p:spPr>
          <a:xfrm>
            <a:off x="3032760" y="2567110"/>
            <a:ext cx="6096000" cy="1295400"/>
          </a:xfrm>
          <a:prstGeom prst="rect">
            <a:avLst/>
          </a:prstGeom>
          <a:solidFill>
            <a:srgbClr val="FFFF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4625" lvl="1">
              <a:buNone/>
            </a:pPr>
            <a:r>
              <a:rPr lang="en-US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def copy(</a:t>
            </a:r>
            <a:r>
              <a:rPr lang="en-US" dirty="0" err="1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destination,source</a:t>
            </a:r>
            <a:r>
              <a:rPr lang="en-US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):</a:t>
            </a:r>
          </a:p>
          <a:p>
            <a:pPr marL="342900" lvl="1" indent="0">
              <a:buNone/>
            </a:pPr>
            <a:r>
              <a:rPr lang="en-US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for r in range (0,SIZE,1):</a:t>
            </a:r>
          </a:p>
          <a:p>
            <a:pPr marL="342900" lvl="1" indent="0">
              <a:buNone/>
            </a:pPr>
            <a:r>
              <a:rPr lang="en-US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    for c in range (0,SIZE,1):</a:t>
            </a:r>
          </a:p>
          <a:p>
            <a:pPr marL="342900" lvl="1" indent="0">
              <a:buNone/>
            </a:pPr>
            <a:r>
              <a:rPr lang="en-US" dirty="0">
                <a:solidFill>
                  <a:srgbClr val="92D05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        </a:t>
            </a:r>
            <a:r>
              <a:rPr lang="en-US" b="1" dirty="0">
                <a:solidFill>
                  <a:srgbClr val="92D05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destination[r][c] = source[r][c]</a:t>
            </a:r>
          </a:p>
        </p:txBody>
      </p:sp>
    </p:spTree>
    <p:extLst>
      <p:ext uri="{BB962C8B-B14F-4D97-AF65-F5344CB8AC3E}">
        <p14:creationId xmlns:p14="http://schemas.microsoft.com/office/powerpoint/2010/main" val="9035208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Copying Lists: Write The Code Yourself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General rule of thumb: you </a:t>
            </a:r>
            <a:r>
              <a:rPr lang="en-US" dirty="0"/>
              <a:t>should not </a:t>
            </a:r>
            <a:r>
              <a:rPr lang="en-US" dirty="0" smtClean="0"/>
              <a:t>use some else’s pre-created list </a:t>
            </a:r>
            <a:r>
              <a:rPr lang="en-US" dirty="0">
                <a:latin typeface="Consolas" panose="020B0609020204030204" pitchFamily="49" charset="0"/>
              </a:rPr>
              <a:t>copy</a:t>
            </a:r>
            <a:r>
              <a:rPr lang="en-US" dirty="0"/>
              <a:t> </a:t>
            </a:r>
            <a:r>
              <a:rPr lang="en-US" dirty="0" smtClean="0"/>
              <a:t>method (e.g. those defined when you “</a:t>
            </a:r>
            <a:r>
              <a:rPr lang="en-US" dirty="0" smtClean="0">
                <a:latin typeface="Consolas" panose="020B0609020204030204" pitchFamily="49" charset="0"/>
              </a:rPr>
              <a:t>import copy</a:t>
            </a:r>
            <a:r>
              <a:rPr lang="en-US" dirty="0" smtClean="0"/>
              <a:t>”)</a:t>
            </a:r>
          </a:p>
          <a:p>
            <a:r>
              <a:rPr lang="en-US" dirty="0" smtClean="0"/>
              <a:t>Why do all this work?</a:t>
            </a:r>
          </a:p>
          <a:p>
            <a:pPr lvl="1"/>
            <a:r>
              <a:rPr lang="en-US" dirty="0" smtClean="0"/>
              <a:t>Not </a:t>
            </a:r>
            <a:r>
              <a:rPr lang="en-US" dirty="0"/>
              <a:t>all programming languages have this capability (you will need to know how to do it yourself</a:t>
            </a:r>
            <a:r>
              <a:rPr lang="en-US" dirty="0" smtClean="0"/>
              <a:t>).</a:t>
            </a:r>
          </a:p>
          <a:p>
            <a:pPr lvl="1"/>
            <a:r>
              <a:rPr lang="en-US" dirty="0" smtClean="0"/>
              <a:t>Writing </a:t>
            </a:r>
            <a:r>
              <a:rPr lang="en-US" dirty="0"/>
              <a:t>the code yourself will provide you with extra </a:t>
            </a:r>
            <a:r>
              <a:rPr lang="en-US" dirty="0" smtClean="0"/>
              <a:t>practice and help you become more familiar with list (in other languages ‘array’) operations.</a:t>
            </a:r>
            <a:endParaRPr lang="en-US" dirty="0"/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8233717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Boundary Checking Lists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Checking if a particular location (row, column) for a 2D list is inside the bounds of the list is a common program task.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Rather than repeating the check it may be more efficient to write one Boolean function to implement this task.</a:t>
            </a:r>
          </a:p>
          <a:p>
            <a:endParaRPr lang="en-CA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1981200"/>
            <a:ext cx="4171950" cy="2962275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11797163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Boundary Checking Lists (2)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Name of the example</a:t>
            </a:r>
            <a:r>
              <a:rPr lang="en-US" dirty="0"/>
              <a:t>: </a:t>
            </a:r>
            <a:r>
              <a:rPr lang="en-US" dirty="0" smtClean="0">
                <a:latin typeface="Consolas" panose="020B0609020204030204" pitchFamily="49" charset="0"/>
              </a:rPr>
              <a:t>4boundary_checking</a:t>
            </a:r>
          </a:p>
          <a:p>
            <a:pPr marL="342900" lvl="1" indent="0">
              <a:buNone/>
            </a:pPr>
            <a:r>
              <a:rPr lang="en-US" sz="1800" dirty="0">
                <a:latin typeface="Consolas" panose="020B0609020204030204" pitchFamily="49" charset="0"/>
              </a:rPr>
              <a:t>SIZE = 4</a:t>
            </a:r>
          </a:p>
          <a:p>
            <a:pPr marL="342900" lvl="1" indent="0">
              <a:buNone/>
            </a:pPr>
            <a:r>
              <a:rPr lang="en-US" sz="1800" dirty="0">
                <a:latin typeface="Consolas" panose="020B0609020204030204" pitchFamily="49" charset="0"/>
              </a:rPr>
              <a:t>FIELD = " "</a:t>
            </a:r>
          </a:p>
          <a:p>
            <a:pPr marL="342900" lvl="1" indent="0">
              <a:buNone/>
            </a:pPr>
            <a:r>
              <a:rPr lang="en-US" sz="1800" dirty="0">
                <a:latin typeface="Consolas" panose="020B0609020204030204" pitchFamily="49" charset="0"/>
              </a:rPr>
              <a:t>FOREST = "^"</a:t>
            </a:r>
          </a:p>
          <a:p>
            <a:pPr marL="342900" lvl="1" indent="0">
              <a:buNone/>
            </a:pPr>
            <a:r>
              <a:rPr lang="en-US" sz="1800" dirty="0">
                <a:latin typeface="Consolas" panose="020B0609020204030204" pitchFamily="49" charset="0"/>
              </a:rPr>
              <a:t>WATER = "W"</a:t>
            </a:r>
          </a:p>
          <a:p>
            <a:pPr marL="342900" lvl="1" indent="0">
              <a:buNone/>
            </a:pPr>
            <a:r>
              <a:rPr lang="en-US" sz="1800" dirty="0">
                <a:latin typeface="Consolas" panose="020B0609020204030204" pitchFamily="49" charset="0"/>
              </a:rPr>
              <a:t>BURNT = "F"</a:t>
            </a:r>
          </a:p>
          <a:p>
            <a:pPr marL="342900" lvl="1" indent="0">
              <a:buNone/>
            </a:pPr>
            <a:r>
              <a:rPr lang="en-US" sz="1800" dirty="0">
                <a:latin typeface="Consolas" panose="020B0609020204030204" pitchFamily="49" charset="0"/>
              </a:rPr>
              <a:t>ERROR = "!"</a:t>
            </a:r>
          </a:p>
          <a:p>
            <a:pPr marL="342900" lvl="1" indent="0">
              <a:buNone/>
            </a:pPr>
            <a:endParaRPr lang="en-US" sz="1800" dirty="0">
              <a:latin typeface="Consolas" panose="020B0609020204030204" pitchFamily="49" charset="0"/>
            </a:endParaRPr>
          </a:p>
          <a:p>
            <a:pPr marL="342900" lvl="1" indent="0">
              <a:buNone/>
            </a:pPr>
            <a:r>
              <a:rPr lang="en-US" sz="1800" dirty="0" err="1" smtClean="0">
                <a:latin typeface="Consolas" panose="020B0609020204030204" pitchFamily="49" charset="0"/>
              </a:rPr>
              <a:t>def</a:t>
            </a:r>
            <a:r>
              <a:rPr lang="en-US" sz="1800" dirty="0" smtClean="0">
                <a:latin typeface="Consolas" panose="020B0609020204030204" pitchFamily="49" charset="0"/>
              </a:rPr>
              <a:t> </a:t>
            </a:r>
            <a:r>
              <a:rPr lang="en-US" sz="1800" dirty="0">
                <a:latin typeface="Consolas" panose="020B0609020204030204" pitchFamily="49" charset="0"/>
              </a:rPr>
              <a:t>display(world):</a:t>
            </a:r>
          </a:p>
          <a:p>
            <a:pPr marL="342900" lvl="1" indent="0">
              <a:buNone/>
            </a:pPr>
            <a:r>
              <a:rPr lang="en-US" sz="1800" dirty="0">
                <a:latin typeface="Consolas" panose="020B0609020204030204" pitchFamily="49" charset="0"/>
              </a:rPr>
              <a:t>   r = -1</a:t>
            </a:r>
          </a:p>
          <a:p>
            <a:pPr marL="342900" lvl="1" indent="0">
              <a:buNone/>
            </a:pPr>
            <a:r>
              <a:rPr lang="en-US" sz="1800" dirty="0">
                <a:latin typeface="Consolas" panose="020B0609020204030204" pitchFamily="49" charset="0"/>
              </a:rPr>
              <a:t>   c = -1</a:t>
            </a:r>
          </a:p>
          <a:p>
            <a:pPr marL="342900" lvl="1" indent="0">
              <a:buNone/>
            </a:pPr>
            <a:r>
              <a:rPr lang="en-US" sz="1800" dirty="0">
                <a:latin typeface="Consolas" panose="020B0609020204030204" pitchFamily="49" charset="0"/>
              </a:rPr>
              <a:t>   for r in range (0,SIZE,1):</a:t>
            </a:r>
          </a:p>
          <a:p>
            <a:pPr marL="342900" lvl="1" indent="0">
              <a:buNone/>
            </a:pPr>
            <a:r>
              <a:rPr lang="en-US" sz="1800" dirty="0">
                <a:latin typeface="Consolas" panose="020B0609020204030204" pitchFamily="49" charset="0"/>
              </a:rPr>
              <a:t>      for c in range (0,SIZE,1):</a:t>
            </a:r>
          </a:p>
          <a:p>
            <a:pPr marL="342900" lvl="1" indent="0">
              <a:buNone/>
            </a:pPr>
            <a:r>
              <a:rPr lang="en-US" sz="1800" dirty="0">
                <a:latin typeface="Consolas" panose="020B0609020204030204" pitchFamily="49" charset="0"/>
              </a:rPr>
              <a:t>         print(world[r][c], end="")</a:t>
            </a:r>
          </a:p>
          <a:p>
            <a:pPr marL="342900" lvl="1" indent="0">
              <a:buNone/>
            </a:pPr>
            <a:r>
              <a:rPr lang="en-US" sz="1800" dirty="0">
                <a:latin typeface="Consolas" panose="020B0609020204030204" pitchFamily="49" charset="0"/>
              </a:rPr>
              <a:t>      print()</a:t>
            </a:r>
          </a:p>
          <a:p>
            <a:pPr marL="342900" lvl="1" indent="0">
              <a:buNone/>
            </a:pPr>
            <a:r>
              <a:rPr lang="en-US" sz="1800" dirty="0">
                <a:latin typeface="Consolas" panose="020B0609020204030204" pitchFamily="49" charset="0"/>
              </a:rPr>
              <a:t>   print()</a:t>
            </a:r>
            <a:endParaRPr lang="en-US" sz="1800" dirty="0" smtClean="0">
              <a:latin typeface="Consolas" panose="020B0609020204030204" pitchFamily="49" charset="0"/>
            </a:endParaRPr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445278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Boundary Checking Lists </a:t>
            </a:r>
            <a:r>
              <a:rPr lang="en-US" dirty="0" smtClean="0"/>
              <a:t>(3)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1" indent="0">
              <a:buNone/>
            </a:pPr>
            <a:r>
              <a:rPr lang="en-CA" sz="1800" dirty="0" err="1">
                <a:latin typeface="Consolas" panose="020B0609020204030204" pitchFamily="49" charset="0"/>
              </a:rPr>
              <a:t>def</a:t>
            </a:r>
            <a:r>
              <a:rPr lang="en-CA" sz="1800" dirty="0">
                <a:latin typeface="Consolas" panose="020B0609020204030204" pitchFamily="49" charset="0"/>
              </a:rPr>
              <a:t> </a:t>
            </a:r>
            <a:r>
              <a:rPr lang="en-CA" sz="1800" dirty="0" err="1">
                <a:latin typeface="Consolas" panose="020B0609020204030204" pitchFamily="49" charset="0"/>
              </a:rPr>
              <a:t>editLocation</a:t>
            </a:r>
            <a:r>
              <a:rPr lang="en-CA" sz="1800" dirty="0">
                <a:latin typeface="Consolas" panose="020B0609020204030204" pitchFamily="49" charset="0"/>
              </a:rPr>
              <a:t>(</a:t>
            </a:r>
            <a:r>
              <a:rPr lang="en-CA" sz="1800" dirty="0" err="1">
                <a:latin typeface="Consolas" panose="020B0609020204030204" pitchFamily="49" charset="0"/>
              </a:rPr>
              <a:t>row,column,world</a:t>
            </a:r>
            <a:r>
              <a:rPr lang="en-CA" sz="1800" dirty="0">
                <a:latin typeface="Consolas" panose="020B0609020204030204" pitchFamily="49" charset="0"/>
              </a:rPr>
              <a:t>):</a:t>
            </a:r>
          </a:p>
          <a:p>
            <a:pPr marL="342900" lvl="1" indent="0">
              <a:buNone/>
            </a:pPr>
            <a:r>
              <a:rPr lang="en-CA" sz="1800" dirty="0">
                <a:latin typeface="Consolas" panose="020B0609020204030204" pitchFamily="49" charset="0"/>
              </a:rPr>
              <a:t>   world[row][column] = </a:t>
            </a:r>
            <a:r>
              <a:rPr lang="en-CA" sz="1800" dirty="0" smtClean="0">
                <a:latin typeface="Consolas" panose="020B0609020204030204" pitchFamily="49" charset="0"/>
              </a:rPr>
              <a:t>"!"</a:t>
            </a:r>
          </a:p>
          <a:p>
            <a:pPr marL="342900" lvl="1" indent="0">
              <a:buNone/>
            </a:pPr>
            <a:endParaRPr lang="en-US" sz="1800" dirty="0">
              <a:latin typeface="Consolas" panose="020B0609020204030204" pitchFamily="49" charset="0"/>
            </a:endParaRPr>
          </a:p>
          <a:p>
            <a:pPr marL="342900" lvl="1" indent="0">
              <a:buNone/>
            </a:pPr>
            <a:r>
              <a:rPr lang="en-US" sz="1800" dirty="0" err="1">
                <a:latin typeface="Consolas" panose="020B0609020204030204" pitchFamily="49" charset="0"/>
              </a:rPr>
              <a:t>def</a:t>
            </a:r>
            <a:r>
              <a:rPr lang="en-US" sz="1800" dirty="0">
                <a:latin typeface="Consolas" panose="020B0609020204030204" pitchFamily="49" charset="0"/>
              </a:rPr>
              <a:t> </a:t>
            </a:r>
            <a:r>
              <a:rPr lang="en-US" sz="1800" dirty="0" err="1">
                <a:latin typeface="Consolas" panose="020B0609020204030204" pitchFamily="49" charset="0"/>
              </a:rPr>
              <a:t>generateElement</a:t>
            </a:r>
            <a:r>
              <a:rPr lang="en-US" sz="1800" dirty="0">
                <a:latin typeface="Consolas" panose="020B0609020204030204" pitchFamily="49" charset="0"/>
              </a:rPr>
              <a:t>(</a:t>
            </a:r>
            <a:r>
              <a:rPr lang="en-US" sz="1800" dirty="0" err="1">
                <a:latin typeface="Consolas" panose="020B0609020204030204" pitchFamily="49" charset="0"/>
              </a:rPr>
              <a:t>randomNumber</a:t>
            </a:r>
            <a:r>
              <a:rPr lang="en-US" sz="1800" dirty="0">
                <a:latin typeface="Consolas" panose="020B0609020204030204" pitchFamily="49" charset="0"/>
              </a:rPr>
              <a:t>):</a:t>
            </a:r>
          </a:p>
          <a:p>
            <a:pPr marL="342900" lvl="1" indent="0">
              <a:buNone/>
            </a:pPr>
            <a:r>
              <a:rPr lang="en-US" sz="1800" dirty="0">
                <a:latin typeface="Consolas" panose="020B0609020204030204" pitchFamily="49" charset="0"/>
              </a:rPr>
              <a:t>    element = ERROR</a:t>
            </a:r>
          </a:p>
          <a:p>
            <a:pPr marL="342900" lvl="1" indent="0">
              <a:buNone/>
            </a:pPr>
            <a:r>
              <a:rPr lang="en-US" sz="1800" dirty="0">
                <a:latin typeface="Consolas" panose="020B0609020204030204" pitchFamily="49" charset="0"/>
              </a:rPr>
              <a:t>    </a:t>
            </a:r>
            <a:r>
              <a:rPr lang="en-US" sz="1800" dirty="0" smtClean="0">
                <a:latin typeface="Consolas" panose="020B0609020204030204" pitchFamily="49" charset="0"/>
              </a:rPr>
              <a:t>if((</a:t>
            </a:r>
            <a:r>
              <a:rPr lang="en-US" sz="1800" dirty="0" err="1">
                <a:latin typeface="Consolas" panose="020B0609020204030204" pitchFamily="49" charset="0"/>
              </a:rPr>
              <a:t>randomNumber</a:t>
            </a:r>
            <a:r>
              <a:rPr lang="en-US" sz="1800" dirty="0">
                <a:latin typeface="Consolas" panose="020B0609020204030204" pitchFamily="49" charset="0"/>
              </a:rPr>
              <a:t> &gt;= 1) and (</a:t>
            </a:r>
            <a:r>
              <a:rPr lang="en-US" sz="1800" dirty="0" err="1">
                <a:latin typeface="Consolas" panose="020B0609020204030204" pitchFamily="49" charset="0"/>
              </a:rPr>
              <a:t>randomNumber</a:t>
            </a:r>
            <a:r>
              <a:rPr lang="en-US" sz="1800" dirty="0">
                <a:latin typeface="Consolas" panose="020B0609020204030204" pitchFamily="49" charset="0"/>
              </a:rPr>
              <a:t> &lt;= 50)):</a:t>
            </a:r>
          </a:p>
          <a:p>
            <a:pPr marL="342900" lvl="1" indent="0">
              <a:buNone/>
            </a:pPr>
            <a:r>
              <a:rPr lang="en-US" sz="1800" dirty="0">
                <a:latin typeface="Consolas" panose="020B0609020204030204" pitchFamily="49" charset="0"/>
              </a:rPr>
              <a:t>        element = FIELD</a:t>
            </a:r>
          </a:p>
          <a:p>
            <a:pPr marL="342900" lvl="1" indent="0">
              <a:buNone/>
            </a:pPr>
            <a:r>
              <a:rPr lang="en-US" sz="1800" dirty="0">
                <a:latin typeface="Consolas" panose="020B0609020204030204" pitchFamily="49" charset="0"/>
              </a:rPr>
              <a:t>    </a:t>
            </a:r>
            <a:r>
              <a:rPr lang="en-US" sz="1800" dirty="0" err="1" smtClean="0">
                <a:latin typeface="Consolas" panose="020B0609020204030204" pitchFamily="49" charset="0"/>
              </a:rPr>
              <a:t>elif</a:t>
            </a:r>
            <a:r>
              <a:rPr lang="en-US" sz="1800" dirty="0" smtClean="0">
                <a:latin typeface="Consolas" panose="020B0609020204030204" pitchFamily="49" charset="0"/>
              </a:rPr>
              <a:t>((</a:t>
            </a:r>
            <a:r>
              <a:rPr lang="en-US" sz="1800" dirty="0" err="1">
                <a:latin typeface="Consolas" panose="020B0609020204030204" pitchFamily="49" charset="0"/>
              </a:rPr>
              <a:t>randomNumber</a:t>
            </a:r>
            <a:r>
              <a:rPr lang="en-US" sz="1800" dirty="0">
                <a:latin typeface="Consolas" panose="020B0609020204030204" pitchFamily="49" charset="0"/>
              </a:rPr>
              <a:t> &gt;= 51) and (</a:t>
            </a:r>
            <a:r>
              <a:rPr lang="en-US" sz="1800" dirty="0" err="1">
                <a:latin typeface="Consolas" panose="020B0609020204030204" pitchFamily="49" charset="0"/>
              </a:rPr>
              <a:t>randomNumber</a:t>
            </a:r>
            <a:r>
              <a:rPr lang="en-US" sz="1800" dirty="0">
                <a:latin typeface="Consolas" panose="020B0609020204030204" pitchFamily="49" charset="0"/>
              </a:rPr>
              <a:t> &lt;= 80)):</a:t>
            </a:r>
          </a:p>
          <a:p>
            <a:pPr marL="342900" lvl="1" indent="0">
              <a:buNone/>
            </a:pPr>
            <a:r>
              <a:rPr lang="en-US" sz="1800" dirty="0">
                <a:latin typeface="Consolas" panose="020B0609020204030204" pitchFamily="49" charset="0"/>
              </a:rPr>
              <a:t>        element = FOREST</a:t>
            </a:r>
          </a:p>
          <a:p>
            <a:pPr marL="342900" lvl="1" indent="0">
              <a:buNone/>
            </a:pPr>
            <a:r>
              <a:rPr lang="en-US" sz="1800" dirty="0">
                <a:latin typeface="Consolas" panose="020B0609020204030204" pitchFamily="49" charset="0"/>
              </a:rPr>
              <a:t>    </a:t>
            </a:r>
            <a:r>
              <a:rPr lang="en-US" sz="1800" dirty="0" err="1" smtClean="0">
                <a:latin typeface="Consolas" panose="020B0609020204030204" pitchFamily="49" charset="0"/>
              </a:rPr>
              <a:t>elif</a:t>
            </a:r>
            <a:r>
              <a:rPr lang="en-US" sz="1800" dirty="0" smtClean="0">
                <a:latin typeface="Consolas" panose="020B0609020204030204" pitchFamily="49" charset="0"/>
              </a:rPr>
              <a:t>((</a:t>
            </a:r>
            <a:r>
              <a:rPr lang="en-US" sz="1800" dirty="0" err="1">
                <a:latin typeface="Consolas" panose="020B0609020204030204" pitchFamily="49" charset="0"/>
              </a:rPr>
              <a:t>randomNumber</a:t>
            </a:r>
            <a:r>
              <a:rPr lang="en-US" sz="1800" dirty="0">
                <a:latin typeface="Consolas" panose="020B0609020204030204" pitchFamily="49" charset="0"/>
              </a:rPr>
              <a:t> &gt;= 81) and (</a:t>
            </a:r>
            <a:r>
              <a:rPr lang="en-US" sz="1800" dirty="0" err="1">
                <a:latin typeface="Consolas" panose="020B0609020204030204" pitchFamily="49" charset="0"/>
              </a:rPr>
              <a:t>randomNumber</a:t>
            </a:r>
            <a:r>
              <a:rPr lang="en-US" sz="1800" dirty="0">
                <a:latin typeface="Consolas" panose="020B0609020204030204" pitchFamily="49" charset="0"/>
              </a:rPr>
              <a:t> &lt;= 100)):</a:t>
            </a:r>
          </a:p>
          <a:p>
            <a:pPr marL="342900" lvl="1" indent="0">
              <a:buNone/>
            </a:pPr>
            <a:r>
              <a:rPr lang="en-US" sz="1800" dirty="0">
                <a:latin typeface="Consolas" panose="020B0609020204030204" pitchFamily="49" charset="0"/>
              </a:rPr>
              <a:t>        element = WATER</a:t>
            </a:r>
          </a:p>
          <a:p>
            <a:pPr marL="342900" lvl="1" indent="0">
              <a:buNone/>
            </a:pPr>
            <a:r>
              <a:rPr lang="en-US" sz="1800" dirty="0">
                <a:latin typeface="Consolas" panose="020B0609020204030204" pitchFamily="49" charset="0"/>
              </a:rPr>
              <a:t>    else:</a:t>
            </a:r>
          </a:p>
          <a:p>
            <a:pPr marL="342900" lvl="1" indent="0">
              <a:buNone/>
            </a:pPr>
            <a:r>
              <a:rPr lang="en-US" sz="1800" dirty="0">
                <a:latin typeface="Consolas" panose="020B0609020204030204" pitchFamily="49" charset="0"/>
              </a:rPr>
              <a:t>        element = ERROR</a:t>
            </a:r>
          </a:p>
          <a:p>
            <a:pPr marL="342900" lvl="1" indent="0">
              <a:buNone/>
            </a:pPr>
            <a:r>
              <a:rPr lang="en-US" sz="1800" dirty="0">
                <a:latin typeface="Consolas" panose="020B0609020204030204" pitchFamily="49" charset="0"/>
              </a:rPr>
              <a:t>    return(element)</a:t>
            </a:r>
            <a:endParaRPr lang="en-US" sz="1800" dirty="0" smtClean="0">
              <a:latin typeface="Consolas" panose="020B0609020204030204" pitchFamily="49" charset="0"/>
            </a:endParaRPr>
          </a:p>
          <a:p>
            <a:pPr marL="342900" lvl="1" indent="0">
              <a:buNone/>
            </a:pPr>
            <a:endParaRPr lang="en-CA" sz="1800" dirty="0"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555958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altLang="en-US" sz="3200" dirty="0" smtClean="0"/>
              <a:t>When To Use Lists Of Different Dimensions</a:t>
            </a:r>
          </a:p>
        </p:txBody>
      </p:sp>
      <p:sp>
        <p:nvSpPr>
          <p:cNvPr id="805891" name="Rectangle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457200" y="1108075"/>
            <a:ext cx="8018463" cy="5368925"/>
          </a:xfrm>
        </p:spPr>
        <p:txBody>
          <a:bodyPr/>
          <a:lstStyle/>
          <a:p>
            <a:r>
              <a:rPr lang="en-US" altLang="en-US" sz="2000" dirty="0" smtClean="0"/>
              <a:t>It’s determined by the data – the number of categories of information determines the number of dimensions to use.</a:t>
            </a:r>
          </a:p>
          <a:p>
            <a:r>
              <a:rPr lang="en-US" altLang="en-US" sz="2000" dirty="0" smtClean="0"/>
              <a:t>  Examples:</a:t>
            </a:r>
          </a:p>
          <a:p>
            <a:r>
              <a:rPr lang="en-US" altLang="en-US" sz="2000" dirty="0" smtClean="0"/>
              <a:t>(1D list)</a:t>
            </a:r>
          </a:p>
          <a:p>
            <a:pPr marL="482600" lvl="1" indent="-101600">
              <a:lnSpc>
                <a:spcPct val="90000"/>
              </a:lnSpc>
            </a:pPr>
            <a:r>
              <a:rPr lang="en-US" altLang="en-US" sz="1800" dirty="0" smtClean="0"/>
              <a:t>Tracking grades for a class (previous example)</a:t>
            </a:r>
          </a:p>
          <a:p>
            <a:pPr marL="482600" lvl="1" indent="-101600">
              <a:lnSpc>
                <a:spcPct val="90000"/>
              </a:lnSpc>
            </a:pPr>
            <a:r>
              <a:rPr lang="en-US" altLang="en-US" sz="1800" dirty="0" smtClean="0"/>
              <a:t>Each cell contains the grade for a student i.e., </a:t>
            </a:r>
            <a:r>
              <a:rPr lang="en-US" altLang="en-US" sz="1800" dirty="0" smtClean="0">
                <a:latin typeface="Consolas" panose="020B0609020204030204" pitchFamily="49" charset="0"/>
              </a:rPr>
              <a:t>grades[i]</a:t>
            </a:r>
          </a:p>
          <a:p>
            <a:pPr marL="482600" lvl="1" indent="-101600">
              <a:lnSpc>
                <a:spcPct val="90000"/>
              </a:lnSpc>
            </a:pPr>
            <a:r>
              <a:rPr lang="en-US" altLang="en-US" sz="1800" dirty="0" smtClean="0"/>
              <a:t>There is one dimension that specifies which student’s grades are being accessed</a:t>
            </a:r>
          </a:p>
          <a:p>
            <a:endParaRPr lang="en-US" altLang="en-US" sz="2000" dirty="0" smtClean="0">
              <a:latin typeface="Times New Roman" panose="02020603050405020304" pitchFamily="18" charset="0"/>
            </a:endParaRPr>
          </a:p>
          <a:p>
            <a:endParaRPr lang="en-US" altLang="en-US" sz="2000" dirty="0" smtClean="0">
              <a:latin typeface="Times New Roman" panose="02020603050405020304" pitchFamily="18" charset="0"/>
            </a:endParaRPr>
          </a:p>
          <a:p>
            <a:endParaRPr lang="en-US" altLang="en-US" sz="2000" dirty="0" smtClean="0">
              <a:latin typeface="Times New Roman" panose="02020603050405020304" pitchFamily="18" charset="0"/>
            </a:endParaRPr>
          </a:p>
          <a:p>
            <a:endParaRPr lang="en-US" altLang="en-US" sz="2000" dirty="0" smtClean="0">
              <a:latin typeface="Times New Roman" panose="02020603050405020304" pitchFamily="18" charset="0"/>
            </a:endParaRPr>
          </a:p>
          <a:p>
            <a:r>
              <a:rPr lang="en-US" altLang="en-US" sz="2000" dirty="0" smtClean="0"/>
              <a:t>(2D list)</a:t>
            </a:r>
          </a:p>
          <a:p>
            <a:pPr marL="482600" lvl="1" indent="-101600">
              <a:lnSpc>
                <a:spcPct val="90000"/>
              </a:lnSpc>
            </a:pPr>
            <a:r>
              <a:rPr lang="en-US" altLang="en-US" sz="1800" dirty="0" smtClean="0"/>
              <a:t>Expanded grades program (table: grades for multiple lectures)</a:t>
            </a:r>
          </a:p>
          <a:p>
            <a:pPr marL="482600" lvl="1" indent="-101600">
              <a:lnSpc>
                <a:spcPct val="90000"/>
              </a:lnSpc>
            </a:pPr>
            <a:r>
              <a:rPr lang="en-US" altLang="en-US" sz="1800" dirty="0" smtClean="0"/>
              <a:t>Again there is </a:t>
            </a:r>
            <a:r>
              <a:rPr lang="en-US" altLang="en-US" sz="1800" i="1" dirty="0" smtClean="0"/>
              <a:t>one dimension</a:t>
            </a:r>
            <a:r>
              <a:rPr lang="en-US" altLang="en-US" sz="1800" dirty="0" smtClean="0"/>
              <a:t> that specifies which student’s grades are being accessed</a:t>
            </a:r>
          </a:p>
          <a:p>
            <a:pPr marL="482600" lvl="1" indent="-101600">
              <a:lnSpc>
                <a:spcPct val="90000"/>
              </a:lnSpc>
            </a:pPr>
            <a:r>
              <a:rPr lang="en-US" altLang="en-US" sz="1800" dirty="0" smtClean="0"/>
              <a:t>The </a:t>
            </a:r>
            <a:r>
              <a:rPr lang="en-US" altLang="en-US" sz="1800" i="1" dirty="0" smtClean="0"/>
              <a:t>other dimension</a:t>
            </a:r>
            <a:r>
              <a:rPr lang="en-US" altLang="en-US" sz="1800" dirty="0" smtClean="0"/>
              <a:t> can be used to specify the lecture section</a:t>
            </a:r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073150" y="3733800"/>
            <a:ext cx="3810000" cy="838200"/>
            <a:chOff x="4504" y="1120"/>
            <a:chExt cx="2400" cy="528"/>
          </a:xfrm>
        </p:grpSpPr>
        <p:sp>
          <p:nvSpPr>
            <p:cNvPr id="92165" name="Line 5"/>
            <p:cNvSpPr>
              <a:spLocks noChangeShapeType="1"/>
            </p:cNvSpPr>
            <p:nvPr/>
          </p:nvSpPr>
          <p:spPr bwMode="auto">
            <a:xfrm>
              <a:off x="4504" y="1360"/>
              <a:ext cx="24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 dirty="0"/>
            </a:p>
          </p:txBody>
        </p:sp>
        <p:sp>
          <p:nvSpPr>
            <p:cNvPr id="59398" name="Text Box 6"/>
            <p:cNvSpPr txBox="1">
              <a:spLocks noChangeArrowheads="1"/>
            </p:cNvSpPr>
            <p:nvPr/>
          </p:nvSpPr>
          <p:spPr bwMode="auto">
            <a:xfrm>
              <a:off x="4504" y="1120"/>
              <a:ext cx="2016" cy="155"/>
            </a:xfrm>
            <a:prstGeom prst="rect">
              <a:avLst/>
            </a:prstGeom>
            <a:noFill/>
            <a:ln>
              <a:noFill/>
            </a:ln>
            <a:extLst/>
          </p:spPr>
          <p:txBody>
            <a:bodyPr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Font typeface="Arial" charset="0"/>
                <a:buChar char="•"/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charset="0"/>
                <a:buChar char="–"/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  <a:defRPr/>
              </a:pPr>
              <a:r>
                <a:rPr lang="en-US" altLang="en-US" sz="1600" b="1" dirty="0" smtClean="0">
                  <a:latin typeface="+mn-lt"/>
                  <a:ea typeface="+mn-ea"/>
                  <a:cs typeface="Arial" charset="0"/>
                </a:rPr>
                <a:t>One dimension (which student)</a:t>
              </a:r>
            </a:p>
          </p:txBody>
        </p:sp>
        <p:sp>
          <p:nvSpPr>
            <p:cNvPr id="92167" name="Rectangle 7"/>
            <p:cNvSpPr>
              <a:spLocks noChangeArrowheads="1"/>
            </p:cNvSpPr>
            <p:nvPr/>
          </p:nvSpPr>
          <p:spPr bwMode="auto">
            <a:xfrm>
              <a:off x="6664" y="1408"/>
              <a:ext cx="240" cy="2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lnSpc>
                  <a:spcPct val="90000"/>
                </a:lnSpc>
                <a:spcBef>
                  <a:spcPct val="30000"/>
                </a:spcBef>
                <a:buFontTx/>
                <a:buChar char="•"/>
              </a:pPr>
              <a:endParaRPr lang="en-CA" altLang="en-US" sz="2000" dirty="0">
                <a:latin typeface="Times New Roman" panose="02020603050405020304" pitchFamily="18" charset="0"/>
              </a:endParaRPr>
            </a:p>
          </p:txBody>
        </p:sp>
        <p:sp>
          <p:nvSpPr>
            <p:cNvPr id="92168" name="Rectangle 8"/>
            <p:cNvSpPr>
              <a:spLocks noChangeArrowheads="1"/>
            </p:cNvSpPr>
            <p:nvPr/>
          </p:nvSpPr>
          <p:spPr bwMode="auto">
            <a:xfrm>
              <a:off x="6424" y="1408"/>
              <a:ext cx="240" cy="2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lnSpc>
                  <a:spcPct val="90000"/>
                </a:lnSpc>
                <a:spcBef>
                  <a:spcPct val="30000"/>
                </a:spcBef>
                <a:buFontTx/>
                <a:buChar char="•"/>
              </a:pPr>
              <a:endParaRPr lang="en-CA" altLang="en-US" sz="2000" dirty="0">
                <a:latin typeface="Times New Roman" panose="02020603050405020304" pitchFamily="18" charset="0"/>
              </a:endParaRPr>
            </a:p>
          </p:txBody>
        </p:sp>
        <p:sp>
          <p:nvSpPr>
            <p:cNvPr id="92169" name="Rectangle 9"/>
            <p:cNvSpPr>
              <a:spLocks noChangeArrowheads="1"/>
            </p:cNvSpPr>
            <p:nvPr/>
          </p:nvSpPr>
          <p:spPr bwMode="auto">
            <a:xfrm>
              <a:off x="6184" y="1408"/>
              <a:ext cx="240" cy="2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lnSpc>
                  <a:spcPct val="90000"/>
                </a:lnSpc>
                <a:spcBef>
                  <a:spcPct val="30000"/>
                </a:spcBef>
                <a:buFontTx/>
                <a:buChar char="•"/>
              </a:pPr>
              <a:endParaRPr lang="en-CA" altLang="en-US" sz="2000" dirty="0">
                <a:latin typeface="Times New Roman" panose="02020603050405020304" pitchFamily="18" charset="0"/>
              </a:endParaRPr>
            </a:p>
          </p:txBody>
        </p:sp>
        <p:sp>
          <p:nvSpPr>
            <p:cNvPr id="92170" name="Rectangle 10"/>
            <p:cNvSpPr>
              <a:spLocks noChangeArrowheads="1"/>
            </p:cNvSpPr>
            <p:nvPr/>
          </p:nvSpPr>
          <p:spPr bwMode="auto">
            <a:xfrm>
              <a:off x="5944" y="1408"/>
              <a:ext cx="240" cy="2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lnSpc>
                  <a:spcPct val="90000"/>
                </a:lnSpc>
                <a:spcBef>
                  <a:spcPct val="30000"/>
                </a:spcBef>
                <a:buFontTx/>
                <a:buChar char="•"/>
              </a:pPr>
              <a:endParaRPr lang="en-CA" altLang="en-US" sz="2000" dirty="0">
                <a:latin typeface="Times New Roman" panose="02020603050405020304" pitchFamily="18" charset="0"/>
              </a:endParaRPr>
            </a:p>
          </p:txBody>
        </p:sp>
        <p:sp>
          <p:nvSpPr>
            <p:cNvPr id="92171" name="Rectangle 11"/>
            <p:cNvSpPr>
              <a:spLocks noChangeArrowheads="1"/>
            </p:cNvSpPr>
            <p:nvPr/>
          </p:nvSpPr>
          <p:spPr bwMode="auto">
            <a:xfrm>
              <a:off x="5704" y="1408"/>
              <a:ext cx="240" cy="2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lnSpc>
                  <a:spcPct val="90000"/>
                </a:lnSpc>
                <a:spcBef>
                  <a:spcPct val="30000"/>
                </a:spcBef>
                <a:buFontTx/>
                <a:buChar char="•"/>
              </a:pPr>
              <a:endParaRPr lang="en-CA" altLang="en-US" sz="2000" dirty="0">
                <a:latin typeface="Times New Roman" panose="02020603050405020304" pitchFamily="18" charset="0"/>
              </a:endParaRPr>
            </a:p>
          </p:txBody>
        </p:sp>
        <p:sp>
          <p:nvSpPr>
            <p:cNvPr id="92172" name="Rectangle 12"/>
            <p:cNvSpPr>
              <a:spLocks noChangeArrowheads="1"/>
            </p:cNvSpPr>
            <p:nvPr/>
          </p:nvSpPr>
          <p:spPr bwMode="auto">
            <a:xfrm>
              <a:off x="5464" y="1408"/>
              <a:ext cx="240" cy="2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lnSpc>
                  <a:spcPct val="90000"/>
                </a:lnSpc>
                <a:spcBef>
                  <a:spcPct val="30000"/>
                </a:spcBef>
                <a:buFontTx/>
                <a:buChar char="•"/>
              </a:pPr>
              <a:endParaRPr lang="en-CA" altLang="en-US" sz="2000" dirty="0">
                <a:latin typeface="Times New Roman" panose="02020603050405020304" pitchFamily="18" charset="0"/>
              </a:endParaRPr>
            </a:p>
          </p:txBody>
        </p:sp>
        <p:sp>
          <p:nvSpPr>
            <p:cNvPr id="92173" name="Rectangle 13"/>
            <p:cNvSpPr>
              <a:spLocks noChangeArrowheads="1"/>
            </p:cNvSpPr>
            <p:nvPr/>
          </p:nvSpPr>
          <p:spPr bwMode="auto">
            <a:xfrm>
              <a:off x="5224" y="1408"/>
              <a:ext cx="240" cy="2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lnSpc>
                  <a:spcPct val="90000"/>
                </a:lnSpc>
                <a:spcBef>
                  <a:spcPct val="30000"/>
                </a:spcBef>
                <a:buFontTx/>
                <a:buChar char="•"/>
              </a:pPr>
              <a:endParaRPr lang="en-CA" altLang="en-US" sz="2000" dirty="0">
                <a:latin typeface="Times New Roman" panose="02020603050405020304" pitchFamily="18" charset="0"/>
              </a:endParaRPr>
            </a:p>
          </p:txBody>
        </p:sp>
        <p:sp>
          <p:nvSpPr>
            <p:cNvPr id="92174" name="Rectangle 14"/>
            <p:cNvSpPr>
              <a:spLocks noChangeArrowheads="1"/>
            </p:cNvSpPr>
            <p:nvPr/>
          </p:nvSpPr>
          <p:spPr bwMode="auto">
            <a:xfrm>
              <a:off x="4984" y="1408"/>
              <a:ext cx="240" cy="2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lnSpc>
                  <a:spcPct val="90000"/>
                </a:lnSpc>
                <a:spcBef>
                  <a:spcPct val="30000"/>
                </a:spcBef>
                <a:buFontTx/>
                <a:buChar char="•"/>
              </a:pPr>
              <a:endParaRPr lang="en-CA" altLang="en-US" sz="2000" dirty="0">
                <a:latin typeface="Times New Roman" panose="02020603050405020304" pitchFamily="18" charset="0"/>
              </a:endParaRPr>
            </a:p>
          </p:txBody>
        </p:sp>
        <p:sp>
          <p:nvSpPr>
            <p:cNvPr id="92175" name="Rectangle 15"/>
            <p:cNvSpPr>
              <a:spLocks noChangeArrowheads="1"/>
            </p:cNvSpPr>
            <p:nvPr/>
          </p:nvSpPr>
          <p:spPr bwMode="auto">
            <a:xfrm>
              <a:off x="4744" y="1408"/>
              <a:ext cx="240" cy="2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lnSpc>
                  <a:spcPct val="90000"/>
                </a:lnSpc>
                <a:spcBef>
                  <a:spcPct val="30000"/>
                </a:spcBef>
                <a:buFontTx/>
                <a:buChar char="•"/>
              </a:pPr>
              <a:endParaRPr lang="en-CA" altLang="en-US" sz="2000" dirty="0">
                <a:latin typeface="Times New Roman" panose="02020603050405020304" pitchFamily="18" charset="0"/>
              </a:endParaRPr>
            </a:p>
          </p:txBody>
        </p:sp>
        <p:sp>
          <p:nvSpPr>
            <p:cNvPr id="92176" name="Rectangle 16"/>
            <p:cNvSpPr>
              <a:spLocks noChangeArrowheads="1"/>
            </p:cNvSpPr>
            <p:nvPr/>
          </p:nvSpPr>
          <p:spPr bwMode="auto">
            <a:xfrm>
              <a:off x="4504" y="1408"/>
              <a:ext cx="240" cy="2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lnSpc>
                  <a:spcPct val="90000"/>
                </a:lnSpc>
                <a:spcBef>
                  <a:spcPct val="30000"/>
                </a:spcBef>
                <a:buFontTx/>
                <a:buChar char="•"/>
              </a:pPr>
              <a:endParaRPr lang="en-CA" altLang="en-US" sz="2000" dirty="0">
                <a:latin typeface="Times New Roman" panose="02020603050405020304" pitchFamily="18" charset="0"/>
              </a:endParaRPr>
            </a:p>
          </p:txBody>
        </p:sp>
        <p:sp>
          <p:nvSpPr>
            <p:cNvPr id="92177" name="Line 17"/>
            <p:cNvSpPr>
              <a:spLocks noChangeShapeType="1"/>
            </p:cNvSpPr>
            <p:nvPr/>
          </p:nvSpPr>
          <p:spPr bwMode="auto">
            <a:xfrm>
              <a:off x="4504" y="1408"/>
              <a:ext cx="2400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tIns="0" rIns="0" bIns="0"/>
            <a:lstStyle/>
            <a:p>
              <a:endParaRPr lang="en-CA" dirty="0"/>
            </a:p>
          </p:txBody>
        </p:sp>
        <p:sp>
          <p:nvSpPr>
            <p:cNvPr id="92178" name="Line 18"/>
            <p:cNvSpPr>
              <a:spLocks noChangeShapeType="1"/>
            </p:cNvSpPr>
            <p:nvPr/>
          </p:nvSpPr>
          <p:spPr bwMode="auto">
            <a:xfrm>
              <a:off x="4504" y="1648"/>
              <a:ext cx="2400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tIns="0" rIns="0" bIns="0"/>
            <a:lstStyle/>
            <a:p>
              <a:endParaRPr lang="en-CA" dirty="0"/>
            </a:p>
          </p:txBody>
        </p:sp>
        <p:sp>
          <p:nvSpPr>
            <p:cNvPr id="92179" name="Line 19"/>
            <p:cNvSpPr>
              <a:spLocks noChangeShapeType="1"/>
            </p:cNvSpPr>
            <p:nvPr/>
          </p:nvSpPr>
          <p:spPr bwMode="auto">
            <a:xfrm>
              <a:off x="4504" y="1408"/>
              <a:ext cx="0" cy="24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tIns="0" rIns="0" bIns="0"/>
            <a:lstStyle/>
            <a:p>
              <a:endParaRPr lang="en-CA" dirty="0"/>
            </a:p>
          </p:txBody>
        </p:sp>
        <p:sp>
          <p:nvSpPr>
            <p:cNvPr id="92180" name="Line 20"/>
            <p:cNvSpPr>
              <a:spLocks noChangeShapeType="1"/>
            </p:cNvSpPr>
            <p:nvPr/>
          </p:nvSpPr>
          <p:spPr bwMode="auto">
            <a:xfrm>
              <a:off x="4744" y="1408"/>
              <a:ext cx="0" cy="24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tIns="0" rIns="0" bIns="0"/>
            <a:lstStyle/>
            <a:p>
              <a:endParaRPr lang="en-CA" dirty="0"/>
            </a:p>
          </p:txBody>
        </p:sp>
        <p:sp>
          <p:nvSpPr>
            <p:cNvPr id="92181" name="Line 21"/>
            <p:cNvSpPr>
              <a:spLocks noChangeShapeType="1"/>
            </p:cNvSpPr>
            <p:nvPr/>
          </p:nvSpPr>
          <p:spPr bwMode="auto">
            <a:xfrm>
              <a:off x="4984" y="1408"/>
              <a:ext cx="0" cy="24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tIns="0" rIns="0" bIns="0"/>
            <a:lstStyle/>
            <a:p>
              <a:endParaRPr lang="en-CA" dirty="0"/>
            </a:p>
          </p:txBody>
        </p:sp>
        <p:sp>
          <p:nvSpPr>
            <p:cNvPr id="92182" name="Line 22"/>
            <p:cNvSpPr>
              <a:spLocks noChangeShapeType="1"/>
            </p:cNvSpPr>
            <p:nvPr/>
          </p:nvSpPr>
          <p:spPr bwMode="auto">
            <a:xfrm>
              <a:off x="5224" y="1408"/>
              <a:ext cx="0" cy="24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tIns="0" rIns="0" bIns="0"/>
            <a:lstStyle/>
            <a:p>
              <a:endParaRPr lang="en-CA" dirty="0"/>
            </a:p>
          </p:txBody>
        </p:sp>
        <p:sp>
          <p:nvSpPr>
            <p:cNvPr id="92183" name="Line 23"/>
            <p:cNvSpPr>
              <a:spLocks noChangeShapeType="1"/>
            </p:cNvSpPr>
            <p:nvPr/>
          </p:nvSpPr>
          <p:spPr bwMode="auto">
            <a:xfrm>
              <a:off x="5464" y="1408"/>
              <a:ext cx="0" cy="24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tIns="0" rIns="0" bIns="0"/>
            <a:lstStyle/>
            <a:p>
              <a:endParaRPr lang="en-CA" dirty="0"/>
            </a:p>
          </p:txBody>
        </p:sp>
        <p:sp>
          <p:nvSpPr>
            <p:cNvPr id="92184" name="Line 24"/>
            <p:cNvSpPr>
              <a:spLocks noChangeShapeType="1"/>
            </p:cNvSpPr>
            <p:nvPr/>
          </p:nvSpPr>
          <p:spPr bwMode="auto">
            <a:xfrm>
              <a:off x="5704" y="1408"/>
              <a:ext cx="0" cy="24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tIns="0" rIns="0" bIns="0"/>
            <a:lstStyle/>
            <a:p>
              <a:endParaRPr lang="en-CA" dirty="0"/>
            </a:p>
          </p:txBody>
        </p:sp>
        <p:sp>
          <p:nvSpPr>
            <p:cNvPr id="92185" name="Line 25"/>
            <p:cNvSpPr>
              <a:spLocks noChangeShapeType="1"/>
            </p:cNvSpPr>
            <p:nvPr/>
          </p:nvSpPr>
          <p:spPr bwMode="auto">
            <a:xfrm>
              <a:off x="5944" y="1408"/>
              <a:ext cx="0" cy="24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tIns="0" rIns="0" bIns="0"/>
            <a:lstStyle/>
            <a:p>
              <a:endParaRPr lang="en-CA" dirty="0"/>
            </a:p>
          </p:txBody>
        </p:sp>
        <p:sp>
          <p:nvSpPr>
            <p:cNvPr id="92186" name="Line 26"/>
            <p:cNvSpPr>
              <a:spLocks noChangeShapeType="1"/>
            </p:cNvSpPr>
            <p:nvPr/>
          </p:nvSpPr>
          <p:spPr bwMode="auto">
            <a:xfrm>
              <a:off x="6184" y="1408"/>
              <a:ext cx="0" cy="24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tIns="0" rIns="0" bIns="0"/>
            <a:lstStyle/>
            <a:p>
              <a:endParaRPr lang="en-CA" dirty="0"/>
            </a:p>
          </p:txBody>
        </p:sp>
        <p:sp>
          <p:nvSpPr>
            <p:cNvPr id="92187" name="Line 27"/>
            <p:cNvSpPr>
              <a:spLocks noChangeShapeType="1"/>
            </p:cNvSpPr>
            <p:nvPr/>
          </p:nvSpPr>
          <p:spPr bwMode="auto">
            <a:xfrm>
              <a:off x="6424" y="1408"/>
              <a:ext cx="0" cy="24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tIns="0" rIns="0" bIns="0"/>
            <a:lstStyle/>
            <a:p>
              <a:endParaRPr lang="en-CA" dirty="0"/>
            </a:p>
          </p:txBody>
        </p:sp>
        <p:sp>
          <p:nvSpPr>
            <p:cNvPr id="92188" name="Line 28"/>
            <p:cNvSpPr>
              <a:spLocks noChangeShapeType="1"/>
            </p:cNvSpPr>
            <p:nvPr/>
          </p:nvSpPr>
          <p:spPr bwMode="auto">
            <a:xfrm>
              <a:off x="6664" y="1408"/>
              <a:ext cx="0" cy="24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tIns="0" rIns="0" bIns="0"/>
            <a:lstStyle/>
            <a:p>
              <a:endParaRPr lang="en-CA" dirty="0"/>
            </a:p>
          </p:txBody>
        </p:sp>
        <p:sp>
          <p:nvSpPr>
            <p:cNvPr id="92189" name="Line 29"/>
            <p:cNvSpPr>
              <a:spLocks noChangeShapeType="1"/>
            </p:cNvSpPr>
            <p:nvPr/>
          </p:nvSpPr>
          <p:spPr bwMode="auto">
            <a:xfrm>
              <a:off x="6904" y="1408"/>
              <a:ext cx="0" cy="24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tIns="0" rIns="0" bIns="0"/>
            <a:lstStyle/>
            <a:p>
              <a:endParaRPr lang="en-CA" dirty="0"/>
            </a:p>
          </p:txBody>
        </p:sp>
      </p:grpSp>
    </p:spTree>
    <p:extLst>
      <p:ext uri="{BB962C8B-B14F-4D97-AF65-F5344CB8AC3E}">
        <p14:creationId xmlns:p14="http://schemas.microsoft.com/office/powerpoint/2010/main" val="6477658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058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058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058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058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058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058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0589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0589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05891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05891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05891" grpId="0" build="p" autoUpdateAnimBg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FF0000"/>
                </a:solidFill>
              </a:rPr>
              <a:t>Boundary Checking </a:t>
            </a:r>
            <a:r>
              <a:rPr lang="en-US" dirty="0"/>
              <a:t>Lists </a:t>
            </a:r>
            <a:r>
              <a:rPr lang="en-US" dirty="0" smtClean="0"/>
              <a:t>(4)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1" indent="0">
              <a:buNone/>
            </a:pPr>
            <a:r>
              <a:rPr lang="en-US" sz="1800" dirty="0" err="1">
                <a:latin typeface="Consolas" panose="020B0609020204030204" pitchFamily="49" charset="0"/>
              </a:rPr>
              <a:t>def</a:t>
            </a:r>
            <a:r>
              <a:rPr lang="en-US" sz="1800" dirty="0">
                <a:latin typeface="Consolas" panose="020B0609020204030204" pitchFamily="49" charset="0"/>
              </a:rPr>
              <a:t> </a:t>
            </a:r>
            <a:r>
              <a:rPr lang="en-US" sz="1800" dirty="0" err="1">
                <a:latin typeface="Consolas" panose="020B0609020204030204" pitchFamily="49" charset="0"/>
              </a:rPr>
              <a:t>getLocation</a:t>
            </a:r>
            <a:r>
              <a:rPr lang="en-US" sz="1800" dirty="0">
                <a:latin typeface="Consolas" panose="020B0609020204030204" pitchFamily="49" charset="0"/>
              </a:rPr>
              <a:t>():</a:t>
            </a:r>
          </a:p>
          <a:p>
            <a:pPr marL="342900" lvl="1" indent="0">
              <a:buNone/>
            </a:pPr>
            <a:r>
              <a:rPr lang="en-US" sz="1800" dirty="0">
                <a:latin typeface="Consolas" panose="020B0609020204030204" pitchFamily="49" charset="0"/>
              </a:rPr>
              <a:t>    </a:t>
            </a:r>
            <a:r>
              <a:rPr lang="en-US" sz="1800" dirty="0" err="1">
                <a:latin typeface="Consolas" panose="020B0609020204030204" pitchFamily="49" charset="0"/>
              </a:rPr>
              <a:t>outOfBounds</a:t>
            </a:r>
            <a:r>
              <a:rPr lang="en-US" sz="1800" dirty="0">
                <a:latin typeface="Consolas" panose="020B0609020204030204" pitchFamily="49" charset="0"/>
              </a:rPr>
              <a:t> = True</a:t>
            </a:r>
          </a:p>
          <a:p>
            <a:pPr marL="342900" lvl="1" indent="0">
              <a:buNone/>
            </a:pPr>
            <a:r>
              <a:rPr lang="en-US" sz="1800" dirty="0">
                <a:latin typeface="Consolas" panose="020B0609020204030204" pitchFamily="49" charset="0"/>
              </a:rPr>
              <a:t>    row = -1</a:t>
            </a:r>
          </a:p>
          <a:p>
            <a:pPr marL="342900" lvl="1" indent="0">
              <a:buNone/>
            </a:pPr>
            <a:r>
              <a:rPr lang="en-US" sz="1800" dirty="0">
                <a:latin typeface="Consolas" panose="020B0609020204030204" pitchFamily="49" charset="0"/>
              </a:rPr>
              <a:t>    column = -1</a:t>
            </a:r>
          </a:p>
          <a:p>
            <a:pPr marL="342900" lvl="1" indent="0">
              <a:buNone/>
            </a:pPr>
            <a:r>
              <a:rPr lang="en-US" sz="1800" dirty="0">
                <a:latin typeface="Consolas" panose="020B0609020204030204" pitchFamily="49" charset="0"/>
              </a:rPr>
              <a:t>    </a:t>
            </a:r>
            <a:r>
              <a:rPr lang="en-US" sz="1800" dirty="0" smtClean="0">
                <a:latin typeface="Consolas" panose="020B0609020204030204" pitchFamily="49" charset="0"/>
              </a:rPr>
              <a:t>while(</a:t>
            </a:r>
            <a:r>
              <a:rPr lang="en-US" sz="1800" dirty="0" err="1" smtClean="0">
                <a:latin typeface="Consolas" panose="020B0609020204030204" pitchFamily="49" charset="0"/>
              </a:rPr>
              <a:t>outOfBounds</a:t>
            </a:r>
            <a:r>
              <a:rPr lang="en-US" sz="1800" dirty="0" smtClean="0">
                <a:latin typeface="Consolas" panose="020B0609020204030204" pitchFamily="49" charset="0"/>
              </a:rPr>
              <a:t> </a:t>
            </a:r>
            <a:r>
              <a:rPr lang="en-US" sz="1800" dirty="0">
                <a:latin typeface="Consolas" panose="020B0609020204030204" pitchFamily="49" charset="0"/>
              </a:rPr>
              <a:t>== True):</a:t>
            </a:r>
          </a:p>
          <a:p>
            <a:pPr marL="342900" lvl="1" indent="0">
              <a:buNone/>
            </a:pPr>
            <a:r>
              <a:rPr lang="en-US" sz="1800" dirty="0">
                <a:latin typeface="Consolas" panose="020B0609020204030204" pitchFamily="49" charset="0"/>
              </a:rPr>
              <a:t>       print("Enter location of square to change to a !")</a:t>
            </a:r>
          </a:p>
          <a:p>
            <a:pPr marL="342900" lvl="1" indent="0">
              <a:buNone/>
            </a:pPr>
            <a:r>
              <a:rPr lang="en-US" sz="1800" dirty="0">
                <a:latin typeface="Consolas" panose="020B0609020204030204" pitchFamily="49" charset="0"/>
              </a:rPr>
              <a:t>       row = </a:t>
            </a:r>
            <a:r>
              <a:rPr lang="en-US" sz="1800" dirty="0" err="1">
                <a:latin typeface="Consolas" panose="020B0609020204030204" pitchFamily="49" charset="0"/>
              </a:rPr>
              <a:t>int</a:t>
            </a:r>
            <a:r>
              <a:rPr lang="en-US" sz="1800" dirty="0">
                <a:latin typeface="Consolas" panose="020B0609020204030204" pitchFamily="49" charset="0"/>
              </a:rPr>
              <a:t>(input("Enter a row (</a:t>
            </a:r>
            <a:r>
              <a:rPr lang="en-US" sz="1800" dirty="0" smtClean="0">
                <a:latin typeface="Consolas" panose="020B0609020204030204" pitchFamily="49" charset="0"/>
              </a:rPr>
              <a:t>0-3): </a:t>
            </a:r>
            <a:r>
              <a:rPr lang="en-US" sz="1800" dirty="0">
                <a:latin typeface="Consolas" panose="020B0609020204030204" pitchFamily="49" charset="0"/>
              </a:rPr>
              <a:t>"))</a:t>
            </a:r>
          </a:p>
          <a:p>
            <a:pPr marL="342900" lvl="1" indent="0">
              <a:buNone/>
            </a:pPr>
            <a:r>
              <a:rPr lang="en-US" sz="1800" dirty="0">
                <a:latin typeface="Consolas" panose="020B0609020204030204" pitchFamily="49" charset="0"/>
              </a:rPr>
              <a:t>       column = </a:t>
            </a:r>
            <a:r>
              <a:rPr lang="en-US" sz="1800" dirty="0" err="1">
                <a:latin typeface="Consolas" panose="020B0609020204030204" pitchFamily="49" charset="0"/>
              </a:rPr>
              <a:t>int</a:t>
            </a:r>
            <a:r>
              <a:rPr lang="en-US" sz="1800" dirty="0">
                <a:latin typeface="Consolas" panose="020B0609020204030204" pitchFamily="49" charset="0"/>
              </a:rPr>
              <a:t>(input("Enter a column (</a:t>
            </a:r>
            <a:r>
              <a:rPr lang="en-US" sz="1800" dirty="0" smtClean="0">
                <a:latin typeface="Consolas" panose="020B0609020204030204" pitchFamily="49" charset="0"/>
              </a:rPr>
              <a:t>0-3): </a:t>
            </a:r>
            <a:r>
              <a:rPr lang="en-US" sz="1800" dirty="0">
                <a:latin typeface="Consolas" panose="020B0609020204030204" pitchFamily="49" charset="0"/>
              </a:rPr>
              <a:t>"))</a:t>
            </a:r>
          </a:p>
          <a:p>
            <a:pPr marL="342900" lvl="1" indent="0">
              <a:buNone/>
            </a:pPr>
            <a:r>
              <a:rPr lang="en-US" sz="1800" dirty="0">
                <a:latin typeface="Consolas" panose="020B0609020204030204" pitchFamily="49" charset="0"/>
              </a:rPr>
              <a:t>       outside = </a:t>
            </a:r>
            <a:r>
              <a:rPr lang="en-US" sz="1800" dirty="0" err="1">
                <a:solidFill>
                  <a:srgbClr val="FF0000"/>
                </a:solidFill>
                <a:latin typeface="Consolas" panose="020B0609020204030204" pitchFamily="49" charset="0"/>
              </a:rPr>
              <a:t>isOut</a:t>
            </a:r>
            <a:r>
              <a:rPr lang="en-US" sz="1800" dirty="0">
                <a:solidFill>
                  <a:srgbClr val="FF0000"/>
                </a:solidFill>
                <a:latin typeface="Consolas" panose="020B0609020204030204" pitchFamily="49" charset="0"/>
              </a:rPr>
              <a:t>(</a:t>
            </a:r>
            <a:r>
              <a:rPr lang="en-US" sz="1800" dirty="0" err="1">
                <a:latin typeface="Consolas" panose="020B0609020204030204" pitchFamily="49" charset="0"/>
              </a:rPr>
              <a:t>row,column</a:t>
            </a:r>
            <a:r>
              <a:rPr lang="en-US" sz="1800" dirty="0">
                <a:solidFill>
                  <a:srgbClr val="FF0000"/>
                </a:solidFill>
                <a:latin typeface="Consolas" panose="020B0609020204030204" pitchFamily="49" charset="0"/>
              </a:rPr>
              <a:t>)</a:t>
            </a:r>
          </a:p>
          <a:p>
            <a:pPr marL="342900" lvl="1" indent="0">
              <a:buNone/>
            </a:pPr>
            <a:r>
              <a:rPr lang="en-US" sz="1800" dirty="0">
                <a:latin typeface="Consolas" panose="020B0609020204030204" pitchFamily="49" charset="0"/>
              </a:rPr>
              <a:t>       </a:t>
            </a:r>
            <a:r>
              <a:rPr lang="en-US" sz="1800" dirty="0" smtClean="0">
                <a:latin typeface="Consolas" panose="020B0609020204030204" pitchFamily="49" charset="0"/>
              </a:rPr>
              <a:t>if(outside </a:t>
            </a:r>
            <a:r>
              <a:rPr lang="en-US" sz="1800" dirty="0">
                <a:latin typeface="Consolas" panose="020B0609020204030204" pitchFamily="49" charset="0"/>
              </a:rPr>
              <a:t>== True):</a:t>
            </a:r>
          </a:p>
          <a:p>
            <a:pPr marL="342900" lvl="1" indent="0">
              <a:buNone/>
            </a:pPr>
            <a:r>
              <a:rPr lang="en-US" sz="1800" dirty="0">
                <a:latin typeface="Consolas" panose="020B0609020204030204" pitchFamily="49" charset="0"/>
              </a:rPr>
              <a:t>          print("Row=%d, Col=%d" %(</a:t>
            </a:r>
            <a:r>
              <a:rPr lang="en-US" sz="1800" dirty="0" err="1">
                <a:latin typeface="Consolas" panose="020B0609020204030204" pitchFamily="49" charset="0"/>
              </a:rPr>
              <a:t>row,column</a:t>
            </a:r>
            <a:r>
              <a:rPr lang="en-US" sz="1800" dirty="0">
                <a:latin typeface="Consolas" panose="020B0609020204030204" pitchFamily="49" charset="0"/>
              </a:rPr>
              <a:t>), end = " ")</a:t>
            </a:r>
          </a:p>
          <a:p>
            <a:pPr marL="342900" lvl="1" indent="0">
              <a:buNone/>
            </a:pPr>
            <a:r>
              <a:rPr lang="en-US" sz="1800" dirty="0">
                <a:latin typeface="Consolas" panose="020B0609020204030204" pitchFamily="49" charset="0"/>
              </a:rPr>
              <a:t>          print("is outside range of 0-" + </a:t>
            </a:r>
            <a:r>
              <a:rPr lang="en-US" sz="1800" dirty="0" err="1">
                <a:latin typeface="Consolas" panose="020B0609020204030204" pitchFamily="49" charset="0"/>
              </a:rPr>
              <a:t>str</a:t>
            </a:r>
            <a:r>
              <a:rPr lang="en-US" sz="1800" dirty="0">
                <a:latin typeface="Consolas" panose="020B0609020204030204" pitchFamily="49" charset="0"/>
              </a:rPr>
              <a:t>(SIZE) + "." )</a:t>
            </a:r>
          </a:p>
          <a:p>
            <a:pPr marL="342900" lvl="1" indent="0">
              <a:buNone/>
            </a:pPr>
            <a:r>
              <a:rPr lang="en-US" sz="1800" dirty="0">
                <a:latin typeface="Consolas" panose="020B0609020204030204" pitchFamily="49" charset="0"/>
              </a:rPr>
              <a:t>       else:</a:t>
            </a:r>
          </a:p>
          <a:p>
            <a:pPr marL="342900" lvl="1" indent="0">
              <a:buNone/>
            </a:pPr>
            <a:r>
              <a:rPr lang="en-US" sz="1800" dirty="0">
                <a:latin typeface="Consolas" panose="020B0609020204030204" pitchFamily="49" charset="0"/>
              </a:rPr>
              <a:t>          </a:t>
            </a:r>
            <a:r>
              <a:rPr lang="en-US" sz="1800" dirty="0" err="1">
                <a:latin typeface="Consolas" panose="020B0609020204030204" pitchFamily="49" charset="0"/>
              </a:rPr>
              <a:t>outOfBounds</a:t>
            </a:r>
            <a:r>
              <a:rPr lang="en-US" sz="1800" dirty="0">
                <a:latin typeface="Consolas" panose="020B0609020204030204" pitchFamily="49" charset="0"/>
              </a:rPr>
              <a:t> = False</a:t>
            </a:r>
          </a:p>
          <a:p>
            <a:pPr marL="342900" lvl="1" indent="0">
              <a:buNone/>
            </a:pPr>
            <a:r>
              <a:rPr lang="en-US" sz="1800" dirty="0">
                <a:latin typeface="Consolas" panose="020B0609020204030204" pitchFamily="49" charset="0"/>
              </a:rPr>
              <a:t>    return(</a:t>
            </a:r>
            <a:r>
              <a:rPr lang="en-US" sz="1800" dirty="0" err="1">
                <a:latin typeface="Consolas" panose="020B0609020204030204" pitchFamily="49" charset="0"/>
              </a:rPr>
              <a:t>row,column</a:t>
            </a:r>
            <a:r>
              <a:rPr lang="en-US" sz="1800" dirty="0">
                <a:latin typeface="Consolas" panose="020B0609020204030204" pitchFamily="49" charset="0"/>
              </a:rPr>
              <a:t>)</a:t>
            </a:r>
            <a:endParaRPr lang="en-CA" sz="1800" dirty="0"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969543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Boundary Checking Lists </a:t>
            </a:r>
            <a:r>
              <a:rPr lang="en-US" dirty="0" smtClean="0"/>
              <a:t>(5)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1" indent="0">
              <a:buNone/>
            </a:pPr>
            <a:r>
              <a:rPr lang="en-CA" sz="1800" dirty="0" err="1">
                <a:latin typeface="Consolas" panose="020B0609020204030204" pitchFamily="49" charset="0"/>
              </a:rPr>
              <a:t>def</a:t>
            </a:r>
            <a:r>
              <a:rPr lang="en-CA" sz="1800" dirty="0">
                <a:latin typeface="Consolas" panose="020B0609020204030204" pitchFamily="49" charset="0"/>
              </a:rPr>
              <a:t> initialize():</a:t>
            </a:r>
          </a:p>
          <a:p>
            <a:pPr marL="342900" lvl="1" indent="0">
              <a:buNone/>
            </a:pPr>
            <a:r>
              <a:rPr lang="en-CA" sz="1800" dirty="0">
                <a:latin typeface="Consolas" panose="020B0609020204030204" pitchFamily="49" charset="0"/>
              </a:rPr>
              <a:t>    world = []</a:t>
            </a:r>
          </a:p>
          <a:p>
            <a:pPr marL="342900" lvl="1" indent="0">
              <a:buNone/>
            </a:pPr>
            <a:r>
              <a:rPr lang="en-CA" sz="1800" dirty="0">
                <a:latin typeface="Consolas" panose="020B0609020204030204" pitchFamily="49" charset="0"/>
              </a:rPr>
              <a:t>    r = -1</a:t>
            </a:r>
          </a:p>
          <a:p>
            <a:pPr marL="342900" lvl="1" indent="0">
              <a:buNone/>
            </a:pPr>
            <a:r>
              <a:rPr lang="en-CA" sz="1800" dirty="0">
                <a:latin typeface="Consolas" panose="020B0609020204030204" pitchFamily="49" charset="0"/>
              </a:rPr>
              <a:t>    c = -1</a:t>
            </a:r>
          </a:p>
          <a:p>
            <a:pPr marL="342900" lvl="1" indent="0">
              <a:buNone/>
            </a:pPr>
            <a:r>
              <a:rPr lang="en-CA" sz="1800" dirty="0">
                <a:latin typeface="Consolas" panose="020B0609020204030204" pitchFamily="49" charset="0"/>
              </a:rPr>
              <a:t>    </a:t>
            </a:r>
            <a:r>
              <a:rPr lang="en-CA" sz="1800" dirty="0" err="1">
                <a:latin typeface="Consolas" panose="020B0609020204030204" pitchFamily="49" charset="0"/>
              </a:rPr>
              <a:t>randomNumber</a:t>
            </a:r>
            <a:r>
              <a:rPr lang="en-CA" sz="1800" dirty="0">
                <a:latin typeface="Consolas" panose="020B0609020204030204" pitchFamily="49" charset="0"/>
              </a:rPr>
              <a:t> = -1</a:t>
            </a:r>
          </a:p>
          <a:p>
            <a:pPr marL="342900" lvl="1" indent="0">
              <a:buNone/>
            </a:pPr>
            <a:r>
              <a:rPr lang="en-CA" sz="1800" dirty="0">
                <a:latin typeface="Consolas" panose="020B0609020204030204" pitchFamily="49" charset="0"/>
              </a:rPr>
              <a:t>    </a:t>
            </a:r>
            <a:r>
              <a:rPr lang="en-CA" sz="1800" dirty="0" err="1">
                <a:latin typeface="Consolas" panose="020B0609020204030204" pitchFamily="49" charset="0"/>
              </a:rPr>
              <a:t>newElement</a:t>
            </a:r>
            <a:r>
              <a:rPr lang="en-CA" sz="1800" dirty="0">
                <a:latin typeface="Consolas" panose="020B0609020204030204" pitchFamily="49" charset="0"/>
              </a:rPr>
              <a:t> = ERROR</a:t>
            </a:r>
          </a:p>
          <a:p>
            <a:pPr marL="342900" lvl="1" indent="0">
              <a:buNone/>
            </a:pPr>
            <a:r>
              <a:rPr lang="en-CA" sz="1800" dirty="0">
                <a:latin typeface="Consolas" panose="020B0609020204030204" pitchFamily="49" charset="0"/>
              </a:rPr>
              <a:t>    for r in range (0,SIZE,1):</a:t>
            </a:r>
          </a:p>
          <a:p>
            <a:pPr marL="342900" lvl="1" indent="0">
              <a:buNone/>
            </a:pPr>
            <a:r>
              <a:rPr lang="en-CA" sz="1800" dirty="0">
                <a:latin typeface="Consolas" panose="020B0609020204030204" pitchFamily="49" charset="0"/>
              </a:rPr>
              <a:t>        </a:t>
            </a:r>
            <a:r>
              <a:rPr lang="en-CA" sz="1800" dirty="0" err="1">
                <a:latin typeface="Consolas" panose="020B0609020204030204" pitchFamily="49" charset="0"/>
              </a:rPr>
              <a:t>randomNumber</a:t>
            </a:r>
            <a:r>
              <a:rPr lang="en-CA" sz="1800" dirty="0">
                <a:latin typeface="Consolas" panose="020B0609020204030204" pitchFamily="49" charset="0"/>
              </a:rPr>
              <a:t> = </a:t>
            </a:r>
            <a:r>
              <a:rPr lang="en-CA" sz="1800" dirty="0" err="1">
                <a:latin typeface="Consolas" panose="020B0609020204030204" pitchFamily="49" charset="0"/>
              </a:rPr>
              <a:t>random.randrange</a:t>
            </a:r>
            <a:r>
              <a:rPr lang="en-CA" sz="1800" dirty="0">
                <a:latin typeface="Consolas" panose="020B0609020204030204" pitchFamily="49" charset="0"/>
              </a:rPr>
              <a:t>(1,101)</a:t>
            </a:r>
          </a:p>
          <a:p>
            <a:pPr marL="342900" lvl="1" indent="0">
              <a:buNone/>
            </a:pPr>
            <a:r>
              <a:rPr lang="en-CA" sz="1800" dirty="0">
                <a:latin typeface="Consolas" panose="020B0609020204030204" pitchFamily="49" charset="0"/>
              </a:rPr>
              <a:t>        element = </a:t>
            </a:r>
            <a:r>
              <a:rPr lang="en-CA" sz="1800" dirty="0" err="1">
                <a:latin typeface="Consolas" panose="020B0609020204030204" pitchFamily="49" charset="0"/>
              </a:rPr>
              <a:t>generateElement</a:t>
            </a:r>
            <a:r>
              <a:rPr lang="en-CA" sz="1800" dirty="0">
                <a:latin typeface="Consolas" panose="020B0609020204030204" pitchFamily="49" charset="0"/>
              </a:rPr>
              <a:t>(</a:t>
            </a:r>
            <a:r>
              <a:rPr lang="en-CA" sz="1800" dirty="0" err="1">
                <a:latin typeface="Consolas" panose="020B0609020204030204" pitchFamily="49" charset="0"/>
              </a:rPr>
              <a:t>randomNumber</a:t>
            </a:r>
            <a:r>
              <a:rPr lang="en-CA" sz="1800" dirty="0">
                <a:latin typeface="Consolas" panose="020B0609020204030204" pitchFamily="49" charset="0"/>
              </a:rPr>
              <a:t>)</a:t>
            </a:r>
          </a:p>
          <a:p>
            <a:pPr marL="342900" lvl="1" indent="0">
              <a:buNone/>
            </a:pPr>
            <a:r>
              <a:rPr lang="en-CA" sz="1800" dirty="0">
                <a:latin typeface="Consolas" panose="020B0609020204030204" pitchFamily="49" charset="0"/>
              </a:rPr>
              <a:t>        </a:t>
            </a:r>
            <a:r>
              <a:rPr lang="en-CA" sz="1800" dirty="0" err="1">
                <a:latin typeface="Consolas" panose="020B0609020204030204" pitchFamily="49" charset="0"/>
              </a:rPr>
              <a:t>tempRow</a:t>
            </a:r>
            <a:r>
              <a:rPr lang="en-CA" sz="1800" dirty="0">
                <a:latin typeface="Consolas" panose="020B0609020204030204" pitchFamily="49" charset="0"/>
              </a:rPr>
              <a:t> = [element] * SIZE</a:t>
            </a:r>
          </a:p>
          <a:p>
            <a:pPr marL="342900" lvl="1" indent="0">
              <a:buNone/>
            </a:pPr>
            <a:r>
              <a:rPr lang="en-CA" sz="1800" dirty="0">
                <a:latin typeface="Consolas" panose="020B0609020204030204" pitchFamily="49" charset="0"/>
              </a:rPr>
              <a:t>        </a:t>
            </a:r>
            <a:r>
              <a:rPr lang="en-CA" sz="1800" dirty="0" err="1">
                <a:latin typeface="Consolas" panose="020B0609020204030204" pitchFamily="49" charset="0"/>
              </a:rPr>
              <a:t>world.append</a:t>
            </a:r>
            <a:r>
              <a:rPr lang="en-CA" sz="1800" dirty="0">
                <a:latin typeface="Consolas" panose="020B0609020204030204" pitchFamily="49" charset="0"/>
              </a:rPr>
              <a:t>(</a:t>
            </a:r>
            <a:r>
              <a:rPr lang="en-CA" sz="1800" dirty="0" err="1">
                <a:latin typeface="Consolas" panose="020B0609020204030204" pitchFamily="49" charset="0"/>
              </a:rPr>
              <a:t>tempRow</a:t>
            </a:r>
            <a:r>
              <a:rPr lang="en-CA" sz="1800" dirty="0">
                <a:latin typeface="Consolas" panose="020B0609020204030204" pitchFamily="49" charset="0"/>
              </a:rPr>
              <a:t>)  </a:t>
            </a:r>
            <a:r>
              <a:rPr lang="en-CA" sz="1800" dirty="0">
                <a:solidFill>
                  <a:srgbClr val="0000FF"/>
                </a:solidFill>
                <a:latin typeface="Consolas" panose="020B0609020204030204" pitchFamily="49" charset="0"/>
              </a:rPr>
              <a:t># Add in new empty row</a:t>
            </a:r>
          </a:p>
          <a:p>
            <a:pPr marL="342900" lvl="1" indent="0">
              <a:buNone/>
            </a:pPr>
            <a:r>
              <a:rPr lang="en-CA" sz="1800" dirty="0">
                <a:latin typeface="Consolas" panose="020B0609020204030204" pitchFamily="49" charset="0"/>
              </a:rPr>
              <a:t>        print(</a:t>
            </a:r>
            <a:r>
              <a:rPr lang="en-CA" sz="1800" dirty="0" err="1">
                <a:latin typeface="Consolas" panose="020B0609020204030204" pitchFamily="49" charset="0"/>
              </a:rPr>
              <a:t>tempRow</a:t>
            </a:r>
            <a:r>
              <a:rPr lang="en-CA" sz="1800" dirty="0">
                <a:latin typeface="Consolas" panose="020B0609020204030204" pitchFamily="49" charset="0"/>
              </a:rPr>
              <a:t>)</a:t>
            </a:r>
          </a:p>
          <a:p>
            <a:pPr marL="342900" lvl="1" indent="0">
              <a:buNone/>
            </a:pPr>
            <a:r>
              <a:rPr lang="en-CA" sz="1800" dirty="0">
                <a:latin typeface="Consolas" panose="020B0609020204030204" pitchFamily="49" charset="0"/>
              </a:rPr>
              <a:t>    return(world)</a:t>
            </a:r>
          </a:p>
        </p:txBody>
      </p:sp>
    </p:spTree>
    <p:extLst>
      <p:ext uri="{BB962C8B-B14F-4D97-AF65-F5344CB8AC3E}">
        <p14:creationId xmlns:p14="http://schemas.microsoft.com/office/powerpoint/2010/main" val="7487109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FF0000"/>
                </a:solidFill>
              </a:rPr>
              <a:t>Boundary Checking Lists </a:t>
            </a:r>
            <a:r>
              <a:rPr lang="en-US" dirty="0" smtClean="0"/>
              <a:t>(6)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1" indent="0">
              <a:buNone/>
            </a:pPr>
            <a:r>
              <a:rPr lang="en-US" sz="1800" dirty="0" err="1">
                <a:latin typeface="Consolas" panose="020B0609020204030204" pitchFamily="49" charset="0"/>
              </a:rPr>
              <a:t>def</a:t>
            </a:r>
            <a:r>
              <a:rPr lang="en-US" sz="1800" dirty="0">
                <a:latin typeface="Consolas" panose="020B0609020204030204" pitchFamily="49" charset="0"/>
              </a:rPr>
              <a:t> </a:t>
            </a:r>
            <a:r>
              <a:rPr lang="en-US" sz="1800" b="1" dirty="0" err="1">
                <a:solidFill>
                  <a:srgbClr val="FF0000"/>
                </a:solidFill>
                <a:latin typeface="Consolas" panose="020B0609020204030204" pitchFamily="49" charset="0"/>
              </a:rPr>
              <a:t>isOut</a:t>
            </a:r>
            <a:r>
              <a:rPr lang="en-US" sz="1800" dirty="0">
                <a:latin typeface="Consolas" panose="020B0609020204030204" pitchFamily="49" charset="0"/>
              </a:rPr>
              <a:t>(</a:t>
            </a:r>
            <a:r>
              <a:rPr lang="en-US" sz="1800" dirty="0" err="1">
                <a:latin typeface="Consolas" panose="020B0609020204030204" pitchFamily="49" charset="0"/>
              </a:rPr>
              <a:t>row,column</a:t>
            </a:r>
            <a:r>
              <a:rPr lang="en-US" sz="1800" dirty="0">
                <a:latin typeface="Consolas" panose="020B0609020204030204" pitchFamily="49" charset="0"/>
              </a:rPr>
              <a:t>):</a:t>
            </a:r>
          </a:p>
          <a:p>
            <a:pPr marL="342900" lvl="1" indent="0">
              <a:buNone/>
            </a:pPr>
            <a:r>
              <a:rPr lang="en-US" sz="1800" dirty="0">
                <a:latin typeface="Consolas" panose="020B0609020204030204" pitchFamily="49" charset="0"/>
              </a:rPr>
              <a:t>    outside = False</a:t>
            </a:r>
          </a:p>
          <a:p>
            <a:pPr marL="342900" lvl="1" indent="0">
              <a:buNone/>
            </a:pPr>
            <a:r>
              <a:rPr lang="en-US" sz="1800" dirty="0">
                <a:latin typeface="Consolas" panose="020B0609020204030204" pitchFamily="49" charset="0"/>
              </a:rPr>
              <a:t>    </a:t>
            </a:r>
            <a:r>
              <a:rPr lang="en-US" sz="1800" dirty="0" smtClean="0">
                <a:latin typeface="Consolas" panose="020B0609020204030204" pitchFamily="49" charset="0"/>
              </a:rPr>
              <a:t>if((</a:t>
            </a:r>
            <a:r>
              <a:rPr lang="en-US" sz="1800" dirty="0">
                <a:latin typeface="Consolas" panose="020B0609020204030204" pitchFamily="49" charset="0"/>
              </a:rPr>
              <a:t>row &lt; 0) or \</a:t>
            </a:r>
          </a:p>
          <a:p>
            <a:pPr marL="342900" lvl="1" indent="0">
              <a:buNone/>
            </a:pPr>
            <a:r>
              <a:rPr lang="en-US" sz="1800" dirty="0">
                <a:latin typeface="Consolas" panose="020B0609020204030204" pitchFamily="49" charset="0"/>
              </a:rPr>
              <a:t>       </a:t>
            </a:r>
            <a:r>
              <a:rPr lang="en-US" sz="1800" dirty="0" smtClean="0">
                <a:latin typeface="Consolas" panose="020B0609020204030204" pitchFamily="49" charset="0"/>
              </a:rPr>
              <a:t>(</a:t>
            </a:r>
            <a:r>
              <a:rPr lang="en-US" sz="1800" dirty="0">
                <a:latin typeface="Consolas" panose="020B0609020204030204" pitchFamily="49" charset="0"/>
              </a:rPr>
              <a:t>row &gt;= SIZE) or \</a:t>
            </a:r>
          </a:p>
          <a:p>
            <a:pPr marL="342900" lvl="1" indent="0">
              <a:buNone/>
            </a:pPr>
            <a:r>
              <a:rPr lang="en-US" sz="1800" dirty="0">
                <a:latin typeface="Consolas" panose="020B0609020204030204" pitchFamily="49" charset="0"/>
              </a:rPr>
              <a:t>       </a:t>
            </a:r>
            <a:r>
              <a:rPr lang="en-US" sz="1800" dirty="0" smtClean="0">
                <a:latin typeface="Consolas" panose="020B0609020204030204" pitchFamily="49" charset="0"/>
              </a:rPr>
              <a:t>(</a:t>
            </a:r>
            <a:r>
              <a:rPr lang="en-US" sz="1800" dirty="0">
                <a:latin typeface="Consolas" panose="020B0609020204030204" pitchFamily="49" charset="0"/>
              </a:rPr>
              <a:t>column &lt; 0) or \</a:t>
            </a:r>
          </a:p>
          <a:p>
            <a:pPr marL="342900" lvl="1" indent="0">
              <a:buNone/>
            </a:pPr>
            <a:r>
              <a:rPr lang="en-US" sz="1800" dirty="0">
                <a:latin typeface="Consolas" panose="020B0609020204030204" pitchFamily="49" charset="0"/>
              </a:rPr>
              <a:t>       </a:t>
            </a:r>
            <a:r>
              <a:rPr lang="en-US" sz="1800" dirty="0" smtClean="0">
                <a:latin typeface="Consolas" panose="020B0609020204030204" pitchFamily="49" charset="0"/>
              </a:rPr>
              <a:t>(</a:t>
            </a:r>
            <a:r>
              <a:rPr lang="en-US" sz="1800" dirty="0">
                <a:latin typeface="Consolas" panose="020B0609020204030204" pitchFamily="49" charset="0"/>
              </a:rPr>
              <a:t>column &gt;= SIZE)):</a:t>
            </a:r>
          </a:p>
          <a:p>
            <a:pPr marL="342900" lvl="1" indent="0">
              <a:buNone/>
            </a:pPr>
            <a:r>
              <a:rPr lang="en-US" sz="1800" dirty="0">
                <a:latin typeface="Consolas" panose="020B0609020204030204" pitchFamily="49" charset="0"/>
              </a:rPr>
              <a:t>        outside = True</a:t>
            </a:r>
          </a:p>
          <a:p>
            <a:pPr marL="342900" lvl="1" indent="0">
              <a:buNone/>
            </a:pPr>
            <a:r>
              <a:rPr lang="en-US" sz="1800" dirty="0">
                <a:latin typeface="Consolas" panose="020B0609020204030204" pitchFamily="49" charset="0"/>
              </a:rPr>
              <a:t>    return(outside)</a:t>
            </a:r>
            <a:endParaRPr lang="en-CA" sz="1800" dirty="0">
              <a:latin typeface="Consolas" panose="020B0609020204030204" pitchFamily="49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371600" y="3962400"/>
            <a:ext cx="119776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lvl="1">
              <a:buNone/>
            </a:pPr>
            <a:r>
              <a:rPr lang="en-US" dirty="0">
                <a:latin typeface="Consolas" panose="020B0609020204030204" pitchFamily="49" charset="0"/>
              </a:rPr>
              <a:t>SIZE = 4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48608795"/>
              </p:ext>
            </p:extLst>
          </p:nvPr>
        </p:nvGraphicFramePr>
        <p:xfrm>
          <a:off x="1873786" y="4525288"/>
          <a:ext cx="6096000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24000"/>
                <a:gridCol w="1524000"/>
                <a:gridCol w="1524000"/>
                <a:gridCol w="1524000"/>
              </a:tblGrid>
              <a:tr h="370840"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/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/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en-CA"/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/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/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/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en-CA"/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/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/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/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en-CA"/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/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/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2407186" y="4220488"/>
            <a:ext cx="457200" cy="22860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noAutofit/>
          </a:bodyPr>
          <a:lstStyle/>
          <a:p>
            <a:r>
              <a:rPr lang="en-US" b="1" dirty="0" smtClean="0">
                <a:latin typeface="Consolas" panose="020B0609020204030204" pitchFamily="49" charset="0"/>
              </a:rPr>
              <a:t>0</a:t>
            </a:r>
            <a:endParaRPr lang="en-CA" b="1" dirty="0">
              <a:latin typeface="Consolas" panose="020B0609020204030204" pitchFamily="49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007386" y="4182388"/>
            <a:ext cx="457200" cy="22860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noAutofit/>
          </a:bodyPr>
          <a:lstStyle/>
          <a:p>
            <a:r>
              <a:rPr lang="en-US" b="1" dirty="0" smtClean="0">
                <a:latin typeface="Consolas" panose="020B0609020204030204" pitchFamily="49" charset="0"/>
              </a:rPr>
              <a:t>1</a:t>
            </a:r>
            <a:endParaRPr lang="en-CA" b="1" dirty="0">
              <a:latin typeface="Consolas" panose="020B0609020204030204" pitchFamily="49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531386" y="4190192"/>
            <a:ext cx="457200" cy="22860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noAutofit/>
          </a:bodyPr>
          <a:lstStyle/>
          <a:p>
            <a:r>
              <a:rPr lang="en-US" b="1" dirty="0" smtClean="0">
                <a:latin typeface="Consolas" panose="020B0609020204030204" pitchFamily="49" charset="0"/>
              </a:rPr>
              <a:t>2</a:t>
            </a:r>
            <a:endParaRPr lang="en-CA" b="1" dirty="0">
              <a:latin typeface="Consolas" panose="020B0609020204030204" pitchFamily="49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046205" y="4220488"/>
            <a:ext cx="457200" cy="22860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noAutofit/>
          </a:bodyPr>
          <a:lstStyle/>
          <a:p>
            <a:r>
              <a:rPr lang="en-US" b="1" dirty="0" smtClean="0">
                <a:latin typeface="Consolas" panose="020B0609020204030204" pitchFamily="49" charset="0"/>
              </a:rPr>
              <a:t>3</a:t>
            </a:r>
            <a:endParaRPr lang="en-CA" b="1" dirty="0">
              <a:latin typeface="Consolas" panose="020B0609020204030204" pitchFamily="49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492786" y="4525288"/>
            <a:ext cx="457200" cy="22860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noAutofit/>
          </a:bodyPr>
          <a:lstStyle/>
          <a:p>
            <a:r>
              <a:rPr lang="en-US" b="1" dirty="0" smtClean="0">
                <a:latin typeface="Consolas" panose="020B0609020204030204" pitchFamily="49" charset="0"/>
              </a:rPr>
              <a:t>0</a:t>
            </a:r>
            <a:endParaRPr lang="en-CA" b="1" dirty="0">
              <a:latin typeface="Consolas" panose="020B0609020204030204" pitchFamily="49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476720" y="5278689"/>
            <a:ext cx="457200" cy="22860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noAutofit/>
          </a:bodyPr>
          <a:lstStyle/>
          <a:p>
            <a:r>
              <a:rPr lang="en-US" b="1" dirty="0" smtClean="0">
                <a:latin typeface="Consolas" panose="020B0609020204030204" pitchFamily="49" charset="0"/>
              </a:rPr>
              <a:t>2</a:t>
            </a:r>
            <a:endParaRPr lang="en-CA" b="1" dirty="0">
              <a:latin typeface="Consolas" panose="020B0609020204030204" pitchFamily="49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476720" y="5663988"/>
            <a:ext cx="457200" cy="22860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noAutofit/>
          </a:bodyPr>
          <a:lstStyle/>
          <a:p>
            <a:r>
              <a:rPr lang="en-US" b="1" dirty="0" smtClean="0">
                <a:latin typeface="Consolas" panose="020B0609020204030204" pitchFamily="49" charset="0"/>
              </a:rPr>
              <a:t>3</a:t>
            </a:r>
            <a:endParaRPr lang="en-CA" b="1" dirty="0">
              <a:latin typeface="Consolas" panose="020B0609020204030204" pitchFamily="49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492786" y="4915469"/>
            <a:ext cx="457200" cy="22860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noAutofit/>
          </a:bodyPr>
          <a:lstStyle/>
          <a:p>
            <a:r>
              <a:rPr lang="en-US" b="1" dirty="0" smtClean="0">
                <a:latin typeface="Consolas" panose="020B0609020204030204" pitchFamily="49" charset="0"/>
              </a:rPr>
              <a:t>1</a:t>
            </a:r>
            <a:endParaRPr lang="en-CA" b="1" dirty="0"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896326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Boundary Checking Lists </a:t>
            </a:r>
            <a:r>
              <a:rPr lang="en-US" dirty="0" smtClean="0"/>
              <a:t>(7)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1" indent="0">
              <a:buNone/>
            </a:pPr>
            <a:r>
              <a:rPr lang="en-US" sz="1800" dirty="0" err="1" smtClean="0">
                <a:latin typeface="Consolas" panose="020B0609020204030204" pitchFamily="49" charset="0"/>
              </a:rPr>
              <a:t>def</a:t>
            </a:r>
            <a:r>
              <a:rPr lang="en-US" sz="1800" dirty="0" smtClean="0">
                <a:latin typeface="Consolas" panose="020B0609020204030204" pitchFamily="49" charset="0"/>
              </a:rPr>
              <a:t> start():</a:t>
            </a:r>
          </a:p>
          <a:p>
            <a:pPr marL="342900" lvl="1" indent="0">
              <a:buNone/>
            </a:pPr>
            <a:r>
              <a:rPr lang="en-US" sz="1800" dirty="0" smtClean="0">
                <a:latin typeface="Consolas" panose="020B0609020204030204" pitchFamily="49" charset="0"/>
              </a:rPr>
              <a:t>    </a:t>
            </a:r>
            <a:r>
              <a:rPr lang="en-US" sz="1800" dirty="0" err="1" smtClean="0">
                <a:latin typeface="Consolas" panose="020B0609020204030204" pitchFamily="49" charset="0"/>
              </a:rPr>
              <a:t>stillRunning</a:t>
            </a:r>
            <a:r>
              <a:rPr lang="en-US" sz="1800" dirty="0" smtClean="0">
                <a:latin typeface="Consolas" panose="020B0609020204030204" pitchFamily="49" charset="0"/>
              </a:rPr>
              <a:t> = True</a:t>
            </a:r>
          </a:p>
          <a:p>
            <a:pPr marL="342900" lvl="1" indent="0">
              <a:buNone/>
            </a:pPr>
            <a:r>
              <a:rPr lang="en-US" sz="1800" dirty="0" smtClean="0">
                <a:latin typeface="Consolas" panose="020B0609020204030204" pitchFamily="49" charset="0"/>
              </a:rPr>
              <a:t>    answer = ""</a:t>
            </a:r>
          </a:p>
          <a:p>
            <a:pPr marL="342900" lvl="1" indent="0">
              <a:buNone/>
            </a:pPr>
            <a:r>
              <a:rPr lang="en-US" sz="1800" dirty="0" smtClean="0">
                <a:latin typeface="Consolas" panose="020B0609020204030204" pitchFamily="49" charset="0"/>
              </a:rPr>
              <a:t>    row = -1</a:t>
            </a:r>
          </a:p>
          <a:p>
            <a:pPr marL="342900" lvl="1" indent="0">
              <a:buNone/>
            </a:pPr>
            <a:r>
              <a:rPr lang="en-US" sz="1800" dirty="0" smtClean="0">
                <a:latin typeface="Consolas" panose="020B0609020204030204" pitchFamily="49" charset="0"/>
              </a:rPr>
              <a:t>    column = -1</a:t>
            </a:r>
          </a:p>
          <a:p>
            <a:pPr marL="342900" lvl="1" indent="0">
              <a:buNone/>
            </a:pPr>
            <a:r>
              <a:rPr lang="en-US" sz="1800" dirty="0" smtClean="0">
                <a:latin typeface="Consolas" panose="020B0609020204030204" pitchFamily="49" charset="0"/>
              </a:rPr>
              <a:t>    world = initialize()</a:t>
            </a:r>
          </a:p>
          <a:p>
            <a:pPr marL="342900" lvl="1" indent="0">
              <a:buNone/>
            </a:pPr>
            <a:r>
              <a:rPr lang="en-US" sz="1800" dirty="0" smtClean="0">
                <a:latin typeface="Consolas" panose="020B0609020204030204" pitchFamily="49" charset="0"/>
              </a:rPr>
              <a:t>    while(</a:t>
            </a:r>
            <a:r>
              <a:rPr lang="en-US" sz="1800" dirty="0" err="1" smtClean="0">
                <a:latin typeface="Consolas" panose="020B0609020204030204" pitchFamily="49" charset="0"/>
              </a:rPr>
              <a:t>stillRunning</a:t>
            </a:r>
            <a:r>
              <a:rPr lang="en-US" sz="1800" dirty="0" smtClean="0">
                <a:latin typeface="Consolas" panose="020B0609020204030204" pitchFamily="49" charset="0"/>
              </a:rPr>
              <a:t>): </a:t>
            </a:r>
            <a:r>
              <a:rPr lang="en-US" sz="1800" dirty="0" smtClean="0">
                <a:solidFill>
                  <a:srgbClr val="0000FF"/>
                </a:solidFill>
                <a:latin typeface="Consolas" panose="020B0609020204030204" pitchFamily="49" charset="0"/>
              </a:rPr>
              <a:t>#while(</a:t>
            </a:r>
            <a:r>
              <a:rPr lang="en-US" sz="1800" dirty="0" err="1" smtClean="0">
                <a:solidFill>
                  <a:srgbClr val="0000FF"/>
                </a:solidFill>
                <a:latin typeface="Consolas" panose="020B0609020204030204" pitchFamily="49" charset="0"/>
              </a:rPr>
              <a:t>stillRunning</a:t>
            </a:r>
            <a:r>
              <a:rPr lang="en-US" sz="1800" dirty="0" smtClean="0">
                <a:solidFill>
                  <a:srgbClr val="0000FF"/>
                </a:solidFill>
                <a:latin typeface="Consolas" panose="020B0609020204030204" pitchFamily="49" charset="0"/>
              </a:rPr>
              <a:t> == True):</a:t>
            </a:r>
          </a:p>
          <a:p>
            <a:pPr marL="342900" lvl="1" indent="0">
              <a:buNone/>
            </a:pPr>
            <a:r>
              <a:rPr lang="en-US" sz="1800" dirty="0" smtClean="0">
                <a:latin typeface="Consolas" panose="020B0609020204030204" pitchFamily="49" charset="0"/>
              </a:rPr>
              <a:t>        display(world)</a:t>
            </a:r>
          </a:p>
          <a:p>
            <a:pPr marL="342900" lvl="1" indent="0">
              <a:buNone/>
            </a:pPr>
            <a:r>
              <a:rPr lang="en-US" sz="1800" dirty="0" smtClean="0">
                <a:latin typeface="Consolas" panose="020B0609020204030204" pitchFamily="49" charset="0"/>
              </a:rPr>
              <a:t>        </a:t>
            </a:r>
            <a:r>
              <a:rPr lang="en-US" sz="1800" dirty="0" err="1" smtClean="0">
                <a:latin typeface="Consolas" panose="020B0609020204030204" pitchFamily="49" charset="0"/>
              </a:rPr>
              <a:t>row,column</a:t>
            </a:r>
            <a:r>
              <a:rPr lang="en-US" sz="1800" dirty="0" smtClean="0">
                <a:latin typeface="Consolas" panose="020B0609020204030204" pitchFamily="49" charset="0"/>
              </a:rPr>
              <a:t> = </a:t>
            </a:r>
            <a:r>
              <a:rPr lang="en-US" sz="1800" dirty="0" err="1" smtClean="0">
                <a:latin typeface="Consolas" panose="020B0609020204030204" pitchFamily="49" charset="0"/>
              </a:rPr>
              <a:t>getLocation</a:t>
            </a:r>
            <a:r>
              <a:rPr lang="en-US" sz="1800" dirty="0" smtClean="0">
                <a:latin typeface="Consolas" panose="020B0609020204030204" pitchFamily="49" charset="0"/>
              </a:rPr>
              <a:t>()</a:t>
            </a:r>
          </a:p>
          <a:p>
            <a:pPr marL="342900" lvl="1" indent="0">
              <a:buNone/>
            </a:pPr>
            <a:r>
              <a:rPr lang="en-US" sz="1800" dirty="0" smtClean="0">
                <a:latin typeface="Consolas" panose="020B0609020204030204" pitchFamily="49" charset="0"/>
              </a:rPr>
              <a:t>        </a:t>
            </a:r>
            <a:r>
              <a:rPr lang="en-US" sz="1800" dirty="0" err="1" smtClean="0">
                <a:latin typeface="Consolas" panose="020B0609020204030204" pitchFamily="49" charset="0"/>
              </a:rPr>
              <a:t>editLocation</a:t>
            </a:r>
            <a:r>
              <a:rPr lang="en-US" sz="1800" dirty="0" smtClean="0">
                <a:latin typeface="Consolas" panose="020B0609020204030204" pitchFamily="49" charset="0"/>
              </a:rPr>
              <a:t>(</a:t>
            </a:r>
            <a:r>
              <a:rPr lang="en-US" sz="1800" dirty="0" err="1" smtClean="0">
                <a:latin typeface="Consolas" panose="020B0609020204030204" pitchFamily="49" charset="0"/>
              </a:rPr>
              <a:t>row,column,world</a:t>
            </a:r>
            <a:r>
              <a:rPr lang="en-US" sz="1800" dirty="0" smtClean="0">
                <a:latin typeface="Consolas" panose="020B0609020204030204" pitchFamily="49" charset="0"/>
              </a:rPr>
              <a:t>)</a:t>
            </a:r>
          </a:p>
          <a:p>
            <a:pPr marL="342900" lvl="1" indent="0">
              <a:buNone/>
            </a:pPr>
            <a:r>
              <a:rPr lang="en-US" sz="1800" dirty="0" smtClean="0">
                <a:latin typeface="Consolas" panose="020B0609020204030204" pitchFamily="49" charset="0"/>
              </a:rPr>
              <a:t>        answer = input("Hit enter to </a:t>
            </a:r>
            <a:r>
              <a:rPr lang="en-US" sz="1800" dirty="0" err="1" smtClean="0">
                <a:latin typeface="Consolas" panose="020B0609020204030204" pitchFamily="49" charset="0"/>
              </a:rPr>
              <a:t>continue,'q</a:t>
            </a:r>
            <a:r>
              <a:rPr lang="en-US" sz="1800" dirty="0" smtClean="0">
                <a:latin typeface="Consolas" panose="020B0609020204030204" pitchFamily="49" charset="0"/>
              </a:rPr>
              <a:t>' to quit: ")</a:t>
            </a:r>
          </a:p>
          <a:p>
            <a:pPr marL="342900" lvl="1" indent="0">
              <a:buNone/>
            </a:pPr>
            <a:r>
              <a:rPr lang="en-US" sz="1800" dirty="0" smtClean="0">
                <a:latin typeface="Consolas" panose="020B0609020204030204" pitchFamily="49" charset="0"/>
              </a:rPr>
              <a:t>        </a:t>
            </a:r>
            <a:r>
              <a:rPr lang="en-US" sz="1800" dirty="0" smtClean="0">
                <a:latin typeface="Consolas" panose="020B0609020204030204" pitchFamily="49" charset="0"/>
              </a:rPr>
              <a:t>if((</a:t>
            </a:r>
            <a:r>
              <a:rPr lang="en-US" sz="1800" dirty="0" smtClean="0">
                <a:latin typeface="Consolas" panose="020B0609020204030204" pitchFamily="49" charset="0"/>
              </a:rPr>
              <a:t>answer == "q") or (answer == "Q")):</a:t>
            </a:r>
          </a:p>
          <a:p>
            <a:pPr marL="342900" lvl="1" indent="0">
              <a:buNone/>
            </a:pPr>
            <a:r>
              <a:rPr lang="en-US" sz="1800" dirty="0" smtClean="0">
                <a:latin typeface="Consolas" panose="020B0609020204030204" pitchFamily="49" charset="0"/>
              </a:rPr>
              <a:t>            </a:t>
            </a:r>
            <a:r>
              <a:rPr lang="en-US" sz="1800" dirty="0" err="1" smtClean="0">
                <a:latin typeface="Consolas" panose="020B0609020204030204" pitchFamily="49" charset="0"/>
              </a:rPr>
              <a:t>stillRunning</a:t>
            </a:r>
            <a:r>
              <a:rPr lang="en-US" sz="1800" dirty="0" smtClean="0">
                <a:latin typeface="Consolas" panose="020B0609020204030204" pitchFamily="49" charset="0"/>
              </a:rPr>
              <a:t> = False</a:t>
            </a:r>
          </a:p>
          <a:p>
            <a:pPr marL="342900" lvl="1" indent="0">
              <a:buNone/>
            </a:pPr>
            <a:endParaRPr lang="en-US" sz="1800" dirty="0" smtClean="0">
              <a:latin typeface="Consolas" panose="020B0609020204030204" pitchFamily="49" charset="0"/>
            </a:endParaRPr>
          </a:p>
          <a:p>
            <a:pPr marL="342900" lvl="1" indent="0">
              <a:buNone/>
            </a:pPr>
            <a:r>
              <a:rPr lang="en-US" sz="1800" dirty="0" smtClean="0">
                <a:latin typeface="Consolas" panose="020B0609020204030204" pitchFamily="49" charset="0"/>
              </a:rPr>
              <a:t>start()</a:t>
            </a:r>
            <a:endParaRPr lang="en-CA" sz="1800" dirty="0"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687073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altLang="en-US" sz="3200" dirty="0" smtClean="0"/>
              <a:t>Creating And Initializing A Multi-Dimensional List In Python: Dynamic Creation</a:t>
            </a:r>
          </a:p>
        </p:txBody>
      </p:sp>
      <p:sp>
        <p:nvSpPr>
          <p:cNvPr id="81510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600200"/>
            <a:ext cx="3962398" cy="4724400"/>
          </a:xfrm>
        </p:spPr>
        <p:txBody>
          <a:bodyPr/>
          <a:lstStyle/>
          <a:p>
            <a:pPr marL="0" indent="0">
              <a:buFontTx/>
              <a:buNone/>
              <a:defRPr/>
            </a:pPr>
            <a:r>
              <a:rPr lang="en-US" sz="2400" b="1" dirty="0" smtClean="0">
                <a:ea typeface="+mn-ea"/>
                <a:cs typeface="+mn-cs"/>
              </a:rPr>
              <a:t>General structure (Using loops</a:t>
            </a:r>
            <a:r>
              <a:rPr lang="en-US" sz="2400" dirty="0" smtClean="0">
                <a:ea typeface="+mn-ea"/>
                <a:cs typeface="+mn-cs"/>
              </a:rPr>
              <a:t>):</a:t>
            </a:r>
          </a:p>
          <a:p>
            <a:pPr>
              <a:buFont typeface="Arial" charset="0"/>
              <a:buChar char="•"/>
              <a:defRPr/>
            </a:pPr>
            <a:r>
              <a:rPr lang="en-US" sz="1800" dirty="0" smtClean="0">
                <a:ea typeface="+mn-ea"/>
                <a:cs typeface="+mn-cs"/>
              </a:rPr>
              <a:t>Create a variable that refers to an empty list</a:t>
            </a:r>
          </a:p>
          <a:p>
            <a:pPr>
              <a:buFont typeface="Arial" charset="0"/>
              <a:buChar char="•"/>
              <a:defRPr/>
            </a:pPr>
            <a:r>
              <a:rPr lang="en-US" sz="1800" dirty="0" smtClean="0">
                <a:ea typeface="+mn-ea"/>
                <a:cs typeface="+mn-cs"/>
              </a:rPr>
              <a:t>Create list:</a:t>
            </a:r>
          </a:p>
          <a:p>
            <a:pPr marL="450850" lvl="1" indent="-107950">
              <a:buFont typeface="Arial" charset="0"/>
              <a:buChar char="•"/>
              <a:defRPr/>
            </a:pPr>
            <a:r>
              <a:rPr lang="en-US" sz="1600" dirty="0" smtClean="0">
                <a:ea typeface="+mn-ea"/>
                <a:cs typeface="+mn-cs"/>
              </a:rPr>
              <a:t>One loop (outer loop) traverses the rows. </a:t>
            </a:r>
          </a:p>
          <a:p>
            <a:pPr marL="450850" lvl="1" indent="-107950">
              <a:buFont typeface="Arial" charset="0"/>
              <a:buChar char="•"/>
              <a:defRPr/>
            </a:pPr>
            <a:r>
              <a:rPr lang="en-US" sz="1600" b="1" dirty="0" smtClean="0">
                <a:solidFill>
                  <a:srgbClr val="FF0000"/>
                </a:solidFill>
                <a:ea typeface="+mn-ea"/>
                <a:cs typeface="+mn-cs"/>
              </a:rPr>
              <a:t>Each iteration of the outer loop creates a new 1D list</a:t>
            </a:r>
            <a:r>
              <a:rPr lang="en-US" sz="1600" b="1" dirty="0">
                <a:solidFill>
                  <a:srgbClr val="FF0000"/>
                </a:solidFill>
                <a:ea typeface="+mn-ea"/>
                <a:cs typeface="+mn-cs"/>
              </a:rPr>
              <a:t> </a:t>
            </a:r>
            <a:r>
              <a:rPr lang="en-US" sz="1600" b="1" dirty="0" smtClean="0">
                <a:solidFill>
                  <a:srgbClr val="FF0000"/>
                </a:solidFill>
                <a:ea typeface="+mn-ea"/>
                <a:cs typeface="+mn-cs"/>
              </a:rPr>
              <a:t>(empty at start)</a:t>
            </a:r>
          </a:p>
          <a:p>
            <a:pPr marL="450850" lvl="1" indent="-90488">
              <a:buFont typeface="Arial" charset="0"/>
              <a:buChar char="•"/>
              <a:defRPr/>
            </a:pPr>
            <a:r>
              <a:rPr lang="en-US" sz="1600" b="1" dirty="0" smtClean="0">
                <a:solidFill>
                  <a:srgbClr val="0000FF"/>
                </a:solidFill>
                <a:ea typeface="+mn-ea"/>
                <a:cs typeface="+mn-cs"/>
              </a:rPr>
              <a:t>Then the inner loop traverses the elements of the newly created 1D list </a:t>
            </a:r>
            <a:r>
              <a:rPr lang="en-US" sz="1600" dirty="0" smtClean="0">
                <a:ea typeface="+mn-ea"/>
                <a:cs typeface="+mn-cs"/>
              </a:rPr>
              <a:t>creating and </a:t>
            </a:r>
            <a:r>
              <a:rPr lang="en-US" sz="1600" b="1" dirty="0" smtClean="0">
                <a:solidFill>
                  <a:srgbClr val="00B050"/>
                </a:solidFill>
                <a:ea typeface="+mn-ea"/>
                <a:cs typeface="+mn-cs"/>
              </a:rPr>
              <a:t>initializing each element</a:t>
            </a:r>
            <a:r>
              <a:rPr lang="en-US" sz="1600" dirty="0" smtClean="0">
                <a:ea typeface="+mn-ea"/>
                <a:cs typeface="+mn-cs"/>
              </a:rPr>
              <a:t> in a fashion similar to how a single 1D list was created and initialized (add to end)</a:t>
            </a:r>
          </a:p>
          <a:p>
            <a:pPr>
              <a:buFont typeface="Arial" charset="0"/>
              <a:buChar char="•"/>
              <a:defRPr/>
            </a:pPr>
            <a:r>
              <a:rPr lang="en-US" sz="1800" dirty="0" smtClean="0">
                <a:ea typeface="+mn-ea"/>
                <a:cs typeface="+mn-cs"/>
              </a:rPr>
              <a:t>Repeat the process for each row in the list</a:t>
            </a:r>
          </a:p>
          <a:p>
            <a:pPr>
              <a:buFont typeface="Arial" charset="0"/>
              <a:buChar char="•"/>
              <a:defRPr/>
            </a:pPr>
            <a:endParaRPr lang="en-US" sz="1800" dirty="0" smtClean="0">
              <a:latin typeface="Times New Roman" pitchFamily="18" charset="0"/>
              <a:ea typeface="+mn-ea"/>
              <a:cs typeface="+mn-cs"/>
            </a:endParaRPr>
          </a:p>
          <a:p>
            <a:pPr>
              <a:buFont typeface="Arial" charset="0"/>
              <a:buChar char="•"/>
              <a:defRPr/>
            </a:pPr>
            <a:endParaRPr lang="en-US" sz="1800" dirty="0" smtClean="0"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6211888" y="2563813"/>
            <a:ext cx="1981200" cy="304800"/>
          </a:xfrm>
          <a:prstGeom prst="rect">
            <a:avLst/>
          </a:prstGeom>
          <a:solidFill>
            <a:srgbClr val="FFFF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dirty="0">
                <a:solidFill>
                  <a:schemeClr val="tx1"/>
                </a:solidFill>
              </a:rPr>
              <a:t>Row</a:t>
            </a:r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5537200" y="2592388"/>
            <a:ext cx="6858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200" dirty="0">
                <a:latin typeface="Consolas" panose="020B0609020204030204" pitchFamily="49" charset="0"/>
              </a:rPr>
              <a:t>r = 0</a:t>
            </a:r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6223000" y="2278063"/>
            <a:ext cx="482600" cy="277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200" dirty="0">
                <a:latin typeface="Consolas" panose="020B0609020204030204" pitchFamily="49" charset="0"/>
              </a:rPr>
              <a:t>c=0</a:t>
            </a: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6718300" y="2273300"/>
            <a:ext cx="484188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200" dirty="0">
                <a:latin typeface="Consolas" panose="020B0609020204030204" pitchFamily="49" charset="0"/>
              </a:rPr>
              <a:t>c=1</a:t>
            </a:r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7205663" y="2282825"/>
            <a:ext cx="4826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200" dirty="0">
                <a:latin typeface="Consolas" panose="020B0609020204030204" pitchFamily="49" charset="0"/>
              </a:rPr>
              <a:t>c=2</a:t>
            </a: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7688263" y="2271713"/>
            <a:ext cx="4826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200" dirty="0">
                <a:latin typeface="Consolas" panose="020B0609020204030204" pitchFamily="49" charset="0"/>
              </a:rPr>
              <a:t>c=3</a:t>
            </a:r>
          </a:p>
        </p:txBody>
      </p:sp>
      <p:grpSp>
        <p:nvGrpSpPr>
          <p:cNvPr id="3" name="Group 11"/>
          <p:cNvGrpSpPr>
            <a:grpSpLocks/>
          </p:cNvGrpSpPr>
          <p:nvPr/>
        </p:nvGrpSpPr>
        <p:grpSpPr bwMode="auto">
          <a:xfrm>
            <a:off x="4648199" y="1901826"/>
            <a:ext cx="1231900" cy="562770"/>
            <a:chOff x="4648200" y="1902023"/>
            <a:chExt cx="1231288" cy="562072"/>
          </a:xfrm>
        </p:grpSpPr>
        <p:sp>
          <p:nvSpPr>
            <p:cNvPr id="97296" name="TextBox 2"/>
            <p:cNvSpPr txBox="1">
              <a:spLocks noChangeArrowheads="1"/>
            </p:cNvSpPr>
            <p:nvPr/>
          </p:nvSpPr>
          <p:spPr bwMode="auto">
            <a:xfrm>
              <a:off x="4648200" y="1902023"/>
              <a:ext cx="990600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r>
                <a:rPr lang="en-US" altLang="en-US" sz="1400" b="1" dirty="0">
                  <a:latin typeface="Consolas" panose="020B0609020204030204" pitchFamily="49" charset="0"/>
                </a:rPr>
                <a:t>List ref</a:t>
              </a:r>
            </a:p>
          </p:txBody>
        </p:sp>
        <p:cxnSp>
          <p:nvCxnSpPr>
            <p:cNvPr id="7" name="Straight Arrow Connector 6"/>
            <p:cNvCxnSpPr/>
            <p:nvPr/>
          </p:nvCxnSpPr>
          <p:spPr>
            <a:xfrm>
              <a:off x="5257497" y="2133511"/>
              <a:ext cx="621991" cy="330584"/>
            </a:xfrm>
            <a:prstGeom prst="straightConnector1">
              <a:avLst/>
            </a:prstGeom>
            <a:ln w="1905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5" name="Rectangle 14"/>
          <p:cNvSpPr/>
          <p:nvPr/>
        </p:nvSpPr>
        <p:spPr>
          <a:xfrm>
            <a:off x="6211888" y="3005138"/>
            <a:ext cx="1981200" cy="304800"/>
          </a:xfrm>
          <a:prstGeom prst="rect">
            <a:avLst/>
          </a:prstGeom>
          <a:solidFill>
            <a:srgbClr val="FFFF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dirty="0">
                <a:solidFill>
                  <a:schemeClr val="tx1"/>
                </a:solidFill>
              </a:rPr>
              <a:t>Row</a:t>
            </a:r>
          </a:p>
        </p:txBody>
      </p:sp>
      <p:sp>
        <p:nvSpPr>
          <p:cNvPr id="16" name="TextBox 15"/>
          <p:cNvSpPr txBox="1">
            <a:spLocks noChangeArrowheads="1"/>
          </p:cNvSpPr>
          <p:nvPr/>
        </p:nvSpPr>
        <p:spPr bwMode="auto">
          <a:xfrm>
            <a:off x="5537200" y="3033713"/>
            <a:ext cx="6858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200" dirty="0">
                <a:latin typeface="Consolas" panose="020B0609020204030204" pitchFamily="49" charset="0"/>
              </a:rPr>
              <a:t>r = 1</a:t>
            </a:r>
          </a:p>
        </p:txBody>
      </p:sp>
      <p:sp>
        <p:nvSpPr>
          <p:cNvPr id="17" name="Rectangle 16"/>
          <p:cNvSpPr/>
          <p:nvPr/>
        </p:nvSpPr>
        <p:spPr>
          <a:xfrm>
            <a:off x="6189663" y="3462338"/>
            <a:ext cx="1981200" cy="304800"/>
          </a:xfrm>
          <a:prstGeom prst="rect">
            <a:avLst/>
          </a:prstGeom>
          <a:solidFill>
            <a:srgbClr val="FFFF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dirty="0">
                <a:solidFill>
                  <a:schemeClr val="tx1"/>
                </a:solidFill>
              </a:rPr>
              <a:t>Row</a:t>
            </a:r>
          </a:p>
        </p:txBody>
      </p:sp>
      <p:sp>
        <p:nvSpPr>
          <p:cNvPr id="18" name="TextBox 17"/>
          <p:cNvSpPr txBox="1">
            <a:spLocks noChangeArrowheads="1"/>
          </p:cNvSpPr>
          <p:nvPr/>
        </p:nvSpPr>
        <p:spPr bwMode="auto">
          <a:xfrm>
            <a:off x="5514975" y="3490913"/>
            <a:ext cx="6858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200" dirty="0">
                <a:latin typeface="Consolas" panose="020B0609020204030204" pitchFamily="49" charset="0"/>
              </a:rPr>
              <a:t>r = 2</a:t>
            </a:r>
          </a:p>
        </p:txBody>
      </p:sp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5880100" y="4267200"/>
            <a:ext cx="7493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dirty="0"/>
              <a:t>Etc.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5801819" y="2306503"/>
            <a:ext cx="43070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latin typeface="Bell Gothic Std Light" panose="020B0606020203020204" pitchFamily="34" charset="0"/>
              </a:rPr>
              <a:t>[]</a:t>
            </a:r>
            <a:endParaRPr lang="en-CA" sz="1600" dirty="0">
              <a:latin typeface="Bell Gothic Std Light" panose="020B0606020203020204" pitchFamily="34" charset="0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5111472" y="4876800"/>
            <a:ext cx="4735018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>
              <a:buFont typeface="Times New Roman" panose="02020603050405020304" pitchFamily="18" charset="0"/>
              <a:buNone/>
            </a:pPr>
            <a:r>
              <a:rPr lang="en-US" altLang="en-US" sz="1600" dirty="0" err="1">
                <a:latin typeface="Consolas" panose="020B0609020204030204" pitchFamily="49" charset="0"/>
              </a:rPr>
              <a:t>aGrid</a:t>
            </a:r>
            <a:r>
              <a:rPr lang="en-US" altLang="en-US" sz="1600" dirty="0">
                <a:latin typeface="Consolas" panose="020B0609020204030204" pitchFamily="49" charset="0"/>
              </a:rPr>
              <a:t> = [] </a:t>
            </a:r>
            <a:endParaRPr lang="en-US" altLang="en-US" sz="1600" dirty="0" smtClean="0">
              <a:latin typeface="Consolas" panose="020B0609020204030204" pitchFamily="49" charset="0"/>
            </a:endParaRPr>
          </a:p>
          <a:p>
            <a:pPr lvl="1">
              <a:buFont typeface="Times New Roman" panose="02020603050405020304" pitchFamily="18" charset="0"/>
              <a:buNone/>
            </a:pPr>
            <a:r>
              <a:rPr lang="en-US" altLang="en-US" sz="1600" dirty="0" smtClean="0">
                <a:latin typeface="Consolas" panose="020B0609020204030204" pitchFamily="49" charset="0"/>
              </a:rPr>
              <a:t>for </a:t>
            </a:r>
            <a:r>
              <a:rPr lang="en-US" altLang="en-US" sz="1600" dirty="0">
                <a:latin typeface="Consolas" panose="020B0609020204030204" pitchFamily="49" charset="0"/>
              </a:rPr>
              <a:t>r in range (0, 3, 1): </a:t>
            </a:r>
            <a:endParaRPr lang="en-US" altLang="en-US" sz="1600" dirty="0" smtClean="0">
              <a:latin typeface="Consolas" panose="020B0609020204030204" pitchFamily="49" charset="0"/>
            </a:endParaRPr>
          </a:p>
          <a:p>
            <a:pPr lvl="1">
              <a:buFont typeface="Times New Roman" panose="02020603050405020304" pitchFamily="18" charset="0"/>
              <a:buNone/>
            </a:pPr>
            <a:r>
              <a:rPr lang="en-US" altLang="en-US" sz="1600" b="1" dirty="0">
                <a:solidFill>
                  <a:srgbClr val="FF0000"/>
                </a:solidFill>
                <a:latin typeface="Consolas" panose="020B0609020204030204" pitchFamily="49" charset="0"/>
              </a:rPr>
              <a:t> </a:t>
            </a:r>
            <a:r>
              <a:rPr lang="en-US" altLang="en-US" sz="1600" b="1" dirty="0" smtClean="0">
                <a:solidFill>
                  <a:srgbClr val="FF0000"/>
                </a:solidFill>
                <a:latin typeface="Consolas" panose="020B0609020204030204" pitchFamily="49" charset="0"/>
              </a:rPr>
              <a:t>   </a:t>
            </a:r>
            <a:r>
              <a:rPr lang="en-US" altLang="en-US" sz="1600" b="1" dirty="0" err="1" smtClean="0">
                <a:solidFill>
                  <a:srgbClr val="FF0000"/>
                </a:solidFill>
                <a:latin typeface="Consolas" panose="020B0609020204030204" pitchFamily="49" charset="0"/>
              </a:rPr>
              <a:t>aGrid.append</a:t>
            </a:r>
            <a:r>
              <a:rPr lang="en-US" altLang="en-US" sz="1600" b="1" dirty="0" smtClean="0">
                <a:solidFill>
                  <a:srgbClr val="FF0000"/>
                </a:solidFill>
                <a:latin typeface="Consolas" panose="020B0609020204030204" pitchFamily="49" charset="0"/>
              </a:rPr>
              <a:t> ([])</a:t>
            </a:r>
            <a:endParaRPr lang="en-US" altLang="en-US" sz="1600" b="1" dirty="0">
              <a:solidFill>
                <a:srgbClr val="FF0000"/>
              </a:solidFill>
              <a:latin typeface="Consolas" panose="020B0609020204030204" pitchFamily="49" charset="0"/>
            </a:endParaRPr>
          </a:p>
          <a:p>
            <a:pPr lvl="1">
              <a:buFont typeface="Times New Roman" panose="02020603050405020304" pitchFamily="18" charset="0"/>
              <a:buNone/>
            </a:pPr>
            <a:r>
              <a:rPr lang="en-US" altLang="en-US" sz="1600" dirty="0">
                <a:latin typeface="Consolas" panose="020B0609020204030204" pitchFamily="49" charset="0"/>
              </a:rPr>
              <a:t>    </a:t>
            </a:r>
            <a:r>
              <a:rPr lang="en-US" altLang="en-US" sz="1600" b="1" dirty="0">
                <a:solidFill>
                  <a:srgbClr val="0000FF"/>
                </a:solidFill>
                <a:latin typeface="Consolas" panose="020B0609020204030204" pitchFamily="49" charset="0"/>
              </a:rPr>
              <a:t>for c in range (0, 3, 1): </a:t>
            </a:r>
            <a:endParaRPr lang="en-US" altLang="en-US" sz="1600" b="1" dirty="0" smtClean="0">
              <a:solidFill>
                <a:srgbClr val="0000FF"/>
              </a:solidFill>
              <a:latin typeface="Consolas" panose="020B0609020204030204" pitchFamily="49" charset="0"/>
            </a:endParaRPr>
          </a:p>
          <a:p>
            <a:pPr lvl="1">
              <a:buFont typeface="Times New Roman" panose="02020603050405020304" pitchFamily="18" charset="0"/>
              <a:buNone/>
            </a:pPr>
            <a:r>
              <a:rPr lang="en-US" altLang="en-US" sz="1600" dirty="0">
                <a:latin typeface="Consolas" panose="020B0609020204030204" pitchFamily="49" charset="0"/>
              </a:rPr>
              <a:t> </a:t>
            </a:r>
            <a:r>
              <a:rPr lang="en-US" altLang="en-US" sz="1600" dirty="0" smtClean="0">
                <a:latin typeface="Consolas" panose="020B0609020204030204" pitchFamily="49" charset="0"/>
              </a:rPr>
              <a:t>       </a:t>
            </a:r>
            <a:r>
              <a:rPr lang="en-US" altLang="en-US" sz="1600" dirty="0" err="1" smtClean="0">
                <a:latin typeface="Consolas" panose="020B0609020204030204" pitchFamily="49" charset="0"/>
              </a:rPr>
              <a:t>aValue</a:t>
            </a:r>
            <a:r>
              <a:rPr lang="en-US" altLang="en-US" sz="1600" dirty="0" smtClean="0">
                <a:latin typeface="Consolas" panose="020B0609020204030204" pitchFamily="49" charset="0"/>
              </a:rPr>
              <a:t> = &lt;Some source&gt;</a:t>
            </a:r>
          </a:p>
          <a:p>
            <a:pPr lvl="1">
              <a:buFont typeface="Times New Roman" panose="02020603050405020304" pitchFamily="18" charset="0"/>
              <a:buNone/>
            </a:pPr>
            <a:r>
              <a:rPr lang="en-US" altLang="en-US" sz="1600" dirty="0">
                <a:latin typeface="Consolas" panose="020B0609020204030204" pitchFamily="49" charset="0"/>
              </a:rPr>
              <a:t> </a:t>
            </a:r>
            <a:r>
              <a:rPr lang="en-US" altLang="en-US" sz="1600" dirty="0" smtClean="0">
                <a:latin typeface="Consolas" panose="020B0609020204030204" pitchFamily="49" charset="0"/>
              </a:rPr>
              <a:t>       </a:t>
            </a:r>
            <a:r>
              <a:rPr lang="en-US" altLang="en-US" sz="1600" b="1" dirty="0" err="1" smtClean="0">
                <a:solidFill>
                  <a:srgbClr val="00B050"/>
                </a:solidFill>
                <a:latin typeface="Consolas" panose="020B0609020204030204" pitchFamily="49" charset="0"/>
              </a:rPr>
              <a:t>aGrid</a:t>
            </a:r>
            <a:r>
              <a:rPr lang="en-US" altLang="en-US" sz="1600" b="1" dirty="0" smtClean="0">
                <a:solidFill>
                  <a:srgbClr val="00B050"/>
                </a:solidFill>
                <a:latin typeface="Consolas" panose="020B0609020204030204" pitchFamily="49" charset="0"/>
              </a:rPr>
              <a:t>[r</a:t>
            </a:r>
            <a:r>
              <a:rPr lang="en-US" altLang="en-US" sz="1600" b="1" dirty="0">
                <a:solidFill>
                  <a:srgbClr val="00B050"/>
                </a:solidFill>
                <a:latin typeface="Consolas" panose="020B0609020204030204" pitchFamily="49" charset="0"/>
              </a:rPr>
              <a:t>].</a:t>
            </a:r>
            <a:r>
              <a:rPr lang="en-US" altLang="en-US" sz="1600" b="1" dirty="0" smtClean="0">
                <a:solidFill>
                  <a:srgbClr val="00B050"/>
                </a:solidFill>
                <a:latin typeface="Consolas" panose="020B0609020204030204" pitchFamily="49" charset="0"/>
              </a:rPr>
              <a:t>append(</a:t>
            </a:r>
            <a:r>
              <a:rPr lang="en-US" altLang="en-US" sz="1600" b="1" dirty="0" err="1" smtClean="0">
                <a:solidFill>
                  <a:srgbClr val="00B050"/>
                </a:solidFill>
                <a:latin typeface="Consolas" panose="020B0609020204030204" pitchFamily="49" charset="0"/>
              </a:rPr>
              <a:t>aValue</a:t>
            </a:r>
            <a:r>
              <a:rPr lang="en-US" altLang="en-US" sz="1600" b="1" dirty="0" smtClean="0">
                <a:solidFill>
                  <a:srgbClr val="00B050"/>
                </a:solidFill>
                <a:latin typeface="Consolas" panose="020B0609020204030204" pitchFamily="49" charset="0"/>
              </a:rPr>
              <a:t>) </a:t>
            </a:r>
            <a:endParaRPr lang="en-CA" b="1" dirty="0">
              <a:solidFill>
                <a:srgbClr val="00B050"/>
              </a:solidFill>
            </a:endParaRPr>
          </a:p>
        </p:txBody>
      </p:sp>
      <p:sp>
        <p:nvSpPr>
          <p:cNvPr id="23" name="Freeform 22"/>
          <p:cNvSpPr/>
          <p:nvPr/>
        </p:nvSpPr>
        <p:spPr>
          <a:xfrm>
            <a:off x="4991548" y="5142155"/>
            <a:ext cx="1473798" cy="1381835"/>
          </a:xfrm>
          <a:custGeom>
            <a:avLst/>
            <a:gdLst>
              <a:gd name="connsiteX0" fmla="*/ 1473798 w 1473798"/>
              <a:gd name="connsiteY0" fmla="*/ 1258645 h 1381835"/>
              <a:gd name="connsiteX1" fmla="*/ 1118796 w 1473798"/>
              <a:gd name="connsiteY1" fmla="*/ 1376979 h 1381835"/>
              <a:gd name="connsiteX2" fmla="*/ 602428 w 1473798"/>
              <a:gd name="connsiteY2" fmla="*/ 1366221 h 1381835"/>
              <a:gd name="connsiteX3" fmla="*/ 398033 w 1473798"/>
              <a:gd name="connsiteY3" fmla="*/ 1333949 h 1381835"/>
              <a:gd name="connsiteX4" fmla="*/ 333487 w 1473798"/>
              <a:gd name="connsiteY4" fmla="*/ 1312433 h 1381835"/>
              <a:gd name="connsiteX5" fmla="*/ 258184 w 1473798"/>
              <a:gd name="connsiteY5" fmla="*/ 1269403 h 1381835"/>
              <a:gd name="connsiteX6" fmla="*/ 204396 w 1473798"/>
              <a:gd name="connsiteY6" fmla="*/ 1215614 h 1381835"/>
              <a:gd name="connsiteX7" fmla="*/ 172123 w 1473798"/>
              <a:gd name="connsiteY7" fmla="*/ 1161826 h 1381835"/>
              <a:gd name="connsiteX8" fmla="*/ 150607 w 1473798"/>
              <a:gd name="connsiteY8" fmla="*/ 1097280 h 1381835"/>
              <a:gd name="connsiteX9" fmla="*/ 86061 w 1473798"/>
              <a:gd name="connsiteY9" fmla="*/ 796066 h 1381835"/>
              <a:gd name="connsiteX10" fmla="*/ 32273 w 1473798"/>
              <a:gd name="connsiteY10" fmla="*/ 613186 h 1381835"/>
              <a:gd name="connsiteX11" fmla="*/ 0 w 1473798"/>
              <a:gd name="connsiteY11" fmla="*/ 430306 h 1381835"/>
              <a:gd name="connsiteX12" fmla="*/ 21516 w 1473798"/>
              <a:gd name="connsiteY12" fmla="*/ 279699 h 1381835"/>
              <a:gd name="connsiteX13" fmla="*/ 43031 w 1473798"/>
              <a:gd name="connsiteY13" fmla="*/ 215153 h 1381835"/>
              <a:gd name="connsiteX14" fmla="*/ 96819 w 1473798"/>
              <a:gd name="connsiteY14" fmla="*/ 118334 h 1381835"/>
              <a:gd name="connsiteX15" fmla="*/ 129092 w 1473798"/>
              <a:gd name="connsiteY15" fmla="*/ 75304 h 1381835"/>
              <a:gd name="connsiteX16" fmla="*/ 182880 w 1473798"/>
              <a:gd name="connsiteY16" fmla="*/ 43031 h 1381835"/>
              <a:gd name="connsiteX17" fmla="*/ 204396 w 1473798"/>
              <a:gd name="connsiteY17" fmla="*/ 21516 h 1381835"/>
              <a:gd name="connsiteX18" fmla="*/ 290457 w 1473798"/>
              <a:gd name="connsiteY18" fmla="*/ 10758 h 1381835"/>
              <a:gd name="connsiteX19" fmla="*/ 344245 w 1473798"/>
              <a:gd name="connsiteY19" fmla="*/ 0 h 1381835"/>
              <a:gd name="connsiteX20" fmla="*/ 516367 w 1473798"/>
              <a:gd name="connsiteY20" fmla="*/ 10758 h 1381835"/>
              <a:gd name="connsiteX21" fmla="*/ 548640 w 1473798"/>
              <a:gd name="connsiteY21" fmla="*/ 32273 h 1381835"/>
              <a:gd name="connsiteX22" fmla="*/ 623944 w 1473798"/>
              <a:gd name="connsiteY22" fmla="*/ 53789 h 1381835"/>
              <a:gd name="connsiteX23" fmla="*/ 677732 w 1473798"/>
              <a:gd name="connsiteY23" fmla="*/ 75304 h 1381835"/>
              <a:gd name="connsiteX24" fmla="*/ 666974 w 1473798"/>
              <a:gd name="connsiteY24" fmla="*/ 43031 h 1381835"/>
              <a:gd name="connsiteX25" fmla="*/ 699247 w 1473798"/>
              <a:gd name="connsiteY25" fmla="*/ 86061 h 1381835"/>
              <a:gd name="connsiteX26" fmla="*/ 623944 w 1473798"/>
              <a:gd name="connsiteY26" fmla="*/ 96819 h 13818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</a:cxnLst>
            <a:rect l="l" t="t" r="r" b="b"/>
            <a:pathLst>
              <a:path w="1473798" h="1381835">
                <a:moveTo>
                  <a:pt x="1473798" y="1258645"/>
                </a:moveTo>
                <a:cubicBezTo>
                  <a:pt x="1361444" y="1308580"/>
                  <a:pt x="1242374" y="1366681"/>
                  <a:pt x="1118796" y="1376979"/>
                </a:cubicBezTo>
                <a:cubicBezTo>
                  <a:pt x="947231" y="1391276"/>
                  <a:pt x="774551" y="1369807"/>
                  <a:pt x="602428" y="1366221"/>
                </a:cubicBezTo>
                <a:cubicBezTo>
                  <a:pt x="534296" y="1355464"/>
                  <a:pt x="465669" y="1347476"/>
                  <a:pt x="398033" y="1333949"/>
                </a:cubicBezTo>
                <a:cubicBezTo>
                  <a:pt x="375794" y="1329501"/>
                  <a:pt x="354544" y="1320856"/>
                  <a:pt x="333487" y="1312433"/>
                </a:cubicBezTo>
                <a:cubicBezTo>
                  <a:pt x="315203" y="1305119"/>
                  <a:pt x="274526" y="1283702"/>
                  <a:pt x="258184" y="1269403"/>
                </a:cubicBezTo>
                <a:cubicBezTo>
                  <a:pt x="239102" y="1252706"/>
                  <a:pt x="217442" y="1237357"/>
                  <a:pt x="204396" y="1215614"/>
                </a:cubicBezTo>
                <a:cubicBezTo>
                  <a:pt x="193638" y="1197685"/>
                  <a:pt x="180775" y="1180861"/>
                  <a:pt x="172123" y="1161826"/>
                </a:cubicBezTo>
                <a:cubicBezTo>
                  <a:pt x="162738" y="1141180"/>
                  <a:pt x="156677" y="1119132"/>
                  <a:pt x="150607" y="1097280"/>
                </a:cubicBezTo>
                <a:cubicBezTo>
                  <a:pt x="68826" y="802873"/>
                  <a:pt x="173032" y="1154822"/>
                  <a:pt x="86061" y="796066"/>
                </a:cubicBezTo>
                <a:cubicBezTo>
                  <a:pt x="71091" y="734313"/>
                  <a:pt x="48220" y="674694"/>
                  <a:pt x="32273" y="613186"/>
                </a:cubicBezTo>
                <a:cubicBezTo>
                  <a:pt x="15418" y="548174"/>
                  <a:pt x="9251" y="495058"/>
                  <a:pt x="0" y="430306"/>
                </a:cubicBezTo>
                <a:cubicBezTo>
                  <a:pt x="7172" y="380104"/>
                  <a:pt x="11570" y="329426"/>
                  <a:pt x="21516" y="279699"/>
                </a:cubicBezTo>
                <a:cubicBezTo>
                  <a:pt x="25964" y="257460"/>
                  <a:pt x="34308" y="236088"/>
                  <a:pt x="43031" y="215153"/>
                </a:cubicBezTo>
                <a:cubicBezTo>
                  <a:pt x="59377" y="175923"/>
                  <a:pt x="73629" y="150800"/>
                  <a:pt x="96819" y="118334"/>
                </a:cubicBezTo>
                <a:cubicBezTo>
                  <a:pt x="107240" y="103744"/>
                  <a:pt x="115599" y="87110"/>
                  <a:pt x="129092" y="75304"/>
                </a:cubicBezTo>
                <a:cubicBezTo>
                  <a:pt x="144828" y="61535"/>
                  <a:pt x="165866" y="55184"/>
                  <a:pt x="182880" y="43031"/>
                </a:cubicBezTo>
                <a:cubicBezTo>
                  <a:pt x="191133" y="37136"/>
                  <a:pt x="194681" y="24430"/>
                  <a:pt x="204396" y="21516"/>
                </a:cubicBezTo>
                <a:cubicBezTo>
                  <a:pt x="232087" y="13209"/>
                  <a:pt x="261883" y="15154"/>
                  <a:pt x="290457" y="10758"/>
                </a:cubicBezTo>
                <a:cubicBezTo>
                  <a:pt x="308529" y="7978"/>
                  <a:pt x="326316" y="3586"/>
                  <a:pt x="344245" y="0"/>
                </a:cubicBezTo>
                <a:cubicBezTo>
                  <a:pt x="401619" y="3586"/>
                  <a:pt x="459585" y="1792"/>
                  <a:pt x="516367" y="10758"/>
                </a:cubicBezTo>
                <a:cubicBezTo>
                  <a:pt x="529138" y="12774"/>
                  <a:pt x="536636" y="27471"/>
                  <a:pt x="548640" y="32273"/>
                </a:cubicBezTo>
                <a:cubicBezTo>
                  <a:pt x="572879" y="41969"/>
                  <a:pt x="599178" y="45534"/>
                  <a:pt x="623944" y="53789"/>
                </a:cubicBezTo>
                <a:cubicBezTo>
                  <a:pt x="642263" y="59896"/>
                  <a:pt x="659803" y="68132"/>
                  <a:pt x="677732" y="75304"/>
                </a:cubicBezTo>
                <a:cubicBezTo>
                  <a:pt x="674146" y="64546"/>
                  <a:pt x="656831" y="37960"/>
                  <a:pt x="666974" y="43031"/>
                </a:cubicBezTo>
                <a:cubicBezTo>
                  <a:pt x="683011" y="51049"/>
                  <a:pt x="710447" y="72061"/>
                  <a:pt x="699247" y="86061"/>
                </a:cubicBezTo>
                <a:cubicBezTo>
                  <a:pt x="683407" y="105861"/>
                  <a:pt x="623944" y="96819"/>
                  <a:pt x="623944" y="96819"/>
                </a:cubicBezTo>
              </a:path>
            </a:pathLst>
          </a:custGeom>
          <a:noFill/>
          <a:ln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4811104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51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51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51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51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51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51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51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 nodeType="clickPar">
                      <p:stCondLst>
                        <p:cond delay="indefinite"/>
                      </p:stCondLst>
                      <p:childTnLst>
                        <p:par>
                          <p:cTn id="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 nodeType="clickPar">
                      <p:stCondLst>
                        <p:cond delay="indefinite"/>
                      </p:stCondLst>
                      <p:childTnLst>
                        <p:par>
                          <p:cTn id="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 nodeType="clickPar">
                      <p:stCondLst>
                        <p:cond delay="indefinite"/>
                      </p:stCondLst>
                      <p:childTnLst>
                        <p:par>
                          <p:cTn id="9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 nodeType="clickPar">
                      <p:stCondLst>
                        <p:cond delay="indefinite"/>
                      </p:stCondLst>
                      <p:childTnLst>
                        <p:par>
                          <p:cTn id="10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 nodeType="clickPar">
                      <p:stCondLst>
                        <p:cond delay="indefinite"/>
                      </p:stCondLst>
                      <p:childTnLst>
                        <p:par>
                          <p:cTn id="1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5107" grpId="0" build="p" bldLvl="2"/>
      <p:bldP spid="2" grpId="0" animBg="1"/>
      <p:bldP spid="4" grpId="0"/>
      <p:bldP spid="8" grpId="0"/>
      <p:bldP spid="9" grpId="0"/>
      <p:bldP spid="10" grpId="0"/>
      <p:bldP spid="11" grpId="0"/>
      <p:bldP spid="15" grpId="0" animBg="1"/>
      <p:bldP spid="16" grpId="0"/>
      <p:bldP spid="17" grpId="0" animBg="1"/>
      <p:bldP spid="18" grpId="0"/>
      <p:bldP spid="13" grpId="0"/>
      <p:bldP spid="20" grpId="0"/>
      <p:bldP spid="22" grpId="0" build="p" bldLvl="2"/>
      <p:bldP spid="23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en-US" sz="2800" dirty="0" smtClean="0">
                <a:ea typeface="ＭＳ Ｐゴシック" charset="0"/>
              </a:rPr>
              <a:t>Repeating Just The Steps In The Code Creating The List</a:t>
            </a:r>
            <a:endParaRPr lang="en-US" sz="2800" dirty="0">
              <a:ea typeface="ＭＳ Ｐゴシック" charset="0"/>
              <a:cs typeface="+mj-cs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6400800" y="3276600"/>
            <a:ext cx="73152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en-US" sz="2000" dirty="0" smtClean="0">
                <a:solidFill>
                  <a:srgbClr val="000000"/>
                </a:solidFill>
              </a:rPr>
              <a:t>Create </a:t>
            </a:r>
            <a:r>
              <a:rPr lang="en-US" sz="2000" dirty="0">
                <a:solidFill>
                  <a:srgbClr val="000000"/>
                </a:solidFill>
              </a:rPr>
              <a:t>a variable that refers to an empty  </a:t>
            </a:r>
            <a:r>
              <a:rPr lang="en-US" sz="2000" dirty="0" smtClean="0">
                <a:solidFill>
                  <a:srgbClr val="000000"/>
                </a:solidFill>
              </a:rPr>
              <a:t>list</a:t>
            </a:r>
            <a:endParaRPr lang="en-US" sz="2000" dirty="0">
              <a:solidFill>
                <a:srgbClr val="000000"/>
              </a:solidFill>
            </a:endParaRPr>
          </a:p>
          <a:p>
            <a:pPr marL="342900" lvl="1" indent="0">
              <a:buNone/>
            </a:pPr>
            <a:r>
              <a:rPr lang="en-US" sz="1800" dirty="0" err="1">
                <a:solidFill>
                  <a:srgbClr val="000000"/>
                </a:solidFill>
                <a:latin typeface="Consolas" panose="020B0609020204030204" pitchFamily="49" charset="0"/>
              </a:rPr>
              <a:t>aGrid</a:t>
            </a:r>
            <a:r>
              <a:rPr lang="en-US" sz="1800" dirty="0">
                <a:solidFill>
                  <a:srgbClr val="000000"/>
                </a:solidFill>
                <a:latin typeface="Consolas" panose="020B0609020204030204" pitchFamily="49" charset="0"/>
              </a:rPr>
              <a:t> = </a:t>
            </a:r>
            <a:r>
              <a:rPr lang="en-US" sz="1800" dirty="0" smtClean="0">
                <a:solidFill>
                  <a:srgbClr val="000000"/>
                </a:solidFill>
                <a:latin typeface="Consolas" panose="020B0609020204030204" pitchFamily="49" charset="0"/>
              </a:rPr>
              <a:t>[]</a:t>
            </a:r>
            <a:r>
              <a:rPr lang="en-US" dirty="0">
                <a:solidFill>
                  <a:srgbClr val="000000"/>
                </a:solidFill>
              </a:rPr>
              <a:t/>
            </a:r>
            <a:br>
              <a:rPr lang="en-US" dirty="0">
                <a:solidFill>
                  <a:srgbClr val="000000"/>
                </a:solidFill>
              </a:rPr>
            </a:br>
            <a:endParaRPr lang="en-US" dirty="0">
              <a:solidFill>
                <a:srgbClr val="000000"/>
              </a:solidFill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sz="2000" dirty="0" smtClean="0">
                <a:solidFill>
                  <a:srgbClr val="000000"/>
                </a:solidFill>
              </a:rPr>
              <a:t>Successively </a:t>
            </a:r>
            <a:r>
              <a:rPr lang="en-US" sz="2000" dirty="0">
                <a:solidFill>
                  <a:srgbClr val="000000"/>
                </a:solidFill>
              </a:rPr>
              <a:t>create rows in the list</a:t>
            </a:r>
          </a:p>
          <a:p>
            <a:pPr marL="342900" lvl="1" indent="0">
              <a:buNone/>
            </a:pPr>
            <a:r>
              <a:rPr lang="en-US" sz="1800" dirty="0" smtClean="0">
                <a:solidFill>
                  <a:srgbClr val="000000"/>
                </a:solidFill>
                <a:latin typeface="Consolas" panose="020B0609020204030204" pitchFamily="49" charset="0"/>
              </a:rPr>
              <a:t>for </a:t>
            </a:r>
            <a:r>
              <a:rPr lang="en-US" sz="1800" dirty="0">
                <a:solidFill>
                  <a:srgbClr val="000000"/>
                </a:solidFill>
                <a:latin typeface="Consolas" panose="020B0609020204030204" pitchFamily="49" charset="0"/>
              </a:rPr>
              <a:t>r in range (0,noRows,1):</a:t>
            </a:r>
          </a:p>
          <a:p>
            <a:pPr marL="342900" lvl="1" indent="0">
              <a:buNone/>
            </a:pPr>
            <a:r>
              <a:rPr lang="en-US" sz="1800" dirty="0">
                <a:solidFill>
                  <a:srgbClr val="000000"/>
                </a:solidFill>
                <a:latin typeface="Consolas" panose="020B0609020204030204" pitchFamily="49" charset="0"/>
              </a:rPr>
              <a:t>    </a:t>
            </a:r>
            <a:r>
              <a:rPr lang="en-US" sz="1800" dirty="0" err="1">
                <a:solidFill>
                  <a:srgbClr val="000000"/>
                </a:solidFill>
                <a:latin typeface="Consolas" panose="020B0609020204030204" pitchFamily="49" charset="0"/>
              </a:rPr>
              <a:t>aGrid.append</a:t>
            </a:r>
            <a:r>
              <a:rPr lang="en-US" sz="1800" dirty="0">
                <a:solidFill>
                  <a:srgbClr val="000000"/>
                </a:solidFill>
                <a:latin typeface="Consolas" panose="020B0609020204030204" pitchFamily="49" charset="0"/>
              </a:rPr>
              <a:t> ([])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dirty="0" smtClean="0">
                <a:solidFill>
                  <a:srgbClr val="000000"/>
                </a:solidFill>
              </a:rPr>
              <a:t>Each </a:t>
            </a:r>
            <a:r>
              <a:rPr lang="en-US" sz="2000" dirty="0">
                <a:solidFill>
                  <a:srgbClr val="000000"/>
                </a:solidFill>
              </a:rPr>
              <a:t>row is a 1D list, add elements to the end of the 1D list (empty list needed in #2 so that the 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append</a:t>
            </a:r>
            <a:r>
              <a:rPr lang="en-US" sz="2000" dirty="0">
                <a:solidFill>
                  <a:srgbClr val="000000"/>
                </a:solidFill>
              </a:rPr>
              <a:t> method can be called to </a:t>
            </a:r>
            <a:r>
              <a:rPr lang="en-US" sz="2000" dirty="0">
                <a:solidFill>
                  <a:srgbClr val="00B050"/>
                </a:solidFill>
              </a:rPr>
              <a:t>add elements to the end</a:t>
            </a:r>
            <a:r>
              <a:rPr lang="en-US" sz="2000" dirty="0" smtClean="0">
                <a:solidFill>
                  <a:srgbClr val="000000"/>
                </a:solidFill>
              </a:rPr>
              <a:t>).</a:t>
            </a:r>
          </a:p>
          <a:p>
            <a:pPr marL="342900" lvl="1" indent="0">
              <a:buNone/>
            </a:pPr>
            <a:r>
              <a:rPr lang="en-US" sz="1800" dirty="0">
                <a:solidFill>
                  <a:srgbClr val="000000"/>
                </a:solidFill>
                <a:latin typeface="Consolas" panose="020B0609020204030204" pitchFamily="49" charset="0"/>
              </a:rPr>
              <a:t>    for c in range (0,noColumns,1):</a:t>
            </a:r>
          </a:p>
          <a:p>
            <a:pPr marL="342900" lvl="1" indent="0">
              <a:buNone/>
            </a:pPr>
            <a:r>
              <a:rPr lang="en-US" sz="1800" b="1" dirty="0">
                <a:solidFill>
                  <a:srgbClr val="0000FF"/>
                </a:solidFill>
                <a:latin typeface="Consolas" panose="020B0609020204030204" pitchFamily="49" charset="0"/>
              </a:rPr>
              <a:t>       </a:t>
            </a:r>
            <a:r>
              <a:rPr lang="en-US" sz="1800" b="1" dirty="0" err="1">
                <a:solidFill>
                  <a:srgbClr val="0000FF"/>
                </a:solidFill>
                <a:latin typeface="Consolas" panose="020B0609020204030204" pitchFamily="49" charset="0"/>
              </a:rPr>
              <a:t>aGrid</a:t>
            </a:r>
            <a:r>
              <a:rPr lang="en-US" sz="1800" b="1" dirty="0">
                <a:solidFill>
                  <a:srgbClr val="0000FF"/>
                </a:solidFill>
                <a:latin typeface="Consolas" panose="020B0609020204030204" pitchFamily="49" charset="0"/>
              </a:rPr>
              <a:t>[r].append</a:t>
            </a:r>
            <a:r>
              <a:rPr lang="en-US" sz="1800" b="1" dirty="0" smtClean="0">
                <a:solidFill>
                  <a:srgbClr val="0000FF"/>
                </a:solidFill>
                <a:latin typeface="Consolas" panose="020B0609020204030204" pitchFamily="49" charset="0"/>
              </a:rPr>
              <a:t>("*")</a:t>
            </a:r>
          </a:p>
          <a:p>
            <a:pPr marL="342900" lvl="1" indent="0">
              <a:buNone/>
            </a:pPr>
            <a:endParaRPr lang="en-US" sz="1800" dirty="0" smtClean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pPr lvl="1"/>
            <a:r>
              <a:rPr lang="en-US" sz="1800" dirty="0">
                <a:solidFill>
                  <a:srgbClr val="000000"/>
                </a:solidFill>
              </a:rPr>
              <a:t>The [r] part </a:t>
            </a:r>
            <a:r>
              <a:rPr lang="en-US" sz="1800" dirty="0" smtClean="0">
                <a:solidFill>
                  <a:srgbClr val="000000"/>
                </a:solidFill>
              </a:rPr>
              <a:t>of specifies </a:t>
            </a:r>
            <a:r>
              <a:rPr lang="en-US" sz="1800" dirty="0">
                <a:solidFill>
                  <a:srgbClr val="000000"/>
                </a:solidFill>
              </a:rPr>
              <a:t>which row the loop will add elements on the end</a:t>
            </a:r>
            <a:r>
              <a:rPr lang="en-US" sz="1800" dirty="0" smtClean="0">
                <a:solidFill>
                  <a:srgbClr val="000000"/>
                </a:solidFill>
              </a:rPr>
              <a:t>.</a:t>
            </a:r>
            <a:r>
              <a:rPr lang="en-US" sz="18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Consolas" panose="020B0609020204030204" pitchFamily="49" charset="0"/>
              </a:rPr>
              <a:t>aGrid</a:t>
            </a:r>
            <a:r>
              <a:rPr lang="en-US" sz="1800" dirty="0">
                <a:solidFill>
                  <a:srgbClr val="000000"/>
                </a:solidFill>
                <a:latin typeface="Consolas" panose="020B0609020204030204" pitchFamily="49" charset="0"/>
              </a:rPr>
              <a:t>[r].append("*") </a:t>
            </a:r>
            <a:endParaRPr lang="en-US" sz="1800" dirty="0">
              <a:solidFill>
                <a:srgbClr val="000000"/>
              </a:solidFill>
            </a:endParaRPr>
          </a:p>
          <a:p>
            <a:pPr marL="342900" lvl="1" indent="0">
              <a:buNone/>
            </a:pPr>
            <a:endParaRPr lang="en-US" sz="180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endParaRPr lang="en-CA" dirty="0"/>
          </a:p>
        </p:txBody>
      </p:sp>
      <p:sp>
        <p:nvSpPr>
          <p:cNvPr id="5" name="Rectangle 4"/>
          <p:cNvSpPr/>
          <p:nvPr/>
        </p:nvSpPr>
        <p:spPr>
          <a:xfrm>
            <a:off x="6096000" y="914400"/>
            <a:ext cx="2895600" cy="2247900"/>
          </a:xfrm>
          <a:prstGeom prst="rect">
            <a:avLst/>
          </a:prstGeom>
          <a:solidFill>
            <a:srgbClr val="FFFF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>
                <a:solidFill>
                  <a:schemeClr val="tx1"/>
                </a:solidFill>
              </a:rPr>
              <a:t>Recall ‘</a:t>
            </a:r>
            <a:r>
              <a:rPr lang="en-US" dirty="0">
                <a:solidFill>
                  <a:schemeClr val="tx1"/>
                </a:solidFill>
                <a:latin typeface="Consolas" panose="020B0609020204030204" pitchFamily="49" charset="0"/>
              </a:rPr>
              <a:t>append</a:t>
            </a:r>
            <a:r>
              <a:rPr lang="en-US" dirty="0">
                <a:solidFill>
                  <a:schemeClr val="tx1"/>
                </a:solidFill>
              </a:rPr>
              <a:t>’ is unique to a list. </a:t>
            </a:r>
            <a:r>
              <a:rPr lang="en-US" b="1" dirty="0">
                <a:solidFill>
                  <a:srgbClr val="0000FF"/>
                </a:solidFill>
              </a:rPr>
              <a:t>Append won’t work if </a:t>
            </a:r>
            <a:r>
              <a:rPr lang="en-US" b="1" dirty="0" smtClean="0">
                <a:solidFill>
                  <a:srgbClr val="0000FF"/>
                </a:solidFill>
              </a:rPr>
              <a:t>for other types of variables except list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but even an empty list can </a:t>
            </a:r>
            <a:r>
              <a:rPr lang="en-US" dirty="0">
                <a:solidFill>
                  <a:schemeClr val="tx1"/>
                </a:solidFill>
              </a:rPr>
              <a:t>have new elements appended.</a:t>
            </a:r>
          </a:p>
          <a:p>
            <a:r>
              <a:rPr lang="en-US" dirty="0" err="1">
                <a:solidFill>
                  <a:schemeClr val="tx1"/>
                </a:solidFill>
                <a:latin typeface="Consolas" panose="020B0609020204030204" pitchFamily="49" charset="0"/>
              </a:rPr>
              <a:t>num</a:t>
            </a:r>
            <a:r>
              <a:rPr lang="en-US" dirty="0">
                <a:solidFill>
                  <a:schemeClr val="tx1"/>
                </a:solidFill>
                <a:latin typeface="Consolas" panose="020B0609020204030204" pitchFamily="49" charset="0"/>
              </a:rPr>
              <a:t> = 123</a:t>
            </a:r>
          </a:p>
          <a:p>
            <a:r>
              <a:rPr lang="en-US" dirty="0" err="1">
                <a:solidFill>
                  <a:srgbClr val="FF0000"/>
                </a:solidFill>
                <a:latin typeface="Consolas" panose="020B0609020204030204" pitchFamily="49" charset="0"/>
              </a:rPr>
              <a:t>num.append</a:t>
            </a:r>
            <a:r>
              <a:rPr lang="en-US" dirty="0">
                <a:solidFill>
                  <a:srgbClr val="FF0000"/>
                </a:solidFill>
                <a:latin typeface="Consolas" panose="020B0609020204030204" pitchFamily="49" charset="0"/>
              </a:rPr>
              <a:t>(4</a:t>
            </a:r>
            <a:r>
              <a:rPr lang="en-US" dirty="0" smtClean="0">
                <a:solidFill>
                  <a:srgbClr val="FF0000"/>
                </a:solidFill>
                <a:latin typeface="Consolas" panose="020B0609020204030204" pitchFamily="49" charset="0"/>
              </a:rPr>
              <a:t>) #error</a:t>
            </a:r>
            <a:endParaRPr lang="en-CA" dirty="0">
              <a:solidFill>
                <a:srgbClr val="FF0000"/>
              </a:solidFill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71011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  <p:bldP spid="5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altLang="en-US" sz="3200" dirty="0" smtClean="0"/>
              <a:t>Example 2D List Program: </a:t>
            </a:r>
            <a:r>
              <a:rPr lang="en-US" altLang="en-US" sz="3200" dirty="0" smtClean="0">
                <a:solidFill>
                  <a:srgbClr val="FF0000"/>
                </a:solidFill>
              </a:rPr>
              <a:t>A Variable Sized </a:t>
            </a:r>
            <a:r>
              <a:rPr lang="en-US" altLang="en-US" sz="3200" dirty="0" smtClean="0"/>
              <a:t>2D List (Dynamic)</a:t>
            </a:r>
          </a:p>
        </p:txBody>
      </p:sp>
      <p:sp>
        <p:nvSpPr>
          <p:cNvPr id="817155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marL="0" indent="0">
              <a:buFont typeface="Arial" charset="0"/>
              <a:buChar char="•"/>
              <a:defRPr/>
            </a:pPr>
            <a:r>
              <a:rPr lang="en-US" sz="2400" b="1" dirty="0" smtClean="0">
                <a:ea typeface="+mn-ea"/>
                <a:cs typeface="+mn-cs"/>
              </a:rPr>
              <a:t>Name of the example program:</a:t>
            </a:r>
            <a:r>
              <a:rPr lang="en-US" sz="2400" dirty="0" smtClean="0">
                <a:ea typeface="+mn-ea"/>
                <a:cs typeface="+mn-cs"/>
              </a:rPr>
              <a:t> </a:t>
            </a:r>
            <a:r>
              <a:rPr lang="en-US" sz="2000" dirty="0">
                <a:latin typeface="Consolas" panose="020B0609020204030204" pitchFamily="49" charset="0"/>
                <a:cs typeface="+mn-cs"/>
              </a:rPr>
              <a:t>5</a:t>
            </a:r>
            <a:r>
              <a:rPr lang="en-US" sz="2000" dirty="0" smtClean="0">
                <a:latin typeface="Consolas" panose="020B0609020204030204" pitchFamily="49" charset="0"/>
                <a:ea typeface="+mn-ea"/>
                <a:cs typeface="Consolas" panose="020B0609020204030204" pitchFamily="49" charset="0"/>
              </a:rPr>
              <a:t>variableSize2DList.py</a:t>
            </a:r>
            <a:endParaRPr lang="en-US" sz="2000" dirty="0" smtClean="0">
              <a:ea typeface="+mn-ea"/>
              <a:cs typeface="+mn-cs"/>
            </a:endParaRPr>
          </a:p>
          <a:p>
            <a:pPr>
              <a:buFontTx/>
              <a:buNone/>
              <a:defRPr/>
            </a:pPr>
            <a:r>
              <a:rPr lang="en-US" sz="1800" dirty="0" smtClean="0">
                <a:latin typeface="Consolas" panose="020B0609020204030204" pitchFamily="49" charset="0"/>
                <a:ea typeface="+mn-ea"/>
                <a:cs typeface="Consolas" panose="020B0609020204030204" pitchFamily="49" charset="0"/>
              </a:rPr>
              <a:t>aGrid = []</a:t>
            </a:r>
          </a:p>
          <a:p>
            <a:pPr>
              <a:buFontTx/>
              <a:buNone/>
              <a:defRPr/>
            </a:pPr>
            <a:r>
              <a:rPr lang="en-US" sz="1800" b="1" dirty="0">
                <a:solidFill>
                  <a:srgbClr val="FF0000"/>
                </a:solidFill>
                <a:latin typeface="Consolas" panose="020B0609020204030204" pitchFamily="49" charset="0"/>
                <a:ea typeface="+mn-ea"/>
                <a:cs typeface="Consolas" panose="020B0609020204030204" pitchFamily="49" charset="0"/>
              </a:rPr>
              <a:t>noRows</a:t>
            </a:r>
            <a:r>
              <a:rPr lang="en-US" sz="1800" dirty="0">
                <a:latin typeface="Consolas" panose="020B0609020204030204" pitchFamily="49" charset="0"/>
                <a:ea typeface="+mn-ea"/>
                <a:cs typeface="Consolas" panose="020B0609020204030204" pitchFamily="49" charset="0"/>
              </a:rPr>
              <a:t> = int(input("Number rows: "))</a:t>
            </a:r>
          </a:p>
          <a:p>
            <a:pPr>
              <a:buFontTx/>
              <a:buNone/>
              <a:defRPr/>
            </a:pPr>
            <a:r>
              <a:rPr lang="en-US" sz="1800" b="1" dirty="0">
                <a:solidFill>
                  <a:srgbClr val="FF0000"/>
                </a:solidFill>
                <a:latin typeface="Consolas" panose="020B0609020204030204" pitchFamily="49" charset="0"/>
                <a:ea typeface="+mn-ea"/>
                <a:cs typeface="Consolas" panose="020B0609020204030204" pitchFamily="49" charset="0"/>
              </a:rPr>
              <a:t>noColumns</a:t>
            </a:r>
            <a:r>
              <a:rPr lang="en-US" sz="1800" dirty="0">
                <a:latin typeface="Consolas" panose="020B0609020204030204" pitchFamily="49" charset="0"/>
                <a:ea typeface="+mn-ea"/>
                <a:cs typeface="Consolas" panose="020B0609020204030204" pitchFamily="49" charset="0"/>
              </a:rPr>
              <a:t> = int(input("Number columns: </a:t>
            </a:r>
            <a:r>
              <a:rPr lang="en-US" sz="1800" dirty="0" smtClean="0">
                <a:latin typeface="Consolas" panose="020B0609020204030204" pitchFamily="49" charset="0"/>
                <a:ea typeface="+mn-ea"/>
                <a:cs typeface="Consolas" panose="020B0609020204030204" pitchFamily="49" charset="0"/>
              </a:rPr>
              <a:t>"))</a:t>
            </a:r>
            <a:endParaRPr lang="en-US" sz="1800" dirty="0">
              <a:latin typeface="Consolas" panose="020B0609020204030204" pitchFamily="49" charset="0"/>
              <a:ea typeface="+mn-ea"/>
              <a:cs typeface="Consolas" panose="020B0609020204030204" pitchFamily="49" charset="0"/>
            </a:endParaRPr>
          </a:p>
          <a:p>
            <a:pPr>
              <a:buFontTx/>
              <a:buNone/>
              <a:defRPr/>
            </a:pPr>
            <a:r>
              <a:rPr lang="en-US" sz="1800" b="1" dirty="0" smtClean="0">
                <a:solidFill>
                  <a:srgbClr val="0000FF"/>
                </a:solidFill>
                <a:latin typeface="Consolas" panose="020B0609020204030204" pitchFamily="49" charset="0"/>
                <a:ea typeface="+mn-ea"/>
                <a:cs typeface="Consolas" panose="020B0609020204030204" pitchFamily="49" charset="0"/>
              </a:rPr>
              <a:t>#Create list</a:t>
            </a:r>
          </a:p>
          <a:p>
            <a:pPr>
              <a:buFontTx/>
              <a:buNone/>
              <a:defRPr/>
            </a:pPr>
            <a:r>
              <a:rPr lang="en-US" sz="1800" dirty="0" smtClean="0">
                <a:latin typeface="Consolas" panose="020B0609020204030204" pitchFamily="49" charset="0"/>
                <a:ea typeface="+mn-ea"/>
                <a:cs typeface="Consolas" panose="020B0609020204030204" pitchFamily="49" charset="0"/>
              </a:rPr>
              <a:t>for </a:t>
            </a:r>
            <a:r>
              <a:rPr lang="en-US" sz="1800" dirty="0">
                <a:latin typeface="Consolas" panose="020B0609020204030204" pitchFamily="49" charset="0"/>
                <a:ea typeface="+mn-ea"/>
                <a:cs typeface="Consolas" panose="020B0609020204030204" pitchFamily="49" charset="0"/>
              </a:rPr>
              <a:t>r in range (0,</a:t>
            </a:r>
            <a:r>
              <a:rPr lang="en-US" sz="1800" b="1" dirty="0">
                <a:solidFill>
                  <a:srgbClr val="FF0000"/>
                </a:solidFill>
                <a:latin typeface="Consolas" panose="020B0609020204030204" pitchFamily="49" charset="0"/>
                <a:ea typeface="+mn-ea"/>
                <a:cs typeface="Consolas" panose="020B0609020204030204" pitchFamily="49" charset="0"/>
              </a:rPr>
              <a:t>noRows</a:t>
            </a:r>
            <a:r>
              <a:rPr lang="en-US" sz="1800" dirty="0">
                <a:latin typeface="Consolas" panose="020B0609020204030204" pitchFamily="49" charset="0"/>
                <a:ea typeface="+mn-ea"/>
                <a:cs typeface="Consolas" panose="020B0609020204030204" pitchFamily="49" charset="0"/>
              </a:rPr>
              <a:t>,1):</a:t>
            </a:r>
          </a:p>
          <a:p>
            <a:pPr>
              <a:buNone/>
              <a:defRPr/>
            </a:pPr>
            <a:r>
              <a:rPr lang="en-US" sz="1800" dirty="0">
                <a:latin typeface="Consolas" panose="020B0609020204030204" pitchFamily="49" charset="0"/>
                <a:ea typeface="+mn-ea"/>
                <a:cs typeface="Consolas" panose="020B0609020204030204" pitchFamily="49" charset="0"/>
              </a:rPr>
              <a:t>    </a:t>
            </a:r>
            <a:r>
              <a:rPr lang="en-US" sz="1800" dirty="0" err="1">
                <a:latin typeface="Consolas" panose="020B0609020204030204" pitchFamily="49" charset="0"/>
                <a:ea typeface="+mn-ea"/>
                <a:cs typeface="Consolas" panose="020B0609020204030204" pitchFamily="49" charset="0"/>
              </a:rPr>
              <a:t>aGrid.append</a:t>
            </a:r>
            <a:r>
              <a:rPr lang="en-US" sz="1800" dirty="0">
                <a:latin typeface="Consolas" panose="020B0609020204030204" pitchFamily="49" charset="0"/>
                <a:ea typeface="+mn-ea"/>
                <a:cs typeface="Consolas" panose="020B0609020204030204" pitchFamily="49" charset="0"/>
              </a:rPr>
              <a:t> </a:t>
            </a:r>
            <a:r>
              <a:rPr lang="en-US" sz="1800" dirty="0" smtClean="0">
                <a:latin typeface="Consolas" panose="020B0609020204030204" pitchFamily="49" charset="0"/>
                <a:ea typeface="+mn-ea"/>
                <a:cs typeface="Consolas" panose="020B0609020204030204" pitchFamily="49" charset="0"/>
              </a:rPr>
              <a:t>([]) </a:t>
            </a:r>
            <a:r>
              <a:rPr lang="en-US" sz="1800" b="1" dirty="0" smtClean="0">
                <a:solidFill>
                  <a:srgbClr val="0000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#Create empty row, add to list</a:t>
            </a:r>
            <a:endParaRPr lang="en-US" sz="1800" dirty="0">
              <a:latin typeface="Consolas" panose="020B0609020204030204" pitchFamily="49" charset="0"/>
              <a:ea typeface="+mn-ea"/>
              <a:cs typeface="Consolas" panose="020B0609020204030204" pitchFamily="49" charset="0"/>
            </a:endParaRPr>
          </a:p>
          <a:p>
            <a:pPr>
              <a:buFontTx/>
              <a:buNone/>
              <a:defRPr/>
            </a:pPr>
            <a:r>
              <a:rPr lang="en-US" sz="1800" dirty="0">
                <a:latin typeface="Consolas" panose="020B0609020204030204" pitchFamily="49" charset="0"/>
                <a:ea typeface="+mn-ea"/>
                <a:cs typeface="Consolas" panose="020B0609020204030204" pitchFamily="49" charset="0"/>
              </a:rPr>
              <a:t>    for c in range (0,</a:t>
            </a:r>
            <a:r>
              <a:rPr lang="en-US" sz="1800" dirty="0">
                <a:solidFill>
                  <a:srgbClr val="FF0000"/>
                </a:solidFill>
                <a:latin typeface="Consolas" panose="020B0609020204030204" pitchFamily="49" charset="0"/>
                <a:ea typeface="+mn-ea"/>
                <a:cs typeface="Consolas" panose="020B0609020204030204" pitchFamily="49" charset="0"/>
              </a:rPr>
              <a:t>noColumns</a:t>
            </a:r>
            <a:r>
              <a:rPr lang="en-US" sz="1800" dirty="0">
                <a:latin typeface="Consolas" panose="020B0609020204030204" pitchFamily="49" charset="0"/>
                <a:ea typeface="+mn-ea"/>
                <a:cs typeface="Consolas" panose="020B0609020204030204" pitchFamily="49" charset="0"/>
              </a:rPr>
              <a:t>,1</a:t>
            </a:r>
            <a:r>
              <a:rPr lang="en-US" sz="1800" dirty="0" smtClean="0">
                <a:latin typeface="Consolas" panose="020B0609020204030204" pitchFamily="49" charset="0"/>
                <a:ea typeface="+mn-ea"/>
                <a:cs typeface="Consolas" panose="020B0609020204030204" pitchFamily="49" charset="0"/>
              </a:rPr>
              <a:t>):</a:t>
            </a:r>
          </a:p>
          <a:p>
            <a:pPr>
              <a:buFontTx/>
              <a:buNone/>
              <a:defRPr/>
            </a:pPr>
            <a:r>
              <a:rPr lang="en-US" sz="1800" dirty="0">
                <a:latin typeface="Consolas" panose="020B0609020204030204" pitchFamily="49" charset="0"/>
                <a:ea typeface="+mn-ea"/>
                <a:cs typeface="Consolas" panose="020B0609020204030204" pitchFamily="49" charset="0"/>
              </a:rPr>
              <a:t> </a:t>
            </a:r>
            <a:r>
              <a:rPr lang="en-US" sz="1800" dirty="0" smtClean="0">
                <a:latin typeface="Consolas" panose="020B0609020204030204" pitchFamily="49" charset="0"/>
                <a:ea typeface="+mn-ea"/>
                <a:cs typeface="Consolas" panose="020B0609020204030204" pitchFamily="49" charset="0"/>
              </a:rPr>
              <a:t>       element </a:t>
            </a:r>
            <a:r>
              <a:rPr lang="en-US" sz="1800" dirty="0">
                <a:latin typeface="Consolas" panose="020B0609020204030204" pitchFamily="49" charset="0"/>
                <a:ea typeface="+mn-ea"/>
                <a:cs typeface="Consolas" panose="020B0609020204030204" pitchFamily="49" charset="0"/>
              </a:rPr>
              <a:t>= input("Type in a single character: ") </a:t>
            </a:r>
            <a:r>
              <a:rPr lang="en-US" sz="1800" dirty="0" smtClean="0">
                <a:latin typeface="Consolas" panose="020B0609020204030204" pitchFamily="49" charset="0"/>
                <a:ea typeface="+mn-ea"/>
                <a:cs typeface="Consolas" panose="020B0609020204030204" pitchFamily="49" charset="0"/>
              </a:rPr>
              <a:t>  </a:t>
            </a:r>
          </a:p>
          <a:p>
            <a:pPr>
              <a:buFontTx/>
              <a:buNone/>
              <a:defRPr/>
            </a:pPr>
            <a:r>
              <a:rPr lang="en-US" sz="1800" dirty="0">
                <a:latin typeface="Consolas" panose="020B0609020204030204" pitchFamily="49" charset="0"/>
                <a:ea typeface="+mn-ea"/>
                <a:cs typeface="Consolas" panose="020B0609020204030204" pitchFamily="49" charset="0"/>
              </a:rPr>
              <a:t> </a:t>
            </a:r>
            <a:r>
              <a:rPr lang="en-US" sz="1800" dirty="0" smtClean="0">
                <a:latin typeface="Consolas" panose="020B0609020204030204" pitchFamily="49" charset="0"/>
                <a:ea typeface="+mn-ea"/>
                <a:cs typeface="Consolas" panose="020B0609020204030204" pitchFamily="49" charset="0"/>
              </a:rPr>
              <a:t>       </a:t>
            </a:r>
            <a:r>
              <a:rPr lang="en-US" sz="1800" dirty="0" err="1" smtClean="0">
                <a:latin typeface="Consolas" panose="020B0609020204030204" pitchFamily="49" charset="0"/>
                <a:ea typeface="+mn-ea"/>
                <a:cs typeface="Consolas" panose="020B0609020204030204" pitchFamily="49" charset="0"/>
              </a:rPr>
              <a:t>aGrid</a:t>
            </a:r>
            <a:r>
              <a:rPr lang="en-US" sz="1800" dirty="0" smtClean="0">
                <a:latin typeface="Consolas" panose="020B0609020204030204" pitchFamily="49" charset="0"/>
                <a:ea typeface="+mn-ea"/>
                <a:cs typeface="Consolas" panose="020B0609020204030204" pitchFamily="49" charset="0"/>
              </a:rPr>
              <a:t>[r</a:t>
            </a:r>
            <a:r>
              <a:rPr lang="en-US" sz="1800" dirty="0">
                <a:latin typeface="Consolas" panose="020B0609020204030204" pitchFamily="49" charset="0"/>
                <a:ea typeface="+mn-ea"/>
                <a:cs typeface="Consolas" panose="020B0609020204030204" pitchFamily="49" charset="0"/>
              </a:rPr>
              <a:t>].append(element</a:t>
            </a:r>
            <a:r>
              <a:rPr lang="en-US" sz="1800" dirty="0" smtClean="0">
                <a:latin typeface="Consolas" panose="020B0609020204030204" pitchFamily="49" charset="0"/>
                <a:ea typeface="+mn-ea"/>
                <a:cs typeface="Consolas" panose="020B0609020204030204" pitchFamily="49" charset="0"/>
              </a:rPr>
              <a:t>) </a:t>
            </a:r>
            <a:r>
              <a:rPr lang="en-US" sz="1800" b="1" dirty="0" smtClean="0">
                <a:solidFill>
                  <a:srgbClr val="0000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#Add to the end of new row</a:t>
            </a:r>
            <a:endParaRPr lang="en-US" sz="1800" dirty="0">
              <a:latin typeface="Consolas" panose="020B0609020204030204" pitchFamily="49" charset="0"/>
              <a:ea typeface="+mn-ea"/>
              <a:cs typeface="Consolas" panose="020B0609020204030204" pitchFamily="49" charset="0"/>
            </a:endParaRPr>
          </a:p>
          <a:p>
            <a:pPr>
              <a:buFontTx/>
              <a:buNone/>
              <a:defRPr/>
            </a:pPr>
            <a:r>
              <a:rPr lang="en-US" sz="1800" b="1" dirty="0" smtClean="0">
                <a:solidFill>
                  <a:srgbClr val="0000FF"/>
                </a:solidFill>
                <a:latin typeface="Consolas" panose="020B0609020204030204" pitchFamily="49" charset="0"/>
                <a:ea typeface="+mn-ea"/>
                <a:cs typeface="Consolas" panose="020B0609020204030204" pitchFamily="49" charset="0"/>
              </a:rPr>
              <a:t>#Display list</a:t>
            </a:r>
          </a:p>
          <a:p>
            <a:pPr>
              <a:buFontTx/>
              <a:buNone/>
              <a:defRPr/>
            </a:pPr>
            <a:r>
              <a:rPr lang="en-US" sz="1800" dirty="0" smtClean="0">
                <a:latin typeface="Consolas" panose="020B0609020204030204" pitchFamily="49" charset="0"/>
                <a:ea typeface="+mn-ea"/>
                <a:cs typeface="Consolas" panose="020B0609020204030204" pitchFamily="49" charset="0"/>
              </a:rPr>
              <a:t>for </a:t>
            </a:r>
            <a:r>
              <a:rPr lang="en-US" sz="1800" dirty="0">
                <a:latin typeface="Consolas" panose="020B0609020204030204" pitchFamily="49" charset="0"/>
                <a:ea typeface="+mn-ea"/>
                <a:cs typeface="Consolas" panose="020B0609020204030204" pitchFamily="49" charset="0"/>
              </a:rPr>
              <a:t>r in range (0,</a:t>
            </a:r>
            <a:r>
              <a:rPr lang="en-US" sz="1800" b="1" dirty="0">
                <a:solidFill>
                  <a:srgbClr val="FF0000"/>
                </a:solidFill>
                <a:latin typeface="Consolas" panose="020B0609020204030204" pitchFamily="49" charset="0"/>
                <a:ea typeface="+mn-ea"/>
                <a:cs typeface="Consolas" panose="020B0609020204030204" pitchFamily="49" charset="0"/>
              </a:rPr>
              <a:t>noRows</a:t>
            </a:r>
            <a:r>
              <a:rPr lang="en-US" sz="1800" dirty="0">
                <a:latin typeface="Consolas" panose="020B0609020204030204" pitchFamily="49" charset="0"/>
                <a:ea typeface="+mn-ea"/>
                <a:cs typeface="Consolas" panose="020B0609020204030204" pitchFamily="49" charset="0"/>
              </a:rPr>
              <a:t>,1):</a:t>
            </a:r>
          </a:p>
          <a:p>
            <a:pPr>
              <a:buFontTx/>
              <a:buNone/>
              <a:defRPr/>
            </a:pPr>
            <a:r>
              <a:rPr lang="en-US" sz="1800" dirty="0">
                <a:latin typeface="Consolas" panose="020B0609020204030204" pitchFamily="49" charset="0"/>
                <a:ea typeface="+mn-ea"/>
                <a:cs typeface="Consolas" panose="020B0609020204030204" pitchFamily="49" charset="0"/>
              </a:rPr>
              <a:t>   for c in range (0,</a:t>
            </a:r>
            <a:r>
              <a:rPr lang="en-US" sz="1800" b="1" dirty="0">
                <a:solidFill>
                  <a:srgbClr val="FF0000"/>
                </a:solidFill>
                <a:latin typeface="Consolas" panose="020B0609020204030204" pitchFamily="49" charset="0"/>
                <a:ea typeface="+mn-ea"/>
                <a:cs typeface="Consolas" panose="020B0609020204030204" pitchFamily="49" charset="0"/>
              </a:rPr>
              <a:t>noColumns</a:t>
            </a:r>
            <a:r>
              <a:rPr lang="en-US" sz="1800" dirty="0">
                <a:latin typeface="Consolas" panose="020B0609020204030204" pitchFamily="49" charset="0"/>
                <a:ea typeface="+mn-ea"/>
                <a:cs typeface="Consolas" panose="020B0609020204030204" pitchFamily="49" charset="0"/>
              </a:rPr>
              <a:t>,1):</a:t>
            </a:r>
          </a:p>
          <a:p>
            <a:pPr>
              <a:buFontTx/>
              <a:buNone/>
              <a:defRPr/>
            </a:pPr>
            <a:r>
              <a:rPr lang="en-US" sz="1800" dirty="0">
                <a:latin typeface="Consolas" panose="020B0609020204030204" pitchFamily="49" charset="0"/>
                <a:ea typeface="+mn-ea"/>
                <a:cs typeface="Consolas" panose="020B0609020204030204" pitchFamily="49" charset="0"/>
              </a:rPr>
              <a:t>      print(aGrid[r][c], end="")</a:t>
            </a:r>
          </a:p>
          <a:p>
            <a:pPr>
              <a:buFontTx/>
              <a:buNone/>
              <a:defRPr/>
            </a:pPr>
            <a:r>
              <a:rPr lang="en-US" sz="1800" dirty="0">
                <a:latin typeface="Consolas" panose="020B0609020204030204" pitchFamily="49" charset="0"/>
                <a:ea typeface="+mn-ea"/>
                <a:cs typeface="Consolas" panose="020B0609020204030204" pitchFamily="49" charset="0"/>
              </a:rPr>
              <a:t>   print()</a:t>
            </a:r>
            <a:endParaRPr lang="en-US" sz="1800" dirty="0" smtClean="0">
              <a:latin typeface="Consolas" panose="020B0609020204030204" pitchFamily="49" charset="0"/>
              <a:ea typeface="+mn-ea"/>
              <a:cs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24319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2D Lists: </a:t>
            </a:r>
            <a:r>
              <a:rPr lang="en-US" dirty="0" smtClean="0"/>
              <a:t>Using Append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1" indent="0">
              <a:buNone/>
            </a:pPr>
            <a:r>
              <a:rPr lang="fr-FR" sz="1800" dirty="0">
                <a:latin typeface="Consolas" panose="020B0609020204030204" pitchFamily="49" charset="0"/>
              </a:rPr>
              <a:t>table = [ [0, 0, 0],</a:t>
            </a:r>
          </a:p>
          <a:p>
            <a:pPr marL="342900" lvl="1" indent="0">
              <a:buNone/>
            </a:pPr>
            <a:r>
              <a:rPr lang="fr-FR" sz="1800" dirty="0">
                <a:latin typeface="Consolas" panose="020B0609020204030204" pitchFamily="49" charset="0"/>
              </a:rPr>
              <a:t>          [1, 1, 1],</a:t>
            </a:r>
          </a:p>
          <a:p>
            <a:pPr marL="342900" lvl="1" indent="0">
              <a:buNone/>
            </a:pPr>
            <a:r>
              <a:rPr lang="fr-FR" sz="1800" dirty="0">
                <a:latin typeface="Consolas" panose="020B0609020204030204" pitchFamily="49" charset="0"/>
              </a:rPr>
              <a:t>          [2, 2, 2],</a:t>
            </a:r>
          </a:p>
          <a:p>
            <a:pPr marL="342900" lvl="1" indent="0">
              <a:buNone/>
            </a:pPr>
            <a:r>
              <a:rPr lang="fr-FR" sz="1800" dirty="0">
                <a:latin typeface="Consolas" panose="020B0609020204030204" pitchFamily="49" charset="0"/>
              </a:rPr>
              <a:t>          [3, 3, 3</a:t>
            </a:r>
            <a:r>
              <a:rPr lang="fr-FR" sz="1800" dirty="0" smtClean="0">
                <a:latin typeface="Consolas" panose="020B0609020204030204" pitchFamily="49" charset="0"/>
              </a:rPr>
              <a:t>]]</a:t>
            </a:r>
          </a:p>
          <a:p>
            <a:pPr marL="342900" lvl="1" indent="0">
              <a:buNone/>
            </a:pPr>
            <a:endParaRPr lang="fr-FR" sz="1800" dirty="0">
              <a:latin typeface="Consolas" panose="020B0609020204030204" pitchFamily="49" charset="0"/>
            </a:endParaRPr>
          </a:p>
          <a:p>
            <a:pPr marL="342900" lvl="1" indent="0">
              <a:buNone/>
            </a:pPr>
            <a:r>
              <a:rPr lang="fr-FR" sz="1800" dirty="0" smtClean="0">
                <a:latin typeface="Consolas" panose="020B0609020204030204" pitchFamily="49" charset="0"/>
              </a:rPr>
              <a:t>table.append([2,1,7]) </a:t>
            </a:r>
            <a:r>
              <a:rPr lang="fr-FR" sz="1800" b="1" dirty="0" smtClean="0">
                <a:solidFill>
                  <a:srgbClr val="0000FF"/>
                </a:solidFill>
                <a:latin typeface="Consolas" panose="020B0609020204030204" pitchFamily="49" charset="0"/>
              </a:rPr>
              <a:t>#Where was the append occurring?</a:t>
            </a:r>
          </a:p>
          <a:p>
            <a:pPr marL="342900" lvl="1" indent="0">
              <a:buNone/>
            </a:pPr>
            <a:r>
              <a:rPr lang="fr-FR" sz="1800" dirty="0">
                <a:latin typeface="Consolas" panose="020B0609020204030204" pitchFamily="49" charset="0"/>
              </a:rPr>
              <a:t>p</a:t>
            </a:r>
            <a:r>
              <a:rPr lang="fr-FR" sz="1800" dirty="0" smtClean="0">
                <a:latin typeface="Consolas" panose="020B0609020204030204" pitchFamily="49" charset="0"/>
              </a:rPr>
              <a:t>rint(table)</a:t>
            </a:r>
          </a:p>
          <a:p>
            <a:pPr marL="342900" lvl="1" indent="0">
              <a:buNone/>
            </a:pPr>
            <a:endParaRPr lang="fr-FR" sz="1800" dirty="0">
              <a:latin typeface="Consolas" panose="020B0609020204030204" pitchFamily="49" charset="0"/>
            </a:endParaRPr>
          </a:p>
          <a:p>
            <a:pPr marL="342900" lvl="1" indent="0">
              <a:buNone/>
            </a:pPr>
            <a:r>
              <a:rPr lang="fr-FR" sz="1800" dirty="0" smtClean="0">
                <a:latin typeface="Consolas" panose="020B0609020204030204" pitchFamily="49" charset="0"/>
              </a:rPr>
              <a:t>table[3].append(3) </a:t>
            </a:r>
            <a:r>
              <a:rPr lang="fr-FR" sz="1800" b="1" dirty="0">
                <a:solidFill>
                  <a:srgbClr val="0000FF"/>
                </a:solidFill>
                <a:latin typeface="Consolas" panose="020B0609020204030204" pitchFamily="49" charset="0"/>
              </a:rPr>
              <a:t>#Where was the append </a:t>
            </a:r>
            <a:r>
              <a:rPr lang="fr-FR" sz="1800" b="1" dirty="0" smtClean="0">
                <a:solidFill>
                  <a:srgbClr val="0000FF"/>
                </a:solidFill>
                <a:latin typeface="Consolas" panose="020B0609020204030204" pitchFamily="49" charset="0"/>
              </a:rPr>
              <a:t>occurring?</a:t>
            </a:r>
            <a:endParaRPr lang="fr-FR" sz="1800" b="1" dirty="0">
              <a:solidFill>
                <a:srgbClr val="0000FF"/>
              </a:solidFill>
              <a:latin typeface="Consolas" panose="020B0609020204030204" pitchFamily="49" charset="0"/>
            </a:endParaRPr>
          </a:p>
          <a:p>
            <a:pPr marL="342900" lvl="1" indent="0">
              <a:buNone/>
            </a:pPr>
            <a:r>
              <a:rPr lang="fr-FR" sz="1800" dirty="0" smtClean="0">
                <a:latin typeface="Consolas" panose="020B0609020204030204" pitchFamily="49" charset="0"/>
              </a:rPr>
              <a:t>print(table)</a:t>
            </a:r>
          </a:p>
          <a:p>
            <a:pPr marL="342900" lvl="1" indent="0">
              <a:buNone/>
            </a:pPr>
            <a:endParaRPr lang="fr-FR" sz="1800" dirty="0" smtClean="0">
              <a:latin typeface="Consolas" panose="020B0609020204030204" pitchFamily="49" charset="0"/>
            </a:endParaRPr>
          </a:p>
          <a:p>
            <a:pPr marL="342900" lvl="1" indent="0">
              <a:buNone/>
            </a:pPr>
            <a:r>
              <a:rPr lang="fr-FR" sz="1800" b="1" dirty="0" smtClean="0">
                <a:solidFill>
                  <a:srgbClr val="0000FF"/>
                </a:solidFill>
                <a:latin typeface="Consolas" panose="020B0609020204030204" pitchFamily="49" charset="0"/>
              </a:rPr>
              <a:t>#</a:t>
            </a:r>
            <a:r>
              <a:rPr lang="fr-FR" sz="1800" b="1" dirty="0">
                <a:solidFill>
                  <a:srgbClr val="0000FF"/>
                </a:solidFill>
                <a:latin typeface="Consolas" panose="020B0609020204030204" pitchFamily="49" charset="0"/>
              </a:rPr>
              <a:t>What element </a:t>
            </a:r>
            <a:r>
              <a:rPr lang="fr-FR" sz="1800" b="1" dirty="0" err="1">
                <a:solidFill>
                  <a:srgbClr val="0000FF"/>
                </a:solidFill>
                <a:latin typeface="Consolas" panose="020B0609020204030204" pitchFamily="49" charset="0"/>
              </a:rPr>
              <a:t>is</a:t>
            </a:r>
            <a:r>
              <a:rPr lang="fr-FR" sz="1800" b="1" dirty="0">
                <a:solidFill>
                  <a:srgbClr val="0000FF"/>
                </a:solidFill>
                <a:latin typeface="Consolas" panose="020B0609020204030204" pitchFamily="49" charset="0"/>
              </a:rPr>
              <a:t> the append </a:t>
            </a:r>
            <a:r>
              <a:rPr lang="fr-FR" sz="1800" b="1" dirty="0" err="1">
                <a:solidFill>
                  <a:srgbClr val="0000FF"/>
                </a:solidFill>
                <a:latin typeface="Consolas" panose="020B0609020204030204" pitchFamily="49" charset="0"/>
              </a:rPr>
              <a:t>applied</a:t>
            </a:r>
            <a:r>
              <a:rPr lang="fr-FR" sz="1800" b="1" dirty="0">
                <a:solidFill>
                  <a:srgbClr val="0000FF"/>
                </a:solidFill>
                <a:latin typeface="Consolas" panose="020B0609020204030204" pitchFamily="49" charset="0"/>
              </a:rPr>
              <a:t> to?</a:t>
            </a:r>
            <a:endParaRPr lang="fr-FR" sz="1800" dirty="0">
              <a:latin typeface="Consolas" panose="020B0609020204030204" pitchFamily="49" charset="0"/>
            </a:endParaRPr>
          </a:p>
          <a:p>
            <a:pPr marL="342900" lvl="1" indent="0">
              <a:buNone/>
            </a:pPr>
            <a:r>
              <a:rPr lang="fr-FR" sz="1800" dirty="0" smtClean="0">
                <a:latin typeface="Consolas" panose="020B0609020204030204" pitchFamily="49" charset="0"/>
              </a:rPr>
              <a:t>table[2][1].append(888)</a:t>
            </a:r>
            <a:endParaRPr lang="fr-FR" sz="1800" b="1" dirty="0" smtClean="0">
              <a:solidFill>
                <a:srgbClr val="0000FF"/>
              </a:solidFill>
              <a:latin typeface="Consolas" panose="020B0609020204030204" pitchFamily="49" charset="0"/>
            </a:endParaRPr>
          </a:p>
          <a:p>
            <a:pPr marL="342900" lvl="1" indent="0">
              <a:buNone/>
            </a:pPr>
            <a:endParaRPr lang="fr-FR" sz="1800" b="1" dirty="0">
              <a:solidFill>
                <a:srgbClr val="0000FF"/>
              </a:solidFill>
              <a:latin typeface="Consolas" panose="020B0609020204030204" pitchFamily="49" charset="0"/>
            </a:endParaRPr>
          </a:p>
          <a:p>
            <a:pPr marL="342900" lvl="1" indent="0">
              <a:buNone/>
            </a:pPr>
            <a:r>
              <a:rPr lang="fr-FR" sz="1800" b="1" dirty="0" err="1" smtClean="0">
                <a:solidFill>
                  <a:srgbClr val="0000FF"/>
                </a:solidFill>
                <a:latin typeface="Consolas" panose="020B0609020204030204" pitchFamily="49" charset="0"/>
              </a:rPr>
              <a:t>Hint</a:t>
            </a:r>
            <a:r>
              <a:rPr lang="fr-FR" sz="1800" b="1" dirty="0" smtClean="0">
                <a:solidFill>
                  <a:srgbClr val="0000FF"/>
                </a:solidFill>
                <a:latin typeface="Consolas" panose="020B0609020204030204" pitchFamily="49" charset="0"/>
              </a:rPr>
              <a:t>: </a:t>
            </a:r>
            <a:r>
              <a:rPr lang="fr-FR" sz="1800" b="1" dirty="0" err="1" smtClean="0">
                <a:solidFill>
                  <a:srgbClr val="0000FF"/>
                </a:solidFill>
                <a:latin typeface="Consolas" panose="020B0609020204030204" pitchFamily="49" charset="0"/>
              </a:rPr>
              <a:t>add</a:t>
            </a:r>
            <a:r>
              <a:rPr lang="fr-FR" sz="1800" b="1" dirty="0" smtClean="0">
                <a:solidFill>
                  <a:srgbClr val="0000FF"/>
                </a:solidFill>
                <a:latin typeface="Consolas" panose="020B0609020204030204" pitchFamily="49" charset="0"/>
              </a:rPr>
              <a:t> the </a:t>
            </a:r>
            <a:r>
              <a:rPr lang="fr-FR" sz="1800" b="1" dirty="0" err="1" smtClean="0">
                <a:solidFill>
                  <a:srgbClr val="0000FF"/>
                </a:solidFill>
                <a:latin typeface="Consolas" panose="020B0609020204030204" pitchFamily="49" charset="0"/>
              </a:rPr>
              <a:t>following</a:t>
            </a:r>
            <a:r>
              <a:rPr lang="fr-FR" sz="1800" b="1" dirty="0" smtClean="0">
                <a:solidFill>
                  <a:srgbClr val="0000FF"/>
                </a:solidFill>
                <a:latin typeface="Consolas" panose="020B0609020204030204" pitchFamily="49" charset="0"/>
              </a:rPr>
              <a:t> </a:t>
            </a:r>
            <a:r>
              <a:rPr lang="fr-FR" sz="1800" b="1" dirty="0" err="1" smtClean="0">
                <a:solidFill>
                  <a:srgbClr val="0000FF"/>
                </a:solidFill>
                <a:latin typeface="Consolas" panose="020B0609020204030204" pitchFamily="49" charset="0"/>
              </a:rPr>
              <a:t>before</a:t>
            </a:r>
            <a:r>
              <a:rPr lang="fr-FR" sz="1800" b="1" dirty="0" smtClean="0">
                <a:solidFill>
                  <a:srgbClr val="0000FF"/>
                </a:solidFill>
                <a:latin typeface="Consolas" panose="020B0609020204030204" pitchFamily="49" charset="0"/>
              </a:rPr>
              <a:t> the last instruction</a:t>
            </a:r>
          </a:p>
          <a:p>
            <a:pPr marL="342900" lvl="1" indent="0">
              <a:buNone/>
            </a:pPr>
            <a:r>
              <a:rPr lang="fr-FR" sz="1800" dirty="0" err="1" smtClean="0">
                <a:latin typeface="Consolas" panose="020B0609020204030204" pitchFamily="49" charset="0"/>
              </a:rPr>
              <a:t>print</a:t>
            </a:r>
            <a:r>
              <a:rPr lang="fr-FR" sz="1800" dirty="0" smtClean="0">
                <a:latin typeface="Consolas" panose="020B0609020204030204" pitchFamily="49" charset="0"/>
              </a:rPr>
              <a:t>(table[2][1])</a:t>
            </a:r>
            <a:endParaRPr lang="fr-FR" sz="1800" dirty="0">
              <a:latin typeface="Consolas" panose="020B0609020204030204" pitchFamily="49" charset="0"/>
            </a:endParaRPr>
          </a:p>
          <a:p>
            <a:pPr marL="342900" lvl="1" indent="0">
              <a:buNone/>
            </a:pPr>
            <a:endParaRPr lang="fr-FR" sz="1800" b="1" dirty="0">
              <a:solidFill>
                <a:srgbClr val="0000FF"/>
              </a:solidFill>
              <a:latin typeface="Consolas" panose="020B0609020204030204" pitchFamily="49" charset="0"/>
            </a:endParaRPr>
          </a:p>
          <a:p>
            <a:pPr marL="342900" lvl="1" indent="0">
              <a:buNone/>
            </a:pPr>
            <a:endParaRPr lang="fr-FR" sz="1800" dirty="0">
              <a:latin typeface="Consolas" panose="020B0609020204030204" pitchFamily="49" charset="0"/>
            </a:endParaRPr>
          </a:p>
          <a:p>
            <a:pPr marL="342900" lvl="1" indent="0">
              <a:buNone/>
            </a:pPr>
            <a:endParaRPr lang="fr-FR" sz="1800" dirty="0">
              <a:latin typeface="Consolas" panose="020B0609020204030204" pitchFamily="49" charset="0"/>
            </a:endParaRPr>
          </a:p>
          <a:p>
            <a:pPr marL="342900" lvl="1" indent="0">
              <a:buNone/>
            </a:pPr>
            <a:endParaRPr lang="fr-FR" sz="1800" dirty="0">
              <a:latin typeface="Consolas" panose="020B0609020204030204" pitchFamily="49" charset="0"/>
            </a:endParaRPr>
          </a:p>
          <a:p>
            <a:pPr marL="0" indent="0">
              <a:buNone/>
            </a:pPr>
            <a:endParaRPr lang="en-CA" dirty="0"/>
          </a:p>
        </p:txBody>
      </p:sp>
      <p:sp>
        <p:nvSpPr>
          <p:cNvPr id="4" name="Rectangle 3"/>
          <p:cNvSpPr/>
          <p:nvPr/>
        </p:nvSpPr>
        <p:spPr>
          <a:xfrm>
            <a:off x="6659696" y="0"/>
            <a:ext cx="2484304" cy="1524000"/>
          </a:xfrm>
          <a:prstGeom prst="rect">
            <a:avLst/>
          </a:prstGeom>
          <a:solidFill>
            <a:srgbClr val="FFFF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tx1"/>
                </a:solidFill>
              </a:rPr>
              <a:t>Final JT hint: Make sure you apply the right operation on the right type of variable.</a:t>
            </a:r>
            <a:endParaRPr lang="en-CA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79356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2D Lists: Level Of Access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You need to </a:t>
            </a:r>
            <a:r>
              <a:rPr lang="en-US" b="1" dirty="0" smtClean="0">
                <a:solidFill>
                  <a:srgbClr val="FF0000"/>
                </a:solidFill>
              </a:rPr>
              <a:t>know what you are accessing</a:t>
            </a:r>
            <a:r>
              <a:rPr lang="en-US" dirty="0" smtClean="0"/>
              <a:t>: reference, whole list, row, element (at a row/column).</a:t>
            </a:r>
          </a:p>
          <a:p>
            <a:r>
              <a:rPr lang="en-US" dirty="0" smtClean="0"/>
              <a:t>The example illustrates this issue via the append method </a:t>
            </a:r>
            <a:r>
              <a:rPr lang="en-US" dirty="0" smtClean="0"/>
              <a:t>but the append must be used on the right type of object.</a:t>
            </a:r>
            <a:endParaRPr lang="en-US" dirty="0" smtClean="0"/>
          </a:p>
          <a:p>
            <a:r>
              <a:rPr lang="en-US" b="1" dirty="0"/>
              <a:t>Name of the example program:</a:t>
            </a:r>
            <a:r>
              <a:rPr lang="en-US" dirty="0"/>
              <a:t> </a:t>
            </a:r>
            <a:r>
              <a:rPr lang="en-US" sz="2000" dirty="0" smtClean="0">
                <a:latin typeface="Consolas" panose="020B0609020204030204" pitchFamily="49" charset="0"/>
              </a:rPr>
              <a:t>6misapplyingAppend.py</a:t>
            </a:r>
          </a:p>
          <a:p>
            <a:pPr marL="342900" lvl="1" indent="0">
              <a:buNone/>
            </a:pPr>
            <a:r>
              <a:rPr lang="en-CA" sz="1800" dirty="0" err="1">
                <a:latin typeface="Consolas" panose="020B0609020204030204" pitchFamily="49" charset="0"/>
              </a:rPr>
              <a:t>aGrid</a:t>
            </a:r>
            <a:r>
              <a:rPr lang="en-CA" sz="1800" dirty="0">
                <a:latin typeface="Consolas" panose="020B0609020204030204" pitchFamily="49" charset="0"/>
              </a:rPr>
              <a:t> = []</a:t>
            </a:r>
          </a:p>
          <a:p>
            <a:pPr marL="342900" lvl="1" indent="0">
              <a:buNone/>
            </a:pPr>
            <a:r>
              <a:rPr lang="en-CA" sz="1800" dirty="0" err="1">
                <a:latin typeface="Consolas" panose="020B0609020204030204" pitchFamily="49" charset="0"/>
              </a:rPr>
              <a:t>noRows</a:t>
            </a:r>
            <a:r>
              <a:rPr lang="en-CA" sz="1800" dirty="0">
                <a:latin typeface="Consolas" panose="020B0609020204030204" pitchFamily="49" charset="0"/>
              </a:rPr>
              <a:t> = </a:t>
            </a:r>
            <a:r>
              <a:rPr lang="en-CA" sz="1800" dirty="0" err="1">
                <a:latin typeface="Consolas" panose="020B0609020204030204" pitchFamily="49" charset="0"/>
              </a:rPr>
              <a:t>int</a:t>
            </a:r>
            <a:r>
              <a:rPr lang="en-CA" sz="1800" dirty="0">
                <a:latin typeface="Consolas" panose="020B0609020204030204" pitchFamily="49" charset="0"/>
              </a:rPr>
              <a:t>(input("Number rows: "))</a:t>
            </a:r>
          </a:p>
          <a:p>
            <a:pPr marL="342900" lvl="1" indent="0">
              <a:buNone/>
            </a:pPr>
            <a:r>
              <a:rPr lang="en-CA" sz="1800" dirty="0" err="1">
                <a:latin typeface="Consolas" panose="020B0609020204030204" pitchFamily="49" charset="0"/>
              </a:rPr>
              <a:t>noColumns</a:t>
            </a:r>
            <a:r>
              <a:rPr lang="en-CA" sz="1800" dirty="0">
                <a:latin typeface="Consolas" panose="020B0609020204030204" pitchFamily="49" charset="0"/>
              </a:rPr>
              <a:t> = </a:t>
            </a:r>
            <a:r>
              <a:rPr lang="en-CA" sz="1800" dirty="0" err="1">
                <a:latin typeface="Consolas" panose="020B0609020204030204" pitchFamily="49" charset="0"/>
              </a:rPr>
              <a:t>int</a:t>
            </a:r>
            <a:r>
              <a:rPr lang="en-CA" sz="1800" dirty="0">
                <a:latin typeface="Consolas" panose="020B0609020204030204" pitchFamily="49" charset="0"/>
              </a:rPr>
              <a:t>(input("Number columns: "))</a:t>
            </a:r>
          </a:p>
          <a:p>
            <a:pPr marL="342900" lvl="1" indent="0">
              <a:buNone/>
            </a:pPr>
            <a:r>
              <a:rPr lang="en-CA" sz="1800" dirty="0">
                <a:latin typeface="Consolas" panose="020B0609020204030204" pitchFamily="49" charset="0"/>
              </a:rPr>
              <a:t>#Create list</a:t>
            </a:r>
          </a:p>
          <a:p>
            <a:pPr marL="342900" lvl="1" indent="0">
              <a:buNone/>
            </a:pPr>
            <a:r>
              <a:rPr lang="en-CA" sz="1800" dirty="0">
                <a:latin typeface="Consolas" panose="020B0609020204030204" pitchFamily="49" charset="0"/>
              </a:rPr>
              <a:t>for r in range (0,noRows,1):</a:t>
            </a:r>
          </a:p>
          <a:p>
            <a:pPr marL="342900" lvl="1" indent="0">
              <a:buNone/>
            </a:pPr>
            <a:r>
              <a:rPr lang="en-CA" sz="1800" dirty="0">
                <a:latin typeface="Consolas" panose="020B0609020204030204" pitchFamily="49" charset="0"/>
              </a:rPr>
              <a:t>    </a:t>
            </a:r>
            <a:r>
              <a:rPr lang="en-CA" sz="1800" dirty="0" err="1">
                <a:latin typeface="Consolas" panose="020B0609020204030204" pitchFamily="49" charset="0"/>
              </a:rPr>
              <a:t>aGrid.append</a:t>
            </a:r>
            <a:r>
              <a:rPr lang="en-CA" sz="1800" dirty="0">
                <a:latin typeface="Consolas" panose="020B0609020204030204" pitchFamily="49" charset="0"/>
              </a:rPr>
              <a:t> ([])</a:t>
            </a:r>
          </a:p>
          <a:p>
            <a:pPr marL="342900" lvl="1" indent="0">
              <a:buNone/>
            </a:pPr>
            <a:r>
              <a:rPr lang="en-CA" sz="1800" dirty="0">
                <a:latin typeface="Consolas" panose="020B0609020204030204" pitchFamily="49" charset="0"/>
              </a:rPr>
              <a:t>    for c in range (0,noColumns,1):</a:t>
            </a:r>
          </a:p>
          <a:p>
            <a:pPr marL="342900" lvl="1" indent="0">
              <a:buNone/>
            </a:pPr>
            <a:r>
              <a:rPr lang="en-CA" sz="1800" dirty="0">
                <a:latin typeface="Consolas" panose="020B0609020204030204" pitchFamily="49" charset="0"/>
              </a:rPr>
              <a:t>        </a:t>
            </a:r>
            <a:r>
              <a:rPr lang="en-CA" sz="1800" dirty="0" err="1">
                <a:latin typeface="Consolas" panose="020B0609020204030204" pitchFamily="49" charset="0"/>
              </a:rPr>
              <a:t>aGrid.append</a:t>
            </a:r>
            <a:r>
              <a:rPr lang="en-CA" sz="1800" dirty="0">
                <a:latin typeface="Consolas" panose="020B0609020204030204" pitchFamily="49" charset="0"/>
              </a:rPr>
              <a:t>("*")</a:t>
            </a:r>
          </a:p>
          <a:p>
            <a:pPr marL="342900" lvl="1" indent="0">
              <a:buNone/>
            </a:pPr>
            <a:r>
              <a:rPr lang="en-CA" sz="1800" dirty="0">
                <a:latin typeface="Consolas" panose="020B0609020204030204" pitchFamily="49" charset="0"/>
              </a:rPr>
              <a:t>    #print(</a:t>
            </a:r>
            <a:r>
              <a:rPr lang="en-CA" sz="1800" dirty="0" err="1">
                <a:latin typeface="Consolas" panose="020B0609020204030204" pitchFamily="49" charset="0"/>
              </a:rPr>
              <a:t>aGrid</a:t>
            </a:r>
            <a:r>
              <a:rPr lang="en-CA" sz="1800" dirty="0" smtClean="0">
                <a:latin typeface="Consolas" panose="020B0609020204030204" pitchFamily="49" charset="0"/>
              </a:rPr>
              <a:t>)</a:t>
            </a:r>
          </a:p>
          <a:p>
            <a:pPr marL="342900" lvl="1" indent="0">
              <a:buNone/>
            </a:pPr>
            <a:r>
              <a:rPr lang="en-CA" sz="1800" b="1" dirty="0">
                <a:solidFill>
                  <a:srgbClr val="FF0000"/>
                </a:solidFill>
                <a:latin typeface="Consolas" panose="020B0609020204030204" pitchFamily="49" charset="0"/>
              </a:rPr>
              <a:t>#print("# elements", </a:t>
            </a:r>
            <a:r>
              <a:rPr lang="en-CA" sz="1800" b="1" dirty="0" err="1">
                <a:solidFill>
                  <a:srgbClr val="FF0000"/>
                </a:solidFill>
                <a:latin typeface="Consolas" panose="020B0609020204030204" pitchFamily="49" charset="0"/>
              </a:rPr>
              <a:t>len</a:t>
            </a:r>
            <a:r>
              <a:rPr lang="en-CA" sz="1800" b="1" dirty="0">
                <a:solidFill>
                  <a:srgbClr val="FF0000"/>
                </a:solidFill>
                <a:latin typeface="Consolas" panose="020B0609020204030204" pitchFamily="49" charset="0"/>
              </a:rPr>
              <a:t>(</a:t>
            </a:r>
            <a:r>
              <a:rPr lang="en-CA" sz="1800" b="1" dirty="0" err="1">
                <a:solidFill>
                  <a:srgbClr val="FF0000"/>
                </a:solidFill>
                <a:latin typeface="Consolas" panose="020B0609020204030204" pitchFamily="49" charset="0"/>
              </a:rPr>
              <a:t>aGrid</a:t>
            </a:r>
            <a:r>
              <a:rPr lang="en-CA" sz="1800" b="1" dirty="0">
                <a:solidFill>
                  <a:srgbClr val="FF0000"/>
                </a:solidFill>
                <a:latin typeface="Consolas" panose="020B0609020204030204" pitchFamily="49" charset="0"/>
              </a:rPr>
              <a:t>))</a:t>
            </a:r>
          </a:p>
          <a:p>
            <a:pPr marL="342900" lvl="1" indent="0">
              <a:buNone/>
            </a:pPr>
            <a:r>
              <a:rPr lang="en-CA" sz="1800" b="1" dirty="0">
                <a:solidFill>
                  <a:srgbClr val="FF0000"/>
                </a:solidFill>
                <a:latin typeface="Consolas" panose="020B0609020204030204" pitchFamily="49" charset="0"/>
              </a:rPr>
              <a:t>#print("type of the list", type(</a:t>
            </a:r>
            <a:r>
              <a:rPr lang="en-CA" sz="1800" b="1" dirty="0" err="1">
                <a:solidFill>
                  <a:srgbClr val="FF0000"/>
                </a:solidFill>
                <a:latin typeface="Consolas" panose="020B0609020204030204" pitchFamily="49" charset="0"/>
              </a:rPr>
              <a:t>aGrid</a:t>
            </a:r>
            <a:r>
              <a:rPr lang="en-CA" sz="1800" b="1" dirty="0">
                <a:solidFill>
                  <a:srgbClr val="FF0000"/>
                </a:solidFill>
                <a:latin typeface="Consolas" panose="020B0609020204030204" pitchFamily="49" charset="0"/>
              </a:rPr>
              <a:t>))</a:t>
            </a:r>
          </a:p>
          <a:p>
            <a:pPr marL="342900" lvl="1" indent="0">
              <a:buNone/>
            </a:pPr>
            <a:endParaRPr lang="en-CA" sz="1800" dirty="0">
              <a:latin typeface="Consolas" panose="020B0609020204030204" pitchFamily="49" charset="0"/>
            </a:endParaRPr>
          </a:p>
          <a:p>
            <a:endParaRPr lang="en-US" sz="2000" dirty="0">
              <a:latin typeface="Consolas" panose="020B0609020204030204" pitchFamily="49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6248400" y="6096001"/>
            <a:ext cx="28956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CA" b="1" dirty="0">
                <a:solidFill>
                  <a:srgbClr val="FF0000"/>
                </a:solidFill>
                <a:latin typeface="Consolas" panose="020B0609020204030204" pitchFamily="49" charset="0"/>
              </a:rPr>
              <a:t>#print(</a:t>
            </a:r>
            <a:r>
              <a:rPr lang="en-CA" b="1" dirty="0" err="1">
                <a:solidFill>
                  <a:srgbClr val="FF0000"/>
                </a:solidFill>
                <a:latin typeface="Consolas" panose="020B0609020204030204" pitchFamily="49" charset="0"/>
              </a:rPr>
              <a:t>len</a:t>
            </a:r>
            <a:r>
              <a:rPr lang="en-CA" b="1" dirty="0">
                <a:solidFill>
                  <a:srgbClr val="FF0000"/>
                </a:solidFill>
                <a:latin typeface="Consolas" panose="020B0609020204030204" pitchFamily="49" charset="0"/>
              </a:rPr>
              <a:t>(</a:t>
            </a:r>
            <a:r>
              <a:rPr lang="en-CA" b="1" dirty="0" err="1">
                <a:solidFill>
                  <a:srgbClr val="FF0000"/>
                </a:solidFill>
                <a:latin typeface="Consolas" panose="020B0609020204030204" pitchFamily="49" charset="0"/>
              </a:rPr>
              <a:t>aGrid</a:t>
            </a:r>
            <a:r>
              <a:rPr lang="en-CA" b="1" dirty="0">
                <a:solidFill>
                  <a:srgbClr val="FF0000"/>
                </a:solidFill>
                <a:latin typeface="Consolas" panose="020B0609020204030204" pitchFamily="49" charset="0"/>
              </a:rPr>
              <a:t>))</a:t>
            </a:r>
          </a:p>
          <a:p>
            <a:r>
              <a:rPr lang="en-CA" b="1" dirty="0">
                <a:solidFill>
                  <a:srgbClr val="FF0000"/>
                </a:solidFill>
                <a:latin typeface="Consolas" panose="020B0609020204030204" pitchFamily="49" charset="0"/>
              </a:rPr>
              <a:t>#print(</a:t>
            </a:r>
            <a:r>
              <a:rPr lang="en-CA" b="1" dirty="0" err="1">
                <a:solidFill>
                  <a:srgbClr val="FF0000"/>
                </a:solidFill>
                <a:latin typeface="Consolas" panose="020B0609020204030204" pitchFamily="49" charset="0"/>
              </a:rPr>
              <a:t>len</a:t>
            </a:r>
            <a:r>
              <a:rPr lang="en-CA" b="1" dirty="0">
                <a:solidFill>
                  <a:srgbClr val="FF0000"/>
                </a:solidFill>
                <a:latin typeface="Consolas" panose="020B0609020204030204" pitchFamily="49" charset="0"/>
              </a:rPr>
              <a:t>(</a:t>
            </a:r>
            <a:r>
              <a:rPr lang="en-CA" b="1" dirty="0" err="1">
                <a:solidFill>
                  <a:srgbClr val="FF0000"/>
                </a:solidFill>
                <a:latin typeface="Consolas" panose="020B0609020204030204" pitchFamily="49" charset="0"/>
              </a:rPr>
              <a:t>aGrid</a:t>
            </a:r>
            <a:r>
              <a:rPr lang="en-CA" b="1" dirty="0">
                <a:solidFill>
                  <a:srgbClr val="FF0000"/>
                </a:solidFill>
                <a:latin typeface="Consolas" panose="020B0609020204030204" pitchFamily="49" charset="0"/>
              </a:rPr>
              <a:t>[0]))</a:t>
            </a:r>
          </a:p>
        </p:txBody>
      </p:sp>
    </p:spTree>
    <p:extLst>
      <p:ext uri="{BB962C8B-B14F-4D97-AF65-F5344CB8AC3E}">
        <p14:creationId xmlns:p14="http://schemas.microsoft.com/office/powerpoint/2010/main" val="17982547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2D Lists: Level Of </a:t>
            </a:r>
            <a:r>
              <a:rPr lang="en-US" dirty="0" smtClean="0"/>
              <a:t>Access (2)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1" indent="0">
              <a:buNone/>
            </a:pPr>
            <a:r>
              <a:rPr lang="en-CA" sz="1800" dirty="0" smtClean="0">
                <a:latin typeface="Consolas" panose="020B0609020204030204" pitchFamily="49" charset="0"/>
              </a:rPr>
              <a:t>Hard-coded </a:t>
            </a:r>
            <a:r>
              <a:rPr lang="en-CA" sz="1800" dirty="0">
                <a:latin typeface="Consolas" panose="020B0609020204030204" pitchFamily="49" charset="0"/>
              </a:rPr>
              <a:t>2D list</a:t>
            </a:r>
          </a:p>
          <a:p>
            <a:pPr marL="342900" lvl="1" indent="0">
              <a:buNone/>
            </a:pPr>
            <a:r>
              <a:rPr lang="en-CA" sz="1800" dirty="0" err="1" smtClean="0">
                <a:latin typeface="Consolas" panose="020B0609020204030204" pitchFamily="49" charset="0"/>
              </a:rPr>
              <a:t>anotherGrid</a:t>
            </a:r>
            <a:r>
              <a:rPr lang="en-CA" sz="1800" dirty="0" smtClean="0">
                <a:latin typeface="Consolas" panose="020B0609020204030204" pitchFamily="49" charset="0"/>
              </a:rPr>
              <a:t> </a:t>
            </a:r>
            <a:r>
              <a:rPr lang="en-CA" sz="1800" dirty="0">
                <a:latin typeface="Consolas" panose="020B0609020204030204" pitchFamily="49" charset="0"/>
              </a:rPr>
              <a:t>= [[1,2,3],</a:t>
            </a:r>
          </a:p>
          <a:p>
            <a:pPr marL="342900" lvl="1" indent="0">
              <a:buNone/>
            </a:pPr>
            <a:r>
              <a:rPr lang="en-CA" sz="1800" dirty="0" smtClean="0">
                <a:latin typeface="Consolas" panose="020B0609020204030204" pitchFamily="49" charset="0"/>
              </a:rPr>
              <a:t>               </a:t>
            </a:r>
            <a:r>
              <a:rPr lang="en-CA" sz="1800" dirty="0">
                <a:latin typeface="Consolas" panose="020B0609020204030204" pitchFamily="49" charset="0"/>
              </a:rPr>
              <a:t>[3,2,1]]</a:t>
            </a:r>
          </a:p>
          <a:p>
            <a:pPr marL="342900" lvl="1" indent="0">
              <a:buNone/>
            </a:pPr>
            <a:endParaRPr lang="en-CA" sz="1800" dirty="0">
              <a:latin typeface="Consolas" panose="020B0609020204030204" pitchFamily="49" charset="0"/>
            </a:endParaRPr>
          </a:p>
          <a:p>
            <a:pPr marL="342900" lvl="1" indent="0">
              <a:buNone/>
            </a:pPr>
            <a:r>
              <a:rPr lang="en-CA" sz="1800" b="1" dirty="0" smtClean="0">
                <a:solidFill>
                  <a:srgbClr val="FF0000"/>
                </a:solidFill>
                <a:latin typeface="Consolas" panose="020B0609020204030204" pitchFamily="49" charset="0"/>
              </a:rPr>
              <a:t>print</a:t>
            </a:r>
            <a:r>
              <a:rPr lang="en-CA" sz="1800" b="1" dirty="0">
                <a:solidFill>
                  <a:srgbClr val="FF0000"/>
                </a:solidFill>
                <a:latin typeface="Consolas" panose="020B0609020204030204" pitchFamily="49" charset="0"/>
              </a:rPr>
              <a:t>("</a:t>
            </a:r>
            <a:r>
              <a:rPr lang="en-CA" sz="1800" b="1" dirty="0" err="1">
                <a:solidFill>
                  <a:srgbClr val="FF0000"/>
                </a:solidFill>
                <a:latin typeface="Consolas" panose="020B0609020204030204" pitchFamily="49" charset="0"/>
              </a:rPr>
              <a:t>anotherGrid</a:t>
            </a:r>
            <a:r>
              <a:rPr lang="en-CA" sz="1800" b="1" dirty="0">
                <a:solidFill>
                  <a:srgbClr val="FF0000"/>
                </a:solidFill>
                <a:latin typeface="Consolas" panose="020B0609020204030204" pitchFamily="49" charset="0"/>
              </a:rPr>
              <a:t>: type of information for 2nd element (1D list or string)", type(</a:t>
            </a:r>
            <a:r>
              <a:rPr lang="en-CA" sz="1800" b="1" dirty="0" err="1">
                <a:solidFill>
                  <a:srgbClr val="FF0000"/>
                </a:solidFill>
                <a:latin typeface="Consolas" panose="020B0609020204030204" pitchFamily="49" charset="0"/>
              </a:rPr>
              <a:t>anotherGrid</a:t>
            </a:r>
            <a:r>
              <a:rPr lang="en-CA" sz="1800" b="1" dirty="0">
                <a:solidFill>
                  <a:srgbClr val="FF0000"/>
                </a:solidFill>
                <a:latin typeface="Consolas" panose="020B0609020204030204" pitchFamily="49" charset="0"/>
              </a:rPr>
              <a:t>[1</a:t>
            </a:r>
            <a:r>
              <a:rPr lang="en-CA" sz="1800" b="1" dirty="0" smtClean="0">
                <a:solidFill>
                  <a:srgbClr val="FF0000"/>
                </a:solidFill>
                <a:latin typeface="Consolas" panose="020B0609020204030204" pitchFamily="49" charset="0"/>
              </a:rPr>
              <a:t>]))</a:t>
            </a:r>
            <a:endParaRPr lang="en-CA" sz="1800" b="1" dirty="0">
              <a:solidFill>
                <a:srgbClr val="FF0000"/>
              </a:solidFill>
              <a:latin typeface="Consolas" panose="020B0609020204030204" pitchFamily="49" charset="0"/>
            </a:endParaRPr>
          </a:p>
          <a:p>
            <a:pPr marL="342900" lvl="1" indent="0">
              <a:buNone/>
            </a:pPr>
            <a:r>
              <a:rPr lang="en-CA" sz="1800" b="1" dirty="0" smtClean="0">
                <a:solidFill>
                  <a:srgbClr val="FF0000"/>
                </a:solidFill>
                <a:latin typeface="Consolas" panose="020B0609020204030204" pitchFamily="49" charset="0"/>
              </a:rPr>
              <a:t>print</a:t>
            </a:r>
            <a:r>
              <a:rPr lang="en-CA" sz="1800" b="1" dirty="0">
                <a:solidFill>
                  <a:srgbClr val="FF0000"/>
                </a:solidFill>
                <a:latin typeface="Consolas" panose="020B0609020204030204" pitchFamily="49" charset="0"/>
              </a:rPr>
              <a:t>("</a:t>
            </a:r>
            <a:r>
              <a:rPr lang="en-CA" sz="1800" b="1" dirty="0" err="1">
                <a:solidFill>
                  <a:srgbClr val="FF0000"/>
                </a:solidFill>
                <a:latin typeface="Consolas" panose="020B0609020204030204" pitchFamily="49" charset="0"/>
              </a:rPr>
              <a:t>aGrid</a:t>
            </a:r>
            <a:r>
              <a:rPr lang="en-CA" sz="1800" b="1" dirty="0">
                <a:solidFill>
                  <a:srgbClr val="FF0000"/>
                </a:solidFill>
                <a:latin typeface="Consolas" panose="020B0609020204030204" pitchFamily="49" charset="0"/>
              </a:rPr>
              <a:t>: type of information for 2nd element (1D list or string)", type(</a:t>
            </a:r>
            <a:r>
              <a:rPr lang="en-CA" sz="1800" b="1" dirty="0" err="1">
                <a:solidFill>
                  <a:srgbClr val="FF0000"/>
                </a:solidFill>
                <a:latin typeface="Consolas" panose="020B0609020204030204" pitchFamily="49" charset="0"/>
              </a:rPr>
              <a:t>aGrid</a:t>
            </a:r>
            <a:r>
              <a:rPr lang="en-CA" sz="1800" b="1" dirty="0">
                <a:solidFill>
                  <a:srgbClr val="FF0000"/>
                </a:solidFill>
                <a:latin typeface="Consolas" panose="020B0609020204030204" pitchFamily="49" charset="0"/>
              </a:rPr>
              <a:t>[1</a:t>
            </a:r>
            <a:r>
              <a:rPr lang="en-CA" sz="1800" b="1" dirty="0" smtClean="0">
                <a:solidFill>
                  <a:srgbClr val="FF0000"/>
                </a:solidFill>
                <a:latin typeface="Consolas" panose="020B0609020204030204" pitchFamily="49" charset="0"/>
              </a:rPr>
              <a:t>]))</a:t>
            </a:r>
          </a:p>
          <a:p>
            <a:pPr marL="342900" lvl="1" indent="0">
              <a:buNone/>
            </a:pPr>
            <a:endParaRPr lang="en-CA" sz="1800" dirty="0">
              <a:latin typeface="Consolas" panose="020B0609020204030204" pitchFamily="49" charset="0"/>
            </a:endParaRPr>
          </a:p>
          <a:p>
            <a:pPr marL="342900" lvl="1" indent="0">
              <a:buNone/>
            </a:pPr>
            <a:r>
              <a:rPr lang="en-CA" sz="1800" b="1" dirty="0">
                <a:latin typeface="Consolas" panose="020B0609020204030204" pitchFamily="49" charset="0"/>
              </a:rPr>
              <a:t>#Display list</a:t>
            </a:r>
          </a:p>
          <a:p>
            <a:pPr marL="342900" lvl="1" indent="0">
              <a:buNone/>
            </a:pPr>
            <a:r>
              <a:rPr lang="en-CA" sz="1800" dirty="0">
                <a:latin typeface="Consolas" panose="020B0609020204030204" pitchFamily="49" charset="0"/>
              </a:rPr>
              <a:t>for r in range (0,noRows,1):</a:t>
            </a:r>
          </a:p>
          <a:p>
            <a:pPr marL="342900" lvl="1" indent="0">
              <a:buNone/>
            </a:pPr>
            <a:r>
              <a:rPr lang="en-CA" sz="1800" dirty="0">
                <a:latin typeface="Consolas" panose="020B0609020204030204" pitchFamily="49" charset="0"/>
              </a:rPr>
              <a:t>   for c in range (0,noColumns,1):</a:t>
            </a:r>
          </a:p>
          <a:p>
            <a:pPr marL="342900" lvl="1" indent="0">
              <a:buNone/>
            </a:pPr>
            <a:r>
              <a:rPr lang="en-CA" sz="1800" dirty="0">
                <a:latin typeface="Consolas" panose="020B0609020204030204" pitchFamily="49" charset="0"/>
              </a:rPr>
              <a:t>      print(</a:t>
            </a:r>
            <a:r>
              <a:rPr lang="en-CA" sz="1800" dirty="0" err="1">
                <a:latin typeface="Consolas" panose="020B0609020204030204" pitchFamily="49" charset="0"/>
              </a:rPr>
              <a:t>aGrid</a:t>
            </a:r>
            <a:r>
              <a:rPr lang="en-CA" sz="1800" dirty="0">
                <a:latin typeface="Consolas" panose="020B0609020204030204" pitchFamily="49" charset="0"/>
              </a:rPr>
              <a:t>[r][c], end="")</a:t>
            </a:r>
          </a:p>
          <a:p>
            <a:pPr marL="342900" lvl="1" indent="0">
              <a:buNone/>
            </a:pPr>
            <a:r>
              <a:rPr lang="en-CA" sz="1800" dirty="0">
                <a:latin typeface="Consolas" panose="020B0609020204030204" pitchFamily="49" charset="0"/>
              </a:rPr>
              <a:t>   print</a:t>
            </a:r>
            <a:r>
              <a:rPr lang="en-CA" sz="1800" dirty="0" smtClean="0">
                <a:latin typeface="Consolas" panose="020B0609020204030204" pitchFamily="49" charset="0"/>
              </a:rPr>
              <a:t>()	</a:t>
            </a:r>
            <a:endParaRPr lang="en-CA" sz="1800" dirty="0">
              <a:latin typeface="Consolas" panose="020B0609020204030204" pitchFamily="49" charset="0"/>
            </a:endParaRPr>
          </a:p>
          <a:p>
            <a:pPr marL="342900" lvl="1" indent="0">
              <a:buNone/>
            </a:pPr>
            <a:endParaRPr lang="en-US" sz="1800" dirty="0" smtClean="0">
              <a:latin typeface="Consolas" panose="020B0609020204030204" pitchFamily="49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685800" y="5766137"/>
            <a:ext cx="7162800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5725" lvl="1">
              <a:buNone/>
            </a:pPr>
            <a:r>
              <a:rPr lang="en-US" b="1" dirty="0">
                <a:solidFill>
                  <a:srgbClr val="FF0000"/>
                </a:solidFill>
                <a:latin typeface="Consolas" panose="020B0609020204030204" pitchFamily="49" charset="0"/>
              </a:rPr>
              <a:t>print("# elements", </a:t>
            </a:r>
            <a:r>
              <a:rPr lang="en-US" b="1" dirty="0" err="1">
                <a:solidFill>
                  <a:srgbClr val="FF0000"/>
                </a:solidFill>
                <a:latin typeface="Consolas" panose="020B0609020204030204" pitchFamily="49" charset="0"/>
              </a:rPr>
              <a:t>len</a:t>
            </a:r>
            <a:r>
              <a:rPr lang="en-US" b="1" dirty="0">
                <a:solidFill>
                  <a:srgbClr val="FF0000"/>
                </a:solidFill>
                <a:latin typeface="Consolas" panose="020B0609020204030204" pitchFamily="49" charset="0"/>
              </a:rPr>
              <a:t>(</a:t>
            </a:r>
            <a:r>
              <a:rPr lang="en-US" b="1" dirty="0" err="1">
                <a:solidFill>
                  <a:srgbClr val="FF0000"/>
                </a:solidFill>
                <a:latin typeface="Consolas" panose="020B0609020204030204" pitchFamily="49" charset="0"/>
              </a:rPr>
              <a:t>anotherGrid</a:t>
            </a:r>
            <a:r>
              <a:rPr lang="en-US" b="1" dirty="0">
                <a:solidFill>
                  <a:srgbClr val="FF0000"/>
                </a:solidFill>
                <a:latin typeface="Consolas" panose="020B0609020204030204" pitchFamily="49" charset="0"/>
              </a:rPr>
              <a:t>))</a:t>
            </a:r>
          </a:p>
          <a:p>
            <a:pPr marL="85725" lvl="1">
              <a:buNone/>
            </a:pPr>
            <a:r>
              <a:rPr lang="en-US" b="1" dirty="0">
                <a:solidFill>
                  <a:srgbClr val="FF0000"/>
                </a:solidFill>
                <a:latin typeface="Consolas" panose="020B0609020204030204" pitchFamily="49" charset="0"/>
              </a:rPr>
              <a:t>print("type of the list", type(</a:t>
            </a:r>
            <a:r>
              <a:rPr lang="en-US" b="1" dirty="0" err="1">
                <a:solidFill>
                  <a:srgbClr val="FF0000"/>
                </a:solidFill>
                <a:latin typeface="Consolas" panose="020B0609020204030204" pitchFamily="49" charset="0"/>
              </a:rPr>
              <a:t>anotherGrid</a:t>
            </a:r>
            <a:r>
              <a:rPr lang="en-US" b="1" dirty="0" smtClean="0">
                <a:solidFill>
                  <a:srgbClr val="FF0000"/>
                </a:solidFill>
                <a:latin typeface="Consolas" panose="020B0609020204030204" pitchFamily="49" charset="0"/>
              </a:rPr>
              <a:t>))</a:t>
            </a:r>
          </a:p>
          <a:p>
            <a:pPr marL="85725"/>
            <a:r>
              <a:rPr lang="en-CA" b="1" dirty="0">
                <a:solidFill>
                  <a:srgbClr val="FF0000"/>
                </a:solidFill>
                <a:latin typeface="Consolas" panose="020B0609020204030204" pitchFamily="49" charset="0"/>
              </a:rPr>
              <a:t>print(</a:t>
            </a:r>
            <a:r>
              <a:rPr lang="en-CA" b="1" dirty="0" err="1">
                <a:solidFill>
                  <a:srgbClr val="FF0000"/>
                </a:solidFill>
                <a:latin typeface="Consolas" panose="020B0609020204030204" pitchFamily="49" charset="0"/>
              </a:rPr>
              <a:t>len</a:t>
            </a:r>
            <a:r>
              <a:rPr lang="en-CA" b="1" dirty="0">
                <a:solidFill>
                  <a:srgbClr val="FF0000"/>
                </a:solidFill>
                <a:latin typeface="Consolas" panose="020B0609020204030204" pitchFamily="49" charset="0"/>
              </a:rPr>
              <a:t>(</a:t>
            </a:r>
            <a:r>
              <a:rPr lang="en-CA" b="1" dirty="0" err="1">
                <a:solidFill>
                  <a:srgbClr val="FF0000"/>
                </a:solidFill>
                <a:latin typeface="Consolas" panose="020B0609020204030204" pitchFamily="49" charset="0"/>
              </a:rPr>
              <a:t>anotherGrid</a:t>
            </a:r>
            <a:r>
              <a:rPr lang="en-CA" b="1" dirty="0">
                <a:solidFill>
                  <a:srgbClr val="FF0000"/>
                </a:solidFill>
                <a:latin typeface="Consolas" panose="020B0609020204030204" pitchFamily="49" charset="0"/>
              </a:rPr>
              <a:t>))</a:t>
            </a:r>
          </a:p>
          <a:p>
            <a:pPr marL="85725"/>
            <a:r>
              <a:rPr lang="en-CA" b="1" dirty="0">
                <a:solidFill>
                  <a:srgbClr val="FF0000"/>
                </a:solidFill>
                <a:latin typeface="Consolas" panose="020B0609020204030204" pitchFamily="49" charset="0"/>
              </a:rPr>
              <a:t>print(</a:t>
            </a:r>
            <a:r>
              <a:rPr lang="en-CA" b="1" dirty="0" err="1">
                <a:solidFill>
                  <a:srgbClr val="FF0000"/>
                </a:solidFill>
                <a:latin typeface="Consolas" panose="020B0609020204030204" pitchFamily="49" charset="0"/>
              </a:rPr>
              <a:t>len</a:t>
            </a:r>
            <a:r>
              <a:rPr lang="en-CA" b="1" dirty="0">
                <a:solidFill>
                  <a:srgbClr val="FF0000"/>
                </a:solidFill>
                <a:latin typeface="Consolas" panose="020B0609020204030204" pitchFamily="49" charset="0"/>
              </a:rPr>
              <a:t>(</a:t>
            </a:r>
            <a:r>
              <a:rPr lang="en-CA" b="1" dirty="0" err="1">
                <a:solidFill>
                  <a:srgbClr val="FF0000"/>
                </a:solidFill>
                <a:latin typeface="Consolas" panose="020B0609020204030204" pitchFamily="49" charset="0"/>
              </a:rPr>
              <a:t>anotherGrid</a:t>
            </a:r>
            <a:r>
              <a:rPr lang="en-CA" b="1" dirty="0">
                <a:solidFill>
                  <a:srgbClr val="FF0000"/>
                </a:solidFill>
                <a:latin typeface="Consolas" panose="020B0609020204030204" pitchFamily="49" charset="0"/>
              </a:rPr>
              <a:t>[0]))</a:t>
            </a:r>
          </a:p>
          <a:p>
            <a:pPr marL="342900" lvl="1" indent="0">
              <a:buNone/>
            </a:pPr>
            <a:endParaRPr lang="en-US" b="1" dirty="0" smtClean="0">
              <a:solidFill>
                <a:srgbClr val="FF0000"/>
              </a:solidFill>
              <a:latin typeface="Consolas" panose="020B0609020204030204" pitchFamily="49" charset="0"/>
            </a:endParaRPr>
          </a:p>
          <a:p>
            <a:pPr marL="342900" lvl="1" indent="0">
              <a:buNone/>
            </a:pPr>
            <a:endParaRPr lang="en-US" b="1" dirty="0" smtClean="0">
              <a:solidFill>
                <a:srgbClr val="FF0000"/>
              </a:solidFill>
              <a:latin typeface="Consolas" panose="020B0609020204030204" pitchFamily="49" charset="0"/>
            </a:endParaRPr>
          </a:p>
          <a:p>
            <a:pPr marL="342900" lvl="1" indent="0">
              <a:buNone/>
            </a:pPr>
            <a:endParaRPr lang="en-CA" b="1" dirty="0">
              <a:solidFill>
                <a:srgbClr val="FF0000"/>
              </a:solidFill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624641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altLang="en-US" sz="3200" dirty="0" smtClean="0"/>
              <a:t>When To Use Lists Of Different Dimensions (2)</a:t>
            </a:r>
          </a:p>
        </p:txBody>
      </p:sp>
      <p:sp>
        <p:nvSpPr>
          <p:cNvPr id="9318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600200"/>
            <a:ext cx="8229600" cy="457200"/>
          </a:xfrm>
        </p:spPr>
        <p:txBody>
          <a:bodyPr/>
          <a:lstStyle/>
          <a:p>
            <a:r>
              <a:rPr lang="en-US" altLang="en-US" sz="2000" dirty="0" smtClean="0"/>
              <a:t>(2D list continued)</a:t>
            </a:r>
          </a:p>
          <a:p>
            <a:endParaRPr lang="en-US" altLang="en-US" sz="2000" dirty="0" smtClean="0">
              <a:latin typeface="Times New Roman" panose="02020603050405020304" pitchFamily="18" charset="0"/>
            </a:endParaRPr>
          </a:p>
          <a:p>
            <a:endParaRPr lang="en-US" altLang="en-US" dirty="0" smtClean="0">
              <a:latin typeface="Times New Roman" panose="02020603050405020304" pitchFamily="18" charset="0"/>
            </a:endParaRPr>
          </a:p>
          <a:p>
            <a:endParaRPr lang="en-US" altLang="en-US" dirty="0" smtClean="0">
              <a:latin typeface="Times New Roman" panose="02020603050405020304" pitchFamily="18" charset="0"/>
            </a:endParaRPr>
          </a:p>
          <a:p>
            <a:endParaRPr lang="en-US" altLang="en-US" dirty="0" smtClean="0">
              <a:latin typeface="Times New Roman" panose="02020603050405020304" pitchFamily="18" charset="0"/>
            </a:endParaRPr>
          </a:p>
          <a:p>
            <a:endParaRPr lang="en-US" altLang="en-US" dirty="0" smtClean="0">
              <a:latin typeface="Times New Roman" panose="02020603050405020304" pitchFamily="18" charset="0"/>
            </a:endParaRPr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938213" y="2225675"/>
            <a:ext cx="2971800" cy="381000"/>
            <a:chOff x="1104" y="1040"/>
            <a:chExt cx="1872" cy="240"/>
          </a:xfrm>
        </p:grpSpPr>
        <p:sp>
          <p:nvSpPr>
            <p:cNvPr id="93248" name="Line 5"/>
            <p:cNvSpPr>
              <a:spLocks noChangeShapeType="1"/>
            </p:cNvSpPr>
            <p:nvPr/>
          </p:nvSpPr>
          <p:spPr bwMode="auto">
            <a:xfrm>
              <a:off x="1104" y="1280"/>
              <a:ext cx="187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tIns="0" rIns="0" bIns="0">
              <a:spAutoFit/>
            </a:bodyPr>
            <a:lstStyle/>
            <a:p>
              <a:endParaRPr lang="en-CA" dirty="0"/>
            </a:p>
          </p:txBody>
        </p:sp>
        <p:sp>
          <p:nvSpPr>
            <p:cNvPr id="93249" name="Text Box 6"/>
            <p:cNvSpPr txBox="1">
              <a:spLocks noChangeArrowheads="1"/>
            </p:cNvSpPr>
            <p:nvPr/>
          </p:nvSpPr>
          <p:spPr bwMode="auto">
            <a:xfrm>
              <a:off x="1488" y="1040"/>
              <a:ext cx="536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1600" b="1" dirty="0">
                  <a:latin typeface="Arial" panose="020B0604020202020204" pitchFamily="34" charset="0"/>
                </a:rPr>
                <a:t>Student</a:t>
              </a:r>
            </a:p>
          </p:txBody>
        </p:sp>
      </p:grpSp>
      <p:grpSp>
        <p:nvGrpSpPr>
          <p:cNvPr id="3" name="Group 7"/>
          <p:cNvGrpSpPr>
            <a:grpSpLocks/>
          </p:cNvGrpSpPr>
          <p:nvPr/>
        </p:nvGrpSpPr>
        <p:grpSpPr bwMode="auto">
          <a:xfrm>
            <a:off x="11113" y="2606675"/>
            <a:ext cx="927100" cy="685800"/>
            <a:chOff x="520" y="1280"/>
            <a:chExt cx="584" cy="432"/>
          </a:xfrm>
        </p:grpSpPr>
        <p:sp>
          <p:nvSpPr>
            <p:cNvPr id="93246" name="Line 8"/>
            <p:cNvSpPr>
              <a:spLocks noChangeShapeType="1"/>
            </p:cNvSpPr>
            <p:nvPr/>
          </p:nvSpPr>
          <p:spPr bwMode="auto">
            <a:xfrm>
              <a:off x="1104" y="1280"/>
              <a:ext cx="0" cy="43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 dirty="0"/>
            </a:p>
          </p:txBody>
        </p:sp>
        <p:sp>
          <p:nvSpPr>
            <p:cNvPr id="93247" name="Text Box 9"/>
            <p:cNvSpPr txBox="1">
              <a:spLocks noChangeArrowheads="1"/>
            </p:cNvSpPr>
            <p:nvPr/>
          </p:nvSpPr>
          <p:spPr bwMode="auto">
            <a:xfrm>
              <a:off x="520" y="1280"/>
              <a:ext cx="536" cy="3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1600" b="1" dirty="0">
                  <a:latin typeface="Arial" panose="020B0604020202020204" pitchFamily="34" charset="0"/>
                </a:rPr>
                <a:t>Lecture section</a:t>
              </a:r>
            </a:p>
          </p:txBody>
        </p:sp>
      </p:grpSp>
      <p:graphicFrame>
        <p:nvGraphicFramePr>
          <p:cNvPr id="807946" name="Group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35564813"/>
              </p:ext>
            </p:extLst>
          </p:nvPr>
        </p:nvGraphicFramePr>
        <p:xfrm>
          <a:off x="1090613" y="2759075"/>
          <a:ext cx="5029200" cy="3763965"/>
        </p:xfrm>
        <a:graphic>
          <a:graphicData uri="http://schemas.openxmlformats.org/drawingml/2006/table">
            <a:tbl>
              <a:tblPr/>
              <a:tblGrid>
                <a:gridCol w="1004887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008063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00330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008062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004888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576263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itchFamily="34" charset="-128"/>
                          <a:cs typeface="Arial" panose="020B0604020202020204" pitchFamily="34" charset="0"/>
                        </a:rPr>
                        <a:t> 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itchFamily="34" charset="-128"/>
                          <a:cs typeface="Arial" panose="020B0604020202020204" pitchFamily="34" charset="0"/>
                        </a:rPr>
                        <a:t> First   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itchFamily="34" charset="-128"/>
                          <a:cs typeface="Arial" panose="020B0604020202020204" pitchFamily="34" charset="0"/>
                        </a:rPr>
                        <a:t> student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itchFamily="34" charset="-128"/>
                          <a:cs typeface="Arial" panose="020B0604020202020204" pitchFamily="34" charset="0"/>
                        </a:rPr>
                        <a:t> Second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itchFamily="34" charset="-128"/>
                          <a:cs typeface="Arial" panose="020B0604020202020204" pitchFamily="34" charset="0"/>
                        </a:rPr>
                        <a:t> student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itchFamily="34" charset="-128"/>
                          <a:cs typeface="Arial" panose="020B0604020202020204" pitchFamily="34" charset="0"/>
                        </a:rPr>
                        <a:t> Third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itchFamily="34" charset="-128"/>
                          <a:cs typeface="Arial" panose="020B0604020202020204" pitchFamily="34" charset="0"/>
                        </a:rPr>
                        <a:t> student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itchFamily="34" charset="-128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US" alt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itchFamily="34" charset="-128"/>
                          <a:cs typeface="Arial" panose="020B0604020202020204" pitchFamily="34" charset="0"/>
                        </a:rPr>
                        <a:t>…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1592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itchFamily="34" charset="-128"/>
                          <a:cs typeface="Arial" panose="020B0604020202020204" pitchFamily="34" charset="0"/>
                        </a:rPr>
                        <a:t> L01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S PGothic" pitchFamily="34" charset="-128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S PGothic" pitchFamily="34" charset="-128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S PGothic" pitchFamily="34" charset="-128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S PGothic" pitchFamily="34" charset="-128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417513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itchFamily="34" charset="-128"/>
                          <a:cs typeface="Arial" panose="020B0604020202020204" pitchFamily="34" charset="0"/>
                        </a:rPr>
                        <a:t> L02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S PGothic" pitchFamily="34" charset="-128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S PGothic" pitchFamily="34" charset="-128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S PGothic" pitchFamily="34" charset="-128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S PGothic" pitchFamily="34" charset="-128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419100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itchFamily="34" charset="-128"/>
                          <a:cs typeface="Arial" panose="020B0604020202020204" pitchFamily="34" charset="0"/>
                        </a:rPr>
                        <a:t> L03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S PGothic" pitchFamily="34" charset="-128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S PGothic" pitchFamily="34" charset="-128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S PGothic" pitchFamily="34" charset="-128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S PGothic" pitchFamily="34" charset="-128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414338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itchFamily="34" charset="-128"/>
                          <a:cs typeface="Arial" panose="020B0604020202020204" pitchFamily="34" charset="0"/>
                        </a:rPr>
                        <a:t> L04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S PGothic" pitchFamily="34" charset="-128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S PGothic" pitchFamily="34" charset="-128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S PGothic" pitchFamily="34" charset="-128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S PGothic" pitchFamily="34" charset="-128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576263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itchFamily="34" charset="-128"/>
                          <a:cs typeface="Arial" panose="020B0604020202020204" pitchFamily="34" charset="0"/>
                        </a:rPr>
                        <a:t> L05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S PGothic" pitchFamily="34" charset="-128"/>
                        <a:cs typeface="Arial" panose="020B0604020202020204" pitchFamily="34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S PGothic" pitchFamily="34" charset="-128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S PGothic" pitchFamily="34" charset="-128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S PGothic" pitchFamily="34" charset="-128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S PGothic" pitchFamily="34" charset="-128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49212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itchFamily="34" charset="-128"/>
                          <a:cs typeface="Arial" panose="020B0604020202020204" pitchFamily="34" charset="0"/>
                        </a:rPr>
                        <a:t>    </a:t>
                      </a:r>
                      <a:r>
                        <a:rPr kumimoji="0" lang="en-US" alt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itchFamily="34" charset="-128"/>
                          <a:cs typeface="Arial" panose="020B0604020202020204" pitchFamily="34" charset="0"/>
                        </a:rPr>
                        <a:t>: 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S PGothic" pitchFamily="34" charset="-128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S PGothic" pitchFamily="34" charset="-128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S PGothic" pitchFamily="34" charset="-128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S PGothic" pitchFamily="34" charset="-128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452438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itchFamily="34" charset="-128"/>
                          <a:cs typeface="Arial" panose="020B0604020202020204" pitchFamily="34" charset="0"/>
                        </a:rPr>
                        <a:t> L0N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S PGothic" pitchFamily="34" charset="-128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S PGothic" pitchFamily="34" charset="-128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S PGothic" pitchFamily="34" charset="-128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S PGothic" pitchFamily="34" charset="-128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264672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079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Lists: Final Notes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Reminder: python list elements need not be all the same type.</a:t>
            </a:r>
          </a:p>
          <a:p>
            <a:r>
              <a:rPr lang="en-US" dirty="0" smtClean="0"/>
              <a:t>Python 2D lists need not be rectangular.</a:t>
            </a:r>
          </a:p>
          <a:p>
            <a:endParaRPr lang="en-US" dirty="0"/>
          </a:p>
          <a:p>
            <a:pPr marL="442912" lvl="2" indent="0">
              <a:buNone/>
            </a:pPr>
            <a:r>
              <a:rPr lang="en-CA" dirty="0" err="1">
                <a:latin typeface="Consolas" panose="020B0609020204030204" pitchFamily="49" charset="0"/>
              </a:rPr>
              <a:t>aList</a:t>
            </a:r>
            <a:r>
              <a:rPr lang="en-CA" dirty="0">
                <a:latin typeface="Consolas" panose="020B0609020204030204" pitchFamily="49" charset="0"/>
              </a:rPr>
              <a:t> = [[1,True,"hi"],</a:t>
            </a:r>
          </a:p>
          <a:p>
            <a:pPr marL="442912" lvl="2" indent="0">
              <a:buNone/>
            </a:pPr>
            <a:r>
              <a:rPr lang="en-CA" dirty="0">
                <a:latin typeface="Consolas" panose="020B0609020204030204" pitchFamily="49" charset="0"/>
              </a:rPr>
              <a:t>         [</a:t>
            </a:r>
            <a:r>
              <a:rPr lang="en-CA" dirty="0" smtClean="0">
                <a:latin typeface="Consolas" panose="020B0609020204030204" pitchFamily="49" charset="0"/>
              </a:rPr>
              <a:t>1,2.3</a:t>
            </a:r>
            <a:r>
              <a:rPr lang="en-CA" dirty="0">
                <a:latin typeface="Consolas" panose="020B0609020204030204" pitchFamily="49" charset="0"/>
              </a:rPr>
              <a:t>],</a:t>
            </a:r>
          </a:p>
          <a:p>
            <a:pPr marL="442912" lvl="2" indent="0">
              <a:buNone/>
            </a:pPr>
            <a:r>
              <a:rPr lang="en-CA" dirty="0">
                <a:latin typeface="Consolas" panose="020B0609020204030204" pitchFamily="49" charset="0"/>
              </a:rPr>
              <a:t>         </a:t>
            </a:r>
            <a:r>
              <a:rPr lang="en-CA" dirty="0" smtClean="0">
                <a:latin typeface="Consolas" panose="020B0609020204030204" pitchFamily="49" charset="0"/>
              </a:rPr>
              <a:t>[]]</a:t>
            </a:r>
          </a:p>
          <a:p>
            <a:pPr marL="442912" lvl="2" indent="0">
              <a:buNone/>
            </a:pPr>
            <a:endParaRPr lang="en-US" dirty="0">
              <a:latin typeface="Consolas" panose="020B0609020204030204" pitchFamily="49" charset="0"/>
            </a:endParaRPr>
          </a:p>
          <a:p>
            <a:pPr marL="442912" lvl="2" indent="0">
              <a:buNone/>
            </a:pPr>
            <a:endParaRPr lang="en-CA" dirty="0">
              <a:latin typeface="Consolas" panose="020B0609020204030204" pitchFamily="49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554538" y="2460979"/>
            <a:ext cx="3522662" cy="327378"/>
          </a:xfrm>
          <a:prstGeom prst="rect">
            <a:avLst/>
          </a:prstGeom>
          <a:noFill/>
          <a:ln w="0">
            <a:noFill/>
          </a:ln>
        </p:spPr>
        <p:txBody>
          <a:bodyPr wrap="square" lIns="0" rtlCol="0">
            <a:no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Row index 0: </a:t>
            </a:r>
            <a:r>
              <a:rPr lang="en-US" dirty="0" err="1" smtClean="0">
                <a:solidFill>
                  <a:srgbClr val="FF0000"/>
                </a:solidFill>
              </a:rPr>
              <a:t>int</a:t>
            </a:r>
            <a:r>
              <a:rPr lang="en-US" dirty="0" smtClean="0">
                <a:solidFill>
                  <a:srgbClr val="FF0000"/>
                </a:solidFill>
              </a:rPr>
              <a:t>, bool, string</a:t>
            </a:r>
            <a:endParaRPr lang="en-CA" dirty="0" smtClean="0">
              <a:solidFill>
                <a:srgbClr val="FF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572000" y="2732266"/>
            <a:ext cx="2540000" cy="327378"/>
          </a:xfrm>
          <a:prstGeom prst="rect">
            <a:avLst/>
          </a:prstGeom>
          <a:noFill/>
          <a:ln w="0">
            <a:noFill/>
          </a:ln>
        </p:spPr>
        <p:txBody>
          <a:bodyPr wrap="square" lIns="0" rtlCol="0">
            <a:no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Row index 1: </a:t>
            </a:r>
            <a:r>
              <a:rPr lang="en-US" dirty="0" err="1" smtClean="0">
                <a:solidFill>
                  <a:srgbClr val="FF0000"/>
                </a:solidFill>
              </a:rPr>
              <a:t>int</a:t>
            </a:r>
            <a:r>
              <a:rPr lang="en-US" dirty="0" smtClean="0">
                <a:solidFill>
                  <a:srgbClr val="FF0000"/>
                </a:solidFill>
              </a:rPr>
              <a:t>, float</a:t>
            </a:r>
            <a:endParaRPr lang="en-CA" dirty="0" smtClean="0">
              <a:solidFill>
                <a:srgbClr val="FF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554538" y="3010255"/>
            <a:ext cx="2540000" cy="327378"/>
          </a:xfrm>
          <a:prstGeom prst="rect">
            <a:avLst/>
          </a:prstGeom>
          <a:noFill/>
          <a:ln w="0">
            <a:noFill/>
          </a:ln>
        </p:spPr>
        <p:txBody>
          <a:bodyPr wrap="square" lIns="0" rtlCol="0">
            <a:no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Row index 2: </a:t>
            </a:r>
            <a:r>
              <a:rPr lang="en-US" dirty="0" smtClean="0">
                <a:solidFill>
                  <a:srgbClr val="FF0000"/>
                </a:solidFill>
              </a:rPr>
              <a:t>empty list</a:t>
            </a:r>
            <a:endParaRPr lang="en-CA" dirty="0" smtClean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702223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altLang="en-US" sz="3200" dirty="0" smtClean="0"/>
              <a:t>Extra Practice</a:t>
            </a:r>
          </a:p>
        </p:txBody>
      </p:sp>
      <p:sp>
        <p:nvSpPr>
          <p:cNvPr id="106499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 altLang="en-US" sz="2400" dirty="0" smtClean="0">
                <a:cs typeface="Times New Roman" panose="02020603050405020304" pitchFamily="18" charset="0"/>
              </a:rPr>
              <a:t>List operations:</a:t>
            </a:r>
          </a:p>
          <a:p>
            <a:pPr lvl="1"/>
            <a:r>
              <a:rPr lang="en-US" altLang="en-US" sz="2000" dirty="0" smtClean="0">
                <a:cs typeface="Times New Roman" panose="02020603050405020304" pitchFamily="18" charset="0"/>
              </a:rPr>
              <a:t>For a numerical list: implement some common mathematical functions (e.g., average, min, max, mode – last one is challenging).</a:t>
            </a:r>
          </a:p>
          <a:p>
            <a:pPr lvl="1"/>
            <a:r>
              <a:rPr lang="en-US" altLang="en-US" sz="2000" dirty="0" smtClean="0">
                <a:cs typeface="Times New Roman" panose="02020603050405020304" pitchFamily="18" charset="0"/>
              </a:rPr>
              <a:t>For any type of list: implement common list operations (e.g., displaying all elements one at a time, inserting elements at the end of the list, insert elements in order, searching for elements, removing an element, finding the smallest and largest element).</a:t>
            </a:r>
          </a:p>
          <a:p>
            <a:pPr lvl="2"/>
            <a:r>
              <a:rPr lang="en-US" altLang="en-US" sz="1800" dirty="0" smtClean="0">
                <a:cs typeface="Times New Roman" panose="02020603050405020304" pitchFamily="18" charset="0"/>
              </a:rPr>
              <a:t>In order to develop your programming skills you should write the code yourself rather than using predefined python methods such as </a:t>
            </a:r>
            <a:r>
              <a:rPr lang="en-US" altLang="en-US" sz="1800" dirty="0" smtClean="0">
                <a:latin typeface="Consolas" panose="020B0609020204030204" pitchFamily="49" charset="0"/>
                <a:cs typeface="Times New Roman" panose="02020603050405020304" pitchFamily="18" charset="0"/>
              </a:rPr>
              <a:t>append</a:t>
            </a:r>
            <a:r>
              <a:rPr lang="en-US" altLang="en-US" sz="1800" dirty="0" smtClean="0">
                <a:cs typeface="Times New Roman" panose="02020603050405020304" pitchFamily="18" charset="0"/>
              </a:rPr>
              <a:t>, </a:t>
            </a:r>
            <a:r>
              <a:rPr lang="en-US" altLang="en-US" sz="1800" dirty="0" smtClean="0">
                <a:latin typeface="Consolas" panose="020B0609020204030204" pitchFamily="49" charset="0"/>
                <a:cs typeface="Times New Roman" panose="02020603050405020304" pitchFamily="18" charset="0"/>
              </a:rPr>
              <a:t>min</a:t>
            </a:r>
            <a:r>
              <a:rPr lang="en-US" altLang="en-US" sz="1800" dirty="0" smtClean="0">
                <a:cs typeface="Times New Roman" panose="02020603050405020304" pitchFamily="18" charset="0"/>
              </a:rPr>
              <a:t>, </a:t>
            </a:r>
            <a:r>
              <a:rPr lang="en-US" altLang="en-US" sz="1800" dirty="0" smtClean="0">
                <a:latin typeface="Consolas" panose="020B0609020204030204" pitchFamily="49" charset="0"/>
                <a:cs typeface="Times New Roman" panose="02020603050405020304" pitchFamily="18" charset="0"/>
              </a:rPr>
              <a:t>max</a:t>
            </a:r>
            <a:r>
              <a:rPr lang="en-US" altLang="en-US" sz="1800" dirty="0" smtClean="0">
                <a:cs typeface="Times New Roman" panose="02020603050405020304" pitchFamily="18" charset="0"/>
              </a:rPr>
              <a:t> etc.</a:t>
            </a:r>
            <a:endParaRPr lang="en-US" altLang="en-US" sz="1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altLang="en-US" sz="3200" dirty="0" smtClean="0"/>
              <a:t>After This Sub-Section You Should Now Know</a:t>
            </a:r>
          </a:p>
        </p:txBody>
      </p:sp>
      <p:sp>
        <p:nvSpPr>
          <p:cNvPr id="108547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sz="2400" dirty="0" smtClean="0"/>
              <a:t>When to use lists of different dimensions</a:t>
            </a:r>
          </a:p>
          <a:p>
            <a:pPr>
              <a:lnSpc>
                <a:spcPct val="90000"/>
              </a:lnSpc>
            </a:pPr>
            <a:r>
              <a:rPr lang="en-US" altLang="en-US" sz="2400" dirty="0" smtClean="0"/>
              <a:t>Basic operations on a 2D list</a:t>
            </a:r>
          </a:p>
          <a:p>
            <a:pPr>
              <a:lnSpc>
                <a:spcPct val="90000"/>
              </a:lnSpc>
            </a:pPr>
            <a:r>
              <a:rPr lang="en-US" altLang="en-US" sz="2400" dirty="0" smtClean="0"/>
              <a:t>How </a:t>
            </a:r>
            <a:r>
              <a:rPr lang="en-US" altLang="en-US" sz="2400" dirty="0"/>
              <a:t>to create a 2D list: fixed size and </a:t>
            </a:r>
            <a:r>
              <a:rPr lang="en-US" altLang="en-US" sz="2400" dirty="0" smtClean="0"/>
              <a:t>a variable sized list by using the repetition operator.</a:t>
            </a:r>
            <a:endParaRPr lang="en-US" altLang="en-US" sz="2400" dirty="0"/>
          </a:p>
          <a:p>
            <a:pPr>
              <a:lnSpc>
                <a:spcPct val="90000"/>
              </a:lnSpc>
            </a:pPr>
            <a:r>
              <a:rPr lang="en-US" altLang="en-US" sz="2400" dirty="0"/>
              <a:t>How to access a 2D list: the whole list, rows in the list and individual </a:t>
            </a:r>
            <a:r>
              <a:rPr lang="en-US" altLang="en-US" sz="2400" dirty="0" smtClean="0"/>
              <a:t>elements.</a:t>
            </a:r>
            <a:endParaRPr lang="en-US" altLang="en-US" sz="2400" dirty="0"/>
          </a:p>
          <a:p>
            <a:pPr>
              <a:lnSpc>
                <a:spcPct val="90000"/>
              </a:lnSpc>
            </a:pPr>
            <a:r>
              <a:rPr lang="en-US" altLang="en-US" sz="2400" dirty="0" smtClean="0"/>
              <a:t>How </a:t>
            </a:r>
            <a:r>
              <a:rPr lang="en-US" altLang="en-US" sz="2400" dirty="0"/>
              <a:t>to properly copy the contents of a 2D list into another 2D list as well as a common mistake when copying </a:t>
            </a:r>
            <a:r>
              <a:rPr lang="en-US" altLang="en-US" sz="2400" dirty="0" smtClean="0"/>
              <a:t>lists.</a:t>
            </a:r>
          </a:p>
          <a:p>
            <a:pPr>
              <a:lnSpc>
                <a:spcPct val="90000"/>
              </a:lnSpc>
            </a:pPr>
            <a:r>
              <a:rPr lang="en-US" altLang="en-US" sz="2400" dirty="0" smtClean="0"/>
              <a:t>The use of a named constant to ensure that list boundaries are adhered to.</a:t>
            </a:r>
          </a:p>
          <a:p>
            <a:pPr>
              <a:lnSpc>
                <a:spcPct val="90000"/>
              </a:lnSpc>
            </a:pPr>
            <a:r>
              <a:rPr lang="en-US" altLang="en-US" sz="2400" dirty="0" smtClean="0"/>
              <a:t>The ability to dynamically creating 2D lists using the append function for both the rows and columns.</a:t>
            </a:r>
          </a:p>
          <a:p>
            <a:pPr>
              <a:lnSpc>
                <a:spcPct val="90000"/>
              </a:lnSpc>
            </a:pPr>
            <a:endParaRPr lang="en-US" altLang="en-US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altLang="en-US" sz="3200" dirty="0" smtClean="0"/>
              <a:t>When To Use Lists Of Different Dimensions (3)</a:t>
            </a:r>
          </a:p>
        </p:txBody>
      </p:sp>
      <p:sp>
        <p:nvSpPr>
          <p:cNvPr id="94211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r>
              <a:rPr lang="en-US" altLang="en-US" sz="1800" dirty="0" smtClean="0"/>
              <a:t>(2D list continued)</a:t>
            </a:r>
          </a:p>
          <a:p>
            <a:r>
              <a:rPr lang="en-US" altLang="en-US" sz="1800" dirty="0" smtClean="0"/>
              <a:t>Notice that each row is merely a 1D list</a:t>
            </a:r>
          </a:p>
          <a:p>
            <a:r>
              <a:rPr lang="en-US" altLang="en-US" sz="1800" dirty="0" smtClean="0"/>
              <a:t>(A 2D list is a list containing rows of 1D lists)</a:t>
            </a:r>
          </a:p>
          <a:p>
            <a:endParaRPr lang="en-US" altLang="en-US" dirty="0" smtClean="0">
              <a:latin typeface="Times New Roman" panose="02020603050405020304" pitchFamily="18" charset="0"/>
            </a:endParaRPr>
          </a:p>
          <a:p>
            <a:endParaRPr lang="en-US" altLang="en-US" dirty="0" smtClean="0">
              <a:latin typeface="Times New Roman" panose="02020603050405020304" pitchFamily="18" charset="0"/>
            </a:endParaRPr>
          </a:p>
          <a:p>
            <a:endParaRPr lang="en-US" altLang="en-US" dirty="0" smtClean="0">
              <a:latin typeface="Times New Roman" panose="02020603050405020304" pitchFamily="18" charset="0"/>
            </a:endParaRPr>
          </a:p>
          <a:p>
            <a:endParaRPr lang="en-US" altLang="en-US" dirty="0" smtClean="0">
              <a:latin typeface="Times New Roman" panose="02020603050405020304" pitchFamily="18" charset="0"/>
            </a:endParaRPr>
          </a:p>
          <a:p>
            <a:endParaRPr lang="en-US" altLang="en-US" dirty="0" smtClean="0">
              <a:latin typeface="Times New Roman" panose="02020603050405020304" pitchFamily="18" charset="0"/>
            </a:endParaRPr>
          </a:p>
        </p:txBody>
      </p:sp>
      <p:graphicFrame>
        <p:nvGraphicFramePr>
          <p:cNvPr id="809988" name="Group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39859674"/>
              </p:ext>
            </p:extLst>
          </p:nvPr>
        </p:nvGraphicFramePr>
        <p:xfrm>
          <a:off x="977900" y="4057650"/>
          <a:ext cx="5029200" cy="434975"/>
        </p:xfrm>
        <a:graphic>
          <a:graphicData uri="http://schemas.openxmlformats.org/drawingml/2006/table">
            <a:tbl>
              <a:tblPr/>
              <a:tblGrid>
                <a:gridCol w="1004888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008062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00330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008063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004887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43497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L02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</a:tbl>
          </a:graphicData>
        </a:graphic>
      </p:graphicFrame>
      <p:graphicFrame>
        <p:nvGraphicFramePr>
          <p:cNvPr id="810002" name="Group 1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44810060"/>
              </p:ext>
            </p:extLst>
          </p:nvPr>
        </p:nvGraphicFramePr>
        <p:xfrm>
          <a:off x="981075" y="6367463"/>
          <a:ext cx="5029200" cy="381000"/>
        </p:xfrm>
        <a:graphic>
          <a:graphicData uri="http://schemas.openxmlformats.org/drawingml/2006/table">
            <a:tbl>
              <a:tblPr/>
              <a:tblGrid>
                <a:gridCol w="1004888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008062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00330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008063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004887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L07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</a:tbl>
          </a:graphicData>
        </a:graphic>
      </p:graphicFrame>
      <p:graphicFrame>
        <p:nvGraphicFramePr>
          <p:cNvPr id="810016" name="Group 3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63777417"/>
              </p:ext>
            </p:extLst>
          </p:nvPr>
        </p:nvGraphicFramePr>
        <p:xfrm>
          <a:off x="977900" y="3600450"/>
          <a:ext cx="5029200" cy="431800"/>
        </p:xfrm>
        <a:graphic>
          <a:graphicData uri="http://schemas.openxmlformats.org/drawingml/2006/table">
            <a:tbl>
              <a:tblPr/>
              <a:tblGrid>
                <a:gridCol w="1004888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008062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00330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008063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004887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4318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L01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</a:tbl>
          </a:graphicData>
        </a:graphic>
      </p:graphicFrame>
      <p:graphicFrame>
        <p:nvGraphicFramePr>
          <p:cNvPr id="810030" name="Group 4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0259641"/>
              </p:ext>
            </p:extLst>
          </p:nvPr>
        </p:nvGraphicFramePr>
        <p:xfrm>
          <a:off x="977900" y="4514850"/>
          <a:ext cx="5029200" cy="434975"/>
        </p:xfrm>
        <a:graphic>
          <a:graphicData uri="http://schemas.openxmlformats.org/drawingml/2006/table">
            <a:tbl>
              <a:tblPr/>
              <a:tblGrid>
                <a:gridCol w="1004888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008062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00330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008063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004887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43497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L03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</a:tbl>
          </a:graphicData>
        </a:graphic>
      </p:graphicFrame>
      <p:graphicFrame>
        <p:nvGraphicFramePr>
          <p:cNvPr id="810044" name="Group 6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77960555"/>
              </p:ext>
            </p:extLst>
          </p:nvPr>
        </p:nvGraphicFramePr>
        <p:xfrm>
          <a:off x="977900" y="4972050"/>
          <a:ext cx="5029200" cy="457200"/>
        </p:xfrm>
        <a:graphic>
          <a:graphicData uri="http://schemas.openxmlformats.org/drawingml/2006/table">
            <a:tbl>
              <a:tblPr/>
              <a:tblGrid>
                <a:gridCol w="1004888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008062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00330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008063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004887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4572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L04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</a:tbl>
          </a:graphicData>
        </a:graphic>
      </p:graphicFrame>
      <p:sp>
        <p:nvSpPr>
          <p:cNvPr id="94282" name="Text Box 74"/>
          <p:cNvSpPr txBox="1">
            <a:spLocks noChangeArrowheads="1"/>
          </p:cNvSpPr>
          <p:nvPr/>
        </p:nvSpPr>
        <p:spPr bwMode="auto">
          <a:xfrm>
            <a:off x="2349500" y="3295650"/>
            <a:ext cx="304800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600" dirty="0">
                <a:latin typeface="Arial" panose="020B0604020202020204" pitchFamily="34" charset="0"/>
                <a:cs typeface="Arial" panose="020B0604020202020204" pitchFamily="34" charset="0"/>
              </a:rPr>
              <a:t>[0]</a:t>
            </a:r>
          </a:p>
        </p:txBody>
      </p:sp>
      <p:sp>
        <p:nvSpPr>
          <p:cNvPr id="94283" name="Text Box 75"/>
          <p:cNvSpPr txBox="1">
            <a:spLocks noChangeArrowheads="1"/>
          </p:cNvSpPr>
          <p:nvPr/>
        </p:nvSpPr>
        <p:spPr bwMode="auto">
          <a:xfrm>
            <a:off x="3340100" y="3295650"/>
            <a:ext cx="304800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600" dirty="0">
                <a:latin typeface="Arial" panose="020B0604020202020204" pitchFamily="34" charset="0"/>
                <a:cs typeface="Arial" panose="020B0604020202020204" pitchFamily="34" charset="0"/>
              </a:rPr>
              <a:t>[1]</a:t>
            </a:r>
          </a:p>
        </p:txBody>
      </p:sp>
      <p:sp>
        <p:nvSpPr>
          <p:cNvPr id="94284" name="Text Box 76"/>
          <p:cNvSpPr txBox="1">
            <a:spLocks noChangeArrowheads="1"/>
          </p:cNvSpPr>
          <p:nvPr/>
        </p:nvSpPr>
        <p:spPr bwMode="auto">
          <a:xfrm>
            <a:off x="4330700" y="3295650"/>
            <a:ext cx="304800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600" dirty="0">
                <a:latin typeface="Arial" panose="020B0604020202020204" pitchFamily="34" charset="0"/>
                <a:cs typeface="Arial" panose="020B0604020202020204" pitchFamily="34" charset="0"/>
              </a:rPr>
              <a:t>[2]</a:t>
            </a:r>
          </a:p>
        </p:txBody>
      </p:sp>
      <p:sp>
        <p:nvSpPr>
          <p:cNvPr id="94285" name="Text Box 77"/>
          <p:cNvSpPr txBox="1">
            <a:spLocks noChangeArrowheads="1"/>
          </p:cNvSpPr>
          <p:nvPr/>
        </p:nvSpPr>
        <p:spPr bwMode="auto">
          <a:xfrm>
            <a:off x="5397500" y="3295650"/>
            <a:ext cx="304800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600" dirty="0">
                <a:latin typeface="Arial" panose="020B0604020202020204" pitchFamily="34" charset="0"/>
                <a:cs typeface="Arial" panose="020B0604020202020204" pitchFamily="34" charset="0"/>
              </a:rPr>
              <a:t>[3]</a:t>
            </a:r>
          </a:p>
        </p:txBody>
      </p:sp>
      <p:grpSp>
        <p:nvGrpSpPr>
          <p:cNvPr id="2" name="Group 78"/>
          <p:cNvGrpSpPr>
            <a:grpSpLocks/>
          </p:cNvGrpSpPr>
          <p:nvPr/>
        </p:nvGrpSpPr>
        <p:grpSpPr bwMode="auto">
          <a:xfrm>
            <a:off x="596900" y="3600450"/>
            <a:ext cx="304800" cy="3065463"/>
            <a:chOff x="480" y="1728"/>
            <a:chExt cx="192" cy="1931"/>
          </a:xfrm>
        </p:grpSpPr>
        <p:sp>
          <p:nvSpPr>
            <p:cNvPr id="94328" name="Text Box 79"/>
            <p:cNvSpPr txBox="1">
              <a:spLocks noChangeArrowheads="1"/>
            </p:cNvSpPr>
            <p:nvPr/>
          </p:nvSpPr>
          <p:spPr bwMode="auto">
            <a:xfrm>
              <a:off x="480" y="1728"/>
              <a:ext cx="192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1600" dirty="0">
                  <a:latin typeface="Arial" panose="020B0604020202020204" pitchFamily="34" charset="0"/>
                  <a:cs typeface="Arial" panose="020B0604020202020204" pitchFamily="34" charset="0"/>
                </a:rPr>
                <a:t>[0]</a:t>
              </a:r>
            </a:p>
          </p:txBody>
        </p:sp>
        <p:sp>
          <p:nvSpPr>
            <p:cNvPr id="94329" name="Text Box 80"/>
            <p:cNvSpPr txBox="1">
              <a:spLocks noChangeArrowheads="1"/>
            </p:cNvSpPr>
            <p:nvPr/>
          </p:nvSpPr>
          <p:spPr bwMode="auto">
            <a:xfrm>
              <a:off x="480" y="2016"/>
              <a:ext cx="192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1600" dirty="0">
                  <a:latin typeface="Arial" panose="020B0604020202020204" pitchFamily="34" charset="0"/>
                  <a:cs typeface="Arial" panose="020B0604020202020204" pitchFamily="34" charset="0"/>
                </a:rPr>
                <a:t>[1]</a:t>
              </a:r>
            </a:p>
          </p:txBody>
        </p:sp>
        <p:sp>
          <p:nvSpPr>
            <p:cNvPr id="94330" name="Text Box 81"/>
            <p:cNvSpPr txBox="1">
              <a:spLocks noChangeArrowheads="1"/>
            </p:cNvSpPr>
            <p:nvPr/>
          </p:nvSpPr>
          <p:spPr bwMode="auto">
            <a:xfrm>
              <a:off x="480" y="2304"/>
              <a:ext cx="192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1600" dirty="0">
                  <a:latin typeface="Arial" panose="020B0604020202020204" pitchFamily="34" charset="0"/>
                  <a:cs typeface="Arial" panose="020B0604020202020204" pitchFamily="34" charset="0"/>
                </a:rPr>
                <a:t>[2]</a:t>
              </a:r>
            </a:p>
          </p:txBody>
        </p:sp>
        <p:sp>
          <p:nvSpPr>
            <p:cNvPr id="94331" name="Text Box 82"/>
            <p:cNvSpPr txBox="1">
              <a:spLocks noChangeArrowheads="1"/>
            </p:cNvSpPr>
            <p:nvPr/>
          </p:nvSpPr>
          <p:spPr bwMode="auto">
            <a:xfrm>
              <a:off x="480" y="2592"/>
              <a:ext cx="192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1600" dirty="0">
                  <a:latin typeface="Arial" panose="020B0604020202020204" pitchFamily="34" charset="0"/>
                  <a:cs typeface="Arial" panose="020B0604020202020204" pitchFamily="34" charset="0"/>
                </a:rPr>
                <a:t>[3]</a:t>
              </a:r>
            </a:p>
          </p:txBody>
        </p:sp>
        <p:sp>
          <p:nvSpPr>
            <p:cNvPr id="94332" name="Text Box 83"/>
            <p:cNvSpPr txBox="1">
              <a:spLocks noChangeArrowheads="1"/>
            </p:cNvSpPr>
            <p:nvPr/>
          </p:nvSpPr>
          <p:spPr bwMode="auto">
            <a:xfrm>
              <a:off x="480" y="2928"/>
              <a:ext cx="192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1600" dirty="0">
                  <a:latin typeface="Arial" panose="020B0604020202020204" pitchFamily="34" charset="0"/>
                  <a:cs typeface="Arial" panose="020B0604020202020204" pitchFamily="34" charset="0"/>
                </a:rPr>
                <a:t>[4]</a:t>
              </a:r>
            </a:p>
          </p:txBody>
        </p:sp>
        <p:sp>
          <p:nvSpPr>
            <p:cNvPr id="94333" name="Text Box 84"/>
            <p:cNvSpPr txBox="1">
              <a:spLocks noChangeArrowheads="1"/>
            </p:cNvSpPr>
            <p:nvPr/>
          </p:nvSpPr>
          <p:spPr bwMode="auto">
            <a:xfrm>
              <a:off x="480" y="3216"/>
              <a:ext cx="192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1600" dirty="0">
                  <a:latin typeface="Arial" panose="020B0604020202020204" pitchFamily="34" charset="0"/>
                  <a:cs typeface="Arial" panose="020B0604020202020204" pitchFamily="34" charset="0"/>
                </a:rPr>
                <a:t>[5]</a:t>
              </a:r>
            </a:p>
          </p:txBody>
        </p:sp>
        <p:sp>
          <p:nvSpPr>
            <p:cNvPr id="94334" name="Text Box 85"/>
            <p:cNvSpPr txBox="1">
              <a:spLocks noChangeArrowheads="1"/>
            </p:cNvSpPr>
            <p:nvPr/>
          </p:nvSpPr>
          <p:spPr bwMode="auto">
            <a:xfrm>
              <a:off x="480" y="3504"/>
              <a:ext cx="192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1600" dirty="0">
                  <a:latin typeface="Arial" panose="020B0604020202020204" pitchFamily="34" charset="0"/>
                  <a:cs typeface="Arial" panose="020B0604020202020204" pitchFamily="34" charset="0"/>
                </a:rPr>
                <a:t>[6]</a:t>
              </a:r>
            </a:p>
          </p:txBody>
        </p:sp>
      </p:grpSp>
      <p:grpSp>
        <p:nvGrpSpPr>
          <p:cNvPr id="3" name="Group 86"/>
          <p:cNvGrpSpPr>
            <a:grpSpLocks/>
          </p:cNvGrpSpPr>
          <p:nvPr/>
        </p:nvGrpSpPr>
        <p:grpSpPr bwMode="auto">
          <a:xfrm>
            <a:off x="1054100" y="2754314"/>
            <a:ext cx="4876800" cy="617538"/>
            <a:chOff x="768" y="1531"/>
            <a:chExt cx="3072" cy="389"/>
          </a:xfrm>
        </p:grpSpPr>
        <p:sp>
          <p:nvSpPr>
            <p:cNvPr id="94326" name="AutoShape 87"/>
            <p:cNvSpPr>
              <a:spLocks/>
            </p:cNvSpPr>
            <p:nvPr/>
          </p:nvSpPr>
          <p:spPr bwMode="auto">
            <a:xfrm rot="-5400000">
              <a:off x="2184" y="264"/>
              <a:ext cx="240" cy="3072"/>
            </a:xfrm>
            <a:prstGeom prst="rightBrace">
              <a:avLst>
                <a:gd name="adj1" fmla="val 106667"/>
                <a:gd name="adj2" fmla="val 49167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0" tIns="0" rIns="0" bIns="0" anchor="ctr"/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400" dirty="0">
                <a:latin typeface="Arial" panose="020B0604020202020204" pitchFamily="34" charset="0"/>
              </a:endParaRPr>
            </a:p>
          </p:txBody>
        </p:sp>
        <p:sp>
          <p:nvSpPr>
            <p:cNvPr id="94327" name="Text Box 88"/>
            <p:cNvSpPr txBox="1">
              <a:spLocks noChangeArrowheads="1"/>
            </p:cNvSpPr>
            <p:nvPr/>
          </p:nvSpPr>
          <p:spPr bwMode="auto">
            <a:xfrm>
              <a:off x="1704" y="1531"/>
              <a:ext cx="1440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16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Columns (e.g. grades)</a:t>
              </a:r>
              <a:endParaRPr lang="en-US" altLang="en-US" sz="16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4" name="Group 89"/>
          <p:cNvGrpSpPr>
            <a:grpSpLocks/>
          </p:cNvGrpSpPr>
          <p:nvPr/>
        </p:nvGrpSpPr>
        <p:grpSpPr bwMode="auto">
          <a:xfrm>
            <a:off x="6115052" y="3676650"/>
            <a:ext cx="1503363" cy="3048000"/>
            <a:chOff x="3936" y="2112"/>
            <a:chExt cx="947" cy="1920"/>
          </a:xfrm>
        </p:grpSpPr>
        <p:sp>
          <p:nvSpPr>
            <p:cNvPr id="94324" name="AutoShape 90"/>
            <p:cNvSpPr>
              <a:spLocks/>
            </p:cNvSpPr>
            <p:nvPr/>
          </p:nvSpPr>
          <p:spPr bwMode="auto">
            <a:xfrm>
              <a:off x="3936" y="2112"/>
              <a:ext cx="288" cy="1920"/>
            </a:xfrm>
            <a:prstGeom prst="rightBrace">
              <a:avLst>
                <a:gd name="adj1" fmla="val 55556"/>
                <a:gd name="adj2" fmla="val 50417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0" tIns="0" rIns="0" bIns="0" anchor="ctr"/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400" dirty="0">
                <a:latin typeface="Arial" panose="020B0604020202020204" pitchFamily="34" charset="0"/>
              </a:endParaRPr>
            </a:p>
          </p:txBody>
        </p:sp>
        <p:sp>
          <p:nvSpPr>
            <p:cNvPr id="94325" name="Text Box 91"/>
            <p:cNvSpPr txBox="1">
              <a:spLocks noChangeArrowheads="1"/>
            </p:cNvSpPr>
            <p:nvPr/>
          </p:nvSpPr>
          <p:spPr bwMode="auto">
            <a:xfrm>
              <a:off x="4259" y="2762"/>
              <a:ext cx="624" cy="6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16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Rows (e.g. lecture section)</a:t>
              </a:r>
              <a:endParaRPr lang="en-US" altLang="en-US" sz="16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5" name="Group 92"/>
          <p:cNvGrpSpPr>
            <a:grpSpLocks/>
          </p:cNvGrpSpPr>
          <p:nvPr/>
        </p:nvGrpSpPr>
        <p:grpSpPr bwMode="auto">
          <a:xfrm>
            <a:off x="977900" y="5886450"/>
            <a:ext cx="5030788" cy="457200"/>
            <a:chOff x="720" y="3504"/>
            <a:chExt cx="3169" cy="288"/>
          </a:xfrm>
        </p:grpSpPr>
        <p:grpSp>
          <p:nvGrpSpPr>
            <p:cNvPr id="94309" name="Group 93"/>
            <p:cNvGrpSpPr>
              <a:grpSpLocks/>
            </p:cNvGrpSpPr>
            <p:nvPr/>
          </p:nvGrpSpPr>
          <p:grpSpPr bwMode="auto">
            <a:xfrm>
              <a:off x="720" y="3504"/>
              <a:ext cx="3169" cy="288"/>
              <a:chOff x="720" y="3168"/>
              <a:chExt cx="3169" cy="288"/>
            </a:xfrm>
          </p:grpSpPr>
          <p:sp>
            <p:nvSpPr>
              <p:cNvPr id="94311" name="Rectangle 94"/>
              <p:cNvSpPr>
                <a:spLocks noChangeArrowheads="1"/>
              </p:cNvSpPr>
              <p:nvPr/>
            </p:nvSpPr>
            <p:spPr bwMode="auto">
              <a:xfrm>
                <a:off x="3255" y="3168"/>
                <a:ext cx="633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 anchor="ctr"/>
              <a:lstStyle>
                <a:lvl1pPr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>
                  <a:lnSpc>
                    <a:spcPct val="90000"/>
                  </a:lnSpc>
                  <a:spcBef>
                    <a:spcPct val="30000"/>
                  </a:spcBef>
                  <a:buFontTx/>
                  <a:buChar char="•"/>
                </a:pPr>
                <a:endParaRPr lang="en-CA" altLang="en-US" dirty="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94312" name="Rectangle 95"/>
              <p:cNvSpPr>
                <a:spLocks noChangeArrowheads="1"/>
              </p:cNvSpPr>
              <p:nvPr/>
            </p:nvSpPr>
            <p:spPr bwMode="auto">
              <a:xfrm>
                <a:off x="2620" y="3168"/>
                <a:ext cx="635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 anchor="ctr"/>
              <a:lstStyle>
                <a:lvl1pPr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>
                  <a:lnSpc>
                    <a:spcPct val="90000"/>
                  </a:lnSpc>
                  <a:spcBef>
                    <a:spcPct val="30000"/>
                  </a:spcBef>
                  <a:buFontTx/>
                  <a:buChar char="•"/>
                </a:pPr>
                <a:endParaRPr lang="en-CA" altLang="en-US" dirty="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94313" name="Rectangle 96"/>
              <p:cNvSpPr>
                <a:spLocks noChangeArrowheads="1"/>
              </p:cNvSpPr>
              <p:nvPr/>
            </p:nvSpPr>
            <p:spPr bwMode="auto">
              <a:xfrm>
                <a:off x="1988" y="3168"/>
                <a:ext cx="632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 anchor="ctr"/>
              <a:lstStyle>
                <a:lvl1pPr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>
                  <a:lnSpc>
                    <a:spcPct val="90000"/>
                  </a:lnSpc>
                  <a:spcBef>
                    <a:spcPct val="30000"/>
                  </a:spcBef>
                  <a:buFontTx/>
                  <a:buChar char="•"/>
                </a:pPr>
                <a:endParaRPr lang="en-CA" altLang="en-US" dirty="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94314" name="Rectangle 97"/>
              <p:cNvSpPr>
                <a:spLocks noChangeArrowheads="1"/>
              </p:cNvSpPr>
              <p:nvPr/>
            </p:nvSpPr>
            <p:spPr bwMode="auto">
              <a:xfrm>
                <a:off x="1353" y="3168"/>
                <a:ext cx="635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 anchor="ctr"/>
              <a:lstStyle>
                <a:lvl1pPr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>
                  <a:lnSpc>
                    <a:spcPct val="90000"/>
                  </a:lnSpc>
                  <a:spcBef>
                    <a:spcPct val="30000"/>
                  </a:spcBef>
                  <a:buFontTx/>
                  <a:buChar char="•"/>
                </a:pPr>
                <a:endParaRPr lang="en-CA" altLang="en-US" dirty="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94315" name="Rectangle 98"/>
              <p:cNvSpPr>
                <a:spLocks noChangeArrowheads="1"/>
              </p:cNvSpPr>
              <p:nvPr/>
            </p:nvSpPr>
            <p:spPr bwMode="auto">
              <a:xfrm>
                <a:off x="720" y="3216"/>
                <a:ext cx="633" cy="1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 anchor="ctr"/>
              <a:lstStyle>
                <a:lvl1pPr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>
                  <a:lnSpc>
                    <a:spcPct val="90000"/>
                  </a:lnSpc>
                  <a:spcBef>
                    <a:spcPct val="30000"/>
                  </a:spcBef>
                </a:pPr>
                <a:r>
                  <a:rPr lang="en-US" altLang="en-US" dirty="0">
                    <a:latin typeface="Times New Roman" panose="02020603050405020304" pitchFamily="18" charset="0"/>
                  </a:rPr>
                  <a:t> </a:t>
                </a:r>
                <a:r>
                  <a:rPr lang="en-US" altLang="en-US" sz="1600" dirty="0">
                    <a:latin typeface="Arial" panose="020B0604020202020204" pitchFamily="34" charset="0"/>
                    <a:cs typeface="Arial" panose="020B0604020202020204" pitchFamily="34" charset="0"/>
                  </a:rPr>
                  <a:t>L06</a:t>
                </a:r>
              </a:p>
            </p:txBody>
          </p:sp>
          <p:sp>
            <p:nvSpPr>
              <p:cNvPr id="94316" name="Line 99"/>
              <p:cNvSpPr>
                <a:spLocks noChangeShapeType="1"/>
              </p:cNvSpPr>
              <p:nvPr/>
            </p:nvSpPr>
            <p:spPr bwMode="auto">
              <a:xfrm>
                <a:off x="720" y="3168"/>
                <a:ext cx="3168" cy="0"/>
              </a:xfrm>
              <a:prstGeom prst="line">
                <a:avLst/>
              </a:prstGeom>
              <a:noFill/>
              <a:ln w="28575" cap="sq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lIns="0" tIns="0" rIns="0" bIns="0" anchor="ctr"/>
              <a:lstStyle/>
              <a:p>
                <a:endParaRPr lang="en-CA" dirty="0"/>
              </a:p>
            </p:txBody>
          </p:sp>
          <p:sp>
            <p:nvSpPr>
              <p:cNvPr id="94317" name="Line 100"/>
              <p:cNvSpPr>
                <a:spLocks noChangeShapeType="1"/>
              </p:cNvSpPr>
              <p:nvPr/>
            </p:nvSpPr>
            <p:spPr bwMode="auto">
              <a:xfrm>
                <a:off x="720" y="3456"/>
                <a:ext cx="3168" cy="0"/>
              </a:xfrm>
              <a:prstGeom prst="line">
                <a:avLst/>
              </a:prstGeom>
              <a:noFill/>
              <a:ln w="28575" cap="sq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lIns="0" tIns="0" rIns="0" bIns="0" anchor="ctr"/>
              <a:lstStyle/>
              <a:p>
                <a:endParaRPr lang="en-CA" dirty="0"/>
              </a:p>
            </p:txBody>
          </p:sp>
          <p:sp>
            <p:nvSpPr>
              <p:cNvPr id="94318" name="Line 101"/>
              <p:cNvSpPr>
                <a:spLocks noChangeShapeType="1"/>
              </p:cNvSpPr>
              <p:nvPr/>
            </p:nvSpPr>
            <p:spPr bwMode="auto">
              <a:xfrm>
                <a:off x="720" y="3168"/>
                <a:ext cx="1" cy="288"/>
              </a:xfrm>
              <a:prstGeom prst="line">
                <a:avLst/>
              </a:prstGeom>
              <a:noFill/>
              <a:ln w="28575" cap="sq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lIns="0" tIns="0" rIns="0" bIns="0" anchor="ctr"/>
              <a:lstStyle/>
              <a:p>
                <a:endParaRPr lang="en-CA" dirty="0"/>
              </a:p>
            </p:txBody>
          </p:sp>
          <p:sp>
            <p:nvSpPr>
              <p:cNvPr id="94319" name="Line 102"/>
              <p:cNvSpPr>
                <a:spLocks noChangeShapeType="1"/>
              </p:cNvSpPr>
              <p:nvPr/>
            </p:nvSpPr>
            <p:spPr bwMode="auto">
              <a:xfrm>
                <a:off x="1353" y="3168"/>
                <a:ext cx="1" cy="288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lIns="0" tIns="0" rIns="0" bIns="0" anchor="ctr"/>
              <a:lstStyle/>
              <a:p>
                <a:endParaRPr lang="en-CA" dirty="0"/>
              </a:p>
            </p:txBody>
          </p:sp>
          <p:sp>
            <p:nvSpPr>
              <p:cNvPr id="94320" name="Line 103"/>
              <p:cNvSpPr>
                <a:spLocks noChangeShapeType="1"/>
              </p:cNvSpPr>
              <p:nvPr/>
            </p:nvSpPr>
            <p:spPr bwMode="auto">
              <a:xfrm>
                <a:off x="1988" y="3168"/>
                <a:ext cx="1" cy="288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lIns="0" tIns="0" rIns="0" bIns="0" anchor="ctr"/>
              <a:lstStyle/>
              <a:p>
                <a:endParaRPr lang="en-CA" dirty="0"/>
              </a:p>
            </p:txBody>
          </p:sp>
          <p:sp>
            <p:nvSpPr>
              <p:cNvPr id="94321" name="Line 104"/>
              <p:cNvSpPr>
                <a:spLocks noChangeShapeType="1"/>
              </p:cNvSpPr>
              <p:nvPr/>
            </p:nvSpPr>
            <p:spPr bwMode="auto">
              <a:xfrm>
                <a:off x="2620" y="3168"/>
                <a:ext cx="1" cy="288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lIns="0" tIns="0" rIns="0" bIns="0" anchor="ctr"/>
              <a:lstStyle/>
              <a:p>
                <a:endParaRPr lang="en-CA" dirty="0"/>
              </a:p>
            </p:txBody>
          </p:sp>
          <p:sp>
            <p:nvSpPr>
              <p:cNvPr id="94322" name="Line 105"/>
              <p:cNvSpPr>
                <a:spLocks noChangeShapeType="1"/>
              </p:cNvSpPr>
              <p:nvPr/>
            </p:nvSpPr>
            <p:spPr bwMode="auto">
              <a:xfrm>
                <a:off x="3888" y="3168"/>
                <a:ext cx="1" cy="288"/>
              </a:xfrm>
              <a:prstGeom prst="line">
                <a:avLst/>
              </a:prstGeom>
              <a:noFill/>
              <a:ln w="28575" cap="sq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lIns="0" tIns="0" rIns="0" bIns="0" anchor="ctr"/>
              <a:lstStyle/>
              <a:p>
                <a:endParaRPr lang="en-CA" dirty="0"/>
              </a:p>
            </p:txBody>
          </p:sp>
          <p:sp>
            <p:nvSpPr>
              <p:cNvPr id="94323" name="Line 106"/>
              <p:cNvSpPr>
                <a:spLocks noChangeShapeType="1"/>
              </p:cNvSpPr>
              <p:nvPr/>
            </p:nvSpPr>
            <p:spPr bwMode="auto">
              <a:xfrm>
                <a:off x="3255" y="3168"/>
                <a:ext cx="1" cy="288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CA" dirty="0"/>
              </a:p>
            </p:txBody>
          </p:sp>
        </p:grpSp>
        <p:sp>
          <p:nvSpPr>
            <p:cNvPr id="94310" name="Line 107"/>
            <p:cNvSpPr>
              <a:spLocks noChangeShapeType="1"/>
            </p:cNvSpPr>
            <p:nvPr/>
          </p:nvSpPr>
          <p:spPr bwMode="auto">
            <a:xfrm>
              <a:off x="720" y="3792"/>
              <a:ext cx="3168" cy="0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tIns="0" rIns="0" bIns="0"/>
            <a:lstStyle/>
            <a:p>
              <a:endParaRPr lang="en-CA" dirty="0"/>
            </a:p>
          </p:txBody>
        </p:sp>
      </p:grpSp>
      <p:grpSp>
        <p:nvGrpSpPr>
          <p:cNvPr id="7" name="Group 108"/>
          <p:cNvGrpSpPr>
            <a:grpSpLocks/>
          </p:cNvGrpSpPr>
          <p:nvPr/>
        </p:nvGrpSpPr>
        <p:grpSpPr bwMode="auto">
          <a:xfrm>
            <a:off x="977900" y="5429250"/>
            <a:ext cx="5030788" cy="457200"/>
            <a:chOff x="720" y="3216"/>
            <a:chExt cx="3169" cy="288"/>
          </a:xfrm>
        </p:grpSpPr>
        <p:grpSp>
          <p:nvGrpSpPr>
            <p:cNvPr id="94292" name="Group 109"/>
            <p:cNvGrpSpPr>
              <a:grpSpLocks/>
            </p:cNvGrpSpPr>
            <p:nvPr/>
          </p:nvGrpSpPr>
          <p:grpSpPr bwMode="auto">
            <a:xfrm>
              <a:off x="720" y="3216"/>
              <a:ext cx="3169" cy="288"/>
              <a:chOff x="720" y="3216"/>
              <a:chExt cx="3169" cy="288"/>
            </a:xfrm>
          </p:grpSpPr>
          <p:grpSp>
            <p:nvGrpSpPr>
              <p:cNvPr id="94294" name="Group 110"/>
              <p:cNvGrpSpPr>
                <a:grpSpLocks/>
              </p:cNvGrpSpPr>
              <p:nvPr/>
            </p:nvGrpSpPr>
            <p:grpSpPr bwMode="auto">
              <a:xfrm>
                <a:off x="720" y="3216"/>
                <a:ext cx="3169" cy="288"/>
                <a:chOff x="720" y="2880"/>
                <a:chExt cx="3169" cy="288"/>
              </a:xfrm>
            </p:grpSpPr>
            <p:sp>
              <p:nvSpPr>
                <p:cNvPr id="94296" name="Rectangle 111"/>
                <p:cNvSpPr>
                  <a:spLocks noChangeArrowheads="1"/>
                </p:cNvSpPr>
                <p:nvPr/>
              </p:nvSpPr>
              <p:spPr bwMode="auto">
                <a:xfrm>
                  <a:off x="3255" y="2880"/>
                  <a:ext cx="633" cy="21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0" tIns="0" rIns="0" bIns="0" anchor="ctr"/>
                <a:lstStyle>
                  <a:lvl1pPr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>
                    <a:lnSpc>
                      <a:spcPct val="90000"/>
                    </a:lnSpc>
                    <a:spcBef>
                      <a:spcPct val="30000"/>
                    </a:spcBef>
                    <a:buFontTx/>
                    <a:buChar char="•"/>
                  </a:pPr>
                  <a:endParaRPr lang="en-CA" altLang="en-US" dirty="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94297" name="Rectangle 112"/>
                <p:cNvSpPr>
                  <a:spLocks noChangeArrowheads="1"/>
                </p:cNvSpPr>
                <p:nvPr/>
              </p:nvSpPr>
              <p:spPr bwMode="auto">
                <a:xfrm>
                  <a:off x="2620" y="2880"/>
                  <a:ext cx="635" cy="21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0" tIns="0" rIns="0" bIns="0" anchor="ctr"/>
                <a:lstStyle>
                  <a:lvl1pPr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>
                    <a:lnSpc>
                      <a:spcPct val="90000"/>
                    </a:lnSpc>
                    <a:spcBef>
                      <a:spcPct val="30000"/>
                    </a:spcBef>
                    <a:buFontTx/>
                    <a:buChar char="•"/>
                  </a:pPr>
                  <a:endParaRPr lang="en-CA" altLang="en-US" dirty="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94298" name="Rectangle 113"/>
                <p:cNvSpPr>
                  <a:spLocks noChangeArrowheads="1"/>
                </p:cNvSpPr>
                <p:nvPr/>
              </p:nvSpPr>
              <p:spPr bwMode="auto">
                <a:xfrm>
                  <a:off x="1988" y="2880"/>
                  <a:ext cx="632" cy="21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0" tIns="0" rIns="0" bIns="0" anchor="ctr"/>
                <a:lstStyle>
                  <a:lvl1pPr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>
                    <a:lnSpc>
                      <a:spcPct val="90000"/>
                    </a:lnSpc>
                    <a:spcBef>
                      <a:spcPct val="30000"/>
                    </a:spcBef>
                    <a:buFontTx/>
                    <a:buChar char="•"/>
                  </a:pPr>
                  <a:endParaRPr lang="en-CA" altLang="en-US" dirty="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94299" name="Rectangle 114"/>
                <p:cNvSpPr>
                  <a:spLocks noChangeArrowheads="1"/>
                </p:cNvSpPr>
                <p:nvPr/>
              </p:nvSpPr>
              <p:spPr bwMode="auto">
                <a:xfrm>
                  <a:off x="1344" y="2880"/>
                  <a:ext cx="644" cy="21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0" tIns="0" rIns="0" bIns="0" anchor="ctr"/>
                <a:lstStyle>
                  <a:lvl1pPr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>
                    <a:lnSpc>
                      <a:spcPct val="90000"/>
                    </a:lnSpc>
                    <a:spcBef>
                      <a:spcPct val="30000"/>
                    </a:spcBef>
                    <a:buFontTx/>
                    <a:buChar char="•"/>
                  </a:pPr>
                  <a:endParaRPr lang="en-US" altLang="en-US" dirty="0">
                    <a:latin typeface="Times New Roman" panose="02020603050405020304" pitchFamily="18" charset="0"/>
                  </a:endParaRPr>
                </a:p>
                <a:p>
                  <a:pPr>
                    <a:lnSpc>
                      <a:spcPct val="90000"/>
                    </a:lnSpc>
                    <a:spcBef>
                      <a:spcPct val="30000"/>
                    </a:spcBef>
                    <a:buFontTx/>
                    <a:buChar char="•"/>
                  </a:pPr>
                  <a:endParaRPr lang="en-US" altLang="en-US" dirty="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94300" name="Rectangle 115"/>
                <p:cNvSpPr>
                  <a:spLocks noChangeArrowheads="1"/>
                </p:cNvSpPr>
                <p:nvPr/>
              </p:nvSpPr>
              <p:spPr bwMode="auto">
                <a:xfrm>
                  <a:off x="720" y="2880"/>
                  <a:ext cx="624" cy="21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0" tIns="0" rIns="0" bIns="0" anchor="ctr"/>
                <a:lstStyle>
                  <a:lvl1pPr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>
                    <a:lnSpc>
                      <a:spcPct val="90000"/>
                    </a:lnSpc>
                    <a:spcBef>
                      <a:spcPct val="30000"/>
                    </a:spcBef>
                  </a:pPr>
                  <a:r>
                    <a:rPr lang="en-US" altLang="en-US" sz="1600" dirty="0">
                      <a:latin typeface="Arial" panose="020B0604020202020204" pitchFamily="34" charset="0"/>
                      <a:cs typeface="Arial" panose="020B0604020202020204" pitchFamily="34" charset="0"/>
                    </a:rPr>
                    <a:t> L05</a:t>
                  </a:r>
                </a:p>
              </p:txBody>
            </p:sp>
            <p:sp>
              <p:nvSpPr>
                <p:cNvPr id="94301" name="Line 116"/>
                <p:cNvSpPr>
                  <a:spLocks noChangeShapeType="1"/>
                </p:cNvSpPr>
                <p:nvPr/>
              </p:nvSpPr>
              <p:spPr bwMode="auto">
                <a:xfrm>
                  <a:off x="720" y="2880"/>
                  <a:ext cx="3168" cy="0"/>
                </a:xfrm>
                <a:prstGeom prst="line">
                  <a:avLst/>
                </a:prstGeom>
                <a:noFill/>
                <a:ln w="28575" cap="sq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lIns="0" tIns="0" rIns="0" bIns="0" anchor="ctr"/>
                <a:lstStyle/>
                <a:p>
                  <a:endParaRPr lang="en-CA" dirty="0"/>
                </a:p>
              </p:txBody>
            </p:sp>
            <p:sp>
              <p:nvSpPr>
                <p:cNvPr id="94302" name="Line 117"/>
                <p:cNvSpPr>
                  <a:spLocks noChangeShapeType="1"/>
                </p:cNvSpPr>
                <p:nvPr/>
              </p:nvSpPr>
              <p:spPr bwMode="auto">
                <a:xfrm>
                  <a:off x="720" y="3168"/>
                  <a:ext cx="3168" cy="0"/>
                </a:xfrm>
                <a:prstGeom prst="line">
                  <a:avLst/>
                </a:prstGeom>
                <a:noFill/>
                <a:ln w="28575" cap="sq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lIns="0" tIns="0" rIns="0" bIns="0" anchor="ctr"/>
                <a:lstStyle/>
                <a:p>
                  <a:endParaRPr lang="en-CA" dirty="0"/>
                </a:p>
              </p:txBody>
            </p:sp>
            <p:sp>
              <p:nvSpPr>
                <p:cNvPr id="94303" name="Line 118"/>
                <p:cNvSpPr>
                  <a:spLocks noChangeShapeType="1"/>
                </p:cNvSpPr>
                <p:nvPr/>
              </p:nvSpPr>
              <p:spPr bwMode="auto">
                <a:xfrm>
                  <a:off x="720" y="2880"/>
                  <a:ext cx="1" cy="288"/>
                </a:xfrm>
                <a:prstGeom prst="line">
                  <a:avLst/>
                </a:prstGeom>
                <a:noFill/>
                <a:ln w="28575" cap="sq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lIns="0" tIns="0" rIns="0" bIns="0" anchor="ctr"/>
                <a:lstStyle/>
                <a:p>
                  <a:endParaRPr lang="en-CA" dirty="0"/>
                </a:p>
              </p:txBody>
            </p:sp>
            <p:sp>
              <p:nvSpPr>
                <p:cNvPr id="94304" name="Line 119"/>
                <p:cNvSpPr>
                  <a:spLocks noChangeShapeType="1"/>
                </p:cNvSpPr>
                <p:nvPr/>
              </p:nvSpPr>
              <p:spPr bwMode="auto">
                <a:xfrm>
                  <a:off x="1344" y="2880"/>
                  <a:ext cx="0" cy="288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lIns="0" tIns="0" rIns="0" bIns="0" anchor="ctr"/>
                <a:lstStyle/>
                <a:p>
                  <a:endParaRPr lang="en-CA" dirty="0"/>
                </a:p>
              </p:txBody>
            </p:sp>
            <p:sp>
              <p:nvSpPr>
                <p:cNvPr id="94305" name="Line 120"/>
                <p:cNvSpPr>
                  <a:spLocks noChangeShapeType="1"/>
                </p:cNvSpPr>
                <p:nvPr/>
              </p:nvSpPr>
              <p:spPr bwMode="auto">
                <a:xfrm>
                  <a:off x="1988" y="2880"/>
                  <a:ext cx="0" cy="288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lIns="0" tIns="0" rIns="0" bIns="0" anchor="ctr"/>
                <a:lstStyle/>
                <a:p>
                  <a:endParaRPr lang="en-CA" dirty="0"/>
                </a:p>
              </p:txBody>
            </p:sp>
            <p:sp>
              <p:nvSpPr>
                <p:cNvPr id="94306" name="Line 121"/>
                <p:cNvSpPr>
                  <a:spLocks noChangeShapeType="1"/>
                </p:cNvSpPr>
                <p:nvPr/>
              </p:nvSpPr>
              <p:spPr bwMode="auto">
                <a:xfrm>
                  <a:off x="2620" y="2880"/>
                  <a:ext cx="2" cy="288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lIns="0" tIns="0" rIns="0" bIns="0" anchor="ctr"/>
                <a:lstStyle/>
                <a:p>
                  <a:endParaRPr lang="en-CA" dirty="0"/>
                </a:p>
              </p:txBody>
            </p:sp>
            <p:sp>
              <p:nvSpPr>
                <p:cNvPr id="94307" name="Line 122"/>
                <p:cNvSpPr>
                  <a:spLocks noChangeShapeType="1"/>
                </p:cNvSpPr>
                <p:nvPr/>
              </p:nvSpPr>
              <p:spPr bwMode="auto">
                <a:xfrm>
                  <a:off x="3888" y="2880"/>
                  <a:ext cx="1" cy="288"/>
                </a:xfrm>
                <a:prstGeom prst="line">
                  <a:avLst/>
                </a:prstGeom>
                <a:noFill/>
                <a:ln w="28575" cap="sq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lIns="0" tIns="0" rIns="0" bIns="0" anchor="ctr"/>
                <a:lstStyle/>
                <a:p>
                  <a:endParaRPr lang="en-CA" dirty="0"/>
                </a:p>
              </p:txBody>
            </p:sp>
            <p:sp>
              <p:nvSpPr>
                <p:cNvPr id="94308" name="Line 123"/>
                <p:cNvSpPr>
                  <a:spLocks noChangeShapeType="1"/>
                </p:cNvSpPr>
                <p:nvPr/>
              </p:nvSpPr>
              <p:spPr bwMode="auto">
                <a:xfrm>
                  <a:off x="3255" y="2880"/>
                  <a:ext cx="0" cy="288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lIns="0" tIns="0" rIns="0" bIns="0"/>
                <a:lstStyle/>
                <a:p>
                  <a:endParaRPr lang="en-CA" dirty="0"/>
                </a:p>
              </p:txBody>
            </p:sp>
          </p:grpSp>
          <p:sp>
            <p:nvSpPr>
              <p:cNvPr id="94295" name="Line 124"/>
              <p:cNvSpPr>
                <a:spLocks noChangeShapeType="1"/>
              </p:cNvSpPr>
              <p:nvPr/>
            </p:nvSpPr>
            <p:spPr bwMode="auto">
              <a:xfrm>
                <a:off x="720" y="3216"/>
                <a:ext cx="3168" cy="0"/>
              </a:xfrm>
              <a:prstGeom prst="line">
                <a:avLst/>
              </a:prstGeom>
              <a:noFill/>
              <a:ln w="508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CA" dirty="0"/>
              </a:p>
            </p:txBody>
          </p:sp>
        </p:grpSp>
        <p:sp>
          <p:nvSpPr>
            <p:cNvPr id="94293" name="Line 125"/>
            <p:cNvSpPr>
              <a:spLocks noChangeShapeType="1"/>
            </p:cNvSpPr>
            <p:nvPr/>
          </p:nvSpPr>
          <p:spPr bwMode="auto">
            <a:xfrm>
              <a:off x="720" y="3504"/>
              <a:ext cx="3168" cy="0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tIns="0" rIns="0" bIns="0"/>
            <a:lstStyle/>
            <a:p>
              <a:endParaRPr lang="en-CA" dirty="0"/>
            </a:p>
          </p:txBody>
        </p:sp>
      </p:grpSp>
      <p:sp>
        <p:nvSpPr>
          <p:cNvPr id="810110" name="Text Box 126"/>
          <p:cNvSpPr txBox="1">
            <a:spLocks noChangeArrowheads="1"/>
          </p:cNvSpPr>
          <p:nvPr/>
        </p:nvSpPr>
        <p:spPr bwMode="auto">
          <a:xfrm>
            <a:off x="6172200" y="1435100"/>
            <a:ext cx="2590800" cy="20928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CA" altLang="en-US" b="1" dirty="0" smtClean="0">
                <a:latin typeface="Arial" panose="020B0604020202020204" pitchFamily="34" charset="0"/>
              </a:rPr>
              <a:t>2D </a:t>
            </a:r>
            <a:r>
              <a:rPr lang="en-CA" altLang="en-US" b="1" dirty="0" smtClean="0">
                <a:latin typeface="Arial" panose="020B0604020202020204" pitchFamily="34" charset="0"/>
              </a:rPr>
              <a:t>list access:</a:t>
            </a:r>
            <a:endParaRPr lang="en-CA" altLang="en-US" dirty="0">
              <a:latin typeface="Arial" panose="020B0604020202020204" pitchFamily="34" charset="0"/>
            </a:endParaRPr>
          </a:p>
          <a:p>
            <a:pPr marL="285750" indent="-285750" eaLnBrk="1" hangingPunct="1">
              <a:spcBef>
                <a:spcPct val="50000"/>
              </a:spcBef>
              <a:buFont typeface="Arial" panose="020B0604020202020204" pitchFamily="34" charset="0"/>
              <a:buChar char="•"/>
            </a:pPr>
            <a:r>
              <a:rPr lang="en-CA" altLang="en-US" sz="1600" dirty="0">
                <a:latin typeface="Arial" panose="020B0604020202020204" pitchFamily="34" charset="0"/>
              </a:rPr>
              <a:t>List elements are specified in the order of </a:t>
            </a:r>
            <a:r>
              <a:rPr lang="en-CA" altLang="en-US" sz="1600" dirty="0">
                <a:latin typeface="Consolas" panose="020B0609020204030204" pitchFamily="49" charset="0"/>
              </a:rPr>
              <a:t>[row] [column]</a:t>
            </a:r>
          </a:p>
          <a:p>
            <a:pPr marL="285750" indent="-285750" eaLnBrk="1" hangingPunct="1">
              <a:spcBef>
                <a:spcPct val="50000"/>
              </a:spcBef>
              <a:buFont typeface="Arial" panose="020B0604020202020204" pitchFamily="34" charset="0"/>
              <a:buChar char="•"/>
            </a:pPr>
            <a:r>
              <a:rPr lang="en-CA" altLang="en-US" sz="1600" dirty="0" smtClean="0">
                <a:latin typeface="Arial" panose="020B0604020202020204" pitchFamily="34" charset="0"/>
              </a:rPr>
              <a:t>Specifying </a:t>
            </a:r>
            <a:r>
              <a:rPr lang="en-CA" altLang="en-US" sz="1600" dirty="0">
                <a:latin typeface="Arial" panose="020B0604020202020204" pitchFamily="34" charset="0"/>
              </a:rPr>
              <a:t>only a single </a:t>
            </a:r>
            <a:r>
              <a:rPr lang="en-CA" altLang="en-US" sz="1600" dirty="0" smtClean="0">
                <a:latin typeface="Arial" panose="020B0604020202020204" pitchFamily="34" charset="0"/>
              </a:rPr>
              <a:t>set of brackets </a:t>
            </a:r>
            <a:r>
              <a:rPr lang="en-CA" altLang="en-US" sz="1600" dirty="0">
                <a:latin typeface="Arial" panose="020B0604020202020204" pitchFamily="34" charset="0"/>
              </a:rPr>
              <a:t>specifies the </a:t>
            </a:r>
            <a:r>
              <a:rPr lang="en-CA" altLang="en-US" sz="1600" dirty="0" smtClean="0">
                <a:latin typeface="Arial" panose="020B0604020202020204" pitchFamily="34" charset="0"/>
              </a:rPr>
              <a:t>row </a:t>
            </a:r>
          </a:p>
        </p:txBody>
      </p:sp>
    </p:spTree>
    <p:extLst>
      <p:ext uri="{BB962C8B-B14F-4D97-AF65-F5344CB8AC3E}">
        <p14:creationId xmlns:p14="http://schemas.microsoft.com/office/powerpoint/2010/main" val="39488955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9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099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099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0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100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100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00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100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100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00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8100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8100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0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2000"/>
                                        <p:tgtEl>
                                          <p:spTgt spid="8101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2000" fill="hold"/>
                                        <p:tgtEl>
                                          <p:spTgt spid="8101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2000" fill="hold"/>
                                        <p:tgtEl>
                                          <p:spTgt spid="8101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2000" fill="hold"/>
                                        <p:tgtEl>
                                          <p:spTgt spid="8101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011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altLang="en-US" sz="3200" dirty="0" smtClean="0"/>
              <a:t>Creating And Initializing A Multi-Dimensional List In Python (Fixed Size During Creation)</a:t>
            </a:r>
          </a:p>
        </p:txBody>
      </p:sp>
      <p:sp>
        <p:nvSpPr>
          <p:cNvPr id="9523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600200"/>
            <a:ext cx="7086600" cy="4525963"/>
          </a:xfrm>
        </p:spPr>
        <p:txBody>
          <a:bodyPr/>
          <a:lstStyle/>
          <a:p>
            <a:pPr>
              <a:buFontTx/>
              <a:buNone/>
            </a:pPr>
            <a:r>
              <a:rPr lang="en-US" altLang="en-US" sz="2400" b="1" dirty="0" smtClean="0"/>
              <a:t>General structure</a:t>
            </a:r>
          </a:p>
          <a:p>
            <a:pPr>
              <a:buFontTx/>
              <a:buNone/>
            </a:pPr>
            <a:r>
              <a:rPr lang="en-US" altLang="en-US" sz="1600" dirty="0" smtClean="0">
                <a:latin typeface="Consolas" panose="020B0609020204030204" pitchFamily="49" charset="0"/>
              </a:rPr>
              <a:t>     &lt;</a:t>
            </a:r>
            <a:r>
              <a:rPr lang="en-US" altLang="en-US" sz="1600" i="1" dirty="0" smtClean="0">
                <a:latin typeface="Consolas" panose="020B0609020204030204" pitchFamily="49" charset="0"/>
              </a:rPr>
              <a:t>list_name</a:t>
            </a:r>
            <a:r>
              <a:rPr lang="en-US" altLang="en-US" sz="1600" dirty="0" smtClean="0">
                <a:latin typeface="Consolas" panose="020B0609020204030204" pitchFamily="49" charset="0"/>
              </a:rPr>
              <a:t>&gt; = [ [&lt;</a:t>
            </a:r>
            <a:r>
              <a:rPr lang="en-US" altLang="en-US" sz="1600" i="1" dirty="0" smtClean="0">
                <a:latin typeface="Consolas" panose="020B0609020204030204" pitchFamily="49" charset="0"/>
              </a:rPr>
              <a:t>value 1</a:t>
            </a:r>
            <a:r>
              <a:rPr lang="en-US" altLang="en-US" sz="1600" dirty="0" smtClean="0">
                <a:latin typeface="Consolas" panose="020B0609020204030204" pitchFamily="49" charset="0"/>
              </a:rPr>
              <a:t>&gt;,  &lt;</a:t>
            </a:r>
            <a:r>
              <a:rPr lang="en-US" altLang="en-US" sz="1600" i="1" dirty="0" smtClean="0">
                <a:latin typeface="Consolas" panose="020B0609020204030204" pitchFamily="49" charset="0"/>
              </a:rPr>
              <a:t>value 2</a:t>
            </a:r>
            <a:r>
              <a:rPr lang="en-US" altLang="en-US" sz="1600" dirty="0" smtClean="0">
                <a:latin typeface="Consolas" panose="020B0609020204030204" pitchFamily="49" charset="0"/>
              </a:rPr>
              <a:t>&gt;, ... &lt;</a:t>
            </a:r>
            <a:r>
              <a:rPr lang="en-US" altLang="en-US" sz="1600" i="1" dirty="0" smtClean="0">
                <a:latin typeface="Consolas" panose="020B0609020204030204" pitchFamily="49" charset="0"/>
              </a:rPr>
              <a:t>value n</a:t>
            </a:r>
            <a:r>
              <a:rPr lang="en-US" altLang="en-US" sz="1600" dirty="0" smtClean="0">
                <a:latin typeface="Consolas" panose="020B0609020204030204" pitchFamily="49" charset="0"/>
              </a:rPr>
              <a:t>&gt;],</a:t>
            </a:r>
          </a:p>
          <a:p>
            <a:pPr>
              <a:buFontTx/>
              <a:buNone/>
            </a:pPr>
            <a:r>
              <a:rPr lang="en-US" altLang="en-US" sz="1600" dirty="0" smtClean="0">
                <a:latin typeface="Consolas" panose="020B0609020204030204" pitchFamily="49" charset="0"/>
              </a:rPr>
              <a:t>                     [&lt;</a:t>
            </a:r>
            <a:r>
              <a:rPr lang="en-US" altLang="en-US" sz="1600" i="1" dirty="0" smtClean="0">
                <a:latin typeface="Consolas" panose="020B0609020204030204" pitchFamily="49" charset="0"/>
              </a:rPr>
              <a:t>value 1</a:t>
            </a:r>
            <a:r>
              <a:rPr lang="en-US" altLang="en-US" sz="1600" dirty="0" smtClean="0">
                <a:latin typeface="Consolas" panose="020B0609020204030204" pitchFamily="49" charset="0"/>
              </a:rPr>
              <a:t>&gt;,  &lt;</a:t>
            </a:r>
            <a:r>
              <a:rPr lang="en-US" altLang="en-US" sz="1600" i="1" dirty="0" smtClean="0">
                <a:latin typeface="Consolas" panose="020B0609020204030204" pitchFamily="49" charset="0"/>
              </a:rPr>
              <a:t>value 2</a:t>
            </a:r>
            <a:r>
              <a:rPr lang="en-US" altLang="en-US" sz="1600" dirty="0" smtClean="0">
                <a:latin typeface="Consolas" panose="020B0609020204030204" pitchFamily="49" charset="0"/>
              </a:rPr>
              <a:t>&gt;, ... &lt;</a:t>
            </a:r>
            <a:r>
              <a:rPr lang="en-US" altLang="en-US" sz="1600" i="1" dirty="0" smtClean="0">
                <a:latin typeface="Consolas" panose="020B0609020204030204" pitchFamily="49" charset="0"/>
              </a:rPr>
              <a:t>value n</a:t>
            </a:r>
            <a:r>
              <a:rPr lang="en-US" altLang="en-US" sz="1600" dirty="0" smtClean="0">
                <a:latin typeface="Consolas" panose="020B0609020204030204" pitchFamily="49" charset="0"/>
              </a:rPr>
              <a:t>&gt;],</a:t>
            </a:r>
          </a:p>
          <a:p>
            <a:pPr>
              <a:buFontTx/>
              <a:buNone/>
            </a:pPr>
            <a:r>
              <a:rPr lang="en-US" altLang="en-US" sz="1600" dirty="0" smtClean="0">
                <a:latin typeface="Consolas" panose="020B0609020204030204" pitchFamily="49" charset="0"/>
              </a:rPr>
              <a:t>			               :	:	:</a:t>
            </a:r>
          </a:p>
          <a:p>
            <a:pPr>
              <a:buFontTx/>
              <a:buNone/>
            </a:pPr>
            <a:r>
              <a:rPr lang="en-US" altLang="en-US" sz="1600" dirty="0" smtClean="0">
                <a:latin typeface="Consolas" panose="020B0609020204030204" pitchFamily="49" charset="0"/>
              </a:rPr>
              <a:t>			               :	:	:</a:t>
            </a:r>
          </a:p>
          <a:p>
            <a:pPr>
              <a:buFontTx/>
              <a:buNone/>
            </a:pPr>
            <a:r>
              <a:rPr lang="en-US" altLang="en-US" sz="1600" dirty="0" smtClean="0">
                <a:latin typeface="Consolas" panose="020B0609020204030204" pitchFamily="49" charset="0"/>
              </a:rPr>
              <a:t> 		             [&lt;</a:t>
            </a:r>
            <a:r>
              <a:rPr lang="en-US" altLang="en-US" sz="1600" i="1" dirty="0" smtClean="0">
                <a:latin typeface="Consolas" panose="020B0609020204030204" pitchFamily="49" charset="0"/>
              </a:rPr>
              <a:t>value 1</a:t>
            </a:r>
            <a:r>
              <a:rPr lang="en-US" altLang="en-US" sz="1600" dirty="0" smtClean="0">
                <a:latin typeface="Consolas" panose="020B0609020204030204" pitchFamily="49" charset="0"/>
              </a:rPr>
              <a:t>&gt;,  &lt;</a:t>
            </a:r>
            <a:r>
              <a:rPr lang="en-US" altLang="en-US" sz="1600" i="1" dirty="0" smtClean="0">
                <a:latin typeface="Consolas" panose="020B0609020204030204" pitchFamily="49" charset="0"/>
              </a:rPr>
              <a:t>value 2</a:t>
            </a:r>
            <a:r>
              <a:rPr lang="en-US" altLang="en-US" sz="1600" dirty="0" smtClean="0">
                <a:latin typeface="Consolas" panose="020B0609020204030204" pitchFamily="49" charset="0"/>
              </a:rPr>
              <a:t>&gt;, ... &lt;</a:t>
            </a:r>
            <a:r>
              <a:rPr lang="en-US" altLang="en-US" sz="1600" i="1" dirty="0" smtClean="0">
                <a:latin typeface="Consolas" panose="020B0609020204030204" pitchFamily="49" charset="0"/>
              </a:rPr>
              <a:t>value n</a:t>
            </a:r>
            <a:r>
              <a:rPr lang="en-US" altLang="en-US" sz="1600" dirty="0" smtClean="0">
                <a:latin typeface="Consolas" panose="020B0609020204030204" pitchFamily="49" charset="0"/>
              </a:rPr>
              <a:t>&gt;] ]</a:t>
            </a:r>
          </a:p>
          <a:p>
            <a:pPr>
              <a:buFontTx/>
              <a:buNone/>
            </a:pPr>
            <a:endParaRPr lang="en-US" altLang="en-US" sz="1800" dirty="0" smtClean="0"/>
          </a:p>
          <a:p>
            <a:pPr>
              <a:buFontTx/>
              <a:buNone/>
            </a:pPr>
            <a:endParaRPr lang="en-US" altLang="en-US" sz="1800" dirty="0" smtClean="0"/>
          </a:p>
          <a:p>
            <a:pPr>
              <a:buFontTx/>
              <a:buNone/>
            </a:pPr>
            <a:r>
              <a:rPr lang="en-US" altLang="en-US" sz="1800" dirty="0" smtClean="0">
                <a:latin typeface="Times New Roman" panose="02020603050405020304" pitchFamily="18" charset="0"/>
              </a:rPr>
              <a:t>    </a:t>
            </a:r>
          </a:p>
          <a:p>
            <a:endParaRPr lang="en-US" altLang="en-US" sz="2000" dirty="0" smtClean="0">
              <a:latin typeface="Times New Roman" panose="02020603050405020304" pitchFamily="18" charset="0"/>
            </a:endParaRPr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7391400" y="1981200"/>
            <a:ext cx="1485900" cy="1536700"/>
            <a:chOff x="3952" y="1016"/>
            <a:chExt cx="936" cy="968"/>
          </a:xfrm>
        </p:grpSpPr>
        <p:sp>
          <p:nvSpPr>
            <p:cNvPr id="95240" name="AutoShape 5"/>
            <p:cNvSpPr>
              <a:spLocks/>
            </p:cNvSpPr>
            <p:nvPr/>
          </p:nvSpPr>
          <p:spPr bwMode="auto">
            <a:xfrm>
              <a:off x="3952" y="1016"/>
              <a:ext cx="304" cy="968"/>
            </a:xfrm>
            <a:prstGeom prst="rightBrace">
              <a:avLst>
                <a:gd name="adj1" fmla="val 26535"/>
                <a:gd name="adj2" fmla="val 50000"/>
              </a:avLst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 anchor="ctr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400" dirty="0">
                <a:latin typeface="Arial" panose="020B0604020202020204" pitchFamily="34" charset="0"/>
              </a:endParaRPr>
            </a:p>
          </p:txBody>
        </p:sp>
        <p:sp>
          <p:nvSpPr>
            <p:cNvPr id="95241" name="Text Box 6"/>
            <p:cNvSpPr txBox="1">
              <a:spLocks noChangeArrowheads="1"/>
            </p:cNvSpPr>
            <p:nvPr/>
          </p:nvSpPr>
          <p:spPr bwMode="auto">
            <a:xfrm>
              <a:off x="4144" y="1384"/>
              <a:ext cx="744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altLang="en-US" sz="2000" b="1" dirty="0">
                  <a:solidFill>
                    <a:srgbClr val="FF0000"/>
                  </a:solidFill>
                  <a:latin typeface="Arial" panose="020B0604020202020204" pitchFamily="34" charset="0"/>
                </a:rPr>
                <a:t>Rows</a:t>
              </a:r>
            </a:p>
          </p:txBody>
        </p:sp>
      </p:grpSp>
      <p:grpSp>
        <p:nvGrpSpPr>
          <p:cNvPr id="3" name="Group 7"/>
          <p:cNvGrpSpPr>
            <a:grpSpLocks/>
          </p:cNvGrpSpPr>
          <p:nvPr/>
        </p:nvGrpSpPr>
        <p:grpSpPr bwMode="auto">
          <a:xfrm>
            <a:off x="3200400" y="3733800"/>
            <a:ext cx="3505200" cy="781050"/>
            <a:chOff x="1628" y="2148"/>
            <a:chExt cx="2208" cy="492"/>
          </a:xfrm>
        </p:grpSpPr>
        <p:sp>
          <p:nvSpPr>
            <p:cNvPr id="95238" name="AutoShape 8"/>
            <p:cNvSpPr>
              <a:spLocks/>
            </p:cNvSpPr>
            <p:nvPr/>
          </p:nvSpPr>
          <p:spPr bwMode="auto">
            <a:xfrm rot="5400000">
              <a:off x="2580" y="1196"/>
              <a:ext cx="304" cy="2208"/>
            </a:xfrm>
            <a:prstGeom prst="rightBrace">
              <a:avLst>
                <a:gd name="adj1" fmla="val 60526"/>
                <a:gd name="adj2" fmla="val 50000"/>
              </a:avLst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 anchor="ctr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400" dirty="0">
                <a:latin typeface="Arial" panose="020B0604020202020204" pitchFamily="34" charset="0"/>
              </a:endParaRPr>
            </a:p>
          </p:txBody>
        </p:sp>
        <p:sp>
          <p:nvSpPr>
            <p:cNvPr id="95239" name="Text Box 9"/>
            <p:cNvSpPr txBox="1">
              <a:spLocks noChangeArrowheads="1"/>
            </p:cNvSpPr>
            <p:nvPr/>
          </p:nvSpPr>
          <p:spPr bwMode="auto">
            <a:xfrm>
              <a:off x="2352" y="2448"/>
              <a:ext cx="744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altLang="en-US" sz="2000" b="1" dirty="0">
                  <a:solidFill>
                    <a:srgbClr val="FF0000"/>
                  </a:solidFill>
                  <a:latin typeface="Arial" panose="020B0604020202020204" pitchFamily="34" charset="0"/>
                </a:rPr>
                <a:t>Columns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0846254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990600"/>
            <a:ext cx="8229600" cy="5867400"/>
          </a:xfrm>
        </p:spPr>
        <p:txBody>
          <a:bodyPr/>
          <a:lstStyle/>
          <a:p>
            <a:pPr>
              <a:buFontTx/>
              <a:buNone/>
            </a:pPr>
            <a:r>
              <a:rPr lang="en-US" altLang="en-US" sz="2400" b="1" dirty="0"/>
              <a:t>Name of the example program</a:t>
            </a:r>
            <a:r>
              <a:rPr lang="en-US" altLang="en-US" sz="2400" dirty="0">
                <a:latin typeface="Times New Roman" panose="02020603050405020304" pitchFamily="18" charset="0"/>
              </a:rPr>
              <a:t>:</a:t>
            </a:r>
            <a:r>
              <a:rPr lang="en-US" altLang="en-US" dirty="0">
                <a:latin typeface="Times New Roman" panose="02020603050405020304" pitchFamily="18" charset="0"/>
              </a:rPr>
              <a:t> </a:t>
            </a:r>
            <a:r>
              <a:rPr lang="en-US" altLang="en-US" sz="2000" dirty="0">
                <a:latin typeface="Consolas" panose="020B0609020204030204" pitchFamily="49" charset="0"/>
              </a:rPr>
              <a:t>1display2DList.py</a:t>
            </a:r>
          </a:p>
          <a:p>
            <a:pPr>
              <a:buFontTx/>
              <a:buNone/>
            </a:pPr>
            <a:r>
              <a:rPr lang="en-US" altLang="en-US" sz="2000" dirty="0"/>
              <a:t>	Learning: creating, displaying a fixed size 2D </a:t>
            </a:r>
            <a:r>
              <a:rPr lang="en-US" altLang="en-US" sz="2000" dirty="0" smtClean="0"/>
              <a:t>list</a:t>
            </a:r>
            <a:endParaRPr lang="en-US" altLang="en-US" sz="1800" dirty="0" smtClean="0">
              <a:latin typeface="Consolas" panose="020B0609020204030204" pitchFamily="49" charset="0"/>
            </a:endParaRPr>
          </a:p>
          <a:p>
            <a:pPr lvl="1">
              <a:buFont typeface="Times New Roman" panose="02020603050405020304" pitchFamily="18" charset="0"/>
              <a:buNone/>
            </a:pPr>
            <a:r>
              <a:rPr lang="en-US" altLang="en-US" sz="1800" dirty="0">
                <a:latin typeface="Consolas" panose="020B0609020204030204" pitchFamily="49" charset="0"/>
              </a:rPr>
              <a:t>table </a:t>
            </a:r>
            <a:r>
              <a:rPr lang="en-US" altLang="en-US" sz="1800" dirty="0" smtClean="0">
                <a:latin typeface="Consolas" panose="020B0609020204030204" pitchFamily="49" charset="0"/>
              </a:rPr>
              <a:t>= [ [0, 0, 0],</a:t>
            </a:r>
          </a:p>
          <a:p>
            <a:pPr lvl="1">
              <a:buFont typeface="Times New Roman" panose="02020603050405020304" pitchFamily="18" charset="0"/>
              <a:buNone/>
            </a:pPr>
            <a:r>
              <a:rPr lang="en-US" altLang="en-US" sz="1800" dirty="0" smtClean="0">
                <a:latin typeface="Consolas" panose="020B0609020204030204" pitchFamily="49" charset="0"/>
              </a:rPr>
              <a:t>          [1, 1, 1],</a:t>
            </a:r>
          </a:p>
          <a:p>
            <a:pPr lvl="1">
              <a:buFont typeface="Times New Roman" panose="02020603050405020304" pitchFamily="18" charset="0"/>
              <a:buNone/>
            </a:pPr>
            <a:r>
              <a:rPr lang="en-US" altLang="en-US" sz="1800" dirty="0" smtClean="0">
                <a:latin typeface="Consolas" panose="020B0609020204030204" pitchFamily="49" charset="0"/>
              </a:rPr>
              <a:t>          [2, 2, 2],</a:t>
            </a:r>
          </a:p>
          <a:p>
            <a:pPr lvl="1">
              <a:buFont typeface="Times New Roman" panose="02020603050405020304" pitchFamily="18" charset="0"/>
              <a:buNone/>
            </a:pPr>
            <a:r>
              <a:rPr lang="en-US" altLang="en-US" sz="1800" dirty="0" smtClean="0">
                <a:latin typeface="Consolas" panose="020B0609020204030204" pitchFamily="49" charset="0"/>
              </a:rPr>
              <a:t>          [3, 3, 3]]</a:t>
            </a:r>
          </a:p>
          <a:p>
            <a:pPr lvl="1">
              <a:buFont typeface="Times New Roman" panose="02020603050405020304" pitchFamily="18" charset="0"/>
              <a:buNone/>
            </a:pPr>
            <a:endParaRPr lang="en-US" altLang="en-US" sz="1800" dirty="0" smtClean="0">
              <a:latin typeface="Consolas" panose="020B0609020204030204" pitchFamily="49" charset="0"/>
            </a:endParaRPr>
          </a:p>
          <a:p>
            <a:pPr lvl="1">
              <a:buFont typeface="Times New Roman" panose="02020603050405020304" pitchFamily="18" charset="0"/>
              <a:buNone/>
            </a:pPr>
            <a:r>
              <a:rPr lang="en-US" altLang="en-US" sz="1800" dirty="0" smtClean="0">
                <a:latin typeface="Consolas" panose="020B0609020204030204" pitchFamily="49" charset="0"/>
              </a:rPr>
              <a:t>for r in range (0, 4, 1):</a:t>
            </a:r>
          </a:p>
          <a:p>
            <a:pPr lvl="1">
              <a:buFont typeface="Times New Roman" panose="02020603050405020304" pitchFamily="18" charset="0"/>
              <a:buNone/>
            </a:pPr>
            <a:r>
              <a:rPr lang="en-US" altLang="en-US" sz="1800" dirty="0" smtClean="0">
                <a:latin typeface="Consolas" panose="020B0609020204030204" pitchFamily="49" charset="0"/>
              </a:rPr>
              <a:t>   print </a:t>
            </a:r>
            <a:r>
              <a:rPr lang="en-US" altLang="en-US" sz="1800" dirty="0">
                <a:latin typeface="Consolas" panose="020B0609020204030204" pitchFamily="49" charset="0"/>
              </a:rPr>
              <a:t>(table[r</a:t>
            </a:r>
            <a:r>
              <a:rPr lang="en-US" altLang="en-US" sz="1800" dirty="0" smtClean="0">
                <a:latin typeface="Consolas" panose="020B0609020204030204" pitchFamily="49" charset="0"/>
              </a:rPr>
              <a:t>])  </a:t>
            </a:r>
            <a:r>
              <a:rPr lang="en-US" altLang="en-US" sz="1800" b="1" dirty="0" smtClean="0">
                <a:solidFill>
                  <a:srgbClr val="0000FF"/>
                </a:solidFill>
                <a:latin typeface="Consolas" panose="020B0609020204030204" pitchFamily="49" charset="0"/>
              </a:rPr>
              <a:t>#Each call to print displays a 1D list</a:t>
            </a:r>
          </a:p>
          <a:p>
            <a:pPr lvl="1">
              <a:buFont typeface="Times New Roman" panose="02020603050405020304" pitchFamily="18" charset="0"/>
              <a:buNone/>
            </a:pPr>
            <a:r>
              <a:rPr lang="en-US" altLang="en-US" sz="1800" dirty="0" smtClean="0">
                <a:latin typeface="Consolas" panose="020B0609020204030204" pitchFamily="49" charset="0"/>
              </a:rPr>
              <a:t> </a:t>
            </a:r>
          </a:p>
          <a:p>
            <a:pPr lvl="1">
              <a:buFont typeface="Times New Roman" panose="02020603050405020304" pitchFamily="18" charset="0"/>
              <a:buNone/>
            </a:pPr>
            <a:r>
              <a:rPr lang="en-US" altLang="en-US" sz="1800" dirty="0" smtClean="0">
                <a:latin typeface="Consolas" panose="020B0609020204030204" pitchFamily="49" charset="0"/>
              </a:rPr>
              <a:t>for r in range (0,4,1):</a:t>
            </a:r>
          </a:p>
          <a:p>
            <a:pPr lvl="1">
              <a:buFont typeface="Times New Roman" panose="02020603050405020304" pitchFamily="18" charset="0"/>
              <a:buNone/>
            </a:pPr>
            <a:r>
              <a:rPr lang="en-US" altLang="en-US" sz="1800" dirty="0" smtClean="0">
                <a:latin typeface="Consolas" panose="020B0609020204030204" pitchFamily="49" charset="0"/>
              </a:rPr>
              <a:t>   for c in range (0,3,1):</a:t>
            </a:r>
          </a:p>
          <a:p>
            <a:pPr lvl="1">
              <a:buFont typeface="Times New Roman" panose="02020603050405020304" pitchFamily="18" charset="0"/>
              <a:buNone/>
            </a:pPr>
            <a:r>
              <a:rPr lang="en-US" altLang="en-US" sz="1800" dirty="0" smtClean="0">
                <a:latin typeface="Consolas" panose="020B0609020204030204" pitchFamily="49" charset="0"/>
              </a:rPr>
              <a:t>       </a:t>
            </a:r>
            <a:r>
              <a:rPr lang="en-US" altLang="en-US" sz="1800" dirty="0">
                <a:latin typeface="Consolas" panose="020B0609020204030204" pitchFamily="49" charset="0"/>
              </a:rPr>
              <a:t>print(table[r</a:t>
            </a:r>
            <a:r>
              <a:rPr lang="en-US" altLang="en-US" sz="1800" dirty="0" smtClean="0">
                <a:latin typeface="Consolas" panose="020B0609020204030204" pitchFamily="49" charset="0"/>
              </a:rPr>
              <a:t>][c], end="")</a:t>
            </a:r>
          </a:p>
          <a:p>
            <a:pPr lvl="1">
              <a:buFont typeface="Times New Roman" panose="02020603050405020304" pitchFamily="18" charset="0"/>
              <a:buNone/>
            </a:pPr>
            <a:r>
              <a:rPr lang="en-US" altLang="en-US" sz="1800" dirty="0" smtClean="0">
                <a:latin typeface="Consolas" panose="020B0609020204030204" pitchFamily="49" charset="0"/>
              </a:rPr>
              <a:t>   print()</a:t>
            </a:r>
          </a:p>
          <a:p>
            <a:pPr lvl="1">
              <a:buFont typeface="Times New Roman" panose="02020603050405020304" pitchFamily="18" charset="0"/>
              <a:buNone/>
            </a:pPr>
            <a:endParaRPr lang="en-US" altLang="en-US" sz="1800" dirty="0" smtClean="0">
              <a:latin typeface="Consolas" panose="020B0609020204030204" pitchFamily="49" charset="0"/>
            </a:endParaRPr>
          </a:p>
          <a:p>
            <a:pPr lvl="1">
              <a:buFont typeface="Times New Roman" panose="02020603050405020304" pitchFamily="18" charset="0"/>
              <a:buNone/>
            </a:pPr>
            <a:r>
              <a:rPr lang="en-US" altLang="en-US" sz="1800" dirty="0">
                <a:latin typeface="Consolas" panose="020B0609020204030204" pitchFamily="49" charset="0"/>
              </a:rPr>
              <a:t>print(table[2</a:t>
            </a:r>
            <a:r>
              <a:rPr lang="en-US" altLang="en-US" sz="1800" dirty="0" smtClean="0">
                <a:latin typeface="Consolas" panose="020B0609020204030204" pitchFamily="49" charset="0"/>
              </a:rPr>
              <a:t>][0]) </a:t>
            </a:r>
            <a:r>
              <a:rPr lang="en-US" altLang="en-US" sz="1800" b="1" dirty="0" smtClean="0">
                <a:solidFill>
                  <a:srgbClr val="0000FF"/>
                </a:solidFill>
                <a:latin typeface="Consolas" panose="020B0609020204030204" pitchFamily="49" charset="0"/>
              </a:rPr>
              <a:t>#Displays 2 not 0</a:t>
            </a:r>
          </a:p>
        </p:txBody>
      </p:sp>
      <p:sp>
        <p:nvSpPr>
          <p:cNvPr id="96259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304800"/>
            <a:ext cx="8229600" cy="812822"/>
          </a:xfrm>
        </p:spPr>
        <p:txBody>
          <a:bodyPr/>
          <a:lstStyle/>
          <a:p>
            <a:r>
              <a:rPr lang="en-US" altLang="en-US" sz="2800" dirty="0" smtClean="0"/>
              <a:t>Creating And Initializing A Multi-Dimensional List In Python (2): </a:t>
            </a:r>
            <a:r>
              <a:rPr lang="en-US" altLang="en-US" sz="2800" dirty="0"/>
              <a:t>Fixed Size During Creation</a:t>
            </a:r>
            <a:endParaRPr lang="en-US" altLang="en-US" sz="2800" dirty="0" smtClean="0"/>
          </a:p>
        </p:txBody>
      </p:sp>
      <p:pic>
        <p:nvPicPr>
          <p:cNvPr id="72709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3903" b="14635"/>
          <a:stretch>
            <a:fillRect/>
          </a:stretch>
        </p:blipFill>
        <p:spPr bwMode="auto">
          <a:xfrm>
            <a:off x="7010400" y="4829175"/>
            <a:ext cx="1690688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3" name="Group 14"/>
          <p:cNvGrpSpPr>
            <a:grpSpLocks/>
          </p:cNvGrpSpPr>
          <p:nvPr/>
        </p:nvGrpSpPr>
        <p:grpSpPr bwMode="auto">
          <a:xfrm>
            <a:off x="3919538" y="2105025"/>
            <a:ext cx="2376488" cy="381000"/>
            <a:chOff x="2688" y="1440"/>
            <a:chExt cx="1497" cy="240"/>
          </a:xfrm>
        </p:grpSpPr>
        <p:pic>
          <p:nvPicPr>
            <p:cNvPr id="96278" name="Picture 6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87805"/>
            <a:stretch>
              <a:fillRect/>
            </a:stretch>
          </p:blipFill>
          <p:spPr bwMode="auto">
            <a:xfrm>
              <a:off x="3120" y="1440"/>
              <a:ext cx="1065" cy="2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96279" name="Rectangle 10"/>
            <p:cNvSpPr>
              <a:spLocks noChangeArrowheads="1"/>
            </p:cNvSpPr>
            <p:nvPr/>
          </p:nvSpPr>
          <p:spPr bwMode="auto">
            <a:xfrm>
              <a:off x="2688" y="1440"/>
              <a:ext cx="384" cy="2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 eaLnBrk="1" hangingPunct="1"/>
              <a:r>
                <a:rPr lang="en-CA" altLang="en-US" sz="1400" dirty="0">
                  <a:latin typeface="Consolas" panose="020B0609020204030204" pitchFamily="49" charset="0"/>
                  <a:cs typeface="Arial" panose="020B0604020202020204" pitchFamily="34" charset="0"/>
                </a:rPr>
                <a:t>r = 0</a:t>
              </a:r>
            </a:p>
          </p:txBody>
        </p:sp>
      </p:grpSp>
      <p:grpSp>
        <p:nvGrpSpPr>
          <p:cNvPr id="4" name="Group 15"/>
          <p:cNvGrpSpPr>
            <a:grpSpLocks/>
          </p:cNvGrpSpPr>
          <p:nvPr/>
        </p:nvGrpSpPr>
        <p:grpSpPr bwMode="auto">
          <a:xfrm>
            <a:off x="3919538" y="2638425"/>
            <a:ext cx="2376488" cy="381000"/>
            <a:chOff x="2688" y="1776"/>
            <a:chExt cx="1497" cy="240"/>
          </a:xfrm>
        </p:grpSpPr>
        <p:pic>
          <p:nvPicPr>
            <p:cNvPr id="96276" name="Picture 7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9756" b="78049"/>
            <a:stretch>
              <a:fillRect/>
            </a:stretch>
          </p:blipFill>
          <p:spPr bwMode="auto">
            <a:xfrm>
              <a:off x="3120" y="1776"/>
              <a:ext cx="1065" cy="2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96277" name="Rectangle 11"/>
            <p:cNvSpPr>
              <a:spLocks noChangeArrowheads="1"/>
            </p:cNvSpPr>
            <p:nvPr/>
          </p:nvSpPr>
          <p:spPr bwMode="auto">
            <a:xfrm>
              <a:off x="2688" y="1776"/>
              <a:ext cx="384" cy="2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 eaLnBrk="1" hangingPunct="1"/>
              <a:r>
                <a:rPr lang="en-CA" altLang="en-US" sz="1400" dirty="0">
                  <a:latin typeface="Consolas" panose="020B0609020204030204" pitchFamily="49" charset="0"/>
                  <a:cs typeface="Arial" panose="020B0604020202020204" pitchFamily="34" charset="0"/>
                </a:rPr>
                <a:t>r = 1</a:t>
              </a:r>
            </a:p>
          </p:txBody>
        </p:sp>
      </p:grpSp>
      <p:grpSp>
        <p:nvGrpSpPr>
          <p:cNvPr id="5" name="Group 16"/>
          <p:cNvGrpSpPr>
            <a:grpSpLocks/>
          </p:cNvGrpSpPr>
          <p:nvPr/>
        </p:nvGrpSpPr>
        <p:grpSpPr bwMode="auto">
          <a:xfrm>
            <a:off x="3919538" y="3095625"/>
            <a:ext cx="2376488" cy="381000"/>
            <a:chOff x="2688" y="2064"/>
            <a:chExt cx="1497" cy="240"/>
          </a:xfrm>
        </p:grpSpPr>
        <p:pic>
          <p:nvPicPr>
            <p:cNvPr id="96274" name="Picture 8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21951" b="68292"/>
            <a:stretch>
              <a:fillRect/>
            </a:stretch>
          </p:blipFill>
          <p:spPr bwMode="auto">
            <a:xfrm>
              <a:off x="3120" y="2064"/>
              <a:ext cx="1065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96275" name="Rectangle 12"/>
            <p:cNvSpPr>
              <a:spLocks noChangeArrowheads="1"/>
            </p:cNvSpPr>
            <p:nvPr/>
          </p:nvSpPr>
          <p:spPr bwMode="auto">
            <a:xfrm>
              <a:off x="2688" y="2064"/>
              <a:ext cx="384" cy="2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 eaLnBrk="1" hangingPunct="1"/>
              <a:r>
                <a:rPr lang="en-CA" altLang="en-US" sz="1400" dirty="0">
                  <a:latin typeface="Consolas" panose="020B0609020204030204" pitchFamily="49" charset="0"/>
                  <a:cs typeface="Arial" panose="020B0604020202020204" pitchFamily="34" charset="0"/>
                </a:rPr>
                <a:t>r = 2</a:t>
              </a:r>
            </a:p>
          </p:txBody>
        </p:sp>
      </p:grpSp>
      <p:grpSp>
        <p:nvGrpSpPr>
          <p:cNvPr id="7" name="Group 17"/>
          <p:cNvGrpSpPr>
            <a:grpSpLocks/>
          </p:cNvGrpSpPr>
          <p:nvPr/>
        </p:nvGrpSpPr>
        <p:grpSpPr bwMode="auto">
          <a:xfrm>
            <a:off x="3919538" y="3552825"/>
            <a:ext cx="2362200" cy="381000"/>
            <a:chOff x="2688" y="2352"/>
            <a:chExt cx="1488" cy="240"/>
          </a:xfrm>
        </p:grpSpPr>
        <p:pic>
          <p:nvPicPr>
            <p:cNvPr id="96272" name="Picture 9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31708" r="845" b="56097"/>
            <a:stretch>
              <a:fillRect/>
            </a:stretch>
          </p:blipFill>
          <p:spPr bwMode="auto">
            <a:xfrm>
              <a:off x="3120" y="2352"/>
              <a:ext cx="1056" cy="2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96273" name="Rectangle 13"/>
            <p:cNvSpPr>
              <a:spLocks noChangeArrowheads="1"/>
            </p:cNvSpPr>
            <p:nvPr/>
          </p:nvSpPr>
          <p:spPr bwMode="auto">
            <a:xfrm>
              <a:off x="2688" y="2352"/>
              <a:ext cx="384" cy="2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 eaLnBrk="1" hangingPunct="1"/>
              <a:r>
                <a:rPr lang="en-CA" altLang="en-US" sz="1400" dirty="0">
                  <a:latin typeface="Consolas" panose="020B0609020204030204" pitchFamily="49" charset="0"/>
                  <a:cs typeface="Arial" panose="020B0604020202020204" pitchFamily="34" charset="0"/>
                </a:rPr>
                <a:t>r = 3</a:t>
              </a:r>
            </a:p>
          </p:txBody>
        </p:sp>
      </p:grpSp>
      <p:pic>
        <p:nvPicPr>
          <p:cNvPr id="72722" name="Picture 18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5365" r="9468" b="4460"/>
          <a:stretch>
            <a:fillRect/>
          </a:stretch>
        </p:blipFill>
        <p:spPr bwMode="auto">
          <a:xfrm>
            <a:off x="7000875" y="6357938"/>
            <a:ext cx="1676400" cy="347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6286500" y="4829175"/>
            <a:ext cx="68580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400" dirty="0">
                <a:latin typeface="Consolas" panose="020B0609020204030204" pitchFamily="49" charset="0"/>
              </a:rPr>
              <a:t>r = 0</a:t>
            </a:r>
          </a:p>
        </p:txBody>
      </p:sp>
      <p:grpSp>
        <p:nvGrpSpPr>
          <p:cNvPr id="8" name="Group 6"/>
          <p:cNvGrpSpPr>
            <a:grpSpLocks/>
          </p:cNvGrpSpPr>
          <p:nvPr/>
        </p:nvGrpSpPr>
        <p:grpSpPr bwMode="auto">
          <a:xfrm>
            <a:off x="6286500" y="5124450"/>
            <a:ext cx="762000" cy="1000125"/>
            <a:chOff x="6286500" y="5125165"/>
            <a:chExt cx="762000" cy="999410"/>
          </a:xfrm>
        </p:grpSpPr>
        <p:sp>
          <p:nvSpPr>
            <p:cNvPr id="96269" name="Rectangle 2"/>
            <p:cNvSpPr>
              <a:spLocks noChangeArrowheads="1"/>
            </p:cNvSpPr>
            <p:nvPr/>
          </p:nvSpPr>
          <p:spPr bwMode="auto">
            <a:xfrm>
              <a:off x="6296026" y="5125165"/>
              <a:ext cx="742949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r>
                <a:rPr lang="en-US" altLang="en-US" sz="1400" dirty="0">
                  <a:latin typeface="Consolas" panose="020B0609020204030204" pitchFamily="49" charset="0"/>
                </a:rPr>
                <a:t>r = 1</a:t>
              </a:r>
            </a:p>
          </p:txBody>
        </p:sp>
        <p:sp>
          <p:nvSpPr>
            <p:cNvPr id="96270" name="TextBox 3"/>
            <p:cNvSpPr txBox="1">
              <a:spLocks noChangeArrowheads="1"/>
            </p:cNvSpPr>
            <p:nvPr/>
          </p:nvSpPr>
          <p:spPr bwMode="auto">
            <a:xfrm>
              <a:off x="6296026" y="5476875"/>
              <a:ext cx="747712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r>
                <a:rPr lang="en-US" altLang="en-US" sz="1400" dirty="0">
                  <a:latin typeface="Consolas" panose="020B0609020204030204" pitchFamily="49" charset="0"/>
                </a:rPr>
                <a:t>r = 2</a:t>
              </a:r>
            </a:p>
          </p:txBody>
        </p:sp>
        <p:sp>
          <p:nvSpPr>
            <p:cNvPr id="96271" name="TextBox 4"/>
            <p:cNvSpPr txBox="1">
              <a:spLocks noChangeArrowheads="1"/>
            </p:cNvSpPr>
            <p:nvPr/>
          </p:nvSpPr>
          <p:spPr bwMode="auto">
            <a:xfrm>
              <a:off x="6286500" y="5816798"/>
              <a:ext cx="762000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r>
                <a:rPr lang="en-US" altLang="en-US" sz="1400" dirty="0">
                  <a:latin typeface="Consolas" panose="020B0609020204030204" pitchFamily="49" charset="0"/>
                </a:rPr>
                <a:t>r = 3</a:t>
              </a:r>
            </a:p>
          </p:txBody>
        </p:sp>
      </p:grp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6972299" y="4498181"/>
            <a:ext cx="1704975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tabLst>
                <a:tab pos="180975" algn="l"/>
                <a:tab pos="361950" algn="l"/>
              </a:tabLst>
            </a:pPr>
            <a:r>
              <a:rPr lang="en-US" altLang="en-US" sz="1600" dirty="0" smtClean="0">
                <a:latin typeface="Consolas" panose="020B0609020204030204" pitchFamily="49" charset="0"/>
              </a:rPr>
              <a:t>0	1	2 </a:t>
            </a:r>
            <a:r>
              <a:rPr lang="en-US" altLang="en-US" sz="1600" dirty="0">
                <a:latin typeface="Consolas" panose="020B0609020204030204" pitchFamily="49" charset="0"/>
              </a:rPr>
              <a:t>(col)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724400" y="1859662"/>
            <a:ext cx="2454774" cy="58669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noAutofit/>
          </a:bodyPr>
          <a:lstStyle/>
          <a:p>
            <a:pPr>
              <a:tabLst>
                <a:tab pos="542925" algn="l"/>
                <a:tab pos="1073150" algn="l"/>
              </a:tabLst>
            </a:pPr>
            <a:r>
              <a:rPr lang="en-US" sz="1400" dirty="0" smtClean="0">
                <a:latin typeface="Consolas" panose="020B0609020204030204" pitchFamily="49" charset="0"/>
              </a:rPr>
              <a:t>c=0	c=1	c=2</a:t>
            </a:r>
            <a:endParaRPr lang="en-CA" sz="1400" dirty="0" smtClean="0">
              <a:latin typeface="Consolas" panose="020B0609020204030204" pitchFamily="49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746624" y="5742201"/>
            <a:ext cx="3273175" cy="38237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noAutofit/>
          </a:bodyPr>
          <a:lstStyle/>
          <a:p>
            <a:r>
              <a:rPr lang="en-US" altLang="en-US" b="1" dirty="0" smtClean="0">
                <a:solidFill>
                  <a:srgbClr val="0000FF"/>
                </a:solidFill>
                <a:latin typeface="Consolas" panose="020B0609020204030204" pitchFamily="49" charset="0"/>
              </a:rPr>
              <a:t>#Displays a list element</a:t>
            </a:r>
            <a:endParaRPr lang="en-CA" dirty="0" smtClean="0"/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234237" y="2758852"/>
            <a:ext cx="1490663" cy="1185346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13693692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/>
      <p:bldP spid="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2D Lists: Levels Of Access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1" indent="0">
              <a:buNone/>
            </a:pPr>
            <a:r>
              <a:rPr lang="fr-FR" sz="1800" dirty="0">
                <a:latin typeface="Consolas" panose="020B0609020204030204" pitchFamily="49" charset="0"/>
              </a:rPr>
              <a:t>table = </a:t>
            </a:r>
            <a:r>
              <a:rPr lang="fr-FR" sz="1800" dirty="0" smtClean="0">
                <a:latin typeface="Consolas" panose="020B0609020204030204" pitchFamily="49" charset="0"/>
              </a:rPr>
              <a:t>[ [</a:t>
            </a:r>
            <a:r>
              <a:rPr lang="fr-FR" sz="1800" dirty="0">
                <a:latin typeface="Consolas" panose="020B0609020204030204" pitchFamily="49" charset="0"/>
              </a:rPr>
              <a:t>0, 0, 0],</a:t>
            </a:r>
          </a:p>
          <a:p>
            <a:pPr marL="342900" lvl="1" indent="0">
              <a:buNone/>
            </a:pPr>
            <a:r>
              <a:rPr lang="fr-FR" sz="1800" dirty="0">
                <a:latin typeface="Consolas" panose="020B0609020204030204" pitchFamily="49" charset="0"/>
              </a:rPr>
              <a:t>         </a:t>
            </a:r>
            <a:r>
              <a:rPr lang="fr-FR" sz="1800" dirty="0" smtClean="0">
                <a:latin typeface="Consolas" panose="020B0609020204030204" pitchFamily="49" charset="0"/>
              </a:rPr>
              <a:t> [</a:t>
            </a:r>
            <a:r>
              <a:rPr lang="fr-FR" sz="1800" dirty="0">
                <a:latin typeface="Consolas" panose="020B0609020204030204" pitchFamily="49" charset="0"/>
              </a:rPr>
              <a:t>1, 1, 1],</a:t>
            </a:r>
          </a:p>
          <a:p>
            <a:pPr marL="342900" lvl="1" indent="0">
              <a:buNone/>
            </a:pPr>
            <a:r>
              <a:rPr lang="fr-FR" sz="1800" dirty="0">
                <a:latin typeface="Consolas" panose="020B0609020204030204" pitchFamily="49" charset="0"/>
              </a:rPr>
              <a:t>         </a:t>
            </a:r>
            <a:r>
              <a:rPr lang="fr-FR" sz="1800" dirty="0" smtClean="0">
                <a:latin typeface="Consolas" panose="020B0609020204030204" pitchFamily="49" charset="0"/>
              </a:rPr>
              <a:t> [</a:t>
            </a:r>
            <a:r>
              <a:rPr lang="fr-FR" sz="1800" dirty="0">
                <a:latin typeface="Consolas" panose="020B0609020204030204" pitchFamily="49" charset="0"/>
              </a:rPr>
              <a:t>2, 2, 2],</a:t>
            </a:r>
          </a:p>
          <a:p>
            <a:pPr marL="342900" lvl="1" indent="0">
              <a:buNone/>
            </a:pPr>
            <a:r>
              <a:rPr lang="fr-FR" sz="1800" dirty="0">
                <a:latin typeface="Consolas" panose="020B0609020204030204" pitchFamily="49" charset="0"/>
              </a:rPr>
              <a:t>         </a:t>
            </a:r>
            <a:r>
              <a:rPr lang="fr-FR" sz="1800" dirty="0" smtClean="0">
                <a:latin typeface="Consolas" panose="020B0609020204030204" pitchFamily="49" charset="0"/>
              </a:rPr>
              <a:t> [</a:t>
            </a:r>
            <a:r>
              <a:rPr lang="fr-FR" sz="1800" dirty="0">
                <a:latin typeface="Consolas" panose="020B0609020204030204" pitchFamily="49" charset="0"/>
              </a:rPr>
              <a:t>3, 3, 3</a:t>
            </a:r>
            <a:r>
              <a:rPr lang="fr-FR" sz="1800" dirty="0" smtClean="0">
                <a:latin typeface="Consolas" panose="020B0609020204030204" pitchFamily="49" charset="0"/>
              </a:rPr>
              <a:t>]]</a:t>
            </a:r>
            <a:endParaRPr lang="fr-FR" sz="1800" dirty="0">
              <a:latin typeface="Consolas" panose="020B0609020204030204" pitchFamily="49" charset="0"/>
            </a:endParaRPr>
          </a:p>
          <a:p>
            <a:pPr marL="342900" lvl="1" indent="0">
              <a:buNone/>
            </a:pPr>
            <a:r>
              <a:rPr lang="fr-FR" sz="1800" dirty="0" err="1" smtClean="0">
                <a:latin typeface="Consolas" panose="020B0609020204030204" pitchFamily="49" charset="0"/>
              </a:rPr>
              <a:t>print</a:t>
            </a:r>
            <a:r>
              <a:rPr lang="fr-FR" sz="1800" dirty="0" smtClean="0">
                <a:latin typeface="Consolas" panose="020B0609020204030204" pitchFamily="49" charset="0"/>
              </a:rPr>
              <a:t>(table</a:t>
            </a:r>
            <a:r>
              <a:rPr lang="fr-FR" sz="1800" dirty="0">
                <a:latin typeface="Consolas" panose="020B0609020204030204" pitchFamily="49" charset="0"/>
              </a:rPr>
              <a:t>)  </a:t>
            </a:r>
            <a:r>
              <a:rPr lang="fr-FR" sz="1800" b="1" dirty="0" smtClean="0">
                <a:solidFill>
                  <a:srgbClr val="0000FF"/>
                </a:solidFill>
                <a:latin typeface="Consolas" panose="020B0609020204030204" pitchFamily="49" charset="0"/>
              </a:rPr>
              <a:t>#</a:t>
            </a:r>
            <a:r>
              <a:rPr lang="fr-FR" sz="1800" b="1" dirty="0" err="1" smtClean="0">
                <a:solidFill>
                  <a:srgbClr val="0000FF"/>
                </a:solidFill>
                <a:latin typeface="Consolas" panose="020B0609020204030204" pitchFamily="49" charset="0"/>
              </a:rPr>
              <a:t>Entire</a:t>
            </a:r>
            <a:r>
              <a:rPr lang="fr-FR" sz="1800" b="1" dirty="0" smtClean="0">
                <a:solidFill>
                  <a:srgbClr val="0000FF"/>
                </a:solidFill>
                <a:latin typeface="Consolas" panose="020B0609020204030204" pitchFamily="49" charset="0"/>
              </a:rPr>
              <a:t> </a:t>
            </a:r>
            <a:r>
              <a:rPr lang="fr-FR" sz="1800" b="1" dirty="0" err="1" smtClean="0">
                <a:solidFill>
                  <a:srgbClr val="0000FF"/>
                </a:solidFill>
                <a:latin typeface="Consolas" panose="020B0609020204030204" pitchFamily="49" charset="0"/>
              </a:rPr>
              <a:t>list</a:t>
            </a:r>
            <a:endParaRPr lang="fr-FR" sz="1800" b="1" dirty="0">
              <a:solidFill>
                <a:srgbClr val="0000FF"/>
              </a:solidFill>
              <a:latin typeface="Consolas" panose="020B0609020204030204" pitchFamily="49" charset="0"/>
            </a:endParaRPr>
          </a:p>
          <a:p>
            <a:pPr marL="342900" lvl="1" indent="0">
              <a:buNone/>
            </a:pPr>
            <a:r>
              <a:rPr lang="fr-FR" sz="1800" dirty="0" err="1">
                <a:latin typeface="Consolas" panose="020B0609020204030204" pitchFamily="49" charset="0"/>
              </a:rPr>
              <a:t>print</a:t>
            </a:r>
            <a:r>
              <a:rPr lang="fr-FR" sz="1800" dirty="0">
                <a:latin typeface="Consolas" panose="020B0609020204030204" pitchFamily="49" charset="0"/>
              </a:rPr>
              <a:t>(table[0]) </a:t>
            </a:r>
            <a:r>
              <a:rPr lang="fr-FR" sz="1800" b="1" dirty="0" smtClean="0">
                <a:solidFill>
                  <a:srgbClr val="0000FF"/>
                </a:solidFill>
                <a:latin typeface="Consolas" panose="020B0609020204030204" pitchFamily="49" charset="0"/>
              </a:rPr>
              <a:t>#First </a:t>
            </a:r>
            <a:r>
              <a:rPr lang="fr-FR" sz="1800" b="1" dirty="0" err="1" smtClean="0">
                <a:solidFill>
                  <a:srgbClr val="0000FF"/>
                </a:solidFill>
                <a:latin typeface="Consolas" panose="020B0609020204030204" pitchFamily="49" charset="0"/>
              </a:rPr>
              <a:t>row</a:t>
            </a:r>
            <a:endParaRPr lang="fr-FR" sz="1800" dirty="0">
              <a:latin typeface="Consolas" panose="020B0609020204030204" pitchFamily="49" charset="0"/>
            </a:endParaRPr>
          </a:p>
          <a:p>
            <a:pPr marL="342900" lvl="1" indent="0">
              <a:buNone/>
            </a:pPr>
            <a:r>
              <a:rPr lang="fr-FR" sz="1800" dirty="0" err="1">
                <a:latin typeface="Consolas" panose="020B0609020204030204" pitchFamily="49" charset="0"/>
              </a:rPr>
              <a:t>print</a:t>
            </a:r>
            <a:r>
              <a:rPr lang="fr-FR" sz="1800" dirty="0">
                <a:latin typeface="Consolas" panose="020B0609020204030204" pitchFamily="49" charset="0"/>
              </a:rPr>
              <a:t>(table[3</a:t>
            </a:r>
            <a:r>
              <a:rPr lang="fr-FR" sz="1800" dirty="0" smtClean="0">
                <a:latin typeface="Consolas" panose="020B0609020204030204" pitchFamily="49" charset="0"/>
              </a:rPr>
              <a:t>][1]) </a:t>
            </a:r>
            <a:r>
              <a:rPr lang="fr-FR" sz="1800" b="1" dirty="0" smtClean="0">
                <a:solidFill>
                  <a:srgbClr val="0000FF"/>
                </a:solidFill>
                <a:latin typeface="Consolas" panose="020B0609020204030204" pitchFamily="49" charset="0"/>
              </a:rPr>
              <a:t>#4</a:t>
            </a:r>
            <a:r>
              <a:rPr lang="fr-FR" sz="1800" b="1" baseline="30000" dirty="0" smtClean="0">
                <a:solidFill>
                  <a:srgbClr val="0000FF"/>
                </a:solidFill>
                <a:latin typeface="Consolas" panose="020B0609020204030204" pitchFamily="49" charset="0"/>
              </a:rPr>
              <a:t>th</a:t>
            </a:r>
            <a:r>
              <a:rPr lang="fr-FR" sz="1800" b="1" dirty="0" smtClean="0">
                <a:solidFill>
                  <a:srgbClr val="0000FF"/>
                </a:solidFill>
                <a:latin typeface="Consolas" panose="020B0609020204030204" pitchFamily="49" charset="0"/>
              </a:rPr>
              <a:t> </a:t>
            </a:r>
            <a:r>
              <a:rPr lang="fr-FR" sz="1800" b="1" dirty="0" err="1" smtClean="0">
                <a:solidFill>
                  <a:srgbClr val="0000FF"/>
                </a:solidFill>
                <a:latin typeface="Consolas" panose="020B0609020204030204" pitchFamily="49" charset="0"/>
              </a:rPr>
              <a:t>row</a:t>
            </a:r>
            <a:r>
              <a:rPr lang="fr-FR" sz="1800" b="1" dirty="0" smtClean="0">
                <a:solidFill>
                  <a:srgbClr val="0000FF"/>
                </a:solidFill>
                <a:latin typeface="Consolas" panose="020B0609020204030204" pitchFamily="49" charset="0"/>
              </a:rPr>
              <a:t>, 2</a:t>
            </a:r>
            <a:r>
              <a:rPr lang="fr-FR" sz="1800" b="1" baseline="30000" dirty="0" smtClean="0">
                <a:solidFill>
                  <a:srgbClr val="0000FF"/>
                </a:solidFill>
                <a:latin typeface="Consolas" panose="020B0609020204030204" pitchFamily="49" charset="0"/>
              </a:rPr>
              <a:t>nd</a:t>
            </a:r>
            <a:r>
              <a:rPr lang="fr-FR" sz="1800" b="1" dirty="0" smtClean="0">
                <a:solidFill>
                  <a:srgbClr val="0000FF"/>
                </a:solidFill>
                <a:latin typeface="Consolas" panose="020B0609020204030204" pitchFamily="49" charset="0"/>
              </a:rPr>
              <a:t> </a:t>
            </a:r>
            <a:r>
              <a:rPr lang="fr-FR" sz="1800" b="1" dirty="0" err="1" smtClean="0">
                <a:solidFill>
                  <a:srgbClr val="0000FF"/>
                </a:solidFill>
                <a:latin typeface="Consolas" panose="020B0609020204030204" pitchFamily="49" charset="0"/>
              </a:rPr>
              <a:t>column</a:t>
            </a:r>
            <a:endParaRPr lang="fr-FR" sz="1800" b="1" dirty="0">
              <a:solidFill>
                <a:srgbClr val="0000FF"/>
              </a:solidFill>
              <a:latin typeface="Consolas" panose="020B0609020204030204" pitchFamily="49" charset="0"/>
            </a:endParaRPr>
          </a:p>
          <a:p>
            <a:pPr marL="342900" lvl="1" indent="0">
              <a:buNone/>
            </a:pPr>
            <a:r>
              <a:rPr lang="fr-FR" sz="1800" dirty="0">
                <a:latin typeface="Consolas" panose="020B0609020204030204" pitchFamily="49" charset="0"/>
              </a:rPr>
              <a:t>print(table[0</a:t>
            </a:r>
            <a:r>
              <a:rPr lang="fr-FR" sz="1800" dirty="0" smtClean="0">
                <a:latin typeface="Consolas" panose="020B0609020204030204" pitchFamily="49" charset="0"/>
              </a:rPr>
              <a:t>][0][0]) </a:t>
            </a:r>
            <a:r>
              <a:rPr lang="fr-FR" sz="1800" b="1" dirty="0" smtClean="0">
                <a:solidFill>
                  <a:srgbClr val="0000FF"/>
                </a:solidFill>
                <a:latin typeface="Consolas" panose="020B0609020204030204" pitchFamily="49" charset="0"/>
              </a:rPr>
              <a:t>#What </a:t>
            </a:r>
            <a:r>
              <a:rPr lang="fr-FR" sz="1800" b="1" dirty="0" err="1" smtClean="0">
                <a:solidFill>
                  <a:srgbClr val="0000FF"/>
                </a:solidFill>
                <a:latin typeface="Consolas" panose="020B0609020204030204" pitchFamily="49" charset="0"/>
              </a:rPr>
              <a:t>does</a:t>
            </a:r>
            <a:r>
              <a:rPr lang="fr-FR" sz="1800" b="1" dirty="0" smtClean="0">
                <a:solidFill>
                  <a:srgbClr val="0000FF"/>
                </a:solidFill>
                <a:latin typeface="Consolas" panose="020B0609020204030204" pitchFamily="49" charset="0"/>
              </a:rPr>
              <a:t> </a:t>
            </a:r>
            <a:r>
              <a:rPr lang="fr-FR" sz="1800" b="1" dirty="0" err="1" smtClean="0">
                <a:solidFill>
                  <a:srgbClr val="0000FF"/>
                </a:solidFill>
                <a:latin typeface="Consolas" panose="020B0609020204030204" pitchFamily="49" charset="0"/>
              </a:rPr>
              <a:t>this</a:t>
            </a:r>
            <a:r>
              <a:rPr lang="fr-FR" sz="1800" b="1" dirty="0" smtClean="0">
                <a:solidFill>
                  <a:srgbClr val="0000FF"/>
                </a:solidFill>
                <a:latin typeface="Consolas" panose="020B0609020204030204" pitchFamily="49" charset="0"/>
              </a:rPr>
              <a:t> do?</a:t>
            </a:r>
          </a:p>
          <a:p>
            <a:pPr marL="342900" lvl="1" indent="0">
              <a:buNone/>
            </a:pPr>
            <a:endParaRPr lang="fr-FR" sz="1800" b="1" dirty="0">
              <a:solidFill>
                <a:srgbClr val="0000FF"/>
              </a:solidFill>
              <a:latin typeface="Consolas" panose="020B0609020204030204" pitchFamily="49" charset="0"/>
            </a:endParaRPr>
          </a:p>
          <a:p>
            <a:pPr marL="342900" lvl="1" indent="0">
              <a:buNone/>
            </a:pPr>
            <a:endParaRPr lang="fr-FR" sz="1800" b="1" dirty="0" smtClean="0">
              <a:solidFill>
                <a:srgbClr val="0000FF"/>
              </a:solidFill>
              <a:latin typeface="Consolas" panose="020B0609020204030204" pitchFamily="49" charset="0"/>
            </a:endParaRPr>
          </a:p>
          <a:p>
            <a:pPr marL="342900" lvl="1" indent="0">
              <a:buNone/>
            </a:pPr>
            <a:r>
              <a:rPr lang="fr-FR" sz="1800" dirty="0">
                <a:latin typeface="Consolas" panose="020B0609020204030204" pitchFamily="49" charset="0"/>
              </a:rPr>
              <a:t>table = </a:t>
            </a:r>
            <a:r>
              <a:rPr lang="fr-FR" sz="1800" dirty="0" smtClean="0">
                <a:latin typeface="Consolas" panose="020B0609020204030204" pitchFamily="49" charset="0"/>
              </a:rPr>
              <a:t>[ [["</a:t>
            </a:r>
            <a:r>
              <a:rPr lang="fr-FR" sz="1800" dirty="0" err="1">
                <a:latin typeface="Consolas" panose="020B0609020204030204" pitchFamily="49" charset="0"/>
              </a:rPr>
              <a:t>a","b</a:t>
            </a:r>
            <a:r>
              <a:rPr lang="fr-FR" sz="1800" dirty="0">
                <a:latin typeface="Consolas" panose="020B0609020204030204" pitchFamily="49" charset="0"/>
              </a:rPr>
              <a:t>"], 0, 0],</a:t>
            </a:r>
          </a:p>
          <a:p>
            <a:pPr marL="342900" lvl="1" indent="0">
              <a:buNone/>
            </a:pPr>
            <a:r>
              <a:rPr lang="fr-FR" sz="1800" dirty="0">
                <a:latin typeface="Consolas" panose="020B0609020204030204" pitchFamily="49" charset="0"/>
              </a:rPr>
              <a:t>         </a:t>
            </a:r>
            <a:r>
              <a:rPr lang="fr-FR" sz="1800" dirty="0" smtClean="0">
                <a:latin typeface="Consolas" panose="020B0609020204030204" pitchFamily="49" charset="0"/>
              </a:rPr>
              <a:t> [</a:t>
            </a:r>
            <a:r>
              <a:rPr lang="fr-FR" sz="1800" dirty="0">
                <a:latin typeface="Consolas" panose="020B0609020204030204" pitchFamily="49" charset="0"/>
              </a:rPr>
              <a:t>1, 1, 1],</a:t>
            </a:r>
          </a:p>
          <a:p>
            <a:pPr marL="342900" lvl="1" indent="0">
              <a:buNone/>
            </a:pPr>
            <a:r>
              <a:rPr lang="fr-FR" sz="1800" dirty="0">
                <a:latin typeface="Consolas" panose="020B0609020204030204" pitchFamily="49" charset="0"/>
              </a:rPr>
              <a:t>         </a:t>
            </a:r>
            <a:r>
              <a:rPr lang="fr-FR" sz="1800" dirty="0" smtClean="0">
                <a:latin typeface="Consolas" panose="020B0609020204030204" pitchFamily="49" charset="0"/>
              </a:rPr>
              <a:t> [</a:t>
            </a:r>
            <a:r>
              <a:rPr lang="fr-FR" sz="1800" dirty="0">
                <a:latin typeface="Consolas" panose="020B0609020204030204" pitchFamily="49" charset="0"/>
              </a:rPr>
              <a:t>2, 2, 2],</a:t>
            </a:r>
          </a:p>
          <a:p>
            <a:pPr marL="342900" lvl="1" indent="0">
              <a:buNone/>
            </a:pPr>
            <a:r>
              <a:rPr lang="fr-FR" sz="1800" dirty="0">
                <a:latin typeface="Consolas" panose="020B0609020204030204" pitchFamily="49" charset="0"/>
              </a:rPr>
              <a:t>         </a:t>
            </a:r>
            <a:r>
              <a:rPr lang="fr-FR" sz="1800" dirty="0" smtClean="0">
                <a:latin typeface="Consolas" panose="020B0609020204030204" pitchFamily="49" charset="0"/>
              </a:rPr>
              <a:t> [</a:t>
            </a:r>
            <a:r>
              <a:rPr lang="fr-FR" sz="1800" dirty="0">
                <a:latin typeface="Consolas" panose="020B0609020204030204" pitchFamily="49" charset="0"/>
              </a:rPr>
              <a:t>3, 3, 3]]</a:t>
            </a:r>
          </a:p>
          <a:p>
            <a:pPr marL="342900" lvl="1" indent="0">
              <a:buNone/>
            </a:pPr>
            <a:endParaRPr lang="fr-FR" sz="1800" dirty="0">
              <a:latin typeface="Consolas" panose="020B0609020204030204" pitchFamily="49" charset="0"/>
            </a:endParaRPr>
          </a:p>
          <a:p>
            <a:pPr marL="342900" lvl="1" indent="0">
              <a:buNone/>
            </a:pPr>
            <a:r>
              <a:rPr lang="fr-FR" sz="1800" dirty="0">
                <a:latin typeface="Consolas" panose="020B0609020204030204" pitchFamily="49" charset="0"/>
              </a:rPr>
              <a:t>print(table[0][0][0</a:t>
            </a:r>
            <a:r>
              <a:rPr lang="fr-FR" sz="1800" dirty="0" smtClean="0">
                <a:latin typeface="Consolas" panose="020B0609020204030204" pitchFamily="49" charset="0"/>
              </a:rPr>
              <a:t>]) </a:t>
            </a:r>
            <a:r>
              <a:rPr lang="fr-FR" sz="1800" b="1" dirty="0" smtClean="0">
                <a:solidFill>
                  <a:srgbClr val="0000FF"/>
                </a:solidFill>
                <a:latin typeface="Consolas" panose="020B0609020204030204" pitchFamily="49" charset="0"/>
              </a:rPr>
              <a:t>#</a:t>
            </a:r>
            <a:r>
              <a:rPr lang="fr-FR" sz="1800" b="1" dirty="0" err="1" smtClean="0">
                <a:solidFill>
                  <a:srgbClr val="0000FF"/>
                </a:solidFill>
                <a:latin typeface="Consolas" panose="020B0609020204030204" pitchFamily="49" charset="0"/>
              </a:rPr>
              <a:t>Now</a:t>
            </a:r>
            <a:r>
              <a:rPr lang="fr-FR" sz="1800" b="1" dirty="0" smtClean="0">
                <a:solidFill>
                  <a:srgbClr val="0000FF"/>
                </a:solidFill>
                <a:latin typeface="Consolas" panose="020B0609020204030204" pitchFamily="49" charset="0"/>
              </a:rPr>
              <a:t> </a:t>
            </a:r>
            <a:r>
              <a:rPr lang="fr-FR" sz="1800" b="1" dirty="0" err="1" smtClean="0">
                <a:solidFill>
                  <a:srgbClr val="0000FF"/>
                </a:solidFill>
                <a:latin typeface="Consolas" panose="020B0609020204030204" pitchFamily="49" charset="0"/>
              </a:rPr>
              <a:t>what</a:t>
            </a:r>
            <a:r>
              <a:rPr lang="fr-FR" sz="1800" b="1" dirty="0" smtClean="0">
                <a:solidFill>
                  <a:srgbClr val="0000FF"/>
                </a:solidFill>
                <a:latin typeface="Consolas" panose="020B0609020204030204" pitchFamily="49" charset="0"/>
              </a:rPr>
              <a:t> </a:t>
            </a:r>
            <a:r>
              <a:rPr lang="fr-FR" sz="1800" b="1" dirty="0" err="1">
                <a:solidFill>
                  <a:srgbClr val="0000FF"/>
                </a:solidFill>
                <a:latin typeface="Consolas" panose="020B0609020204030204" pitchFamily="49" charset="0"/>
              </a:rPr>
              <a:t>does</a:t>
            </a:r>
            <a:r>
              <a:rPr lang="fr-FR" sz="1800" b="1" dirty="0">
                <a:solidFill>
                  <a:srgbClr val="0000FF"/>
                </a:solidFill>
                <a:latin typeface="Consolas" panose="020B0609020204030204" pitchFamily="49" charset="0"/>
              </a:rPr>
              <a:t> </a:t>
            </a:r>
            <a:r>
              <a:rPr lang="fr-FR" sz="1800" b="1" dirty="0" err="1">
                <a:solidFill>
                  <a:srgbClr val="0000FF"/>
                </a:solidFill>
                <a:latin typeface="Consolas" panose="020B0609020204030204" pitchFamily="49" charset="0"/>
              </a:rPr>
              <a:t>this</a:t>
            </a:r>
            <a:r>
              <a:rPr lang="fr-FR" sz="1800" b="1" dirty="0">
                <a:solidFill>
                  <a:srgbClr val="0000FF"/>
                </a:solidFill>
                <a:latin typeface="Consolas" panose="020B0609020204030204" pitchFamily="49" charset="0"/>
              </a:rPr>
              <a:t> do?</a:t>
            </a:r>
          </a:p>
          <a:p>
            <a:pPr marL="342900" lvl="1" indent="0">
              <a:buNone/>
            </a:pPr>
            <a:endParaRPr lang="fr-FR" sz="1800" dirty="0">
              <a:latin typeface="Consolas" panose="020B0609020204030204" pitchFamily="49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/>
          <a:srcRect b="68498"/>
          <a:stretch/>
        </p:blipFill>
        <p:spPr>
          <a:xfrm>
            <a:off x="3352800" y="2163646"/>
            <a:ext cx="5943600" cy="312057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/>
          <a:srcRect t="30769" r="75641" b="37826"/>
          <a:stretch/>
        </p:blipFill>
        <p:spPr>
          <a:xfrm>
            <a:off x="4313129" y="2735227"/>
            <a:ext cx="1371600" cy="294727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2"/>
          <a:srcRect t="57692" r="94872" b="11538"/>
          <a:stretch/>
        </p:blipFill>
        <p:spPr>
          <a:xfrm>
            <a:off x="5867400" y="3079181"/>
            <a:ext cx="304800" cy="3048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46550" y="3738007"/>
            <a:ext cx="4845050" cy="3019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41864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Creating 2D Lists Via The Repetition Operator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 altLang="en-US" sz="2000" b="1" dirty="0"/>
              <a:t>Name of the example program</a:t>
            </a:r>
            <a:r>
              <a:rPr lang="en-US" altLang="en-US" sz="2000" dirty="0">
                <a:latin typeface="Times New Roman" panose="02020603050405020304" pitchFamily="18" charset="0"/>
              </a:rPr>
              <a:t>: </a:t>
            </a:r>
            <a:r>
              <a:rPr lang="en-US" altLang="en-US" sz="2000" dirty="0" smtClean="0">
                <a:latin typeface="Consolas" panose="020B0609020204030204" pitchFamily="49" charset="0"/>
              </a:rPr>
              <a:t>2creatingListViaRepetition.py</a:t>
            </a:r>
            <a:endParaRPr lang="en-US" altLang="en-US" sz="2000" dirty="0" smtClean="0"/>
          </a:p>
          <a:p>
            <a:pPr>
              <a:buFontTx/>
              <a:buNone/>
            </a:pPr>
            <a:r>
              <a:rPr lang="en-US" altLang="en-US" sz="2000" dirty="0" smtClean="0"/>
              <a:t>    Learning</a:t>
            </a:r>
            <a:r>
              <a:rPr lang="en-US" altLang="en-US" sz="2000" dirty="0"/>
              <a:t>: </a:t>
            </a:r>
            <a:endParaRPr lang="en-US" altLang="en-US" sz="2000" dirty="0" smtClean="0"/>
          </a:p>
          <a:p>
            <a:pPr lvl="1"/>
            <a:r>
              <a:rPr lang="en-US" altLang="en-US" sz="1800" dirty="0" smtClean="0"/>
              <a:t>Creating a variable sized 2D list using the repetition operator and the append method. </a:t>
            </a:r>
          </a:p>
          <a:p>
            <a:pPr lvl="1"/>
            <a:r>
              <a:rPr lang="en-US" altLang="en-US" sz="1800" dirty="0" smtClean="0"/>
              <a:t>The 2D list is created by </a:t>
            </a:r>
            <a:r>
              <a:rPr lang="en-US" altLang="en-US" sz="1800" b="1" dirty="0" smtClean="0">
                <a:solidFill>
                  <a:srgbClr val="FF0000"/>
                </a:solidFill>
              </a:rPr>
              <a:t>creating a 1D list </a:t>
            </a:r>
            <a:r>
              <a:rPr lang="en-US" altLang="en-US" sz="1800" dirty="0" smtClean="0"/>
              <a:t>and </a:t>
            </a:r>
            <a:r>
              <a:rPr lang="en-US" altLang="en-US" sz="1800" b="1" dirty="0" smtClean="0">
                <a:solidFill>
                  <a:srgbClr val="0000FF"/>
                </a:solidFill>
              </a:rPr>
              <a:t>appending the 1D list to the end of the 2D list</a:t>
            </a:r>
            <a:r>
              <a:rPr lang="en-US" altLang="en-US" sz="1800" dirty="0" smtClean="0"/>
              <a:t>.</a:t>
            </a:r>
          </a:p>
          <a:p>
            <a:pPr lvl="1"/>
            <a:endParaRPr lang="en-US" altLang="en-US" dirty="0"/>
          </a:p>
          <a:p>
            <a:pPr>
              <a:buFontTx/>
              <a:buNone/>
            </a:pPr>
            <a:r>
              <a:rPr lang="en-US" altLang="en-US" sz="1800" dirty="0">
                <a:latin typeface="Consolas" panose="020B0609020204030204" pitchFamily="49" charset="0"/>
              </a:rPr>
              <a:t>MAX_COLUMNS = 5</a:t>
            </a:r>
          </a:p>
          <a:p>
            <a:pPr>
              <a:buFontTx/>
              <a:buNone/>
            </a:pPr>
            <a:r>
              <a:rPr lang="en-US" altLang="en-US" sz="1800" dirty="0">
                <a:latin typeface="Consolas" panose="020B0609020204030204" pitchFamily="49" charset="0"/>
              </a:rPr>
              <a:t>MAX_ROWS = 3</a:t>
            </a:r>
          </a:p>
          <a:p>
            <a:pPr>
              <a:buFontTx/>
              <a:buNone/>
            </a:pPr>
            <a:r>
              <a:rPr lang="en-US" altLang="en-US" sz="1800" dirty="0">
                <a:latin typeface="Consolas" panose="020B0609020204030204" pitchFamily="49" charset="0"/>
              </a:rPr>
              <a:t>ELEMENT = </a:t>
            </a:r>
            <a:r>
              <a:rPr lang="en-US" altLang="en-US" sz="1800" dirty="0" smtClean="0">
                <a:latin typeface="Consolas" panose="020B0609020204030204" pitchFamily="49" charset="0"/>
              </a:rPr>
              <a:t>"*"</a:t>
            </a:r>
            <a:endParaRPr lang="en-US" altLang="en-US" sz="1800" dirty="0">
              <a:latin typeface="Consolas" panose="020B0609020204030204" pitchFamily="49" charset="0"/>
            </a:endParaRPr>
          </a:p>
          <a:p>
            <a:pPr>
              <a:buFontTx/>
              <a:buNone/>
            </a:pPr>
            <a:r>
              <a:rPr lang="en-US" altLang="en-US" sz="1800" dirty="0" err="1">
                <a:latin typeface="Consolas" panose="020B0609020204030204" pitchFamily="49" charset="0"/>
              </a:rPr>
              <a:t>aList</a:t>
            </a:r>
            <a:r>
              <a:rPr lang="en-US" altLang="en-US" sz="1800" dirty="0">
                <a:latin typeface="Consolas" panose="020B0609020204030204" pitchFamily="49" charset="0"/>
              </a:rPr>
              <a:t> = []</a:t>
            </a:r>
          </a:p>
          <a:p>
            <a:pPr>
              <a:buFontTx/>
              <a:buNone/>
            </a:pPr>
            <a:r>
              <a:rPr lang="en-US" altLang="en-US" sz="1800" dirty="0">
                <a:latin typeface="Consolas" panose="020B0609020204030204" pitchFamily="49" charset="0"/>
              </a:rPr>
              <a:t>r = 0</a:t>
            </a:r>
          </a:p>
          <a:p>
            <a:pPr>
              <a:buFontTx/>
              <a:buNone/>
            </a:pPr>
            <a:r>
              <a:rPr lang="en-US" altLang="en-US" sz="1800" dirty="0">
                <a:latin typeface="Consolas" panose="020B0609020204030204" pitchFamily="49" charset="0"/>
              </a:rPr>
              <a:t>while (r &lt; MAX_ROWS):</a:t>
            </a:r>
          </a:p>
          <a:p>
            <a:pPr>
              <a:buFontTx/>
              <a:buNone/>
            </a:pPr>
            <a:r>
              <a:rPr lang="en-US" altLang="en-US" sz="1800" b="1" dirty="0">
                <a:latin typeface="Consolas" panose="020B0609020204030204" pitchFamily="49" charset="0"/>
              </a:rPr>
              <a:t>   </a:t>
            </a:r>
            <a:r>
              <a:rPr lang="en-US" altLang="en-US" sz="1800" b="1" dirty="0" err="1">
                <a:solidFill>
                  <a:srgbClr val="FF0000"/>
                </a:solidFill>
                <a:latin typeface="Consolas" panose="020B0609020204030204" pitchFamily="49" charset="0"/>
              </a:rPr>
              <a:t>tempList</a:t>
            </a:r>
            <a:r>
              <a:rPr lang="en-US" altLang="en-US" sz="1800" b="1" dirty="0">
                <a:solidFill>
                  <a:srgbClr val="FF0000"/>
                </a:solidFill>
                <a:latin typeface="Consolas" panose="020B0609020204030204" pitchFamily="49" charset="0"/>
              </a:rPr>
              <a:t> = [ELEMENT] * MAX_COLUMNS</a:t>
            </a:r>
          </a:p>
          <a:p>
            <a:pPr>
              <a:buFontTx/>
              <a:buNone/>
            </a:pPr>
            <a:r>
              <a:rPr lang="en-US" altLang="en-US" sz="1800" dirty="0">
                <a:latin typeface="Consolas" panose="020B0609020204030204" pitchFamily="49" charset="0"/>
              </a:rPr>
              <a:t>   </a:t>
            </a:r>
            <a:r>
              <a:rPr lang="en-US" altLang="en-US" sz="1800" b="1" dirty="0" err="1">
                <a:solidFill>
                  <a:srgbClr val="0000FF"/>
                </a:solidFill>
                <a:latin typeface="Consolas" panose="020B0609020204030204" pitchFamily="49" charset="0"/>
              </a:rPr>
              <a:t>aList.append</a:t>
            </a:r>
            <a:r>
              <a:rPr lang="en-US" altLang="en-US" sz="1800" b="1" dirty="0">
                <a:solidFill>
                  <a:srgbClr val="0000FF"/>
                </a:solidFill>
                <a:latin typeface="Consolas" panose="020B0609020204030204" pitchFamily="49" charset="0"/>
              </a:rPr>
              <a:t>(</a:t>
            </a:r>
            <a:r>
              <a:rPr lang="en-US" altLang="en-US" sz="1800" b="1" dirty="0" err="1">
                <a:solidFill>
                  <a:srgbClr val="0000FF"/>
                </a:solidFill>
                <a:latin typeface="Consolas" panose="020B0609020204030204" pitchFamily="49" charset="0"/>
              </a:rPr>
              <a:t>tempList</a:t>
            </a:r>
            <a:r>
              <a:rPr lang="en-US" altLang="en-US" sz="1800" b="1" dirty="0">
                <a:solidFill>
                  <a:srgbClr val="0000FF"/>
                </a:solidFill>
                <a:latin typeface="Consolas" panose="020B0609020204030204" pitchFamily="49" charset="0"/>
              </a:rPr>
              <a:t>)</a:t>
            </a:r>
          </a:p>
          <a:p>
            <a:pPr>
              <a:buFontTx/>
              <a:buNone/>
            </a:pPr>
            <a:r>
              <a:rPr lang="en-US" altLang="en-US" sz="1800" dirty="0">
                <a:latin typeface="Consolas" panose="020B0609020204030204" pitchFamily="49" charset="0"/>
              </a:rPr>
              <a:t>   r = r + 1</a:t>
            </a:r>
            <a:endParaRPr lang="en-US" altLang="en-US" sz="1800" dirty="0" smtClean="0">
              <a:latin typeface="Consolas" panose="020B0609020204030204" pitchFamily="49" charset="0"/>
            </a:endParaRPr>
          </a:p>
          <a:p>
            <a:pPr>
              <a:buFontTx/>
              <a:buNone/>
            </a:pPr>
            <a:endParaRPr lang="en-US" altLang="en-US" dirty="0"/>
          </a:p>
          <a:p>
            <a:pPr>
              <a:buFontTx/>
              <a:buNone/>
            </a:pPr>
            <a:endParaRPr lang="en-US" altLang="en-US" dirty="0"/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994566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800" dirty="0" smtClean="0"/>
              <a:t>How To Avoid Overflowing 2D </a:t>
            </a:r>
            <a:r>
              <a:rPr lang="en-US" sz="2800" dirty="0" smtClean="0"/>
              <a:t>Lists: Language Independent Approach</a:t>
            </a:r>
            <a:endParaRPr lang="en-CA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Employ named constants</a:t>
            </a:r>
          </a:p>
          <a:p>
            <a:r>
              <a:rPr lang="en-US" dirty="0" smtClean="0"/>
              <a:t>Recall that the previous example declared 2 named constants.</a:t>
            </a:r>
          </a:p>
          <a:p>
            <a:pPr>
              <a:buFontTx/>
              <a:buNone/>
            </a:pPr>
            <a:r>
              <a:rPr lang="en-US" altLang="en-US" sz="1800" dirty="0">
                <a:latin typeface="Consolas" panose="020B0609020204030204" pitchFamily="49" charset="0"/>
              </a:rPr>
              <a:t>MAX_COLUMNS = 5</a:t>
            </a:r>
          </a:p>
          <a:p>
            <a:pPr>
              <a:buFontTx/>
              <a:buNone/>
            </a:pPr>
            <a:r>
              <a:rPr lang="en-US" altLang="en-US" sz="1800" dirty="0">
                <a:latin typeface="Consolas" panose="020B0609020204030204" pitchFamily="49" charset="0"/>
              </a:rPr>
              <a:t>MAX_ROWS = </a:t>
            </a:r>
            <a:r>
              <a:rPr lang="en-US" altLang="en-US" sz="1800" dirty="0" smtClean="0">
                <a:latin typeface="Consolas" panose="020B0609020204030204" pitchFamily="49" charset="0"/>
              </a:rPr>
              <a:t>3</a:t>
            </a:r>
          </a:p>
          <a:p>
            <a:pPr>
              <a:buFontTx/>
              <a:buNone/>
            </a:pPr>
            <a:endParaRPr lang="en-US" altLang="en-US" sz="1800" dirty="0">
              <a:latin typeface="Consolas" panose="020B0609020204030204" pitchFamily="49" charset="0"/>
            </a:endParaRPr>
          </a:p>
          <a:p>
            <a:r>
              <a:rPr lang="en-US" dirty="0" smtClean="0"/>
              <a:t>Control access to list elements using these constants.</a:t>
            </a:r>
          </a:p>
          <a:p>
            <a:pPr marL="0" indent="0">
              <a:buNone/>
            </a:pPr>
            <a:r>
              <a:rPr lang="en-US" sz="1800" dirty="0">
                <a:latin typeface="Consolas" panose="020B0609020204030204" pitchFamily="49" charset="0"/>
              </a:rPr>
              <a:t>r = 0</a:t>
            </a:r>
          </a:p>
          <a:p>
            <a:pPr marL="0" indent="0">
              <a:buNone/>
            </a:pPr>
            <a:r>
              <a:rPr lang="en-US" sz="1800" dirty="0">
                <a:latin typeface="Consolas" panose="020B0609020204030204" pitchFamily="49" charset="0"/>
              </a:rPr>
              <a:t>while (r &lt; MAX_ROWS):</a:t>
            </a:r>
          </a:p>
          <a:p>
            <a:pPr marL="0" indent="0">
              <a:buNone/>
            </a:pPr>
            <a:r>
              <a:rPr lang="en-US" sz="1800" dirty="0">
                <a:latin typeface="Consolas" panose="020B0609020204030204" pitchFamily="49" charset="0"/>
              </a:rPr>
              <a:t>    c = 0</a:t>
            </a:r>
          </a:p>
          <a:p>
            <a:pPr marL="0" indent="0">
              <a:buNone/>
            </a:pPr>
            <a:r>
              <a:rPr lang="en-US" sz="1800" dirty="0">
                <a:latin typeface="Consolas" panose="020B0609020204030204" pitchFamily="49" charset="0"/>
              </a:rPr>
              <a:t>    while (c &lt; MAX_COLUMNS):</a:t>
            </a:r>
          </a:p>
          <a:p>
            <a:pPr marL="0" indent="0">
              <a:buNone/>
            </a:pPr>
            <a:r>
              <a:rPr lang="en-US" sz="1800" dirty="0" smtClean="0">
                <a:latin typeface="Consolas" panose="020B0609020204030204" pitchFamily="49" charset="0"/>
              </a:rPr>
              <a:t>        print(</a:t>
            </a:r>
            <a:r>
              <a:rPr lang="en-US" sz="1800" dirty="0" err="1" smtClean="0">
                <a:latin typeface="Consolas" panose="020B0609020204030204" pitchFamily="49" charset="0"/>
              </a:rPr>
              <a:t>aList</a:t>
            </a:r>
            <a:r>
              <a:rPr lang="en-US" sz="1800" dirty="0" smtClean="0">
                <a:latin typeface="Consolas" panose="020B0609020204030204" pitchFamily="49" charset="0"/>
              </a:rPr>
              <a:t>[r</a:t>
            </a:r>
            <a:r>
              <a:rPr lang="en-US" sz="1800" dirty="0">
                <a:latin typeface="Consolas" panose="020B0609020204030204" pitchFamily="49" charset="0"/>
              </a:rPr>
              <a:t>][c], end = "")</a:t>
            </a:r>
          </a:p>
          <a:p>
            <a:pPr marL="0" indent="0">
              <a:buNone/>
            </a:pPr>
            <a:r>
              <a:rPr lang="en-US" sz="1800" dirty="0">
                <a:latin typeface="Consolas" panose="020B0609020204030204" pitchFamily="49" charset="0"/>
              </a:rPr>
              <a:t>        c = c + 1</a:t>
            </a:r>
          </a:p>
          <a:p>
            <a:pPr marL="0" indent="0">
              <a:buNone/>
            </a:pPr>
            <a:r>
              <a:rPr lang="en-US" sz="1800" dirty="0" smtClean="0">
                <a:latin typeface="Consolas" panose="020B0609020204030204" pitchFamily="49" charset="0"/>
              </a:rPr>
              <a:t>    print</a:t>
            </a:r>
            <a:r>
              <a:rPr lang="en-US" sz="1800" dirty="0">
                <a:latin typeface="Consolas" panose="020B0609020204030204" pitchFamily="49" charset="0"/>
              </a:rPr>
              <a:t>()</a:t>
            </a:r>
          </a:p>
          <a:p>
            <a:pPr marL="0" indent="0">
              <a:buNone/>
            </a:pPr>
            <a:r>
              <a:rPr lang="en-US" sz="1800" dirty="0">
                <a:latin typeface="Consolas" panose="020B0609020204030204" pitchFamily="49" charset="0"/>
              </a:rPr>
              <a:t>    r = r + 1</a:t>
            </a:r>
          </a:p>
          <a:p>
            <a:pPr>
              <a:buFontTx/>
              <a:buNone/>
            </a:pPr>
            <a:endParaRPr lang="en-US" altLang="en-US" sz="1800" dirty="0">
              <a:latin typeface="Consolas" panose="020B0609020204030204" pitchFamily="49" charset="0"/>
            </a:endParaRPr>
          </a:p>
          <a:p>
            <a:endParaRPr lang="en-US" dirty="0" smtClean="0"/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614697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CC"/>
        </a:solidFill>
        <a:ln>
          <a:solidFill>
            <a:schemeClr val="tx1"/>
          </a:solidFill>
        </a:ln>
      </a:spPr>
      <a:bodyPr rtlCol="0" anchor="ctr"/>
      <a:lstStyle>
        <a:defPPr algn="ctr">
          <a:defRPr dirty="0" smtClean="0"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25400">
          <a:solidFill>
            <a:srgbClr val="FF0000"/>
          </a:solidFill>
          <a:tailEnd type="arrow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  <a:ln>
          <a:noFill/>
        </a:ln>
      </a:spPr>
      <a:bodyPr wrap="square" rtlCol="0">
        <a:noAutofit/>
      </a:bodyPr>
      <a:lstStyle>
        <a:defPPr>
          <a:defRPr dirty="0" smtClean="0"/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50343</TotalTime>
  <Words>3036</Words>
  <Application>Microsoft Office PowerPoint</Application>
  <PresentationFormat>On-screen Show (4:3)</PresentationFormat>
  <Paragraphs>508</Paragraphs>
  <Slides>32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32</vt:i4>
      </vt:variant>
    </vt:vector>
  </HeadingPairs>
  <TitlesOfParts>
    <vt:vector size="41" baseType="lpstr">
      <vt:lpstr>MS PGothic</vt:lpstr>
      <vt:lpstr>MS PGothic</vt:lpstr>
      <vt:lpstr>Arial</vt:lpstr>
      <vt:lpstr>Bell Gothic Std Light</vt:lpstr>
      <vt:lpstr>Calibri</vt:lpstr>
      <vt:lpstr>Consolas</vt:lpstr>
      <vt:lpstr>Garamond</vt:lpstr>
      <vt:lpstr>Times New Roman</vt:lpstr>
      <vt:lpstr>Office Theme</vt:lpstr>
      <vt:lpstr>Composite Types, Lists Part 2</vt:lpstr>
      <vt:lpstr>When To Use Lists Of Different Dimensions</vt:lpstr>
      <vt:lpstr>When To Use Lists Of Different Dimensions (2)</vt:lpstr>
      <vt:lpstr>When To Use Lists Of Different Dimensions (3)</vt:lpstr>
      <vt:lpstr>Creating And Initializing A Multi-Dimensional List In Python (Fixed Size During Creation)</vt:lpstr>
      <vt:lpstr>Creating And Initializing A Multi-Dimensional List In Python (2): Fixed Size During Creation</vt:lpstr>
      <vt:lpstr>2D Lists: Levels Of Access</vt:lpstr>
      <vt:lpstr>Creating 2D Lists Via The Repetition Operator</vt:lpstr>
      <vt:lpstr>How To Avoid Overflowing 2D Lists: Language Independent Approach</vt:lpstr>
      <vt:lpstr>How To Avoid Overflowing 2D Lists: Language Independent Approach (2)</vt:lpstr>
      <vt:lpstr>Copying Lists</vt:lpstr>
      <vt:lpstr>Copying Lists: Example</vt:lpstr>
      <vt:lpstr>New Terminology</vt:lpstr>
      <vt:lpstr>Creating A New List By Copying An Existing List</vt:lpstr>
      <vt:lpstr>Copying Lists: Example (2)</vt:lpstr>
      <vt:lpstr>Copying Lists: Write The Code Yourself</vt:lpstr>
      <vt:lpstr>Boundary Checking Lists</vt:lpstr>
      <vt:lpstr>Boundary Checking Lists (2)</vt:lpstr>
      <vt:lpstr>Boundary Checking Lists (3)</vt:lpstr>
      <vt:lpstr>Boundary Checking Lists (4)</vt:lpstr>
      <vt:lpstr>Boundary Checking Lists (5)</vt:lpstr>
      <vt:lpstr>Boundary Checking Lists (6)</vt:lpstr>
      <vt:lpstr>Boundary Checking Lists (7)</vt:lpstr>
      <vt:lpstr>Creating And Initializing A Multi-Dimensional List In Python: Dynamic Creation</vt:lpstr>
      <vt:lpstr>Repeating Just The Steps In The Code Creating The List</vt:lpstr>
      <vt:lpstr>Example 2D List Program: A Variable Sized 2D List (Dynamic)</vt:lpstr>
      <vt:lpstr>2D Lists: Using Append</vt:lpstr>
      <vt:lpstr>2D Lists: Level Of Access</vt:lpstr>
      <vt:lpstr>2D Lists: Level Of Access (2)</vt:lpstr>
      <vt:lpstr>Lists: Final Notes</vt:lpstr>
      <vt:lpstr>Extra Practice</vt:lpstr>
      <vt:lpstr>After This Sub-Section You Should Now Know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Composites: lists</dc:title>
  <dc:creator>James Tam</dc:creator>
  <cp:keywords>2D lists;Avoiding the overflow of lists;Two-dimensional lists;Multi D lists;Copying lists;Deep copy,Shallow copy</cp:keywords>
  <cp:lastModifiedBy>James Tam</cp:lastModifiedBy>
  <cp:revision>1199</cp:revision>
  <dcterms:created xsi:type="dcterms:W3CDTF">2013-08-26T22:54:00Z</dcterms:created>
  <dcterms:modified xsi:type="dcterms:W3CDTF">2025-06-03T05:40:03Z</dcterms:modified>
</cp:coreProperties>
</file>