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56" r:id="rId2"/>
    <p:sldId id="257" r:id="rId3"/>
    <p:sldId id="380" r:id="rId4"/>
    <p:sldId id="381" r:id="rId5"/>
    <p:sldId id="382" r:id="rId6"/>
    <p:sldId id="383" r:id="rId7"/>
    <p:sldId id="384" r:id="rId8"/>
    <p:sldId id="385" r:id="rId9"/>
    <p:sldId id="386" r:id="rId10"/>
    <p:sldId id="387" r:id="rId11"/>
    <p:sldId id="473" r:id="rId12"/>
    <p:sldId id="474" r:id="rId13"/>
    <p:sldId id="461" r:id="rId14"/>
    <p:sldId id="396" r:id="rId15"/>
    <p:sldId id="397" r:id="rId16"/>
    <p:sldId id="398" r:id="rId17"/>
    <p:sldId id="399" r:id="rId18"/>
    <p:sldId id="475" r:id="rId19"/>
    <p:sldId id="476" r:id="rId20"/>
    <p:sldId id="462" r:id="rId21"/>
    <p:sldId id="463" r:id="rId22"/>
    <p:sldId id="472" r:id="rId23"/>
    <p:sldId id="465" r:id="rId24"/>
    <p:sldId id="466" r:id="rId25"/>
    <p:sldId id="467" r:id="rId26"/>
    <p:sldId id="457" r:id="rId27"/>
    <p:sldId id="447" r:id="rId28"/>
    <p:sldId id="450" r:id="rId29"/>
    <p:sldId id="451" r:id="rId30"/>
    <p:sldId id="452" r:id="rId31"/>
    <p:sldId id="453" r:id="rId32"/>
    <p:sldId id="456" r:id="rId33"/>
    <p:sldId id="458" r:id="rId34"/>
    <p:sldId id="459" r:id="rId35"/>
    <p:sldId id="454" r:id="rId36"/>
    <p:sldId id="455" r:id="rId37"/>
    <p:sldId id="460" r:id="rId38"/>
    <p:sldId id="468" r:id="rId39"/>
    <p:sldId id="469" r:id="rId40"/>
    <p:sldId id="470" r:id="rId41"/>
    <p:sldId id="471" r:id="rId42"/>
    <p:sldId id="318" r:id="rId4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12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Microsoft account" initials="Ma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CD5B5"/>
    <a:srgbClr val="00AF00"/>
    <a:srgbClr val="006400"/>
    <a:srgbClr val="FFFFCC"/>
    <a:srgbClr val="008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01" autoAdjust="0"/>
    <p:restoredTop sz="96296" autoAdjust="0"/>
  </p:normalViewPr>
  <p:slideViewPr>
    <p:cSldViewPr>
      <p:cViewPr varScale="1">
        <p:scale>
          <a:sx n="103" d="100"/>
          <a:sy n="103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4" d="100"/>
          <a:sy n="84" d="100"/>
        </p:scale>
        <p:origin x="-1992" y="6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ommentAuthors" Target="commentAuthor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B45B8B9B-0C26-4D86-A0FE-7B93EAAD00B2}" type="datetimeFigureOut">
              <a:rPr lang="en-US" altLang="en-US"/>
              <a:pPr>
                <a:defRPr/>
              </a:pPr>
              <a:t>5/29/2025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Composites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fld id="{62FDBF98-69C5-43FF-9BE5-27043F2F2D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72250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21A3AF35-F6C0-47B8-B40D-C87CB370B061}" type="datetimeFigureOut">
              <a:rPr lang="en-US" altLang="en-US"/>
              <a:pPr>
                <a:defRPr/>
              </a:pPr>
              <a:t>5/27/2025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fld id="{6B807DC1-B81C-4D21-ADE3-780B9EB177D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6021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1" tIns="45710" rIns="91421" bIns="45710" anchor="b"/>
          <a:lstStyle>
            <a:lvl1pPr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502B341-2BFF-42A3-A493-E292D9FD015E}" type="slidenum">
              <a:rPr lang="en-US" altLang="en-US" sz="1300">
                <a:latin typeface="Times New Roman" panose="02020603050405020304" pitchFamily="18" charset="0"/>
              </a:rPr>
              <a:pPr algn="r" eaLnBrk="1" hangingPunct="1"/>
              <a:t>1</a:t>
            </a:fld>
            <a:endParaRPr lang="en-US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1" tIns="45710" rIns="91421" bIns="45710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6928907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</a:pPr>
            <a:r>
              <a:rPr lang="en-US" altLang="en-US" dirty="0"/>
              <a:t>Mention the value of the constant if we change class size once it changes throughout the whole program.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645147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2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/>
          </a:p>
        </p:txBody>
      </p:sp>
      <p:sp>
        <p:nvSpPr>
          <p:cNvPr id="142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054D3220-F59E-4EA1-BA48-5A300F5721BB}" type="slidenum">
              <a:rPr lang="en-US" altLang="en-US"/>
              <a:pPr/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381537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/>
          </a:p>
        </p:txBody>
      </p:sp>
      <p:sp>
        <p:nvSpPr>
          <p:cNvPr id="143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85796EFC-2056-4B9B-8A52-B096A8E2C97D}" type="slidenum">
              <a:rPr lang="en-US" altLang="en-US"/>
              <a:pPr/>
              <a:t>22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463286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1600665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•"/>
            </a:pPr>
            <a:endParaRPr lang="en-CA" altLang="en-US" dirty="0"/>
          </a:p>
        </p:txBody>
      </p:sp>
      <p:sp>
        <p:nvSpPr>
          <p:cNvPr id="153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72F2834D-7481-44E3-A4F1-8641F4850439}" type="slidenum">
              <a:rPr lang="en-US" altLang="en-US"/>
              <a:pPr/>
              <a:t>36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446483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</a:pPr>
            <a:r>
              <a:rPr lang="en-US" altLang="en-US" dirty="0"/>
              <a:t>With Python the interpreter detects the error as the program hits the last statement.</a:t>
            </a:r>
          </a:p>
          <a:p>
            <a:pPr>
              <a:buFontTx/>
              <a:buChar char="•"/>
            </a:pPr>
            <a:r>
              <a:rPr lang="en-US" altLang="en-US" dirty="0"/>
              <a:t>This is good</a:t>
            </a:r>
          </a:p>
          <a:p>
            <a:pPr>
              <a:buFontTx/>
              <a:buChar char="•"/>
            </a:pPr>
            <a:r>
              <a:rPr lang="en-US" altLang="en-US" dirty="0"/>
              <a:t>Some programming languages won’t catch these problems</a:t>
            </a:r>
          </a:p>
          <a:p>
            <a:pPr>
              <a:buFontTx/>
              <a:buChar char="•"/>
            </a:pPr>
            <a:r>
              <a:rPr lang="en-US" altLang="en-US" dirty="0"/>
              <a:t>Draw out a memory map with the OS, your program and someone else’s program (</a:t>
            </a:r>
            <a:r>
              <a:rPr lang="en-US" altLang="en-US" b="1" dirty="0"/>
              <a:t>your program mucks up another person’s program</a:t>
            </a:r>
            <a:r>
              <a:rPr lang="en-US" altLang="en-US" dirty="0"/>
              <a:t>).</a:t>
            </a:r>
          </a:p>
          <a:p>
            <a:pPr>
              <a:buFontTx/>
              <a:buChar char="•"/>
            </a:pPr>
            <a:r>
              <a:rPr lang="en-US" altLang="en-US" dirty="0"/>
              <a:t>Draw out a memory map with the OS, a virus that comes into your computer (the virus takes over the computer when it gains control of the memory where the operating system resides because the OS controls the computer/hardware) =&gt; this is memory overflow attack / real.</a:t>
            </a:r>
          </a:p>
          <a:p>
            <a:pPr>
              <a:buFontTx/>
              <a:buChar char="•"/>
            </a:pPr>
            <a:r>
              <a:rPr lang="en-US" altLang="en-US" dirty="0"/>
              <a:t>People who write operating system software or even application programs that don’t properly check memory bounds may have other malicious programs overflow their memory bounds this way.</a:t>
            </a:r>
          </a:p>
          <a:p>
            <a:pPr>
              <a:buFontTx/>
              <a:buChar char="•"/>
            </a:pPr>
            <a:endParaRPr lang="en-US" altLang="en-US" dirty="0"/>
          </a:p>
          <a:p>
            <a:pPr>
              <a:buFontTx/>
              <a:buChar char="•"/>
            </a:pPr>
            <a:endParaRPr lang="en-US" altLang="en-US" dirty="0"/>
          </a:p>
          <a:p>
            <a:pPr>
              <a:buFontTx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613563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1" tIns="45710" rIns="91421" bIns="45710" anchor="b"/>
          <a:lstStyle>
            <a:lvl1pPr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C312743A-36D7-4690-9F4B-CE129666908C}" type="slidenum">
              <a:rPr lang="en-US" altLang="en-US" sz="1300">
                <a:latin typeface="Times New Roman" panose="02020603050405020304" pitchFamily="18" charset="0"/>
              </a:rPr>
              <a:pPr algn="r" eaLnBrk="1" hangingPunct="1"/>
              <a:t>42</a:t>
            </a:fld>
            <a:endParaRPr lang="en-US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1" tIns="45710" rIns="91421" bIns="45710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899012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Determine what's a reference vs. an actual composite type and talk about the issues e.g., objects are actually references to objects</a:t>
            </a:r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035494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4282898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858642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560626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2675645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032107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393039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043643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61A8EB95-6C25-42BE-AA42-10DA4FA59631}" type="datetimeFigureOut">
              <a:rPr lang="en-US" altLang="en-US"/>
              <a:pPr>
                <a:defRPr/>
              </a:pPr>
              <a:t>5/27/2025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32F89589-0382-4EA8-8535-E07A6C5C192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7583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871839E3-4D83-423D-882F-9A1F8C1D70B8}" type="datetimeFigureOut">
              <a:rPr lang="en-US" altLang="en-US"/>
              <a:pPr>
                <a:defRPr/>
              </a:pPr>
              <a:t>5/27/2025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D37A4787-0093-4DD3-B6AE-6FADB08254E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05580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8831AFFC-1724-4D13-A56E-91268526F7AC}" type="datetimeFigureOut">
              <a:rPr lang="en-US" altLang="en-US"/>
              <a:pPr>
                <a:defRPr/>
              </a:pPr>
              <a:t>5/27/2025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778D64B0-D250-4434-86CE-B39C6B87422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0445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7924800" y="6567488"/>
            <a:ext cx="1219200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sz="1200" dirty="0">
                <a:ea typeface="+mn-ea"/>
                <a:cs typeface="Arial" charset="0"/>
              </a:rPr>
              <a:t>James Tam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/>
          <a:lstStyle>
            <a:lvl1pPr>
              <a:defRPr sz="2400" baseline="0"/>
            </a:lvl1pPr>
            <a:lvl2pPr>
              <a:defRPr sz="2000" baseline="0"/>
            </a:lvl2pPr>
            <a:lvl3pPr>
              <a:defRPr sz="1800" baseline="0"/>
            </a:lvl3pPr>
            <a:lvl4pPr>
              <a:defRPr sz="1400" baseline="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283321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78ECFF7D-C0AD-4EE1-B09C-58E132AD5648}" type="datetimeFigureOut">
              <a:rPr lang="en-US" altLang="en-US"/>
              <a:pPr>
                <a:defRPr/>
              </a:pPr>
              <a:t>5/27/2025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335C2E0A-73CD-4B82-9025-DC880F364EE2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04233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CA838476-CF3E-4DD1-BEE2-F1557AB553C5}" type="datetimeFigureOut">
              <a:rPr lang="en-US" altLang="en-US"/>
              <a:pPr>
                <a:defRPr/>
              </a:pPr>
              <a:t>5/27/2025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54A0287F-F0C6-4C62-B596-52B821C9532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2683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3D56B97F-B9B2-479E-ABD3-270144D923AA}" type="datetimeFigureOut">
              <a:rPr lang="en-US" altLang="en-US"/>
              <a:pPr>
                <a:defRPr/>
              </a:pPr>
              <a:t>5/27/2025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2B519202-1C70-4D33-954D-E2E8F9893AF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90228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10EB20A3-C4A2-43E3-ABA6-FF2B70190B8F}" type="datetimeFigureOut">
              <a:rPr lang="en-US" altLang="en-US"/>
              <a:pPr>
                <a:defRPr/>
              </a:pPr>
              <a:t>5/27/2025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B5D0C400-DD6B-4EC9-A941-02EBCF3E97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13651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8D3C734C-F020-41BA-A42E-2382FBE96F2A}" type="datetimeFigureOut">
              <a:rPr lang="en-US" altLang="en-US"/>
              <a:pPr>
                <a:defRPr/>
              </a:pPr>
              <a:t>5/27/2025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918FE5B8-65D5-4358-B85A-BAEDED7030E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35475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6A8943C6-22D4-4DE3-B77E-9A7FE3FC9889}" type="datetimeFigureOut">
              <a:rPr lang="en-US" altLang="en-US"/>
              <a:pPr>
                <a:defRPr/>
              </a:pPr>
              <a:t>5/27/2025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6B84F58D-8813-4F50-8719-D266C0AB938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84062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72130DA7-C0F6-4946-AE60-2A2CC8C619A8}" type="datetimeFigureOut">
              <a:rPr lang="en-US" altLang="en-US"/>
              <a:pPr>
                <a:defRPr/>
              </a:pPr>
              <a:t>5/27/2025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521E3873-7126-4341-9943-44429F7F1F7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62435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9" r:id="rId1"/>
    <p:sldLayoutId id="2147484420" r:id="rId2"/>
    <p:sldLayoutId id="2147484421" r:id="rId3"/>
    <p:sldLayoutId id="2147484422" r:id="rId4"/>
    <p:sldLayoutId id="2147484423" r:id="rId5"/>
    <p:sldLayoutId id="2147484424" r:id="rId6"/>
    <p:sldLayoutId id="2147484425" r:id="rId7"/>
    <p:sldLayoutId id="2147484426" r:id="rId8"/>
    <p:sldLayoutId id="2147484427" r:id="rId9"/>
    <p:sldLayoutId id="2147484428" r:id="rId10"/>
    <p:sldLayoutId id="214748442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ＭＳ Ｐゴシック" charset="0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7429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9715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09600" y="2209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800" dirty="0"/>
              <a:t>Composite Types, Lists Part 1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79513" y="3829050"/>
            <a:ext cx="6734175" cy="2298700"/>
          </a:xfrm>
        </p:spPr>
        <p:txBody>
          <a:bodyPr/>
          <a:lstStyle/>
          <a:p>
            <a:pPr eaLnBrk="1" hangingPunct="1"/>
            <a:r>
              <a:rPr lang="en-US" sz="2400" dirty="0"/>
              <a:t>Style: avoiding list bound exceptions (overflow)</a:t>
            </a:r>
            <a:endParaRPr lang="en-CA" sz="2400" dirty="0"/>
          </a:p>
          <a:p>
            <a:pPr eaLnBrk="1" hangingPunct="1"/>
            <a:r>
              <a:rPr lang="en-US" altLang="en-US" sz="2400" dirty="0"/>
              <a:t>Declaring a list variable</a:t>
            </a:r>
          </a:p>
          <a:p>
            <a:pPr eaLnBrk="1" hangingPunct="1"/>
            <a:r>
              <a:rPr lang="en-US" altLang="en-US" sz="2400" dirty="0"/>
              <a:t>Accessing a list vs the elements in the list</a:t>
            </a:r>
          </a:p>
          <a:p>
            <a:pPr eaLnBrk="1" hangingPunct="1"/>
            <a:r>
              <a:rPr lang="en-US" altLang="en-US" sz="2400" dirty="0"/>
              <a:t>Passing lists as parameters</a:t>
            </a:r>
          </a:p>
          <a:p>
            <a:pPr eaLnBrk="1" hangingPunct="1"/>
            <a:r>
              <a:rPr lang="en-US" altLang="en-US" sz="2400" dirty="0"/>
              <a:t>A new method of parameter passing: pass by reference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200" dirty="0">
                <a:latin typeface="+mn-lt"/>
                <a:ea typeface="+mj-ea"/>
                <a:cs typeface="+mj-cs"/>
              </a:rPr>
              <a:t>Creating A List (Fixed Size)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114300" indent="-114300">
              <a:lnSpc>
                <a:spcPct val="110000"/>
              </a:lnSpc>
            </a:pPr>
            <a:r>
              <a:rPr lang="en-US" altLang="en-US" sz="2400" b="1" dirty="0"/>
              <a:t>Format (‘n’ element list):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2000" dirty="0"/>
              <a:t>     </a:t>
            </a:r>
            <a:r>
              <a:rPr lang="en-US" altLang="en-US" sz="1800" dirty="0">
                <a:latin typeface="Consolas" panose="020B0609020204030204" pitchFamily="49" charset="0"/>
              </a:rPr>
              <a:t>&lt;</a:t>
            </a:r>
            <a:r>
              <a:rPr lang="en-US" altLang="en-US" sz="1800" i="1" dirty="0">
                <a:latin typeface="Consolas" panose="020B0609020204030204" pitchFamily="49" charset="0"/>
              </a:rPr>
              <a:t>list_name</a:t>
            </a:r>
            <a:r>
              <a:rPr lang="en-US" altLang="en-US" sz="1800" dirty="0">
                <a:latin typeface="Consolas" panose="020B0609020204030204" pitchFamily="49" charset="0"/>
              </a:rPr>
              <a:t>&gt; = [&lt;</a:t>
            </a:r>
            <a:r>
              <a:rPr lang="en-US" altLang="en-US" sz="1800" i="1" dirty="0">
                <a:latin typeface="Consolas" panose="020B0609020204030204" pitchFamily="49" charset="0"/>
              </a:rPr>
              <a:t>value 1</a:t>
            </a:r>
            <a:r>
              <a:rPr lang="en-US" altLang="en-US" sz="1800" dirty="0">
                <a:latin typeface="Consolas" panose="020B0609020204030204" pitchFamily="49" charset="0"/>
              </a:rPr>
              <a:t>&gt;,  &lt;</a:t>
            </a:r>
            <a:r>
              <a:rPr lang="en-US" altLang="en-US" sz="1800" i="1" dirty="0">
                <a:latin typeface="Consolas" panose="020B0609020204030204" pitchFamily="49" charset="0"/>
              </a:rPr>
              <a:t>value 2</a:t>
            </a:r>
            <a:r>
              <a:rPr lang="en-US" altLang="en-US" sz="1800" dirty="0">
                <a:latin typeface="Consolas" panose="020B0609020204030204" pitchFamily="49" charset="0"/>
              </a:rPr>
              <a:t>&gt;, ... &lt;</a:t>
            </a:r>
            <a:r>
              <a:rPr lang="en-US" altLang="en-US" sz="1800" i="1" dirty="0">
                <a:latin typeface="Consolas" panose="020B0609020204030204" pitchFamily="49" charset="0"/>
              </a:rPr>
              <a:t>value n</a:t>
            </a:r>
            <a:r>
              <a:rPr lang="en-US" altLang="en-US" sz="1800" dirty="0">
                <a:latin typeface="Consolas" panose="020B0609020204030204" pitchFamily="49" charset="0"/>
              </a:rPr>
              <a:t>&gt;]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2400" b="1" dirty="0"/>
              <a:t>Example:</a:t>
            </a:r>
            <a:endParaRPr lang="en-US" altLang="en-US" sz="2400" dirty="0"/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</a:t>
            </a:r>
            <a:r>
              <a:rPr lang="en-US" altLang="en-US" sz="1800" b="1" dirty="0">
                <a:latin typeface="Consolas" panose="020B0609020204030204" pitchFamily="49" charset="0"/>
              </a:rPr>
              <a:t>#List with 5 elements, index ranges from 0 to (5-1)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endParaRPr lang="en-US" altLang="en-US" sz="1800" b="1" dirty="0">
              <a:latin typeface="Consolas" panose="020B0609020204030204" pitchFamily="49" charset="0"/>
            </a:endParaRP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percentages = [50.0, 100.0, 78.5, 99.9, 65.1]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2400" b="1" dirty="0"/>
              <a:t>Other Examples: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letters = ["A", "B", "A"]</a:t>
            </a:r>
          </a:p>
          <a:p>
            <a:pPr marL="114300" indent="-11430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names = ["The Borg", "Klingon ", "Hirogin", "Jem’hadar"]</a:t>
            </a:r>
          </a:p>
        </p:txBody>
      </p:sp>
      <p:sp>
        <p:nvSpPr>
          <p:cNvPr id="58372" name="TextBox 1"/>
          <p:cNvSpPr txBox="1">
            <a:spLocks noChangeArrowheads="1"/>
          </p:cNvSpPr>
          <p:nvPr/>
        </p:nvSpPr>
        <p:spPr bwMode="auto">
          <a:xfrm>
            <a:off x="2895600" y="1968500"/>
            <a:ext cx="838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Element 0</a:t>
            </a:r>
          </a:p>
        </p:txBody>
      </p:sp>
      <p:sp>
        <p:nvSpPr>
          <p:cNvPr id="58373" name="TextBox 4"/>
          <p:cNvSpPr txBox="1">
            <a:spLocks noChangeArrowheads="1"/>
          </p:cNvSpPr>
          <p:nvPr/>
        </p:nvSpPr>
        <p:spPr bwMode="auto">
          <a:xfrm>
            <a:off x="4419600" y="1968500"/>
            <a:ext cx="838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Element 1</a:t>
            </a:r>
          </a:p>
        </p:txBody>
      </p:sp>
      <p:sp>
        <p:nvSpPr>
          <p:cNvPr id="58374" name="TextBox 5"/>
          <p:cNvSpPr txBox="1">
            <a:spLocks noChangeArrowheads="1"/>
          </p:cNvSpPr>
          <p:nvPr/>
        </p:nvSpPr>
        <p:spPr bwMode="auto">
          <a:xfrm>
            <a:off x="6324600" y="1981200"/>
            <a:ext cx="9906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Element n-1</a:t>
            </a:r>
          </a:p>
        </p:txBody>
      </p:sp>
      <p:sp>
        <p:nvSpPr>
          <p:cNvPr id="58375" name="TextBox 6"/>
          <p:cNvSpPr txBox="1">
            <a:spLocks noChangeArrowheads="1"/>
          </p:cNvSpPr>
          <p:nvPr/>
        </p:nvSpPr>
        <p:spPr bwMode="auto">
          <a:xfrm>
            <a:off x="3124200" y="3513931"/>
            <a:ext cx="304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58376" name="TextBox 7"/>
          <p:cNvSpPr txBox="1">
            <a:spLocks noChangeArrowheads="1"/>
          </p:cNvSpPr>
          <p:nvPr/>
        </p:nvSpPr>
        <p:spPr bwMode="auto">
          <a:xfrm>
            <a:off x="3994150" y="3521869"/>
            <a:ext cx="304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8377" name="TextBox 8"/>
          <p:cNvSpPr txBox="1">
            <a:spLocks noChangeArrowheads="1"/>
          </p:cNvSpPr>
          <p:nvPr/>
        </p:nvSpPr>
        <p:spPr bwMode="auto">
          <a:xfrm>
            <a:off x="4762500" y="3510756"/>
            <a:ext cx="304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8378" name="TextBox 9"/>
          <p:cNvSpPr txBox="1">
            <a:spLocks noChangeArrowheads="1"/>
          </p:cNvSpPr>
          <p:nvPr/>
        </p:nvSpPr>
        <p:spPr bwMode="auto">
          <a:xfrm>
            <a:off x="5538788" y="3499644"/>
            <a:ext cx="3048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58379" name="TextBox 10"/>
          <p:cNvSpPr txBox="1">
            <a:spLocks noChangeArrowheads="1"/>
          </p:cNvSpPr>
          <p:nvPr/>
        </p:nvSpPr>
        <p:spPr bwMode="auto">
          <a:xfrm>
            <a:off x="6324600" y="3521869"/>
            <a:ext cx="304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8380" name="TextBox 1"/>
          <p:cNvSpPr txBox="1">
            <a:spLocks noChangeArrowheads="1"/>
          </p:cNvSpPr>
          <p:nvPr/>
        </p:nvSpPr>
        <p:spPr bwMode="auto">
          <a:xfrm>
            <a:off x="-15875" y="6477000"/>
            <a:ext cx="7467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 dirty="0"/>
              <a:t>1 These 4 names (Borg, Klingon, Hirogin, Jem’hadar) </a:t>
            </a:r>
            <a:r>
              <a:rPr lang="en-US" altLang="en-US" sz="1400" dirty="0">
                <a:sym typeface="Symbol" panose="05050102010706020507" pitchFamily="18" charset="2"/>
              </a:rPr>
              <a:t></a:t>
            </a:r>
            <a:r>
              <a:rPr lang="en-US" altLang="en-US" sz="1400" dirty="0"/>
              <a:t> are  CBS</a:t>
            </a:r>
          </a:p>
        </p:txBody>
      </p:sp>
    </p:spTree>
    <p:extLst>
      <p:ext uri="{BB962C8B-B14F-4D97-AF65-F5344CB8AC3E}">
        <p14:creationId xmlns:p14="http://schemas.microsoft.com/office/powerpoint/2010/main" val="2956011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List Operations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list operations:</a:t>
            </a:r>
          </a:p>
          <a:p>
            <a:pPr lvl="1"/>
            <a:r>
              <a:rPr lang="en-US" b="1" dirty="0"/>
              <a:t>Create a new fixed size list:</a:t>
            </a:r>
          </a:p>
          <a:p>
            <a:pPr marL="460375" lvl="2" indent="0">
              <a:buNone/>
            </a:pPr>
            <a:r>
              <a:rPr lang="en-US" sz="1600" dirty="0" err="1">
                <a:latin typeface="Consolas" panose="020B0609020204030204" pitchFamily="49" charset="0"/>
              </a:rPr>
              <a:t>aList</a:t>
            </a:r>
            <a:r>
              <a:rPr lang="en-US" sz="1600" dirty="0">
                <a:latin typeface="Consolas" panose="020B0609020204030204" pitchFamily="49" charset="0"/>
              </a:rPr>
              <a:t> = [2,6,2]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b="1" dirty="0"/>
              <a:t>Displaying entire list:</a:t>
            </a:r>
          </a:p>
          <a:p>
            <a:pPr marL="460375" lvl="2" indent="0">
              <a:buNone/>
            </a:pP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= 0</a:t>
            </a: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size = </a:t>
            </a:r>
            <a:r>
              <a:rPr lang="en-US" sz="1600" dirty="0" err="1">
                <a:latin typeface="Consolas" panose="020B0609020204030204" pitchFamily="49" charset="0"/>
              </a:rPr>
              <a:t>len</a:t>
            </a:r>
            <a:r>
              <a:rPr lang="en-US" sz="1600" dirty="0">
                <a:latin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</a:rPr>
              <a:t>aList</a:t>
            </a:r>
            <a:r>
              <a:rPr lang="en-US" sz="1600" dirty="0">
                <a:latin typeface="Consolas" panose="020B0609020204030204" pitchFamily="49" charset="0"/>
              </a:rPr>
              <a:t>)</a:t>
            </a: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while(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&lt; size): </a:t>
            </a:r>
            <a:r>
              <a:rPr lang="en-CA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#</a:t>
            </a:r>
            <a:r>
              <a:rPr lang="en-CA" sz="16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CA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 takes on values from 0 – (size-1)</a:t>
            </a:r>
            <a:endParaRPr lang="en-US" sz="1600" dirty="0">
              <a:latin typeface="Consolas" panose="020B0609020204030204" pitchFamily="49" charset="0"/>
            </a:endParaRP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print(</a:t>
            </a:r>
            <a:r>
              <a:rPr lang="en-US" sz="1600" dirty="0" err="1">
                <a:latin typeface="Consolas" panose="020B0609020204030204" pitchFamily="49" charset="0"/>
              </a:rPr>
              <a:t>aList</a:t>
            </a:r>
            <a:r>
              <a:rPr lang="en-US" sz="1600" dirty="0">
                <a:latin typeface="Consolas" panose="020B0609020204030204" pitchFamily="49" charset="0"/>
              </a:rPr>
              <a:t>[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], end=" ")</a:t>
            </a: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= 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+ 1</a:t>
            </a:r>
            <a:endParaRPr lang="en-US" dirty="0"/>
          </a:p>
          <a:p>
            <a:pPr lvl="1"/>
            <a:r>
              <a:rPr lang="en-US" b="1" dirty="0"/>
              <a:t>Modifying a single element</a:t>
            </a:r>
          </a:p>
          <a:p>
            <a:pPr marL="460375" lvl="2" indent="0">
              <a:buNone/>
            </a:pPr>
            <a:r>
              <a:rPr lang="en-US" sz="1600" dirty="0" err="1">
                <a:latin typeface="Consolas" panose="020B0609020204030204" pitchFamily="49" charset="0"/>
              </a:rPr>
              <a:t>aList</a:t>
            </a:r>
            <a:r>
              <a:rPr lang="en-US" sz="1600" dirty="0">
                <a:latin typeface="Consolas" panose="020B0609020204030204" pitchFamily="49" charset="0"/>
              </a:rPr>
              <a:t>[size-1] = 3</a:t>
            </a:r>
          </a:p>
          <a:p>
            <a:pPr lvl="1"/>
            <a:r>
              <a:rPr lang="en-US" b="1" dirty="0"/>
              <a:t>Modifying all elements</a:t>
            </a:r>
          </a:p>
          <a:p>
            <a:pPr marL="460375" lvl="2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while(</a:t>
            </a:r>
            <a:r>
              <a:rPr lang="en-CA" sz="1600" dirty="0" err="1">
                <a:latin typeface="Consolas" panose="020B0609020204030204" pitchFamily="49" charset="0"/>
              </a:rPr>
              <a:t>i</a:t>
            </a:r>
            <a:r>
              <a:rPr lang="en-CA" sz="1600" dirty="0">
                <a:latin typeface="Consolas" panose="020B0609020204030204" pitchFamily="49" charset="0"/>
              </a:rPr>
              <a:t> &lt; size): </a:t>
            </a:r>
            <a:r>
              <a:rPr lang="en-CA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#</a:t>
            </a:r>
            <a:r>
              <a:rPr lang="en-CA" sz="16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CA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 takes on values from 0 – (size-1)</a:t>
            </a:r>
          </a:p>
          <a:p>
            <a:pPr marL="460375" lvl="2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</a:t>
            </a:r>
            <a:r>
              <a:rPr lang="en-CA" sz="1600" dirty="0" err="1">
                <a:latin typeface="Consolas" panose="020B0609020204030204" pitchFamily="49" charset="0"/>
              </a:rPr>
              <a:t>aList</a:t>
            </a:r>
            <a:r>
              <a:rPr lang="en-CA" sz="1600" dirty="0">
                <a:latin typeface="Consolas" panose="020B0609020204030204" pitchFamily="49" charset="0"/>
              </a:rPr>
              <a:t>[</a:t>
            </a:r>
            <a:r>
              <a:rPr lang="en-CA" sz="1600" dirty="0" err="1">
                <a:latin typeface="Consolas" panose="020B0609020204030204" pitchFamily="49" charset="0"/>
              </a:rPr>
              <a:t>i</a:t>
            </a:r>
            <a:r>
              <a:rPr lang="en-CA" sz="1600" dirty="0">
                <a:latin typeface="Consolas" panose="020B0609020204030204" pitchFamily="49" charset="0"/>
              </a:rPr>
              <a:t>] = </a:t>
            </a:r>
            <a:r>
              <a:rPr lang="en-CA" sz="1600" dirty="0" err="1">
                <a:latin typeface="Consolas" panose="020B0609020204030204" pitchFamily="49" charset="0"/>
              </a:rPr>
              <a:t>aList</a:t>
            </a:r>
            <a:r>
              <a:rPr lang="en-CA" sz="1600" dirty="0">
                <a:latin typeface="Consolas" panose="020B0609020204030204" pitchFamily="49" charset="0"/>
              </a:rPr>
              <a:t>[</a:t>
            </a:r>
            <a:r>
              <a:rPr lang="en-CA" sz="1600" dirty="0" err="1">
                <a:latin typeface="Consolas" panose="020B0609020204030204" pitchFamily="49" charset="0"/>
              </a:rPr>
              <a:t>i</a:t>
            </a:r>
            <a:r>
              <a:rPr lang="en-CA" sz="1600" dirty="0">
                <a:latin typeface="Consolas" panose="020B0609020204030204" pitchFamily="49" charset="0"/>
              </a:rPr>
              <a:t>] * 2</a:t>
            </a:r>
          </a:p>
          <a:p>
            <a:pPr marL="460375" lvl="2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</a:t>
            </a:r>
            <a:r>
              <a:rPr lang="en-CA" sz="1600" dirty="0" err="1">
                <a:latin typeface="Consolas" panose="020B0609020204030204" pitchFamily="49" charset="0"/>
              </a:rPr>
              <a:t>i</a:t>
            </a:r>
            <a:r>
              <a:rPr lang="en-CA" sz="1600" dirty="0">
                <a:latin typeface="Consolas" panose="020B0609020204030204" pitchFamily="49" charset="0"/>
              </a:rPr>
              <a:t> = </a:t>
            </a:r>
            <a:r>
              <a:rPr lang="en-CA" sz="1600" dirty="0" err="1">
                <a:latin typeface="Consolas" panose="020B0609020204030204" pitchFamily="49" charset="0"/>
              </a:rPr>
              <a:t>i</a:t>
            </a:r>
            <a:r>
              <a:rPr lang="en-CA" sz="1600" dirty="0">
                <a:latin typeface="Consolas" panose="020B0609020204030204" pitchFamily="49" charset="0"/>
              </a:rPr>
              <a:t> + 1</a:t>
            </a:r>
          </a:p>
          <a:p>
            <a:pPr lvl="1"/>
            <a:r>
              <a:rPr lang="en-US" b="1" dirty="0"/>
              <a:t>Adding new elements: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adding new elements to end </a:t>
            </a:r>
            <a:r>
              <a:rPr lang="en-US" dirty="0"/>
              <a:t>(append method):</a:t>
            </a: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</a:rPr>
              <a:t>aList.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append</a:t>
            </a:r>
            <a:r>
              <a:rPr lang="en-US" sz="1600" dirty="0">
                <a:latin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</a:rPr>
              <a:t>ch</a:t>
            </a:r>
            <a:r>
              <a:rPr lang="en-US" sz="1600" dirty="0">
                <a:latin typeface="Consolas" panose="020B0609020204030204" pitchFamily="49" charset="0"/>
              </a:rPr>
              <a:t>)</a:t>
            </a:r>
          </a:p>
          <a:p>
            <a:pPr marL="460375" lvl="2" indent="0">
              <a:buNone/>
            </a:pPr>
            <a:endParaRPr lang="en-CA" sz="1600" dirty="0">
              <a:latin typeface="Consolas" panose="020B0609020204030204" pitchFamily="49" charset="0"/>
            </a:endParaRP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A0A096F8-31EF-AED7-1CBD-877ACDFFC37B}"/>
              </a:ext>
            </a:extLst>
          </p:cNvPr>
          <p:cNvSpPr/>
          <p:nvPr/>
        </p:nvSpPr>
        <p:spPr>
          <a:xfrm>
            <a:off x="923731" y="3163078"/>
            <a:ext cx="1849270" cy="447869"/>
          </a:xfrm>
          <a:custGeom>
            <a:avLst/>
            <a:gdLst>
              <a:gd name="connsiteX0" fmla="*/ 214604 w 1849270"/>
              <a:gd name="connsiteY0" fmla="*/ 354563 h 447869"/>
              <a:gd name="connsiteX1" fmla="*/ 475861 w 1849270"/>
              <a:gd name="connsiteY1" fmla="*/ 391885 h 447869"/>
              <a:gd name="connsiteX2" fmla="*/ 550506 w 1849270"/>
              <a:gd name="connsiteY2" fmla="*/ 410546 h 447869"/>
              <a:gd name="connsiteX3" fmla="*/ 802432 w 1849270"/>
              <a:gd name="connsiteY3" fmla="*/ 429208 h 447869"/>
              <a:gd name="connsiteX4" fmla="*/ 961053 w 1849270"/>
              <a:gd name="connsiteY4" fmla="*/ 447869 h 447869"/>
              <a:gd name="connsiteX5" fmla="*/ 1380930 w 1849270"/>
              <a:gd name="connsiteY5" fmla="*/ 438538 h 447869"/>
              <a:gd name="connsiteX6" fmla="*/ 1455575 w 1849270"/>
              <a:gd name="connsiteY6" fmla="*/ 401216 h 447869"/>
              <a:gd name="connsiteX7" fmla="*/ 1586204 w 1849270"/>
              <a:gd name="connsiteY7" fmla="*/ 354563 h 447869"/>
              <a:gd name="connsiteX8" fmla="*/ 1791477 w 1849270"/>
              <a:gd name="connsiteY8" fmla="*/ 223934 h 447869"/>
              <a:gd name="connsiteX9" fmla="*/ 1838130 w 1849270"/>
              <a:gd name="connsiteY9" fmla="*/ 177281 h 447869"/>
              <a:gd name="connsiteX10" fmla="*/ 1847461 w 1849270"/>
              <a:gd name="connsiteY10" fmla="*/ 139959 h 447869"/>
              <a:gd name="connsiteX11" fmla="*/ 1679510 w 1849270"/>
              <a:gd name="connsiteY11" fmla="*/ 37322 h 447869"/>
              <a:gd name="connsiteX12" fmla="*/ 1492898 w 1849270"/>
              <a:gd name="connsiteY12" fmla="*/ 27991 h 447869"/>
              <a:gd name="connsiteX13" fmla="*/ 1166326 w 1849270"/>
              <a:gd name="connsiteY13" fmla="*/ 0 h 447869"/>
              <a:gd name="connsiteX14" fmla="*/ 550506 w 1849270"/>
              <a:gd name="connsiteY14" fmla="*/ 18661 h 447869"/>
              <a:gd name="connsiteX15" fmla="*/ 485191 w 1849270"/>
              <a:gd name="connsiteY15" fmla="*/ 27991 h 447869"/>
              <a:gd name="connsiteX16" fmla="*/ 279918 w 1849270"/>
              <a:gd name="connsiteY16" fmla="*/ 55983 h 447869"/>
              <a:gd name="connsiteX17" fmla="*/ 205273 w 1849270"/>
              <a:gd name="connsiteY17" fmla="*/ 83975 h 447869"/>
              <a:gd name="connsiteX18" fmla="*/ 102636 w 1849270"/>
              <a:gd name="connsiteY18" fmla="*/ 130628 h 447869"/>
              <a:gd name="connsiteX19" fmla="*/ 55983 w 1849270"/>
              <a:gd name="connsiteY19" fmla="*/ 149289 h 447869"/>
              <a:gd name="connsiteX20" fmla="*/ 37322 w 1849270"/>
              <a:gd name="connsiteY20" fmla="*/ 177281 h 447869"/>
              <a:gd name="connsiteX21" fmla="*/ 9330 w 1849270"/>
              <a:gd name="connsiteY21" fmla="*/ 205273 h 447869"/>
              <a:gd name="connsiteX22" fmla="*/ 0 w 1849270"/>
              <a:gd name="connsiteY22" fmla="*/ 233265 h 447869"/>
              <a:gd name="connsiteX23" fmla="*/ 18661 w 1849270"/>
              <a:gd name="connsiteY23" fmla="*/ 279918 h 447869"/>
              <a:gd name="connsiteX24" fmla="*/ 102636 w 1849270"/>
              <a:gd name="connsiteY24" fmla="*/ 289249 h 447869"/>
              <a:gd name="connsiteX25" fmla="*/ 233265 w 1849270"/>
              <a:gd name="connsiteY25" fmla="*/ 307910 h 447869"/>
              <a:gd name="connsiteX26" fmla="*/ 242596 w 1849270"/>
              <a:gd name="connsiteY26" fmla="*/ 307910 h 447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849270" h="447869">
                <a:moveTo>
                  <a:pt x="214604" y="354563"/>
                </a:moveTo>
                <a:cubicBezTo>
                  <a:pt x="271345" y="362128"/>
                  <a:pt x="415619" y="380411"/>
                  <a:pt x="475861" y="391885"/>
                </a:cubicBezTo>
                <a:cubicBezTo>
                  <a:pt x="501055" y="396684"/>
                  <a:pt x="525024" y="407634"/>
                  <a:pt x="550506" y="410546"/>
                </a:cubicBezTo>
                <a:cubicBezTo>
                  <a:pt x="634167" y="420107"/>
                  <a:pt x="718572" y="421584"/>
                  <a:pt x="802432" y="429208"/>
                </a:cubicBezTo>
                <a:cubicBezTo>
                  <a:pt x="855452" y="434028"/>
                  <a:pt x="908179" y="441649"/>
                  <a:pt x="961053" y="447869"/>
                </a:cubicBezTo>
                <a:lnTo>
                  <a:pt x="1380930" y="438538"/>
                </a:lnTo>
                <a:cubicBezTo>
                  <a:pt x="1408626" y="435925"/>
                  <a:pt x="1429746" y="411547"/>
                  <a:pt x="1455575" y="401216"/>
                </a:cubicBezTo>
                <a:cubicBezTo>
                  <a:pt x="1585526" y="349236"/>
                  <a:pt x="1456285" y="419522"/>
                  <a:pt x="1586204" y="354563"/>
                </a:cubicBezTo>
                <a:cubicBezTo>
                  <a:pt x="1639906" y="327712"/>
                  <a:pt x="1756363" y="259048"/>
                  <a:pt x="1791477" y="223934"/>
                </a:cubicBezTo>
                <a:lnTo>
                  <a:pt x="1838130" y="177281"/>
                </a:lnTo>
                <a:cubicBezTo>
                  <a:pt x="1841240" y="164840"/>
                  <a:pt x="1853922" y="151036"/>
                  <a:pt x="1847461" y="139959"/>
                </a:cubicBezTo>
                <a:cubicBezTo>
                  <a:pt x="1808464" y="73107"/>
                  <a:pt x="1752436" y="47046"/>
                  <a:pt x="1679510" y="37322"/>
                </a:cubicBezTo>
                <a:cubicBezTo>
                  <a:pt x="1617775" y="29090"/>
                  <a:pt x="1555053" y="31958"/>
                  <a:pt x="1492898" y="27991"/>
                </a:cubicBezTo>
                <a:cubicBezTo>
                  <a:pt x="1262343" y="13275"/>
                  <a:pt x="1310716" y="18047"/>
                  <a:pt x="1166326" y="0"/>
                </a:cubicBezTo>
                <a:lnTo>
                  <a:pt x="550506" y="18661"/>
                </a:lnTo>
                <a:cubicBezTo>
                  <a:pt x="528532" y="19564"/>
                  <a:pt x="506991" y="25084"/>
                  <a:pt x="485191" y="27991"/>
                </a:cubicBezTo>
                <a:cubicBezTo>
                  <a:pt x="263491" y="57551"/>
                  <a:pt x="616767" y="7863"/>
                  <a:pt x="279918" y="55983"/>
                </a:cubicBezTo>
                <a:cubicBezTo>
                  <a:pt x="255036" y="65314"/>
                  <a:pt x="229764" y="73663"/>
                  <a:pt x="205273" y="83975"/>
                </a:cubicBezTo>
                <a:cubicBezTo>
                  <a:pt x="170637" y="98558"/>
                  <a:pt x="137066" y="115565"/>
                  <a:pt x="102636" y="130628"/>
                </a:cubicBezTo>
                <a:cubicBezTo>
                  <a:pt x="87291" y="137341"/>
                  <a:pt x="71534" y="143069"/>
                  <a:pt x="55983" y="149289"/>
                </a:cubicBezTo>
                <a:cubicBezTo>
                  <a:pt x="49763" y="158620"/>
                  <a:pt x="44501" y="168666"/>
                  <a:pt x="37322" y="177281"/>
                </a:cubicBezTo>
                <a:cubicBezTo>
                  <a:pt x="28874" y="187418"/>
                  <a:pt x="16649" y="194294"/>
                  <a:pt x="9330" y="205273"/>
                </a:cubicBezTo>
                <a:cubicBezTo>
                  <a:pt x="3874" y="213457"/>
                  <a:pt x="3110" y="223934"/>
                  <a:pt x="0" y="233265"/>
                </a:cubicBezTo>
                <a:cubicBezTo>
                  <a:pt x="6220" y="248816"/>
                  <a:pt x="3957" y="271898"/>
                  <a:pt x="18661" y="279918"/>
                </a:cubicBezTo>
                <a:cubicBezTo>
                  <a:pt x="43386" y="293404"/>
                  <a:pt x="74709" y="285606"/>
                  <a:pt x="102636" y="289249"/>
                </a:cubicBezTo>
                <a:cubicBezTo>
                  <a:pt x="146252" y="294938"/>
                  <a:pt x="189666" y="302097"/>
                  <a:pt x="233265" y="307910"/>
                </a:cubicBezTo>
                <a:cubicBezTo>
                  <a:pt x="236348" y="308321"/>
                  <a:pt x="239486" y="307910"/>
                  <a:pt x="242596" y="30791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29DE9C0-07B3-B5C6-B32F-7AE3FA546CB3}"/>
              </a:ext>
            </a:extLst>
          </p:cNvPr>
          <p:cNvSpPr/>
          <p:nvPr/>
        </p:nvSpPr>
        <p:spPr>
          <a:xfrm>
            <a:off x="1267722" y="3750906"/>
            <a:ext cx="1382172" cy="405644"/>
          </a:xfrm>
          <a:custGeom>
            <a:avLst/>
            <a:gdLst>
              <a:gd name="connsiteX0" fmla="*/ 66556 w 1382172"/>
              <a:gd name="connsiteY0" fmla="*/ 373225 h 405644"/>
              <a:gd name="connsiteX1" fmla="*/ 1102254 w 1382172"/>
              <a:gd name="connsiteY1" fmla="*/ 382555 h 405644"/>
              <a:gd name="connsiteX2" fmla="*/ 1242213 w 1382172"/>
              <a:gd name="connsiteY2" fmla="*/ 335902 h 405644"/>
              <a:gd name="connsiteX3" fmla="*/ 1344849 w 1382172"/>
              <a:gd name="connsiteY3" fmla="*/ 251927 h 405644"/>
              <a:gd name="connsiteX4" fmla="*/ 1382172 w 1382172"/>
              <a:gd name="connsiteY4" fmla="*/ 195943 h 405644"/>
              <a:gd name="connsiteX5" fmla="*/ 1354180 w 1382172"/>
              <a:gd name="connsiteY5" fmla="*/ 74645 h 405644"/>
              <a:gd name="connsiteX6" fmla="*/ 1335519 w 1382172"/>
              <a:gd name="connsiteY6" fmla="*/ 46653 h 405644"/>
              <a:gd name="connsiteX7" fmla="*/ 738360 w 1382172"/>
              <a:gd name="connsiteY7" fmla="*/ 0 h 405644"/>
              <a:gd name="connsiteX8" fmla="*/ 131870 w 1382172"/>
              <a:gd name="connsiteY8" fmla="*/ 37323 h 405644"/>
              <a:gd name="connsiteX9" fmla="*/ 94547 w 1382172"/>
              <a:gd name="connsiteY9" fmla="*/ 55984 h 405644"/>
              <a:gd name="connsiteX10" fmla="*/ 29233 w 1382172"/>
              <a:gd name="connsiteY10" fmla="*/ 83976 h 405644"/>
              <a:gd name="connsiteX11" fmla="*/ 1241 w 1382172"/>
              <a:gd name="connsiteY11" fmla="*/ 121298 h 405644"/>
              <a:gd name="connsiteX12" fmla="*/ 10572 w 1382172"/>
              <a:gd name="connsiteY12" fmla="*/ 223935 h 405644"/>
              <a:gd name="connsiteX13" fmla="*/ 19902 w 1382172"/>
              <a:gd name="connsiteY13" fmla="*/ 251927 h 405644"/>
              <a:gd name="connsiteX14" fmla="*/ 66556 w 1382172"/>
              <a:gd name="connsiteY14" fmla="*/ 298580 h 405644"/>
              <a:gd name="connsiteX15" fmla="*/ 141200 w 1382172"/>
              <a:gd name="connsiteY15" fmla="*/ 317241 h 405644"/>
              <a:gd name="connsiteX16" fmla="*/ 215845 w 1382172"/>
              <a:gd name="connsiteY16" fmla="*/ 335902 h 405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82172" h="405644">
                <a:moveTo>
                  <a:pt x="66556" y="373225"/>
                </a:moveTo>
                <a:cubicBezTo>
                  <a:pt x="477753" y="410606"/>
                  <a:pt x="484216" y="418211"/>
                  <a:pt x="1102254" y="382555"/>
                </a:cubicBezTo>
                <a:cubicBezTo>
                  <a:pt x="1151349" y="379723"/>
                  <a:pt x="1242213" y="335902"/>
                  <a:pt x="1242213" y="335902"/>
                </a:cubicBezTo>
                <a:cubicBezTo>
                  <a:pt x="1281932" y="307531"/>
                  <a:pt x="1314854" y="289421"/>
                  <a:pt x="1344849" y="251927"/>
                </a:cubicBezTo>
                <a:cubicBezTo>
                  <a:pt x="1358860" y="234414"/>
                  <a:pt x="1369731" y="214604"/>
                  <a:pt x="1382172" y="195943"/>
                </a:cubicBezTo>
                <a:cubicBezTo>
                  <a:pt x="1372841" y="155510"/>
                  <a:pt x="1366557" y="114251"/>
                  <a:pt x="1354180" y="74645"/>
                </a:cubicBezTo>
                <a:cubicBezTo>
                  <a:pt x="1350835" y="63941"/>
                  <a:pt x="1346557" y="48634"/>
                  <a:pt x="1335519" y="46653"/>
                </a:cubicBezTo>
                <a:cubicBezTo>
                  <a:pt x="1121598" y="8257"/>
                  <a:pt x="949968" y="7838"/>
                  <a:pt x="738360" y="0"/>
                </a:cubicBezTo>
                <a:cubicBezTo>
                  <a:pt x="672732" y="2524"/>
                  <a:pt x="296757" y="-1474"/>
                  <a:pt x="131870" y="37323"/>
                </a:cubicBezTo>
                <a:cubicBezTo>
                  <a:pt x="118330" y="40509"/>
                  <a:pt x="107210" y="50228"/>
                  <a:pt x="94547" y="55984"/>
                </a:cubicBezTo>
                <a:cubicBezTo>
                  <a:pt x="72984" y="65786"/>
                  <a:pt x="51004" y="74645"/>
                  <a:pt x="29233" y="83976"/>
                </a:cubicBezTo>
                <a:cubicBezTo>
                  <a:pt x="19902" y="96417"/>
                  <a:pt x="3296" y="105883"/>
                  <a:pt x="1241" y="121298"/>
                </a:cubicBezTo>
                <a:cubicBezTo>
                  <a:pt x="-3299" y="155350"/>
                  <a:pt x="5714" y="189927"/>
                  <a:pt x="10572" y="223935"/>
                </a:cubicBezTo>
                <a:cubicBezTo>
                  <a:pt x="11963" y="233671"/>
                  <a:pt x="14001" y="244059"/>
                  <a:pt x="19902" y="251927"/>
                </a:cubicBezTo>
                <a:cubicBezTo>
                  <a:pt x="33098" y="269521"/>
                  <a:pt x="45220" y="293246"/>
                  <a:pt x="66556" y="298580"/>
                </a:cubicBezTo>
                <a:cubicBezTo>
                  <a:pt x="91437" y="304800"/>
                  <a:pt x="116869" y="309131"/>
                  <a:pt x="141200" y="317241"/>
                </a:cubicBezTo>
                <a:cubicBezTo>
                  <a:pt x="203085" y="337869"/>
                  <a:pt x="177513" y="335902"/>
                  <a:pt x="215845" y="33590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C6C917-8B91-00E9-24E7-3ABA3173E219}"/>
              </a:ext>
            </a:extLst>
          </p:cNvPr>
          <p:cNvSpPr txBox="1"/>
          <p:nvPr/>
        </p:nvSpPr>
        <p:spPr>
          <a:xfrm>
            <a:off x="-752669" y="3147527"/>
            <a:ext cx="1676400" cy="8382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CA" sz="1200" b="1" dirty="0">
                <a:solidFill>
                  <a:srgbClr val="FF0000"/>
                </a:solidFill>
              </a:rPr>
              <a:t>List traversal (going through from beginning to end) is very common list operation</a:t>
            </a:r>
          </a:p>
        </p:txBody>
      </p:sp>
    </p:spTree>
    <p:extLst>
      <p:ext uri="{BB962C8B-B14F-4D97-AF65-F5344CB8AC3E}">
        <p14:creationId xmlns:p14="http://schemas.microsoft.com/office/powerpoint/2010/main" val="2826603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Negative Indices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Although Python allows for negative indices (-1 last element, -2 second last…-&lt;size&gt;) this is unusual and this approach is not allowed in other languages.</a:t>
            </a:r>
          </a:p>
          <a:p>
            <a:r>
              <a:rPr lang="en-US" altLang="en-US" dirty="0"/>
              <a:t>So unless otherwise told your </a:t>
            </a:r>
            <a:r>
              <a:rPr lang="en-US" altLang="en-US" b="1" dirty="0">
                <a:solidFill>
                  <a:srgbClr val="92D050"/>
                </a:solidFill>
              </a:rPr>
              <a:t>index should be </a:t>
            </a:r>
            <a:r>
              <a:rPr lang="en-US" altLang="en-US" b="1">
                <a:solidFill>
                  <a:srgbClr val="92D050"/>
                </a:solidFill>
              </a:rPr>
              <a:t>a non-negative </a:t>
            </a:r>
            <a:r>
              <a:rPr lang="en-US" altLang="en-US" b="1" dirty="0">
                <a:solidFill>
                  <a:srgbClr val="92D050"/>
                </a:solidFill>
              </a:rPr>
              <a:t>integer</a:t>
            </a:r>
            <a:r>
              <a:rPr lang="en-US" altLang="en-US" dirty="0"/>
              <a:t> ranging from &lt;zero&gt; to &lt;list size – 1&gt;</a:t>
            </a:r>
          </a:p>
          <a:p>
            <a:r>
              <a:rPr lang="en-US" altLang="en-US" b="1" dirty="0">
                <a:solidFill>
                  <a:srgbClr val="FF0000"/>
                </a:solidFill>
              </a:rPr>
              <a:t>Don’t use negative indices</a:t>
            </a:r>
            <a:r>
              <a:rPr lang="en-US" altLang="en-US" dirty="0"/>
              <a:t>.</a:t>
            </a:r>
          </a:p>
          <a:p>
            <a:pPr marL="0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937834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200" dirty="0">
                <a:latin typeface="+mn-lt"/>
                <a:ea typeface="+mj-ea"/>
                <a:cs typeface="+mj-cs"/>
              </a:rPr>
              <a:t>Creating A List (Fixed Size, Same Data In Each Element)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114300" indent="-114300">
              <a:lnSpc>
                <a:spcPct val="110000"/>
              </a:lnSpc>
            </a:pPr>
            <a:r>
              <a:rPr lang="en-US" altLang="en-US" sz="2400" b="1" dirty="0"/>
              <a:t>Format (‘n’ element list, n &gt;= 1):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2000" dirty="0"/>
              <a:t>     </a:t>
            </a:r>
            <a:r>
              <a:rPr lang="en-US" altLang="en-US" sz="1800" dirty="0">
                <a:latin typeface="Consolas" panose="020B0609020204030204" pitchFamily="49" charset="0"/>
              </a:rPr>
              <a:t>&lt;</a:t>
            </a:r>
            <a:r>
              <a:rPr lang="en-US" altLang="en-US" sz="1800" i="1" dirty="0">
                <a:latin typeface="Consolas" panose="020B0609020204030204" pitchFamily="49" charset="0"/>
              </a:rPr>
              <a:t>list_name</a:t>
            </a:r>
            <a:r>
              <a:rPr lang="en-US" altLang="en-US" sz="1800" dirty="0">
                <a:latin typeface="Consolas" panose="020B0609020204030204" pitchFamily="49" charset="0"/>
              </a:rPr>
              <a:t>&gt; = [&lt;element data&gt;] * &lt;n&gt;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2400" b="1" dirty="0"/>
              <a:t>Examples:</a:t>
            </a:r>
          </a:p>
          <a:p>
            <a:pPr marL="457200" lvl="1" indent="-114300">
              <a:lnSpc>
                <a:spcPct val="110000"/>
              </a:lnSpc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aList1 = [" "] * 7</a:t>
            </a:r>
          </a:p>
          <a:p>
            <a:pPr marL="457200" lvl="1" indent="-114300">
              <a:lnSpc>
                <a:spcPct val="110000"/>
              </a:lnSpc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 marL="457200" lvl="1" indent="-114300">
              <a:lnSpc>
                <a:spcPct val="110000"/>
              </a:lnSpc>
              <a:buNone/>
            </a:pPr>
            <a:r>
              <a:rPr lang="en-US" altLang="en-US" sz="2000" b="1" dirty="0">
                <a:solidFill>
                  <a:srgbClr val="0000FF"/>
                </a:solidFill>
                <a:latin typeface="Consolas" panose="020B0609020204030204" pitchFamily="49" charset="0"/>
              </a:rPr>
              <a:t># Assume the constant has been declared</a:t>
            </a:r>
          </a:p>
          <a:p>
            <a:pPr marL="457200" lvl="1" indent="-114300">
              <a:lnSpc>
                <a:spcPct val="110000"/>
              </a:lnSpc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aList2 = [-1] * NUMBER_ELEMENTS</a:t>
            </a:r>
          </a:p>
          <a:p>
            <a:pPr marL="457200" lvl="1" indent="-114300">
              <a:lnSpc>
                <a:spcPct val="110000"/>
              </a:lnSpc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 marL="457200" lvl="1" indent="-114300">
              <a:lnSpc>
                <a:spcPct val="110000"/>
              </a:lnSpc>
              <a:buNone/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47711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/>
              <a:t>Revised Version Using A List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tabLst>
                <a:tab pos="1714500" algn="l"/>
              </a:tabLst>
            </a:pPr>
            <a:r>
              <a:rPr lang="en-US" altLang="en-US" sz="2400" b="1" dirty="0"/>
              <a:t>Name of the example program: </a:t>
            </a:r>
            <a:r>
              <a:rPr lang="en-CA" altLang="en-US" sz="2000" dirty="0">
                <a:latin typeface="Consolas" panose="020B0609020204030204" pitchFamily="49" charset="0"/>
              </a:rPr>
              <a:t>1classListV2.py</a:t>
            </a:r>
          </a:p>
          <a:p>
            <a:pPr marL="533400" lvl="1" indent="-190500">
              <a:tabLst>
                <a:tab pos="1714500" algn="l"/>
              </a:tabLst>
            </a:pPr>
            <a:r>
              <a:rPr lang="en-US" altLang="en-US" sz="2000" dirty="0"/>
              <a:t>Learning: an alternative implementation that illustrates the advantages of using a list. Can access individual elements as well as the entire list.</a:t>
            </a:r>
          </a:p>
          <a:p>
            <a:pPr marL="342900" lvl="1" indent="0">
              <a:tabLst>
                <a:tab pos="1714500" algn="l"/>
              </a:tabLst>
            </a:pPr>
            <a:endParaRPr lang="en-CA" altLang="en-US" sz="2000" dirty="0"/>
          </a:p>
          <a:p>
            <a:pPr marL="342900" lvl="1" indent="0">
              <a:buFont typeface="Arial" panose="020B0604020202020204" pitchFamily="34" charset="0"/>
              <a:buNone/>
              <a:tabLst>
                <a:tab pos="1714500" algn="l"/>
              </a:tabLst>
            </a:pPr>
            <a:r>
              <a:rPr lang="en-US" altLang="en-US" sz="1800" dirty="0">
                <a:latin typeface="Consolas" panose="020B0609020204030204" pitchFamily="49" charset="0"/>
              </a:rPr>
              <a:t>CLASS_SIZE = 5</a:t>
            </a:r>
          </a:p>
          <a:p>
            <a:pPr marL="342900" lvl="1" indent="0">
              <a:buFont typeface="Arial" panose="020B0604020202020204" pitchFamily="34" charset="0"/>
              <a:buNone/>
              <a:tabLst>
                <a:tab pos="1714500" algn="l"/>
              </a:tabLst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  <a:tabLst>
                <a:tab pos="1714500" algn="l"/>
              </a:tabLst>
            </a:pPr>
            <a:r>
              <a:rPr lang="en-US" altLang="en-US" sz="1800" dirty="0">
                <a:latin typeface="Consolas" panose="020B0609020204030204" pitchFamily="49" charset="0"/>
              </a:rPr>
              <a:t>def initialize():</a:t>
            </a:r>
          </a:p>
          <a:p>
            <a:pPr marL="342900" lvl="1" indent="0">
              <a:buNone/>
              <a:tabLst>
                <a:tab pos="1714500" algn="l"/>
              </a:tabLst>
            </a:pPr>
            <a:r>
              <a:rPr lang="en-US" altLang="en-US" sz="1800" dirty="0">
                <a:latin typeface="Consolas" panose="020B0609020204030204" pitchFamily="49" charset="0"/>
              </a:rPr>
              <a:t>    classGrades = [-1] * CLASS_SIZE</a:t>
            </a:r>
          </a:p>
          <a:p>
            <a:pPr marL="342900" lvl="1" indent="0">
              <a:buNone/>
              <a:tabLst>
                <a:tab pos="1714500" algn="l"/>
              </a:tabLst>
            </a:pPr>
            <a:r>
              <a:rPr lang="en-US" altLang="en-US" sz="1800" dirty="0">
                <a:latin typeface="Consolas" panose="020B0609020204030204" pitchFamily="49" charset="0"/>
              </a:rPr>
              <a:t>    return(classGrades)</a:t>
            </a:r>
            <a:endParaRPr lang="en-CA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87231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/>
              <a:t>Revised Version Using A List (2)</a:t>
            </a:r>
            <a:endParaRPr lang="en-US" altLang="en-US" sz="3200" dirty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47775"/>
            <a:ext cx="8229600" cy="3248025"/>
          </a:xfrm>
        </p:spPr>
        <p:txBody>
          <a:bodyPr/>
          <a:lstStyle/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def read(classGrades):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total = 0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average = 0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for i in range (0, CLASS_SIZE, 1):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temp = i + 1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print("Enter grade for student no.", temp, ":")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classGrades[i] = float(input ("&gt;"))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total = total + classGrades[i]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average = total / CLASS_SIZE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return(classGrades, average)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altLang="en-US" sz="1800" dirty="0"/>
          </a:p>
        </p:txBody>
      </p:sp>
      <p:sp>
        <p:nvSpPr>
          <p:cNvPr id="68612" name="TextBox 4"/>
          <p:cNvSpPr txBox="1">
            <a:spLocks noChangeArrowheads="1"/>
          </p:cNvSpPr>
          <p:nvPr/>
        </p:nvSpPr>
        <p:spPr bwMode="auto">
          <a:xfrm>
            <a:off x="0" y="4787900"/>
            <a:ext cx="16002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b="1" dirty="0">
                <a:latin typeface="Arial" panose="020B0604020202020204" pitchFamily="34" charset="0"/>
              </a:rPr>
              <a:t>classGrades</a:t>
            </a:r>
          </a:p>
        </p:txBody>
      </p:sp>
      <p:sp>
        <p:nvSpPr>
          <p:cNvPr id="6" name="Rectangle 5"/>
          <p:cNvSpPr/>
          <p:nvPr/>
        </p:nvSpPr>
        <p:spPr>
          <a:xfrm>
            <a:off x="1219200" y="4865688"/>
            <a:ext cx="304800" cy="15398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385888" y="4972050"/>
            <a:ext cx="0" cy="2301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1295400" y="5153025"/>
            <a:ext cx="1600200" cy="158115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616" name="TextBox 9"/>
          <p:cNvSpPr txBox="1">
            <a:spLocks noChangeArrowheads="1"/>
          </p:cNvSpPr>
          <p:nvPr/>
        </p:nvSpPr>
        <p:spPr bwMode="auto">
          <a:xfrm>
            <a:off x="1382713" y="5202238"/>
            <a:ext cx="495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dirty="0">
                <a:latin typeface="Consolas" panose="020B0609020204030204" pitchFamily="49" charset="0"/>
              </a:rPr>
              <a:t>[0]</a:t>
            </a:r>
          </a:p>
        </p:txBody>
      </p:sp>
      <p:sp>
        <p:nvSpPr>
          <p:cNvPr id="68617" name="TextBox 10"/>
          <p:cNvSpPr txBox="1">
            <a:spLocks noChangeArrowheads="1"/>
          </p:cNvSpPr>
          <p:nvPr/>
        </p:nvSpPr>
        <p:spPr bwMode="auto">
          <a:xfrm>
            <a:off x="1385888" y="5510213"/>
            <a:ext cx="495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dirty="0">
                <a:latin typeface="Consolas" panose="020B0609020204030204" pitchFamily="49" charset="0"/>
              </a:rPr>
              <a:t>[1]</a:t>
            </a:r>
          </a:p>
        </p:txBody>
      </p:sp>
      <p:sp>
        <p:nvSpPr>
          <p:cNvPr id="68618" name="TextBox 11"/>
          <p:cNvSpPr txBox="1">
            <a:spLocks noChangeArrowheads="1"/>
          </p:cNvSpPr>
          <p:nvPr/>
        </p:nvSpPr>
        <p:spPr bwMode="auto">
          <a:xfrm>
            <a:off x="1385888" y="5811838"/>
            <a:ext cx="495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dirty="0">
                <a:latin typeface="Consolas" panose="020B0609020204030204" pitchFamily="49" charset="0"/>
              </a:rPr>
              <a:t>[2]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01813" y="5256213"/>
            <a:ext cx="587375" cy="2016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801813" y="5564188"/>
            <a:ext cx="587375" cy="2016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01813" y="5864225"/>
            <a:ext cx="587375" cy="2016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68622" name="TextBox 15"/>
          <p:cNvSpPr txBox="1">
            <a:spLocks noChangeArrowheads="1"/>
          </p:cNvSpPr>
          <p:nvPr/>
        </p:nvSpPr>
        <p:spPr bwMode="auto">
          <a:xfrm>
            <a:off x="1387475" y="6118225"/>
            <a:ext cx="495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dirty="0">
                <a:latin typeface="Consolas" panose="020B0609020204030204" pitchFamily="49" charset="0"/>
              </a:rPr>
              <a:t>[3]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803400" y="6170613"/>
            <a:ext cx="587375" cy="2016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68624" name="TextBox 17"/>
          <p:cNvSpPr txBox="1">
            <a:spLocks noChangeArrowheads="1"/>
          </p:cNvSpPr>
          <p:nvPr/>
        </p:nvSpPr>
        <p:spPr bwMode="auto">
          <a:xfrm>
            <a:off x="1395413" y="6396038"/>
            <a:ext cx="495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dirty="0">
                <a:latin typeface="Consolas" panose="020B0609020204030204" pitchFamily="49" charset="0"/>
              </a:rPr>
              <a:t>[4]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811338" y="6448425"/>
            <a:ext cx="587375" cy="2016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68626" name="TextBox 1"/>
          <p:cNvSpPr txBox="1">
            <a:spLocks noChangeArrowheads="1"/>
          </p:cNvSpPr>
          <p:nvPr/>
        </p:nvSpPr>
        <p:spPr bwMode="auto">
          <a:xfrm>
            <a:off x="0" y="4438650"/>
            <a:ext cx="2895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/>
              <a:t>After ‘initialize’: before loop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2398713" y="5211763"/>
            <a:ext cx="1411287" cy="276225"/>
            <a:chOff x="2399492" y="5211299"/>
            <a:chExt cx="1410508" cy="276999"/>
          </a:xfrm>
        </p:grpSpPr>
        <p:sp>
          <p:nvSpPr>
            <p:cNvPr id="68713" name="TextBox 2"/>
            <p:cNvSpPr txBox="1">
              <a:spLocks noChangeArrowheads="1"/>
            </p:cNvSpPr>
            <p:nvPr/>
          </p:nvSpPr>
          <p:spPr bwMode="auto">
            <a:xfrm>
              <a:off x="3200400" y="5211299"/>
              <a:ext cx="6096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200" dirty="0">
                  <a:latin typeface="Consolas" panose="020B0609020204030204" pitchFamily="49" charset="0"/>
                </a:rPr>
                <a:t>i = 0</a:t>
              </a:r>
            </a:p>
          </p:txBody>
        </p:sp>
        <p:cxnSp>
          <p:nvCxnSpPr>
            <p:cNvPr id="21" name="Straight Arrow Connector 20"/>
            <p:cNvCxnSpPr>
              <a:stCxn id="68713" idx="1"/>
            </p:cNvCxnSpPr>
            <p:nvPr/>
          </p:nvCxnSpPr>
          <p:spPr>
            <a:xfrm flipH="1">
              <a:off x="2399492" y="5349798"/>
              <a:ext cx="801244" cy="15919"/>
            </a:xfrm>
            <a:prstGeom prst="straightConnector1">
              <a:avLst/>
            </a:prstGeom>
            <a:ln w="12700"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4703763" y="4802188"/>
            <a:ext cx="782637" cy="314325"/>
            <a:chOff x="4704132" y="4802685"/>
            <a:chExt cx="782268" cy="313073"/>
          </a:xfrm>
        </p:grpSpPr>
        <p:sp>
          <p:nvSpPr>
            <p:cNvPr id="68711" name="TextBox 21"/>
            <p:cNvSpPr txBox="1">
              <a:spLocks noChangeArrowheads="1"/>
            </p:cNvSpPr>
            <p:nvPr/>
          </p:nvSpPr>
          <p:spPr bwMode="auto">
            <a:xfrm>
              <a:off x="4704132" y="4807981"/>
              <a:ext cx="6858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b="1" dirty="0">
                  <a:latin typeface="Consolas" panose="020B0609020204030204" pitchFamily="49" charset="0"/>
                </a:rPr>
                <a:t>temp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257908" y="4802685"/>
              <a:ext cx="228492" cy="279868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sp>
        <p:nvSpPr>
          <p:cNvPr id="68629" name="TextBox 25"/>
          <p:cNvSpPr txBox="1">
            <a:spLocks noChangeArrowheads="1"/>
          </p:cNvSpPr>
          <p:nvPr/>
        </p:nvSpPr>
        <p:spPr bwMode="auto">
          <a:xfrm>
            <a:off x="4344988" y="6456363"/>
            <a:ext cx="9128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b="1" dirty="0">
                <a:latin typeface="Consolas" panose="020B0609020204030204" pitchFamily="49" charset="0"/>
              </a:rPr>
              <a:t>average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248275" y="5629275"/>
            <a:ext cx="228600" cy="2794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68631" name="TextBox 27"/>
          <p:cNvSpPr txBox="1">
            <a:spLocks noChangeArrowheads="1"/>
          </p:cNvSpPr>
          <p:nvPr/>
        </p:nvSpPr>
        <p:spPr bwMode="auto">
          <a:xfrm>
            <a:off x="4475163" y="5629275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en-US" altLang="en-US" sz="1400" b="1" dirty="0">
                <a:latin typeface="Consolas" panose="020B0609020204030204" pitchFamily="49" charset="0"/>
              </a:rPr>
              <a:t>total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257800" y="6456363"/>
            <a:ext cx="228600" cy="2794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68633" name="TextBox 23"/>
          <p:cNvSpPr txBox="1">
            <a:spLocks noChangeArrowheads="1"/>
          </p:cNvSpPr>
          <p:nvPr/>
        </p:nvSpPr>
        <p:spPr bwMode="auto">
          <a:xfrm>
            <a:off x="4124325" y="5203825"/>
            <a:ext cx="1484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/>
              <a:t>Current grade</a:t>
            </a:r>
          </a:p>
        </p:txBody>
      </p: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2398713" y="5540375"/>
            <a:ext cx="1411287" cy="277813"/>
            <a:chOff x="2399492" y="5540997"/>
            <a:chExt cx="1410508" cy="276999"/>
          </a:xfrm>
        </p:grpSpPr>
        <p:sp>
          <p:nvSpPr>
            <p:cNvPr id="68709" name="TextBox 30"/>
            <p:cNvSpPr txBox="1">
              <a:spLocks noChangeArrowheads="1"/>
            </p:cNvSpPr>
            <p:nvPr/>
          </p:nvSpPr>
          <p:spPr bwMode="auto">
            <a:xfrm>
              <a:off x="3200400" y="5540997"/>
              <a:ext cx="6096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200" dirty="0">
                  <a:latin typeface="Consolas" panose="020B0609020204030204" pitchFamily="49" charset="0"/>
                </a:rPr>
                <a:t>i = 1</a:t>
              </a:r>
            </a:p>
          </p:txBody>
        </p:sp>
        <p:cxnSp>
          <p:nvCxnSpPr>
            <p:cNvPr id="32" name="Straight Arrow Connector 31"/>
            <p:cNvCxnSpPr>
              <a:stCxn id="68709" idx="1"/>
            </p:cNvCxnSpPr>
            <p:nvPr/>
          </p:nvCxnSpPr>
          <p:spPr>
            <a:xfrm flipH="1">
              <a:off x="2399492" y="5680288"/>
              <a:ext cx="801244" cy="14246"/>
            </a:xfrm>
            <a:prstGeom prst="straightConnector1">
              <a:avLst/>
            </a:prstGeom>
            <a:ln w="12700"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608638" y="5211763"/>
            <a:ext cx="685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100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803400" y="5256213"/>
            <a:ext cx="587375" cy="2016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100</a:t>
            </a:r>
          </a:p>
        </p:txBody>
      </p: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5195888" y="5591175"/>
            <a:ext cx="331787" cy="371475"/>
            <a:chOff x="6844868" y="5494308"/>
            <a:chExt cx="331063" cy="370602"/>
          </a:xfrm>
        </p:grpSpPr>
        <p:cxnSp>
          <p:nvCxnSpPr>
            <p:cNvPr id="36" name="Straight Connector 35"/>
            <p:cNvCxnSpPr/>
            <p:nvPr/>
          </p:nvCxnSpPr>
          <p:spPr>
            <a:xfrm flipV="1">
              <a:off x="6844868" y="5522816"/>
              <a:ext cx="331063" cy="32784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H="1" flipV="1">
              <a:off x="6844868" y="5494308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5608638" y="5575300"/>
            <a:ext cx="685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100</a:t>
            </a:r>
          </a:p>
        </p:txBody>
      </p:sp>
      <p:grpSp>
        <p:nvGrpSpPr>
          <p:cNvPr id="9" name="Group 53"/>
          <p:cNvGrpSpPr>
            <a:grpSpLocks/>
          </p:cNvGrpSpPr>
          <p:nvPr/>
        </p:nvGrpSpPr>
        <p:grpSpPr bwMode="auto">
          <a:xfrm>
            <a:off x="5195888" y="4746625"/>
            <a:ext cx="331787" cy="371475"/>
            <a:chOff x="5196518" y="5572647"/>
            <a:chExt cx="331063" cy="370602"/>
          </a:xfrm>
        </p:grpSpPr>
        <p:cxnSp>
          <p:nvCxnSpPr>
            <p:cNvPr id="55" name="Straight Connector 54"/>
            <p:cNvCxnSpPr/>
            <p:nvPr/>
          </p:nvCxnSpPr>
          <p:spPr>
            <a:xfrm flipV="1">
              <a:off x="5196518" y="5580566"/>
              <a:ext cx="331063" cy="32784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5759450" y="4787900"/>
            <a:ext cx="3825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2</a:t>
            </a:r>
          </a:p>
        </p:txBody>
      </p:sp>
      <p:grpSp>
        <p:nvGrpSpPr>
          <p:cNvPr id="10" name="Group 57"/>
          <p:cNvGrpSpPr>
            <a:grpSpLocks/>
          </p:cNvGrpSpPr>
          <p:nvPr/>
        </p:nvGrpSpPr>
        <p:grpSpPr bwMode="auto">
          <a:xfrm>
            <a:off x="5759450" y="5211763"/>
            <a:ext cx="331788" cy="369887"/>
            <a:chOff x="5196518" y="5572647"/>
            <a:chExt cx="331063" cy="370602"/>
          </a:xfrm>
        </p:grpSpPr>
        <p:cxnSp>
          <p:nvCxnSpPr>
            <p:cNvPr id="59" name="Straight Connector 58"/>
            <p:cNvCxnSpPr/>
            <p:nvPr/>
          </p:nvCxnSpPr>
          <p:spPr>
            <a:xfrm flipV="1">
              <a:off x="5196518" y="5580599"/>
              <a:ext cx="331063" cy="32765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6142038" y="5202238"/>
            <a:ext cx="6858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80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797050" y="5561013"/>
            <a:ext cx="587375" cy="2016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80</a:t>
            </a:r>
          </a:p>
        </p:txBody>
      </p:sp>
      <p:grpSp>
        <p:nvGrpSpPr>
          <p:cNvPr id="11" name="Group 66"/>
          <p:cNvGrpSpPr>
            <a:grpSpLocks/>
          </p:cNvGrpSpPr>
          <p:nvPr/>
        </p:nvGrpSpPr>
        <p:grpSpPr bwMode="auto">
          <a:xfrm>
            <a:off x="5746750" y="5578475"/>
            <a:ext cx="331788" cy="369888"/>
            <a:chOff x="5196518" y="5572647"/>
            <a:chExt cx="331063" cy="370602"/>
          </a:xfrm>
        </p:grpSpPr>
        <p:cxnSp>
          <p:nvCxnSpPr>
            <p:cNvPr id="68" name="Straight Connector 67"/>
            <p:cNvCxnSpPr/>
            <p:nvPr/>
          </p:nvCxnSpPr>
          <p:spPr>
            <a:xfrm flipV="1">
              <a:off x="5196518" y="5580600"/>
              <a:ext cx="331063" cy="32765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6142038" y="5567363"/>
            <a:ext cx="6858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180</a:t>
            </a:r>
          </a:p>
        </p:txBody>
      </p:sp>
      <p:grpSp>
        <p:nvGrpSpPr>
          <p:cNvPr id="12" name="Group 70"/>
          <p:cNvGrpSpPr>
            <a:grpSpLocks/>
          </p:cNvGrpSpPr>
          <p:nvPr/>
        </p:nvGrpSpPr>
        <p:grpSpPr bwMode="auto">
          <a:xfrm>
            <a:off x="2386013" y="5832475"/>
            <a:ext cx="1411287" cy="276225"/>
            <a:chOff x="2399492" y="5540997"/>
            <a:chExt cx="1410508" cy="276999"/>
          </a:xfrm>
        </p:grpSpPr>
        <p:sp>
          <p:nvSpPr>
            <p:cNvPr id="68699" name="TextBox 71"/>
            <p:cNvSpPr txBox="1">
              <a:spLocks noChangeArrowheads="1"/>
            </p:cNvSpPr>
            <p:nvPr/>
          </p:nvSpPr>
          <p:spPr bwMode="auto">
            <a:xfrm>
              <a:off x="3200400" y="5540997"/>
              <a:ext cx="6096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200" dirty="0">
                  <a:latin typeface="Consolas" panose="020B0609020204030204" pitchFamily="49" charset="0"/>
                </a:rPr>
                <a:t>i = 2</a:t>
              </a:r>
            </a:p>
          </p:txBody>
        </p:sp>
        <p:cxnSp>
          <p:nvCxnSpPr>
            <p:cNvPr id="73" name="Straight Arrow Connector 72"/>
            <p:cNvCxnSpPr>
              <a:stCxn id="68699" idx="1"/>
            </p:cNvCxnSpPr>
            <p:nvPr/>
          </p:nvCxnSpPr>
          <p:spPr>
            <a:xfrm flipH="1">
              <a:off x="2399492" y="5679497"/>
              <a:ext cx="801244" cy="15919"/>
            </a:xfrm>
            <a:prstGeom prst="straightConnector1">
              <a:avLst/>
            </a:prstGeom>
            <a:ln w="12700"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73"/>
          <p:cNvGrpSpPr>
            <a:grpSpLocks/>
          </p:cNvGrpSpPr>
          <p:nvPr/>
        </p:nvGrpSpPr>
        <p:grpSpPr bwMode="auto">
          <a:xfrm>
            <a:off x="5746750" y="4802188"/>
            <a:ext cx="331788" cy="371475"/>
            <a:chOff x="5196518" y="5572647"/>
            <a:chExt cx="331063" cy="370602"/>
          </a:xfrm>
        </p:grpSpPr>
        <p:cxnSp>
          <p:nvCxnSpPr>
            <p:cNvPr id="75" name="Straight Connector 74"/>
            <p:cNvCxnSpPr/>
            <p:nvPr/>
          </p:nvCxnSpPr>
          <p:spPr>
            <a:xfrm flipV="1">
              <a:off x="5196518" y="5580565"/>
              <a:ext cx="331063" cy="32784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6142038" y="4778375"/>
            <a:ext cx="6858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3</a:t>
            </a:r>
          </a:p>
        </p:txBody>
      </p:sp>
      <p:grpSp>
        <p:nvGrpSpPr>
          <p:cNvPr id="18" name="Group 77"/>
          <p:cNvGrpSpPr>
            <a:grpSpLocks/>
          </p:cNvGrpSpPr>
          <p:nvPr/>
        </p:nvGrpSpPr>
        <p:grpSpPr bwMode="auto">
          <a:xfrm>
            <a:off x="6243638" y="5207000"/>
            <a:ext cx="331787" cy="371475"/>
            <a:chOff x="5196518" y="5572647"/>
            <a:chExt cx="331063" cy="370602"/>
          </a:xfrm>
        </p:grpSpPr>
        <p:cxnSp>
          <p:nvCxnSpPr>
            <p:cNvPr id="79" name="Straight Connector 78"/>
            <p:cNvCxnSpPr/>
            <p:nvPr/>
          </p:nvCxnSpPr>
          <p:spPr>
            <a:xfrm flipV="1">
              <a:off x="5196518" y="5580566"/>
              <a:ext cx="331063" cy="32784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Box 80"/>
          <p:cNvSpPr txBox="1">
            <a:spLocks noChangeArrowheads="1"/>
          </p:cNvSpPr>
          <p:nvPr/>
        </p:nvSpPr>
        <p:spPr bwMode="auto">
          <a:xfrm>
            <a:off x="6705600" y="5214938"/>
            <a:ext cx="685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50</a:t>
            </a:r>
          </a:p>
        </p:txBody>
      </p:sp>
      <p:sp>
        <p:nvSpPr>
          <p:cNvPr id="82" name="TextBox 81"/>
          <p:cNvSpPr txBox="1">
            <a:spLocks noChangeArrowheads="1"/>
          </p:cNvSpPr>
          <p:nvPr/>
        </p:nvSpPr>
        <p:spPr bwMode="auto">
          <a:xfrm>
            <a:off x="6705600" y="5553075"/>
            <a:ext cx="685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230</a:t>
            </a:r>
          </a:p>
        </p:txBody>
      </p:sp>
      <p:grpSp>
        <p:nvGrpSpPr>
          <p:cNvPr id="20" name="Group 82"/>
          <p:cNvGrpSpPr>
            <a:grpSpLocks/>
          </p:cNvGrpSpPr>
          <p:nvPr/>
        </p:nvGrpSpPr>
        <p:grpSpPr bwMode="auto">
          <a:xfrm>
            <a:off x="2386013" y="6113463"/>
            <a:ext cx="1411287" cy="276225"/>
            <a:chOff x="2399492" y="5540997"/>
            <a:chExt cx="1410508" cy="276999"/>
          </a:xfrm>
        </p:grpSpPr>
        <p:sp>
          <p:nvSpPr>
            <p:cNvPr id="68693" name="TextBox 83"/>
            <p:cNvSpPr txBox="1">
              <a:spLocks noChangeArrowheads="1"/>
            </p:cNvSpPr>
            <p:nvPr/>
          </p:nvSpPr>
          <p:spPr bwMode="auto">
            <a:xfrm>
              <a:off x="3200400" y="5540997"/>
              <a:ext cx="6096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200" dirty="0">
                  <a:latin typeface="Consolas" panose="020B0609020204030204" pitchFamily="49" charset="0"/>
                </a:rPr>
                <a:t>i = 3</a:t>
              </a:r>
            </a:p>
          </p:txBody>
        </p:sp>
        <p:cxnSp>
          <p:nvCxnSpPr>
            <p:cNvPr id="85" name="Straight Arrow Connector 84"/>
            <p:cNvCxnSpPr>
              <a:stCxn id="68693" idx="1"/>
            </p:cNvCxnSpPr>
            <p:nvPr/>
          </p:nvCxnSpPr>
          <p:spPr>
            <a:xfrm flipH="1">
              <a:off x="2399492" y="5679496"/>
              <a:ext cx="801244" cy="15919"/>
            </a:xfrm>
            <a:prstGeom prst="straightConnector1">
              <a:avLst/>
            </a:prstGeom>
            <a:ln w="12700"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85"/>
          <p:cNvGrpSpPr>
            <a:grpSpLocks/>
          </p:cNvGrpSpPr>
          <p:nvPr/>
        </p:nvGrpSpPr>
        <p:grpSpPr bwMode="auto">
          <a:xfrm>
            <a:off x="6142038" y="4776788"/>
            <a:ext cx="330200" cy="369887"/>
            <a:chOff x="5196518" y="5572647"/>
            <a:chExt cx="331063" cy="370602"/>
          </a:xfrm>
        </p:grpSpPr>
        <p:cxnSp>
          <p:nvCxnSpPr>
            <p:cNvPr id="87" name="Straight Connector 86"/>
            <p:cNvCxnSpPr/>
            <p:nvPr/>
          </p:nvCxnSpPr>
          <p:spPr>
            <a:xfrm flipV="1">
              <a:off x="5196518" y="5580599"/>
              <a:ext cx="331063" cy="32765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6662738" y="4792663"/>
            <a:ext cx="685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4</a:t>
            </a:r>
          </a:p>
        </p:txBody>
      </p:sp>
      <p:grpSp>
        <p:nvGrpSpPr>
          <p:cNvPr id="24" name="Group 89"/>
          <p:cNvGrpSpPr>
            <a:grpSpLocks/>
          </p:cNvGrpSpPr>
          <p:nvPr/>
        </p:nvGrpSpPr>
        <p:grpSpPr bwMode="auto">
          <a:xfrm>
            <a:off x="6243638" y="5567363"/>
            <a:ext cx="331787" cy="371475"/>
            <a:chOff x="5196518" y="5572647"/>
            <a:chExt cx="331063" cy="370602"/>
          </a:xfrm>
        </p:grpSpPr>
        <p:cxnSp>
          <p:nvCxnSpPr>
            <p:cNvPr id="91" name="Straight Connector 90"/>
            <p:cNvCxnSpPr/>
            <p:nvPr/>
          </p:nvCxnSpPr>
          <p:spPr>
            <a:xfrm flipV="1">
              <a:off x="5196518" y="5580565"/>
              <a:ext cx="331063" cy="32784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3" name="TextBox 92"/>
          <p:cNvSpPr txBox="1">
            <a:spLocks noChangeArrowheads="1"/>
          </p:cNvSpPr>
          <p:nvPr/>
        </p:nvSpPr>
        <p:spPr bwMode="auto">
          <a:xfrm>
            <a:off x="7200900" y="5208588"/>
            <a:ext cx="6858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70</a:t>
            </a:r>
          </a:p>
        </p:txBody>
      </p:sp>
      <p:sp>
        <p:nvSpPr>
          <p:cNvPr id="94" name="Rectangle 93"/>
          <p:cNvSpPr/>
          <p:nvPr/>
        </p:nvSpPr>
        <p:spPr>
          <a:xfrm>
            <a:off x="1811338" y="5870575"/>
            <a:ext cx="587375" cy="2016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50</a:t>
            </a:r>
          </a:p>
        </p:txBody>
      </p:sp>
      <p:grpSp>
        <p:nvGrpSpPr>
          <p:cNvPr id="25" name="Group 94"/>
          <p:cNvGrpSpPr>
            <a:grpSpLocks/>
          </p:cNvGrpSpPr>
          <p:nvPr/>
        </p:nvGrpSpPr>
        <p:grpSpPr bwMode="auto">
          <a:xfrm>
            <a:off x="6727825" y="5246688"/>
            <a:ext cx="330200" cy="371475"/>
            <a:chOff x="5196518" y="5572647"/>
            <a:chExt cx="331063" cy="370602"/>
          </a:xfrm>
        </p:grpSpPr>
        <p:cxnSp>
          <p:nvCxnSpPr>
            <p:cNvPr id="96" name="Straight Connector 95"/>
            <p:cNvCxnSpPr/>
            <p:nvPr/>
          </p:nvCxnSpPr>
          <p:spPr>
            <a:xfrm flipV="1">
              <a:off x="5196518" y="5580565"/>
              <a:ext cx="331063" cy="32784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8" name="Rectangle 97"/>
          <p:cNvSpPr/>
          <p:nvPr/>
        </p:nvSpPr>
        <p:spPr>
          <a:xfrm>
            <a:off x="1811338" y="6180138"/>
            <a:ext cx="587375" cy="2016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70</a:t>
            </a:r>
          </a:p>
        </p:txBody>
      </p:sp>
      <p:grpSp>
        <p:nvGrpSpPr>
          <p:cNvPr id="26" name="Group 98"/>
          <p:cNvGrpSpPr>
            <a:grpSpLocks/>
          </p:cNvGrpSpPr>
          <p:nvPr/>
        </p:nvGrpSpPr>
        <p:grpSpPr bwMode="auto">
          <a:xfrm>
            <a:off x="6804025" y="5535613"/>
            <a:ext cx="331788" cy="371475"/>
            <a:chOff x="5196518" y="5572647"/>
            <a:chExt cx="331063" cy="370602"/>
          </a:xfrm>
        </p:grpSpPr>
        <p:cxnSp>
          <p:nvCxnSpPr>
            <p:cNvPr id="100" name="Straight Connector 99"/>
            <p:cNvCxnSpPr/>
            <p:nvPr/>
          </p:nvCxnSpPr>
          <p:spPr>
            <a:xfrm flipV="1">
              <a:off x="5196518" y="5580565"/>
              <a:ext cx="331063" cy="32784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TextBox 101"/>
          <p:cNvSpPr txBox="1">
            <a:spLocks noChangeArrowheads="1"/>
          </p:cNvSpPr>
          <p:nvPr/>
        </p:nvSpPr>
        <p:spPr bwMode="auto">
          <a:xfrm>
            <a:off x="7218363" y="5564188"/>
            <a:ext cx="685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300</a:t>
            </a:r>
          </a:p>
        </p:txBody>
      </p:sp>
      <p:grpSp>
        <p:nvGrpSpPr>
          <p:cNvPr id="28" name="Group 102"/>
          <p:cNvGrpSpPr>
            <a:grpSpLocks/>
          </p:cNvGrpSpPr>
          <p:nvPr/>
        </p:nvGrpSpPr>
        <p:grpSpPr bwMode="auto">
          <a:xfrm>
            <a:off x="2411413" y="6403975"/>
            <a:ext cx="1409700" cy="276225"/>
            <a:chOff x="2399492" y="5540997"/>
            <a:chExt cx="1410508" cy="276999"/>
          </a:xfrm>
        </p:grpSpPr>
        <p:sp>
          <p:nvSpPr>
            <p:cNvPr id="68683" name="TextBox 103"/>
            <p:cNvSpPr txBox="1">
              <a:spLocks noChangeArrowheads="1"/>
            </p:cNvSpPr>
            <p:nvPr/>
          </p:nvSpPr>
          <p:spPr bwMode="auto">
            <a:xfrm>
              <a:off x="3200400" y="5540997"/>
              <a:ext cx="6096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200" dirty="0">
                  <a:latin typeface="Consolas" panose="020B0609020204030204" pitchFamily="49" charset="0"/>
                </a:rPr>
                <a:t>i = 4</a:t>
              </a:r>
            </a:p>
          </p:txBody>
        </p:sp>
        <p:cxnSp>
          <p:nvCxnSpPr>
            <p:cNvPr id="105" name="Straight Arrow Connector 104"/>
            <p:cNvCxnSpPr>
              <a:stCxn id="68683" idx="1"/>
            </p:cNvCxnSpPr>
            <p:nvPr/>
          </p:nvCxnSpPr>
          <p:spPr>
            <a:xfrm flipH="1">
              <a:off x="2399492" y="5679497"/>
              <a:ext cx="800559" cy="15919"/>
            </a:xfrm>
            <a:prstGeom prst="straightConnector1">
              <a:avLst/>
            </a:prstGeom>
            <a:ln w="12700"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105"/>
          <p:cNvGrpSpPr>
            <a:grpSpLocks/>
          </p:cNvGrpSpPr>
          <p:nvPr/>
        </p:nvGrpSpPr>
        <p:grpSpPr bwMode="auto">
          <a:xfrm>
            <a:off x="6662738" y="4772025"/>
            <a:ext cx="330200" cy="371475"/>
            <a:chOff x="5196518" y="5572647"/>
            <a:chExt cx="331063" cy="370602"/>
          </a:xfrm>
        </p:grpSpPr>
        <p:cxnSp>
          <p:nvCxnSpPr>
            <p:cNvPr id="107" name="Straight Connector 106"/>
            <p:cNvCxnSpPr/>
            <p:nvPr/>
          </p:nvCxnSpPr>
          <p:spPr>
            <a:xfrm flipV="1">
              <a:off x="5196518" y="5580566"/>
              <a:ext cx="331063" cy="32784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9" name="TextBox 108"/>
          <p:cNvSpPr txBox="1">
            <a:spLocks noChangeArrowheads="1"/>
          </p:cNvSpPr>
          <p:nvPr/>
        </p:nvSpPr>
        <p:spPr bwMode="auto">
          <a:xfrm>
            <a:off x="7218363" y="4787900"/>
            <a:ext cx="685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5</a:t>
            </a:r>
          </a:p>
        </p:txBody>
      </p:sp>
      <p:grpSp>
        <p:nvGrpSpPr>
          <p:cNvPr id="31" name="Group 109"/>
          <p:cNvGrpSpPr>
            <a:grpSpLocks/>
          </p:cNvGrpSpPr>
          <p:nvPr/>
        </p:nvGrpSpPr>
        <p:grpSpPr bwMode="auto">
          <a:xfrm>
            <a:off x="7229475" y="5195888"/>
            <a:ext cx="331788" cy="369887"/>
            <a:chOff x="5196518" y="5572647"/>
            <a:chExt cx="331063" cy="370602"/>
          </a:xfrm>
        </p:grpSpPr>
        <p:cxnSp>
          <p:nvCxnSpPr>
            <p:cNvPr id="111" name="Straight Connector 110"/>
            <p:cNvCxnSpPr/>
            <p:nvPr/>
          </p:nvCxnSpPr>
          <p:spPr>
            <a:xfrm flipV="1">
              <a:off x="5196518" y="5580599"/>
              <a:ext cx="331063" cy="32765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6" name="TextBox 115"/>
          <p:cNvSpPr txBox="1">
            <a:spLocks noChangeArrowheads="1"/>
          </p:cNvSpPr>
          <p:nvPr/>
        </p:nvSpPr>
        <p:spPr bwMode="auto">
          <a:xfrm>
            <a:off x="7713663" y="5192713"/>
            <a:ext cx="685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100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1822450" y="6448425"/>
            <a:ext cx="588963" cy="2016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100</a:t>
            </a:r>
          </a:p>
        </p:txBody>
      </p:sp>
      <p:grpSp>
        <p:nvGrpSpPr>
          <p:cNvPr id="33" name="Group 117"/>
          <p:cNvGrpSpPr>
            <a:grpSpLocks/>
          </p:cNvGrpSpPr>
          <p:nvPr/>
        </p:nvGrpSpPr>
        <p:grpSpPr bwMode="auto">
          <a:xfrm>
            <a:off x="7326313" y="5541963"/>
            <a:ext cx="330200" cy="369887"/>
            <a:chOff x="5196518" y="5572647"/>
            <a:chExt cx="331063" cy="370602"/>
          </a:xfrm>
        </p:grpSpPr>
        <p:cxnSp>
          <p:nvCxnSpPr>
            <p:cNvPr id="119" name="Straight Connector 118"/>
            <p:cNvCxnSpPr/>
            <p:nvPr/>
          </p:nvCxnSpPr>
          <p:spPr>
            <a:xfrm flipV="1">
              <a:off x="5196518" y="5580599"/>
              <a:ext cx="331063" cy="32765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1" name="TextBox 120"/>
          <p:cNvSpPr txBox="1">
            <a:spLocks noChangeArrowheads="1"/>
          </p:cNvSpPr>
          <p:nvPr/>
        </p:nvSpPr>
        <p:spPr bwMode="auto">
          <a:xfrm>
            <a:off x="7713663" y="5557838"/>
            <a:ext cx="685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400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5603875" y="6065838"/>
            <a:ext cx="15970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/>
              <a:t>Loop ends now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7267575" y="6107113"/>
            <a:ext cx="16525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/>
              <a:t>(Recall: CLASS_SIZE = 5)</a:t>
            </a:r>
          </a:p>
        </p:txBody>
      </p:sp>
      <p:grpSp>
        <p:nvGrpSpPr>
          <p:cNvPr id="35" name="Group 123"/>
          <p:cNvGrpSpPr>
            <a:grpSpLocks/>
          </p:cNvGrpSpPr>
          <p:nvPr/>
        </p:nvGrpSpPr>
        <p:grpSpPr bwMode="auto">
          <a:xfrm>
            <a:off x="5224463" y="6424613"/>
            <a:ext cx="331787" cy="371475"/>
            <a:chOff x="5196518" y="5572647"/>
            <a:chExt cx="331063" cy="370602"/>
          </a:xfrm>
        </p:grpSpPr>
        <p:cxnSp>
          <p:nvCxnSpPr>
            <p:cNvPr id="125" name="Straight Connector 124"/>
            <p:cNvCxnSpPr/>
            <p:nvPr/>
          </p:nvCxnSpPr>
          <p:spPr>
            <a:xfrm flipV="1">
              <a:off x="5196518" y="5580565"/>
              <a:ext cx="331063" cy="32784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7" name="TextBox 126"/>
          <p:cNvSpPr txBox="1">
            <a:spLocks noChangeArrowheads="1"/>
          </p:cNvSpPr>
          <p:nvPr/>
        </p:nvSpPr>
        <p:spPr bwMode="auto">
          <a:xfrm>
            <a:off x="5640388" y="6429375"/>
            <a:ext cx="6858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80</a:t>
            </a:r>
          </a:p>
        </p:txBody>
      </p:sp>
      <p:pic>
        <p:nvPicPr>
          <p:cNvPr id="6867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2738" y="1162050"/>
            <a:ext cx="2403475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488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7" grpId="0" animBg="1"/>
      <p:bldP spid="49" grpId="0"/>
      <p:bldP spid="57" grpId="0"/>
      <p:bldP spid="64" grpId="0"/>
      <p:bldP spid="66" grpId="0" animBg="1"/>
      <p:bldP spid="70" grpId="0"/>
      <p:bldP spid="77" grpId="0"/>
      <p:bldP spid="81" grpId="0"/>
      <p:bldP spid="82" grpId="0"/>
      <p:bldP spid="89" grpId="0"/>
      <p:bldP spid="93" grpId="0"/>
      <p:bldP spid="94" grpId="0" animBg="1"/>
      <p:bldP spid="98" grpId="0" animBg="1"/>
      <p:bldP spid="102" grpId="0"/>
      <p:bldP spid="109" grpId="0"/>
      <p:bldP spid="116" grpId="0"/>
      <p:bldP spid="117" grpId="0" animBg="1"/>
      <p:bldP spid="121" grpId="0"/>
      <p:bldP spid="48" grpId="0"/>
      <p:bldP spid="50" grpId="0"/>
      <p:bldP spid="1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Revised Version Using A List (3)</a:t>
            </a:r>
            <a:endParaRPr lang="en-US" altLang="en-US" dirty="0"/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def display(classGrades, average):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print()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print("GRADES")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print("The average grade is %0.2f%%" %(average))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for i in range (0, CLASS_SIZE, 1):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temp = i + 1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print("Student No. %d: %0.2f%%" 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   %(temp,classGrades[i]))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</p:txBody>
      </p:sp>
      <p:pic>
        <p:nvPicPr>
          <p:cNvPr id="6963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648200"/>
            <a:ext cx="3352800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9133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Revised Version Using A List (4)</a:t>
            </a:r>
            <a:endParaRPr lang="en-US" altLang="en-US" dirty="0"/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def start():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classGrades = initialize()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classGrades, average = read(classGrades)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display(classGrades,average)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start()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073230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Recall: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b="1" dirty="0">
                <a:solidFill>
                  <a:srgbClr val="0000FF"/>
                </a:solidFill>
              </a:rPr>
              <a:t>-Loops Can Iterate Composites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Program name (Original version covered in the ‘repetition’ section):</a:t>
            </a:r>
            <a:r>
              <a:rPr lang="en-US" altLang="en-US" dirty="0"/>
              <a:t> </a:t>
            </a:r>
            <a:r>
              <a:rPr lang="en-US" altLang="en-US" dirty="0">
                <a:latin typeface="Consolas" panose="020B0609020204030204" pitchFamily="49" charset="0"/>
              </a:rPr>
              <a:t>7</a:t>
            </a: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for3_iterating_string.py</a:t>
            </a:r>
          </a:p>
          <a:p>
            <a:endParaRPr lang="en-US" dirty="0"/>
          </a:p>
          <a:p>
            <a:pPr marL="400050" lvl="1" indent="0">
              <a:buNone/>
            </a:pPr>
            <a:r>
              <a:rPr lang="en-US" alt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ch</a:t>
            </a: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 = "bath"   </a:t>
            </a:r>
            <a:r>
              <a:rPr lang="en-US" alt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#Modified to be hard-coded</a:t>
            </a:r>
          </a:p>
          <a:p>
            <a:pPr marL="400050" lvl="1" indent="0">
              <a:buNone/>
            </a:pP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en-US" b="1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in activity:</a:t>
            </a:r>
          </a:p>
          <a:p>
            <a:pPr marL="400050" lvl="1" indent="0">
              <a:buNone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    print(</a:t>
            </a:r>
            <a:r>
              <a:rPr lang="en-US" alt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ch</a:t>
            </a: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 + "-", end="")</a:t>
            </a:r>
          </a:p>
          <a:p>
            <a:pPr marL="400050" lvl="1" indent="0">
              <a:buNone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print("'")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074946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Similar </a:t>
            </a:r>
            <a:r>
              <a:rPr lang="en-US" b="1" dirty="0">
                <a:solidFill>
                  <a:srgbClr val="0000FF"/>
                </a:solidFill>
              </a:rPr>
              <a:t>FOR-Loop: Iterating List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5425" lvl="1" indent="0">
              <a:buNone/>
            </a:pPr>
            <a:r>
              <a:rPr lang="pl-PL" sz="1800" dirty="0">
                <a:latin typeface="Consolas" panose="020B0609020204030204" pitchFamily="49" charset="0"/>
              </a:rPr>
              <a:t>aList = ["A","a","z","B"]</a:t>
            </a:r>
            <a:endParaRPr lang="en-US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for </a:t>
            </a:r>
            <a:r>
              <a:rPr lang="en-US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ch</a:t>
            </a: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 in </a:t>
            </a:r>
            <a:r>
              <a:rPr lang="en-US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aList</a:t>
            </a: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:</a:t>
            </a:r>
          </a:p>
          <a:p>
            <a:pPr marL="447675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</a:t>
            </a:r>
            <a:r>
              <a:rPr lang="en-US" dirty="0" err="1">
                <a:latin typeface="Consolas" panose="020B0609020204030204" pitchFamily="49" charset="0"/>
              </a:rPr>
              <a:t>ch</a:t>
            </a:r>
            <a:r>
              <a:rPr lang="en-US" dirty="0">
                <a:latin typeface="Consolas" panose="020B0609020204030204" pitchFamily="49" charset="0"/>
              </a:rPr>
              <a:t>)</a:t>
            </a:r>
            <a:endParaRPr lang="en-CA" dirty="0">
              <a:latin typeface="Consolas" panose="020B0609020204030204" pitchFamily="49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2064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/>
              <a:t>Types Of Variables</a:t>
            </a:r>
          </a:p>
        </p:txBody>
      </p:sp>
      <p:sp>
        <p:nvSpPr>
          <p:cNvPr id="759811" name="Text Box 3"/>
          <p:cNvSpPr txBox="1">
            <a:spLocks noChangeArrowheads="1"/>
          </p:cNvSpPr>
          <p:nvPr/>
        </p:nvSpPr>
        <p:spPr bwMode="auto">
          <a:xfrm>
            <a:off x="3683000" y="1689100"/>
            <a:ext cx="1219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sz="2000" dirty="0">
                <a:latin typeface="Arial" panose="020B0604020202020204" pitchFamily="34" charset="0"/>
              </a:rPr>
              <a:t>Python variables</a:t>
            </a:r>
          </a:p>
        </p:txBody>
      </p:sp>
      <p:sp>
        <p:nvSpPr>
          <p:cNvPr id="759812" name="Text Box 4"/>
          <p:cNvSpPr txBox="1">
            <a:spLocks noChangeArrowheads="1"/>
          </p:cNvSpPr>
          <p:nvPr/>
        </p:nvSpPr>
        <p:spPr bwMode="auto">
          <a:xfrm>
            <a:off x="1612900" y="3086100"/>
            <a:ext cx="14097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60000"/>
              </a:lnSpc>
              <a:spcBef>
                <a:spcPct val="50000"/>
              </a:spcBef>
              <a:buFontTx/>
              <a:buAutoNum type="arabicPeriod"/>
            </a:pPr>
            <a:r>
              <a:rPr lang="en-CA" altLang="en-US" sz="2000" dirty="0">
                <a:latin typeface="Arial" panose="020B0604020202020204" pitchFamily="34" charset="0"/>
              </a:rPr>
              <a:t>Simple    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CA" altLang="en-US" sz="2000" dirty="0">
                <a:latin typeface="Arial" panose="020B0604020202020204" pitchFamily="34" charset="0"/>
              </a:rPr>
              <a:t>      (atomic) </a:t>
            </a:r>
          </a:p>
        </p:txBody>
      </p:sp>
      <p:sp>
        <p:nvSpPr>
          <p:cNvPr id="759813" name="Line 5"/>
          <p:cNvSpPr>
            <a:spLocks noChangeShapeType="1"/>
          </p:cNvSpPr>
          <p:nvPr/>
        </p:nvSpPr>
        <p:spPr bwMode="auto">
          <a:xfrm flipH="1">
            <a:off x="2309813" y="2265363"/>
            <a:ext cx="1820862" cy="730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CA" dirty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49300" y="3603625"/>
            <a:ext cx="3606800" cy="1235075"/>
            <a:chOff x="472" y="2270"/>
            <a:chExt cx="2272" cy="778"/>
          </a:xfrm>
        </p:grpSpPr>
        <p:sp>
          <p:nvSpPr>
            <p:cNvPr id="14355" name="Text Box 7"/>
            <p:cNvSpPr txBox="1">
              <a:spLocks noChangeArrowheads="1"/>
            </p:cNvSpPr>
            <p:nvPr/>
          </p:nvSpPr>
          <p:spPr bwMode="auto">
            <a:xfrm>
              <a:off x="472" y="2840"/>
              <a:ext cx="5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CA" altLang="en-US" sz="2000" dirty="0">
                  <a:latin typeface="Arial" panose="020B0604020202020204" pitchFamily="34" charset="0"/>
                </a:rPr>
                <a:t>integer</a:t>
              </a:r>
            </a:p>
          </p:txBody>
        </p:sp>
        <p:sp>
          <p:nvSpPr>
            <p:cNvPr id="14356" name="Text Box 8"/>
            <p:cNvSpPr txBox="1">
              <a:spLocks noChangeArrowheads="1"/>
            </p:cNvSpPr>
            <p:nvPr/>
          </p:nvSpPr>
          <p:spPr bwMode="auto">
            <a:xfrm>
              <a:off x="1224" y="2832"/>
              <a:ext cx="5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CA" altLang="en-US" sz="2000" dirty="0">
                  <a:latin typeface="Arial" panose="020B0604020202020204" pitchFamily="34" charset="0"/>
                </a:rPr>
                <a:t>boolean</a:t>
              </a:r>
            </a:p>
          </p:txBody>
        </p:sp>
        <p:sp>
          <p:nvSpPr>
            <p:cNvPr id="14357" name="Text Box 9"/>
            <p:cNvSpPr txBox="1">
              <a:spLocks noChangeArrowheads="1"/>
            </p:cNvSpPr>
            <p:nvPr/>
          </p:nvSpPr>
          <p:spPr bwMode="auto">
            <a:xfrm>
              <a:off x="2408" y="2856"/>
              <a:ext cx="3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CA" altLang="en-US" sz="2000" dirty="0">
                  <a:latin typeface="Arial" panose="020B0604020202020204" pitchFamily="34" charset="0"/>
                </a:rPr>
                <a:t>float</a:t>
              </a:r>
            </a:p>
          </p:txBody>
        </p:sp>
        <p:sp>
          <p:nvSpPr>
            <p:cNvPr id="14358" name="Line 10"/>
            <p:cNvSpPr>
              <a:spLocks noChangeShapeType="1"/>
            </p:cNvSpPr>
            <p:nvPr/>
          </p:nvSpPr>
          <p:spPr bwMode="auto">
            <a:xfrm flipH="1">
              <a:off x="744" y="2271"/>
              <a:ext cx="774" cy="5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14359" name="Line 11"/>
            <p:cNvSpPr>
              <a:spLocks noChangeShapeType="1"/>
            </p:cNvSpPr>
            <p:nvPr/>
          </p:nvSpPr>
          <p:spPr bwMode="auto">
            <a:xfrm flipV="1">
              <a:off x="1493" y="2271"/>
              <a:ext cx="26" cy="5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14360" name="Line 12"/>
            <p:cNvSpPr>
              <a:spLocks noChangeShapeType="1"/>
            </p:cNvSpPr>
            <p:nvPr/>
          </p:nvSpPr>
          <p:spPr bwMode="auto">
            <a:xfrm flipH="1" flipV="1">
              <a:off x="1517" y="2270"/>
              <a:ext cx="955" cy="5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127500" y="2266950"/>
            <a:ext cx="3200400" cy="1336675"/>
            <a:chOff x="2600" y="1428"/>
            <a:chExt cx="2016" cy="842"/>
          </a:xfrm>
        </p:grpSpPr>
        <p:sp>
          <p:nvSpPr>
            <p:cNvPr id="14353" name="Line 14"/>
            <p:cNvSpPr>
              <a:spLocks noChangeShapeType="1"/>
            </p:cNvSpPr>
            <p:nvPr/>
          </p:nvSpPr>
          <p:spPr bwMode="auto">
            <a:xfrm flipH="1" flipV="1">
              <a:off x="2600" y="1428"/>
              <a:ext cx="1336" cy="4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14354" name="Text Box 15"/>
            <p:cNvSpPr txBox="1">
              <a:spLocks noChangeArrowheads="1"/>
            </p:cNvSpPr>
            <p:nvPr/>
          </p:nvSpPr>
          <p:spPr bwMode="auto">
            <a:xfrm>
              <a:off x="3496" y="1944"/>
              <a:ext cx="1120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457200" indent="-4572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CA" altLang="en-US" sz="2000" dirty="0">
                  <a:latin typeface="Arial" panose="020B0604020202020204" pitchFamily="34" charset="0"/>
                </a:rPr>
                <a:t>2.   Aggregate    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CA" altLang="en-US" sz="2000" dirty="0">
                  <a:latin typeface="Arial" panose="020B0604020202020204" pitchFamily="34" charset="0"/>
                </a:rPr>
                <a:t>      (composite) </a:t>
              </a:r>
            </a:p>
          </p:txBody>
        </p:sp>
      </p:grp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4575175" y="3657600"/>
            <a:ext cx="3951587" cy="2419410"/>
            <a:chOff x="4575175" y="3657600"/>
            <a:chExt cx="3951586" cy="2419410"/>
          </a:xfrm>
        </p:grpSpPr>
        <p:sp>
          <p:nvSpPr>
            <p:cNvPr id="14347" name="Line 17"/>
            <p:cNvSpPr>
              <a:spLocks noChangeShapeType="1"/>
            </p:cNvSpPr>
            <p:nvPr/>
          </p:nvSpPr>
          <p:spPr bwMode="auto">
            <a:xfrm flipH="1">
              <a:off x="5062536" y="3657600"/>
              <a:ext cx="1566863" cy="210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14348" name="Rectangle 18"/>
            <p:cNvSpPr>
              <a:spLocks noChangeArrowheads="1"/>
            </p:cNvSpPr>
            <p:nvPr/>
          </p:nvSpPr>
          <p:spPr bwMode="auto">
            <a:xfrm>
              <a:off x="4575175" y="5676900"/>
              <a:ext cx="71205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CA" altLang="en-US" sz="2000" dirty="0">
                  <a:latin typeface="Arial" panose="020B0604020202020204" pitchFamily="34" charset="0"/>
                </a:rPr>
                <a:t>Lists</a:t>
              </a:r>
            </a:p>
          </p:txBody>
        </p:sp>
        <p:sp>
          <p:nvSpPr>
            <p:cNvPr id="14349" name="Text Box 20"/>
            <p:cNvSpPr txBox="1">
              <a:spLocks noChangeArrowheads="1"/>
            </p:cNvSpPr>
            <p:nvPr/>
          </p:nvSpPr>
          <p:spPr bwMode="auto">
            <a:xfrm>
              <a:off x="6221514" y="5740400"/>
              <a:ext cx="81398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CA" altLang="en-US" sz="2000" dirty="0">
                  <a:latin typeface="Arial" panose="020B0604020202020204" pitchFamily="34" charset="0"/>
                </a:rPr>
                <a:t>Tuples</a:t>
              </a:r>
            </a:p>
          </p:txBody>
        </p:sp>
        <p:sp>
          <p:nvSpPr>
            <p:cNvPr id="14350" name="Line 21"/>
            <p:cNvSpPr>
              <a:spLocks noChangeShapeType="1"/>
            </p:cNvSpPr>
            <p:nvPr/>
          </p:nvSpPr>
          <p:spPr bwMode="auto">
            <a:xfrm flipH="1">
              <a:off x="6438900" y="3657600"/>
              <a:ext cx="190500" cy="210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14351" name="Rectangle 23"/>
            <p:cNvSpPr>
              <a:spLocks noChangeArrowheads="1"/>
            </p:cNvSpPr>
            <p:nvPr/>
          </p:nvSpPr>
          <p:spPr bwMode="auto">
            <a:xfrm>
              <a:off x="7543800" y="5676899"/>
              <a:ext cx="98296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CA" altLang="en-US" sz="2000" dirty="0">
                  <a:latin typeface="Arial" panose="020B0604020202020204" pitchFamily="34" charset="0"/>
                </a:rPr>
                <a:t>Strings</a:t>
              </a:r>
              <a:endParaRPr lang="en-US" altLang="en-US" sz="2000" dirty="0">
                <a:latin typeface="Arial" panose="020B0604020202020204" pitchFamily="34" charset="0"/>
              </a:endParaRPr>
            </a:p>
          </p:txBody>
        </p:sp>
        <p:sp>
          <p:nvSpPr>
            <p:cNvPr id="14352" name="Line 24"/>
            <p:cNvSpPr>
              <a:spLocks noChangeShapeType="1"/>
            </p:cNvSpPr>
            <p:nvPr/>
          </p:nvSpPr>
          <p:spPr bwMode="auto">
            <a:xfrm>
              <a:off x="6629400" y="3657600"/>
              <a:ext cx="1353834" cy="210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</p:grp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2810" y="5259021"/>
            <a:ext cx="282178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 dirty="0">
                <a:latin typeface="Arial" panose="020B0604020202020204" pitchFamily="34" charset="0"/>
              </a:rPr>
              <a:t>Example Simple type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A variable containing the number </a:t>
            </a:r>
            <a:r>
              <a:rPr lang="en-US" altLang="en-US" i="1" dirty="0">
                <a:latin typeface="Arial" panose="020B0604020202020204" pitchFamily="34" charset="0"/>
              </a:rPr>
              <a:t>707</a:t>
            </a:r>
            <a:r>
              <a:rPr lang="en-US" altLang="en-US" dirty="0">
                <a:latin typeface="Arial" panose="020B0604020202020204" pitchFamily="34" charset="0"/>
              </a:rPr>
              <a:t> can’t be meaningfully decomposed  into parts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438900" y="508000"/>
            <a:ext cx="268605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 dirty="0">
                <a:latin typeface="Arial" panose="020B0604020202020204" pitchFamily="34" charset="0"/>
              </a:rPr>
              <a:t>Example composite</a:t>
            </a:r>
          </a:p>
          <a:p>
            <a:pPr eaLnBrk="1" hangingPunct="1"/>
            <a:r>
              <a:rPr lang="en-US" altLang="en-US" dirty="0"/>
              <a:t>A string (sequence of characters) can be decomposed into individual characters.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9811" grpId="0"/>
      <p:bldP spid="759812" grpId="0"/>
      <p:bldP spid="4" grpId="0"/>
      <p:bldP spid="2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/>
              <a:t>Creating A List (Variable Size)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tabLst>
                <a:tab pos="177800" algn="l"/>
              </a:tabLst>
            </a:pPr>
            <a:r>
              <a:rPr lang="en-US" altLang="en-US" sz="2400" dirty="0"/>
              <a:t>Step 1: Create a variable that refers to the list (list is empty) </a:t>
            </a:r>
          </a:p>
          <a:p>
            <a:pPr>
              <a:tabLst>
                <a:tab pos="177800" algn="l"/>
              </a:tabLst>
            </a:pPr>
            <a:r>
              <a:rPr lang="en-US" altLang="en-US" sz="2400" b="1" dirty="0">
                <a:cs typeface="Times New Roman" panose="02020603050405020304" pitchFamily="18" charset="0"/>
              </a:rPr>
              <a:t>Format:</a:t>
            </a:r>
          </a:p>
          <a:p>
            <a:pPr>
              <a:buFontTx/>
              <a:buNone/>
              <a:tabLst>
                <a:tab pos="177800" algn="l"/>
              </a:tabLst>
            </a:pPr>
            <a:r>
              <a:rPr lang="en-US" altLang="en-US" sz="1800" b="1" dirty="0">
                <a:latin typeface="Consolas" panose="020B0609020204030204" pitchFamily="49" charset="0"/>
              </a:rPr>
              <a:t>     </a:t>
            </a:r>
            <a:r>
              <a:rPr lang="en-US" altLang="en-US" sz="1800" dirty="0">
                <a:latin typeface="Consolas" panose="020B0609020204030204" pitchFamily="49" charset="0"/>
              </a:rPr>
              <a:t>&lt;</a:t>
            </a:r>
            <a:r>
              <a:rPr lang="en-US" altLang="en-US" sz="1800" i="1" dirty="0">
                <a:latin typeface="Consolas" panose="020B0609020204030204" pitchFamily="49" charset="0"/>
              </a:rPr>
              <a:t>list name</a:t>
            </a:r>
            <a:r>
              <a:rPr lang="en-US" altLang="en-US" sz="1800" dirty="0">
                <a:latin typeface="Consolas" panose="020B0609020204030204" pitchFamily="49" charset="0"/>
              </a:rPr>
              <a:t>&gt; = []</a:t>
            </a:r>
          </a:p>
          <a:p>
            <a:pPr>
              <a:tabLst>
                <a:tab pos="177800" algn="l"/>
              </a:tabLst>
            </a:pPr>
            <a:endParaRPr lang="en-US" altLang="en-US" sz="2000" dirty="0"/>
          </a:p>
          <a:p>
            <a:pPr>
              <a:tabLst>
                <a:tab pos="177800" algn="l"/>
              </a:tabLst>
            </a:pPr>
            <a:r>
              <a:rPr lang="en-US" altLang="en-US" sz="2400" b="1" dirty="0"/>
              <a:t>Example:</a:t>
            </a:r>
          </a:p>
          <a:p>
            <a:pPr>
              <a:buFontTx/>
              <a:buNone/>
              <a:tabLst>
                <a:tab pos="177800" algn="l"/>
              </a:tabLst>
            </a:pPr>
            <a:r>
              <a:rPr lang="en-US" altLang="en-US" sz="1800" b="1" dirty="0">
                <a:latin typeface="Consolas" panose="020B0609020204030204" pitchFamily="49" charset="0"/>
              </a:rPr>
              <a:t>     </a:t>
            </a:r>
            <a:r>
              <a:rPr lang="en-US" altLang="en-US" sz="1800" dirty="0">
                <a:latin typeface="Consolas" panose="020B0609020204030204" pitchFamily="49" charset="0"/>
              </a:rPr>
              <a:t>classGrades = []</a:t>
            </a:r>
          </a:p>
          <a:p>
            <a:pPr>
              <a:tabLst>
                <a:tab pos="177800" algn="l"/>
              </a:tabLst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809905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/>
              <a:t>Creating  A List (Variable Size: 2)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/>
              <a:t>Step 2: Initialize the list with the elements</a:t>
            </a:r>
          </a:p>
          <a:p>
            <a:r>
              <a:rPr lang="en-US" altLang="en-US" sz="2400" b="1" dirty="0"/>
              <a:t>General format:</a:t>
            </a:r>
          </a:p>
          <a:p>
            <a:pPr lvl="1"/>
            <a:r>
              <a:rPr lang="en-US" altLang="en-US" sz="2000" dirty="0"/>
              <a:t>Within the body of a loop create each element and then add the new element on the end of the list (‘append’).</a:t>
            </a:r>
          </a:p>
          <a:p>
            <a:pPr lvl="1"/>
            <a:r>
              <a:rPr lang="en-US" altLang="en-US" sz="2000" dirty="0"/>
              <a:t>The difference between the previous approach (e.g. </a:t>
            </a:r>
            <a:r>
              <a:rPr lang="en-US" altLang="en-US" sz="2000" dirty="0">
                <a:latin typeface="Consolas" panose="020B0609020204030204" pitchFamily="49" charset="0"/>
              </a:rPr>
              <a:t>aList1 = [" "] * 7)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and this approach is that </a:t>
            </a:r>
            <a:r>
              <a:rPr lang="en-US" altLang="en-US" sz="20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 elements need not be all the same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1"/>
            <a:r>
              <a:rPr lang="en-US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How the list is dynamically built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: the </a:t>
            </a:r>
            <a:r>
              <a:rPr lang="en-US" altLang="en-US" sz="2000" dirty="0">
                <a:latin typeface="Consolas" panose="020B0609020204030204" pitchFamily="49" charset="0"/>
                <a:cs typeface="Calibri" panose="020F0502020204030204" pitchFamily="34" charset="0"/>
              </a:rPr>
              <a:t>append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method (previously introduced) adds new elements to the end.</a:t>
            </a:r>
          </a:p>
          <a:p>
            <a:pPr lvl="1"/>
            <a:endParaRPr lang="en-US" altLang="en-US" sz="2000" dirty="0"/>
          </a:p>
          <a:p>
            <a:endParaRPr lang="en-US" altLang="en-US" sz="2400" dirty="0"/>
          </a:p>
          <a:p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718708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Creating A Variable Sized List, </a:t>
            </a:r>
            <a:r>
              <a:rPr lang="en-US" altLang="en-US" dirty="0">
                <a:solidFill>
                  <a:srgbClr val="0000FF"/>
                </a:solidFill>
              </a:rPr>
              <a:t>Data </a:t>
            </a:r>
            <a:r>
              <a:rPr lang="en-US" altLang="en-US" i="1" dirty="0">
                <a:solidFill>
                  <a:srgbClr val="0000FF"/>
                </a:solidFill>
              </a:rPr>
              <a:t>Can</a:t>
            </a:r>
            <a:r>
              <a:rPr lang="en-US" altLang="en-US" dirty="0">
                <a:solidFill>
                  <a:srgbClr val="0000FF"/>
                </a:solidFill>
              </a:rPr>
              <a:t> Vary</a:t>
            </a:r>
            <a:r>
              <a:rPr lang="en-US" altLang="en-US" dirty="0"/>
              <a:t>: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2744788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alt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classGrades = [] </a:t>
            </a:r>
          </a:p>
          <a:p>
            <a:pPr marL="0" indent="0">
              <a:buFont typeface="Arial" charset="0"/>
              <a:buNone/>
              <a:defRPr/>
            </a:pPr>
            <a:endParaRPr lang="en-US" altLang="en-US" sz="1800" dirty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altLang="en-US" sz="1800" dirty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altLang="en-US" sz="1800" dirty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alt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for i in range (0, 4, 1):</a:t>
            </a:r>
          </a:p>
          <a:p>
            <a:pPr marL="0" indent="0">
              <a:buFont typeface="Arial" charset="0"/>
              <a:buNone/>
              <a:defRPr/>
            </a:pPr>
            <a:r>
              <a:rPr lang="en-US" altLang="en-US" sz="1800" b="1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# Each time through the loop: create new element = -1</a:t>
            </a:r>
          </a:p>
          <a:p>
            <a:pPr marL="0" indent="0">
              <a:buFont typeface="Arial" charset="0"/>
              <a:buNone/>
              <a:defRPr/>
            </a:pPr>
            <a:r>
              <a:rPr lang="en-US" altLang="en-US" sz="1800" b="1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# Add new element to the end of the list</a:t>
            </a:r>
          </a:p>
          <a:p>
            <a:pPr marL="0" indent="0">
              <a:buFont typeface="Arial" charset="0"/>
              <a:buNone/>
              <a:defRPr/>
            </a:pPr>
            <a:r>
              <a:rPr lang="en-US" alt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</a:t>
            </a:r>
            <a:r>
              <a:rPr lang="en-US" altLang="en-US" sz="1800" dirty="0" err="1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classGrades.append</a:t>
            </a:r>
            <a:r>
              <a:rPr lang="en-US" alt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(</a:t>
            </a:r>
            <a:r>
              <a:rPr lang="en-US" altLang="en-US" sz="1800" dirty="0">
                <a:solidFill>
                  <a:srgbClr val="0000FF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float(input("Grade: "))</a:t>
            </a:r>
            <a:r>
              <a:rPr lang="en-US" alt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)</a:t>
            </a:r>
          </a:p>
          <a:p>
            <a:pPr>
              <a:buFont typeface="Arial" charset="0"/>
              <a:buChar char="•"/>
              <a:defRPr/>
            </a:pPr>
            <a:endParaRPr lang="en-US" sz="1800" dirty="0">
              <a:ea typeface="+mn-ea"/>
              <a:cs typeface="+mn-cs"/>
            </a:endParaRP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4378325" y="1133475"/>
            <a:ext cx="1600200" cy="1352550"/>
            <a:chOff x="4379067" y="1132874"/>
            <a:chExt cx="1600200" cy="1353154"/>
          </a:xfrm>
        </p:grpSpPr>
        <p:sp>
          <p:nvSpPr>
            <p:cNvPr id="66610" name="TextBox 3"/>
            <p:cNvSpPr txBox="1">
              <a:spLocks noChangeArrowheads="1"/>
            </p:cNvSpPr>
            <p:nvPr/>
          </p:nvSpPr>
          <p:spPr bwMode="auto">
            <a:xfrm>
              <a:off x="4379067" y="1689529"/>
              <a:ext cx="1600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b="1" dirty="0">
                  <a:latin typeface="Arial" panose="020B0604020202020204" pitchFamily="34" charset="0"/>
                </a:rPr>
                <a:t>classGrades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5598267" y="1766570"/>
              <a:ext cx="304800" cy="154056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5745905" y="1920626"/>
              <a:ext cx="0" cy="35099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ounded Rectangle 6"/>
            <p:cNvSpPr/>
            <p:nvPr/>
          </p:nvSpPr>
          <p:spPr>
            <a:xfrm>
              <a:off x="5522067" y="2257326"/>
              <a:ext cx="457200" cy="22870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6614" name="TextBox 7"/>
            <p:cNvSpPr txBox="1">
              <a:spLocks noChangeArrowheads="1"/>
            </p:cNvSpPr>
            <p:nvPr/>
          </p:nvSpPr>
          <p:spPr bwMode="auto">
            <a:xfrm>
              <a:off x="4406629" y="1132874"/>
              <a:ext cx="1572638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600" dirty="0">
                  <a:latin typeface="Consolas" panose="020B0609020204030204" pitchFamily="49" charset="0"/>
                </a:rPr>
                <a:t>Before loop (empty list)</a:t>
              </a:r>
            </a:p>
          </p:txBody>
        </p:sp>
      </p:grpSp>
      <p:grpSp>
        <p:nvGrpSpPr>
          <p:cNvPr id="4" name="Group 52"/>
          <p:cNvGrpSpPr>
            <a:grpSpLocks/>
          </p:cNvGrpSpPr>
          <p:nvPr/>
        </p:nvGrpSpPr>
        <p:grpSpPr bwMode="auto">
          <a:xfrm>
            <a:off x="26988" y="5548313"/>
            <a:ext cx="2895600" cy="1060450"/>
            <a:chOff x="27558" y="5547764"/>
            <a:chExt cx="2895601" cy="1060662"/>
          </a:xfrm>
        </p:grpSpPr>
        <p:sp>
          <p:nvSpPr>
            <p:cNvPr id="66603" name="TextBox 42"/>
            <p:cNvSpPr txBox="1">
              <a:spLocks noChangeArrowheads="1"/>
            </p:cNvSpPr>
            <p:nvPr/>
          </p:nvSpPr>
          <p:spPr bwMode="auto">
            <a:xfrm>
              <a:off x="27558" y="5886318"/>
              <a:ext cx="1600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b="1" dirty="0">
                  <a:latin typeface="Arial" panose="020B0604020202020204" pitchFamily="34" charset="0"/>
                </a:rPr>
                <a:t>classGrades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246758" y="5963772"/>
              <a:ext cx="304800" cy="154018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>
              <a:off x="1413445" y="6070155"/>
              <a:ext cx="0" cy="23023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ounded Rectangle 45"/>
            <p:cNvSpPr/>
            <p:nvPr/>
          </p:nvSpPr>
          <p:spPr>
            <a:xfrm>
              <a:off x="1322958" y="6251167"/>
              <a:ext cx="1600201" cy="357259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6607" name="TextBox 46"/>
            <p:cNvSpPr txBox="1">
              <a:spLocks noChangeArrowheads="1"/>
            </p:cNvSpPr>
            <p:nvPr/>
          </p:nvSpPr>
          <p:spPr bwMode="auto">
            <a:xfrm>
              <a:off x="131320" y="5547764"/>
              <a:ext cx="157263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600" dirty="0">
                  <a:latin typeface="Consolas" panose="020B0609020204030204" pitchFamily="49" charset="0"/>
                </a:rPr>
                <a:t>i = 0</a:t>
              </a:r>
            </a:p>
          </p:txBody>
        </p:sp>
        <p:sp>
          <p:nvSpPr>
            <p:cNvPr id="66608" name="TextBox 47"/>
            <p:cNvSpPr txBox="1">
              <a:spLocks noChangeArrowheads="1"/>
            </p:cNvSpPr>
            <p:nvPr/>
          </p:nvSpPr>
          <p:spPr bwMode="auto">
            <a:xfrm>
              <a:off x="1409696" y="6300648"/>
              <a:ext cx="4953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[0]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829371" y="6354375"/>
              <a:ext cx="587375" cy="20006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-1</a:t>
              </a:r>
            </a:p>
          </p:txBody>
        </p:sp>
      </p:grpSp>
      <p:grpSp>
        <p:nvGrpSpPr>
          <p:cNvPr id="8" name="Group 12"/>
          <p:cNvGrpSpPr>
            <a:grpSpLocks/>
          </p:cNvGrpSpPr>
          <p:nvPr/>
        </p:nvGrpSpPr>
        <p:grpSpPr bwMode="auto">
          <a:xfrm>
            <a:off x="2197100" y="5026025"/>
            <a:ext cx="2895600" cy="1331913"/>
            <a:chOff x="2197100" y="5026025"/>
            <a:chExt cx="2895600" cy="1331913"/>
          </a:xfrm>
        </p:grpSpPr>
        <p:sp>
          <p:nvSpPr>
            <p:cNvPr id="66593" name="TextBox 33"/>
            <p:cNvSpPr txBox="1">
              <a:spLocks noChangeArrowheads="1"/>
            </p:cNvSpPr>
            <p:nvPr/>
          </p:nvSpPr>
          <p:spPr bwMode="auto">
            <a:xfrm>
              <a:off x="2197100" y="5364163"/>
              <a:ext cx="16002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b="1" dirty="0">
                  <a:latin typeface="Arial" panose="020B0604020202020204" pitchFamily="34" charset="0"/>
                </a:rPr>
                <a:t>classGrades</a:t>
              </a:r>
            </a:p>
          </p:txBody>
        </p:sp>
        <p:grpSp>
          <p:nvGrpSpPr>
            <p:cNvPr id="66594" name="Group 53"/>
            <p:cNvGrpSpPr>
              <a:grpSpLocks/>
            </p:cNvGrpSpPr>
            <p:nvPr/>
          </p:nvGrpSpPr>
          <p:grpSpPr bwMode="auto">
            <a:xfrm>
              <a:off x="2301875" y="5026025"/>
              <a:ext cx="2790825" cy="1331913"/>
              <a:chOff x="2301399" y="5025713"/>
              <a:chExt cx="2791839" cy="1332539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3416229" y="5441833"/>
                <a:ext cx="304911" cy="152472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6" name="Straight Arrow Connector 35"/>
              <p:cNvCxnSpPr/>
              <p:nvPr/>
            </p:nvCxnSpPr>
            <p:spPr>
              <a:xfrm>
                <a:off x="3584565" y="5548246"/>
                <a:ext cx="0" cy="230295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Rounded Rectangle 36"/>
              <p:cNvSpPr/>
              <p:nvPr/>
            </p:nvSpPr>
            <p:spPr>
              <a:xfrm>
                <a:off x="3492457" y="5729307"/>
                <a:ext cx="1600781" cy="624180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6598" name="TextBox 37"/>
              <p:cNvSpPr txBox="1">
                <a:spLocks noChangeArrowheads="1"/>
              </p:cNvSpPr>
              <p:nvPr/>
            </p:nvSpPr>
            <p:spPr bwMode="auto">
              <a:xfrm>
                <a:off x="2301399" y="5025713"/>
                <a:ext cx="157263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en-US" altLang="en-US" sz="1600" dirty="0">
                    <a:latin typeface="Consolas" panose="020B0609020204030204" pitchFamily="49" charset="0"/>
                  </a:rPr>
                  <a:t>i = 1</a:t>
                </a:r>
              </a:p>
            </p:txBody>
          </p:sp>
          <p:sp>
            <p:nvSpPr>
              <p:cNvPr id="66599" name="TextBox 38"/>
              <p:cNvSpPr txBox="1">
                <a:spLocks noChangeArrowheads="1"/>
              </p:cNvSpPr>
              <p:nvPr/>
            </p:nvSpPr>
            <p:spPr bwMode="auto">
              <a:xfrm>
                <a:off x="3579775" y="5778597"/>
                <a:ext cx="4953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en-US" altLang="en-US" sz="1400" dirty="0">
                    <a:latin typeface="Consolas" panose="020B0609020204030204" pitchFamily="49" charset="0"/>
                  </a:rPr>
                  <a:t>[0]</a:t>
                </a: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3999054" y="5832542"/>
                <a:ext cx="587588" cy="200119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en-US" dirty="0">
                    <a:solidFill>
                      <a:schemeClr val="tx1"/>
                    </a:solidFill>
                  </a:rPr>
                  <a:t>-1</a:t>
                </a:r>
              </a:p>
            </p:txBody>
          </p:sp>
          <p:sp>
            <p:nvSpPr>
              <p:cNvPr id="66601" name="TextBox 49"/>
              <p:cNvSpPr txBox="1">
                <a:spLocks noChangeArrowheads="1"/>
              </p:cNvSpPr>
              <p:nvPr/>
            </p:nvSpPr>
            <p:spPr bwMode="auto">
              <a:xfrm>
                <a:off x="3583827" y="6050475"/>
                <a:ext cx="4953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en-US" altLang="en-US" sz="1400" dirty="0">
                    <a:latin typeface="Consolas" panose="020B0609020204030204" pitchFamily="49" charset="0"/>
                  </a:rPr>
                  <a:t>[1]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3999054" y="6104133"/>
                <a:ext cx="587588" cy="200119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en-US" dirty="0">
                    <a:solidFill>
                      <a:schemeClr val="tx1"/>
                    </a:solidFill>
                  </a:rPr>
                  <a:t>-1</a:t>
                </a:r>
              </a:p>
            </p:txBody>
          </p:sp>
        </p:grpSp>
      </p:grpSp>
      <p:grpSp>
        <p:nvGrpSpPr>
          <p:cNvPr id="13" name="Group 3"/>
          <p:cNvGrpSpPr>
            <a:grpSpLocks/>
          </p:cNvGrpSpPr>
          <p:nvPr/>
        </p:nvGrpSpPr>
        <p:grpSpPr bwMode="auto">
          <a:xfrm>
            <a:off x="5886450" y="3540894"/>
            <a:ext cx="2895600" cy="1824856"/>
            <a:chOff x="5886450" y="3540941"/>
            <a:chExt cx="2895600" cy="1825445"/>
          </a:xfrm>
        </p:grpSpPr>
        <p:sp>
          <p:nvSpPr>
            <p:cNvPr id="66580" name="TextBox 8"/>
            <p:cNvSpPr txBox="1">
              <a:spLocks noChangeArrowheads="1"/>
            </p:cNvSpPr>
            <p:nvPr/>
          </p:nvSpPr>
          <p:spPr bwMode="auto">
            <a:xfrm>
              <a:off x="5886450" y="3733978"/>
              <a:ext cx="1600199" cy="307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b="1" dirty="0">
                  <a:latin typeface="Arial" panose="020B0604020202020204" pitchFamily="34" charset="0"/>
                </a:rPr>
                <a:t>classGrades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7105650" y="3811722"/>
              <a:ext cx="304800" cy="152449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1" name="Straight Arrow Connector 10"/>
            <p:cNvCxnSpPr/>
            <p:nvPr/>
          </p:nvCxnSpPr>
          <p:spPr bwMode="auto">
            <a:xfrm>
              <a:off x="7272338" y="3918119"/>
              <a:ext cx="0" cy="23026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ounded Rectangle 11"/>
            <p:cNvSpPr/>
            <p:nvPr/>
          </p:nvSpPr>
          <p:spPr bwMode="auto">
            <a:xfrm>
              <a:off x="7181850" y="4097565"/>
              <a:ext cx="1600200" cy="126882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6584" name="TextBox 12"/>
            <p:cNvSpPr txBox="1">
              <a:spLocks noChangeArrowheads="1"/>
            </p:cNvSpPr>
            <p:nvPr/>
          </p:nvSpPr>
          <p:spPr bwMode="auto">
            <a:xfrm>
              <a:off x="6624131" y="3540941"/>
              <a:ext cx="1572637" cy="338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600" dirty="0">
                  <a:latin typeface="Consolas" panose="020B0609020204030204" pitchFamily="49" charset="0"/>
                </a:rPr>
                <a:t>i = 3</a:t>
              </a:r>
            </a:p>
          </p:txBody>
        </p:sp>
        <p:sp>
          <p:nvSpPr>
            <p:cNvPr id="66585" name="TextBox 13"/>
            <p:cNvSpPr txBox="1">
              <a:spLocks noChangeArrowheads="1"/>
            </p:cNvSpPr>
            <p:nvPr/>
          </p:nvSpPr>
          <p:spPr bwMode="auto">
            <a:xfrm>
              <a:off x="7268588" y="4148015"/>
              <a:ext cx="495300" cy="307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[0]</a:t>
              </a:r>
            </a:p>
          </p:txBody>
        </p:sp>
        <p:sp>
          <p:nvSpPr>
            <p:cNvPr id="66586" name="TextBox 14"/>
            <p:cNvSpPr txBox="1">
              <a:spLocks noChangeArrowheads="1"/>
            </p:cNvSpPr>
            <p:nvPr/>
          </p:nvSpPr>
          <p:spPr bwMode="auto">
            <a:xfrm>
              <a:off x="7272641" y="4455574"/>
              <a:ext cx="495300" cy="307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[1]</a:t>
              </a:r>
            </a:p>
          </p:txBody>
        </p:sp>
        <p:sp>
          <p:nvSpPr>
            <p:cNvPr id="66587" name="TextBox 15"/>
            <p:cNvSpPr txBox="1">
              <a:spLocks noChangeArrowheads="1"/>
            </p:cNvSpPr>
            <p:nvPr/>
          </p:nvSpPr>
          <p:spPr bwMode="auto">
            <a:xfrm>
              <a:off x="7272641" y="4756362"/>
              <a:ext cx="495300" cy="307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[2]</a:t>
              </a: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7688263" y="4200785"/>
              <a:ext cx="587375" cy="20167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-1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7688263" y="4508859"/>
              <a:ext cx="587375" cy="20167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-1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7688263" y="4810582"/>
              <a:ext cx="587375" cy="20009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-1</a:t>
              </a:r>
            </a:p>
          </p:txBody>
        </p:sp>
        <p:sp>
          <p:nvSpPr>
            <p:cNvPr id="66591" name="TextBox 15"/>
            <p:cNvSpPr txBox="1">
              <a:spLocks noChangeArrowheads="1"/>
            </p:cNvSpPr>
            <p:nvPr/>
          </p:nvSpPr>
          <p:spPr bwMode="auto">
            <a:xfrm>
              <a:off x="7272641" y="5045075"/>
              <a:ext cx="495300" cy="307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[3]</a:t>
              </a: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7688263" y="5099600"/>
              <a:ext cx="587375" cy="1985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-1</a:t>
              </a:r>
            </a:p>
          </p:txBody>
        </p:sp>
      </p:grpSp>
      <p:grpSp>
        <p:nvGrpSpPr>
          <p:cNvPr id="14" name="Group 8"/>
          <p:cNvGrpSpPr>
            <a:grpSpLocks/>
          </p:cNvGrpSpPr>
          <p:nvPr/>
        </p:nvGrpSpPr>
        <p:grpSpPr bwMode="auto">
          <a:xfrm>
            <a:off x="3927475" y="3887788"/>
            <a:ext cx="2774950" cy="1644650"/>
            <a:chOff x="3927475" y="3887788"/>
            <a:chExt cx="2774950" cy="1645282"/>
          </a:xfrm>
        </p:grpSpPr>
        <p:sp>
          <p:nvSpPr>
            <p:cNvPr id="66569" name="TextBox 20"/>
            <p:cNvSpPr txBox="1">
              <a:spLocks noChangeArrowheads="1"/>
            </p:cNvSpPr>
            <p:nvPr/>
          </p:nvSpPr>
          <p:spPr bwMode="auto">
            <a:xfrm>
              <a:off x="3927475" y="4226339"/>
              <a:ext cx="1600199" cy="307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b="1" dirty="0">
                  <a:latin typeface="Arial" panose="020B0604020202020204" pitchFamily="34" charset="0"/>
                </a:rPr>
                <a:t>classGrades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5146675" y="4303873"/>
              <a:ext cx="304800" cy="154046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6571" name="TextBox 24"/>
            <p:cNvSpPr txBox="1">
              <a:spLocks noChangeArrowheads="1"/>
            </p:cNvSpPr>
            <p:nvPr/>
          </p:nvSpPr>
          <p:spPr bwMode="auto">
            <a:xfrm>
              <a:off x="4031237" y="3887788"/>
              <a:ext cx="1572637" cy="338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600" dirty="0">
                  <a:latin typeface="Consolas" panose="020B0609020204030204" pitchFamily="49" charset="0"/>
                </a:rPr>
                <a:t>i = 2</a:t>
              </a:r>
            </a:p>
          </p:txBody>
        </p:sp>
        <p:sp>
          <p:nvSpPr>
            <p:cNvPr id="50" name="Rounded Rectangle 49"/>
            <p:cNvSpPr/>
            <p:nvPr/>
          </p:nvSpPr>
          <p:spPr bwMode="auto">
            <a:xfrm>
              <a:off x="5102225" y="4553206"/>
              <a:ext cx="1600200" cy="979864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6573" name="TextBox 13"/>
            <p:cNvSpPr txBox="1">
              <a:spLocks noChangeArrowheads="1"/>
            </p:cNvSpPr>
            <p:nvPr/>
          </p:nvSpPr>
          <p:spPr bwMode="auto">
            <a:xfrm>
              <a:off x="5188963" y="4604260"/>
              <a:ext cx="495300" cy="307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[0]</a:t>
              </a:r>
            </a:p>
          </p:txBody>
        </p:sp>
        <p:sp>
          <p:nvSpPr>
            <p:cNvPr id="66574" name="TextBox 14"/>
            <p:cNvSpPr txBox="1">
              <a:spLocks noChangeArrowheads="1"/>
            </p:cNvSpPr>
            <p:nvPr/>
          </p:nvSpPr>
          <p:spPr bwMode="auto">
            <a:xfrm>
              <a:off x="5193016" y="4911819"/>
              <a:ext cx="495300" cy="307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[1]</a:t>
              </a:r>
            </a:p>
          </p:txBody>
        </p:sp>
        <p:sp>
          <p:nvSpPr>
            <p:cNvPr id="66575" name="TextBox 15"/>
            <p:cNvSpPr txBox="1">
              <a:spLocks noChangeArrowheads="1"/>
            </p:cNvSpPr>
            <p:nvPr/>
          </p:nvSpPr>
          <p:spPr bwMode="auto">
            <a:xfrm>
              <a:off x="5193016" y="5212607"/>
              <a:ext cx="495300" cy="307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[2]</a:t>
              </a: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5608638" y="4656433"/>
              <a:ext cx="587375" cy="2016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-1</a:t>
              </a: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5608638" y="4964527"/>
              <a:ext cx="587375" cy="2016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-1</a:t>
              </a: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5608638" y="5266268"/>
              <a:ext cx="587375" cy="2001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-1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 bwMode="auto">
            <a:xfrm>
              <a:off x="5313363" y="4410276"/>
              <a:ext cx="0" cy="23027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28906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/>
              <a:t>Further Revised Version Using A Dynamically Created List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tabLst>
                <a:tab pos="1714500" algn="l"/>
              </a:tabLst>
            </a:pPr>
            <a:r>
              <a:rPr lang="en-US" altLang="en-US" sz="2400" b="1" dirty="0"/>
              <a:t>Name of the example program: </a:t>
            </a:r>
            <a:r>
              <a:rPr lang="en-CA" altLang="en-US" sz="2000" dirty="0">
                <a:latin typeface="Consolas" panose="020B0609020204030204" pitchFamily="49" charset="0"/>
              </a:rPr>
              <a:t>2classListV3.py</a:t>
            </a:r>
          </a:p>
          <a:p>
            <a:pPr marL="533400" lvl="1" indent="-190500">
              <a:tabLst>
                <a:tab pos="1714500" algn="l"/>
              </a:tabLst>
            </a:pPr>
            <a:r>
              <a:rPr lang="en-US" altLang="en-US" sz="2000" dirty="0"/>
              <a:t>Learning: creating a list dynamically (one element at a time rather than all at once).</a:t>
            </a:r>
          </a:p>
          <a:p>
            <a:pPr marL="533400" lvl="1" indent="-190500">
              <a:tabLst>
                <a:tab pos="1714500" algn="l"/>
              </a:tabLst>
            </a:pPr>
            <a:endParaRPr lang="en-CA" altLang="en-US" sz="2000" dirty="0"/>
          </a:p>
          <a:p>
            <a:pPr marL="342900" lvl="1" indent="0">
              <a:buFont typeface="Arial" panose="020B0604020202020204" pitchFamily="34" charset="0"/>
              <a:buNone/>
              <a:tabLst>
                <a:tab pos="1714500" algn="l"/>
              </a:tabLst>
            </a:pPr>
            <a:r>
              <a:rPr lang="en-US" altLang="en-US" sz="1800" dirty="0">
                <a:latin typeface="Consolas" panose="020B0609020204030204" pitchFamily="49" charset="0"/>
              </a:rPr>
              <a:t>CLASS_SIZE = 5</a:t>
            </a:r>
          </a:p>
          <a:p>
            <a:pPr marL="342900" lvl="1" indent="0">
              <a:buFont typeface="Arial" panose="020B0604020202020204" pitchFamily="34" charset="0"/>
              <a:buNone/>
              <a:tabLst>
                <a:tab pos="1714500" algn="l"/>
              </a:tabLst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  <a:tabLst>
                <a:tab pos="1714500" algn="l"/>
              </a:tabLst>
            </a:pPr>
            <a:r>
              <a:rPr lang="en-US" altLang="en-US" sz="1800" dirty="0">
                <a:latin typeface="Consolas" panose="020B0609020204030204" pitchFamily="49" charset="0"/>
              </a:rPr>
              <a:t>def initialize(): </a:t>
            </a:r>
            <a:r>
              <a:rPr lang="en-US" altLang="en-US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#This is the only function that differs</a:t>
            </a:r>
          </a:p>
          <a:p>
            <a:pPr marL="342900" lvl="1" indent="0">
              <a:buNone/>
              <a:tabLst>
                <a:tab pos="1714500" algn="l"/>
              </a:tabLst>
            </a:pPr>
            <a:r>
              <a:rPr lang="en-US" altLang="en-US" sz="1800" dirty="0">
                <a:latin typeface="Consolas" panose="020B0609020204030204" pitchFamily="49" charset="0"/>
              </a:rPr>
              <a:t> classGrades = []</a:t>
            </a:r>
          </a:p>
          <a:p>
            <a:pPr marL="342900" lvl="1" indent="0">
              <a:buNone/>
              <a:tabLst>
                <a:tab pos="1714500" algn="l"/>
              </a:tabLst>
            </a:pPr>
            <a:r>
              <a:rPr lang="en-US" altLang="en-US" sz="1800" dirty="0">
                <a:latin typeface="Consolas" panose="020B0609020204030204" pitchFamily="49" charset="0"/>
              </a:rPr>
              <a:t> for i in range (0, CLASS_SIZE, 1):</a:t>
            </a:r>
          </a:p>
          <a:p>
            <a:pPr marL="342900" lvl="1" indent="0">
              <a:buNone/>
              <a:tabLst>
                <a:tab pos="1714500" algn="l"/>
              </a:tabLst>
            </a:pPr>
            <a:r>
              <a:rPr lang="en-US" altLang="en-US" sz="1800" dirty="0">
                <a:latin typeface="Consolas" panose="020B0609020204030204" pitchFamily="49" charset="0"/>
              </a:rPr>
              <a:t>     classGrades.append(-1)</a:t>
            </a:r>
          </a:p>
          <a:p>
            <a:pPr marL="342900" lvl="1" indent="0">
              <a:buNone/>
              <a:tabLst>
                <a:tab pos="1714500" algn="l"/>
              </a:tabLst>
            </a:pPr>
            <a:r>
              <a:rPr lang="en-US" altLang="en-US" sz="1800" dirty="0">
                <a:latin typeface="Consolas" panose="020B0609020204030204" pitchFamily="49" charset="0"/>
              </a:rPr>
              <a:t> return(classGrades)</a:t>
            </a:r>
            <a:endParaRPr lang="en-CA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8098494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Details On Lists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516553" cy="5410200"/>
          </a:xfrm>
        </p:spPr>
        <p:txBody>
          <a:bodyPr/>
          <a:lstStyle/>
          <a:p>
            <a:r>
              <a:rPr lang="en-US" dirty="0"/>
              <a:t>With the simple variable types (integer, float, boolean) you can think of as a single memory location.</a:t>
            </a:r>
          </a:p>
          <a:p>
            <a:pPr lvl="1"/>
            <a:r>
              <a:rPr lang="en-US" dirty="0"/>
              <a:t>E.g. </a:t>
            </a:r>
          </a:p>
          <a:p>
            <a:pPr marL="5715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age = 37</a:t>
            </a:r>
          </a:p>
          <a:p>
            <a:pPr marL="5715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cool = False</a:t>
            </a:r>
          </a:p>
          <a:p>
            <a:endParaRPr lang="en-US" dirty="0"/>
          </a:p>
          <a:p>
            <a:r>
              <a:rPr lang="en-US" dirty="0"/>
              <a:t>Declaring a list variable will result in two memory locations allocated in memory.</a:t>
            </a:r>
          </a:p>
          <a:p>
            <a:pPr lvl="1"/>
            <a:r>
              <a:rPr lang="en-US" dirty="0"/>
              <a:t>One location is for the list itself (“The multi-suite building”)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Another location “refers to” or contains the address of the building.</a:t>
            </a:r>
            <a:endParaRPr lang="en-CA" dirty="0"/>
          </a:p>
        </p:txBody>
      </p:sp>
      <p:grpSp>
        <p:nvGrpSpPr>
          <p:cNvPr id="8" name="Group 7"/>
          <p:cNvGrpSpPr/>
          <p:nvPr/>
        </p:nvGrpSpPr>
        <p:grpSpPr>
          <a:xfrm>
            <a:off x="7372237" y="2309706"/>
            <a:ext cx="1390763" cy="836635"/>
            <a:chOff x="7012772" y="1915029"/>
            <a:chExt cx="1390763" cy="836635"/>
          </a:xfrm>
        </p:grpSpPr>
        <p:sp>
          <p:nvSpPr>
            <p:cNvPr id="4" name="TextBox 3"/>
            <p:cNvSpPr txBox="1"/>
            <p:nvPr/>
          </p:nvSpPr>
          <p:spPr>
            <a:xfrm>
              <a:off x="7108135" y="1915029"/>
              <a:ext cx="685800" cy="4572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r>
                <a:rPr lang="en-US" dirty="0">
                  <a:latin typeface="Consolas" panose="020B0609020204030204" pitchFamily="49" charset="0"/>
                </a:rPr>
                <a:t>age</a:t>
              </a:r>
              <a:endParaRPr lang="en-CA" dirty="0">
                <a:latin typeface="Consolas" panose="020B0609020204030204" pitchFamily="49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7641535" y="1953129"/>
              <a:ext cx="762000" cy="269631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>
              <a:noAutofit/>
            </a:bodyPr>
            <a:lstStyle/>
            <a:p>
              <a:r>
                <a:rPr lang="en-US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37</a:t>
              </a:r>
              <a:endParaRPr lang="en-CA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012772" y="2294464"/>
              <a:ext cx="685800" cy="4572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r>
                <a:rPr lang="en-US" dirty="0">
                  <a:latin typeface="Consolas" panose="020B0609020204030204" pitchFamily="49" charset="0"/>
                </a:rPr>
                <a:t>cool</a:t>
              </a:r>
              <a:endParaRPr lang="en-CA" dirty="0">
                <a:latin typeface="Consolas" panose="020B0609020204030204" pitchFamily="49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7641535" y="2350145"/>
              <a:ext cx="762000" cy="260267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>
              <a:normAutofit fontScale="77500" lnSpcReduction="20000"/>
            </a:bodyPr>
            <a:lstStyle/>
            <a:p>
              <a:r>
                <a:rPr lang="en-US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False</a:t>
              </a:r>
              <a:endParaRPr lang="en-CA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8153400" y="4190545"/>
            <a:ext cx="609600" cy="1295855"/>
            <a:chOff x="8153400" y="4190545"/>
            <a:chExt cx="609600" cy="1295855"/>
          </a:xfrm>
        </p:grpSpPr>
        <p:sp>
          <p:nvSpPr>
            <p:cNvPr id="9" name="Rectangle 8"/>
            <p:cNvSpPr/>
            <p:nvPr/>
          </p:nvSpPr>
          <p:spPr>
            <a:xfrm>
              <a:off x="8153400" y="4343400"/>
              <a:ext cx="609600" cy="1143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rmAutofit/>
            </a:bodyPr>
            <a:lstStyle/>
            <a:p>
              <a:pPr algn="ctr"/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267700" y="5248085"/>
              <a:ext cx="457200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</a:rPr>
                <a:t>123</a:t>
              </a:r>
              <a:endParaRPr lang="en-CA" sz="1200" b="1" dirty="0">
                <a:solidFill>
                  <a:schemeClr val="bg1"/>
                </a:solidFill>
              </a:endParaRP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8215863" y="5095683"/>
              <a:ext cx="489987" cy="85916"/>
              <a:chOff x="8215863" y="5095683"/>
              <a:chExt cx="489987" cy="85916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8215863" y="5095683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8406590" y="5095684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8591550" y="5095683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8221328" y="4883321"/>
              <a:ext cx="489987" cy="85916"/>
              <a:chOff x="8221328" y="4883321"/>
              <a:chExt cx="489987" cy="85916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8221328" y="4883321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8412055" y="4883322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8597015" y="4883321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8218746" y="4666869"/>
              <a:ext cx="489987" cy="85916"/>
              <a:chOff x="8208956" y="4611764"/>
              <a:chExt cx="489987" cy="8591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8208956" y="4611764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8399683" y="4611765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8584643" y="4611764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8221629" y="4469337"/>
              <a:ext cx="489987" cy="85916"/>
              <a:chOff x="8208956" y="4413976"/>
              <a:chExt cx="489987" cy="85916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8208956" y="4413976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8399683" y="4413977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8584643" y="4413976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7" name="Rectangle 26"/>
            <p:cNvSpPr/>
            <p:nvPr/>
          </p:nvSpPr>
          <p:spPr>
            <a:xfrm>
              <a:off x="8611890" y="4190545"/>
              <a:ext cx="114300" cy="1524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rmAutofit fontScale="25000" lnSpcReduction="20000"/>
            </a:bodyPr>
            <a:lstStyle/>
            <a:p>
              <a:pPr algn="ctr"/>
              <a:endParaRPr lang="en-CA" dirty="0">
                <a:solidFill>
                  <a:schemeClr val="tx1"/>
                </a:solidFill>
              </a:endParaRPr>
            </a:p>
          </p:txBody>
        </p:sp>
      </p:grpSp>
      <p:sp>
        <p:nvSpPr>
          <p:cNvPr id="28" name="Vertical Scroll 27"/>
          <p:cNvSpPr/>
          <p:nvPr/>
        </p:nvSpPr>
        <p:spPr>
          <a:xfrm>
            <a:off x="7524750" y="6086283"/>
            <a:ext cx="1257300" cy="329667"/>
          </a:xfrm>
          <a:prstGeom prst="verticalScroll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 fontScale="70000" lnSpcReduction="20000"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Vladimir Script" panose="03050402040407070305" pitchFamily="66" charset="0"/>
              </a:rPr>
              <a:t>123 Sesame St.</a:t>
            </a:r>
            <a:endParaRPr lang="en-CA" dirty="0">
              <a:solidFill>
                <a:schemeClr val="tx1"/>
              </a:solidFill>
              <a:latin typeface="Vladimir Script" panose="030504020404070703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1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2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Illustrating List 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Name of the example program: </a:t>
            </a:r>
            <a:r>
              <a:rPr lang="en-CA" altLang="en-US" sz="2000" dirty="0">
                <a:latin typeface="Consolas" panose="020B0609020204030204" pitchFamily="49" charset="0"/>
              </a:rPr>
              <a:t>3listReferences.py</a:t>
            </a:r>
          </a:p>
          <a:p>
            <a:endParaRPr lang="pt-BR" dirty="0"/>
          </a:p>
          <a:p>
            <a:pPr marL="342900" lvl="1" indent="0">
              <a:buNone/>
            </a:pPr>
            <a:r>
              <a:rPr lang="pt-BR" sz="1800" dirty="0">
                <a:latin typeface="Consolas" panose="020B0609020204030204" pitchFamily="49" charset="0"/>
              </a:rPr>
              <a:t>num = 123</a:t>
            </a:r>
          </a:p>
          <a:p>
            <a:pPr marL="342900" lvl="1" indent="0">
              <a:buNone/>
            </a:pPr>
            <a:r>
              <a:rPr lang="pt-BR" sz="1800" dirty="0">
                <a:latin typeface="Consolas" panose="020B0609020204030204" pitchFamily="49" charset="0"/>
              </a:rPr>
              <a:t>list1 = [1,2,3]</a:t>
            </a:r>
          </a:p>
          <a:p>
            <a:pPr marL="342900" lvl="1" indent="0">
              <a:buNone/>
            </a:pPr>
            <a:r>
              <a:rPr lang="pt-BR" sz="1800" dirty="0">
                <a:latin typeface="Consolas" panose="020B0609020204030204" pitchFamily="49" charset="0"/>
              </a:rPr>
              <a:t>list2 = list1</a:t>
            </a:r>
          </a:p>
          <a:p>
            <a:pPr marL="342900" lvl="1" indent="0">
              <a:buNone/>
            </a:pPr>
            <a:r>
              <a:rPr lang="pt-BR" sz="1800" dirty="0">
                <a:latin typeface="Consolas" panose="020B0609020204030204" pitchFamily="49" charset="0"/>
              </a:rPr>
              <a:t>List1[0] = 888</a:t>
            </a:r>
          </a:p>
          <a:p>
            <a:pPr marL="342900" lvl="1" indent="0">
              <a:buNone/>
            </a:pPr>
            <a:r>
              <a:rPr lang="pt-BR" sz="1800" dirty="0">
                <a:latin typeface="Consolas" panose="020B0609020204030204" pitchFamily="49" charset="0"/>
              </a:rPr>
              <a:t>List2[2] = 777</a:t>
            </a:r>
          </a:p>
          <a:p>
            <a:pPr marL="342900" lvl="1" indent="0">
              <a:buNone/>
            </a:pPr>
            <a:r>
              <a:rPr lang="pt-BR" sz="1800" dirty="0">
                <a:latin typeface="Consolas" panose="020B0609020204030204" pitchFamily="49" charset="0"/>
              </a:rPr>
              <a:t>print(list1)</a:t>
            </a:r>
          </a:p>
          <a:p>
            <a:pPr marL="342900" lvl="1" indent="0">
              <a:buNone/>
            </a:pPr>
            <a:r>
              <a:rPr lang="pt-BR" sz="1800" dirty="0">
                <a:latin typeface="Consolas" panose="020B0609020204030204" pitchFamily="49" charset="0"/>
              </a:rPr>
              <a:t>print(list2)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930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/>
              <a:t>One Part Of The Previous Example Was Actually Unneeded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def read(classGrades):</a:t>
            </a:r>
          </a:p>
          <a:p>
            <a:pPr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      :              :</a:t>
            </a:r>
          </a:p>
          <a:p>
            <a:pPr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  return(classGrades, average)</a:t>
            </a:r>
          </a:p>
          <a:p>
            <a:endParaRPr lang="en-US" altLang="en-US" dirty="0">
              <a:latin typeface="Times New Roman" panose="02020603050405020304" pitchFamily="18" charset="0"/>
            </a:endParaRPr>
          </a:p>
        </p:txBody>
      </p:sp>
      <p:grpSp>
        <p:nvGrpSpPr>
          <p:cNvPr id="71684" name="Group 9"/>
          <p:cNvGrpSpPr>
            <a:grpSpLocks/>
          </p:cNvGrpSpPr>
          <p:nvPr/>
        </p:nvGrpSpPr>
        <p:grpSpPr bwMode="auto">
          <a:xfrm>
            <a:off x="2895600" y="1857375"/>
            <a:ext cx="4699000" cy="1073150"/>
            <a:chOff x="1944" y="832"/>
            <a:chExt cx="2960" cy="676"/>
          </a:xfrm>
        </p:grpSpPr>
        <p:sp>
          <p:nvSpPr>
            <p:cNvPr id="71689" name="Line 4"/>
            <p:cNvSpPr>
              <a:spLocks noChangeShapeType="1"/>
            </p:cNvSpPr>
            <p:nvPr/>
          </p:nvSpPr>
          <p:spPr bwMode="auto">
            <a:xfrm flipH="1" flipV="1">
              <a:off x="1944" y="832"/>
              <a:ext cx="1480" cy="4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  <p:sp>
          <p:nvSpPr>
            <p:cNvPr id="71690" name="Text Box 5"/>
            <p:cNvSpPr txBox="1">
              <a:spLocks noChangeArrowheads="1"/>
            </p:cNvSpPr>
            <p:nvPr/>
          </p:nvSpPr>
          <p:spPr bwMode="auto">
            <a:xfrm>
              <a:off x="3368" y="1104"/>
              <a:ext cx="153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When list is passed as a parameter…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938463" y="3333750"/>
            <a:ext cx="5702300" cy="1593850"/>
            <a:chOff x="1328" y="1800"/>
            <a:chExt cx="3592" cy="1004"/>
          </a:xfrm>
        </p:grpSpPr>
        <p:sp>
          <p:nvSpPr>
            <p:cNvPr id="71687" name="Line 6"/>
            <p:cNvSpPr>
              <a:spLocks noChangeShapeType="1"/>
            </p:cNvSpPr>
            <p:nvPr/>
          </p:nvSpPr>
          <p:spPr bwMode="auto">
            <a:xfrm flipH="1" flipV="1">
              <a:off x="1328" y="1800"/>
              <a:ext cx="1182" cy="67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  <p:sp>
          <p:nvSpPr>
            <p:cNvPr id="71688" name="Text Box 7"/>
            <p:cNvSpPr txBox="1">
              <a:spLocks noChangeArrowheads="1"/>
            </p:cNvSpPr>
            <p:nvPr/>
          </p:nvSpPr>
          <p:spPr bwMode="auto">
            <a:xfrm>
              <a:off x="2464" y="2400"/>
              <a:ext cx="245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…returning the list is likely not needed</a:t>
              </a:r>
            </a:p>
          </p:txBody>
        </p:sp>
      </p:grpSp>
      <p:sp>
        <p:nvSpPr>
          <p:cNvPr id="829448" name="Text Box 8"/>
          <p:cNvSpPr txBox="1">
            <a:spLocks noChangeArrowheads="1"/>
          </p:cNvSpPr>
          <p:nvPr/>
        </p:nvSpPr>
        <p:spPr bwMode="auto">
          <a:xfrm>
            <a:off x="0" y="6491288"/>
            <a:ext cx="6896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Arial" panose="020B0604020202020204" pitchFamily="34" charset="0"/>
              </a:rPr>
              <a:t>More details on ‘why’ coming up shortly!</a:t>
            </a:r>
          </a:p>
        </p:txBody>
      </p:sp>
    </p:spTree>
    <p:extLst>
      <p:ext uri="{BB962C8B-B14F-4D97-AF65-F5344CB8AC3E}">
        <p14:creationId xmlns:p14="http://schemas.microsoft.com/office/powerpoint/2010/main" val="416713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4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Passing A List As A Parameter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A reference to the list is passed</a:t>
            </a:r>
            <a:r>
              <a:rPr lang="en-US" dirty="0"/>
              <a:t>, in the function </a:t>
            </a:r>
            <a:r>
              <a:rPr lang="en-US" b="1" dirty="0">
                <a:solidFill>
                  <a:srgbClr val="0000FF"/>
                </a:solidFill>
              </a:rPr>
              <a:t>a local variable</a:t>
            </a:r>
            <a:r>
              <a:rPr lang="en-US" dirty="0"/>
              <a:t> which is another reference can allow </a:t>
            </a:r>
            <a:r>
              <a:rPr lang="en-US" b="1" dirty="0">
                <a:solidFill>
                  <a:srgbClr val="92D050"/>
                </a:solidFill>
              </a:rPr>
              <a:t>access to the list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Recall: a reference ~a piece of paper containing an address so this is like having two “pieces of paper” that refer to the same address.</a:t>
            </a:r>
          </a:p>
          <a:p>
            <a:r>
              <a:rPr lang="en-US" dirty="0"/>
              <a:t>Example: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def read(</a:t>
            </a:r>
            <a:r>
              <a:rPr lang="en-US" altLang="en-US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classGrades</a:t>
            </a:r>
            <a:r>
              <a:rPr lang="en-US" altLang="en-US" sz="1800" dirty="0">
                <a:latin typeface="Consolas" panose="020B0609020204030204" pitchFamily="49" charset="0"/>
              </a:rPr>
              <a:t>):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...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for i in range (0, CLASS_SIZE, 1):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temp = i + 1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print("Enter grade for student no.", temp, ":")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</a:rPr>
              <a:t>classGrades[i]</a:t>
            </a:r>
            <a:r>
              <a:rPr lang="en-US" altLang="en-US" sz="1800" dirty="0">
                <a:solidFill>
                  <a:srgbClr val="92D05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latin typeface="Consolas" panose="020B0609020204030204" pitchFamily="49" charset="0"/>
              </a:rPr>
              <a:t>= float(input ("&gt;"))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total = total + </a:t>
            </a:r>
            <a:r>
              <a:rPr lang="en-US" altLang="en-US" sz="1800" b="1" dirty="0" err="1">
                <a:solidFill>
                  <a:srgbClr val="92D050"/>
                </a:solidFill>
                <a:latin typeface="Consolas" panose="020B0609020204030204" pitchFamily="49" charset="0"/>
              </a:rPr>
              <a:t>classGrades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</a:rPr>
              <a:t>[</a:t>
            </a:r>
            <a:r>
              <a:rPr lang="en-US" altLang="en-US" sz="1800" b="1" dirty="0" err="1">
                <a:solidFill>
                  <a:srgbClr val="92D05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</a:rPr>
              <a:t>]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def start():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classGrades = initialize()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read(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classGrades</a:t>
            </a:r>
            <a:r>
              <a:rPr lang="en-US" altLang="en-US" sz="1800" dirty="0">
                <a:latin typeface="Consolas" panose="020B0609020204030204" pitchFamily="49" charset="0"/>
              </a:rPr>
              <a:t>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484694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Example: Passing Lists As Parameters</a:t>
            </a:r>
          </a:p>
        </p:txBody>
      </p:sp>
      <p:sp>
        <p:nvSpPr>
          <p:cNvPr id="860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Name of the example program</a:t>
            </a:r>
            <a:r>
              <a:rPr lang="en-US" altLang="en-US" dirty="0"/>
              <a:t>: </a:t>
            </a:r>
            <a:r>
              <a:rPr lang="en-US" altLang="en-US" sz="2000" dirty="0">
                <a:latin typeface="Consolas" panose="020B0609020204030204" pitchFamily="49" charset="0"/>
              </a:rPr>
              <a:t>4listParametersPassByReference.py</a:t>
            </a:r>
          </a:p>
          <a:p>
            <a:pPr lvl="1"/>
            <a:r>
              <a:rPr lang="en-US" altLang="en-US" dirty="0"/>
              <a:t>Learning : a list parameter allows changes to the original list (persist even after the function ends).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def fun1(aListCopy):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aListCopy[0] = aListCopy[0] * 2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aListCopy[1] = aListCopy[1] * 2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return(aListCopy)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def fun2(aListCopy):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aListCopy[0] = aListCopy[0] * 2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aListCopy[1] = aListCopy[1] * 2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3456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Example: Passing Lists As Parameters (2)</a:t>
            </a:r>
          </a:p>
        </p:txBody>
      </p:sp>
      <p:sp>
        <p:nvSpPr>
          <p:cNvPr id="870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def start():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aList = [2,4]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print("Original list in start() before function 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   calls:\t", end="")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print(aList)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aList = fun1(aList)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print("Original list in start() after calling fun1():\t", 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   end="")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print(aList)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fun2(aList)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print("Original list in start() after calling fun2():\t", 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   end="")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print(aList)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start()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endParaRPr lang="en-US" altLang="en-US" dirty="0"/>
          </a:p>
        </p:txBody>
      </p:sp>
      <p:pic>
        <p:nvPicPr>
          <p:cNvPr id="8704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282"/>
          <a:stretch>
            <a:fillRect/>
          </a:stretch>
        </p:blipFill>
        <p:spPr bwMode="auto">
          <a:xfrm>
            <a:off x="2971800" y="1219200"/>
            <a:ext cx="60071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4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87" b="28625"/>
          <a:stretch>
            <a:fillRect/>
          </a:stretch>
        </p:blipFill>
        <p:spPr bwMode="auto">
          <a:xfrm>
            <a:off x="2667000" y="3657600"/>
            <a:ext cx="6311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731"/>
          <a:stretch>
            <a:fillRect/>
          </a:stretch>
        </p:blipFill>
        <p:spPr bwMode="auto">
          <a:xfrm>
            <a:off x="2108200" y="5410200"/>
            <a:ext cx="68453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3975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/>
              <a:t>List</a:t>
            </a:r>
          </a:p>
        </p:txBody>
      </p:sp>
      <p:sp>
        <p:nvSpPr>
          <p:cNvPr id="7690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/>
              <a:t>In many programming languages a list is implemented as an array.</a:t>
            </a:r>
          </a:p>
          <a:p>
            <a:pPr lvl="1"/>
            <a:r>
              <a:rPr lang="en-US" altLang="en-US" sz="2000" dirty="0"/>
              <a:t>This will likely be the term to look for if you are looking for a list-equivalent when learning a new language (i.e. beyond python).</a:t>
            </a:r>
          </a:p>
          <a:p>
            <a:r>
              <a:rPr lang="en-US" altLang="en-US" sz="2400" dirty="0"/>
              <a:t>Python lists have many of the characteristics of the arrays in other programming languages but they also have other features.</a:t>
            </a:r>
          </a:p>
        </p:txBody>
      </p:sp>
    </p:spTree>
    <p:extLst>
      <p:ext uri="{BB962C8B-B14F-4D97-AF65-F5344CB8AC3E}">
        <p14:creationId xmlns:p14="http://schemas.microsoft.com/office/powerpoint/2010/main" val="3546334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902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Passing References (Lists): “Pass-By-Reference”</a:t>
            </a:r>
          </a:p>
        </p:txBody>
      </p:sp>
      <p:sp>
        <p:nvSpPr>
          <p:cNvPr id="880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Recall: A list variable is actually just a reference to a list (~a paper with an address written on it).</a:t>
            </a:r>
          </a:p>
          <a:p>
            <a:pPr marL="342900" lvl="1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aList           = [1,2,3]</a:t>
            </a:r>
          </a:p>
          <a:p>
            <a:pPr marL="342900" lvl="1" indent="0">
              <a:buNone/>
            </a:pPr>
            <a:endParaRPr lang="en-US" altLang="en-US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altLang="en-US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CA" altLang="en-US" dirty="0">
              <a:latin typeface="Consolas" panose="020B0609020204030204" pitchFamily="49" charset="0"/>
            </a:endParaRPr>
          </a:p>
          <a:p>
            <a:endParaRPr lang="en-CA" altLang="en-US" dirty="0"/>
          </a:p>
          <a:p>
            <a:r>
              <a:rPr lang="en-CA" altLang="en-US" dirty="0"/>
              <a:t>A copy of the address is passed into the function (~copying what’s on the paper)</a:t>
            </a:r>
          </a:p>
          <a:p>
            <a:pPr marL="342900" lvl="1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def fun(copyList):</a:t>
            </a:r>
          </a:p>
          <a:p>
            <a:pPr marL="342900" lvl="1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     copyList[0] = 10</a:t>
            </a:r>
            <a:endParaRPr lang="en-CA" altLang="en-US" dirty="0"/>
          </a:p>
          <a:p>
            <a:r>
              <a:rPr lang="en-CA" altLang="en-US" dirty="0"/>
              <a:t>The local reference ‘refers’ to the original list  (thus the term ‘pass-by-reference).</a:t>
            </a:r>
          </a:p>
          <a:p>
            <a:pPr lvl="1"/>
            <a:r>
              <a:rPr lang="en-US" altLang="en-US" dirty="0"/>
              <a:t>Use the paper to go to the specified address.</a:t>
            </a:r>
            <a:endParaRPr lang="en-CA" altLang="en-US" dirty="0"/>
          </a:p>
        </p:txBody>
      </p:sp>
      <p:sp>
        <p:nvSpPr>
          <p:cNvPr id="2" name="Right Brace 1"/>
          <p:cNvSpPr/>
          <p:nvPr/>
        </p:nvSpPr>
        <p:spPr>
          <a:xfrm rot="5400000">
            <a:off x="1126191" y="2019300"/>
            <a:ext cx="381000" cy="914400"/>
          </a:xfrm>
          <a:prstGeom prst="rightBrac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Right Brace 4"/>
          <p:cNvSpPr/>
          <p:nvPr/>
        </p:nvSpPr>
        <p:spPr>
          <a:xfrm rot="5400000">
            <a:off x="3774141" y="1993900"/>
            <a:ext cx="381000" cy="914400"/>
          </a:xfrm>
          <a:prstGeom prst="rightBrac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2783541" y="2590800"/>
            <a:ext cx="2362200" cy="482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The list (no name just a location in memory)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1341" y="2667000"/>
            <a:ext cx="2362200" cy="482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Reference to the list (contains the memory address)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0523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Passing References: Don’t Do This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When passing parameters never (or at least almost never) assign a new value to the reference.</a:t>
            </a:r>
          </a:p>
          <a:p>
            <a:r>
              <a:rPr lang="en-US" altLang="en-US" dirty="0"/>
              <a:t>Example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</a:rPr>
              <a:t>def fun(aReference):</a:t>
            </a:r>
          </a:p>
          <a:p>
            <a:pPr marL="342900" lvl="1" indent="0">
              <a:buNone/>
            </a:pPr>
            <a:r>
              <a:rPr lang="en-US" altLang="en-US" b="1" dirty="0">
                <a:solidFill>
                  <a:srgbClr val="00B0F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# Don’t do, creates a new list, didn’t change the</a:t>
            </a:r>
          </a:p>
          <a:p>
            <a:pPr marL="342900" lvl="1" indent="0">
              <a:buNone/>
            </a:pP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    # original list</a:t>
            </a:r>
          </a:p>
          <a:p>
            <a:pPr marL="342900" lvl="1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    aReference = [3,2,1]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</a:rPr>
              <a:t>def start():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</a:rPr>
              <a:t>    aReference = [1,2,3]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</a:rPr>
              <a:t>    fun(aReference)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</a:rPr>
              <a:t>    print(aReference</a:t>
            </a:r>
            <a:r>
              <a:rPr lang="en-US" altLang="en-US">
                <a:latin typeface="Consolas" panose="020B0609020204030204" pitchFamily="49" charset="0"/>
              </a:rPr>
              <a:t>) </a:t>
            </a:r>
            <a:endParaRPr lang="en-US" altLang="en-US" dirty="0">
              <a:latin typeface="Consolas" panose="020B0609020204030204" pitchFamily="49" charset="0"/>
            </a:endParaRPr>
          </a:p>
          <a:p>
            <a:r>
              <a:rPr lang="en-US" dirty="0"/>
              <a:t>Recall: Assignment and using square brackets creates a new list</a:t>
            </a:r>
          </a:p>
          <a:p>
            <a:pPr marL="34290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aList = [1,2,3]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# Fixed size list, 3 elements</a:t>
            </a:r>
            <a:endParaRPr lang="en-US" dirty="0"/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aList = [] </a:t>
            </a:r>
            <a:r>
              <a:rPr lang="en-US" altLang="en-US" sz="2000" b="1" dirty="0">
                <a:solidFill>
                  <a:srgbClr val="0000FF"/>
                </a:solidFill>
                <a:latin typeface="Consolas" panose="020B0609020204030204" pitchFamily="49" charset="0"/>
              </a:rPr>
              <a:t># Empty list</a:t>
            </a:r>
          </a:p>
          <a:p>
            <a:pPr marL="0" indent="0">
              <a:buNone/>
            </a:pPr>
            <a:endParaRPr lang="en-CA" sz="2000" dirty="0">
              <a:latin typeface="Consolas" panose="020B0609020204030204" pitchFamily="49" charset="0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256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Passing Parameters Which Aren’t Lists (Pass By Value)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copy of the value stored in the variable is passed into the function.</a:t>
            </a:r>
          </a:p>
          <a:p>
            <a:r>
              <a:rPr lang="en-US" dirty="0"/>
              <a:t>Changes made to the parameters are only made to local variables.</a:t>
            </a:r>
          </a:p>
          <a:p>
            <a:r>
              <a:rPr lang="en-US" dirty="0"/>
              <a:t>The changed local variables must have their values back to the caller in order to be retained.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7749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Passing By Value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b="1" dirty="0"/>
              <a:t>Name of the example program</a:t>
            </a:r>
            <a:r>
              <a:rPr lang="en-US" dirty="0"/>
              <a:t>: </a:t>
            </a:r>
            <a:r>
              <a:rPr lang="en-US" sz="2000" dirty="0">
                <a:latin typeface="Consolas" panose="020B0609020204030204" pitchFamily="49" charset="0"/>
              </a:rPr>
              <a:t>5otherParametersPassByValue.py</a:t>
            </a:r>
          </a:p>
          <a:p>
            <a:pPr lvl="1"/>
            <a:r>
              <a:rPr lang="en-US" dirty="0"/>
              <a:t>Learning: how simple types (integer,  float, Boolean) are passed by value (value copied into a local variable)</a:t>
            </a:r>
          </a:p>
          <a:p>
            <a:pPr marL="342900" lvl="1" indent="0">
              <a:buNone/>
            </a:pPr>
            <a:endParaRPr lang="en-US" dirty="0"/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def fun1(aNum,aBool):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aNum = 21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aBool = False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print("In fun1:", aNum,aBool)</a:t>
            </a:r>
          </a:p>
          <a:p>
            <a:pPr marL="34290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def fun2(aNum,aBool):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aNum = 21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aBool = False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print("In fun2:", aNum,aBool)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return(aNum,aBool)</a:t>
            </a:r>
          </a:p>
        </p:txBody>
      </p:sp>
    </p:spTree>
    <p:extLst>
      <p:ext uri="{BB962C8B-B14F-4D97-AF65-F5344CB8AC3E}">
        <p14:creationId xmlns:p14="http://schemas.microsoft.com/office/powerpoint/2010/main" val="21827745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Passing By Value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def start():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aNum = 12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aBool = True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print("In start:", aNum,aBool)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fun1(aNum,aBool)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print("After fun1:", aNum,aBool)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aNum,aBool = fun2(aNum,aBool)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print("After fun2:", aNum,aBool)</a:t>
            </a:r>
          </a:p>
          <a:p>
            <a:pPr marL="34290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start()</a:t>
            </a:r>
          </a:p>
        </p:txBody>
      </p:sp>
    </p:spTree>
    <p:extLst>
      <p:ext uri="{BB962C8B-B14F-4D97-AF65-F5344CB8AC3E}">
        <p14:creationId xmlns:p14="http://schemas.microsoft.com/office/powerpoint/2010/main" val="35245863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Why Are References Used?</a:t>
            </a:r>
          </a:p>
        </p:txBody>
      </p:sp>
      <p:sp>
        <p:nvSpPr>
          <p:cNvPr id="1269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It looks complex</a:t>
            </a:r>
          </a:p>
          <a:p>
            <a:r>
              <a:rPr lang="en-US" altLang="en-US" dirty="0"/>
              <a:t>Most important reason why it’s done: efficiency</a:t>
            </a:r>
          </a:p>
          <a:p>
            <a:pPr lvl="1"/>
            <a:r>
              <a:rPr lang="en-US" altLang="en-US" dirty="0"/>
              <a:t>Since a reference to a list contains the address of the list it allows access to the list.</a:t>
            </a:r>
          </a:p>
          <a:p>
            <a:pPr lvl="1"/>
            <a:r>
              <a:rPr lang="en-US" altLang="en-US" dirty="0"/>
              <a:t>As mentioned if the list is large and a function is called many times the allocation (creation) and de-allocation (destruction/freeing up memory for the list) can reduce program efficiency.</a:t>
            </a:r>
          </a:p>
          <a:p>
            <a:r>
              <a:rPr lang="en-US" altLang="en-US" dirty="0"/>
              <a:t>Type size of references ~range 32 bits (4 bytes) to 64 bits (8 bytes)</a:t>
            </a:r>
          </a:p>
          <a:p>
            <a:r>
              <a:rPr lang="en-US" altLang="en-US" dirty="0"/>
              <a:t>Contrast this with the size of a list</a:t>
            </a:r>
          </a:p>
          <a:p>
            <a:pPr lvl="1"/>
            <a:r>
              <a:rPr lang="en-US" altLang="en-US" dirty="0"/>
              <a:t>E.g., a list that refers to online user accounts (each account is a list element that may be multi-Giga bytes in size</a:t>
            </a:r>
            <a:r>
              <a:rPr lang="en-CA" altLang="en-US" dirty="0"/>
              <a:t>). Contrast passing an 8 byte reference to the list vs. passing a multi-Gigabyte list.</a:t>
            </a:r>
            <a:endParaRPr lang="en-US" altLang="en-US" dirty="0"/>
          </a:p>
          <a:p>
            <a:pPr>
              <a:buFont typeface="Arial" panose="020B0604020202020204" pitchFamily="34" charset="0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4673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sz="2900" dirty="0">
                <a:ea typeface="+mj-ea"/>
                <a:cs typeface="+mj-cs"/>
              </a:rPr>
              <a:t>“Simulation”:  What If A List And Not A List Reference Passed: Creating A New List Each Function Call</a:t>
            </a:r>
          </a:p>
        </p:txBody>
      </p:sp>
      <p:sp>
        <p:nvSpPr>
          <p:cNvPr id="911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Name of example program</a:t>
            </a:r>
            <a:r>
              <a:rPr lang="en-US" altLang="en-US" dirty="0"/>
              <a:t>: </a:t>
            </a:r>
            <a:r>
              <a:rPr lang="en-US" altLang="en-US" sz="2000" dirty="0">
                <a:latin typeface="Consolas" panose="020B0609020204030204" pitchFamily="49" charset="0"/>
              </a:rPr>
              <a:t>6listExampleSlow.py</a:t>
            </a:r>
          </a:p>
          <a:p>
            <a:pPr lvl="1"/>
            <a:r>
              <a:rPr lang="en-US" altLang="en-US" dirty="0"/>
              <a:t>Learning: approximating the speed difference between passing by value vs. passing by reference (simulated pass by value)</a:t>
            </a:r>
          </a:p>
          <a:p>
            <a:pPr lvl="1"/>
            <a:endParaRPr lang="en-US" altLang="en-US" sz="16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ONE_HUNDRED_MILLION = 100000000</a:t>
            </a:r>
          </a:p>
          <a:p>
            <a:pPr marL="342900" lvl="1" indent="0"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def fun(i):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print("Number of times function has been called #%d" 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%(i))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aList = ["*"] * ONE_HUNDRED_MILLION</a:t>
            </a:r>
          </a:p>
          <a:p>
            <a:pPr marL="342900" lvl="1" indent="0"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def start():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for i in range (0,ONE_HUNDRED_MILLION,1):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fun(i)</a:t>
            </a:r>
          </a:p>
          <a:p>
            <a:pPr marL="342900" lvl="1" indent="0"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start()</a:t>
            </a:r>
          </a:p>
        </p:txBody>
      </p:sp>
    </p:spTree>
    <p:extLst>
      <p:ext uri="{BB962C8B-B14F-4D97-AF65-F5344CB8AC3E}">
        <p14:creationId xmlns:p14="http://schemas.microsoft.com/office/powerpoint/2010/main" val="30984224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Passing Reference And Not Entire List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Name of example program</a:t>
            </a:r>
            <a:r>
              <a:rPr lang="en-US" altLang="en-US" dirty="0"/>
              <a:t>: </a:t>
            </a:r>
            <a:r>
              <a:rPr lang="en-US" altLang="en-US" sz="2000" dirty="0">
                <a:latin typeface="Consolas" panose="020B0609020204030204" pitchFamily="49" charset="0"/>
              </a:rPr>
              <a:t>7listExampleFast.py</a:t>
            </a:r>
          </a:p>
          <a:p>
            <a:pPr lvl="1"/>
            <a:r>
              <a:rPr lang="en-US" altLang="en-US" dirty="0"/>
              <a:t>Learning: approximating the speed difference between passing by value vs. passing by reference (actual pass by reference)</a:t>
            </a:r>
          </a:p>
          <a:p>
            <a:pPr marL="571500" lvl="2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ONE_HUNDRED_MILLION = 100000000</a:t>
            </a:r>
          </a:p>
          <a:p>
            <a:pPr marL="571500" lvl="2" indent="0">
              <a:buNone/>
            </a:pPr>
            <a:endParaRPr lang="en-US" altLang="en-US" dirty="0">
              <a:latin typeface="Consolas" panose="020B0609020204030204" pitchFamily="49" charset="0"/>
            </a:endParaRPr>
          </a:p>
          <a:p>
            <a:pPr marL="571500" lvl="2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def fun(aList,num):</a:t>
            </a:r>
          </a:p>
          <a:p>
            <a:pPr marL="571500" lvl="2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    print("fun #%d" %num)</a:t>
            </a:r>
          </a:p>
          <a:p>
            <a:pPr marL="571500" lvl="2" indent="0">
              <a:buNone/>
            </a:pPr>
            <a:endParaRPr lang="en-US" altLang="en-US" dirty="0">
              <a:latin typeface="Consolas" panose="020B0609020204030204" pitchFamily="49" charset="0"/>
            </a:endParaRPr>
          </a:p>
          <a:p>
            <a:pPr marL="571500" lvl="2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def start():</a:t>
            </a:r>
          </a:p>
          <a:p>
            <a:pPr marL="571500" lvl="2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    aList = ["a"]* ONE_HUNDRED_MILLION</a:t>
            </a:r>
          </a:p>
          <a:p>
            <a:pPr marL="571500" lvl="2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    for i in range(0,ONE_HUNDRED_MILLION,1):</a:t>
            </a:r>
          </a:p>
          <a:p>
            <a:pPr marL="571500" lvl="2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        fun(aList,i)</a:t>
            </a:r>
          </a:p>
          <a:p>
            <a:pPr marL="571500" lvl="2" indent="0">
              <a:buNone/>
            </a:pPr>
            <a:endParaRPr lang="en-US" altLang="en-US" dirty="0">
              <a:latin typeface="Consolas" panose="020B0609020204030204" pitchFamily="49" charset="0"/>
            </a:endParaRPr>
          </a:p>
          <a:p>
            <a:pPr marL="571500" lvl="2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start()</a:t>
            </a:r>
          </a:p>
        </p:txBody>
      </p:sp>
    </p:spTree>
    <p:extLst>
      <p:ext uri="{BB962C8B-B14F-4D97-AF65-F5344CB8AC3E}">
        <p14:creationId xmlns:p14="http://schemas.microsoft.com/office/powerpoint/2010/main" val="22645181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/>
              <a:t>Take Care Not To Exceed The Bounds Of The List</a:t>
            </a:r>
          </a:p>
        </p:txBody>
      </p:sp>
      <p:graphicFrame>
        <p:nvGraphicFramePr>
          <p:cNvPr id="789509" name="Group 5"/>
          <p:cNvGraphicFramePr>
            <a:graphicFrameLocks noGrp="1"/>
          </p:cNvGraphicFramePr>
          <p:nvPr/>
        </p:nvGraphicFramePr>
        <p:xfrm>
          <a:off x="7007225" y="2082800"/>
          <a:ext cx="393700" cy="1128714"/>
        </p:xfrm>
        <a:graphic>
          <a:graphicData uri="http://schemas.openxmlformats.org/drawingml/2006/table">
            <a:tbl>
              <a:tblPr/>
              <a:tblGrid>
                <a:gridCol w="393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94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56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6618288" y="2062163"/>
            <a:ext cx="357187" cy="1120775"/>
            <a:chOff x="6618289" y="2062163"/>
            <a:chExt cx="357188" cy="1120775"/>
          </a:xfrm>
        </p:grpSpPr>
        <p:sp>
          <p:nvSpPr>
            <p:cNvPr id="72750" name="Text Box 19"/>
            <p:cNvSpPr txBox="1">
              <a:spLocks noChangeArrowheads="1"/>
            </p:cNvSpPr>
            <p:nvPr/>
          </p:nvSpPr>
          <p:spPr bwMode="auto">
            <a:xfrm>
              <a:off x="6618289" y="2062163"/>
              <a:ext cx="347663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sz="1600" dirty="0">
                  <a:latin typeface="Arial" panose="020B0604020202020204" pitchFamily="34" charset="0"/>
                </a:rPr>
                <a:t>[0]</a:t>
              </a:r>
            </a:p>
          </p:txBody>
        </p:sp>
        <p:sp>
          <p:nvSpPr>
            <p:cNvPr id="72751" name="Text Box 20"/>
            <p:cNvSpPr txBox="1">
              <a:spLocks noChangeArrowheads="1"/>
            </p:cNvSpPr>
            <p:nvPr/>
          </p:nvSpPr>
          <p:spPr bwMode="auto">
            <a:xfrm>
              <a:off x="6627814" y="2347913"/>
              <a:ext cx="347663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sz="1600" dirty="0">
                  <a:latin typeface="Arial" panose="020B0604020202020204" pitchFamily="34" charset="0"/>
                </a:rPr>
                <a:t>[1]</a:t>
              </a:r>
            </a:p>
          </p:txBody>
        </p:sp>
        <p:sp>
          <p:nvSpPr>
            <p:cNvPr id="72752" name="Text Box 21"/>
            <p:cNvSpPr txBox="1">
              <a:spLocks noChangeArrowheads="1"/>
            </p:cNvSpPr>
            <p:nvPr/>
          </p:nvSpPr>
          <p:spPr bwMode="auto">
            <a:xfrm>
              <a:off x="6627814" y="2633663"/>
              <a:ext cx="347663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sz="1600" dirty="0">
                  <a:latin typeface="Arial" panose="020B0604020202020204" pitchFamily="34" charset="0"/>
                </a:rPr>
                <a:t>[2]</a:t>
              </a:r>
            </a:p>
          </p:txBody>
        </p:sp>
        <p:sp>
          <p:nvSpPr>
            <p:cNvPr id="72753" name="Text Box 22"/>
            <p:cNvSpPr txBox="1">
              <a:spLocks noChangeArrowheads="1"/>
            </p:cNvSpPr>
            <p:nvPr/>
          </p:nvSpPr>
          <p:spPr bwMode="auto">
            <a:xfrm>
              <a:off x="6627814" y="2938463"/>
              <a:ext cx="347663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sz="1600" dirty="0">
                  <a:latin typeface="Arial" panose="020B0604020202020204" pitchFamily="34" charset="0"/>
                </a:rPr>
                <a:t>[3]</a:t>
              </a:r>
            </a:p>
          </p:txBody>
        </p:sp>
      </p:grpSp>
      <p:sp>
        <p:nvSpPr>
          <p:cNvPr id="54311" name="Text Box 23"/>
          <p:cNvSpPr txBox="1">
            <a:spLocks noChangeArrowheads="1"/>
          </p:cNvSpPr>
          <p:nvPr/>
        </p:nvSpPr>
        <p:spPr bwMode="auto">
          <a:xfrm>
            <a:off x="6299200" y="2057400"/>
            <a:ext cx="317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CA" altLang="en-US" dirty="0">
                <a:latin typeface="Arial" panose="020B0604020202020204" pitchFamily="34" charset="0"/>
              </a:rPr>
              <a:t>list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7442200" y="2006600"/>
            <a:ext cx="927100" cy="274638"/>
            <a:chOff x="2544" y="936"/>
            <a:chExt cx="584" cy="173"/>
          </a:xfrm>
        </p:grpSpPr>
        <p:sp>
          <p:nvSpPr>
            <p:cNvPr id="72748" name="Line 25"/>
            <p:cNvSpPr>
              <a:spLocks noChangeShapeType="1"/>
            </p:cNvSpPr>
            <p:nvPr/>
          </p:nvSpPr>
          <p:spPr bwMode="auto">
            <a:xfrm flipH="1">
              <a:off x="2544" y="1032"/>
              <a:ext cx="296" cy="0"/>
            </a:xfrm>
            <a:prstGeom prst="line">
              <a:avLst/>
            </a:prstGeom>
            <a:noFill/>
            <a:ln w="12700">
              <a:solidFill>
                <a:srgbClr val="00B05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en-CA" dirty="0"/>
            </a:p>
          </p:txBody>
        </p:sp>
        <p:sp>
          <p:nvSpPr>
            <p:cNvPr id="72749" name="Text Box 26"/>
            <p:cNvSpPr txBox="1">
              <a:spLocks noChangeArrowheads="1"/>
            </p:cNvSpPr>
            <p:nvPr/>
          </p:nvSpPr>
          <p:spPr bwMode="auto">
            <a:xfrm>
              <a:off x="2848" y="936"/>
              <a:ext cx="2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dirty="0">
                  <a:solidFill>
                    <a:srgbClr val="00B050"/>
                  </a:solidFill>
                  <a:latin typeface="Arial" panose="020B0604020202020204" pitchFamily="34" charset="0"/>
                </a:rPr>
                <a:t>OK</a:t>
              </a:r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7454900" y="2311400"/>
            <a:ext cx="927100" cy="274638"/>
            <a:chOff x="2544" y="936"/>
            <a:chExt cx="584" cy="173"/>
          </a:xfrm>
        </p:grpSpPr>
        <p:sp>
          <p:nvSpPr>
            <p:cNvPr id="72746" name="Line 28"/>
            <p:cNvSpPr>
              <a:spLocks noChangeShapeType="1"/>
            </p:cNvSpPr>
            <p:nvPr/>
          </p:nvSpPr>
          <p:spPr bwMode="auto">
            <a:xfrm flipH="1">
              <a:off x="2544" y="1032"/>
              <a:ext cx="296" cy="0"/>
            </a:xfrm>
            <a:prstGeom prst="line">
              <a:avLst/>
            </a:prstGeom>
            <a:noFill/>
            <a:ln w="12700">
              <a:solidFill>
                <a:srgbClr val="00B05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en-CA" dirty="0"/>
            </a:p>
          </p:txBody>
        </p:sp>
        <p:sp>
          <p:nvSpPr>
            <p:cNvPr id="72747" name="Text Box 29"/>
            <p:cNvSpPr txBox="1">
              <a:spLocks noChangeArrowheads="1"/>
            </p:cNvSpPr>
            <p:nvPr/>
          </p:nvSpPr>
          <p:spPr bwMode="auto">
            <a:xfrm>
              <a:off x="2848" y="936"/>
              <a:ext cx="2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dirty="0">
                  <a:solidFill>
                    <a:srgbClr val="00B050"/>
                  </a:solidFill>
                  <a:latin typeface="Arial" panose="020B0604020202020204" pitchFamily="34" charset="0"/>
                </a:rPr>
                <a:t>OK</a:t>
              </a:r>
            </a:p>
          </p:txBody>
        </p:sp>
      </p:grp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7454900" y="2603500"/>
            <a:ext cx="927100" cy="274638"/>
            <a:chOff x="2544" y="936"/>
            <a:chExt cx="584" cy="173"/>
          </a:xfrm>
        </p:grpSpPr>
        <p:sp>
          <p:nvSpPr>
            <p:cNvPr id="72744" name="Line 31"/>
            <p:cNvSpPr>
              <a:spLocks noChangeShapeType="1"/>
            </p:cNvSpPr>
            <p:nvPr/>
          </p:nvSpPr>
          <p:spPr bwMode="auto">
            <a:xfrm flipH="1">
              <a:off x="2544" y="1032"/>
              <a:ext cx="296" cy="0"/>
            </a:xfrm>
            <a:prstGeom prst="line">
              <a:avLst/>
            </a:prstGeom>
            <a:noFill/>
            <a:ln w="12700">
              <a:solidFill>
                <a:srgbClr val="00B05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en-CA" dirty="0"/>
            </a:p>
          </p:txBody>
        </p:sp>
        <p:sp>
          <p:nvSpPr>
            <p:cNvPr id="72745" name="Text Box 32"/>
            <p:cNvSpPr txBox="1">
              <a:spLocks noChangeArrowheads="1"/>
            </p:cNvSpPr>
            <p:nvPr/>
          </p:nvSpPr>
          <p:spPr bwMode="auto">
            <a:xfrm>
              <a:off x="2848" y="936"/>
              <a:ext cx="2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dirty="0">
                  <a:solidFill>
                    <a:srgbClr val="00B050"/>
                  </a:solidFill>
                  <a:latin typeface="Arial" panose="020B0604020202020204" pitchFamily="34" charset="0"/>
                </a:rPr>
                <a:t>OK</a:t>
              </a:r>
            </a:p>
          </p:txBody>
        </p:sp>
      </p:grp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7454900" y="2933700"/>
            <a:ext cx="927100" cy="274638"/>
            <a:chOff x="2544" y="936"/>
            <a:chExt cx="584" cy="173"/>
          </a:xfrm>
        </p:grpSpPr>
        <p:sp>
          <p:nvSpPr>
            <p:cNvPr id="72742" name="Line 34"/>
            <p:cNvSpPr>
              <a:spLocks noChangeShapeType="1"/>
            </p:cNvSpPr>
            <p:nvPr/>
          </p:nvSpPr>
          <p:spPr bwMode="auto">
            <a:xfrm flipH="1">
              <a:off x="2544" y="1032"/>
              <a:ext cx="296" cy="0"/>
            </a:xfrm>
            <a:prstGeom prst="line">
              <a:avLst/>
            </a:prstGeom>
            <a:noFill/>
            <a:ln w="12700">
              <a:solidFill>
                <a:srgbClr val="00B05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en-CA" dirty="0"/>
            </a:p>
          </p:txBody>
        </p:sp>
        <p:sp>
          <p:nvSpPr>
            <p:cNvPr id="72743" name="Text Box 35"/>
            <p:cNvSpPr txBox="1">
              <a:spLocks noChangeArrowheads="1"/>
            </p:cNvSpPr>
            <p:nvPr/>
          </p:nvSpPr>
          <p:spPr bwMode="auto">
            <a:xfrm>
              <a:off x="2848" y="936"/>
              <a:ext cx="2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</a:rPr>
                <a:t>OK</a:t>
              </a:r>
            </a:p>
          </p:txBody>
        </p:sp>
      </p:grpSp>
      <p:grpSp>
        <p:nvGrpSpPr>
          <p:cNvPr id="7" name="Group 36"/>
          <p:cNvGrpSpPr>
            <a:grpSpLocks/>
          </p:cNvGrpSpPr>
          <p:nvPr/>
        </p:nvGrpSpPr>
        <p:grpSpPr bwMode="auto">
          <a:xfrm>
            <a:off x="7418388" y="3425825"/>
            <a:ext cx="927100" cy="274638"/>
            <a:chOff x="2544" y="936"/>
            <a:chExt cx="584" cy="173"/>
          </a:xfrm>
        </p:grpSpPr>
        <p:sp>
          <p:nvSpPr>
            <p:cNvPr id="72740" name="Line 37"/>
            <p:cNvSpPr>
              <a:spLocks noChangeShapeType="1"/>
            </p:cNvSpPr>
            <p:nvPr/>
          </p:nvSpPr>
          <p:spPr bwMode="auto">
            <a:xfrm flipH="1">
              <a:off x="2544" y="1032"/>
              <a:ext cx="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en-CA" dirty="0"/>
            </a:p>
          </p:txBody>
        </p:sp>
        <p:sp>
          <p:nvSpPr>
            <p:cNvPr id="72741" name="Text Box 38"/>
            <p:cNvSpPr txBox="1">
              <a:spLocks noChangeArrowheads="1"/>
            </p:cNvSpPr>
            <p:nvPr/>
          </p:nvSpPr>
          <p:spPr bwMode="auto">
            <a:xfrm>
              <a:off x="2848" y="936"/>
              <a:ext cx="2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???</a:t>
              </a:r>
            </a:p>
          </p:txBody>
        </p:sp>
      </p:grpSp>
      <p:sp>
        <p:nvSpPr>
          <p:cNvPr id="789543" name="Text Box 39"/>
          <p:cNvSpPr txBox="1">
            <a:spLocks noChangeArrowheads="1"/>
          </p:cNvSpPr>
          <p:nvPr/>
        </p:nvSpPr>
        <p:spPr bwMode="auto">
          <a:xfrm>
            <a:off x="495300" y="1473200"/>
            <a:ext cx="4533900" cy="270843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Tx/>
              <a:buNone/>
              <a:defRPr/>
            </a:pPr>
            <a:r>
              <a:rPr lang="en-US" altLang="en-US" sz="2400" b="1" dirty="0">
                <a:latin typeface="+mn-lt"/>
                <a:ea typeface="+mn-ea"/>
                <a:cs typeface="Arial" charset="0"/>
              </a:rPr>
              <a:t>Example</a:t>
            </a:r>
            <a:r>
              <a:rPr lang="en-US" altLang="en-US" sz="2400" dirty="0">
                <a:latin typeface="+mn-lt"/>
                <a:ea typeface="+mn-ea"/>
                <a:cs typeface="Arial" charset="0"/>
              </a:rPr>
              <a:t>: </a:t>
            </a:r>
            <a:r>
              <a:rPr lang="en-US" altLang="en-US" sz="2000" dirty="0">
                <a:latin typeface="Consolas" panose="020B0609020204030204" pitchFamily="49" charset="0"/>
                <a:ea typeface="+mn-ea"/>
                <a:cs typeface="Arial" charset="0"/>
              </a:rPr>
              <a:t>8</a:t>
            </a:r>
            <a:r>
              <a:rPr lang="en-US" altLang="en-US" sz="20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listBounds.py</a:t>
            </a:r>
          </a:p>
          <a:p>
            <a:pPr>
              <a:buFontTx/>
              <a:buNone/>
              <a:defRPr/>
            </a:pPr>
            <a:r>
              <a:rPr lang="en-US" altLang="en-US" sz="2000" dirty="0">
                <a:latin typeface="+mn-lt"/>
                <a:ea typeface="+mn-ea"/>
                <a:cs typeface="Consolas" panose="020B0609020204030204" pitchFamily="49" charset="0"/>
              </a:rPr>
              <a:t>(This example isn’t properly implemented to check for list bounds).</a:t>
            </a:r>
          </a:p>
          <a:p>
            <a:pPr>
              <a:buFontTx/>
              <a:buNone/>
              <a:defRPr/>
            </a:pPr>
            <a:r>
              <a:rPr lang="en-US" alt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num1 = 7</a:t>
            </a:r>
          </a:p>
          <a:p>
            <a:pPr>
              <a:buFontTx/>
              <a:buNone/>
              <a:defRPr/>
            </a:pPr>
            <a:r>
              <a:rPr lang="en-US" alt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list = [0, 1, 2, 3]</a:t>
            </a:r>
          </a:p>
          <a:p>
            <a:pPr>
              <a:buFontTx/>
              <a:buNone/>
              <a:defRPr/>
            </a:pPr>
            <a:r>
              <a:rPr lang="en-US" alt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num2 = 13</a:t>
            </a:r>
          </a:p>
          <a:p>
            <a:pPr>
              <a:buFontTx/>
              <a:buNone/>
              <a:defRPr/>
            </a:pPr>
            <a:r>
              <a:rPr lang="en-US" alt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for i in range (0, 4, 1):</a:t>
            </a:r>
          </a:p>
          <a:p>
            <a:pPr>
              <a:buFontTx/>
              <a:buNone/>
              <a:defRPr/>
            </a:pPr>
            <a:r>
              <a:rPr lang="en-US" alt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print (list [i])</a:t>
            </a:r>
          </a:p>
        </p:txBody>
      </p:sp>
      <p:sp>
        <p:nvSpPr>
          <p:cNvPr id="789544" name="Text Box 40"/>
          <p:cNvSpPr txBox="1">
            <a:spLocks noChangeArrowheads="1"/>
          </p:cNvSpPr>
          <p:nvPr/>
        </p:nvSpPr>
        <p:spPr bwMode="auto">
          <a:xfrm>
            <a:off x="531243" y="4876800"/>
            <a:ext cx="3898900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dirty="0">
                <a:latin typeface="Consolas" panose="020B0609020204030204" pitchFamily="49" charset="0"/>
              </a:rPr>
              <a:t>print()</a:t>
            </a:r>
          </a:p>
          <a:p>
            <a:pPr>
              <a:spcBef>
                <a:spcPct val="20000"/>
              </a:spcBef>
            </a:pPr>
            <a:r>
              <a:rPr lang="en-US" altLang="en-US" dirty="0">
                <a:latin typeface="Consolas" panose="020B0609020204030204" pitchFamily="49" charset="0"/>
              </a:rPr>
              <a:t>print(list [4])</a:t>
            </a:r>
          </a:p>
          <a:p>
            <a:pPr>
              <a:spcBef>
                <a:spcPct val="20000"/>
              </a:spcBef>
            </a:pPr>
            <a:endParaRPr lang="en-US" altLang="en-US" sz="2000" dirty="0">
              <a:latin typeface="Times New Roman" panose="02020603050405020304" pitchFamily="18" charset="0"/>
            </a:endParaRPr>
          </a:p>
        </p:txBody>
      </p:sp>
      <p:grpSp>
        <p:nvGrpSpPr>
          <p:cNvPr id="8" name="Group 41"/>
          <p:cNvGrpSpPr>
            <a:grpSpLocks/>
          </p:cNvGrpSpPr>
          <p:nvPr/>
        </p:nvGrpSpPr>
        <p:grpSpPr bwMode="auto">
          <a:xfrm>
            <a:off x="2590800" y="5181600"/>
            <a:ext cx="927100" cy="274638"/>
            <a:chOff x="2544" y="936"/>
            <a:chExt cx="584" cy="173"/>
          </a:xfrm>
        </p:grpSpPr>
        <p:sp>
          <p:nvSpPr>
            <p:cNvPr id="72738" name="Line 42"/>
            <p:cNvSpPr>
              <a:spLocks noChangeShapeType="1"/>
            </p:cNvSpPr>
            <p:nvPr/>
          </p:nvSpPr>
          <p:spPr bwMode="auto">
            <a:xfrm flipH="1">
              <a:off x="2544" y="1032"/>
              <a:ext cx="296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en-CA" dirty="0"/>
            </a:p>
          </p:txBody>
        </p:sp>
        <p:sp>
          <p:nvSpPr>
            <p:cNvPr id="72739" name="Text Box 43"/>
            <p:cNvSpPr txBox="1">
              <a:spLocks noChangeArrowheads="1"/>
            </p:cNvSpPr>
            <p:nvPr/>
          </p:nvSpPr>
          <p:spPr bwMode="auto">
            <a:xfrm>
              <a:off x="2848" y="936"/>
              <a:ext cx="2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???</a:t>
              </a:r>
            </a:p>
          </p:txBody>
        </p:sp>
      </p:grpSp>
      <p:grpSp>
        <p:nvGrpSpPr>
          <p:cNvPr id="9" name="Group 14"/>
          <p:cNvGrpSpPr>
            <a:grpSpLocks/>
          </p:cNvGrpSpPr>
          <p:nvPr/>
        </p:nvGrpSpPr>
        <p:grpSpPr bwMode="auto">
          <a:xfrm>
            <a:off x="5654675" y="1157288"/>
            <a:ext cx="1798638" cy="5087937"/>
            <a:chOff x="4394200" y="1213526"/>
            <a:chExt cx="1797322" cy="5087617"/>
          </a:xfrm>
        </p:grpSpPr>
        <p:sp>
          <p:nvSpPr>
            <p:cNvPr id="72736" name="Rectangle 3"/>
            <p:cNvSpPr>
              <a:spLocks noChangeArrowheads="1"/>
            </p:cNvSpPr>
            <p:nvPr/>
          </p:nvSpPr>
          <p:spPr bwMode="auto">
            <a:xfrm>
              <a:off x="4832622" y="1551343"/>
              <a:ext cx="1358900" cy="474980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72737" name="Text Box 4"/>
            <p:cNvSpPr txBox="1">
              <a:spLocks noChangeArrowheads="1"/>
            </p:cNvSpPr>
            <p:nvPr/>
          </p:nvSpPr>
          <p:spPr bwMode="auto">
            <a:xfrm>
              <a:off x="4394200" y="1213526"/>
              <a:ext cx="13843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sz="2000" b="1" dirty="0">
                  <a:latin typeface="Arial" panose="020B0604020202020204" pitchFamily="34" charset="0"/>
                </a:rPr>
                <a:t>RAM</a:t>
              </a:r>
            </a:p>
          </p:txBody>
        </p:sp>
      </p:grpSp>
      <p:grpSp>
        <p:nvGrpSpPr>
          <p:cNvPr id="11" name="Group 18"/>
          <p:cNvGrpSpPr>
            <a:grpSpLocks/>
          </p:cNvGrpSpPr>
          <p:nvPr/>
        </p:nvGrpSpPr>
        <p:grpSpPr bwMode="auto">
          <a:xfrm>
            <a:off x="6191250" y="1606550"/>
            <a:ext cx="1193800" cy="368300"/>
            <a:chOff x="6191522" y="1606034"/>
            <a:chExt cx="1194138" cy="369332"/>
          </a:xfrm>
        </p:grpSpPr>
        <p:sp>
          <p:nvSpPr>
            <p:cNvPr id="72734" name="TextBox 2"/>
            <p:cNvSpPr txBox="1">
              <a:spLocks noChangeArrowheads="1"/>
            </p:cNvSpPr>
            <p:nvPr/>
          </p:nvSpPr>
          <p:spPr bwMode="auto">
            <a:xfrm>
              <a:off x="6191522" y="1606034"/>
              <a:ext cx="762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dirty="0"/>
                <a:t>num1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04552" y="1676080"/>
              <a:ext cx="381108" cy="2292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</p:grpSp>
      <p:grpSp>
        <p:nvGrpSpPr>
          <p:cNvPr id="12" name="Group 19"/>
          <p:cNvGrpSpPr>
            <a:grpSpLocks/>
          </p:cNvGrpSpPr>
          <p:nvPr/>
        </p:nvGrpSpPr>
        <p:grpSpPr bwMode="auto">
          <a:xfrm>
            <a:off x="6191250" y="3379788"/>
            <a:ext cx="1193800" cy="368300"/>
            <a:chOff x="6191522" y="3379011"/>
            <a:chExt cx="1194138" cy="369332"/>
          </a:xfrm>
        </p:grpSpPr>
        <p:sp>
          <p:nvSpPr>
            <p:cNvPr id="72732" name="TextBox 34"/>
            <p:cNvSpPr txBox="1">
              <a:spLocks noChangeArrowheads="1"/>
            </p:cNvSpPr>
            <p:nvPr/>
          </p:nvSpPr>
          <p:spPr bwMode="auto">
            <a:xfrm>
              <a:off x="6191522" y="3379011"/>
              <a:ext cx="762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dirty="0"/>
                <a:t>num2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953738" y="3449057"/>
              <a:ext cx="431922" cy="2515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13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7310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11" grpId="0"/>
      <p:bldP spid="78954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/>
              <a:t>A Common Way To Avoid Overflowing A List</a:t>
            </a:r>
          </a:p>
        </p:txBody>
      </p:sp>
      <p:sp>
        <p:nvSpPr>
          <p:cNvPr id="7915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/>
              <a:t>Use a </a:t>
            </a:r>
            <a:r>
              <a:rPr lang="en-US" altLang="en-US" sz="2400" b="1" dirty="0">
                <a:solidFill>
                  <a:srgbClr val="FF0000"/>
                </a:solidFill>
              </a:rPr>
              <a:t>constant</a:t>
            </a:r>
            <a:r>
              <a:rPr lang="en-US" altLang="en-US" sz="2400" dirty="0"/>
              <a:t> in conjunction with the list.</a:t>
            </a:r>
          </a:p>
          <a:p>
            <a:pPr>
              <a:buFontTx/>
              <a:buNone/>
            </a:pP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     SIZE = 100</a:t>
            </a:r>
          </a:p>
          <a:p>
            <a:endParaRPr lang="en-US" altLang="en-US" sz="2400" dirty="0"/>
          </a:p>
          <a:p>
            <a:r>
              <a:rPr lang="en-US" altLang="en-US" sz="2400" dirty="0"/>
              <a:t>The value in the constant controls traversals of the list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for i in range (0, 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SIZE</a:t>
            </a:r>
            <a:r>
              <a:rPr lang="en-US" altLang="en-US" sz="1800" dirty="0">
                <a:latin typeface="Consolas" panose="020B0609020204030204" pitchFamily="49" charset="0"/>
              </a:rPr>
              <a:t>, 1):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  myList[i] = int(input ("Enter a value:" ))</a:t>
            </a:r>
          </a:p>
          <a:p>
            <a:endParaRPr lang="en-US" altLang="en-US" sz="2400" dirty="0"/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for i in range (0, 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SIZE</a:t>
            </a:r>
            <a:r>
              <a:rPr lang="en-US" altLang="en-US" sz="1800" dirty="0">
                <a:latin typeface="Consolas" panose="020B0609020204030204" pitchFamily="49" charset="0"/>
              </a:rPr>
              <a:t>, 1):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 print(myList [i])</a:t>
            </a:r>
          </a:p>
          <a:p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381280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155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/>
              <a:t>Example Problem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/>
              <a:t>Write a program that will track the percentage grades for a class of students.  The program should allow the user to enter the grade for each student. Then it will display the grades for the whole class along with the average.</a:t>
            </a:r>
          </a:p>
        </p:txBody>
      </p:sp>
    </p:spTree>
    <p:extLst>
      <p:ext uri="{BB962C8B-B14F-4D97-AF65-F5344CB8AC3E}">
        <p14:creationId xmlns:p14="http://schemas.microsoft.com/office/powerpoint/2010/main" val="20090645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/>
              <a:t>A Common Way To Avoid Overflowing A List (2)</a:t>
            </a:r>
          </a:p>
        </p:txBody>
      </p:sp>
      <p:sp>
        <p:nvSpPr>
          <p:cNvPr id="8304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/>
              <a:t>Use a constant in conjunction with the list.</a:t>
            </a:r>
          </a:p>
          <a:p>
            <a:pPr>
              <a:buFontTx/>
              <a:buNone/>
            </a:pPr>
            <a:r>
              <a:rPr lang="en-US" alt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SIZE = 100000</a:t>
            </a:r>
          </a:p>
          <a:p>
            <a:endParaRPr lang="en-US" altLang="en-US" sz="1800" dirty="0">
              <a:latin typeface="Consolas" panose="020B0609020204030204" pitchFamily="49" charset="0"/>
            </a:endParaRPr>
          </a:p>
          <a:p>
            <a:r>
              <a:rPr lang="en-US" altLang="en-US" sz="2400" dirty="0"/>
              <a:t>The value in the constant controls traversals of the list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for i in range (0, 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SIZE</a:t>
            </a:r>
            <a:r>
              <a:rPr lang="en-US" altLang="en-US" sz="1800" dirty="0">
                <a:latin typeface="Consolas" panose="020B0609020204030204" pitchFamily="49" charset="0"/>
              </a:rPr>
              <a:t>, 1):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  myList [i] = int(input ("Enter a value:" ))</a:t>
            </a:r>
          </a:p>
          <a:p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for i in range (0, 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SIZE</a:t>
            </a:r>
            <a:r>
              <a:rPr lang="en-US" altLang="en-US" sz="1800" dirty="0">
                <a:latin typeface="Consolas" panose="020B0609020204030204" pitchFamily="49" charset="0"/>
              </a:rPr>
              <a:t>, 1):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 print (myList [i])</a:t>
            </a:r>
          </a:p>
          <a:p>
            <a:endParaRPr lang="en-US" altLang="en-US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258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467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Python Specific Approach To </a:t>
            </a:r>
            <a:r>
              <a:rPr lang="en-US" altLang="en-US" dirty="0"/>
              <a:t>Avoid Overflow</a:t>
            </a:r>
            <a:r>
              <a:rPr lang="en-US" dirty="0"/>
              <a:t>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length function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len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to get the length of list.</a:t>
            </a:r>
          </a:p>
          <a:p>
            <a:pPr lvl="1"/>
            <a:r>
              <a:rPr lang="en-US" dirty="0"/>
              <a:t>Since a function call requires some resources/time it’s a bit more efficient to </a:t>
            </a:r>
            <a:r>
              <a:rPr lang="en-US" dirty="0">
                <a:solidFill>
                  <a:srgbClr val="0000FF"/>
                </a:solidFill>
              </a:rPr>
              <a:t>store the length in a variable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Unless the length of the list changes refer to the variable rather than calling function again.</a:t>
            </a:r>
          </a:p>
          <a:p>
            <a:r>
              <a:rPr lang="en-US" dirty="0"/>
              <a:t>Example:</a:t>
            </a:r>
          </a:p>
          <a:p>
            <a:pPr marL="342900" lvl="1" indent="0">
              <a:buNone/>
            </a:pPr>
            <a:r>
              <a:rPr lang="en-US" sz="1800" dirty="0" err="1">
                <a:latin typeface="Consolas" panose="020B0609020204030204" pitchFamily="49" charset="0"/>
              </a:rPr>
              <a:t>myList</a:t>
            </a:r>
            <a:r>
              <a:rPr lang="en-US" sz="1800" dirty="0">
                <a:latin typeface="Consolas" panose="020B0609020204030204" pitchFamily="49" charset="0"/>
              </a:rPr>
              <a:t> = </a:t>
            </a:r>
            <a:r>
              <a:rPr lang="en-US" sz="1800" dirty="0" err="1">
                <a:latin typeface="Consolas" panose="020B0609020204030204" pitchFamily="49" charset="0"/>
              </a:rPr>
              <a:t>someFunctionCreatesList</a:t>
            </a:r>
            <a:r>
              <a:rPr lang="en-US" sz="1800" dirty="0">
                <a:latin typeface="Consolas" panose="020B0609020204030204" pitchFamily="49" charset="0"/>
              </a:rPr>
              <a:t>()</a:t>
            </a:r>
          </a:p>
          <a:p>
            <a:pPr marL="342900" lvl="1" indent="0">
              <a:buNone/>
            </a:pPr>
            <a:r>
              <a:rPr lang="en-US" sz="1800" dirty="0" err="1">
                <a:solidFill>
                  <a:srgbClr val="0000FF"/>
                </a:solidFill>
                <a:latin typeface="Consolas" panose="020B0609020204030204" pitchFamily="49" charset="0"/>
              </a:rPr>
              <a:t>myListLength</a:t>
            </a:r>
            <a:r>
              <a:rPr lang="en-US" sz="1800" dirty="0">
                <a:latin typeface="Consolas" panose="020B0609020204030204" pitchFamily="49" charset="0"/>
              </a:rPr>
              <a:t> 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len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myList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= 0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while (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&lt; </a:t>
            </a:r>
            <a:r>
              <a:rPr lang="en-US" sz="1800" dirty="0" err="1">
                <a:latin typeface="Consolas" panose="020B0609020204030204" pitchFamily="49" charset="0"/>
              </a:rPr>
              <a:t>m</a:t>
            </a:r>
            <a:r>
              <a:rPr lang="en-US" sz="1800" dirty="0" err="1">
                <a:solidFill>
                  <a:srgbClr val="0000FF"/>
                </a:solidFill>
                <a:latin typeface="Consolas" panose="020B0609020204030204" pitchFamily="49" charset="0"/>
              </a:rPr>
              <a:t>yListLength</a:t>
            </a:r>
            <a:r>
              <a:rPr lang="en-US" sz="1800" dirty="0">
                <a:latin typeface="Consolas" panose="020B0609020204030204" pitchFamily="49" charset="0"/>
              </a:rPr>
              <a:t>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print(</a:t>
            </a:r>
            <a:r>
              <a:rPr lang="en-US" sz="1800" dirty="0" err="1">
                <a:latin typeface="Consolas" panose="020B0609020204030204" pitchFamily="49" charset="0"/>
              </a:rPr>
              <a:t>myList</a:t>
            </a:r>
            <a:r>
              <a:rPr lang="en-US" sz="1800" dirty="0">
                <a:latin typeface="Consolas" panose="020B0609020204030204" pitchFamily="49" charset="0"/>
              </a:rPr>
              <a:t>[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])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45424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After This Section You Should Now Know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/>
              <a:t>Techniques to avoid overflowing the bounds of a list</a:t>
            </a:r>
          </a:p>
          <a:p>
            <a:r>
              <a:rPr lang="en-US" altLang="en-US" sz="2400"/>
              <a:t>The </a:t>
            </a:r>
            <a:r>
              <a:rPr lang="en-US" altLang="en-US" sz="2400" dirty="0"/>
              <a:t>difference between a simple vs. a composite type</a:t>
            </a:r>
          </a:p>
          <a:p>
            <a:r>
              <a:rPr lang="en-US" altLang="en-US" sz="2400" dirty="0"/>
              <a:t>Why and when a list should be used</a:t>
            </a:r>
          </a:p>
          <a:p>
            <a:r>
              <a:rPr lang="en-US" altLang="en-US" sz="2400" dirty="0"/>
              <a:t>How to create and initialize a list (each element can be different or is identical)</a:t>
            </a:r>
          </a:p>
          <a:p>
            <a:r>
              <a:rPr lang="en-US" altLang="en-US" sz="2400" dirty="0"/>
              <a:t>How to access or change the elements of a list</a:t>
            </a:r>
          </a:p>
          <a:p>
            <a:r>
              <a:rPr lang="en-US" altLang="en-US" sz="2400" dirty="0"/>
              <a:t>The difference between the parameter passing mechanisms: pass by value vs. pass by reference</a:t>
            </a:r>
          </a:p>
          <a:p>
            <a:pPr lvl="1"/>
            <a:r>
              <a:rPr lang="en-US" altLang="en-US" sz="2000" dirty="0"/>
              <a:t>How are lists passed as parameters</a:t>
            </a:r>
          </a:p>
          <a:p>
            <a:endParaRPr lang="en-US" alt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>
                <a:latin typeface="+mn-lt"/>
              </a:rPr>
              <a:t>Why Bother With A List?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b="1" dirty="0"/>
              <a:t>Name of the example program</a:t>
            </a:r>
            <a:r>
              <a:rPr lang="en-CA" altLang="en-US" sz="2400" dirty="0">
                <a:latin typeface="Times New Roman" panose="02020603050405020304" pitchFamily="18" charset="0"/>
              </a:rPr>
              <a:t>:</a:t>
            </a:r>
            <a:r>
              <a:rPr lang="en-CA" altLang="en-US" dirty="0">
                <a:latin typeface="Times New Roman" panose="02020603050405020304" pitchFamily="18" charset="0"/>
              </a:rPr>
              <a:t> </a:t>
            </a:r>
            <a:r>
              <a:rPr lang="en-CA" altLang="en-US" sz="2000" dirty="0">
                <a:latin typeface="Consolas" panose="020B0609020204030204" pitchFamily="49" charset="0"/>
              </a:rPr>
              <a:t>0classListV1.py</a:t>
            </a:r>
          </a:p>
          <a:p>
            <a:pPr lvl="1"/>
            <a:r>
              <a:rPr lang="en-US" altLang="en-US" sz="2000" dirty="0"/>
              <a:t>Learning: a “how not to” approach for a solution that should employ lists.</a:t>
            </a:r>
          </a:p>
          <a:p>
            <a:pPr lvl="1"/>
            <a:endParaRPr lang="en-CA" altLang="en-US" sz="2000" dirty="0"/>
          </a:p>
          <a:p>
            <a:pPr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CLASS_SIZE = 5</a:t>
            </a:r>
          </a:p>
          <a:p>
            <a:pPr>
              <a:buFontTx/>
              <a:buNone/>
            </a:pPr>
            <a:endParaRPr lang="en-CA" altLang="en-US" sz="1800" dirty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stu1 = float(input("Enter grade for student no. 1: "))</a:t>
            </a:r>
          </a:p>
          <a:p>
            <a:pPr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stu2 = float(input("Enter grade for student no. 2: "))</a:t>
            </a:r>
          </a:p>
          <a:p>
            <a:pPr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stu3 = float(input("Enter grade for student no. 3: "))</a:t>
            </a:r>
          </a:p>
          <a:p>
            <a:pPr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stu4 = float(input("Enter grade for student no. 4: "))</a:t>
            </a:r>
          </a:p>
          <a:p>
            <a:pPr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stu5 = float(input("Enter grade for student no. 5: "))</a:t>
            </a:r>
          </a:p>
        </p:txBody>
      </p:sp>
    </p:spTree>
    <p:extLst>
      <p:ext uri="{BB962C8B-B14F-4D97-AF65-F5344CB8AC3E}">
        <p14:creationId xmlns:p14="http://schemas.microsoft.com/office/powerpoint/2010/main" val="2034148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/>
              <a:t>Why Bother With A List? (2)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total = stu1 + stu2 + stu3 + stu4 + stu5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average = total / CLASS_SIZE</a:t>
            </a:r>
          </a:p>
          <a:p>
            <a:pPr>
              <a:lnSpc>
                <a:spcPct val="80000"/>
              </a:lnSpc>
              <a:buFontTx/>
              <a:buNone/>
            </a:pPr>
            <a:endParaRPr lang="en-CA" altLang="en-US" sz="1800" dirty="0">
              <a:latin typeface="Consolas" panose="020B0609020204030204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print()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print("GRADES")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print("The average grade is %0.2f%%", %(average))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print("Student no. 1: %0.2f", %(stu1))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print("Student no. 2: %0.2f", %(stu2))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print("Student no. 3: %0.2f", %(stu3))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print("Student no. 4: %0.2f", %(stu4))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print("Student no. 5: %0.2f", %(stu5))</a:t>
            </a:r>
          </a:p>
          <a:p>
            <a:endParaRPr lang="en-CA" altLang="en-US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539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/>
              <a:t>Why Bother With A List? (</a:t>
            </a:r>
            <a:r>
              <a:rPr lang="en-US" altLang="en-US" sz="3200" dirty="0"/>
              <a:t>3</a:t>
            </a:r>
            <a:r>
              <a:rPr lang="en-CA" altLang="en-US" sz="3200" dirty="0"/>
              <a:t>)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total = stu1 + stu2 + stu3 + stu4 + stu5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average = total / CLASS_SIZE</a:t>
            </a:r>
          </a:p>
          <a:p>
            <a:pPr>
              <a:lnSpc>
                <a:spcPct val="80000"/>
              </a:lnSpc>
              <a:buFontTx/>
              <a:buNone/>
            </a:pPr>
            <a:endParaRPr lang="en-CA" altLang="en-US" sz="1800" dirty="0">
              <a:latin typeface="Consolas" panose="020B0609020204030204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print()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print("GRADES")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print("The average grade is %0.2f%%", %(average))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print("Student no. 1: %0.2f", %(stu1))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print("Student no. 2: %0.2f", %(stu2))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print("Student no. 3: %0.2f", %(stu3))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print("Student no. 4: %0.2f", %(stu4))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print("Student no. 5: %0.2f", %(stu5))</a:t>
            </a:r>
          </a:p>
          <a:p>
            <a:endParaRPr lang="en-CA" altLang="en-US" sz="1800" dirty="0">
              <a:latin typeface="Consolas" panose="020B0609020204030204" pitchFamily="49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>
            <a:off x="241300" y="1181100"/>
            <a:ext cx="7899400" cy="53086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CA" dirty="0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V="1">
            <a:off x="292100" y="1117600"/>
            <a:ext cx="7797800" cy="54737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CA" dirty="0"/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2438400" y="1434307"/>
            <a:ext cx="31750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CA" altLang="en-US" sz="9600" dirty="0">
                <a:solidFill>
                  <a:srgbClr val="FF0000"/>
                </a:solidFill>
                <a:latin typeface="Arial" panose="020B0604020202020204" pitchFamily="34" charset="0"/>
              </a:rPr>
              <a:t>NO!</a:t>
            </a:r>
          </a:p>
        </p:txBody>
      </p:sp>
      <p:pic>
        <p:nvPicPr>
          <p:cNvPr id="55303" name="D06CF808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00" y="3721100"/>
            <a:ext cx="203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7668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/>
              <a:t>What Were The Problems With </a:t>
            </a:r>
            <a:br>
              <a:rPr lang="en-US" altLang="en-US" sz="3200" dirty="0"/>
            </a:br>
            <a:r>
              <a:rPr lang="en-US" altLang="en-US" sz="3200" dirty="0"/>
              <a:t>The Previous Approach?</a:t>
            </a:r>
          </a:p>
        </p:txBody>
      </p:sp>
      <p:sp>
        <p:nvSpPr>
          <p:cNvPr id="77721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/>
              <a:t>Redundant statements.</a:t>
            </a:r>
          </a:p>
          <a:p>
            <a:r>
              <a:rPr lang="en-US" altLang="en-US" sz="2400" dirty="0"/>
              <a:t>Yet a loop could not be easily employed given the types of variables that you have seen so far.</a:t>
            </a:r>
          </a:p>
        </p:txBody>
      </p:sp>
    </p:spTree>
    <p:extLst>
      <p:ext uri="{BB962C8B-B14F-4D97-AF65-F5344CB8AC3E}">
        <p14:creationId xmlns:p14="http://schemas.microsoft.com/office/powerpoint/2010/main" val="973991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721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/>
              <a:t>What’s Needed: A List</a:t>
            </a:r>
          </a:p>
        </p:txBody>
      </p:sp>
      <p:sp>
        <p:nvSpPr>
          <p:cNvPr id="778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7848600" cy="4525963"/>
          </a:xfrm>
        </p:spPr>
        <p:txBody>
          <a:bodyPr/>
          <a:lstStyle/>
          <a:p>
            <a:r>
              <a:rPr lang="en-US" altLang="en-US" sz="2400" dirty="0"/>
              <a:t>A composite variable that is a collection of another type.</a:t>
            </a:r>
          </a:p>
          <a:p>
            <a:r>
              <a:rPr lang="en-US" altLang="en-US" sz="2400" dirty="0"/>
              <a:t>It’s similar to a string where elements can be accessed via an index.</a:t>
            </a:r>
          </a:p>
          <a:p>
            <a:pPr marL="396875" lvl="1" indent="-171450"/>
            <a:r>
              <a:rPr lang="en-US" altLang="en-US" sz="2000" dirty="0"/>
              <a:t>The composite variable can be manipulated and passed throughout the program as a single entity: </a:t>
            </a:r>
          </a:p>
          <a:p>
            <a:pPr marL="568325" lvl="2"/>
            <a:r>
              <a:rPr lang="en-US" altLang="en-US" sz="1800" dirty="0"/>
              <a:t>Use the name of the “list variable”</a:t>
            </a:r>
          </a:p>
          <a:p>
            <a:pPr marL="568325" lvl="2"/>
            <a:r>
              <a:rPr lang="en-US" altLang="en-US" sz="1800" dirty="0"/>
              <a:t>Example: </a:t>
            </a:r>
          </a:p>
          <a:p>
            <a:pPr marL="396875" lvl="2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</a:t>
            </a:r>
            <a:r>
              <a:rPr lang="en-US" altLang="en-US" sz="1800" dirty="0" err="1">
                <a:latin typeface="Consolas" panose="020B0609020204030204" pitchFamily="49" charset="0"/>
              </a:rPr>
              <a:t>aList</a:t>
            </a:r>
            <a:r>
              <a:rPr lang="en-US" altLang="en-US" sz="1800" dirty="0">
                <a:latin typeface="Consolas" panose="020B0609020204030204" pitchFamily="49" charset="0"/>
              </a:rPr>
              <a:t> = [1,2,3]</a:t>
            </a:r>
          </a:p>
          <a:p>
            <a:pPr marL="396875" lvl="2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print(</a:t>
            </a:r>
            <a:r>
              <a:rPr lang="en-US" altLang="en-US" sz="1800" dirty="0" err="1">
                <a:latin typeface="Consolas" panose="020B0609020204030204" pitchFamily="49" charset="0"/>
              </a:rPr>
              <a:t>aList</a:t>
            </a:r>
            <a:r>
              <a:rPr lang="en-US" altLang="en-US" sz="1800" dirty="0">
                <a:latin typeface="Consolas" panose="020B0609020204030204" pitchFamily="49" charset="0"/>
              </a:rPr>
              <a:t>)</a:t>
            </a:r>
          </a:p>
          <a:p>
            <a:pPr marL="396875" lvl="1" indent="-171450"/>
            <a:r>
              <a:rPr lang="en-US" altLang="en-US" sz="2000" dirty="0"/>
              <a:t>At the same time each element can be accessed individually: </a:t>
            </a:r>
          </a:p>
          <a:p>
            <a:pPr marL="568325" lvl="2"/>
            <a:r>
              <a:rPr lang="en-US" altLang="en-US" sz="1600" dirty="0"/>
              <a:t>Use the name of the list variable and an index.</a:t>
            </a:r>
          </a:p>
          <a:p>
            <a:pPr marL="568325" lvl="2"/>
            <a:r>
              <a:rPr lang="en-US" altLang="en-US" sz="1800" dirty="0"/>
              <a:t>Example:</a:t>
            </a:r>
          </a:p>
          <a:p>
            <a:pPr marL="396875" lvl="2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print(</a:t>
            </a:r>
            <a:r>
              <a:rPr lang="en-US" altLang="en-US" sz="1800" dirty="0" err="1">
                <a:latin typeface="Consolas" panose="020B0609020204030204" pitchFamily="49" charset="0"/>
              </a:rPr>
              <a:t>aList</a:t>
            </a:r>
            <a:r>
              <a:rPr lang="en-US" altLang="en-US" sz="1800" dirty="0">
                <a:latin typeface="Consolas" panose="020B0609020204030204" pitchFamily="49" charset="0"/>
              </a:rPr>
              <a:t>[</a:t>
            </a:r>
            <a:r>
              <a:rPr lang="en-US" altLang="en-US" sz="1800" dirty="0" err="1">
                <a:latin typeface="Consolas" panose="020B0609020204030204" pitchFamily="49" charset="0"/>
              </a:rPr>
              <a:t>i</a:t>
            </a:r>
            <a:r>
              <a:rPr lang="en-US" altLang="en-US" sz="1800" dirty="0">
                <a:latin typeface="Consolas" panose="020B0609020204030204" pitchFamily="49" charset="0"/>
              </a:rPr>
              <a:t>])</a:t>
            </a:r>
          </a:p>
          <a:p>
            <a:pPr marL="225425" lvl="1" indent="0">
              <a:buNone/>
            </a:pPr>
            <a:endParaRPr lang="en-US" altLang="en-US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r="53073" b="56044"/>
          <a:stretch/>
        </p:blipFill>
        <p:spPr>
          <a:xfrm>
            <a:off x="2133600" y="2438400"/>
            <a:ext cx="1600200" cy="38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60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4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CC"/>
        </a:solidFill>
        <a:ln>
          <a:solidFill>
            <a:schemeClr val="tx1"/>
          </a:solidFill>
        </a:ln>
      </a:spPr>
      <a:bodyPr rtlCol="0" anchor="t" anchorCtr="0">
        <a:normAutofit fontScale="85000" lnSpcReduction="20000"/>
      </a:bodyPr>
      <a:lstStyle>
        <a:defPPr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rgbClr val="FF000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noFill/>
        </a:ln>
      </a:spPr>
      <a:bodyPr wrap="square" rtlCol="0">
        <a:noAutofit/>
      </a:bodyPr>
      <a:lstStyle>
        <a:defPPr>
          <a:defRPr b="1" dirty="0" smtClean="0">
            <a:solidFill>
              <a:srgbClr val="FF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46163</TotalTime>
  <Words>3734</Words>
  <Application>Microsoft Office PowerPoint</Application>
  <PresentationFormat>On-screen Show (4:3)</PresentationFormat>
  <Paragraphs>540</Paragraphs>
  <Slides>42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1" baseType="lpstr">
      <vt:lpstr>ＭＳ Ｐゴシック</vt:lpstr>
      <vt:lpstr>ＭＳ Ｐゴシック</vt:lpstr>
      <vt:lpstr>Arial</vt:lpstr>
      <vt:lpstr>Calibri</vt:lpstr>
      <vt:lpstr>Consolas</vt:lpstr>
      <vt:lpstr>Symbol</vt:lpstr>
      <vt:lpstr>Times New Roman</vt:lpstr>
      <vt:lpstr>Vladimir Script</vt:lpstr>
      <vt:lpstr>Office Theme</vt:lpstr>
      <vt:lpstr>Composite Types, Lists Part 1</vt:lpstr>
      <vt:lpstr>Types Of Variables</vt:lpstr>
      <vt:lpstr>List</vt:lpstr>
      <vt:lpstr>Example Problem</vt:lpstr>
      <vt:lpstr>Why Bother With A List?</vt:lpstr>
      <vt:lpstr>Why Bother With A List? (2)</vt:lpstr>
      <vt:lpstr>Why Bother With A List? (3)</vt:lpstr>
      <vt:lpstr>What Were The Problems With  The Previous Approach?</vt:lpstr>
      <vt:lpstr>What’s Needed: A List</vt:lpstr>
      <vt:lpstr>Creating A List (Fixed Size)</vt:lpstr>
      <vt:lpstr>Basic List Operations</vt:lpstr>
      <vt:lpstr>Negative Indices</vt:lpstr>
      <vt:lpstr>Creating A List (Fixed Size, Same Data In Each Element)</vt:lpstr>
      <vt:lpstr>Revised Version Using A List</vt:lpstr>
      <vt:lpstr>Revised Version Using A List (2)</vt:lpstr>
      <vt:lpstr>Revised Version Using A List (3)</vt:lpstr>
      <vt:lpstr>Revised Version Using A List (4)</vt:lpstr>
      <vt:lpstr>Recall: FOR-Loops Can Iterate Composites</vt:lpstr>
      <vt:lpstr>Similar FOR-Loop: Iterating List</vt:lpstr>
      <vt:lpstr>Creating A List (Variable Size)</vt:lpstr>
      <vt:lpstr>Creating  A List (Variable Size: 2)</vt:lpstr>
      <vt:lpstr>Creating A Variable Sized List, Data Can Vary: Example</vt:lpstr>
      <vt:lpstr>Further Revised Version Using A Dynamically Created List</vt:lpstr>
      <vt:lpstr>More Details On Lists</vt:lpstr>
      <vt:lpstr>Example: Illustrating List References</vt:lpstr>
      <vt:lpstr>One Part Of The Previous Example Was Actually Unneeded</vt:lpstr>
      <vt:lpstr>Passing A List As A Parameter</vt:lpstr>
      <vt:lpstr>Example: Passing Lists As Parameters</vt:lpstr>
      <vt:lpstr>Example: Passing Lists As Parameters (2)</vt:lpstr>
      <vt:lpstr>Passing References (Lists): “Pass-By-Reference”</vt:lpstr>
      <vt:lpstr>Passing References: Don’t Do This</vt:lpstr>
      <vt:lpstr>Passing Parameters Which Aren’t Lists (Pass By Value)</vt:lpstr>
      <vt:lpstr>Example: Passing By Value</vt:lpstr>
      <vt:lpstr>Example: Passing By Value (2)</vt:lpstr>
      <vt:lpstr>Why Are References Used?</vt:lpstr>
      <vt:lpstr>“Simulation”:  What If A List And Not A List Reference Passed: Creating A New List Each Function Call</vt:lpstr>
      <vt:lpstr>Passing Reference And Not Entire List</vt:lpstr>
      <vt:lpstr>Take Care Not To Exceed The Bounds Of The List</vt:lpstr>
      <vt:lpstr>A Common Way To Avoid Overflowing A List</vt:lpstr>
      <vt:lpstr>A Common Way To Avoid Overflowing A List (2)</vt:lpstr>
      <vt:lpstr>A Python Specific Approach To Avoid Overflow </vt:lpstr>
      <vt:lpstr>After This Section You Should Now Know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Composites: 1D lists</dc:title>
  <dc:creator>James Tam</dc:creator>
  <cp:keywords>Composites;lists;1D lists;pass by value;pass by reference</cp:keywords>
  <cp:lastModifiedBy>James Tam</cp:lastModifiedBy>
  <cp:revision>1056</cp:revision>
  <dcterms:created xsi:type="dcterms:W3CDTF">2013-08-26T22:54:00Z</dcterms:created>
  <dcterms:modified xsi:type="dcterms:W3CDTF">2025-05-29T19:33:01Z</dcterms:modified>
</cp:coreProperties>
</file>