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1" d="100"/>
          <a:sy n="71" d="100"/>
        </p:scale>
        <p:origin x="-29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380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291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118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CPSC 217: Midterm II review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dirty="0" smtClean="0"/>
              <a:t>James Tam </a:t>
            </a:r>
            <a:fld id="{751EA405-7715-41A1-9E48-670E9641FBB8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4772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306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762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254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544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570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107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530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AC240-726C-49E4-A3B1-3AD549F6CDD8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EA405-7715-41A1-9E48-670E9641FB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568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JT: Can’t Decipher The Output?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display code so it only outputs the r and c values.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156138" y="238519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 smtClean="0">
                <a:latin typeface="Consolas" panose="020B0609020204030204" pitchFamily="49" charset="0"/>
              </a:rPr>
              <a:t>r = 0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while(r&lt;</a:t>
            </a:r>
            <a:r>
              <a:rPr lang="en-CA" dirty="0" err="1" smtClean="0">
                <a:latin typeface="Consolas" panose="020B0609020204030204" pitchFamily="49" charset="0"/>
              </a:rPr>
              <a:t>numRows</a:t>
            </a:r>
            <a:r>
              <a:rPr lang="en-CA" dirty="0" smtClean="0">
                <a:latin typeface="Consolas" panose="020B0609020204030204" pitchFamily="49" charset="0"/>
              </a:rPr>
              <a:t>):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c = 0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while(c&lt;</a:t>
            </a:r>
            <a:r>
              <a:rPr lang="en-CA" dirty="0" err="1" smtClean="0">
                <a:latin typeface="Consolas" panose="020B0609020204030204" pitchFamily="49" charset="0"/>
              </a:rPr>
              <a:t>numColumns</a:t>
            </a:r>
            <a:r>
              <a:rPr lang="en-CA" dirty="0" smtClean="0">
                <a:latin typeface="Consolas" panose="020B0609020204030204" pitchFamily="49" charset="0"/>
              </a:rPr>
              <a:t>):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print(</a:t>
            </a:r>
            <a:r>
              <a:rPr lang="en-CA" dirty="0" err="1" smtClean="0">
                <a:latin typeface="Consolas" panose="020B0609020204030204" pitchFamily="49" charset="0"/>
              </a:rPr>
              <a:t>c,r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c = c + 1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print()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r = r + 1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086" y="2534444"/>
            <a:ext cx="405141" cy="40252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45117" y="2247743"/>
            <a:ext cx="1474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Output</a:t>
            </a:r>
            <a:endParaRPr lang="en-C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545114" y="2866397"/>
            <a:ext cx="17342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 = 0</a:t>
            </a:r>
          </a:p>
          <a:p>
            <a:r>
              <a:rPr lang="en-US" dirty="0"/>
              <a:t> </a:t>
            </a:r>
            <a:r>
              <a:rPr lang="en-US" dirty="0" smtClean="0"/>
              <a:t> r = 0</a:t>
            </a:r>
          </a:p>
          <a:p>
            <a:r>
              <a:rPr lang="en-US" dirty="0"/>
              <a:t> </a:t>
            </a:r>
            <a:r>
              <a:rPr lang="en-US" dirty="0" smtClean="0"/>
              <a:t> r = 1</a:t>
            </a:r>
          </a:p>
          <a:p>
            <a:r>
              <a:rPr lang="en-US" dirty="0"/>
              <a:t> </a:t>
            </a:r>
            <a:r>
              <a:rPr lang="en-US" dirty="0" smtClean="0"/>
              <a:t> r = 2</a:t>
            </a:r>
          </a:p>
          <a:p>
            <a:r>
              <a:rPr lang="en-US" dirty="0"/>
              <a:t> </a:t>
            </a:r>
            <a:r>
              <a:rPr lang="en-US" dirty="0" smtClean="0"/>
              <a:t> r = 3</a:t>
            </a:r>
          </a:p>
          <a:p>
            <a:r>
              <a:rPr lang="en-US" dirty="0"/>
              <a:t>c</a:t>
            </a:r>
            <a:r>
              <a:rPr lang="en-US" dirty="0" smtClean="0"/>
              <a:t> =1</a:t>
            </a:r>
          </a:p>
          <a:p>
            <a:r>
              <a:rPr lang="en-US" dirty="0" smtClean="0"/>
              <a:t>  r = 0</a:t>
            </a:r>
          </a:p>
          <a:p>
            <a:r>
              <a:rPr lang="en-US" dirty="0" smtClean="0"/>
              <a:t>  r = 1</a:t>
            </a:r>
          </a:p>
          <a:p>
            <a:r>
              <a:rPr lang="en-US" dirty="0" smtClean="0"/>
              <a:t>  r = 2</a:t>
            </a:r>
          </a:p>
          <a:p>
            <a:r>
              <a:rPr lang="en-US" dirty="0" smtClean="0"/>
              <a:t>  r = 3</a:t>
            </a:r>
          </a:p>
          <a:p>
            <a:r>
              <a:rPr lang="en-US" dirty="0" smtClean="0"/>
              <a:t>Etc.</a:t>
            </a:r>
            <a:endParaRPr lang="en-US" dirty="0" smtClean="0"/>
          </a:p>
          <a:p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05480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JT’s Explanation (If You Still “Don’t Get It”)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2D list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203435" y="2324339"/>
            <a:ext cx="2737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err="1" smtClean="0">
                <a:latin typeface="Consolas" panose="020B0609020204030204" pitchFamily="49" charset="0"/>
              </a:rPr>
              <a:t>aList</a:t>
            </a:r>
            <a:r>
              <a:rPr lang="en-CA" dirty="0" smtClean="0">
                <a:latin typeface="Consolas" panose="020B0609020204030204" pitchFamily="49" charset="0"/>
              </a:rPr>
              <a:t> = [[1,1,1,1],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[2,2,2,2],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[3,3,3,3],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[4,4,4,4]]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356" y="4498390"/>
            <a:ext cx="1875934" cy="18509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66356" y="3881319"/>
            <a:ext cx="2301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Normal traversal: row-by-row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054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JT’s Explanation (If You Still “Don’t Get It”)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2D list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203435" y="2324339"/>
            <a:ext cx="2737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err="1" smtClean="0">
                <a:latin typeface="Consolas" panose="020B0609020204030204" pitchFamily="49" charset="0"/>
              </a:rPr>
              <a:t>aList</a:t>
            </a:r>
            <a:r>
              <a:rPr lang="en-CA" dirty="0" smtClean="0">
                <a:latin typeface="Consolas" panose="020B0609020204030204" pitchFamily="49" charset="0"/>
              </a:rPr>
              <a:t> = [[1,1,1,1],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[2,2,2,2],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[3,3,3,3],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[4,4,4,4]]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356" y="4498390"/>
            <a:ext cx="1875934" cy="18509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66356" y="3881319"/>
            <a:ext cx="2301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Normal traversal: row-by-row</a:t>
            </a:r>
            <a:endParaRPr lang="en-CA" dirty="0"/>
          </a:p>
        </p:txBody>
      </p:sp>
      <p:sp>
        <p:nvSpPr>
          <p:cNvPr id="7" name="Freeform 6"/>
          <p:cNvSpPr/>
          <p:nvPr/>
        </p:nvSpPr>
        <p:spPr>
          <a:xfrm>
            <a:off x="1466356" y="4662587"/>
            <a:ext cx="1719848" cy="614855"/>
          </a:xfrm>
          <a:custGeom>
            <a:avLst/>
            <a:gdLst>
              <a:gd name="connsiteX0" fmla="*/ 300952 w 1719848"/>
              <a:gd name="connsiteY0" fmla="*/ 110358 h 614855"/>
              <a:gd name="connsiteX1" fmla="*/ 663559 w 1719848"/>
              <a:gd name="connsiteY1" fmla="*/ 63062 h 614855"/>
              <a:gd name="connsiteX2" fmla="*/ 1199586 w 1719848"/>
              <a:gd name="connsiteY2" fmla="*/ 15765 h 614855"/>
              <a:gd name="connsiteX3" fmla="*/ 1514897 w 1719848"/>
              <a:gd name="connsiteY3" fmla="*/ 0 h 614855"/>
              <a:gd name="connsiteX4" fmla="*/ 1704083 w 1719848"/>
              <a:gd name="connsiteY4" fmla="*/ 63062 h 614855"/>
              <a:gd name="connsiteX5" fmla="*/ 1719848 w 1719848"/>
              <a:gd name="connsiteY5" fmla="*/ 110358 h 614855"/>
              <a:gd name="connsiteX6" fmla="*/ 1656786 w 1719848"/>
              <a:gd name="connsiteY6" fmla="*/ 157655 h 614855"/>
              <a:gd name="connsiteX7" fmla="*/ 1562193 w 1719848"/>
              <a:gd name="connsiteY7" fmla="*/ 189186 h 614855"/>
              <a:gd name="connsiteX8" fmla="*/ 805448 w 1719848"/>
              <a:gd name="connsiteY8" fmla="*/ 204951 h 614855"/>
              <a:gd name="connsiteX9" fmla="*/ 695090 w 1719848"/>
              <a:gd name="connsiteY9" fmla="*/ 220717 h 614855"/>
              <a:gd name="connsiteX10" fmla="*/ 553200 w 1719848"/>
              <a:gd name="connsiteY10" fmla="*/ 236482 h 614855"/>
              <a:gd name="connsiteX11" fmla="*/ 505904 w 1719848"/>
              <a:gd name="connsiteY11" fmla="*/ 252248 h 614855"/>
              <a:gd name="connsiteX12" fmla="*/ 379779 w 1719848"/>
              <a:gd name="connsiteY12" fmla="*/ 268013 h 614855"/>
              <a:gd name="connsiteX13" fmla="*/ 237890 w 1719848"/>
              <a:gd name="connsiteY13" fmla="*/ 315310 h 614855"/>
              <a:gd name="connsiteX14" fmla="*/ 190593 w 1719848"/>
              <a:gd name="connsiteY14" fmla="*/ 331075 h 614855"/>
              <a:gd name="connsiteX15" fmla="*/ 143297 w 1719848"/>
              <a:gd name="connsiteY15" fmla="*/ 346841 h 614855"/>
              <a:gd name="connsiteX16" fmla="*/ 17173 w 1719848"/>
              <a:gd name="connsiteY16" fmla="*/ 378372 h 614855"/>
              <a:gd name="connsiteX17" fmla="*/ 17173 w 1719848"/>
              <a:gd name="connsiteY17" fmla="*/ 504496 h 614855"/>
              <a:gd name="connsiteX18" fmla="*/ 111766 w 1719848"/>
              <a:gd name="connsiteY18" fmla="*/ 536027 h 614855"/>
              <a:gd name="connsiteX19" fmla="*/ 159062 w 1719848"/>
              <a:gd name="connsiteY19" fmla="*/ 551793 h 614855"/>
              <a:gd name="connsiteX20" fmla="*/ 143297 w 1719848"/>
              <a:gd name="connsiteY20" fmla="*/ 504496 h 614855"/>
              <a:gd name="connsiteX21" fmla="*/ 190593 w 1719848"/>
              <a:gd name="connsiteY21" fmla="*/ 536027 h 614855"/>
              <a:gd name="connsiteX22" fmla="*/ 127531 w 1719848"/>
              <a:gd name="connsiteY22" fmla="*/ 599089 h 614855"/>
              <a:gd name="connsiteX23" fmla="*/ 127531 w 1719848"/>
              <a:gd name="connsiteY23" fmla="*/ 614855 h 61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19848" h="614855">
                <a:moveTo>
                  <a:pt x="300952" y="110358"/>
                </a:moveTo>
                <a:cubicBezTo>
                  <a:pt x="470850" y="42399"/>
                  <a:pt x="341120" y="84558"/>
                  <a:pt x="663559" y="63062"/>
                </a:cubicBezTo>
                <a:cubicBezTo>
                  <a:pt x="842596" y="51126"/>
                  <a:pt x="1020500" y="26958"/>
                  <a:pt x="1199586" y="15765"/>
                </a:cubicBezTo>
                <a:cubicBezTo>
                  <a:pt x="1304616" y="9201"/>
                  <a:pt x="1409793" y="5255"/>
                  <a:pt x="1514897" y="0"/>
                </a:cubicBezTo>
                <a:cubicBezTo>
                  <a:pt x="1616750" y="11317"/>
                  <a:pt x="1652277" y="-14647"/>
                  <a:pt x="1704083" y="63062"/>
                </a:cubicBezTo>
                <a:cubicBezTo>
                  <a:pt x="1713301" y="76889"/>
                  <a:pt x="1714593" y="94593"/>
                  <a:pt x="1719848" y="110358"/>
                </a:cubicBezTo>
                <a:cubicBezTo>
                  <a:pt x="1698827" y="126124"/>
                  <a:pt x="1680288" y="145904"/>
                  <a:pt x="1656786" y="157655"/>
                </a:cubicBezTo>
                <a:cubicBezTo>
                  <a:pt x="1627058" y="172519"/>
                  <a:pt x="1595422" y="188494"/>
                  <a:pt x="1562193" y="189186"/>
                </a:cubicBezTo>
                <a:lnTo>
                  <a:pt x="805448" y="204951"/>
                </a:lnTo>
                <a:lnTo>
                  <a:pt x="695090" y="220717"/>
                </a:lnTo>
                <a:cubicBezTo>
                  <a:pt x="647870" y="226620"/>
                  <a:pt x="600140" y="228659"/>
                  <a:pt x="553200" y="236482"/>
                </a:cubicBezTo>
                <a:cubicBezTo>
                  <a:pt x="536808" y="239214"/>
                  <a:pt x="522254" y="249275"/>
                  <a:pt x="505904" y="252248"/>
                </a:cubicBezTo>
                <a:cubicBezTo>
                  <a:pt x="464219" y="259827"/>
                  <a:pt x="421821" y="262758"/>
                  <a:pt x="379779" y="268013"/>
                </a:cubicBezTo>
                <a:lnTo>
                  <a:pt x="237890" y="315310"/>
                </a:lnTo>
                <a:lnTo>
                  <a:pt x="190593" y="331075"/>
                </a:lnTo>
                <a:cubicBezTo>
                  <a:pt x="174828" y="336330"/>
                  <a:pt x="159419" y="342810"/>
                  <a:pt x="143297" y="346841"/>
                </a:cubicBezTo>
                <a:lnTo>
                  <a:pt x="17173" y="378372"/>
                </a:lnTo>
                <a:cubicBezTo>
                  <a:pt x="9754" y="408049"/>
                  <a:pt x="-17450" y="474819"/>
                  <a:pt x="17173" y="504496"/>
                </a:cubicBezTo>
                <a:cubicBezTo>
                  <a:pt x="42408" y="526126"/>
                  <a:pt x="80235" y="525517"/>
                  <a:pt x="111766" y="536027"/>
                </a:cubicBezTo>
                <a:lnTo>
                  <a:pt x="159062" y="551793"/>
                </a:lnTo>
                <a:cubicBezTo>
                  <a:pt x="153807" y="536027"/>
                  <a:pt x="128433" y="511928"/>
                  <a:pt x="143297" y="504496"/>
                </a:cubicBezTo>
                <a:cubicBezTo>
                  <a:pt x="160244" y="496022"/>
                  <a:pt x="183556" y="518435"/>
                  <a:pt x="190593" y="536027"/>
                </a:cubicBezTo>
                <a:cubicBezTo>
                  <a:pt x="212721" y="591346"/>
                  <a:pt x="147446" y="585812"/>
                  <a:pt x="127531" y="599089"/>
                </a:cubicBezTo>
                <a:cubicBezTo>
                  <a:pt x="123158" y="602004"/>
                  <a:pt x="127531" y="609600"/>
                  <a:pt x="127531" y="614855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3970446" y="3715753"/>
            <a:ext cx="17342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 = 0</a:t>
            </a:r>
          </a:p>
          <a:p>
            <a:r>
              <a:rPr lang="en-US" dirty="0"/>
              <a:t> </a:t>
            </a:r>
            <a:r>
              <a:rPr lang="en-US" dirty="0" smtClean="0"/>
              <a:t> c = 0</a:t>
            </a:r>
          </a:p>
          <a:p>
            <a:r>
              <a:rPr lang="en-US" dirty="0"/>
              <a:t> </a:t>
            </a:r>
            <a:r>
              <a:rPr lang="en-US" dirty="0" smtClean="0"/>
              <a:t> c = 1</a:t>
            </a:r>
          </a:p>
          <a:p>
            <a:r>
              <a:rPr lang="en-US" dirty="0"/>
              <a:t> </a:t>
            </a:r>
            <a:r>
              <a:rPr lang="en-US" dirty="0" smtClean="0"/>
              <a:t> c = 2</a:t>
            </a:r>
          </a:p>
          <a:p>
            <a:r>
              <a:rPr lang="en-US" dirty="0"/>
              <a:t> </a:t>
            </a:r>
            <a:r>
              <a:rPr lang="en-US" dirty="0" smtClean="0"/>
              <a:t> c = 3</a:t>
            </a:r>
          </a:p>
          <a:p>
            <a:r>
              <a:rPr lang="en-US" dirty="0" smtClean="0"/>
              <a:t>r =1</a:t>
            </a:r>
          </a:p>
          <a:p>
            <a:r>
              <a:rPr lang="en-US" dirty="0" smtClean="0"/>
              <a:t>  c = 0</a:t>
            </a:r>
          </a:p>
          <a:p>
            <a:r>
              <a:rPr lang="en-US" dirty="0" smtClean="0"/>
              <a:t>  c = 1</a:t>
            </a:r>
          </a:p>
          <a:p>
            <a:r>
              <a:rPr lang="en-US" dirty="0" smtClean="0"/>
              <a:t>  c = 2</a:t>
            </a:r>
          </a:p>
          <a:p>
            <a:r>
              <a:rPr lang="en-US" dirty="0" smtClean="0"/>
              <a:t>  c = 3</a:t>
            </a:r>
          </a:p>
          <a:p>
            <a:r>
              <a:rPr lang="en-US" dirty="0" smtClean="0"/>
              <a:t>Etc.</a:t>
            </a:r>
            <a:endParaRPr lang="en-US" dirty="0" smtClean="0"/>
          </a:p>
          <a:p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567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JT’s Explanation (If You Still “Don’t Get It”)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2D list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73" y="3878522"/>
            <a:ext cx="1875934" cy="18509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5473" y="3261451"/>
            <a:ext cx="2301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Normal traversal: row-by-row</a:t>
            </a:r>
            <a:endParaRPr lang="en-CA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09480" y="4030080"/>
            <a:ext cx="1719848" cy="614855"/>
          </a:xfrm>
          <a:custGeom>
            <a:avLst/>
            <a:gdLst>
              <a:gd name="connsiteX0" fmla="*/ 300952 w 1719848"/>
              <a:gd name="connsiteY0" fmla="*/ 110358 h 614855"/>
              <a:gd name="connsiteX1" fmla="*/ 663559 w 1719848"/>
              <a:gd name="connsiteY1" fmla="*/ 63062 h 614855"/>
              <a:gd name="connsiteX2" fmla="*/ 1199586 w 1719848"/>
              <a:gd name="connsiteY2" fmla="*/ 15765 h 614855"/>
              <a:gd name="connsiteX3" fmla="*/ 1514897 w 1719848"/>
              <a:gd name="connsiteY3" fmla="*/ 0 h 614855"/>
              <a:gd name="connsiteX4" fmla="*/ 1704083 w 1719848"/>
              <a:gd name="connsiteY4" fmla="*/ 63062 h 614855"/>
              <a:gd name="connsiteX5" fmla="*/ 1719848 w 1719848"/>
              <a:gd name="connsiteY5" fmla="*/ 110358 h 614855"/>
              <a:gd name="connsiteX6" fmla="*/ 1656786 w 1719848"/>
              <a:gd name="connsiteY6" fmla="*/ 157655 h 614855"/>
              <a:gd name="connsiteX7" fmla="*/ 1562193 w 1719848"/>
              <a:gd name="connsiteY7" fmla="*/ 189186 h 614855"/>
              <a:gd name="connsiteX8" fmla="*/ 805448 w 1719848"/>
              <a:gd name="connsiteY8" fmla="*/ 204951 h 614855"/>
              <a:gd name="connsiteX9" fmla="*/ 695090 w 1719848"/>
              <a:gd name="connsiteY9" fmla="*/ 220717 h 614855"/>
              <a:gd name="connsiteX10" fmla="*/ 553200 w 1719848"/>
              <a:gd name="connsiteY10" fmla="*/ 236482 h 614855"/>
              <a:gd name="connsiteX11" fmla="*/ 505904 w 1719848"/>
              <a:gd name="connsiteY11" fmla="*/ 252248 h 614855"/>
              <a:gd name="connsiteX12" fmla="*/ 379779 w 1719848"/>
              <a:gd name="connsiteY12" fmla="*/ 268013 h 614855"/>
              <a:gd name="connsiteX13" fmla="*/ 237890 w 1719848"/>
              <a:gd name="connsiteY13" fmla="*/ 315310 h 614855"/>
              <a:gd name="connsiteX14" fmla="*/ 190593 w 1719848"/>
              <a:gd name="connsiteY14" fmla="*/ 331075 h 614855"/>
              <a:gd name="connsiteX15" fmla="*/ 143297 w 1719848"/>
              <a:gd name="connsiteY15" fmla="*/ 346841 h 614855"/>
              <a:gd name="connsiteX16" fmla="*/ 17173 w 1719848"/>
              <a:gd name="connsiteY16" fmla="*/ 378372 h 614855"/>
              <a:gd name="connsiteX17" fmla="*/ 17173 w 1719848"/>
              <a:gd name="connsiteY17" fmla="*/ 504496 h 614855"/>
              <a:gd name="connsiteX18" fmla="*/ 111766 w 1719848"/>
              <a:gd name="connsiteY18" fmla="*/ 536027 h 614855"/>
              <a:gd name="connsiteX19" fmla="*/ 159062 w 1719848"/>
              <a:gd name="connsiteY19" fmla="*/ 551793 h 614855"/>
              <a:gd name="connsiteX20" fmla="*/ 143297 w 1719848"/>
              <a:gd name="connsiteY20" fmla="*/ 504496 h 614855"/>
              <a:gd name="connsiteX21" fmla="*/ 190593 w 1719848"/>
              <a:gd name="connsiteY21" fmla="*/ 536027 h 614855"/>
              <a:gd name="connsiteX22" fmla="*/ 127531 w 1719848"/>
              <a:gd name="connsiteY22" fmla="*/ 599089 h 614855"/>
              <a:gd name="connsiteX23" fmla="*/ 127531 w 1719848"/>
              <a:gd name="connsiteY23" fmla="*/ 614855 h 61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19848" h="614855">
                <a:moveTo>
                  <a:pt x="300952" y="110358"/>
                </a:moveTo>
                <a:cubicBezTo>
                  <a:pt x="470850" y="42399"/>
                  <a:pt x="341120" y="84558"/>
                  <a:pt x="663559" y="63062"/>
                </a:cubicBezTo>
                <a:cubicBezTo>
                  <a:pt x="842596" y="51126"/>
                  <a:pt x="1020500" y="26958"/>
                  <a:pt x="1199586" y="15765"/>
                </a:cubicBezTo>
                <a:cubicBezTo>
                  <a:pt x="1304616" y="9201"/>
                  <a:pt x="1409793" y="5255"/>
                  <a:pt x="1514897" y="0"/>
                </a:cubicBezTo>
                <a:cubicBezTo>
                  <a:pt x="1616750" y="11317"/>
                  <a:pt x="1652277" y="-14647"/>
                  <a:pt x="1704083" y="63062"/>
                </a:cubicBezTo>
                <a:cubicBezTo>
                  <a:pt x="1713301" y="76889"/>
                  <a:pt x="1714593" y="94593"/>
                  <a:pt x="1719848" y="110358"/>
                </a:cubicBezTo>
                <a:cubicBezTo>
                  <a:pt x="1698827" y="126124"/>
                  <a:pt x="1680288" y="145904"/>
                  <a:pt x="1656786" y="157655"/>
                </a:cubicBezTo>
                <a:cubicBezTo>
                  <a:pt x="1627058" y="172519"/>
                  <a:pt x="1595422" y="188494"/>
                  <a:pt x="1562193" y="189186"/>
                </a:cubicBezTo>
                <a:lnTo>
                  <a:pt x="805448" y="204951"/>
                </a:lnTo>
                <a:lnTo>
                  <a:pt x="695090" y="220717"/>
                </a:lnTo>
                <a:cubicBezTo>
                  <a:pt x="647870" y="226620"/>
                  <a:pt x="600140" y="228659"/>
                  <a:pt x="553200" y="236482"/>
                </a:cubicBezTo>
                <a:cubicBezTo>
                  <a:pt x="536808" y="239214"/>
                  <a:pt x="522254" y="249275"/>
                  <a:pt x="505904" y="252248"/>
                </a:cubicBezTo>
                <a:cubicBezTo>
                  <a:pt x="464219" y="259827"/>
                  <a:pt x="421821" y="262758"/>
                  <a:pt x="379779" y="268013"/>
                </a:cubicBezTo>
                <a:lnTo>
                  <a:pt x="237890" y="315310"/>
                </a:lnTo>
                <a:lnTo>
                  <a:pt x="190593" y="331075"/>
                </a:lnTo>
                <a:cubicBezTo>
                  <a:pt x="174828" y="336330"/>
                  <a:pt x="159419" y="342810"/>
                  <a:pt x="143297" y="346841"/>
                </a:cubicBezTo>
                <a:lnTo>
                  <a:pt x="17173" y="378372"/>
                </a:lnTo>
                <a:cubicBezTo>
                  <a:pt x="9754" y="408049"/>
                  <a:pt x="-17450" y="474819"/>
                  <a:pt x="17173" y="504496"/>
                </a:cubicBezTo>
                <a:cubicBezTo>
                  <a:pt x="42408" y="526126"/>
                  <a:pt x="80235" y="525517"/>
                  <a:pt x="111766" y="536027"/>
                </a:cubicBezTo>
                <a:lnTo>
                  <a:pt x="159062" y="551793"/>
                </a:lnTo>
                <a:cubicBezTo>
                  <a:pt x="153807" y="536027"/>
                  <a:pt x="128433" y="511928"/>
                  <a:pt x="143297" y="504496"/>
                </a:cubicBezTo>
                <a:cubicBezTo>
                  <a:pt x="160244" y="496022"/>
                  <a:pt x="183556" y="518435"/>
                  <a:pt x="190593" y="536027"/>
                </a:cubicBezTo>
                <a:cubicBezTo>
                  <a:pt x="212721" y="591346"/>
                  <a:pt x="147446" y="585812"/>
                  <a:pt x="127531" y="599089"/>
                </a:cubicBezTo>
                <a:cubicBezTo>
                  <a:pt x="123158" y="602004"/>
                  <a:pt x="127531" y="609600"/>
                  <a:pt x="127531" y="614855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2382315" y="3496948"/>
            <a:ext cx="17342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= 0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c = 0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c = 1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c = 2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c = 3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 =1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c = 0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c = 1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c = 2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c = 3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Etc.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CA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26079" y="1872019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 smtClean="0">
                <a:latin typeface="Consolas" panose="020B0609020204030204" pitchFamily="49" charset="0"/>
              </a:rPr>
              <a:t>r = 0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while(r&lt;</a:t>
            </a:r>
            <a:r>
              <a:rPr lang="en-CA" dirty="0" err="1" smtClean="0">
                <a:latin typeface="Consolas" panose="020B0609020204030204" pitchFamily="49" charset="0"/>
              </a:rPr>
              <a:t>numRows</a:t>
            </a:r>
            <a:r>
              <a:rPr lang="en-CA" dirty="0" smtClean="0">
                <a:latin typeface="Consolas" panose="020B0609020204030204" pitchFamily="49" charset="0"/>
              </a:rPr>
              <a:t>):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c = 0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while(c&lt;</a:t>
            </a:r>
            <a:r>
              <a:rPr lang="en-CA" dirty="0" err="1" smtClean="0">
                <a:latin typeface="Consolas" panose="020B0609020204030204" pitchFamily="49" charset="0"/>
              </a:rPr>
              <a:t>numColumns</a:t>
            </a:r>
            <a:r>
              <a:rPr lang="en-CA" dirty="0" smtClean="0">
                <a:latin typeface="Consolas" panose="020B0609020204030204" pitchFamily="49" charset="0"/>
              </a:rPr>
              <a:t>):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print(</a:t>
            </a:r>
            <a:r>
              <a:rPr lang="en-CA" dirty="0" err="1" smtClean="0">
                <a:latin typeface="Consolas" panose="020B0609020204030204" pitchFamily="49" charset="0"/>
              </a:rPr>
              <a:t>aList</a:t>
            </a:r>
            <a:r>
              <a:rPr lang="en-CA" dirty="0" smtClean="0">
                <a:latin typeface="Consolas" panose="020B0609020204030204" pitchFamily="49" charset="0"/>
              </a:rPr>
              <a:t>[c][r], end=" ")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     c = c + 1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print() </a:t>
            </a:r>
          </a:p>
          <a:p>
            <a:r>
              <a:rPr lang="en-CA" dirty="0" smtClean="0">
                <a:latin typeface="Consolas" panose="020B0609020204030204" pitchFamily="49" charset="0"/>
              </a:rPr>
              <a:t>    r = r + 1</a:t>
            </a:r>
          </a:p>
          <a:p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4147686" y="4261362"/>
            <a:ext cx="2301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Above code: traverses down each column moving left to right</a:t>
            </a:r>
            <a:endParaRPr lang="en-CA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368" y="2248726"/>
            <a:ext cx="405141" cy="402527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646918" y="2154634"/>
            <a:ext cx="17342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 = 0</a:t>
            </a:r>
          </a:p>
          <a:p>
            <a:r>
              <a:rPr lang="en-US" dirty="0"/>
              <a:t> </a:t>
            </a:r>
            <a:r>
              <a:rPr lang="en-US" dirty="0" smtClean="0"/>
              <a:t> r = 0</a:t>
            </a:r>
          </a:p>
          <a:p>
            <a:r>
              <a:rPr lang="en-US" dirty="0"/>
              <a:t> </a:t>
            </a:r>
            <a:r>
              <a:rPr lang="en-US" dirty="0" smtClean="0"/>
              <a:t> r = 1</a:t>
            </a:r>
          </a:p>
          <a:p>
            <a:r>
              <a:rPr lang="en-US" dirty="0"/>
              <a:t> </a:t>
            </a:r>
            <a:r>
              <a:rPr lang="en-US" dirty="0" smtClean="0"/>
              <a:t> r = 2</a:t>
            </a:r>
          </a:p>
          <a:p>
            <a:r>
              <a:rPr lang="en-US" dirty="0"/>
              <a:t> </a:t>
            </a:r>
            <a:r>
              <a:rPr lang="en-US" dirty="0" smtClean="0"/>
              <a:t> r = 3</a:t>
            </a:r>
          </a:p>
          <a:p>
            <a:r>
              <a:rPr lang="en-US" dirty="0"/>
              <a:t>c</a:t>
            </a:r>
            <a:r>
              <a:rPr lang="en-US" dirty="0" smtClean="0"/>
              <a:t> =1</a:t>
            </a:r>
          </a:p>
          <a:p>
            <a:r>
              <a:rPr lang="en-US" dirty="0" smtClean="0"/>
              <a:t>  r = 0</a:t>
            </a:r>
          </a:p>
          <a:p>
            <a:r>
              <a:rPr lang="en-US" dirty="0" smtClean="0"/>
              <a:t>  r = 1</a:t>
            </a:r>
          </a:p>
          <a:p>
            <a:r>
              <a:rPr lang="en-US" dirty="0" smtClean="0"/>
              <a:t>  r = 2</a:t>
            </a:r>
          </a:p>
          <a:p>
            <a:r>
              <a:rPr lang="en-US" dirty="0" smtClean="0"/>
              <a:t>  r = 3</a:t>
            </a:r>
          </a:p>
          <a:p>
            <a:r>
              <a:rPr lang="en-US" dirty="0" smtClean="0"/>
              <a:t>Etc.</a:t>
            </a:r>
            <a:endParaRPr lang="en-US" dirty="0" smtClean="0"/>
          </a:p>
          <a:p>
            <a:endParaRPr lang="en-US" dirty="0" smtClean="0"/>
          </a:p>
          <a:p>
            <a:endParaRPr lang="en-CA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0499" y="4251372"/>
            <a:ext cx="1875934" cy="1850922"/>
          </a:xfrm>
          <a:prstGeom prst="rect">
            <a:avLst/>
          </a:prstGeom>
        </p:spPr>
      </p:pic>
      <p:sp>
        <p:nvSpPr>
          <p:cNvPr id="15" name="Freeform 14"/>
          <p:cNvSpPr/>
          <p:nvPr/>
        </p:nvSpPr>
        <p:spPr>
          <a:xfrm>
            <a:off x="6811212" y="4126072"/>
            <a:ext cx="721702" cy="1833079"/>
          </a:xfrm>
          <a:custGeom>
            <a:avLst/>
            <a:gdLst>
              <a:gd name="connsiteX0" fmla="*/ 112102 w 721702"/>
              <a:gd name="connsiteY0" fmla="*/ 66483 h 1833079"/>
              <a:gd name="connsiteX1" fmla="*/ 130764 w 721702"/>
              <a:gd name="connsiteY1" fmla="*/ 116246 h 1833079"/>
              <a:gd name="connsiteX2" fmla="*/ 136984 w 721702"/>
              <a:gd name="connsiteY2" fmla="*/ 141128 h 1833079"/>
              <a:gd name="connsiteX3" fmla="*/ 149425 w 721702"/>
              <a:gd name="connsiteY3" fmla="*/ 190891 h 1833079"/>
              <a:gd name="connsiteX4" fmla="*/ 161866 w 721702"/>
              <a:gd name="connsiteY4" fmla="*/ 352622 h 1833079"/>
              <a:gd name="connsiteX5" fmla="*/ 155645 w 721702"/>
              <a:gd name="connsiteY5" fmla="*/ 501912 h 1833079"/>
              <a:gd name="connsiteX6" fmla="*/ 136984 w 721702"/>
              <a:gd name="connsiteY6" fmla="*/ 613879 h 1833079"/>
              <a:gd name="connsiteX7" fmla="*/ 130764 w 721702"/>
              <a:gd name="connsiteY7" fmla="*/ 651201 h 1833079"/>
              <a:gd name="connsiteX8" fmla="*/ 124543 w 721702"/>
              <a:gd name="connsiteY8" fmla="*/ 676083 h 1833079"/>
              <a:gd name="connsiteX9" fmla="*/ 118323 w 721702"/>
              <a:gd name="connsiteY9" fmla="*/ 719626 h 1833079"/>
              <a:gd name="connsiteX10" fmla="*/ 112102 w 721702"/>
              <a:gd name="connsiteY10" fmla="*/ 769389 h 1833079"/>
              <a:gd name="connsiteX11" fmla="*/ 105882 w 721702"/>
              <a:gd name="connsiteY11" fmla="*/ 788050 h 1833079"/>
              <a:gd name="connsiteX12" fmla="*/ 99661 w 721702"/>
              <a:gd name="connsiteY12" fmla="*/ 812932 h 1833079"/>
              <a:gd name="connsiteX13" fmla="*/ 93441 w 721702"/>
              <a:gd name="connsiteY13" fmla="*/ 831593 h 1833079"/>
              <a:gd name="connsiteX14" fmla="*/ 81000 w 721702"/>
              <a:gd name="connsiteY14" fmla="*/ 881357 h 1833079"/>
              <a:gd name="connsiteX15" fmla="*/ 74780 w 721702"/>
              <a:gd name="connsiteY15" fmla="*/ 906238 h 1833079"/>
              <a:gd name="connsiteX16" fmla="*/ 62339 w 721702"/>
              <a:gd name="connsiteY16" fmla="*/ 931120 h 1833079"/>
              <a:gd name="connsiteX17" fmla="*/ 37457 w 721702"/>
              <a:gd name="connsiteY17" fmla="*/ 1011985 h 1833079"/>
              <a:gd name="connsiteX18" fmla="*/ 25017 w 721702"/>
              <a:gd name="connsiteY18" fmla="*/ 1067969 h 1833079"/>
              <a:gd name="connsiteX19" fmla="*/ 18796 w 721702"/>
              <a:gd name="connsiteY19" fmla="*/ 1142614 h 1833079"/>
              <a:gd name="connsiteX20" fmla="*/ 6355 w 721702"/>
              <a:gd name="connsiteY20" fmla="*/ 1179936 h 1833079"/>
              <a:gd name="connsiteX21" fmla="*/ 6355 w 721702"/>
              <a:gd name="connsiteY21" fmla="*/ 1347887 h 1833079"/>
              <a:gd name="connsiteX22" fmla="*/ 12576 w 721702"/>
              <a:gd name="connsiteY22" fmla="*/ 1366548 h 1833079"/>
              <a:gd name="connsiteX23" fmla="*/ 25017 w 721702"/>
              <a:gd name="connsiteY23" fmla="*/ 1385210 h 1833079"/>
              <a:gd name="connsiteX24" fmla="*/ 49898 w 721702"/>
              <a:gd name="connsiteY24" fmla="*/ 1447414 h 1833079"/>
              <a:gd name="connsiteX25" fmla="*/ 56119 w 721702"/>
              <a:gd name="connsiteY25" fmla="*/ 1490957 h 1833079"/>
              <a:gd name="connsiteX26" fmla="*/ 68559 w 721702"/>
              <a:gd name="connsiteY26" fmla="*/ 1515838 h 1833079"/>
              <a:gd name="connsiteX27" fmla="*/ 74780 w 721702"/>
              <a:gd name="connsiteY27" fmla="*/ 1565601 h 1833079"/>
              <a:gd name="connsiteX28" fmla="*/ 81000 w 721702"/>
              <a:gd name="connsiteY28" fmla="*/ 1671348 h 1833079"/>
              <a:gd name="connsiteX29" fmla="*/ 87221 w 721702"/>
              <a:gd name="connsiteY29" fmla="*/ 1696230 h 1833079"/>
              <a:gd name="connsiteX30" fmla="*/ 99661 w 721702"/>
              <a:gd name="connsiteY30" fmla="*/ 1733552 h 1833079"/>
              <a:gd name="connsiteX31" fmla="*/ 105882 w 721702"/>
              <a:gd name="connsiteY31" fmla="*/ 1752214 h 1833079"/>
              <a:gd name="connsiteX32" fmla="*/ 124543 w 721702"/>
              <a:gd name="connsiteY32" fmla="*/ 1814418 h 1833079"/>
              <a:gd name="connsiteX33" fmla="*/ 161866 w 721702"/>
              <a:gd name="connsiteY33" fmla="*/ 1833079 h 1833079"/>
              <a:gd name="connsiteX34" fmla="*/ 224070 w 721702"/>
              <a:gd name="connsiteY34" fmla="*/ 1826859 h 1833079"/>
              <a:gd name="connsiteX35" fmla="*/ 236510 w 721702"/>
              <a:gd name="connsiteY35" fmla="*/ 1808197 h 1833079"/>
              <a:gd name="connsiteX36" fmla="*/ 248951 w 721702"/>
              <a:gd name="connsiteY36" fmla="*/ 1770875 h 1833079"/>
              <a:gd name="connsiteX37" fmla="*/ 255172 w 721702"/>
              <a:gd name="connsiteY37" fmla="*/ 1752214 h 1833079"/>
              <a:gd name="connsiteX38" fmla="*/ 261392 w 721702"/>
              <a:gd name="connsiteY38" fmla="*/ 1733552 h 1833079"/>
              <a:gd name="connsiteX39" fmla="*/ 273833 w 721702"/>
              <a:gd name="connsiteY39" fmla="*/ 1708671 h 1833079"/>
              <a:gd name="connsiteX40" fmla="*/ 304935 w 721702"/>
              <a:gd name="connsiteY40" fmla="*/ 1665128 h 1833079"/>
              <a:gd name="connsiteX41" fmla="*/ 317376 w 721702"/>
              <a:gd name="connsiteY41" fmla="*/ 1646467 h 1833079"/>
              <a:gd name="connsiteX42" fmla="*/ 348478 w 721702"/>
              <a:gd name="connsiteY42" fmla="*/ 1578042 h 1833079"/>
              <a:gd name="connsiteX43" fmla="*/ 354698 w 721702"/>
              <a:gd name="connsiteY43" fmla="*/ 1553161 h 1833079"/>
              <a:gd name="connsiteX44" fmla="*/ 360919 w 721702"/>
              <a:gd name="connsiteY44" fmla="*/ 1522059 h 1833079"/>
              <a:gd name="connsiteX45" fmla="*/ 367139 w 721702"/>
              <a:gd name="connsiteY45" fmla="*/ 1478516 h 1833079"/>
              <a:gd name="connsiteX46" fmla="*/ 379580 w 721702"/>
              <a:gd name="connsiteY46" fmla="*/ 1441193 h 1833079"/>
              <a:gd name="connsiteX47" fmla="*/ 385800 w 721702"/>
              <a:gd name="connsiteY47" fmla="*/ 1354108 h 1833079"/>
              <a:gd name="connsiteX48" fmla="*/ 392021 w 721702"/>
              <a:gd name="connsiteY48" fmla="*/ 1335446 h 1833079"/>
              <a:gd name="connsiteX49" fmla="*/ 398241 w 721702"/>
              <a:gd name="connsiteY49" fmla="*/ 1298124 h 1833079"/>
              <a:gd name="connsiteX50" fmla="*/ 404461 w 721702"/>
              <a:gd name="connsiteY50" fmla="*/ 1223479 h 1833079"/>
              <a:gd name="connsiteX51" fmla="*/ 410682 w 721702"/>
              <a:gd name="connsiteY51" fmla="*/ 1204818 h 1833079"/>
              <a:gd name="connsiteX52" fmla="*/ 423123 w 721702"/>
              <a:gd name="connsiteY52" fmla="*/ 1055528 h 1833079"/>
              <a:gd name="connsiteX53" fmla="*/ 429343 w 721702"/>
              <a:gd name="connsiteY53" fmla="*/ 1024426 h 1833079"/>
              <a:gd name="connsiteX54" fmla="*/ 435564 w 721702"/>
              <a:gd name="connsiteY54" fmla="*/ 962222 h 1833079"/>
              <a:gd name="connsiteX55" fmla="*/ 448004 w 721702"/>
              <a:gd name="connsiteY55" fmla="*/ 912459 h 1833079"/>
              <a:gd name="connsiteX56" fmla="*/ 454225 w 721702"/>
              <a:gd name="connsiteY56" fmla="*/ 819152 h 1833079"/>
              <a:gd name="connsiteX57" fmla="*/ 472886 w 721702"/>
              <a:gd name="connsiteY57" fmla="*/ 713406 h 1833079"/>
              <a:gd name="connsiteX58" fmla="*/ 466666 w 721702"/>
              <a:gd name="connsiteY58" fmla="*/ 520573 h 1833079"/>
              <a:gd name="connsiteX59" fmla="*/ 460445 w 721702"/>
              <a:gd name="connsiteY59" fmla="*/ 501912 h 1833079"/>
              <a:gd name="connsiteX60" fmla="*/ 454225 w 721702"/>
              <a:gd name="connsiteY60" fmla="*/ 477030 h 1833079"/>
              <a:gd name="connsiteX61" fmla="*/ 448004 w 721702"/>
              <a:gd name="connsiteY61" fmla="*/ 315299 h 1833079"/>
              <a:gd name="connsiteX62" fmla="*/ 441784 w 721702"/>
              <a:gd name="connsiteY62" fmla="*/ 284197 h 1833079"/>
              <a:gd name="connsiteX63" fmla="*/ 435564 w 721702"/>
              <a:gd name="connsiteY63" fmla="*/ 209552 h 1833079"/>
              <a:gd name="connsiteX64" fmla="*/ 423123 w 721702"/>
              <a:gd name="connsiteY64" fmla="*/ 172230 h 1833079"/>
              <a:gd name="connsiteX65" fmla="*/ 416902 w 721702"/>
              <a:gd name="connsiteY65" fmla="*/ 141128 h 1833079"/>
              <a:gd name="connsiteX66" fmla="*/ 410682 w 721702"/>
              <a:gd name="connsiteY66" fmla="*/ 60263 h 1833079"/>
              <a:gd name="connsiteX67" fmla="*/ 416902 w 721702"/>
              <a:gd name="connsiteY67" fmla="*/ 4279 h 1833079"/>
              <a:gd name="connsiteX68" fmla="*/ 472886 w 721702"/>
              <a:gd name="connsiteY68" fmla="*/ 10499 h 1833079"/>
              <a:gd name="connsiteX69" fmla="*/ 497768 w 721702"/>
              <a:gd name="connsiteY69" fmla="*/ 16720 h 1833079"/>
              <a:gd name="connsiteX70" fmla="*/ 535090 w 721702"/>
              <a:gd name="connsiteY70" fmla="*/ 54042 h 1833079"/>
              <a:gd name="connsiteX71" fmla="*/ 547531 w 721702"/>
              <a:gd name="connsiteY71" fmla="*/ 91365 h 1833079"/>
              <a:gd name="connsiteX72" fmla="*/ 572412 w 721702"/>
              <a:gd name="connsiteY72" fmla="*/ 128687 h 1833079"/>
              <a:gd name="connsiteX73" fmla="*/ 572412 w 721702"/>
              <a:gd name="connsiteY73" fmla="*/ 190891 h 1833079"/>
              <a:gd name="connsiteX74" fmla="*/ 497768 w 721702"/>
              <a:gd name="connsiteY74" fmla="*/ 153569 h 1833079"/>
              <a:gd name="connsiteX75" fmla="*/ 479106 w 721702"/>
              <a:gd name="connsiteY75" fmla="*/ 141128 h 1833079"/>
              <a:gd name="connsiteX76" fmla="*/ 460445 w 721702"/>
              <a:gd name="connsiteY76" fmla="*/ 134908 h 1833079"/>
              <a:gd name="connsiteX77" fmla="*/ 485327 w 721702"/>
              <a:gd name="connsiteY77" fmla="*/ 141128 h 1833079"/>
              <a:gd name="connsiteX78" fmla="*/ 503988 w 721702"/>
              <a:gd name="connsiteY78" fmla="*/ 153569 h 1833079"/>
              <a:gd name="connsiteX79" fmla="*/ 528870 w 721702"/>
              <a:gd name="connsiteY79" fmla="*/ 166010 h 1833079"/>
              <a:gd name="connsiteX80" fmla="*/ 559972 w 721702"/>
              <a:gd name="connsiteY80" fmla="*/ 190891 h 1833079"/>
              <a:gd name="connsiteX81" fmla="*/ 578633 w 721702"/>
              <a:gd name="connsiteY81" fmla="*/ 203332 h 1833079"/>
              <a:gd name="connsiteX82" fmla="*/ 640837 w 721702"/>
              <a:gd name="connsiteY82" fmla="*/ 172230 h 1833079"/>
              <a:gd name="connsiteX83" fmla="*/ 659498 w 721702"/>
              <a:gd name="connsiteY83" fmla="*/ 166010 h 1833079"/>
              <a:gd name="connsiteX84" fmla="*/ 690600 w 721702"/>
              <a:gd name="connsiteY84" fmla="*/ 141128 h 1833079"/>
              <a:gd name="connsiteX85" fmla="*/ 703041 w 721702"/>
              <a:gd name="connsiteY85" fmla="*/ 122467 h 1833079"/>
              <a:gd name="connsiteX86" fmla="*/ 721702 w 721702"/>
              <a:gd name="connsiteY86" fmla="*/ 97585 h 1833079"/>
              <a:gd name="connsiteX87" fmla="*/ 690600 w 721702"/>
              <a:gd name="connsiteY87" fmla="*/ 153569 h 1833079"/>
              <a:gd name="connsiteX88" fmla="*/ 678159 w 721702"/>
              <a:gd name="connsiteY88" fmla="*/ 172230 h 1833079"/>
              <a:gd name="connsiteX89" fmla="*/ 665719 w 721702"/>
              <a:gd name="connsiteY89" fmla="*/ 190891 h 1833079"/>
              <a:gd name="connsiteX90" fmla="*/ 622176 w 721702"/>
              <a:gd name="connsiteY90" fmla="*/ 215773 h 1833079"/>
              <a:gd name="connsiteX91" fmla="*/ 578633 w 721702"/>
              <a:gd name="connsiteY91" fmla="*/ 240655 h 1833079"/>
              <a:gd name="connsiteX92" fmla="*/ 553751 w 721702"/>
              <a:gd name="connsiteY92" fmla="*/ 246875 h 1833079"/>
              <a:gd name="connsiteX93" fmla="*/ 535090 w 721702"/>
              <a:gd name="connsiteY93" fmla="*/ 253095 h 1833079"/>
              <a:gd name="connsiteX94" fmla="*/ 503988 w 721702"/>
              <a:gd name="connsiteY94" fmla="*/ 228214 h 1833079"/>
              <a:gd name="connsiteX95" fmla="*/ 466666 w 721702"/>
              <a:gd name="connsiteY95" fmla="*/ 203332 h 1833079"/>
              <a:gd name="connsiteX96" fmla="*/ 410682 w 721702"/>
              <a:gd name="connsiteY96" fmla="*/ 153569 h 1833079"/>
              <a:gd name="connsiteX97" fmla="*/ 392021 w 721702"/>
              <a:gd name="connsiteY97" fmla="*/ 141128 h 1833079"/>
              <a:gd name="connsiteX98" fmla="*/ 342257 w 721702"/>
              <a:gd name="connsiteY98" fmla="*/ 116246 h 1833079"/>
              <a:gd name="connsiteX99" fmla="*/ 329817 w 721702"/>
              <a:gd name="connsiteY99" fmla="*/ 85144 h 183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721702" h="1833079">
                <a:moveTo>
                  <a:pt x="112102" y="66483"/>
                </a:moveTo>
                <a:cubicBezTo>
                  <a:pt x="127882" y="145374"/>
                  <a:pt x="106736" y="60180"/>
                  <a:pt x="130764" y="116246"/>
                </a:cubicBezTo>
                <a:cubicBezTo>
                  <a:pt x="134132" y="124104"/>
                  <a:pt x="135130" y="132782"/>
                  <a:pt x="136984" y="141128"/>
                </a:cubicBezTo>
                <a:cubicBezTo>
                  <a:pt x="146991" y="186161"/>
                  <a:pt x="138309" y="157548"/>
                  <a:pt x="149425" y="190891"/>
                </a:cubicBezTo>
                <a:cubicBezTo>
                  <a:pt x="158625" y="255298"/>
                  <a:pt x="161866" y="268738"/>
                  <a:pt x="161866" y="352622"/>
                </a:cubicBezTo>
                <a:cubicBezTo>
                  <a:pt x="161866" y="402429"/>
                  <a:pt x="158752" y="452202"/>
                  <a:pt x="155645" y="501912"/>
                </a:cubicBezTo>
                <a:cubicBezTo>
                  <a:pt x="152633" y="550104"/>
                  <a:pt x="145328" y="563810"/>
                  <a:pt x="136984" y="613879"/>
                </a:cubicBezTo>
                <a:cubicBezTo>
                  <a:pt x="134911" y="626320"/>
                  <a:pt x="133238" y="638834"/>
                  <a:pt x="130764" y="651201"/>
                </a:cubicBezTo>
                <a:cubicBezTo>
                  <a:pt x="129087" y="659584"/>
                  <a:pt x="126072" y="667672"/>
                  <a:pt x="124543" y="676083"/>
                </a:cubicBezTo>
                <a:cubicBezTo>
                  <a:pt x="121920" y="690508"/>
                  <a:pt x="120261" y="705093"/>
                  <a:pt x="118323" y="719626"/>
                </a:cubicBezTo>
                <a:cubicBezTo>
                  <a:pt x="116114" y="736196"/>
                  <a:pt x="115092" y="752942"/>
                  <a:pt x="112102" y="769389"/>
                </a:cubicBezTo>
                <a:cubicBezTo>
                  <a:pt x="110929" y="775840"/>
                  <a:pt x="107683" y="781746"/>
                  <a:pt x="105882" y="788050"/>
                </a:cubicBezTo>
                <a:cubicBezTo>
                  <a:pt x="103533" y="796270"/>
                  <a:pt x="102010" y="804712"/>
                  <a:pt x="99661" y="812932"/>
                </a:cubicBezTo>
                <a:cubicBezTo>
                  <a:pt x="97860" y="819236"/>
                  <a:pt x="95166" y="825267"/>
                  <a:pt x="93441" y="831593"/>
                </a:cubicBezTo>
                <a:cubicBezTo>
                  <a:pt x="88942" y="848089"/>
                  <a:pt x="85147" y="864769"/>
                  <a:pt x="81000" y="881357"/>
                </a:cubicBezTo>
                <a:cubicBezTo>
                  <a:pt x="78927" y="889651"/>
                  <a:pt x="78603" y="898592"/>
                  <a:pt x="74780" y="906238"/>
                </a:cubicBezTo>
                <a:lnTo>
                  <a:pt x="62339" y="931120"/>
                </a:lnTo>
                <a:cubicBezTo>
                  <a:pt x="46525" y="1010196"/>
                  <a:pt x="70086" y="901045"/>
                  <a:pt x="37457" y="1011985"/>
                </a:cubicBezTo>
                <a:cubicBezTo>
                  <a:pt x="32063" y="1030325"/>
                  <a:pt x="29164" y="1049308"/>
                  <a:pt x="25017" y="1067969"/>
                </a:cubicBezTo>
                <a:cubicBezTo>
                  <a:pt x="22943" y="1092851"/>
                  <a:pt x="22901" y="1117986"/>
                  <a:pt x="18796" y="1142614"/>
                </a:cubicBezTo>
                <a:cubicBezTo>
                  <a:pt x="16640" y="1155549"/>
                  <a:pt x="6355" y="1179936"/>
                  <a:pt x="6355" y="1179936"/>
                </a:cubicBezTo>
                <a:cubicBezTo>
                  <a:pt x="-161" y="1264647"/>
                  <a:pt x="-3875" y="1260931"/>
                  <a:pt x="6355" y="1347887"/>
                </a:cubicBezTo>
                <a:cubicBezTo>
                  <a:pt x="7121" y="1354399"/>
                  <a:pt x="9644" y="1360683"/>
                  <a:pt x="12576" y="1366548"/>
                </a:cubicBezTo>
                <a:cubicBezTo>
                  <a:pt x="15920" y="1373235"/>
                  <a:pt x="20870" y="1378989"/>
                  <a:pt x="25017" y="1385210"/>
                </a:cubicBezTo>
                <a:cubicBezTo>
                  <a:pt x="40389" y="1431329"/>
                  <a:pt x="31592" y="1410803"/>
                  <a:pt x="49898" y="1447414"/>
                </a:cubicBezTo>
                <a:cubicBezTo>
                  <a:pt x="51972" y="1461928"/>
                  <a:pt x="52261" y="1476812"/>
                  <a:pt x="56119" y="1490957"/>
                </a:cubicBezTo>
                <a:cubicBezTo>
                  <a:pt x="58559" y="1499903"/>
                  <a:pt x="66310" y="1506842"/>
                  <a:pt x="68559" y="1515838"/>
                </a:cubicBezTo>
                <a:cubicBezTo>
                  <a:pt x="72613" y="1532056"/>
                  <a:pt x="72706" y="1549013"/>
                  <a:pt x="74780" y="1565601"/>
                </a:cubicBezTo>
                <a:cubicBezTo>
                  <a:pt x="76853" y="1600850"/>
                  <a:pt x="77652" y="1636197"/>
                  <a:pt x="81000" y="1671348"/>
                </a:cubicBezTo>
                <a:cubicBezTo>
                  <a:pt x="81811" y="1679859"/>
                  <a:pt x="84764" y="1688041"/>
                  <a:pt x="87221" y="1696230"/>
                </a:cubicBezTo>
                <a:cubicBezTo>
                  <a:pt x="90989" y="1708791"/>
                  <a:pt x="95514" y="1721111"/>
                  <a:pt x="99661" y="1733552"/>
                </a:cubicBezTo>
                <a:cubicBezTo>
                  <a:pt x="101735" y="1739773"/>
                  <a:pt x="104292" y="1745853"/>
                  <a:pt x="105882" y="1752214"/>
                </a:cubicBezTo>
                <a:cubicBezTo>
                  <a:pt x="108372" y="1762175"/>
                  <a:pt x="119999" y="1811389"/>
                  <a:pt x="124543" y="1814418"/>
                </a:cubicBezTo>
                <a:cubicBezTo>
                  <a:pt x="148660" y="1830496"/>
                  <a:pt x="136112" y="1824495"/>
                  <a:pt x="161866" y="1833079"/>
                </a:cubicBezTo>
                <a:cubicBezTo>
                  <a:pt x="182601" y="1831006"/>
                  <a:pt x="204301" y="1833449"/>
                  <a:pt x="224070" y="1826859"/>
                </a:cubicBezTo>
                <a:cubicBezTo>
                  <a:pt x="231162" y="1824495"/>
                  <a:pt x="233474" y="1815029"/>
                  <a:pt x="236510" y="1808197"/>
                </a:cubicBezTo>
                <a:cubicBezTo>
                  <a:pt x="241836" y="1796214"/>
                  <a:pt x="244804" y="1783316"/>
                  <a:pt x="248951" y="1770875"/>
                </a:cubicBezTo>
                <a:lnTo>
                  <a:pt x="255172" y="1752214"/>
                </a:lnTo>
                <a:cubicBezTo>
                  <a:pt x="257246" y="1745993"/>
                  <a:pt x="258459" y="1739417"/>
                  <a:pt x="261392" y="1733552"/>
                </a:cubicBezTo>
                <a:cubicBezTo>
                  <a:pt x="265539" y="1725258"/>
                  <a:pt x="269232" y="1716722"/>
                  <a:pt x="273833" y="1708671"/>
                </a:cubicBezTo>
                <a:cubicBezTo>
                  <a:pt x="282208" y="1694016"/>
                  <a:pt x="295403" y="1678473"/>
                  <a:pt x="304935" y="1665128"/>
                </a:cubicBezTo>
                <a:cubicBezTo>
                  <a:pt x="309280" y="1659045"/>
                  <a:pt x="313229" y="1652687"/>
                  <a:pt x="317376" y="1646467"/>
                </a:cubicBezTo>
                <a:cubicBezTo>
                  <a:pt x="336015" y="1590548"/>
                  <a:pt x="302125" y="1689289"/>
                  <a:pt x="348478" y="1578042"/>
                </a:cubicBezTo>
                <a:cubicBezTo>
                  <a:pt x="351766" y="1570151"/>
                  <a:pt x="352843" y="1561506"/>
                  <a:pt x="354698" y="1553161"/>
                </a:cubicBezTo>
                <a:cubicBezTo>
                  <a:pt x="356992" y="1542840"/>
                  <a:pt x="359181" y="1532488"/>
                  <a:pt x="360919" y="1522059"/>
                </a:cubicBezTo>
                <a:cubicBezTo>
                  <a:pt x="363329" y="1507597"/>
                  <a:pt x="363842" y="1492802"/>
                  <a:pt x="367139" y="1478516"/>
                </a:cubicBezTo>
                <a:cubicBezTo>
                  <a:pt x="370088" y="1465738"/>
                  <a:pt x="375433" y="1453634"/>
                  <a:pt x="379580" y="1441193"/>
                </a:cubicBezTo>
                <a:cubicBezTo>
                  <a:pt x="381653" y="1412165"/>
                  <a:pt x="382400" y="1383011"/>
                  <a:pt x="385800" y="1354108"/>
                </a:cubicBezTo>
                <a:cubicBezTo>
                  <a:pt x="386566" y="1347596"/>
                  <a:pt x="390599" y="1341847"/>
                  <a:pt x="392021" y="1335446"/>
                </a:cubicBezTo>
                <a:cubicBezTo>
                  <a:pt x="394757" y="1323134"/>
                  <a:pt x="396168" y="1310565"/>
                  <a:pt x="398241" y="1298124"/>
                </a:cubicBezTo>
                <a:cubicBezTo>
                  <a:pt x="400314" y="1273242"/>
                  <a:pt x="401161" y="1248228"/>
                  <a:pt x="404461" y="1223479"/>
                </a:cubicBezTo>
                <a:cubicBezTo>
                  <a:pt x="405328" y="1216980"/>
                  <a:pt x="409755" y="1211309"/>
                  <a:pt x="410682" y="1204818"/>
                </a:cubicBezTo>
                <a:cubicBezTo>
                  <a:pt x="415523" y="1170929"/>
                  <a:pt x="419662" y="1086680"/>
                  <a:pt x="423123" y="1055528"/>
                </a:cubicBezTo>
                <a:cubicBezTo>
                  <a:pt x="424291" y="1045020"/>
                  <a:pt x="427946" y="1034906"/>
                  <a:pt x="429343" y="1024426"/>
                </a:cubicBezTo>
                <a:cubicBezTo>
                  <a:pt x="432097" y="1003771"/>
                  <a:pt x="432810" y="982877"/>
                  <a:pt x="435564" y="962222"/>
                </a:cubicBezTo>
                <a:cubicBezTo>
                  <a:pt x="438900" y="937199"/>
                  <a:pt x="441027" y="933393"/>
                  <a:pt x="448004" y="912459"/>
                </a:cubicBezTo>
                <a:cubicBezTo>
                  <a:pt x="450078" y="881357"/>
                  <a:pt x="450783" y="850133"/>
                  <a:pt x="454225" y="819152"/>
                </a:cubicBezTo>
                <a:cubicBezTo>
                  <a:pt x="457769" y="787260"/>
                  <a:pt x="466177" y="746953"/>
                  <a:pt x="472886" y="713406"/>
                </a:cubicBezTo>
                <a:cubicBezTo>
                  <a:pt x="470813" y="649128"/>
                  <a:pt x="470443" y="584773"/>
                  <a:pt x="466666" y="520573"/>
                </a:cubicBezTo>
                <a:cubicBezTo>
                  <a:pt x="466281" y="514027"/>
                  <a:pt x="462246" y="508217"/>
                  <a:pt x="460445" y="501912"/>
                </a:cubicBezTo>
                <a:cubicBezTo>
                  <a:pt x="458096" y="493692"/>
                  <a:pt x="456298" y="485324"/>
                  <a:pt x="454225" y="477030"/>
                </a:cubicBezTo>
                <a:cubicBezTo>
                  <a:pt x="452151" y="423120"/>
                  <a:pt x="451477" y="369137"/>
                  <a:pt x="448004" y="315299"/>
                </a:cubicBezTo>
                <a:cubicBezTo>
                  <a:pt x="447323" y="304748"/>
                  <a:pt x="443019" y="294697"/>
                  <a:pt x="441784" y="284197"/>
                </a:cubicBezTo>
                <a:cubicBezTo>
                  <a:pt x="438867" y="259400"/>
                  <a:pt x="439669" y="234180"/>
                  <a:pt x="435564" y="209552"/>
                </a:cubicBezTo>
                <a:cubicBezTo>
                  <a:pt x="433408" y="196617"/>
                  <a:pt x="425695" y="185089"/>
                  <a:pt x="423123" y="172230"/>
                </a:cubicBezTo>
                <a:lnTo>
                  <a:pt x="416902" y="141128"/>
                </a:lnTo>
                <a:cubicBezTo>
                  <a:pt x="414829" y="114173"/>
                  <a:pt x="410682" y="87298"/>
                  <a:pt x="410682" y="60263"/>
                </a:cubicBezTo>
                <a:cubicBezTo>
                  <a:pt x="410682" y="41487"/>
                  <a:pt x="402240" y="16008"/>
                  <a:pt x="416902" y="4279"/>
                </a:cubicBezTo>
                <a:cubicBezTo>
                  <a:pt x="431564" y="-7450"/>
                  <a:pt x="454225" y="8426"/>
                  <a:pt x="472886" y="10499"/>
                </a:cubicBezTo>
                <a:cubicBezTo>
                  <a:pt x="481180" y="12573"/>
                  <a:pt x="489910" y="13352"/>
                  <a:pt x="497768" y="16720"/>
                </a:cubicBezTo>
                <a:cubicBezTo>
                  <a:pt x="517874" y="25337"/>
                  <a:pt x="521902" y="36458"/>
                  <a:pt x="535090" y="54042"/>
                </a:cubicBezTo>
                <a:cubicBezTo>
                  <a:pt x="539237" y="66483"/>
                  <a:pt x="540257" y="80453"/>
                  <a:pt x="547531" y="91365"/>
                </a:cubicBezTo>
                <a:lnTo>
                  <a:pt x="572412" y="128687"/>
                </a:lnTo>
                <a:cubicBezTo>
                  <a:pt x="573722" y="135235"/>
                  <a:pt x="587692" y="184343"/>
                  <a:pt x="572412" y="190891"/>
                </a:cubicBezTo>
                <a:cubicBezTo>
                  <a:pt x="556737" y="197609"/>
                  <a:pt x="505148" y="158489"/>
                  <a:pt x="497768" y="153569"/>
                </a:cubicBezTo>
                <a:cubicBezTo>
                  <a:pt x="491547" y="149422"/>
                  <a:pt x="486199" y="143492"/>
                  <a:pt x="479106" y="141128"/>
                </a:cubicBezTo>
                <a:cubicBezTo>
                  <a:pt x="472886" y="139055"/>
                  <a:pt x="453888" y="134908"/>
                  <a:pt x="460445" y="134908"/>
                </a:cubicBezTo>
                <a:cubicBezTo>
                  <a:pt x="468994" y="134908"/>
                  <a:pt x="477033" y="139055"/>
                  <a:pt x="485327" y="141128"/>
                </a:cubicBezTo>
                <a:cubicBezTo>
                  <a:pt x="491547" y="145275"/>
                  <a:pt x="497497" y="149860"/>
                  <a:pt x="503988" y="153569"/>
                </a:cubicBezTo>
                <a:cubicBezTo>
                  <a:pt x="512039" y="158170"/>
                  <a:pt x="522313" y="159453"/>
                  <a:pt x="528870" y="166010"/>
                </a:cubicBezTo>
                <a:cubicBezTo>
                  <a:pt x="561590" y="198730"/>
                  <a:pt x="497701" y="175324"/>
                  <a:pt x="559972" y="190891"/>
                </a:cubicBezTo>
                <a:cubicBezTo>
                  <a:pt x="566192" y="195038"/>
                  <a:pt x="571232" y="202275"/>
                  <a:pt x="578633" y="203332"/>
                </a:cubicBezTo>
                <a:cubicBezTo>
                  <a:pt x="603313" y="206858"/>
                  <a:pt x="622124" y="178467"/>
                  <a:pt x="640837" y="172230"/>
                </a:cubicBezTo>
                <a:lnTo>
                  <a:pt x="659498" y="166010"/>
                </a:lnTo>
                <a:cubicBezTo>
                  <a:pt x="695151" y="112529"/>
                  <a:pt x="647679" y="175464"/>
                  <a:pt x="690600" y="141128"/>
                </a:cubicBezTo>
                <a:cubicBezTo>
                  <a:pt x="696438" y="136458"/>
                  <a:pt x="698696" y="128550"/>
                  <a:pt x="703041" y="122467"/>
                </a:cubicBezTo>
                <a:cubicBezTo>
                  <a:pt x="709067" y="114031"/>
                  <a:pt x="715482" y="105879"/>
                  <a:pt x="721702" y="97585"/>
                </a:cubicBezTo>
                <a:cubicBezTo>
                  <a:pt x="710754" y="130431"/>
                  <a:pt x="719119" y="110791"/>
                  <a:pt x="690600" y="153569"/>
                </a:cubicBezTo>
                <a:lnTo>
                  <a:pt x="678159" y="172230"/>
                </a:lnTo>
                <a:cubicBezTo>
                  <a:pt x="674012" y="178450"/>
                  <a:pt x="671700" y="186406"/>
                  <a:pt x="665719" y="190891"/>
                </a:cubicBezTo>
                <a:cubicBezTo>
                  <a:pt x="605553" y="236014"/>
                  <a:pt x="669670" y="192025"/>
                  <a:pt x="622176" y="215773"/>
                </a:cubicBezTo>
                <a:cubicBezTo>
                  <a:pt x="607224" y="223249"/>
                  <a:pt x="593852" y="233738"/>
                  <a:pt x="578633" y="240655"/>
                </a:cubicBezTo>
                <a:cubicBezTo>
                  <a:pt x="570850" y="244193"/>
                  <a:pt x="561971" y="244526"/>
                  <a:pt x="553751" y="246875"/>
                </a:cubicBezTo>
                <a:cubicBezTo>
                  <a:pt x="547446" y="248676"/>
                  <a:pt x="541310" y="251022"/>
                  <a:pt x="535090" y="253095"/>
                </a:cubicBezTo>
                <a:cubicBezTo>
                  <a:pt x="493068" y="239088"/>
                  <a:pt x="538615" y="258513"/>
                  <a:pt x="503988" y="228214"/>
                </a:cubicBezTo>
                <a:cubicBezTo>
                  <a:pt x="492736" y="218368"/>
                  <a:pt x="475637" y="215293"/>
                  <a:pt x="466666" y="203332"/>
                </a:cubicBezTo>
                <a:cubicBezTo>
                  <a:pt x="439032" y="166488"/>
                  <a:pt x="456631" y="184202"/>
                  <a:pt x="410682" y="153569"/>
                </a:cubicBezTo>
                <a:cubicBezTo>
                  <a:pt x="404462" y="149422"/>
                  <a:pt x="398708" y="144471"/>
                  <a:pt x="392021" y="141128"/>
                </a:cubicBezTo>
                <a:lnTo>
                  <a:pt x="342257" y="116246"/>
                </a:lnTo>
                <a:cubicBezTo>
                  <a:pt x="334571" y="93186"/>
                  <a:pt x="338969" y="103450"/>
                  <a:pt x="329817" y="85144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684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People Write Such Code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course instructor is mean…just </a:t>
            </a:r>
            <a:r>
              <a:rPr lang="en-US" smtClean="0"/>
              <a:t>kidding folks!</a:t>
            </a:r>
          </a:p>
          <a:p>
            <a:r>
              <a:rPr lang="en-US" dirty="0" smtClean="0"/>
              <a:t>Typographical mistake [c][r] instead of [r][c]</a:t>
            </a:r>
          </a:p>
          <a:p>
            <a:r>
              <a:rPr lang="en-US" dirty="0" smtClean="0"/>
              <a:t>Math background:</a:t>
            </a:r>
          </a:p>
          <a:p>
            <a:pPr lvl="1"/>
            <a:r>
              <a:rPr lang="en-US" dirty="0" smtClean="0"/>
              <a:t>Some students are used to traversing ‘Quadrant’ along the horizontal and then the vertical (</a:t>
            </a:r>
            <a:r>
              <a:rPr lang="en-US" dirty="0" err="1" smtClean="0">
                <a:latin typeface="Consolas" panose="020B0609020204030204" pitchFamily="49" charset="0"/>
              </a:rPr>
              <a:t>x,y</a:t>
            </a:r>
            <a:r>
              <a:rPr lang="en-US" dirty="0" smtClean="0"/>
              <a:t> coordinates)</a:t>
            </a:r>
          </a:p>
          <a:p>
            <a:r>
              <a:rPr lang="en-US" dirty="0" smtClean="0"/>
              <a:t>Tam’s lesson: mistakes can occur, this is one example of how you can employ debugging tools to trouble shoot logic errors (and even nasty syntax errors).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119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rgbClr val="FF0000"/>
          </a:solidFill>
          <a:prstDash val="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424</Words>
  <Application>Microsoft Office PowerPoint</Application>
  <PresentationFormat>Widescreen</PresentationFormat>
  <Paragraphs>87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Consolas</vt:lpstr>
      <vt:lpstr>Office Theme</vt:lpstr>
      <vt:lpstr>JT: Can’t Decipher The Output?</vt:lpstr>
      <vt:lpstr>JT’s Explanation (If You Still “Don’t Get It”)</vt:lpstr>
      <vt:lpstr>JT’s Explanation (If You Still “Don’t Get It”)</vt:lpstr>
      <vt:lpstr>JT’s Explanation (If You Still “Don’t Get It”)</vt:lpstr>
      <vt:lpstr>Why Do People Write Such Code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JT: Can’t Decipher The Output?</dc:title>
  <dc:creator>James Tam</dc:creator>
  <cp:lastModifiedBy>James Tam</cp:lastModifiedBy>
  <cp:revision>7</cp:revision>
  <dcterms:created xsi:type="dcterms:W3CDTF">2025-11-01T00:14:25Z</dcterms:created>
  <dcterms:modified xsi:type="dcterms:W3CDTF">2025-11-01T00:37:07Z</dcterms:modified>
</cp:coreProperties>
</file>