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2"/>
  </p:notesMasterIdLst>
  <p:handoutMasterIdLst>
    <p:handoutMasterId r:id="rId63"/>
  </p:handoutMasterIdLst>
  <p:sldIdLst>
    <p:sldId id="1041" r:id="rId2"/>
    <p:sldId id="1085" r:id="rId3"/>
    <p:sldId id="1087" r:id="rId4"/>
    <p:sldId id="1086" r:id="rId5"/>
    <p:sldId id="1088" r:id="rId6"/>
    <p:sldId id="1089" r:id="rId7"/>
    <p:sldId id="1090" r:id="rId8"/>
    <p:sldId id="1091" r:id="rId9"/>
    <p:sldId id="1092" r:id="rId10"/>
    <p:sldId id="1093" r:id="rId11"/>
    <p:sldId id="1097" r:id="rId12"/>
    <p:sldId id="1094" r:id="rId13"/>
    <p:sldId id="1095" r:id="rId14"/>
    <p:sldId id="1098" r:id="rId15"/>
    <p:sldId id="1099" r:id="rId16"/>
    <p:sldId id="1101" r:id="rId17"/>
    <p:sldId id="1102" r:id="rId18"/>
    <p:sldId id="1103" r:id="rId19"/>
    <p:sldId id="1100" r:id="rId20"/>
    <p:sldId id="1104" r:id="rId21"/>
    <p:sldId id="1122" r:id="rId22"/>
    <p:sldId id="1123" r:id="rId23"/>
    <p:sldId id="1105" r:id="rId24"/>
    <p:sldId id="1106" r:id="rId25"/>
    <p:sldId id="1108" r:id="rId26"/>
    <p:sldId id="1107" r:id="rId27"/>
    <p:sldId id="1134" r:id="rId28"/>
    <p:sldId id="1135" r:id="rId29"/>
    <p:sldId id="1136" r:id="rId30"/>
    <p:sldId id="1137" r:id="rId31"/>
    <p:sldId id="1138" r:id="rId32"/>
    <p:sldId id="1139" r:id="rId33"/>
    <p:sldId id="1144" r:id="rId34"/>
    <p:sldId id="1140" r:id="rId35"/>
    <p:sldId id="1141" r:id="rId36"/>
    <p:sldId id="1142" r:id="rId37"/>
    <p:sldId id="1143" r:id="rId38"/>
    <p:sldId id="1109" r:id="rId39"/>
    <p:sldId id="1110" r:id="rId40"/>
    <p:sldId id="1111" r:id="rId41"/>
    <p:sldId id="1118" r:id="rId42"/>
    <p:sldId id="1112" r:id="rId43"/>
    <p:sldId id="1120" r:id="rId44"/>
    <p:sldId id="1124" r:id="rId45"/>
    <p:sldId id="1113" r:id="rId46"/>
    <p:sldId id="1114" r:id="rId47"/>
    <p:sldId id="1115" r:id="rId48"/>
    <p:sldId id="1119" r:id="rId49"/>
    <p:sldId id="1116" r:id="rId50"/>
    <p:sldId id="1121" r:id="rId51"/>
    <p:sldId id="1125" r:id="rId52"/>
    <p:sldId id="1117" r:id="rId53"/>
    <p:sldId id="1126" r:id="rId54"/>
    <p:sldId id="1132" r:id="rId55"/>
    <p:sldId id="1133" r:id="rId56"/>
    <p:sldId id="1127" r:id="rId57"/>
    <p:sldId id="1128" r:id="rId58"/>
    <p:sldId id="1129" r:id="rId59"/>
    <p:sldId id="1131" r:id="rId60"/>
    <p:sldId id="1084" r:id="rId6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768" autoAdjust="0"/>
  </p:normalViewPr>
  <p:slideViewPr>
    <p:cSldViewPr snapToGrid="0">
      <p:cViewPr>
        <p:scale>
          <a:sx n="75" d="100"/>
          <a:sy n="75" d="100"/>
        </p:scale>
        <p:origin x="474" y="3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954" y="-128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image" Target="../media/image4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image" Target="../media/image4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C1F379-A8AC-45B9-9755-E49FF128A63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6DE83D1-6E1C-48C7-8E9D-3792D0228249}">
      <dgm:prSet/>
      <dgm:spPr/>
      <dgm:t>
        <a:bodyPr/>
        <a:lstStyle/>
        <a:p>
          <a:r>
            <a:rPr lang="en-US" b="1" dirty="0"/>
            <a:t>Data</a:t>
          </a:r>
          <a:r>
            <a:rPr lang="en-US" dirty="0"/>
            <a:t>: raw facts, representation of information, no context</a:t>
          </a:r>
        </a:p>
      </dgm:t>
    </dgm:pt>
    <dgm:pt modelId="{E1DF2C03-8AF0-4688-B7EB-EEA9F01BF2EB}" type="parTrans" cxnId="{35BE7B9B-592E-42EE-BC5A-B653A2DD9BF6}">
      <dgm:prSet/>
      <dgm:spPr/>
      <dgm:t>
        <a:bodyPr/>
        <a:lstStyle/>
        <a:p>
          <a:endParaRPr lang="en-US"/>
        </a:p>
      </dgm:t>
    </dgm:pt>
    <dgm:pt modelId="{983B143E-2E69-48FF-ADF2-9189DF317739}" type="sibTrans" cxnId="{35BE7B9B-592E-42EE-BC5A-B653A2DD9BF6}">
      <dgm:prSet/>
      <dgm:spPr/>
      <dgm:t>
        <a:bodyPr/>
        <a:lstStyle/>
        <a:p>
          <a:endParaRPr lang="en-US"/>
        </a:p>
      </dgm:t>
    </dgm:pt>
    <dgm:pt modelId="{FEA89B58-E20A-4E6B-A58F-90BED5C4B096}">
      <dgm:prSet/>
      <dgm:spPr/>
      <dgm:t>
        <a:bodyPr/>
        <a:lstStyle/>
        <a:p>
          <a:r>
            <a:rPr lang="en-US" b="1" dirty="0"/>
            <a:t>Encoding</a:t>
          </a:r>
          <a:r>
            <a:rPr lang="en-US" dirty="0"/>
            <a:t>: The translation of information into data </a:t>
          </a:r>
        </a:p>
      </dgm:t>
    </dgm:pt>
    <dgm:pt modelId="{4612C213-1E8B-4707-B69D-569A116691FD}" type="parTrans" cxnId="{6CD754F7-ED14-42B6-86B3-BE96384C99ED}">
      <dgm:prSet/>
      <dgm:spPr/>
      <dgm:t>
        <a:bodyPr/>
        <a:lstStyle/>
        <a:p>
          <a:endParaRPr lang="en-US"/>
        </a:p>
      </dgm:t>
    </dgm:pt>
    <dgm:pt modelId="{0A17CE5C-CAC4-47A3-8442-F810648E203E}" type="sibTrans" cxnId="{6CD754F7-ED14-42B6-86B3-BE96384C99ED}">
      <dgm:prSet/>
      <dgm:spPr/>
      <dgm:t>
        <a:bodyPr/>
        <a:lstStyle/>
        <a:p>
          <a:endParaRPr lang="en-US"/>
        </a:p>
      </dgm:t>
    </dgm:pt>
    <dgm:pt modelId="{3BFE8E5E-CC7F-4A70-BABB-C53C1DF4A9EB}">
      <dgm:prSet/>
      <dgm:spPr/>
      <dgm:t>
        <a:bodyPr/>
        <a:lstStyle/>
        <a:p>
          <a:r>
            <a:rPr lang="en-US" dirty="0"/>
            <a:t>(Decoding the other direction</a:t>
          </a:r>
        </a:p>
      </dgm:t>
    </dgm:pt>
    <dgm:pt modelId="{2D6F2D9A-EF88-4F33-87F2-AC5EA1CF3520}" type="parTrans" cxnId="{30F4CAB5-6E02-4E96-82F0-476864CE4E74}">
      <dgm:prSet/>
      <dgm:spPr/>
      <dgm:t>
        <a:bodyPr/>
        <a:lstStyle/>
        <a:p>
          <a:endParaRPr lang="en-US"/>
        </a:p>
      </dgm:t>
    </dgm:pt>
    <dgm:pt modelId="{37E6131D-9F1C-49EE-A737-F6627F8D77D7}" type="sibTrans" cxnId="{30F4CAB5-6E02-4E96-82F0-476864CE4E74}">
      <dgm:prSet/>
      <dgm:spPr/>
      <dgm:t>
        <a:bodyPr/>
        <a:lstStyle/>
        <a:p>
          <a:endParaRPr lang="en-US"/>
        </a:p>
      </dgm:t>
    </dgm:pt>
    <dgm:pt modelId="{1BAFEB2E-86EA-4ABB-9B7A-8F47E9E368D0}">
      <dgm:prSet/>
      <dgm:spPr/>
      <dgm:t>
        <a:bodyPr/>
        <a:lstStyle/>
        <a:p>
          <a:r>
            <a:rPr lang="en-US" b="1" dirty="0"/>
            <a:t>Data represents information</a:t>
          </a:r>
          <a:endParaRPr lang="en-US" dirty="0"/>
        </a:p>
      </dgm:t>
    </dgm:pt>
    <dgm:pt modelId="{F377CDFB-59DD-49C9-B0F3-AB37FB8C66B1}" type="parTrans" cxnId="{29B3104B-070C-4F92-95C0-B2CA7CE6B9BD}">
      <dgm:prSet/>
      <dgm:spPr/>
      <dgm:t>
        <a:bodyPr/>
        <a:lstStyle/>
        <a:p>
          <a:endParaRPr lang="en-US"/>
        </a:p>
      </dgm:t>
    </dgm:pt>
    <dgm:pt modelId="{8C7B183D-1880-4142-B4C3-919756FDD2AD}" type="sibTrans" cxnId="{29B3104B-070C-4F92-95C0-B2CA7CE6B9BD}">
      <dgm:prSet/>
      <dgm:spPr/>
      <dgm:t>
        <a:bodyPr/>
        <a:lstStyle/>
        <a:p>
          <a:endParaRPr lang="en-US"/>
        </a:p>
      </dgm:t>
    </dgm:pt>
    <dgm:pt modelId="{2EFE4A3A-81C4-4BAD-BB30-988306C90C51}" type="pres">
      <dgm:prSet presAssocID="{96C1F379-A8AC-45B9-9755-E49FF128A633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C077DF3-9D64-41F8-969D-0BF5BC45B6F5}" type="pres">
      <dgm:prSet presAssocID="{E6DE83D1-6E1C-48C7-8E9D-3792D0228249}" presName="compNode" presStyleCnt="0"/>
      <dgm:spPr/>
    </dgm:pt>
    <dgm:pt modelId="{7FEB8666-E47D-452F-89F6-C623D001F780}" type="pres">
      <dgm:prSet presAssocID="{E6DE83D1-6E1C-48C7-8E9D-3792D0228249}" presName="bgRect" presStyleLbl="bgShp" presStyleIdx="0" presStyleCnt="3"/>
      <dgm:spPr/>
    </dgm:pt>
    <dgm:pt modelId="{CC99A6AA-43B1-4191-8007-F32D6D650D2B}" type="pres">
      <dgm:prSet presAssocID="{E6DE83D1-6E1C-48C7-8E9D-3792D0228249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CA"/>
        </a:p>
      </dgm:t>
      <dgm:extLst>
        <a:ext uri="{E40237B7-FDA0-4F09-8148-C483321AD2D9}">
          <dgm14:cNvPr xmlns:dgm14="http://schemas.microsoft.com/office/drawing/2010/diagram" id="0" name="" descr="Dice"/>
        </a:ext>
      </dgm:extLst>
    </dgm:pt>
    <dgm:pt modelId="{06DD4954-78DF-4D76-86CA-0CA5387E5B6E}" type="pres">
      <dgm:prSet presAssocID="{E6DE83D1-6E1C-48C7-8E9D-3792D0228249}" presName="spaceRect" presStyleCnt="0"/>
      <dgm:spPr/>
    </dgm:pt>
    <dgm:pt modelId="{C076940F-388D-45F1-9ADC-E2E77A86E56E}" type="pres">
      <dgm:prSet presAssocID="{E6DE83D1-6E1C-48C7-8E9D-3792D0228249}" presName="parTx" presStyleLbl="revTx" presStyleIdx="0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6B1BB5C8-AEC3-49E2-A1D6-5851F07DFFF1}" type="pres">
      <dgm:prSet presAssocID="{983B143E-2E69-48FF-ADF2-9189DF317739}" presName="sibTrans" presStyleCnt="0"/>
      <dgm:spPr/>
    </dgm:pt>
    <dgm:pt modelId="{A4E76884-CE59-4AF6-99C0-7925ADA27C41}" type="pres">
      <dgm:prSet presAssocID="{FEA89B58-E20A-4E6B-A58F-90BED5C4B096}" presName="compNode" presStyleCnt="0"/>
      <dgm:spPr/>
    </dgm:pt>
    <dgm:pt modelId="{F9A7380B-5938-4DD2-9F42-D7F6F72101B0}" type="pres">
      <dgm:prSet presAssocID="{FEA89B58-E20A-4E6B-A58F-90BED5C4B096}" presName="bgRect" presStyleLbl="bgShp" presStyleIdx="1" presStyleCnt="3"/>
      <dgm:spPr/>
    </dgm:pt>
    <dgm:pt modelId="{B20B7C6D-9A49-402E-BEAC-7CDA3AEF62F3}" type="pres">
      <dgm:prSet presAssocID="{FEA89B58-E20A-4E6B-A58F-90BED5C4B096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CA"/>
        </a:p>
      </dgm:t>
      <dgm:extLst>
        <a:ext uri="{E40237B7-FDA0-4F09-8148-C483321AD2D9}">
          <dgm14:cNvPr xmlns:dgm14="http://schemas.microsoft.com/office/drawing/2010/diagram" id="0" name="" descr="Processor"/>
        </a:ext>
      </dgm:extLst>
    </dgm:pt>
    <dgm:pt modelId="{B11803E8-B03D-4F8F-BDDA-2E7D3F102828}" type="pres">
      <dgm:prSet presAssocID="{FEA89B58-E20A-4E6B-A58F-90BED5C4B096}" presName="spaceRect" presStyleCnt="0"/>
      <dgm:spPr/>
    </dgm:pt>
    <dgm:pt modelId="{29887D3A-4CB1-4A76-B1C6-B93DEF68FFD6}" type="pres">
      <dgm:prSet presAssocID="{FEA89B58-E20A-4E6B-A58F-90BED5C4B096}" presName="parTx" presStyleLbl="revTx" presStyleIdx="1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  <dgm:pt modelId="{1E1030ED-BE21-4B64-9C58-ED622C72C14F}" type="pres">
      <dgm:prSet presAssocID="{FEA89B58-E20A-4E6B-A58F-90BED5C4B096}" presName="desTx" presStyleLbl="revTx" presStyleIdx="2" presStyleCnt="4">
        <dgm:presLayoutVars/>
      </dgm:prSet>
      <dgm:spPr/>
      <dgm:t>
        <a:bodyPr/>
        <a:lstStyle/>
        <a:p>
          <a:endParaRPr lang="en-CA"/>
        </a:p>
      </dgm:t>
    </dgm:pt>
    <dgm:pt modelId="{16B5644A-3F79-4AFB-AB84-08C64507766C}" type="pres">
      <dgm:prSet presAssocID="{0A17CE5C-CAC4-47A3-8442-F810648E203E}" presName="sibTrans" presStyleCnt="0"/>
      <dgm:spPr/>
    </dgm:pt>
    <dgm:pt modelId="{688392D5-7403-4900-A4C4-12CA4077E15F}" type="pres">
      <dgm:prSet presAssocID="{1BAFEB2E-86EA-4ABB-9B7A-8F47E9E368D0}" presName="compNode" presStyleCnt="0"/>
      <dgm:spPr/>
    </dgm:pt>
    <dgm:pt modelId="{3E1E2C83-3497-44BF-BB3B-1605D30007EA}" type="pres">
      <dgm:prSet presAssocID="{1BAFEB2E-86EA-4ABB-9B7A-8F47E9E368D0}" presName="bgRect" presStyleLbl="bgShp" presStyleIdx="2" presStyleCnt="3"/>
      <dgm:spPr/>
    </dgm:pt>
    <dgm:pt modelId="{21A10859-A990-4974-94EC-D60F9089A479}" type="pres">
      <dgm:prSet presAssocID="{1BAFEB2E-86EA-4ABB-9B7A-8F47E9E368D0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CA"/>
        </a:p>
      </dgm:t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D5B180D-FA00-4A2D-A9FA-E63444B4571E}" type="pres">
      <dgm:prSet presAssocID="{1BAFEB2E-86EA-4ABB-9B7A-8F47E9E368D0}" presName="spaceRect" presStyleCnt="0"/>
      <dgm:spPr/>
    </dgm:pt>
    <dgm:pt modelId="{5321F0E7-44D3-4C9D-9488-C4F143492B7A}" type="pres">
      <dgm:prSet presAssocID="{1BAFEB2E-86EA-4ABB-9B7A-8F47E9E368D0}" presName="parTx" presStyleLbl="revTx" presStyleIdx="3" presStyleCnt="4">
        <dgm:presLayoutVars>
          <dgm:chMax val="0"/>
          <dgm:chPref val="0"/>
        </dgm:presLayoutVars>
      </dgm:prSet>
      <dgm:spPr/>
      <dgm:t>
        <a:bodyPr/>
        <a:lstStyle/>
        <a:p>
          <a:endParaRPr lang="en-CA"/>
        </a:p>
      </dgm:t>
    </dgm:pt>
  </dgm:ptLst>
  <dgm:cxnLst>
    <dgm:cxn modelId="{25E39574-2BF2-4E79-8000-694CBEF4DD10}" type="presOf" srcId="{96C1F379-A8AC-45B9-9755-E49FF128A633}" destId="{2EFE4A3A-81C4-4BAD-BB30-988306C90C51}" srcOrd="0" destOrd="0" presId="urn:microsoft.com/office/officeart/2018/2/layout/IconVerticalSolidList"/>
    <dgm:cxn modelId="{29B3104B-070C-4F92-95C0-B2CA7CE6B9BD}" srcId="{96C1F379-A8AC-45B9-9755-E49FF128A633}" destId="{1BAFEB2E-86EA-4ABB-9B7A-8F47E9E368D0}" srcOrd="2" destOrd="0" parTransId="{F377CDFB-59DD-49C9-B0F3-AB37FB8C66B1}" sibTransId="{8C7B183D-1880-4142-B4C3-919756FDD2AD}"/>
    <dgm:cxn modelId="{EA81194A-047A-4AAE-9234-8BD059889A51}" type="presOf" srcId="{3BFE8E5E-CC7F-4A70-BABB-C53C1DF4A9EB}" destId="{1E1030ED-BE21-4B64-9C58-ED622C72C14F}" srcOrd="0" destOrd="0" presId="urn:microsoft.com/office/officeart/2018/2/layout/IconVerticalSolidList"/>
    <dgm:cxn modelId="{B71F234E-8C1C-4ECD-ABFB-6C31F4DF0586}" type="presOf" srcId="{FEA89B58-E20A-4E6B-A58F-90BED5C4B096}" destId="{29887D3A-4CB1-4A76-B1C6-B93DEF68FFD6}" srcOrd="0" destOrd="0" presId="urn:microsoft.com/office/officeart/2018/2/layout/IconVerticalSolidList"/>
    <dgm:cxn modelId="{30F4CAB5-6E02-4E96-82F0-476864CE4E74}" srcId="{FEA89B58-E20A-4E6B-A58F-90BED5C4B096}" destId="{3BFE8E5E-CC7F-4A70-BABB-C53C1DF4A9EB}" srcOrd="0" destOrd="0" parTransId="{2D6F2D9A-EF88-4F33-87F2-AC5EA1CF3520}" sibTransId="{37E6131D-9F1C-49EE-A737-F6627F8D77D7}"/>
    <dgm:cxn modelId="{35BE7B9B-592E-42EE-BC5A-B653A2DD9BF6}" srcId="{96C1F379-A8AC-45B9-9755-E49FF128A633}" destId="{E6DE83D1-6E1C-48C7-8E9D-3792D0228249}" srcOrd="0" destOrd="0" parTransId="{E1DF2C03-8AF0-4688-B7EB-EEA9F01BF2EB}" sibTransId="{983B143E-2E69-48FF-ADF2-9189DF317739}"/>
    <dgm:cxn modelId="{6CD754F7-ED14-42B6-86B3-BE96384C99ED}" srcId="{96C1F379-A8AC-45B9-9755-E49FF128A633}" destId="{FEA89B58-E20A-4E6B-A58F-90BED5C4B096}" srcOrd="1" destOrd="0" parTransId="{4612C213-1E8B-4707-B69D-569A116691FD}" sibTransId="{0A17CE5C-CAC4-47A3-8442-F810648E203E}"/>
    <dgm:cxn modelId="{2CF30E2F-7D14-4933-83BC-8142DC7182F3}" type="presOf" srcId="{E6DE83D1-6E1C-48C7-8E9D-3792D0228249}" destId="{C076940F-388D-45F1-9ADC-E2E77A86E56E}" srcOrd="0" destOrd="0" presId="urn:microsoft.com/office/officeart/2018/2/layout/IconVerticalSolidList"/>
    <dgm:cxn modelId="{4395BF3B-A265-4AFE-8108-382722DFF0C5}" type="presOf" srcId="{1BAFEB2E-86EA-4ABB-9B7A-8F47E9E368D0}" destId="{5321F0E7-44D3-4C9D-9488-C4F143492B7A}" srcOrd="0" destOrd="0" presId="urn:microsoft.com/office/officeart/2018/2/layout/IconVerticalSolidList"/>
    <dgm:cxn modelId="{36601430-EE39-48C6-A95A-CB17B415A035}" type="presParOf" srcId="{2EFE4A3A-81C4-4BAD-BB30-988306C90C51}" destId="{AC077DF3-9D64-41F8-969D-0BF5BC45B6F5}" srcOrd="0" destOrd="0" presId="urn:microsoft.com/office/officeart/2018/2/layout/IconVerticalSolidList"/>
    <dgm:cxn modelId="{B055077B-5BE5-43A4-948C-6B6D2A66B755}" type="presParOf" srcId="{AC077DF3-9D64-41F8-969D-0BF5BC45B6F5}" destId="{7FEB8666-E47D-452F-89F6-C623D001F780}" srcOrd="0" destOrd="0" presId="urn:microsoft.com/office/officeart/2018/2/layout/IconVerticalSolidList"/>
    <dgm:cxn modelId="{89E12CA3-153E-4928-89F7-CD0D59EB5E65}" type="presParOf" srcId="{AC077DF3-9D64-41F8-969D-0BF5BC45B6F5}" destId="{CC99A6AA-43B1-4191-8007-F32D6D650D2B}" srcOrd="1" destOrd="0" presId="urn:microsoft.com/office/officeart/2018/2/layout/IconVerticalSolidList"/>
    <dgm:cxn modelId="{6A13D49F-0B1A-4448-B7D6-9BAE48C34462}" type="presParOf" srcId="{AC077DF3-9D64-41F8-969D-0BF5BC45B6F5}" destId="{06DD4954-78DF-4D76-86CA-0CA5387E5B6E}" srcOrd="2" destOrd="0" presId="urn:microsoft.com/office/officeart/2018/2/layout/IconVerticalSolidList"/>
    <dgm:cxn modelId="{A0002BC7-6DC5-44F6-BBEC-07373B6490CD}" type="presParOf" srcId="{AC077DF3-9D64-41F8-969D-0BF5BC45B6F5}" destId="{C076940F-388D-45F1-9ADC-E2E77A86E56E}" srcOrd="3" destOrd="0" presId="urn:microsoft.com/office/officeart/2018/2/layout/IconVerticalSolidList"/>
    <dgm:cxn modelId="{5979D4C7-D685-4025-A26E-33D1818738F5}" type="presParOf" srcId="{2EFE4A3A-81C4-4BAD-BB30-988306C90C51}" destId="{6B1BB5C8-AEC3-49E2-A1D6-5851F07DFFF1}" srcOrd="1" destOrd="0" presId="urn:microsoft.com/office/officeart/2018/2/layout/IconVerticalSolidList"/>
    <dgm:cxn modelId="{99276117-5BEE-4208-89F0-73D6C905772E}" type="presParOf" srcId="{2EFE4A3A-81C4-4BAD-BB30-988306C90C51}" destId="{A4E76884-CE59-4AF6-99C0-7925ADA27C41}" srcOrd="2" destOrd="0" presId="urn:microsoft.com/office/officeart/2018/2/layout/IconVerticalSolidList"/>
    <dgm:cxn modelId="{A97B3A7F-4D4F-47F1-8429-5818CF2E83F9}" type="presParOf" srcId="{A4E76884-CE59-4AF6-99C0-7925ADA27C41}" destId="{F9A7380B-5938-4DD2-9F42-D7F6F72101B0}" srcOrd="0" destOrd="0" presId="urn:microsoft.com/office/officeart/2018/2/layout/IconVerticalSolidList"/>
    <dgm:cxn modelId="{7E9AD389-4F23-4AC4-9AEA-3B2243B6C5F2}" type="presParOf" srcId="{A4E76884-CE59-4AF6-99C0-7925ADA27C41}" destId="{B20B7C6D-9A49-402E-BEAC-7CDA3AEF62F3}" srcOrd="1" destOrd="0" presId="urn:microsoft.com/office/officeart/2018/2/layout/IconVerticalSolidList"/>
    <dgm:cxn modelId="{B57D948D-6929-427B-A91D-E3D22C1100D4}" type="presParOf" srcId="{A4E76884-CE59-4AF6-99C0-7925ADA27C41}" destId="{B11803E8-B03D-4F8F-BDDA-2E7D3F102828}" srcOrd="2" destOrd="0" presId="urn:microsoft.com/office/officeart/2018/2/layout/IconVerticalSolidList"/>
    <dgm:cxn modelId="{0BE36149-12B2-4BC8-902D-7D2BFE50F996}" type="presParOf" srcId="{A4E76884-CE59-4AF6-99C0-7925ADA27C41}" destId="{29887D3A-4CB1-4A76-B1C6-B93DEF68FFD6}" srcOrd="3" destOrd="0" presId="urn:microsoft.com/office/officeart/2018/2/layout/IconVerticalSolidList"/>
    <dgm:cxn modelId="{50334A03-0A89-453A-A98E-060801DB6F41}" type="presParOf" srcId="{A4E76884-CE59-4AF6-99C0-7925ADA27C41}" destId="{1E1030ED-BE21-4B64-9C58-ED622C72C14F}" srcOrd="4" destOrd="0" presId="urn:microsoft.com/office/officeart/2018/2/layout/IconVerticalSolidList"/>
    <dgm:cxn modelId="{6FE472A9-7F5D-4770-BF85-4665B32B3318}" type="presParOf" srcId="{2EFE4A3A-81C4-4BAD-BB30-988306C90C51}" destId="{16B5644A-3F79-4AFB-AB84-08C64507766C}" srcOrd="3" destOrd="0" presId="urn:microsoft.com/office/officeart/2018/2/layout/IconVerticalSolidList"/>
    <dgm:cxn modelId="{DE624D24-0209-4560-A5D6-456220638110}" type="presParOf" srcId="{2EFE4A3A-81C4-4BAD-BB30-988306C90C51}" destId="{688392D5-7403-4900-A4C4-12CA4077E15F}" srcOrd="4" destOrd="0" presId="urn:microsoft.com/office/officeart/2018/2/layout/IconVerticalSolidList"/>
    <dgm:cxn modelId="{C4937076-2E44-4A1F-9075-565398A899FF}" type="presParOf" srcId="{688392D5-7403-4900-A4C4-12CA4077E15F}" destId="{3E1E2C83-3497-44BF-BB3B-1605D30007EA}" srcOrd="0" destOrd="0" presId="urn:microsoft.com/office/officeart/2018/2/layout/IconVerticalSolidList"/>
    <dgm:cxn modelId="{6E057247-633E-4644-A882-D06993D418EB}" type="presParOf" srcId="{688392D5-7403-4900-A4C4-12CA4077E15F}" destId="{21A10859-A990-4974-94EC-D60F9089A479}" srcOrd="1" destOrd="0" presId="urn:microsoft.com/office/officeart/2018/2/layout/IconVerticalSolidList"/>
    <dgm:cxn modelId="{59ECF2FD-D422-4089-83C4-101C821B936E}" type="presParOf" srcId="{688392D5-7403-4900-A4C4-12CA4077E15F}" destId="{7D5B180D-FA00-4A2D-A9FA-E63444B4571E}" srcOrd="2" destOrd="0" presId="urn:microsoft.com/office/officeart/2018/2/layout/IconVerticalSolidList"/>
    <dgm:cxn modelId="{FFCEDB8F-1DDC-4A73-99FD-8CBA0EA9B275}" type="presParOf" srcId="{688392D5-7403-4900-A4C4-12CA4077E15F}" destId="{5321F0E7-44D3-4C9D-9488-C4F143492B7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E4A7DA-2B56-434B-94C5-0E8CB2A881B7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63C24AE-E3EC-48E3-B4B9-FDA854C0DADA}">
      <dgm:prSet/>
      <dgm:spPr/>
      <dgm:t>
        <a:bodyPr/>
        <a:lstStyle/>
        <a:p>
          <a:r>
            <a:rPr lang="en-US" b="1" dirty="0"/>
            <a:t>A change of information in any manner detectable by an observer</a:t>
          </a:r>
          <a:endParaRPr lang="en-US" dirty="0"/>
        </a:p>
      </dgm:t>
    </dgm:pt>
    <dgm:pt modelId="{C5BA3ADE-9FC0-4215-A55C-08F47AF9745B}" type="parTrans" cxnId="{80D88045-9219-4A82-863F-79F026DE31AC}">
      <dgm:prSet/>
      <dgm:spPr/>
      <dgm:t>
        <a:bodyPr/>
        <a:lstStyle/>
        <a:p>
          <a:endParaRPr lang="en-US"/>
        </a:p>
      </dgm:t>
    </dgm:pt>
    <dgm:pt modelId="{3395B383-2DAE-4481-A4E1-4E521DC29114}" type="sibTrans" cxnId="{80D88045-9219-4A82-863F-79F026DE31AC}">
      <dgm:prSet/>
      <dgm:spPr/>
      <dgm:t>
        <a:bodyPr/>
        <a:lstStyle/>
        <a:p>
          <a:endParaRPr lang="en-US"/>
        </a:p>
      </dgm:t>
    </dgm:pt>
    <dgm:pt modelId="{9E55470B-D3A6-45E9-8E65-4B486F01BFD5}">
      <dgm:prSet/>
      <dgm:spPr/>
      <dgm:t>
        <a:bodyPr/>
        <a:lstStyle/>
        <a:p>
          <a:r>
            <a:rPr lang="en-US" dirty="0"/>
            <a:t>Using a computer?</a:t>
          </a:r>
        </a:p>
      </dgm:t>
    </dgm:pt>
    <dgm:pt modelId="{3D77044E-05C9-47F4-8FE5-03104D045FF0}" type="parTrans" cxnId="{F8EF494B-6618-44C3-92DD-48899377FA91}">
      <dgm:prSet/>
      <dgm:spPr/>
      <dgm:t>
        <a:bodyPr/>
        <a:lstStyle/>
        <a:p>
          <a:endParaRPr lang="en-US"/>
        </a:p>
      </dgm:t>
    </dgm:pt>
    <dgm:pt modelId="{484035DB-E21F-45E6-88D8-F958609ECDD4}" type="sibTrans" cxnId="{F8EF494B-6618-44C3-92DD-48899377FA91}">
      <dgm:prSet/>
      <dgm:spPr/>
      <dgm:t>
        <a:bodyPr/>
        <a:lstStyle/>
        <a:p>
          <a:endParaRPr lang="en-US"/>
        </a:p>
      </dgm:t>
    </dgm:pt>
    <dgm:pt modelId="{C23174C3-2F0C-412C-BD99-EBD54BE4BCB5}">
      <dgm:prSet/>
      <dgm:spPr/>
      <dgm:t>
        <a:bodyPr/>
        <a:lstStyle/>
        <a:p>
          <a:r>
            <a:rPr lang="en-US" dirty="0"/>
            <a:t>Encode information into data</a:t>
          </a:r>
        </a:p>
      </dgm:t>
    </dgm:pt>
    <dgm:pt modelId="{1FD709FE-4186-4DCA-B791-5D32594333BB}" type="parTrans" cxnId="{69190B1A-5F23-4B81-AE88-4FB109983C86}">
      <dgm:prSet/>
      <dgm:spPr/>
      <dgm:t>
        <a:bodyPr/>
        <a:lstStyle/>
        <a:p>
          <a:endParaRPr lang="en-US"/>
        </a:p>
      </dgm:t>
    </dgm:pt>
    <dgm:pt modelId="{FFF2E74D-2399-4B29-8DEF-C32AA86C3890}" type="sibTrans" cxnId="{69190B1A-5F23-4B81-AE88-4FB109983C86}">
      <dgm:prSet/>
      <dgm:spPr/>
      <dgm:t>
        <a:bodyPr/>
        <a:lstStyle/>
        <a:p>
          <a:endParaRPr lang="en-US"/>
        </a:p>
      </dgm:t>
    </dgm:pt>
    <dgm:pt modelId="{129F2B41-F57C-4CAB-8AFC-C6A06FA7F9C0}">
      <dgm:prSet/>
      <dgm:spPr/>
      <dgm:t>
        <a:bodyPr/>
        <a:lstStyle/>
        <a:p>
          <a:r>
            <a:rPr lang="en-US" dirty="0"/>
            <a:t>Process the data</a:t>
          </a:r>
        </a:p>
      </dgm:t>
    </dgm:pt>
    <dgm:pt modelId="{443DE5AD-A21B-4CF2-AE24-529B5AA57BD0}" type="parTrans" cxnId="{F9374E08-2E1E-4259-AE4D-48EF71F42B10}">
      <dgm:prSet/>
      <dgm:spPr/>
      <dgm:t>
        <a:bodyPr/>
        <a:lstStyle/>
        <a:p>
          <a:endParaRPr lang="en-US"/>
        </a:p>
      </dgm:t>
    </dgm:pt>
    <dgm:pt modelId="{3D3313A3-0443-4650-8294-9FB9B7A9294D}" type="sibTrans" cxnId="{F9374E08-2E1E-4259-AE4D-48EF71F42B10}">
      <dgm:prSet/>
      <dgm:spPr/>
      <dgm:t>
        <a:bodyPr/>
        <a:lstStyle/>
        <a:p>
          <a:endParaRPr lang="en-US"/>
        </a:p>
      </dgm:t>
    </dgm:pt>
    <dgm:pt modelId="{FE68D31B-10BF-4A77-B090-6C934525302E}">
      <dgm:prSet/>
      <dgm:spPr/>
      <dgm:t>
        <a:bodyPr/>
        <a:lstStyle/>
        <a:p>
          <a:r>
            <a:rPr lang="en-US" dirty="0"/>
            <a:t>Translate data back into information</a:t>
          </a:r>
        </a:p>
      </dgm:t>
    </dgm:pt>
    <dgm:pt modelId="{B969FE6A-7865-4AAC-9EDE-BE766C312DA1}" type="parTrans" cxnId="{A216BFAD-01FD-40CC-8678-5A39A7ADBFCA}">
      <dgm:prSet/>
      <dgm:spPr/>
      <dgm:t>
        <a:bodyPr/>
        <a:lstStyle/>
        <a:p>
          <a:endParaRPr lang="en-US"/>
        </a:p>
      </dgm:t>
    </dgm:pt>
    <dgm:pt modelId="{706BCE05-8DB2-413A-AD2F-8A84C22F0426}" type="sibTrans" cxnId="{A216BFAD-01FD-40CC-8678-5A39A7ADBFCA}">
      <dgm:prSet/>
      <dgm:spPr/>
      <dgm:t>
        <a:bodyPr/>
        <a:lstStyle/>
        <a:p>
          <a:endParaRPr lang="en-US"/>
        </a:p>
      </dgm:t>
    </dgm:pt>
    <dgm:pt modelId="{E65F58C0-4BD7-4855-8534-C1521D64B468}">
      <dgm:prSet/>
      <dgm:spPr/>
      <dgm:t>
        <a:bodyPr/>
        <a:lstStyle/>
        <a:p>
          <a:r>
            <a:rPr lang="en-US" dirty="0"/>
            <a:t>Moral:  computers process </a:t>
          </a:r>
          <a:r>
            <a:rPr lang="en-US" b="1" dirty="0"/>
            <a:t>data</a:t>
          </a:r>
          <a:r>
            <a:rPr lang="en-US" dirty="0"/>
            <a:t>, not information – </a:t>
          </a:r>
          <a:r>
            <a:rPr lang="en-US" b="1" dirty="0"/>
            <a:t>it is our responsibility to interpret the data correctly.</a:t>
          </a:r>
          <a:endParaRPr lang="en-US" dirty="0"/>
        </a:p>
      </dgm:t>
    </dgm:pt>
    <dgm:pt modelId="{051BCFF2-76EC-43B3-B2AC-806B97A75A45}" type="parTrans" cxnId="{8F1652B2-F459-4C13-82CA-6A4711A3AE43}">
      <dgm:prSet/>
      <dgm:spPr/>
      <dgm:t>
        <a:bodyPr/>
        <a:lstStyle/>
        <a:p>
          <a:endParaRPr lang="en-US"/>
        </a:p>
      </dgm:t>
    </dgm:pt>
    <dgm:pt modelId="{7DD133D0-521C-44C9-B0CA-70B3C3E056BA}" type="sibTrans" cxnId="{8F1652B2-F459-4C13-82CA-6A4711A3AE43}">
      <dgm:prSet/>
      <dgm:spPr/>
      <dgm:t>
        <a:bodyPr/>
        <a:lstStyle/>
        <a:p>
          <a:endParaRPr lang="en-US"/>
        </a:p>
      </dgm:t>
    </dgm:pt>
    <dgm:pt modelId="{36E680C6-6F34-4622-8737-8B058E4DDA9A}" type="pres">
      <dgm:prSet presAssocID="{CEE4A7DA-2B56-434B-94C5-0E8CB2A881B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866D0028-51F3-4B3C-A04F-C4F1CE53F302}" type="pres">
      <dgm:prSet presAssocID="{E65F58C0-4BD7-4855-8534-C1521D64B468}" presName="boxAndChildren" presStyleCnt="0"/>
      <dgm:spPr/>
    </dgm:pt>
    <dgm:pt modelId="{0C39B058-7D9E-4797-ADB1-1FD7936C64B9}" type="pres">
      <dgm:prSet presAssocID="{E65F58C0-4BD7-4855-8534-C1521D64B468}" presName="parentTextBox" presStyleLbl="node1" presStyleIdx="0" presStyleCnt="3"/>
      <dgm:spPr/>
      <dgm:t>
        <a:bodyPr/>
        <a:lstStyle/>
        <a:p>
          <a:endParaRPr lang="en-CA"/>
        </a:p>
      </dgm:t>
    </dgm:pt>
    <dgm:pt modelId="{4EC09D10-47FE-4A49-9762-3110AA9772F1}" type="pres">
      <dgm:prSet presAssocID="{484035DB-E21F-45E6-88D8-F958609ECDD4}" presName="sp" presStyleCnt="0"/>
      <dgm:spPr/>
    </dgm:pt>
    <dgm:pt modelId="{640FD04A-F96C-4944-A18A-A8F3BC90CC5A}" type="pres">
      <dgm:prSet presAssocID="{9E55470B-D3A6-45E9-8E65-4B486F01BFD5}" presName="arrowAndChildren" presStyleCnt="0"/>
      <dgm:spPr/>
    </dgm:pt>
    <dgm:pt modelId="{F95C9C4C-8EE8-4C07-AD50-EC57C886C803}" type="pres">
      <dgm:prSet presAssocID="{9E55470B-D3A6-45E9-8E65-4B486F01BFD5}" presName="parentTextArrow" presStyleLbl="node1" presStyleIdx="0" presStyleCnt="3"/>
      <dgm:spPr/>
      <dgm:t>
        <a:bodyPr/>
        <a:lstStyle/>
        <a:p>
          <a:endParaRPr lang="en-CA"/>
        </a:p>
      </dgm:t>
    </dgm:pt>
    <dgm:pt modelId="{0592CE03-DC4C-463A-B4E3-0FEAE3CD5542}" type="pres">
      <dgm:prSet presAssocID="{9E55470B-D3A6-45E9-8E65-4B486F01BFD5}" presName="arrow" presStyleLbl="node1" presStyleIdx="1" presStyleCnt="3"/>
      <dgm:spPr/>
      <dgm:t>
        <a:bodyPr/>
        <a:lstStyle/>
        <a:p>
          <a:endParaRPr lang="en-CA"/>
        </a:p>
      </dgm:t>
    </dgm:pt>
    <dgm:pt modelId="{51759079-ACE5-4E07-8B41-013EE30E785A}" type="pres">
      <dgm:prSet presAssocID="{9E55470B-D3A6-45E9-8E65-4B486F01BFD5}" presName="descendantArrow" presStyleCnt="0"/>
      <dgm:spPr/>
    </dgm:pt>
    <dgm:pt modelId="{F40859D1-E9C7-415A-8D32-4951078E65CB}" type="pres">
      <dgm:prSet presAssocID="{C23174C3-2F0C-412C-BD99-EBD54BE4BCB5}" presName="childTextArrow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E69BCDA-90EF-43F7-83C0-9A25C4FB156B}" type="pres">
      <dgm:prSet presAssocID="{129F2B41-F57C-4CAB-8AFC-C6A06FA7F9C0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1953ECD-54BE-4593-9D65-377FD155B785}" type="pres">
      <dgm:prSet presAssocID="{FE68D31B-10BF-4A77-B090-6C934525302E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B16127AB-2BBC-451B-B4D2-220E0DCE83B3}" type="pres">
      <dgm:prSet presAssocID="{3395B383-2DAE-4481-A4E1-4E521DC29114}" presName="sp" presStyleCnt="0"/>
      <dgm:spPr/>
    </dgm:pt>
    <dgm:pt modelId="{34D8EBD0-F8BA-4A67-BE2A-657D148152AA}" type="pres">
      <dgm:prSet presAssocID="{663C24AE-E3EC-48E3-B4B9-FDA854C0DADA}" presName="arrowAndChildren" presStyleCnt="0"/>
      <dgm:spPr/>
    </dgm:pt>
    <dgm:pt modelId="{33B18C87-3327-4419-9357-0CBC68CBFE5B}" type="pres">
      <dgm:prSet presAssocID="{663C24AE-E3EC-48E3-B4B9-FDA854C0DADA}" presName="parentTextArrow" presStyleLbl="node1" presStyleIdx="2" presStyleCnt="3"/>
      <dgm:spPr/>
      <dgm:t>
        <a:bodyPr/>
        <a:lstStyle/>
        <a:p>
          <a:endParaRPr lang="en-CA"/>
        </a:p>
      </dgm:t>
    </dgm:pt>
  </dgm:ptLst>
  <dgm:cxnLst>
    <dgm:cxn modelId="{1CE76CCC-55FA-4E7D-A0BF-2BEEC1719ECF}" type="presOf" srcId="{129F2B41-F57C-4CAB-8AFC-C6A06FA7F9C0}" destId="{9E69BCDA-90EF-43F7-83C0-9A25C4FB156B}" srcOrd="0" destOrd="0" presId="urn:microsoft.com/office/officeart/2005/8/layout/process4"/>
    <dgm:cxn modelId="{A216BFAD-01FD-40CC-8678-5A39A7ADBFCA}" srcId="{9E55470B-D3A6-45E9-8E65-4B486F01BFD5}" destId="{FE68D31B-10BF-4A77-B090-6C934525302E}" srcOrd="2" destOrd="0" parTransId="{B969FE6A-7865-4AAC-9EDE-BE766C312DA1}" sibTransId="{706BCE05-8DB2-413A-AD2F-8A84C22F0426}"/>
    <dgm:cxn modelId="{BB481B16-C22B-414C-8D02-DB15790A77E9}" type="presOf" srcId="{9E55470B-D3A6-45E9-8E65-4B486F01BFD5}" destId="{0592CE03-DC4C-463A-B4E3-0FEAE3CD5542}" srcOrd="1" destOrd="0" presId="urn:microsoft.com/office/officeart/2005/8/layout/process4"/>
    <dgm:cxn modelId="{1B1B9C29-1139-46C0-BB9D-D3479D306FE0}" type="presOf" srcId="{9E55470B-D3A6-45E9-8E65-4B486F01BFD5}" destId="{F95C9C4C-8EE8-4C07-AD50-EC57C886C803}" srcOrd="0" destOrd="0" presId="urn:microsoft.com/office/officeart/2005/8/layout/process4"/>
    <dgm:cxn modelId="{A10EB63C-88EB-4117-B235-F9862C34481B}" type="presOf" srcId="{FE68D31B-10BF-4A77-B090-6C934525302E}" destId="{71953ECD-54BE-4593-9D65-377FD155B785}" srcOrd="0" destOrd="0" presId="urn:microsoft.com/office/officeart/2005/8/layout/process4"/>
    <dgm:cxn modelId="{F9374E08-2E1E-4259-AE4D-48EF71F42B10}" srcId="{9E55470B-D3A6-45E9-8E65-4B486F01BFD5}" destId="{129F2B41-F57C-4CAB-8AFC-C6A06FA7F9C0}" srcOrd="1" destOrd="0" parTransId="{443DE5AD-A21B-4CF2-AE24-529B5AA57BD0}" sibTransId="{3D3313A3-0443-4650-8294-9FB9B7A9294D}"/>
    <dgm:cxn modelId="{F8EF494B-6618-44C3-92DD-48899377FA91}" srcId="{CEE4A7DA-2B56-434B-94C5-0E8CB2A881B7}" destId="{9E55470B-D3A6-45E9-8E65-4B486F01BFD5}" srcOrd="1" destOrd="0" parTransId="{3D77044E-05C9-47F4-8FE5-03104D045FF0}" sibTransId="{484035DB-E21F-45E6-88D8-F958609ECDD4}"/>
    <dgm:cxn modelId="{3AF1249A-E18C-48B3-8477-4EB5E0974CF3}" type="presOf" srcId="{663C24AE-E3EC-48E3-B4B9-FDA854C0DADA}" destId="{33B18C87-3327-4419-9357-0CBC68CBFE5B}" srcOrd="0" destOrd="0" presId="urn:microsoft.com/office/officeart/2005/8/layout/process4"/>
    <dgm:cxn modelId="{15C62FE4-BCF3-4F2F-8C1D-A8CD9CB3B3C0}" type="presOf" srcId="{E65F58C0-4BD7-4855-8534-C1521D64B468}" destId="{0C39B058-7D9E-4797-ADB1-1FD7936C64B9}" srcOrd="0" destOrd="0" presId="urn:microsoft.com/office/officeart/2005/8/layout/process4"/>
    <dgm:cxn modelId="{C08D9F48-73A7-4D60-BDA4-4BC7C2CB024C}" type="presOf" srcId="{C23174C3-2F0C-412C-BD99-EBD54BE4BCB5}" destId="{F40859D1-E9C7-415A-8D32-4951078E65CB}" srcOrd="0" destOrd="0" presId="urn:microsoft.com/office/officeart/2005/8/layout/process4"/>
    <dgm:cxn modelId="{8F1652B2-F459-4C13-82CA-6A4711A3AE43}" srcId="{CEE4A7DA-2B56-434B-94C5-0E8CB2A881B7}" destId="{E65F58C0-4BD7-4855-8534-C1521D64B468}" srcOrd="2" destOrd="0" parTransId="{051BCFF2-76EC-43B3-B2AC-806B97A75A45}" sibTransId="{7DD133D0-521C-44C9-B0CA-70B3C3E056BA}"/>
    <dgm:cxn modelId="{69190B1A-5F23-4B81-AE88-4FB109983C86}" srcId="{9E55470B-D3A6-45E9-8E65-4B486F01BFD5}" destId="{C23174C3-2F0C-412C-BD99-EBD54BE4BCB5}" srcOrd="0" destOrd="0" parTransId="{1FD709FE-4186-4DCA-B791-5D32594333BB}" sibTransId="{FFF2E74D-2399-4B29-8DEF-C32AA86C3890}"/>
    <dgm:cxn modelId="{80D88045-9219-4A82-863F-79F026DE31AC}" srcId="{CEE4A7DA-2B56-434B-94C5-0E8CB2A881B7}" destId="{663C24AE-E3EC-48E3-B4B9-FDA854C0DADA}" srcOrd="0" destOrd="0" parTransId="{C5BA3ADE-9FC0-4215-A55C-08F47AF9745B}" sibTransId="{3395B383-2DAE-4481-A4E1-4E521DC29114}"/>
    <dgm:cxn modelId="{6611F8D2-C19F-46AB-9F82-1983CA0644DC}" type="presOf" srcId="{CEE4A7DA-2B56-434B-94C5-0E8CB2A881B7}" destId="{36E680C6-6F34-4622-8737-8B058E4DDA9A}" srcOrd="0" destOrd="0" presId="urn:microsoft.com/office/officeart/2005/8/layout/process4"/>
    <dgm:cxn modelId="{D3ED58FB-E03A-4B49-BC40-5FD4BC892046}" type="presParOf" srcId="{36E680C6-6F34-4622-8737-8B058E4DDA9A}" destId="{866D0028-51F3-4B3C-A04F-C4F1CE53F302}" srcOrd="0" destOrd="0" presId="urn:microsoft.com/office/officeart/2005/8/layout/process4"/>
    <dgm:cxn modelId="{C7670E1B-7A3B-421B-95D7-F7BDF909D75D}" type="presParOf" srcId="{866D0028-51F3-4B3C-A04F-C4F1CE53F302}" destId="{0C39B058-7D9E-4797-ADB1-1FD7936C64B9}" srcOrd="0" destOrd="0" presId="urn:microsoft.com/office/officeart/2005/8/layout/process4"/>
    <dgm:cxn modelId="{10E98C63-A030-4AD6-B323-804C54A2338D}" type="presParOf" srcId="{36E680C6-6F34-4622-8737-8B058E4DDA9A}" destId="{4EC09D10-47FE-4A49-9762-3110AA9772F1}" srcOrd="1" destOrd="0" presId="urn:microsoft.com/office/officeart/2005/8/layout/process4"/>
    <dgm:cxn modelId="{2139E776-BCD9-47D3-B357-13F37E433312}" type="presParOf" srcId="{36E680C6-6F34-4622-8737-8B058E4DDA9A}" destId="{640FD04A-F96C-4944-A18A-A8F3BC90CC5A}" srcOrd="2" destOrd="0" presId="urn:microsoft.com/office/officeart/2005/8/layout/process4"/>
    <dgm:cxn modelId="{E3611D12-AA9D-42D7-AD3A-9D53776523D9}" type="presParOf" srcId="{640FD04A-F96C-4944-A18A-A8F3BC90CC5A}" destId="{F95C9C4C-8EE8-4C07-AD50-EC57C886C803}" srcOrd="0" destOrd="0" presId="urn:microsoft.com/office/officeart/2005/8/layout/process4"/>
    <dgm:cxn modelId="{2D9AC296-A347-4D5A-A219-8D04457A1632}" type="presParOf" srcId="{640FD04A-F96C-4944-A18A-A8F3BC90CC5A}" destId="{0592CE03-DC4C-463A-B4E3-0FEAE3CD5542}" srcOrd="1" destOrd="0" presId="urn:microsoft.com/office/officeart/2005/8/layout/process4"/>
    <dgm:cxn modelId="{11B02D61-DC33-4B43-9C1E-74A7F2D74DAF}" type="presParOf" srcId="{640FD04A-F96C-4944-A18A-A8F3BC90CC5A}" destId="{51759079-ACE5-4E07-8B41-013EE30E785A}" srcOrd="2" destOrd="0" presId="urn:microsoft.com/office/officeart/2005/8/layout/process4"/>
    <dgm:cxn modelId="{758B1EBC-7645-4934-9DA5-A9DD0A36A912}" type="presParOf" srcId="{51759079-ACE5-4E07-8B41-013EE30E785A}" destId="{F40859D1-E9C7-415A-8D32-4951078E65CB}" srcOrd="0" destOrd="0" presId="urn:microsoft.com/office/officeart/2005/8/layout/process4"/>
    <dgm:cxn modelId="{075BA022-EFED-43EF-8A3D-71160FF80BF6}" type="presParOf" srcId="{51759079-ACE5-4E07-8B41-013EE30E785A}" destId="{9E69BCDA-90EF-43F7-83C0-9A25C4FB156B}" srcOrd="1" destOrd="0" presId="urn:microsoft.com/office/officeart/2005/8/layout/process4"/>
    <dgm:cxn modelId="{B55BEF24-8684-45FD-8A00-9F18EA721F14}" type="presParOf" srcId="{51759079-ACE5-4E07-8B41-013EE30E785A}" destId="{71953ECD-54BE-4593-9D65-377FD155B785}" srcOrd="2" destOrd="0" presId="urn:microsoft.com/office/officeart/2005/8/layout/process4"/>
    <dgm:cxn modelId="{25BD8C44-C9AD-467C-8321-407AE4F2615B}" type="presParOf" srcId="{36E680C6-6F34-4622-8737-8B058E4DDA9A}" destId="{B16127AB-2BBC-451B-B4D2-220E0DCE83B3}" srcOrd="3" destOrd="0" presId="urn:microsoft.com/office/officeart/2005/8/layout/process4"/>
    <dgm:cxn modelId="{1A1351E8-307B-43F7-A2AF-E6D4DC056E8A}" type="presParOf" srcId="{36E680C6-6F34-4622-8737-8B058E4DDA9A}" destId="{34D8EBD0-F8BA-4A67-BE2A-657D148152AA}" srcOrd="4" destOrd="0" presId="urn:microsoft.com/office/officeart/2005/8/layout/process4"/>
    <dgm:cxn modelId="{DB1FCEF4-DD69-48B0-AF67-EDC933FB831D}" type="presParOf" srcId="{34D8EBD0-F8BA-4A67-BE2A-657D148152AA}" destId="{33B18C87-3327-4419-9357-0CBC68CBFE5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75A879-7B3B-4097-B29B-781313DF86AB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33133A4-4FD8-4E15-ACF4-7576C26F4D80}">
      <dgm:prSet/>
      <dgm:spPr/>
      <dgm:t>
        <a:bodyPr/>
        <a:lstStyle/>
        <a:p>
          <a:r>
            <a:rPr lang="en-US" b="1" dirty="0"/>
            <a:t>All data in a computer is either a 0 or 1</a:t>
          </a:r>
          <a:endParaRPr lang="en-US" dirty="0"/>
        </a:p>
      </dgm:t>
    </dgm:pt>
    <dgm:pt modelId="{F73E7455-E2EE-4804-9D6A-BC64F177DEE7}" type="parTrans" cxnId="{0B9F5AE4-7582-4C0F-8453-FB0CBB3E7E22}">
      <dgm:prSet/>
      <dgm:spPr/>
      <dgm:t>
        <a:bodyPr/>
        <a:lstStyle/>
        <a:p>
          <a:endParaRPr lang="en-US"/>
        </a:p>
      </dgm:t>
    </dgm:pt>
    <dgm:pt modelId="{8D6D4893-E862-48E6-989B-3D04CCFBA2F2}" type="sibTrans" cxnId="{0B9F5AE4-7582-4C0F-8453-FB0CBB3E7E22}">
      <dgm:prSet/>
      <dgm:spPr/>
      <dgm:t>
        <a:bodyPr/>
        <a:lstStyle/>
        <a:p>
          <a:endParaRPr lang="en-US"/>
        </a:p>
      </dgm:t>
    </dgm:pt>
    <dgm:pt modelId="{AD23730E-05BA-4FCC-822A-CDE321C1378A}">
      <dgm:prSet/>
      <dgm:spPr/>
      <dgm:t>
        <a:bodyPr/>
        <a:lstStyle/>
        <a:p>
          <a:r>
            <a:rPr lang="en-US" b="1" dirty="0"/>
            <a:t>Called a bit</a:t>
          </a:r>
          <a:endParaRPr lang="en-US" dirty="0"/>
        </a:p>
      </dgm:t>
    </dgm:pt>
    <dgm:pt modelId="{BC2D628F-B3D0-45BD-8411-9AA7EE34417B}" type="parTrans" cxnId="{26DF1502-6102-4389-A9C5-DF08D734FC7C}">
      <dgm:prSet/>
      <dgm:spPr/>
      <dgm:t>
        <a:bodyPr/>
        <a:lstStyle/>
        <a:p>
          <a:endParaRPr lang="en-US"/>
        </a:p>
      </dgm:t>
    </dgm:pt>
    <dgm:pt modelId="{D197C502-CB50-4333-8A7D-C4546813C706}" type="sibTrans" cxnId="{26DF1502-6102-4389-A9C5-DF08D734FC7C}">
      <dgm:prSet/>
      <dgm:spPr/>
      <dgm:t>
        <a:bodyPr/>
        <a:lstStyle/>
        <a:p>
          <a:endParaRPr lang="en-US"/>
        </a:p>
      </dgm:t>
    </dgm:pt>
    <dgm:pt modelId="{FFF6DA60-CC83-4169-A816-50B45D92920C}">
      <dgm:prSet/>
      <dgm:spPr/>
      <dgm:t>
        <a:bodyPr/>
        <a:lstStyle/>
        <a:p>
          <a:r>
            <a:rPr lang="en-US" b="1" dirty="0"/>
            <a:t>Electrically, this is a switch that is either open or closed</a:t>
          </a:r>
          <a:endParaRPr lang="en-US" dirty="0"/>
        </a:p>
      </dgm:t>
    </dgm:pt>
    <dgm:pt modelId="{580FA76E-B415-49AD-9231-0582A0EE08AC}" type="parTrans" cxnId="{12DF8F03-C782-49C5-834B-0BD575DF9237}">
      <dgm:prSet/>
      <dgm:spPr/>
      <dgm:t>
        <a:bodyPr/>
        <a:lstStyle/>
        <a:p>
          <a:endParaRPr lang="en-US"/>
        </a:p>
      </dgm:t>
    </dgm:pt>
    <dgm:pt modelId="{95E80CDC-4567-402E-AAEE-586C00EA9D1B}" type="sibTrans" cxnId="{12DF8F03-C782-49C5-834B-0BD575DF9237}">
      <dgm:prSet/>
      <dgm:spPr/>
      <dgm:t>
        <a:bodyPr/>
        <a:lstStyle/>
        <a:p>
          <a:endParaRPr lang="en-US"/>
        </a:p>
      </dgm:t>
    </dgm:pt>
    <dgm:pt modelId="{15C4D768-CDDD-46C1-9842-E9514719F4D3}">
      <dgm:prSet/>
      <dgm:spPr/>
      <dgm:t>
        <a:bodyPr/>
        <a:lstStyle/>
        <a:p>
          <a:r>
            <a:rPr lang="en-US" b="1" dirty="0"/>
            <a:t>Encoding schemes translate integers, real numbers, letters, pictures, … into bits</a:t>
          </a:r>
          <a:endParaRPr lang="en-US" dirty="0"/>
        </a:p>
      </dgm:t>
    </dgm:pt>
    <dgm:pt modelId="{549DE40E-A3E3-4A93-AC92-FD00751B89FA}" type="parTrans" cxnId="{521F8B14-C69D-46ED-812F-D9C2A37B30CF}">
      <dgm:prSet/>
      <dgm:spPr/>
      <dgm:t>
        <a:bodyPr/>
        <a:lstStyle/>
        <a:p>
          <a:endParaRPr lang="en-US"/>
        </a:p>
      </dgm:t>
    </dgm:pt>
    <dgm:pt modelId="{8240C976-925A-4651-BE92-3D9997F50F64}" type="sibTrans" cxnId="{521F8B14-C69D-46ED-812F-D9C2A37B30CF}">
      <dgm:prSet/>
      <dgm:spPr/>
      <dgm:t>
        <a:bodyPr/>
        <a:lstStyle/>
        <a:p>
          <a:endParaRPr lang="en-US"/>
        </a:p>
      </dgm:t>
    </dgm:pt>
    <dgm:pt modelId="{7127A57E-9FFA-4458-BF1F-33DD6761971C}" type="pres">
      <dgm:prSet presAssocID="{D775A879-7B3B-4097-B29B-781313DF86A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2EAC84E2-0E55-43FA-BAFB-199A42961E94}" type="pres">
      <dgm:prSet presAssocID="{15C4D768-CDDD-46C1-9842-E9514719F4D3}" presName="boxAndChildren" presStyleCnt="0"/>
      <dgm:spPr/>
    </dgm:pt>
    <dgm:pt modelId="{60654548-D1E0-427C-BC45-4B8F1810D3FB}" type="pres">
      <dgm:prSet presAssocID="{15C4D768-CDDD-46C1-9842-E9514719F4D3}" presName="parentTextBox" presStyleLbl="node1" presStyleIdx="0" presStyleCnt="2"/>
      <dgm:spPr/>
      <dgm:t>
        <a:bodyPr/>
        <a:lstStyle/>
        <a:p>
          <a:endParaRPr lang="en-CA"/>
        </a:p>
      </dgm:t>
    </dgm:pt>
    <dgm:pt modelId="{A7B5ED8B-45BE-4814-9B4B-0659280CC48C}" type="pres">
      <dgm:prSet presAssocID="{8D6D4893-E862-48E6-989B-3D04CCFBA2F2}" presName="sp" presStyleCnt="0"/>
      <dgm:spPr/>
    </dgm:pt>
    <dgm:pt modelId="{A579C997-2067-42F7-8E1A-3A43EEC58F6B}" type="pres">
      <dgm:prSet presAssocID="{533133A4-4FD8-4E15-ACF4-7576C26F4D80}" presName="arrowAndChildren" presStyleCnt="0"/>
      <dgm:spPr/>
    </dgm:pt>
    <dgm:pt modelId="{1EB0F59E-DF69-42C8-B7A4-094DDEDBA1B9}" type="pres">
      <dgm:prSet presAssocID="{533133A4-4FD8-4E15-ACF4-7576C26F4D80}" presName="parentTextArrow" presStyleLbl="node1" presStyleIdx="0" presStyleCnt="2"/>
      <dgm:spPr/>
      <dgm:t>
        <a:bodyPr/>
        <a:lstStyle/>
        <a:p>
          <a:endParaRPr lang="en-CA"/>
        </a:p>
      </dgm:t>
    </dgm:pt>
    <dgm:pt modelId="{054C97D9-F401-43AE-B0C3-C9DF1528ACA2}" type="pres">
      <dgm:prSet presAssocID="{533133A4-4FD8-4E15-ACF4-7576C26F4D80}" presName="arrow" presStyleLbl="node1" presStyleIdx="1" presStyleCnt="2"/>
      <dgm:spPr/>
      <dgm:t>
        <a:bodyPr/>
        <a:lstStyle/>
        <a:p>
          <a:endParaRPr lang="en-CA"/>
        </a:p>
      </dgm:t>
    </dgm:pt>
    <dgm:pt modelId="{5B062FBC-6E3F-437F-8CA0-39B507880758}" type="pres">
      <dgm:prSet presAssocID="{533133A4-4FD8-4E15-ACF4-7576C26F4D80}" presName="descendantArrow" presStyleCnt="0"/>
      <dgm:spPr/>
    </dgm:pt>
    <dgm:pt modelId="{EBE78A40-F686-4D51-A043-004254EC66DE}" type="pres">
      <dgm:prSet presAssocID="{AD23730E-05BA-4FCC-822A-CDE321C1378A}" presName="childTextArrow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7F4A508-6259-412C-8600-3D33BF1F323B}" type="pres">
      <dgm:prSet presAssocID="{FFF6DA60-CC83-4169-A816-50B45D92920C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6C83E9A3-492F-49F9-84E9-A628F364D411}" type="presOf" srcId="{533133A4-4FD8-4E15-ACF4-7576C26F4D80}" destId="{1EB0F59E-DF69-42C8-B7A4-094DDEDBA1B9}" srcOrd="0" destOrd="0" presId="urn:microsoft.com/office/officeart/2005/8/layout/process4"/>
    <dgm:cxn modelId="{F87B121C-A09A-4003-8FD6-2E90D3E69F68}" type="presOf" srcId="{D775A879-7B3B-4097-B29B-781313DF86AB}" destId="{7127A57E-9FFA-4458-BF1F-33DD6761971C}" srcOrd="0" destOrd="0" presId="urn:microsoft.com/office/officeart/2005/8/layout/process4"/>
    <dgm:cxn modelId="{995A8B2D-1453-4512-9EC0-A1B08CFA9DBD}" type="presOf" srcId="{AD23730E-05BA-4FCC-822A-CDE321C1378A}" destId="{EBE78A40-F686-4D51-A043-004254EC66DE}" srcOrd="0" destOrd="0" presId="urn:microsoft.com/office/officeart/2005/8/layout/process4"/>
    <dgm:cxn modelId="{521F8B14-C69D-46ED-812F-D9C2A37B30CF}" srcId="{D775A879-7B3B-4097-B29B-781313DF86AB}" destId="{15C4D768-CDDD-46C1-9842-E9514719F4D3}" srcOrd="1" destOrd="0" parTransId="{549DE40E-A3E3-4A93-AC92-FD00751B89FA}" sibTransId="{8240C976-925A-4651-BE92-3D9997F50F64}"/>
    <dgm:cxn modelId="{EA7967F5-4D07-49EC-8AD8-BFC8AAD44AEE}" type="presOf" srcId="{FFF6DA60-CC83-4169-A816-50B45D92920C}" destId="{37F4A508-6259-412C-8600-3D33BF1F323B}" srcOrd="0" destOrd="0" presId="urn:microsoft.com/office/officeart/2005/8/layout/process4"/>
    <dgm:cxn modelId="{D0665882-25EA-4DEE-8D8A-0B8C8DD26D18}" type="presOf" srcId="{533133A4-4FD8-4E15-ACF4-7576C26F4D80}" destId="{054C97D9-F401-43AE-B0C3-C9DF1528ACA2}" srcOrd="1" destOrd="0" presId="urn:microsoft.com/office/officeart/2005/8/layout/process4"/>
    <dgm:cxn modelId="{26DF1502-6102-4389-A9C5-DF08D734FC7C}" srcId="{533133A4-4FD8-4E15-ACF4-7576C26F4D80}" destId="{AD23730E-05BA-4FCC-822A-CDE321C1378A}" srcOrd="0" destOrd="0" parTransId="{BC2D628F-B3D0-45BD-8411-9AA7EE34417B}" sibTransId="{D197C502-CB50-4333-8A7D-C4546813C706}"/>
    <dgm:cxn modelId="{185E6E1B-4DED-4FD7-BCB0-B0050774CCA2}" type="presOf" srcId="{15C4D768-CDDD-46C1-9842-E9514719F4D3}" destId="{60654548-D1E0-427C-BC45-4B8F1810D3FB}" srcOrd="0" destOrd="0" presId="urn:microsoft.com/office/officeart/2005/8/layout/process4"/>
    <dgm:cxn modelId="{12DF8F03-C782-49C5-834B-0BD575DF9237}" srcId="{533133A4-4FD8-4E15-ACF4-7576C26F4D80}" destId="{FFF6DA60-CC83-4169-A816-50B45D92920C}" srcOrd="1" destOrd="0" parTransId="{580FA76E-B415-49AD-9231-0582A0EE08AC}" sibTransId="{95E80CDC-4567-402E-AAEE-586C00EA9D1B}"/>
    <dgm:cxn modelId="{0B9F5AE4-7582-4C0F-8453-FB0CBB3E7E22}" srcId="{D775A879-7B3B-4097-B29B-781313DF86AB}" destId="{533133A4-4FD8-4E15-ACF4-7576C26F4D80}" srcOrd="0" destOrd="0" parTransId="{F73E7455-E2EE-4804-9D6A-BC64F177DEE7}" sibTransId="{8D6D4893-E862-48E6-989B-3D04CCFBA2F2}"/>
    <dgm:cxn modelId="{040C9CCB-C1D6-49DE-8FE1-1437198B69A2}" type="presParOf" srcId="{7127A57E-9FFA-4458-BF1F-33DD6761971C}" destId="{2EAC84E2-0E55-43FA-BAFB-199A42961E94}" srcOrd="0" destOrd="0" presId="urn:microsoft.com/office/officeart/2005/8/layout/process4"/>
    <dgm:cxn modelId="{B55A6BF9-F5B1-4819-A951-0C87A433D664}" type="presParOf" srcId="{2EAC84E2-0E55-43FA-BAFB-199A42961E94}" destId="{60654548-D1E0-427C-BC45-4B8F1810D3FB}" srcOrd="0" destOrd="0" presId="urn:microsoft.com/office/officeart/2005/8/layout/process4"/>
    <dgm:cxn modelId="{B97B5173-BBCA-4BE7-809C-C47B81E1747E}" type="presParOf" srcId="{7127A57E-9FFA-4458-BF1F-33DD6761971C}" destId="{A7B5ED8B-45BE-4814-9B4B-0659280CC48C}" srcOrd="1" destOrd="0" presId="urn:microsoft.com/office/officeart/2005/8/layout/process4"/>
    <dgm:cxn modelId="{9B51521E-F587-405C-9811-EDC091ADD204}" type="presParOf" srcId="{7127A57E-9FFA-4458-BF1F-33DD6761971C}" destId="{A579C997-2067-42F7-8E1A-3A43EEC58F6B}" srcOrd="2" destOrd="0" presId="urn:microsoft.com/office/officeart/2005/8/layout/process4"/>
    <dgm:cxn modelId="{615517B5-2909-44C8-989F-A85BABADC0BB}" type="presParOf" srcId="{A579C997-2067-42F7-8E1A-3A43EEC58F6B}" destId="{1EB0F59E-DF69-42C8-B7A4-094DDEDBA1B9}" srcOrd="0" destOrd="0" presId="urn:microsoft.com/office/officeart/2005/8/layout/process4"/>
    <dgm:cxn modelId="{36F8639B-B8E3-4BBA-B12E-C76016CAD66A}" type="presParOf" srcId="{A579C997-2067-42F7-8E1A-3A43EEC58F6B}" destId="{054C97D9-F401-43AE-B0C3-C9DF1528ACA2}" srcOrd="1" destOrd="0" presId="urn:microsoft.com/office/officeart/2005/8/layout/process4"/>
    <dgm:cxn modelId="{E8146E1A-770D-4228-82D7-B935AC77BA01}" type="presParOf" srcId="{A579C997-2067-42F7-8E1A-3A43EEC58F6B}" destId="{5B062FBC-6E3F-437F-8CA0-39B507880758}" srcOrd="2" destOrd="0" presId="urn:microsoft.com/office/officeart/2005/8/layout/process4"/>
    <dgm:cxn modelId="{D1335830-4DF0-4053-A6AB-33005D9F45BC}" type="presParOf" srcId="{5B062FBC-6E3F-437F-8CA0-39B507880758}" destId="{EBE78A40-F686-4D51-A043-004254EC66DE}" srcOrd="0" destOrd="0" presId="urn:microsoft.com/office/officeart/2005/8/layout/process4"/>
    <dgm:cxn modelId="{D8FA159D-5E70-4F17-B37E-0C4ECFA95F2F}" type="presParOf" srcId="{5B062FBC-6E3F-437F-8CA0-39B507880758}" destId="{37F4A508-6259-412C-8600-3D33BF1F323B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B8666-E47D-452F-89F6-C623D001F780}">
      <dsp:nvSpPr>
        <dsp:cNvPr id="0" name=""/>
        <dsp:cNvSpPr/>
      </dsp:nvSpPr>
      <dsp:spPr>
        <a:xfrm>
          <a:off x="0" y="588"/>
          <a:ext cx="7504113" cy="137761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9A6AA-43B1-4191-8007-F32D6D650D2B}">
      <dsp:nvSpPr>
        <dsp:cNvPr id="0" name=""/>
        <dsp:cNvSpPr/>
      </dsp:nvSpPr>
      <dsp:spPr>
        <a:xfrm>
          <a:off x="416728" y="310551"/>
          <a:ext cx="757687" cy="7576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6940F-388D-45F1-9ADC-E2E77A86E56E}">
      <dsp:nvSpPr>
        <dsp:cNvPr id="0" name=""/>
        <dsp:cNvSpPr/>
      </dsp:nvSpPr>
      <dsp:spPr>
        <a:xfrm>
          <a:off x="1591143" y="588"/>
          <a:ext cx="5912969" cy="1377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797" tIns="145797" rIns="145797" bIns="145797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/>
            <a:t>Data</a:t>
          </a:r>
          <a:r>
            <a:rPr lang="en-US" sz="2500" kern="1200" dirty="0"/>
            <a:t>: raw facts, representation of information, no context</a:t>
          </a:r>
        </a:p>
      </dsp:txBody>
      <dsp:txXfrm>
        <a:off x="1591143" y="588"/>
        <a:ext cx="5912969" cy="1377613"/>
      </dsp:txXfrm>
    </dsp:sp>
    <dsp:sp modelId="{F9A7380B-5938-4DD2-9F42-D7F6F72101B0}">
      <dsp:nvSpPr>
        <dsp:cNvPr id="0" name=""/>
        <dsp:cNvSpPr/>
      </dsp:nvSpPr>
      <dsp:spPr>
        <a:xfrm>
          <a:off x="0" y="1722605"/>
          <a:ext cx="7504113" cy="13776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0B7C6D-9A49-402E-BEAC-7CDA3AEF62F3}">
      <dsp:nvSpPr>
        <dsp:cNvPr id="0" name=""/>
        <dsp:cNvSpPr/>
      </dsp:nvSpPr>
      <dsp:spPr>
        <a:xfrm>
          <a:off x="416728" y="2032568"/>
          <a:ext cx="757687" cy="757687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87D3A-4CB1-4A76-B1C6-B93DEF68FFD6}">
      <dsp:nvSpPr>
        <dsp:cNvPr id="0" name=""/>
        <dsp:cNvSpPr/>
      </dsp:nvSpPr>
      <dsp:spPr>
        <a:xfrm>
          <a:off x="1591143" y="1722605"/>
          <a:ext cx="3376850" cy="1377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797" tIns="145797" rIns="145797" bIns="145797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/>
            <a:t>Encoding</a:t>
          </a:r>
          <a:r>
            <a:rPr lang="en-US" sz="2500" kern="1200" dirty="0"/>
            <a:t>: The translation of information into data </a:t>
          </a:r>
        </a:p>
      </dsp:txBody>
      <dsp:txXfrm>
        <a:off x="1591143" y="1722605"/>
        <a:ext cx="3376850" cy="1377613"/>
      </dsp:txXfrm>
    </dsp:sp>
    <dsp:sp modelId="{1E1030ED-BE21-4B64-9C58-ED622C72C14F}">
      <dsp:nvSpPr>
        <dsp:cNvPr id="0" name=""/>
        <dsp:cNvSpPr/>
      </dsp:nvSpPr>
      <dsp:spPr>
        <a:xfrm>
          <a:off x="4967994" y="1722605"/>
          <a:ext cx="2536118" cy="1377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797" tIns="145797" rIns="145797" bIns="145797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(Decoding the other direction</a:t>
          </a:r>
        </a:p>
      </dsp:txBody>
      <dsp:txXfrm>
        <a:off x="4967994" y="1722605"/>
        <a:ext cx="2536118" cy="1377613"/>
      </dsp:txXfrm>
    </dsp:sp>
    <dsp:sp modelId="{3E1E2C83-3497-44BF-BB3B-1605D30007EA}">
      <dsp:nvSpPr>
        <dsp:cNvPr id="0" name=""/>
        <dsp:cNvSpPr/>
      </dsp:nvSpPr>
      <dsp:spPr>
        <a:xfrm>
          <a:off x="0" y="3444622"/>
          <a:ext cx="7504113" cy="137761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10859-A990-4974-94EC-D60F9089A479}">
      <dsp:nvSpPr>
        <dsp:cNvPr id="0" name=""/>
        <dsp:cNvSpPr/>
      </dsp:nvSpPr>
      <dsp:spPr>
        <a:xfrm>
          <a:off x="416728" y="3754585"/>
          <a:ext cx="757687" cy="757687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1F0E7-44D3-4C9D-9488-C4F143492B7A}">
      <dsp:nvSpPr>
        <dsp:cNvPr id="0" name=""/>
        <dsp:cNvSpPr/>
      </dsp:nvSpPr>
      <dsp:spPr>
        <a:xfrm>
          <a:off x="1591143" y="3444622"/>
          <a:ext cx="5912969" cy="1377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797" tIns="145797" rIns="145797" bIns="145797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/>
            <a:t>Data represents information</a:t>
          </a:r>
          <a:endParaRPr lang="en-US" sz="2500" kern="1200" dirty="0"/>
        </a:p>
      </dsp:txBody>
      <dsp:txXfrm>
        <a:off x="1591143" y="3444622"/>
        <a:ext cx="5912969" cy="13776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9B058-7D9E-4797-ADB1-1FD7936C64B9}">
      <dsp:nvSpPr>
        <dsp:cNvPr id="0" name=""/>
        <dsp:cNvSpPr/>
      </dsp:nvSpPr>
      <dsp:spPr>
        <a:xfrm>
          <a:off x="0" y="3630395"/>
          <a:ext cx="7504113" cy="11915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Moral:  computers process </a:t>
          </a:r>
          <a:r>
            <a:rPr lang="en-US" sz="2300" b="1" kern="1200" dirty="0"/>
            <a:t>data</a:t>
          </a:r>
          <a:r>
            <a:rPr lang="en-US" sz="2300" kern="1200" dirty="0"/>
            <a:t>, not information – </a:t>
          </a:r>
          <a:r>
            <a:rPr lang="en-US" sz="2300" b="1" kern="1200" dirty="0"/>
            <a:t>it is our responsibility to interpret the data correctly.</a:t>
          </a:r>
          <a:endParaRPr lang="en-US" sz="2300" kern="1200" dirty="0"/>
        </a:p>
      </dsp:txBody>
      <dsp:txXfrm>
        <a:off x="0" y="3630395"/>
        <a:ext cx="7504113" cy="1191576"/>
      </dsp:txXfrm>
    </dsp:sp>
    <dsp:sp modelId="{0592CE03-DC4C-463A-B4E3-0FEAE3CD5542}">
      <dsp:nvSpPr>
        <dsp:cNvPr id="0" name=""/>
        <dsp:cNvSpPr/>
      </dsp:nvSpPr>
      <dsp:spPr>
        <a:xfrm rot="10800000">
          <a:off x="0" y="1815624"/>
          <a:ext cx="7504113" cy="1832645"/>
        </a:xfrm>
        <a:prstGeom prst="upArrowCallout">
          <a:avLst/>
        </a:prstGeom>
        <a:solidFill>
          <a:schemeClr val="accent2">
            <a:hueOff val="2436606"/>
            <a:satOff val="0"/>
            <a:lumOff val="24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/>
            <a:t>Using a computer?</a:t>
          </a:r>
        </a:p>
      </dsp:txBody>
      <dsp:txXfrm rot="-10800000">
        <a:off x="0" y="1815624"/>
        <a:ext cx="7504113" cy="643258"/>
      </dsp:txXfrm>
    </dsp:sp>
    <dsp:sp modelId="{F40859D1-E9C7-415A-8D32-4951078E65CB}">
      <dsp:nvSpPr>
        <dsp:cNvPr id="0" name=""/>
        <dsp:cNvSpPr/>
      </dsp:nvSpPr>
      <dsp:spPr>
        <a:xfrm>
          <a:off x="3664" y="2458882"/>
          <a:ext cx="2498928" cy="5479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Encode information into data</a:t>
          </a:r>
        </a:p>
      </dsp:txBody>
      <dsp:txXfrm>
        <a:off x="3664" y="2458882"/>
        <a:ext cx="2498928" cy="547960"/>
      </dsp:txXfrm>
    </dsp:sp>
    <dsp:sp modelId="{9E69BCDA-90EF-43F7-83C0-9A25C4FB156B}">
      <dsp:nvSpPr>
        <dsp:cNvPr id="0" name=""/>
        <dsp:cNvSpPr/>
      </dsp:nvSpPr>
      <dsp:spPr>
        <a:xfrm>
          <a:off x="2502592" y="2458882"/>
          <a:ext cx="2498928" cy="547960"/>
        </a:xfrm>
        <a:prstGeom prst="rect">
          <a:avLst/>
        </a:prstGeom>
        <a:solidFill>
          <a:schemeClr val="accent2">
            <a:tint val="40000"/>
            <a:alpha val="90000"/>
            <a:hueOff val="2507317"/>
            <a:satOff val="35062"/>
            <a:lumOff val="502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07317"/>
              <a:satOff val="35062"/>
              <a:lumOff val="50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Process the data</a:t>
          </a:r>
        </a:p>
      </dsp:txBody>
      <dsp:txXfrm>
        <a:off x="2502592" y="2458882"/>
        <a:ext cx="2498928" cy="547960"/>
      </dsp:txXfrm>
    </dsp:sp>
    <dsp:sp modelId="{71953ECD-54BE-4593-9D65-377FD155B785}">
      <dsp:nvSpPr>
        <dsp:cNvPr id="0" name=""/>
        <dsp:cNvSpPr/>
      </dsp:nvSpPr>
      <dsp:spPr>
        <a:xfrm>
          <a:off x="5001520" y="2458882"/>
          <a:ext cx="2498928" cy="547960"/>
        </a:xfrm>
        <a:prstGeom prst="rect">
          <a:avLst/>
        </a:prstGeom>
        <a:solidFill>
          <a:schemeClr val="accent2">
            <a:tint val="40000"/>
            <a:alpha val="90000"/>
            <a:hueOff val="5014634"/>
            <a:satOff val="70125"/>
            <a:lumOff val="10058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14634"/>
              <a:satOff val="70125"/>
              <a:lumOff val="100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135128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/>
            <a:t>Translate data back into information</a:t>
          </a:r>
        </a:p>
      </dsp:txBody>
      <dsp:txXfrm>
        <a:off x="5001520" y="2458882"/>
        <a:ext cx="2498928" cy="547960"/>
      </dsp:txXfrm>
    </dsp:sp>
    <dsp:sp modelId="{33B18C87-3327-4419-9357-0CBC68CBFE5B}">
      <dsp:nvSpPr>
        <dsp:cNvPr id="0" name=""/>
        <dsp:cNvSpPr/>
      </dsp:nvSpPr>
      <dsp:spPr>
        <a:xfrm rot="10800000">
          <a:off x="0" y="852"/>
          <a:ext cx="7504113" cy="1832645"/>
        </a:xfrm>
        <a:prstGeom prst="upArrowCallout">
          <a:avLst/>
        </a:prstGeom>
        <a:solidFill>
          <a:schemeClr val="accent2">
            <a:hueOff val="4873212"/>
            <a:satOff val="0"/>
            <a:lumOff val="498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/>
            <a:t>A change of information in any manner detectable by an observer</a:t>
          </a:r>
          <a:endParaRPr lang="en-US" sz="2300" kern="1200" dirty="0"/>
        </a:p>
      </dsp:txBody>
      <dsp:txXfrm rot="10800000">
        <a:off x="0" y="852"/>
        <a:ext cx="7504113" cy="11907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54548-D1E0-427C-BC45-4B8F1810D3FB}">
      <dsp:nvSpPr>
        <dsp:cNvPr id="0" name=""/>
        <dsp:cNvSpPr/>
      </dsp:nvSpPr>
      <dsp:spPr>
        <a:xfrm>
          <a:off x="0" y="2910830"/>
          <a:ext cx="7504113" cy="19098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kern="1200" dirty="0"/>
            <a:t>Encoding schemes translate integers, real numbers, letters, pictures, … into bits</a:t>
          </a:r>
          <a:endParaRPr lang="en-US" sz="3300" kern="1200" dirty="0"/>
        </a:p>
      </dsp:txBody>
      <dsp:txXfrm>
        <a:off x="0" y="2910830"/>
        <a:ext cx="7504113" cy="1909819"/>
      </dsp:txXfrm>
    </dsp:sp>
    <dsp:sp modelId="{054C97D9-F401-43AE-B0C3-C9DF1528ACA2}">
      <dsp:nvSpPr>
        <dsp:cNvPr id="0" name=""/>
        <dsp:cNvSpPr/>
      </dsp:nvSpPr>
      <dsp:spPr>
        <a:xfrm rot="10800000">
          <a:off x="0" y="2174"/>
          <a:ext cx="7504113" cy="2937302"/>
        </a:xfrm>
        <a:prstGeom prst="upArrowCallout">
          <a:avLst/>
        </a:prstGeom>
        <a:solidFill>
          <a:schemeClr val="accent2">
            <a:hueOff val="4873212"/>
            <a:satOff val="0"/>
            <a:lumOff val="498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b="1" kern="1200" dirty="0"/>
            <a:t>All data in a computer is either a 0 or 1</a:t>
          </a:r>
          <a:endParaRPr lang="en-US" sz="3300" kern="1200" dirty="0"/>
        </a:p>
      </dsp:txBody>
      <dsp:txXfrm rot="-10800000">
        <a:off x="0" y="2174"/>
        <a:ext cx="7504113" cy="1030993"/>
      </dsp:txXfrm>
    </dsp:sp>
    <dsp:sp modelId="{EBE78A40-F686-4D51-A043-004254EC66DE}">
      <dsp:nvSpPr>
        <dsp:cNvPr id="0" name=""/>
        <dsp:cNvSpPr/>
      </dsp:nvSpPr>
      <dsp:spPr>
        <a:xfrm>
          <a:off x="0" y="1033168"/>
          <a:ext cx="3752056" cy="87825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/>
            <a:t>Called a bit</a:t>
          </a:r>
          <a:endParaRPr lang="en-US" sz="2300" kern="1200" dirty="0"/>
        </a:p>
      </dsp:txBody>
      <dsp:txXfrm>
        <a:off x="0" y="1033168"/>
        <a:ext cx="3752056" cy="878253"/>
      </dsp:txXfrm>
    </dsp:sp>
    <dsp:sp modelId="{37F4A508-6259-412C-8600-3D33BF1F323B}">
      <dsp:nvSpPr>
        <dsp:cNvPr id="0" name=""/>
        <dsp:cNvSpPr/>
      </dsp:nvSpPr>
      <dsp:spPr>
        <a:xfrm>
          <a:off x="3752056" y="1033168"/>
          <a:ext cx="3752056" cy="878253"/>
        </a:xfrm>
        <a:prstGeom prst="rect">
          <a:avLst/>
        </a:prstGeom>
        <a:solidFill>
          <a:schemeClr val="accent2">
            <a:tint val="40000"/>
            <a:alpha val="90000"/>
            <a:hueOff val="5014634"/>
            <a:satOff val="70125"/>
            <a:lumOff val="10058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14634"/>
              <a:satOff val="70125"/>
              <a:lumOff val="100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/>
            <a:t>Electrically, this is a switch that is either open or closed</a:t>
          </a:r>
          <a:endParaRPr lang="en-US" sz="2300" kern="1200" dirty="0"/>
        </a:p>
      </dsp:txBody>
      <dsp:txXfrm>
        <a:off x="3752056" y="1033168"/>
        <a:ext cx="3752056" cy="878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Electronic representations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D007C3-79EC-4F96-977F-00591696A2F1}" type="slidenum">
              <a:rPr lang="en-US" altLang="en-US"/>
              <a:pPr/>
              <a:t>18</a:t>
            </a:fld>
            <a:endParaRPr lang="en-US" altLang="en-US" dirty="0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7072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739FC4-FBDB-4B8B-AEBE-4D8FC613D742}" type="slidenum">
              <a:rPr lang="en-US" altLang="en-US"/>
              <a:pPr/>
              <a:t>23</a:t>
            </a:fld>
            <a:endParaRPr lang="en-US" altLang="en-US" dirty="0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3030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06E0E-3A5A-4EA4-84F5-93659E0D6D95}" type="slidenum">
              <a:rPr lang="en-US" altLang="en-US"/>
              <a:pPr/>
              <a:t>24</a:t>
            </a:fld>
            <a:endParaRPr lang="en-US" altLang="en-US" dirty="0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20632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0CF116-1A77-4CE1-8508-D270312485B2}" type="slidenum">
              <a:rPr lang="en-US" altLang="en-US"/>
              <a:pPr/>
              <a:t>26</a:t>
            </a:fld>
            <a:endParaRPr lang="en-US" altLang="en-US" dirty="0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46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62400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>
            <a:extLst>
              <a:ext uri="{FF2B5EF4-FFF2-40B4-BE49-F238E27FC236}">
                <a16:creationId xmlns:a16="http://schemas.microsoft.com/office/drawing/2014/main" xmlns="" id="{D9CB2E99-9F70-421B-993D-3A16703DC1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6915" name="Notes Placeholder 2">
            <a:extLst>
              <a:ext uri="{FF2B5EF4-FFF2-40B4-BE49-F238E27FC236}">
                <a16:creationId xmlns:a16="http://schemas.microsoft.com/office/drawing/2014/main" xmlns="" id="{2D1CAE59-98D1-4FEC-9802-B91B454624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6916" name="Slide Number Placeholder 3">
            <a:extLst>
              <a:ext uri="{FF2B5EF4-FFF2-40B4-BE49-F238E27FC236}">
                <a16:creationId xmlns:a16="http://schemas.microsoft.com/office/drawing/2014/main" xmlns="" id="{ADCC8F88-E84C-4FD9-82FC-51D83873F1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5372" indent="-302066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265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1571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8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spcBef>
                <a:spcPct val="0"/>
              </a:spcBef>
              <a:defRPr/>
            </a:pPr>
            <a:fld id="{8F6079EB-1DB4-4D3C-AE55-58BFD7C7B5E6}" type="slidenum">
              <a:rPr lang="en-US" altLang="en-US" smtClean="0">
                <a:solidFill>
                  <a:prstClr val="black"/>
                </a:solidFill>
                <a:latin typeface="Arial" panose="020B0604020202020204" pitchFamily="34" charset="0"/>
              </a:rPr>
              <a:pPr defTabSz="914400">
                <a:spcBef>
                  <a:spcPct val="0"/>
                </a:spcBef>
                <a:defRPr/>
              </a:pPr>
              <a:t>35</a:t>
            </a:fld>
            <a:endParaRPr lang="en-US" altLang="en-US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1212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665-CDB7-4F2A-A533-2EEE7835FD01}" type="slidenum">
              <a:rPr lang="en-US" altLang="en-US"/>
              <a:pPr/>
              <a:t>38</a:t>
            </a:fld>
            <a:endParaRPr lang="en-US" altLang="en-US" dirty="0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0308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70355B-936A-4CBF-9259-462066D1EE03}" type="slidenum">
              <a:rPr lang="en-US" altLang="en-US"/>
              <a:pPr/>
              <a:t>39</a:t>
            </a:fld>
            <a:endParaRPr lang="en-US" altLang="en-US" dirty="0"/>
          </a:p>
        </p:txBody>
      </p:sp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9595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BA578-FF68-4CDC-98A0-F035A82F2B9D}" type="slidenum">
              <a:rPr lang="en-US" altLang="en-US"/>
              <a:pPr/>
              <a:t>40</a:t>
            </a:fld>
            <a:endParaRPr lang="en-US" altLang="en-US" dirty="0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119271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ACD2A-82A6-4CAC-852F-8D31FEF451E3}" type="slidenum">
              <a:rPr lang="en-US" altLang="en-US"/>
              <a:pPr/>
              <a:t>42</a:t>
            </a:fld>
            <a:endParaRPr lang="en-US" altLang="en-US" dirty="0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433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https://www.diffen.com/difference/Data_vs_Information#:~:text=Data%20are%20simply%20facts%20or%20figures%20%E2%80%94%20bits%20of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69031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F0C288-7E48-47B1-B882-780B5C4D4EE6}" type="slidenum">
              <a:rPr lang="en-US" altLang="en-US"/>
              <a:pPr/>
              <a:t>45</a:t>
            </a:fld>
            <a:endParaRPr lang="en-US" altLang="en-US" dirty="0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8599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267C3-2E06-4D8A-8629-33BFE7821563}" type="slidenum">
              <a:rPr lang="en-US" altLang="en-US"/>
              <a:pPr/>
              <a:t>46</a:t>
            </a:fld>
            <a:endParaRPr lang="en-US" altLang="en-US" dirty="0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67680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09DD9-C70A-417A-9A88-1B64F6904FD8}" type="slidenum">
              <a:rPr lang="en-US" altLang="en-US"/>
              <a:pPr/>
              <a:t>47</a:t>
            </a:fld>
            <a:endParaRPr lang="en-US" altLang="en-US" dirty="0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46321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5A0A78-F0FB-4CDA-9FBF-D1008B4C4694}" type="slidenum">
              <a:rPr lang="en-US" altLang="en-US"/>
              <a:pPr/>
              <a:t>49</a:t>
            </a:fld>
            <a:endParaRPr lang="en-US" altLang="en-US" dirty="0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0129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B59D12-1849-4746-8DD4-2975F21565A3}" type="slidenum">
              <a:rPr lang="en-US" altLang="en-US"/>
              <a:pPr/>
              <a:t>52</a:t>
            </a:fld>
            <a:endParaRPr lang="en-US" altLang="en-US" dirty="0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91375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54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8752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="" xmlns:a16="http://schemas.microsoft.com/office/drawing/2014/main" id="{77F147BB-6DD8-46CF-823D-2FF504FA3D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="" xmlns:a16="http://schemas.microsoft.com/office/drawing/2014/main" id="{36B1F83D-7A76-4074-BD1E-239919C137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="" xmlns:a16="http://schemas.microsoft.com/office/drawing/2014/main" id="{F2A03345-F501-436A-A915-C05976548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5372" indent="-302066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265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1571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8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FA7BB4-01BD-4DC6-BA0E-FA1EFC0D52AA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8505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EC27F0C7-E000-4D63-9255-7CBCF83613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14CDF9FA-8D52-4D6B-B92D-2BBD9072D7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6C7D148E-53BD-4944-9203-6A29D73A4E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5372" indent="-302066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265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1571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8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7DFCF0-22D9-4F61-87CF-0E22CF0AEEEA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85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="" xmlns:a16="http://schemas.microsoft.com/office/drawing/2014/main" id="{6932C9A6-097B-495E-9B4A-465377B6D1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="" xmlns:a16="http://schemas.microsoft.com/office/drawing/2014/main" id="{136AF4ED-E91A-4E93-B838-AEA182341B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="" xmlns:a16="http://schemas.microsoft.com/office/drawing/2014/main" id="{8A812312-47DF-42A8-86FA-3A4421E6E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5372" indent="-302066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265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1571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8" indent="-241653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FC8F33-AE26-4FD5-8A70-95AABFCDB0E4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7999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37C75-25A4-4545-BA1E-DC7D98066F6B}" type="slidenum">
              <a:rPr lang="en-US" altLang="en-US"/>
              <a:pPr/>
              <a:t>11</a:t>
            </a:fld>
            <a:endParaRPr lang="en-US" altLang="en-US" dirty="0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8146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50E282-BC03-46EC-B760-FF3B67A05DD7}" type="slidenum">
              <a:rPr lang="en-US" altLang="en-US"/>
              <a:pPr/>
              <a:t>13</a:t>
            </a:fld>
            <a:endParaRPr lang="en-US" altLang="en-US" dirty="0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2452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F3713-14E5-4E33-9E6E-B9494BC8C79B}" type="slidenum">
              <a:rPr lang="en-US" altLang="en-US"/>
              <a:pPr/>
              <a:t>14</a:t>
            </a:fld>
            <a:endParaRPr lang="en-US" altLang="en-US" dirty="0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0064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BCA46-BEA7-40C9-A192-BFE2512B3061}" type="slidenum">
              <a:rPr lang="en-US" altLang="en-US"/>
              <a:pPr/>
              <a:t>15</a:t>
            </a:fld>
            <a:endParaRPr lang="en-US" altLang="en-US" dirty="0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889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ascii-code.net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askanydifference.com/difference-between-unicode-and-utf-8/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.hubspot.com/website/what-is-utf-8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es.wikipedia.org/wiki/Usuario:Swazmo/27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ckoverflow.com/questions/43230082/why-adding-the-two-bytes-of-utf-8-encoding-doesnt-give-the-code-point-of-the-ch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hubspot.com/website/what-is-utf-8" TargetMode="External"/><Relationship Id="rId2" Type="http://schemas.openxmlformats.org/officeDocument/2006/relationships/hyperlink" Target="https://www.w3schools.com/charsets/ref_html_utf8.asp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stbuy.ca/" TargetMode="External"/><Relationship Id="rId2" Type="http://schemas.openxmlformats.org/officeDocument/2006/relationships/hyperlink" Target="https://cspages.ucalgary.ca/~tam/2024/231F/examples/representations/Transfer_speed_comparisons.xlsx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u="none" dirty="0" smtClean="0"/>
              <a:t>Representing </a:t>
            </a:r>
            <a:r>
              <a:rPr lang="en-US" altLang="en-US" sz="3600" u="none" dirty="0" smtClean="0"/>
              <a:t>Data/Information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3024547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What is the decimal based number 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system.</a:t>
            </a:r>
            <a:endParaRPr 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How do 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other, non-decimal, systems </a:t>
            </a: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work (binary, octal and hex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).</a:t>
            </a:r>
            <a:endParaRPr 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How to convert 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from a non-decimal </a:t>
            </a: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number systems to 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decimal.</a:t>
            </a:r>
          </a:p>
          <a:p>
            <a:pPr marL="342900" indent="-342900">
              <a:spcBef>
                <a:spcPts val="9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How are negative and rational numbers represented on the 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computer</a:t>
            </a:r>
            <a:r>
              <a:rPr 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Bits: Example Implementations 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bus: wires that transit information via electrical signals on wires.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Optical drives: CD/DVD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RAM (requires the computer to be on to maintain power)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Boolean variables (python examples)</a:t>
            </a:r>
          </a:p>
          <a:p>
            <a:pPr marL="225425" lvl="1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isDone = True</a:t>
            </a:r>
          </a:p>
          <a:p>
            <a:pPr marL="225425" lvl="1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isDone = False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92" y="1867173"/>
            <a:ext cx="2858179" cy="10185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19520" b="25288"/>
          <a:stretch/>
        </p:blipFill>
        <p:spPr>
          <a:xfrm>
            <a:off x="642666" y="3271519"/>
            <a:ext cx="5715000" cy="431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93" y="4307159"/>
            <a:ext cx="1277574" cy="1277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4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What Is Decimal?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41400"/>
            <a:ext cx="4278313" cy="1444625"/>
          </a:xfrm>
        </p:spPr>
        <p:txBody>
          <a:bodyPr/>
          <a:lstStyle/>
          <a:p>
            <a:r>
              <a:rPr lang="en-CA" altLang="en-US" dirty="0"/>
              <a:t>Base 10 </a:t>
            </a:r>
          </a:p>
          <a:p>
            <a:pPr lvl="1"/>
            <a:r>
              <a:rPr lang="en-CA" altLang="en-US" dirty="0"/>
              <a:t>10 unique symbols are used to represent values </a:t>
            </a:r>
          </a:p>
          <a:p>
            <a:endParaRPr lang="en-CA" altLang="en-US" dirty="0"/>
          </a:p>
          <a:p>
            <a:endParaRPr lang="en-CA" altLang="en-US" dirty="0"/>
          </a:p>
        </p:txBody>
      </p:sp>
      <p:graphicFrame>
        <p:nvGraphicFramePr>
          <p:cNvPr id="180263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724870"/>
              </p:ext>
            </p:extLst>
          </p:nvPr>
        </p:nvGraphicFramePr>
        <p:xfrm>
          <a:off x="831850" y="2181225"/>
          <a:ext cx="1262063" cy="4112454"/>
        </p:xfrm>
        <a:graphic>
          <a:graphicData uri="http://schemas.openxmlformats.org/drawingml/2006/table">
            <a:tbl>
              <a:tblPr/>
              <a:tblGrid>
                <a:gridCol w="1262063"/>
              </a:tblGrid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cs typeface="Times New Roman" panose="02020603050405020304" pitchFamily="18" charset="0"/>
                        </a:rPr>
                        <a:t>:</a:t>
                      </a:r>
                      <a:endParaRPr kumimoji="0" lang="en-CA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</a:endParaRP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0257" name="Text Box 33"/>
          <p:cNvSpPr txBox="1">
            <a:spLocks noChangeArrowheads="1"/>
          </p:cNvSpPr>
          <p:nvPr/>
        </p:nvSpPr>
        <p:spPr bwMode="auto">
          <a:xfrm>
            <a:off x="5375275" y="1591402"/>
            <a:ext cx="3327400" cy="646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number of digits is based on…the number of digits</a:t>
            </a:r>
          </a:p>
        </p:txBody>
      </p:sp>
      <p:pic>
        <p:nvPicPr>
          <p:cNvPr id="180260" name="Picture 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2238375"/>
            <a:ext cx="3530600" cy="238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0261" name="Line 37"/>
          <p:cNvSpPr>
            <a:spLocks noChangeShapeType="1"/>
          </p:cNvSpPr>
          <p:nvPr/>
        </p:nvSpPr>
        <p:spPr bwMode="auto">
          <a:xfrm flipH="1" flipV="1">
            <a:off x="1493838" y="5448300"/>
            <a:ext cx="2663825" cy="4492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 dirty="0"/>
          </a:p>
        </p:txBody>
      </p:sp>
      <p:sp>
        <p:nvSpPr>
          <p:cNvPr id="180262" name="Text Box 38"/>
          <p:cNvSpPr txBox="1">
            <a:spLocks noChangeArrowheads="1"/>
          </p:cNvSpPr>
          <p:nvPr/>
        </p:nvSpPr>
        <p:spPr bwMode="auto">
          <a:xfrm>
            <a:off x="4078288" y="5500688"/>
            <a:ext cx="39036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00" tIns="46800" rIns="936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1600" dirty="0"/>
              <a:t>The largest decimal value that can be represented by a single decimal digit is 9 = base(10) - 1</a:t>
            </a:r>
          </a:p>
        </p:txBody>
      </p:sp>
    </p:spTree>
    <p:extLst>
      <p:ext uri="{BB962C8B-B14F-4D97-AF65-F5344CB8AC3E}">
        <p14:creationId xmlns:p14="http://schemas.microsoft.com/office/powerpoint/2010/main" val="58079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Representing Integer Information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have been taught is the decimal-based system.</a:t>
            </a:r>
            <a:endParaRPr lang="en-CA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5738" y="1930627"/>
            <a:ext cx="40132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111125" indent="-111125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  <a:lvl2pPr marL="346075" indent="-120650" algn="l" rtl="0" eaLnBrk="0" fontAlgn="base" hangingPunct="0">
              <a:spcBef>
                <a:spcPct val="1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2pPr>
            <a:lvl3pPr marL="568325" indent="-107950" algn="l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3pPr>
            <a:lvl4pPr marL="971550" indent="-285750" algn="l" rtl="0" eaLnBrk="0" fontAlgn="base" hangingPunct="0">
              <a:spcBef>
                <a:spcPct val="10000"/>
              </a:spcBef>
              <a:spcAft>
                <a:spcPct val="0"/>
              </a:spcAft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4pPr>
            <a:lvl5pPr marL="1077913" indent="-174625" algn="l" rtl="0" eaLnBrk="0" fontAlgn="base" hangingPunct="0">
              <a:spcBef>
                <a:spcPct val="1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5pPr>
            <a:lvl6pPr marL="14859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6pPr>
            <a:lvl7pPr marL="1943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7pPr>
            <a:lvl8pPr marL="24003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8pPr>
            <a:lvl9pPr marL="28575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1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4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8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 9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14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18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19</a:t>
            </a:r>
            <a:endParaRPr lang="en-US" altLang="en-US" sz="1600" kern="0" dirty="0"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4427538" y="1839595"/>
            <a:ext cx="4013200" cy="5368925"/>
          </a:xfrm>
          <a:prstGeom prst="rect">
            <a:avLst/>
          </a:prstGeom>
        </p:spPr>
        <p:txBody>
          <a:bodyPr/>
          <a:lstStyle>
            <a:lvl1pPr marL="111125" indent="-111125" algn="l" rtl="0" eaLnBrk="0" fontAlgn="base" hangingPunct="0">
              <a:spcBef>
                <a:spcPct val="3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  <a:cs typeface="ＭＳ Ｐゴシック" charset="0"/>
              </a:defRPr>
            </a:lvl1pPr>
            <a:lvl2pPr marL="346075" indent="-120650" algn="l" rtl="0" eaLnBrk="0" fontAlgn="base" hangingPunct="0">
              <a:spcBef>
                <a:spcPct val="10000"/>
              </a:spcBef>
              <a:spcAft>
                <a:spcPct val="0"/>
              </a:spcAft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2pPr>
            <a:lvl3pPr marL="568325" indent="-107950" algn="l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3pPr>
            <a:lvl4pPr marL="800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4pPr>
            <a:lvl5pPr marL="10287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0"/>
              </a:defRPr>
            </a:lvl5pPr>
            <a:lvl6pPr marL="14859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6pPr>
            <a:lvl7pPr marL="19431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7pPr>
            <a:lvl8pPr marL="24003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8pPr>
            <a:lvl9pPr marL="2857500" indent="-114300" algn="l" rtl="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22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23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24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25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26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27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28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29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30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31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600" kern="0" dirty="0" smtClean="0">
                <a:latin typeface="Consolas" panose="020B0609020204030204" pitchFamily="49" charset="0"/>
              </a:rPr>
              <a:t>Et</a:t>
            </a:r>
            <a:r>
              <a:rPr lang="en-US" altLang="en-US" sz="1600" kern="0" dirty="0" smtClean="0"/>
              <a:t>c</a:t>
            </a:r>
            <a:r>
              <a:rPr lang="en-US" altLang="en-US" sz="1800" kern="0" dirty="0" smtClean="0"/>
              <a:t>.</a:t>
            </a:r>
            <a:endParaRPr lang="en-US" altLang="en-US" sz="1800" kern="0" dirty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895578" y="1933576"/>
            <a:ext cx="2120900" cy="2339975"/>
            <a:chOff x="784" y="786"/>
            <a:chExt cx="1336" cy="1474"/>
          </a:xfrm>
        </p:grpSpPr>
        <p:sp>
          <p:nvSpPr>
            <p:cNvPr id="7" name="AutoShape 6"/>
            <p:cNvSpPr>
              <a:spLocks/>
            </p:cNvSpPr>
            <p:nvPr/>
          </p:nvSpPr>
          <p:spPr bwMode="auto">
            <a:xfrm>
              <a:off x="784" y="786"/>
              <a:ext cx="360" cy="1474"/>
            </a:xfrm>
            <a:prstGeom prst="rightBrace">
              <a:avLst>
                <a:gd name="adj1" fmla="val 42222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3600" tIns="46800" rIns="93600" bIns="46800" anchor="ctr">
              <a:noAutofit/>
            </a:bodyPr>
            <a:lstStyle/>
            <a:p>
              <a:endParaRPr lang="en-CA" dirty="0"/>
            </a:p>
          </p:txBody>
        </p:sp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1168" y="1094"/>
              <a:ext cx="952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no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 dirty="0">
                  <a:solidFill>
                    <a:schemeClr val="hlink"/>
                  </a:solidFill>
                </a:rPr>
                <a:t>Column 1 counts through all 10 possible values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854284" y="3838576"/>
            <a:ext cx="3624263" cy="1108075"/>
            <a:chOff x="818" y="2360"/>
            <a:chExt cx="2283" cy="698"/>
          </a:xfrm>
        </p:grpSpPr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818" y="2464"/>
              <a:ext cx="766" cy="24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1613" y="2360"/>
              <a:ext cx="1488" cy="698"/>
            </a:xfrm>
            <a:prstGeom prst="rect">
              <a:avLst/>
            </a:prstGeom>
            <a:noFill/>
            <a:ln w="381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 dirty="0">
                  <a:solidFill>
                    <a:schemeClr val="hlink"/>
                  </a:solidFill>
                </a:rPr>
                <a:t>For the next value, column 1 resets back to zero and column 2 increases by one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895578" y="4536282"/>
            <a:ext cx="2895600" cy="2198688"/>
            <a:chOff x="661" y="2697"/>
            <a:chExt cx="1824" cy="1385"/>
          </a:xfrm>
        </p:grpSpPr>
        <p:sp>
          <p:nvSpPr>
            <p:cNvPr id="17" name="AutoShape 13"/>
            <p:cNvSpPr>
              <a:spLocks/>
            </p:cNvSpPr>
            <p:nvPr/>
          </p:nvSpPr>
          <p:spPr bwMode="auto">
            <a:xfrm>
              <a:off x="661" y="2697"/>
              <a:ext cx="360" cy="1385"/>
            </a:xfrm>
            <a:prstGeom prst="rightBrace">
              <a:avLst>
                <a:gd name="adj1" fmla="val 33148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 anchor="ctr">
              <a:noAutofit/>
            </a:bodyPr>
            <a:lstStyle/>
            <a:p>
              <a:endParaRPr lang="en-CA" dirty="0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1045" y="3069"/>
              <a:ext cx="1440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 dirty="0">
                  <a:solidFill>
                    <a:schemeClr val="hlink"/>
                  </a:solidFill>
                </a:rPr>
                <a:t>Column 1 counts through all 10 possible values, column 2 remains unchanged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4986233" y="1964525"/>
            <a:ext cx="3759200" cy="2047875"/>
            <a:chOff x="3200" y="1144"/>
            <a:chExt cx="2368" cy="1290"/>
          </a:xfrm>
        </p:grpSpPr>
        <p:sp>
          <p:nvSpPr>
            <p:cNvPr id="20" name="Line 19"/>
            <p:cNvSpPr>
              <a:spLocks noChangeShapeType="1"/>
            </p:cNvSpPr>
            <p:nvPr/>
          </p:nvSpPr>
          <p:spPr bwMode="auto">
            <a:xfrm flipH="1" flipV="1">
              <a:off x="3200" y="1144"/>
              <a:ext cx="880" cy="91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4080" y="1736"/>
              <a:ext cx="1488" cy="698"/>
            </a:xfrm>
            <a:prstGeom prst="rect">
              <a:avLst/>
            </a:prstGeom>
            <a:noFill/>
            <a:ln w="381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 dirty="0">
                  <a:solidFill>
                    <a:schemeClr val="hlink"/>
                  </a:solidFill>
                </a:rPr>
                <a:t>For the next value, column 1 resets back to zero and column 2 increases by 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747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Decimal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5" y="1166813"/>
            <a:ext cx="8396288" cy="2781300"/>
          </a:xfrm>
        </p:spPr>
        <p:txBody>
          <a:bodyPr/>
          <a:lstStyle/>
          <a:p>
            <a:r>
              <a:rPr lang="en-CA" altLang="en-US" dirty="0" smtClean="0"/>
              <a:t>“Base ten”</a:t>
            </a:r>
            <a:endParaRPr lang="en-CA" altLang="en-US" dirty="0"/>
          </a:p>
          <a:p>
            <a:r>
              <a:rPr lang="en-CA" altLang="en-US" dirty="0"/>
              <a:t>Employs ten unique symbols (0, 1, 2, 3, 4, 5, 6, 7, 8, 9)</a:t>
            </a:r>
          </a:p>
          <a:p>
            <a:r>
              <a:rPr lang="en-CA" altLang="en-US" dirty="0"/>
              <a:t>Each digit can only take on the value from 0 – 9</a:t>
            </a:r>
          </a:p>
          <a:p>
            <a:pPr lvl="1"/>
            <a:r>
              <a:rPr lang="en-CA" altLang="en-US" dirty="0"/>
              <a:t>Once a column has traversed all ten values then that column resets back to zero (as does it right hand neighbours) and the column to it’s immediate left increases by one.</a:t>
            </a:r>
          </a:p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284620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/>
              <a:t>Recall: Computers Don’t Do Decimal!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Most parts of the computer work in a discrete state:</a:t>
            </a:r>
          </a:p>
          <a:p>
            <a:pPr lvl="1"/>
            <a:r>
              <a:rPr lang="en-US" altLang="en-US" dirty="0"/>
              <a:t>On/off</a:t>
            </a:r>
          </a:p>
          <a:p>
            <a:pPr lvl="1"/>
            <a:r>
              <a:rPr lang="en-US" altLang="en-US" dirty="0"/>
              <a:t>True/false</a:t>
            </a:r>
          </a:p>
          <a:p>
            <a:pPr lvl="1"/>
            <a:r>
              <a:rPr lang="en-US" altLang="en-US" dirty="0" smtClean="0"/>
              <a:t>Pitted/smooth</a:t>
            </a:r>
          </a:p>
          <a:p>
            <a:pPr lvl="1"/>
            <a:r>
              <a:rPr lang="en-US" altLang="en-US" dirty="0" smtClean="0"/>
              <a:t>Connected/not connected</a:t>
            </a:r>
            <a:endParaRPr lang="en-US" altLang="en-US" dirty="0"/>
          </a:p>
          <a:p>
            <a:r>
              <a:rPr lang="en-US" altLang="en-US" dirty="0"/>
              <a:t>These two states can be modeled with the binary number </a:t>
            </a:r>
            <a:r>
              <a:rPr lang="en-US" altLang="en-US" dirty="0" smtClean="0"/>
              <a:t>system.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753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Binary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5" y="1166813"/>
            <a:ext cx="8396288" cy="2781300"/>
          </a:xfrm>
        </p:spPr>
        <p:txBody>
          <a:bodyPr/>
          <a:lstStyle/>
          <a:p>
            <a:r>
              <a:rPr lang="en-CA" altLang="en-US" dirty="0"/>
              <a:t>Base two</a:t>
            </a:r>
          </a:p>
          <a:p>
            <a:r>
              <a:rPr lang="en-CA" altLang="en-US" dirty="0"/>
              <a:t>Employs two unique symbols </a:t>
            </a:r>
            <a:r>
              <a:rPr lang="en-CA" altLang="en-US" dirty="0" smtClean="0"/>
              <a:t>(e.g. 0 </a:t>
            </a:r>
            <a:r>
              <a:rPr lang="en-CA" altLang="en-US" dirty="0"/>
              <a:t>and 1</a:t>
            </a:r>
            <a:r>
              <a:rPr lang="en-CA" altLang="en-US" dirty="0" smtClean="0"/>
              <a:t>)</a:t>
            </a:r>
          </a:p>
          <a:p>
            <a:r>
              <a:rPr lang="en-CA" altLang="en-US" dirty="0"/>
              <a:t>Largest value that can be represented by 1 </a:t>
            </a:r>
            <a:r>
              <a:rPr lang="en-CA" altLang="en-US" dirty="0" smtClean="0"/>
              <a:t>binary </a:t>
            </a:r>
            <a:r>
              <a:rPr lang="en-CA" altLang="en-US" dirty="0"/>
              <a:t>digit = </a:t>
            </a:r>
            <a:r>
              <a:rPr lang="en-CA" altLang="en-US" dirty="0" smtClean="0"/>
              <a:t>1 </a:t>
            </a:r>
            <a:r>
              <a:rPr lang="en-CA" altLang="en-US" dirty="0"/>
              <a:t>= </a:t>
            </a:r>
            <a:r>
              <a:rPr lang="en-CA" altLang="en-US" dirty="0" smtClean="0"/>
              <a:t>base(2) – 1</a:t>
            </a:r>
          </a:p>
          <a:p>
            <a:pPr lvl="1"/>
            <a:r>
              <a:rPr lang="en-US" altLang="en-US" dirty="0" smtClean="0"/>
              <a:t>Confused? Apply this formula to decimal: largest value represented in decimal = base(10)-1</a:t>
            </a:r>
          </a:p>
          <a:p>
            <a:r>
              <a:rPr lang="en-US" altLang="en-US" dirty="0" smtClean="0"/>
              <a:t>Stepping through binary values.</a:t>
            </a:r>
            <a:endParaRPr lang="en-CA" altLang="en-US" dirty="0"/>
          </a:p>
          <a:p>
            <a:pPr lvl="1"/>
            <a:r>
              <a:rPr lang="en-CA" altLang="en-US" dirty="0" smtClean="0"/>
              <a:t>Once </a:t>
            </a:r>
            <a:r>
              <a:rPr lang="en-CA" altLang="en-US" dirty="0"/>
              <a:t>a column has traversed both values then that column resets back to zero (as does it right hand neighbours) and the column to it’s immediate left increases by one</a:t>
            </a:r>
            <a:r>
              <a:rPr lang="en-CA" altLang="en-US" dirty="0" smtClean="0"/>
              <a:t>.</a:t>
            </a:r>
          </a:p>
          <a:p>
            <a:pPr lvl="1"/>
            <a:r>
              <a:rPr lang="en-US" altLang="en-US" dirty="0" smtClean="0"/>
              <a:t>This is similar to decimal but because e</a:t>
            </a:r>
            <a:r>
              <a:rPr lang="en-CA" altLang="en-US" dirty="0" smtClean="0"/>
              <a:t>ach </a:t>
            </a:r>
            <a:r>
              <a:rPr lang="en-CA" altLang="en-US" dirty="0"/>
              <a:t>digit can only take on the value 0 or the value </a:t>
            </a:r>
            <a:r>
              <a:rPr lang="en-CA" altLang="en-US" dirty="0" smtClean="0"/>
              <a:t>1 (instead of 0 – 9 for decimal) increments will affect higher order (left most) columns more quickly.</a:t>
            </a:r>
            <a:endParaRPr lang="en-CA" altLang="en-US" dirty="0"/>
          </a:p>
          <a:p>
            <a:pPr lvl="1"/>
            <a:endParaRPr lang="en-CA" altLang="en-US" dirty="0"/>
          </a:p>
          <a:p>
            <a:endParaRPr lang="en-CA" altLang="en-US" dirty="0"/>
          </a:p>
        </p:txBody>
      </p:sp>
    </p:spTree>
    <p:extLst>
      <p:ext uri="{BB962C8B-B14F-4D97-AF65-F5344CB8AC3E}">
        <p14:creationId xmlns:p14="http://schemas.microsoft.com/office/powerpoint/2010/main" val="145408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Reminder: Incrementing By 1 In Decimal</a:t>
            </a:r>
            <a:endParaRPr lang="en-CA" u="none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5857" y="1108619"/>
            <a:ext cx="2244543" cy="5501662"/>
          </a:xfrm>
          <a:prstGeom prst="rect">
            <a:avLst/>
          </a:prstGeom>
        </p:spPr>
      </p:pic>
      <p:sp>
        <p:nvSpPr>
          <p:cNvPr id="7" name="Right Brace 6"/>
          <p:cNvSpPr/>
          <p:nvPr/>
        </p:nvSpPr>
        <p:spPr bwMode="auto">
          <a:xfrm>
            <a:off x="3200400" y="1972490"/>
            <a:ext cx="258896" cy="1773245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3548604" y="2336046"/>
            <a:ext cx="3226526" cy="88827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800" b="1" dirty="0" smtClean="0">
                <a:solidFill>
                  <a:srgbClr val="FF0000"/>
                </a:solidFill>
              </a:rPr>
              <a:t>Symbols are used up every 10 rows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in the lowest order (right most/first) column.</a:t>
            </a:r>
            <a:endParaRPr lang="en-CA" sz="1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60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Incrementing By 1: Binary</a:t>
            </a:r>
            <a:endParaRPr lang="en-CA" dirty="0"/>
          </a:p>
        </p:txBody>
      </p:sp>
      <p:grpSp>
        <p:nvGrpSpPr>
          <p:cNvPr id="3" name="Group 2"/>
          <p:cNvGrpSpPr/>
          <p:nvPr/>
        </p:nvGrpSpPr>
        <p:grpSpPr>
          <a:xfrm>
            <a:off x="4573016" y="1972490"/>
            <a:ext cx="3579223" cy="888274"/>
            <a:chOff x="4573016" y="1972490"/>
            <a:chExt cx="3579223" cy="888274"/>
          </a:xfrm>
        </p:grpSpPr>
        <p:sp>
          <p:nvSpPr>
            <p:cNvPr id="7" name="Right Brace 6"/>
            <p:cNvSpPr/>
            <p:nvPr/>
          </p:nvSpPr>
          <p:spPr bwMode="auto">
            <a:xfrm>
              <a:off x="4573016" y="2129245"/>
              <a:ext cx="248194" cy="561703"/>
            </a:xfrm>
            <a:prstGeom prst="rightBrac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25713" y="1972490"/>
              <a:ext cx="3226526" cy="888274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Right most column increment through all symbols (in this case 0,1</a:t>
              </a:r>
              <a:r>
                <a:rPr lang="en-US" sz="1800" b="1" dirty="0" smtClean="0">
                  <a:solidFill>
                    <a:srgbClr val="FF0000"/>
                  </a:solidFill>
                </a:rPr>
                <a:t>). Symbols are used up every 2 rows.</a:t>
              </a:r>
              <a:endParaRPr lang="en-CA" sz="1800" b="1" dirty="0" smtClean="0">
                <a:solidFill>
                  <a:srgbClr val="FF0000"/>
                </a:solidFill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362" y="1302884"/>
            <a:ext cx="2253654" cy="3817756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96863" y="1693815"/>
            <a:ext cx="2554897" cy="1166949"/>
            <a:chOff x="96863" y="1693815"/>
            <a:chExt cx="2554897" cy="1166949"/>
          </a:xfrm>
        </p:grpSpPr>
        <p:sp>
          <p:nvSpPr>
            <p:cNvPr id="9" name="TextBox 8"/>
            <p:cNvSpPr txBox="1"/>
            <p:nvPr/>
          </p:nvSpPr>
          <p:spPr>
            <a:xfrm>
              <a:off x="96863" y="1693815"/>
              <a:ext cx="1974305" cy="1166949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>
                  <a:solidFill>
                    <a:srgbClr val="FF0000"/>
                  </a:solidFill>
                </a:rPr>
                <a:t>“Used up” all symbols in previous column, increase next column to left by 1</a:t>
              </a:r>
              <a:endParaRPr lang="en-CA" sz="16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1567543" y="2259874"/>
              <a:ext cx="1084217" cy="588283"/>
            </a:xfrm>
            <a:custGeom>
              <a:avLst/>
              <a:gdLst>
                <a:gd name="connsiteX0" fmla="*/ 0 w 1084217"/>
                <a:gd name="connsiteY0" fmla="*/ 0 h 588283"/>
                <a:gd name="connsiteX1" fmla="*/ 248194 w 1084217"/>
                <a:gd name="connsiteY1" fmla="*/ 26126 h 588283"/>
                <a:gd name="connsiteX2" fmla="*/ 287383 w 1084217"/>
                <a:gd name="connsiteY2" fmla="*/ 52252 h 588283"/>
                <a:gd name="connsiteX3" fmla="*/ 313508 w 1084217"/>
                <a:gd name="connsiteY3" fmla="*/ 91440 h 588283"/>
                <a:gd name="connsiteX4" fmla="*/ 352697 w 1084217"/>
                <a:gd name="connsiteY4" fmla="*/ 117566 h 588283"/>
                <a:gd name="connsiteX5" fmla="*/ 378823 w 1084217"/>
                <a:gd name="connsiteY5" fmla="*/ 195943 h 588283"/>
                <a:gd name="connsiteX6" fmla="*/ 404948 w 1084217"/>
                <a:gd name="connsiteY6" fmla="*/ 274320 h 588283"/>
                <a:gd name="connsiteX7" fmla="*/ 418011 w 1084217"/>
                <a:gd name="connsiteY7" fmla="*/ 313509 h 588283"/>
                <a:gd name="connsiteX8" fmla="*/ 444137 w 1084217"/>
                <a:gd name="connsiteY8" fmla="*/ 352697 h 588283"/>
                <a:gd name="connsiteX9" fmla="*/ 483326 w 1084217"/>
                <a:gd name="connsiteY9" fmla="*/ 431075 h 588283"/>
                <a:gd name="connsiteX10" fmla="*/ 561703 w 1084217"/>
                <a:gd name="connsiteY10" fmla="*/ 483326 h 588283"/>
                <a:gd name="connsiteX11" fmla="*/ 705394 w 1084217"/>
                <a:gd name="connsiteY11" fmla="*/ 470263 h 588283"/>
                <a:gd name="connsiteX12" fmla="*/ 744583 w 1084217"/>
                <a:gd name="connsiteY12" fmla="*/ 457200 h 588283"/>
                <a:gd name="connsiteX13" fmla="*/ 927463 w 1084217"/>
                <a:gd name="connsiteY13" fmla="*/ 470263 h 588283"/>
                <a:gd name="connsiteX14" fmla="*/ 1005840 w 1084217"/>
                <a:gd name="connsiteY14" fmla="*/ 522515 h 588283"/>
                <a:gd name="connsiteX15" fmla="*/ 992777 w 1084217"/>
                <a:gd name="connsiteY15" fmla="*/ 483326 h 588283"/>
                <a:gd name="connsiteX16" fmla="*/ 1018903 w 1084217"/>
                <a:gd name="connsiteY16" fmla="*/ 522515 h 588283"/>
                <a:gd name="connsiteX17" fmla="*/ 1005840 w 1084217"/>
                <a:gd name="connsiteY17" fmla="*/ 587829 h 588283"/>
                <a:gd name="connsiteX18" fmla="*/ 1084217 w 1084217"/>
                <a:gd name="connsiteY18" fmla="*/ 535577 h 588283"/>
                <a:gd name="connsiteX19" fmla="*/ 1045028 w 1084217"/>
                <a:gd name="connsiteY19" fmla="*/ 509452 h 588283"/>
                <a:gd name="connsiteX20" fmla="*/ 992777 w 1084217"/>
                <a:gd name="connsiteY20" fmla="*/ 431075 h 588283"/>
                <a:gd name="connsiteX21" fmla="*/ 966651 w 1084217"/>
                <a:gd name="connsiteY21" fmla="*/ 391886 h 588283"/>
                <a:gd name="connsiteX22" fmla="*/ 953588 w 1084217"/>
                <a:gd name="connsiteY22" fmla="*/ 378823 h 588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84217" h="588283">
                  <a:moveTo>
                    <a:pt x="0" y="0"/>
                  </a:moveTo>
                  <a:cubicBezTo>
                    <a:pt x="5605" y="374"/>
                    <a:pt x="189554" y="994"/>
                    <a:pt x="248194" y="26126"/>
                  </a:cubicBezTo>
                  <a:cubicBezTo>
                    <a:pt x="262624" y="32311"/>
                    <a:pt x="274320" y="43543"/>
                    <a:pt x="287383" y="52252"/>
                  </a:cubicBezTo>
                  <a:cubicBezTo>
                    <a:pt x="296091" y="65315"/>
                    <a:pt x="302407" y="80339"/>
                    <a:pt x="313508" y="91440"/>
                  </a:cubicBezTo>
                  <a:cubicBezTo>
                    <a:pt x="324609" y="102541"/>
                    <a:pt x="344376" y="104253"/>
                    <a:pt x="352697" y="117566"/>
                  </a:cubicBezTo>
                  <a:cubicBezTo>
                    <a:pt x="367293" y="140919"/>
                    <a:pt x="370114" y="169817"/>
                    <a:pt x="378823" y="195943"/>
                  </a:cubicBezTo>
                  <a:lnTo>
                    <a:pt x="404948" y="274320"/>
                  </a:lnTo>
                  <a:cubicBezTo>
                    <a:pt x="409302" y="287383"/>
                    <a:pt x="410373" y="302052"/>
                    <a:pt x="418011" y="313509"/>
                  </a:cubicBezTo>
                  <a:lnTo>
                    <a:pt x="444137" y="352697"/>
                  </a:lnTo>
                  <a:cubicBezTo>
                    <a:pt x="453455" y="380651"/>
                    <a:pt x="459493" y="410221"/>
                    <a:pt x="483326" y="431075"/>
                  </a:cubicBezTo>
                  <a:cubicBezTo>
                    <a:pt x="506956" y="451751"/>
                    <a:pt x="561703" y="483326"/>
                    <a:pt x="561703" y="483326"/>
                  </a:cubicBezTo>
                  <a:cubicBezTo>
                    <a:pt x="609600" y="478972"/>
                    <a:pt x="657783" y="477065"/>
                    <a:pt x="705394" y="470263"/>
                  </a:cubicBezTo>
                  <a:cubicBezTo>
                    <a:pt x="719025" y="468316"/>
                    <a:pt x="730813" y="457200"/>
                    <a:pt x="744583" y="457200"/>
                  </a:cubicBezTo>
                  <a:cubicBezTo>
                    <a:pt x="805698" y="457200"/>
                    <a:pt x="866503" y="465909"/>
                    <a:pt x="927463" y="470263"/>
                  </a:cubicBezTo>
                  <a:cubicBezTo>
                    <a:pt x="953589" y="487680"/>
                    <a:pt x="1015769" y="552303"/>
                    <a:pt x="1005840" y="522515"/>
                  </a:cubicBezTo>
                  <a:cubicBezTo>
                    <a:pt x="1001486" y="509452"/>
                    <a:pt x="979007" y="483326"/>
                    <a:pt x="992777" y="483326"/>
                  </a:cubicBezTo>
                  <a:cubicBezTo>
                    <a:pt x="1008477" y="483326"/>
                    <a:pt x="1010194" y="509452"/>
                    <a:pt x="1018903" y="522515"/>
                  </a:cubicBezTo>
                  <a:cubicBezTo>
                    <a:pt x="1014549" y="544286"/>
                    <a:pt x="984069" y="583475"/>
                    <a:pt x="1005840" y="587829"/>
                  </a:cubicBezTo>
                  <a:cubicBezTo>
                    <a:pt x="1036630" y="593987"/>
                    <a:pt x="1084217" y="535577"/>
                    <a:pt x="1084217" y="535577"/>
                  </a:cubicBezTo>
                  <a:cubicBezTo>
                    <a:pt x="1071154" y="526869"/>
                    <a:pt x="1055366" y="521267"/>
                    <a:pt x="1045028" y="509452"/>
                  </a:cubicBezTo>
                  <a:cubicBezTo>
                    <a:pt x="1024351" y="485822"/>
                    <a:pt x="1010194" y="457201"/>
                    <a:pt x="992777" y="431075"/>
                  </a:cubicBezTo>
                  <a:cubicBezTo>
                    <a:pt x="984068" y="418012"/>
                    <a:pt x="977752" y="402987"/>
                    <a:pt x="966651" y="391886"/>
                  </a:cubicBezTo>
                  <a:lnTo>
                    <a:pt x="953588" y="378823"/>
                  </a:ln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395151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Counting In Binary</a:t>
            </a:r>
          </a:p>
        </p:txBody>
      </p:sp>
      <p:graphicFrame>
        <p:nvGraphicFramePr>
          <p:cNvPr id="182328" name="Group 56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3956433934"/>
              </p:ext>
            </p:extLst>
          </p:nvPr>
        </p:nvGraphicFramePr>
        <p:xfrm>
          <a:off x="414338" y="1095375"/>
          <a:ext cx="8178800" cy="5524501"/>
        </p:xfrm>
        <a:graphic>
          <a:graphicData uri="http://schemas.openxmlformats.org/drawingml/2006/table">
            <a:tbl>
              <a:tblPr/>
              <a:tblGrid>
                <a:gridCol w="2044700"/>
                <a:gridCol w="2044700"/>
                <a:gridCol w="2044700"/>
                <a:gridCol w="2044700"/>
              </a:tblGrid>
              <a:tr h="752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Binary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Binary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0001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1001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5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0101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1101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5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09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none" dirty="0" smtClean="0"/>
              <a:t>Decimal: Represents Values Using Powers Of Ten</a:t>
            </a:r>
            <a:endParaRPr lang="en-CA" sz="280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482</a:t>
            </a:r>
          </a:p>
          <a:p>
            <a:pPr lvl="1"/>
            <a:r>
              <a:rPr lang="en-US" dirty="0" smtClean="0"/>
              <a:t>Breaking it down: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4 of the hundreds units         400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8 of the tens units              80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2 of the ones units               </a:t>
            </a:r>
            <a:r>
              <a:rPr lang="en-US" u="sng" dirty="0" smtClean="0">
                <a:latin typeface="Consolas" panose="020B0609020204030204" pitchFamily="49" charset="0"/>
              </a:rPr>
              <a:t>2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Total                           </a:t>
            </a:r>
            <a:r>
              <a:rPr lang="en-US" b="1" dirty="0" smtClean="0">
                <a:latin typeface="Consolas" panose="020B0609020204030204" pitchFamily="49" charset="0"/>
              </a:rPr>
              <a:t>482</a:t>
            </a:r>
          </a:p>
          <a:p>
            <a:pPr lvl="1"/>
            <a:r>
              <a:rPr lang="en-US" dirty="0" smtClean="0"/>
              <a:t>These values are actually computed with powers of 10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Hundreds units: 4x10</a:t>
            </a:r>
            <a:r>
              <a:rPr lang="en-US" baseline="30000" dirty="0" smtClean="0">
                <a:latin typeface="Consolas" panose="020B0609020204030204" pitchFamily="49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</a:rPr>
              <a:t> = 4x100 = 400</a:t>
            </a:r>
          </a:p>
          <a:p>
            <a:pPr lvl="2"/>
            <a:r>
              <a:rPr lang="en-US" dirty="0">
                <a:latin typeface="Consolas" panose="020B0609020204030204" pitchFamily="49" charset="0"/>
              </a:rPr>
              <a:t>Hundreds units: </a:t>
            </a:r>
            <a:r>
              <a:rPr lang="en-US" dirty="0" smtClean="0">
                <a:latin typeface="Consolas" panose="020B0609020204030204" pitchFamily="49" charset="0"/>
              </a:rPr>
              <a:t>8x10</a:t>
            </a:r>
            <a:r>
              <a:rPr lang="en-US" baseline="30000" dirty="0"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8x10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  80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Ones </a:t>
            </a:r>
            <a:r>
              <a:rPr lang="en-US" dirty="0">
                <a:latin typeface="Consolas" panose="020B0609020204030204" pitchFamily="49" charset="0"/>
              </a:rPr>
              <a:t>units: </a:t>
            </a:r>
            <a:r>
              <a:rPr lang="en-US" dirty="0" smtClean="0">
                <a:latin typeface="Consolas" panose="020B0609020204030204" pitchFamily="49" charset="0"/>
              </a:rPr>
              <a:t>2x10</a:t>
            </a:r>
            <a:r>
              <a:rPr lang="en-US" baseline="30000" dirty="0"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    = 2x1 </a:t>
            </a:r>
            <a:r>
              <a:rPr lang="en-US" dirty="0">
                <a:latin typeface="Consolas" panose="020B0609020204030204" pitchFamily="49" charset="0"/>
              </a:rPr>
              <a:t>=   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u="sng" dirty="0" smtClean="0">
                <a:latin typeface="Consolas" panose="020B0609020204030204" pitchFamily="49" charset="0"/>
              </a:rPr>
              <a:t> 2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Sum                             </a:t>
            </a:r>
            <a:r>
              <a:rPr lang="en-US" b="1" dirty="0" smtClean="0">
                <a:latin typeface="Consolas" panose="020B0609020204030204" pitchFamily="49" charset="0"/>
              </a:rPr>
              <a:t>482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You can label the exponents by adding a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super script </a:t>
            </a:r>
            <a:r>
              <a:rPr lang="en-US" dirty="0" smtClean="0">
                <a:cs typeface="Calibri" panose="020F0502020204030204" pitchFamily="34" charset="0"/>
              </a:rPr>
              <a:t>above the digits.</a:t>
            </a:r>
            <a:endParaRPr lang="en-US" dirty="0">
              <a:cs typeface="Calibri" panose="020F0502020204030204" pitchFamily="34" charset="0"/>
            </a:endParaRPr>
          </a:p>
          <a:p>
            <a:pPr marL="4603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927951" y="973444"/>
            <a:ext cx="605927" cy="253388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2 1 0</a:t>
            </a:r>
            <a:endParaRPr lang="en-CA" sz="1200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Information Vs. Data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Data: </a:t>
            </a:r>
          </a:p>
          <a:p>
            <a:pPr lvl="1"/>
            <a:r>
              <a:rPr lang="en-US" dirty="0" smtClean="0"/>
              <a:t>The raw information without any context</a:t>
            </a:r>
          </a:p>
          <a:p>
            <a:pPr lvl="1"/>
            <a:r>
              <a:rPr lang="en-US" dirty="0" smtClean="0"/>
              <a:t>Examples (you don’t have to interpret this data unless you are taught how to do this sometime during the semester).</a:t>
            </a:r>
          </a:p>
          <a:p>
            <a:pPr lvl="2"/>
            <a:r>
              <a:rPr lang="en-US" dirty="0" smtClean="0"/>
              <a:t>12, 07, 1941 (or Dec. 7, 1941)</a:t>
            </a:r>
          </a:p>
          <a:p>
            <a:pPr lvl="2"/>
            <a:r>
              <a:rPr lang="en-US" dirty="0" smtClean="0"/>
              <a:t>04, 05, 2063 (or April 5, 2063)</a:t>
            </a:r>
          </a:p>
          <a:p>
            <a:pPr lvl="2"/>
            <a:r>
              <a:rPr lang="en-US" dirty="0">
                <a:latin typeface="Consolas" panose="020B0609020204030204" pitchFamily="49" charset="0"/>
              </a:rPr>
              <a:t>01111000 00110010 </a:t>
            </a:r>
            <a:r>
              <a:rPr lang="en-US" dirty="0" smtClean="0">
                <a:latin typeface="Consolas" panose="020B0609020204030204" pitchFamily="49" charset="0"/>
              </a:rPr>
              <a:t>01000101</a:t>
            </a:r>
            <a:r>
              <a:rPr lang="en-US" dirty="0" smtClean="0">
                <a:cs typeface="Calibri" panose="020F0502020204030204" pitchFamily="34" charset="0"/>
              </a:rPr>
              <a:t> (</a:t>
            </a:r>
            <a:r>
              <a:rPr lang="en-US" b="1" dirty="0" smtClean="0">
                <a:cs typeface="Calibri" panose="020F0502020204030204" pitchFamily="34" charset="0"/>
              </a:rPr>
              <a:t>computer stores all data as binary</a:t>
            </a:r>
            <a:r>
              <a:rPr lang="en-US" dirty="0" smtClean="0">
                <a:cs typeface="Calibri" panose="020F0502020204030204" pitchFamily="34" charset="0"/>
              </a:rPr>
              <a:t>)</a:t>
            </a:r>
          </a:p>
          <a:p>
            <a:r>
              <a:rPr lang="en-US" b="1" dirty="0" smtClean="0"/>
              <a:t>Information:</a:t>
            </a:r>
          </a:p>
          <a:p>
            <a:pPr lvl="1"/>
            <a:r>
              <a:rPr lang="en-US" dirty="0" smtClean="0"/>
              <a:t>Data that has been processed or manipulated in order to provide a meaningful context</a:t>
            </a:r>
          </a:p>
          <a:p>
            <a:pPr lvl="1"/>
            <a:r>
              <a:rPr lang="en-US" dirty="0" smtClean="0"/>
              <a:t>Context for the above examples of data:</a:t>
            </a:r>
          </a:p>
          <a:p>
            <a:pPr lvl="2"/>
            <a:r>
              <a:rPr lang="en-US" dirty="0" smtClean="0"/>
              <a:t>World War II: Japan launches a surprise attack on the American naval base at Pearl Harbor resulting on the latter’s entry into the war.</a:t>
            </a:r>
          </a:p>
          <a:p>
            <a:pPr lvl="2"/>
            <a:r>
              <a:rPr lang="en-US" dirty="0" smtClean="0"/>
              <a:t>Star Trek: The first contact of an extraterrestrial race (Vulcans) with humans and this leads to the eventual founding of the United Federation of planets.</a:t>
            </a:r>
          </a:p>
          <a:p>
            <a:pPr lvl="2"/>
            <a:r>
              <a:rPr lang="en-US" dirty="0" smtClean="0"/>
              <a:t>Third example: If the bits are interpreted as text: </a:t>
            </a:r>
            <a:r>
              <a:rPr lang="en-US" dirty="0" smtClean="0">
                <a:latin typeface="Consolas" panose="020B0609020204030204" pitchFamily="49" charset="0"/>
              </a:rPr>
              <a:t>x2E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Third example: if the bits are interpreted as (RGB) colors: </a:t>
            </a:r>
            <a:endParaRPr lang="en-CA" dirty="0">
              <a:cs typeface="Calibri" panose="020F0502020204030204" pitchFamily="34" charset="0"/>
            </a:endParaRPr>
          </a:p>
          <a:p>
            <a:endParaRPr lang="en-CA" dirty="0"/>
          </a:p>
        </p:txBody>
      </p:sp>
      <p:sp>
        <p:nvSpPr>
          <p:cNvPr id="4" name="Oval 3"/>
          <p:cNvSpPr/>
          <p:nvPr/>
        </p:nvSpPr>
        <p:spPr bwMode="auto">
          <a:xfrm>
            <a:off x="6561435" y="5978343"/>
            <a:ext cx="901337" cy="666206"/>
          </a:xfrm>
          <a:prstGeom prst="ellipse">
            <a:avLst/>
          </a:prstGeom>
          <a:solidFill>
            <a:srgbClr val="783245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8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none" dirty="0" smtClean="0"/>
              <a:t>Binary: Represents Values Using Powers Of Two</a:t>
            </a:r>
            <a:endParaRPr lang="en-CA" sz="2800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1011</a:t>
            </a:r>
            <a:r>
              <a:rPr lang="en-US" baseline="-25000" dirty="0" smtClean="0"/>
              <a:t>2 </a:t>
            </a:r>
            <a:r>
              <a:rPr lang="en-US" dirty="0" smtClean="0"/>
              <a:t>(binary) = 11</a:t>
            </a:r>
            <a:r>
              <a:rPr lang="en-US" baseline="-25000" dirty="0" smtClean="0"/>
              <a:t>10 </a:t>
            </a:r>
            <a:r>
              <a:rPr lang="en-US" dirty="0" smtClean="0"/>
              <a:t>(decimal) </a:t>
            </a:r>
            <a:endParaRPr lang="en-US" baseline="-25000" dirty="0" smtClean="0"/>
          </a:p>
          <a:p>
            <a:pPr lvl="1"/>
            <a:r>
              <a:rPr lang="en-US" dirty="0" smtClean="0"/>
              <a:t>Labeled with a super script (allows us to see the ‘powers/exponents)</a:t>
            </a:r>
          </a:p>
          <a:p>
            <a:pPr lvl="1"/>
            <a:endParaRPr lang="en-US" dirty="0"/>
          </a:p>
          <a:p>
            <a:pPr marL="225425" lvl="1" indent="0">
              <a:buNone/>
            </a:pPr>
            <a:r>
              <a:rPr lang="en-US" dirty="0" smtClean="0"/>
              <a:t>  1  0  1  1</a:t>
            </a:r>
          </a:p>
          <a:p>
            <a:pPr lvl="1"/>
            <a:r>
              <a:rPr lang="en-US" dirty="0" smtClean="0"/>
              <a:t>Breaking it down: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1x2</a:t>
            </a:r>
            <a:r>
              <a:rPr lang="en-US" baseline="30000" dirty="0" smtClean="0">
                <a:latin typeface="Consolas" panose="020B0609020204030204" pitchFamily="49" charset="0"/>
              </a:rPr>
              <a:t>3</a:t>
            </a:r>
            <a:r>
              <a:rPr lang="en-US" dirty="0" smtClean="0">
                <a:latin typeface="Consolas" panose="020B0609020204030204" pitchFamily="49" charset="0"/>
              </a:rPr>
              <a:t> = 1x8 = 8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0x2</a:t>
            </a:r>
            <a:r>
              <a:rPr lang="en-US" baseline="30000" dirty="0">
                <a:latin typeface="Consolas" panose="020B0609020204030204" pitchFamily="49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0x4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0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1x2</a:t>
            </a:r>
            <a:r>
              <a:rPr lang="en-US" baseline="30000" dirty="0"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1x2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2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1x2</a:t>
            </a:r>
            <a:r>
              <a:rPr lang="en-US" baseline="30000" dirty="0"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1x1 </a:t>
            </a:r>
            <a:r>
              <a:rPr lang="en-US" dirty="0">
                <a:latin typeface="Consolas" panose="020B0609020204030204" pitchFamily="49" charset="0"/>
              </a:rPr>
              <a:t>=</a:t>
            </a:r>
            <a:r>
              <a:rPr lang="en-US" u="sng" dirty="0">
                <a:latin typeface="Consolas" panose="020B0609020204030204" pitchFamily="49" charset="0"/>
              </a:rPr>
              <a:t> </a:t>
            </a:r>
            <a:r>
              <a:rPr lang="en-US" u="sng" dirty="0" smtClean="0">
                <a:latin typeface="Consolas" panose="020B0609020204030204" pitchFamily="49" charset="0"/>
              </a:rPr>
              <a:t>1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Sum         11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652530" y="1994053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7306" y="1994053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082" y="1994053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7677" y="1994053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3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77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You’ve Learned To Convert: Any Base To Decimal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altLang="en-US" dirty="0"/>
              <a:t>Evaluate the expression: the base raised to some </a:t>
            </a:r>
            <a:r>
              <a:rPr lang="en-CA" altLang="en-US" b="1" dirty="0">
                <a:solidFill>
                  <a:srgbClr val="FF0000"/>
                </a:solidFill>
              </a:rPr>
              <a:t>exponent</a:t>
            </a:r>
            <a:r>
              <a:rPr lang="en-CA" altLang="en-US" sz="2000" baseline="-25000" dirty="0"/>
              <a:t>1, </a:t>
            </a:r>
            <a:r>
              <a:rPr lang="en-CA" altLang="en-US" dirty="0"/>
              <a:t>multiply the resulting expression</a:t>
            </a:r>
            <a:r>
              <a:rPr lang="en-CA" altLang="en-US" baseline="-25000" dirty="0"/>
              <a:t> </a:t>
            </a:r>
            <a:r>
              <a:rPr lang="en-CA" altLang="en-US" dirty="0"/>
              <a:t>by the corresponding digit and sum the resulting products.</a:t>
            </a:r>
          </a:p>
          <a:p>
            <a:r>
              <a:rPr lang="en-CA" altLang="en-US" b="1" dirty="0"/>
              <a:t>General formula</a:t>
            </a:r>
            <a:r>
              <a:rPr lang="en-CA" altLang="en-US" b="1" dirty="0" smtClean="0"/>
              <a:t>:</a:t>
            </a:r>
          </a:p>
          <a:p>
            <a:pPr marL="225425" lvl="1" indent="0">
              <a:buNone/>
            </a:pPr>
            <a:endParaRPr lang="en-CA" altLang="en-US" dirty="0"/>
          </a:p>
          <a:p>
            <a:pPr marL="225425" lvl="1" indent="0">
              <a:buNone/>
            </a:pPr>
            <a:r>
              <a:rPr lang="en-CA" altLang="en-US" sz="1800" dirty="0" smtClean="0">
                <a:latin typeface="Consolas" panose="020B0609020204030204" pitchFamily="49" charset="0"/>
              </a:rPr>
              <a:t>d7   </a:t>
            </a:r>
            <a:r>
              <a:rPr lang="en-CA" altLang="en-US" sz="1800" dirty="0">
                <a:latin typeface="Consolas" panose="020B0609020204030204" pitchFamily="49" charset="0"/>
              </a:rPr>
              <a:t>d6   d5   d4</a:t>
            </a:r>
            <a:r>
              <a:rPr lang="en-CA" altLang="en-US" sz="1800" b="1" dirty="0">
                <a:latin typeface="Consolas" panose="020B0609020204030204" pitchFamily="49" charset="0"/>
              </a:rPr>
              <a:t>.</a:t>
            </a:r>
            <a:r>
              <a:rPr lang="en-CA" altLang="en-US" sz="1800" dirty="0">
                <a:latin typeface="Consolas" panose="020B0609020204030204" pitchFamily="49" charset="0"/>
              </a:rPr>
              <a:t>   d3    d2   </a:t>
            </a:r>
            <a:r>
              <a:rPr lang="en-CA" altLang="en-US" sz="1800" dirty="0" smtClean="0">
                <a:latin typeface="Consolas" panose="020B0609020204030204" pitchFamily="49" charset="0"/>
              </a:rPr>
              <a:t>d1</a:t>
            </a:r>
            <a:r>
              <a:rPr lang="en-CA" altLang="en-US" sz="1800" baseline="-25000" dirty="0" smtClean="0">
                <a:latin typeface="Consolas" panose="020B0609020204030204" pitchFamily="49" charset="0"/>
              </a:rPr>
              <a:t>b</a:t>
            </a:r>
          </a:p>
          <a:p>
            <a:pPr marL="225425" lvl="1" indent="0">
              <a:buNone/>
            </a:pPr>
            <a:r>
              <a:rPr lang="en-US" altLang="en-US" sz="1800" dirty="0" smtClean="0"/>
              <a:t>(d7xb</a:t>
            </a:r>
            <a:r>
              <a:rPr lang="en-US" altLang="en-US" sz="1800" b="1" baseline="30000" dirty="0" smtClean="0">
                <a:solidFill>
                  <a:srgbClr val="FF0000"/>
                </a:solidFill>
              </a:rPr>
              <a:t>3</a:t>
            </a:r>
            <a:r>
              <a:rPr lang="en-US" altLang="en-US" sz="1800" dirty="0" smtClean="0"/>
              <a:t>)+(d6xb</a:t>
            </a:r>
            <a:r>
              <a:rPr lang="en-US" altLang="en-US" sz="1800" b="1" baseline="30000" dirty="0">
                <a:solidFill>
                  <a:srgbClr val="FF0000"/>
                </a:solidFill>
              </a:rPr>
              <a:t>2</a:t>
            </a:r>
            <a:r>
              <a:rPr lang="en-US" altLang="en-US" sz="1800" dirty="0" smtClean="0"/>
              <a:t>)+</a:t>
            </a:r>
            <a:r>
              <a:rPr lang="en-US" altLang="en-US" sz="1800" dirty="0"/>
              <a:t>(</a:t>
            </a:r>
            <a:r>
              <a:rPr lang="en-US" altLang="en-US" sz="1800" dirty="0" smtClean="0"/>
              <a:t>d5xb</a:t>
            </a:r>
            <a:r>
              <a:rPr lang="en-US" altLang="en-US" sz="1800" b="1" baseline="30000" dirty="0">
                <a:solidFill>
                  <a:srgbClr val="FF0000"/>
                </a:solidFill>
              </a:rPr>
              <a:t>1</a:t>
            </a:r>
            <a:r>
              <a:rPr lang="en-US" altLang="en-US" sz="1800" dirty="0" smtClean="0"/>
              <a:t>)+</a:t>
            </a:r>
            <a:r>
              <a:rPr lang="en-US" altLang="en-US" sz="1800" dirty="0"/>
              <a:t>(</a:t>
            </a:r>
            <a:r>
              <a:rPr lang="en-US" altLang="en-US" sz="1800" dirty="0" smtClean="0"/>
              <a:t>d4xb</a:t>
            </a:r>
            <a:r>
              <a:rPr lang="en-US" altLang="en-US" sz="1800" b="1" baseline="30000" dirty="0" smtClean="0">
                <a:solidFill>
                  <a:srgbClr val="FF0000"/>
                </a:solidFill>
              </a:rPr>
              <a:t>0</a:t>
            </a:r>
            <a:r>
              <a:rPr lang="en-US" altLang="en-US" sz="1800" dirty="0" smtClean="0"/>
              <a:t>)+</a:t>
            </a:r>
            <a:r>
              <a:rPr lang="en-US" altLang="en-US" sz="1800" dirty="0"/>
              <a:t>(</a:t>
            </a:r>
            <a:r>
              <a:rPr lang="en-US" altLang="en-US" sz="1800" dirty="0" smtClean="0"/>
              <a:t>d3xb</a:t>
            </a:r>
            <a:r>
              <a:rPr lang="en-US" altLang="en-US" sz="1800" b="1" baseline="30000" dirty="0" smtClean="0">
                <a:solidFill>
                  <a:srgbClr val="FF0000"/>
                </a:solidFill>
              </a:rPr>
              <a:t>-1</a:t>
            </a:r>
            <a:r>
              <a:rPr lang="en-US" altLang="en-US" sz="1800" dirty="0" smtClean="0"/>
              <a:t>)+</a:t>
            </a:r>
            <a:r>
              <a:rPr lang="en-US" altLang="en-US" sz="1800" dirty="0"/>
              <a:t>(</a:t>
            </a:r>
            <a:r>
              <a:rPr lang="en-US" altLang="en-US" sz="1800" dirty="0" smtClean="0"/>
              <a:t>d2xb</a:t>
            </a:r>
            <a:r>
              <a:rPr lang="en-US" altLang="en-US" sz="1800" b="1" baseline="30000" dirty="0" smtClean="0">
                <a:solidFill>
                  <a:srgbClr val="FF0000"/>
                </a:solidFill>
              </a:rPr>
              <a:t>-2</a:t>
            </a:r>
            <a:r>
              <a:rPr lang="en-US" altLang="en-US" sz="1800" dirty="0" smtClean="0"/>
              <a:t>)+</a:t>
            </a:r>
            <a:r>
              <a:rPr lang="en-US" altLang="en-US" sz="1800" dirty="0"/>
              <a:t>(</a:t>
            </a:r>
            <a:r>
              <a:rPr lang="en-US" altLang="en-US" sz="1800" dirty="0" smtClean="0"/>
              <a:t>d1xb</a:t>
            </a:r>
            <a:r>
              <a:rPr lang="en-US" altLang="en-US" sz="1800" b="1" baseline="30000" dirty="0" smtClean="0">
                <a:solidFill>
                  <a:srgbClr val="FF0000"/>
                </a:solidFill>
              </a:rPr>
              <a:t>-3</a:t>
            </a:r>
            <a:r>
              <a:rPr lang="en-US" altLang="en-US" sz="1800" dirty="0" smtClean="0"/>
              <a:t>)</a:t>
            </a:r>
            <a:endParaRPr lang="en-CA" altLang="en-US" sz="1800" b="1" dirty="0"/>
          </a:p>
          <a:p>
            <a:pPr marL="225425" lvl="1" indent="0">
              <a:buNone/>
            </a:pPr>
            <a:r>
              <a:rPr lang="en-CA" altLang="en-US" b="1" dirty="0" smtClean="0"/>
              <a:t>Example</a:t>
            </a:r>
            <a:endParaRPr lang="en-US" altLang="en-US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endParaRPr lang="en-CA" altLang="en-US" dirty="0" smtClean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altLang="en-US" dirty="0" smtClean="0">
                <a:latin typeface="Consolas" panose="020B0609020204030204" pitchFamily="49" charset="0"/>
              </a:rPr>
              <a:t>1 1. 1</a:t>
            </a:r>
            <a:r>
              <a:rPr lang="en-CA" altLang="en-US" baseline="-25000" dirty="0" smtClean="0">
                <a:latin typeface="Consolas" panose="020B0609020204030204" pitchFamily="49" charset="0"/>
              </a:rPr>
              <a:t>2</a:t>
            </a:r>
          </a:p>
          <a:p>
            <a:endParaRPr lang="en-CA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19299" y="2804488"/>
            <a:ext cx="8496301" cy="366713"/>
            <a:chOff x="248" y="2988"/>
            <a:chExt cx="5352" cy="231"/>
          </a:xfrm>
        </p:grpSpPr>
        <p:sp>
          <p:nvSpPr>
            <p:cNvPr id="5" name="Text Box 18"/>
            <p:cNvSpPr txBox="1">
              <a:spLocks noChangeArrowheads="1"/>
            </p:cNvSpPr>
            <p:nvPr/>
          </p:nvSpPr>
          <p:spPr bwMode="auto">
            <a:xfrm>
              <a:off x="248" y="2997"/>
              <a:ext cx="3208" cy="2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CA" altLang="en-US" sz="1600" b="1" dirty="0"/>
                <a:t>    </a:t>
              </a:r>
              <a:r>
                <a:rPr lang="en-CA" altLang="en-US" sz="1600" b="1" dirty="0">
                  <a:solidFill>
                    <a:schemeClr val="hlink"/>
                  </a:solidFill>
                </a:rPr>
                <a:t>3      </a:t>
              </a:r>
              <a:r>
                <a:rPr lang="en-CA" altLang="en-US" sz="1600" b="1" dirty="0" smtClean="0">
                  <a:solidFill>
                    <a:schemeClr val="hlink"/>
                  </a:solidFill>
                </a:rPr>
                <a:t>   2      1           </a:t>
              </a:r>
              <a:r>
                <a:rPr lang="en-CA" altLang="en-US" sz="1600" b="1" dirty="0">
                  <a:solidFill>
                    <a:schemeClr val="hlink"/>
                  </a:solidFill>
                </a:rPr>
                <a:t>0        </a:t>
              </a:r>
              <a:r>
                <a:rPr lang="en-CA" altLang="en-US" sz="1600" b="1" dirty="0" smtClean="0">
                  <a:solidFill>
                    <a:schemeClr val="hlink"/>
                  </a:solidFill>
                </a:rPr>
                <a:t>  -</a:t>
              </a:r>
              <a:r>
                <a:rPr lang="en-CA" altLang="en-US" sz="1600" b="1" dirty="0">
                  <a:solidFill>
                    <a:schemeClr val="hlink"/>
                  </a:solidFill>
                </a:rPr>
                <a:t>1       </a:t>
              </a:r>
              <a:r>
                <a:rPr lang="en-CA" altLang="en-US" sz="1600" b="1" dirty="0" smtClean="0">
                  <a:solidFill>
                    <a:schemeClr val="hlink"/>
                  </a:solidFill>
                </a:rPr>
                <a:t>   -</a:t>
              </a:r>
              <a:r>
                <a:rPr lang="en-CA" altLang="en-US" sz="1600" b="1" dirty="0">
                  <a:solidFill>
                    <a:schemeClr val="hlink"/>
                  </a:solidFill>
                </a:rPr>
                <a:t>2     </a:t>
              </a:r>
              <a:r>
                <a:rPr lang="en-CA" altLang="en-US" sz="1600" b="1" dirty="0" smtClean="0">
                  <a:solidFill>
                    <a:schemeClr val="hlink"/>
                  </a:solidFill>
                </a:rPr>
                <a:t>    </a:t>
              </a:r>
              <a:r>
                <a:rPr lang="en-CA" altLang="en-US" sz="1600" b="1" dirty="0">
                  <a:solidFill>
                    <a:schemeClr val="hlink"/>
                  </a:solidFill>
                </a:rPr>
                <a:t>-3</a:t>
              </a:r>
            </a:p>
          </p:txBody>
        </p:sp>
        <p:grpSp>
          <p:nvGrpSpPr>
            <p:cNvPr id="6" name="Group 19"/>
            <p:cNvGrpSpPr>
              <a:grpSpLocks/>
            </p:cNvGrpSpPr>
            <p:nvPr/>
          </p:nvGrpSpPr>
          <p:grpSpPr bwMode="auto">
            <a:xfrm>
              <a:off x="3387" y="2988"/>
              <a:ext cx="2213" cy="231"/>
              <a:chOff x="3109" y="1388"/>
              <a:chExt cx="2213" cy="231"/>
            </a:xfrm>
          </p:grpSpPr>
          <p:sp>
            <p:nvSpPr>
              <p:cNvPr id="7" name="Line 20"/>
              <p:cNvSpPr>
                <a:spLocks noChangeShapeType="1"/>
              </p:cNvSpPr>
              <p:nvPr/>
            </p:nvSpPr>
            <p:spPr bwMode="auto">
              <a:xfrm flipH="1">
                <a:off x="3109" y="1515"/>
                <a:ext cx="588" cy="9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endParaRPr lang="en-CA" dirty="0"/>
              </a:p>
            </p:txBody>
          </p:sp>
          <p:sp>
            <p:nvSpPr>
              <p:cNvPr id="8" name="Text Box 21"/>
              <p:cNvSpPr txBox="1">
                <a:spLocks noChangeArrowheads="1"/>
              </p:cNvSpPr>
              <p:nvPr/>
            </p:nvSpPr>
            <p:spPr bwMode="auto">
              <a:xfrm>
                <a:off x="3693" y="1388"/>
                <a:ext cx="162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hlink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2075" tIns="46038" rIns="92075" bIns="46038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CA" altLang="en-US" sz="1800" b="1" dirty="0" smtClean="0">
                    <a:solidFill>
                      <a:srgbClr val="FF0000"/>
                    </a:solidFill>
                  </a:rPr>
                  <a:t>Super script (power)</a:t>
                </a:r>
                <a:endParaRPr lang="en-CA" altLang="en-US" sz="1800" b="1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1744837" y="4109097"/>
            <a:ext cx="4324350" cy="366712"/>
            <a:chOff x="784" y="1741"/>
            <a:chExt cx="2724" cy="231"/>
          </a:xfrm>
        </p:grpSpPr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H="1">
              <a:off x="784" y="1872"/>
              <a:ext cx="588" cy="9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1375" y="1741"/>
              <a:ext cx="213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hlink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CA" altLang="en-US" sz="1800" b="1" dirty="0">
                  <a:solidFill>
                    <a:srgbClr val="FF0000"/>
                  </a:solidFill>
                </a:rPr>
                <a:t>Super script (power)</a:t>
              </a:r>
            </a:p>
          </p:txBody>
        </p:sp>
      </p:grp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01167" y="4124178"/>
            <a:ext cx="1287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1600" b="1" dirty="0">
                <a:solidFill>
                  <a:schemeClr val="hlink"/>
                </a:solidFill>
              </a:rPr>
              <a:t>1  </a:t>
            </a:r>
            <a:r>
              <a:rPr lang="en-CA" altLang="en-US" sz="1600" b="1" dirty="0" smtClean="0">
                <a:solidFill>
                  <a:schemeClr val="hlink"/>
                </a:solidFill>
              </a:rPr>
              <a:t> 0    -</a:t>
            </a:r>
            <a:r>
              <a:rPr lang="en-CA" altLang="en-US" sz="1600" b="1" dirty="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656122" y="4983914"/>
            <a:ext cx="8058150" cy="132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1600" dirty="0">
                <a:latin typeface="Consolas" panose="020B0609020204030204" pitchFamily="49" charset="0"/>
              </a:rPr>
              <a:t>Value in decimal = (1x2</a:t>
            </a:r>
            <a:r>
              <a:rPr lang="en-CA" altLang="en-US" sz="1600" baseline="30000" dirty="0">
                <a:latin typeface="Consolas" panose="020B0609020204030204" pitchFamily="49" charset="0"/>
              </a:rPr>
              <a:t>1</a:t>
            </a:r>
            <a:r>
              <a:rPr lang="en-CA" altLang="en-US" sz="1600" dirty="0">
                <a:latin typeface="Consolas" panose="020B0609020204030204" pitchFamily="49" charset="0"/>
              </a:rPr>
              <a:t>) + (1x2</a:t>
            </a:r>
            <a:r>
              <a:rPr lang="en-CA" altLang="en-US" sz="1600" baseline="30000" dirty="0">
                <a:latin typeface="Consolas" panose="020B0609020204030204" pitchFamily="49" charset="0"/>
              </a:rPr>
              <a:t>0</a:t>
            </a:r>
            <a:r>
              <a:rPr lang="en-CA" altLang="en-US" sz="1600" dirty="0">
                <a:latin typeface="Consolas" panose="020B0609020204030204" pitchFamily="49" charset="0"/>
              </a:rPr>
              <a:t>) + (0x2-</a:t>
            </a:r>
            <a:r>
              <a:rPr lang="en-CA" altLang="en-US" sz="1600" baseline="30000" dirty="0">
                <a:latin typeface="Consolas" panose="020B0609020204030204" pitchFamily="49" charset="0"/>
              </a:rPr>
              <a:t>1</a:t>
            </a:r>
            <a:r>
              <a:rPr lang="en-CA" altLang="en-US" sz="1600" dirty="0">
                <a:latin typeface="Consolas" panose="020B0609020204030204" pitchFamily="49" charset="0"/>
              </a:rPr>
              <a:t>) = (1x2)+(1x1</a:t>
            </a:r>
            <a:r>
              <a:rPr lang="en-CA" altLang="en-US" sz="1600" dirty="0" smtClean="0">
                <a:latin typeface="Consolas" panose="020B0609020204030204" pitchFamily="49" charset="0"/>
              </a:rPr>
              <a:t>)+(1/2) </a:t>
            </a:r>
            <a:r>
              <a:rPr lang="en-CA" altLang="en-US" sz="1600" dirty="0">
                <a:latin typeface="Consolas" panose="020B0609020204030204" pitchFamily="49" charset="0"/>
              </a:rPr>
              <a:t>= </a:t>
            </a:r>
            <a:r>
              <a:rPr lang="en-CA" altLang="en-US" sz="1600" dirty="0" smtClean="0">
                <a:latin typeface="Consolas" panose="020B0609020204030204" pitchFamily="49" charset="0"/>
              </a:rPr>
              <a:t>2.5</a:t>
            </a:r>
            <a:endParaRPr lang="en-US" altLang="en-US" sz="1600" dirty="0">
              <a:latin typeface="Consolas" panose="020B0609020204030204" pitchFamily="49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1600" dirty="0" smtClean="0">
                <a:latin typeface="Consolas" panose="020B0609020204030204" pitchFamily="49" charset="0"/>
              </a:rPr>
              <a:t>1/2 : (1x2</a:t>
            </a:r>
            <a:r>
              <a:rPr lang="en-US" altLang="en-US" sz="1600" baseline="30000" dirty="0" smtClean="0">
                <a:latin typeface="Consolas" panose="020B0609020204030204" pitchFamily="49" charset="0"/>
              </a:rPr>
              <a:t>-1</a:t>
            </a:r>
            <a:r>
              <a:rPr lang="en-US" altLang="en-US" sz="1600" dirty="0" smtClean="0">
                <a:latin typeface="Consolas" panose="020B0609020204030204" pitchFamily="49" charset="0"/>
              </a:rPr>
              <a:t>) </a:t>
            </a:r>
            <a:r>
              <a:rPr lang="en-CA" altLang="en-US" sz="1600" dirty="0" smtClean="0">
                <a:latin typeface="Consolas" panose="020B0609020204030204" pitchFamily="49" charset="0"/>
              </a:rPr>
              <a:t>= 1x1/2</a:t>
            </a:r>
            <a:r>
              <a:rPr lang="en-US" altLang="en-US" sz="1600" baseline="30000" dirty="0" smtClean="0">
                <a:latin typeface="Consolas" panose="020B0609020204030204" pitchFamily="49" charset="0"/>
              </a:rPr>
              <a:t>1</a:t>
            </a:r>
            <a:r>
              <a:rPr lang="en-CA" altLang="en-US" sz="1600" dirty="0" smtClean="0">
                <a:latin typeface="Consolas" panose="020B0609020204030204" pitchFamily="49" charset="0"/>
              </a:rPr>
              <a:t>  = 0.5</a:t>
            </a:r>
          </a:p>
          <a:p>
            <a:pPr>
              <a:spcBef>
                <a:spcPct val="50000"/>
              </a:spcBef>
            </a:pPr>
            <a:r>
              <a:rPr lang="en-US" altLang="en-US" sz="1600" dirty="0" smtClean="0">
                <a:latin typeface="Consolas" panose="020B0609020204030204" pitchFamily="49" charset="0"/>
              </a:rPr>
              <a:t>Reminder: evaluate a negative exponent by determining the reciprocal of a positive exponent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54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Students Do: Exercises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following values from binary to decimal</a:t>
            </a:r>
          </a:p>
          <a:p>
            <a:pPr marL="225425" lvl="1" indent="0">
              <a:buNone/>
            </a:pPr>
            <a:r>
              <a:rPr lang="en-US" dirty="0" smtClean="0"/>
              <a:t>100 000</a:t>
            </a:r>
            <a:r>
              <a:rPr lang="en-US" baseline="-25000" dirty="0"/>
              <a:t> </a:t>
            </a:r>
            <a:r>
              <a:rPr lang="en-US" baseline="-25000" dirty="0" smtClean="0"/>
              <a:t>2</a:t>
            </a:r>
            <a:r>
              <a:rPr lang="en-US" dirty="0" smtClean="0"/>
              <a:t> 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100 </a:t>
            </a:r>
            <a:r>
              <a:rPr lang="en-US" dirty="0" smtClean="0"/>
              <a:t>001</a:t>
            </a:r>
            <a:r>
              <a:rPr lang="en-US" baseline="-25000" dirty="0" smtClean="0"/>
              <a:t> </a:t>
            </a:r>
            <a:r>
              <a:rPr lang="en-US" baseline="-25000" dirty="0"/>
              <a:t>2</a:t>
            </a:r>
            <a:r>
              <a:rPr lang="en-US" dirty="0"/>
              <a:t> 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 smtClean="0"/>
              <a:t>111 111</a:t>
            </a:r>
            <a:r>
              <a:rPr lang="en-US" baseline="-25000" dirty="0" smtClean="0"/>
              <a:t> </a:t>
            </a:r>
            <a:r>
              <a:rPr lang="en-US" baseline="-25000" dirty="0"/>
              <a:t>2</a:t>
            </a:r>
            <a:r>
              <a:rPr lang="en-US" dirty="0"/>
              <a:t> 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 smtClean="0"/>
              <a:t>0 000 001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  <a:endParaRPr lang="en-US" dirty="0"/>
          </a:p>
          <a:p>
            <a:r>
              <a:rPr lang="en-US" dirty="0" smtClean="0"/>
              <a:t>To check your work:</a:t>
            </a:r>
          </a:p>
          <a:p>
            <a:pPr lvl="1"/>
            <a:r>
              <a:rPr lang="en-US" dirty="0" smtClean="0"/>
              <a:t>There are various online converter websites</a:t>
            </a:r>
          </a:p>
          <a:p>
            <a:pPr lvl="1"/>
            <a:r>
              <a:rPr lang="en-US" dirty="0" smtClean="0"/>
              <a:t>Alternatively: write a python program to do the calculation (hint: you can use the integer division and modulo operators to extract the digits from the number).</a:t>
            </a:r>
            <a:endParaRPr lang="en-US" dirty="0"/>
          </a:p>
          <a:p>
            <a:r>
              <a:rPr lang="en-US" dirty="0" smtClean="0"/>
              <a:t>You’ll learn the (more involved) formula for converting from decimal in the next section.</a:t>
            </a:r>
          </a:p>
          <a:p>
            <a:pPr lvl="1"/>
            <a:r>
              <a:rPr lang="en-US" dirty="0" smtClean="0"/>
              <a:t>Quick look ahead: you keep performing integer divisions by the target base (in this case 2) until the remainder is less than the target base.</a:t>
            </a:r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74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/>
              <a:t>Why Bother With Binary?</a:t>
            </a:r>
          </a:p>
        </p:txBody>
      </p:sp>
      <p:sp>
        <p:nvSpPr>
          <p:cNvPr id="2273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199" y="1108075"/>
            <a:ext cx="8476593" cy="5749925"/>
          </a:xfrm>
        </p:spPr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altLang="en-US" dirty="0" smtClean="0"/>
              <a:t>It’s the method of r</a:t>
            </a:r>
            <a:r>
              <a:rPr lang="en-US" altLang="en-US" dirty="0" smtClean="0"/>
              <a:t>epresenting/storing </a:t>
            </a:r>
            <a:r>
              <a:rPr lang="en-US" altLang="en-US" dirty="0"/>
              <a:t>information</a:t>
            </a:r>
          </a:p>
          <a:p>
            <a:pPr marL="539750" lvl="1" indent="-176213"/>
            <a:r>
              <a:rPr lang="en-US" altLang="en-US" dirty="0"/>
              <a:t>ASCII (American Standard Code for Information Interchange</a:t>
            </a:r>
            <a:r>
              <a:rPr lang="en-US" altLang="en-US" dirty="0" smtClean="0"/>
              <a:t>)</a:t>
            </a:r>
          </a:p>
          <a:p>
            <a:pPr marL="539750" lvl="1" indent="-176213"/>
            <a:r>
              <a:rPr lang="en-US" altLang="en-US" dirty="0" smtClean="0"/>
              <a:t>UNICODE: it’s augmented the original ASCII representations to include additions such as non-English languages.</a:t>
            </a:r>
          </a:p>
          <a:p>
            <a:pPr marL="762000" lvl="2" indent="-176213"/>
            <a:r>
              <a:rPr lang="en-US" altLang="en-US" dirty="0" smtClean="0"/>
              <a:t>UNICODE is stored on a electronic device using the UTF-8 system.</a:t>
            </a:r>
          </a:p>
          <a:p>
            <a:pPr marL="539750" lvl="1" indent="-176213"/>
            <a:r>
              <a:rPr lang="en-US" altLang="en-US" dirty="0"/>
              <a:t>All information is stored on an electronic device is using some of </a:t>
            </a:r>
            <a:r>
              <a:rPr lang="en-US" altLang="en-US" dirty="0" smtClean="0"/>
              <a:t>binary e.g. your images, videos are encoded using some form of binary.</a:t>
            </a:r>
            <a:endParaRPr lang="en-US" altLang="en-US" dirty="0"/>
          </a:p>
          <a:p>
            <a:pPr marL="342900" indent="-342900">
              <a:buFontTx/>
              <a:buAutoNum type="arabicPeriod"/>
            </a:pPr>
            <a:r>
              <a:rPr lang="en-US" altLang="en-US" dirty="0" smtClean="0"/>
              <a:t>It's </a:t>
            </a:r>
            <a:r>
              <a:rPr lang="en-US" altLang="en-US" dirty="0"/>
              <a:t>the language of the </a:t>
            </a:r>
            <a:r>
              <a:rPr lang="en-US" altLang="en-US" dirty="0" smtClean="0"/>
              <a:t>computer</a:t>
            </a:r>
          </a:p>
          <a:p>
            <a:pPr marL="539750" lvl="1" indent="-176213"/>
            <a:r>
              <a:rPr lang="en-US" altLang="en-US" dirty="0" smtClean="0"/>
              <a:t>A computer program must be translated to </a:t>
            </a:r>
            <a:r>
              <a:rPr lang="en-US" altLang="en-US" dirty="0" smtClean="0"/>
              <a:t>native machine language (specific to hardware/operating system ‘platform’)</a:t>
            </a:r>
            <a:r>
              <a:rPr lang="en-US" altLang="en-US" dirty="0" smtClean="0"/>
              <a:t> </a:t>
            </a:r>
            <a:r>
              <a:rPr lang="en-US" altLang="en-US" dirty="0" smtClean="0"/>
              <a:t>in order to run</a:t>
            </a:r>
            <a:r>
              <a:rPr lang="en-US" altLang="en-US" dirty="0" smtClean="0"/>
              <a:t>.</a:t>
            </a:r>
          </a:p>
          <a:p>
            <a:pPr marL="762000" lvl="2" indent="-176213"/>
            <a:r>
              <a:rPr lang="en-US" altLang="en-US" dirty="0" smtClean="0"/>
              <a:t>Interpreted languages such as python, JavaScript are translated each time the program executes.</a:t>
            </a:r>
          </a:p>
          <a:p>
            <a:pPr marL="762000" lvl="2" indent="-176213"/>
            <a:r>
              <a:rPr lang="en-US" altLang="en-US" dirty="0" smtClean="0"/>
              <a:t>Compiled languages (programs installed on your computer/phone) are translated once and it’s the translated version that’s installed (and then executed) on your device.</a:t>
            </a:r>
            <a:endParaRPr lang="en-US" altLang="en-US" dirty="0"/>
          </a:p>
          <a:p>
            <a:pPr marL="539750" lvl="1" indent="-176213"/>
            <a:endParaRPr lang="en-US" altLang="en-US" dirty="0" smtClean="0"/>
          </a:p>
          <a:p>
            <a:pPr marL="539750" lvl="1" indent="-176213"/>
            <a:endParaRPr lang="en-US" altLang="en-US" dirty="0" smtClean="0"/>
          </a:p>
          <a:p>
            <a:pPr marL="342900" indent="-342900">
              <a:buFontTx/>
              <a:buAutoNum type="arabicPeriod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781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/>
              <a:t>Representing Information: ASCII</a:t>
            </a:r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Uses 7 bits to represent characters</a:t>
            </a:r>
          </a:p>
          <a:p>
            <a:r>
              <a:rPr lang="en-US" altLang="en-US" dirty="0"/>
              <a:t>Max number of possibilities = 2</a:t>
            </a:r>
            <a:r>
              <a:rPr lang="en-US" altLang="en-US" sz="2000" baseline="30000" dirty="0"/>
              <a:t>7</a:t>
            </a:r>
            <a:r>
              <a:rPr lang="en-US" altLang="en-US" dirty="0"/>
              <a:t> = 128 characters that can be </a:t>
            </a:r>
            <a:r>
              <a:rPr lang="en-US" altLang="en-US" dirty="0" smtClean="0"/>
              <a:t>represented</a:t>
            </a:r>
          </a:p>
          <a:p>
            <a:pPr lvl="1"/>
            <a:r>
              <a:rPr lang="en-US" altLang="en-US" dirty="0" smtClean="0"/>
              <a:t>8 bits were actually used for various reasons: new characters could be represented, storing as 8 bits rather than 7 is easier etc.</a:t>
            </a:r>
            <a:endParaRPr lang="en-US" altLang="en-US" dirty="0"/>
          </a:p>
          <a:p>
            <a:r>
              <a:rPr lang="en-US" altLang="en-US" dirty="0"/>
              <a:t>e.g., 'A' is 65 in decimal or </a:t>
            </a:r>
            <a:r>
              <a:rPr lang="en-US" altLang="en-US" dirty="0" smtClean="0"/>
              <a:t>01000001 in </a:t>
            </a:r>
            <a:r>
              <a:rPr lang="en-US" altLang="en-US" dirty="0"/>
              <a:t>binary.  In memory it looks like this:</a:t>
            </a:r>
          </a:p>
        </p:txBody>
      </p:sp>
      <p:graphicFrame>
        <p:nvGraphicFramePr>
          <p:cNvPr id="229380" name="Group 10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476059"/>
              </p:ext>
            </p:extLst>
          </p:nvPr>
        </p:nvGraphicFramePr>
        <p:xfrm>
          <a:off x="679234" y="3969996"/>
          <a:ext cx="5776912" cy="446088"/>
        </p:xfrm>
        <a:graphic>
          <a:graphicData uri="http://schemas.openxmlformats.org/drawingml/2006/table">
            <a:tbl>
              <a:tblPr/>
              <a:tblGrid>
                <a:gridCol w="722312"/>
                <a:gridCol w="722313"/>
                <a:gridCol w="722312"/>
                <a:gridCol w="722313"/>
                <a:gridCol w="720725"/>
                <a:gridCol w="722312"/>
                <a:gridCol w="722313"/>
                <a:gridCol w="722312"/>
              </a:tblGrid>
              <a:tr h="4460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29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ASCII </a:t>
            </a:r>
            <a:r>
              <a:rPr lang="en-US" dirty="0" smtClean="0"/>
              <a:t>Codes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3875508" cy="5368925"/>
          </a:xfrm>
        </p:spPr>
        <p:txBody>
          <a:bodyPr/>
          <a:lstStyle/>
          <a:p>
            <a:r>
              <a:rPr lang="en-CA" dirty="0">
                <a:hlinkClick r:id="rId2"/>
              </a:rPr>
              <a:t>https://www.ascii-code.net</a:t>
            </a:r>
            <a:r>
              <a:rPr lang="en-CA" dirty="0" smtClean="0">
                <a:hlinkClick r:id="rId2"/>
              </a:rPr>
              <a:t>/</a:t>
            </a:r>
            <a:endParaRPr lang="en-CA" dirty="0" smtClean="0"/>
          </a:p>
          <a:p>
            <a:r>
              <a:rPr lang="en-US" dirty="0" smtClean="0"/>
              <a:t>Many codes produce a visible character e.g. letters, numbers, symbols.</a:t>
            </a:r>
          </a:p>
          <a:p>
            <a:r>
              <a:rPr lang="en-US" dirty="0" smtClean="0"/>
              <a:t>Other “control codes” are used for text formatting e.g. tab, new line etc.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850" y="679450"/>
            <a:ext cx="462915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80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 smtClean="0"/>
              <a:t>The ‘Gist’ Of Some Of The ASCII Codes</a:t>
            </a:r>
            <a:endParaRPr lang="en-US" altLang="en-US" u="none" dirty="0"/>
          </a:p>
        </p:txBody>
      </p:sp>
      <p:graphicFrame>
        <p:nvGraphicFramePr>
          <p:cNvPr id="228416" name="Group 10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258624"/>
              </p:ext>
            </p:extLst>
          </p:nvPr>
        </p:nvGraphicFramePr>
        <p:xfrm>
          <a:off x="520700" y="1122363"/>
          <a:ext cx="8099425" cy="5199064"/>
        </p:xfrm>
        <a:graphic>
          <a:graphicData uri="http://schemas.openxmlformats.org/drawingml/2006/table">
            <a:tbl>
              <a:tblPr/>
              <a:tblGrid>
                <a:gridCol w="2700338"/>
                <a:gridCol w="2700337"/>
                <a:gridCol w="2698750"/>
              </a:tblGrid>
              <a:tr h="3905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ASCII 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Decimal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Binary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Invisible (control characters)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 – 31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00000000 – 00011111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Punctuation, mathematical operations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– 47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00100000 – 00101111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Characters 0 - 9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48 - 57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00110000 – 00111001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Comparators and other miscellaneous characters : ; ? @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– 64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00111010 – 01000000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Alphabetic (upper case A - Z)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 - 90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01000001 – 01011010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miscellaneous characters [ \ ] ^ _ '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 – 96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01011011 – 01100000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Alphabetic (lower case a - z)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– 122 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01100001 – 01111010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More miscellaneous characters { | } ~ DEL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 – 127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01111011 - 01111111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55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Drawbacks Of ASCII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077686"/>
            <a:ext cx="3834719" cy="5391377"/>
          </a:xfrm>
        </p:spPr>
        <p:txBody>
          <a:bodyPr/>
          <a:lstStyle/>
          <a:p>
            <a:r>
              <a:rPr lang="en-US" dirty="0" smtClean="0"/>
              <a:t>A good start but limited in what can be represented.</a:t>
            </a:r>
          </a:p>
          <a:p>
            <a:r>
              <a:rPr lang="en-US" dirty="0" smtClean="0"/>
              <a:t>“Latin character set” (alphabet).</a:t>
            </a:r>
          </a:p>
          <a:p>
            <a:r>
              <a:rPr lang="en-US" dirty="0" smtClean="0"/>
              <a:t>Accenting is not possible: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È  ĕ  Ĉ</a:t>
            </a:r>
            <a:endParaRPr lang="en-CA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647" y="1077686"/>
            <a:ext cx="3952875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31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ASCII Encoding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you should already know.</a:t>
            </a:r>
          </a:p>
          <a:p>
            <a:r>
              <a:rPr lang="en-US" dirty="0" smtClean="0"/>
              <a:t>Basic character information for the first 128 combinations (0-127) is specified by ASCII codes.</a:t>
            </a:r>
          </a:p>
          <a:p>
            <a:pPr lvl="1"/>
            <a:r>
              <a:rPr lang="en-US" dirty="0" smtClean="0"/>
              <a:t>It includes upper/lower case alphabetic characters, all ten digits, punctuation and more…characters used in basic communications</a:t>
            </a:r>
            <a:r>
              <a:rPr lang="en-US" dirty="0"/>
              <a:t> </a:t>
            </a:r>
            <a:r>
              <a:rPr lang="en-US" dirty="0" smtClean="0"/>
              <a:t>in English (and other languages which use alphabetic characters).</a:t>
            </a:r>
          </a:p>
          <a:p>
            <a:r>
              <a:rPr lang="en-US" dirty="0" smtClean="0"/>
              <a:t>8 bits are used even though only 7 bits are needed (2</a:t>
            </a:r>
            <a:r>
              <a:rPr lang="en-US" baseline="30000" dirty="0" smtClean="0"/>
              <a:t>7</a:t>
            </a:r>
            <a:r>
              <a:rPr lang="en-US" dirty="0" smtClean="0"/>
              <a:t> = 128)</a:t>
            </a:r>
          </a:p>
          <a:p>
            <a:pPr lvl="1"/>
            <a:r>
              <a:rPr lang="en-US" dirty="0" smtClean="0"/>
              <a:t>The left most bit (most significant bit) is either used for error checking or simply set to zero.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2290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UTF-8 Encoding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Previously you were given a basic introduction.</a:t>
            </a:r>
          </a:p>
          <a:p>
            <a:r>
              <a:rPr lang="en-US" dirty="0" smtClean="0"/>
              <a:t>This form of encoding is used to represent additional text information which includes but is not limited to:</a:t>
            </a:r>
          </a:p>
          <a:p>
            <a:pPr lvl="1"/>
            <a:r>
              <a:rPr lang="en-US" dirty="0" smtClean="0"/>
              <a:t>Emoji's/emoticons</a:t>
            </a:r>
          </a:p>
          <a:p>
            <a:pPr lvl="1"/>
            <a:r>
              <a:rPr lang="en-US" dirty="0" smtClean="0"/>
              <a:t>Languages which use their own symbols rather than alphabetic characters (Latin character set).</a:t>
            </a:r>
          </a:p>
          <a:p>
            <a:r>
              <a:rPr lang="en-US" dirty="0" smtClean="0"/>
              <a:t>To allow backward compatibility: The first 128 UTF-8 codes are identical to the ASCII codes.</a:t>
            </a:r>
          </a:p>
          <a:p>
            <a:pPr lvl="1"/>
            <a:r>
              <a:rPr lang="en-US" dirty="0" smtClean="0"/>
              <a:t>To save space only 1 byte is used to encode 0 - 127</a:t>
            </a:r>
          </a:p>
          <a:p>
            <a:r>
              <a:rPr lang="en-US" dirty="0" smtClean="0"/>
              <a:t>Other characters will require 2 to 4 bytes to encode.</a:t>
            </a:r>
          </a:p>
          <a:p>
            <a:pPr lvl="1"/>
            <a:r>
              <a:rPr lang="en-US" dirty="0" smtClean="0"/>
              <a:t>2 bytes are used to encode 128 – 65,535, 2</a:t>
            </a:r>
            <a:r>
              <a:rPr lang="en-US" baseline="30000" dirty="0" smtClean="0"/>
              <a:t>16</a:t>
            </a:r>
            <a:r>
              <a:rPr lang="en-US" dirty="0" smtClean="0"/>
              <a:t> = 65,536 combinations.</a:t>
            </a:r>
          </a:p>
          <a:p>
            <a:pPr lvl="1"/>
            <a:r>
              <a:rPr lang="en-US" dirty="0" smtClean="0"/>
              <a:t>3 </a:t>
            </a:r>
            <a:r>
              <a:rPr lang="en-US" dirty="0"/>
              <a:t>bytes are used to encode </a:t>
            </a:r>
            <a:r>
              <a:rPr lang="en-US" dirty="0" smtClean="0"/>
              <a:t>0-16,777,215, </a:t>
            </a:r>
            <a:r>
              <a:rPr lang="en-US" dirty="0"/>
              <a:t>2</a:t>
            </a:r>
            <a:r>
              <a:rPr lang="en-US" baseline="30000" dirty="0" smtClean="0"/>
              <a:t>24</a:t>
            </a:r>
            <a:r>
              <a:rPr lang="en-US" dirty="0" smtClean="0"/>
              <a:t> </a:t>
            </a:r>
            <a:r>
              <a:rPr lang="en-US" dirty="0"/>
              <a:t>= 16,777,216 </a:t>
            </a:r>
            <a:r>
              <a:rPr lang="en-US" dirty="0" smtClean="0"/>
              <a:t>combinations.</a:t>
            </a:r>
          </a:p>
          <a:p>
            <a:pPr lvl="1"/>
            <a:r>
              <a:rPr lang="en-US" dirty="0" smtClean="0"/>
              <a:t>4 bytes are used to encode combinations above 16,777,216.</a:t>
            </a:r>
          </a:p>
          <a:p>
            <a:pPr lvl="2"/>
            <a:r>
              <a:rPr lang="en-US" dirty="0" smtClean="0"/>
              <a:t>FYI for those who will ask: 2</a:t>
            </a:r>
            <a:r>
              <a:rPr lang="en-US" baseline="30000" dirty="0" smtClean="0"/>
              <a:t>32</a:t>
            </a:r>
            <a:r>
              <a:rPr lang="en-US" dirty="0" smtClean="0"/>
              <a:t> </a:t>
            </a:r>
            <a:r>
              <a:rPr lang="en-US" dirty="0"/>
              <a:t>= over 4 billion combinations (</a:t>
            </a:r>
            <a:r>
              <a:rPr lang="en-US" dirty="0" smtClean="0"/>
              <a:t>4.294.967.296)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528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Data Vs. Information: Using A Computer</a:t>
            </a:r>
            <a:endParaRPr lang="en-CA" u="non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2"/>
          <a:stretch/>
        </p:blipFill>
        <p:spPr>
          <a:xfrm flipH="1">
            <a:off x="118292" y="2426786"/>
            <a:ext cx="2912292" cy="2772230"/>
          </a:xfrm>
          <a:prstGeom prst="rect">
            <a:avLst/>
          </a:prstGeom>
        </p:spPr>
      </p:pic>
      <p:pic>
        <p:nvPicPr>
          <p:cNvPr id="6" name="Picture 7" descr="https://fbcdn-sphotos-a-a.akamaihd.net/hphotos-ak-ash3/946943_10151551541606836_2110209313_n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55" t="17323" r="21156" b="30661"/>
          <a:stretch/>
        </p:blipFill>
        <p:spPr bwMode="auto">
          <a:xfrm>
            <a:off x="6048103" y="1972491"/>
            <a:ext cx="2539743" cy="4362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3030584" y="2331538"/>
            <a:ext cx="3191721" cy="1221559"/>
            <a:chOff x="3030584" y="2331538"/>
            <a:chExt cx="3191721" cy="1221559"/>
          </a:xfrm>
        </p:grpSpPr>
        <p:sp>
          <p:nvSpPr>
            <p:cNvPr id="7" name="Right Arrow 6"/>
            <p:cNvSpPr/>
            <p:nvPr/>
          </p:nvSpPr>
          <p:spPr bwMode="auto">
            <a:xfrm>
              <a:off x="3030584" y="3114039"/>
              <a:ext cx="3017519" cy="439058"/>
            </a:xfrm>
            <a:prstGeom prst="rightArrow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34572" y="2331538"/>
              <a:ext cx="3087733" cy="881925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dirty="0" smtClean="0"/>
                <a:t>User communicates information </a:t>
              </a:r>
            </a:p>
            <a:p>
              <a:r>
                <a:rPr lang="en-US" sz="1600" dirty="0" smtClean="0"/>
                <a:t>e.g. 1 what is 2*3</a:t>
              </a:r>
            </a:p>
            <a:p>
              <a:r>
                <a:rPr lang="en-US" sz="1600" dirty="0" smtClean="0"/>
                <a:t>e.g. 2, set color to red </a:t>
              </a:r>
              <a:endParaRPr lang="en-CA" sz="1600" dirty="0" smtClean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836973" y="879022"/>
            <a:ext cx="3307027" cy="1452516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600" dirty="0" smtClean="0"/>
              <a:t>Stores information as data (binary patterns) e.g. </a:t>
            </a:r>
            <a:r>
              <a:rPr lang="en-US" sz="1600" dirty="0" smtClean="0">
                <a:latin typeface="Consolas" panose="020B0609020204030204" pitchFamily="49" charset="0"/>
              </a:rPr>
              <a:t>010*011</a:t>
            </a:r>
            <a:endParaRPr lang="en-US" sz="1600" dirty="0">
              <a:latin typeface="Consolas" panose="020B0609020204030204" pitchFamily="49" charset="0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1600" dirty="0" smtClean="0"/>
              <a:t>If needed process the data e.g. </a:t>
            </a:r>
            <a:r>
              <a:rPr lang="en-US" sz="1600" dirty="0" smtClean="0">
                <a:latin typeface="Consolas" panose="020B0609020204030204" pitchFamily="49" charset="0"/>
              </a:rPr>
              <a:t>010*011=110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06090" y="3946070"/>
            <a:ext cx="3216214" cy="1624696"/>
            <a:chOff x="3006090" y="3946070"/>
            <a:chExt cx="3216214" cy="1624696"/>
          </a:xfrm>
        </p:grpSpPr>
        <p:sp>
          <p:nvSpPr>
            <p:cNvPr id="11" name="Right Arrow 10"/>
            <p:cNvSpPr/>
            <p:nvPr/>
          </p:nvSpPr>
          <p:spPr bwMode="auto">
            <a:xfrm rot="10800000">
              <a:off x="3006090" y="3946070"/>
              <a:ext cx="3017519" cy="439058"/>
            </a:xfrm>
            <a:prstGeom prst="rightArrow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4571" y="4385129"/>
              <a:ext cx="3087733" cy="118563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dirty="0" smtClean="0"/>
                <a:t>Translate and display the information as output to the user</a:t>
              </a:r>
            </a:p>
            <a:p>
              <a:r>
                <a:rPr lang="en-US" sz="1600" dirty="0"/>
                <a:t>e.g. 1 what is </a:t>
              </a:r>
              <a:r>
                <a:rPr lang="en-US" sz="1600" dirty="0" smtClean="0"/>
                <a:t>2*3=6</a:t>
              </a:r>
              <a:endParaRPr lang="en-US" sz="1600" dirty="0"/>
            </a:p>
            <a:p>
              <a:r>
                <a:rPr lang="en-US" sz="1600" dirty="0"/>
                <a:t>e.g. 2, </a:t>
              </a:r>
              <a:r>
                <a:rPr lang="en-US" sz="1600" dirty="0" smtClean="0"/>
                <a:t>change color of shape to red </a:t>
              </a:r>
              <a:endParaRPr lang="en-CA" sz="1600" dirty="0"/>
            </a:p>
            <a:p>
              <a:endParaRPr lang="en-CA" sz="16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89863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Space Needed To Represent A Character.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character can be represented with one of the following possible lengths: 1 byte (8 bits), 2 bytes (16 bits), 3 bytes (24 bits), 4 bytes (32 bits).</a:t>
            </a:r>
          </a:p>
          <a:p>
            <a:r>
              <a:rPr lang="en-US" dirty="0" smtClean="0"/>
              <a:t>How do we ‘know</a:t>
            </a:r>
            <a:r>
              <a:rPr lang="en-US" dirty="0"/>
              <a:t>’ </a:t>
            </a:r>
            <a:r>
              <a:rPr lang="en-US" dirty="0" smtClean="0"/>
              <a:t>the number of bytes used?</a:t>
            </a:r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rgbClr val="0066FF"/>
                </a:solidFill>
              </a:rPr>
              <a:t>‘prefix’ (left most bits) </a:t>
            </a:r>
            <a:r>
              <a:rPr lang="en-US" dirty="0" smtClean="0"/>
              <a:t>is what distinguishes the 4 cases.</a:t>
            </a:r>
          </a:p>
          <a:p>
            <a:pPr lvl="1"/>
            <a:r>
              <a:rPr lang="en-US" dirty="0" smtClean="0"/>
              <a:t>1 byte: </a:t>
            </a:r>
          </a:p>
          <a:p>
            <a:pPr lvl="1"/>
            <a:r>
              <a:rPr lang="en-US" dirty="0" smtClean="0"/>
              <a:t>2 bytes:</a:t>
            </a:r>
          </a:p>
          <a:p>
            <a:pPr lvl="1"/>
            <a:r>
              <a:rPr lang="en-US" dirty="0" smtClean="0"/>
              <a:t>3 bytes:</a:t>
            </a:r>
          </a:p>
          <a:p>
            <a:pPr lvl="1"/>
            <a:r>
              <a:rPr lang="en-US" dirty="0" smtClean="0"/>
              <a:t>4  bytes:</a:t>
            </a:r>
            <a:endParaRPr lang="en-US" dirty="0"/>
          </a:p>
          <a:p>
            <a:pPr marL="174625" indent="-174625"/>
            <a:r>
              <a:rPr lang="en-US" dirty="0" smtClean="0"/>
              <a:t>The other bytes (if any) cannot contain these bit patterns at the start.</a:t>
            </a:r>
          </a:p>
          <a:p>
            <a:pPr marL="409575" lvl="1" indent="-174625"/>
            <a:r>
              <a:rPr lang="en-US" dirty="0" smtClean="0"/>
              <a:t>They must begin with  </a:t>
            </a:r>
            <a:r>
              <a:rPr lang="en-US" b="1" dirty="0" smtClean="0"/>
              <a:t>10 </a:t>
            </a:r>
            <a:r>
              <a:rPr lang="en-US" dirty="0" smtClean="0"/>
              <a:t>while the other 6 bits in the byte can either be 0 or 1.</a:t>
            </a:r>
          </a:p>
          <a:p>
            <a:pPr marL="409575" lvl="1" indent="-174625"/>
            <a:r>
              <a:rPr lang="en-US" dirty="0" smtClean="0"/>
              <a:t>“Continuation bytes” (not left most) start with the pattern </a:t>
            </a:r>
            <a:r>
              <a:rPr lang="en-US" b="1" dirty="0" smtClean="0"/>
              <a:t>10</a:t>
            </a:r>
            <a:r>
              <a:rPr lang="en-US" dirty="0"/>
              <a:t>.</a:t>
            </a:r>
            <a:endParaRPr lang="en-US" dirty="0" smtClean="0"/>
          </a:p>
          <a:p>
            <a:pPr marL="225425" lvl="1" indent="0">
              <a:buNone/>
            </a:pPr>
            <a:endParaRPr lang="en-US" dirty="0"/>
          </a:p>
          <a:p>
            <a:endParaRPr lang="en-CA" dirty="0"/>
          </a:p>
        </p:txBody>
      </p:sp>
      <p:grpSp>
        <p:nvGrpSpPr>
          <p:cNvPr id="12" name="Group 11"/>
          <p:cNvGrpSpPr/>
          <p:nvPr/>
        </p:nvGrpSpPr>
        <p:grpSpPr>
          <a:xfrm>
            <a:off x="1681845" y="3284249"/>
            <a:ext cx="1885952" cy="204760"/>
            <a:chOff x="1681845" y="3284249"/>
            <a:chExt cx="1885952" cy="204760"/>
          </a:xfrm>
        </p:grpSpPr>
        <p:sp>
          <p:nvSpPr>
            <p:cNvPr id="4" name="Rectangle 3"/>
            <p:cNvSpPr/>
            <p:nvPr/>
          </p:nvSpPr>
          <p:spPr bwMode="auto">
            <a:xfrm>
              <a:off x="1681845" y="3289834"/>
              <a:ext cx="315685" cy="193591"/>
            </a:xfrm>
            <a:prstGeom prst="rect">
              <a:avLst/>
            </a:prstGeom>
            <a:solidFill>
              <a:srgbClr val="FFFFC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 anchorCtr="0"/>
            <a:lstStyle/>
            <a:p>
              <a:r>
                <a:rPr lang="en-US" sz="1200" b="1" dirty="0" smtClean="0">
                  <a:solidFill>
                    <a:srgbClr val="0066FF"/>
                  </a:solidFill>
                </a:rPr>
                <a:t>0</a:t>
              </a:r>
              <a:endParaRPr lang="en-CA" sz="1200" b="1" dirty="0" smtClean="0">
                <a:solidFill>
                  <a:srgbClr val="0066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09111" y="3284249"/>
              <a:ext cx="1458686" cy="204760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dirty="0" smtClean="0"/>
                <a:t>7 more bits</a:t>
              </a:r>
              <a:endParaRPr lang="en-CA" sz="1200" dirty="0" smtClean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801587" y="3633104"/>
            <a:ext cx="2185307" cy="204760"/>
            <a:chOff x="1801587" y="3633104"/>
            <a:chExt cx="2185307" cy="204760"/>
          </a:xfrm>
        </p:grpSpPr>
        <p:sp>
          <p:nvSpPr>
            <p:cNvPr id="5" name="Rectangle 4"/>
            <p:cNvSpPr/>
            <p:nvPr/>
          </p:nvSpPr>
          <p:spPr bwMode="auto">
            <a:xfrm>
              <a:off x="1801587" y="3646713"/>
              <a:ext cx="647700" cy="186143"/>
            </a:xfrm>
            <a:prstGeom prst="rect">
              <a:avLst/>
            </a:prstGeom>
            <a:solidFill>
              <a:srgbClr val="FFFFC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 anchorCtr="0"/>
            <a:lstStyle/>
            <a:p>
              <a:r>
                <a:rPr lang="en-US" sz="1200" b="1" dirty="0" smtClean="0">
                  <a:solidFill>
                    <a:srgbClr val="0066FF"/>
                  </a:solidFill>
                </a:rPr>
                <a:t>110</a:t>
              </a:r>
              <a:endParaRPr lang="en-CA" sz="1200" b="1" dirty="0" smtClean="0">
                <a:solidFill>
                  <a:srgbClr val="0066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528208" y="3633104"/>
              <a:ext cx="1458686" cy="204760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dirty="0" smtClean="0"/>
                <a:t>13</a:t>
              </a:r>
              <a:r>
                <a:rPr lang="en-US" sz="1200" dirty="0" smtClean="0"/>
                <a:t> more bits</a:t>
              </a:r>
              <a:endParaRPr lang="en-CA" sz="1200" dirty="0" smtClean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839688" y="3978720"/>
            <a:ext cx="2188257" cy="186143"/>
            <a:chOff x="1839688" y="3978720"/>
            <a:chExt cx="2188257" cy="186143"/>
          </a:xfrm>
        </p:grpSpPr>
        <p:sp>
          <p:nvSpPr>
            <p:cNvPr id="6" name="Rectangle 5"/>
            <p:cNvSpPr/>
            <p:nvPr/>
          </p:nvSpPr>
          <p:spPr bwMode="auto">
            <a:xfrm>
              <a:off x="1839688" y="3978720"/>
              <a:ext cx="647700" cy="186143"/>
            </a:xfrm>
            <a:prstGeom prst="rect">
              <a:avLst/>
            </a:prstGeom>
            <a:solidFill>
              <a:srgbClr val="FFFFC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 anchorCtr="0"/>
            <a:lstStyle/>
            <a:p>
              <a:r>
                <a:rPr lang="en-US" sz="1200" b="1" dirty="0" smtClean="0">
                  <a:solidFill>
                    <a:srgbClr val="0066FF"/>
                  </a:solidFill>
                </a:rPr>
                <a:t>1110</a:t>
              </a:r>
              <a:endParaRPr lang="en-CA" sz="1200" b="1" dirty="0" smtClean="0">
                <a:solidFill>
                  <a:srgbClr val="0066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9259" y="3978720"/>
              <a:ext cx="1458686" cy="186143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dirty="0" smtClean="0"/>
                <a:t>20</a:t>
              </a:r>
              <a:r>
                <a:rPr lang="en-US" sz="1200" dirty="0" smtClean="0"/>
                <a:t> more bits</a:t>
              </a:r>
              <a:endParaRPr lang="en-CA" sz="1200" dirty="0" smtClean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03509" y="4296654"/>
            <a:ext cx="2446792" cy="225914"/>
            <a:chOff x="1803509" y="4296654"/>
            <a:chExt cx="2446792" cy="225914"/>
          </a:xfrm>
        </p:grpSpPr>
        <p:sp>
          <p:nvSpPr>
            <p:cNvPr id="7" name="Rectangle 6"/>
            <p:cNvSpPr/>
            <p:nvPr/>
          </p:nvSpPr>
          <p:spPr bwMode="auto">
            <a:xfrm>
              <a:off x="1803509" y="4315095"/>
              <a:ext cx="887186" cy="207473"/>
            </a:xfrm>
            <a:prstGeom prst="rect">
              <a:avLst/>
            </a:prstGeom>
            <a:solidFill>
              <a:srgbClr val="FFFFC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 anchorCtr="0"/>
            <a:lstStyle/>
            <a:p>
              <a:r>
                <a:rPr lang="en-US" sz="1200" b="1" dirty="0" smtClean="0">
                  <a:solidFill>
                    <a:srgbClr val="0066FF"/>
                  </a:solidFill>
                </a:rPr>
                <a:t>11110</a:t>
              </a:r>
              <a:endParaRPr lang="en-CA" sz="1200" b="1" dirty="0" smtClean="0">
                <a:solidFill>
                  <a:srgbClr val="0066FF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791615" y="4296654"/>
              <a:ext cx="1458686" cy="225914"/>
            </a:xfrm>
            <a:prstGeom prst="rect">
              <a:avLst/>
            </a:prstGeom>
            <a:noFill/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dirty="0" smtClean="0"/>
                <a:t>27</a:t>
              </a:r>
              <a:r>
                <a:rPr lang="en-US" sz="1200" dirty="0" smtClean="0"/>
                <a:t> more bits</a:t>
              </a:r>
              <a:endParaRPr lang="en-CA" sz="1200" dirty="0" smtClean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250301" y="3651734"/>
            <a:ext cx="2143255" cy="186130"/>
            <a:chOff x="4250301" y="3651734"/>
            <a:chExt cx="2143255" cy="186130"/>
          </a:xfrm>
        </p:grpSpPr>
        <p:sp>
          <p:nvSpPr>
            <p:cNvPr id="16" name="TextBox 15"/>
            <p:cNvSpPr txBox="1"/>
            <p:nvPr/>
          </p:nvSpPr>
          <p:spPr>
            <a:xfrm>
              <a:off x="4250301" y="3651734"/>
              <a:ext cx="1113969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>
                  <a:solidFill>
                    <a:srgbClr val="0066FF"/>
                  </a:solidFill>
                </a:rPr>
                <a:t>110b</a:t>
              </a:r>
              <a:r>
                <a:rPr lang="en-US" sz="1200" dirty="0" smtClean="0"/>
                <a:t> bbbb</a:t>
              </a:r>
              <a:endParaRPr lang="en-CA" sz="1200" dirty="0" smtClean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92979" y="3658824"/>
              <a:ext cx="900577" cy="17904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250301" y="3985291"/>
            <a:ext cx="3133588" cy="188212"/>
            <a:chOff x="4250301" y="5559362"/>
            <a:chExt cx="3133588" cy="188212"/>
          </a:xfrm>
        </p:grpSpPr>
        <p:sp>
          <p:nvSpPr>
            <p:cNvPr id="19" name="TextBox 18"/>
            <p:cNvSpPr txBox="1"/>
            <p:nvPr/>
          </p:nvSpPr>
          <p:spPr>
            <a:xfrm>
              <a:off x="4250301" y="5559362"/>
              <a:ext cx="1113969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>
                  <a:solidFill>
                    <a:srgbClr val="0066FF"/>
                  </a:solidFill>
                </a:rPr>
                <a:t>1110</a:t>
              </a:r>
              <a:r>
                <a:rPr lang="en-US" sz="1200" dirty="0" smtClean="0"/>
                <a:t> bbbb</a:t>
              </a:r>
              <a:endParaRPr lang="en-CA" sz="1200" dirty="0" smtClean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92979" y="5566452"/>
              <a:ext cx="900577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508211" y="5582085"/>
              <a:ext cx="875678" cy="165489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331118" y="4326455"/>
            <a:ext cx="4130966" cy="203843"/>
            <a:chOff x="4331118" y="4326455"/>
            <a:chExt cx="4130966" cy="203843"/>
          </a:xfrm>
        </p:grpSpPr>
        <p:sp>
          <p:nvSpPr>
            <p:cNvPr id="24" name="TextBox 23"/>
            <p:cNvSpPr txBox="1"/>
            <p:nvPr/>
          </p:nvSpPr>
          <p:spPr>
            <a:xfrm>
              <a:off x="4331118" y="4330726"/>
              <a:ext cx="1033152" cy="18821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>
                  <a:solidFill>
                    <a:srgbClr val="0066FF"/>
                  </a:solidFill>
                </a:rPr>
                <a:t>1111 </a:t>
              </a:r>
              <a:r>
                <a:rPr lang="en-US" sz="1200" b="1" dirty="0">
                  <a:solidFill>
                    <a:srgbClr val="0066FF"/>
                  </a:solidFill>
                </a:rPr>
                <a:t>0</a:t>
              </a:r>
              <a:r>
                <a:rPr lang="en-US" sz="1200" dirty="0" smtClean="0"/>
                <a:t>bbb</a:t>
              </a:r>
              <a:endParaRPr lang="en-CA" sz="1200" dirty="0" smtClean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92979" y="4337816"/>
              <a:ext cx="900577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508210" y="4326455"/>
              <a:ext cx="875678" cy="203843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498542" y="4341999"/>
              <a:ext cx="963542" cy="188299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250300" y="3284249"/>
            <a:ext cx="3366993" cy="210262"/>
            <a:chOff x="4250300" y="3284249"/>
            <a:chExt cx="3366993" cy="210262"/>
          </a:xfrm>
        </p:grpSpPr>
        <p:sp>
          <p:nvSpPr>
            <p:cNvPr id="18" name="TextBox 17"/>
            <p:cNvSpPr txBox="1"/>
            <p:nvPr/>
          </p:nvSpPr>
          <p:spPr>
            <a:xfrm>
              <a:off x="5492979" y="3284249"/>
              <a:ext cx="2124314" cy="210262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000" dirty="0" smtClean="0">
                  <a:latin typeface="Consolas" panose="020B0609020204030204" pitchFamily="49" charset="0"/>
                </a:rPr>
                <a:t>b: bit can either be 0 or 1</a:t>
              </a:r>
              <a:endParaRPr lang="en-CA" sz="1000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250300" y="3296068"/>
              <a:ext cx="1113969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>
                  <a:solidFill>
                    <a:srgbClr val="0066FF"/>
                  </a:solidFill>
                </a:rPr>
                <a:t>0</a:t>
              </a:r>
              <a:r>
                <a:rPr lang="en-US" sz="1200" dirty="0" smtClean="0"/>
                <a:t>bbb bbbb</a:t>
              </a:r>
              <a:endParaRPr lang="en-CA" sz="1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26146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Gained Using UTF-8 Encoding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efficiency.</a:t>
            </a:r>
          </a:p>
          <a:p>
            <a:pPr lvl="1"/>
            <a:r>
              <a:rPr lang="en-US" dirty="0" smtClean="0"/>
              <a:t>More frequently occurring language sets only using common characters e.g. A-Z, a-z only require 1 byte to store.</a:t>
            </a:r>
          </a:p>
          <a:p>
            <a:r>
              <a:rPr lang="en-US" dirty="0" smtClean="0"/>
              <a:t>“Self synchronization” [JT: error handling]</a:t>
            </a:r>
          </a:p>
          <a:p>
            <a:pPr lvl="1"/>
            <a:r>
              <a:rPr lang="en-US" dirty="0" smtClean="0"/>
              <a:t>If bit patterns appear in unexpected locations you know the information for the character is </a:t>
            </a:r>
            <a:r>
              <a:rPr lang="en-US" b="1" dirty="0" smtClean="0">
                <a:solidFill>
                  <a:srgbClr val="FF0000"/>
                </a:solidFill>
              </a:rPr>
              <a:t>invalid</a:t>
            </a:r>
            <a:r>
              <a:rPr lang="en-US" dirty="0" smtClean="0"/>
              <a:t> (corrupted during storage or transmission).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It’s the standard encoding used by the WWW: default for </a:t>
            </a:r>
            <a:r>
              <a:rPr lang="en-US" dirty="0" err="1" smtClean="0"/>
              <a:t>hmtl</a:t>
            </a:r>
            <a:r>
              <a:rPr lang="en-US" dirty="0" smtClean="0"/>
              <a:t> (web pages end in ‘.html’ or ‘</a:t>
            </a:r>
            <a:r>
              <a:rPr lang="en-US" dirty="0" err="1" smtClean="0"/>
              <a:t>htm</a:t>
            </a:r>
            <a:r>
              <a:rPr lang="en-US" dirty="0" smtClean="0"/>
              <a:t>’ (older suffix) and most web protocols (protocol a method of transmission).</a:t>
            </a:r>
          </a:p>
          <a:p>
            <a:r>
              <a:rPr lang="en-US" dirty="0" smtClean="0"/>
              <a:t>Supported with many programming languages such as but not limited to python (avoids bugs due to mismatched encoding).</a:t>
            </a:r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962553" y="3480372"/>
            <a:ext cx="4130966" cy="203843"/>
            <a:chOff x="4331118" y="4326455"/>
            <a:chExt cx="4130966" cy="203843"/>
          </a:xfrm>
        </p:grpSpPr>
        <p:sp>
          <p:nvSpPr>
            <p:cNvPr id="5" name="TextBox 4"/>
            <p:cNvSpPr txBox="1"/>
            <p:nvPr/>
          </p:nvSpPr>
          <p:spPr>
            <a:xfrm>
              <a:off x="4331118" y="4330726"/>
              <a:ext cx="1033152" cy="18821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>
                  <a:solidFill>
                    <a:srgbClr val="0066FF"/>
                  </a:solidFill>
                </a:rPr>
                <a:t>1111 </a:t>
              </a:r>
              <a:r>
                <a:rPr lang="en-US" sz="1200" b="1" dirty="0">
                  <a:solidFill>
                    <a:srgbClr val="0066FF"/>
                  </a:solidFill>
                </a:rPr>
                <a:t>0</a:t>
              </a:r>
              <a:r>
                <a:rPr lang="en-US" sz="1200" dirty="0" smtClean="0"/>
                <a:t>bbb</a:t>
              </a:r>
              <a:endParaRPr lang="en-CA" sz="1200" dirty="0" smtClean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92979" y="4337816"/>
              <a:ext cx="900577" cy="181122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508210" y="4326455"/>
              <a:ext cx="875678" cy="203843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498542" y="4341999"/>
              <a:ext cx="963542" cy="188299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0">
              <a:solidFill>
                <a:schemeClr val="tx1"/>
              </a:solidFill>
            </a:ln>
          </p:spPr>
          <p:txBody>
            <a:bodyPr wrap="square" lIns="0" rtlCol="0" anchor="ctr" anchorCtr="0">
              <a:noAutofit/>
            </a:bodyPr>
            <a:lstStyle/>
            <a:p>
              <a:pPr algn="ctr"/>
              <a:r>
                <a:rPr lang="en-US" sz="1200" b="1" dirty="0" smtClean="0"/>
                <a:t>10</a:t>
              </a:r>
              <a:r>
                <a:rPr lang="en-US" sz="1200" dirty="0" smtClean="0"/>
                <a:t>bb bbbb</a:t>
              </a:r>
              <a:endParaRPr lang="en-CA" sz="1200" dirty="0" smtClean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65138" y="3947493"/>
            <a:ext cx="1262566" cy="58857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Invalid: left-most byte s</a:t>
            </a:r>
            <a:r>
              <a:rPr lang="en-US" sz="1200" b="1" dirty="0" smtClean="0">
                <a:solidFill>
                  <a:srgbClr val="FF0000"/>
                </a:solidFill>
              </a:rPr>
              <a:t>tarts with 10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>
            <a:endCxn id="5" idx="2"/>
          </p:cNvCxnSpPr>
          <p:nvPr/>
        </p:nvCxnSpPr>
        <p:spPr bwMode="auto">
          <a:xfrm flipV="1">
            <a:off x="962553" y="3672855"/>
            <a:ext cx="516576" cy="36311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697170" y="3908004"/>
            <a:ext cx="2324775" cy="5001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Invalid: any of the connector bytes start with one of the prefixes e.g. 1111 0 </a:t>
            </a:r>
            <a:endParaRPr lang="en-CA" sz="1200" b="1" dirty="0" smtClean="0">
              <a:solidFill>
                <a:srgbClr val="FF0000"/>
              </a:solidFill>
            </a:endParaRPr>
          </a:p>
        </p:txBody>
      </p:sp>
      <p:sp>
        <p:nvSpPr>
          <p:cNvPr id="15" name="Right Brace 14"/>
          <p:cNvSpPr/>
          <p:nvPr/>
        </p:nvSpPr>
        <p:spPr bwMode="auto">
          <a:xfrm rot="5400000">
            <a:off x="3492368" y="2500851"/>
            <a:ext cx="271612" cy="2644395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07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And UTF-8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python 3.x UTF-8 is the </a:t>
            </a:r>
            <a:r>
              <a:rPr lang="en-US" dirty="0" smtClean="0"/>
              <a:t>default method of encoding.</a:t>
            </a:r>
            <a:endParaRPr lang="en-US" dirty="0" smtClean="0"/>
          </a:p>
          <a:p>
            <a:pPr lvl="1"/>
            <a:r>
              <a:rPr lang="en-US" dirty="0"/>
              <a:t>Just type the desired character and it will be properly displayed as the character is encoded/represented in the extended (beyond ASCII) approach i.e. more than just the basic alphabetic characters can be represented.</a:t>
            </a:r>
          </a:p>
          <a:p>
            <a:pPr lvl="1"/>
            <a:r>
              <a:rPr lang="en-US" b="1" dirty="0" smtClean="0"/>
              <a:t>Name </a:t>
            </a:r>
            <a:r>
              <a:rPr lang="en-US" b="1" dirty="0" smtClean="0"/>
              <a:t>of the </a:t>
            </a:r>
            <a:r>
              <a:rPr lang="en-US" b="1" dirty="0" smtClean="0"/>
              <a:t>full example</a:t>
            </a:r>
            <a:r>
              <a:rPr lang="en-US" dirty="0" smtClean="0"/>
              <a:t>: </a:t>
            </a:r>
            <a:r>
              <a:rPr lang="en-US" sz="1800" dirty="0" smtClean="0">
                <a:latin typeface="Consolas" panose="020B0609020204030204" pitchFamily="49" charset="0"/>
              </a:rPr>
              <a:t>1</a:t>
            </a:r>
            <a:r>
              <a:rPr lang="en-US" sz="1800" dirty="0" smtClean="0">
                <a:latin typeface="Consolas" panose="020B0609020204030204" pitchFamily="49" charset="0"/>
              </a:rPr>
              <a:t>UTF8_example_multi_lingual_hello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print("Hello</a:t>
            </a:r>
            <a:r>
              <a:rPr lang="en-US" sz="1600" dirty="0" smtClean="0">
                <a:latin typeface="Consolas" panose="020B0609020204030204" pitchFamily="49" charset="0"/>
              </a:rPr>
              <a:t>")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print("Bonjour") 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French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print("Hello </a:t>
            </a:r>
            <a:r>
              <a:rPr lang="en-US" sz="1600" dirty="0" err="1">
                <a:latin typeface="Consolas" panose="020B0609020204030204" pitchFamily="49" charset="0"/>
              </a:rPr>
              <a:t>po</a:t>
            </a:r>
            <a:r>
              <a:rPr lang="en-US" sz="1600" dirty="0">
                <a:latin typeface="Consolas" panose="020B0609020204030204" pitchFamily="49" charset="0"/>
              </a:rPr>
              <a:t>")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#Tagalog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print("Hallo") </a:t>
            </a:r>
            <a:r>
              <a:rPr lang="en-US" sz="1600" dirty="0" smtClean="0">
                <a:latin typeface="Consolas" panose="020B0609020204030204" pitchFamily="49" charset="0"/>
              </a:rPr>
              <a:t>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#Dutch, German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</a:t>
            </a:r>
            <a:r>
              <a:rPr lang="en-US" sz="1600" dirty="0" err="1">
                <a:latin typeface="Consolas" panose="020B0609020204030204" pitchFamily="49" charset="0"/>
              </a:rPr>
              <a:t>Hola</a:t>
            </a:r>
            <a:r>
              <a:rPr lang="en-US" sz="1600" dirty="0">
                <a:latin typeface="Consolas" panose="020B0609020204030204" pitchFamily="49" charset="0"/>
              </a:rPr>
              <a:t>") </a:t>
            </a:r>
            <a:r>
              <a:rPr lang="en-US" sz="1600" dirty="0" smtClean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#Spanish</a:t>
            </a:r>
            <a:endParaRPr lang="en-US" sz="1600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endParaRPr lang="en-US" sz="1600" dirty="0" smtClean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print("</a:t>
            </a:r>
            <a:r>
              <a:rPr lang="en-US" sz="1600" dirty="0" err="1">
                <a:latin typeface="Consolas" panose="020B0609020204030204" pitchFamily="49" charset="0"/>
              </a:rPr>
              <a:t>Allô</a:t>
            </a:r>
            <a:r>
              <a:rPr lang="en-US" sz="1600" dirty="0">
                <a:latin typeface="Consolas" panose="020B0609020204030204" pitchFamily="49" charset="0"/>
              </a:rPr>
              <a:t>") </a:t>
            </a:r>
            <a:r>
              <a:rPr lang="en-US" sz="1600" dirty="0" smtClean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Quebecois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French </a:t>
            </a:r>
          </a:p>
          <a:p>
            <a:pPr marL="460375" lvl="2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print</a:t>
            </a:r>
            <a:r>
              <a:rPr lang="en-US" sz="1600" dirty="0">
                <a:latin typeface="Consolas" panose="020B0609020204030204" pitchFamily="49" charset="0"/>
              </a:rPr>
              <a:t>("</a:t>
            </a:r>
            <a:r>
              <a:rPr lang="ja-JP" altLang="en-US" sz="1600" dirty="0">
                <a:latin typeface="Consolas" panose="020B0609020204030204" pitchFamily="49" charset="0"/>
              </a:rPr>
              <a:t>你好</a:t>
            </a:r>
            <a:r>
              <a:rPr lang="en-US" altLang="ja-JP" sz="1600" dirty="0">
                <a:latin typeface="Consolas" panose="020B0609020204030204" pitchFamily="49" charset="0"/>
              </a:rPr>
              <a:t>") </a:t>
            </a:r>
            <a:r>
              <a:rPr lang="en-US" altLang="ja-JP" sz="1600" dirty="0" smtClean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#Traditional Chinese 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print</a:t>
            </a:r>
            <a:r>
              <a:rPr lang="en-US" sz="1600" dirty="0" smtClean="0">
                <a:latin typeface="Consolas" panose="020B0609020204030204" pitchFamily="49" charset="0"/>
              </a:rPr>
              <a:t>("</a:t>
            </a:r>
            <a:r>
              <a:rPr lang="ar-AE" sz="1600" dirty="0" smtClean="0">
                <a:latin typeface="Consolas" panose="020B0609020204030204" pitchFamily="49" charset="0"/>
              </a:rPr>
              <a:t>مرحبا</a:t>
            </a:r>
            <a:r>
              <a:rPr lang="en-US" sz="1600" dirty="0">
                <a:latin typeface="Consolas" panose="020B0609020204030204" pitchFamily="49" charset="0"/>
              </a:rPr>
              <a:t>"</a:t>
            </a:r>
            <a:r>
              <a:rPr lang="en-US" sz="1600" dirty="0" smtClean="0">
                <a:latin typeface="Consolas" panose="020B0609020204030204" pitchFamily="49" charset="0"/>
              </a:rPr>
              <a:t>) 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#Arabic</a:t>
            </a:r>
          </a:p>
          <a:p>
            <a:pPr marL="460375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p</a:t>
            </a:r>
            <a:r>
              <a:rPr lang="en-US" sz="1600" dirty="0" smtClean="0">
                <a:latin typeface="Consolas" panose="020B0609020204030204" pitchFamily="49" charset="0"/>
              </a:rPr>
              <a:t>rint("</a:t>
            </a:r>
            <a:r>
              <a:rPr lang="he-IL" sz="1600" dirty="0">
                <a:latin typeface="Consolas" panose="020B0609020204030204" pitchFamily="49" charset="0"/>
              </a:rPr>
              <a:t>שלום</a:t>
            </a:r>
            <a:r>
              <a:rPr lang="en-US" sz="1600" dirty="0" smtClean="0">
                <a:latin typeface="Consolas" panose="020B0609020204030204" pitchFamily="49" charset="0"/>
              </a:rPr>
              <a:t>")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#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Hebrew</a:t>
            </a:r>
          </a:p>
          <a:p>
            <a:pPr marL="460375" lvl="2" indent="0">
              <a:buNone/>
            </a:pPr>
            <a:endParaRPr lang="en-US" sz="16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7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6FF"/>
                </a:solidFill>
              </a:rPr>
              <a:t>Unicode</a:t>
            </a:r>
            <a:r>
              <a:rPr lang="en-US" dirty="0" smtClean="0"/>
              <a:t> Vs. UTF-8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4254007" cy="5368925"/>
          </a:xfrm>
        </p:spPr>
        <p:txBody>
          <a:bodyPr/>
          <a:lstStyle/>
          <a:p>
            <a:r>
              <a:rPr lang="en-US" sz="2000" dirty="0" smtClean="0"/>
              <a:t>Similar to ASCII each character is mapped to a unique numeric value using Unicode mappings.</a:t>
            </a:r>
          </a:p>
          <a:p>
            <a:pPr lvl="1"/>
            <a:r>
              <a:rPr lang="en-US" sz="1800" b="1" dirty="0" smtClean="0">
                <a:solidFill>
                  <a:srgbClr val="0066FF"/>
                </a:solidFill>
              </a:rPr>
              <a:t>Unlike ASCII Unicode includes more than just 128 mappings </a:t>
            </a:r>
            <a:r>
              <a:rPr lang="en-US" sz="1800" dirty="0" smtClean="0"/>
              <a:t>although the original mappings are used for these first combinations to ensure backward compatibility e.g. ‘A’ maps to 65 using ASCII or Unicode.</a:t>
            </a:r>
          </a:p>
          <a:p>
            <a:r>
              <a:rPr lang="en-US" sz="2200" dirty="0" smtClean="0"/>
              <a:t>UTF-8: the numeric Unicode is then stored using </a:t>
            </a:r>
            <a:r>
              <a:rPr lang="en-US" sz="2200" dirty="0" smtClean="0">
                <a:solidFill>
                  <a:srgbClr val="FF0000"/>
                </a:solidFill>
              </a:rPr>
              <a:t>UTF-8 standards </a:t>
            </a:r>
            <a:r>
              <a:rPr lang="en-US" sz="2200" dirty="0" smtClean="0"/>
              <a:t>for encoding: 1 – 4 bytes.</a:t>
            </a:r>
          </a:p>
          <a:p>
            <a:pPr lvl="1"/>
            <a:r>
              <a:rPr lang="en-US" sz="1800" dirty="0" smtClean="0"/>
              <a:t>E.g. 1, </a:t>
            </a:r>
            <a:r>
              <a:rPr lang="en-US" sz="1600" dirty="0" smtClean="0">
                <a:latin typeface="Consolas" panose="020B0609020204030204" pitchFamily="49" charset="0"/>
              </a:rPr>
              <a:t>B 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Unicode=66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800" dirty="0" smtClean="0"/>
              <a:t>is stored </a:t>
            </a:r>
            <a:r>
              <a:rPr lang="en-US" sz="1800" dirty="0" smtClean="0">
                <a:solidFill>
                  <a:srgbClr val="FF0000"/>
                </a:solidFill>
              </a:rPr>
              <a:t>using 1 byte</a:t>
            </a:r>
            <a:r>
              <a:rPr lang="en-US" sz="1800" dirty="0" smtClean="0"/>
              <a:t>.</a:t>
            </a:r>
          </a:p>
          <a:p>
            <a:pPr lvl="1"/>
            <a:r>
              <a:rPr lang="en-US" sz="1800" dirty="0" smtClean="0"/>
              <a:t>E.g. 1, </a:t>
            </a:r>
            <a:r>
              <a:rPr lang="en-US" sz="1600" dirty="0" smtClean="0">
                <a:latin typeface="Consolas" panose="020B0609020204030204" pitchFamily="49" charset="0"/>
              </a:rPr>
              <a:t>ć 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Unicode=263</a:t>
            </a:r>
            <a:r>
              <a:rPr lang="en-US" sz="1600" dirty="0" smtClean="0">
                <a:latin typeface="Consolas" panose="020B0609020204030204" pitchFamily="49" charset="0"/>
              </a:rPr>
              <a:t> </a:t>
            </a:r>
            <a:r>
              <a:rPr lang="en-US" sz="1800" dirty="0" smtClean="0"/>
              <a:t>is stored </a:t>
            </a:r>
            <a:r>
              <a:rPr lang="en-US" sz="1800" dirty="0" smtClean="0">
                <a:solidFill>
                  <a:srgbClr val="FF0000"/>
                </a:solidFill>
              </a:rPr>
              <a:t>using 2 bytes</a:t>
            </a:r>
            <a:r>
              <a:rPr lang="en-US" sz="1800" dirty="0" smtClean="0"/>
              <a:t> according to UTF-8 (Co-pilot)</a:t>
            </a:r>
            <a:endParaRPr lang="en-CA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8841" y="1100138"/>
            <a:ext cx="2480441" cy="332767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 bwMode="auto">
          <a:xfrm>
            <a:off x="7157545" y="882737"/>
            <a:ext cx="430924" cy="3762835"/>
          </a:xfrm>
          <a:custGeom>
            <a:avLst/>
            <a:gdLst>
              <a:gd name="connsiteX0" fmla="*/ 0 w 430924"/>
              <a:gd name="connsiteY0" fmla="*/ 3605180 h 3762835"/>
              <a:gd name="connsiteX1" fmla="*/ 31531 w 430924"/>
              <a:gd name="connsiteY1" fmla="*/ 3731304 h 3762835"/>
              <a:gd name="connsiteX2" fmla="*/ 52552 w 430924"/>
              <a:gd name="connsiteY2" fmla="*/ 3762835 h 3762835"/>
              <a:gd name="connsiteX3" fmla="*/ 157655 w 430924"/>
              <a:gd name="connsiteY3" fmla="*/ 3741815 h 3762835"/>
              <a:gd name="connsiteX4" fmla="*/ 189186 w 430924"/>
              <a:gd name="connsiteY4" fmla="*/ 3720794 h 3762835"/>
              <a:gd name="connsiteX5" fmla="*/ 262758 w 430924"/>
              <a:gd name="connsiteY5" fmla="*/ 3657732 h 3762835"/>
              <a:gd name="connsiteX6" fmla="*/ 315310 w 430924"/>
              <a:gd name="connsiteY6" fmla="*/ 3542118 h 3762835"/>
              <a:gd name="connsiteX7" fmla="*/ 325821 w 430924"/>
              <a:gd name="connsiteY7" fmla="*/ 3489566 h 3762835"/>
              <a:gd name="connsiteX8" fmla="*/ 304800 w 430924"/>
              <a:gd name="connsiteY8" fmla="*/ 3079663 h 3762835"/>
              <a:gd name="connsiteX9" fmla="*/ 294289 w 430924"/>
              <a:gd name="connsiteY9" fmla="*/ 2953539 h 3762835"/>
              <a:gd name="connsiteX10" fmla="*/ 262758 w 430924"/>
              <a:gd name="connsiteY10" fmla="*/ 2785373 h 3762835"/>
              <a:gd name="connsiteX11" fmla="*/ 231227 w 430924"/>
              <a:gd name="connsiteY11" fmla="*/ 2648739 h 3762835"/>
              <a:gd name="connsiteX12" fmla="*/ 220717 w 430924"/>
              <a:gd name="connsiteY12" fmla="*/ 2575166 h 3762835"/>
              <a:gd name="connsiteX13" fmla="*/ 210207 w 430924"/>
              <a:gd name="connsiteY13" fmla="*/ 2543635 h 3762835"/>
              <a:gd name="connsiteX14" fmla="*/ 199696 w 430924"/>
              <a:gd name="connsiteY14" fmla="*/ 2491084 h 3762835"/>
              <a:gd name="connsiteX15" fmla="*/ 189186 w 430924"/>
              <a:gd name="connsiteY15" fmla="*/ 2407001 h 3762835"/>
              <a:gd name="connsiteX16" fmla="*/ 157655 w 430924"/>
              <a:gd name="connsiteY16" fmla="*/ 2217815 h 3762835"/>
              <a:gd name="connsiteX17" fmla="*/ 136634 w 430924"/>
              <a:gd name="connsiteY17" fmla="*/ 2102201 h 3762835"/>
              <a:gd name="connsiteX18" fmla="*/ 126124 w 430924"/>
              <a:gd name="connsiteY18" fmla="*/ 1965566 h 3762835"/>
              <a:gd name="connsiteX19" fmla="*/ 115614 w 430924"/>
              <a:gd name="connsiteY19" fmla="*/ 1902504 h 3762835"/>
              <a:gd name="connsiteX20" fmla="*/ 105103 w 430924"/>
              <a:gd name="connsiteY20" fmla="*/ 1828932 h 3762835"/>
              <a:gd name="connsiteX21" fmla="*/ 94593 w 430924"/>
              <a:gd name="connsiteY21" fmla="*/ 1618725 h 3762835"/>
              <a:gd name="connsiteX22" fmla="*/ 84083 w 430924"/>
              <a:gd name="connsiteY22" fmla="*/ 1513622 h 3762835"/>
              <a:gd name="connsiteX23" fmla="*/ 63062 w 430924"/>
              <a:gd name="connsiteY23" fmla="*/ 798918 h 3762835"/>
              <a:gd name="connsiteX24" fmla="*/ 52552 w 430924"/>
              <a:gd name="connsiteY24" fmla="*/ 630753 h 3762835"/>
              <a:gd name="connsiteX25" fmla="*/ 10510 w 430924"/>
              <a:gd name="connsiteY25" fmla="*/ 367994 h 3762835"/>
              <a:gd name="connsiteX26" fmla="*/ 0 w 430924"/>
              <a:gd name="connsiteY26" fmla="*/ 273401 h 3762835"/>
              <a:gd name="connsiteX27" fmla="*/ 10510 w 430924"/>
              <a:gd name="connsiteY27" fmla="*/ 73704 h 3762835"/>
              <a:gd name="connsiteX28" fmla="*/ 42041 w 430924"/>
              <a:gd name="connsiteY28" fmla="*/ 52684 h 3762835"/>
              <a:gd name="connsiteX29" fmla="*/ 105103 w 430924"/>
              <a:gd name="connsiteY29" fmla="*/ 31663 h 3762835"/>
              <a:gd name="connsiteX30" fmla="*/ 262758 w 430924"/>
              <a:gd name="connsiteY30" fmla="*/ 21153 h 3762835"/>
              <a:gd name="connsiteX31" fmla="*/ 283779 w 430924"/>
              <a:gd name="connsiteY31" fmla="*/ 52684 h 3762835"/>
              <a:gd name="connsiteX32" fmla="*/ 315310 w 430924"/>
              <a:gd name="connsiteY32" fmla="*/ 115746 h 3762835"/>
              <a:gd name="connsiteX33" fmla="*/ 336331 w 430924"/>
              <a:gd name="connsiteY33" fmla="*/ 178808 h 3762835"/>
              <a:gd name="connsiteX34" fmla="*/ 283779 w 430924"/>
              <a:gd name="connsiteY34" fmla="*/ 126256 h 3762835"/>
              <a:gd name="connsiteX35" fmla="*/ 241738 w 430924"/>
              <a:gd name="connsiteY35" fmla="*/ 136766 h 3762835"/>
              <a:gd name="connsiteX36" fmla="*/ 252248 w 430924"/>
              <a:gd name="connsiteY36" fmla="*/ 189318 h 3762835"/>
              <a:gd name="connsiteX37" fmla="*/ 283779 w 430924"/>
              <a:gd name="connsiteY37" fmla="*/ 252380 h 3762835"/>
              <a:gd name="connsiteX38" fmla="*/ 315310 w 430924"/>
              <a:gd name="connsiteY38" fmla="*/ 241870 h 3762835"/>
              <a:gd name="connsiteX39" fmla="*/ 378372 w 430924"/>
              <a:gd name="connsiteY39" fmla="*/ 199829 h 3762835"/>
              <a:gd name="connsiteX40" fmla="*/ 399393 w 430924"/>
              <a:gd name="connsiteY40" fmla="*/ 168297 h 3762835"/>
              <a:gd name="connsiteX41" fmla="*/ 430924 w 430924"/>
              <a:gd name="connsiteY41" fmla="*/ 147277 h 3762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430924" h="3762835">
                <a:moveTo>
                  <a:pt x="0" y="3605180"/>
                </a:moveTo>
                <a:cubicBezTo>
                  <a:pt x="5254" y="3636703"/>
                  <a:pt x="13024" y="3703543"/>
                  <a:pt x="31531" y="3731304"/>
                </a:cubicBezTo>
                <a:lnTo>
                  <a:pt x="52552" y="3762835"/>
                </a:lnTo>
                <a:cubicBezTo>
                  <a:pt x="87586" y="3755828"/>
                  <a:pt x="123507" y="3752322"/>
                  <a:pt x="157655" y="3741815"/>
                </a:cubicBezTo>
                <a:cubicBezTo>
                  <a:pt x="169728" y="3738100"/>
                  <a:pt x="178907" y="3728136"/>
                  <a:pt x="189186" y="3720794"/>
                </a:cubicBezTo>
                <a:cubicBezTo>
                  <a:pt x="206366" y="3708522"/>
                  <a:pt x="250026" y="3677740"/>
                  <a:pt x="262758" y="3657732"/>
                </a:cubicBezTo>
                <a:cubicBezTo>
                  <a:pt x="277683" y="3634278"/>
                  <a:pt x="306230" y="3578438"/>
                  <a:pt x="315310" y="3542118"/>
                </a:cubicBezTo>
                <a:cubicBezTo>
                  <a:pt x="319643" y="3524787"/>
                  <a:pt x="322317" y="3507083"/>
                  <a:pt x="325821" y="3489566"/>
                </a:cubicBezTo>
                <a:cubicBezTo>
                  <a:pt x="310789" y="3053676"/>
                  <a:pt x="326571" y="3319137"/>
                  <a:pt x="304800" y="3079663"/>
                </a:cubicBezTo>
                <a:cubicBezTo>
                  <a:pt x="300980" y="3037649"/>
                  <a:pt x="299522" y="2995400"/>
                  <a:pt x="294289" y="2953539"/>
                </a:cubicBezTo>
                <a:cubicBezTo>
                  <a:pt x="272623" y="2780213"/>
                  <a:pt x="283021" y="2879932"/>
                  <a:pt x="262758" y="2785373"/>
                </a:cubicBezTo>
                <a:cubicBezTo>
                  <a:pt x="234925" y="2655488"/>
                  <a:pt x="254476" y="2718480"/>
                  <a:pt x="231227" y="2648739"/>
                </a:cubicBezTo>
                <a:cubicBezTo>
                  <a:pt x="227724" y="2624215"/>
                  <a:pt x="225575" y="2599458"/>
                  <a:pt x="220717" y="2575166"/>
                </a:cubicBezTo>
                <a:cubicBezTo>
                  <a:pt x="218544" y="2564302"/>
                  <a:pt x="212894" y="2554383"/>
                  <a:pt x="210207" y="2543635"/>
                </a:cubicBezTo>
                <a:cubicBezTo>
                  <a:pt x="205874" y="2526304"/>
                  <a:pt x="202412" y="2508740"/>
                  <a:pt x="199696" y="2491084"/>
                </a:cubicBezTo>
                <a:cubicBezTo>
                  <a:pt x="195401" y="2463167"/>
                  <a:pt x="193181" y="2434963"/>
                  <a:pt x="189186" y="2407001"/>
                </a:cubicBezTo>
                <a:cubicBezTo>
                  <a:pt x="156553" y="2178568"/>
                  <a:pt x="180651" y="2344294"/>
                  <a:pt x="157655" y="2217815"/>
                </a:cubicBezTo>
                <a:cubicBezTo>
                  <a:pt x="130772" y="2069953"/>
                  <a:pt x="162588" y="2231965"/>
                  <a:pt x="136634" y="2102201"/>
                </a:cubicBezTo>
                <a:cubicBezTo>
                  <a:pt x="133131" y="2056656"/>
                  <a:pt x="130906" y="2010995"/>
                  <a:pt x="126124" y="1965566"/>
                </a:cubicBezTo>
                <a:cubicBezTo>
                  <a:pt x="123893" y="1944372"/>
                  <a:pt x="118854" y="1923567"/>
                  <a:pt x="115614" y="1902504"/>
                </a:cubicBezTo>
                <a:cubicBezTo>
                  <a:pt x="111847" y="1878019"/>
                  <a:pt x="108607" y="1853456"/>
                  <a:pt x="105103" y="1828932"/>
                </a:cubicBezTo>
                <a:cubicBezTo>
                  <a:pt x="101600" y="1758863"/>
                  <a:pt x="99260" y="1688726"/>
                  <a:pt x="94593" y="1618725"/>
                </a:cubicBezTo>
                <a:cubicBezTo>
                  <a:pt x="92251" y="1583594"/>
                  <a:pt x="85436" y="1548805"/>
                  <a:pt x="84083" y="1513622"/>
                </a:cubicBezTo>
                <a:cubicBezTo>
                  <a:pt x="74923" y="1275460"/>
                  <a:pt x="77929" y="1036792"/>
                  <a:pt x="63062" y="798918"/>
                </a:cubicBezTo>
                <a:cubicBezTo>
                  <a:pt x="59559" y="742863"/>
                  <a:pt x="59351" y="686504"/>
                  <a:pt x="52552" y="630753"/>
                </a:cubicBezTo>
                <a:cubicBezTo>
                  <a:pt x="41814" y="542705"/>
                  <a:pt x="23415" y="455751"/>
                  <a:pt x="10510" y="367994"/>
                </a:cubicBezTo>
                <a:cubicBezTo>
                  <a:pt x="5894" y="336607"/>
                  <a:pt x="3503" y="304932"/>
                  <a:pt x="0" y="273401"/>
                </a:cubicBezTo>
                <a:cubicBezTo>
                  <a:pt x="3503" y="206835"/>
                  <a:pt x="-1962" y="139185"/>
                  <a:pt x="10510" y="73704"/>
                </a:cubicBezTo>
                <a:cubicBezTo>
                  <a:pt x="12874" y="61295"/>
                  <a:pt x="30498" y="57814"/>
                  <a:pt x="42041" y="52684"/>
                </a:cubicBezTo>
                <a:cubicBezTo>
                  <a:pt x="62289" y="43685"/>
                  <a:pt x="105103" y="31663"/>
                  <a:pt x="105103" y="31663"/>
                </a:cubicBezTo>
                <a:cubicBezTo>
                  <a:pt x="162910" y="-6875"/>
                  <a:pt x="153521" y="-10058"/>
                  <a:pt x="262758" y="21153"/>
                </a:cubicBezTo>
                <a:cubicBezTo>
                  <a:pt x="274904" y="24623"/>
                  <a:pt x="277644" y="41642"/>
                  <a:pt x="283779" y="52684"/>
                </a:cubicBezTo>
                <a:cubicBezTo>
                  <a:pt x="295193" y="73228"/>
                  <a:pt x="306271" y="94052"/>
                  <a:pt x="315310" y="115746"/>
                </a:cubicBezTo>
                <a:cubicBezTo>
                  <a:pt x="323832" y="136199"/>
                  <a:pt x="348622" y="197244"/>
                  <a:pt x="336331" y="178808"/>
                </a:cubicBezTo>
                <a:cubicBezTo>
                  <a:pt x="308303" y="136767"/>
                  <a:pt x="325820" y="154284"/>
                  <a:pt x="283779" y="126256"/>
                </a:cubicBezTo>
                <a:cubicBezTo>
                  <a:pt x="269765" y="129759"/>
                  <a:pt x="248198" y="123846"/>
                  <a:pt x="241738" y="136766"/>
                </a:cubicBezTo>
                <a:cubicBezTo>
                  <a:pt x="233749" y="152744"/>
                  <a:pt x="247915" y="171987"/>
                  <a:pt x="252248" y="189318"/>
                </a:cubicBezTo>
                <a:cubicBezTo>
                  <a:pt x="260951" y="224130"/>
                  <a:pt x="263227" y="221553"/>
                  <a:pt x="283779" y="252380"/>
                </a:cubicBezTo>
                <a:cubicBezTo>
                  <a:pt x="294289" y="248877"/>
                  <a:pt x="306092" y="248015"/>
                  <a:pt x="315310" y="241870"/>
                </a:cubicBezTo>
                <a:cubicBezTo>
                  <a:pt x="394040" y="189384"/>
                  <a:pt x="303399" y="224819"/>
                  <a:pt x="378372" y="199829"/>
                </a:cubicBezTo>
                <a:cubicBezTo>
                  <a:pt x="385379" y="189318"/>
                  <a:pt x="390461" y="177229"/>
                  <a:pt x="399393" y="168297"/>
                </a:cubicBezTo>
                <a:cubicBezTo>
                  <a:pt x="408325" y="159365"/>
                  <a:pt x="430924" y="147277"/>
                  <a:pt x="430924" y="147277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7583651" y="1195990"/>
            <a:ext cx="1560349" cy="78520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dirty="0" smtClean="0"/>
              <a:t>Mappings from 128-255 reserved for ASCII</a:t>
            </a:r>
            <a:endParaRPr lang="en-CA" dirty="0" smtClean="0"/>
          </a:p>
        </p:txBody>
      </p:sp>
      <p:sp>
        <p:nvSpPr>
          <p:cNvPr id="7" name="Freeform 6"/>
          <p:cNvSpPr/>
          <p:nvPr/>
        </p:nvSpPr>
        <p:spPr bwMode="auto">
          <a:xfrm>
            <a:off x="7856790" y="1917700"/>
            <a:ext cx="385510" cy="685800"/>
          </a:xfrm>
          <a:custGeom>
            <a:avLst/>
            <a:gdLst>
              <a:gd name="connsiteX0" fmla="*/ 283910 w 385510"/>
              <a:gd name="connsiteY0" fmla="*/ 0 h 685800"/>
              <a:gd name="connsiteX1" fmla="*/ 271210 w 385510"/>
              <a:gd name="connsiteY1" fmla="*/ 63500 h 685800"/>
              <a:gd name="connsiteX2" fmla="*/ 258510 w 385510"/>
              <a:gd name="connsiteY2" fmla="*/ 101600 h 685800"/>
              <a:gd name="connsiteX3" fmla="*/ 245810 w 385510"/>
              <a:gd name="connsiteY3" fmla="*/ 203200 h 685800"/>
              <a:gd name="connsiteX4" fmla="*/ 220410 w 385510"/>
              <a:gd name="connsiteY4" fmla="*/ 279400 h 685800"/>
              <a:gd name="connsiteX5" fmla="*/ 207710 w 385510"/>
              <a:gd name="connsiteY5" fmla="*/ 342900 h 685800"/>
              <a:gd name="connsiteX6" fmla="*/ 182310 w 385510"/>
              <a:gd name="connsiteY6" fmla="*/ 419100 h 685800"/>
              <a:gd name="connsiteX7" fmla="*/ 68010 w 385510"/>
              <a:gd name="connsiteY7" fmla="*/ 571500 h 685800"/>
              <a:gd name="connsiteX8" fmla="*/ 29910 w 385510"/>
              <a:gd name="connsiteY8" fmla="*/ 546100 h 685800"/>
              <a:gd name="connsiteX9" fmla="*/ 4510 w 385510"/>
              <a:gd name="connsiteY9" fmla="*/ 508000 h 685800"/>
              <a:gd name="connsiteX10" fmla="*/ 17210 w 385510"/>
              <a:gd name="connsiteY10" fmla="*/ 546100 h 685800"/>
              <a:gd name="connsiteX11" fmla="*/ 42610 w 385510"/>
              <a:gd name="connsiteY11" fmla="*/ 584200 h 685800"/>
              <a:gd name="connsiteX12" fmla="*/ 93410 w 385510"/>
              <a:gd name="connsiteY12" fmla="*/ 673100 h 685800"/>
              <a:gd name="connsiteX13" fmla="*/ 131510 w 385510"/>
              <a:gd name="connsiteY13" fmla="*/ 685800 h 685800"/>
              <a:gd name="connsiteX14" fmla="*/ 207710 w 385510"/>
              <a:gd name="connsiteY14" fmla="*/ 660400 h 685800"/>
              <a:gd name="connsiteX15" fmla="*/ 245810 w 385510"/>
              <a:gd name="connsiteY15" fmla="*/ 647700 h 685800"/>
              <a:gd name="connsiteX16" fmla="*/ 283910 w 385510"/>
              <a:gd name="connsiteY16" fmla="*/ 622300 h 685800"/>
              <a:gd name="connsiteX17" fmla="*/ 334710 w 385510"/>
              <a:gd name="connsiteY17" fmla="*/ 584200 h 685800"/>
              <a:gd name="connsiteX18" fmla="*/ 385510 w 385510"/>
              <a:gd name="connsiteY18" fmla="*/ 558800 h 6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85510" h="685800">
                <a:moveTo>
                  <a:pt x="283910" y="0"/>
                </a:moveTo>
                <a:cubicBezTo>
                  <a:pt x="279677" y="21167"/>
                  <a:pt x="276445" y="42559"/>
                  <a:pt x="271210" y="63500"/>
                </a:cubicBezTo>
                <a:cubicBezTo>
                  <a:pt x="267963" y="76487"/>
                  <a:pt x="260905" y="88429"/>
                  <a:pt x="258510" y="101600"/>
                </a:cubicBezTo>
                <a:cubicBezTo>
                  <a:pt x="252405" y="135180"/>
                  <a:pt x="252961" y="169827"/>
                  <a:pt x="245810" y="203200"/>
                </a:cubicBezTo>
                <a:cubicBezTo>
                  <a:pt x="240200" y="229380"/>
                  <a:pt x="225661" y="253146"/>
                  <a:pt x="220410" y="279400"/>
                </a:cubicBezTo>
                <a:cubicBezTo>
                  <a:pt x="216177" y="300567"/>
                  <a:pt x="213390" y="322075"/>
                  <a:pt x="207710" y="342900"/>
                </a:cubicBezTo>
                <a:cubicBezTo>
                  <a:pt x="200665" y="368731"/>
                  <a:pt x="182310" y="419100"/>
                  <a:pt x="182310" y="419100"/>
                </a:cubicBezTo>
                <a:cubicBezTo>
                  <a:pt x="169807" y="581640"/>
                  <a:pt x="222639" y="613672"/>
                  <a:pt x="68010" y="571500"/>
                </a:cubicBezTo>
                <a:cubicBezTo>
                  <a:pt x="53284" y="567484"/>
                  <a:pt x="42610" y="554567"/>
                  <a:pt x="29910" y="546100"/>
                </a:cubicBezTo>
                <a:cubicBezTo>
                  <a:pt x="21443" y="533400"/>
                  <a:pt x="19774" y="508000"/>
                  <a:pt x="4510" y="508000"/>
                </a:cubicBezTo>
                <a:cubicBezTo>
                  <a:pt x="-8877" y="508000"/>
                  <a:pt x="11223" y="534126"/>
                  <a:pt x="17210" y="546100"/>
                </a:cubicBezTo>
                <a:cubicBezTo>
                  <a:pt x="24036" y="559752"/>
                  <a:pt x="35037" y="570948"/>
                  <a:pt x="42610" y="584200"/>
                </a:cubicBezTo>
                <a:cubicBezTo>
                  <a:pt x="50505" y="598016"/>
                  <a:pt x="77125" y="660072"/>
                  <a:pt x="93410" y="673100"/>
                </a:cubicBezTo>
                <a:cubicBezTo>
                  <a:pt x="103863" y="681463"/>
                  <a:pt x="118810" y="681567"/>
                  <a:pt x="131510" y="685800"/>
                </a:cubicBezTo>
                <a:lnTo>
                  <a:pt x="207710" y="660400"/>
                </a:lnTo>
                <a:cubicBezTo>
                  <a:pt x="220410" y="656167"/>
                  <a:pt x="234671" y="655126"/>
                  <a:pt x="245810" y="647700"/>
                </a:cubicBezTo>
                <a:cubicBezTo>
                  <a:pt x="258510" y="639233"/>
                  <a:pt x="271490" y="631172"/>
                  <a:pt x="283910" y="622300"/>
                </a:cubicBezTo>
                <a:cubicBezTo>
                  <a:pt x="301134" y="609997"/>
                  <a:pt x="316332" y="594702"/>
                  <a:pt x="334710" y="584200"/>
                </a:cubicBezTo>
                <a:cubicBezTo>
                  <a:pt x="402812" y="545285"/>
                  <a:pt x="352467" y="591843"/>
                  <a:pt x="385510" y="55880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TextBox 7"/>
          <p:cNvSpPr txBox="1"/>
          <p:nvPr/>
        </p:nvSpPr>
        <p:spPr>
          <a:xfrm>
            <a:off x="7776778" y="2603500"/>
            <a:ext cx="1354522" cy="8509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0066FF"/>
                </a:solidFill>
              </a:rPr>
              <a:t>Mappings after 256 are specified using Unicode</a:t>
            </a:r>
            <a:endParaRPr lang="en-CA" b="1" dirty="0" smtClean="0">
              <a:solidFill>
                <a:srgbClr val="0066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17" y="6005037"/>
            <a:ext cx="7069436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 Additional explanations </a:t>
            </a:r>
            <a:endParaRPr lang="en-CA" dirty="0" smtClean="0"/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CA" dirty="0" smtClean="0">
                <a:hlinkClick r:id="rId3"/>
              </a:rPr>
              <a:t>https</a:t>
            </a:r>
            <a:r>
              <a:rPr lang="en-CA" dirty="0">
                <a:hlinkClick r:id="rId3"/>
              </a:rPr>
              <a:t>://askanydifference.com/difference-between-unicode-and-utf-8</a:t>
            </a:r>
            <a:r>
              <a:rPr lang="en-CA" dirty="0" smtClean="0">
                <a:hlinkClick r:id="rId3"/>
              </a:rPr>
              <a:t>/</a:t>
            </a:r>
            <a:r>
              <a:rPr lang="en-CA" dirty="0" smtClean="0"/>
              <a:t> (last viewed 2025)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CA" dirty="0" smtClean="0"/>
              <a:t>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blog.hubspot.com/website/what-is-utf-8</a:t>
            </a:r>
            <a:r>
              <a:rPr lang="en-US" dirty="0" smtClean="0"/>
              <a:t> (last viewed 2024)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128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Alternative Presentation Of These Concepts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Here’s an alternative presentation of UTF-8 as an optional resource to help you understand this method of representation.</a:t>
            </a:r>
          </a:p>
          <a:p>
            <a:r>
              <a:rPr lang="en-US" dirty="0" smtClean="0"/>
              <a:t>The next two screens were created by Richard Zhao and Jonathan Hudson.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716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FE9BAB-49E6-41CF-8C6E-48E2997B8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Representing More 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AE3DB0-C586-457F-8C58-B9B6F1C44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UTF-8</a:t>
            </a:r>
          </a:p>
          <a:p>
            <a:pPr lvl="1"/>
            <a:r>
              <a:rPr lang="en-US" dirty="0"/>
              <a:t>Another encoding scheme for characters</a:t>
            </a:r>
          </a:p>
          <a:p>
            <a:pPr lvl="2"/>
            <a:r>
              <a:rPr lang="en-US" dirty="0"/>
              <a:t>Variable length – 1, 2, 3 or 4 bytes per character</a:t>
            </a:r>
          </a:p>
          <a:p>
            <a:pPr lvl="1"/>
            <a:r>
              <a:rPr lang="en-US" dirty="0"/>
              <a:t>Compatible with ASCII</a:t>
            </a:r>
          </a:p>
          <a:p>
            <a:pPr lvl="1"/>
            <a:r>
              <a:rPr lang="en-US" dirty="0"/>
              <a:t>Consider each byte</a:t>
            </a:r>
          </a:p>
          <a:p>
            <a:pPr lvl="2"/>
            <a:r>
              <a:rPr lang="en-US" dirty="0"/>
              <a:t>Left most bit is 0?  Usual ASCII Character</a:t>
            </a:r>
          </a:p>
          <a:p>
            <a:pPr lvl="2"/>
            <a:r>
              <a:rPr lang="en-US" dirty="0"/>
              <a:t>Left most bits are 110?  2 byte character</a:t>
            </a:r>
          </a:p>
          <a:p>
            <a:pPr lvl="2"/>
            <a:r>
              <a:rPr lang="en-US" dirty="0"/>
              <a:t>Left most bits are 1110?  3 byte character</a:t>
            </a:r>
          </a:p>
          <a:p>
            <a:pPr lvl="2"/>
            <a:r>
              <a:rPr lang="en-US" dirty="0"/>
              <a:t>Left most bits are 11110?  4 byte character</a:t>
            </a:r>
          </a:p>
          <a:p>
            <a:pPr lvl="2"/>
            <a:endParaRPr lang="en-US" dirty="0"/>
          </a:p>
          <a:p>
            <a:pPr lvl="2"/>
            <a:r>
              <a:rPr lang="en-US" dirty="0">
                <a:sym typeface="Wingdings" panose="05000000000000000000" pitchFamily="2" charset="2"/>
              </a:rPr>
              <a:t>“tears of joy” emoji </a:t>
            </a:r>
          </a:p>
          <a:p>
            <a:pPr lvl="3"/>
            <a:r>
              <a:rPr lang="en-US" dirty="0"/>
              <a:t>0x F0 9F 98 82</a:t>
            </a:r>
            <a:endParaRPr lang="en-US" dirty="0">
              <a:sym typeface="Wingdings" panose="05000000000000000000" pitchFamily="2" charset="2"/>
            </a:endParaRPr>
          </a:p>
          <a:p>
            <a:pPr marL="1371600" lvl="3" indent="0">
              <a:buNone/>
            </a:pPr>
            <a:r>
              <a:rPr lang="en-US" dirty="0">
                <a:sym typeface="Wingdings" panose="05000000000000000000" pitchFamily="2" charset="2"/>
              </a:rPr>
              <a:t>which is</a:t>
            </a:r>
          </a:p>
          <a:p>
            <a:pPr lvl="3"/>
            <a:r>
              <a:rPr lang="en-US" dirty="0">
                <a:sym typeface="Wingdings" panose="05000000000000000000" pitchFamily="2" charset="2"/>
              </a:rPr>
              <a:t>11110000 10011111 10011000 10000010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140D91C4-B3BA-4EE8-B00D-0AFDDC189AA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rcRect l="3594" r="3602" b="-2"/>
          <a:stretch/>
        </p:blipFill>
        <p:spPr>
          <a:xfrm>
            <a:off x="6636038" y="3429000"/>
            <a:ext cx="1879309" cy="2025066"/>
          </a:xfrm>
          <a:prstGeom prst="rect">
            <a:avLst/>
          </a:prstGeom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98A2178-6CBF-445C-8F3E-28DAB6605D60}"/>
              </a:ext>
            </a:extLst>
          </p:cNvPr>
          <p:cNvSpPr txBox="1"/>
          <p:nvPr/>
        </p:nvSpPr>
        <p:spPr>
          <a:xfrm>
            <a:off x="6750120" y="5304024"/>
            <a:ext cx="1765227" cy="173124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 defTabSz="685800" fontAlgn="auto">
              <a:spcBef>
                <a:spcPts val="0"/>
              </a:spcBef>
              <a:spcAft>
                <a:spcPts val="450"/>
              </a:spcAft>
              <a:defRPr/>
            </a:pPr>
            <a:r>
              <a:rPr lang="en-CA" sz="525">
                <a:solidFill>
                  <a:srgbClr val="FFFFFF"/>
                </a:solidFill>
                <a:latin typeface="Calibri" panose="020F0502020204030204"/>
                <a:ea typeface="+mn-ea"/>
                <a:hlinkClick r:id="rId4" tooltip="https://es.wikipedia.org/wiki/Usuario:Swazmo/27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CA" sz="525">
                <a:solidFill>
                  <a:srgbClr val="FFFFFF"/>
                </a:solidFill>
                <a:latin typeface="Calibri" panose="020F0502020204030204"/>
                <a:ea typeface="+mn-ea"/>
              </a:rPr>
              <a:t> by Unknown Author is licensed under </a:t>
            </a:r>
            <a:r>
              <a:rPr lang="en-CA" sz="525">
                <a:solidFill>
                  <a:srgbClr val="FFFFFF"/>
                </a:solidFill>
                <a:latin typeface="Calibri" panose="020F0502020204030204"/>
                <a:ea typeface="+mn-ea"/>
                <a:hlinkClick r:id="rId5" tooltip="https://creativecommons.org/licenses/by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</a:t>
            </a:r>
            <a:endParaRPr lang="en-CA" sz="525">
              <a:solidFill>
                <a:srgbClr val="FFFFFF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8298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EC1AB6-FF54-47CD-BB02-FF6D8903D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724" y="995502"/>
            <a:ext cx="6962836" cy="1054474"/>
          </a:xfrm>
          <a:solidFill>
            <a:schemeClr val="bg1"/>
          </a:solidFill>
        </p:spPr>
        <p:txBody>
          <a:bodyPr vert="horz" wrap="square" lIns="68580" tIns="34290" rIns="68580" bIns="3429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3750"/>
              <a:t>UTF-8</a:t>
            </a:r>
            <a:endParaRPr lang="en-US" sz="3750" dirty="0"/>
          </a:p>
        </p:txBody>
      </p:sp>
      <p:pic>
        <p:nvPicPr>
          <p:cNvPr id="5" name="Content Placeholder 4" descr="A picture containing light, large&#10;&#10;Description automatically generated">
            <a:extLst>
              <a:ext uri="{FF2B5EF4-FFF2-40B4-BE49-F238E27FC236}">
                <a16:creationId xmlns:a16="http://schemas.microsoft.com/office/drawing/2014/main" xmlns="" id="{292AFC54-7308-483E-96F9-CD374AEE2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228" b="2068"/>
          <a:stretch/>
        </p:blipFill>
        <p:spPr>
          <a:xfrm>
            <a:off x="-809" y="3164891"/>
            <a:ext cx="9141714" cy="23386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58CC609-A0B3-4D63-A36B-F23CA8788DF1}"/>
              </a:ext>
            </a:extLst>
          </p:cNvPr>
          <p:cNvSpPr txBox="1"/>
          <p:nvPr/>
        </p:nvSpPr>
        <p:spPr>
          <a:xfrm>
            <a:off x="7289619" y="5527093"/>
            <a:ext cx="1765227" cy="173124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 defTabSz="685800" fontAlgn="auto">
              <a:spcBef>
                <a:spcPts val="0"/>
              </a:spcBef>
              <a:spcAft>
                <a:spcPts val="450"/>
              </a:spcAft>
              <a:defRPr/>
            </a:pPr>
            <a:r>
              <a:rPr lang="en-CA" sz="525" dirty="0">
                <a:solidFill>
                  <a:srgbClr val="FFFFFF"/>
                </a:solidFill>
                <a:latin typeface="Calibri" panose="020F0502020204030204"/>
                <a:ea typeface="+mn-ea"/>
                <a:hlinkClick r:id="rId3" tooltip="https://stackoverflow.com/questions/43230082/why-adding-the-two-bytes-of-utf-8-encoding-doesnt-give-the-code-point-of-the-ch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CA" sz="525" dirty="0">
                <a:solidFill>
                  <a:srgbClr val="FFFFFF"/>
                </a:solidFill>
                <a:latin typeface="Calibri" panose="020F0502020204030204"/>
                <a:ea typeface="+mn-ea"/>
              </a:rPr>
              <a:t> by Unknown Author is licensed under </a:t>
            </a:r>
            <a:r>
              <a:rPr lang="en-CA" sz="525" dirty="0">
                <a:solidFill>
                  <a:srgbClr val="FFFFFF"/>
                </a:solidFill>
                <a:latin typeface="Calibri" panose="020F0502020204030204"/>
                <a:ea typeface="+mn-ea"/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</a:t>
            </a:r>
            <a:endParaRPr lang="en-CA" sz="525" dirty="0">
              <a:solidFill>
                <a:srgbClr val="FFFFFF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258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Data: 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ASCII</a:t>
            </a:r>
            <a:endParaRPr lang="en-CA" dirty="0" smtClean="0"/>
          </a:p>
          <a:p>
            <a:pPr lvl="1"/>
            <a:r>
              <a:rPr lang="en-CA" dirty="0" smtClean="0"/>
              <a:t>https</a:t>
            </a:r>
            <a:r>
              <a:rPr lang="en-CA" dirty="0"/>
              <a:t>://www.bbc.co.uk/bitesize/guides/zsnbr82/revision/5</a:t>
            </a:r>
          </a:p>
          <a:p>
            <a:r>
              <a:rPr lang="en-US" dirty="0" smtClean="0"/>
              <a:t>UTF-8:</a:t>
            </a:r>
            <a:endParaRPr lang="en-CA" dirty="0" smtClean="0"/>
          </a:p>
          <a:p>
            <a:pPr lvl="1"/>
            <a:r>
              <a:rPr lang="en-CA" dirty="0" smtClean="0">
                <a:hlinkClick r:id="rId2"/>
              </a:rPr>
              <a:t>https</a:t>
            </a:r>
            <a:r>
              <a:rPr lang="en-CA" dirty="0">
                <a:hlinkClick r:id="rId2"/>
              </a:rPr>
              <a:t>://</a:t>
            </a:r>
            <a:r>
              <a:rPr lang="en-CA" dirty="0" smtClean="0">
                <a:hlinkClick r:id="rId2"/>
              </a:rPr>
              <a:t>www.w3schools.com/charsets/ref_html_utf8.asp</a:t>
            </a:r>
            <a:r>
              <a:rPr lang="en-CA" dirty="0" smtClean="0"/>
              <a:t> (last viewed fall 2024).</a:t>
            </a:r>
            <a:endParaRPr lang="en-CA" dirty="0" smtClean="0"/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blog.hubspot.com/website/what-is-utf-8</a:t>
            </a:r>
            <a:r>
              <a:rPr lang="en-US" dirty="0" smtClean="0"/>
              <a:t> (last viewed fall 2024).</a:t>
            </a:r>
            <a:endParaRPr lang="en-CA" dirty="0"/>
          </a:p>
          <a:p>
            <a:pPr lvl="1"/>
            <a:r>
              <a:rPr lang="en-US" dirty="0"/>
              <a:t>"UTF-8 support in the Microsoft GDK". Microsoft Learn. Microsoft Game Development Kit (GDK). Retrieved 2023-03-05.</a:t>
            </a:r>
            <a:endParaRPr lang="en-CA" dirty="0"/>
          </a:p>
          <a:p>
            <a:pPr lvl="1"/>
            <a:r>
              <a:rPr lang="en-US" dirty="0"/>
              <a:t> "Encoding Standard". encoding.spec.whatwg.org. Retrieved 2020-04-15.</a:t>
            </a: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83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/>
              <a:t>A Problem With Binary 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Consolas" panose="020B0609020204030204" pitchFamily="49" charset="0"/>
              </a:rPr>
              <a:t>1001 0100 1100 1100?</a:t>
            </a:r>
          </a:p>
          <a:p>
            <a:r>
              <a:rPr lang="en-US" altLang="en-US" dirty="0">
                <a:latin typeface="Consolas" panose="020B0609020204030204" pitchFamily="49" charset="0"/>
              </a:rPr>
              <a:t>1001 0100 1100 0100?</a:t>
            </a:r>
          </a:p>
          <a:p>
            <a:r>
              <a:rPr lang="en-US" altLang="en-US" dirty="0">
                <a:latin typeface="Consolas" panose="020B0609020204030204" pitchFamily="49" charset="0"/>
              </a:rPr>
              <a:t>1001 0100 1100 0011?</a:t>
            </a:r>
          </a:p>
          <a:p>
            <a:endParaRPr lang="en-US" altLang="en-US" dirty="0"/>
          </a:p>
        </p:txBody>
      </p:sp>
      <p:grpSp>
        <p:nvGrpSpPr>
          <p:cNvPr id="305156" name="Group 4"/>
          <p:cNvGrpSpPr>
            <a:grpSpLocks/>
          </p:cNvGrpSpPr>
          <p:nvPr/>
        </p:nvGrpSpPr>
        <p:grpSpPr bwMode="auto">
          <a:xfrm>
            <a:off x="4077408" y="1164690"/>
            <a:ext cx="2884487" cy="1498600"/>
            <a:chOff x="2159" y="777"/>
            <a:chExt cx="1817" cy="944"/>
          </a:xfrm>
        </p:grpSpPr>
        <p:sp>
          <p:nvSpPr>
            <p:cNvPr id="305157" name="AutoShape 5"/>
            <p:cNvSpPr>
              <a:spLocks/>
            </p:cNvSpPr>
            <p:nvPr/>
          </p:nvSpPr>
          <p:spPr bwMode="auto">
            <a:xfrm>
              <a:off x="2159" y="777"/>
              <a:ext cx="272" cy="944"/>
            </a:xfrm>
            <a:prstGeom prst="rightBrace">
              <a:avLst>
                <a:gd name="adj1" fmla="val 28922"/>
                <a:gd name="adj2" fmla="val 50000"/>
              </a:avLst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3600" tIns="46800" rIns="93600" bIns="46800" anchor="ctr">
              <a:spAutoFit/>
            </a:bodyPr>
            <a:lstStyle/>
            <a:p>
              <a:endParaRPr lang="en-CA" dirty="0"/>
            </a:p>
          </p:txBody>
        </p:sp>
        <p:sp>
          <p:nvSpPr>
            <p:cNvPr id="305158" name="Text Box 6"/>
            <p:cNvSpPr txBox="1">
              <a:spLocks noChangeArrowheads="1"/>
            </p:cNvSpPr>
            <p:nvPr/>
          </p:nvSpPr>
          <p:spPr bwMode="auto">
            <a:xfrm>
              <a:off x="2440" y="872"/>
              <a:ext cx="1536" cy="8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3600" tIns="46800" rIns="936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600" b="1" dirty="0">
                  <a:solidFill>
                    <a:schemeClr val="hlink"/>
                  </a:solidFill>
                </a:rPr>
                <a:t>Binary is not intuitive for human beings and one string of binary values can be easily mistaken for another</a:t>
              </a:r>
            </a:p>
          </p:txBody>
        </p:sp>
      </p:grpSp>
      <p:sp>
        <p:nvSpPr>
          <p:cNvPr id="7" name="Rectangle 6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none" dirty="0"/>
              <a:t>A Shorthand For Binary: Octal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tIns="82800"/>
          <a:lstStyle/>
          <a:p>
            <a:pPr>
              <a:lnSpc>
                <a:spcPct val="50000"/>
              </a:lnSpc>
            </a:pPr>
            <a:r>
              <a:rPr lang="en-US" altLang="en-US" b="1" dirty="0"/>
              <a:t>Machine		Octal</a:t>
            </a:r>
          </a:p>
          <a:p>
            <a:pPr>
              <a:lnSpc>
                <a:spcPct val="50000"/>
              </a:lnSpc>
            </a:pPr>
            <a:r>
              <a:rPr lang="en-US" altLang="en-US" b="1" dirty="0"/>
              <a:t>language		value		</a:t>
            </a:r>
          </a:p>
          <a:p>
            <a:r>
              <a:rPr lang="en-US" altLang="en-US" sz="2000" dirty="0">
                <a:latin typeface="Consolas" panose="020B0609020204030204" pitchFamily="49" charset="0"/>
              </a:rPr>
              <a:t>1010111000000	</a:t>
            </a:r>
            <a:r>
              <a:rPr lang="en-US" altLang="en-US" sz="2000" dirty="0" smtClean="0">
                <a:latin typeface="Consolas" panose="020B0609020204030204" pitchFamily="49" charset="0"/>
              </a:rPr>
              <a:t>012700</a:t>
            </a:r>
            <a:endParaRPr lang="en-US" altLang="en-US" sz="2000" dirty="0">
              <a:latin typeface="Consolas" panose="020B0609020204030204" pitchFamily="49" charset="0"/>
            </a:endParaRPr>
          </a:p>
          <a:p>
            <a:r>
              <a:rPr lang="en-US" altLang="en-US" sz="2000" dirty="0" smtClean="0">
                <a:latin typeface="Consolas" panose="020B0609020204030204" pitchFamily="49" charset="0"/>
              </a:rPr>
              <a:t>1001010000101	011205</a:t>
            </a:r>
          </a:p>
          <a:p>
            <a:endParaRPr lang="en-US" altLang="en-US" sz="2000" dirty="0">
              <a:latin typeface="Consolas" panose="020B0609020204030204" pitchFamily="49" charset="0"/>
            </a:endParaRPr>
          </a:p>
          <a:p>
            <a:r>
              <a:rPr lang="en-US" altLang="en-US" sz="2000" dirty="0" smtClean="0">
                <a:cs typeface="Calibri" panose="020F0502020204030204" pitchFamily="34" charset="0"/>
              </a:rPr>
              <a:t>Converting from binary to octal: 3 bits are grouped into one octal digit</a:t>
            </a:r>
          </a:p>
          <a:p>
            <a:pPr lvl="1"/>
            <a:r>
              <a:rPr lang="en-US" altLang="en-US" sz="1600" dirty="0" smtClean="0">
                <a:cs typeface="Calibri" panose="020F0502020204030204" pitchFamily="34" charset="0"/>
              </a:rPr>
              <a:t>E.g. 110 = 5</a:t>
            </a:r>
          </a:p>
          <a:p>
            <a:pPr lvl="1"/>
            <a:r>
              <a:rPr lang="en-US" altLang="en-US" sz="1600" dirty="0" smtClean="0">
                <a:cs typeface="Calibri" panose="020F0502020204030204" pitchFamily="34" charset="0"/>
              </a:rPr>
              <a:t>You can look the values up in the table provided at the end of these notes.</a:t>
            </a:r>
          </a:p>
          <a:p>
            <a:pPr lvl="1"/>
            <a:r>
              <a:rPr lang="en-US" altLang="en-US" sz="1600" dirty="0" smtClean="0">
                <a:cs typeface="Calibri" panose="020F0502020204030204" pitchFamily="34" charset="0"/>
              </a:rPr>
              <a:t>Leading zeros don’t count e.g. 0100 in decimal is the same as 00100 or 100.</a:t>
            </a:r>
            <a:endParaRPr lang="en-US" altLang="en-US" sz="1600" dirty="0"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351" y="4018402"/>
            <a:ext cx="2478794" cy="6196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5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Inappropriate Conversion: Data To Text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Opening an image in a text-only program (Notepad)</a:t>
            </a:r>
          </a:p>
          <a:p>
            <a:r>
              <a:rPr lang="en-US" dirty="0" smtClean="0"/>
              <a:t>This is a pic of your course instructor - see the resemblance? ;)</a:t>
            </a:r>
          </a:p>
          <a:p>
            <a:pPr lvl="1"/>
            <a:r>
              <a:rPr lang="en-US" dirty="0" smtClean="0"/>
              <a:t>It’s ‘garbage’ because the bits are not interpreted as an image (e.g. 24 bits=a pixel) but interpreted as ASCII (e.g. 8 bits=a single character).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894" y="2704011"/>
            <a:ext cx="5571366" cy="356843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8814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Octal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5" y="1166813"/>
            <a:ext cx="8396288" cy="2781300"/>
          </a:xfrm>
        </p:spPr>
        <p:txBody>
          <a:bodyPr/>
          <a:lstStyle/>
          <a:p>
            <a:r>
              <a:rPr lang="en-CA" altLang="en-US" dirty="0"/>
              <a:t>Base eight</a:t>
            </a:r>
          </a:p>
          <a:p>
            <a:r>
              <a:rPr lang="en-CA" altLang="en-US" dirty="0"/>
              <a:t>Employs eight unique symbols (0 - 7)</a:t>
            </a:r>
          </a:p>
          <a:p>
            <a:r>
              <a:rPr lang="en-CA" altLang="en-US" dirty="0"/>
              <a:t>Largest </a:t>
            </a:r>
            <a:r>
              <a:rPr lang="en-CA" altLang="en-US" dirty="0" smtClean="0"/>
              <a:t>value </a:t>
            </a:r>
            <a:r>
              <a:rPr lang="en-CA" altLang="en-US" dirty="0"/>
              <a:t>that can be represented by 1 octal digit = 7 = base(8) - 1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89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>
                <a:solidFill>
                  <a:schemeClr val="tx1"/>
                </a:solidFill>
              </a:rPr>
              <a:t>Incrementing By 1: Octal</a:t>
            </a:r>
            <a:endParaRPr lang="en-CA" u="none" dirty="0">
              <a:solidFill>
                <a:schemeClr val="tx1"/>
              </a:solidFill>
            </a:endParaRPr>
          </a:p>
        </p:txBody>
      </p:sp>
      <p:sp>
        <p:nvSpPr>
          <p:cNvPr id="7" name="Right Brace 6"/>
          <p:cNvSpPr/>
          <p:nvPr/>
        </p:nvSpPr>
        <p:spPr bwMode="auto">
          <a:xfrm>
            <a:off x="4573016" y="1531345"/>
            <a:ext cx="293284" cy="1696597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5013848" y="1972490"/>
            <a:ext cx="3226526" cy="88827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Right most column increment through all symbols (in this case 0,1,2,3,4,5,6,7</a:t>
            </a:r>
            <a:r>
              <a:rPr lang="en-US" sz="1800" b="1" dirty="0" smtClean="0">
                <a:solidFill>
                  <a:srgbClr val="FF0000"/>
                </a:solidFill>
              </a:rPr>
              <a:t>)</a:t>
            </a:r>
            <a:endParaRPr lang="en-CA" sz="1800" b="1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863" y="1693815"/>
            <a:ext cx="1974305" cy="116694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“Used up” all symbols in previous column, increase next column to left by 1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1844223" y="2933800"/>
            <a:ext cx="1084217" cy="588283"/>
          </a:xfrm>
          <a:custGeom>
            <a:avLst/>
            <a:gdLst>
              <a:gd name="connsiteX0" fmla="*/ 0 w 1084217"/>
              <a:gd name="connsiteY0" fmla="*/ 0 h 588283"/>
              <a:gd name="connsiteX1" fmla="*/ 248194 w 1084217"/>
              <a:gd name="connsiteY1" fmla="*/ 26126 h 588283"/>
              <a:gd name="connsiteX2" fmla="*/ 287383 w 1084217"/>
              <a:gd name="connsiteY2" fmla="*/ 52252 h 588283"/>
              <a:gd name="connsiteX3" fmla="*/ 313508 w 1084217"/>
              <a:gd name="connsiteY3" fmla="*/ 91440 h 588283"/>
              <a:gd name="connsiteX4" fmla="*/ 352697 w 1084217"/>
              <a:gd name="connsiteY4" fmla="*/ 117566 h 588283"/>
              <a:gd name="connsiteX5" fmla="*/ 378823 w 1084217"/>
              <a:gd name="connsiteY5" fmla="*/ 195943 h 588283"/>
              <a:gd name="connsiteX6" fmla="*/ 404948 w 1084217"/>
              <a:gd name="connsiteY6" fmla="*/ 274320 h 588283"/>
              <a:gd name="connsiteX7" fmla="*/ 418011 w 1084217"/>
              <a:gd name="connsiteY7" fmla="*/ 313509 h 588283"/>
              <a:gd name="connsiteX8" fmla="*/ 444137 w 1084217"/>
              <a:gd name="connsiteY8" fmla="*/ 352697 h 588283"/>
              <a:gd name="connsiteX9" fmla="*/ 483326 w 1084217"/>
              <a:gd name="connsiteY9" fmla="*/ 431075 h 588283"/>
              <a:gd name="connsiteX10" fmla="*/ 561703 w 1084217"/>
              <a:gd name="connsiteY10" fmla="*/ 483326 h 588283"/>
              <a:gd name="connsiteX11" fmla="*/ 705394 w 1084217"/>
              <a:gd name="connsiteY11" fmla="*/ 470263 h 588283"/>
              <a:gd name="connsiteX12" fmla="*/ 744583 w 1084217"/>
              <a:gd name="connsiteY12" fmla="*/ 457200 h 588283"/>
              <a:gd name="connsiteX13" fmla="*/ 927463 w 1084217"/>
              <a:gd name="connsiteY13" fmla="*/ 470263 h 588283"/>
              <a:gd name="connsiteX14" fmla="*/ 1005840 w 1084217"/>
              <a:gd name="connsiteY14" fmla="*/ 522515 h 588283"/>
              <a:gd name="connsiteX15" fmla="*/ 992777 w 1084217"/>
              <a:gd name="connsiteY15" fmla="*/ 483326 h 588283"/>
              <a:gd name="connsiteX16" fmla="*/ 1018903 w 1084217"/>
              <a:gd name="connsiteY16" fmla="*/ 522515 h 588283"/>
              <a:gd name="connsiteX17" fmla="*/ 1005840 w 1084217"/>
              <a:gd name="connsiteY17" fmla="*/ 587829 h 588283"/>
              <a:gd name="connsiteX18" fmla="*/ 1084217 w 1084217"/>
              <a:gd name="connsiteY18" fmla="*/ 535577 h 588283"/>
              <a:gd name="connsiteX19" fmla="*/ 1045028 w 1084217"/>
              <a:gd name="connsiteY19" fmla="*/ 509452 h 588283"/>
              <a:gd name="connsiteX20" fmla="*/ 992777 w 1084217"/>
              <a:gd name="connsiteY20" fmla="*/ 431075 h 588283"/>
              <a:gd name="connsiteX21" fmla="*/ 966651 w 1084217"/>
              <a:gd name="connsiteY21" fmla="*/ 391886 h 588283"/>
              <a:gd name="connsiteX22" fmla="*/ 953588 w 1084217"/>
              <a:gd name="connsiteY22" fmla="*/ 378823 h 588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084217" h="588283">
                <a:moveTo>
                  <a:pt x="0" y="0"/>
                </a:moveTo>
                <a:cubicBezTo>
                  <a:pt x="5605" y="374"/>
                  <a:pt x="189554" y="994"/>
                  <a:pt x="248194" y="26126"/>
                </a:cubicBezTo>
                <a:cubicBezTo>
                  <a:pt x="262624" y="32311"/>
                  <a:pt x="274320" y="43543"/>
                  <a:pt x="287383" y="52252"/>
                </a:cubicBezTo>
                <a:cubicBezTo>
                  <a:pt x="296091" y="65315"/>
                  <a:pt x="302407" y="80339"/>
                  <a:pt x="313508" y="91440"/>
                </a:cubicBezTo>
                <a:cubicBezTo>
                  <a:pt x="324609" y="102541"/>
                  <a:pt x="344376" y="104253"/>
                  <a:pt x="352697" y="117566"/>
                </a:cubicBezTo>
                <a:cubicBezTo>
                  <a:pt x="367293" y="140919"/>
                  <a:pt x="370114" y="169817"/>
                  <a:pt x="378823" y="195943"/>
                </a:cubicBezTo>
                <a:lnTo>
                  <a:pt x="404948" y="274320"/>
                </a:lnTo>
                <a:cubicBezTo>
                  <a:pt x="409302" y="287383"/>
                  <a:pt x="410373" y="302052"/>
                  <a:pt x="418011" y="313509"/>
                </a:cubicBezTo>
                <a:lnTo>
                  <a:pt x="444137" y="352697"/>
                </a:lnTo>
                <a:cubicBezTo>
                  <a:pt x="453455" y="380651"/>
                  <a:pt x="459493" y="410221"/>
                  <a:pt x="483326" y="431075"/>
                </a:cubicBezTo>
                <a:cubicBezTo>
                  <a:pt x="506956" y="451751"/>
                  <a:pt x="561703" y="483326"/>
                  <a:pt x="561703" y="483326"/>
                </a:cubicBezTo>
                <a:cubicBezTo>
                  <a:pt x="609600" y="478972"/>
                  <a:pt x="657783" y="477065"/>
                  <a:pt x="705394" y="470263"/>
                </a:cubicBezTo>
                <a:cubicBezTo>
                  <a:pt x="719025" y="468316"/>
                  <a:pt x="730813" y="457200"/>
                  <a:pt x="744583" y="457200"/>
                </a:cubicBezTo>
                <a:cubicBezTo>
                  <a:pt x="805698" y="457200"/>
                  <a:pt x="866503" y="465909"/>
                  <a:pt x="927463" y="470263"/>
                </a:cubicBezTo>
                <a:cubicBezTo>
                  <a:pt x="953589" y="487680"/>
                  <a:pt x="1015769" y="552303"/>
                  <a:pt x="1005840" y="522515"/>
                </a:cubicBezTo>
                <a:cubicBezTo>
                  <a:pt x="1001486" y="509452"/>
                  <a:pt x="979007" y="483326"/>
                  <a:pt x="992777" y="483326"/>
                </a:cubicBezTo>
                <a:cubicBezTo>
                  <a:pt x="1008477" y="483326"/>
                  <a:pt x="1010194" y="509452"/>
                  <a:pt x="1018903" y="522515"/>
                </a:cubicBezTo>
                <a:cubicBezTo>
                  <a:pt x="1014549" y="544286"/>
                  <a:pt x="984069" y="583475"/>
                  <a:pt x="1005840" y="587829"/>
                </a:cubicBezTo>
                <a:cubicBezTo>
                  <a:pt x="1036630" y="593987"/>
                  <a:pt x="1084217" y="535577"/>
                  <a:pt x="1084217" y="535577"/>
                </a:cubicBezTo>
                <a:cubicBezTo>
                  <a:pt x="1071154" y="526869"/>
                  <a:pt x="1055366" y="521267"/>
                  <a:pt x="1045028" y="509452"/>
                </a:cubicBezTo>
                <a:cubicBezTo>
                  <a:pt x="1024351" y="485822"/>
                  <a:pt x="1010194" y="457201"/>
                  <a:pt x="992777" y="431075"/>
                </a:cubicBezTo>
                <a:cubicBezTo>
                  <a:pt x="984068" y="418012"/>
                  <a:pt x="977752" y="402987"/>
                  <a:pt x="966651" y="391886"/>
                </a:cubicBezTo>
                <a:lnTo>
                  <a:pt x="953588" y="378823"/>
                </a:ln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5044" y="938786"/>
            <a:ext cx="1627972" cy="596142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53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u="none" dirty="0"/>
              <a:t>Table Of Octal Values</a:t>
            </a:r>
          </a:p>
        </p:txBody>
      </p:sp>
      <p:graphicFrame>
        <p:nvGraphicFramePr>
          <p:cNvPr id="185401" name="Group 57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3576603276"/>
              </p:ext>
            </p:extLst>
          </p:nvPr>
        </p:nvGraphicFramePr>
        <p:xfrm>
          <a:off x="414338" y="1095375"/>
          <a:ext cx="8178800" cy="5470526"/>
        </p:xfrm>
        <a:graphic>
          <a:graphicData uri="http://schemas.openxmlformats.org/drawingml/2006/table">
            <a:tbl>
              <a:tblPr/>
              <a:tblGrid>
                <a:gridCol w="2044700"/>
                <a:gridCol w="2044700"/>
                <a:gridCol w="2044700"/>
                <a:gridCol w="2044700"/>
              </a:tblGrid>
              <a:tr h="75247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Octal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Octal value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5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42925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53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16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marL="92075" marR="92075" marT="46038" marB="4603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 marL="114300"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 marL="400050"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 marL="8001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 marL="102870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14859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19431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24003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28575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17</a:t>
                      </a:r>
                    </a:p>
                  </a:txBody>
                  <a:tcPr marL="92075" marR="92075" marT="46038" marB="4603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29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none" dirty="0" smtClean="0">
                <a:solidFill>
                  <a:schemeClr val="tx1"/>
                </a:solidFill>
              </a:rPr>
              <a:t>Octal: Represents Values Using Powers Of Eight</a:t>
            </a:r>
            <a:endParaRPr lang="en-CA" sz="2800" u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273</a:t>
            </a:r>
            <a:r>
              <a:rPr lang="en-US" baseline="-25000" dirty="0"/>
              <a:t>8</a:t>
            </a:r>
            <a:r>
              <a:rPr lang="en-US" baseline="-25000" dirty="0" smtClean="0"/>
              <a:t> </a:t>
            </a:r>
            <a:r>
              <a:rPr lang="en-US" dirty="0" smtClean="0"/>
              <a:t>(octal) = 187</a:t>
            </a:r>
            <a:r>
              <a:rPr lang="en-US" baseline="-25000" dirty="0" smtClean="0"/>
              <a:t>10 </a:t>
            </a:r>
            <a:r>
              <a:rPr lang="en-US" dirty="0" smtClean="0"/>
              <a:t>(decimal) </a:t>
            </a:r>
            <a:endParaRPr lang="en-US" baseline="-25000" dirty="0" smtClean="0"/>
          </a:p>
          <a:p>
            <a:pPr lvl="1"/>
            <a:r>
              <a:rPr lang="en-US" dirty="0" smtClean="0"/>
              <a:t>Labeled with a super script lets us to see the powers/exponents.</a:t>
            </a:r>
          </a:p>
          <a:p>
            <a:pPr lvl="1"/>
            <a:endParaRPr lang="en-US" dirty="0"/>
          </a:p>
          <a:p>
            <a:pPr marL="225425" lvl="1" indent="0">
              <a:buNone/>
            </a:pPr>
            <a:r>
              <a:rPr lang="en-US" dirty="0" smtClean="0"/>
              <a:t>    </a:t>
            </a:r>
            <a:r>
              <a:rPr lang="en-US" dirty="0"/>
              <a:t>2</a:t>
            </a:r>
            <a:r>
              <a:rPr lang="en-US" dirty="0" smtClean="0"/>
              <a:t>  </a:t>
            </a:r>
            <a:r>
              <a:rPr lang="en-US" dirty="0"/>
              <a:t>7</a:t>
            </a:r>
            <a:r>
              <a:rPr lang="en-US" dirty="0" smtClean="0"/>
              <a:t>  3</a:t>
            </a:r>
          </a:p>
          <a:p>
            <a:pPr lvl="1"/>
            <a:r>
              <a:rPr lang="en-US" dirty="0" smtClean="0"/>
              <a:t>Breaking it down</a:t>
            </a:r>
            <a:endParaRPr lang="en-US" dirty="0" smtClean="0">
              <a:latin typeface="Consolas" panose="020B0609020204030204" pitchFamily="49" charset="0"/>
            </a:endParaRP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2x8</a:t>
            </a:r>
            <a:r>
              <a:rPr lang="en-US" baseline="30000" dirty="0" smtClean="0">
                <a:latin typeface="Consolas" panose="020B0609020204030204" pitchFamily="49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2x64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128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7x8</a:t>
            </a:r>
            <a:r>
              <a:rPr lang="en-US" baseline="30000" dirty="0" smtClean="0"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7x8  =  56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3x8</a:t>
            </a:r>
            <a:r>
              <a:rPr lang="en-US" baseline="30000" dirty="0" smtClean="0"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3x1  =</a:t>
            </a:r>
            <a:r>
              <a:rPr lang="en-US" u="sng" dirty="0" smtClean="0">
                <a:latin typeface="Consolas" panose="020B0609020204030204" pitchFamily="49" charset="0"/>
              </a:rPr>
              <a:t>   3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Sum           187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542362" y="1983036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7138" y="1983036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1914" y="1983036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19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Students Do: Exercises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following values from octal to decimal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6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7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10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26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 </a:t>
            </a:r>
            <a:r>
              <a:rPr lang="en-US" dirty="0" smtClean="0"/>
              <a:t>31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/>
              <a:t>10</a:t>
            </a:r>
            <a:endParaRPr lang="en-US" dirty="0" smtClean="0"/>
          </a:p>
          <a:p>
            <a:pPr marL="225425" lvl="1" indent="0">
              <a:buNone/>
            </a:pPr>
            <a:r>
              <a:rPr lang="en-US" dirty="0" smtClean="0"/>
              <a:t>245</a:t>
            </a:r>
            <a:r>
              <a:rPr lang="en-US" baseline="-25000" dirty="0" smtClean="0"/>
              <a:t>8</a:t>
            </a:r>
            <a:r>
              <a:rPr lang="en-US" dirty="0" smtClean="0"/>
              <a:t> 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 smtClean="0"/>
              <a:t>712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endParaRPr lang="en-US" baseline="-25000" dirty="0"/>
          </a:p>
          <a:p>
            <a:pPr marL="225425" lvl="1" indent="0">
              <a:buNone/>
            </a:pPr>
            <a:endParaRPr lang="en-US" baseline="-25000" dirty="0" smtClean="0"/>
          </a:p>
          <a:p>
            <a:pPr marL="225425" lvl="1" indent="0">
              <a:buNone/>
            </a:pPr>
            <a:endParaRPr lang="en-US" baseline="-25000" dirty="0"/>
          </a:p>
          <a:p>
            <a:pPr marL="225425" lvl="1" indent="0">
              <a:buNone/>
            </a:pPr>
            <a:endParaRPr lang="en-US" baseline="-25000" dirty="0" smtClean="0"/>
          </a:p>
          <a:p>
            <a:pPr marL="225425" lvl="1" indent="0">
              <a:buNone/>
            </a:pPr>
            <a:endParaRPr lang="en-US" baseline="-25000" dirty="0"/>
          </a:p>
          <a:p>
            <a:pPr marL="225425" lvl="1" indent="0">
              <a:buNone/>
            </a:pPr>
            <a:endParaRPr lang="en-US" baseline="-25000" dirty="0" smtClean="0"/>
          </a:p>
          <a:p>
            <a:pPr marL="225425" lvl="1" indent="0">
              <a:buNone/>
            </a:pPr>
            <a:endParaRPr lang="en-US" baseline="-25000" dirty="0"/>
          </a:p>
          <a:p>
            <a:pPr marL="225425" lvl="1" indent="0">
              <a:buNone/>
            </a:pPr>
            <a:endParaRPr lang="en-US" baseline="-25000" dirty="0" smtClean="0"/>
          </a:p>
          <a:p>
            <a:pPr marL="225425" lvl="1" indent="0">
              <a:buNone/>
            </a:pPr>
            <a:endParaRPr lang="en-US" baseline="-25000" dirty="0"/>
          </a:p>
          <a:p>
            <a:pPr marL="225425" lvl="1" indent="0">
              <a:buNone/>
            </a:pPr>
            <a:r>
              <a:rPr lang="en-US" dirty="0"/>
              <a:t>Computer geek joke: Oct 31 is actually Dec </a:t>
            </a:r>
            <a:r>
              <a:rPr lang="en-US" dirty="0" smtClean="0"/>
              <a:t>25</a:t>
            </a:r>
            <a:r>
              <a:rPr lang="en-US" dirty="0"/>
              <a:t> </a:t>
            </a:r>
            <a:r>
              <a:rPr lang="en-US" dirty="0" smtClean="0"/>
              <a:t>(hint: it’s an application of the lesson not just some random humor).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32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u="none" dirty="0"/>
              <a:t>Problems With Binary: Got Worse As Computers Got More Powerful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Consolas" panose="020B0609020204030204" pitchFamily="49" charset="0"/>
              </a:rPr>
              <a:t>1001 0100 1000 0000 1100 0100 0110 1010?</a:t>
            </a:r>
          </a:p>
          <a:p>
            <a:r>
              <a:rPr lang="en-US" altLang="en-US" dirty="0">
                <a:latin typeface="Consolas" panose="020B0609020204030204" pitchFamily="49" charset="0"/>
              </a:rPr>
              <a:t>Or</a:t>
            </a:r>
          </a:p>
          <a:p>
            <a:r>
              <a:rPr lang="en-US" altLang="en-US" dirty="0">
                <a:latin typeface="Consolas" panose="020B0609020204030204" pitchFamily="49" charset="0"/>
              </a:rPr>
              <a:t>1001 0100 1000 0000 1100 0100 0110 1011?</a:t>
            </a:r>
          </a:p>
          <a:p>
            <a:endParaRPr lang="en-US" alt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02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u="none" dirty="0"/>
              <a:t>Hexadecimal: An Even More Compact Way Of Representing Binary Instructions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20788"/>
            <a:ext cx="8478838" cy="5256212"/>
          </a:xfrm>
        </p:spPr>
        <p:txBody>
          <a:bodyPr tIns="82800"/>
          <a:lstStyle/>
          <a:p>
            <a:pPr>
              <a:lnSpc>
                <a:spcPct val="50000"/>
              </a:lnSpc>
              <a:spcAft>
                <a:spcPts val="600"/>
              </a:spcAft>
            </a:pPr>
            <a:r>
              <a:rPr lang="en-US" altLang="en-US" b="1" dirty="0"/>
              <a:t>Machine		Hexadecimal 	</a:t>
            </a:r>
          </a:p>
          <a:p>
            <a:pPr>
              <a:lnSpc>
                <a:spcPct val="50000"/>
              </a:lnSpc>
              <a:spcAft>
                <a:spcPts val="600"/>
              </a:spcAft>
            </a:pPr>
            <a:r>
              <a:rPr lang="en-US" altLang="en-US" b="1" dirty="0" smtClean="0"/>
              <a:t>language		value		</a:t>
            </a:r>
          </a:p>
          <a:p>
            <a:pPr>
              <a:lnSpc>
                <a:spcPct val="50000"/>
              </a:lnSpc>
              <a:spcAft>
                <a:spcPts val="600"/>
              </a:spcAft>
            </a:pPr>
            <a:r>
              <a:rPr lang="en-US" altLang="en-US" sz="2000" dirty="0" smtClean="0">
                <a:latin typeface="Consolas" panose="020B0609020204030204" pitchFamily="49" charset="0"/>
              </a:rPr>
              <a:t>1010011000001	14C1			</a:t>
            </a:r>
          </a:p>
          <a:p>
            <a:pPr>
              <a:lnSpc>
                <a:spcPct val="50000"/>
              </a:lnSpc>
              <a:spcAft>
                <a:spcPts val="600"/>
              </a:spcAft>
            </a:pPr>
            <a:r>
              <a:rPr lang="en-US" altLang="en-US" sz="2000" dirty="0" smtClean="0">
                <a:latin typeface="Consolas" panose="020B0609020204030204" pitchFamily="49" charset="0"/>
              </a:rPr>
              <a:t>110000011100000	60E0</a:t>
            </a:r>
            <a:r>
              <a:rPr lang="en-US" altLang="en-US" sz="2000" dirty="0" smtClean="0"/>
              <a:t>	</a:t>
            </a:r>
          </a:p>
          <a:p>
            <a:pPr>
              <a:lnSpc>
                <a:spcPct val="50000"/>
              </a:lnSpc>
              <a:spcAft>
                <a:spcPts val="600"/>
              </a:spcAft>
            </a:pPr>
            <a:endParaRPr lang="en-US" altLang="en-US" sz="2000" dirty="0"/>
          </a:p>
          <a:p>
            <a:pPr>
              <a:lnSpc>
                <a:spcPct val="50000"/>
              </a:lnSpc>
              <a:spcAft>
                <a:spcPts val="1200"/>
              </a:spcAft>
            </a:pPr>
            <a:r>
              <a:rPr lang="en-US" altLang="en-US" sz="2000" dirty="0" smtClean="0"/>
              <a:t>FYI: 4 binary digits are grouped to represent 1 hexadecimal digit </a:t>
            </a:r>
          </a:p>
          <a:p>
            <a:pPr lvl="1">
              <a:lnSpc>
                <a:spcPct val="50000"/>
              </a:lnSpc>
              <a:spcAft>
                <a:spcPts val="1200"/>
              </a:spcAft>
            </a:pPr>
            <a:r>
              <a:rPr lang="en-US" altLang="en-US" dirty="0" smtClean="0"/>
              <a:t>e.g. </a:t>
            </a:r>
            <a:r>
              <a:rPr lang="en-US" altLang="en-US" dirty="0" smtClean="0">
                <a:latin typeface="Consolas" panose="020B0609020204030204" pitchFamily="49" charset="0"/>
              </a:rPr>
              <a:t>1110 = E</a:t>
            </a:r>
            <a:r>
              <a:rPr lang="en-US" altLang="en-US" dirty="0" smtClean="0"/>
              <a:t>	</a:t>
            </a:r>
          </a:p>
          <a:p>
            <a:pPr lvl="1">
              <a:lnSpc>
                <a:spcPct val="50000"/>
              </a:lnSpc>
              <a:spcAft>
                <a:spcPts val="1200"/>
              </a:spcAft>
            </a:pPr>
            <a:r>
              <a:rPr lang="en-US" altLang="en-US" dirty="0" smtClean="0"/>
              <a:t>(You </a:t>
            </a:r>
            <a:r>
              <a:rPr lang="en-US" altLang="en-US" dirty="0"/>
              <a:t>can look these values up in the table near the end of these notes). </a:t>
            </a:r>
          </a:p>
          <a:p>
            <a:pPr lvl="1">
              <a:lnSpc>
                <a:spcPct val="50000"/>
              </a:lnSpc>
              <a:spcAft>
                <a:spcPts val="1200"/>
              </a:spcAft>
            </a:pPr>
            <a:endParaRPr lang="en-US" altLang="en-US" sz="2000" dirty="0"/>
          </a:p>
        </p:txBody>
      </p:sp>
      <p:sp>
        <p:nvSpPr>
          <p:cNvPr id="311300" name="Text Box 4"/>
          <p:cNvSpPr txBox="1">
            <a:spLocks noChangeArrowheads="1"/>
          </p:cNvSpPr>
          <p:nvPr/>
        </p:nvSpPr>
        <p:spPr bwMode="auto">
          <a:xfrm>
            <a:off x="0" y="6629400"/>
            <a:ext cx="6296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dirty="0"/>
              <a:t>Example from 68000 Family Assembly Language by Clements A.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234" y="3877919"/>
            <a:ext cx="2808383" cy="99675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Hexadecimal </a:t>
            </a:r>
            <a:r>
              <a:rPr lang="en-CA" altLang="en-US" dirty="0" smtClean="0"/>
              <a:t>(‘Hex’ For Short)</a:t>
            </a:r>
            <a:endParaRPr lang="en-CA" altLang="en-US" dirty="0"/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475" y="1166813"/>
            <a:ext cx="8264525" cy="2224087"/>
          </a:xfrm>
        </p:spPr>
        <p:txBody>
          <a:bodyPr/>
          <a:lstStyle/>
          <a:p>
            <a:r>
              <a:rPr lang="en-CA" altLang="en-US" dirty="0"/>
              <a:t>Base sixteen</a:t>
            </a:r>
          </a:p>
          <a:p>
            <a:r>
              <a:rPr lang="en-CA" altLang="en-US" dirty="0"/>
              <a:t>Employs sixteen unique symbols (0 – 9, followed by A - F)</a:t>
            </a:r>
          </a:p>
          <a:p>
            <a:r>
              <a:rPr lang="en-CA" altLang="en-US" dirty="0"/>
              <a:t>Largest decimal value that can be represented by 1 hex digit = 15</a:t>
            </a:r>
          </a:p>
          <a:p>
            <a:endParaRPr lang="en-CA" altLang="en-US" sz="18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51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58421"/>
          <a:stretch/>
        </p:blipFill>
        <p:spPr>
          <a:xfrm>
            <a:off x="2090777" y="825500"/>
            <a:ext cx="1156434" cy="523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>
                <a:solidFill>
                  <a:schemeClr val="tx1"/>
                </a:solidFill>
              </a:rPr>
              <a:t>Incrementing By 1: Hexadecimal</a:t>
            </a:r>
            <a:endParaRPr lang="en-CA" u="none" dirty="0">
              <a:solidFill>
                <a:schemeClr val="tx1"/>
              </a:solidFill>
            </a:endParaRPr>
          </a:p>
        </p:txBody>
      </p:sp>
      <p:sp>
        <p:nvSpPr>
          <p:cNvPr id="7" name="Right Brace 6"/>
          <p:cNvSpPr/>
          <p:nvPr/>
        </p:nvSpPr>
        <p:spPr bwMode="auto">
          <a:xfrm>
            <a:off x="3247211" y="1270543"/>
            <a:ext cx="260860" cy="2948917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3567979" y="1850030"/>
            <a:ext cx="1893741" cy="1594845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Right most column increment through all symbols (in this case 0,1,2,3…D,E,F</a:t>
            </a:r>
            <a:r>
              <a:rPr lang="en-US" sz="1800" b="1" dirty="0" smtClean="0">
                <a:solidFill>
                  <a:srgbClr val="FF0000"/>
                </a:solidFill>
              </a:rPr>
              <a:t>)</a:t>
            </a:r>
            <a:endParaRPr lang="en-CA" sz="1800" b="1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19066"/>
            <a:ext cx="1974305" cy="1166949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“Used up” all symbols in previous column, increase next column to left by 1</a:t>
            </a:r>
            <a:endParaRPr lang="en-CA" sz="1600" b="1" dirty="0" smtClean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60163"/>
          <a:stretch/>
        </p:blipFill>
        <p:spPr>
          <a:xfrm>
            <a:off x="6268596" y="825500"/>
            <a:ext cx="1108001" cy="5238750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 bwMode="auto">
          <a:xfrm>
            <a:off x="638978" y="3800819"/>
            <a:ext cx="1454227" cy="694063"/>
          </a:xfrm>
          <a:custGeom>
            <a:avLst/>
            <a:gdLst>
              <a:gd name="connsiteX0" fmla="*/ 44068 w 1886982"/>
              <a:gd name="connsiteY0" fmla="*/ 0 h 694063"/>
              <a:gd name="connsiteX1" fmla="*/ 33051 w 1886982"/>
              <a:gd name="connsiteY1" fmla="*/ 66101 h 694063"/>
              <a:gd name="connsiteX2" fmla="*/ 11017 w 1886982"/>
              <a:gd name="connsiteY2" fmla="*/ 110169 h 694063"/>
              <a:gd name="connsiteX3" fmla="*/ 0 w 1886982"/>
              <a:gd name="connsiteY3" fmla="*/ 154236 h 694063"/>
              <a:gd name="connsiteX4" fmla="*/ 11017 w 1886982"/>
              <a:gd name="connsiteY4" fmla="*/ 363557 h 694063"/>
              <a:gd name="connsiteX5" fmla="*/ 22034 w 1886982"/>
              <a:gd name="connsiteY5" fmla="*/ 396608 h 694063"/>
              <a:gd name="connsiteX6" fmla="*/ 121186 w 1886982"/>
              <a:gd name="connsiteY6" fmla="*/ 451692 h 694063"/>
              <a:gd name="connsiteX7" fmla="*/ 297456 w 1886982"/>
              <a:gd name="connsiteY7" fmla="*/ 484742 h 694063"/>
              <a:gd name="connsiteX8" fmla="*/ 429658 w 1886982"/>
              <a:gd name="connsiteY8" fmla="*/ 495759 h 694063"/>
              <a:gd name="connsiteX9" fmla="*/ 539827 w 1886982"/>
              <a:gd name="connsiteY9" fmla="*/ 517793 h 694063"/>
              <a:gd name="connsiteX10" fmla="*/ 760164 w 1886982"/>
              <a:gd name="connsiteY10" fmla="*/ 528810 h 694063"/>
              <a:gd name="connsiteX11" fmla="*/ 1156771 w 1886982"/>
              <a:gd name="connsiteY11" fmla="*/ 539827 h 694063"/>
              <a:gd name="connsiteX12" fmla="*/ 1299991 w 1886982"/>
              <a:gd name="connsiteY12" fmla="*/ 550844 h 694063"/>
              <a:gd name="connsiteX13" fmla="*/ 1575412 w 1886982"/>
              <a:gd name="connsiteY13" fmla="*/ 561861 h 694063"/>
              <a:gd name="connsiteX14" fmla="*/ 1784733 w 1886982"/>
              <a:gd name="connsiteY14" fmla="*/ 572877 h 694063"/>
              <a:gd name="connsiteX15" fmla="*/ 1817783 w 1886982"/>
              <a:gd name="connsiteY15" fmla="*/ 583894 h 694063"/>
              <a:gd name="connsiteX16" fmla="*/ 1883885 w 1886982"/>
              <a:gd name="connsiteY16" fmla="*/ 594911 h 694063"/>
              <a:gd name="connsiteX17" fmla="*/ 1839817 w 1886982"/>
              <a:gd name="connsiteY17" fmla="*/ 583894 h 694063"/>
              <a:gd name="connsiteX18" fmla="*/ 1850834 w 1886982"/>
              <a:gd name="connsiteY18" fmla="*/ 616945 h 694063"/>
              <a:gd name="connsiteX19" fmla="*/ 1839817 w 1886982"/>
              <a:gd name="connsiteY19" fmla="*/ 661012 h 694063"/>
              <a:gd name="connsiteX20" fmla="*/ 1773716 w 1886982"/>
              <a:gd name="connsiteY20" fmla="*/ 694063 h 694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86982" h="694063">
                <a:moveTo>
                  <a:pt x="44068" y="0"/>
                </a:moveTo>
                <a:cubicBezTo>
                  <a:pt x="40396" y="22034"/>
                  <a:pt x="39470" y="44705"/>
                  <a:pt x="33051" y="66101"/>
                </a:cubicBezTo>
                <a:cubicBezTo>
                  <a:pt x="28332" y="81832"/>
                  <a:pt x="16784" y="94792"/>
                  <a:pt x="11017" y="110169"/>
                </a:cubicBezTo>
                <a:cubicBezTo>
                  <a:pt x="5701" y="124346"/>
                  <a:pt x="3672" y="139547"/>
                  <a:pt x="0" y="154236"/>
                </a:cubicBezTo>
                <a:cubicBezTo>
                  <a:pt x="3672" y="224010"/>
                  <a:pt x="4691" y="293974"/>
                  <a:pt x="11017" y="363557"/>
                </a:cubicBezTo>
                <a:cubicBezTo>
                  <a:pt x="12068" y="375122"/>
                  <a:pt x="14779" y="387540"/>
                  <a:pt x="22034" y="396608"/>
                </a:cubicBezTo>
                <a:cubicBezTo>
                  <a:pt x="33893" y="411431"/>
                  <a:pt x="120807" y="451557"/>
                  <a:pt x="121186" y="451692"/>
                </a:cubicBezTo>
                <a:cubicBezTo>
                  <a:pt x="177605" y="471842"/>
                  <a:pt x="238363" y="478833"/>
                  <a:pt x="297456" y="484742"/>
                </a:cubicBezTo>
                <a:cubicBezTo>
                  <a:pt x="341457" y="489142"/>
                  <a:pt x="385591" y="492087"/>
                  <a:pt x="429658" y="495759"/>
                </a:cubicBezTo>
                <a:cubicBezTo>
                  <a:pt x="466914" y="505073"/>
                  <a:pt x="500810" y="514792"/>
                  <a:pt x="539827" y="517793"/>
                </a:cubicBezTo>
                <a:cubicBezTo>
                  <a:pt x="613148" y="523433"/>
                  <a:pt x="686673" y="526185"/>
                  <a:pt x="760164" y="528810"/>
                </a:cubicBezTo>
                <a:lnTo>
                  <a:pt x="1156771" y="539827"/>
                </a:lnTo>
                <a:cubicBezTo>
                  <a:pt x="1204511" y="543499"/>
                  <a:pt x="1252176" y="548327"/>
                  <a:pt x="1299991" y="550844"/>
                </a:cubicBezTo>
                <a:cubicBezTo>
                  <a:pt x="1391744" y="555673"/>
                  <a:pt x="1483626" y="557689"/>
                  <a:pt x="1575412" y="561861"/>
                </a:cubicBezTo>
                <a:lnTo>
                  <a:pt x="1784733" y="572877"/>
                </a:lnTo>
                <a:cubicBezTo>
                  <a:pt x="1795750" y="576549"/>
                  <a:pt x="1806447" y="581375"/>
                  <a:pt x="1817783" y="583894"/>
                </a:cubicBezTo>
                <a:cubicBezTo>
                  <a:pt x="1839589" y="588740"/>
                  <a:pt x="1861547" y="594911"/>
                  <a:pt x="1883885" y="594911"/>
                </a:cubicBezTo>
                <a:cubicBezTo>
                  <a:pt x="1899026" y="594911"/>
                  <a:pt x="1854506" y="587566"/>
                  <a:pt x="1839817" y="583894"/>
                </a:cubicBezTo>
                <a:lnTo>
                  <a:pt x="1850834" y="616945"/>
                </a:lnTo>
                <a:cubicBezTo>
                  <a:pt x="1847162" y="631634"/>
                  <a:pt x="1851313" y="651158"/>
                  <a:pt x="1839817" y="661012"/>
                </a:cubicBezTo>
                <a:cubicBezTo>
                  <a:pt x="1770232" y="720656"/>
                  <a:pt x="1773716" y="654057"/>
                  <a:pt x="1773716" y="694063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13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Table of Hexadecimal Values</a:t>
            </a:r>
          </a:p>
        </p:txBody>
      </p:sp>
      <p:graphicFrame>
        <p:nvGraphicFramePr>
          <p:cNvPr id="187538" name="Group 1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848575"/>
              </p:ext>
            </p:extLst>
          </p:nvPr>
        </p:nvGraphicFramePr>
        <p:xfrm>
          <a:off x="1024568" y="1371600"/>
          <a:ext cx="7469436" cy="5092702"/>
        </p:xfrm>
        <a:graphic>
          <a:graphicData uri="http://schemas.openxmlformats.org/drawingml/2006/table">
            <a:tbl>
              <a:tblPr/>
              <a:tblGrid>
                <a:gridCol w="1867359"/>
                <a:gridCol w="1867359"/>
                <a:gridCol w="1867359"/>
                <a:gridCol w="1867359"/>
              </a:tblGrid>
              <a:tr h="6937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Hexadecimal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Hexadecimal 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73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88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4905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0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Alternative Presentation Of These Concepts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ensure that you don’t “miss anything” I’ve included in the next three screens how Richard Zhao and Jonathan Hudson envisioned how this information was to be communicated in this course.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904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u="none" dirty="0" smtClean="0">
                <a:solidFill>
                  <a:schemeClr val="tx1"/>
                </a:solidFill>
              </a:rPr>
              <a:t>Hexadecimal: Represents Values Using Powers Of 16</a:t>
            </a:r>
            <a:endParaRPr lang="en-CA" sz="2800" u="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2A8</a:t>
            </a:r>
            <a:r>
              <a:rPr lang="en-US" baseline="-25000" dirty="0" smtClean="0"/>
              <a:t>16 </a:t>
            </a:r>
            <a:r>
              <a:rPr lang="en-US" dirty="0" smtClean="0"/>
              <a:t>(hex) = 680</a:t>
            </a:r>
            <a:r>
              <a:rPr lang="en-US" baseline="-25000" dirty="0" smtClean="0"/>
              <a:t>10 </a:t>
            </a:r>
            <a:r>
              <a:rPr lang="en-US" dirty="0" smtClean="0"/>
              <a:t>(decimal) </a:t>
            </a:r>
            <a:endParaRPr lang="en-US" baseline="-25000" dirty="0" smtClean="0"/>
          </a:p>
          <a:p>
            <a:pPr lvl="1"/>
            <a:r>
              <a:rPr lang="en-US" dirty="0" smtClean="0"/>
              <a:t>Labeled with a super script (allows us to see the ‘powers/exponents)</a:t>
            </a:r>
          </a:p>
          <a:p>
            <a:pPr lvl="1"/>
            <a:endParaRPr lang="en-US" dirty="0"/>
          </a:p>
          <a:p>
            <a:pPr marL="225425" lvl="1" indent="0">
              <a:buNone/>
            </a:pPr>
            <a:r>
              <a:rPr lang="en-US" dirty="0" smtClean="0"/>
              <a:t>  2  A  </a:t>
            </a:r>
            <a:r>
              <a:rPr lang="en-US" dirty="0"/>
              <a:t>8</a:t>
            </a:r>
            <a:endParaRPr lang="en-US" dirty="0" smtClean="0"/>
          </a:p>
          <a:p>
            <a:pPr lvl="1"/>
            <a:r>
              <a:rPr lang="en-US" dirty="0" smtClean="0"/>
              <a:t>Breaking it down: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2x16</a:t>
            </a:r>
            <a:r>
              <a:rPr lang="en-US" baseline="30000" dirty="0" smtClean="0">
                <a:latin typeface="Consolas" panose="020B0609020204030204" pitchFamily="49" charset="0"/>
              </a:rPr>
              <a:t>2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2x256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512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i="1" dirty="0" smtClean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x16</a:t>
            </a:r>
            <a:r>
              <a:rPr lang="en-US" baseline="30000" dirty="0" smtClean="0">
                <a:latin typeface="Consolas" panose="020B0609020204030204" pitchFamily="49" charset="0"/>
              </a:rPr>
              <a:t>1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u="sng" dirty="0" smtClean="0">
                <a:latin typeface="Consolas" panose="020B0609020204030204" pitchFamily="49" charset="0"/>
              </a:rPr>
              <a:t>10</a:t>
            </a:r>
            <a:r>
              <a:rPr lang="en-US" dirty="0" smtClean="0">
                <a:latin typeface="Consolas" panose="020B0609020204030204" pitchFamily="49" charset="0"/>
              </a:rPr>
              <a:t>x16 </a:t>
            </a:r>
            <a:r>
              <a:rPr lang="en-US" dirty="0">
                <a:latin typeface="Consolas" panose="020B0609020204030204" pitchFamily="49" charset="0"/>
              </a:rPr>
              <a:t>= </a:t>
            </a:r>
            <a:r>
              <a:rPr lang="en-US" dirty="0" smtClean="0">
                <a:latin typeface="Consolas" panose="020B0609020204030204" pitchFamily="49" charset="0"/>
              </a:rPr>
              <a:t>160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8x16</a:t>
            </a:r>
            <a:r>
              <a:rPr lang="en-US" baseline="30000" dirty="0" smtClean="0">
                <a:latin typeface="Consolas" panose="020B0609020204030204" pitchFamily="49" charset="0"/>
              </a:rPr>
              <a:t>0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8</a:t>
            </a:r>
            <a:r>
              <a:rPr lang="en-US" dirty="0" smtClean="0">
                <a:latin typeface="Consolas" panose="020B0609020204030204" pitchFamily="49" charset="0"/>
              </a:rPr>
              <a:t>x1   =</a:t>
            </a:r>
            <a:r>
              <a:rPr lang="en-US" u="sng" dirty="0" smtClean="0">
                <a:latin typeface="Consolas" panose="020B0609020204030204" pitchFamily="49" charset="0"/>
              </a:rPr>
              <a:t>   8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Sum             680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lvl="2"/>
            <a:endParaRPr lang="en-US" dirty="0">
              <a:latin typeface="Consolas" panose="020B06090202040302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432193" y="1972019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0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6969" y="1972019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1745" y="1972019"/>
            <a:ext cx="165253" cy="19830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</a:t>
            </a:r>
            <a:endParaRPr lang="en-CA" sz="12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6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Students Do: Exercises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 the following values from hexadecimal to decimal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6</a:t>
            </a:r>
            <a:r>
              <a:rPr lang="en-US" baseline="-25000" dirty="0" smtClean="0"/>
              <a:t>16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A</a:t>
            </a:r>
            <a:r>
              <a:rPr lang="en-US" baseline="-25000" dirty="0" smtClean="0"/>
              <a:t>16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C</a:t>
            </a:r>
            <a:r>
              <a:rPr lang="en-US" baseline="-25000" dirty="0" smtClean="0"/>
              <a:t>16</a:t>
            </a:r>
            <a:r>
              <a:rPr lang="en-US" dirty="0" smtClean="0"/>
              <a:t>   -&gt; </a:t>
            </a:r>
            <a:r>
              <a:rPr lang="en-US" dirty="0"/>
              <a:t>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  F</a:t>
            </a:r>
            <a:r>
              <a:rPr lang="en-US" baseline="-25000" dirty="0" smtClean="0"/>
              <a:t>16</a:t>
            </a:r>
            <a:r>
              <a:rPr lang="en-US" dirty="0" smtClean="0"/>
              <a:t>   </a:t>
            </a:r>
            <a:r>
              <a:rPr lang="en-US" dirty="0"/>
              <a:t>-&gt; ??????</a:t>
            </a:r>
            <a:r>
              <a:rPr lang="en-US" baseline="-25000" dirty="0"/>
              <a:t>10</a:t>
            </a:r>
            <a:endParaRPr lang="en-US" baseline="-25000" dirty="0" smtClean="0"/>
          </a:p>
          <a:p>
            <a:pPr marL="225425" lvl="1" indent="0">
              <a:buNone/>
            </a:pPr>
            <a:r>
              <a:rPr lang="en-US" dirty="0"/>
              <a:t> </a:t>
            </a:r>
            <a:r>
              <a:rPr lang="en-US" dirty="0" smtClean="0"/>
              <a:t> 26</a:t>
            </a:r>
            <a:r>
              <a:rPr lang="en-US" baseline="-25000" dirty="0" smtClean="0"/>
              <a:t>16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/>
              <a:t>10</a:t>
            </a:r>
            <a:endParaRPr lang="en-US" dirty="0" smtClean="0"/>
          </a:p>
          <a:p>
            <a:pPr marL="225425" lvl="1" indent="0">
              <a:buNone/>
            </a:pPr>
            <a:r>
              <a:rPr lang="en-US" dirty="0" smtClean="0"/>
              <a:t>245</a:t>
            </a:r>
            <a:r>
              <a:rPr lang="en-US" baseline="-25000" dirty="0" smtClean="0"/>
              <a:t>8</a:t>
            </a:r>
            <a:r>
              <a:rPr lang="en-US" dirty="0" smtClean="0"/>
              <a:t> -&gt; ??????</a:t>
            </a:r>
            <a:r>
              <a:rPr lang="en-US" baseline="-25000" dirty="0" smtClean="0"/>
              <a:t>10</a:t>
            </a:r>
          </a:p>
          <a:p>
            <a:pPr marL="225425" lvl="1" indent="0">
              <a:buNone/>
            </a:pPr>
            <a:r>
              <a:rPr lang="en-US" dirty="0" smtClean="0"/>
              <a:t>712</a:t>
            </a:r>
            <a:r>
              <a:rPr lang="en-US" baseline="-25000" dirty="0" smtClean="0"/>
              <a:t>8</a:t>
            </a:r>
            <a:r>
              <a:rPr lang="en-US" dirty="0" smtClean="0"/>
              <a:t> </a:t>
            </a:r>
            <a:r>
              <a:rPr lang="en-US" dirty="0"/>
              <a:t>-&gt; ??????</a:t>
            </a:r>
            <a:r>
              <a:rPr lang="en-US" baseline="-25000" dirty="0"/>
              <a:t>10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97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Summary (Decimal, Binary, Octal, Hex)</a:t>
            </a:r>
          </a:p>
        </p:txBody>
      </p:sp>
      <p:graphicFrame>
        <p:nvGraphicFramePr>
          <p:cNvPr id="242691" name="Group 10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542387"/>
              </p:ext>
            </p:extLst>
          </p:nvPr>
        </p:nvGraphicFramePr>
        <p:xfrm>
          <a:off x="528810" y="1063625"/>
          <a:ext cx="8229600" cy="5381628"/>
        </p:xfrm>
        <a:graphic>
          <a:graphicData uri="http://schemas.openxmlformats.org/drawingml/2006/table">
            <a:tbl>
              <a:tblPr/>
              <a:tblGrid>
                <a:gridCol w="1118586"/>
                <a:gridCol w="938814"/>
                <a:gridCol w="1028700"/>
                <a:gridCol w="1018712"/>
                <a:gridCol w="1168524"/>
                <a:gridCol w="1038687"/>
                <a:gridCol w="888877"/>
                <a:gridCol w="1028700"/>
              </a:tblGrid>
              <a:tr h="5826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Binary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Octal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Hex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Decimal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Binary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Octal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Hex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57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26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42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26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578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  <a:tr h="5826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9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10000"/>
                        </a:spcBef>
                        <a:buSzPct val="100000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buSzPct val="100000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9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 bwMode="auto">
          <a:xfrm>
            <a:off x="8133907" y="27215"/>
            <a:ext cx="1010093" cy="42530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r>
              <a:rPr lang="en-US" sz="1600" dirty="0" smtClean="0">
                <a:solidFill>
                  <a:srgbClr val="FFFFFF"/>
                </a:solidFill>
              </a:rPr>
              <a:t>For 231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52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Units Of Measurement: Positive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8178800" cy="3733119"/>
          </a:xfrm>
        </p:spPr>
        <p:txBody>
          <a:bodyPr/>
          <a:lstStyle/>
          <a:p>
            <a:r>
              <a:rPr lang="en-US" dirty="0" smtClean="0"/>
              <a:t>By itself a bit is inadequate for representing values.</a:t>
            </a:r>
          </a:p>
          <a:p>
            <a:pPr lvl="1"/>
            <a:r>
              <a:rPr lang="en-US" dirty="0" smtClean="0"/>
              <a:t>Only 2 values (0,1 or zero to 2</a:t>
            </a:r>
            <a:r>
              <a:rPr lang="en-US" baseline="30000" dirty="0" smtClean="0"/>
              <a:t>0</a:t>
            </a:r>
            <a:r>
              <a:rPr lang="en-US" dirty="0" smtClean="0"/>
              <a:t>-1</a:t>
            </a:r>
            <a:r>
              <a:rPr lang="en-US" dirty="0"/>
              <a:t>)</a:t>
            </a:r>
            <a:r>
              <a:rPr lang="en-US" dirty="0" smtClean="0"/>
              <a:t> = 2</a:t>
            </a:r>
            <a:r>
              <a:rPr lang="en-US" baseline="30000" dirty="0" smtClean="0"/>
              <a:t>0</a:t>
            </a:r>
          </a:p>
          <a:p>
            <a:r>
              <a:rPr lang="en-US" dirty="0" smtClean="0"/>
              <a:t>Larger groupings are needed.</a:t>
            </a:r>
          </a:p>
          <a:p>
            <a:pPr lvl="1"/>
            <a:r>
              <a:rPr lang="en-US" b="1" dirty="0" smtClean="0"/>
              <a:t>Byte</a:t>
            </a:r>
            <a:r>
              <a:rPr lang="en-US" dirty="0" smtClean="0"/>
              <a:t> uses 8 bits e.g. 0001 1000</a:t>
            </a:r>
          </a:p>
          <a:p>
            <a:pPr lvl="2"/>
            <a:r>
              <a:rPr lang="en-US" dirty="0"/>
              <a:t>256 values = </a:t>
            </a:r>
            <a:r>
              <a:rPr lang="en-US" dirty="0" smtClean="0"/>
              <a:t>2</a:t>
            </a:r>
            <a:r>
              <a:rPr lang="en-US" baseline="30000" dirty="0" smtClean="0"/>
              <a:t>8</a:t>
            </a:r>
            <a:r>
              <a:rPr lang="en-US" dirty="0" smtClean="0"/>
              <a:t> (range from 0-255 or 0-2</a:t>
            </a:r>
            <a:r>
              <a:rPr lang="en-US" baseline="30000" dirty="0" smtClean="0"/>
              <a:t>8</a:t>
            </a:r>
            <a:r>
              <a:rPr lang="en-US" dirty="0" smtClean="0"/>
              <a:t>-1) </a:t>
            </a:r>
          </a:p>
          <a:p>
            <a:pPr lvl="1"/>
            <a:r>
              <a:rPr lang="en-US" b="1" dirty="0" smtClean="0"/>
              <a:t>Half word/short </a:t>
            </a:r>
            <a:r>
              <a:rPr lang="en-US" dirty="0" smtClean="0"/>
              <a:t>uses 16 bits: </a:t>
            </a:r>
          </a:p>
          <a:p>
            <a:pPr lvl="2"/>
            <a:r>
              <a:rPr lang="en-US" dirty="0" smtClean="0"/>
              <a:t>65,536 </a:t>
            </a:r>
            <a:r>
              <a:rPr lang="en-US" dirty="0"/>
              <a:t>values = </a:t>
            </a:r>
            <a:r>
              <a:rPr lang="en-US" dirty="0" smtClean="0"/>
              <a:t>2</a:t>
            </a:r>
            <a:r>
              <a:rPr lang="en-US" baseline="30000" dirty="0" smtClean="0"/>
              <a:t>16 </a:t>
            </a:r>
            <a:r>
              <a:rPr lang="en-US" dirty="0" smtClean="0"/>
              <a:t>(range from 0-65,535 </a:t>
            </a:r>
            <a:r>
              <a:rPr lang="en-US" dirty="0"/>
              <a:t>or </a:t>
            </a:r>
            <a:r>
              <a:rPr lang="en-US" dirty="0" smtClean="0"/>
              <a:t>0-2</a:t>
            </a:r>
            <a:r>
              <a:rPr lang="en-US" baseline="30000" dirty="0" smtClean="0"/>
              <a:t>16</a:t>
            </a:r>
            <a:r>
              <a:rPr lang="en-US" dirty="0" smtClean="0"/>
              <a:t>-1</a:t>
            </a:r>
            <a:r>
              <a:rPr lang="en-US" dirty="0"/>
              <a:t>) </a:t>
            </a:r>
            <a:endParaRPr lang="en-US" dirty="0" smtClean="0"/>
          </a:p>
          <a:p>
            <a:pPr lvl="1"/>
            <a:r>
              <a:rPr lang="en-US" b="1" dirty="0" smtClean="0"/>
              <a:t>Word</a:t>
            </a:r>
            <a:r>
              <a:rPr lang="en-US" dirty="0" smtClean="0"/>
              <a:t> uses 32 bits: </a:t>
            </a:r>
          </a:p>
          <a:p>
            <a:pPr lvl="2"/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 ~4 billion values (range from 0-2</a:t>
            </a:r>
            <a:r>
              <a:rPr lang="en-US" baseline="30000" dirty="0" smtClean="0"/>
              <a:t>32</a:t>
            </a:r>
            <a:r>
              <a:rPr lang="en-US" dirty="0" smtClean="0"/>
              <a:t>-1) </a:t>
            </a:r>
          </a:p>
          <a:p>
            <a:pPr lvl="1"/>
            <a:r>
              <a:rPr lang="en-US" b="1" dirty="0" smtClean="0"/>
              <a:t>Double word/long</a:t>
            </a:r>
            <a:r>
              <a:rPr lang="en-US" dirty="0" smtClean="0"/>
              <a:t> uses 64 bits </a:t>
            </a:r>
          </a:p>
          <a:p>
            <a:pPr lvl="2"/>
            <a:r>
              <a:rPr lang="en-US" dirty="0" smtClean="0"/>
              <a:t>2</a:t>
            </a:r>
            <a:r>
              <a:rPr lang="en-US" baseline="30000" dirty="0" smtClean="0"/>
              <a:t>64  </a:t>
            </a:r>
            <a:r>
              <a:rPr lang="en-US" dirty="0" smtClean="0"/>
              <a:t>possible values (range from 0-2</a:t>
            </a:r>
            <a:r>
              <a:rPr lang="en-US" baseline="30000" dirty="0" smtClean="0"/>
              <a:t>64</a:t>
            </a:r>
            <a:r>
              <a:rPr lang="en-US" dirty="0" smtClean="0"/>
              <a:t>-1)</a:t>
            </a:r>
          </a:p>
          <a:p>
            <a:pPr lvl="1"/>
            <a:endParaRPr lang="en-US" dirty="0"/>
          </a:p>
          <a:p>
            <a:pPr lvl="1"/>
            <a:endParaRPr lang="en-US" baseline="30000" dirty="0"/>
          </a:p>
          <a:p>
            <a:pPr lvl="1"/>
            <a:endParaRPr lang="en-US" b="1" baseline="30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381" y="1651059"/>
            <a:ext cx="1050561" cy="365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510" y="1635630"/>
            <a:ext cx="1012859" cy="6727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80079" y="1437327"/>
            <a:ext cx="1172501" cy="39660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/>
              <a:t>1 bit/2 combos</a:t>
            </a:r>
            <a:endParaRPr lang="en-CA" sz="12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57510" y="1437326"/>
            <a:ext cx="1372090" cy="39660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200" b="1" dirty="0" smtClean="0"/>
              <a:t>2 bit2/4 combos</a:t>
            </a:r>
            <a:endParaRPr lang="en-CA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82466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Of Measurement By Operating System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Keep in mind whether bits or bytes are used when specifications are listed.</a:t>
            </a:r>
          </a:p>
          <a:p>
            <a:pPr lvl="1"/>
            <a:r>
              <a:rPr lang="en-US" dirty="0" smtClean="0"/>
              <a:t>Storage (hard drives), memory (RAM) use bytes</a:t>
            </a:r>
          </a:p>
          <a:p>
            <a:pPr lvl="1"/>
            <a:r>
              <a:rPr lang="en-US" dirty="0" smtClean="0"/>
              <a:t>ISP transmission speeds use bits e.g. 1,000 M</a:t>
            </a:r>
            <a:r>
              <a:rPr lang="en-US" i="1" u="sng" dirty="0" smtClean="0"/>
              <a:t>b</a:t>
            </a:r>
            <a:r>
              <a:rPr lang="en-US" dirty="0" smtClean="0"/>
              <a:t>ps is actually 1,000  </a:t>
            </a:r>
            <a:r>
              <a:rPr lang="en-US" dirty="0" err="1" smtClean="0"/>
              <a:t>M</a:t>
            </a:r>
            <a:r>
              <a:rPr lang="en-US" i="1" u="sng" dirty="0" err="1" smtClean="0"/>
              <a:t>bits</a:t>
            </a:r>
            <a:r>
              <a:rPr lang="en-US" dirty="0" smtClean="0"/>
              <a:t>/second (125 MBs or </a:t>
            </a:r>
            <a:r>
              <a:rPr lang="en-US" sz="2400" dirty="0" smtClean="0"/>
              <a:t>125,000,000</a:t>
            </a:r>
            <a:r>
              <a:rPr lang="en-US" dirty="0" smtClean="0"/>
              <a:t> bytes, Blu-ray stores ~25 GB or 25,000,000,000 = 200 seconds).</a:t>
            </a:r>
          </a:p>
          <a:p>
            <a:pPr lvl="1"/>
            <a:r>
              <a:rPr lang="en-US" dirty="0" smtClean="0"/>
              <a:t>Computers typically show transmissions as bytes/second.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676545"/>
              </p:ext>
            </p:extLst>
          </p:nvPr>
        </p:nvGraphicFramePr>
        <p:xfrm>
          <a:off x="465138" y="1100137"/>
          <a:ext cx="8178800" cy="2383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3318"/>
                <a:gridCol w="3508892"/>
                <a:gridCol w="3466590"/>
              </a:tblGrid>
              <a:tr h="348622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Windows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</a:t>
                      </a:r>
                      <a:endParaRPr lang="en-CA" sz="140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376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byte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bits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bits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1376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Kilobyte 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 bytes or 1024 =  2</a:t>
                      </a:r>
                      <a:r>
                        <a:rPr lang="en-US" sz="14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1000 bytes (1 KB)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4210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Megabyte 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~~1,000,000 bytes or 1,048,576 =  2</a:t>
                      </a:r>
                      <a:r>
                        <a:rPr lang="en-US" sz="14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1,000,000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bytes (1 MB)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4210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Gigabyte 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~1 billion bytes or 1,073,741,824 =  2</a:t>
                      </a:r>
                      <a:r>
                        <a:rPr lang="en-US" sz="14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1,000,000,000 bytes</a:t>
                      </a:r>
                      <a:r>
                        <a:rPr lang="en-US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 GB)</a:t>
                      </a:r>
                      <a:endParaRPr lang="en-CA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22933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Terabyte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~1 trillion bytes =  2</a:t>
                      </a:r>
                      <a:r>
                        <a:rPr lang="en-US" sz="1400" baseline="30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1,000,000,000,000 bytes</a:t>
                      </a:r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(1 TB)</a:t>
                      </a:r>
                      <a:endParaRPr lang="en-CA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CA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b="38475"/>
          <a:stretch/>
        </p:blipFill>
        <p:spPr>
          <a:xfrm>
            <a:off x="900566" y="5946209"/>
            <a:ext cx="3810000" cy="6973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488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Units Of Measurement: Some </a:t>
            </a:r>
            <a:r>
              <a:rPr lang="en-US" dirty="0" smtClean="0">
                <a:solidFill>
                  <a:srgbClr val="FF0000"/>
                </a:solidFill>
              </a:rPr>
              <a:t>Computer Applications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Bytes (example computer ad):</a:t>
            </a:r>
          </a:p>
          <a:p>
            <a:pPr lvl="1"/>
            <a:r>
              <a:rPr lang="en-US" sz="1800" dirty="0"/>
              <a:t>Acer Predator P03 Gaming PC </a:t>
            </a:r>
            <a:endParaRPr lang="en-US" sz="1800" dirty="0" smtClean="0"/>
          </a:p>
          <a:p>
            <a:pPr lvl="1"/>
            <a:r>
              <a:rPr lang="en-US" sz="1800" dirty="0" smtClean="0"/>
              <a:t>Intel </a:t>
            </a:r>
            <a:r>
              <a:rPr lang="en-US" sz="1800" dirty="0"/>
              <a:t>Core i7-13700F 2.1 /</a:t>
            </a:r>
            <a:r>
              <a:rPr lang="en-US" sz="1800" b="1" dirty="0">
                <a:solidFill>
                  <a:srgbClr val="FF0000"/>
                </a:solidFill>
              </a:rPr>
              <a:t>5.2 </a:t>
            </a:r>
            <a:r>
              <a:rPr lang="en-US" sz="1800" b="1" dirty="0" smtClean="0">
                <a:solidFill>
                  <a:srgbClr val="FF0000"/>
                </a:solidFill>
              </a:rPr>
              <a:t>GHz</a:t>
            </a:r>
          </a:p>
          <a:p>
            <a:pPr lvl="1"/>
            <a:r>
              <a:rPr lang="en-US" sz="1800" b="1" dirty="0" smtClean="0">
                <a:solidFill>
                  <a:srgbClr val="FF0000"/>
                </a:solidFill>
              </a:rPr>
              <a:t>16 </a:t>
            </a:r>
            <a:r>
              <a:rPr lang="en-US" sz="1800" b="1" dirty="0">
                <a:solidFill>
                  <a:srgbClr val="FF0000"/>
                </a:solidFill>
              </a:rPr>
              <a:t>GB </a:t>
            </a:r>
            <a:r>
              <a:rPr lang="en-US" sz="1800" dirty="0"/>
              <a:t>of RAM </a:t>
            </a:r>
            <a:endParaRPr lang="en-US" sz="1800" dirty="0" smtClean="0"/>
          </a:p>
          <a:p>
            <a:pPr lvl="1"/>
            <a:r>
              <a:rPr lang="en-CA" sz="1800" b="1" dirty="0" smtClean="0">
                <a:solidFill>
                  <a:srgbClr val="FF0000"/>
                </a:solidFill>
              </a:rPr>
              <a:t>1 </a:t>
            </a:r>
            <a:r>
              <a:rPr lang="en-CA" sz="1800" b="1" dirty="0">
                <a:solidFill>
                  <a:srgbClr val="FF0000"/>
                </a:solidFill>
              </a:rPr>
              <a:t>TB </a:t>
            </a:r>
            <a:r>
              <a:rPr lang="en-CA" sz="1800" dirty="0"/>
              <a:t>HDD/</a:t>
            </a:r>
            <a:r>
              <a:rPr lang="en-CA" sz="1800" b="1" dirty="0">
                <a:solidFill>
                  <a:srgbClr val="FF0000"/>
                </a:solidFill>
              </a:rPr>
              <a:t>512 GB </a:t>
            </a:r>
            <a:endParaRPr lang="en-CA" sz="1800" b="1" dirty="0" smtClean="0">
              <a:solidFill>
                <a:srgbClr val="FF0000"/>
              </a:solidFill>
            </a:endParaRPr>
          </a:p>
          <a:p>
            <a:r>
              <a:rPr lang="en-US" sz="2200" dirty="0" smtClean="0"/>
              <a:t>Bits:</a:t>
            </a:r>
          </a:p>
          <a:p>
            <a:pPr lvl="1"/>
            <a:r>
              <a:rPr lang="en-US" sz="1800" dirty="0" smtClean="0"/>
              <a:t>(From the above ad)</a:t>
            </a:r>
          </a:p>
          <a:p>
            <a:pPr lvl="1"/>
            <a:r>
              <a:rPr lang="en-CA" sz="1800" dirty="0"/>
              <a:t>RJ45 Ethernet, Wi-Fi 6E, Bluetooth 5.3, 10 USB ports (Front=4: Type A USB </a:t>
            </a:r>
            <a:r>
              <a:rPr lang="en-CA" sz="1800" b="1" dirty="0"/>
              <a:t>10 Gbps</a:t>
            </a:r>
            <a:r>
              <a:rPr lang="en-CA" sz="1800" dirty="0"/>
              <a:t>, Type C USB </a:t>
            </a:r>
            <a:r>
              <a:rPr lang="en-CA" sz="1800" b="1" dirty="0">
                <a:solidFill>
                  <a:srgbClr val="FF0000"/>
                </a:solidFill>
              </a:rPr>
              <a:t>20 Gbps</a:t>
            </a:r>
            <a:r>
              <a:rPr lang="en-CA" sz="1800" dirty="0"/>
              <a:t>; Back: USB Type A </a:t>
            </a:r>
            <a:r>
              <a:rPr lang="en-CA" sz="1800" b="1" dirty="0">
                <a:solidFill>
                  <a:srgbClr val="FF0000"/>
                </a:solidFill>
              </a:rPr>
              <a:t>480 Mbs</a:t>
            </a:r>
            <a:r>
              <a:rPr lang="en-CA" sz="1800" dirty="0"/>
              <a:t>x4, USB Type A </a:t>
            </a:r>
            <a:r>
              <a:rPr lang="en-CA" sz="1800" b="1" dirty="0">
                <a:solidFill>
                  <a:srgbClr val="FF0000"/>
                </a:solidFill>
              </a:rPr>
              <a:t>5 Ggps</a:t>
            </a:r>
            <a:r>
              <a:rPr lang="en-CA" sz="1800" dirty="0"/>
              <a:t> x 2, HDMIx1, Display </a:t>
            </a:r>
            <a:r>
              <a:rPr lang="en-CA" sz="1800" dirty="0" smtClean="0"/>
              <a:t>portx3</a:t>
            </a:r>
          </a:p>
          <a:p>
            <a:pPr lvl="1"/>
            <a:r>
              <a:rPr lang="en-US" sz="1800" dirty="0" smtClean="0"/>
              <a:t>What does this mean:</a:t>
            </a:r>
          </a:p>
          <a:p>
            <a:pPr lvl="2"/>
            <a:r>
              <a:rPr lang="en-US" sz="1600" dirty="0" smtClean="0"/>
              <a:t>Copying the contents of 1 TB storage device </a:t>
            </a:r>
            <a:r>
              <a:rPr lang="en-US" sz="1600" dirty="0" smtClean="0"/>
              <a:t>(speeds is the ideal max. </a:t>
            </a:r>
            <a:r>
              <a:rPr lang="en-US" sz="1600" dirty="0" smtClean="0"/>
              <a:t>– often not realized)</a:t>
            </a:r>
          </a:p>
          <a:p>
            <a:pPr lvl="3"/>
            <a:r>
              <a:rPr lang="en-US" sz="1600" dirty="0" smtClean="0"/>
              <a:t>USB C 20 Gbps: 6.67 minutes</a:t>
            </a:r>
          </a:p>
          <a:p>
            <a:pPr lvl="3"/>
            <a:r>
              <a:rPr lang="en-US" sz="1600" dirty="0" smtClean="0"/>
              <a:t>USB A 480 Mbps: 277.78 minutes</a:t>
            </a:r>
          </a:p>
          <a:p>
            <a:pPr lvl="2"/>
            <a:r>
              <a:rPr lang="en-US" sz="1600" dirty="0" smtClean="0"/>
              <a:t>More examples and the formulas used to derive the above times:</a:t>
            </a:r>
          </a:p>
          <a:p>
            <a:pPr lvl="3"/>
            <a:r>
              <a:rPr lang="en-CA" sz="1600" dirty="0">
                <a:hlinkClick r:id="rId2"/>
              </a:rPr>
              <a:t>https://cspages.ucalgary.ca/~</a:t>
            </a:r>
            <a:r>
              <a:rPr lang="en-CA" sz="1600" dirty="0" smtClean="0">
                <a:hlinkClick r:id="rId2"/>
              </a:rPr>
              <a:t>tam/2025/217F/examples/representations/Transfer_speed_comparisons.xlsx</a:t>
            </a:r>
            <a:endParaRPr lang="en-US" sz="1800" dirty="0"/>
          </a:p>
          <a:p>
            <a:pPr lvl="1"/>
            <a:r>
              <a:rPr lang="en-US" sz="1800" dirty="0" smtClean="0">
                <a:cs typeface="Arial" panose="020B0604020202020204" pitchFamily="34" charset="0"/>
              </a:rPr>
              <a:t>Date of last access</a:t>
            </a:r>
            <a:endParaRPr lang="en-US" sz="1800" dirty="0">
              <a:cs typeface="Arial" panose="020B0604020202020204" pitchFamily="34" charset="0"/>
            </a:endParaRPr>
          </a:p>
          <a:p>
            <a:pPr lvl="2"/>
            <a:r>
              <a:rPr lang="en-US" sz="1600" dirty="0">
                <a:cs typeface="Arial" panose="020B0604020202020204" pitchFamily="34" charset="0"/>
              </a:rPr>
              <a:t>Last accessed from </a:t>
            </a:r>
            <a:r>
              <a:rPr lang="en-US" sz="1600" dirty="0">
                <a:cs typeface="Arial" panose="020B0604020202020204" pitchFamily="34" charset="0"/>
                <a:hlinkClick r:id="rId3"/>
              </a:rPr>
              <a:t>www.bestbuy.ca</a:t>
            </a:r>
            <a:r>
              <a:rPr lang="en-US" sz="1600" dirty="0">
                <a:cs typeface="Arial" panose="020B0604020202020204" pitchFamily="34" charset="0"/>
              </a:rPr>
              <a:t> January </a:t>
            </a:r>
            <a:r>
              <a:rPr lang="en-US" sz="1600" dirty="0" smtClean="0">
                <a:cs typeface="Arial" panose="020B0604020202020204" pitchFamily="34" charset="0"/>
              </a:rPr>
              <a:t>2024</a:t>
            </a:r>
            <a:endParaRPr lang="en-US" sz="1600" dirty="0">
              <a:cs typeface="Arial" panose="020B0604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26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Negative Numbers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bit is used for the sign, the other bits (# bits - 1) is used to represent the magnitude e.g. 4 bits (1 for sign, 3 for magnitude)</a:t>
            </a:r>
          </a:p>
          <a:p>
            <a:r>
              <a:rPr lang="en-US" dirty="0" smtClean="0"/>
              <a:t>There are different sub-approaches that use a sign bit.</a:t>
            </a:r>
          </a:p>
          <a:p>
            <a:pPr lvl="1"/>
            <a:r>
              <a:rPr lang="en-US" dirty="0" smtClean="0"/>
              <a:t>Sign-magnitude is the one covered in this class now.</a:t>
            </a:r>
          </a:p>
          <a:p>
            <a:pPr lvl="1"/>
            <a:r>
              <a:rPr lang="en-US" dirty="0" smtClean="0"/>
              <a:t>(The others ones and twos complement may be covered later this term or in another class, likely CPSC 355).</a:t>
            </a:r>
          </a:p>
          <a:p>
            <a:pPr lvl="1"/>
            <a:r>
              <a:rPr lang="en-US" dirty="0" smtClean="0"/>
              <a:t>Sign magnitude with 8 bits</a:t>
            </a:r>
          </a:p>
          <a:p>
            <a:pPr lvl="2"/>
            <a:r>
              <a:rPr lang="en-US" b="1" dirty="0" smtClean="0"/>
              <a:t>Format:</a:t>
            </a:r>
          </a:p>
          <a:p>
            <a:pPr marL="460375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s bbb bbbb</a:t>
            </a:r>
          </a:p>
          <a:p>
            <a:pPr marL="4603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460375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lvl="2"/>
            <a:r>
              <a:rPr lang="en-US" b="1" dirty="0" smtClean="0">
                <a:cs typeface="Calibri" panose="020F0502020204030204" pitchFamily="34" charset="0"/>
              </a:rPr>
              <a:t>Examples:</a:t>
            </a:r>
          </a:p>
          <a:p>
            <a:pPr marL="685800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0 000 0011  (positive 3)</a:t>
            </a:r>
          </a:p>
          <a:p>
            <a:pPr marL="685800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1 000 0100  (negative 4)</a:t>
            </a:r>
          </a:p>
          <a:p>
            <a:pPr marL="460375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lvl="1"/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70740" y="4331248"/>
            <a:ext cx="1178806" cy="7271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Sign bit: </a:t>
            </a:r>
            <a:r>
              <a:rPr lang="en-US" dirty="0" smtClean="0">
                <a:solidFill>
                  <a:srgbClr val="FF0000"/>
                </a:solidFill>
              </a:rPr>
              <a:t>0=positive,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1 = negative</a:t>
            </a:r>
            <a:endParaRPr lang="en-CA" dirty="0" smtClean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787707" y="4143422"/>
            <a:ext cx="358047" cy="23135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1468301" y="4374776"/>
            <a:ext cx="2307429" cy="727114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Magnitude: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Represents quantity (size)</a:t>
            </a:r>
          </a:p>
        </p:txBody>
      </p:sp>
      <p:sp>
        <p:nvSpPr>
          <p:cNvPr id="8" name="Right Brace 7"/>
          <p:cNvSpPr/>
          <p:nvPr/>
        </p:nvSpPr>
        <p:spPr bwMode="auto">
          <a:xfrm rot="5400000">
            <a:off x="1867360" y="3707176"/>
            <a:ext cx="264405" cy="1244906"/>
          </a:xfrm>
          <a:prstGeom prst="rightBrac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Freeform 4"/>
          <p:cNvSpPr/>
          <p:nvPr/>
        </p:nvSpPr>
        <p:spPr bwMode="auto">
          <a:xfrm>
            <a:off x="990600" y="4693920"/>
            <a:ext cx="243840" cy="838678"/>
          </a:xfrm>
          <a:custGeom>
            <a:avLst/>
            <a:gdLst>
              <a:gd name="connsiteX0" fmla="*/ 0 w 243840"/>
              <a:gd name="connsiteY0" fmla="*/ 0 h 838678"/>
              <a:gd name="connsiteX1" fmla="*/ 30480 w 243840"/>
              <a:gd name="connsiteY1" fmla="*/ 777240 h 838678"/>
              <a:gd name="connsiteX2" fmla="*/ 91440 w 243840"/>
              <a:gd name="connsiteY2" fmla="*/ 792480 h 838678"/>
              <a:gd name="connsiteX3" fmla="*/ 152400 w 243840"/>
              <a:gd name="connsiteY3" fmla="*/ 777240 h 838678"/>
              <a:gd name="connsiteX4" fmla="*/ 167640 w 243840"/>
              <a:gd name="connsiteY4" fmla="*/ 731520 h 838678"/>
              <a:gd name="connsiteX5" fmla="*/ 243840 w 243840"/>
              <a:gd name="connsiteY5" fmla="*/ 792480 h 838678"/>
              <a:gd name="connsiteX6" fmla="*/ 182880 w 243840"/>
              <a:gd name="connsiteY6" fmla="*/ 838200 h 838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840" h="838678">
                <a:moveTo>
                  <a:pt x="0" y="0"/>
                </a:moveTo>
                <a:cubicBezTo>
                  <a:pt x="10160" y="259080"/>
                  <a:pt x="760" y="519670"/>
                  <a:pt x="30480" y="777240"/>
                </a:cubicBezTo>
                <a:cubicBezTo>
                  <a:pt x="32881" y="798047"/>
                  <a:pt x="70495" y="792480"/>
                  <a:pt x="91440" y="792480"/>
                </a:cubicBezTo>
                <a:cubicBezTo>
                  <a:pt x="112385" y="792480"/>
                  <a:pt x="132080" y="782320"/>
                  <a:pt x="152400" y="777240"/>
                </a:cubicBezTo>
                <a:cubicBezTo>
                  <a:pt x="157480" y="762000"/>
                  <a:pt x="153272" y="738704"/>
                  <a:pt x="167640" y="731520"/>
                </a:cubicBezTo>
                <a:cubicBezTo>
                  <a:pt x="204446" y="713117"/>
                  <a:pt x="234424" y="778357"/>
                  <a:pt x="243840" y="792480"/>
                </a:cubicBezTo>
                <a:cubicBezTo>
                  <a:pt x="207724" y="846654"/>
                  <a:pt x="231676" y="838200"/>
                  <a:pt x="182880" y="83820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Freeform 8"/>
          <p:cNvSpPr/>
          <p:nvPr/>
        </p:nvSpPr>
        <p:spPr bwMode="auto">
          <a:xfrm>
            <a:off x="-522" y="4922520"/>
            <a:ext cx="1234962" cy="1021080"/>
          </a:xfrm>
          <a:custGeom>
            <a:avLst/>
            <a:gdLst>
              <a:gd name="connsiteX0" fmla="*/ 122442 w 1234962"/>
              <a:gd name="connsiteY0" fmla="*/ 0 h 1021080"/>
              <a:gd name="connsiteX1" fmla="*/ 31002 w 1234962"/>
              <a:gd name="connsiteY1" fmla="*/ 121920 h 1021080"/>
              <a:gd name="connsiteX2" fmla="*/ 15762 w 1234962"/>
              <a:gd name="connsiteY2" fmla="*/ 167640 h 1021080"/>
              <a:gd name="connsiteX3" fmla="*/ 15762 w 1234962"/>
              <a:gd name="connsiteY3" fmla="*/ 441960 h 1021080"/>
              <a:gd name="connsiteX4" fmla="*/ 31002 w 1234962"/>
              <a:gd name="connsiteY4" fmla="*/ 487680 h 1021080"/>
              <a:gd name="connsiteX5" fmla="*/ 122442 w 1234962"/>
              <a:gd name="connsiteY5" fmla="*/ 563880 h 1021080"/>
              <a:gd name="connsiteX6" fmla="*/ 229122 w 1234962"/>
              <a:gd name="connsiteY6" fmla="*/ 670560 h 1021080"/>
              <a:gd name="connsiteX7" fmla="*/ 274842 w 1234962"/>
              <a:gd name="connsiteY7" fmla="*/ 701040 h 1021080"/>
              <a:gd name="connsiteX8" fmla="*/ 366282 w 1234962"/>
              <a:gd name="connsiteY8" fmla="*/ 731520 h 1021080"/>
              <a:gd name="connsiteX9" fmla="*/ 412002 w 1234962"/>
              <a:gd name="connsiteY9" fmla="*/ 746760 h 1021080"/>
              <a:gd name="connsiteX10" fmla="*/ 594882 w 1234962"/>
              <a:gd name="connsiteY10" fmla="*/ 777240 h 1021080"/>
              <a:gd name="connsiteX11" fmla="*/ 701562 w 1234962"/>
              <a:gd name="connsiteY11" fmla="*/ 807720 h 1021080"/>
              <a:gd name="connsiteX12" fmla="*/ 808242 w 1234962"/>
              <a:gd name="connsiteY12" fmla="*/ 822960 h 1021080"/>
              <a:gd name="connsiteX13" fmla="*/ 1082562 w 1234962"/>
              <a:gd name="connsiteY13" fmla="*/ 853440 h 1021080"/>
              <a:gd name="connsiteX14" fmla="*/ 1204482 w 1234962"/>
              <a:gd name="connsiteY14" fmla="*/ 838200 h 1021080"/>
              <a:gd name="connsiteX15" fmla="*/ 1174002 w 1234962"/>
              <a:gd name="connsiteY15" fmla="*/ 746760 h 1021080"/>
              <a:gd name="connsiteX16" fmla="*/ 1189242 w 1234962"/>
              <a:gd name="connsiteY16" fmla="*/ 792480 h 1021080"/>
              <a:gd name="connsiteX17" fmla="*/ 1234962 w 1234962"/>
              <a:gd name="connsiteY17" fmla="*/ 822960 h 1021080"/>
              <a:gd name="connsiteX18" fmla="*/ 1097802 w 1234962"/>
              <a:gd name="connsiteY18" fmla="*/ 975360 h 1021080"/>
              <a:gd name="connsiteX19" fmla="*/ 1052082 w 1234962"/>
              <a:gd name="connsiteY19" fmla="*/ 1005840 h 1021080"/>
              <a:gd name="connsiteX20" fmla="*/ 1006362 w 1234962"/>
              <a:gd name="connsiteY20" fmla="*/ 1021080 h 1021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34962" h="1021080">
                <a:moveTo>
                  <a:pt x="122442" y="0"/>
                </a:moveTo>
                <a:cubicBezTo>
                  <a:pt x="107488" y="18692"/>
                  <a:pt x="47176" y="89571"/>
                  <a:pt x="31002" y="121920"/>
                </a:cubicBezTo>
                <a:cubicBezTo>
                  <a:pt x="23818" y="136288"/>
                  <a:pt x="20842" y="152400"/>
                  <a:pt x="15762" y="167640"/>
                </a:cubicBezTo>
                <a:cubicBezTo>
                  <a:pt x="-2070" y="310297"/>
                  <a:pt x="-8216" y="286106"/>
                  <a:pt x="15762" y="441960"/>
                </a:cubicBezTo>
                <a:cubicBezTo>
                  <a:pt x="18205" y="457838"/>
                  <a:pt x="22091" y="474314"/>
                  <a:pt x="31002" y="487680"/>
                </a:cubicBezTo>
                <a:cubicBezTo>
                  <a:pt x="54471" y="522883"/>
                  <a:pt x="88706" y="541389"/>
                  <a:pt x="122442" y="563880"/>
                </a:cubicBezTo>
                <a:cubicBezTo>
                  <a:pt x="149266" y="644353"/>
                  <a:pt x="124316" y="600689"/>
                  <a:pt x="229122" y="670560"/>
                </a:cubicBezTo>
                <a:cubicBezTo>
                  <a:pt x="244362" y="680720"/>
                  <a:pt x="257466" y="695248"/>
                  <a:pt x="274842" y="701040"/>
                </a:cubicBezTo>
                <a:lnTo>
                  <a:pt x="366282" y="731520"/>
                </a:lnTo>
                <a:cubicBezTo>
                  <a:pt x="381522" y="736600"/>
                  <a:pt x="396250" y="743610"/>
                  <a:pt x="412002" y="746760"/>
                </a:cubicBezTo>
                <a:cubicBezTo>
                  <a:pt x="523425" y="769045"/>
                  <a:pt x="462559" y="758337"/>
                  <a:pt x="594882" y="777240"/>
                </a:cubicBezTo>
                <a:cubicBezTo>
                  <a:pt x="634054" y="790297"/>
                  <a:pt x="659462" y="800066"/>
                  <a:pt x="701562" y="807720"/>
                </a:cubicBezTo>
                <a:cubicBezTo>
                  <a:pt x="736904" y="814146"/>
                  <a:pt x="772682" y="817880"/>
                  <a:pt x="808242" y="822960"/>
                </a:cubicBezTo>
                <a:cubicBezTo>
                  <a:pt x="916121" y="858920"/>
                  <a:pt x="886859" y="853440"/>
                  <a:pt x="1082562" y="853440"/>
                </a:cubicBezTo>
                <a:cubicBezTo>
                  <a:pt x="1123518" y="853440"/>
                  <a:pt x="1163842" y="843280"/>
                  <a:pt x="1204482" y="838200"/>
                </a:cubicBezTo>
                <a:lnTo>
                  <a:pt x="1174002" y="746760"/>
                </a:lnTo>
                <a:cubicBezTo>
                  <a:pt x="1168922" y="731520"/>
                  <a:pt x="1175876" y="783569"/>
                  <a:pt x="1189242" y="792480"/>
                </a:cubicBezTo>
                <a:lnTo>
                  <a:pt x="1234962" y="822960"/>
                </a:lnTo>
                <a:cubicBezTo>
                  <a:pt x="1208831" y="927485"/>
                  <a:pt x="1233011" y="885220"/>
                  <a:pt x="1097802" y="975360"/>
                </a:cubicBezTo>
                <a:cubicBezTo>
                  <a:pt x="1082562" y="985520"/>
                  <a:pt x="1068465" y="997649"/>
                  <a:pt x="1052082" y="1005840"/>
                </a:cubicBezTo>
                <a:cubicBezTo>
                  <a:pt x="1037714" y="1013024"/>
                  <a:pt x="1006362" y="1021080"/>
                  <a:pt x="1006362" y="1021080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6312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Representing </a:t>
            </a:r>
            <a:r>
              <a:rPr lang="en-US" u="none" dirty="0" smtClean="0"/>
              <a:t>Real Numbers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u="sng" dirty="0" smtClean="0"/>
              <a:t>approximation</a:t>
            </a:r>
            <a:r>
              <a:rPr lang="en-US" dirty="0" smtClean="0"/>
              <a:t> of a real number is represented as a float.</a:t>
            </a:r>
          </a:p>
          <a:p>
            <a:r>
              <a:rPr lang="en-US" dirty="0"/>
              <a:t>Standard </a:t>
            </a:r>
            <a:r>
              <a:rPr lang="en-US" dirty="0" smtClean="0"/>
              <a:t>Representation is </a:t>
            </a:r>
            <a:r>
              <a:rPr lang="en-US" dirty="0"/>
              <a:t>IEEE 754 Floating </a:t>
            </a:r>
            <a:r>
              <a:rPr lang="en-US" dirty="0" smtClean="0"/>
              <a:t>Point</a:t>
            </a:r>
          </a:p>
          <a:p>
            <a:pPr marL="225425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-0.0002589 </a:t>
            </a:r>
            <a:r>
              <a:rPr lang="en-US" dirty="0">
                <a:latin typeface="Consolas" panose="020B0609020204030204" pitchFamily="49" charset="0"/>
              </a:rPr>
              <a:t>becomes -2.589 * </a:t>
            </a:r>
            <a:r>
              <a:rPr lang="en-US" dirty="0" smtClean="0">
                <a:latin typeface="Consolas" panose="020B0609020204030204" pitchFamily="49" charset="0"/>
              </a:rPr>
              <a:t>10</a:t>
            </a:r>
            <a:r>
              <a:rPr lang="en-US" baseline="30000" dirty="0" smtClean="0">
                <a:latin typeface="Consolas" panose="020B0609020204030204" pitchFamily="49" charset="0"/>
              </a:rPr>
              <a:t>-4</a:t>
            </a:r>
            <a:endParaRPr lang="en-US" dirty="0">
              <a:latin typeface="Consolas" panose="020B0609020204030204" pitchFamily="49" charset="0"/>
            </a:endParaRPr>
          </a:p>
          <a:p>
            <a:pPr>
              <a:defRPr/>
            </a:pPr>
            <a:r>
              <a:rPr lang="en-US" altLang="en-US" dirty="0" smtClean="0"/>
              <a:t>32-bit </a:t>
            </a:r>
            <a:r>
              <a:rPr lang="en-US" altLang="en-US" dirty="0"/>
              <a:t>floating point </a:t>
            </a:r>
            <a:r>
              <a:rPr lang="en-US" altLang="en-US" dirty="0" smtClean="0"/>
              <a:t>representation:</a:t>
            </a:r>
          </a:p>
          <a:p>
            <a:pPr lvl="1">
              <a:defRPr/>
            </a:pPr>
            <a:r>
              <a:rPr lang="en-US" altLang="en-US" dirty="0" smtClean="0"/>
              <a:t>sign </a:t>
            </a:r>
            <a:r>
              <a:rPr lang="en-US" altLang="en-US" dirty="0"/>
              <a:t>(1 bit), exponent (8 bits), mantissa (23 bits)</a:t>
            </a:r>
          </a:p>
          <a:p>
            <a:pPr>
              <a:defRPr/>
            </a:pPr>
            <a:r>
              <a:rPr lang="en-US" altLang="en-US" dirty="0" smtClean="0"/>
              <a:t>64-bits:</a:t>
            </a:r>
          </a:p>
          <a:p>
            <a:pPr lvl="1">
              <a:defRPr/>
            </a:pPr>
            <a:r>
              <a:rPr lang="en-US" altLang="en-US" dirty="0" smtClean="0"/>
              <a:t>sign </a:t>
            </a:r>
            <a:r>
              <a:rPr lang="en-US" altLang="en-US" dirty="0"/>
              <a:t>(1 bit), exponent (11 bits), mantissa (52 bits</a:t>
            </a:r>
            <a:r>
              <a:rPr lang="en-US" altLang="en-US" dirty="0" smtClean="0"/>
              <a:t>)</a:t>
            </a:r>
          </a:p>
          <a:p>
            <a:pPr>
              <a:defRPr/>
            </a:pPr>
            <a:r>
              <a:rPr lang="en-US" altLang="en-US" dirty="0" smtClean="0"/>
              <a:t>Why an approximation?</a:t>
            </a:r>
          </a:p>
          <a:p>
            <a:pPr lvl="1">
              <a:defRPr/>
            </a:pPr>
            <a:r>
              <a:rPr lang="en-US" altLang="en-US" dirty="0" smtClean="0"/>
              <a:t>Not all values can be represented e.g. 0 &gt;= range &lt;=1 there’s an infinite number of values.</a:t>
            </a:r>
          </a:p>
          <a:p>
            <a:pPr lvl="2">
              <a:defRPr/>
            </a:pPr>
            <a:r>
              <a:rPr lang="en-US" altLang="en-US" dirty="0" smtClean="0"/>
              <a:t>Or a single expression can have an infinite number of possible digits e.g. 1/3</a:t>
            </a:r>
          </a:p>
          <a:p>
            <a:pPr lvl="1">
              <a:defRPr/>
            </a:pPr>
            <a:r>
              <a:rPr lang="en-US" altLang="en-US" dirty="0" smtClean="0"/>
              <a:t>Even with 64 (or more bits) to store a real number some values will missed or stored incorrectly.</a:t>
            </a:r>
            <a:endParaRPr lang="en-US" altLang="en-US" dirty="0" smtClean="0"/>
          </a:p>
          <a:p>
            <a:pPr lvl="1">
              <a:defRPr/>
            </a:pPr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8120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Illustrative Example: Why Floats Only Approximate Real Values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Example of (non IEEE floating point)</a:t>
            </a:r>
            <a:r>
              <a:rPr lang="en-CA" altLang="en-US" dirty="0"/>
              <a:t>: </a:t>
            </a:r>
            <a:r>
              <a:rPr lang="en-CA" altLang="en-US" b="1" dirty="0">
                <a:solidFill>
                  <a:srgbClr val="FF0000"/>
                </a:solidFill>
              </a:rPr>
              <a:t>5 digits </a:t>
            </a:r>
            <a:r>
              <a:rPr lang="en-CA" altLang="en-US" dirty="0"/>
              <a:t>used to represent the mantissa</a:t>
            </a:r>
            <a:r>
              <a:rPr lang="en-CA" altLang="en-US" dirty="0" smtClean="0"/>
              <a:t>:</a:t>
            </a:r>
          </a:p>
          <a:p>
            <a:pPr>
              <a:defRPr/>
            </a:pPr>
            <a:r>
              <a:rPr lang="en-US" altLang="en-US" dirty="0" smtClean="0"/>
              <a:t>The exponent affects how much the decimal shifts ‘floats’”</a:t>
            </a:r>
          </a:p>
          <a:p>
            <a:pPr lvl="1">
              <a:defRPr/>
            </a:pPr>
            <a:r>
              <a:rPr lang="en-US" altLang="en-US" dirty="0" smtClean="0"/>
              <a:t>Size of the exponent indicates the number of shifts e.g. squared = 2 shifts</a:t>
            </a:r>
          </a:p>
          <a:p>
            <a:pPr lvl="1">
              <a:defRPr/>
            </a:pPr>
            <a:r>
              <a:rPr lang="en-US" altLang="en-US" dirty="0" smtClean="0"/>
              <a:t>Sign of the exponents specifies direction.</a:t>
            </a:r>
          </a:p>
          <a:p>
            <a:pPr lvl="2">
              <a:defRPr/>
            </a:pPr>
            <a:r>
              <a:rPr lang="en-US" altLang="en-US" dirty="0" smtClean="0"/>
              <a:t>Negative exponent: shift right when storing as floating point</a:t>
            </a:r>
          </a:p>
          <a:p>
            <a:pPr lvl="2">
              <a:defRPr/>
            </a:pPr>
            <a:r>
              <a:rPr lang="en-US" altLang="en-US" dirty="0" smtClean="0"/>
              <a:t>Positive exponent: shift left when store as floating point</a:t>
            </a:r>
            <a:endParaRPr lang="en-CA" altLang="en-US" dirty="0"/>
          </a:p>
          <a:p>
            <a:pPr lvl="1">
              <a:lnSpc>
                <a:spcPct val="90000"/>
              </a:lnSpc>
            </a:pPr>
            <a:r>
              <a:rPr lang="en-CA" altLang="en-US" dirty="0"/>
              <a:t>e.g. One: </a:t>
            </a:r>
            <a:r>
              <a:rPr lang="en-CA" altLang="en-US" dirty="0">
                <a:latin typeface="Consolas" panose="020B0609020204030204" pitchFamily="49" charset="0"/>
              </a:rPr>
              <a:t>123.45</a:t>
            </a:r>
            <a:r>
              <a:rPr lang="en-CA" altLang="en-US" dirty="0"/>
              <a:t> is represented </a:t>
            </a:r>
            <a:r>
              <a:rPr lang="en-CA" altLang="en-US" dirty="0" smtClean="0"/>
              <a:t>in floating point as </a:t>
            </a:r>
            <a:r>
              <a:rPr lang="en-CA" alt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12345</a:t>
            </a:r>
            <a:r>
              <a:rPr lang="en-CA" altLang="en-US" dirty="0" smtClean="0"/>
              <a:t> </a:t>
            </a:r>
            <a:r>
              <a:rPr lang="en-CA" altLang="en-US" dirty="0"/>
              <a:t>* </a:t>
            </a:r>
            <a:r>
              <a:rPr lang="en-CA" altLang="en-US" dirty="0">
                <a:latin typeface="Consolas" panose="020B0609020204030204" pitchFamily="49" charset="0"/>
              </a:rPr>
              <a:t>10</a:t>
            </a:r>
            <a:r>
              <a:rPr lang="en-CA" altLang="en-US" baseline="30000" dirty="0">
                <a:latin typeface="Consolas" panose="020B0609020204030204" pitchFamily="49" charset="0"/>
              </a:rPr>
              <a:t>-2</a:t>
            </a:r>
          </a:p>
          <a:p>
            <a:pPr lvl="1">
              <a:lnSpc>
                <a:spcPct val="90000"/>
              </a:lnSpc>
            </a:pPr>
            <a:r>
              <a:rPr lang="en-CA" altLang="en-US" dirty="0"/>
              <a:t>e.g. Two: </a:t>
            </a:r>
            <a:r>
              <a:rPr lang="en-CA" altLang="en-US" dirty="0">
                <a:latin typeface="Consolas" panose="020B0609020204030204" pitchFamily="49" charset="0"/>
              </a:rPr>
              <a:t>0.12</a:t>
            </a:r>
            <a:r>
              <a:rPr lang="en-CA" altLang="en-US" dirty="0"/>
              <a:t> is </a:t>
            </a:r>
            <a:r>
              <a:rPr lang="en-CA" altLang="en-US" dirty="0" smtClean="0"/>
              <a:t>represented in floating point as </a:t>
            </a:r>
            <a:r>
              <a:rPr lang="en-CA" altLang="en-US" dirty="0">
                <a:solidFill>
                  <a:srgbClr val="FF0000"/>
                </a:solidFill>
                <a:latin typeface="Consolas" panose="020B0609020204030204" pitchFamily="49" charset="0"/>
              </a:rPr>
              <a:t>12000</a:t>
            </a:r>
            <a:r>
              <a:rPr lang="en-CA" altLang="en-US" dirty="0"/>
              <a:t> * </a:t>
            </a:r>
            <a:r>
              <a:rPr lang="en-CA" altLang="en-US" dirty="0">
                <a:latin typeface="Consolas" panose="020B0609020204030204" pitchFamily="49" charset="0"/>
              </a:rPr>
              <a:t>10</a:t>
            </a:r>
            <a:r>
              <a:rPr lang="en-CA" altLang="en-US" baseline="30000" dirty="0">
                <a:latin typeface="Consolas" panose="020B0609020204030204" pitchFamily="49" charset="0"/>
              </a:rPr>
              <a:t>-5</a:t>
            </a:r>
          </a:p>
          <a:p>
            <a:pPr lvl="1">
              <a:lnSpc>
                <a:spcPct val="90000"/>
              </a:lnSpc>
            </a:pPr>
            <a:r>
              <a:rPr lang="en-CA" altLang="en-US" dirty="0"/>
              <a:t>e.g. Three: </a:t>
            </a:r>
            <a:r>
              <a:rPr lang="en-CA" altLang="en-US" dirty="0">
                <a:latin typeface="Consolas" panose="020B0609020204030204" pitchFamily="49" charset="0"/>
              </a:rPr>
              <a:t>123456</a:t>
            </a:r>
            <a:r>
              <a:rPr lang="en-CA" altLang="en-US" dirty="0"/>
              <a:t> is represented </a:t>
            </a:r>
            <a:r>
              <a:rPr lang="en-CA" altLang="en-US" dirty="0" smtClean="0"/>
              <a:t>in floating point as </a:t>
            </a:r>
            <a:r>
              <a:rPr lang="en-CA" altLang="en-US" dirty="0">
                <a:solidFill>
                  <a:srgbClr val="FF0000"/>
                </a:solidFill>
                <a:latin typeface="Consolas" panose="020B0609020204030204" pitchFamily="49" charset="0"/>
              </a:rPr>
              <a:t>12345</a:t>
            </a:r>
            <a:r>
              <a:rPr lang="en-CA" altLang="en-US" dirty="0">
                <a:latin typeface="Consolas" panose="020B0609020204030204" pitchFamily="49" charset="0"/>
              </a:rPr>
              <a:t> * 10</a:t>
            </a:r>
            <a:r>
              <a:rPr lang="en-CA" altLang="en-US" baseline="30000" dirty="0">
                <a:latin typeface="Consolas" panose="020B0609020204030204" pitchFamily="49" charset="0"/>
              </a:rPr>
              <a:t>1</a:t>
            </a:r>
          </a:p>
          <a:p>
            <a:pPr lvl="1">
              <a:defRPr/>
            </a:pPr>
            <a:r>
              <a:rPr lang="en-US" altLang="en-US" dirty="0"/>
              <a:t>Notice: in the last example one digit is lost during storage.</a:t>
            </a:r>
          </a:p>
          <a:p>
            <a:pPr lvl="2">
              <a:defRPr/>
            </a:pPr>
            <a:r>
              <a:rPr lang="en-US" altLang="en-US" dirty="0"/>
              <a:t>This serves to illustrate why floating point (any programming language) only approximates real values.</a:t>
            </a:r>
          </a:p>
          <a:p>
            <a:pPr lvl="2">
              <a:defRPr/>
            </a:pPr>
            <a:r>
              <a:rPr lang="en-US" altLang="en-US" dirty="0"/>
              <a:t>Precision may be lost even with non-repeating rational values.</a:t>
            </a:r>
            <a:endParaRPr lang="en-CA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276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Programming Lesson: Floating Point Representation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Note: the </a:t>
            </a:r>
            <a:r>
              <a:rPr lang="en-US" b="1" dirty="0" smtClean="0"/>
              <a:t>drawbacks</a:t>
            </a:r>
            <a:r>
              <a:rPr lang="en-US" dirty="0" smtClean="0"/>
              <a:t> that come from storing real values is </a:t>
            </a:r>
            <a:r>
              <a:rPr lang="en-US" b="1" dirty="0" smtClean="0"/>
              <a:t>due to the floating point representation</a:t>
            </a:r>
            <a:r>
              <a:rPr lang="en-US" dirty="0" smtClean="0"/>
              <a:t> (not unique to python).</a:t>
            </a:r>
          </a:p>
          <a:p>
            <a:r>
              <a:rPr lang="en-US" dirty="0" smtClean="0"/>
              <a:t>Avoid </a:t>
            </a:r>
            <a:r>
              <a:rPr lang="en-US" dirty="0" smtClean="0"/>
              <a:t>floats when an integer will do!</a:t>
            </a:r>
          </a:p>
          <a:p>
            <a:pPr lvl="1"/>
            <a:r>
              <a:rPr lang="en-US" dirty="0" smtClean="0"/>
              <a:t>Example: represent currency as whole cents rather than fractional dollar values.</a:t>
            </a:r>
          </a:p>
          <a:p>
            <a:r>
              <a:rPr lang="en-US" dirty="0" smtClean="0"/>
              <a:t>Never check for equality when comparing floats</a:t>
            </a:r>
            <a:r>
              <a:rPr lang="en-US" dirty="0" smtClean="0"/>
              <a:t>.</a:t>
            </a:r>
          </a:p>
          <a:p>
            <a:pPr lvl="1"/>
            <a:r>
              <a:rPr lang="en-US" b="1" dirty="0" smtClean="0"/>
              <a:t>Name of the </a:t>
            </a:r>
            <a:r>
              <a:rPr lang="en-US" b="1" dirty="0"/>
              <a:t>full example: </a:t>
            </a:r>
            <a:r>
              <a:rPr lang="en-US" dirty="0" smtClean="0">
                <a:latin typeface="Consolas" panose="020B0609020204030204" pitchFamily="49" charset="0"/>
              </a:rPr>
              <a:t>2_floats_not__same_as_real.py</a:t>
            </a:r>
            <a:endParaRPr lang="en-US" dirty="0" smtClean="0">
              <a:latin typeface="Consolas" panose="020B0609020204030204" pitchFamily="49" charset="0"/>
            </a:endParaRPr>
          </a:p>
          <a:p>
            <a:pPr lvl="2" eaLnBrk="1" hangingPunct="1">
              <a:buFontTx/>
              <a:buNone/>
            </a:pPr>
            <a:r>
              <a:rPr lang="en-US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num = 1.0 - 0.55</a:t>
            </a:r>
          </a:p>
          <a:p>
            <a:pPr lvl="2" eaLnBrk="1" hangingPunct="1"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US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num </a:t>
            </a:r>
            <a:r>
              <a:rPr lang="en-US" alt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== 0.45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 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#Don’t do this</a:t>
            </a:r>
            <a:r>
              <a:rPr lang="en-US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!</a:t>
            </a:r>
          </a:p>
          <a:p>
            <a:pPr lvl="2" eaLnBrk="1" hangingPunct="1">
              <a:buFontTx/>
              <a:buNone/>
            </a:pPr>
            <a:endParaRPr lang="en-US" altLang="en-US" sz="1600" b="1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r>
              <a:rPr lang="en-US" dirty="0" smtClean="0"/>
              <a:t>If </a:t>
            </a:r>
            <a:r>
              <a:rPr lang="en-US" dirty="0" smtClean="0"/>
              <a:t>a float is necessary then consider the use of an </a:t>
            </a:r>
            <a:r>
              <a:rPr lang="en-US" dirty="0" smtClean="0"/>
              <a:t>epsilon.</a:t>
            </a:r>
            <a:endParaRPr lang="en-US" dirty="0" smtClean="0"/>
          </a:p>
          <a:p>
            <a:pPr lvl="1"/>
            <a:r>
              <a:rPr lang="en-US" dirty="0" smtClean="0"/>
              <a:t>Example use (if you’re interested, it will be covered this semester if the specific </a:t>
            </a:r>
            <a:r>
              <a:rPr lang="en-US" dirty="0"/>
              <a:t>need arises): </a:t>
            </a:r>
            <a:endParaRPr lang="en-US" dirty="0" smtClean="0"/>
          </a:p>
          <a:p>
            <a:pPr lvl="2"/>
            <a:r>
              <a:rPr lang="en-US" dirty="0" smtClean="0"/>
              <a:t>https</a:t>
            </a:r>
            <a:r>
              <a:rPr lang="en-US" dirty="0"/>
              <a:t>://pages.cpsc.ucalgary.ca/~tamj/2021/217P/ </a:t>
            </a:r>
            <a:r>
              <a:rPr lang="en-US" dirty="0" smtClean="0"/>
              <a:t> </a:t>
            </a:r>
            <a:r>
              <a:rPr lang="en-US" dirty="0"/>
              <a:t>(Branching Part II</a:t>
            </a:r>
            <a:r>
              <a:rPr lang="en-US" dirty="0" smtClean="0"/>
              <a:t>)</a:t>
            </a:r>
            <a:endParaRPr lang="en-US" dirty="0"/>
          </a:p>
          <a:p>
            <a:pPr marL="460375" lvl="2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7520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308D41-6790-4732-A8FA-30271C5C5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/>
              <a:t>What is Data?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="" xmlns:a16="http://schemas.microsoft.com/office/drawing/2014/main" id="{4FD9013F-2E80-4109-8DF1-01E05BB07C8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354138"/>
          <a:ext cx="7504113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629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60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361058-1008-44EE-8C2C-34BD8748F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/>
              <a:t>Information Processing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="" xmlns:a16="http://schemas.microsoft.com/office/drawing/2014/main" id="{3FA16B5F-A090-4DFA-B28B-76642CBE97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354138"/>
          <a:ext cx="7504113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202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A7D0D1-3B4B-4778-A720-20C407038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/>
              <a:t>Storing Data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="" xmlns:a16="http://schemas.microsoft.com/office/drawing/2014/main" id="{AC471289-638E-494B-8028-01AF9C5CA18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354138"/>
          <a:ext cx="7504113" cy="4822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866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dirty="0" smtClean="0"/>
              <a:t>Bit (</a:t>
            </a:r>
            <a:r>
              <a:rPr lang="en-US" i="1" u="none" dirty="0" smtClean="0"/>
              <a:t>Bi</a:t>
            </a:r>
            <a:r>
              <a:rPr lang="en-US" u="none" dirty="0" smtClean="0"/>
              <a:t>nary Digi</a:t>
            </a:r>
            <a:r>
              <a:rPr lang="en-US" i="1" u="none" dirty="0" smtClean="0"/>
              <a:t>t</a:t>
            </a:r>
            <a:r>
              <a:rPr lang="en-US" u="none" dirty="0" smtClean="0"/>
              <a:t>)</a:t>
            </a:r>
            <a:endParaRPr lang="en-CA" u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probably heard of this term in some context e.g. a hard drive is 1 Terabyte in capacity and there’s 8 bits in 1 byte i.e. that hard drive is (1 byte = 8 bits so multiply capacity in bytes to determine capacity in bits – not commonly </a:t>
            </a:r>
            <a:r>
              <a:rPr lang="en-US" dirty="0" smtClean="0"/>
              <a:t>done) </a:t>
            </a:r>
            <a:r>
              <a:rPr lang="en-US" dirty="0" smtClean="0"/>
              <a:t>8 Terabit capacity drive.</a:t>
            </a:r>
          </a:p>
          <a:p>
            <a:r>
              <a:rPr lang="en-US" dirty="0" smtClean="0"/>
              <a:t>All digital information is stored in the form of a bit (bits are </a:t>
            </a:r>
            <a:r>
              <a:rPr lang="en-US" b="1" dirty="0" smtClean="0">
                <a:solidFill>
                  <a:srgbClr val="FF0000"/>
                </a:solidFill>
              </a:rPr>
              <a:t>not just zeros and ones</a:t>
            </a:r>
            <a:r>
              <a:rPr lang="en-US" dirty="0" smtClean="0"/>
              <a:t> as you may have been </a:t>
            </a:r>
            <a:r>
              <a:rPr lang="en-US" dirty="0" smtClean="0"/>
              <a:t>lead/</a:t>
            </a:r>
            <a:r>
              <a:rPr lang="en-US" dirty="0" smtClean="0"/>
              <a:t>mislead</a:t>
            </a:r>
            <a:r>
              <a:rPr lang="en-US" dirty="0" smtClean="0"/>
              <a:t> </a:t>
            </a:r>
            <a:r>
              <a:rPr lang="en-US" dirty="0" smtClean="0"/>
              <a:t>to believe).</a:t>
            </a:r>
          </a:p>
          <a:p>
            <a:r>
              <a:rPr lang="en-US" dirty="0" smtClean="0"/>
              <a:t>The key characteristic of a bit is that </a:t>
            </a:r>
            <a:r>
              <a:rPr lang="en-US" b="1" dirty="0" smtClean="0">
                <a:solidFill>
                  <a:srgbClr val="00B050"/>
                </a:solidFill>
              </a:rPr>
              <a:t>information is stored in one of two states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701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50030</TotalTime>
  <Pages>8</Pages>
  <Words>4685</Words>
  <Application>Microsoft Office PowerPoint</Application>
  <PresentationFormat>On-screen Show (4:3)</PresentationFormat>
  <Paragraphs>851</Paragraphs>
  <Slides>60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9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Representing Data/Information</vt:lpstr>
      <vt:lpstr>Information Vs. Data</vt:lpstr>
      <vt:lpstr>Data Vs. Information: Using A Computer</vt:lpstr>
      <vt:lpstr>Inappropriate Conversion: Data To Text</vt:lpstr>
      <vt:lpstr>Alternative Presentation Of These Concepts</vt:lpstr>
      <vt:lpstr>What is Data?</vt:lpstr>
      <vt:lpstr>Information Processing</vt:lpstr>
      <vt:lpstr>Storing Data</vt:lpstr>
      <vt:lpstr>Bit (Binary Digit)</vt:lpstr>
      <vt:lpstr>Bits: Example Implementations </vt:lpstr>
      <vt:lpstr>What Is Decimal?</vt:lpstr>
      <vt:lpstr>Representing Integer Information</vt:lpstr>
      <vt:lpstr>Decimal</vt:lpstr>
      <vt:lpstr>Recall: Computers Don’t Do Decimal!</vt:lpstr>
      <vt:lpstr>Binary</vt:lpstr>
      <vt:lpstr>Reminder: Incrementing By 1 In Decimal</vt:lpstr>
      <vt:lpstr>Incrementing By 1: Binary</vt:lpstr>
      <vt:lpstr>Counting In Binary</vt:lpstr>
      <vt:lpstr>Decimal: Represents Values Using Powers Of Ten</vt:lpstr>
      <vt:lpstr>Binary: Represents Values Using Powers Of Two</vt:lpstr>
      <vt:lpstr>You’ve Learned To Convert: Any Base To Decimal</vt:lpstr>
      <vt:lpstr>Students Do: Exercises</vt:lpstr>
      <vt:lpstr>Why Bother With Binary?</vt:lpstr>
      <vt:lpstr>Representing Information: ASCII</vt:lpstr>
      <vt:lpstr>ASCII Codes</vt:lpstr>
      <vt:lpstr>The ‘Gist’ Of Some Of The ASCII Codes</vt:lpstr>
      <vt:lpstr>Drawbacks Of ASCII</vt:lpstr>
      <vt:lpstr>ASCII Encoding</vt:lpstr>
      <vt:lpstr>UTF-8 Encoding</vt:lpstr>
      <vt:lpstr>Space Needed To Represent A Character.</vt:lpstr>
      <vt:lpstr>Benefits Gained Using UTF-8 Encoding</vt:lpstr>
      <vt:lpstr>Python And UTF-8</vt:lpstr>
      <vt:lpstr>Unicode Vs. UTF-8</vt:lpstr>
      <vt:lpstr>Alternative Presentation Of These Concepts</vt:lpstr>
      <vt:lpstr>Representing More Characters</vt:lpstr>
      <vt:lpstr>UTF-8</vt:lpstr>
      <vt:lpstr>Encoding Data: References</vt:lpstr>
      <vt:lpstr>A Problem With Binary </vt:lpstr>
      <vt:lpstr>A Shorthand For Binary: Octal</vt:lpstr>
      <vt:lpstr>Octal</vt:lpstr>
      <vt:lpstr>Incrementing By 1: Octal</vt:lpstr>
      <vt:lpstr>Table Of Octal Values</vt:lpstr>
      <vt:lpstr>Octal: Represents Values Using Powers Of Eight</vt:lpstr>
      <vt:lpstr>Students Do: Exercises</vt:lpstr>
      <vt:lpstr>Problems With Binary: Got Worse As Computers Got More Powerful</vt:lpstr>
      <vt:lpstr>Hexadecimal: An Even More Compact Way Of Representing Binary Instructions</vt:lpstr>
      <vt:lpstr>Hexadecimal (‘Hex’ For Short)</vt:lpstr>
      <vt:lpstr>Incrementing By 1: Hexadecimal</vt:lpstr>
      <vt:lpstr>Table of Hexadecimal Values</vt:lpstr>
      <vt:lpstr>Hexadecimal: Represents Values Using Powers Of 16</vt:lpstr>
      <vt:lpstr>Students Do: Exercises</vt:lpstr>
      <vt:lpstr>Summary (Decimal, Binary, Octal, Hex)</vt:lpstr>
      <vt:lpstr>Other Units Of Measurement: Positive Numbers</vt:lpstr>
      <vt:lpstr>Units Of Measurement By Operating System</vt:lpstr>
      <vt:lpstr>Units Of Measurement: Some Computer Applications</vt:lpstr>
      <vt:lpstr>Representing Negative Numbers</vt:lpstr>
      <vt:lpstr>Representing Real Numbers</vt:lpstr>
      <vt:lpstr>Illustrative Example: Why Floats Only Approximate Real Values</vt:lpstr>
      <vt:lpstr>Programming Lesson: Floating Point Representation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Representing data</dc:title>
  <dc:subject>Introduction to Programming for Computer Science Majors</dc:subject>
  <dc:creator>James Tam</dc:creator>
  <cp:keywords>data representations;non decimal;binary;octal;hex;floating point;sign magnitude;ASCII</cp:keywords>
  <cp:lastModifiedBy>James Tam</cp:lastModifiedBy>
  <cp:revision>3480</cp:revision>
  <cp:lastPrinted>2014-08-25T22:49:30Z</cp:lastPrinted>
  <dcterms:created xsi:type="dcterms:W3CDTF">1995-08-18T10:27:02Z</dcterms:created>
  <dcterms:modified xsi:type="dcterms:W3CDTF">2025-09-11T22:58:26Z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