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1041" r:id="rId2"/>
    <p:sldId id="1131" r:id="rId3"/>
    <p:sldId id="1132" r:id="rId4"/>
    <p:sldId id="1133" r:id="rId5"/>
    <p:sldId id="1134" r:id="rId6"/>
    <p:sldId id="1135" r:id="rId7"/>
    <p:sldId id="1136" r:id="rId8"/>
    <p:sldId id="1137" r:id="rId9"/>
    <p:sldId id="1138" r:id="rId10"/>
    <p:sldId id="1139" r:id="rId11"/>
    <p:sldId id="1140" r:id="rId12"/>
    <p:sldId id="1141" r:id="rId13"/>
    <p:sldId id="1142" r:id="rId14"/>
    <p:sldId id="1143" r:id="rId15"/>
    <p:sldId id="1144" r:id="rId16"/>
    <p:sldId id="1161" r:id="rId17"/>
    <p:sldId id="1162" r:id="rId18"/>
    <p:sldId id="1145" r:id="rId19"/>
    <p:sldId id="1146" r:id="rId20"/>
    <p:sldId id="1152" r:id="rId21"/>
    <p:sldId id="1147" r:id="rId22"/>
    <p:sldId id="1148" r:id="rId23"/>
    <p:sldId id="1149" r:id="rId24"/>
    <p:sldId id="1153" r:id="rId25"/>
    <p:sldId id="1154" r:id="rId26"/>
    <p:sldId id="1155" r:id="rId27"/>
    <p:sldId id="1158" r:id="rId28"/>
    <p:sldId id="1159" r:id="rId29"/>
    <p:sldId id="1163" r:id="rId30"/>
    <p:sldId id="1164" r:id="rId31"/>
    <p:sldId id="1150" r:id="rId32"/>
    <p:sldId id="1151" r:id="rId33"/>
    <p:sldId id="1156" r:id="rId34"/>
    <p:sldId id="1157" r:id="rId35"/>
    <p:sldId id="1160" r:id="rId36"/>
    <p:sldId id="1084" r:id="rId3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CC"/>
    <a:srgbClr val="808000"/>
    <a:srgbClr val="FFFFFF"/>
    <a:srgbClr val="783245"/>
    <a:srgbClr val="FCD5B5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95" d="100"/>
          <a:sy n="95" d="100"/>
        </p:scale>
        <p:origin x="1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044" y="-83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Repetition via loops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6065011-57C2-4090-88BD-B531EE9D852D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22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92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0F39233-77FF-40B5-B4F3-87D5C71DC569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31</a:t>
            </a:fld>
            <a:endParaRPr lang="en-US" altLang="en-US" sz="1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404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Body Text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74625" indent="-1746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60363" indent="-185738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34988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wlWpSVv86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random.html" TargetMode="External"/><Relationship Id="rId2" Type="http://schemas.openxmlformats.org/officeDocument/2006/relationships/hyperlink" Target="https://docs.python.org/3/library/math.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qDUiIzBuZk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tGFszTjBJ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Loops In Python: Part 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3  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174750" y="3595880"/>
            <a:ext cx="6769100" cy="1939635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/>
              <a:t>Nesting: branches with loops, loops with branches, loops within loops</a:t>
            </a:r>
            <a:endParaRPr lang="en-CA" sz="2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break instruction: how it works and why it should be used </a:t>
            </a:r>
            <a:r>
              <a:rPr lang="en-US" sz="2400" dirty="0" smtClean="0"/>
              <a:t>sparingly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 smtClean="0"/>
              <a:t>The continue instruction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100138"/>
            <a:ext cx="8737600" cy="5368925"/>
          </a:xfrm>
        </p:spPr>
        <p:txBody>
          <a:bodyPr/>
          <a:lstStyle/>
          <a:p>
            <a:r>
              <a:rPr lang="en-US" b="1" dirty="0"/>
              <a:t>P</a:t>
            </a:r>
            <a:r>
              <a:rPr lang="en-US" b="1" dirty="0" smtClean="0"/>
              <a:t>rogram name</a:t>
            </a:r>
            <a:r>
              <a:rPr lang="en-US" dirty="0" smtClean="0"/>
              <a:t>: </a:t>
            </a:r>
            <a:r>
              <a:rPr lang="en-US" dirty="0">
                <a:latin typeface="Consolas" panose="020B0609020204030204" pitchFamily="49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</a:rPr>
              <a:t>nestingWHILEinsideIF.py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occurs given a condition has been met</a:t>
            </a:r>
            <a:endParaRPr lang="en-US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""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province = ""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VALID_PROVINCES </a:t>
            </a:r>
            <a:r>
              <a:rPr lang="en-CA" sz="1800" dirty="0">
                <a:latin typeface="Consolas" panose="020B0609020204030204" pitchFamily="49" charset="0"/>
              </a:rPr>
              <a:t>= "BC, AB, SK, MB, ON, PQ,NL, NB, NS, PEI</a:t>
            </a:r>
            <a:r>
              <a:rPr lang="en-CA" sz="1800" dirty="0" smtClean="0">
                <a:latin typeface="Consolas" panose="020B0609020204030204" pitchFamily="49" charset="0"/>
              </a:rPr>
              <a:t>"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country = input("What is your country of citizenship: ")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if(country </a:t>
            </a: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== "Canada"):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province = input("What is your province of citizenship: ")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while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province not in (VALID_PROVINCES):        </a:t>
            </a:r>
            <a:endParaRPr lang="en-US" sz="18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</a:t>
            </a:r>
            <a:r>
              <a:rPr lang="en-US" sz="1800" dirty="0">
                <a:latin typeface="Consolas" panose="020B0609020204030204" pitchFamily="49" charset="0"/>
              </a:rPr>
              <a:t>("Valid provinces: %s" %(VALID_PROVINCES))</a:t>
            </a:r>
            <a:r>
              <a:rPr lang="en-CA" sz="1800" dirty="0" smtClean="0">
                <a:latin typeface="Consolas" panose="020B0609020204030204" pitchFamily="49" charset="0"/>
              </a:rPr>
              <a:t>       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province </a:t>
            </a:r>
            <a:r>
              <a:rPr lang="en-CA" sz="1800" dirty="0">
                <a:latin typeface="Consolas" panose="020B0609020204030204" pitchFamily="49" charset="0"/>
              </a:rPr>
              <a:t>= input("What is your province of citizenship: ")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print("Country:", country, ", </a:t>
            </a:r>
            <a:r>
              <a:rPr lang="en-CA" sz="1800" dirty="0" err="1">
                <a:latin typeface="Consolas" panose="020B0609020204030204" pitchFamily="49" charset="0"/>
              </a:rPr>
              <a:t>Province:",province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095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Scenario </a:t>
            </a:r>
            <a:r>
              <a:rPr lang="en-US" sz="2500" dirty="0" smtClean="0"/>
              <a:t>3 </a:t>
            </a:r>
            <a:r>
              <a:rPr lang="en-US" sz="2500" dirty="0"/>
              <a:t>Algorithm: </a:t>
            </a:r>
            <a:r>
              <a:rPr lang="en-US" sz="2500" dirty="0" smtClean="0"/>
              <a:t>Each Time A Repeated Process Begins (</a:t>
            </a:r>
            <a:r>
              <a:rPr lang="en-US" sz="2500" dirty="0" smtClean="0">
                <a:solidFill>
                  <a:srgbClr val="0066FF"/>
                </a:solidFill>
              </a:rPr>
              <a:t>1</a:t>
            </a:r>
            <a:r>
              <a:rPr lang="en-US" sz="2500" baseline="30000" dirty="0" smtClean="0">
                <a:solidFill>
                  <a:srgbClr val="0066FF"/>
                </a:solidFill>
              </a:rPr>
              <a:t>st</a:t>
            </a:r>
            <a:r>
              <a:rPr lang="en-US" sz="2500" dirty="0" smtClean="0">
                <a:solidFill>
                  <a:srgbClr val="0066FF"/>
                </a:solidFill>
              </a:rPr>
              <a:t> Outer Loop</a:t>
            </a:r>
            <a:r>
              <a:rPr lang="en-US" sz="2500" dirty="0" smtClean="0"/>
              <a:t>) </a:t>
            </a:r>
            <a:r>
              <a:rPr lang="en-US" sz="2500" dirty="0"/>
              <a:t>Repeat </a:t>
            </a:r>
            <a:r>
              <a:rPr lang="en-US" sz="2500" dirty="0" smtClean="0"/>
              <a:t>2nd </a:t>
            </a:r>
            <a:r>
              <a:rPr lang="en-US" sz="2500" dirty="0"/>
              <a:t>Process </a:t>
            </a:r>
            <a:r>
              <a:rPr lang="en-US" sz="2500" dirty="0" smtClean="0"/>
              <a:t>(</a:t>
            </a:r>
            <a:r>
              <a:rPr lang="en-US" sz="2500" dirty="0" smtClean="0">
                <a:solidFill>
                  <a:srgbClr val="FF0000"/>
                </a:solidFill>
              </a:rPr>
              <a:t>2</a:t>
            </a:r>
            <a:r>
              <a:rPr lang="en-US" sz="2500" baseline="30000" dirty="0" smtClean="0">
                <a:solidFill>
                  <a:srgbClr val="FF0000"/>
                </a:solidFill>
              </a:rPr>
              <a:t>nd</a:t>
            </a:r>
            <a:r>
              <a:rPr lang="en-US" sz="2500" dirty="0" smtClean="0">
                <a:solidFill>
                  <a:srgbClr val="FF0000"/>
                </a:solidFill>
              </a:rPr>
              <a:t> Inner Loop</a:t>
            </a:r>
            <a:r>
              <a:rPr lang="en-US" sz="2500" dirty="0"/>
              <a:t>) 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for </a:t>
            </a:r>
            <a:r>
              <a:rPr lang="en-US" dirty="0" smtClean="0"/>
              <a:t>shoveling the snow for a multiple residences (nested loop).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While (there are some residences to be shoveled)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While(sidewalk </a:t>
            </a: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Shovel some snow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</a:t>
            </a:r>
            <a:r>
              <a:rPr lang="en-US" sz="1500" dirty="0" smtClean="0">
                <a:latin typeface="Comic Sans MS" panose="030F0702030302020204" pitchFamily="66" charset="0"/>
              </a:rPr>
              <a:t>if(very </a:t>
            </a:r>
            <a:r>
              <a:rPr lang="en-US" sz="1500" dirty="0">
                <a:latin typeface="Comic Sans MS" panose="030F0702030302020204" pitchFamily="66" charset="0"/>
              </a:rPr>
              <a:t>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US" sz="15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1500" dirty="0" smtClean="0">
              <a:latin typeface="Comic Sans MS" panose="030F0702030302020204" pitchFamily="66" charset="0"/>
            </a:endParaRPr>
          </a:p>
          <a:p>
            <a:r>
              <a:rPr lang="en-US" b="1" dirty="0">
                <a:solidFill>
                  <a:srgbClr val="FF0000"/>
                </a:solidFill>
              </a:rPr>
              <a:t>Important </a:t>
            </a:r>
            <a:r>
              <a:rPr lang="en-US" b="1" dirty="0" smtClean="0">
                <a:solidFill>
                  <a:srgbClr val="FF0000"/>
                </a:solidFill>
              </a:rPr>
              <a:t>point </a:t>
            </a:r>
            <a:r>
              <a:rPr lang="en-US" b="1" dirty="0">
                <a:solidFill>
                  <a:srgbClr val="FF0000"/>
                </a:solidFill>
              </a:rPr>
              <a:t>with nested loops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each time that the outer loop </a:t>
            </a:r>
            <a:r>
              <a:rPr lang="en-US" b="1" dirty="0" smtClean="0"/>
              <a:t>runs </a:t>
            </a:r>
            <a:r>
              <a:rPr lang="en-US" dirty="0" smtClean="0"/>
              <a:t>(e.g. go to a new location).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b="1" dirty="0"/>
              <a:t>inner loop runs from start to </a:t>
            </a:r>
            <a:r>
              <a:rPr lang="en-US" b="1" dirty="0" smtClean="0"/>
              <a:t>finish</a:t>
            </a:r>
            <a:r>
              <a:rPr lang="en-US" dirty="0" smtClean="0"/>
              <a:t> (e.g. start shoveling from start to finish).</a:t>
            </a:r>
            <a:endParaRPr lang="en-US" dirty="0"/>
          </a:p>
          <a:p>
            <a:pPr marL="0" indent="0">
              <a:buNone/>
            </a:pP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5138" y="4177856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https://www.youtube.com/watch?v=AwlWpSVv864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607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3</a:t>
            </a:r>
            <a:r>
              <a:rPr lang="en-US" dirty="0" smtClean="0"/>
              <a:t>: While one process is repeated</a:t>
            </a:r>
            <a:r>
              <a:rPr lang="en-US" b="1" dirty="0" smtClean="0">
                <a:solidFill>
                  <a:srgbClr val="FF0000"/>
                </a:solidFill>
              </a:rPr>
              <a:t>, repeat another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More specifically: for each step in the first process </a:t>
            </a:r>
            <a:r>
              <a:rPr lang="en-US" b="1" dirty="0" smtClean="0">
                <a:solidFill>
                  <a:srgbClr val="FF0000"/>
                </a:solidFill>
              </a:rPr>
              <a:t>repeat the second process from start to end</a:t>
            </a:r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While the user indicates that he/she wants to calculate another tax return prompt the user for income, </a:t>
            </a:r>
            <a:r>
              <a:rPr lang="en-US" b="1" dirty="0" smtClean="0">
                <a:solidFill>
                  <a:srgbClr val="FF0000"/>
                </a:solidFill>
              </a:rPr>
              <a:t>while the income is invalid repeatedly prompt for income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Type of nesting: a loop nested inside of an another loop </a:t>
            </a: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Loop():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71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Nested Loop</a:t>
            </a:r>
            <a:r>
              <a:rPr lang="en-US" dirty="0" smtClean="0"/>
              <a:t>: Example Process In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Do While (user wants to calculate another return)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</a:t>
            </a:r>
            <a:r>
              <a:rPr lang="en-US" sz="2000" dirty="0" smtClean="0">
                <a:latin typeface="Comic Sans MS" panose="030F0702030302020204" pitchFamily="66" charset="0"/>
              </a:rPr>
              <a:t>(salary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salary information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endParaRPr lang="en-US" sz="20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While</a:t>
            </a:r>
            <a:r>
              <a:rPr lang="en-US" sz="2000" dirty="0" smtClean="0">
                <a:latin typeface="Comic Sans MS" panose="030F0702030302020204" pitchFamily="66" charset="0"/>
              </a:rPr>
              <a:t>(investment income invalid)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    Get investment income</a:t>
            </a:r>
          </a:p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latin typeface="Comic Sans MS" panose="030F0702030302020204" pitchFamily="66" charset="0"/>
              </a:rPr>
              <a:t>   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End loop</a:t>
            </a: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    …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495236" y="1540701"/>
            <a:ext cx="2360666" cy="1002082"/>
            <a:chOff x="6495236" y="1540701"/>
            <a:chExt cx="2360666" cy="1002082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6495236" y="2167003"/>
              <a:ext cx="807439" cy="321013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7302675" y="154070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Each time we have a tax return to calculate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49440" y="3169085"/>
            <a:ext cx="2241709" cy="2041743"/>
            <a:chOff x="6949440" y="3169085"/>
            <a:chExt cx="2241709" cy="2041743"/>
          </a:xfrm>
        </p:grpSpPr>
        <p:sp>
          <p:nvSpPr>
            <p:cNvPr id="8" name="Right Brace 7"/>
            <p:cNvSpPr/>
            <p:nvPr/>
          </p:nvSpPr>
          <p:spPr bwMode="auto">
            <a:xfrm>
              <a:off x="6949440" y="3169085"/>
              <a:ext cx="688482" cy="2041743"/>
            </a:xfrm>
            <a:prstGeom prst="righ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37922" y="3503841"/>
              <a:ext cx="1553227" cy="100208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Complete each of these steps from start to end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40727" y="3002799"/>
            <a:ext cx="2817071" cy="1286567"/>
            <a:chOff x="3740727" y="3002799"/>
            <a:chExt cx="2817071" cy="1286567"/>
          </a:xfrm>
        </p:grpSpPr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3740727" y="3374967"/>
              <a:ext cx="716634" cy="254135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457360" y="3002799"/>
              <a:ext cx="2100438" cy="128656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For each client as long as salary invalid repeatedly prompt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37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 Nested Inside Another 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1100138"/>
            <a:ext cx="8592457" cy="5368925"/>
          </a:xfrm>
        </p:spPr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>
                <a:latin typeface="Consolas" panose="020B0609020204030204" pitchFamily="49" charset="0"/>
              </a:rPr>
              <a:t>3</a:t>
            </a:r>
            <a:r>
              <a:rPr lang="en-US" dirty="0" smtClean="0">
                <a:latin typeface="Consolas" panose="020B0609020204030204" pitchFamily="49" charset="0"/>
              </a:rPr>
              <a:t>nestingWHILEinsideWHILE.py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repetitive process that repeats from start to end each time another repetitive process occurs. 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2254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MIN_INCOME = 0</a:t>
            </a:r>
          </a:p>
          <a:p>
            <a:pPr marL="225425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"yes"</a:t>
            </a:r>
          </a:p>
          <a:p>
            <a:pPr marL="225425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while(</a:t>
            </a:r>
            <a:r>
              <a:rPr lang="en-CA" sz="1800" dirty="0" err="1" smtClean="0">
                <a:latin typeface="Consolas" panose="020B0609020204030204" pitchFamily="49" charset="0"/>
              </a:rPr>
              <a:t>runAgain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== "yes"):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print("CALCULATING A TAX RETURN")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income = -1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smtClean="0">
                <a:latin typeface="Consolas" panose="020B0609020204030204" pitchFamily="49" charset="0"/>
              </a:rPr>
              <a:t>while(income </a:t>
            </a:r>
            <a:r>
              <a:rPr lang="en-CA" sz="1800" dirty="0">
                <a:latin typeface="Consolas" panose="020B0609020204030204" pitchFamily="49" charset="0"/>
              </a:rPr>
              <a:t>&lt; MIN_INCOME):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income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(input("Income $"))</a:t>
            </a:r>
          </a:p>
          <a:p>
            <a:pPr marL="2254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runAgain</a:t>
            </a:r>
            <a:r>
              <a:rPr lang="en-CA" sz="1800" dirty="0">
                <a:latin typeface="Consolas" panose="020B0609020204030204" pitchFamily="49" charset="0"/>
              </a:rPr>
              <a:t> = input("To calculate another return enter 'yes': ")</a:t>
            </a:r>
            <a:endParaRPr 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33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  <a:noFill/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It is used to </a:t>
            </a:r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terminate the repetition of a loop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which is separate from the main Boolean expression (it’s another, separate Boolean expression).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</a:rPr>
              <a:t>General structure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for(Condition 1):		while(Condition 1):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if(Condition 2):            if(Condition 2):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break		               break</a:t>
            </a:r>
          </a:p>
        </p:txBody>
      </p:sp>
    </p:spTree>
    <p:extLst>
      <p:ext uri="{BB962C8B-B14F-4D97-AF65-F5344CB8AC3E}">
        <p14:creationId xmlns:p14="http://schemas.microsoft.com/office/powerpoint/2010/main" val="97221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Other Python Libraries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like other languages has a great deal of pre-written code.</a:t>
            </a:r>
          </a:p>
          <a:p>
            <a:r>
              <a:rPr lang="en-US" dirty="0" smtClean="0"/>
              <a:t>Some of it (such as </a:t>
            </a:r>
            <a:r>
              <a:rPr lang="en-US" dirty="0" smtClean="0">
                <a:latin typeface="Consolas" panose="020B0609020204030204" pitchFamily="49" charset="0"/>
              </a:rPr>
              <a:t>print()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input()</a:t>
            </a:r>
            <a:r>
              <a:rPr lang="en-US" dirty="0" smtClean="0"/>
              <a:t>) are so common they are automatically imported with each program.</a:t>
            </a:r>
          </a:p>
          <a:p>
            <a:r>
              <a:rPr lang="en-US" dirty="0" smtClean="0"/>
              <a:t>Others must be manually imported</a:t>
            </a:r>
          </a:p>
          <a:p>
            <a:pPr lvl="1"/>
            <a:r>
              <a:rPr lang="en-US" b="1" dirty="0" smtClean="0">
                <a:latin typeface="Consolas" panose="020B0609020204030204" pitchFamily="49" charset="0"/>
              </a:rPr>
              <a:t>Format:</a:t>
            </a:r>
          </a:p>
          <a:p>
            <a:pPr marL="685800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</a:t>
            </a:r>
            <a:r>
              <a:rPr lang="en-US" sz="1600" dirty="0" smtClean="0">
                <a:latin typeface="Consolas" panose="020B0609020204030204" pitchFamily="49" charset="0"/>
              </a:rPr>
              <a:t>mport &lt;</a:t>
            </a:r>
            <a:r>
              <a:rPr lang="en-US" sz="1600" i="1" dirty="0" smtClean="0">
                <a:latin typeface="Consolas" panose="020B0609020204030204" pitchFamily="49" charset="0"/>
              </a:rPr>
              <a:t>library/module name</a:t>
            </a:r>
            <a:r>
              <a:rPr lang="en-US" sz="1600" dirty="0" smtClean="0">
                <a:latin typeface="Consolas" panose="020B0609020204030204" pitchFamily="49" charset="0"/>
              </a:rPr>
              <a:t>&gt;</a:t>
            </a:r>
          </a:p>
          <a:p>
            <a:pPr marL="685800" lvl="3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&lt;</a:t>
            </a:r>
            <a:r>
              <a:rPr lang="en-US" sz="1600" i="1" dirty="0" smtClean="0">
                <a:latin typeface="Consolas" panose="020B0609020204030204" pitchFamily="49" charset="0"/>
              </a:rPr>
              <a:t>library name</a:t>
            </a:r>
            <a:r>
              <a:rPr lang="en-US" sz="1600" dirty="0" smtClean="0">
                <a:latin typeface="Consolas" panose="020B0609020204030204" pitchFamily="49" charset="0"/>
              </a:rPr>
              <a:t>&gt;.&lt;</a:t>
            </a:r>
            <a:r>
              <a:rPr lang="en-US" sz="1600" i="1" dirty="0" smtClean="0">
                <a:latin typeface="Consolas" panose="020B0609020204030204" pitchFamily="49" charset="0"/>
              </a:rPr>
              <a:t>function or attribute name</a:t>
            </a:r>
            <a:r>
              <a:rPr lang="en-US" sz="1600" dirty="0" smtClean="0">
                <a:latin typeface="Consolas" panose="020B0609020204030204" pitchFamily="49" charset="0"/>
              </a:rPr>
              <a:t>&gt;</a:t>
            </a:r>
          </a:p>
          <a:p>
            <a:pPr lvl="1"/>
            <a:r>
              <a:rPr lang="en-US" b="1" dirty="0" smtClean="0"/>
              <a:t>Example:</a:t>
            </a:r>
          </a:p>
          <a:p>
            <a:pPr marL="685800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</a:t>
            </a:r>
            <a:r>
              <a:rPr lang="en-US" sz="1600" dirty="0" smtClean="0">
                <a:latin typeface="Consolas" panose="020B0609020204030204" pitchFamily="49" charset="0"/>
              </a:rPr>
              <a:t>mport math</a:t>
            </a:r>
          </a:p>
          <a:p>
            <a:pPr marL="685800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</a:t>
            </a:r>
            <a:r>
              <a:rPr lang="en-US" sz="1600" dirty="0" smtClean="0">
                <a:latin typeface="Consolas" panose="020B0609020204030204" pitchFamily="49" charset="0"/>
              </a:rPr>
              <a:t>rint(</a:t>
            </a:r>
            <a:r>
              <a:rPr lang="en-US" sz="1600" dirty="0" err="1" smtClean="0">
                <a:latin typeface="Consolas" panose="020B0609020204030204" pitchFamily="49" charset="0"/>
              </a:rPr>
              <a:t>math.pi</a:t>
            </a:r>
            <a:r>
              <a:rPr lang="en-US" sz="1600" dirty="0" smtClean="0">
                <a:latin typeface="Consolas" panose="020B0609020204030204" pitchFamily="49" charset="0"/>
              </a:rPr>
              <a:t>)   </a:t>
            </a:r>
            <a:r>
              <a:rPr lang="en-US" sz="1600" b="1" dirty="0" smtClean="0">
                <a:latin typeface="Consolas" panose="020B0609020204030204" pitchFamily="49" charset="0"/>
              </a:rPr>
              <a:t>#Access the constant attribute (JT: poor naming)</a:t>
            </a:r>
          </a:p>
          <a:p>
            <a:pPr marL="685800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</a:t>
            </a:r>
            <a:r>
              <a:rPr lang="en-US" sz="1600" dirty="0" smtClean="0">
                <a:latin typeface="Consolas" panose="020B0609020204030204" pitchFamily="49" charset="0"/>
              </a:rPr>
              <a:t>rint(</a:t>
            </a:r>
            <a:r>
              <a:rPr lang="en-US" sz="1600" dirty="0" err="1" smtClean="0">
                <a:latin typeface="Consolas" panose="020B0609020204030204" pitchFamily="49" charset="0"/>
              </a:rPr>
              <a:t>math.pow</a:t>
            </a:r>
            <a:r>
              <a:rPr lang="en-US" sz="1600" dirty="0" smtClean="0">
                <a:latin typeface="Consolas" panose="020B0609020204030204" pitchFamily="49" charset="0"/>
              </a:rPr>
              <a:t>(2,3) </a:t>
            </a:r>
            <a:r>
              <a:rPr lang="en-US" sz="1600" b="1" dirty="0" smtClean="0">
                <a:latin typeface="Consolas" panose="020B0609020204030204" pitchFamily="49" charset="0"/>
              </a:rPr>
              <a:t>#Calling pow function/method: 2 cubed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4019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Python Libraries (‘Modules’)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Math constants &amp; operations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/>
              <a:t>Documentation: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docs.python.org/3/library/math.html</a:t>
            </a:r>
            <a:endParaRPr lang="en-US" sz="2000" dirty="0" smtClean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Generating random numbers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dirty="0"/>
              <a:t>Documentation: </a:t>
            </a: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docs.python.org/3/library/random.html</a:t>
            </a:r>
            <a:endParaRPr lang="en-US" sz="2000" dirty="0" smtClean="0"/>
          </a:p>
          <a:p>
            <a:r>
              <a:rPr lang="en-US" sz="2000" dirty="0" smtClean="0"/>
              <a:t>(Included for reference as another library, not mandatory reading at this point as most of it is rather complex)</a:t>
            </a:r>
          </a:p>
          <a:p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019" y="3171406"/>
            <a:ext cx="3638550" cy="34956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9038" y="4566818"/>
            <a:ext cx="3848100" cy="7048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7488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Instruction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Program name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Arial" panose="020B0604020202020204" pitchFamily="34" charset="0"/>
              </a:rPr>
              <a:t>4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break_illustration_only_avoid.py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early termination of a loop occurring any time in the loop body (most for illustration purposes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</a:p>
          <a:p>
            <a:pPr lvl="1"/>
            <a:endParaRPr lang="en-US" altLang="en-US" sz="1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MIN = 0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MAX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10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number =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random.randint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(MIN,MAX)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guess = -1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while(number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!=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print("Enter a number from %d-%d: " %(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MIN+1,MAX),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guess = int(input())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if(number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== guess):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print("Guessed correctly")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break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elif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(guess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 number):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print("Higher.")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else: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print("Lower.")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print("Finished the game")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0228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Should Be Rarely Used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Adding an </a:t>
            </a: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extra exit point</a:t>
            </a:r>
            <a:r>
              <a:rPr lang="en-CA" altLang="en-US" b="1" dirty="0" smtClean="0"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in a loop (aside from the Boolean expression in the while loop) may make it harder to trace execution (leads to ‘spaghetti’ programming).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81000" y="2819400"/>
            <a:ext cx="4800600" cy="4024313"/>
            <a:chOff x="381000" y="2819400"/>
            <a:chExt cx="4800600" cy="4024313"/>
          </a:xfrm>
        </p:grpSpPr>
        <p:sp>
          <p:nvSpPr>
            <p:cNvPr id="55302" name="AutoShape 4"/>
            <p:cNvSpPr>
              <a:spLocks noChangeArrowheads="1"/>
            </p:cNvSpPr>
            <p:nvPr/>
          </p:nvSpPr>
          <p:spPr bwMode="auto">
            <a:xfrm>
              <a:off x="1219200" y="2819400"/>
              <a:ext cx="2667000" cy="9906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(while)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Boolean met?</a:t>
              </a:r>
            </a:p>
          </p:txBody>
        </p:sp>
        <p:sp>
          <p:nvSpPr>
            <p:cNvPr id="55303" name="Rectangle 5"/>
            <p:cNvSpPr>
              <a:spLocks noChangeArrowheads="1"/>
            </p:cNvSpPr>
            <p:nvPr/>
          </p:nvSpPr>
          <p:spPr bwMode="auto">
            <a:xfrm>
              <a:off x="1447800" y="4267200"/>
              <a:ext cx="22098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Instruction</a:t>
              </a:r>
            </a:p>
          </p:txBody>
        </p:sp>
        <p:cxnSp>
          <p:nvCxnSpPr>
            <p:cNvPr id="55304" name="AutoShape 7"/>
            <p:cNvCxnSpPr>
              <a:cxnSpLocks noChangeShapeType="1"/>
              <a:stCxn id="55302" idx="2"/>
              <a:endCxn id="55303" idx="0"/>
            </p:cNvCxnSpPr>
            <p:nvPr/>
          </p:nvCxnSpPr>
          <p:spPr bwMode="auto">
            <a:xfrm>
              <a:off x="2552700" y="3822700"/>
              <a:ext cx="0" cy="431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05" name="Text Box 8"/>
            <p:cNvSpPr txBox="1">
              <a:spLocks noChangeArrowheads="1"/>
            </p:cNvSpPr>
            <p:nvPr/>
          </p:nvSpPr>
          <p:spPr bwMode="auto">
            <a:xfrm>
              <a:off x="2209800" y="388620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Y</a:t>
              </a:r>
            </a:p>
          </p:txBody>
        </p:sp>
        <p:sp>
          <p:nvSpPr>
            <p:cNvPr id="55306" name="Text Box 14"/>
            <p:cNvSpPr txBox="1">
              <a:spLocks noChangeArrowheads="1"/>
            </p:cNvSpPr>
            <p:nvPr/>
          </p:nvSpPr>
          <p:spPr bwMode="auto">
            <a:xfrm>
              <a:off x="4191000" y="29718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  <p:sp>
          <p:nvSpPr>
            <p:cNvPr id="55307" name="Line 15"/>
            <p:cNvSpPr>
              <a:spLocks noChangeShapeType="1"/>
            </p:cNvSpPr>
            <p:nvPr/>
          </p:nvSpPr>
          <p:spPr bwMode="auto">
            <a:xfrm>
              <a:off x="3886200" y="3276600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8" name="Line 16"/>
            <p:cNvSpPr>
              <a:spLocks noChangeShapeType="1"/>
            </p:cNvSpPr>
            <p:nvPr/>
          </p:nvSpPr>
          <p:spPr bwMode="auto">
            <a:xfrm flipH="1">
              <a:off x="5105400" y="3276600"/>
              <a:ext cx="76200" cy="3429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09" name="Line 17"/>
            <p:cNvSpPr>
              <a:spLocks noChangeShapeType="1"/>
            </p:cNvSpPr>
            <p:nvPr/>
          </p:nvSpPr>
          <p:spPr bwMode="auto">
            <a:xfrm flipH="1">
              <a:off x="3276600" y="6705600"/>
              <a:ext cx="1828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0" name="Text Box 18"/>
            <p:cNvSpPr txBox="1">
              <a:spLocks noChangeArrowheads="1"/>
            </p:cNvSpPr>
            <p:nvPr/>
          </p:nvSpPr>
          <p:spPr bwMode="auto">
            <a:xfrm>
              <a:off x="1447800" y="6477000"/>
              <a:ext cx="2438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>
                  <a:latin typeface="Arial" panose="020B0604020202020204" pitchFamily="34" charset="0"/>
                </a:rPr>
                <a:t>…rest of program</a:t>
              </a:r>
            </a:p>
          </p:txBody>
        </p:sp>
        <p:sp>
          <p:nvSpPr>
            <p:cNvPr id="55311" name="AutoShape 19"/>
            <p:cNvSpPr>
              <a:spLocks noChangeArrowheads="1"/>
            </p:cNvSpPr>
            <p:nvPr/>
          </p:nvSpPr>
          <p:spPr bwMode="auto">
            <a:xfrm>
              <a:off x="914400" y="5105400"/>
              <a:ext cx="3200400" cy="9144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(If)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Boolean met?</a:t>
              </a:r>
            </a:p>
          </p:txBody>
        </p:sp>
        <p:cxnSp>
          <p:nvCxnSpPr>
            <p:cNvPr id="55312" name="AutoShape 20"/>
            <p:cNvCxnSpPr>
              <a:cxnSpLocks noChangeShapeType="1"/>
              <a:endCxn id="55311" idx="0"/>
            </p:cNvCxnSpPr>
            <p:nvPr/>
          </p:nvCxnSpPr>
          <p:spPr bwMode="auto">
            <a:xfrm>
              <a:off x="2514600" y="4800600"/>
              <a:ext cx="0" cy="2921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13" name="AutoShape 21"/>
            <p:cNvCxnSpPr>
              <a:cxnSpLocks noChangeShapeType="1"/>
            </p:cNvCxnSpPr>
            <p:nvPr/>
          </p:nvCxnSpPr>
          <p:spPr bwMode="auto">
            <a:xfrm>
              <a:off x="2514600" y="6019800"/>
              <a:ext cx="0" cy="431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314" name="Text Box 22"/>
            <p:cNvSpPr txBox="1">
              <a:spLocks noChangeArrowheads="1"/>
            </p:cNvSpPr>
            <p:nvPr/>
          </p:nvSpPr>
          <p:spPr bwMode="auto">
            <a:xfrm>
              <a:off x="2209800" y="6096000"/>
              <a:ext cx="304800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b="1" dirty="0">
                  <a:solidFill>
                    <a:srgbClr val="FF0000"/>
                  </a:solidFill>
                </a:rPr>
                <a:t>Y</a:t>
              </a:r>
            </a:p>
          </p:txBody>
        </p:sp>
        <p:sp>
          <p:nvSpPr>
            <p:cNvPr id="55315" name="Line 24"/>
            <p:cNvSpPr>
              <a:spLocks noChangeShapeType="1"/>
            </p:cNvSpPr>
            <p:nvPr/>
          </p:nvSpPr>
          <p:spPr bwMode="auto">
            <a:xfrm flipH="1">
              <a:off x="381000" y="5562600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6" name="Line 25"/>
            <p:cNvSpPr>
              <a:spLocks noChangeShapeType="1"/>
            </p:cNvSpPr>
            <p:nvPr/>
          </p:nvSpPr>
          <p:spPr bwMode="auto">
            <a:xfrm flipV="1">
              <a:off x="381000" y="3124200"/>
              <a:ext cx="0" cy="2438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7" name="Line 26"/>
            <p:cNvSpPr>
              <a:spLocks noChangeShapeType="1"/>
            </p:cNvSpPr>
            <p:nvPr/>
          </p:nvSpPr>
          <p:spPr bwMode="auto">
            <a:xfrm>
              <a:off x="381000" y="3124200"/>
              <a:ext cx="1219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55318" name="Text Box 27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77000" y="4024313"/>
            <a:ext cx="2590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JT: While adding a single break may not always result in ‘spaghetti’ it’s the beginning of a bad habit that may result in difficult to trace programs</a:t>
            </a:r>
          </a:p>
        </p:txBody>
      </p:sp>
    </p:spTree>
    <p:extLst>
      <p:ext uri="{BB962C8B-B14F-4D97-AF65-F5344CB8AC3E}">
        <p14:creationId xmlns:p14="http://schemas.microsoft.com/office/powerpoint/2010/main" val="274621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What You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Branching: various forms (e.g. IF, IF-ELSE etc.) along with nested branches.</a:t>
            </a:r>
          </a:p>
          <a:p>
            <a:r>
              <a:rPr lang="en-US" dirty="0" smtClean="0"/>
              <a:t>Repetition: a single loop runs from start to end.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3147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Reason For Avoiding Break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past observations): when students were reminded that they were not to use a break they were baffled as to how to implement an alternative.</a:t>
            </a:r>
          </a:p>
          <a:p>
            <a:r>
              <a:rPr lang="en-US" dirty="0" smtClean="0"/>
              <a:t>In those cases the students could not write a moderately complex Boolean expression so they used a break to avoid working through that problem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 algorithm (</a:t>
            </a:r>
            <a:r>
              <a:rPr lang="en-US" b="1" dirty="0" smtClean="0">
                <a:solidFill>
                  <a:srgbClr val="FF0000"/>
                </a:solidFill>
              </a:rPr>
              <a:t>DO NOT DO IT THIS WAY</a:t>
            </a:r>
            <a:r>
              <a:rPr lang="en-US" dirty="0" smtClean="0"/>
              <a:t>)</a:t>
            </a:r>
          </a:p>
          <a:p>
            <a:pPr marL="349250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Do w</a:t>
            </a:r>
            <a:r>
              <a:rPr lang="en-US" dirty="0" smtClean="0">
                <a:latin typeface="Comic Sans MS" panose="030F0702030302020204" pitchFamily="66" charset="0"/>
              </a:rPr>
              <a:t>hile(Always true)</a:t>
            </a:r>
          </a:p>
          <a:p>
            <a:pPr marL="349250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if((BE1)and(BE2)) then</a:t>
            </a:r>
          </a:p>
          <a:p>
            <a:pPr marL="349250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  break</a:t>
            </a:r>
          </a:p>
          <a:p>
            <a:pPr marL="349250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if(BE2):</a:t>
            </a:r>
          </a:p>
          <a:p>
            <a:pPr marL="349250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  break</a:t>
            </a:r>
          </a:p>
          <a:p>
            <a:pPr marL="349250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End while</a:t>
            </a:r>
          </a:p>
          <a:p>
            <a:pPr marL="635000" lvl="2" indent="-285750"/>
            <a:r>
              <a:rPr lang="en-US" sz="1400" dirty="0" smtClean="0">
                <a:cs typeface="Calibri" panose="020F0502020204030204" pitchFamily="34" charset="0"/>
              </a:rPr>
              <a:t>(Before someone asks): working out the BE of the while without breaks would be a good practice exercise and you have an advantage that this is a practical and not a theory class: you can test sample solutions).</a:t>
            </a:r>
          </a:p>
          <a:p>
            <a:pPr marL="635000" lvl="2" indent="-285750"/>
            <a:r>
              <a:rPr lang="en-US" sz="1400" dirty="0" smtClean="0">
                <a:cs typeface="Calibri" panose="020F0502020204030204" pitchFamily="34" charset="0"/>
              </a:rPr>
              <a:t>Hint: BE specifies the condition for the loop’s execution whereas the breaks specify when the loop ends.</a:t>
            </a:r>
            <a:endParaRPr lang="en-CA" sz="1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028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 Alternate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NO: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Instead of an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and 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ja-JP" altLang="en-US" dirty="0" smtClean="0">
                <a:ea typeface="ＭＳ Ｐゴシック" panose="020B0600070205080204" pitchFamily="34" charset="-128"/>
              </a:rPr>
              <a:t>’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inside the body of the loop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while(BE1):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if(BE2):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break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31800" y="2933072"/>
            <a:ext cx="769302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575"/>
              </a:spcAft>
            </a:pPr>
            <a:r>
              <a:rPr lang="en-US" altLang="en-US" b="1" dirty="0" smtClean="0">
                <a:solidFill>
                  <a:srgbClr val="92D050"/>
                </a:solidFill>
                <a:cs typeface="Arial" panose="020B0604020202020204" pitchFamily="34" charset="0"/>
              </a:rPr>
              <a:t>YES</a:t>
            </a:r>
            <a:r>
              <a:rPr lang="en-US" altLang="en-US" dirty="0" smtClean="0">
                <a:cs typeface="Arial" panose="020B0604020202020204" pitchFamily="34" charset="0"/>
              </a:rPr>
              <a:t>: Add </a:t>
            </a:r>
            <a:r>
              <a:rPr lang="en-US" altLang="en-US" dirty="0">
                <a:cs typeface="Arial" panose="020B0604020202020204" pitchFamily="34" charset="0"/>
              </a:rPr>
              <a:t>the second Boolean expression as part of the loop</a:t>
            </a:r>
            <a:r>
              <a:rPr lang="ja-JP" altLang="en-US" dirty="0">
                <a:cs typeface="Arial" panose="020B0604020202020204" pitchFamily="34" charset="0"/>
              </a:rPr>
              <a:t>’</a:t>
            </a:r>
            <a:r>
              <a:rPr lang="en-US" altLang="ja-JP" dirty="0">
                <a:cs typeface="Arial" panose="020B0604020202020204" pitchFamily="34" charset="0"/>
              </a:rPr>
              <a:t>s main Boolean expression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while((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BE1) and 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not(BE2)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3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Another Alternative To Using A ‘</a:t>
            </a:r>
            <a:r>
              <a:rPr lang="en-US" altLang="ja-JP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Break</a:t>
            </a:r>
            <a:r>
              <a:rPr lang="en-US" altLang="en-US" smtClean="0">
                <a:ea typeface="ＭＳ Ｐゴシック" panose="020B0600070205080204" pitchFamily="34" charset="-128"/>
              </a:rPr>
              <a:t>’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92D050"/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YES</a:t>
            </a:r>
            <a:r>
              <a:rPr lang="en-US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: If the multiple Boolean expressions become too complex consider using a 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‘</a:t>
            </a:r>
            <a:r>
              <a:rPr lang="en-US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flag</a:t>
            </a:r>
            <a:r>
              <a:rPr lang="ja-JP" altLang="en-US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’</a:t>
            </a:r>
            <a:endParaRPr lang="en-US" altLang="ja-JP" dirty="0" smtClean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flag = True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while(flag == True):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if(BE1):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if(BE2):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    flag =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alse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Otherwise the flag remains set to true</a:t>
            </a: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# BE = A Boolean expression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Both of these approaches (YES #1 &amp; 2)still provide the advantage of a single exit point from the loop.</a:t>
            </a:r>
          </a:p>
          <a:p>
            <a:pPr marL="0" indent="0"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3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Alternative To Using Break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Third, complete and </a:t>
            </a:r>
            <a:r>
              <a:rPr lang="en-US" b="1" dirty="0"/>
              <a:t>executable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5break_alternative.py</a:t>
            </a:r>
          </a:p>
          <a:p>
            <a:pPr lvl="1"/>
            <a:r>
              <a:rPr lang="en-US" dirty="0" smtClean="0"/>
              <a:t>A fully working example for you to look through on your own if you need to see a fully working alternative to using a break.</a:t>
            </a:r>
          </a:p>
          <a:p>
            <a:pPr lvl="1"/>
            <a:r>
              <a:rPr lang="en-US" dirty="0" smtClean="0"/>
              <a:t>Snippet of the relevant part of the program: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while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== True)</a:t>
            </a:r>
            <a:r>
              <a:rPr lang="en-US" sz="1800" dirty="0" smtClean="0">
                <a:latin typeface="Consolas" panose="020B0609020204030204" pitchFamily="49" charset="0"/>
              </a:rPr>
              <a:t>:   </a:t>
            </a:r>
            <a:r>
              <a:rPr lang="en-US" sz="1800" dirty="0">
                <a:latin typeface="Consolas" panose="020B0609020204030204" pitchFamily="49" charset="0"/>
              </a:rPr>
              <a:t>#Alternative: </a:t>
            </a:r>
            <a:r>
              <a:rPr lang="en-US" sz="1800" dirty="0" smtClean="0">
                <a:latin typeface="Consolas" panose="020B0609020204030204" pitchFamily="49" charset="0"/>
              </a:rPr>
              <a:t>while(</a:t>
            </a:r>
            <a:r>
              <a:rPr lang="en-US" sz="1800" dirty="0" err="1" smtClean="0">
                <a:latin typeface="Consolas" panose="020B0609020204030204" pitchFamily="49" charset="0"/>
              </a:rPr>
              <a:t>notDone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print("Enter a number from %d-%d: " %(MIN+1,MAX+1),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end</a:t>
            </a:r>
            <a:r>
              <a:rPr lang="en-US" sz="1800" dirty="0">
                <a:latin typeface="Consolas" panose="020B0609020204030204" pitchFamily="49" charset="0"/>
              </a:rPr>
              <a:t>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guess = int(input())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if(number </a:t>
            </a:r>
            <a:r>
              <a:rPr lang="en-US" sz="1800" dirty="0">
                <a:latin typeface="Consolas" panose="020B0609020204030204" pitchFamily="49" charset="0"/>
              </a:rPr>
              <a:t>== guess):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print("Guessed correctly")</a:t>
            </a:r>
          </a:p>
          <a:p>
            <a:pPr marL="225425" lvl="1" indent="0">
              <a:buNone/>
            </a:pP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notDone</a:t>
            </a:r>
            <a:r>
              <a:rPr 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 = False</a:t>
            </a:r>
            <a:endParaRPr lang="en-US" sz="1800" b="1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03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</a:rPr>
              <a:t>Continue</a:t>
            </a:r>
            <a:r>
              <a:rPr lang="en-US" dirty="0" smtClean="0"/>
              <a:t> Instruction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this instruction is included in the body of the loop it will immediately terminate the current loop iteration and move onto the next iteration.</a:t>
            </a:r>
          </a:p>
          <a:p>
            <a:pPr lvl="1"/>
            <a:r>
              <a:rPr lang="en-US" dirty="0" smtClean="0"/>
              <a:t>Example: if the loop is on the third time through the loop and a </a:t>
            </a:r>
            <a:r>
              <a:rPr lang="en-US" dirty="0" smtClean="0">
                <a:latin typeface="Consolas" panose="020B0609020204030204" pitchFamily="49" charset="0"/>
              </a:rPr>
              <a:t>continue</a:t>
            </a:r>
            <a:r>
              <a:rPr lang="en-US" dirty="0" smtClean="0"/>
              <a:t> is encountered in the body then execution will immediately attempt a fourth time (if applicable).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Continue</a:t>
            </a:r>
            <a:r>
              <a:rPr lang="en-US" dirty="0" smtClean="0"/>
              <a:t> Instruction: Flowchart</a:t>
            </a:r>
            <a:endParaRPr lang="en-CA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485222" y="1210937"/>
            <a:ext cx="4800600" cy="5593555"/>
            <a:chOff x="381000" y="2819400"/>
            <a:chExt cx="4800600" cy="5593555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219200" y="2819400"/>
              <a:ext cx="2667000" cy="9906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(while)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>
                  <a:latin typeface="Arial" panose="020B0604020202020204" pitchFamily="34" charset="0"/>
                </a:rPr>
                <a:t>Boolean met?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447800" y="4267200"/>
              <a:ext cx="22098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 smtClean="0">
                  <a:latin typeface="Arial" panose="020B0604020202020204" pitchFamily="34" charset="0"/>
                </a:rPr>
                <a:t>Instruction(s)</a:t>
              </a:r>
              <a:endParaRPr lang="en-CA" altLang="en-US" sz="1400" dirty="0">
                <a:latin typeface="Arial" panose="020B0604020202020204" pitchFamily="34" charset="0"/>
              </a:endParaRPr>
            </a:p>
          </p:txBody>
        </p:sp>
        <p:cxnSp>
          <p:nvCxnSpPr>
            <p:cNvPr id="8" name="AutoShape 7"/>
            <p:cNvCxnSpPr>
              <a:cxnSpLocks noChangeShapeType="1"/>
              <a:stCxn id="6" idx="2"/>
              <a:endCxn id="7" idx="0"/>
            </p:cNvCxnSpPr>
            <p:nvPr/>
          </p:nvCxnSpPr>
          <p:spPr bwMode="auto">
            <a:xfrm>
              <a:off x="2552700" y="3822700"/>
              <a:ext cx="0" cy="431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2209800" y="388620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Y</a:t>
              </a:r>
            </a:p>
          </p:txBody>
        </p:sp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4191000" y="2971800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/>
                <a:t>N</a:t>
              </a: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3886200" y="3276600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5181598" y="3276600"/>
              <a:ext cx="1" cy="49529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3352800" y="8229598"/>
              <a:ext cx="1828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14" name="Text Box 18"/>
            <p:cNvSpPr txBox="1">
              <a:spLocks noChangeArrowheads="1"/>
            </p:cNvSpPr>
            <p:nvPr/>
          </p:nvSpPr>
          <p:spPr bwMode="auto">
            <a:xfrm>
              <a:off x="1447800" y="8046242"/>
              <a:ext cx="2438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>
                  <a:latin typeface="Arial" panose="020B0604020202020204" pitchFamily="34" charset="0"/>
                </a:rPr>
                <a:t>…rest of program</a:t>
              </a:r>
            </a:p>
          </p:txBody>
        </p:sp>
        <p:sp>
          <p:nvSpPr>
            <p:cNvPr id="15" name="AutoShape 19"/>
            <p:cNvSpPr>
              <a:spLocks noChangeArrowheads="1"/>
            </p:cNvSpPr>
            <p:nvPr/>
          </p:nvSpPr>
          <p:spPr bwMode="auto">
            <a:xfrm>
              <a:off x="914400" y="5105400"/>
              <a:ext cx="3200400" cy="914400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(If)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Arial" panose="020B0604020202020204" pitchFamily="34" charset="0"/>
                </a:rPr>
                <a:t>Boolean met?</a:t>
              </a:r>
            </a:p>
          </p:txBody>
        </p:sp>
        <p:cxnSp>
          <p:nvCxnSpPr>
            <p:cNvPr id="16" name="AutoShape 20"/>
            <p:cNvCxnSpPr>
              <a:cxnSpLocks noChangeShapeType="1"/>
              <a:endCxn id="15" idx="0"/>
            </p:cNvCxnSpPr>
            <p:nvPr/>
          </p:nvCxnSpPr>
          <p:spPr bwMode="auto">
            <a:xfrm>
              <a:off x="2514600" y="4800600"/>
              <a:ext cx="0" cy="2921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381000" y="6706774"/>
              <a:ext cx="10668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V="1">
              <a:off x="381000" y="3124200"/>
              <a:ext cx="0" cy="358257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81000" y="3124200"/>
              <a:ext cx="12192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/>
            </a:p>
          </p:txBody>
        </p:sp>
      </p:grp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3555236" y="4831611"/>
            <a:ext cx="2209800" cy="5334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1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Continue</a:t>
            </a:r>
            <a:endParaRPr lang="en-CA" altLang="en-US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25" name="AutoShape 7"/>
          <p:cNvCxnSpPr>
            <a:cxnSpLocks noChangeShapeType="1"/>
          </p:cNvCxnSpPr>
          <p:nvPr/>
        </p:nvCxnSpPr>
        <p:spPr bwMode="auto">
          <a:xfrm>
            <a:off x="4618822" y="4411337"/>
            <a:ext cx="0" cy="431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4352122" y="4433723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/>
              <a:t>Y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3589204" y="5634695"/>
            <a:ext cx="22098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1400" dirty="0" smtClean="0">
                <a:latin typeface="Arial" panose="020B0604020202020204" pitchFamily="34" charset="0"/>
              </a:rPr>
              <a:t>Instruction(s)</a:t>
            </a:r>
            <a:endParaRPr lang="en-CA" altLang="en-US" sz="1400" dirty="0">
              <a:latin typeface="Arial" panose="020B0604020202020204" pitchFamily="34" charset="0"/>
            </a:endParaRPr>
          </a:p>
        </p:txBody>
      </p:sp>
      <p:sp>
        <p:nvSpPr>
          <p:cNvPr id="28" name="Line 15"/>
          <p:cNvSpPr>
            <a:spLocks noChangeShapeType="1"/>
          </p:cNvSpPr>
          <p:nvPr/>
        </p:nvSpPr>
        <p:spPr bwMode="auto">
          <a:xfrm flipV="1">
            <a:off x="6180922" y="3939848"/>
            <a:ext cx="647700" cy="602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29" name="Line 15"/>
          <p:cNvSpPr>
            <a:spLocks noChangeShapeType="1"/>
          </p:cNvSpPr>
          <p:nvPr/>
        </p:nvSpPr>
        <p:spPr bwMode="auto">
          <a:xfrm flipV="1">
            <a:off x="6828622" y="3939847"/>
            <a:ext cx="0" cy="194315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30" name="Line 17"/>
          <p:cNvSpPr>
            <a:spLocks noChangeShapeType="1"/>
          </p:cNvSpPr>
          <p:nvPr/>
        </p:nvSpPr>
        <p:spPr bwMode="auto">
          <a:xfrm flipH="1">
            <a:off x="5799004" y="5883006"/>
            <a:ext cx="102961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6339289" y="3605270"/>
            <a:ext cx="304800" cy="3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 smtClean="0"/>
              <a:t>N</a:t>
            </a:r>
            <a:endParaRPr lang="en-CA" altLang="en-US" sz="1800" dirty="0"/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1619480" y="5883006"/>
            <a:ext cx="1969723" cy="25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 flipV="1">
            <a:off x="1619479" y="1363336"/>
            <a:ext cx="27543" cy="452242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34" name="Line 17"/>
          <p:cNvSpPr>
            <a:spLocks noChangeShapeType="1"/>
          </p:cNvSpPr>
          <p:nvPr/>
        </p:nvSpPr>
        <p:spPr bwMode="auto">
          <a:xfrm flipV="1">
            <a:off x="1647022" y="1343495"/>
            <a:ext cx="2667000" cy="1984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13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Continue</a:t>
            </a:r>
            <a:r>
              <a:rPr lang="en-US" dirty="0"/>
              <a:t> Instruction: </a:t>
            </a:r>
            <a:r>
              <a:rPr lang="en-US" dirty="0" smtClean="0"/>
              <a:t>Pseudo-Code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While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While(</a:t>
            </a:r>
            <a:r>
              <a:rPr lang="en-US" sz="1800" i="1" dirty="0" smtClean="0">
                <a:latin typeface="Consolas" panose="020B0609020204030204" pitchFamily="49" charset="0"/>
              </a:rPr>
              <a:t>BE</a:t>
            </a:r>
            <a:r>
              <a:rPr lang="en-US" sz="1800" dirty="0" smtClean="0">
                <a:latin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instruction(s)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if(</a:t>
            </a:r>
            <a:r>
              <a:rPr lang="en-US" sz="1800" i="1" dirty="0" smtClean="0">
                <a:latin typeface="Consolas" panose="020B0609020204030204" pitchFamily="49" charset="0"/>
              </a:rPr>
              <a:t>BE</a:t>
            </a:r>
            <a:r>
              <a:rPr lang="en-US" sz="1800" dirty="0" smtClean="0">
                <a:latin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continue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instruction(s)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For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For &lt;</a:t>
            </a:r>
            <a:r>
              <a:rPr lang="en-US" sz="1800" i="1" dirty="0" smtClean="0">
                <a:latin typeface="Consolas" panose="020B0609020204030204" pitchFamily="49" charset="0"/>
              </a:rPr>
              <a:t>something to iterate</a:t>
            </a:r>
            <a:r>
              <a:rPr lang="en-US" sz="1800" dirty="0" smtClean="0">
                <a:latin typeface="Consolas" panose="020B0609020204030204" pitchFamily="49" charset="0"/>
              </a:rPr>
              <a:t>&gt;:</a:t>
            </a: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instruction(s)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if(</a:t>
            </a:r>
            <a:r>
              <a:rPr lang="en-US" sz="1800" i="1" dirty="0">
                <a:latin typeface="Consolas" panose="020B0609020204030204" pitchFamily="49" charset="0"/>
              </a:rPr>
              <a:t>BE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continue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instruction(s)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7" name="Line 24"/>
          <p:cNvSpPr>
            <a:spLocks noChangeShapeType="1"/>
          </p:cNvSpPr>
          <p:nvPr/>
        </p:nvSpPr>
        <p:spPr bwMode="auto">
          <a:xfrm flipH="1" flipV="1">
            <a:off x="170761" y="3487605"/>
            <a:ext cx="1316516" cy="683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 flipV="1">
            <a:off x="170761" y="2412693"/>
            <a:ext cx="0" cy="108174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>
            <a:off x="170761" y="2401675"/>
            <a:ext cx="286439" cy="1101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1905919" y="2814637"/>
            <a:ext cx="429658" cy="297456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T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2280492" y="2894171"/>
            <a:ext cx="341522" cy="502862"/>
          </a:xfrm>
          <a:custGeom>
            <a:avLst/>
            <a:gdLst>
              <a:gd name="connsiteX0" fmla="*/ 0 w 341522"/>
              <a:gd name="connsiteY0" fmla="*/ 69366 h 502862"/>
              <a:gd name="connsiteX1" fmla="*/ 33050 w 341522"/>
              <a:gd name="connsiteY1" fmla="*/ 14282 h 502862"/>
              <a:gd name="connsiteX2" fmla="*/ 198303 w 341522"/>
              <a:gd name="connsiteY2" fmla="*/ 47333 h 502862"/>
              <a:gd name="connsiteX3" fmla="*/ 231354 w 341522"/>
              <a:gd name="connsiteY3" fmla="*/ 58349 h 502862"/>
              <a:gd name="connsiteX4" fmla="*/ 308472 w 341522"/>
              <a:gd name="connsiteY4" fmla="*/ 146484 h 502862"/>
              <a:gd name="connsiteX5" fmla="*/ 330506 w 341522"/>
              <a:gd name="connsiteY5" fmla="*/ 179535 h 502862"/>
              <a:gd name="connsiteX6" fmla="*/ 341522 w 341522"/>
              <a:gd name="connsiteY6" fmla="*/ 223602 h 502862"/>
              <a:gd name="connsiteX7" fmla="*/ 319489 w 341522"/>
              <a:gd name="connsiteY7" fmla="*/ 355805 h 502862"/>
              <a:gd name="connsiteX8" fmla="*/ 308472 w 341522"/>
              <a:gd name="connsiteY8" fmla="*/ 388856 h 502862"/>
              <a:gd name="connsiteX9" fmla="*/ 253388 w 341522"/>
              <a:gd name="connsiteY9" fmla="*/ 454957 h 502862"/>
              <a:gd name="connsiteX10" fmla="*/ 220337 w 341522"/>
              <a:gd name="connsiteY10" fmla="*/ 443940 h 502862"/>
              <a:gd name="connsiteX11" fmla="*/ 231354 w 341522"/>
              <a:gd name="connsiteY11" fmla="*/ 499024 h 502862"/>
              <a:gd name="connsiteX12" fmla="*/ 319489 w 341522"/>
              <a:gd name="connsiteY12" fmla="*/ 488007 h 502862"/>
              <a:gd name="connsiteX13" fmla="*/ 330506 w 341522"/>
              <a:gd name="connsiteY13" fmla="*/ 488007 h 502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1522" h="502862">
                <a:moveTo>
                  <a:pt x="0" y="69366"/>
                </a:moveTo>
                <a:cubicBezTo>
                  <a:pt x="11017" y="51005"/>
                  <a:pt x="12360" y="19799"/>
                  <a:pt x="33050" y="14282"/>
                </a:cubicBezTo>
                <a:cubicBezTo>
                  <a:pt x="162788" y="-20314"/>
                  <a:pt x="133149" y="14756"/>
                  <a:pt x="198303" y="47333"/>
                </a:cubicBezTo>
                <a:cubicBezTo>
                  <a:pt x="208690" y="52526"/>
                  <a:pt x="220337" y="54677"/>
                  <a:pt x="231354" y="58349"/>
                </a:cubicBezTo>
                <a:cubicBezTo>
                  <a:pt x="286437" y="95072"/>
                  <a:pt x="257060" y="69367"/>
                  <a:pt x="308472" y="146484"/>
                </a:cubicBezTo>
                <a:lnTo>
                  <a:pt x="330506" y="179535"/>
                </a:lnTo>
                <a:cubicBezTo>
                  <a:pt x="334178" y="194224"/>
                  <a:pt x="341522" y="208461"/>
                  <a:pt x="341522" y="223602"/>
                </a:cubicBezTo>
                <a:cubicBezTo>
                  <a:pt x="341522" y="263841"/>
                  <a:pt x="331093" y="315192"/>
                  <a:pt x="319489" y="355805"/>
                </a:cubicBezTo>
                <a:cubicBezTo>
                  <a:pt x="316299" y="366971"/>
                  <a:pt x="313666" y="378469"/>
                  <a:pt x="308472" y="388856"/>
                </a:cubicBezTo>
                <a:cubicBezTo>
                  <a:pt x="293135" y="419529"/>
                  <a:pt x="277750" y="430594"/>
                  <a:pt x="253388" y="454957"/>
                </a:cubicBezTo>
                <a:cubicBezTo>
                  <a:pt x="242371" y="451285"/>
                  <a:pt x="225531" y="433553"/>
                  <a:pt x="220337" y="443940"/>
                </a:cubicBezTo>
                <a:cubicBezTo>
                  <a:pt x="211963" y="460688"/>
                  <a:pt x="214243" y="491419"/>
                  <a:pt x="231354" y="499024"/>
                </a:cubicBezTo>
                <a:cubicBezTo>
                  <a:pt x="258409" y="511048"/>
                  <a:pt x="290063" y="491277"/>
                  <a:pt x="319489" y="488007"/>
                </a:cubicBezTo>
                <a:cubicBezTo>
                  <a:pt x="323139" y="487601"/>
                  <a:pt x="326834" y="488007"/>
                  <a:pt x="330506" y="488007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 bwMode="auto">
          <a:xfrm>
            <a:off x="6178628" y="2849952"/>
            <a:ext cx="429658" cy="297456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T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553201" y="2929486"/>
            <a:ext cx="341522" cy="502862"/>
          </a:xfrm>
          <a:custGeom>
            <a:avLst/>
            <a:gdLst>
              <a:gd name="connsiteX0" fmla="*/ 0 w 341522"/>
              <a:gd name="connsiteY0" fmla="*/ 69366 h 502862"/>
              <a:gd name="connsiteX1" fmla="*/ 33050 w 341522"/>
              <a:gd name="connsiteY1" fmla="*/ 14282 h 502862"/>
              <a:gd name="connsiteX2" fmla="*/ 198303 w 341522"/>
              <a:gd name="connsiteY2" fmla="*/ 47333 h 502862"/>
              <a:gd name="connsiteX3" fmla="*/ 231354 w 341522"/>
              <a:gd name="connsiteY3" fmla="*/ 58349 h 502862"/>
              <a:gd name="connsiteX4" fmla="*/ 308472 w 341522"/>
              <a:gd name="connsiteY4" fmla="*/ 146484 h 502862"/>
              <a:gd name="connsiteX5" fmla="*/ 330506 w 341522"/>
              <a:gd name="connsiteY5" fmla="*/ 179535 h 502862"/>
              <a:gd name="connsiteX6" fmla="*/ 341522 w 341522"/>
              <a:gd name="connsiteY6" fmla="*/ 223602 h 502862"/>
              <a:gd name="connsiteX7" fmla="*/ 319489 w 341522"/>
              <a:gd name="connsiteY7" fmla="*/ 355805 h 502862"/>
              <a:gd name="connsiteX8" fmla="*/ 308472 w 341522"/>
              <a:gd name="connsiteY8" fmla="*/ 388856 h 502862"/>
              <a:gd name="connsiteX9" fmla="*/ 253388 w 341522"/>
              <a:gd name="connsiteY9" fmla="*/ 454957 h 502862"/>
              <a:gd name="connsiteX10" fmla="*/ 220337 w 341522"/>
              <a:gd name="connsiteY10" fmla="*/ 443940 h 502862"/>
              <a:gd name="connsiteX11" fmla="*/ 231354 w 341522"/>
              <a:gd name="connsiteY11" fmla="*/ 499024 h 502862"/>
              <a:gd name="connsiteX12" fmla="*/ 319489 w 341522"/>
              <a:gd name="connsiteY12" fmla="*/ 488007 h 502862"/>
              <a:gd name="connsiteX13" fmla="*/ 330506 w 341522"/>
              <a:gd name="connsiteY13" fmla="*/ 488007 h 502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1522" h="502862">
                <a:moveTo>
                  <a:pt x="0" y="69366"/>
                </a:moveTo>
                <a:cubicBezTo>
                  <a:pt x="11017" y="51005"/>
                  <a:pt x="12360" y="19799"/>
                  <a:pt x="33050" y="14282"/>
                </a:cubicBezTo>
                <a:cubicBezTo>
                  <a:pt x="162788" y="-20314"/>
                  <a:pt x="133149" y="14756"/>
                  <a:pt x="198303" y="47333"/>
                </a:cubicBezTo>
                <a:cubicBezTo>
                  <a:pt x="208690" y="52526"/>
                  <a:pt x="220337" y="54677"/>
                  <a:pt x="231354" y="58349"/>
                </a:cubicBezTo>
                <a:cubicBezTo>
                  <a:pt x="286437" y="95072"/>
                  <a:pt x="257060" y="69367"/>
                  <a:pt x="308472" y="146484"/>
                </a:cubicBezTo>
                <a:lnTo>
                  <a:pt x="330506" y="179535"/>
                </a:lnTo>
                <a:cubicBezTo>
                  <a:pt x="334178" y="194224"/>
                  <a:pt x="341522" y="208461"/>
                  <a:pt x="341522" y="223602"/>
                </a:cubicBezTo>
                <a:cubicBezTo>
                  <a:pt x="341522" y="263841"/>
                  <a:pt x="331093" y="315192"/>
                  <a:pt x="319489" y="355805"/>
                </a:cubicBezTo>
                <a:cubicBezTo>
                  <a:pt x="316299" y="366971"/>
                  <a:pt x="313666" y="378469"/>
                  <a:pt x="308472" y="388856"/>
                </a:cubicBezTo>
                <a:cubicBezTo>
                  <a:pt x="293135" y="419529"/>
                  <a:pt x="277750" y="430594"/>
                  <a:pt x="253388" y="454957"/>
                </a:cubicBezTo>
                <a:cubicBezTo>
                  <a:pt x="242371" y="451285"/>
                  <a:pt x="225531" y="433553"/>
                  <a:pt x="220337" y="443940"/>
                </a:cubicBezTo>
                <a:cubicBezTo>
                  <a:pt x="211963" y="460688"/>
                  <a:pt x="214243" y="491419"/>
                  <a:pt x="231354" y="499024"/>
                </a:cubicBezTo>
                <a:cubicBezTo>
                  <a:pt x="258409" y="511048"/>
                  <a:pt x="290063" y="491277"/>
                  <a:pt x="319489" y="488007"/>
                </a:cubicBezTo>
                <a:cubicBezTo>
                  <a:pt x="323139" y="487601"/>
                  <a:pt x="326834" y="488007"/>
                  <a:pt x="330506" y="488007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 flipV="1">
            <a:off x="4391141" y="3460360"/>
            <a:ext cx="1316516" cy="683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15" name="Line 25"/>
          <p:cNvSpPr>
            <a:spLocks noChangeShapeType="1"/>
          </p:cNvSpPr>
          <p:nvPr/>
        </p:nvSpPr>
        <p:spPr bwMode="auto">
          <a:xfrm flipV="1">
            <a:off x="4391141" y="2385448"/>
            <a:ext cx="0" cy="108174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>
            <a:off x="4391141" y="2374430"/>
            <a:ext cx="286439" cy="1101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896088" y="2825416"/>
            <a:ext cx="405118" cy="34230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</a:t>
            </a:r>
            <a:endParaRPr lang="en-CA" sz="1800" dirty="0" smtClean="0"/>
          </a:p>
        </p:txBody>
      </p:sp>
      <p:sp>
        <p:nvSpPr>
          <p:cNvPr id="18" name="Freeform 17"/>
          <p:cNvSpPr/>
          <p:nvPr/>
        </p:nvSpPr>
        <p:spPr bwMode="auto">
          <a:xfrm>
            <a:off x="319489" y="3029639"/>
            <a:ext cx="594911" cy="764215"/>
          </a:xfrm>
          <a:custGeom>
            <a:avLst/>
            <a:gdLst>
              <a:gd name="connsiteX0" fmla="*/ 594911 w 594911"/>
              <a:gd name="connsiteY0" fmla="*/ 0 h 764215"/>
              <a:gd name="connsiteX1" fmla="*/ 418641 w 594911"/>
              <a:gd name="connsiteY1" fmla="*/ 11016 h 764215"/>
              <a:gd name="connsiteX2" fmla="*/ 352540 w 594911"/>
              <a:gd name="connsiteY2" fmla="*/ 55084 h 764215"/>
              <a:gd name="connsiteX3" fmla="*/ 308472 w 594911"/>
              <a:gd name="connsiteY3" fmla="*/ 66101 h 764215"/>
              <a:gd name="connsiteX4" fmla="*/ 220338 w 594911"/>
              <a:gd name="connsiteY4" fmla="*/ 121185 h 764215"/>
              <a:gd name="connsiteX5" fmla="*/ 143219 w 594911"/>
              <a:gd name="connsiteY5" fmla="*/ 176269 h 764215"/>
              <a:gd name="connsiteX6" fmla="*/ 110169 w 594911"/>
              <a:gd name="connsiteY6" fmla="*/ 231354 h 764215"/>
              <a:gd name="connsiteX7" fmla="*/ 77118 w 594911"/>
              <a:gd name="connsiteY7" fmla="*/ 264404 h 764215"/>
              <a:gd name="connsiteX8" fmla="*/ 55084 w 594911"/>
              <a:gd name="connsiteY8" fmla="*/ 308472 h 764215"/>
              <a:gd name="connsiteX9" fmla="*/ 33051 w 594911"/>
              <a:gd name="connsiteY9" fmla="*/ 341522 h 764215"/>
              <a:gd name="connsiteX10" fmla="*/ 0 w 594911"/>
              <a:gd name="connsiteY10" fmla="*/ 473725 h 764215"/>
              <a:gd name="connsiteX11" fmla="*/ 33051 w 594911"/>
              <a:gd name="connsiteY11" fmla="*/ 605927 h 764215"/>
              <a:gd name="connsiteX12" fmla="*/ 99152 w 594911"/>
              <a:gd name="connsiteY12" fmla="*/ 649995 h 764215"/>
              <a:gd name="connsiteX13" fmla="*/ 143219 w 594911"/>
              <a:gd name="connsiteY13" fmla="*/ 683045 h 764215"/>
              <a:gd name="connsiteX14" fmla="*/ 231354 w 594911"/>
              <a:gd name="connsiteY14" fmla="*/ 705079 h 764215"/>
              <a:gd name="connsiteX15" fmla="*/ 341523 w 594911"/>
              <a:gd name="connsiteY15" fmla="*/ 694062 h 764215"/>
              <a:gd name="connsiteX16" fmla="*/ 418641 w 594911"/>
              <a:gd name="connsiteY16" fmla="*/ 683045 h 764215"/>
              <a:gd name="connsiteX17" fmla="*/ 473725 w 594911"/>
              <a:gd name="connsiteY17" fmla="*/ 694062 h 764215"/>
              <a:gd name="connsiteX18" fmla="*/ 462709 w 594911"/>
              <a:gd name="connsiteY18" fmla="*/ 749147 h 764215"/>
              <a:gd name="connsiteX19" fmla="*/ 429658 w 594911"/>
              <a:gd name="connsiteY19" fmla="*/ 760163 h 764215"/>
              <a:gd name="connsiteX20" fmla="*/ 484742 w 594911"/>
              <a:gd name="connsiteY20" fmla="*/ 705079 h 764215"/>
              <a:gd name="connsiteX21" fmla="*/ 429658 w 594911"/>
              <a:gd name="connsiteY21" fmla="*/ 638978 h 764215"/>
              <a:gd name="connsiteX22" fmla="*/ 385591 w 594911"/>
              <a:gd name="connsiteY22" fmla="*/ 616944 h 764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94911" h="764215">
                <a:moveTo>
                  <a:pt x="594911" y="0"/>
                </a:moveTo>
                <a:cubicBezTo>
                  <a:pt x="536154" y="3672"/>
                  <a:pt x="477189" y="4853"/>
                  <a:pt x="418641" y="11016"/>
                </a:cubicBezTo>
                <a:cubicBezTo>
                  <a:pt x="365939" y="16563"/>
                  <a:pt x="400339" y="27771"/>
                  <a:pt x="352540" y="55084"/>
                </a:cubicBezTo>
                <a:cubicBezTo>
                  <a:pt x="339394" y="62596"/>
                  <a:pt x="323161" y="62429"/>
                  <a:pt x="308472" y="66101"/>
                </a:cubicBezTo>
                <a:cubicBezTo>
                  <a:pt x="217603" y="156970"/>
                  <a:pt x="345528" y="37724"/>
                  <a:pt x="220338" y="121185"/>
                </a:cubicBezTo>
                <a:cubicBezTo>
                  <a:pt x="115786" y="190887"/>
                  <a:pt x="225199" y="148945"/>
                  <a:pt x="143219" y="176269"/>
                </a:cubicBezTo>
                <a:cubicBezTo>
                  <a:pt x="132202" y="194631"/>
                  <a:pt x="123017" y="214224"/>
                  <a:pt x="110169" y="231354"/>
                </a:cubicBezTo>
                <a:cubicBezTo>
                  <a:pt x="100821" y="243818"/>
                  <a:pt x="86174" y="251726"/>
                  <a:pt x="77118" y="264404"/>
                </a:cubicBezTo>
                <a:cubicBezTo>
                  <a:pt x="67572" y="277768"/>
                  <a:pt x="63232" y="294213"/>
                  <a:pt x="55084" y="308472"/>
                </a:cubicBezTo>
                <a:cubicBezTo>
                  <a:pt x="48515" y="319968"/>
                  <a:pt x="38428" y="329423"/>
                  <a:pt x="33051" y="341522"/>
                </a:cubicBezTo>
                <a:cubicBezTo>
                  <a:pt x="9773" y="393899"/>
                  <a:pt x="9238" y="418295"/>
                  <a:pt x="0" y="473725"/>
                </a:cubicBezTo>
                <a:cubicBezTo>
                  <a:pt x="4659" y="515656"/>
                  <a:pt x="-4316" y="573231"/>
                  <a:pt x="33051" y="605927"/>
                </a:cubicBezTo>
                <a:cubicBezTo>
                  <a:pt x="52980" y="623365"/>
                  <a:pt x="77967" y="634106"/>
                  <a:pt x="99152" y="649995"/>
                </a:cubicBezTo>
                <a:cubicBezTo>
                  <a:pt x="113841" y="661012"/>
                  <a:pt x="126270" y="675983"/>
                  <a:pt x="143219" y="683045"/>
                </a:cubicBezTo>
                <a:cubicBezTo>
                  <a:pt x="171172" y="694692"/>
                  <a:pt x="231354" y="705079"/>
                  <a:pt x="231354" y="705079"/>
                </a:cubicBezTo>
                <a:lnTo>
                  <a:pt x="341523" y="694062"/>
                </a:lnTo>
                <a:cubicBezTo>
                  <a:pt x="367312" y="691028"/>
                  <a:pt x="392674" y="683045"/>
                  <a:pt x="418641" y="683045"/>
                </a:cubicBezTo>
                <a:cubicBezTo>
                  <a:pt x="437366" y="683045"/>
                  <a:pt x="455364" y="690390"/>
                  <a:pt x="473725" y="694062"/>
                </a:cubicBezTo>
                <a:cubicBezTo>
                  <a:pt x="470053" y="712424"/>
                  <a:pt x="473096" y="733567"/>
                  <a:pt x="462709" y="749147"/>
                </a:cubicBezTo>
                <a:cubicBezTo>
                  <a:pt x="456267" y="758809"/>
                  <a:pt x="434851" y="770550"/>
                  <a:pt x="429658" y="760163"/>
                </a:cubicBezTo>
                <a:cubicBezTo>
                  <a:pt x="420478" y="741803"/>
                  <a:pt x="479234" y="708751"/>
                  <a:pt x="484742" y="705079"/>
                </a:cubicBezTo>
                <a:cubicBezTo>
                  <a:pt x="468483" y="680689"/>
                  <a:pt x="455109" y="655945"/>
                  <a:pt x="429658" y="638978"/>
                </a:cubicBezTo>
                <a:cubicBezTo>
                  <a:pt x="353716" y="588351"/>
                  <a:pt x="421795" y="653152"/>
                  <a:pt x="385591" y="616944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Freeform 18"/>
          <p:cNvSpPr/>
          <p:nvPr/>
        </p:nvSpPr>
        <p:spPr bwMode="auto">
          <a:xfrm>
            <a:off x="-440675" y="2178511"/>
            <a:ext cx="1311008" cy="1688409"/>
          </a:xfrm>
          <a:custGeom>
            <a:avLst/>
            <a:gdLst>
              <a:gd name="connsiteX0" fmla="*/ 1311008 w 1311008"/>
              <a:gd name="connsiteY0" fmla="*/ 1688409 h 1688409"/>
              <a:gd name="connsiteX1" fmla="*/ 716097 w 1311008"/>
              <a:gd name="connsiteY1" fmla="*/ 1655359 h 1688409"/>
              <a:gd name="connsiteX2" fmla="*/ 683046 w 1311008"/>
              <a:gd name="connsiteY2" fmla="*/ 1644342 h 1688409"/>
              <a:gd name="connsiteX3" fmla="*/ 627962 w 1311008"/>
              <a:gd name="connsiteY3" fmla="*/ 1622308 h 1688409"/>
              <a:gd name="connsiteX4" fmla="*/ 572877 w 1311008"/>
              <a:gd name="connsiteY4" fmla="*/ 1611291 h 1688409"/>
              <a:gd name="connsiteX5" fmla="*/ 440675 w 1311008"/>
              <a:gd name="connsiteY5" fmla="*/ 1589258 h 1688409"/>
              <a:gd name="connsiteX6" fmla="*/ 363557 w 1311008"/>
              <a:gd name="connsiteY6" fmla="*/ 1578241 h 1688409"/>
              <a:gd name="connsiteX7" fmla="*/ 286439 w 1311008"/>
              <a:gd name="connsiteY7" fmla="*/ 1556207 h 1688409"/>
              <a:gd name="connsiteX8" fmla="*/ 220338 w 1311008"/>
              <a:gd name="connsiteY8" fmla="*/ 1545190 h 1688409"/>
              <a:gd name="connsiteX9" fmla="*/ 187287 w 1311008"/>
              <a:gd name="connsiteY9" fmla="*/ 1523156 h 1688409"/>
              <a:gd name="connsiteX10" fmla="*/ 143220 w 1311008"/>
              <a:gd name="connsiteY10" fmla="*/ 1501123 h 1688409"/>
              <a:gd name="connsiteX11" fmla="*/ 121186 w 1311008"/>
              <a:gd name="connsiteY11" fmla="*/ 1468072 h 1688409"/>
              <a:gd name="connsiteX12" fmla="*/ 88135 w 1311008"/>
              <a:gd name="connsiteY12" fmla="*/ 1446038 h 1688409"/>
              <a:gd name="connsiteX13" fmla="*/ 44068 w 1311008"/>
              <a:gd name="connsiteY13" fmla="*/ 1379937 h 1688409"/>
              <a:gd name="connsiteX14" fmla="*/ 22034 w 1311008"/>
              <a:gd name="connsiteY14" fmla="*/ 1313836 h 1688409"/>
              <a:gd name="connsiteX15" fmla="*/ 11017 w 1311008"/>
              <a:gd name="connsiteY15" fmla="*/ 1280785 h 1688409"/>
              <a:gd name="connsiteX16" fmla="*/ 0 w 1311008"/>
              <a:gd name="connsiteY16" fmla="*/ 1225701 h 1688409"/>
              <a:gd name="connsiteX17" fmla="*/ 11017 w 1311008"/>
              <a:gd name="connsiteY17" fmla="*/ 509605 h 1688409"/>
              <a:gd name="connsiteX18" fmla="*/ 44068 w 1311008"/>
              <a:gd name="connsiteY18" fmla="*/ 432487 h 1688409"/>
              <a:gd name="connsiteX19" fmla="*/ 55085 w 1311008"/>
              <a:gd name="connsiteY19" fmla="*/ 399436 h 1688409"/>
              <a:gd name="connsiteX20" fmla="*/ 176270 w 1311008"/>
              <a:gd name="connsiteY20" fmla="*/ 256217 h 1688409"/>
              <a:gd name="connsiteX21" fmla="*/ 242371 w 1311008"/>
              <a:gd name="connsiteY21" fmla="*/ 201132 h 1688409"/>
              <a:gd name="connsiteX22" fmla="*/ 264405 w 1311008"/>
              <a:gd name="connsiteY22" fmla="*/ 157065 h 1688409"/>
              <a:gd name="connsiteX23" fmla="*/ 297456 w 1311008"/>
              <a:gd name="connsiteY23" fmla="*/ 135031 h 1688409"/>
              <a:gd name="connsiteX24" fmla="*/ 352540 w 1311008"/>
              <a:gd name="connsiteY24" fmla="*/ 101981 h 1688409"/>
              <a:gd name="connsiteX25" fmla="*/ 418641 w 1311008"/>
              <a:gd name="connsiteY25" fmla="*/ 57913 h 1688409"/>
              <a:gd name="connsiteX26" fmla="*/ 484742 w 1311008"/>
              <a:gd name="connsiteY26" fmla="*/ 35879 h 1688409"/>
              <a:gd name="connsiteX27" fmla="*/ 517793 w 1311008"/>
              <a:gd name="connsiteY27" fmla="*/ 24862 h 1688409"/>
              <a:gd name="connsiteX28" fmla="*/ 705080 w 1311008"/>
              <a:gd name="connsiteY28" fmla="*/ 46896 h 1688409"/>
              <a:gd name="connsiteX29" fmla="*/ 771181 w 1311008"/>
              <a:gd name="connsiteY29" fmla="*/ 68930 h 1688409"/>
              <a:gd name="connsiteX30" fmla="*/ 804232 w 1311008"/>
              <a:gd name="connsiteY30" fmla="*/ 79947 h 1688409"/>
              <a:gd name="connsiteX31" fmla="*/ 848299 w 1311008"/>
              <a:gd name="connsiteY31" fmla="*/ 68930 h 1688409"/>
              <a:gd name="connsiteX32" fmla="*/ 826265 w 1311008"/>
              <a:gd name="connsiteY32" fmla="*/ 2829 h 1688409"/>
              <a:gd name="connsiteX33" fmla="*/ 892367 w 1311008"/>
              <a:gd name="connsiteY33" fmla="*/ 68930 h 1688409"/>
              <a:gd name="connsiteX34" fmla="*/ 925417 w 1311008"/>
              <a:gd name="connsiteY34" fmla="*/ 101981 h 1688409"/>
              <a:gd name="connsiteX35" fmla="*/ 870333 w 1311008"/>
              <a:gd name="connsiteY35" fmla="*/ 157065 h 1688409"/>
              <a:gd name="connsiteX36" fmla="*/ 837282 w 1311008"/>
              <a:gd name="connsiteY36" fmla="*/ 168082 h 1688409"/>
              <a:gd name="connsiteX37" fmla="*/ 804232 w 1311008"/>
              <a:gd name="connsiteY37" fmla="*/ 179099 h 1688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311008" h="1688409">
                <a:moveTo>
                  <a:pt x="1311008" y="1688409"/>
                </a:moveTo>
                <a:cubicBezTo>
                  <a:pt x="1070512" y="1679821"/>
                  <a:pt x="952785" y="1679844"/>
                  <a:pt x="716097" y="1655359"/>
                </a:cubicBezTo>
                <a:cubicBezTo>
                  <a:pt x="704546" y="1654164"/>
                  <a:pt x="693920" y="1648420"/>
                  <a:pt x="683046" y="1644342"/>
                </a:cubicBezTo>
                <a:cubicBezTo>
                  <a:pt x="664529" y="1637398"/>
                  <a:pt x="646904" y="1627991"/>
                  <a:pt x="627962" y="1622308"/>
                </a:cubicBezTo>
                <a:cubicBezTo>
                  <a:pt x="610026" y="1616927"/>
                  <a:pt x="591317" y="1614545"/>
                  <a:pt x="572877" y="1611291"/>
                </a:cubicBezTo>
                <a:lnTo>
                  <a:pt x="440675" y="1589258"/>
                </a:lnTo>
                <a:cubicBezTo>
                  <a:pt x="415026" y="1585208"/>
                  <a:pt x="389105" y="1582886"/>
                  <a:pt x="363557" y="1578241"/>
                </a:cubicBezTo>
                <a:cubicBezTo>
                  <a:pt x="231582" y="1554245"/>
                  <a:pt x="392633" y="1579806"/>
                  <a:pt x="286439" y="1556207"/>
                </a:cubicBezTo>
                <a:cubicBezTo>
                  <a:pt x="264633" y="1551361"/>
                  <a:pt x="242372" y="1548862"/>
                  <a:pt x="220338" y="1545190"/>
                </a:cubicBezTo>
                <a:cubicBezTo>
                  <a:pt x="209321" y="1537845"/>
                  <a:pt x="198783" y="1529725"/>
                  <a:pt x="187287" y="1523156"/>
                </a:cubicBezTo>
                <a:cubicBezTo>
                  <a:pt x="173028" y="1515008"/>
                  <a:pt x="155836" y="1511637"/>
                  <a:pt x="143220" y="1501123"/>
                </a:cubicBezTo>
                <a:cubicBezTo>
                  <a:pt x="133048" y="1492646"/>
                  <a:pt x="130549" y="1477435"/>
                  <a:pt x="121186" y="1468072"/>
                </a:cubicBezTo>
                <a:cubicBezTo>
                  <a:pt x="111823" y="1458709"/>
                  <a:pt x="99152" y="1453383"/>
                  <a:pt x="88135" y="1446038"/>
                </a:cubicBezTo>
                <a:cubicBezTo>
                  <a:pt x="73446" y="1424004"/>
                  <a:pt x="52442" y="1405059"/>
                  <a:pt x="44068" y="1379937"/>
                </a:cubicBezTo>
                <a:lnTo>
                  <a:pt x="22034" y="1313836"/>
                </a:lnTo>
                <a:cubicBezTo>
                  <a:pt x="18362" y="1302819"/>
                  <a:pt x="13295" y="1292172"/>
                  <a:pt x="11017" y="1280785"/>
                </a:cubicBezTo>
                <a:lnTo>
                  <a:pt x="0" y="1225701"/>
                </a:lnTo>
                <a:cubicBezTo>
                  <a:pt x="3672" y="987002"/>
                  <a:pt x="4100" y="748232"/>
                  <a:pt x="11017" y="509605"/>
                </a:cubicBezTo>
                <a:cubicBezTo>
                  <a:pt x="12095" y="472417"/>
                  <a:pt x="25134" y="460887"/>
                  <a:pt x="44068" y="432487"/>
                </a:cubicBezTo>
                <a:cubicBezTo>
                  <a:pt x="47740" y="421470"/>
                  <a:pt x="49445" y="409588"/>
                  <a:pt x="55085" y="399436"/>
                </a:cubicBezTo>
                <a:cubicBezTo>
                  <a:pt x="95230" y="327174"/>
                  <a:pt x="113494" y="318993"/>
                  <a:pt x="176270" y="256217"/>
                </a:cubicBezTo>
                <a:cubicBezTo>
                  <a:pt x="218683" y="213804"/>
                  <a:pt x="196357" y="231809"/>
                  <a:pt x="242371" y="201132"/>
                </a:cubicBezTo>
                <a:cubicBezTo>
                  <a:pt x="249716" y="186443"/>
                  <a:pt x="253891" y="169681"/>
                  <a:pt x="264405" y="157065"/>
                </a:cubicBezTo>
                <a:cubicBezTo>
                  <a:pt x="272882" y="146893"/>
                  <a:pt x="286228" y="142049"/>
                  <a:pt x="297456" y="135031"/>
                </a:cubicBezTo>
                <a:cubicBezTo>
                  <a:pt x="315614" y="123682"/>
                  <a:pt x="334475" y="113477"/>
                  <a:pt x="352540" y="101981"/>
                </a:cubicBezTo>
                <a:cubicBezTo>
                  <a:pt x="374881" y="87764"/>
                  <a:pt x="393519" y="66287"/>
                  <a:pt x="418641" y="57913"/>
                </a:cubicBezTo>
                <a:lnTo>
                  <a:pt x="484742" y="35879"/>
                </a:lnTo>
                <a:lnTo>
                  <a:pt x="517793" y="24862"/>
                </a:lnTo>
                <a:cubicBezTo>
                  <a:pt x="611948" y="32105"/>
                  <a:pt x="634851" y="25827"/>
                  <a:pt x="705080" y="46896"/>
                </a:cubicBezTo>
                <a:cubicBezTo>
                  <a:pt x="727326" y="53570"/>
                  <a:pt x="749147" y="61585"/>
                  <a:pt x="771181" y="68930"/>
                </a:cubicBezTo>
                <a:lnTo>
                  <a:pt x="804232" y="79947"/>
                </a:lnTo>
                <a:cubicBezTo>
                  <a:pt x="821982" y="91781"/>
                  <a:pt x="854989" y="129138"/>
                  <a:pt x="848299" y="68930"/>
                </a:cubicBezTo>
                <a:cubicBezTo>
                  <a:pt x="845734" y="45846"/>
                  <a:pt x="809842" y="-13594"/>
                  <a:pt x="826265" y="2829"/>
                </a:cubicBezTo>
                <a:lnTo>
                  <a:pt x="892367" y="68930"/>
                </a:lnTo>
                <a:lnTo>
                  <a:pt x="925417" y="101981"/>
                </a:lnTo>
                <a:cubicBezTo>
                  <a:pt x="943779" y="157065"/>
                  <a:pt x="947451" y="131359"/>
                  <a:pt x="870333" y="157065"/>
                </a:cubicBezTo>
                <a:lnTo>
                  <a:pt x="837282" y="168082"/>
                </a:lnTo>
                <a:lnTo>
                  <a:pt x="804232" y="179099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078318" y="2825416"/>
            <a:ext cx="405118" cy="34230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</a:t>
            </a:r>
            <a:endParaRPr lang="en-CA" sz="1800" dirty="0" smtClean="0"/>
          </a:p>
        </p:txBody>
      </p:sp>
      <p:sp>
        <p:nvSpPr>
          <p:cNvPr id="21" name="Freeform 20"/>
          <p:cNvSpPr/>
          <p:nvPr/>
        </p:nvSpPr>
        <p:spPr bwMode="auto">
          <a:xfrm>
            <a:off x="4417764" y="3051672"/>
            <a:ext cx="760930" cy="859316"/>
          </a:xfrm>
          <a:custGeom>
            <a:avLst/>
            <a:gdLst>
              <a:gd name="connsiteX0" fmla="*/ 638978 w 760930"/>
              <a:gd name="connsiteY0" fmla="*/ 0 h 859316"/>
              <a:gd name="connsiteX1" fmla="*/ 506776 w 760930"/>
              <a:gd name="connsiteY1" fmla="*/ 44068 h 859316"/>
              <a:gd name="connsiteX2" fmla="*/ 440675 w 760930"/>
              <a:gd name="connsiteY2" fmla="*/ 66101 h 859316"/>
              <a:gd name="connsiteX3" fmla="*/ 407624 w 760930"/>
              <a:gd name="connsiteY3" fmla="*/ 88135 h 859316"/>
              <a:gd name="connsiteX4" fmla="*/ 374573 w 760930"/>
              <a:gd name="connsiteY4" fmla="*/ 121186 h 859316"/>
              <a:gd name="connsiteX5" fmla="*/ 330506 w 760930"/>
              <a:gd name="connsiteY5" fmla="*/ 132203 h 859316"/>
              <a:gd name="connsiteX6" fmla="*/ 286438 w 760930"/>
              <a:gd name="connsiteY6" fmla="*/ 154236 h 859316"/>
              <a:gd name="connsiteX7" fmla="*/ 143219 w 760930"/>
              <a:gd name="connsiteY7" fmla="*/ 253388 h 859316"/>
              <a:gd name="connsiteX8" fmla="*/ 77118 w 760930"/>
              <a:gd name="connsiteY8" fmla="*/ 308473 h 859316"/>
              <a:gd name="connsiteX9" fmla="*/ 33050 w 760930"/>
              <a:gd name="connsiteY9" fmla="*/ 374574 h 859316"/>
              <a:gd name="connsiteX10" fmla="*/ 11017 w 760930"/>
              <a:gd name="connsiteY10" fmla="*/ 407624 h 859316"/>
              <a:gd name="connsiteX11" fmla="*/ 0 w 760930"/>
              <a:gd name="connsiteY11" fmla="*/ 440675 h 859316"/>
              <a:gd name="connsiteX12" fmla="*/ 11017 w 760930"/>
              <a:gd name="connsiteY12" fmla="*/ 572877 h 859316"/>
              <a:gd name="connsiteX13" fmla="*/ 99152 w 760930"/>
              <a:gd name="connsiteY13" fmla="*/ 649995 h 859316"/>
              <a:gd name="connsiteX14" fmla="*/ 132202 w 760930"/>
              <a:gd name="connsiteY14" fmla="*/ 672029 h 859316"/>
              <a:gd name="connsiteX15" fmla="*/ 297455 w 760930"/>
              <a:gd name="connsiteY15" fmla="*/ 694063 h 859316"/>
              <a:gd name="connsiteX16" fmla="*/ 683046 w 760930"/>
              <a:gd name="connsiteY16" fmla="*/ 683046 h 859316"/>
              <a:gd name="connsiteX17" fmla="*/ 661012 w 760930"/>
              <a:gd name="connsiteY17" fmla="*/ 605928 h 859316"/>
              <a:gd name="connsiteX18" fmla="*/ 694063 w 760930"/>
              <a:gd name="connsiteY18" fmla="*/ 627962 h 859316"/>
              <a:gd name="connsiteX19" fmla="*/ 738130 w 760930"/>
              <a:gd name="connsiteY19" fmla="*/ 661012 h 859316"/>
              <a:gd name="connsiteX20" fmla="*/ 727113 w 760930"/>
              <a:gd name="connsiteY20" fmla="*/ 760164 h 859316"/>
              <a:gd name="connsiteX21" fmla="*/ 694063 w 760930"/>
              <a:gd name="connsiteY21" fmla="*/ 782198 h 859316"/>
              <a:gd name="connsiteX22" fmla="*/ 638978 w 760930"/>
              <a:gd name="connsiteY22" fmla="*/ 848299 h 859316"/>
              <a:gd name="connsiteX23" fmla="*/ 616944 w 760930"/>
              <a:gd name="connsiteY23" fmla="*/ 859316 h 85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60930" h="859316">
                <a:moveTo>
                  <a:pt x="638978" y="0"/>
                </a:moveTo>
                <a:lnTo>
                  <a:pt x="506776" y="44068"/>
                </a:lnTo>
                <a:lnTo>
                  <a:pt x="440675" y="66101"/>
                </a:lnTo>
                <a:cubicBezTo>
                  <a:pt x="429658" y="73446"/>
                  <a:pt x="417796" y="79658"/>
                  <a:pt x="407624" y="88135"/>
                </a:cubicBezTo>
                <a:cubicBezTo>
                  <a:pt x="395655" y="98109"/>
                  <a:pt x="388101" y="113456"/>
                  <a:pt x="374573" y="121186"/>
                </a:cubicBezTo>
                <a:cubicBezTo>
                  <a:pt x="361427" y="128698"/>
                  <a:pt x="344683" y="126887"/>
                  <a:pt x="330506" y="132203"/>
                </a:cubicBezTo>
                <a:cubicBezTo>
                  <a:pt x="315129" y="137969"/>
                  <a:pt x="300425" y="145629"/>
                  <a:pt x="286438" y="154236"/>
                </a:cubicBezTo>
                <a:cubicBezTo>
                  <a:pt x="269020" y="164955"/>
                  <a:pt x="174221" y="226815"/>
                  <a:pt x="143219" y="253388"/>
                </a:cubicBezTo>
                <a:cubicBezTo>
                  <a:pt x="68990" y="317013"/>
                  <a:pt x="150172" y="259770"/>
                  <a:pt x="77118" y="308473"/>
                </a:cubicBezTo>
                <a:lnTo>
                  <a:pt x="33050" y="374574"/>
                </a:lnTo>
                <a:cubicBezTo>
                  <a:pt x="25706" y="385591"/>
                  <a:pt x="15204" y="395063"/>
                  <a:pt x="11017" y="407624"/>
                </a:cubicBezTo>
                <a:lnTo>
                  <a:pt x="0" y="440675"/>
                </a:lnTo>
                <a:cubicBezTo>
                  <a:pt x="3672" y="484742"/>
                  <a:pt x="2345" y="529516"/>
                  <a:pt x="11017" y="572877"/>
                </a:cubicBezTo>
                <a:cubicBezTo>
                  <a:pt x="18079" y="608190"/>
                  <a:pt x="81352" y="638128"/>
                  <a:pt x="99152" y="649995"/>
                </a:cubicBezTo>
                <a:cubicBezTo>
                  <a:pt x="110169" y="657339"/>
                  <a:pt x="119357" y="668818"/>
                  <a:pt x="132202" y="672029"/>
                </a:cubicBezTo>
                <a:cubicBezTo>
                  <a:pt x="215621" y="692884"/>
                  <a:pt x="161191" y="681675"/>
                  <a:pt x="297455" y="694063"/>
                </a:cubicBezTo>
                <a:lnTo>
                  <a:pt x="683046" y="683046"/>
                </a:lnTo>
                <a:cubicBezTo>
                  <a:pt x="711022" y="678932"/>
                  <a:pt x="644750" y="614059"/>
                  <a:pt x="661012" y="605928"/>
                </a:cubicBezTo>
                <a:cubicBezTo>
                  <a:pt x="672855" y="600007"/>
                  <a:pt x="683289" y="620266"/>
                  <a:pt x="694063" y="627962"/>
                </a:cubicBezTo>
                <a:cubicBezTo>
                  <a:pt x="709004" y="638634"/>
                  <a:pt x="723441" y="649995"/>
                  <a:pt x="738130" y="661012"/>
                </a:cubicBezTo>
                <a:cubicBezTo>
                  <a:pt x="761885" y="732276"/>
                  <a:pt x="778738" y="717143"/>
                  <a:pt x="727113" y="760164"/>
                </a:cubicBezTo>
                <a:cubicBezTo>
                  <a:pt x="716941" y="768640"/>
                  <a:pt x="705080" y="774853"/>
                  <a:pt x="694063" y="782198"/>
                </a:cubicBezTo>
                <a:cubicBezTo>
                  <a:pt x="673685" y="812764"/>
                  <a:pt x="669273" y="824063"/>
                  <a:pt x="638978" y="848299"/>
                </a:cubicBezTo>
                <a:cubicBezTo>
                  <a:pt x="632566" y="853429"/>
                  <a:pt x="624289" y="855644"/>
                  <a:pt x="616944" y="85931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Freeform 21"/>
          <p:cNvSpPr/>
          <p:nvPr/>
        </p:nvSpPr>
        <p:spPr bwMode="auto">
          <a:xfrm>
            <a:off x="3734072" y="2126255"/>
            <a:ext cx="1355721" cy="1795750"/>
          </a:xfrm>
          <a:custGeom>
            <a:avLst/>
            <a:gdLst>
              <a:gd name="connsiteX0" fmla="*/ 1355721 w 1355721"/>
              <a:gd name="connsiteY0" fmla="*/ 1795750 h 1795750"/>
              <a:gd name="connsiteX1" fmla="*/ 804877 w 1355721"/>
              <a:gd name="connsiteY1" fmla="*/ 1784733 h 1795750"/>
              <a:gd name="connsiteX2" fmla="*/ 694709 w 1355721"/>
              <a:gd name="connsiteY2" fmla="*/ 1751682 h 1795750"/>
              <a:gd name="connsiteX3" fmla="*/ 584540 w 1355721"/>
              <a:gd name="connsiteY3" fmla="*/ 1740665 h 1795750"/>
              <a:gd name="connsiteX4" fmla="*/ 507422 w 1355721"/>
              <a:gd name="connsiteY4" fmla="*/ 1718632 h 1795750"/>
              <a:gd name="connsiteX5" fmla="*/ 441321 w 1355721"/>
              <a:gd name="connsiteY5" fmla="*/ 1674564 h 1795750"/>
              <a:gd name="connsiteX6" fmla="*/ 364203 w 1355721"/>
              <a:gd name="connsiteY6" fmla="*/ 1630497 h 1795750"/>
              <a:gd name="connsiteX7" fmla="*/ 342169 w 1355721"/>
              <a:gd name="connsiteY7" fmla="*/ 1597446 h 1795750"/>
              <a:gd name="connsiteX8" fmla="*/ 276068 w 1355721"/>
              <a:gd name="connsiteY8" fmla="*/ 1531345 h 1795750"/>
              <a:gd name="connsiteX9" fmla="*/ 254034 w 1355721"/>
              <a:gd name="connsiteY9" fmla="*/ 1454227 h 1795750"/>
              <a:gd name="connsiteX10" fmla="*/ 209967 w 1355721"/>
              <a:gd name="connsiteY10" fmla="*/ 1388126 h 1795750"/>
              <a:gd name="connsiteX11" fmla="*/ 198950 w 1355721"/>
              <a:gd name="connsiteY11" fmla="*/ 1355075 h 1795750"/>
              <a:gd name="connsiteX12" fmla="*/ 187933 w 1355721"/>
              <a:gd name="connsiteY12" fmla="*/ 1311008 h 1795750"/>
              <a:gd name="connsiteX13" fmla="*/ 165899 w 1355721"/>
              <a:gd name="connsiteY13" fmla="*/ 1266940 h 1795750"/>
              <a:gd name="connsiteX14" fmla="*/ 132848 w 1355721"/>
              <a:gd name="connsiteY14" fmla="*/ 1145755 h 1795750"/>
              <a:gd name="connsiteX15" fmla="*/ 110815 w 1355721"/>
              <a:gd name="connsiteY15" fmla="*/ 1101687 h 1795750"/>
              <a:gd name="connsiteX16" fmla="*/ 88781 w 1355721"/>
              <a:gd name="connsiteY16" fmla="*/ 1024569 h 1795750"/>
              <a:gd name="connsiteX17" fmla="*/ 66747 w 1355721"/>
              <a:gd name="connsiteY17" fmla="*/ 881350 h 1795750"/>
              <a:gd name="connsiteX18" fmla="*/ 33697 w 1355721"/>
              <a:gd name="connsiteY18" fmla="*/ 771181 h 1795750"/>
              <a:gd name="connsiteX19" fmla="*/ 22680 w 1355721"/>
              <a:gd name="connsiteY19" fmla="*/ 705080 h 1795750"/>
              <a:gd name="connsiteX20" fmla="*/ 11663 w 1355721"/>
              <a:gd name="connsiteY20" fmla="*/ 649996 h 1795750"/>
              <a:gd name="connsiteX21" fmla="*/ 11663 w 1355721"/>
              <a:gd name="connsiteY21" fmla="*/ 286439 h 1795750"/>
              <a:gd name="connsiteX22" fmla="*/ 44714 w 1355721"/>
              <a:gd name="connsiteY22" fmla="*/ 209321 h 1795750"/>
              <a:gd name="connsiteX23" fmla="*/ 110815 w 1355721"/>
              <a:gd name="connsiteY23" fmla="*/ 143220 h 1795750"/>
              <a:gd name="connsiteX24" fmla="*/ 154882 w 1355721"/>
              <a:gd name="connsiteY24" fmla="*/ 77118 h 1795750"/>
              <a:gd name="connsiteX25" fmla="*/ 232000 w 1355721"/>
              <a:gd name="connsiteY25" fmla="*/ 44068 h 1795750"/>
              <a:gd name="connsiteX26" fmla="*/ 298101 w 1355721"/>
              <a:gd name="connsiteY26" fmla="*/ 22034 h 1795750"/>
              <a:gd name="connsiteX27" fmla="*/ 386236 w 1355721"/>
              <a:gd name="connsiteY27" fmla="*/ 0 h 1795750"/>
              <a:gd name="connsiteX28" fmla="*/ 518439 w 1355721"/>
              <a:gd name="connsiteY28" fmla="*/ 11017 h 1795750"/>
              <a:gd name="connsiteX29" fmla="*/ 573523 w 1355721"/>
              <a:gd name="connsiteY29" fmla="*/ 22034 h 1795750"/>
              <a:gd name="connsiteX30" fmla="*/ 661658 w 1355721"/>
              <a:gd name="connsiteY30" fmla="*/ 33051 h 1795750"/>
              <a:gd name="connsiteX31" fmla="*/ 727759 w 1355721"/>
              <a:gd name="connsiteY31" fmla="*/ 55085 h 1795750"/>
              <a:gd name="connsiteX32" fmla="*/ 760810 w 1355721"/>
              <a:gd name="connsiteY32" fmla="*/ 66102 h 1795750"/>
              <a:gd name="connsiteX33" fmla="*/ 804877 w 1355721"/>
              <a:gd name="connsiteY33" fmla="*/ 77118 h 1795750"/>
              <a:gd name="connsiteX34" fmla="*/ 870979 w 1355721"/>
              <a:gd name="connsiteY34" fmla="*/ 99152 h 1795750"/>
              <a:gd name="connsiteX35" fmla="*/ 904029 w 1355721"/>
              <a:gd name="connsiteY35" fmla="*/ 110169 h 1795750"/>
              <a:gd name="connsiteX36" fmla="*/ 915046 w 1355721"/>
              <a:gd name="connsiteY36" fmla="*/ 77118 h 1795750"/>
              <a:gd name="connsiteX37" fmla="*/ 937080 w 1355721"/>
              <a:gd name="connsiteY37" fmla="*/ 55085 h 1795750"/>
              <a:gd name="connsiteX38" fmla="*/ 959114 w 1355721"/>
              <a:gd name="connsiteY38" fmla="*/ 88135 h 1795750"/>
              <a:gd name="connsiteX39" fmla="*/ 1003181 w 1355721"/>
              <a:gd name="connsiteY39" fmla="*/ 132203 h 1795750"/>
              <a:gd name="connsiteX40" fmla="*/ 970130 w 1355721"/>
              <a:gd name="connsiteY40" fmla="*/ 154237 h 1795750"/>
              <a:gd name="connsiteX41" fmla="*/ 926063 w 1355721"/>
              <a:gd name="connsiteY41" fmla="*/ 187287 h 179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355721" h="1795750">
                <a:moveTo>
                  <a:pt x="1355721" y="1795750"/>
                </a:moveTo>
                <a:lnTo>
                  <a:pt x="804877" y="1784733"/>
                </a:lnTo>
                <a:cubicBezTo>
                  <a:pt x="525563" y="1774932"/>
                  <a:pt x="845781" y="1786545"/>
                  <a:pt x="694709" y="1751682"/>
                </a:cubicBezTo>
                <a:cubicBezTo>
                  <a:pt x="658748" y="1743383"/>
                  <a:pt x="621263" y="1744337"/>
                  <a:pt x="584540" y="1740665"/>
                </a:cubicBezTo>
                <a:cubicBezTo>
                  <a:pt x="574165" y="1738071"/>
                  <a:pt x="520355" y="1725817"/>
                  <a:pt x="507422" y="1718632"/>
                </a:cubicBezTo>
                <a:cubicBezTo>
                  <a:pt x="484273" y="1705771"/>
                  <a:pt x="465007" y="1686406"/>
                  <a:pt x="441321" y="1674564"/>
                </a:cubicBezTo>
                <a:cubicBezTo>
                  <a:pt x="385410" y="1646610"/>
                  <a:pt x="410918" y="1661641"/>
                  <a:pt x="364203" y="1630497"/>
                </a:cubicBezTo>
                <a:cubicBezTo>
                  <a:pt x="356858" y="1619480"/>
                  <a:pt x="350966" y="1607342"/>
                  <a:pt x="342169" y="1597446"/>
                </a:cubicBezTo>
                <a:cubicBezTo>
                  <a:pt x="321467" y="1574156"/>
                  <a:pt x="276068" y="1531345"/>
                  <a:pt x="276068" y="1531345"/>
                </a:cubicBezTo>
                <a:cubicBezTo>
                  <a:pt x="273475" y="1520973"/>
                  <a:pt x="261218" y="1467158"/>
                  <a:pt x="254034" y="1454227"/>
                </a:cubicBezTo>
                <a:cubicBezTo>
                  <a:pt x="241174" y="1431078"/>
                  <a:pt x="218341" y="1413248"/>
                  <a:pt x="209967" y="1388126"/>
                </a:cubicBezTo>
                <a:cubicBezTo>
                  <a:pt x="206295" y="1377109"/>
                  <a:pt x="202140" y="1366241"/>
                  <a:pt x="198950" y="1355075"/>
                </a:cubicBezTo>
                <a:cubicBezTo>
                  <a:pt x="194790" y="1340516"/>
                  <a:pt x="193249" y="1325185"/>
                  <a:pt x="187933" y="1311008"/>
                </a:cubicBezTo>
                <a:cubicBezTo>
                  <a:pt x="182166" y="1295631"/>
                  <a:pt x="171998" y="1282189"/>
                  <a:pt x="165899" y="1266940"/>
                </a:cubicBezTo>
                <a:cubicBezTo>
                  <a:pt x="88653" y="1073826"/>
                  <a:pt x="188159" y="1311692"/>
                  <a:pt x="132848" y="1145755"/>
                </a:cubicBezTo>
                <a:cubicBezTo>
                  <a:pt x="127655" y="1130175"/>
                  <a:pt x="116427" y="1117121"/>
                  <a:pt x="110815" y="1101687"/>
                </a:cubicBezTo>
                <a:cubicBezTo>
                  <a:pt x="101679" y="1076562"/>
                  <a:pt x="94793" y="1050619"/>
                  <a:pt x="88781" y="1024569"/>
                </a:cubicBezTo>
                <a:cubicBezTo>
                  <a:pt x="79653" y="985016"/>
                  <a:pt x="73764" y="919944"/>
                  <a:pt x="66747" y="881350"/>
                </a:cubicBezTo>
                <a:cubicBezTo>
                  <a:pt x="55090" y="817238"/>
                  <a:pt x="52859" y="847830"/>
                  <a:pt x="33697" y="771181"/>
                </a:cubicBezTo>
                <a:cubicBezTo>
                  <a:pt x="28279" y="749510"/>
                  <a:pt x="26676" y="727057"/>
                  <a:pt x="22680" y="705080"/>
                </a:cubicBezTo>
                <a:cubicBezTo>
                  <a:pt x="19330" y="686657"/>
                  <a:pt x="15335" y="668357"/>
                  <a:pt x="11663" y="649996"/>
                </a:cubicBezTo>
                <a:cubicBezTo>
                  <a:pt x="-1092" y="471430"/>
                  <a:pt x="-6455" y="485739"/>
                  <a:pt x="11663" y="286439"/>
                </a:cubicBezTo>
                <a:cubicBezTo>
                  <a:pt x="13092" y="270724"/>
                  <a:pt x="38391" y="217225"/>
                  <a:pt x="44714" y="209321"/>
                </a:cubicBezTo>
                <a:cubicBezTo>
                  <a:pt x="64180" y="184989"/>
                  <a:pt x="93531" y="169147"/>
                  <a:pt x="110815" y="143220"/>
                </a:cubicBezTo>
                <a:cubicBezTo>
                  <a:pt x="125504" y="121186"/>
                  <a:pt x="129759" y="85491"/>
                  <a:pt x="154882" y="77118"/>
                </a:cubicBezTo>
                <a:cubicBezTo>
                  <a:pt x="261241" y="41668"/>
                  <a:pt x="95908" y="98506"/>
                  <a:pt x="232000" y="44068"/>
                </a:cubicBezTo>
                <a:cubicBezTo>
                  <a:pt x="253564" y="35442"/>
                  <a:pt x="275569" y="27667"/>
                  <a:pt x="298101" y="22034"/>
                </a:cubicBezTo>
                <a:lnTo>
                  <a:pt x="386236" y="0"/>
                </a:lnTo>
                <a:cubicBezTo>
                  <a:pt x="430304" y="3672"/>
                  <a:pt x="474521" y="5850"/>
                  <a:pt x="518439" y="11017"/>
                </a:cubicBezTo>
                <a:cubicBezTo>
                  <a:pt x="537036" y="13205"/>
                  <a:pt x="555016" y="19187"/>
                  <a:pt x="573523" y="22034"/>
                </a:cubicBezTo>
                <a:cubicBezTo>
                  <a:pt x="602786" y="26536"/>
                  <a:pt x="632280" y="29379"/>
                  <a:pt x="661658" y="33051"/>
                </a:cubicBezTo>
                <a:lnTo>
                  <a:pt x="727759" y="55085"/>
                </a:lnTo>
                <a:cubicBezTo>
                  <a:pt x="738776" y="58757"/>
                  <a:pt x="749544" y="63286"/>
                  <a:pt x="760810" y="66102"/>
                </a:cubicBezTo>
                <a:cubicBezTo>
                  <a:pt x="775499" y="69774"/>
                  <a:pt x="790375" y="72767"/>
                  <a:pt x="804877" y="77118"/>
                </a:cubicBezTo>
                <a:cubicBezTo>
                  <a:pt x="827123" y="83792"/>
                  <a:pt x="848945" y="91807"/>
                  <a:pt x="870979" y="99152"/>
                </a:cubicBezTo>
                <a:lnTo>
                  <a:pt x="904029" y="110169"/>
                </a:lnTo>
                <a:cubicBezTo>
                  <a:pt x="907701" y="99152"/>
                  <a:pt x="916955" y="88573"/>
                  <a:pt x="915046" y="77118"/>
                </a:cubicBezTo>
                <a:cubicBezTo>
                  <a:pt x="908430" y="37424"/>
                  <a:pt x="852930" y="34048"/>
                  <a:pt x="937080" y="55085"/>
                </a:cubicBezTo>
                <a:cubicBezTo>
                  <a:pt x="944425" y="66102"/>
                  <a:pt x="948775" y="79864"/>
                  <a:pt x="959114" y="88135"/>
                </a:cubicBezTo>
                <a:cubicBezTo>
                  <a:pt x="1012528" y="130866"/>
                  <a:pt x="979144" y="60093"/>
                  <a:pt x="1003181" y="132203"/>
                </a:cubicBezTo>
                <a:cubicBezTo>
                  <a:pt x="992164" y="139548"/>
                  <a:pt x="980302" y="145760"/>
                  <a:pt x="970130" y="154237"/>
                </a:cubicBezTo>
                <a:cubicBezTo>
                  <a:pt x="927354" y="189884"/>
                  <a:pt x="954340" y="187287"/>
                  <a:pt x="926063" y="18728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5459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Example Of Using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Continue</a:t>
            </a:r>
            <a:endParaRPr lang="en-CA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Third, complete and </a:t>
            </a:r>
            <a:r>
              <a:rPr lang="en-US" b="1" dirty="0"/>
              <a:t>executable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6continue_example_adding_contacts.py</a:t>
            </a:r>
          </a:p>
          <a:p>
            <a:pPr marL="225425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names = ["Jean Luc Picard",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"Heather Morris",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</a:t>
            </a:r>
            <a:r>
              <a:rPr lang="en-US" sz="1600" dirty="0" err="1">
                <a:latin typeface="Consolas" panose="020B0609020204030204" pitchFamily="49" charset="0"/>
              </a:rPr>
              <a:t>Walid</a:t>
            </a:r>
            <a:r>
              <a:rPr lang="en-US" sz="1600" dirty="0">
                <a:latin typeface="Consolas" panose="020B0609020204030204" pitchFamily="49" charset="0"/>
              </a:rPr>
              <a:t> Al </a:t>
            </a:r>
            <a:r>
              <a:rPr lang="en-US" sz="1600" dirty="0" err="1">
                <a:latin typeface="Consolas" panose="020B0609020204030204" pitchFamily="49" charset="0"/>
              </a:rPr>
              <a:t>Banah</a:t>
            </a:r>
            <a:r>
              <a:rPr lang="en-US" sz="1600" dirty="0">
                <a:latin typeface="Consolas" panose="020B0609020204030204" pitchFamily="49" charset="0"/>
              </a:rPr>
              <a:t>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"James Tam",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"Stacey Hearn",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"Jamie Smyth",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</a:t>
            </a:r>
            <a:r>
              <a:rPr lang="en-US" sz="1600" dirty="0" err="1">
                <a:latin typeface="Consolas" panose="020B0609020204030204" pitchFamily="49" charset="0"/>
              </a:rPr>
              <a:t>Samy</a:t>
            </a:r>
            <a:r>
              <a:rPr lang="en-US" sz="1600" dirty="0">
                <a:latin typeface="Consolas" panose="020B0609020204030204" pitchFamily="49" charset="0"/>
              </a:rPr>
              <a:t> Vanier",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 "Man Yip"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</a:rPr>
              <a:t>]</a:t>
            </a:r>
          </a:p>
          <a:p>
            <a:pPr marL="225425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friends = []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size = 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(names</a:t>
            </a:r>
            <a:r>
              <a:rPr lang="en-US" sz="1600" dirty="0" smtClean="0">
                <a:latin typeface="Consolas" panose="020B0609020204030204" pitchFamily="49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66520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Example Of </a:t>
            </a:r>
            <a:r>
              <a:rPr lang="en-US" b="0" dirty="0" smtClean="0">
                <a:solidFill>
                  <a:srgbClr val="0066FF"/>
                </a:solidFill>
              </a:rPr>
              <a:t>Using </a:t>
            </a:r>
            <a:r>
              <a:rPr lang="en-US" b="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Continue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(2)</a:t>
            </a:r>
            <a:endParaRPr lang="en-CA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for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in range(0,size,1):</a:t>
            </a:r>
          </a:p>
          <a:p>
            <a:pPr marL="225425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   #Generates an integer from zero up and excluding (size-1) 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random_index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random.randrange</a:t>
            </a:r>
            <a:r>
              <a:rPr lang="en-US" sz="1600" dirty="0">
                <a:latin typeface="Consolas" panose="020B0609020204030204" pitchFamily="49" charset="0"/>
              </a:rPr>
              <a:t>(size)</a:t>
            </a:r>
          </a:p>
          <a:p>
            <a:pPr marL="225425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   #Randomly pull a name from the list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friend = names[</a:t>
            </a:r>
            <a:r>
              <a:rPr lang="en-US" sz="1600" dirty="0" err="1">
                <a:latin typeface="Consolas" panose="020B0609020204030204" pitchFamily="49" charset="0"/>
              </a:rPr>
              <a:t>random_index</a:t>
            </a:r>
            <a:r>
              <a:rPr lang="en-US" sz="1600" dirty="0">
                <a:latin typeface="Consolas" panose="020B0609020204030204" pitchFamily="49" charset="0"/>
              </a:rPr>
              <a:t>]</a:t>
            </a:r>
          </a:p>
          <a:p>
            <a:pPr marL="225425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</a:rPr>
              <a:t>#Only </a:t>
            </a:r>
            <a:r>
              <a:rPr lang="en-US" sz="1600" dirty="0">
                <a:latin typeface="Consolas" panose="020B0609020204030204" pitchFamily="49" charset="0"/>
              </a:rPr>
              <a:t>add </a:t>
            </a:r>
            <a:r>
              <a:rPr lang="en-US" sz="1600" dirty="0" smtClean="0">
                <a:latin typeface="Consolas" panose="020B0609020204030204" pitchFamily="49" charset="0"/>
              </a:rPr>
              <a:t>name if it is not in the list.</a:t>
            </a:r>
            <a:endParaRPr lang="en-US" sz="16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if friend in friends:</a:t>
            </a:r>
          </a:p>
          <a:p>
            <a:pPr marL="225425" lvl="1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    print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("\</a:t>
            </a:r>
            <a:r>
              <a:rPr lang="en-US" sz="1600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tContact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%s has already been added" %(friend))</a:t>
            </a:r>
          </a:p>
          <a:p>
            <a:pPr marL="225425" lvl="1" indent="0">
              <a:buNone/>
            </a:pP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        continue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print("Adding %s to list of friends" %friend)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friends.append</a:t>
            </a:r>
            <a:r>
              <a:rPr lang="en-US" sz="1600" dirty="0">
                <a:latin typeface="Consolas" panose="020B0609020204030204" pitchFamily="49" charset="0"/>
              </a:rPr>
              <a:t>(friend)</a:t>
            </a:r>
            <a:endParaRPr lang="en-US" sz="16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913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Example: Illustrating Nesting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Name of the full </a:t>
            </a:r>
            <a:r>
              <a:rPr lang="en-US" sz="2000" b="1" dirty="0"/>
              <a:t>example: </a:t>
            </a:r>
            <a:r>
              <a:rPr lang="en-US" sz="2000" dirty="0">
                <a:latin typeface="Consolas" panose="020B0609020204030204" pitchFamily="49" charset="0"/>
              </a:rPr>
              <a:t>8nesting_shoveling_showing_example</a:t>
            </a:r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b="1" dirty="0" smtClean="0"/>
              <a:t>Learning: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racing nested loops illustrated with nested loops.</a:t>
            </a:r>
          </a:p>
          <a:p>
            <a:pPr lvl="1"/>
            <a:r>
              <a:rPr lang="en-US" dirty="0" smtClean="0"/>
              <a:t>2 houses to shovel, each has 5 parts</a:t>
            </a:r>
          </a:p>
          <a:p>
            <a:pPr lvl="1"/>
            <a:r>
              <a:rPr lang="en-US" dirty="0" smtClean="0"/>
              <a:t>Each time shoveling begins at a house, we have to start the process of shoveling part 1 – 5.</a:t>
            </a:r>
          </a:p>
          <a:p>
            <a:pPr lvl="1"/>
            <a:r>
              <a:rPr lang="en-US" dirty="0" smtClean="0"/>
              <a:t>While implementation: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house = 1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while(house &lt;=2):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part = 1</a:t>
            </a:r>
          </a:p>
          <a:p>
            <a:pPr marL="796925" lvl="3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solidFill>
                  <a:srgbClr val="0066FF"/>
                </a:solidFill>
                <a:latin typeface="Consolas" panose="020B0609020204030204" pitchFamily="49" charset="0"/>
              </a:rPr>
              <a:t>f"Shoveling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house #{house}")</a:t>
            </a:r>
          </a:p>
          <a:p>
            <a:pPr marL="796925" lvl="3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while(part&lt;=5):</a:t>
            </a:r>
          </a:p>
          <a:p>
            <a:pPr marL="796925" lvl="3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    print(f"\</a:t>
            </a:r>
            <a:r>
              <a:rPr lang="en-US" sz="1600" dirty="0" err="1">
                <a:solidFill>
                  <a:srgbClr val="0066FF"/>
                </a:solidFill>
                <a:latin typeface="Consolas" panose="020B0609020204030204" pitchFamily="49" charset="0"/>
              </a:rPr>
              <a:t>tSide</a:t>
            </a: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walk part #{part}")        </a:t>
            </a:r>
          </a:p>
          <a:p>
            <a:pPr marL="796925" lvl="3" indent="0">
              <a:buNone/>
            </a:pPr>
            <a:r>
              <a:rPr lang="en-US" sz="1600" dirty="0">
                <a:solidFill>
                  <a:srgbClr val="0066FF"/>
                </a:solidFill>
                <a:latin typeface="Consolas" panose="020B0609020204030204" pitchFamily="49" charset="0"/>
              </a:rPr>
              <a:t>        part = part + 1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print()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house = house + 1</a:t>
            </a:r>
            <a:endParaRPr lang="en-CA" sz="16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825" y="3784600"/>
            <a:ext cx="2019300" cy="962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54825" y="3509962"/>
            <a:ext cx="2094872" cy="28777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time: outer loop</a:t>
            </a:r>
            <a:endParaRPr lang="en-CA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154825" y="5152335"/>
            <a:ext cx="2094872" cy="28777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time: outer loop</a:t>
            </a:r>
            <a:endParaRPr lang="en-CA" b="1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4825" y="5500470"/>
            <a:ext cx="1962150" cy="9620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auto">
          <a:xfrm>
            <a:off x="180869" y="5968721"/>
            <a:ext cx="6189785" cy="889279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dirty="0" smtClean="0"/>
              <a:t>JT’s hint </a:t>
            </a:r>
            <a:r>
              <a:rPr lang="en-US" dirty="0" smtClean="0"/>
              <a:t>learning how to </a:t>
            </a:r>
            <a:r>
              <a:rPr lang="en-US" dirty="0" smtClean="0"/>
              <a:t>trace nested loops</a:t>
            </a:r>
          </a:p>
          <a:p>
            <a:pPr marL="180975" indent="-180975">
              <a:buAutoNum type="arabicParenR"/>
            </a:pPr>
            <a:r>
              <a:rPr lang="en-US" dirty="0" smtClean="0"/>
              <a:t>Trace only the </a:t>
            </a:r>
            <a:r>
              <a:rPr lang="en-US" b="1" dirty="0" smtClean="0">
                <a:solidFill>
                  <a:srgbClr val="0066FF"/>
                </a:solidFill>
              </a:rPr>
              <a:t>inner loop </a:t>
            </a:r>
            <a:r>
              <a:rPr lang="en-US" dirty="0" smtClean="0"/>
              <a:t>in isolation (cut-paste the code if you have to).</a:t>
            </a:r>
          </a:p>
          <a:p>
            <a:pPr marL="180975" indent="-180975">
              <a:buAutoNum type="arabicParenR"/>
            </a:pPr>
            <a:r>
              <a:rPr lang="en-US" dirty="0" smtClean="0"/>
              <a:t>Outer loop trace: recall the </a:t>
            </a:r>
            <a:r>
              <a:rPr lang="en-US" b="1" dirty="0" smtClean="0">
                <a:solidFill>
                  <a:srgbClr val="FF0000"/>
                </a:solidFill>
              </a:rPr>
              <a:t>outer body </a:t>
            </a:r>
            <a:r>
              <a:rPr lang="en-US" dirty="0" smtClean="0"/>
              <a:t>runs from start-end each time the outer loop runs. </a:t>
            </a:r>
            <a:endParaRPr lang="en-CA" dirty="0" smtClean="0"/>
          </a:p>
        </p:txBody>
      </p:sp>
      <p:sp>
        <p:nvSpPr>
          <p:cNvPr id="9" name="Left Brace 8"/>
          <p:cNvSpPr/>
          <p:nvPr/>
        </p:nvSpPr>
        <p:spPr bwMode="auto">
          <a:xfrm>
            <a:off x="944545" y="4082988"/>
            <a:ext cx="703385" cy="1748414"/>
          </a:xfrm>
          <a:prstGeom prst="lef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217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Algorithm: Simple Loop, </a:t>
            </a:r>
            <a:r>
              <a:rPr lang="en-US" dirty="0" smtClean="0"/>
              <a:t>Repeat </a:t>
            </a: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</a:t>
            </a:r>
            <a:r>
              <a:rPr lang="en-US" dirty="0" smtClean="0"/>
              <a:t>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example (of something you know) will be used to help illustrate how the new concepts work.</a:t>
            </a:r>
          </a:p>
          <a:p>
            <a:r>
              <a:rPr lang="en-US" dirty="0" smtClean="0"/>
              <a:t>Pseudo code for shoveling the snow for a single residence (single loop)</a:t>
            </a:r>
          </a:p>
          <a:p>
            <a:endParaRPr lang="en-US" dirty="0" smtClean="0"/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While (sidewalk is not sufficiently shoveled)</a:t>
            </a:r>
          </a:p>
          <a:p>
            <a:pPr marL="234950" lvl="1" indent="0">
              <a:buNone/>
            </a:pPr>
            <a:r>
              <a:rPr lang="en-US" sz="1600" dirty="0">
                <a:latin typeface="Comic Sans MS" panose="030F0702030302020204" pitchFamily="66" charset="0"/>
              </a:rPr>
              <a:t>    Shovel some snow</a:t>
            </a:r>
            <a:endParaRPr lang="en-CA" sz="1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8044" y="4981677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https://www.youtube.com/watch?v=-qDUiIzBuZk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7194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Example: Illustrating </a:t>
            </a:r>
            <a:r>
              <a:rPr lang="en-US" dirty="0" smtClean="0"/>
              <a:t>Nesting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For implementation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for house in range(1,3,1):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latin typeface="Consolas" panose="020B0609020204030204" pitchFamily="49" charset="0"/>
              </a:rPr>
              <a:t>f"Shoveling</a:t>
            </a:r>
            <a:r>
              <a:rPr lang="en-US" sz="1600" dirty="0">
                <a:latin typeface="Consolas" panose="020B0609020204030204" pitchFamily="49" charset="0"/>
              </a:rPr>
              <a:t> house #{house}")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for part in range(1,6,1):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print(f"\</a:t>
            </a:r>
            <a:r>
              <a:rPr lang="en-US" sz="1600" dirty="0" err="1">
                <a:latin typeface="Consolas" panose="020B0609020204030204" pitchFamily="49" charset="0"/>
              </a:rPr>
              <a:t>tSide</a:t>
            </a:r>
            <a:r>
              <a:rPr lang="en-US" sz="1600" dirty="0">
                <a:latin typeface="Consolas" panose="020B0609020204030204" pitchFamily="49" charset="0"/>
              </a:rPr>
              <a:t> walk part #{part}")        </a:t>
            </a:r>
          </a:p>
          <a:p>
            <a:pPr marL="796925" lvl="3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print()</a:t>
            </a:r>
            <a:endParaRPr lang="en-US" sz="1600" dirty="0" smtClean="0">
              <a:latin typeface="Consolas" panose="020B0609020204030204" pitchFamily="49" charset="0"/>
            </a:endParaRP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14885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Students-Do: Practice Exercise #1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smtClean="0">
                <a:ea typeface="ＭＳ Ｐゴシック" panose="020B0600070205080204" pitchFamily="34" charset="-128"/>
              </a:rPr>
              <a:t>Write a loop that will repeatedly prompt if the user enters an age that is negative.</a:t>
            </a:r>
          </a:p>
          <a:p>
            <a:pPr lvl="1"/>
            <a:r>
              <a:rPr lang="en-US" altLang="en-US" sz="1800" dirty="0" smtClean="0">
                <a:ea typeface="ＭＳ Ｐゴシック" panose="020B0600070205080204" pitchFamily="34" charset="-128"/>
              </a:rPr>
              <a:t>If an error condition occurs indicate to the user that the age cannot be less than zero.</a:t>
            </a:r>
          </a:p>
          <a:p>
            <a:r>
              <a:rPr lang="en-US" altLang="en-US" sz="2000" dirty="0" smtClean="0">
                <a:ea typeface="ＭＳ Ｐゴシック" panose="020B0600070205080204" pitchFamily="34" charset="-128"/>
              </a:rPr>
              <a:t>Write a second loop that will repeatedly prompt the for user’s name if the nothing is empty i.e. the user just presses enter without entering a name.</a:t>
            </a:r>
          </a:p>
          <a:p>
            <a:pPr lvl="1"/>
            <a:r>
              <a:rPr lang="en-US" altLang="en-US" sz="1800" dirty="0" smtClean="0">
                <a:ea typeface="ＭＳ Ｐゴシック" panose="020B0600070205080204" pitchFamily="34" charset="-128"/>
              </a:rPr>
              <a:t>Hint: here’s one way of checking if the user enters a blank string</a:t>
            </a:r>
          </a:p>
          <a:p>
            <a:pPr marL="460375" lvl="2" indent="0">
              <a:buNone/>
            </a:pP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aString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input()</a:t>
            </a:r>
          </a:p>
          <a:p>
            <a:pPr marL="460375" lvl="2" indent="0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f(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aString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== ""):</a:t>
            </a: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>
              <a:buNone/>
            </a:pP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#Body</a:t>
            </a:r>
          </a:p>
          <a:p>
            <a:pPr lvl="1"/>
            <a:r>
              <a:rPr lang="en-US" altLang="en-US" sz="1800" dirty="0" smtClean="0">
                <a:ea typeface="ＭＳ Ｐゴシック" panose="020B0600070205080204" pitchFamily="34" charset="-128"/>
              </a:rPr>
              <a:t>If </a:t>
            </a:r>
            <a:r>
              <a:rPr lang="en-US" altLang="en-US" sz="1800" dirty="0">
                <a:ea typeface="ＭＳ Ｐゴシック" panose="020B0600070205080204" pitchFamily="34" charset="-128"/>
              </a:rPr>
              <a:t>an error condition occurs indicate to the user that the 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name cannot be blank.</a:t>
            </a:r>
          </a:p>
          <a:p>
            <a:r>
              <a:rPr lang="en-US" altLang="en-US" sz="2000" dirty="0" smtClean="0">
                <a:ea typeface="ＭＳ Ｐゴシック" panose="020B0600070205080204" pitchFamily="34" charset="-128"/>
              </a:rPr>
              <a:t>Only after a valid name and age have been entered display the following message:</a:t>
            </a:r>
          </a:p>
          <a:p>
            <a:pPr lvl="1"/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User enter age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 is a good age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&lt;</a:t>
            </a:r>
            <a:r>
              <a:rPr lang="en-US" altLang="en-US" sz="18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User entered name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&gt; 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 dirty="0" smtClean="0">
                <a:ea typeface="ＭＳ Ｐゴシック" panose="020B0600070205080204" pitchFamily="34" charset="-128"/>
              </a:rPr>
              <a:t>For instance if the user entered “smiley” for the name and “22” for the age then the program would display the following message&gt;s</a:t>
            </a:r>
          </a:p>
          <a:p>
            <a:pPr lvl="2"/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22 is a good age smiley	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801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Students-Do: Practice Exercise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#2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previous program so after displaying a valid name and age it will prompt the user if they wish to enter another name and age.</a:t>
            </a:r>
          </a:p>
          <a:p>
            <a:pPr lvl="1"/>
            <a:r>
              <a:rPr lang="en-US" dirty="0" smtClean="0"/>
              <a:t>As long as the user enters ‘y’ or ‘Y’ (i.e. case insensitive input) the program will repeat the algorithm of the previous program.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57307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Students-Do: Practice Exercise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#3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 that will using nested loops multiply all the products from 1x1 to 12x12 i.e. a “times table”.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95111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Students-Do: Practice Exercise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#4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following program so it draws a rectangle with the user specified number of rows and columns.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element = input("Type in the character used to draw the rectangle: ")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rows = 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(input("Type in the number of rows: "))</a:t>
            </a:r>
          </a:p>
          <a:p>
            <a:pPr marL="225425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columns = 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(input("Type in </a:t>
            </a:r>
            <a:r>
              <a:rPr lang="en-US" sz="1600" dirty="0" smtClean="0">
                <a:latin typeface="Consolas" panose="020B0609020204030204" pitchFamily="49" charset="0"/>
              </a:rPr>
              <a:t>the </a:t>
            </a:r>
            <a:r>
              <a:rPr lang="en-US" sz="1600" dirty="0">
                <a:latin typeface="Consolas" panose="020B0609020204030204" pitchFamily="49" charset="0"/>
              </a:rPr>
              <a:t>number of columns: </a:t>
            </a:r>
            <a:r>
              <a:rPr lang="en-US" sz="1600" dirty="0" smtClean="0">
                <a:latin typeface="Consolas" panose="020B0609020204030204" pitchFamily="49" charset="0"/>
              </a:rPr>
              <a:t>"))</a:t>
            </a:r>
          </a:p>
          <a:p>
            <a:pPr marL="225425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b="1" dirty="0" smtClean="0">
                <a:cs typeface="Calibri" panose="020F0502020204030204" pitchFamily="34" charset="0"/>
              </a:rPr>
              <a:t>Solution to the exercise: </a:t>
            </a:r>
            <a:r>
              <a:rPr lang="en-US" dirty="0" smtClean="0">
                <a:cs typeface="Calibri" panose="020F0502020204030204" pitchFamily="34" charset="0"/>
              </a:rPr>
              <a:t>you can find it in the link on the course website with this week’s lecture materials.</a:t>
            </a:r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7159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>
                <a:ea typeface="ＭＳ Ｐゴシック" panose="020B0600070205080204" pitchFamily="34" charset="-128"/>
              </a:rPr>
              <a:t>After This Section You Should Now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How/when to employ nested branches and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loops.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 to trace their execution (branches with loops, loops with branches, loops within loops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break</a:t>
            </a:r>
            <a:r>
              <a:rPr lang="en-US" altLang="en-US" dirty="0">
                <a:ea typeface="ＭＳ Ｐゴシック" panose="020B0600070205080204" pitchFamily="34" charset="-128"/>
              </a:rPr>
              <a:t> instruction, why it should be avoided and alternatives to its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use.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continue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instruction can be used.</a:t>
            </a:r>
          </a:p>
          <a:p>
            <a:pPr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8798806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Nesting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8178800" cy="5488552"/>
          </a:xfrm>
        </p:spPr>
        <p:txBody>
          <a:bodyPr/>
          <a:lstStyle/>
          <a:p>
            <a:r>
              <a:rPr lang="en-US" dirty="0" smtClean="0"/>
              <a:t>Recall: </a:t>
            </a:r>
            <a:r>
              <a:rPr lang="en-US" b="1" dirty="0" smtClean="0">
                <a:solidFill>
                  <a:srgbClr val="FF0000"/>
                </a:solidFill>
              </a:rPr>
              <a:t>Nested branches </a:t>
            </a:r>
            <a:r>
              <a:rPr lang="en-US" dirty="0" smtClean="0"/>
              <a:t>(one inside the other)</a:t>
            </a:r>
          </a:p>
          <a:p>
            <a:pPr lvl="1"/>
            <a:r>
              <a:rPr lang="en-US" dirty="0" smtClean="0"/>
              <a:t>Nested branches: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 smtClean="0">
              <a:cs typeface="Consolas" panose="020B0609020204030204" pitchFamily="49" charset="0"/>
            </a:endParaRPr>
          </a:p>
          <a:p>
            <a:r>
              <a:rPr lang="en-US" dirty="0" smtClean="0">
                <a:cs typeface="Consolas" panose="020B0609020204030204" pitchFamily="49" charset="0"/>
              </a:rPr>
              <a:t>Branches and loops 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 smtClean="0">
                <a:cs typeface="Consolas" panose="020B0609020204030204" pitchFamily="49" charset="0"/>
              </a:rPr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cs typeface="Consolas" panose="020B0609020204030204" pitchFamily="49" charset="0"/>
              </a:rPr>
              <a:t>) can be nested within each other</a:t>
            </a:r>
          </a:p>
          <a:p>
            <a:pPr marL="176213" lvl="1" indent="0">
              <a:buNone/>
            </a:pPr>
            <a:r>
              <a:rPr lang="en-US" sz="16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# Scenario 1               # 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Scenario 2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		    if(Boolean):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loop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(Boolean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			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...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35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    </a:t>
            </a:r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endParaRPr lang="en-US" sz="135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76213" lvl="1" indent="0">
              <a:buNone/>
            </a:pPr>
            <a:r>
              <a:rPr lang="en-US" sz="1350" b="1" dirty="0">
                <a:latin typeface="Consolas" panose="020B0609020204030204" pitchFamily="49" charset="0"/>
                <a:cs typeface="Consolas" panose="020B0609020204030204" pitchFamily="49" charset="0"/>
              </a:rPr>
              <a:t># Scenario 3</a:t>
            </a:r>
          </a:p>
          <a:p>
            <a:pPr marL="176213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</a:t>
            </a:r>
          </a:p>
          <a:p>
            <a:pPr marL="176213" lvl="1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loop(Boolean):</a:t>
            </a:r>
          </a:p>
          <a:p>
            <a:pPr marL="176213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...</a:t>
            </a:r>
          </a:p>
          <a:p>
            <a:pPr marL="266700" indent="-257175"/>
            <a:endParaRPr lang="en-US" dirty="0" smtClean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95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1 Algorithm</a:t>
            </a:r>
            <a:r>
              <a:rPr lang="en-US" dirty="0"/>
              <a:t>: </a:t>
            </a:r>
            <a:r>
              <a:rPr lang="en-US" dirty="0" smtClean="0"/>
              <a:t>A Choice (</a:t>
            </a:r>
            <a:r>
              <a:rPr lang="en-US" dirty="0" smtClean="0">
                <a:solidFill>
                  <a:srgbClr val="FF0000"/>
                </a:solidFill>
              </a:rPr>
              <a:t>Branch</a:t>
            </a:r>
            <a:r>
              <a:rPr lang="en-US" dirty="0" smtClean="0"/>
              <a:t>) Each </a:t>
            </a:r>
            <a:r>
              <a:rPr lang="en-US" dirty="0"/>
              <a:t>T</a:t>
            </a:r>
            <a:r>
              <a:rPr lang="en-US" dirty="0" smtClean="0"/>
              <a:t>ime A Process Is Repeated (</a:t>
            </a:r>
            <a:r>
              <a:rPr lang="en-US" dirty="0" smtClean="0">
                <a:solidFill>
                  <a:srgbClr val="0066FF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Pseudo code for </a:t>
            </a:r>
            <a:r>
              <a:rPr lang="en-US" dirty="0"/>
              <a:t>s</a:t>
            </a:r>
            <a:r>
              <a:rPr lang="en-US" dirty="0" smtClean="0"/>
              <a:t>hoveling the snow for a single residence (single loop)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500" dirty="0">
                <a:solidFill>
                  <a:srgbClr val="0066FF"/>
                </a:solidFill>
                <a:latin typeface="Comic Sans MS" panose="030F0702030302020204" pitchFamily="66" charset="0"/>
              </a:rPr>
              <a:t>While (sidewalk is not sufficiently shoveled)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Shovel some snow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if(very </a:t>
            </a: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sweaty) then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    wipe brow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  endif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8677" y="4003482"/>
            <a:ext cx="4354830" cy="6550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link to a physical demonstration of the algorithm: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https://www.youtube.com/watch?v=FtGFszTjBJY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06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1</a:t>
            </a:r>
            <a:r>
              <a:rPr lang="en-US" dirty="0" smtClean="0"/>
              <a:t>: As long some condition is met </a:t>
            </a:r>
            <a:r>
              <a:rPr lang="en-US" b="1" dirty="0" smtClean="0">
                <a:solidFill>
                  <a:srgbClr val="FF0000"/>
                </a:solidFill>
              </a:rPr>
              <a:t>a question will be asked</a:t>
            </a:r>
            <a:r>
              <a:rPr lang="en-US" dirty="0" smtClean="0"/>
              <a:t> (branch = question). </a:t>
            </a:r>
          </a:p>
          <a:p>
            <a:pPr lvl="1"/>
            <a:r>
              <a:rPr lang="en-US" dirty="0" smtClean="0"/>
              <a:t>Example: As the question is asked if the answer is invalid then an error message will be displayed.</a:t>
            </a:r>
          </a:p>
          <a:p>
            <a:pPr lvl="2"/>
            <a:r>
              <a:rPr lang="en-US" b="1" dirty="0" smtClean="0"/>
              <a:t>Example</a:t>
            </a:r>
            <a:r>
              <a:rPr lang="en-US" dirty="0" smtClean="0"/>
              <a:t>: While the user entered an invalid value for age (too high or too low) then </a:t>
            </a:r>
            <a:r>
              <a:rPr lang="en-US" b="1" dirty="0" smtClean="0">
                <a:solidFill>
                  <a:srgbClr val="FF0000"/>
                </a:solidFill>
              </a:rPr>
              <a:t>if the age is too low </a:t>
            </a:r>
            <a:r>
              <a:rPr lang="en-US" dirty="0" smtClean="0"/>
              <a:t>an error message will be displayed.</a:t>
            </a:r>
          </a:p>
          <a:p>
            <a:pPr lvl="2"/>
            <a:r>
              <a:rPr lang="en-US" dirty="0" smtClean="0"/>
              <a:t>Type of nesting: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 nested inside of a loop</a:t>
            </a:r>
          </a:p>
          <a:p>
            <a:pPr marL="457200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loop(Boolean):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if(Boolean):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</a:p>
          <a:p>
            <a:pPr marL="293688" lvl="2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17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Nested </a:t>
            </a:r>
            <a:r>
              <a:rPr lang="en-US" dirty="0" smtClean="0"/>
              <a:t>Inside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name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1nestingIFinsideWHILE.py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checking a condition during a repetitive process.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- 1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MIN_AGE = 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MAX_AGE = 118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while((</a:t>
            </a:r>
            <a:r>
              <a:rPr lang="en-CA" sz="18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age &lt; MIN_AGE) or (age &gt; MAX_AGE)):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if(age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&lt; MIN_AGE):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print("Age cannot be lower than", MIN_AGE, "years</a:t>
            </a:r>
            <a:r>
              <a:rPr lang="en-CA" sz="1800" dirty="0" smtClean="0">
                <a:latin typeface="Consolas" panose="020B0609020204030204" pitchFamily="49" charset="0"/>
              </a:rPr>
              <a:t>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#(Age for too high also possible (similar)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age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(input("How old are you (1-118): "))</a:t>
            </a:r>
          </a:p>
          <a:p>
            <a:pPr marL="23495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print("Age=", age, "is age-okay")</a:t>
            </a:r>
          </a:p>
        </p:txBody>
      </p:sp>
    </p:spTree>
    <p:extLst>
      <p:ext uri="{BB962C8B-B14F-4D97-AF65-F5344CB8AC3E}">
        <p14:creationId xmlns:p14="http://schemas.microsoft.com/office/powerpoint/2010/main" val="279895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99" y="265815"/>
            <a:ext cx="8166100" cy="559686"/>
          </a:xfrm>
        </p:spPr>
        <p:txBody>
          <a:bodyPr/>
          <a:lstStyle/>
          <a:p>
            <a:r>
              <a:rPr lang="en-US" dirty="0" smtClean="0"/>
              <a:t>Scenario 2 Algorithm</a:t>
            </a:r>
            <a:r>
              <a:rPr lang="en-US" dirty="0"/>
              <a:t>: </a:t>
            </a:r>
            <a:r>
              <a:rPr lang="en-US" dirty="0" smtClean="0"/>
              <a:t>When Condition Met (</a:t>
            </a:r>
            <a:r>
              <a:rPr lang="en-US" dirty="0" smtClean="0">
                <a:solidFill>
                  <a:srgbClr val="0066FF"/>
                </a:solidFill>
              </a:rPr>
              <a:t>Branch</a:t>
            </a:r>
            <a:r>
              <a:rPr lang="en-US" dirty="0" smtClean="0"/>
              <a:t>) Repeat A Process (</a:t>
            </a:r>
            <a:r>
              <a:rPr lang="en-US" dirty="0" smtClean="0">
                <a:solidFill>
                  <a:srgbClr val="FF0000"/>
                </a:solidFill>
              </a:rPr>
              <a:t>Loop</a:t>
            </a:r>
            <a:r>
              <a:rPr lang="en-US" dirty="0" smtClean="0"/>
              <a:t>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Pseudo code </a:t>
            </a:r>
            <a:r>
              <a:rPr lang="en-US" dirty="0" smtClean="0"/>
              <a:t>for a workday (vs. day off</a:t>
            </a:r>
            <a:r>
              <a:rPr lang="en-US" dirty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sz="1500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If (work day)</a:t>
            </a:r>
            <a:endParaRPr lang="en-US" sz="1500" dirty="0">
              <a:solidFill>
                <a:srgbClr val="0066FF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US" sz="15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while (work there is still work left)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   do some more work</a:t>
            </a:r>
          </a:p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Else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    do non-work stuff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 err="1" smtClean="0">
                <a:latin typeface="Comic Sans MS" panose="030F0702030302020204" pitchFamily="66" charset="0"/>
              </a:rPr>
              <a:t>endif</a:t>
            </a:r>
            <a:endParaRPr lang="en-US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 </a:t>
            </a:r>
            <a:endParaRPr lang="en-CA" sz="1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387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Looping &amp; </a:t>
            </a:r>
            <a:r>
              <a:rPr lang="en-US" dirty="0" smtClean="0">
                <a:solidFill>
                  <a:srgbClr val="FF0000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 2</a:t>
            </a:r>
            <a:r>
              <a:rPr lang="en-US" dirty="0" smtClean="0"/>
              <a:t>: If a question </a:t>
            </a:r>
            <a:r>
              <a:rPr lang="en-US" dirty="0"/>
              <a:t>(Boolean expression for a branch) answers true </a:t>
            </a:r>
            <a:r>
              <a:rPr lang="en-US" dirty="0" smtClean="0"/>
              <a:t>then check if a process should be repeated.</a:t>
            </a:r>
          </a:p>
          <a:p>
            <a:pPr lvl="1"/>
            <a:r>
              <a:rPr lang="en-US" b="1" dirty="0" smtClean="0"/>
              <a:t>Example</a:t>
            </a:r>
            <a:r>
              <a:rPr lang="en-US" dirty="0" smtClean="0"/>
              <a:t>: If the user specified the country of residence as Canada then </a:t>
            </a:r>
            <a:r>
              <a:rPr lang="en-US" b="1" dirty="0" smtClean="0">
                <a:solidFill>
                  <a:srgbClr val="FF0000"/>
                </a:solidFill>
              </a:rPr>
              <a:t>repeatedly prompt for the province of  residence</a:t>
            </a:r>
            <a:r>
              <a:rPr lang="en-US" dirty="0" smtClean="0"/>
              <a:t> as long as the province is not valid.</a:t>
            </a:r>
          </a:p>
          <a:p>
            <a:pPr lvl="1"/>
            <a:r>
              <a:rPr lang="en-US" dirty="0" smtClean="0"/>
              <a:t>Type of nesting: a loop nested inside of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f(Boolean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293688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loop():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93688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53544</TotalTime>
  <Pages>8</Pages>
  <Words>2744</Words>
  <Application>Microsoft Office PowerPoint</Application>
  <PresentationFormat>On-screen Show (4:3)</PresentationFormat>
  <Paragraphs>380</Paragraphs>
  <Slides>36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ＭＳ Ｐゴシック</vt:lpstr>
      <vt:lpstr>Arial</vt:lpstr>
      <vt:lpstr>Calibri</vt:lpstr>
      <vt:lpstr>Comic Sans MS</vt:lpstr>
      <vt:lpstr>Consolas</vt:lpstr>
      <vt:lpstr>Courier New</vt:lpstr>
      <vt:lpstr>Garamond</vt:lpstr>
      <vt:lpstr>Times New Roman</vt:lpstr>
      <vt:lpstr>Wingdings</vt:lpstr>
      <vt:lpstr>evaluation_intro</vt:lpstr>
      <vt:lpstr>Loops In Python: Part 3  </vt:lpstr>
      <vt:lpstr>Recap: What You Know</vt:lpstr>
      <vt:lpstr>Algorithm: Simple Loop, Repeat An Action</vt:lpstr>
      <vt:lpstr>Nesting</vt:lpstr>
      <vt:lpstr>Scenario 1 Algorithm: A Choice (Branch) Each Time A Process Is Repeated (Loop) </vt:lpstr>
      <vt:lpstr>Recognizing When Looping &amp; Nesting Is Needed</vt:lpstr>
      <vt:lpstr>IF Nested Inside A While</vt:lpstr>
      <vt:lpstr>Scenario 2 Algorithm: When Condition Met (Branch) Repeat A Process (Loop) </vt:lpstr>
      <vt:lpstr>Recognizing When Looping &amp; Nesting Is Needed</vt:lpstr>
      <vt:lpstr>While Nested Inside An IF</vt:lpstr>
      <vt:lpstr>Scenario 3 Algorithm: Each Time A Repeated Process Begins (1st Outer Loop) Repeat 2nd Process (2nd Inner Loop) </vt:lpstr>
      <vt:lpstr>Recognizing When Looping &amp; Nesting Is Needed</vt:lpstr>
      <vt:lpstr>Nested Loop: Example Process In Pseudo Code</vt:lpstr>
      <vt:lpstr>While Nested Inside Another While</vt:lpstr>
      <vt:lpstr>The Break Instruction</vt:lpstr>
      <vt:lpstr>Using Other Python Libraries</vt:lpstr>
      <vt:lpstr>Some Python Libraries (‘Modules’)</vt:lpstr>
      <vt:lpstr>The Break Instruction (2)</vt:lpstr>
      <vt:lpstr>The Break Should Be Rarely Used</vt:lpstr>
      <vt:lpstr>Another Reason For Avoiding Break</vt:lpstr>
      <vt:lpstr>An Alternate To Using A ‘Break’</vt:lpstr>
      <vt:lpstr>Another Alternative To Using A ‘Break’</vt:lpstr>
      <vt:lpstr>Alternative To Using Break</vt:lpstr>
      <vt:lpstr>The Continue Instruction</vt:lpstr>
      <vt:lpstr>The Continue Instruction: Flowchart</vt:lpstr>
      <vt:lpstr>The Continue Instruction: Pseudo-Code</vt:lpstr>
      <vt:lpstr>Example Of Using Continue</vt:lpstr>
      <vt:lpstr>Example Of Using Continue (2)</vt:lpstr>
      <vt:lpstr>Extra Example: Illustrating Nesting</vt:lpstr>
      <vt:lpstr>Extra Example: Illustrating Nesting (2)</vt:lpstr>
      <vt:lpstr>Students-Do: Practice Exercise #1</vt:lpstr>
      <vt:lpstr>Students-Do: Practice Exercise #2</vt:lpstr>
      <vt:lpstr>Students-Do: Practice Exercise #3</vt:lpstr>
      <vt:lpstr>Students-Do: Practice Exercise #4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Nesting and other looping concepts</dc:title>
  <dc:subject>Introduction to Programming for Computer Science Majors</dc:subject>
  <dc:creator>James Tam</dc:creator>
  <cp:keywords>nesting;break;continue;spegetti coding</cp:keywords>
  <cp:lastModifiedBy>James Tam</cp:lastModifiedBy>
  <cp:revision>3620</cp:revision>
  <cp:lastPrinted>2014-08-25T22:49:30Z</cp:lastPrinted>
  <dcterms:created xsi:type="dcterms:W3CDTF">1995-08-18T10:27:02Z</dcterms:created>
  <dcterms:modified xsi:type="dcterms:W3CDTF">2025-09-29T07:47:10Z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