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9" r:id="rId1"/>
  </p:sldMasterIdLst>
  <p:notesMasterIdLst>
    <p:notesMasterId r:id="rId24"/>
  </p:notesMasterIdLst>
  <p:handoutMasterIdLst>
    <p:handoutMasterId r:id="rId25"/>
  </p:handoutMasterIdLst>
  <p:sldIdLst>
    <p:sldId id="1041" r:id="rId2"/>
    <p:sldId id="1131" r:id="rId3"/>
    <p:sldId id="1132" r:id="rId4"/>
    <p:sldId id="1133" r:id="rId5"/>
    <p:sldId id="1134" r:id="rId6"/>
    <p:sldId id="1135" r:id="rId7"/>
    <p:sldId id="1139" r:id="rId8"/>
    <p:sldId id="1149" r:id="rId9"/>
    <p:sldId id="1140" r:id="rId10"/>
    <p:sldId id="1147" r:id="rId11"/>
    <p:sldId id="1136" r:id="rId12"/>
    <p:sldId id="1137" r:id="rId13"/>
    <p:sldId id="1138" r:id="rId14"/>
    <p:sldId id="1141" r:id="rId15"/>
    <p:sldId id="1142" r:id="rId16"/>
    <p:sldId id="1143" r:id="rId17"/>
    <p:sldId id="1144" r:id="rId18"/>
    <p:sldId id="1145" r:id="rId19"/>
    <p:sldId id="1146" r:id="rId20"/>
    <p:sldId id="1148" r:id="rId21"/>
    <p:sldId id="1130" r:id="rId22"/>
    <p:sldId id="1084" r:id="rId23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sz="1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sz="1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sz="1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sz="1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D6F26471-FEB2-44B3-9190-E7321EB30207}">
          <p14:sldIdLst>
            <p14:sldId id="1041"/>
            <p14:sldId id="1131"/>
            <p14:sldId id="1132"/>
            <p14:sldId id="1133"/>
            <p14:sldId id="1134"/>
            <p14:sldId id="1135"/>
            <p14:sldId id="1139"/>
            <p14:sldId id="1149"/>
            <p14:sldId id="1140"/>
            <p14:sldId id="1147"/>
            <p14:sldId id="1136"/>
            <p14:sldId id="1137"/>
            <p14:sldId id="1138"/>
            <p14:sldId id="1141"/>
            <p14:sldId id="1142"/>
            <p14:sldId id="1143"/>
            <p14:sldId id="1144"/>
            <p14:sldId id="1145"/>
            <p14:sldId id="1146"/>
            <p14:sldId id="1148"/>
            <p14:sldId id="1130"/>
            <p14:sldId id="1084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7">
          <p15:clr>
            <a:srgbClr val="A4A3A4"/>
          </p15:clr>
        </p15:guide>
        <p15:guide id="2" pos="2208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James Tam" initials="JT" lastIdx="3" clrIdx="0">
    <p:extLst>
      <p:ext uri="{19B8F6BF-5375-455C-9EA6-DF929625EA0E}">
        <p15:presenceInfo xmlns:p15="http://schemas.microsoft.com/office/powerpoint/2012/main" userId="James Tam" providerId="None"/>
      </p:ext>
    </p:extLst>
  </p:cmAuthor>
  <p:cmAuthor id="2" name="James Tam" initials="JT [2]" lastIdx="1" clrIdx="1">
    <p:extLst>
      <p:ext uri="{19B8F6BF-5375-455C-9EA6-DF929625EA0E}">
        <p15:presenceInfo xmlns:p15="http://schemas.microsoft.com/office/powerpoint/2012/main" userId="b79815ee8932e927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0066FF"/>
    <a:srgbClr val="FFFFFF"/>
    <a:srgbClr val="783245"/>
    <a:srgbClr val="FFFFCC"/>
    <a:srgbClr val="FCD5B5"/>
    <a:srgbClr val="808000"/>
    <a:srgbClr val="66FFCC"/>
    <a:srgbClr val="00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079" autoAdjust="0"/>
    <p:restoredTop sz="85768" autoAdjust="0"/>
  </p:normalViewPr>
  <p:slideViewPr>
    <p:cSldViewPr snapToGrid="0">
      <p:cViewPr varScale="1">
        <p:scale>
          <a:sx n="95" d="100"/>
          <a:sy n="95" d="100"/>
        </p:scale>
        <p:origin x="168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>
        <p:scale>
          <a:sx n="100" d="100"/>
          <a:sy n="100" d="100"/>
        </p:scale>
        <p:origin x="1044" y="-816"/>
      </p:cViewPr>
      <p:guideLst>
        <p:guide orient="horz" pos="2927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84" tIns="0" rIns="19084" bIns="0" numCol="1" anchor="t" anchorCtr="0" compatLnSpc="1">
            <a:prstTxWarp prst="textNoShape">
              <a:avLst/>
            </a:prstTxWarp>
          </a:bodyPr>
          <a:lstStyle>
            <a:lvl1pPr defTabSz="952500" eaLnBrk="0" hangingPunct="0">
              <a:defRPr sz="1000" i="1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1925" y="0"/>
            <a:ext cx="303847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84" tIns="0" rIns="19084" bIns="0" numCol="1" anchor="t" anchorCtr="0" compatLnSpc="1">
            <a:prstTxWarp prst="textNoShape">
              <a:avLst/>
            </a:prstTxWarp>
          </a:bodyPr>
          <a:lstStyle>
            <a:lvl1pPr algn="r" defTabSz="952500" eaLnBrk="0" hangingPunct="0">
              <a:defRPr sz="1000" i="1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1263"/>
            <a:ext cx="303847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6000" tIns="0" rIns="19084" bIns="0" numCol="1" anchor="b" anchorCtr="0" compatLnSpc="1">
            <a:prstTxWarp prst="textNoShape">
              <a:avLst/>
            </a:prstTxWarp>
          </a:bodyPr>
          <a:lstStyle>
            <a:lvl1pPr defTabSz="952500" eaLnBrk="0" hangingPunct="0">
              <a:defRPr sz="1000" i="1" dirty="0" smtClean="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en-US" dirty="0"/>
              <a:t>Repetition via loops</a:t>
            </a:r>
          </a:p>
          <a:p>
            <a:pPr>
              <a:defRPr/>
            </a:pPr>
            <a:endParaRPr lang="en-US" dirty="0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1925" y="8831263"/>
            <a:ext cx="303847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84" tIns="0" rIns="19084" bIns="0" numCol="1" anchor="b" anchorCtr="0" compatLnSpc="1">
            <a:prstTxWarp prst="textNoShape">
              <a:avLst/>
            </a:prstTxWarp>
          </a:bodyPr>
          <a:lstStyle>
            <a:lvl1pPr algn="r" defTabSz="952500" eaLnBrk="0" hangingPunct="0">
              <a:defRPr sz="1000" i="1"/>
            </a:lvl1pPr>
          </a:lstStyle>
          <a:p>
            <a:fld id="{C4BD0D69-FD40-4614-8ED8-EC203C0DDE4E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19117103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84" tIns="0" rIns="19084" bIns="0" numCol="1" anchor="t" anchorCtr="0" compatLnSpc="1">
            <a:prstTxWarp prst="textNoShape">
              <a:avLst/>
            </a:prstTxWarp>
          </a:bodyPr>
          <a:lstStyle>
            <a:lvl1pPr defTabSz="952500" eaLnBrk="0" hangingPunct="0">
              <a:defRPr sz="1000" i="1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1925" y="0"/>
            <a:ext cx="303847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84" tIns="0" rIns="19084" bIns="0" numCol="1" anchor="t" anchorCtr="0" compatLnSpc="1">
            <a:prstTxWarp prst="textNoShape">
              <a:avLst/>
            </a:prstTxWarp>
          </a:bodyPr>
          <a:lstStyle>
            <a:lvl1pPr algn="r" defTabSz="952500" eaLnBrk="0" hangingPunct="0">
              <a:defRPr sz="1000" i="1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1263"/>
            <a:ext cx="303847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84" tIns="0" rIns="19084" bIns="0" numCol="1" anchor="b" anchorCtr="0" compatLnSpc="1">
            <a:prstTxWarp prst="textNoShape">
              <a:avLst/>
            </a:prstTxWarp>
          </a:bodyPr>
          <a:lstStyle>
            <a:lvl1pPr defTabSz="952500" eaLnBrk="0" hangingPunct="0">
              <a:defRPr sz="1000" i="1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1925" y="8831263"/>
            <a:ext cx="303847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84" tIns="0" rIns="19084" bIns="0" numCol="1" anchor="b" anchorCtr="0" compatLnSpc="1">
            <a:prstTxWarp prst="textNoShape">
              <a:avLst/>
            </a:prstTxWarp>
          </a:bodyPr>
          <a:lstStyle>
            <a:lvl1pPr algn="r" defTabSz="952500" eaLnBrk="0" hangingPunct="0">
              <a:defRPr sz="1000" i="1">
                <a:latin typeface="Times New Roman" panose="02020603050405020304" pitchFamily="18" charset="0"/>
              </a:defRPr>
            </a:lvl1pPr>
          </a:lstStyle>
          <a:p>
            <a:fld id="{1EA6677B-2DAB-4DCC-A86A-F7F0F8DD4460}" type="slidenum">
              <a:rPr lang="en-US" altLang="en-US"/>
              <a:pPr/>
              <a:t>‹#›</a:t>
            </a:fld>
            <a:endParaRPr lang="en-US" altLang="en-US" dirty="0"/>
          </a:p>
        </p:txBody>
      </p:sp>
      <p:sp>
        <p:nvSpPr>
          <p:cNvPr id="14342" name="Rectangle 6"/>
          <p:cNvSpPr>
            <a:spLocks noChangeArrowheads="1"/>
          </p:cNvSpPr>
          <p:nvPr/>
        </p:nvSpPr>
        <p:spPr bwMode="auto">
          <a:xfrm>
            <a:off x="3136900" y="8853488"/>
            <a:ext cx="735013" cy="252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9064" tIns="46123" rIns="89064" bIns="46123">
            <a:spAutoFit/>
          </a:bodyPr>
          <a:lstStyle>
            <a:lvl1pPr defTabSz="9017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9017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9017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9017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9017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9017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9017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9017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9017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en-US" altLang="en-US" sz="1200" dirty="0"/>
              <a:t>Page </a:t>
            </a:r>
            <a:fld id="{61724E73-F4A3-492F-94FF-9B4325E9C044}" type="slidenum">
              <a:rPr lang="en-US" altLang="en-US" sz="1200"/>
              <a:pPr algn="ctr">
                <a:lnSpc>
                  <a:spcPct val="90000"/>
                </a:lnSpc>
              </a:pPr>
              <a:t>‹#›</a:t>
            </a:fld>
            <a:endParaRPr lang="en-US" altLang="en-US" sz="1200" dirty="0"/>
          </a:p>
        </p:txBody>
      </p:sp>
      <p:sp>
        <p:nvSpPr>
          <p:cNvPr id="80903" name="Rectangle 7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92213" y="703263"/>
            <a:ext cx="4629150" cy="3471862"/>
          </a:xfrm>
          <a:prstGeom prst="rect">
            <a:avLst/>
          </a:prstGeom>
          <a:noFill/>
          <a:ln w="12699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56" name="Rectangle 8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5038" y="4414838"/>
            <a:ext cx="5140325" cy="4183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836" tIns="47713" rIns="93836" bIns="4771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Body Text</a:t>
            </a:r>
          </a:p>
          <a:p>
            <a:pPr lvl="0"/>
            <a:r>
              <a:rPr lang="en-US" noProof="0" smtClean="0"/>
              <a:t>Second Level</a:t>
            </a:r>
          </a:p>
          <a:p>
            <a:pPr lvl="0"/>
            <a:r>
              <a:rPr lang="en-US" noProof="0" smtClean="0"/>
              <a:t>Third Level</a:t>
            </a:r>
          </a:p>
          <a:p>
            <a:pPr lvl="0"/>
            <a:r>
              <a:rPr lang="en-US" noProof="0" smtClean="0"/>
              <a:t>Fourth Level</a:t>
            </a:r>
          </a:p>
          <a:p>
            <a:pPr lvl="0"/>
            <a:r>
              <a:rPr lang="en-US" noProof="0" smtClean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34957766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defTabSz="949325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742950" indent="-285750" algn="l" defTabSz="949325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1143000" indent="-228600" algn="l" defTabSz="949325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600200" indent="-228600" algn="l" defTabSz="949325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2057400" indent="-228600" algn="l" defTabSz="949325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5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 defTabSz="9334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algn="l" defTabSz="9334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algn="l" defTabSz="9334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algn="l" defTabSz="9334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algn="l" defTabSz="9334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>
              <a:spcBef>
                <a:spcPct val="0"/>
              </a:spcBef>
            </a:pPr>
            <a:fld id="{3A03D8A0-386D-4F12-97A6-90825291D810}" type="slidenum">
              <a:rPr lang="en-US" altLang="en-US" sz="1000">
                <a:solidFill>
                  <a:srgbClr val="000000"/>
                </a:solidFill>
                <a:latin typeface="Times New Roman" panose="02020603050405020304" pitchFamily="18" charset="0"/>
              </a:rPr>
              <a:pPr algn="r">
                <a:spcBef>
                  <a:spcPct val="0"/>
                </a:spcBef>
              </a:pPr>
              <a:t>1</a:t>
            </a:fld>
            <a:endParaRPr lang="en-US" altLang="en-US" sz="1000" dirty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911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1140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CA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338455860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90625" y="701675"/>
            <a:ext cx="4630738" cy="3473450"/>
          </a:xfrm>
          <a:ln/>
        </p:spPr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sv-SE" altLang="en-US" dirty="0" smtClean="0">
              <a:latin typeface="Calibri" panose="020F0502020204030204" pitchFamily="34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56344829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90625" y="701675"/>
            <a:ext cx="4630738" cy="3473450"/>
          </a:xfrm>
          <a:ln/>
        </p:spPr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sv-SE" altLang="en-US" dirty="0" smtClean="0">
              <a:latin typeface="Calibri" panose="020F0502020204030204" pitchFamily="34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98010553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90625" y="701675"/>
            <a:ext cx="4630738" cy="3473450"/>
          </a:xfrm>
          <a:ln/>
        </p:spPr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sv-SE" altLang="en-US" dirty="0" smtClean="0">
              <a:latin typeface="Calibri" panose="020F0502020204030204" pitchFamily="34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46272372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0963" name="Rectangle 3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CA" altLang="en-US" dirty="0" smtClean="0">
              <a:latin typeface="Arial" panose="020B0604020202020204" pitchFamily="34" charset="0"/>
              <a:ea typeface="ＭＳ Ｐゴシック" panose="020B0600070205080204" pitchFamily="34" charset="-128"/>
            </a:endParaRPr>
          </a:p>
          <a:p>
            <a:endParaRPr lang="en-CA" altLang="en-US" dirty="0" smtClean="0">
              <a:latin typeface="Calibri" panose="020F0502020204030204" pitchFamily="34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66446658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CA" dirty="0" smtClean="0"/>
              <a:t>for </a:t>
            </a:r>
            <a:r>
              <a:rPr lang="en-CA" dirty="0" err="1" smtClean="0"/>
              <a:t>i</a:t>
            </a:r>
            <a:r>
              <a:rPr lang="en-CA" dirty="0" smtClean="0"/>
              <a:t> in range(2,4):</a:t>
            </a:r>
          </a:p>
          <a:p>
            <a:r>
              <a:rPr lang="en-CA" dirty="0" smtClean="0"/>
              <a:t>    print(</a:t>
            </a:r>
            <a:r>
              <a:rPr lang="en-CA" dirty="0" err="1" smtClean="0"/>
              <a:t>i</a:t>
            </a:r>
            <a:r>
              <a:rPr lang="en-CA" dirty="0" smtClean="0"/>
              <a:t>)</a:t>
            </a:r>
          </a:p>
          <a:p>
            <a:r>
              <a:rPr lang="en-US" dirty="0" smtClean="0"/>
              <a:t>2</a:t>
            </a:r>
          </a:p>
          <a:p>
            <a:r>
              <a:rPr lang="en-US" dirty="0" smtClean="0"/>
              <a:t>3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A6677B-2DAB-4DCC-A86A-F7F0F8DD4460}" type="slidenum">
              <a:rPr lang="en-US" altLang="en-US" smtClean="0"/>
              <a:pPr/>
              <a:t>8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0847506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52525" y="690563"/>
            <a:ext cx="4554538" cy="34163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9267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buFontTx/>
              <a:buChar char="•"/>
            </a:pPr>
            <a:endParaRPr lang="en-US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38981185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241300" y="139700"/>
            <a:ext cx="8775700" cy="6553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defRPr/>
            </a:pPr>
            <a:endParaRPr lang="en-CA" altLang="en-US" dirty="0" smtClean="0">
              <a:ea typeface="+mn-ea"/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8232775" y="6629400"/>
            <a:ext cx="911225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en-US" altLang="en-US" sz="900" dirty="0" smtClean="0">
                <a:latin typeface="Times New Roman" pitchFamily="18" charset="0"/>
                <a:ea typeface="+mn-ea"/>
              </a:rPr>
              <a:t>James Tam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3556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algn="ctr">
              <a:defRPr sz="3200"/>
            </a:lvl1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810747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84950" y="303213"/>
            <a:ext cx="2051050" cy="617378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31800" y="303213"/>
            <a:ext cx="6000750" cy="617378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16601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800" y="303213"/>
            <a:ext cx="8166100" cy="52228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108075"/>
            <a:ext cx="4013200" cy="53689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22800" y="1108075"/>
            <a:ext cx="4013200" cy="26082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22800" y="3868738"/>
            <a:ext cx="4013200" cy="26082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89904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4pPr marL="971550" indent="-285750">
              <a:buFont typeface="Courier New" panose="02070309020205020404" pitchFamily="49" charset="0"/>
              <a:buChar char="o"/>
              <a:defRPr/>
            </a:lvl4pPr>
            <a:lvl5pPr marL="1077913" indent="-174625">
              <a:buFont typeface="Wingdings" panose="05000000000000000000" pitchFamily="2" charset="2"/>
              <a:buChar char="§"/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92478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108075"/>
            <a:ext cx="4013200" cy="53689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2800" y="1108075"/>
            <a:ext cx="4013200" cy="53689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96899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98027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97350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033323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447943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995200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77057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31800" y="303213"/>
            <a:ext cx="8166100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Slide Title</a:t>
            </a:r>
          </a:p>
        </p:txBody>
      </p:sp>
      <p:sp>
        <p:nvSpPr>
          <p:cNvPr id="1027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65138" y="1100138"/>
            <a:ext cx="8178800" cy="536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 smtClean="0"/>
              <a:t>Body Text</a:t>
            </a:r>
          </a:p>
          <a:p>
            <a:pPr lvl="1"/>
            <a:r>
              <a:rPr lang="en-US" altLang="en-US" dirty="0" smtClean="0"/>
              <a:t>Second Level</a:t>
            </a:r>
          </a:p>
          <a:p>
            <a:pPr lvl="2"/>
            <a:r>
              <a:rPr lang="en-US" altLang="en-US" dirty="0" smtClean="0"/>
              <a:t>Third Level</a:t>
            </a:r>
          </a:p>
          <a:p>
            <a:pPr lvl="3"/>
            <a:r>
              <a:rPr lang="en-US" altLang="en-US" dirty="0" smtClean="0"/>
              <a:t>Fourth Level</a:t>
            </a:r>
          </a:p>
        </p:txBody>
      </p:sp>
      <p:sp>
        <p:nvSpPr>
          <p:cNvPr id="1029" name="Rectangle 6"/>
          <p:cNvSpPr>
            <a:spLocks noChangeArrowheads="1"/>
          </p:cNvSpPr>
          <p:nvPr/>
        </p:nvSpPr>
        <p:spPr bwMode="auto">
          <a:xfrm>
            <a:off x="8164513" y="6629400"/>
            <a:ext cx="911225" cy="231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en-US" altLang="en-US" sz="900" dirty="0" smtClean="0">
                <a:latin typeface="Garamond" panose="02020404030301010803" pitchFamily="18" charset="0"/>
                <a:ea typeface="+mn-ea"/>
              </a:rPr>
              <a:t>James Tam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699" r:id="rId1"/>
    <p:sldLayoutId id="2147484689" r:id="rId2"/>
    <p:sldLayoutId id="2147484690" r:id="rId3"/>
    <p:sldLayoutId id="2147484691" r:id="rId4"/>
    <p:sldLayoutId id="2147484692" r:id="rId5"/>
    <p:sldLayoutId id="2147484693" r:id="rId6"/>
    <p:sldLayoutId id="2147484694" r:id="rId7"/>
    <p:sldLayoutId id="2147484695" r:id="rId8"/>
    <p:sldLayoutId id="2147484696" r:id="rId9"/>
    <p:sldLayoutId id="2147484697" r:id="rId10"/>
    <p:sldLayoutId id="2147484698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 u="sng">
          <a:solidFill>
            <a:schemeClr val="tx2"/>
          </a:solidFill>
          <a:latin typeface="Calibri" panose="020F0502020204030204" pitchFamily="34" charset="0"/>
          <a:ea typeface="ＭＳ Ｐゴシック" charset="0"/>
          <a:cs typeface="ＭＳ Ｐゴシック" charset="0"/>
        </a:defRPr>
      </a:lvl1pPr>
      <a:lvl2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 u="sng">
          <a:solidFill>
            <a:schemeClr val="tx2"/>
          </a:solidFill>
          <a:latin typeface="Calibri" pitchFamily="34" charset="0"/>
          <a:ea typeface="ＭＳ Ｐゴシック" charset="0"/>
          <a:cs typeface="ＭＳ Ｐゴシック" charset="0"/>
        </a:defRPr>
      </a:lvl2pPr>
      <a:lvl3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 u="sng">
          <a:solidFill>
            <a:schemeClr val="tx2"/>
          </a:solidFill>
          <a:latin typeface="Calibri" pitchFamily="34" charset="0"/>
          <a:ea typeface="ＭＳ Ｐゴシック" charset="0"/>
          <a:cs typeface="ＭＳ Ｐゴシック" charset="0"/>
        </a:defRPr>
      </a:lvl3pPr>
      <a:lvl4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 u="sng">
          <a:solidFill>
            <a:schemeClr val="tx2"/>
          </a:solidFill>
          <a:latin typeface="Calibri" pitchFamily="34" charset="0"/>
          <a:ea typeface="ＭＳ Ｐゴシック" charset="0"/>
          <a:cs typeface="ＭＳ Ｐゴシック" charset="0"/>
        </a:defRPr>
      </a:lvl4pPr>
      <a:lvl5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 u="sng">
          <a:solidFill>
            <a:schemeClr val="tx2"/>
          </a:solidFill>
          <a:latin typeface="Calibri" pitchFamily="34" charset="0"/>
          <a:ea typeface="ＭＳ Ｐゴシック" charset="0"/>
          <a:cs typeface="ＭＳ Ｐゴシック" charset="0"/>
        </a:defRPr>
      </a:lvl5pPr>
      <a:lvl6pPr marL="4572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 b="1" u="sng">
          <a:solidFill>
            <a:schemeClr val="tx2"/>
          </a:solidFill>
          <a:latin typeface="Times New Roman" pitchFamily="18" charset="0"/>
        </a:defRPr>
      </a:lvl6pPr>
      <a:lvl7pPr marL="9144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 b="1" u="sng">
          <a:solidFill>
            <a:schemeClr val="tx2"/>
          </a:solidFill>
          <a:latin typeface="Times New Roman" pitchFamily="18" charset="0"/>
        </a:defRPr>
      </a:lvl7pPr>
      <a:lvl8pPr marL="13716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 b="1" u="sng">
          <a:solidFill>
            <a:schemeClr val="tx2"/>
          </a:solidFill>
          <a:latin typeface="Times New Roman" pitchFamily="18" charset="0"/>
        </a:defRPr>
      </a:lvl8pPr>
      <a:lvl9pPr marL="18288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 b="1" u="sng">
          <a:solidFill>
            <a:schemeClr val="tx2"/>
          </a:solidFill>
          <a:latin typeface="Times New Roman" pitchFamily="18" charset="0"/>
        </a:defRPr>
      </a:lvl9pPr>
    </p:titleStyle>
    <p:bodyStyle>
      <a:lvl1pPr marL="174625" indent="-174625" algn="l" rtl="0" eaLnBrk="0" fontAlgn="base" hangingPunct="0">
        <a:spcBef>
          <a:spcPct val="30000"/>
        </a:spcBef>
        <a:spcAft>
          <a:spcPct val="0"/>
        </a:spcAft>
        <a:buChar char="•"/>
        <a:defRPr sz="2400">
          <a:solidFill>
            <a:schemeClr val="tx1"/>
          </a:solidFill>
          <a:latin typeface="Calibri" panose="020F0502020204030204" pitchFamily="34" charset="0"/>
          <a:ea typeface="ＭＳ Ｐゴシック" charset="0"/>
          <a:cs typeface="ＭＳ Ｐゴシック" charset="0"/>
        </a:defRPr>
      </a:lvl1pPr>
      <a:lvl2pPr marL="346075" indent="-171450" algn="l" rtl="0" eaLnBrk="0" fontAlgn="base" hangingPunct="0">
        <a:spcBef>
          <a:spcPct val="10000"/>
        </a:spcBef>
        <a:spcAft>
          <a:spcPct val="0"/>
        </a:spcAft>
        <a:buSzPct val="100000"/>
        <a:buFont typeface="Times New Roman" panose="02020603050405020304" pitchFamily="18" charset="0"/>
        <a:buChar char="-"/>
        <a:defRPr sz="2000">
          <a:solidFill>
            <a:schemeClr val="tx1"/>
          </a:solidFill>
          <a:latin typeface="Calibri" panose="020F0502020204030204" pitchFamily="34" charset="0"/>
          <a:ea typeface="ＭＳ Ｐゴシック" charset="0"/>
        </a:defRPr>
      </a:lvl2pPr>
      <a:lvl3pPr marL="622300" indent="-161925" algn="l" rtl="0" eaLnBrk="0" fontAlgn="base" hangingPunct="0">
        <a:lnSpc>
          <a:spcPct val="90000"/>
        </a:lnSpc>
        <a:spcBef>
          <a:spcPct val="10000"/>
        </a:spcBef>
        <a:spcAft>
          <a:spcPct val="0"/>
        </a:spcAft>
        <a:buSzPct val="100000"/>
        <a:buChar char="•"/>
        <a:defRPr>
          <a:solidFill>
            <a:schemeClr val="tx1"/>
          </a:solidFill>
          <a:latin typeface="Calibri" panose="020F0502020204030204" pitchFamily="34" charset="0"/>
          <a:ea typeface="ＭＳ Ｐゴシック" charset="0"/>
        </a:defRPr>
      </a:lvl3pPr>
      <a:lvl4pPr marL="800100" indent="-114300" algn="l" rtl="0" eaLnBrk="0" fontAlgn="base" hangingPunct="0">
        <a:spcBef>
          <a:spcPct val="10000"/>
        </a:spcBef>
        <a:spcAft>
          <a:spcPct val="0"/>
        </a:spcAft>
        <a:defRPr>
          <a:solidFill>
            <a:schemeClr val="tx1"/>
          </a:solidFill>
          <a:latin typeface="Calibri" panose="020F0502020204030204" pitchFamily="34" charset="0"/>
          <a:ea typeface="ＭＳ Ｐゴシック" charset="0"/>
        </a:defRPr>
      </a:lvl4pPr>
      <a:lvl5pPr marL="1028700" indent="-114300" algn="l" rtl="0" eaLnBrk="0" fontAlgn="base" hangingPunct="0">
        <a:spcBef>
          <a:spcPct val="10000"/>
        </a:spcBef>
        <a:spcAft>
          <a:spcPct val="0"/>
        </a:spcAft>
        <a:defRPr>
          <a:solidFill>
            <a:schemeClr val="tx1"/>
          </a:solidFill>
          <a:latin typeface="Calibri" panose="020F0502020204030204" pitchFamily="34" charset="0"/>
          <a:ea typeface="ＭＳ Ｐゴシック" charset="0"/>
        </a:defRPr>
      </a:lvl5pPr>
      <a:lvl6pPr marL="1485900" indent="-114300" algn="l" rtl="0" eaLnBrk="0" fontAlgn="base" hangingPunct="0">
        <a:spcBef>
          <a:spcPct val="10000"/>
        </a:spcBef>
        <a:spcAft>
          <a:spcPct val="0"/>
        </a:spcAft>
        <a:defRPr>
          <a:solidFill>
            <a:schemeClr val="tx1"/>
          </a:solidFill>
          <a:latin typeface="+mn-lt"/>
        </a:defRPr>
      </a:lvl6pPr>
      <a:lvl7pPr marL="1943100" indent="-114300" algn="l" rtl="0" eaLnBrk="0" fontAlgn="base" hangingPunct="0">
        <a:spcBef>
          <a:spcPct val="10000"/>
        </a:spcBef>
        <a:spcAft>
          <a:spcPct val="0"/>
        </a:spcAft>
        <a:defRPr>
          <a:solidFill>
            <a:schemeClr val="tx1"/>
          </a:solidFill>
          <a:latin typeface="+mn-lt"/>
        </a:defRPr>
      </a:lvl7pPr>
      <a:lvl8pPr marL="2400300" indent="-114300" algn="l" rtl="0" eaLnBrk="0" fontAlgn="base" hangingPunct="0">
        <a:spcBef>
          <a:spcPct val="10000"/>
        </a:spcBef>
        <a:spcAft>
          <a:spcPct val="0"/>
        </a:spcAft>
        <a:defRPr>
          <a:solidFill>
            <a:schemeClr val="tx1"/>
          </a:solidFill>
          <a:latin typeface="+mn-lt"/>
        </a:defRPr>
      </a:lvl8pPr>
      <a:lvl9pPr marL="2857500" indent="-114300" algn="l" rtl="0" eaLnBrk="0" fontAlgn="base" hangingPunct="0">
        <a:spcBef>
          <a:spcPct val="10000"/>
        </a:spcBef>
        <a:spcAft>
          <a:spcPct val="0"/>
        </a:spcAft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hyperlink" Target="https://cspages.ucalgary.ca/~tam/2025/217F/exercises/1D_lists/" TargetMode="Externa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docs.python.org/3/library/functions.html" TargetMode="External"/><Relationship Id="rId2" Type="http://schemas.openxmlformats.org/officeDocument/2006/relationships/hyperlink" Target="https://docs.python.org/3/library/stdtypes.html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CD5B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altLang="en-US" sz="3600" dirty="0">
                <a:ea typeface="ＭＳ Ｐゴシック" panose="020B0600070205080204" pitchFamily="34" charset="-128"/>
              </a:rPr>
              <a:t>Loops In Python: Part </a:t>
            </a:r>
            <a:r>
              <a:rPr lang="en-US" altLang="en-US" sz="3600" dirty="0" smtClean="0">
                <a:ea typeface="ＭＳ Ｐゴシック" panose="020B0600070205080204" pitchFamily="34" charset="-128"/>
              </a:rPr>
              <a:t>2</a:t>
            </a:r>
            <a:endParaRPr lang="en-US" altLang="en-US" sz="3600" u="none" dirty="0" smtClean="0"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3315" name="Text Box 4"/>
          <p:cNvSpPr txBox="1">
            <a:spLocks noChangeArrowheads="1"/>
          </p:cNvSpPr>
          <p:nvPr/>
        </p:nvSpPr>
        <p:spPr bwMode="auto">
          <a:xfrm>
            <a:off x="842963" y="5815013"/>
            <a:ext cx="7100887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699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lIns="92075" tIns="46038" rIns="92075" bIns="46038">
            <a:spAutoFit/>
          </a:bodyPr>
          <a:lstStyle>
            <a:lvl1pPr algn="l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algn="l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algn="l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algn="l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algn="l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endParaRPr lang="en-CA" altLang="en-US" sz="1800" baseline="3000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3076" name="Text Box 9"/>
          <p:cNvSpPr txBox="1">
            <a:spLocks noChangeArrowheads="1"/>
          </p:cNvSpPr>
          <p:nvPr/>
        </p:nvSpPr>
        <p:spPr bwMode="auto">
          <a:xfrm>
            <a:off x="1239838" y="3617913"/>
            <a:ext cx="6769100" cy="947055"/>
          </a:xfrm>
          <a:prstGeom prst="rect">
            <a:avLst/>
          </a:prstGeom>
          <a:noFill/>
          <a:ln>
            <a:noFill/>
          </a:ln>
          <a:extLst/>
        </p:spPr>
        <p:txBody>
          <a:bodyPr lIns="92075" tIns="46038" rIns="92075" bIns="46038">
            <a:spAutoFit/>
          </a:bodyPr>
          <a:lstStyle>
            <a:lvl1pPr marL="114300" indent="-1143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marL="342900" indent="-342900">
              <a:spcBef>
                <a:spcPts val="900"/>
              </a:spcBef>
              <a:buFont typeface="Arial" panose="020B0604020202020204" pitchFamily="34" charset="0"/>
              <a:buChar char="•"/>
              <a:defRPr/>
            </a:pPr>
            <a:r>
              <a:rPr lang="en-US" sz="2400" dirty="0" smtClean="0">
                <a:solidFill>
                  <a:srgbClr val="000000"/>
                </a:solidFill>
                <a:cs typeface="Calibri" panose="020F0502020204030204" pitchFamily="34" charset="0"/>
              </a:rPr>
              <a:t>Basic introduction into the use of the for loop</a:t>
            </a:r>
          </a:p>
          <a:p>
            <a:pPr marL="342900" indent="-342900">
              <a:spcBef>
                <a:spcPts val="900"/>
              </a:spcBef>
              <a:buFont typeface="Arial" panose="020B0604020202020204" pitchFamily="34" charset="0"/>
              <a:buChar char="•"/>
              <a:defRPr/>
            </a:pPr>
            <a:r>
              <a:rPr lang="en-US" sz="2400" dirty="0" smtClean="0">
                <a:solidFill>
                  <a:srgbClr val="000000"/>
                </a:solidFill>
                <a:cs typeface="Calibri" panose="020F0502020204030204" pitchFamily="34" charset="0"/>
              </a:rPr>
              <a:t>Application of loops for lists and strings</a:t>
            </a:r>
          </a:p>
        </p:txBody>
      </p:sp>
    </p:spTree>
    <p:extLst>
      <p:ext uri="{BB962C8B-B14F-4D97-AF65-F5344CB8AC3E}">
        <p14:creationId xmlns:p14="http://schemas.microsoft.com/office/powerpoint/2010/main" val="1412066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Students Do: Code Writing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Write a python program which uses loops to calculate these math operations.</a:t>
            </a:r>
          </a:p>
          <a:p>
            <a:pPr lvl="1"/>
            <a:r>
              <a:rPr lang="en-US" dirty="0" smtClean="0"/>
              <a:t>The idea is for you to learn how to develop your skill at writing a program that uses loops.</a:t>
            </a:r>
          </a:p>
          <a:p>
            <a:pPr lvl="1"/>
            <a:r>
              <a:rPr lang="en-US" dirty="0" smtClean="0"/>
              <a:t>Consequently you are not to use pre-created function e.g. </a:t>
            </a:r>
            <a:r>
              <a:rPr lang="en-US" dirty="0" smtClean="0">
                <a:latin typeface="Consolas" panose="020B0609020204030204" pitchFamily="49" charset="0"/>
              </a:rPr>
              <a:t>pow()</a:t>
            </a:r>
            <a:r>
              <a:rPr lang="en-US" dirty="0" smtClean="0"/>
              <a:t> or </a:t>
            </a:r>
            <a:r>
              <a:rPr lang="en-US" dirty="0" smtClean="0">
                <a:latin typeface="Consolas" panose="020B0609020204030204" pitchFamily="49" charset="0"/>
              </a:rPr>
              <a:t>factorial()</a:t>
            </a:r>
            <a:r>
              <a:rPr lang="en-US" dirty="0" smtClean="0"/>
              <a:t> .</a:t>
            </a:r>
          </a:p>
          <a:p>
            <a:pPr lvl="1"/>
            <a:r>
              <a:rPr lang="en-US" dirty="0" smtClean="0"/>
              <a:t>Nor should you use the exponent operator: </a:t>
            </a:r>
            <a:r>
              <a:rPr lang="en-US" dirty="0" smtClean="0">
                <a:cs typeface="Calibri" panose="020F0502020204030204" pitchFamily="34" charset="0"/>
              </a:rPr>
              <a:t>**</a:t>
            </a:r>
          </a:p>
          <a:p>
            <a:pPr lvl="1"/>
            <a:r>
              <a:rPr lang="en-US" dirty="0" smtClean="0">
                <a:cs typeface="Calibri" panose="020F0502020204030204" pitchFamily="34" charset="0"/>
              </a:rPr>
              <a:t>Program 1: prompt the user for a base and power and the program can calculate the exponent.</a:t>
            </a:r>
          </a:p>
          <a:p>
            <a:pPr lvl="1"/>
            <a:r>
              <a:rPr lang="en-US" dirty="0" smtClean="0">
                <a:cs typeface="Calibri" panose="020F0502020204030204" pitchFamily="34" charset="0"/>
              </a:rPr>
              <a:t>Program 2: calculate the factorial for any user entered integer zero or greater (FYI: 0! = 1)</a:t>
            </a:r>
            <a:endParaRPr lang="en-CA" dirty="0"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1786880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But Wait: The Python Loop Can Do More!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b="1" dirty="0">
                <a:cs typeface="Calibri" panose="020F0502020204030204" pitchFamily="34" charset="0"/>
              </a:rPr>
              <a:t>Python</a:t>
            </a:r>
            <a:r>
              <a:rPr lang="en-US" dirty="0">
                <a:cs typeface="Calibri" panose="020F0502020204030204" pitchFamily="34" charset="0"/>
              </a:rPr>
              <a:t>: can be used when the program can step through (‘iterate’) through a sequence.</a:t>
            </a:r>
          </a:p>
          <a:p>
            <a:pPr marL="622300" lvl="2" indent="-161925"/>
            <a:r>
              <a:rPr lang="en-US" dirty="0">
                <a:cs typeface="Calibri" panose="020F0502020204030204" pitchFamily="34" charset="0"/>
              </a:rPr>
              <a:t>E.g. 1: count through a numerical sequence (1, 2, 3…)</a:t>
            </a:r>
          </a:p>
          <a:p>
            <a:pPr marL="622300" lvl="2" indent="-161925"/>
            <a:r>
              <a:rPr lang="en-US" dirty="0">
                <a:cs typeface="Calibri" panose="020F0502020204030204" pitchFamily="34" charset="0"/>
              </a:rPr>
              <a:t>E.g. 2: the sequence of characters in a string</a:t>
            </a:r>
          </a:p>
          <a:p>
            <a:pPr marL="622300" lvl="2" indent="-161925"/>
            <a:r>
              <a:rPr lang="en-US" dirty="0">
                <a:cs typeface="Calibri" panose="020F0502020204030204" pitchFamily="34" charset="0"/>
              </a:rPr>
              <a:t>E.g. 3: the sequence of lines in a file</a:t>
            </a:r>
            <a:endParaRPr lang="en-US" b="1" dirty="0" smtClean="0">
              <a:cs typeface="Calibri" panose="020F0502020204030204" pitchFamily="34" charset="0"/>
            </a:endParaRPr>
          </a:p>
          <a:p>
            <a:pPr lvl="1"/>
            <a:r>
              <a:rPr lang="en-US" b="1" dirty="0" smtClean="0">
                <a:cs typeface="Calibri" panose="020F0502020204030204" pitchFamily="34" charset="0"/>
              </a:rPr>
              <a:t>Examples 2 &amp; 3 illustrate the strength </a:t>
            </a:r>
            <a:r>
              <a:rPr lang="en-US" b="1" dirty="0">
                <a:cs typeface="Calibri" panose="020F0502020204030204" pitchFamily="34" charset="0"/>
              </a:rPr>
              <a:t>of python</a:t>
            </a:r>
            <a:r>
              <a:rPr lang="en-US" dirty="0">
                <a:cs typeface="Calibri" panose="020F0502020204030204" pitchFamily="34" charset="0"/>
              </a:rPr>
              <a:t>: </a:t>
            </a:r>
          </a:p>
          <a:p>
            <a:pPr marL="622300" lvl="2" indent="-161925"/>
            <a:r>
              <a:rPr lang="en-US" dirty="0">
                <a:cs typeface="Calibri" panose="020F0502020204030204" pitchFamily="34" charset="0"/>
              </a:rPr>
              <a:t>With most other languages </a:t>
            </a:r>
            <a:r>
              <a:rPr lang="en-US" dirty="0">
                <a:latin typeface="Consolas" panose="020B0609020204030204" pitchFamily="49" charset="0"/>
                <a:cs typeface="Calibri" panose="020F0502020204030204" pitchFamily="34" charset="0"/>
              </a:rPr>
              <a:t>for-loops</a:t>
            </a:r>
            <a:r>
              <a:rPr lang="en-US" dirty="0">
                <a:cs typeface="Calibri" panose="020F0502020204030204" pitchFamily="34" charset="0"/>
              </a:rPr>
              <a:t> can only count through a numerical sequence (5, 25, 125…). Consequently referred to as “counting loops”.</a:t>
            </a:r>
          </a:p>
          <a:p>
            <a:pPr marL="622300" lvl="2" indent="-161925"/>
            <a:r>
              <a:rPr lang="en-US" dirty="0">
                <a:cs typeface="Calibri" panose="020F0502020204030204" pitchFamily="34" charset="0"/>
              </a:rPr>
              <a:t>With python </a:t>
            </a:r>
            <a:r>
              <a:rPr lang="en-US" dirty="0">
                <a:latin typeface="Consolas" panose="020B0609020204030204" pitchFamily="49" charset="0"/>
                <a:cs typeface="Calibri" panose="020F0502020204030204" pitchFamily="34" charset="0"/>
              </a:rPr>
              <a:t>for-loops</a:t>
            </a:r>
            <a:r>
              <a:rPr lang="en-US" dirty="0">
                <a:cs typeface="Calibri" panose="020F0502020204030204" pitchFamily="34" charset="0"/>
              </a:rPr>
              <a:t> they can not only count through (iterate) a sequence but also iterate through other things as well e.g. read in lines in a text file</a:t>
            </a:r>
          </a:p>
          <a:p>
            <a:endParaRPr lang="en-CA" dirty="0"/>
          </a:p>
        </p:txBody>
      </p:sp>
      <p:sp>
        <p:nvSpPr>
          <p:cNvPr id="4" name="Rectangle 3"/>
          <p:cNvSpPr/>
          <p:nvPr/>
        </p:nvSpPr>
        <p:spPr bwMode="auto">
          <a:xfrm>
            <a:off x="7860167" y="28575"/>
            <a:ext cx="1286189" cy="562707"/>
          </a:xfrm>
          <a:prstGeom prst="rect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sm" len="sm"/>
            <a:tailEnd type="none"/>
          </a:ln>
          <a:effectLst/>
        </p:spPr>
        <p:txBody>
          <a:bodyPr rtlCol="0" anchor="t" anchorCtr="0"/>
          <a:lstStyle/>
          <a:p>
            <a:pPr algn="ctr"/>
            <a:r>
              <a:rPr lang="en-US" sz="1600" dirty="0" smtClean="0">
                <a:solidFill>
                  <a:srgbClr val="FFFFFF"/>
                </a:solidFill>
              </a:rPr>
              <a:t>Cover after midterm</a:t>
            </a:r>
            <a:endParaRPr lang="en-CA" sz="1600" dirty="0" smtClean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945395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>
                <a:latin typeface="Consolas" panose="020B0609020204030204" pitchFamily="49" charset="0"/>
                <a:ea typeface="+mj-ea"/>
                <a:cs typeface="Consolas" panose="020B0609020204030204" pitchFamily="49" charset="0"/>
              </a:rPr>
              <a:t>While</a:t>
            </a:r>
            <a:r>
              <a:rPr lang="en-US" dirty="0" smtClean="0">
                <a:latin typeface="+mn-lt"/>
                <a:ea typeface="+mj-ea"/>
                <a:cs typeface="Consolas" panose="020B0609020204030204" pitchFamily="49" charset="0"/>
              </a:rPr>
              <a:t> </a:t>
            </a:r>
            <a:r>
              <a:rPr lang="en-US" dirty="0" smtClean="0">
                <a:ea typeface="+mj-ea"/>
                <a:cs typeface="+mj-cs"/>
              </a:rPr>
              <a:t>Loop: Stepping Through A Sequence Of Characters</a:t>
            </a:r>
            <a:endParaRPr lang="en-US" dirty="0">
              <a:ea typeface="+mj-ea"/>
              <a:cs typeface="+mj-cs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313" y="1143000"/>
            <a:ext cx="8229600" cy="5410200"/>
          </a:xfrm>
        </p:spPr>
        <p:txBody>
          <a:bodyPr/>
          <a:lstStyle/>
          <a:p>
            <a:r>
              <a:rPr lang="en-US" altLang="en-US" b="1" dirty="0" smtClean="0">
                <a:ea typeface="ＭＳ Ｐゴシック" panose="020B0600070205080204" pitchFamily="34" charset="-128"/>
              </a:rPr>
              <a:t>Program name:</a:t>
            </a:r>
            <a:r>
              <a:rPr lang="en-US" altLang="en-US" dirty="0" smtClean="0">
                <a:ea typeface="ＭＳ Ｐゴシック" panose="020B0600070205080204" pitchFamily="34" charset="-128"/>
              </a:rPr>
              <a:t> </a:t>
            </a:r>
            <a:r>
              <a:rPr lang="en-US" altLang="en-US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3while</a:t>
            </a:r>
            <a:r>
              <a:rPr lang="en-US" altLang="en-US" dirty="0" smtClean="0"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_iterating_string.py</a:t>
            </a:r>
          </a:p>
          <a:p>
            <a:pPr lvl="1"/>
            <a:r>
              <a:rPr lang="en-US" altLang="en-US" dirty="0">
                <a:ea typeface="ＭＳ Ｐゴシック" panose="020B0600070205080204" pitchFamily="34" charset="-128"/>
                <a:cs typeface="Calibri" panose="020F0502020204030204" pitchFamily="34" charset="0"/>
              </a:rPr>
              <a:t>Learning </a:t>
            </a:r>
            <a:r>
              <a:rPr lang="en-US" altLang="en-US" dirty="0" smtClean="0">
                <a:ea typeface="ＭＳ Ｐゴシック" panose="020B0600070205080204" pitchFamily="34" charset="-128"/>
                <a:cs typeface="Calibri" panose="020F0502020204030204" pitchFamily="34" charset="0"/>
              </a:rPr>
              <a:t>objectives: </a:t>
            </a:r>
          </a:p>
          <a:p>
            <a:pPr lvl="2"/>
            <a:r>
              <a:rPr lang="en-US" altLang="en-US" dirty="0" smtClean="0">
                <a:ea typeface="ＭＳ Ｐゴシック" panose="020B0600070205080204" pitchFamily="34" charset="-128"/>
                <a:cs typeface="Calibri" panose="020F0502020204030204" pitchFamily="34" charset="0"/>
              </a:rPr>
              <a:t>How to access the characters in a string using an index</a:t>
            </a:r>
          </a:p>
          <a:p>
            <a:pPr lvl="2"/>
            <a:r>
              <a:rPr lang="en-US" altLang="en-US" dirty="0" smtClean="0">
                <a:ea typeface="ＭＳ Ｐゴシック" panose="020B0600070205080204" pitchFamily="34" charset="-128"/>
                <a:cs typeface="Calibri" panose="020F0502020204030204" pitchFamily="34" charset="0"/>
              </a:rPr>
              <a:t>Using a while loop stepping through a </a:t>
            </a:r>
            <a:r>
              <a:rPr lang="en-US" altLang="en-US" dirty="0">
                <a:ea typeface="ＭＳ Ｐゴシック" panose="020B0600070205080204" pitchFamily="34" charset="-128"/>
                <a:cs typeface="Calibri" panose="020F0502020204030204" pitchFamily="34" charset="0"/>
              </a:rPr>
              <a:t>sequence </a:t>
            </a:r>
            <a:r>
              <a:rPr lang="en-US" altLang="en-US" dirty="0" smtClean="0">
                <a:ea typeface="ＭＳ Ｐゴシック" panose="020B0600070205080204" pitchFamily="34" charset="-128"/>
                <a:cs typeface="Calibri" panose="020F0502020204030204" pitchFamily="34" charset="0"/>
              </a:rPr>
              <a:t>in a string </a:t>
            </a:r>
            <a:endParaRPr lang="en-US" altLang="en-US" dirty="0">
              <a:ea typeface="ＭＳ Ｐゴシック" panose="020B0600070205080204" pitchFamily="34" charset="-128"/>
              <a:cs typeface="Calibri" panose="020F0502020204030204" pitchFamily="34" charset="0"/>
            </a:endParaRPr>
          </a:p>
          <a:p>
            <a:pPr lvl="2"/>
            <a:endParaRPr lang="en-US" altLang="en-US" dirty="0" smtClean="0">
              <a:latin typeface="Consolas" panose="020B0609020204030204" pitchFamily="49" charset="0"/>
              <a:ea typeface="ＭＳ Ｐゴシック" panose="020B0600070205080204" pitchFamily="34" charset="-128"/>
              <a:cs typeface="Consolas" panose="020B0609020204030204" pitchFamily="49" charset="0"/>
            </a:endParaRPr>
          </a:p>
          <a:p>
            <a:pPr marL="400050" lvl="1" indent="0">
              <a:buFont typeface="Arial" panose="020B0604020202020204" pitchFamily="34" charset="0"/>
              <a:buNone/>
            </a:pPr>
            <a:r>
              <a:rPr lang="en-US" altLang="en-US" sz="1800" dirty="0" smtClean="0"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activity = input("What are you doing with dog now: ")</a:t>
            </a:r>
          </a:p>
          <a:p>
            <a:pPr marL="400050" lvl="1" indent="0">
              <a:buFont typeface="Arial" panose="020B0604020202020204" pitchFamily="34" charset="0"/>
              <a:buNone/>
            </a:pPr>
            <a:r>
              <a:rPr lang="en-US" altLang="en-US" sz="1800" dirty="0" smtClean="0"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print("We are taking the dog for a '", end="")</a:t>
            </a:r>
          </a:p>
          <a:p>
            <a:pPr marL="400050" lvl="1" indent="0">
              <a:buFont typeface="Arial" panose="020B0604020202020204" pitchFamily="34" charset="0"/>
              <a:buNone/>
            </a:pPr>
            <a:endParaRPr lang="en-US" altLang="en-US" sz="1800" dirty="0" smtClean="0">
              <a:latin typeface="Consolas" panose="020B0609020204030204" pitchFamily="49" charset="0"/>
              <a:ea typeface="ＭＳ Ｐゴシック" panose="020B0600070205080204" pitchFamily="34" charset="-128"/>
              <a:cs typeface="Consolas" panose="020B0609020204030204" pitchFamily="49" charset="0"/>
            </a:endParaRPr>
          </a:p>
          <a:p>
            <a:pPr marL="400050" lvl="1" indent="0">
              <a:buFont typeface="Arial" panose="020B0604020202020204" pitchFamily="34" charset="0"/>
              <a:buNone/>
            </a:pPr>
            <a:endParaRPr lang="en-US" altLang="en-US" sz="1800" dirty="0" smtClean="0">
              <a:latin typeface="Consolas" panose="020B0609020204030204" pitchFamily="49" charset="0"/>
              <a:ea typeface="ＭＳ Ｐゴシック" panose="020B0600070205080204" pitchFamily="34" charset="-128"/>
              <a:cs typeface="Consolas" panose="020B0609020204030204" pitchFamily="49" charset="0"/>
            </a:endParaRPr>
          </a:p>
          <a:p>
            <a:pPr marL="400050" lvl="1" indent="0">
              <a:buFont typeface="Arial" panose="020B0604020202020204" pitchFamily="34" charset="0"/>
              <a:buNone/>
            </a:pPr>
            <a:r>
              <a:rPr lang="en-US" altLang="en-US" sz="1800" dirty="0" err="1"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i</a:t>
            </a:r>
            <a:r>
              <a:rPr lang="en-US" altLang="en-US" sz="1800" dirty="0"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 = 0</a:t>
            </a:r>
          </a:p>
          <a:p>
            <a:pPr marL="400050" lvl="1" indent="0">
              <a:buFont typeface="Arial" panose="020B0604020202020204" pitchFamily="34" charset="0"/>
              <a:buNone/>
            </a:pPr>
            <a:r>
              <a:rPr lang="en-US" altLang="en-US" sz="1800" dirty="0" err="1"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ch</a:t>
            </a:r>
            <a:r>
              <a:rPr lang="en-US" altLang="en-US" sz="1800" dirty="0"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 = activity[</a:t>
            </a:r>
            <a:r>
              <a:rPr lang="en-US" altLang="en-US" sz="1800" dirty="0" err="1"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i</a:t>
            </a:r>
            <a:r>
              <a:rPr lang="en-US" altLang="en-US" sz="1800" dirty="0" smtClean="0"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] </a:t>
            </a:r>
            <a:r>
              <a:rPr lang="en-US" altLang="en-US" sz="1800" dirty="0" smtClean="0">
                <a:solidFill>
                  <a:srgbClr val="FF0000"/>
                </a:solidFill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#</a:t>
            </a:r>
            <a:r>
              <a:rPr lang="en-US" altLang="en-US" sz="1800" dirty="0" err="1" smtClean="0">
                <a:solidFill>
                  <a:srgbClr val="FF0000"/>
                </a:solidFill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i</a:t>
            </a:r>
            <a:r>
              <a:rPr lang="en-US" altLang="en-US" sz="1800" dirty="0" smtClean="0">
                <a:solidFill>
                  <a:srgbClr val="FF0000"/>
                </a:solidFill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=0 here so accessing 1</a:t>
            </a:r>
            <a:r>
              <a:rPr lang="en-US" altLang="en-US" sz="1800" baseline="30000" dirty="0" smtClean="0">
                <a:solidFill>
                  <a:srgbClr val="FF0000"/>
                </a:solidFill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st</a:t>
            </a:r>
            <a:r>
              <a:rPr lang="en-US" altLang="en-US" sz="1800" dirty="0" smtClean="0">
                <a:solidFill>
                  <a:srgbClr val="FF0000"/>
                </a:solidFill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 character: b</a:t>
            </a:r>
            <a:endParaRPr lang="en-US" altLang="en-US" sz="1800" dirty="0">
              <a:solidFill>
                <a:srgbClr val="FF0000"/>
              </a:solidFill>
              <a:latin typeface="Consolas" panose="020B0609020204030204" pitchFamily="49" charset="0"/>
              <a:ea typeface="ＭＳ Ｐゴシック" panose="020B0600070205080204" pitchFamily="34" charset="-128"/>
              <a:cs typeface="Consolas" panose="020B0609020204030204" pitchFamily="49" charset="0"/>
            </a:endParaRPr>
          </a:p>
          <a:p>
            <a:pPr marL="400050" lvl="1" indent="0">
              <a:buFont typeface="Arial" panose="020B0604020202020204" pitchFamily="34" charset="0"/>
              <a:buNone/>
            </a:pPr>
            <a:r>
              <a:rPr lang="en-US" altLang="en-US" sz="1800" dirty="0" err="1"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aLength</a:t>
            </a:r>
            <a:r>
              <a:rPr lang="en-US" altLang="en-US" sz="1800" dirty="0"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 = </a:t>
            </a:r>
            <a:r>
              <a:rPr lang="en-US" altLang="en-US" sz="1800" dirty="0" err="1"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len</a:t>
            </a:r>
            <a:r>
              <a:rPr lang="en-US" altLang="en-US" sz="1800" dirty="0"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(activity</a:t>
            </a:r>
            <a:r>
              <a:rPr lang="en-US" altLang="en-US" sz="1800" dirty="0" smtClean="0"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) </a:t>
            </a:r>
            <a:r>
              <a:rPr lang="en-US" altLang="en-US" sz="1800" dirty="0" smtClean="0">
                <a:solidFill>
                  <a:srgbClr val="FF0000"/>
                </a:solidFill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#</a:t>
            </a:r>
            <a:r>
              <a:rPr lang="en-US" altLang="en-US" sz="1800" dirty="0" err="1" smtClean="0">
                <a:solidFill>
                  <a:srgbClr val="FF0000"/>
                </a:solidFill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len</a:t>
            </a:r>
            <a:r>
              <a:rPr lang="en-US" altLang="en-US" sz="1800" dirty="0">
                <a:solidFill>
                  <a:srgbClr val="FF0000"/>
                </a:solidFill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 </a:t>
            </a:r>
            <a:r>
              <a:rPr lang="en-US" altLang="en-US" sz="1800" dirty="0" smtClean="0">
                <a:solidFill>
                  <a:srgbClr val="FF0000"/>
                </a:solidFill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returns 4 with string: bath</a:t>
            </a:r>
            <a:endParaRPr lang="en-US" altLang="en-US" sz="1800" dirty="0">
              <a:latin typeface="Consolas" panose="020B0609020204030204" pitchFamily="49" charset="0"/>
              <a:ea typeface="ＭＳ Ｐゴシック" panose="020B0600070205080204" pitchFamily="34" charset="-128"/>
              <a:cs typeface="Consolas" panose="020B0609020204030204" pitchFamily="49" charset="0"/>
            </a:endParaRPr>
          </a:p>
          <a:p>
            <a:pPr marL="400050" lvl="1" indent="0">
              <a:buNone/>
            </a:pPr>
            <a:r>
              <a:rPr lang="en-US" altLang="en-US" sz="1800" dirty="0" smtClean="0">
                <a:solidFill>
                  <a:srgbClr val="FF0000"/>
                </a:solidFill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#Display </a:t>
            </a:r>
            <a:r>
              <a:rPr lang="en-US" altLang="en-US" sz="1800" dirty="0">
                <a:solidFill>
                  <a:srgbClr val="FF0000"/>
                </a:solidFill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characters at indices </a:t>
            </a:r>
            <a:r>
              <a:rPr lang="en-US" altLang="en-US" sz="1800" dirty="0" smtClean="0">
                <a:solidFill>
                  <a:srgbClr val="FF0000"/>
                </a:solidFill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0-3 using loop</a:t>
            </a:r>
            <a:endParaRPr lang="en-US" altLang="en-US" sz="1800" dirty="0" smtClean="0">
              <a:latin typeface="Consolas" panose="020B0609020204030204" pitchFamily="49" charset="0"/>
              <a:ea typeface="ＭＳ Ｐゴシック" panose="020B0600070205080204" pitchFamily="34" charset="-128"/>
              <a:cs typeface="Consolas" panose="020B0609020204030204" pitchFamily="49" charset="0"/>
            </a:endParaRPr>
          </a:p>
          <a:p>
            <a:pPr marL="400050" lvl="1" indent="0">
              <a:buFont typeface="Arial" panose="020B0604020202020204" pitchFamily="34" charset="0"/>
              <a:buNone/>
            </a:pPr>
            <a:r>
              <a:rPr lang="en-US" altLang="en-US" sz="1800" dirty="0" smtClean="0"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while(</a:t>
            </a:r>
            <a:r>
              <a:rPr lang="en-US" altLang="en-US" sz="1800" dirty="0" err="1" smtClean="0"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i</a:t>
            </a:r>
            <a:r>
              <a:rPr lang="en-US" altLang="en-US" sz="1800" dirty="0" smtClean="0"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&lt;</a:t>
            </a:r>
            <a:r>
              <a:rPr lang="en-US" altLang="en-US" sz="1800" dirty="0" err="1" smtClean="0"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aLength</a:t>
            </a:r>
            <a:r>
              <a:rPr lang="en-US" altLang="en-US" sz="1800" dirty="0"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):</a:t>
            </a:r>
          </a:p>
          <a:p>
            <a:pPr marL="400050" lvl="1" indent="0">
              <a:buNone/>
            </a:pPr>
            <a:r>
              <a:rPr lang="en-US" altLang="en-US" sz="1800" dirty="0"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    print(activity[</a:t>
            </a:r>
            <a:r>
              <a:rPr lang="en-US" altLang="en-US" sz="1800" dirty="0" err="1"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i</a:t>
            </a:r>
            <a:r>
              <a:rPr lang="en-US" altLang="en-US" sz="1800" dirty="0"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] + "-", end</a:t>
            </a:r>
            <a:r>
              <a:rPr lang="en-US" altLang="en-US" sz="1800" dirty="0" smtClean="0"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="")</a:t>
            </a:r>
            <a:endParaRPr lang="en-US" altLang="en-US" sz="1800" dirty="0" smtClean="0">
              <a:solidFill>
                <a:srgbClr val="FF0000"/>
              </a:solidFill>
              <a:latin typeface="Consolas" panose="020B0609020204030204" pitchFamily="49" charset="0"/>
              <a:ea typeface="ＭＳ Ｐゴシック" panose="020B0600070205080204" pitchFamily="34" charset="-128"/>
              <a:cs typeface="Consolas" panose="020B0609020204030204" pitchFamily="49" charset="0"/>
            </a:endParaRPr>
          </a:p>
          <a:p>
            <a:pPr marL="400050" lvl="1" indent="0">
              <a:buFont typeface="Arial" panose="020B0604020202020204" pitchFamily="34" charset="0"/>
              <a:buNone/>
            </a:pPr>
            <a:r>
              <a:rPr lang="en-US" altLang="en-US" sz="1800" dirty="0" smtClean="0"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    </a:t>
            </a:r>
            <a:r>
              <a:rPr lang="en-US" altLang="en-US" sz="1800" dirty="0" err="1" smtClean="0"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i</a:t>
            </a:r>
            <a:r>
              <a:rPr lang="en-US" altLang="en-US" sz="1800" dirty="0" smtClean="0"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 </a:t>
            </a:r>
            <a:r>
              <a:rPr lang="en-US" altLang="en-US" sz="1800" dirty="0"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= </a:t>
            </a:r>
            <a:r>
              <a:rPr lang="en-US" altLang="en-US" sz="1800" dirty="0" err="1"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i</a:t>
            </a:r>
            <a:r>
              <a:rPr lang="en-US" altLang="en-US" sz="1800" dirty="0"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 + 1</a:t>
            </a:r>
            <a:endParaRPr lang="en-US" altLang="en-US" sz="1800" dirty="0" smtClean="0">
              <a:latin typeface="Consolas" panose="020B0609020204030204" pitchFamily="49" charset="0"/>
              <a:ea typeface="ＭＳ Ｐゴシック" panose="020B0600070205080204" pitchFamily="34" charset="-128"/>
              <a:cs typeface="Consolas" panose="020B0609020204030204" pitchFamily="49" charset="0"/>
            </a:endParaRPr>
          </a:p>
          <a:p>
            <a:endParaRPr lang="en-US" altLang="en-US" dirty="0" smtClean="0">
              <a:latin typeface="Consolas" panose="020B0609020204030204" pitchFamily="49" charset="0"/>
              <a:ea typeface="ＭＳ Ｐゴシック" panose="020B0600070205080204" pitchFamily="34" charset="-128"/>
              <a:cs typeface="Consolas" panose="020B0609020204030204" pitchFamily="49" charset="0"/>
            </a:endParaRPr>
          </a:p>
        </p:txBody>
      </p:sp>
      <p:pic>
        <p:nvPicPr>
          <p:cNvPr id="14131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0000" r="25024"/>
          <a:stretch>
            <a:fillRect/>
          </a:stretch>
        </p:blipFill>
        <p:spPr bwMode="auto">
          <a:xfrm>
            <a:off x="979170" y="3436115"/>
            <a:ext cx="5349875" cy="342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0383" t="50000" r="14165"/>
          <a:stretch>
            <a:fillRect/>
          </a:stretch>
        </p:blipFill>
        <p:spPr bwMode="auto">
          <a:xfrm>
            <a:off x="5962255" y="5296129"/>
            <a:ext cx="388938" cy="342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5066" t="50000" r="19368"/>
          <a:stretch>
            <a:fillRect/>
          </a:stretch>
        </p:blipFill>
        <p:spPr bwMode="auto">
          <a:xfrm>
            <a:off x="5590780" y="5291366"/>
            <a:ext cx="396875" cy="342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5698" t="50000" r="9167"/>
          <a:stretch>
            <a:fillRect/>
          </a:stretch>
        </p:blipFill>
        <p:spPr bwMode="auto">
          <a:xfrm>
            <a:off x="6351193" y="5291366"/>
            <a:ext cx="366712" cy="342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0924" t="50000" r="3351"/>
          <a:stretch>
            <a:fillRect/>
          </a:stretch>
        </p:blipFill>
        <p:spPr bwMode="auto">
          <a:xfrm>
            <a:off x="6717905" y="5296129"/>
            <a:ext cx="407988" cy="342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6603" t="50000"/>
          <a:stretch>
            <a:fillRect/>
          </a:stretch>
        </p:blipFill>
        <p:spPr bwMode="auto">
          <a:xfrm>
            <a:off x="7102080" y="5296129"/>
            <a:ext cx="241300" cy="342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Rectangle 10"/>
          <p:cNvSpPr/>
          <p:nvPr/>
        </p:nvSpPr>
        <p:spPr bwMode="auto">
          <a:xfrm>
            <a:off x="7860167" y="28575"/>
            <a:ext cx="1286189" cy="562707"/>
          </a:xfrm>
          <a:prstGeom prst="rect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sm" len="sm"/>
            <a:tailEnd type="none"/>
          </a:ln>
          <a:effectLst/>
        </p:spPr>
        <p:txBody>
          <a:bodyPr rtlCol="0" anchor="t" anchorCtr="0"/>
          <a:lstStyle/>
          <a:p>
            <a:pPr algn="ctr"/>
            <a:r>
              <a:rPr lang="en-US" sz="1600" dirty="0" smtClean="0">
                <a:solidFill>
                  <a:srgbClr val="FFFFFF"/>
                </a:solidFill>
              </a:rPr>
              <a:t>Cover after midterm</a:t>
            </a:r>
            <a:endParaRPr lang="en-CA" sz="1600" dirty="0" smtClean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799805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5" dur="500"/>
                                        <p:tgtEl>
                                          <p:spTgt spid="1413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 nodeType="clickPar">
                      <p:stCondLst>
                        <p:cond delay="indefinite"/>
                      </p:stCondLst>
                      <p:childTnLst>
                        <p:par>
                          <p:cTn id="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8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8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>
                <a:latin typeface="Consolas" panose="020B0609020204030204" pitchFamily="49" charset="0"/>
                <a:ea typeface="+mj-ea"/>
                <a:cs typeface="Consolas" panose="020B0609020204030204" pitchFamily="49" charset="0"/>
              </a:rPr>
              <a:t>For</a:t>
            </a:r>
            <a:r>
              <a:rPr lang="en-US" dirty="0" smtClean="0">
                <a:latin typeface="+mn-lt"/>
                <a:ea typeface="+mj-ea"/>
                <a:cs typeface="Consolas" panose="020B0609020204030204" pitchFamily="49" charset="0"/>
              </a:rPr>
              <a:t> </a:t>
            </a:r>
            <a:r>
              <a:rPr lang="en-US" dirty="0" smtClean="0">
                <a:ea typeface="+mj-ea"/>
                <a:cs typeface="+mj-cs"/>
              </a:rPr>
              <a:t>Loop: Stepping Through A Sequence Of Characters</a:t>
            </a:r>
            <a:endParaRPr lang="en-US" dirty="0">
              <a:ea typeface="+mj-ea"/>
              <a:cs typeface="+mj-cs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313" y="1143000"/>
            <a:ext cx="8229600" cy="5410200"/>
          </a:xfrm>
        </p:spPr>
        <p:txBody>
          <a:bodyPr/>
          <a:lstStyle/>
          <a:p>
            <a:r>
              <a:rPr lang="en-US" altLang="en-US" b="1" dirty="0" smtClean="0">
                <a:ea typeface="ＭＳ Ｐゴシック" panose="020B0600070205080204" pitchFamily="34" charset="-128"/>
              </a:rPr>
              <a:t>Program name:</a:t>
            </a:r>
            <a:r>
              <a:rPr lang="en-US" altLang="en-US" dirty="0" smtClean="0">
                <a:ea typeface="ＭＳ Ｐゴシック" panose="020B0600070205080204" pitchFamily="34" charset="-128"/>
              </a:rPr>
              <a:t> </a:t>
            </a:r>
            <a:r>
              <a:rPr lang="en-US" altLang="en-US" dirty="0">
                <a:latin typeface="Consolas" panose="020B0609020204030204" pitchFamily="49" charset="0"/>
                <a:ea typeface="ＭＳ Ｐゴシック" panose="020B0600070205080204" pitchFamily="34" charset="-128"/>
              </a:rPr>
              <a:t>4</a:t>
            </a:r>
            <a:r>
              <a:rPr lang="en-US" altLang="en-US" dirty="0" smtClean="0"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for_iterating_string.py</a:t>
            </a:r>
          </a:p>
          <a:p>
            <a:pPr lvl="1"/>
            <a:r>
              <a:rPr lang="en-US" altLang="en-US" dirty="0">
                <a:ea typeface="ＭＳ Ｐゴシック" panose="020B0600070205080204" pitchFamily="34" charset="-128"/>
                <a:cs typeface="Calibri" panose="020F0502020204030204" pitchFamily="34" charset="0"/>
              </a:rPr>
              <a:t>Learning objective: </a:t>
            </a:r>
            <a:r>
              <a:rPr lang="en-US" altLang="en-US" dirty="0" smtClean="0">
                <a:ea typeface="ＭＳ Ｐゴシック" panose="020B0600070205080204" pitchFamily="34" charset="-128"/>
                <a:cs typeface="Calibri" panose="020F0502020204030204" pitchFamily="34" charset="0"/>
              </a:rPr>
              <a:t>a for loop stepping through a </a:t>
            </a:r>
            <a:r>
              <a:rPr lang="en-US" altLang="en-US" dirty="0">
                <a:ea typeface="ＭＳ Ｐゴシック" panose="020B0600070205080204" pitchFamily="34" charset="-128"/>
                <a:cs typeface="Calibri" panose="020F0502020204030204" pitchFamily="34" charset="0"/>
              </a:rPr>
              <a:t>sequence </a:t>
            </a:r>
            <a:r>
              <a:rPr lang="en-US" altLang="en-US" dirty="0" smtClean="0">
                <a:ea typeface="ＭＳ Ｐゴシック" panose="020B0600070205080204" pitchFamily="34" charset="-128"/>
                <a:cs typeface="Calibri" panose="020F0502020204030204" pitchFamily="34" charset="0"/>
              </a:rPr>
              <a:t>in a string </a:t>
            </a:r>
            <a:endParaRPr lang="en-US" altLang="en-US" dirty="0">
              <a:ea typeface="ＭＳ Ｐゴシック" panose="020B0600070205080204" pitchFamily="34" charset="-128"/>
              <a:cs typeface="Calibri" panose="020F0502020204030204" pitchFamily="34" charset="0"/>
            </a:endParaRPr>
          </a:p>
          <a:p>
            <a:endParaRPr lang="en-US" altLang="en-US" dirty="0" smtClean="0">
              <a:latin typeface="Consolas" panose="020B0609020204030204" pitchFamily="49" charset="0"/>
              <a:ea typeface="ＭＳ Ｐゴシック" panose="020B0600070205080204" pitchFamily="34" charset="-128"/>
              <a:cs typeface="Consolas" panose="020B0609020204030204" pitchFamily="49" charset="0"/>
            </a:endParaRPr>
          </a:p>
          <a:p>
            <a:pPr marL="400050" lvl="1" indent="0">
              <a:buFont typeface="Arial" panose="020B0604020202020204" pitchFamily="34" charset="0"/>
              <a:buNone/>
            </a:pPr>
            <a:r>
              <a:rPr lang="en-US" altLang="en-US" sz="1800" dirty="0" smtClean="0"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activity = input("What are you doing with dog now: ")</a:t>
            </a:r>
          </a:p>
          <a:p>
            <a:pPr marL="400050" lvl="1" indent="0">
              <a:buFont typeface="Arial" panose="020B0604020202020204" pitchFamily="34" charset="0"/>
              <a:buNone/>
            </a:pPr>
            <a:r>
              <a:rPr lang="en-US" altLang="en-US" sz="1800" dirty="0" smtClean="0"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print("We are taking the dog for a '", end="")</a:t>
            </a:r>
          </a:p>
          <a:p>
            <a:pPr marL="400050" lvl="1" indent="0">
              <a:buFont typeface="Arial" panose="020B0604020202020204" pitchFamily="34" charset="0"/>
              <a:buNone/>
            </a:pPr>
            <a:endParaRPr lang="en-US" altLang="en-US" sz="1800" dirty="0" smtClean="0">
              <a:latin typeface="Consolas" panose="020B0609020204030204" pitchFamily="49" charset="0"/>
              <a:ea typeface="ＭＳ Ｐゴシック" panose="020B0600070205080204" pitchFamily="34" charset="-128"/>
              <a:cs typeface="Consolas" panose="020B0609020204030204" pitchFamily="49" charset="0"/>
            </a:endParaRPr>
          </a:p>
          <a:p>
            <a:pPr marL="400050" lvl="1" indent="0">
              <a:buFont typeface="Arial" panose="020B0604020202020204" pitchFamily="34" charset="0"/>
              <a:buNone/>
            </a:pPr>
            <a:endParaRPr lang="en-US" altLang="en-US" sz="1800" dirty="0" smtClean="0">
              <a:latin typeface="Consolas" panose="020B0609020204030204" pitchFamily="49" charset="0"/>
              <a:ea typeface="ＭＳ Ｐゴシック" panose="020B0600070205080204" pitchFamily="34" charset="-128"/>
              <a:cs typeface="Consolas" panose="020B0609020204030204" pitchFamily="49" charset="0"/>
            </a:endParaRPr>
          </a:p>
          <a:p>
            <a:pPr marL="400050" lvl="1" indent="0">
              <a:buFont typeface="Arial" panose="020B0604020202020204" pitchFamily="34" charset="0"/>
              <a:buNone/>
            </a:pPr>
            <a:endParaRPr lang="en-US" altLang="en-US" sz="1800" dirty="0" smtClean="0">
              <a:latin typeface="Consolas" panose="020B0609020204030204" pitchFamily="49" charset="0"/>
              <a:ea typeface="ＭＳ Ｐゴシック" panose="020B0600070205080204" pitchFamily="34" charset="-128"/>
              <a:cs typeface="Consolas" panose="020B0609020204030204" pitchFamily="49" charset="0"/>
            </a:endParaRPr>
          </a:p>
          <a:p>
            <a:pPr marL="400050" lvl="1" indent="0">
              <a:buFont typeface="Arial" panose="020B0604020202020204" pitchFamily="34" charset="0"/>
              <a:buNone/>
            </a:pPr>
            <a:r>
              <a:rPr lang="en-US" altLang="en-US" sz="1800" dirty="0" smtClean="0"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for ch in activity:</a:t>
            </a:r>
          </a:p>
          <a:p>
            <a:pPr marL="400050" lvl="1" indent="0">
              <a:buFont typeface="Arial" panose="020B0604020202020204" pitchFamily="34" charset="0"/>
              <a:buNone/>
            </a:pPr>
            <a:r>
              <a:rPr lang="en-US" altLang="en-US" sz="1800" dirty="0" smtClean="0"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    print(ch + "-", end="")</a:t>
            </a:r>
          </a:p>
          <a:p>
            <a:pPr marL="400050" lvl="1" indent="0">
              <a:buFont typeface="Arial" panose="020B0604020202020204" pitchFamily="34" charset="0"/>
              <a:buNone/>
            </a:pPr>
            <a:r>
              <a:rPr lang="en-US" altLang="en-US" sz="1800" dirty="0" smtClean="0"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print("'")</a:t>
            </a:r>
          </a:p>
          <a:p>
            <a:endParaRPr lang="en-US" altLang="en-US" dirty="0" smtClean="0">
              <a:latin typeface="Consolas" panose="020B0609020204030204" pitchFamily="49" charset="0"/>
              <a:ea typeface="ＭＳ Ｐゴシック" panose="020B0600070205080204" pitchFamily="34" charset="-128"/>
              <a:cs typeface="Consolas" panose="020B0609020204030204" pitchFamily="49" charset="0"/>
            </a:endParaRPr>
          </a:p>
        </p:txBody>
      </p:sp>
      <p:pic>
        <p:nvPicPr>
          <p:cNvPr id="14131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0000" r="25024"/>
          <a:stretch>
            <a:fillRect/>
          </a:stretch>
        </p:blipFill>
        <p:spPr bwMode="auto">
          <a:xfrm>
            <a:off x="979170" y="3238500"/>
            <a:ext cx="5349875" cy="342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0383" t="50000" r="14165"/>
          <a:stretch>
            <a:fillRect/>
          </a:stretch>
        </p:blipFill>
        <p:spPr bwMode="auto">
          <a:xfrm>
            <a:off x="4867275" y="4729163"/>
            <a:ext cx="388938" cy="342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5066" t="50000" r="19368"/>
          <a:stretch>
            <a:fillRect/>
          </a:stretch>
        </p:blipFill>
        <p:spPr bwMode="auto">
          <a:xfrm>
            <a:off x="4495800" y="4724400"/>
            <a:ext cx="396875" cy="342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5698" t="50000" r="9167"/>
          <a:stretch>
            <a:fillRect/>
          </a:stretch>
        </p:blipFill>
        <p:spPr bwMode="auto">
          <a:xfrm>
            <a:off x="5256213" y="4724400"/>
            <a:ext cx="366712" cy="342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0924" t="50000" r="3351"/>
          <a:stretch>
            <a:fillRect/>
          </a:stretch>
        </p:blipFill>
        <p:spPr bwMode="auto">
          <a:xfrm>
            <a:off x="5622925" y="4729163"/>
            <a:ext cx="407988" cy="342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6603" t="50000"/>
          <a:stretch>
            <a:fillRect/>
          </a:stretch>
        </p:blipFill>
        <p:spPr bwMode="auto">
          <a:xfrm>
            <a:off x="6007100" y="4729163"/>
            <a:ext cx="241300" cy="342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Rectangle 10"/>
          <p:cNvSpPr/>
          <p:nvPr/>
        </p:nvSpPr>
        <p:spPr bwMode="auto">
          <a:xfrm>
            <a:off x="7860167" y="28575"/>
            <a:ext cx="1286189" cy="562707"/>
          </a:xfrm>
          <a:prstGeom prst="rect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sm" len="sm"/>
            <a:tailEnd type="none"/>
          </a:ln>
          <a:effectLst/>
        </p:spPr>
        <p:txBody>
          <a:bodyPr rtlCol="0" anchor="t" anchorCtr="0"/>
          <a:lstStyle/>
          <a:p>
            <a:pPr algn="ctr"/>
            <a:r>
              <a:rPr lang="en-US" sz="1600" dirty="0" smtClean="0">
                <a:solidFill>
                  <a:srgbClr val="FFFFFF"/>
                </a:solidFill>
              </a:rPr>
              <a:t>Cover after midterm</a:t>
            </a:r>
            <a:endParaRPr lang="en-CA" sz="1600" dirty="0" smtClean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315704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3" dur="500"/>
                                        <p:tgtEl>
                                          <p:spTgt spid="1413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New Type Of Variable: List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This is only a very basic introduction.</a:t>
            </a:r>
          </a:p>
          <a:p>
            <a:pPr lvl="1"/>
            <a:r>
              <a:rPr lang="en-US" dirty="0" smtClean="0"/>
              <a:t>For the keeners: more details will come later.</a:t>
            </a:r>
          </a:p>
          <a:p>
            <a:r>
              <a:rPr lang="en-US" b="1" dirty="0" smtClean="0"/>
              <a:t>String</a:t>
            </a:r>
            <a:r>
              <a:rPr lang="en-US" dirty="0" smtClean="0"/>
              <a:t>: consists of individual elements that can be accessed via an index (zero to length of the string minus one) </a:t>
            </a:r>
            <a:r>
              <a:rPr lang="en-US" sz="1800" dirty="0" smtClean="0">
                <a:latin typeface="Consolas" panose="020B0609020204030204" pitchFamily="49" charset="0"/>
              </a:rPr>
              <a:t>s1 </a:t>
            </a:r>
            <a:r>
              <a:rPr lang="en-US" sz="1800" dirty="0">
                <a:latin typeface="Consolas" panose="020B0609020204030204" pitchFamily="49" charset="0"/>
              </a:rPr>
              <a:t>= "Jim tam"</a:t>
            </a:r>
            <a:endParaRPr lang="en-US" sz="1800" dirty="0" smtClean="0">
              <a:latin typeface="Consolas" panose="020B0609020204030204" pitchFamily="49" charset="0"/>
            </a:endParaRPr>
          </a:p>
          <a:p>
            <a:pPr marL="225425" lvl="1" indent="0">
              <a:buNone/>
            </a:pPr>
            <a:endParaRPr lang="en-US" dirty="0" smtClean="0"/>
          </a:p>
          <a:p>
            <a:pPr marL="225425" lvl="1" indent="0">
              <a:buNone/>
            </a:pPr>
            <a:endParaRPr lang="en-US" dirty="0" smtClean="0"/>
          </a:p>
          <a:p>
            <a:r>
              <a:rPr lang="en-US" b="1" dirty="0" smtClean="0"/>
              <a:t>List:</a:t>
            </a:r>
            <a:r>
              <a:rPr lang="en-US" dirty="0" smtClean="0"/>
              <a:t> need not consist only of characters nor does it have to be homogeneous (e.g. all integers, all Booleans) </a:t>
            </a:r>
          </a:p>
          <a:p>
            <a:pPr lvl="1"/>
            <a:r>
              <a:rPr lang="en-US" dirty="0" smtClean="0"/>
              <a:t>i.e. </a:t>
            </a:r>
            <a:r>
              <a:rPr lang="en-US" dirty="0"/>
              <a:t>Python lists </a:t>
            </a:r>
            <a:r>
              <a:rPr lang="en-US" dirty="0" smtClean="0"/>
              <a:t>can be heterogeneous</a:t>
            </a:r>
          </a:p>
          <a:p>
            <a:pPr lvl="1"/>
            <a:r>
              <a:rPr lang="en-US" sz="1800" dirty="0" smtClean="0">
                <a:latin typeface="Consolas" panose="020B0609020204030204" pitchFamily="49" charset="0"/>
              </a:rPr>
              <a:t>list1 = [1, </a:t>
            </a:r>
            <a:r>
              <a:rPr lang="en-US" sz="1800" dirty="0">
                <a:latin typeface="Consolas" panose="020B0609020204030204" pitchFamily="49" charset="0"/>
              </a:rPr>
              <a:t>"</a:t>
            </a:r>
            <a:r>
              <a:rPr lang="en-US" sz="1800" dirty="0" err="1">
                <a:latin typeface="Consolas" panose="020B0609020204030204" pitchFamily="49" charset="0"/>
              </a:rPr>
              <a:t>a",True</a:t>
            </a:r>
            <a:r>
              <a:rPr lang="en-US" sz="1800" dirty="0" smtClean="0">
                <a:latin typeface="Consolas" panose="020B0609020204030204" pitchFamily="49" charset="0"/>
              </a:rPr>
              <a:t>]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88229" y="2814079"/>
            <a:ext cx="1299990" cy="594911"/>
          </a:xfrm>
          <a:prstGeom prst="rect">
            <a:avLst/>
          </a:prstGeom>
          <a:noFill/>
          <a:ln w="0">
            <a:noFill/>
          </a:ln>
        </p:spPr>
        <p:txBody>
          <a:bodyPr wrap="square" lIns="0" rtlCol="0">
            <a:noAutofit/>
          </a:bodyPr>
          <a:lstStyle/>
          <a:p>
            <a:r>
              <a:rPr lang="en-US" sz="2200" dirty="0" smtClean="0">
                <a:latin typeface="Consolas" panose="020B0609020204030204" pitchFamily="49" charset="0"/>
              </a:rPr>
              <a:t>Jim tam</a:t>
            </a:r>
            <a:endParaRPr lang="en-CA" sz="2200" dirty="0" smtClean="0">
              <a:latin typeface="Consolas" panose="020B0609020204030204" pitchFamily="49" charset="0"/>
            </a:endParaRPr>
          </a:p>
        </p:txBody>
      </p:sp>
      <p:grpSp>
        <p:nvGrpSpPr>
          <p:cNvPr id="12" name="Group 11"/>
          <p:cNvGrpSpPr/>
          <p:nvPr/>
        </p:nvGrpSpPr>
        <p:grpSpPr>
          <a:xfrm>
            <a:off x="688229" y="2676368"/>
            <a:ext cx="1119383" cy="275422"/>
            <a:chOff x="903383" y="3547737"/>
            <a:chExt cx="1119383" cy="275422"/>
          </a:xfrm>
        </p:grpSpPr>
        <p:sp>
          <p:nvSpPr>
            <p:cNvPr id="5" name="TextBox 4"/>
            <p:cNvSpPr txBox="1"/>
            <p:nvPr/>
          </p:nvSpPr>
          <p:spPr>
            <a:xfrm>
              <a:off x="903383" y="3547737"/>
              <a:ext cx="154237" cy="275422"/>
            </a:xfrm>
            <a:prstGeom prst="rect">
              <a:avLst/>
            </a:prstGeom>
            <a:noFill/>
            <a:ln w="0">
              <a:noFill/>
            </a:ln>
          </p:spPr>
          <p:txBody>
            <a:bodyPr wrap="square" lIns="0" rtlCol="0">
              <a:noAutofit/>
            </a:bodyPr>
            <a:lstStyle/>
            <a:p>
              <a:r>
                <a:rPr lang="en-US" sz="1200" dirty="0" smtClean="0">
                  <a:solidFill>
                    <a:srgbClr val="FF0000"/>
                  </a:solidFill>
                </a:rPr>
                <a:t>0</a:t>
              </a:r>
              <a:endParaRPr lang="en-CA" sz="1200" dirty="0" smtClean="0">
                <a:solidFill>
                  <a:srgbClr val="FF0000"/>
                </a:solidFill>
              </a:endParaRPr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1057620" y="3547737"/>
              <a:ext cx="154237" cy="275422"/>
            </a:xfrm>
            <a:prstGeom prst="rect">
              <a:avLst/>
            </a:prstGeom>
            <a:noFill/>
            <a:ln w="0">
              <a:noFill/>
            </a:ln>
          </p:spPr>
          <p:txBody>
            <a:bodyPr wrap="square" lIns="0" rtlCol="0">
              <a:noAutofit/>
            </a:bodyPr>
            <a:lstStyle/>
            <a:p>
              <a:r>
                <a:rPr lang="en-US" sz="1200" dirty="0" smtClean="0">
                  <a:solidFill>
                    <a:srgbClr val="FF0000"/>
                  </a:solidFill>
                </a:rPr>
                <a:t>1</a:t>
              </a:r>
              <a:endParaRPr lang="en-CA" sz="1200" dirty="0" smtClean="0">
                <a:solidFill>
                  <a:srgbClr val="FF0000"/>
                </a:solidFill>
              </a:endParaRPr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1211857" y="3547737"/>
              <a:ext cx="154237" cy="275422"/>
            </a:xfrm>
            <a:prstGeom prst="rect">
              <a:avLst/>
            </a:prstGeom>
            <a:noFill/>
            <a:ln w="0">
              <a:noFill/>
            </a:ln>
          </p:spPr>
          <p:txBody>
            <a:bodyPr wrap="square" lIns="0" rtlCol="0">
              <a:noAutofit/>
            </a:bodyPr>
            <a:lstStyle/>
            <a:p>
              <a:r>
                <a:rPr lang="en-US" sz="1200" dirty="0" smtClean="0">
                  <a:solidFill>
                    <a:srgbClr val="FF0000"/>
                  </a:solidFill>
                </a:rPr>
                <a:t>2</a:t>
              </a:r>
              <a:endParaRPr lang="en-CA" sz="1200" dirty="0" smtClean="0">
                <a:solidFill>
                  <a:srgbClr val="FF0000"/>
                </a:solidFill>
              </a:endParaRP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1399141" y="3547737"/>
              <a:ext cx="154237" cy="275422"/>
            </a:xfrm>
            <a:prstGeom prst="rect">
              <a:avLst/>
            </a:prstGeom>
            <a:noFill/>
            <a:ln w="0">
              <a:noFill/>
            </a:ln>
          </p:spPr>
          <p:txBody>
            <a:bodyPr wrap="square" lIns="0" rtlCol="0">
              <a:noAutofit/>
            </a:bodyPr>
            <a:lstStyle/>
            <a:p>
              <a:r>
                <a:rPr lang="en-US" sz="1200" dirty="0" smtClean="0">
                  <a:solidFill>
                    <a:srgbClr val="FF0000"/>
                  </a:solidFill>
                </a:rPr>
                <a:t>3</a:t>
              </a:r>
              <a:endParaRPr lang="en-CA" sz="1200" dirty="0" smtClean="0">
                <a:solidFill>
                  <a:srgbClr val="FF0000"/>
                </a:solidFill>
              </a:endParaRPr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1536186" y="3547737"/>
              <a:ext cx="154237" cy="275422"/>
            </a:xfrm>
            <a:prstGeom prst="rect">
              <a:avLst/>
            </a:prstGeom>
            <a:noFill/>
            <a:ln w="0">
              <a:noFill/>
            </a:ln>
          </p:spPr>
          <p:txBody>
            <a:bodyPr wrap="square" lIns="0" rtlCol="0">
              <a:noAutofit/>
            </a:bodyPr>
            <a:lstStyle/>
            <a:p>
              <a:r>
                <a:rPr lang="en-US" sz="1200" dirty="0" smtClean="0">
                  <a:solidFill>
                    <a:srgbClr val="FF0000"/>
                  </a:solidFill>
                </a:rPr>
                <a:t>4</a:t>
              </a:r>
              <a:endParaRPr lang="en-CA" sz="1200" dirty="0" smtClean="0">
                <a:solidFill>
                  <a:srgbClr val="FF0000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1687923" y="3547737"/>
              <a:ext cx="154237" cy="275422"/>
            </a:xfrm>
            <a:prstGeom prst="rect">
              <a:avLst/>
            </a:prstGeom>
            <a:noFill/>
            <a:ln w="0">
              <a:noFill/>
            </a:ln>
          </p:spPr>
          <p:txBody>
            <a:bodyPr wrap="square" lIns="0" rtlCol="0">
              <a:noAutofit/>
            </a:bodyPr>
            <a:lstStyle/>
            <a:p>
              <a:r>
                <a:rPr lang="en-US" sz="1200" dirty="0" smtClean="0">
                  <a:solidFill>
                    <a:srgbClr val="FF0000"/>
                  </a:solidFill>
                </a:rPr>
                <a:t>5</a:t>
              </a:r>
              <a:endParaRPr lang="en-CA" sz="1200" dirty="0" smtClean="0">
                <a:solidFill>
                  <a:srgbClr val="FF0000"/>
                </a:solidFill>
              </a:endParaRP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1868529" y="3547737"/>
              <a:ext cx="154237" cy="275422"/>
            </a:xfrm>
            <a:prstGeom prst="rect">
              <a:avLst/>
            </a:prstGeom>
            <a:noFill/>
            <a:ln w="0">
              <a:noFill/>
            </a:ln>
          </p:spPr>
          <p:txBody>
            <a:bodyPr wrap="square" lIns="0" rtlCol="0">
              <a:noAutofit/>
            </a:bodyPr>
            <a:lstStyle/>
            <a:p>
              <a:r>
                <a:rPr lang="en-US" sz="1200" dirty="0" smtClean="0">
                  <a:solidFill>
                    <a:srgbClr val="FF0000"/>
                  </a:solidFill>
                </a:rPr>
                <a:t>6</a:t>
              </a:r>
              <a:endParaRPr lang="en-CA" sz="1200" dirty="0" smtClean="0">
                <a:solidFill>
                  <a:srgbClr val="FF0000"/>
                </a:solidFill>
              </a:endParaRPr>
            </a:p>
          </p:txBody>
        </p:sp>
      </p:grpSp>
      <p:sp>
        <p:nvSpPr>
          <p:cNvPr id="13" name="TextBox 12"/>
          <p:cNvSpPr txBox="1"/>
          <p:nvPr/>
        </p:nvSpPr>
        <p:spPr>
          <a:xfrm>
            <a:off x="822774" y="5122931"/>
            <a:ext cx="1683758" cy="594911"/>
          </a:xfrm>
          <a:prstGeom prst="rect">
            <a:avLst/>
          </a:prstGeom>
          <a:noFill/>
          <a:ln w="0">
            <a:noFill/>
          </a:ln>
        </p:spPr>
        <p:txBody>
          <a:bodyPr wrap="square" lIns="0" rtlCol="0">
            <a:noAutofit/>
          </a:bodyPr>
          <a:lstStyle/>
          <a:p>
            <a:r>
              <a:rPr lang="en-US" sz="2200" dirty="0" smtClean="0">
                <a:latin typeface="Consolas" panose="020B0609020204030204" pitchFamily="49" charset="0"/>
              </a:rPr>
              <a:t>1  a  True</a:t>
            </a:r>
            <a:endParaRPr lang="en-CA" sz="2200" dirty="0" smtClean="0">
              <a:latin typeface="Consolas" panose="020B0609020204030204" pitchFamily="49" charset="0"/>
            </a:endParaRPr>
          </a:p>
        </p:txBody>
      </p:sp>
      <p:grpSp>
        <p:nvGrpSpPr>
          <p:cNvPr id="14" name="Group 13"/>
          <p:cNvGrpSpPr/>
          <p:nvPr/>
        </p:nvGrpSpPr>
        <p:grpSpPr>
          <a:xfrm>
            <a:off x="842466" y="4985220"/>
            <a:ext cx="1119383" cy="279851"/>
            <a:chOff x="903383" y="3547737"/>
            <a:chExt cx="1119383" cy="279851"/>
          </a:xfrm>
        </p:grpSpPr>
        <p:sp>
          <p:nvSpPr>
            <p:cNvPr id="15" name="TextBox 14"/>
            <p:cNvSpPr txBox="1"/>
            <p:nvPr/>
          </p:nvSpPr>
          <p:spPr>
            <a:xfrm>
              <a:off x="903383" y="3547737"/>
              <a:ext cx="154237" cy="275422"/>
            </a:xfrm>
            <a:prstGeom prst="rect">
              <a:avLst/>
            </a:prstGeom>
            <a:noFill/>
            <a:ln w="0">
              <a:noFill/>
            </a:ln>
          </p:spPr>
          <p:txBody>
            <a:bodyPr wrap="square" lIns="0" rtlCol="0">
              <a:noAutofit/>
            </a:bodyPr>
            <a:lstStyle/>
            <a:p>
              <a:r>
                <a:rPr lang="en-US" sz="1200" dirty="0" smtClean="0">
                  <a:solidFill>
                    <a:srgbClr val="FF0000"/>
                  </a:solidFill>
                </a:rPr>
                <a:t>0</a:t>
              </a:r>
              <a:endParaRPr lang="en-CA" sz="1200" dirty="0" smtClean="0">
                <a:solidFill>
                  <a:srgbClr val="FF0000"/>
                </a:solidFill>
              </a:endParaRP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1379449" y="3547737"/>
              <a:ext cx="154237" cy="275422"/>
            </a:xfrm>
            <a:prstGeom prst="rect">
              <a:avLst/>
            </a:prstGeom>
            <a:noFill/>
            <a:ln w="0">
              <a:noFill/>
            </a:ln>
          </p:spPr>
          <p:txBody>
            <a:bodyPr wrap="square" lIns="0" rtlCol="0">
              <a:noAutofit/>
            </a:bodyPr>
            <a:lstStyle/>
            <a:p>
              <a:r>
                <a:rPr lang="en-US" sz="1200" dirty="0" smtClean="0">
                  <a:solidFill>
                    <a:srgbClr val="FF0000"/>
                  </a:solidFill>
                </a:rPr>
                <a:t>1</a:t>
              </a:r>
              <a:endParaRPr lang="en-CA" sz="1200" dirty="0" smtClean="0">
                <a:solidFill>
                  <a:srgbClr val="FF0000"/>
                </a:solidFill>
              </a:endParaRPr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1868529" y="3552166"/>
              <a:ext cx="154237" cy="275422"/>
            </a:xfrm>
            <a:prstGeom prst="rect">
              <a:avLst/>
            </a:prstGeom>
            <a:noFill/>
            <a:ln w="0">
              <a:noFill/>
            </a:ln>
          </p:spPr>
          <p:txBody>
            <a:bodyPr wrap="square" lIns="0" rtlCol="0">
              <a:noAutofit/>
            </a:bodyPr>
            <a:lstStyle/>
            <a:p>
              <a:r>
                <a:rPr lang="en-US" sz="1200" dirty="0" smtClean="0">
                  <a:solidFill>
                    <a:srgbClr val="FF0000"/>
                  </a:solidFill>
                </a:rPr>
                <a:t>2</a:t>
              </a:r>
              <a:endParaRPr lang="en-CA" sz="1200" dirty="0" smtClean="0">
                <a:solidFill>
                  <a:srgbClr val="FF0000"/>
                </a:solidFill>
              </a:endParaRPr>
            </a:p>
          </p:txBody>
        </p:sp>
      </p:grpSp>
      <p:sp>
        <p:nvSpPr>
          <p:cNvPr id="18" name="Rectangle 17"/>
          <p:cNvSpPr/>
          <p:nvPr/>
        </p:nvSpPr>
        <p:spPr bwMode="auto">
          <a:xfrm>
            <a:off x="7860167" y="28575"/>
            <a:ext cx="1286189" cy="562707"/>
          </a:xfrm>
          <a:prstGeom prst="rect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sm" len="sm"/>
            <a:tailEnd type="none"/>
          </a:ln>
          <a:effectLst/>
        </p:spPr>
        <p:txBody>
          <a:bodyPr rtlCol="0" anchor="t" anchorCtr="0"/>
          <a:lstStyle/>
          <a:p>
            <a:pPr algn="ctr"/>
            <a:r>
              <a:rPr lang="en-US" sz="1600" dirty="0" smtClean="0">
                <a:solidFill>
                  <a:srgbClr val="FFFFFF"/>
                </a:solidFill>
              </a:rPr>
              <a:t>Cover after midterm</a:t>
            </a:r>
            <a:endParaRPr lang="en-CA" sz="1600" dirty="0" smtClean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5724343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>
              <a:defRPr/>
            </a:pPr>
            <a:r>
              <a:rPr lang="en-US" altLang="en-US" sz="3200" dirty="0" smtClean="0">
                <a:ea typeface="+mj-ea"/>
                <a:cs typeface="Calibri" panose="020F0502020204030204" pitchFamily="34" charset="0"/>
              </a:rPr>
              <a:t>Creating A List (Fixed Size)</a:t>
            </a:r>
          </a:p>
        </p:txBody>
      </p:sp>
      <p:sp>
        <p:nvSpPr>
          <p:cNvPr id="58371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marL="114300" indent="-114300">
              <a:lnSpc>
                <a:spcPct val="110000"/>
              </a:lnSpc>
            </a:pPr>
            <a:r>
              <a:rPr lang="en-US" altLang="en-US" sz="2400" b="1" dirty="0" smtClean="0"/>
              <a:t>Format (‘n’ element list):</a:t>
            </a:r>
          </a:p>
          <a:p>
            <a:pPr marL="114300" indent="-114300">
              <a:lnSpc>
                <a:spcPct val="110000"/>
              </a:lnSpc>
              <a:buFontTx/>
              <a:buNone/>
            </a:pPr>
            <a:r>
              <a:rPr lang="en-US" altLang="en-US" sz="2000" dirty="0" smtClean="0"/>
              <a:t>     </a:t>
            </a:r>
            <a:r>
              <a:rPr lang="en-US" altLang="en-US" sz="1800" dirty="0" smtClean="0">
                <a:latin typeface="Consolas" panose="020B0609020204030204" pitchFamily="49" charset="0"/>
              </a:rPr>
              <a:t>&lt;</a:t>
            </a:r>
            <a:r>
              <a:rPr lang="en-US" altLang="en-US" sz="1800" i="1" dirty="0" smtClean="0">
                <a:latin typeface="Consolas" panose="020B0609020204030204" pitchFamily="49" charset="0"/>
              </a:rPr>
              <a:t>list_name</a:t>
            </a:r>
            <a:r>
              <a:rPr lang="en-US" altLang="en-US" sz="1800" dirty="0" smtClean="0">
                <a:latin typeface="Consolas" panose="020B0609020204030204" pitchFamily="49" charset="0"/>
              </a:rPr>
              <a:t>&gt; = [&lt;</a:t>
            </a:r>
            <a:r>
              <a:rPr lang="en-US" altLang="en-US" sz="1800" i="1" dirty="0" smtClean="0">
                <a:latin typeface="Consolas" panose="020B0609020204030204" pitchFamily="49" charset="0"/>
              </a:rPr>
              <a:t>value 1</a:t>
            </a:r>
            <a:r>
              <a:rPr lang="en-US" altLang="en-US" sz="1800" dirty="0" smtClean="0">
                <a:latin typeface="Consolas" panose="020B0609020204030204" pitchFamily="49" charset="0"/>
              </a:rPr>
              <a:t>&gt;,  &lt;</a:t>
            </a:r>
            <a:r>
              <a:rPr lang="en-US" altLang="en-US" sz="1800" i="1" dirty="0" smtClean="0">
                <a:latin typeface="Consolas" panose="020B0609020204030204" pitchFamily="49" charset="0"/>
              </a:rPr>
              <a:t>value 2</a:t>
            </a:r>
            <a:r>
              <a:rPr lang="en-US" altLang="en-US" sz="1800" dirty="0" smtClean="0">
                <a:latin typeface="Consolas" panose="020B0609020204030204" pitchFamily="49" charset="0"/>
              </a:rPr>
              <a:t>&gt;, ... &lt;</a:t>
            </a:r>
            <a:r>
              <a:rPr lang="en-US" altLang="en-US" sz="1800" i="1" dirty="0" smtClean="0">
                <a:latin typeface="Consolas" panose="020B0609020204030204" pitchFamily="49" charset="0"/>
              </a:rPr>
              <a:t>value n</a:t>
            </a:r>
            <a:r>
              <a:rPr lang="en-US" altLang="en-US" sz="1800" dirty="0" smtClean="0">
                <a:latin typeface="Consolas" panose="020B0609020204030204" pitchFamily="49" charset="0"/>
              </a:rPr>
              <a:t>&gt;]</a:t>
            </a:r>
          </a:p>
          <a:p>
            <a:pPr marL="114300" indent="-114300">
              <a:lnSpc>
                <a:spcPct val="110000"/>
              </a:lnSpc>
              <a:buFontTx/>
              <a:buNone/>
            </a:pPr>
            <a:r>
              <a:rPr lang="en-US" altLang="en-US" sz="2400" b="1" dirty="0" smtClean="0"/>
              <a:t>Example:</a:t>
            </a:r>
            <a:endParaRPr lang="en-US" altLang="en-US" sz="2400" dirty="0" smtClean="0"/>
          </a:p>
          <a:p>
            <a:pPr marL="114300" indent="-114300">
              <a:lnSpc>
                <a:spcPct val="110000"/>
              </a:lnSpc>
              <a:buFontTx/>
              <a:buNone/>
            </a:pPr>
            <a:r>
              <a:rPr lang="en-US" altLang="en-US" sz="1800" dirty="0" smtClean="0">
                <a:latin typeface="Consolas" panose="020B0609020204030204" pitchFamily="49" charset="0"/>
              </a:rPr>
              <a:t>     </a:t>
            </a:r>
            <a:r>
              <a:rPr lang="en-US" altLang="en-US" sz="1800" b="1" dirty="0" smtClean="0">
                <a:latin typeface="Consolas" panose="020B0609020204030204" pitchFamily="49" charset="0"/>
              </a:rPr>
              <a:t>#List with 5 elements, index ranges from 0 to (5-1)</a:t>
            </a:r>
          </a:p>
          <a:p>
            <a:pPr marL="114300" indent="-114300">
              <a:lnSpc>
                <a:spcPct val="110000"/>
              </a:lnSpc>
              <a:buFontTx/>
              <a:buNone/>
            </a:pPr>
            <a:endParaRPr lang="en-US" altLang="en-US" sz="1800" b="1" dirty="0" smtClean="0">
              <a:latin typeface="Consolas" panose="020B0609020204030204" pitchFamily="49" charset="0"/>
            </a:endParaRPr>
          </a:p>
          <a:p>
            <a:pPr marL="114300" indent="-114300">
              <a:lnSpc>
                <a:spcPct val="110000"/>
              </a:lnSpc>
              <a:buFontTx/>
              <a:buNone/>
            </a:pPr>
            <a:r>
              <a:rPr lang="en-US" altLang="en-US" sz="1800" dirty="0" smtClean="0">
                <a:latin typeface="Consolas" panose="020B0609020204030204" pitchFamily="49" charset="0"/>
              </a:rPr>
              <a:t>     percentages = [50.0, 100.0, 78.5, 99.9, 65.1]</a:t>
            </a:r>
          </a:p>
          <a:p>
            <a:pPr marL="114300" indent="-114300">
              <a:lnSpc>
                <a:spcPct val="110000"/>
              </a:lnSpc>
              <a:buFontTx/>
              <a:buNone/>
            </a:pPr>
            <a:endParaRPr lang="en-US" altLang="en-US" sz="1800" dirty="0" smtClean="0">
              <a:latin typeface="Consolas" panose="020B0609020204030204" pitchFamily="49" charset="0"/>
            </a:endParaRPr>
          </a:p>
          <a:p>
            <a:pPr marL="114300" indent="-114300">
              <a:lnSpc>
                <a:spcPct val="110000"/>
              </a:lnSpc>
              <a:buFontTx/>
              <a:buNone/>
            </a:pPr>
            <a:r>
              <a:rPr lang="en-US" altLang="en-US" sz="2400" b="1" dirty="0" smtClean="0"/>
              <a:t>Other Examples:</a:t>
            </a:r>
          </a:p>
          <a:p>
            <a:pPr marL="114300" indent="-114300">
              <a:lnSpc>
                <a:spcPct val="110000"/>
              </a:lnSpc>
              <a:buFontTx/>
              <a:buNone/>
            </a:pPr>
            <a:r>
              <a:rPr lang="en-US" altLang="en-US" sz="1800" dirty="0" smtClean="0">
                <a:latin typeface="Consolas" panose="020B0609020204030204" pitchFamily="49" charset="0"/>
              </a:rPr>
              <a:t>     letters = </a:t>
            </a:r>
            <a:r>
              <a:rPr lang="en-US" altLang="en-US" sz="1800" dirty="0">
                <a:latin typeface="Consolas" panose="020B0609020204030204" pitchFamily="49" charset="0"/>
              </a:rPr>
              <a:t>["</a:t>
            </a:r>
            <a:r>
              <a:rPr lang="en-US" altLang="en-US" sz="1800" dirty="0" smtClean="0">
                <a:latin typeface="Consolas" panose="020B0609020204030204" pitchFamily="49" charset="0"/>
              </a:rPr>
              <a:t>A</a:t>
            </a:r>
            <a:r>
              <a:rPr lang="en-US" altLang="en-US" sz="1800" dirty="0">
                <a:latin typeface="Consolas" panose="020B0609020204030204" pitchFamily="49" charset="0"/>
              </a:rPr>
              <a:t>", "</a:t>
            </a:r>
            <a:r>
              <a:rPr lang="en-US" altLang="en-US" sz="1800" dirty="0" smtClean="0">
                <a:latin typeface="Consolas" panose="020B0609020204030204" pitchFamily="49" charset="0"/>
              </a:rPr>
              <a:t>B</a:t>
            </a:r>
            <a:r>
              <a:rPr lang="en-US" altLang="en-US" sz="1800" dirty="0">
                <a:latin typeface="Consolas" panose="020B0609020204030204" pitchFamily="49" charset="0"/>
              </a:rPr>
              <a:t>", </a:t>
            </a:r>
            <a:r>
              <a:rPr lang="en-US" altLang="en-US" sz="1800" dirty="0" smtClean="0">
                <a:latin typeface="Consolas" panose="020B0609020204030204" pitchFamily="49" charset="0"/>
              </a:rPr>
              <a:t>"A</a:t>
            </a:r>
            <a:r>
              <a:rPr lang="en-US" altLang="en-US" sz="1800" dirty="0">
                <a:latin typeface="Consolas" panose="020B0609020204030204" pitchFamily="49" charset="0"/>
              </a:rPr>
              <a:t>"]</a:t>
            </a:r>
            <a:endParaRPr lang="en-US" altLang="en-US" sz="1800" dirty="0" smtClean="0">
              <a:latin typeface="Consolas" panose="020B0609020204030204" pitchFamily="49" charset="0"/>
            </a:endParaRPr>
          </a:p>
          <a:p>
            <a:pPr marL="114300" indent="-114300">
              <a:lnSpc>
                <a:spcPct val="110000"/>
              </a:lnSpc>
              <a:buFont typeface="Arial" panose="020B0604020202020204" pitchFamily="34" charset="0"/>
              <a:buNone/>
            </a:pPr>
            <a:r>
              <a:rPr lang="en-US" altLang="en-US" sz="1800" dirty="0" smtClean="0">
                <a:latin typeface="Consolas" panose="020B0609020204030204" pitchFamily="49" charset="0"/>
              </a:rPr>
              <a:t>     names = ["The Borg", "Klingon ", "Hirogin", "Jem’hadar"]</a:t>
            </a:r>
          </a:p>
        </p:txBody>
      </p:sp>
      <p:sp>
        <p:nvSpPr>
          <p:cNvPr id="58372" name="TextBox 1"/>
          <p:cNvSpPr txBox="1">
            <a:spLocks noChangeArrowheads="1"/>
          </p:cNvSpPr>
          <p:nvPr/>
        </p:nvSpPr>
        <p:spPr bwMode="auto">
          <a:xfrm>
            <a:off x="2895600" y="1968500"/>
            <a:ext cx="8382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200" b="1" dirty="0">
                <a:solidFill>
                  <a:srgbClr val="FF0000"/>
                </a:solidFill>
              </a:rPr>
              <a:t>Element 0</a:t>
            </a:r>
          </a:p>
        </p:txBody>
      </p:sp>
      <p:sp>
        <p:nvSpPr>
          <p:cNvPr id="58373" name="TextBox 4"/>
          <p:cNvSpPr txBox="1">
            <a:spLocks noChangeArrowheads="1"/>
          </p:cNvSpPr>
          <p:nvPr/>
        </p:nvSpPr>
        <p:spPr bwMode="auto">
          <a:xfrm>
            <a:off x="4419600" y="1968500"/>
            <a:ext cx="8382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200" b="1" dirty="0">
                <a:solidFill>
                  <a:srgbClr val="FF0000"/>
                </a:solidFill>
              </a:rPr>
              <a:t>Element 1</a:t>
            </a:r>
          </a:p>
        </p:txBody>
      </p:sp>
      <p:sp>
        <p:nvSpPr>
          <p:cNvPr id="58374" name="TextBox 5"/>
          <p:cNvSpPr txBox="1">
            <a:spLocks noChangeArrowheads="1"/>
          </p:cNvSpPr>
          <p:nvPr/>
        </p:nvSpPr>
        <p:spPr bwMode="auto">
          <a:xfrm>
            <a:off x="6324600" y="1981200"/>
            <a:ext cx="990600" cy="277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200" b="1" dirty="0">
                <a:solidFill>
                  <a:srgbClr val="FF0000"/>
                </a:solidFill>
              </a:rPr>
              <a:t>Element n-1</a:t>
            </a:r>
          </a:p>
        </p:txBody>
      </p:sp>
      <p:sp>
        <p:nvSpPr>
          <p:cNvPr id="58375" name="TextBox 6"/>
          <p:cNvSpPr txBox="1">
            <a:spLocks noChangeArrowheads="1"/>
          </p:cNvSpPr>
          <p:nvPr/>
        </p:nvSpPr>
        <p:spPr bwMode="auto">
          <a:xfrm>
            <a:off x="3124200" y="3513931"/>
            <a:ext cx="3048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200" b="1" dirty="0">
                <a:solidFill>
                  <a:srgbClr val="FF0000"/>
                </a:solidFill>
              </a:rPr>
              <a:t>0</a:t>
            </a:r>
          </a:p>
        </p:txBody>
      </p:sp>
      <p:sp>
        <p:nvSpPr>
          <p:cNvPr id="58376" name="TextBox 7"/>
          <p:cNvSpPr txBox="1">
            <a:spLocks noChangeArrowheads="1"/>
          </p:cNvSpPr>
          <p:nvPr/>
        </p:nvSpPr>
        <p:spPr bwMode="auto">
          <a:xfrm>
            <a:off x="3994150" y="3521869"/>
            <a:ext cx="3048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200" b="1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58377" name="TextBox 8"/>
          <p:cNvSpPr txBox="1">
            <a:spLocks noChangeArrowheads="1"/>
          </p:cNvSpPr>
          <p:nvPr/>
        </p:nvSpPr>
        <p:spPr bwMode="auto">
          <a:xfrm>
            <a:off x="4762500" y="3510756"/>
            <a:ext cx="3048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200" b="1" dirty="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58378" name="TextBox 9"/>
          <p:cNvSpPr txBox="1">
            <a:spLocks noChangeArrowheads="1"/>
          </p:cNvSpPr>
          <p:nvPr/>
        </p:nvSpPr>
        <p:spPr bwMode="auto">
          <a:xfrm>
            <a:off x="5538788" y="3499644"/>
            <a:ext cx="304800" cy="277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200" b="1" dirty="0">
                <a:solidFill>
                  <a:srgbClr val="FF0000"/>
                </a:solidFill>
              </a:rPr>
              <a:t>3</a:t>
            </a:r>
          </a:p>
        </p:txBody>
      </p:sp>
      <p:sp>
        <p:nvSpPr>
          <p:cNvPr id="58379" name="TextBox 10"/>
          <p:cNvSpPr txBox="1">
            <a:spLocks noChangeArrowheads="1"/>
          </p:cNvSpPr>
          <p:nvPr/>
        </p:nvSpPr>
        <p:spPr bwMode="auto">
          <a:xfrm>
            <a:off x="6324600" y="3521869"/>
            <a:ext cx="3048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200" b="1" dirty="0">
                <a:solidFill>
                  <a:srgbClr val="FF0000"/>
                </a:solidFill>
              </a:rPr>
              <a:t>4</a:t>
            </a:r>
          </a:p>
        </p:txBody>
      </p:sp>
      <p:sp>
        <p:nvSpPr>
          <p:cNvPr id="58380" name="TextBox 1"/>
          <p:cNvSpPr txBox="1">
            <a:spLocks noChangeArrowheads="1"/>
          </p:cNvSpPr>
          <p:nvPr/>
        </p:nvSpPr>
        <p:spPr bwMode="auto">
          <a:xfrm>
            <a:off x="-15875" y="6477000"/>
            <a:ext cx="74676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1400" dirty="0"/>
              <a:t>1 These 4 names (Borg, Klingon, Hirogin, Jem’hadar) </a:t>
            </a:r>
            <a:r>
              <a:rPr lang="en-US" altLang="en-US" sz="1400" dirty="0">
                <a:sym typeface="Symbol" panose="05050102010706020507" pitchFamily="18" charset="2"/>
              </a:rPr>
              <a:t></a:t>
            </a:r>
            <a:r>
              <a:rPr lang="en-US" altLang="en-US" sz="1400" dirty="0"/>
              <a:t> are  CBS</a:t>
            </a:r>
          </a:p>
        </p:txBody>
      </p:sp>
      <p:sp>
        <p:nvSpPr>
          <p:cNvPr id="13" name="Rectangle 12"/>
          <p:cNvSpPr/>
          <p:nvPr/>
        </p:nvSpPr>
        <p:spPr bwMode="auto">
          <a:xfrm>
            <a:off x="7860167" y="28575"/>
            <a:ext cx="1286189" cy="562707"/>
          </a:xfrm>
          <a:prstGeom prst="rect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sm" len="sm"/>
            <a:tailEnd type="none"/>
          </a:ln>
          <a:effectLst/>
        </p:spPr>
        <p:txBody>
          <a:bodyPr rtlCol="0" anchor="t" anchorCtr="0"/>
          <a:lstStyle/>
          <a:p>
            <a:pPr algn="ctr"/>
            <a:r>
              <a:rPr lang="en-US" sz="1600" dirty="0" smtClean="0">
                <a:solidFill>
                  <a:srgbClr val="FFFFFF"/>
                </a:solidFill>
              </a:rPr>
              <a:t>Cover after midterm</a:t>
            </a:r>
            <a:endParaRPr lang="en-CA" sz="1600" dirty="0" smtClean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337124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Accessing/Displaying A List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 smtClean="0"/>
              <a:t>Because a list is composite you can access the entire list or individual elements.</a:t>
            </a:r>
          </a:p>
          <a:p>
            <a:endParaRPr lang="en-US" altLang="en-US" dirty="0" smtClean="0"/>
          </a:p>
          <a:p>
            <a:endParaRPr lang="en-US" altLang="en-US" dirty="0" smtClean="0"/>
          </a:p>
          <a:p>
            <a:pPr marL="342900" lvl="1" indent="0">
              <a:buFont typeface="Arial" panose="020B0604020202020204" pitchFamily="34" charset="0"/>
              <a:buNone/>
            </a:pPr>
            <a:r>
              <a:rPr lang="en-US" altLang="en-US" dirty="0" smtClean="0">
                <a:latin typeface="Consolas" panose="020B0609020204030204" pitchFamily="49" charset="0"/>
              </a:rPr>
              <a:t>percentages = [50.0, 100.0, 78.5, 99.9, 65.1]</a:t>
            </a:r>
          </a:p>
          <a:p>
            <a:endParaRPr lang="en-US" altLang="en-US" dirty="0" smtClean="0"/>
          </a:p>
          <a:p>
            <a:endParaRPr lang="en-US" altLang="en-US" dirty="0" smtClean="0"/>
          </a:p>
          <a:p>
            <a:endParaRPr lang="en-US" altLang="en-US" dirty="0" smtClean="0"/>
          </a:p>
          <a:p>
            <a:r>
              <a:rPr lang="en-US" altLang="en-US" dirty="0" smtClean="0"/>
              <a:t>Name of the list accesses the whole list</a:t>
            </a:r>
          </a:p>
          <a:p>
            <a:pPr marL="342900" lvl="1" indent="0">
              <a:buFont typeface="Arial" panose="020B0604020202020204" pitchFamily="34" charset="0"/>
              <a:buNone/>
            </a:pPr>
            <a:r>
              <a:rPr lang="en-US" altLang="en-US" sz="1800" dirty="0" smtClean="0">
                <a:latin typeface="Consolas" panose="020B0609020204030204" pitchFamily="49" charset="0"/>
              </a:rPr>
              <a:t>print(percentages)</a:t>
            </a:r>
          </a:p>
          <a:p>
            <a:r>
              <a:rPr lang="en-US" altLang="en-US" dirty="0" smtClean="0"/>
              <a:t>Name of the list and an index “</a:t>
            </a:r>
            <a:r>
              <a:rPr lang="en-US" altLang="ja-JP" sz="2000" dirty="0" smtClean="0">
                <a:latin typeface="Consolas" panose="020B0609020204030204" pitchFamily="49" charset="0"/>
              </a:rPr>
              <a:t>[index]</a:t>
            </a:r>
            <a:r>
              <a:rPr lang="en-US" altLang="en-US" dirty="0" smtClean="0"/>
              <a:t>”</a:t>
            </a:r>
            <a:r>
              <a:rPr lang="en-US" altLang="ja-JP" dirty="0" smtClean="0"/>
              <a:t>accesses an element</a:t>
            </a:r>
          </a:p>
          <a:p>
            <a:pPr marL="342900" lvl="1" indent="0">
              <a:buFont typeface="Arial" panose="020B0604020202020204" pitchFamily="34" charset="0"/>
              <a:buNone/>
            </a:pPr>
            <a:r>
              <a:rPr lang="en-US" altLang="en-US" sz="1800" dirty="0" smtClean="0">
                <a:latin typeface="Consolas" panose="020B0609020204030204" pitchFamily="49" charset="0"/>
              </a:rPr>
              <a:t>print(percentages[1])</a:t>
            </a:r>
          </a:p>
        </p:txBody>
      </p:sp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3124200" y="1763713"/>
            <a:ext cx="3962400" cy="1055687"/>
            <a:chOff x="3124200" y="1764347"/>
            <a:chExt cx="3962400" cy="1055053"/>
          </a:xfrm>
        </p:grpSpPr>
        <p:sp>
          <p:nvSpPr>
            <p:cNvPr id="4" name="Right Brace 3"/>
            <p:cNvSpPr/>
            <p:nvPr/>
          </p:nvSpPr>
          <p:spPr>
            <a:xfrm rot="16200000">
              <a:off x="4800783" y="533583"/>
              <a:ext cx="609234" cy="3962400"/>
            </a:xfrm>
            <a:prstGeom prst="rightBrac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 dirty="0"/>
            </a:p>
          </p:txBody>
        </p:sp>
        <p:sp>
          <p:nvSpPr>
            <p:cNvPr id="59407" name="TextBox 4"/>
            <p:cNvSpPr txBox="1">
              <a:spLocks noChangeArrowheads="1"/>
            </p:cNvSpPr>
            <p:nvPr/>
          </p:nvSpPr>
          <p:spPr bwMode="auto">
            <a:xfrm>
              <a:off x="4762500" y="1764347"/>
              <a:ext cx="800100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r>
                <a:rPr lang="en-US" altLang="en-US" sz="2400" b="1" dirty="0">
                  <a:solidFill>
                    <a:srgbClr val="FF0000"/>
                  </a:solidFill>
                  <a:latin typeface="Arial" panose="020B0604020202020204" pitchFamily="34" charset="0"/>
                </a:rPr>
                <a:t>List</a:t>
              </a:r>
            </a:p>
          </p:txBody>
        </p:sp>
      </p:grpSp>
      <p:pic>
        <p:nvPicPr>
          <p:cNvPr id="14029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1200" y="4811713"/>
            <a:ext cx="3255963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029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1200" y="5791200"/>
            <a:ext cx="32004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5" name="Group 23"/>
          <p:cNvGrpSpPr>
            <a:grpSpLocks/>
          </p:cNvGrpSpPr>
          <p:nvPr/>
        </p:nvGrpSpPr>
        <p:grpSpPr bwMode="auto">
          <a:xfrm>
            <a:off x="2239963" y="3124200"/>
            <a:ext cx="4389437" cy="1331913"/>
            <a:chOff x="2240604" y="3124200"/>
            <a:chExt cx="4388796" cy="1332131"/>
          </a:xfrm>
        </p:grpSpPr>
        <p:sp>
          <p:nvSpPr>
            <p:cNvPr id="59400" name="TextBox 6"/>
            <p:cNvSpPr txBox="1">
              <a:spLocks noChangeArrowheads="1"/>
            </p:cNvSpPr>
            <p:nvPr/>
          </p:nvSpPr>
          <p:spPr bwMode="auto">
            <a:xfrm>
              <a:off x="2240604" y="3994666"/>
              <a:ext cx="1569396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r>
                <a:rPr lang="en-US" altLang="en-US" sz="2400" b="1" dirty="0">
                  <a:solidFill>
                    <a:srgbClr val="FF0000"/>
                  </a:solidFill>
                  <a:latin typeface="Arial" panose="020B0604020202020204" pitchFamily="34" charset="0"/>
                </a:rPr>
                <a:t>Elements</a:t>
              </a:r>
            </a:p>
          </p:txBody>
        </p:sp>
        <p:cxnSp>
          <p:nvCxnSpPr>
            <p:cNvPr id="9" name="Straight Arrow Connector 8"/>
            <p:cNvCxnSpPr/>
            <p:nvPr/>
          </p:nvCxnSpPr>
          <p:spPr>
            <a:xfrm flipV="1">
              <a:off x="2972334" y="3124200"/>
              <a:ext cx="228567" cy="990762"/>
            </a:xfrm>
            <a:prstGeom prst="straightConnector1">
              <a:avLst/>
            </a:prstGeom>
            <a:ln w="2540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Arrow Connector 13"/>
            <p:cNvCxnSpPr/>
            <p:nvPr/>
          </p:nvCxnSpPr>
          <p:spPr>
            <a:xfrm flipV="1">
              <a:off x="2972334" y="3124200"/>
              <a:ext cx="1219022" cy="990762"/>
            </a:xfrm>
            <a:prstGeom prst="straightConnector1">
              <a:avLst/>
            </a:prstGeom>
            <a:ln w="2540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Arrow Connector 16"/>
            <p:cNvCxnSpPr/>
            <p:nvPr/>
          </p:nvCxnSpPr>
          <p:spPr>
            <a:xfrm flipV="1">
              <a:off x="3024714" y="3124200"/>
              <a:ext cx="2004719" cy="990762"/>
            </a:xfrm>
            <a:prstGeom prst="straightConnector1">
              <a:avLst/>
            </a:prstGeom>
            <a:ln w="2540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Arrow Connector 19"/>
            <p:cNvCxnSpPr/>
            <p:nvPr/>
          </p:nvCxnSpPr>
          <p:spPr>
            <a:xfrm flipV="1">
              <a:off x="3024714" y="3124200"/>
              <a:ext cx="2766608" cy="990762"/>
            </a:xfrm>
            <a:prstGeom prst="straightConnector1">
              <a:avLst/>
            </a:prstGeom>
            <a:ln w="2540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Arrow Connector 22"/>
            <p:cNvCxnSpPr/>
            <p:nvPr/>
          </p:nvCxnSpPr>
          <p:spPr>
            <a:xfrm flipV="1">
              <a:off x="2972334" y="3124200"/>
              <a:ext cx="3657066" cy="990762"/>
            </a:xfrm>
            <a:prstGeom prst="straightConnector1">
              <a:avLst/>
            </a:prstGeom>
            <a:ln w="2540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6" name="Rectangle 15"/>
          <p:cNvSpPr/>
          <p:nvPr/>
        </p:nvSpPr>
        <p:spPr bwMode="auto">
          <a:xfrm>
            <a:off x="7860167" y="28575"/>
            <a:ext cx="1286189" cy="562707"/>
          </a:xfrm>
          <a:prstGeom prst="rect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sm" len="sm"/>
            <a:tailEnd type="none"/>
          </a:ln>
          <a:effectLst/>
        </p:spPr>
        <p:txBody>
          <a:bodyPr rtlCol="0" anchor="t" anchorCtr="0"/>
          <a:lstStyle/>
          <a:p>
            <a:pPr algn="ctr"/>
            <a:r>
              <a:rPr lang="en-US" sz="1600" dirty="0" smtClean="0">
                <a:solidFill>
                  <a:srgbClr val="FFFFFF"/>
                </a:solidFill>
              </a:rPr>
              <a:t>Cover after midterm</a:t>
            </a:r>
            <a:endParaRPr lang="en-CA" sz="1600" dirty="0" smtClean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94976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Basic List Operations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Name of the online example</a:t>
            </a:r>
            <a:r>
              <a:rPr lang="en-US" dirty="0" smtClean="0"/>
              <a:t>: </a:t>
            </a:r>
            <a:r>
              <a:rPr lang="en-US" dirty="0" smtClean="0">
                <a:latin typeface="Consolas" panose="020B0609020204030204" pitchFamily="49" charset="0"/>
              </a:rPr>
              <a:t>5modifying_displaying_list </a:t>
            </a:r>
          </a:p>
          <a:p>
            <a:r>
              <a:rPr lang="en-US" dirty="0" smtClean="0"/>
              <a:t>Common list operations:</a:t>
            </a:r>
          </a:p>
          <a:p>
            <a:pPr lvl="1"/>
            <a:r>
              <a:rPr lang="en-US" b="1" dirty="0" smtClean="0"/>
              <a:t>Create a new fixed size list:</a:t>
            </a:r>
          </a:p>
          <a:p>
            <a:pPr marL="460375" lvl="2" indent="0">
              <a:buNone/>
            </a:pPr>
            <a:r>
              <a:rPr lang="en-US" sz="1600" dirty="0" err="1">
                <a:latin typeface="Consolas" panose="020B0609020204030204" pitchFamily="49" charset="0"/>
              </a:rPr>
              <a:t>aList</a:t>
            </a:r>
            <a:r>
              <a:rPr lang="en-US" sz="1600" dirty="0">
                <a:latin typeface="Consolas" panose="020B0609020204030204" pitchFamily="49" charset="0"/>
              </a:rPr>
              <a:t> = [2,6,2</a:t>
            </a:r>
            <a:r>
              <a:rPr lang="en-US" sz="1600" dirty="0" smtClean="0">
                <a:latin typeface="Consolas" panose="020B0609020204030204" pitchFamily="49" charset="0"/>
              </a:rPr>
              <a:t>]</a:t>
            </a:r>
            <a:endParaRPr lang="en-US" dirty="0" smtClean="0">
              <a:latin typeface="Consolas" panose="020B0609020204030204" pitchFamily="49" charset="0"/>
            </a:endParaRPr>
          </a:p>
          <a:p>
            <a:pPr lvl="1"/>
            <a:r>
              <a:rPr lang="en-US" b="1" dirty="0" smtClean="0"/>
              <a:t>Displaying entire list:</a:t>
            </a:r>
          </a:p>
          <a:p>
            <a:pPr marL="460375" lvl="2" indent="0">
              <a:buNone/>
            </a:pPr>
            <a:r>
              <a:rPr lang="en-US" sz="1600" dirty="0" err="1">
                <a:latin typeface="Consolas" panose="020B0609020204030204" pitchFamily="49" charset="0"/>
              </a:rPr>
              <a:t>i</a:t>
            </a:r>
            <a:r>
              <a:rPr lang="en-US" sz="1600" dirty="0">
                <a:latin typeface="Consolas" panose="020B0609020204030204" pitchFamily="49" charset="0"/>
              </a:rPr>
              <a:t> = 0</a:t>
            </a:r>
          </a:p>
          <a:p>
            <a:pPr marL="460375" lvl="2" indent="0">
              <a:buNone/>
            </a:pPr>
            <a:r>
              <a:rPr lang="en-US" sz="1600" dirty="0">
                <a:latin typeface="Consolas" panose="020B0609020204030204" pitchFamily="49" charset="0"/>
              </a:rPr>
              <a:t>size = </a:t>
            </a:r>
            <a:r>
              <a:rPr lang="en-US" sz="1600" dirty="0" err="1">
                <a:latin typeface="Consolas" panose="020B0609020204030204" pitchFamily="49" charset="0"/>
              </a:rPr>
              <a:t>len</a:t>
            </a:r>
            <a:r>
              <a:rPr lang="en-US" sz="1600" dirty="0">
                <a:latin typeface="Consolas" panose="020B0609020204030204" pitchFamily="49" charset="0"/>
              </a:rPr>
              <a:t>(</a:t>
            </a:r>
            <a:r>
              <a:rPr lang="en-US" sz="1600" dirty="0" err="1">
                <a:latin typeface="Consolas" panose="020B0609020204030204" pitchFamily="49" charset="0"/>
              </a:rPr>
              <a:t>aList</a:t>
            </a:r>
            <a:r>
              <a:rPr lang="en-US" sz="1600" dirty="0">
                <a:latin typeface="Consolas" panose="020B0609020204030204" pitchFamily="49" charset="0"/>
              </a:rPr>
              <a:t>)</a:t>
            </a:r>
          </a:p>
          <a:p>
            <a:pPr marL="460375" lvl="2" indent="0">
              <a:buNone/>
            </a:pPr>
            <a:r>
              <a:rPr lang="en-US" sz="1600" dirty="0">
                <a:latin typeface="Consolas" panose="020B0609020204030204" pitchFamily="49" charset="0"/>
              </a:rPr>
              <a:t>while(</a:t>
            </a:r>
            <a:r>
              <a:rPr lang="en-US" sz="1600" dirty="0" err="1">
                <a:latin typeface="Consolas" panose="020B0609020204030204" pitchFamily="49" charset="0"/>
              </a:rPr>
              <a:t>i</a:t>
            </a:r>
            <a:r>
              <a:rPr lang="en-US" sz="1600" dirty="0">
                <a:latin typeface="Consolas" panose="020B0609020204030204" pitchFamily="49" charset="0"/>
              </a:rPr>
              <a:t> &lt; size</a:t>
            </a:r>
            <a:r>
              <a:rPr lang="en-US" sz="1600" dirty="0" smtClean="0">
                <a:latin typeface="Consolas" panose="020B0609020204030204" pitchFamily="49" charset="0"/>
              </a:rPr>
              <a:t>): </a:t>
            </a:r>
            <a:r>
              <a:rPr lang="en-CA" sz="1600" b="1" dirty="0">
                <a:solidFill>
                  <a:srgbClr val="FF0000"/>
                </a:solidFill>
                <a:latin typeface="Consolas" panose="020B0609020204030204" pitchFamily="49" charset="0"/>
              </a:rPr>
              <a:t>#</a:t>
            </a:r>
            <a:r>
              <a:rPr lang="en-CA" sz="1600" b="1" dirty="0" err="1">
                <a:solidFill>
                  <a:srgbClr val="FF0000"/>
                </a:solidFill>
                <a:latin typeface="Consolas" panose="020B0609020204030204" pitchFamily="49" charset="0"/>
              </a:rPr>
              <a:t>i</a:t>
            </a:r>
            <a:r>
              <a:rPr lang="en-CA" sz="1600" b="1" dirty="0">
                <a:solidFill>
                  <a:srgbClr val="FF0000"/>
                </a:solidFill>
                <a:latin typeface="Consolas" panose="020B0609020204030204" pitchFamily="49" charset="0"/>
              </a:rPr>
              <a:t> takes on values from 0 – (size-1)</a:t>
            </a:r>
            <a:endParaRPr lang="en-US" sz="1600" dirty="0">
              <a:latin typeface="Consolas" panose="020B0609020204030204" pitchFamily="49" charset="0"/>
            </a:endParaRPr>
          </a:p>
          <a:p>
            <a:pPr marL="460375" lvl="2" indent="0">
              <a:buNone/>
            </a:pPr>
            <a:r>
              <a:rPr lang="en-US" sz="1600" dirty="0">
                <a:latin typeface="Consolas" panose="020B0609020204030204" pitchFamily="49" charset="0"/>
              </a:rPr>
              <a:t>    print(</a:t>
            </a:r>
            <a:r>
              <a:rPr lang="en-US" sz="1600" dirty="0" err="1">
                <a:latin typeface="Consolas" panose="020B0609020204030204" pitchFamily="49" charset="0"/>
              </a:rPr>
              <a:t>aList</a:t>
            </a:r>
            <a:r>
              <a:rPr lang="en-US" sz="1600" dirty="0">
                <a:latin typeface="Consolas" panose="020B0609020204030204" pitchFamily="49" charset="0"/>
              </a:rPr>
              <a:t>[</a:t>
            </a:r>
            <a:r>
              <a:rPr lang="en-US" sz="1600" dirty="0" err="1">
                <a:latin typeface="Consolas" panose="020B0609020204030204" pitchFamily="49" charset="0"/>
              </a:rPr>
              <a:t>i</a:t>
            </a:r>
            <a:r>
              <a:rPr lang="en-US" sz="1600" dirty="0">
                <a:latin typeface="Consolas" panose="020B0609020204030204" pitchFamily="49" charset="0"/>
              </a:rPr>
              <a:t>], end=" ")</a:t>
            </a:r>
          </a:p>
          <a:p>
            <a:pPr marL="460375" lvl="2" indent="0">
              <a:buNone/>
            </a:pPr>
            <a:r>
              <a:rPr lang="en-US" sz="1600" dirty="0">
                <a:latin typeface="Consolas" panose="020B0609020204030204" pitchFamily="49" charset="0"/>
              </a:rPr>
              <a:t>    </a:t>
            </a:r>
            <a:r>
              <a:rPr lang="en-US" sz="1600" dirty="0" err="1">
                <a:latin typeface="Consolas" panose="020B0609020204030204" pitchFamily="49" charset="0"/>
              </a:rPr>
              <a:t>i</a:t>
            </a:r>
            <a:r>
              <a:rPr lang="en-US" sz="1600" dirty="0">
                <a:latin typeface="Consolas" panose="020B0609020204030204" pitchFamily="49" charset="0"/>
              </a:rPr>
              <a:t> = </a:t>
            </a:r>
            <a:r>
              <a:rPr lang="en-US" sz="1600" dirty="0" err="1">
                <a:latin typeface="Consolas" panose="020B0609020204030204" pitchFamily="49" charset="0"/>
              </a:rPr>
              <a:t>i</a:t>
            </a:r>
            <a:r>
              <a:rPr lang="en-US" sz="1600" dirty="0">
                <a:latin typeface="Consolas" panose="020B0609020204030204" pitchFamily="49" charset="0"/>
              </a:rPr>
              <a:t> + </a:t>
            </a:r>
            <a:r>
              <a:rPr lang="en-US" sz="1600" dirty="0" smtClean="0">
                <a:latin typeface="Consolas" panose="020B0609020204030204" pitchFamily="49" charset="0"/>
              </a:rPr>
              <a:t>1</a:t>
            </a:r>
            <a:endParaRPr lang="en-US" dirty="0"/>
          </a:p>
          <a:p>
            <a:pPr lvl="1"/>
            <a:r>
              <a:rPr lang="en-US" b="1" dirty="0" smtClean="0"/>
              <a:t>Modifying a single element</a:t>
            </a:r>
          </a:p>
          <a:p>
            <a:pPr marL="460375" lvl="2" indent="0">
              <a:buNone/>
            </a:pPr>
            <a:r>
              <a:rPr lang="en-US" sz="1600" dirty="0" err="1">
                <a:latin typeface="Consolas" panose="020B0609020204030204" pitchFamily="49" charset="0"/>
              </a:rPr>
              <a:t>aList</a:t>
            </a:r>
            <a:r>
              <a:rPr lang="en-US" sz="1600" dirty="0">
                <a:latin typeface="Consolas" panose="020B0609020204030204" pitchFamily="49" charset="0"/>
              </a:rPr>
              <a:t>[size-1] = 3</a:t>
            </a:r>
          </a:p>
          <a:p>
            <a:pPr lvl="1"/>
            <a:r>
              <a:rPr lang="en-US" b="1" dirty="0" smtClean="0"/>
              <a:t>Modifying all elements</a:t>
            </a:r>
          </a:p>
          <a:p>
            <a:pPr marL="460375" lvl="2" indent="0">
              <a:buNone/>
            </a:pPr>
            <a:r>
              <a:rPr lang="en-CA" sz="1600" dirty="0" smtClean="0">
                <a:latin typeface="Consolas" panose="020B0609020204030204" pitchFamily="49" charset="0"/>
              </a:rPr>
              <a:t>while(</a:t>
            </a:r>
            <a:r>
              <a:rPr lang="en-CA" sz="1600" dirty="0" err="1" smtClean="0">
                <a:latin typeface="Consolas" panose="020B0609020204030204" pitchFamily="49" charset="0"/>
              </a:rPr>
              <a:t>i</a:t>
            </a:r>
            <a:r>
              <a:rPr lang="en-CA" sz="1600" dirty="0" smtClean="0">
                <a:latin typeface="Consolas" panose="020B0609020204030204" pitchFamily="49" charset="0"/>
              </a:rPr>
              <a:t> </a:t>
            </a:r>
            <a:r>
              <a:rPr lang="en-CA" sz="1600" dirty="0">
                <a:latin typeface="Consolas" panose="020B0609020204030204" pitchFamily="49" charset="0"/>
              </a:rPr>
              <a:t>&lt; size</a:t>
            </a:r>
            <a:r>
              <a:rPr lang="en-CA" sz="1600" dirty="0" smtClean="0">
                <a:latin typeface="Consolas" panose="020B0609020204030204" pitchFamily="49" charset="0"/>
              </a:rPr>
              <a:t>): </a:t>
            </a:r>
            <a:r>
              <a:rPr lang="en-CA" sz="1600" b="1" dirty="0" smtClean="0">
                <a:solidFill>
                  <a:srgbClr val="FF0000"/>
                </a:solidFill>
                <a:latin typeface="Consolas" panose="020B0609020204030204" pitchFamily="49" charset="0"/>
              </a:rPr>
              <a:t>#</a:t>
            </a:r>
            <a:r>
              <a:rPr lang="en-CA" sz="1600" b="1" dirty="0" err="1" smtClean="0">
                <a:solidFill>
                  <a:srgbClr val="FF0000"/>
                </a:solidFill>
                <a:latin typeface="Consolas" panose="020B0609020204030204" pitchFamily="49" charset="0"/>
              </a:rPr>
              <a:t>i</a:t>
            </a:r>
            <a:r>
              <a:rPr lang="en-CA" sz="1600" b="1" dirty="0" smtClean="0">
                <a:solidFill>
                  <a:srgbClr val="FF0000"/>
                </a:solidFill>
                <a:latin typeface="Consolas" panose="020B0609020204030204" pitchFamily="49" charset="0"/>
              </a:rPr>
              <a:t> takes on values from 0 – (size-1)</a:t>
            </a:r>
            <a:endParaRPr lang="en-CA" sz="1600" b="1" dirty="0">
              <a:solidFill>
                <a:srgbClr val="FF0000"/>
              </a:solidFill>
              <a:latin typeface="Consolas" panose="020B0609020204030204" pitchFamily="49" charset="0"/>
            </a:endParaRPr>
          </a:p>
          <a:p>
            <a:pPr marL="460375" lvl="2" indent="0">
              <a:buNone/>
            </a:pPr>
            <a:r>
              <a:rPr lang="en-CA" sz="1600" dirty="0">
                <a:latin typeface="Consolas" panose="020B0609020204030204" pitchFamily="49" charset="0"/>
              </a:rPr>
              <a:t>    </a:t>
            </a:r>
            <a:r>
              <a:rPr lang="en-CA" sz="1600" dirty="0" err="1">
                <a:latin typeface="Consolas" panose="020B0609020204030204" pitchFamily="49" charset="0"/>
              </a:rPr>
              <a:t>aList</a:t>
            </a:r>
            <a:r>
              <a:rPr lang="en-CA" sz="1600" dirty="0">
                <a:latin typeface="Consolas" panose="020B0609020204030204" pitchFamily="49" charset="0"/>
              </a:rPr>
              <a:t>[</a:t>
            </a:r>
            <a:r>
              <a:rPr lang="en-CA" sz="1600" dirty="0" err="1">
                <a:latin typeface="Consolas" panose="020B0609020204030204" pitchFamily="49" charset="0"/>
              </a:rPr>
              <a:t>i</a:t>
            </a:r>
            <a:r>
              <a:rPr lang="en-CA" sz="1600" dirty="0">
                <a:latin typeface="Consolas" panose="020B0609020204030204" pitchFamily="49" charset="0"/>
              </a:rPr>
              <a:t>] = </a:t>
            </a:r>
            <a:r>
              <a:rPr lang="en-CA" sz="1600" dirty="0" err="1">
                <a:latin typeface="Consolas" panose="020B0609020204030204" pitchFamily="49" charset="0"/>
              </a:rPr>
              <a:t>aList</a:t>
            </a:r>
            <a:r>
              <a:rPr lang="en-CA" sz="1600" dirty="0">
                <a:latin typeface="Consolas" panose="020B0609020204030204" pitchFamily="49" charset="0"/>
              </a:rPr>
              <a:t>[</a:t>
            </a:r>
            <a:r>
              <a:rPr lang="en-CA" sz="1600" dirty="0" err="1">
                <a:latin typeface="Consolas" panose="020B0609020204030204" pitchFamily="49" charset="0"/>
              </a:rPr>
              <a:t>i</a:t>
            </a:r>
            <a:r>
              <a:rPr lang="en-CA" sz="1600" dirty="0">
                <a:latin typeface="Consolas" panose="020B0609020204030204" pitchFamily="49" charset="0"/>
              </a:rPr>
              <a:t>] * 2</a:t>
            </a:r>
          </a:p>
          <a:p>
            <a:pPr marL="460375" lvl="2" indent="0">
              <a:buNone/>
            </a:pPr>
            <a:r>
              <a:rPr lang="en-CA" sz="1600" dirty="0">
                <a:latin typeface="Consolas" panose="020B0609020204030204" pitchFamily="49" charset="0"/>
              </a:rPr>
              <a:t>    </a:t>
            </a:r>
            <a:r>
              <a:rPr lang="en-CA" sz="1600" dirty="0" err="1">
                <a:latin typeface="Consolas" panose="020B0609020204030204" pitchFamily="49" charset="0"/>
              </a:rPr>
              <a:t>i</a:t>
            </a:r>
            <a:r>
              <a:rPr lang="en-CA" sz="1600" dirty="0">
                <a:latin typeface="Consolas" panose="020B0609020204030204" pitchFamily="49" charset="0"/>
              </a:rPr>
              <a:t> = </a:t>
            </a:r>
            <a:r>
              <a:rPr lang="en-CA" sz="1600" dirty="0" err="1">
                <a:latin typeface="Consolas" panose="020B0609020204030204" pitchFamily="49" charset="0"/>
              </a:rPr>
              <a:t>i</a:t>
            </a:r>
            <a:r>
              <a:rPr lang="en-CA" sz="1600" dirty="0">
                <a:latin typeface="Consolas" panose="020B0609020204030204" pitchFamily="49" charset="0"/>
              </a:rPr>
              <a:t> + 1</a:t>
            </a:r>
          </a:p>
        </p:txBody>
      </p:sp>
      <p:sp>
        <p:nvSpPr>
          <p:cNvPr id="4" name="Rectangle 3"/>
          <p:cNvSpPr/>
          <p:nvPr/>
        </p:nvSpPr>
        <p:spPr bwMode="auto">
          <a:xfrm>
            <a:off x="7860167" y="28575"/>
            <a:ext cx="1286189" cy="562707"/>
          </a:xfrm>
          <a:prstGeom prst="rect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sm" len="sm"/>
            <a:tailEnd type="none"/>
          </a:ln>
          <a:effectLst/>
        </p:spPr>
        <p:txBody>
          <a:bodyPr rtlCol="0" anchor="t" anchorCtr="0"/>
          <a:lstStyle/>
          <a:p>
            <a:pPr algn="ctr"/>
            <a:r>
              <a:rPr lang="en-US" sz="1600" dirty="0" smtClean="0">
                <a:solidFill>
                  <a:srgbClr val="FFFFFF"/>
                </a:solidFill>
              </a:rPr>
              <a:t>Cover after midterm</a:t>
            </a:r>
            <a:endParaRPr lang="en-CA" sz="1600" dirty="0" smtClean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745368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Additional List Operations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Name of the online example</a:t>
            </a:r>
            <a:r>
              <a:rPr lang="en-US" dirty="0"/>
              <a:t>: </a:t>
            </a:r>
            <a:r>
              <a:rPr lang="en-US" dirty="0" smtClean="0">
                <a:latin typeface="Consolas" panose="020B0609020204030204" pitchFamily="49" charset="0"/>
              </a:rPr>
              <a:t>6adding_2_end_modify_select_while</a:t>
            </a:r>
          </a:p>
          <a:p>
            <a:endParaRPr lang="en-US" dirty="0">
              <a:latin typeface="Consolas" panose="020B0609020204030204" pitchFamily="49" charset="0"/>
            </a:endParaRPr>
          </a:p>
          <a:p>
            <a:pPr marL="225425" lvl="1" indent="0">
              <a:buNone/>
            </a:pPr>
            <a:r>
              <a:rPr lang="pl-PL" sz="1800" dirty="0">
                <a:latin typeface="Consolas" panose="020B0609020204030204" pitchFamily="49" charset="0"/>
              </a:rPr>
              <a:t>aList = ["A","a","z","B</a:t>
            </a:r>
            <a:r>
              <a:rPr lang="pl-PL" sz="1800" dirty="0" smtClean="0">
                <a:latin typeface="Consolas" panose="020B0609020204030204" pitchFamily="49" charset="0"/>
              </a:rPr>
              <a:t>"]</a:t>
            </a:r>
            <a:endParaRPr lang="en-US" sz="1800" dirty="0" smtClean="0">
              <a:latin typeface="Consolas" panose="020B0609020204030204" pitchFamily="49" charset="0"/>
            </a:endParaRPr>
          </a:p>
          <a:p>
            <a:pPr marL="225425" lvl="1" indent="0">
              <a:buNone/>
            </a:pPr>
            <a:r>
              <a:rPr lang="en-US" dirty="0" smtClean="0"/>
              <a:t>New list operations</a:t>
            </a:r>
            <a:r>
              <a:rPr lang="en-US" dirty="0"/>
              <a:t>:</a:t>
            </a:r>
          </a:p>
          <a:p>
            <a:pPr lvl="1"/>
            <a:r>
              <a:rPr lang="en-US" b="1" dirty="0" smtClean="0"/>
              <a:t>Adding new elements:</a:t>
            </a:r>
            <a:r>
              <a:rPr lang="en-US" dirty="0" smtClean="0"/>
              <a:t> </a:t>
            </a:r>
            <a:r>
              <a:rPr lang="en-US" b="1" dirty="0" smtClean="0">
                <a:solidFill>
                  <a:srgbClr val="FF0000"/>
                </a:solidFill>
              </a:rPr>
              <a:t>adding new elements to end </a:t>
            </a:r>
            <a:r>
              <a:rPr lang="en-US" dirty="0" smtClean="0"/>
              <a:t>(append method):</a:t>
            </a:r>
          </a:p>
          <a:p>
            <a:pPr marL="460375" lvl="2" indent="0">
              <a:buNone/>
            </a:pPr>
            <a:r>
              <a:rPr lang="en-US" sz="1600" dirty="0">
                <a:latin typeface="Consolas" panose="020B0609020204030204" pitchFamily="49" charset="0"/>
              </a:rPr>
              <a:t> </a:t>
            </a:r>
            <a:r>
              <a:rPr lang="en-US" sz="1600" dirty="0" err="1">
                <a:latin typeface="Consolas" panose="020B0609020204030204" pitchFamily="49" charset="0"/>
              </a:rPr>
              <a:t>aList.</a:t>
            </a:r>
            <a:r>
              <a:rPr lang="en-US" sz="1600" b="1" dirty="0" err="1">
                <a:solidFill>
                  <a:srgbClr val="FF0000"/>
                </a:solidFill>
                <a:latin typeface="Consolas" panose="020B0609020204030204" pitchFamily="49" charset="0"/>
              </a:rPr>
              <a:t>append</a:t>
            </a:r>
            <a:r>
              <a:rPr lang="en-US" sz="1600" dirty="0">
                <a:latin typeface="Consolas" panose="020B0609020204030204" pitchFamily="49" charset="0"/>
              </a:rPr>
              <a:t>(</a:t>
            </a:r>
            <a:r>
              <a:rPr lang="en-US" sz="1600" dirty="0" err="1">
                <a:latin typeface="Consolas" panose="020B0609020204030204" pitchFamily="49" charset="0"/>
              </a:rPr>
              <a:t>ch</a:t>
            </a:r>
            <a:r>
              <a:rPr lang="en-US" sz="1600" dirty="0">
                <a:latin typeface="Consolas" panose="020B0609020204030204" pitchFamily="49" charset="0"/>
              </a:rPr>
              <a:t>)</a:t>
            </a:r>
          </a:p>
          <a:p>
            <a:pPr marL="460375" lvl="2" indent="0">
              <a:buNone/>
            </a:pPr>
            <a:endParaRPr lang="en-US" dirty="0">
              <a:latin typeface="Consolas" panose="020B0609020204030204" pitchFamily="49" charset="0"/>
            </a:endParaRPr>
          </a:p>
          <a:p>
            <a:pPr lvl="1"/>
            <a:r>
              <a:rPr lang="en-US" b="1" dirty="0" smtClean="0"/>
              <a:t>Modifying </a:t>
            </a:r>
            <a:r>
              <a:rPr lang="en-US" b="1" dirty="0" smtClean="0">
                <a:solidFill>
                  <a:srgbClr val="FF0000"/>
                </a:solidFill>
              </a:rPr>
              <a:t>select elements </a:t>
            </a:r>
            <a:r>
              <a:rPr lang="en-US" b="1" dirty="0" smtClean="0"/>
              <a:t>(based upon a condition):</a:t>
            </a:r>
          </a:p>
          <a:p>
            <a:pPr marL="460375" lvl="2" indent="0">
              <a:buNone/>
            </a:pPr>
            <a:r>
              <a:rPr lang="en-US" dirty="0" err="1">
                <a:latin typeface="Consolas" panose="020B0609020204030204" pitchFamily="49" charset="0"/>
              </a:rPr>
              <a:t>i</a:t>
            </a:r>
            <a:r>
              <a:rPr lang="en-US" dirty="0">
                <a:latin typeface="Consolas" panose="020B0609020204030204" pitchFamily="49" charset="0"/>
              </a:rPr>
              <a:t> = 0</a:t>
            </a:r>
          </a:p>
          <a:p>
            <a:pPr marL="460375" lvl="2" indent="0">
              <a:buNone/>
            </a:pPr>
            <a:r>
              <a:rPr lang="en-US" dirty="0">
                <a:latin typeface="Consolas" panose="020B0609020204030204" pitchFamily="49" charset="0"/>
              </a:rPr>
              <a:t>size = </a:t>
            </a:r>
            <a:r>
              <a:rPr lang="en-US" dirty="0" err="1">
                <a:latin typeface="Consolas" panose="020B0609020204030204" pitchFamily="49" charset="0"/>
              </a:rPr>
              <a:t>len</a:t>
            </a:r>
            <a:r>
              <a:rPr lang="en-US" dirty="0">
                <a:latin typeface="Consolas" panose="020B0609020204030204" pitchFamily="49" charset="0"/>
              </a:rPr>
              <a:t>(</a:t>
            </a:r>
            <a:r>
              <a:rPr lang="en-US" dirty="0" err="1">
                <a:latin typeface="Consolas" panose="020B0609020204030204" pitchFamily="49" charset="0"/>
              </a:rPr>
              <a:t>aList</a:t>
            </a:r>
            <a:r>
              <a:rPr lang="en-US" dirty="0">
                <a:latin typeface="Consolas" panose="020B0609020204030204" pitchFamily="49" charset="0"/>
              </a:rPr>
              <a:t>)</a:t>
            </a:r>
          </a:p>
          <a:p>
            <a:pPr marL="460375" lvl="2" indent="0">
              <a:buNone/>
            </a:pPr>
            <a:r>
              <a:rPr lang="en-US" dirty="0">
                <a:latin typeface="Consolas" panose="020B0609020204030204" pitchFamily="49" charset="0"/>
              </a:rPr>
              <a:t>while(</a:t>
            </a:r>
            <a:r>
              <a:rPr lang="en-US" dirty="0" err="1">
                <a:latin typeface="Consolas" panose="020B0609020204030204" pitchFamily="49" charset="0"/>
              </a:rPr>
              <a:t>i</a:t>
            </a:r>
            <a:r>
              <a:rPr lang="en-US" dirty="0">
                <a:latin typeface="Consolas" panose="020B0609020204030204" pitchFamily="49" charset="0"/>
              </a:rPr>
              <a:t> &lt; size</a:t>
            </a:r>
            <a:r>
              <a:rPr lang="en-US" dirty="0" smtClean="0">
                <a:latin typeface="Consolas" panose="020B0609020204030204" pitchFamily="49" charset="0"/>
              </a:rPr>
              <a:t>): </a:t>
            </a:r>
            <a:r>
              <a:rPr lang="en-US" b="1" dirty="0" smtClean="0">
                <a:latin typeface="Consolas" panose="020B0609020204030204" pitchFamily="49" charset="0"/>
              </a:rPr>
              <a:t>#A=ASCII 65, Z=90</a:t>
            </a:r>
            <a:r>
              <a:rPr lang="en-US" dirty="0" smtClean="0">
                <a:latin typeface="Consolas" panose="020B0609020204030204" pitchFamily="49" charset="0"/>
              </a:rPr>
              <a:t> </a:t>
            </a:r>
            <a:endParaRPr lang="en-US" dirty="0">
              <a:latin typeface="Consolas" panose="020B0609020204030204" pitchFamily="49" charset="0"/>
            </a:endParaRPr>
          </a:p>
          <a:p>
            <a:pPr marL="460375" lvl="2" indent="0">
              <a:buNone/>
            </a:pPr>
            <a:r>
              <a:rPr lang="en-US" b="1" dirty="0" smtClean="0">
                <a:solidFill>
                  <a:srgbClr val="FF0000"/>
                </a:solidFill>
                <a:latin typeface="Consolas" panose="020B0609020204030204" pitchFamily="49" charset="0"/>
              </a:rPr>
              <a:t>    if</a:t>
            </a:r>
            <a:r>
              <a:rPr lang="en-US" b="1" dirty="0">
                <a:solidFill>
                  <a:srgbClr val="FF0000"/>
                </a:solidFill>
                <a:latin typeface="Consolas" panose="020B0609020204030204" pitchFamily="49" charset="0"/>
              </a:rPr>
              <a:t>((</a:t>
            </a:r>
            <a:r>
              <a:rPr lang="en-US" b="1" dirty="0" err="1">
                <a:solidFill>
                  <a:srgbClr val="FF0000"/>
                </a:solidFill>
                <a:latin typeface="Consolas" panose="020B0609020204030204" pitchFamily="49" charset="0"/>
              </a:rPr>
              <a:t>aList</a:t>
            </a:r>
            <a:r>
              <a:rPr lang="en-US" b="1" dirty="0">
                <a:solidFill>
                  <a:srgbClr val="FF0000"/>
                </a:solidFill>
                <a:latin typeface="Consolas" panose="020B0609020204030204" pitchFamily="49" charset="0"/>
              </a:rPr>
              <a:t>[</a:t>
            </a:r>
            <a:r>
              <a:rPr lang="en-US" b="1" dirty="0" err="1">
                <a:solidFill>
                  <a:srgbClr val="FF0000"/>
                </a:solidFill>
                <a:latin typeface="Consolas" panose="020B0609020204030204" pitchFamily="49" charset="0"/>
              </a:rPr>
              <a:t>i</a:t>
            </a:r>
            <a:r>
              <a:rPr lang="en-US" b="1" dirty="0">
                <a:solidFill>
                  <a:srgbClr val="FF0000"/>
                </a:solidFill>
                <a:latin typeface="Consolas" panose="020B0609020204030204" pitchFamily="49" charset="0"/>
              </a:rPr>
              <a:t>]&gt;="A") and (</a:t>
            </a:r>
            <a:r>
              <a:rPr lang="en-US" b="1" dirty="0" err="1">
                <a:solidFill>
                  <a:srgbClr val="FF0000"/>
                </a:solidFill>
                <a:latin typeface="Consolas" panose="020B0609020204030204" pitchFamily="49" charset="0"/>
              </a:rPr>
              <a:t>aList</a:t>
            </a:r>
            <a:r>
              <a:rPr lang="en-US" b="1" dirty="0">
                <a:solidFill>
                  <a:srgbClr val="FF0000"/>
                </a:solidFill>
                <a:latin typeface="Consolas" panose="020B0609020204030204" pitchFamily="49" charset="0"/>
              </a:rPr>
              <a:t>[</a:t>
            </a:r>
            <a:r>
              <a:rPr lang="en-US" b="1" dirty="0" err="1">
                <a:solidFill>
                  <a:srgbClr val="FF0000"/>
                </a:solidFill>
                <a:latin typeface="Consolas" panose="020B0609020204030204" pitchFamily="49" charset="0"/>
              </a:rPr>
              <a:t>i</a:t>
            </a:r>
            <a:r>
              <a:rPr lang="en-US" b="1" dirty="0">
                <a:solidFill>
                  <a:srgbClr val="FF0000"/>
                </a:solidFill>
                <a:latin typeface="Consolas" panose="020B0609020204030204" pitchFamily="49" charset="0"/>
              </a:rPr>
              <a:t>]&lt;="Z")):</a:t>
            </a:r>
          </a:p>
          <a:p>
            <a:pPr marL="460375" lvl="2" indent="0">
              <a:buNone/>
            </a:pPr>
            <a:r>
              <a:rPr lang="en-US" dirty="0">
                <a:latin typeface="Consolas" panose="020B0609020204030204" pitchFamily="49" charset="0"/>
              </a:rPr>
              <a:t>        </a:t>
            </a:r>
            <a:r>
              <a:rPr lang="en-US" dirty="0" err="1">
                <a:latin typeface="Consolas" panose="020B0609020204030204" pitchFamily="49" charset="0"/>
              </a:rPr>
              <a:t>aList</a:t>
            </a:r>
            <a:r>
              <a:rPr lang="en-US" dirty="0">
                <a:latin typeface="Consolas" panose="020B0609020204030204" pitchFamily="49" charset="0"/>
              </a:rPr>
              <a:t>[</a:t>
            </a:r>
            <a:r>
              <a:rPr lang="en-US" dirty="0" err="1">
                <a:latin typeface="Consolas" panose="020B0609020204030204" pitchFamily="49" charset="0"/>
              </a:rPr>
              <a:t>i</a:t>
            </a:r>
            <a:r>
              <a:rPr lang="en-US" dirty="0">
                <a:latin typeface="Consolas" panose="020B0609020204030204" pitchFamily="49" charset="0"/>
              </a:rPr>
              <a:t>] = </a:t>
            </a:r>
            <a:r>
              <a:rPr lang="en-US" dirty="0" err="1">
                <a:latin typeface="Consolas" panose="020B0609020204030204" pitchFamily="49" charset="0"/>
              </a:rPr>
              <a:t>aList</a:t>
            </a:r>
            <a:r>
              <a:rPr lang="en-US" dirty="0">
                <a:latin typeface="Consolas" panose="020B0609020204030204" pitchFamily="49" charset="0"/>
              </a:rPr>
              <a:t>[</a:t>
            </a:r>
            <a:r>
              <a:rPr lang="en-US" dirty="0" err="1">
                <a:latin typeface="Consolas" panose="020B0609020204030204" pitchFamily="49" charset="0"/>
              </a:rPr>
              <a:t>i</a:t>
            </a:r>
            <a:r>
              <a:rPr lang="en-US" dirty="0">
                <a:latin typeface="Consolas" panose="020B0609020204030204" pitchFamily="49" charset="0"/>
              </a:rPr>
              <a:t>] + </a:t>
            </a:r>
            <a:r>
              <a:rPr lang="en-US" dirty="0" smtClean="0">
                <a:latin typeface="Consolas" panose="020B0609020204030204" pitchFamily="49" charset="0"/>
              </a:rPr>
              <a:t>"!" #Applies to caps only</a:t>
            </a:r>
            <a:endParaRPr lang="en-US" dirty="0">
              <a:latin typeface="Consolas" panose="020B0609020204030204" pitchFamily="49" charset="0"/>
            </a:endParaRPr>
          </a:p>
          <a:p>
            <a:pPr marL="460375" lvl="2" indent="0">
              <a:buNone/>
            </a:pPr>
            <a:r>
              <a:rPr lang="en-US" dirty="0">
                <a:latin typeface="Consolas" panose="020B0609020204030204" pitchFamily="49" charset="0"/>
              </a:rPr>
              <a:t>    </a:t>
            </a:r>
            <a:r>
              <a:rPr lang="en-US" dirty="0" err="1">
                <a:latin typeface="Consolas" panose="020B0609020204030204" pitchFamily="49" charset="0"/>
              </a:rPr>
              <a:t>i</a:t>
            </a:r>
            <a:r>
              <a:rPr lang="en-US" dirty="0">
                <a:latin typeface="Consolas" panose="020B0609020204030204" pitchFamily="49" charset="0"/>
              </a:rPr>
              <a:t> = </a:t>
            </a:r>
            <a:r>
              <a:rPr lang="en-US" dirty="0" err="1">
                <a:latin typeface="Consolas" panose="020B0609020204030204" pitchFamily="49" charset="0"/>
              </a:rPr>
              <a:t>i</a:t>
            </a:r>
            <a:r>
              <a:rPr lang="en-US" dirty="0">
                <a:latin typeface="Consolas" panose="020B0609020204030204" pitchFamily="49" charset="0"/>
              </a:rPr>
              <a:t> + 1</a:t>
            </a:r>
          </a:p>
          <a:p>
            <a:endParaRPr lang="en-CA" dirty="0"/>
          </a:p>
        </p:txBody>
      </p:sp>
      <p:sp>
        <p:nvSpPr>
          <p:cNvPr id="4" name="Rectangle 3"/>
          <p:cNvSpPr/>
          <p:nvPr/>
        </p:nvSpPr>
        <p:spPr bwMode="auto">
          <a:xfrm>
            <a:off x="7860167" y="28575"/>
            <a:ext cx="1286189" cy="562707"/>
          </a:xfrm>
          <a:prstGeom prst="rect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sm" len="sm"/>
            <a:tailEnd type="none"/>
          </a:ln>
          <a:effectLst/>
        </p:spPr>
        <p:txBody>
          <a:bodyPr rtlCol="0" anchor="t" anchorCtr="0"/>
          <a:lstStyle/>
          <a:p>
            <a:pPr algn="ctr"/>
            <a:r>
              <a:rPr lang="en-US" sz="1600" dirty="0" smtClean="0">
                <a:solidFill>
                  <a:srgbClr val="FFFFFF"/>
                </a:solidFill>
              </a:rPr>
              <a:t>Cover after midterm</a:t>
            </a:r>
            <a:endParaRPr lang="en-CA" sz="1600" dirty="0" smtClean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687191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For Loops Can Be Used To Iterate Lists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Name of the online example</a:t>
            </a:r>
            <a:r>
              <a:rPr lang="en-US" dirty="0"/>
              <a:t>: </a:t>
            </a:r>
            <a:r>
              <a:rPr lang="en-US" dirty="0" smtClean="0">
                <a:latin typeface="Consolas" panose="020B0609020204030204" pitchFamily="49" charset="0"/>
              </a:rPr>
              <a:t>7adding_2_select_for</a:t>
            </a:r>
          </a:p>
          <a:p>
            <a:endParaRPr lang="en-US" dirty="0">
              <a:latin typeface="Consolas" panose="020B0609020204030204" pitchFamily="49" charset="0"/>
            </a:endParaRPr>
          </a:p>
          <a:p>
            <a:pPr marL="225425" lvl="1" indent="0">
              <a:buNone/>
            </a:pPr>
            <a:r>
              <a:rPr lang="pl-PL" sz="1800" dirty="0">
                <a:latin typeface="Consolas" panose="020B0609020204030204" pitchFamily="49" charset="0"/>
              </a:rPr>
              <a:t>aList = ["A","a","z","B"]</a:t>
            </a:r>
            <a:endParaRPr lang="en-US" sz="1800" dirty="0">
              <a:latin typeface="Consolas" panose="020B0609020204030204" pitchFamily="49" charset="0"/>
            </a:endParaRPr>
          </a:p>
          <a:p>
            <a:pPr lvl="1"/>
            <a:r>
              <a:rPr lang="en-US" dirty="0" smtClean="0"/>
              <a:t>Iterating list using a for-loop:</a:t>
            </a:r>
            <a:endParaRPr lang="en-US" dirty="0"/>
          </a:p>
          <a:p>
            <a:pPr marL="447675" lvl="2" indent="0">
              <a:buNone/>
            </a:pPr>
            <a:r>
              <a:rPr lang="en-US" dirty="0">
                <a:latin typeface="Consolas" panose="020B0609020204030204" pitchFamily="49" charset="0"/>
              </a:rPr>
              <a:t>for </a:t>
            </a:r>
            <a:r>
              <a:rPr lang="en-US" dirty="0" err="1">
                <a:latin typeface="Consolas" panose="020B0609020204030204" pitchFamily="49" charset="0"/>
              </a:rPr>
              <a:t>ch</a:t>
            </a:r>
            <a:r>
              <a:rPr lang="en-US" dirty="0">
                <a:latin typeface="Consolas" panose="020B0609020204030204" pitchFamily="49" charset="0"/>
              </a:rPr>
              <a:t> in </a:t>
            </a:r>
            <a:r>
              <a:rPr lang="en-US" dirty="0" err="1">
                <a:latin typeface="Consolas" panose="020B0609020204030204" pitchFamily="49" charset="0"/>
              </a:rPr>
              <a:t>aList</a:t>
            </a:r>
            <a:r>
              <a:rPr lang="en-US" dirty="0">
                <a:latin typeface="Consolas" panose="020B0609020204030204" pitchFamily="49" charset="0"/>
              </a:rPr>
              <a:t>:</a:t>
            </a:r>
          </a:p>
          <a:p>
            <a:pPr marL="447675" lvl="2" indent="0">
              <a:buNone/>
            </a:pPr>
            <a:r>
              <a:rPr lang="en-US" dirty="0">
                <a:latin typeface="Consolas" panose="020B0609020204030204" pitchFamily="49" charset="0"/>
              </a:rPr>
              <a:t>    print(</a:t>
            </a:r>
            <a:r>
              <a:rPr lang="en-US" dirty="0" err="1">
                <a:latin typeface="Consolas" panose="020B0609020204030204" pitchFamily="49" charset="0"/>
              </a:rPr>
              <a:t>ch</a:t>
            </a:r>
            <a:r>
              <a:rPr lang="en-US" dirty="0">
                <a:latin typeface="Consolas" panose="020B0609020204030204" pitchFamily="49" charset="0"/>
              </a:rPr>
              <a:t>)</a:t>
            </a:r>
            <a:endParaRPr lang="en-CA" dirty="0">
              <a:latin typeface="Consolas" panose="020B0609020204030204" pitchFamily="49" charset="0"/>
            </a:endParaRPr>
          </a:p>
        </p:txBody>
      </p:sp>
      <p:sp>
        <p:nvSpPr>
          <p:cNvPr id="4" name="Rectangle 3"/>
          <p:cNvSpPr/>
          <p:nvPr/>
        </p:nvSpPr>
        <p:spPr bwMode="auto">
          <a:xfrm>
            <a:off x="7860167" y="28575"/>
            <a:ext cx="1286189" cy="562707"/>
          </a:xfrm>
          <a:prstGeom prst="rect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sm" len="sm"/>
            <a:tailEnd type="none"/>
          </a:ln>
          <a:effectLst/>
        </p:spPr>
        <p:txBody>
          <a:bodyPr rtlCol="0" anchor="t" anchorCtr="0"/>
          <a:lstStyle/>
          <a:p>
            <a:pPr algn="ctr"/>
            <a:r>
              <a:rPr lang="en-US" sz="1600" dirty="0" smtClean="0">
                <a:solidFill>
                  <a:srgbClr val="FFFFFF"/>
                </a:solidFill>
              </a:rPr>
              <a:t>Cover after midterm</a:t>
            </a:r>
            <a:endParaRPr lang="en-CA" sz="1600" dirty="0" smtClean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266352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ea typeface="ＭＳ Ｐゴシック" panose="020B0600070205080204" pitchFamily="34" charset="-128"/>
              </a:rPr>
              <a:t>Loops In Python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 smtClean="0">
                <a:cs typeface="Calibri" panose="020F0502020204030204" pitchFamily="34" charset="0"/>
              </a:rPr>
              <a:t>Already covered (last section): </a:t>
            </a:r>
            <a:r>
              <a:rPr lang="en-US" sz="2000" dirty="0" smtClean="0">
                <a:latin typeface="Consolas" panose="020B0609020204030204" pitchFamily="49" charset="0"/>
              </a:rPr>
              <a:t>While</a:t>
            </a:r>
            <a:r>
              <a:rPr lang="en-US" sz="2000" dirty="0" smtClean="0">
                <a:cs typeface="Calibri" panose="020F0502020204030204" pitchFamily="34" charset="0"/>
              </a:rPr>
              <a:t>-loop</a:t>
            </a:r>
            <a:endParaRPr lang="en-US" sz="2000" dirty="0" smtClean="0">
              <a:latin typeface="Consolas" panose="020B0609020204030204" pitchFamily="49" charset="0"/>
            </a:endParaRPr>
          </a:p>
          <a:p>
            <a:pPr lvl="1"/>
            <a:r>
              <a:rPr lang="en-US" sz="1800" dirty="0" smtClean="0">
                <a:cs typeface="Calibri" panose="020F0502020204030204" pitchFamily="34" charset="0"/>
              </a:rPr>
              <a:t>The most flexible (powerful) type of loop.</a:t>
            </a:r>
          </a:p>
          <a:p>
            <a:pPr lvl="1"/>
            <a:r>
              <a:rPr lang="en-US" sz="1800" dirty="0" smtClean="0">
                <a:cs typeface="Calibri" panose="020F0502020204030204" pitchFamily="34" charset="0"/>
              </a:rPr>
              <a:t>It can be used almost any time repetition is needed.</a:t>
            </a:r>
          </a:p>
          <a:p>
            <a:pPr marL="622300" lvl="2" indent="-161925"/>
            <a:r>
              <a:rPr lang="en-US" sz="1600" dirty="0" smtClean="0">
                <a:cs typeface="Calibri" panose="020F0502020204030204" pitchFamily="34" charset="0"/>
              </a:rPr>
              <a:t>Situations when it can’t be used are very specific (when back tracing during ‘recursion’ is needed). </a:t>
            </a:r>
          </a:p>
          <a:p>
            <a:r>
              <a:rPr lang="en-US" sz="2000" dirty="0" smtClean="0">
                <a:cs typeface="Calibri" panose="020F0502020204030204" pitchFamily="34" charset="0"/>
              </a:rPr>
              <a:t>New (this </a:t>
            </a:r>
            <a:r>
              <a:rPr lang="en-US" sz="2000" dirty="0">
                <a:cs typeface="Calibri" panose="020F0502020204030204" pitchFamily="34" charset="0"/>
              </a:rPr>
              <a:t>section): </a:t>
            </a:r>
            <a:r>
              <a:rPr lang="en-US" sz="2000" dirty="0" smtClean="0">
                <a:latin typeface="Consolas" panose="020B0609020204030204" pitchFamily="49" charset="0"/>
              </a:rPr>
              <a:t>for</a:t>
            </a:r>
            <a:r>
              <a:rPr lang="en-US" sz="2000" dirty="0" smtClean="0">
                <a:cs typeface="Calibri" panose="020F0502020204030204" pitchFamily="34" charset="0"/>
              </a:rPr>
              <a:t>-loop</a:t>
            </a:r>
            <a:endParaRPr lang="en-US" sz="2000" dirty="0">
              <a:latin typeface="Consolas" panose="020B0609020204030204" pitchFamily="49" charset="0"/>
            </a:endParaRPr>
          </a:p>
          <a:p>
            <a:pPr lvl="1"/>
            <a:r>
              <a:rPr lang="en-US" sz="1800" b="1" dirty="0" smtClean="0">
                <a:cs typeface="Calibri" panose="020F0502020204030204" pitchFamily="34" charset="0"/>
              </a:rPr>
              <a:t>Python</a:t>
            </a:r>
            <a:r>
              <a:rPr lang="en-US" sz="1800" dirty="0">
                <a:cs typeface="Calibri" panose="020F0502020204030204" pitchFamily="34" charset="0"/>
              </a:rPr>
              <a:t>: can be used when the program can step through (‘iterate’) through a sequence.</a:t>
            </a:r>
          </a:p>
          <a:p>
            <a:pPr marL="622300" lvl="2" indent="-161925"/>
            <a:r>
              <a:rPr lang="en-US" sz="1600" dirty="0">
                <a:cs typeface="Calibri" panose="020F0502020204030204" pitchFamily="34" charset="0"/>
              </a:rPr>
              <a:t>E.g. 1: count through a numerical sequence (1, 2, 3…)</a:t>
            </a:r>
          </a:p>
          <a:p>
            <a:pPr marL="622300" lvl="2" indent="-161925"/>
            <a:r>
              <a:rPr lang="en-US" sz="1600" dirty="0">
                <a:cs typeface="Calibri" panose="020F0502020204030204" pitchFamily="34" charset="0"/>
              </a:rPr>
              <a:t>E.g. 2: the sequence of characters in a string</a:t>
            </a:r>
          </a:p>
          <a:p>
            <a:pPr marL="622300" lvl="2" indent="-161925"/>
            <a:r>
              <a:rPr lang="en-US" sz="1600" dirty="0">
                <a:cs typeface="Calibri" panose="020F0502020204030204" pitchFamily="34" charset="0"/>
              </a:rPr>
              <a:t>E.g. 3: the sequence of lines in a file.</a:t>
            </a:r>
          </a:p>
          <a:p>
            <a:pPr lvl="1"/>
            <a:r>
              <a:rPr lang="en-US" sz="1800" b="1" dirty="0">
                <a:cs typeface="Calibri" panose="020F0502020204030204" pitchFamily="34" charset="0"/>
              </a:rPr>
              <a:t>Strength of python</a:t>
            </a:r>
            <a:r>
              <a:rPr lang="en-US" sz="1800" dirty="0">
                <a:cs typeface="Calibri" panose="020F0502020204030204" pitchFamily="34" charset="0"/>
              </a:rPr>
              <a:t>: </a:t>
            </a:r>
          </a:p>
          <a:p>
            <a:pPr marL="622300" lvl="2" indent="-161925"/>
            <a:r>
              <a:rPr lang="en-US" sz="1600" dirty="0">
                <a:cs typeface="Calibri" panose="020F0502020204030204" pitchFamily="34" charset="0"/>
              </a:rPr>
              <a:t>With most other languages </a:t>
            </a:r>
            <a:r>
              <a:rPr lang="en-US" sz="1600" dirty="0">
                <a:latin typeface="Consolas" panose="020B0609020204030204" pitchFamily="49" charset="0"/>
                <a:cs typeface="Calibri" panose="020F0502020204030204" pitchFamily="34" charset="0"/>
              </a:rPr>
              <a:t>for-loops</a:t>
            </a:r>
            <a:r>
              <a:rPr lang="en-US" sz="1600" dirty="0">
                <a:cs typeface="Calibri" panose="020F0502020204030204" pitchFamily="34" charset="0"/>
              </a:rPr>
              <a:t> can only count through a numerical sequence (5, 25, 125…). Consequently referred to as “counting loops”.</a:t>
            </a:r>
          </a:p>
          <a:p>
            <a:pPr marL="622300" lvl="2" indent="-161925"/>
            <a:r>
              <a:rPr lang="en-US" sz="1600" dirty="0">
                <a:cs typeface="Calibri" panose="020F0502020204030204" pitchFamily="34" charset="0"/>
              </a:rPr>
              <a:t>With python </a:t>
            </a:r>
            <a:r>
              <a:rPr lang="en-US" sz="1600" dirty="0">
                <a:latin typeface="Consolas" panose="020B0609020204030204" pitchFamily="49" charset="0"/>
                <a:cs typeface="Calibri" panose="020F0502020204030204" pitchFamily="34" charset="0"/>
              </a:rPr>
              <a:t>for-loops</a:t>
            </a:r>
            <a:r>
              <a:rPr lang="en-US" sz="1600" dirty="0">
                <a:cs typeface="Calibri" panose="020F0502020204030204" pitchFamily="34" charset="0"/>
              </a:rPr>
              <a:t> they can not only count through (iterate) a sequence but also iterate through other things as well e.g. read in lines in a text file</a:t>
            </a:r>
          </a:p>
          <a:p>
            <a:pPr lvl="1"/>
            <a:r>
              <a:rPr lang="en-US" sz="1800" b="1" dirty="0">
                <a:cs typeface="Calibri" panose="020F0502020204030204" pitchFamily="34" charset="0"/>
              </a:rPr>
              <a:t>Drawback of python</a:t>
            </a:r>
            <a:r>
              <a:rPr lang="en-US" sz="1800" dirty="0">
                <a:cs typeface="Calibri" panose="020F0502020204030204" pitchFamily="34" charset="0"/>
              </a:rPr>
              <a:t>: Python </a:t>
            </a:r>
            <a:r>
              <a:rPr lang="en-US" sz="1800" dirty="0">
                <a:latin typeface="Consolas" panose="020B0609020204030204" pitchFamily="49" charset="0"/>
                <a:cs typeface="Calibri" panose="020F0502020204030204" pitchFamily="34" charset="0"/>
              </a:rPr>
              <a:t>for-loops</a:t>
            </a:r>
            <a:r>
              <a:rPr lang="en-US" sz="1800" dirty="0">
                <a:cs typeface="Calibri" panose="020F0502020204030204" pitchFamily="34" charset="0"/>
              </a:rPr>
              <a:t> can only count through a sequence using addition or </a:t>
            </a:r>
            <a:r>
              <a:rPr lang="en-US" sz="1800" dirty="0" smtClean="0">
                <a:cs typeface="Calibri" panose="020F0502020204030204" pitchFamily="34" charset="0"/>
              </a:rPr>
              <a:t>subtraction (with the application of bad style one can force a </a:t>
            </a:r>
            <a:r>
              <a:rPr lang="en-US" sz="1800" dirty="0" smtClean="0">
                <a:latin typeface="Consolas" panose="020B0609020204030204" pitchFamily="49" charset="0"/>
                <a:cs typeface="Calibri" panose="020F0502020204030204" pitchFamily="34" charset="0"/>
              </a:rPr>
              <a:t>for-loop</a:t>
            </a:r>
            <a:r>
              <a:rPr lang="en-US" sz="1800" dirty="0" smtClean="0">
                <a:cs typeface="Calibri" panose="020F0502020204030204" pitchFamily="34" charset="0"/>
              </a:rPr>
              <a:t> to execute as a </a:t>
            </a:r>
            <a:r>
              <a:rPr lang="en-US" sz="1800" dirty="0" smtClean="0">
                <a:latin typeface="Consolas" panose="020B0609020204030204" pitchFamily="49" charset="0"/>
                <a:cs typeface="Calibri" panose="020F0502020204030204" pitchFamily="34" charset="0"/>
              </a:rPr>
              <a:t>while-loop</a:t>
            </a:r>
            <a:r>
              <a:rPr lang="en-US" sz="1800" dirty="0" smtClean="0">
                <a:cs typeface="Calibri" panose="020F0502020204030204" pitchFamily="34" charset="0"/>
              </a:rPr>
              <a:t> (awful programming style). </a:t>
            </a:r>
            <a:endParaRPr lang="en-US" sz="1800" dirty="0">
              <a:cs typeface="Calibri" panose="020F0502020204030204" pitchFamily="34" charset="0"/>
            </a:endParaRPr>
          </a:p>
          <a:p>
            <a:pPr marL="622300" lvl="2" indent="-161925"/>
            <a:endParaRPr lang="en-US" dirty="0">
              <a:cs typeface="Calibri" panose="020F0502020204030204" pitchFamily="34" charset="0"/>
            </a:endParaRPr>
          </a:p>
          <a:p>
            <a:endParaRPr lang="en-US" sz="2000" dirty="0" smtClean="0">
              <a:latin typeface="Consolas" panose="020B0609020204030204" pitchFamily="49" charset="0"/>
            </a:endParaRPr>
          </a:p>
          <a:p>
            <a:endParaRPr lang="en-US" sz="2000" dirty="0" smtClean="0"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13506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Students-Do: Programming Problems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You can find some online examples of extra problems to work through at the following URL (simple 1D lists):</a:t>
            </a:r>
          </a:p>
          <a:p>
            <a:pPr lvl="1"/>
            <a:r>
              <a:rPr lang="en-CA" dirty="0">
                <a:hlinkClick r:id="rId2"/>
              </a:rPr>
              <a:t>https://cspages.ucalgary.ca/~</a:t>
            </a:r>
            <a:r>
              <a:rPr lang="en-CA" dirty="0" smtClean="0">
                <a:hlinkClick r:id="rId2"/>
              </a:rPr>
              <a:t>tam/2025/217F/exercises/1D_lists/</a:t>
            </a:r>
            <a:endParaRPr lang="en-CA" dirty="0"/>
          </a:p>
        </p:txBody>
      </p:sp>
      <p:sp>
        <p:nvSpPr>
          <p:cNvPr id="4" name="Rectangle 3"/>
          <p:cNvSpPr/>
          <p:nvPr/>
        </p:nvSpPr>
        <p:spPr bwMode="auto">
          <a:xfrm>
            <a:off x="7860167" y="28575"/>
            <a:ext cx="1286189" cy="562707"/>
          </a:xfrm>
          <a:prstGeom prst="rect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sm" len="sm"/>
            <a:tailEnd type="none"/>
          </a:ln>
          <a:effectLst/>
        </p:spPr>
        <p:txBody>
          <a:bodyPr rtlCol="0" anchor="t" anchorCtr="0"/>
          <a:lstStyle/>
          <a:p>
            <a:pPr algn="ctr"/>
            <a:r>
              <a:rPr lang="en-US" sz="1600" dirty="0" smtClean="0">
                <a:solidFill>
                  <a:srgbClr val="FFFFFF"/>
                </a:solidFill>
              </a:rPr>
              <a:t>Cover after midterm</a:t>
            </a:r>
            <a:endParaRPr lang="en-CA" sz="1600" dirty="0" smtClean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670334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altLang="en-US" dirty="0">
                <a:ea typeface="ＭＳ Ｐゴシック" panose="020B0600070205080204" pitchFamily="34" charset="-128"/>
              </a:rPr>
              <a:t>After This Section You Should Now Know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dirty="0">
                <a:ea typeface="ＭＳ Ｐゴシック" panose="020B0600070205080204" pitchFamily="34" charset="-128"/>
              </a:rPr>
              <a:t>When and why are loops used in computer </a:t>
            </a:r>
            <a:r>
              <a:rPr lang="en-US" altLang="en-US" dirty="0" smtClean="0">
                <a:ea typeface="ＭＳ Ｐゴシック" panose="020B0600070205080204" pitchFamily="34" charset="-128"/>
              </a:rPr>
              <a:t>programs.</a:t>
            </a:r>
            <a:endParaRPr lang="en-US" altLang="en-US" dirty="0">
              <a:ea typeface="ＭＳ Ｐゴシック" panose="020B0600070205080204" pitchFamily="34" charset="-128"/>
            </a:endParaRPr>
          </a:p>
          <a:p>
            <a:pPr>
              <a:lnSpc>
                <a:spcPct val="90000"/>
              </a:lnSpc>
            </a:pPr>
            <a:r>
              <a:rPr lang="en-US" altLang="en-US" dirty="0" smtClean="0">
                <a:ea typeface="ＭＳ Ｐゴシック" panose="020B0600070205080204" pitchFamily="34" charset="-128"/>
              </a:rPr>
              <a:t>How </a:t>
            </a:r>
            <a:r>
              <a:rPr lang="en-US" altLang="en-US" dirty="0">
                <a:ea typeface="ＭＳ Ｐゴシック" panose="020B0600070205080204" pitchFamily="34" charset="-128"/>
              </a:rPr>
              <a:t>to trace the execution of </a:t>
            </a:r>
            <a:r>
              <a:rPr lang="en-US" altLang="en-US" dirty="0" smtClean="0">
                <a:ea typeface="ＭＳ Ｐゴシック" panose="020B0600070205080204" pitchFamily="34" charset="-128"/>
              </a:rPr>
              <a:t>a while-loop.</a:t>
            </a:r>
            <a:endParaRPr lang="en-US" altLang="en-US" dirty="0">
              <a:ea typeface="ＭＳ Ｐゴシック" panose="020B0600070205080204" pitchFamily="34" charset="-128"/>
            </a:endParaRPr>
          </a:p>
          <a:p>
            <a:pPr>
              <a:lnSpc>
                <a:spcPct val="90000"/>
              </a:lnSpc>
            </a:pPr>
            <a:r>
              <a:rPr lang="en-US" altLang="en-US" dirty="0">
                <a:ea typeface="ＭＳ Ｐゴシック" panose="020B0600070205080204" pitchFamily="34" charset="-128"/>
              </a:rPr>
              <a:t>How to properly write the code for a </a:t>
            </a:r>
            <a:r>
              <a:rPr lang="en-US" altLang="en-US" dirty="0" smtClean="0">
                <a:ea typeface="ＭＳ Ｐゴシック" panose="020B0600070205080204" pitchFamily="34" charset="-128"/>
              </a:rPr>
              <a:t>while-loop </a:t>
            </a:r>
            <a:r>
              <a:rPr lang="en-US" altLang="en-US" dirty="0">
                <a:ea typeface="ＭＳ Ｐゴシック" panose="020B0600070205080204" pitchFamily="34" charset="-128"/>
              </a:rPr>
              <a:t>in a </a:t>
            </a:r>
            <a:r>
              <a:rPr lang="en-US" altLang="en-US" dirty="0" smtClean="0">
                <a:ea typeface="ＭＳ Ｐゴシック" panose="020B0600070205080204" pitchFamily="34" charset="-128"/>
              </a:rPr>
              <a:t>program.</a:t>
            </a:r>
            <a:endParaRPr lang="en-US" altLang="en-US" dirty="0">
              <a:ea typeface="ＭＳ Ｐゴシック" panose="020B0600070205080204" pitchFamily="34" charset="-128"/>
            </a:endParaRPr>
          </a:p>
          <a:p>
            <a:pPr>
              <a:lnSpc>
                <a:spcPct val="90000"/>
              </a:lnSpc>
            </a:pPr>
            <a:r>
              <a:rPr lang="en-US" altLang="en-US" dirty="0">
                <a:ea typeface="ＭＳ Ｐゴシック" panose="020B0600070205080204" pitchFamily="34" charset="-128"/>
              </a:rPr>
              <a:t>What is a sentinel controlled loop and when should they be </a:t>
            </a:r>
            <a:r>
              <a:rPr lang="en-US" altLang="en-US" dirty="0" smtClean="0">
                <a:ea typeface="ＭＳ Ｐゴシック" panose="020B0600070205080204" pitchFamily="34" charset="-128"/>
              </a:rPr>
              <a:t>employed.</a:t>
            </a:r>
          </a:p>
          <a:p>
            <a:pPr>
              <a:lnSpc>
                <a:spcPct val="90000"/>
              </a:lnSpc>
            </a:pPr>
            <a:r>
              <a:rPr lang="en-US" altLang="en-US" dirty="0" smtClean="0">
                <a:ea typeface="ＭＳ Ｐゴシック" panose="020B0600070205080204" pitchFamily="34" charset="-128"/>
              </a:rPr>
              <a:t>How to access the individual elements of a string.</a:t>
            </a:r>
          </a:p>
          <a:p>
            <a:pPr>
              <a:lnSpc>
                <a:spcPct val="90000"/>
              </a:lnSpc>
            </a:pPr>
            <a:r>
              <a:rPr lang="en-US" altLang="en-US" dirty="0" smtClean="0">
                <a:ea typeface="ＭＳ Ｐゴシック" panose="020B0600070205080204" pitchFamily="34" charset="-128"/>
              </a:rPr>
              <a:t>How to use basic operations of a new type of variable (list):</a:t>
            </a:r>
          </a:p>
          <a:p>
            <a:pPr lvl="1">
              <a:lnSpc>
                <a:spcPct val="90000"/>
              </a:lnSpc>
            </a:pPr>
            <a:r>
              <a:rPr lang="en-US" altLang="en-US" dirty="0" smtClean="0">
                <a:ea typeface="ＭＳ Ｐゴシック" panose="020B0600070205080204" pitchFamily="34" charset="-128"/>
              </a:rPr>
              <a:t>Creating a new fixed size list.</a:t>
            </a:r>
          </a:p>
          <a:p>
            <a:pPr lvl="1">
              <a:lnSpc>
                <a:spcPct val="90000"/>
              </a:lnSpc>
            </a:pPr>
            <a:r>
              <a:rPr lang="en-US" altLang="en-US" dirty="0" smtClean="0">
                <a:ea typeface="ＭＳ Ｐゴシック" panose="020B0600070205080204" pitchFamily="34" charset="-128"/>
              </a:rPr>
              <a:t>Stepping through the entire list.</a:t>
            </a:r>
          </a:p>
          <a:p>
            <a:pPr lvl="1">
              <a:lnSpc>
                <a:spcPct val="90000"/>
              </a:lnSpc>
            </a:pPr>
            <a:r>
              <a:rPr lang="en-US" altLang="en-US" dirty="0" smtClean="0">
                <a:ea typeface="ＭＳ Ｐゴシック" panose="020B0600070205080204" pitchFamily="34" charset="-128"/>
              </a:rPr>
              <a:t>Accessing/modifying list elements.</a:t>
            </a:r>
          </a:p>
          <a:p>
            <a:pPr lvl="1">
              <a:lnSpc>
                <a:spcPct val="90000"/>
              </a:lnSpc>
            </a:pPr>
            <a:r>
              <a:rPr lang="en-US" altLang="en-US" dirty="0" smtClean="0">
                <a:ea typeface="ＭＳ Ｐゴシック" panose="020B0600070205080204" pitchFamily="34" charset="-128"/>
              </a:rPr>
              <a:t>Display an entire list.</a:t>
            </a:r>
          </a:p>
          <a:p>
            <a:pPr lvl="1">
              <a:lnSpc>
                <a:spcPct val="90000"/>
              </a:lnSpc>
            </a:pPr>
            <a:r>
              <a:rPr lang="en-US" altLang="en-US" dirty="0" smtClean="0">
                <a:ea typeface="ＭＳ Ｐゴシック" panose="020B0600070205080204" pitchFamily="34" charset="-128"/>
              </a:rPr>
              <a:t>Modifying the elements of a list.</a:t>
            </a:r>
          </a:p>
          <a:p>
            <a:pPr lvl="1">
              <a:lnSpc>
                <a:spcPct val="90000"/>
              </a:lnSpc>
            </a:pPr>
            <a:r>
              <a:rPr lang="en-US" altLang="en-US" dirty="0" smtClean="0">
                <a:ea typeface="ＭＳ Ｐゴシック" panose="020B0600070205080204" pitchFamily="34" charset="-128"/>
              </a:rPr>
              <a:t>Modifying select elements of a list.</a:t>
            </a:r>
            <a:endParaRPr lang="en-US" altLang="en-US" dirty="0">
              <a:ea typeface="ＭＳ Ｐゴシック" panose="020B0600070205080204" pitchFamily="34" charset="-128"/>
            </a:endParaRPr>
          </a:p>
          <a:p>
            <a:endParaRPr lang="en-US" dirty="0"/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5250198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>
                <a:ea typeface="ＭＳ Ｐゴシック" panose="020B0600070205080204" pitchFamily="34" charset="-128"/>
              </a:rPr>
              <a:t>Copyright Notification</a:t>
            </a:r>
          </a:p>
        </p:txBody>
      </p:sp>
      <p:sp>
        <p:nvSpPr>
          <p:cNvPr id="7987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 smtClean="0">
                <a:ea typeface="ＭＳ Ｐゴシック" panose="020B0600070205080204" pitchFamily="34" charset="-128"/>
              </a:rPr>
              <a:t>Unless otherwise indicated, all images in this presentation were provided courtesy of James Tam.</a:t>
            </a:r>
          </a:p>
        </p:txBody>
      </p:sp>
      <p:sp>
        <p:nvSpPr>
          <p:cNvPr id="79876" name="Slide Number Placeholder 3"/>
          <p:cNvSpPr>
            <a:spLocks noGrp="1"/>
          </p:cNvSpPr>
          <p:nvPr>
            <p:ph type="sldNum" sz="quarter" idx="4294967295"/>
          </p:nvPr>
        </p:nvSpPr>
        <p:spPr bwMode="auto">
          <a:xfrm>
            <a:off x="117475" y="6665913"/>
            <a:ext cx="854075" cy="1920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spcBef>
                <a:spcPct val="10000"/>
              </a:spcBef>
              <a:buSzPct val="100000"/>
              <a:buFont typeface="Times New Roman" panose="02020603050405020304" pitchFamily="18" charset="0"/>
              <a:buChar char="-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lnSpc>
                <a:spcPct val="90000"/>
              </a:lnSpc>
              <a:spcBef>
                <a:spcPct val="10000"/>
              </a:spcBef>
              <a:buSzPct val="10000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spcBef>
                <a:spcPct val="10000"/>
              </a:spcBef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spcBef>
                <a:spcPct val="10000"/>
              </a:spcBef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1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1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1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1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900" dirty="0">
                <a:solidFill>
                  <a:srgbClr val="898989"/>
                </a:solidFill>
                <a:latin typeface="Arial" panose="020B0604020202020204" pitchFamily="34" charset="0"/>
              </a:rPr>
              <a:t>slide </a:t>
            </a:r>
            <a:fld id="{5D2171E3-1DB1-4C7D-9D12-69C3A48F8168}" type="slidenum">
              <a:rPr lang="en-US" altLang="en-US" sz="900">
                <a:solidFill>
                  <a:srgbClr val="898989"/>
                </a:solidFill>
                <a:latin typeface="Arial" panose="020B0604020202020204" pitchFamily="34" charset="0"/>
              </a:rPr>
              <a:pPr eaLnBrk="1" hangingPunct="1">
                <a:spcBef>
                  <a:spcPct val="0"/>
                </a:spcBef>
                <a:buFontTx/>
                <a:buNone/>
              </a:pPr>
              <a:t>22</a:t>
            </a:fld>
            <a:endParaRPr lang="en-US" altLang="en-US" sz="900" dirty="0">
              <a:solidFill>
                <a:srgbClr val="898989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878642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>
                <a:ea typeface="ＭＳ Ｐゴシック" panose="020B0600070205080204" pitchFamily="34" charset="-128"/>
              </a:rPr>
              <a:t>General Use: The </a:t>
            </a:r>
            <a:r>
              <a:rPr lang="en-US" altLang="en-US" dirty="0" smtClean="0"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For</a:t>
            </a:r>
            <a:r>
              <a:rPr lang="en-US" altLang="en-US" dirty="0" smtClean="0">
                <a:ea typeface="ＭＳ Ｐゴシック" panose="020B0600070205080204" pitchFamily="34" charset="-128"/>
              </a:rPr>
              <a:t> Loop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idx="1"/>
          </p:nvPr>
        </p:nvSpPr>
        <p:spPr>
          <a:xfrm>
            <a:off x="465138" y="1100138"/>
            <a:ext cx="8178800" cy="5634959"/>
          </a:xfrm>
        </p:spPr>
        <p:txBody>
          <a:bodyPr/>
          <a:lstStyle/>
          <a:p>
            <a:r>
              <a:rPr lang="en-CA" altLang="en-US" dirty="0" smtClean="0">
                <a:ea typeface="ＭＳ Ｐゴシック" panose="020B0600070205080204" pitchFamily="34" charset="-128"/>
              </a:rPr>
              <a:t>In Python a </a:t>
            </a:r>
            <a:r>
              <a:rPr lang="en-CA" altLang="en-US" sz="2000" dirty="0" smtClean="0"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for</a:t>
            </a:r>
            <a:r>
              <a:rPr lang="en-CA" altLang="en-US" dirty="0" smtClean="0">
                <a:ea typeface="ＭＳ Ｐゴシック" panose="020B0600070205080204" pitchFamily="34" charset="-128"/>
              </a:rPr>
              <a:t>-loop is used to iterate (step through) a sequence e.g., count through a series of numbers or step through the lines in a file.</a:t>
            </a:r>
          </a:p>
          <a:p>
            <a:r>
              <a:rPr lang="en-CA" altLang="en-US" b="1" dirty="0" smtClean="0">
                <a:ea typeface="ＭＳ Ｐゴシック" panose="020B0600070205080204" pitchFamily="34" charset="-128"/>
              </a:rPr>
              <a:t>General syntax:</a:t>
            </a:r>
          </a:p>
          <a:p>
            <a:pPr marL="800100" lvl="1" indent="-342900">
              <a:buFont typeface="Times New Roman" panose="02020603050405020304" pitchFamily="18" charset="0"/>
              <a:buNone/>
            </a:pPr>
            <a:r>
              <a:rPr lang="en-US" altLang="en-US" sz="1800" dirty="0" smtClean="0"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  for &lt;</a:t>
            </a:r>
            <a:r>
              <a:rPr lang="en-US" altLang="en-US" sz="1800" i="1" dirty="0" smtClean="0"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name of loop control&gt;</a:t>
            </a:r>
            <a:r>
              <a:rPr lang="en-US" altLang="en-US" sz="1800" dirty="0" smtClean="0"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 in &lt;</a:t>
            </a:r>
            <a:r>
              <a:rPr lang="en-US" altLang="en-US" sz="1800" i="1" dirty="0" smtClean="0"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something that can be iterated</a:t>
            </a:r>
            <a:r>
              <a:rPr lang="en-US" altLang="en-US" sz="1800" dirty="0" smtClean="0"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&gt;:</a:t>
            </a:r>
          </a:p>
          <a:p>
            <a:pPr marL="800100" lvl="1" indent="-342900">
              <a:buFont typeface="Times New Roman" panose="02020603050405020304" pitchFamily="18" charset="0"/>
              <a:buNone/>
            </a:pPr>
            <a:r>
              <a:rPr lang="en-US" altLang="en-US" sz="1800" dirty="0" smtClean="0"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      </a:t>
            </a:r>
            <a:r>
              <a:rPr lang="en-US" altLang="en-US" sz="1800" i="1" dirty="0" smtClean="0"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body</a:t>
            </a:r>
          </a:p>
          <a:p>
            <a:r>
              <a:rPr lang="en-CA" altLang="en-US" b="1" dirty="0" smtClean="0">
                <a:ea typeface="ＭＳ Ｐゴシック" panose="020B0600070205080204" pitchFamily="34" charset="-128"/>
              </a:rPr>
              <a:t>Syntax, counting loop (steps through number sequence):</a:t>
            </a:r>
            <a:endParaRPr lang="en-CA" altLang="en-US" b="1" dirty="0">
              <a:ea typeface="ＭＳ Ｐゴシック" panose="020B0600070205080204" pitchFamily="34" charset="-128"/>
            </a:endParaRPr>
          </a:p>
          <a:p>
            <a:pPr marL="800100" lvl="1" indent="-342900">
              <a:buNone/>
            </a:pPr>
            <a:r>
              <a:rPr lang="en-US" altLang="en-US" sz="1800" dirty="0"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  for &lt;</a:t>
            </a:r>
            <a:r>
              <a:rPr lang="en-US" altLang="en-US" sz="1800" i="1" dirty="0"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name of loop control&gt;</a:t>
            </a:r>
            <a:r>
              <a:rPr lang="en-US" altLang="en-US" sz="1800" dirty="0"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 </a:t>
            </a:r>
            <a:r>
              <a:rPr lang="en-US" altLang="en-US" sz="1800" dirty="0" smtClean="0"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in range():</a:t>
            </a:r>
          </a:p>
          <a:p>
            <a:pPr marL="800100" lvl="1" indent="-342900">
              <a:buNone/>
            </a:pPr>
            <a:r>
              <a:rPr lang="en-US" altLang="en-US" sz="1800" i="1" dirty="0"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 </a:t>
            </a:r>
            <a:r>
              <a:rPr lang="en-US" altLang="en-US" sz="1800" i="1" dirty="0" smtClean="0"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     body</a:t>
            </a:r>
          </a:p>
          <a:p>
            <a:r>
              <a:rPr lang="en-CA" altLang="en-US" b="1" dirty="0" smtClean="0">
                <a:ea typeface="ＭＳ Ｐゴシック" panose="020B0600070205080204" pitchFamily="34" charset="-128"/>
              </a:rPr>
              <a:t>Example, </a:t>
            </a:r>
            <a:r>
              <a:rPr lang="en-CA" altLang="en-US" b="1" dirty="0">
                <a:ea typeface="ＭＳ Ｐゴシック" panose="020B0600070205080204" pitchFamily="34" charset="-128"/>
              </a:rPr>
              <a:t>counting loop (steps through number sequence):</a:t>
            </a:r>
          </a:p>
          <a:p>
            <a:pPr marL="800100" lvl="1" indent="-342900">
              <a:buNone/>
            </a:pPr>
            <a:r>
              <a:rPr lang="en-US" altLang="en-US" sz="1800" dirty="0" smtClean="0"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  for </a:t>
            </a:r>
            <a:r>
              <a:rPr lang="en-US" altLang="en-US" sz="1800" dirty="0" err="1" smtClean="0"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i</a:t>
            </a:r>
            <a:r>
              <a:rPr lang="en-US" altLang="en-US" sz="1800" dirty="0" smtClean="0"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 in range(1,4,1):</a:t>
            </a:r>
          </a:p>
          <a:p>
            <a:pPr marL="800100" lvl="1" indent="-342900">
              <a:buNone/>
            </a:pPr>
            <a:r>
              <a:rPr lang="en-US" altLang="en-US" sz="1800" dirty="0" smtClean="0"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      print("</a:t>
            </a:r>
            <a:r>
              <a:rPr lang="en-US" altLang="en-US" sz="1800" dirty="0" err="1" smtClean="0"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i</a:t>
            </a:r>
            <a:r>
              <a:rPr lang="en-US" altLang="en-US" sz="1800" dirty="0" smtClean="0"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=", </a:t>
            </a:r>
            <a:r>
              <a:rPr lang="en-US" altLang="en-US" sz="1800" dirty="0" err="1" smtClean="0"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i</a:t>
            </a:r>
            <a:r>
              <a:rPr lang="en-US" altLang="en-US" sz="1800" dirty="0" smtClean="0"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)</a:t>
            </a:r>
          </a:p>
          <a:p>
            <a:pPr marL="800100" lvl="1" indent="-342900">
              <a:buNone/>
            </a:pPr>
            <a:endParaRPr lang="en-US" altLang="en-US" sz="1800" dirty="0">
              <a:latin typeface="Consolas" panose="020B0609020204030204" pitchFamily="49" charset="0"/>
              <a:ea typeface="ＭＳ Ｐゴシック" panose="020B0600070205080204" pitchFamily="34" charset="-128"/>
              <a:cs typeface="Consolas" panose="020B0609020204030204" pitchFamily="49" charset="0"/>
            </a:endParaRPr>
          </a:p>
          <a:p>
            <a:pPr marL="411163" lvl="1" indent="-176213"/>
            <a:r>
              <a:rPr lang="en-US" altLang="en-US" sz="1800" dirty="0" smtClean="0">
                <a:ea typeface="ＭＳ Ｐゴシック" panose="020B0600070205080204" pitchFamily="34" charset="-128"/>
                <a:cs typeface="Calibri" panose="020F0502020204030204" pitchFamily="34" charset="0"/>
              </a:rPr>
              <a:t>The python for-loop is </a:t>
            </a:r>
            <a:r>
              <a:rPr lang="en-US" altLang="en-US" sz="1800" b="1" dirty="0" smtClean="0">
                <a:ea typeface="ＭＳ Ｐゴシック" panose="020B0600070205080204" pitchFamily="34" charset="-128"/>
                <a:cs typeface="Calibri" panose="020F0502020204030204" pitchFamily="34" charset="0"/>
              </a:rPr>
              <a:t>used when it’s known in advance </a:t>
            </a:r>
            <a:r>
              <a:rPr lang="en-US" altLang="en-US" sz="1800" dirty="0" smtClean="0">
                <a:ea typeface="ＭＳ Ｐゴシック" panose="020B0600070205080204" pitchFamily="34" charset="-128"/>
                <a:cs typeface="Calibri" panose="020F0502020204030204" pitchFamily="34" charset="0"/>
              </a:rPr>
              <a:t>(before loop executes) </a:t>
            </a:r>
            <a:r>
              <a:rPr lang="en-US" altLang="en-US" sz="1800" b="1" dirty="0" smtClean="0">
                <a:ea typeface="ＭＳ Ｐゴシック" panose="020B0600070205080204" pitchFamily="34" charset="-128"/>
                <a:cs typeface="Calibri" panose="020F0502020204030204" pitchFamily="34" charset="0"/>
              </a:rPr>
              <a:t>how many times it will execute.</a:t>
            </a:r>
          </a:p>
          <a:p>
            <a:pPr marL="411163" lvl="1" indent="-176213"/>
            <a:endParaRPr lang="en-US" altLang="en-US" sz="1800" i="1" dirty="0">
              <a:ea typeface="ＭＳ Ｐゴシック" panose="020B0600070205080204" pitchFamily="34" charset="-128"/>
              <a:cs typeface="Calibri" panose="020F0502020204030204" pitchFamily="34" charset="0"/>
            </a:endParaRPr>
          </a:p>
          <a:p>
            <a:pPr marL="800100" lvl="1" indent="-342900">
              <a:buFont typeface="Times New Roman" panose="02020603050405020304" pitchFamily="18" charset="0"/>
              <a:buNone/>
            </a:pPr>
            <a:endParaRPr lang="en-US" altLang="en-US" sz="1600" i="1" dirty="0" smtClean="0">
              <a:latin typeface="Consolas" panose="020B0609020204030204" pitchFamily="49" charset="0"/>
              <a:ea typeface="ＭＳ Ｐゴシック" panose="020B0600070205080204" pitchFamily="34" charset="-128"/>
              <a:cs typeface="Consolas" panose="020B0609020204030204" pitchFamily="49" charset="0"/>
            </a:endParaRPr>
          </a:p>
          <a:p>
            <a:pPr marL="800100" lvl="1" indent="-342900">
              <a:buFont typeface="Times New Roman" panose="02020603050405020304" pitchFamily="18" charset="0"/>
              <a:buNone/>
            </a:pPr>
            <a:endParaRPr lang="en-CA" altLang="en-US" sz="1600" i="1" dirty="0" smtClean="0">
              <a:latin typeface="Consolas" panose="020B0609020204030204" pitchFamily="49" charset="0"/>
              <a:ea typeface="ＭＳ Ｐゴシック" panose="020B0600070205080204" pitchFamily="34" charset="-128"/>
              <a:cs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738225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>
                <a:ea typeface="ＭＳ Ｐゴシック" panose="020B0600070205080204" pitchFamily="34" charset="-128"/>
              </a:rPr>
              <a:t>Example Use Of The </a:t>
            </a:r>
            <a:r>
              <a:rPr lang="en-US" altLang="en-US" dirty="0" smtClean="0"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For</a:t>
            </a:r>
            <a:r>
              <a:rPr lang="en-US" altLang="en-US" dirty="0" smtClean="0">
                <a:ea typeface="ＭＳ Ｐゴシック" panose="020B0600070205080204" pitchFamily="34" charset="-128"/>
              </a:rPr>
              <a:t> Loop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CA" altLang="en-US" b="1" dirty="0" smtClean="0">
                <a:ea typeface="ＭＳ Ｐゴシック" panose="020B0600070205080204" pitchFamily="34" charset="-128"/>
              </a:rPr>
              <a:t>Program name: </a:t>
            </a:r>
            <a:r>
              <a:rPr lang="en-US" altLang="en-US" sz="2000" dirty="0">
                <a:latin typeface="Consolas" panose="020B0609020204030204" pitchFamily="49" charset="0"/>
                <a:ea typeface="ＭＳ Ｐゴシック" panose="020B0600070205080204" pitchFamily="34" charset="-128"/>
              </a:rPr>
              <a:t>1</a:t>
            </a:r>
            <a:r>
              <a:rPr lang="en-US" altLang="en-US" sz="2000" dirty="0" smtClean="0"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for_counting_up.py</a:t>
            </a:r>
          </a:p>
          <a:p>
            <a:r>
              <a:rPr lang="en-US" altLang="en-US" sz="2000" dirty="0">
                <a:ea typeface="ＭＳ Ｐゴシック" panose="020B0600070205080204" pitchFamily="34" charset="-128"/>
                <a:cs typeface="Calibri" panose="020F0502020204030204" pitchFamily="34" charset="0"/>
              </a:rPr>
              <a:t>Learning objective: a simple </a:t>
            </a:r>
            <a:r>
              <a:rPr lang="en-US" altLang="en-US" sz="2000" dirty="0" smtClean="0">
                <a:ea typeface="ＭＳ Ｐゴシック" panose="020B0600070205080204" pitchFamily="34" charset="-128"/>
                <a:cs typeface="Calibri" panose="020F0502020204030204" pitchFamily="34" charset="0"/>
              </a:rPr>
              <a:t>for counting </a:t>
            </a:r>
            <a:r>
              <a:rPr lang="en-US" altLang="en-US" sz="2000" dirty="0">
                <a:ea typeface="ＭＳ Ｐゴシック" panose="020B0600070205080204" pitchFamily="34" charset="-128"/>
                <a:cs typeface="Calibri" panose="020F0502020204030204" pitchFamily="34" charset="0"/>
              </a:rPr>
              <a:t>loop stepping through a sequence (1 - 3) </a:t>
            </a:r>
          </a:p>
          <a:p>
            <a:pPr marL="0" indent="0">
              <a:buNone/>
            </a:pPr>
            <a:endParaRPr lang="en-US" altLang="en-US" sz="2000" dirty="0" smtClean="0">
              <a:latin typeface="Consolas" panose="020B0609020204030204" pitchFamily="49" charset="0"/>
              <a:ea typeface="ＭＳ Ｐゴシック" panose="020B0600070205080204" pitchFamily="34" charset="-128"/>
            </a:endParaRPr>
          </a:p>
          <a:p>
            <a:pPr marL="0" indent="0">
              <a:buNone/>
            </a:pPr>
            <a:endParaRPr lang="en-US" altLang="en-US" sz="2000" dirty="0">
              <a:latin typeface="Consolas" panose="020B0609020204030204" pitchFamily="49" charset="0"/>
              <a:ea typeface="ＭＳ Ｐゴシック" panose="020B0600070205080204" pitchFamily="34" charset="-128"/>
            </a:endParaRPr>
          </a:p>
          <a:p>
            <a:pPr marL="0" indent="0">
              <a:buNone/>
            </a:pPr>
            <a:endParaRPr lang="en-US" altLang="en-US" sz="2000" dirty="0">
              <a:latin typeface="Consolas" panose="020B0609020204030204" pitchFamily="49" charset="0"/>
              <a:ea typeface="ＭＳ Ｐゴシック" panose="020B0600070205080204" pitchFamily="34" charset="-128"/>
            </a:endParaRPr>
          </a:p>
          <a:p>
            <a:pPr marL="0" indent="0">
              <a:buNone/>
            </a:pPr>
            <a:r>
              <a:rPr lang="en-CA" sz="2000" dirty="0">
                <a:latin typeface="Consolas" panose="020B0609020204030204" pitchFamily="49" charset="0"/>
              </a:rPr>
              <a:t>for i in </a:t>
            </a:r>
            <a:r>
              <a:rPr lang="en-CA" sz="2000" dirty="0" smtClean="0">
                <a:latin typeface="Consolas" panose="020B0609020204030204" pitchFamily="49" charset="0"/>
              </a:rPr>
              <a:t>range(1</a:t>
            </a:r>
            <a:r>
              <a:rPr lang="en-CA" sz="2000" dirty="0">
                <a:latin typeface="Consolas" panose="020B0609020204030204" pitchFamily="49" charset="0"/>
              </a:rPr>
              <a:t>, 4, 1):</a:t>
            </a:r>
          </a:p>
          <a:p>
            <a:pPr marL="0" indent="0">
              <a:buNone/>
            </a:pPr>
            <a:r>
              <a:rPr lang="en-US" sz="2000" dirty="0">
                <a:latin typeface="Consolas" panose="020B0609020204030204" pitchFamily="49" charset="0"/>
              </a:rPr>
              <a:t>    print("i=", i)</a:t>
            </a:r>
          </a:p>
          <a:p>
            <a:pPr marL="0" indent="0">
              <a:buNone/>
            </a:pPr>
            <a:r>
              <a:rPr lang="en-US" sz="2000" dirty="0">
                <a:latin typeface="Consolas" panose="020B0609020204030204" pitchFamily="49" charset="0"/>
              </a:rPr>
              <a:t>print("Done!")</a:t>
            </a:r>
          </a:p>
          <a:p>
            <a:endParaRPr lang="en-US" altLang="en-US" sz="1800" dirty="0" smtClean="0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  <p:grpSp>
        <p:nvGrpSpPr>
          <p:cNvPr id="2" name="Group 16"/>
          <p:cNvGrpSpPr>
            <a:grpSpLocks/>
          </p:cNvGrpSpPr>
          <p:nvPr/>
        </p:nvGrpSpPr>
        <p:grpSpPr bwMode="auto">
          <a:xfrm>
            <a:off x="2757443" y="2321932"/>
            <a:ext cx="3922278" cy="1274612"/>
            <a:chOff x="2850826" y="3563672"/>
            <a:chExt cx="3922349" cy="1275939"/>
          </a:xfrm>
        </p:grpSpPr>
        <p:sp>
          <p:nvSpPr>
            <p:cNvPr id="33807" name="Line 5"/>
            <p:cNvSpPr>
              <a:spLocks noChangeShapeType="1"/>
            </p:cNvSpPr>
            <p:nvPr/>
          </p:nvSpPr>
          <p:spPr bwMode="auto">
            <a:xfrm flipH="1">
              <a:off x="2850826" y="3788926"/>
              <a:ext cx="1187772" cy="1050685"/>
            </a:xfrm>
            <a:prstGeom prst="line">
              <a:avLst/>
            </a:prstGeom>
            <a:noFill/>
            <a:ln w="25400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square" lIns="0" tIns="0" rIns="0" bIns="0">
              <a:spAutoFit/>
            </a:bodyPr>
            <a:lstStyle/>
            <a:p>
              <a:endParaRPr lang="en-CA" dirty="0"/>
            </a:p>
          </p:txBody>
        </p:sp>
        <p:sp>
          <p:nvSpPr>
            <p:cNvPr id="33808" name="Text Box 6"/>
            <p:cNvSpPr txBox="1">
              <a:spLocks noChangeArrowheads="1"/>
            </p:cNvSpPr>
            <p:nvPr/>
          </p:nvSpPr>
          <p:spPr bwMode="auto">
            <a:xfrm>
              <a:off x="4038600" y="3563672"/>
              <a:ext cx="2734575" cy="246221"/>
            </a:xfrm>
            <a:prstGeom prst="rect">
              <a:avLst/>
            </a:prstGeom>
            <a:noFill/>
            <a:ln w="25400">
              <a:solidFill>
                <a:srgbClr val="FF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square" lIns="0" tIns="0" rIns="0" bIns="0">
              <a:spAutoFit/>
            </a:bodyPr>
            <a:lstStyle>
              <a:lvl1pPr>
                <a:spcBef>
                  <a:spcPct val="30000"/>
                </a:spcBef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10000"/>
                </a:spcBef>
                <a:buSzPct val="100000"/>
                <a:buFont typeface="Times New Roman" panose="02020603050405020304" pitchFamily="18" charset="0"/>
                <a:buChar char="-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lnSpc>
                  <a:spcPct val="90000"/>
                </a:lnSpc>
                <a:spcBef>
                  <a:spcPct val="10000"/>
                </a:spcBef>
                <a:buSzPct val="10000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10000"/>
                </a:spcBef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10000"/>
                </a:spcBef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50000"/>
                </a:spcBef>
                <a:buFontTx/>
                <a:buNone/>
              </a:pPr>
              <a:r>
                <a:rPr lang="en-CA" altLang="en-US" sz="1600" b="1" dirty="0">
                  <a:solidFill>
                    <a:srgbClr val="FF0000"/>
                  </a:solidFill>
                  <a:latin typeface="Arial" panose="020B0604020202020204" pitchFamily="34" charset="0"/>
                </a:rPr>
                <a:t>1) Initialize </a:t>
              </a:r>
              <a:r>
                <a:rPr lang="en-CA" altLang="en-US" sz="1600" b="1" dirty="0" smtClean="0">
                  <a:solidFill>
                    <a:srgbClr val="FF0000"/>
                  </a:solidFill>
                  <a:latin typeface="Arial" panose="020B0604020202020204" pitchFamily="34" charset="0"/>
                </a:rPr>
                <a:t>control (include)</a:t>
              </a:r>
              <a:endParaRPr lang="en-CA" altLang="en-US" sz="1600" b="1" dirty="0">
                <a:solidFill>
                  <a:srgbClr val="FF0000"/>
                </a:solidFill>
                <a:latin typeface="Arial" panose="020B0604020202020204" pitchFamily="34" charset="0"/>
              </a:endParaRPr>
            </a:p>
          </p:txBody>
        </p:sp>
      </p:grpSp>
      <p:grpSp>
        <p:nvGrpSpPr>
          <p:cNvPr id="3" name="Group 17"/>
          <p:cNvGrpSpPr>
            <a:grpSpLocks/>
          </p:cNvGrpSpPr>
          <p:nvPr/>
        </p:nvGrpSpPr>
        <p:grpSpPr bwMode="auto">
          <a:xfrm>
            <a:off x="3189625" y="2832846"/>
            <a:ext cx="4155989" cy="787400"/>
            <a:chOff x="3175081" y="4172130"/>
            <a:chExt cx="4154844" cy="786944"/>
          </a:xfrm>
        </p:grpSpPr>
        <p:sp>
          <p:nvSpPr>
            <p:cNvPr id="33805" name="Line 8"/>
            <p:cNvSpPr>
              <a:spLocks noChangeShapeType="1"/>
            </p:cNvSpPr>
            <p:nvPr/>
          </p:nvSpPr>
          <p:spPr bwMode="auto">
            <a:xfrm flipH="1">
              <a:off x="3175081" y="4310688"/>
              <a:ext cx="1219926" cy="648386"/>
            </a:xfrm>
            <a:prstGeom prst="line">
              <a:avLst/>
            </a:prstGeom>
            <a:noFill/>
            <a:ln w="25400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tIns="0" rIns="0" bIns="0">
              <a:spAutoFit/>
            </a:bodyPr>
            <a:lstStyle/>
            <a:p>
              <a:endParaRPr lang="en-CA" dirty="0"/>
            </a:p>
          </p:txBody>
        </p:sp>
        <p:sp>
          <p:nvSpPr>
            <p:cNvPr id="33806" name="Text Box 9"/>
            <p:cNvSpPr txBox="1">
              <a:spLocks noChangeArrowheads="1"/>
            </p:cNvSpPr>
            <p:nvPr/>
          </p:nvSpPr>
          <p:spPr bwMode="auto">
            <a:xfrm>
              <a:off x="4395007" y="4172130"/>
              <a:ext cx="2934918" cy="246221"/>
            </a:xfrm>
            <a:prstGeom prst="rect">
              <a:avLst/>
            </a:prstGeom>
            <a:noFill/>
            <a:ln w="25400">
              <a:solidFill>
                <a:srgbClr val="FF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square" lIns="0" tIns="0" rIns="0" bIns="0">
              <a:spAutoFit/>
            </a:bodyPr>
            <a:lstStyle>
              <a:lvl1pPr>
                <a:spcBef>
                  <a:spcPct val="30000"/>
                </a:spcBef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10000"/>
                </a:spcBef>
                <a:buSzPct val="100000"/>
                <a:buFont typeface="Times New Roman" panose="02020603050405020304" pitchFamily="18" charset="0"/>
                <a:buChar char="-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lnSpc>
                  <a:spcPct val="90000"/>
                </a:lnSpc>
                <a:spcBef>
                  <a:spcPct val="10000"/>
                </a:spcBef>
                <a:buSzPct val="10000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10000"/>
                </a:spcBef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10000"/>
                </a:spcBef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50000"/>
                </a:spcBef>
                <a:buFontTx/>
                <a:buNone/>
              </a:pPr>
              <a:r>
                <a:rPr lang="en-CA" altLang="en-US" sz="1600" b="1" dirty="0">
                  <a:solidFill>
                    <a:srgbClr val="FF0000"/>
                  </a:solidFill>
                  <a:latin typeface="Arial" panose="020B0604020202020204" pitchFamily="34" charset="0"/>
                </a:rPr>
                <a:t> 2) Check </a:t>
              </a:r>
              <a:r>
                <a:rPr lang="en-CA" altLang="en-US" sz="1600" b="1" dirty="0" smtClean="0">
                  <a:solidFill>
                    <a:srgbClr val="FF0000"/>
                  </a:solidFill>
                  <a:latin typeface="Arial" panose="020B0604020202020204" pitchFamily="34" charset="0"/>
                </a:rPr>
                <a:t>condition (exclude)</a:t>
              </a:r>
              <a:r>
                <a:rPr lang="en-CA" altLang="en-US" sz="1600" dirty="0" smtClean="0">
                  <a:solidFill>
                    <a:schemeClr val="hlink"/>
                  </a:solidFill>
                  <a:latin typeface="Arial" panose="020B0604020202020204" pitchFamily="34" charset="0"/>
                </a:rPr>
                <a:t>      </a:t>
              </a:r>
              <a:endParaRPr lang="en-CA" altLang="en-US" sz="1600" dirty="0">
                <a:solidFill>
                  <a:schemeClr val="hlink"/>
                </a:solidFill>
                <a:latin typeface="Arial" panose="020B0604020202020204" pitchFamily="34" charset="0"/>
              </a:endParaRPr>
            </a:p>
          </p:txBody>
        </p:sp>
      </p:grpSp>
      <p:grpSp>
        <p:nvGrpSpPr>
          <p:cNvPr id="4" name="Group 1"/>
          <p:cNvGrpSpPr>
            <a:grpSpLocks/>
          </p:cNvGrpSpPr>
          <p:nvPr/>
        </p:nvGrpSpPr>
        <p:grpSpPr bwMode="auto">
          <a:xfrm>
            <a:off x="3056248" y="3809719"/>
            <a:ext cx="3392488" cy="422275"/>
            <a:chOff x="5142588" y="5395238"/>
            <a:chExt cx="3391811" cy="422275"/>
          </a:xfrm>
        </p:grpSpPr>
        <p:sp>
          <p:nvSpPr>
            <p:cNvPr id="33802" name="AutoShape 11"/>
            <p:cNvSpPr>
              <a:spLocks/>
            </p:cNvSpPr>
            <p:nvPr/>
          </p:nvSpPr>
          <p:spPr bwMode="auto">
            <a:xfrm>
              <a:off x="5142588" y="5395238"/>
              <a:ext cx="266701" cy="422275"/>
            </a:xfrm>
            <a:prstGeom prst="rightBrace">
              <a:avLst>
                <a:gd name="adj1" fmla="val 17922"/>
                <a:gd name="adj2" fmla="val 50000"/>
              </a:avLst>
            </a:prstGeom>
            <a:noFill/>
            <a:ln w="254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 anchor="ctr">
              <a:spAutoFit/>
            </a:bodyPr>
            <a:lstStyle>
              <a:lvl1pPr>
                <a:spcBef>
                  <a:spcPct val="30000"/>
                </a:spcBef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10000"/>
                </a:spcBef>
                <a:buSzPct val="100000"/>
                <a:buFont typeface="Times New Roman" panose="02020603050405020304" pitchFamily="18" charset="0"/>
                <a:buChar char="-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lnSpc>
                  <a:spcPct val="90000"/>
                </a:lnSpc>
                <a:spcBef>
                  <a:spcPct val="10000"/>
                </a:spcBef>
                <a:buSzPct val="10000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10000"/>
                </a:spcBef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10000"/>
                </a:spcBef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CA" altLang="en-US" sz="1400" dirty="0">
                <a:latin typeface="Arial" panose="020B0604020202020204" pitchFamily="34" charset="0"/>
              </a:endParaRPr>
            </a:p>
          </p:txBody>
        </p:sp>
        <p:sp>
          <p:nvSpPr>
            <p:cNvPr id="33803" name="Line 12"/>
            <p:cNvSpPr>
              <a:spLocks noChangeShapeType="1"/>
            </p:cNvSpPr>
            <p:nvPr/>
          </p:nvSpPr>
          <p:spPr bwMode="auto">
            <a:xfrm flipH="1">
              <a:off x="5409288" y="5606375"/>
              <a:ext cx="1524911" cy="1"/>
            </a:xfrm>
            <a:prstGeom prst="line">
              <a:avLst/>
            </a:prstGeom>
            <a:noFill/>
            <a:ln w="25400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tIns="0" rIns="0" bIns="0">
              <a:spAutoFit/>
            </a:bodyPr>
            <a:lstStyle/>
            <a:p>
              <a:endParaRPr lang="en-CA" dirty="0"/>
            </a:p>
          </p:txBody>
        </p:sp>
        <p:sp>
          <p:nvSpPr>
            <p:cNvPr id="33804" name="Text Box 13"/>
            <p:cNvSpPr txBox="1">
              <a:spLocks noChangeArrowheads="1"/>
            </p:cNvSpPr>
            <p:nvPr/>
          </p:nvSpPr>
          <p:spPr bwMode="auto">
            <a:xfrm>
              <a:off x="6934199" y="5483679"/>
              <a:ext cx="1600200" cy="245391"/>
            </a:xfrm>
            <a:prstGeom prst="rect">
              <a:avLst/>
            </a:prstGeom>
            <a:noFill/>
            <a:ln w="25400">
              <a:solidFill>
                <a:srgbClr val="FF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>
              <a:spAutoFit/>
            </a:bodyPr>
            <a:lstStyle>
              <a:lvl1pPr>
                <a:spcBef>
                  <a:spcPct val="30000"/>
                </a:spcBef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10000"/>
                </a:spcBef>
                <a:buSzPct val="100000"/>
                <a:buFont typeface="Times New Roman" panose="02020603050405020304" pitchFamily="18" charset="0"/>
                <a:buChar char="-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lnSpc>
                  <a:spcPct val="90000"/>
                </a:lnSpc>
                <a:spcBef>
                  <a:spcPct val="10000"/>
                </a:spcBef>
                <a:buSzPct val="10000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10000"/>
                </a:spcBef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10000"/>
                </a:spcBef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spcBef>
                  <a:spcPct val="50000"/>
                </a:spcBef>
                <a:buFontTx/>
                <a:buNone/>
              </a:pPr>
              <a:r>
                <a:rPr lang="en-CA" altLang="en-US" sz="1600" b="1" dirty="0">
                  <a:solidFill>
                    <a:srgbClr val="FF0000"/>
                  </a:solidFill>
                  <a:latin typeface="Arial" panose="020B0604020202020204" pitchFamily="34" charset="0"/>
                </a:rPr>
                <a:t>3) Execute body</a:t>
              </a:r>
            </a:p>
          </p:txBody>
        </p:sp>
      </p:grpSp>
      <p:grpSp>
        <p:nvGrpSpPr>
          <p:cNvPr id="5" name="Group 13"/>
          <p:cNvGrpSpPr>
            <a:grpSpLocks/>
          </p:cNvGrpSpPr>
          <p:nvPr/>
        </p:nvGrpSpPr>
        <p:grpSpPr bwMode="auto">
          <a:xfrm>
            <a:off x="3710198" y="3132847"/>
            <a:ext cx="5054600" cy="508000"/>
            <a:chOff x="2057400" y="3080377"/>
            <a:chExt cx="5054600" cy="507976"/>
          </a:xfrm>
        </p:grpSpPr>
        <p:sp>
          <p:nvSpPr>
            <p:cNvPr id="33800" name="Line 15"/>
            <p:cNvSpPr>
              <a:spLocks noChangeShapeType="1"/>
            </p:cNvSpPr>
            <p:nvPr/>
          </p:nvSpPr>
          <p:spPr bwMode="auto">
            <a:xfrm flipH="1">
              <a:off x="2057400" y="3185381"/>
              <a:ext cx="3289300" cy="402972"/>
            </a:xfrm>
            <a:prstGeom prst="line">
              <a:avLst/>
            </a:prstGeom>
            <a:noFill/>
            <a:ln w="25400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tIns="0" rIns="0" bIns="0">
              <a:spAutoFit/>
            </a:bodyPr>
            <a:lstStyle/>
            <a:p>
              <a:endParaRPr lang="en-CA" dirty="0"/>
            </a:p>
          </p:txBody>
        </p:sp>
        <p:sp>
          <p:nvSpPr>
            <p:cNvPr id="33801" name="Text Box 16"/>
            <p:cNvSpPr txBox="1">
              <a:spLocks noChangeArrowheads="1"/>
            </p:cNvSpPr>
            <p:nvPr/>
          </p:nvSpPr>
          <p:spPr bwMode="auto">
            <a:xfrm>
              <a:off x="5346700" y="3080377"/>
              <a:ext cx="1765300" cy="246221"/>
            </a:xfrm>
            <a:prstGeom prst="rect">
              <a:avLst/>
            </a:prstGeom>
            <a:noFill/>
            <a:ln w="25400">
              <a:solidFill>
                <a:srgbClr val="FF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>
              <a:spAutoFit/>
            </a:bodyPr>
            <a:lstStyle>
              <a:lvl1pPr>
                <a:spcBef>
                  <a:spcPct val="30000"/>
                </a:spcBef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10000"/>
                </a:spcBef>
                <a:buSzPct val="100000"/>
                <a:buFont typeface="Times New Roman" panose="02020603050405020304" pitchFamily="18" charset="0"/>
                <a:buChar char="-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lnSpc>
                  <a:spcPct val="90000"/>
                </a:lnSpc>
                <a:spcBef>
                  <a:spcPct val="10000"/>
                </a:spcBef>
                <a:buSzPct val="10000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10000"/>
                </a:spcBef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10000"/>
                </a:spcBef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spcBef>
                  <a:spcPct val="50000"/>
                </a:spcBef>
                <a:buFontTx/>
                <a:buNone/>
              </a:pPr>
              <a:r>
                <a:rPr lang="en-CA" altLang="en-US" sz="1600" b="1" dirty="0">
                  <a:solidFill>
                    <a:srgbClr val="FF0000"/>
                  </a:solidFill>
                  <a:latin typeface="Arial" panose="020B0604020202020204" pitchFamily="34" charset="0"/>
                </a:rPr>
                <a:t>4) Update control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0361423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>
                <a:ea typeface="ＭＳ Ｐゴシック" panose="020B0600070205080204" pitchFamily="34" charset="-128"/>
              </a:rPr>
              <a:t>Example Use Of The </a:t>
            </a:r>
            <a:r>
              <a:rPr lang="en-US" altLang="en-US" dirty="0" smtClean="0"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For</a:t>
            </a:r>
            <a:r>
              <a:rPr lang="en-US" altLang="en-US" dirty="0" smtClean="0">
                <a:ea typeface="ＭＳ Ｐゴシック" panose="020B0600070205080204" pitchFamily="34" charset="-128"/>
              </a:rPr>
              <a:t> Loop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CA" altLang="en-US" b="1" dirty="0" smtClean="0">
                <a:ea typeface="ＭＳ Ｐゴシック" panose="020B0600070205080204" pitchFamily="34" charset="-128"/>
              </a:rPr>
              <a:t>Program name: </a:t>
            </a:r>
            <a:r>
              <a:rPr lang="en-US" altLang="en-US" sz="2000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1</a:t>
            </a:r>
            <a:r>
              <a:rPr lang="en-US" altLang="en-US" sz="2000" dirty="0" smtClean="0"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for_counting_up.py</a:t>
            </a:r>
          </a:p>
          <a:p>
            <a:r>
              <a:rPr lang="en-US" altLang="en-US" sz="2000" dirty="0">
                <a:ea typeface="ＭＳ Ｐゴシック" panose="020B0600070205080204" pitchFamily="34" charset="-128"/>
                <a:cs typeface="Calibri" panose="020F0502020204030204" pitchFamily="34" charset="0"/>
              </a:rPr>
              <a:t>Learning objective: a simple </a:t>
            </a:r>
            <a:r>
              <a:rPr lang="en-US" altLang="en-US" sz="2000" dirty="0" smtClean="0">
                <a:ea typeface="ＭＳ Ｐゴシック" panose="020B0600070205080204" pitchFamily="34" charset="-128"/>
                <a:cs typeface="Calibri" panose="020F0502020204030204" pitchFamily="34" charset="0"/>
              </a:rPr>
              <a:t>for counting </a:t>
            </a:r>
            <a:r>
              <a:rPr lang="en-US" altLang="en-US" sz="2000" dirty="0">
                <a:ea typeface="ＭＳ Ｐゴシック" panose="020B0600070205080204" pitchFamily="34" charset="-128"/>
                <a:cs typeface="Calibri" panose="020F0502020204030204" pitchFamily="34" charset="0"/>
              </a:rPr>
              <a:t>loop stepping through a sequence (1 - 3) </a:t>
            </a:r>
          </a:p>
          <a:p>
            <a:pPr marL="0" indent="0">
              <a:buNone/>
            </a:pPr>
            <a:endParaRPr lang="en-US" altLang="en-US" sz="2000" dirty="0" smtClean="0">
              <a:latin typeface="Consolas" panose="020B0609020204030204" pitchFamily="49" charset="0"/>
              <a:ea typeface="ＭＳ Ｐゴシック" panose="020B0600070205080204" pitchFamily="34" charset="-128"/>
            </a:endParaRPr>
          </a:p>
          <a:p>
            <a:pPr marL="0" indent="0">
              <a:buNone/>
            </a:pPr>
            <a:endParaRPr lang="en-US" altLang="en-US" sz="2000" dirty="0">
              <a:latin typeface="Consolas" panose="020B0609020204030204" pitchFamily="49" charset="0"/>
              <a:ea typeface="ＭＳ Ｐゴシック" panose="020B0600070205080204" pitchFamily="34" charset="-128"/>
            </a:endParaRPr>
          </a:p>
          <a:p>
            <a:pPr marL="0" indent="0">
              <a:buNone/>
            </a:pPr>
            <a:endParaRPr lang="en-US" altLang="en-US" sz="2000" dirty="0">
              <a:latin typeface="Consolas" panose="020B0609020204030204" pitchFamily="49" charset="0"/>
              <a:ea typeface="ＭＳ Ｐゴシック" panose="020B0600070205080204" pitchFamily="34" charset="-128"/>
            </a:endParaRPr>
          </a:p>
          <a:p>
            <a:pPr marL="0" indent="0">
              <a:buNone/>
            </a:pPr>
            <a:r>
              <a:rPr lang="en-CA" sz="2000" dirty="0">
                <a:latin typeface="Consolas" panose="020B0609020204030204" pitchFamily="49" charset="0"/>
              </a:rPr>
              <a:t>for i in </a:t>
            </a:r>
            <a:r>
              <a:rPr lang="en-CA" sz="2000" dirty="0" smtClean="0">
                <a:latin typeface="Consolas" panose="020B0609020204030204" pitchFamily="49" charset="0"/>
              </a:rPr>
              <a:t>range(1</a:t>
            </a:r>
            <a:r>
              <a:rPr lang="en-CA" sz="2000" dirty="0">
                <a:latin typeface="Consolas" panose="020B0609020204030204" pitchFamily="49" charset="0"/>
              </a:rPr>
              <a:t>, 4, 1):</a:t>
            </a:r>
          </a:p>
          <a:p>
            <a:pPr marL="0" indent="0">
              <a:buNone/>
            </a:pPr>
            <a:r>
              <a:rPr lang="en-US" sz="2000" dirty="0">
                <a:latin typeface="Consolas" panose="020B0609020204030204" pitchFamily="49" charset="0"/>
              </a:rPr>
              <a:t>    print("i=", i)</a:t>
            </a:r>
          </a:p>
          <a:p>
            <a:pPr marL="0" indent="0">
              <a:buNone/>
            </a:pPr>
            <a:r>
              <a:rPr lang="en-US" sz="2000" dirty="0">
                <a:latin typeface="Consolas" panose="020B0609020204030204" pitchFamily="49" charset="0"/>
              </a:rPr>
              <a:t>print("Done</a:t>
            </a:r>
            <a:r>
              <a:rPr lang="en-US" sz="2000" dirty="0" smtClean="0">
                <a:latin typeface="Consolas" panose="020B0609020204030204" pitchFamily="49" charset="0"/>
              </a:rPr>
              <a:t>!")</a:t>
            </a:r>
          </a:p>
          <a:p>
            <a:pPr marL="0" indent="0">
              <a:buNone/>
            </a:pPr>
            <a:endParaRPr lang="en-US" sz="2000" dirty="0">
              <a:latin typeface="Consolas" panose="020B0609020204030204" pitchFamily="49" charset="0"/>
            </a:endParaRPr>
          </a:p>
          <a:p>
            <a:pPr marL="0" indent="0">
              <a:buNone/>
            </a:pPr>
            <a:endParaRPr lang="en-US" sz="2000" dirty="0" smtClean="0">
              <a:latin typeface="Consolas" panose="020B0609020204030204" pitchFamily="49" charset="0"/>
            </a:endParaRPr>
          </a:p>
          <a:p>
            <a:r>
              <a:rPr lang="en-US" altLang="en-US" sz="2000" dirty="0" smtClean="0">
                <a:ea typeface="ＭＳ Ｐゴシック" panose="020B0600070205080204" pitchFamily="34" charset="-128"/>
                <a:cs typeface="Calibri" panose="020F0502020204030204" pitchFamily="34" charset="0"/>
              </a:rPr>
              <a:t>Loop executes: when control (</a:t>
            </a:r>
            <a:r>
              <a:rPr lang="en-US" altLang="en-US" sz="2000" dirty="0" err="1" smtClean="0">
                <a:ea typeface="ＭＳ Ｐゴシック" panose="020B0600070205080204" pitchFamily="34" charset="-128"/>
                <a:cs typeface="Calibri" panose="020F0502020204030204" pitchFamily="34" charset="0"/>
              </a:rPr>
              <a:t>i</a:t>
            </a:r>
            <a:r>
              <a:rPr lang="en-US" altLang="en-US" sz="2000" dirty="0" smtClean="0">
                <a:ea typeface="ＭＳ Ｐゴシック" panose="020B0600070205080204" pitchFamily="34" charset="-128"/>
                <a:cs typeface="Calibri" panose="020F0502020204030204" pitchFamily="34" charset="0"/>
              </a:rPr>
              <a:t>) is within range e.g. 1..3 (initial value and after update).</a:t>
            </a:r>
          </a:p>
          <a:p>
            <a:r>
              <a:rPr lang="en-US" altLang="en-US" sz="2000" dirty="0" smtClean="0">
                <a:ea typeface="ＭＳ Ｐゴシック" panose="020B0600070205080204" pitchFamily="34" charset="-128"/>
                <a:cs typeface="Calibri" panose="020F0502020204030204" pitchFamily="34" charset="0"/>
              </a:rPr>
              <a:t>Loop ends: when control is not within the range.</a:t>
            </a:r>
            <a:endParaRPr lang="en-US" altLang="en-US" sz="2000" dirty="0">
              <a:ea typeface="ＭＳ Ｐゴシック" panose="020B0600070205080204" pitchFamily="34" charset="-128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en-US" sz="2000" dirty="0" smtClean="0">
              <a:latin typeface="Consolas" panose="020B0609020204030204" pitchFamily="49" charset="0"/>
            </a:endParaRPr>
          </a:p>
          <a:p>
            <a:pPr marL="0" indent="0">
              <a:buNone/>
            </a:pPr>
            <a:endParaRPr lang="en-US" sz="2000" dirty="0">
              <a:latin typeface="Consolas" panose="020B0609020204030204" pitchFamily="49" charset="0"/>
            </a:endParaRPr>
          </a:p>
          <a:p>
            <a:endParaRPr lang="en-US" altLang="en-US" sz="1800" dirty="0" smtClean="0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089793" y="3249976"/>
            <a:ext cx="3554145" cy="2170323"/>
          </a:xfrm>
          <a:prstGeom prst="rect">
            <a:avLst/>
          </a:prstGeom>
          <a:noFill/>
          <a:ln w="0">
            <a:noFill/>
          </a:ln>
        </p:spPr>
        <p:txBody>
          <a:bodyPr wrap="square" lIns="0" rtlCol="0">
            <a:noAutofit/>
          </a:bodyPr>
          <a:lstStyle/>
          <a:p>
            <a:r>
              <a:rPr lang="en-US" sz="1800" dirty="0" smtClean="0"/>
              <a:t>An equivalent While-loop:</a:t>
            </a:r>
          </a:p>
          <a:p>
            <a:pPr marL="0" indent="0">
              <a:buNone/>
            </a:pPr>
            <a:r>
              <a:rPr lang="en-US" sz="1800" dirty="0" err="1">
                <a:latin typeface="Consolas" panose="020B0609020204030204" pitchFamily="49" charset="0"/>
              </a:rPr>
              <a:t>i</a:t>
            </a:r>
            <a:r>
              <a:rPr lang="en-US" sz="1800" dirty="0" smtClean="0">
                <a:latin typeface="Consolas" panose="020B0609020204030204" pitchFamily="49" charset="0"/>
              </a:rPr>
              <a:t> = 1</a:t>
            </a:r>
            <a:endParaRPr lang="en-CA" sz="1800" dirty="0" smtClean="0"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lang="en-CA" sz="1800" dirty="0" smtClean="0">
                <a:latin typeface="Consolas" panose="020B0609020204030204" pitchFamily="49" charset="0"/>
              </a:rPr>
              <a:t>while(</a:t>
            </a:r>
            <a:r>
              <a:rPr lang="en-CA" sz="1800" dirty="0" err="1" smtClean="0">
                <a:latin typeface="Consolas" panose="020B0609020204030204" pitchFamily="49" charset="0"/>
              </a:rPr>
              <a:t>i</a:t>
            </a:r>
            <a:r>
              <a:rPr lang="en-CA" sz="1800" dirty="0" smtClean="0">
                <a:latin typeface="Consolas" panose="020B0609020204030204" pitchFamily="49" charset="0"/>
              </a:rPr>
              <a:t> </a:t>
            </a:r>
            <a:r>
              <a:rPr lang="en-CA" sz="1800" b="1" dirty="0" smtClean="0">
                <a:solidFill>
                  <a:srgbClr val="FF0000"/>
                </a:solidFill>
                <a:latin typeface="Consolas" panose="020B0609020204030204" pitchFamily="49" charset="0"/>
              </a:rPr>
              <a:t>&lt;</a:t>
            </a:r>
            <a:r>
              <a:rPr lang="en-CA" sz="1800" dirty="0" smtClean="0">
                <a:latin typeface="Consolas" panose="020B0609020204030204" pitchFamily="49" charset="0"/>
              </a:rPr>
              <a:t> 4):</a:t>
            </a:r>
            <a:endParaRPr lang="en-CA" sz="1800" dirty="0"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sz="1800" dirty="0">
                <a:latin typeface="Consolas" panose="020B0609020204030204" pitchFamily="49" charset="0"/>
              </a:rPr>
              <a:t>    print("</a:t>
            </a:r>
            <a:r>
              <a:rPr lang="en-US" sz="1800" dirty="0" err="1">
                <a:latin typeface="Consolas" panose="020B0609020204030204" pitchFamily="49" charset="0"/>
              </a:rPr>
              <a:t>i</a:t>
            </a:r>
            <a:r>
              <a:rPr lang="en-US" sz="1800" dirty="0">
                <a:latin typeface="Consolas" panose="020B0609020204030204" pitchFamily="49" charset="0"/>
              </a:rPr>
              <a:t>=", </a:t>
            </a:r>
            <a:r>
              <a:rPr lang="en-US" sz="1800" dirty="0" err="1">
                <a:latin typeface="Consolas" panose="020B0609020204030204" pitchFamily="49" charset="0"/>
              </a:rPr>
              <a:t>i</a:t>
            </a:r>
            <a:r>
              <a:rPr lang="en-US" sz="1800" dirty="0" smtClean="0">
                <a:latin typeface="Consolas" panose="020B0609020204030204" pitchFamily="49" charset="0"/>
              </a:rPr>
              <a:t>)</a:t>
            </a:r>
          </a:p>
          <a:p>
            <a:pPr marL="0" indent="0">
              <a:buNone/>
            </a:pPr>
            <a:r>
              <a:rPr lang="en-US" sz="1800" dirty="0">
                <a:latin typeface="Consolas" panose="020B0609020204030204" pitchFamily="49" charset="0"/>
              </a:rPr>
              <a:t> </a:t>
            </a:r>
            <a:r>
              <a:rPr lang="en-US" sz="1800" dirty="0" smtClean="0">
                <a:latin typeface="Consolas" panose="020B0609020204030204" pitchFamily="49" charset="0"/>
              </a:rPr>
              <a:t>   </a:t>
            </a:r>
            <a:r>
              <a:rPr lang="en-US" sz="1800" dirty="0" err="1" smtClean="0">
                <a:latin typeface="Consolas" panose="020B0609020204030204" pitchFamily="49" charset="0"/>
              </a:rPr>
              <a:t>i</a:t>
            </a:r>
            <a:r>
              <a:rPr lang="en-US" sz="1800" dirty="0" smtClean="0">
                <a:latin typeface="Consolas" panose="020B0609020204030204" pitchFamily="49" charset="0"/>
              </a:rPr>
              <a:t> = </a:t>
            </a:r>
            <a:r>
              <a:rPr lang="en-US" sz="1800" dirty="0" err="1" smtClean="0">
                <a:latin typeface="Consolas" panose="020B0609020204030204" pitchFamily="49" charset="0"/>
              </a:rPr>
              <a:t>i</a:t>
            </a:r>
            <a:r>
              <a:rPr lang="en-US" sz="1800" dirty="0" smtClean="0">
                <a:latin typeface="Consolas" panose="020B0609020204030204" pitchFamily="49" charset="0"/>
              </a:rPr>
              <a:t> + 1</a:t>
            </a:r>
            <a:endParaRPr lang="en-US" sz="1800" dirty="0"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sz="1800" dirty="0">
                <a:latin typeface="Consolas" panose="020B0609020204030204" pitchFamily="49" charset="0"/>
              </a:rPr>
              <a:t>print("Done!")</a:t>
            </a:r>
          </a:p>
          <a:p>
            <a:endParaRPr lang="en-US" sz="1800" dirty="0" smtClean="0"/>
          </a:p>
          <a:p>
            <a:endParaRPr lang="en-CA" sz="1800" dirty="0" smtClean="0"/>
          </a:p>
        </p:txBody>
      </p:sp>
    </p:spTree>
    <p:extLst>
      <p:ext uri="{BB962C8B-B14F-4D97-AF65-F5344CB8AC3E}">
        <p14:creationId xmlns:p14="http://schemas.microsoft.com/office/powerpoint/2010/main" val="30726863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>
                <a:ea typeface="ＭＳ Ｐゴシック" panose="020B0600070205080204" pitchFamily="34" charset="-128"/>
              </a:rPr>
              <a:t>Counting Down With A </a:t>
            </a:r>
            <a:r>
              <a:rPr lang="en-US" altLang="en-US" dirty="0" smtClean="0"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For</a:t>
            </a:r>
            <a:r>
              <a:rPr lang="en-US" altLang="en-US" dirty="0" smtClean="0">
                <a:ea typeface="ＭＳ Ｐゴシック" panose="020B0600070205080204" pitchFamily="34" charset="-128"/>
              </a:rPr>
              <a:t> Loop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CA" altLang="en-US" b="1" dirty="0" smtClean="0">
                <a:ea typeface="ＭＳ Ｐゴシック" panose="020B0600070205080204" pitchFamily="34" charset="-128"/>
              </a:rPr>
              <a:t>Program name: </a:t>
            </a:r>
            <a:r>
              <a:rPr lang="en-US" altLang="en-US" sz="2000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2</a:t>
            </a:r>
            <a:r>
              <a:rPr lang="en-US" altLang="en-US" sz="2000" dirty="0" smtClean="0"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for_counting_down.py</a:t>
            </a:r>
          </a:p>
          <a:p>
            <a:r>
              <a:rPr lang="en-US" altLang="en-US" sz="2000" dirty="0">
                <a:ea typeface="ＭＳ Ｐゴシック" panose="020B0600070205080204" pitchFamily="34" charset="-128"/>
                <a:cs typeface="Calibri" panose="020F0502020204030204" pitchFamily="34" charset="0"/>
              </a:rPr>
              <a:t>Learning objective: a simple counting loop stepping </a:t>
            </a:r>
            <a:r>
              <a:rPr lang="en-US" altLang="en-US" sz="2000" dirty="0" smtClean="0">
                <a:ea typeface="ＭＳ Ｐゴシック" panose="020B0600070205080204" pitchFamily="34" charset="-128"/>
                <a:cs typeface="Calibri" panose="020F0502020204030204" pitchFamily="34" charset="0"/>
              </a:rPr>
              <a:t>down through </a:t>
            </a:r>
            <a:r>
              <a:rPr lang="en-US" altLang="en-US" sz="2000" dirty="0">
                <a:ea typeface="ＭＳ Ｐゴシック" panose="020B0600070205080204" pitchFamily="34" charset="-128"/>
                <a:cs typeface="Calibri" panose="020F0502020204030204" pitchFamily="34" charset="0"/>
              </a:rPr>
              <a:t>a sequence </a:t>
            </a:r>
            <a:r>
              <a:rPr lang="en-US" altLang="en-US" sz="2000" dirty="0" smtClean="0">
                <a:ea typeface="ＭＳ Ｐゴシック" panose="020B0600070205080204" pitchFamily="34" charset="-128"/>
                <a:cs typeface="Calibri" panose="020F0502020204030204" pitchFamily="34" charset="0"/>
              </a:rPr>
              <a:t>(3 - 1) </a:t>
            </a:r>
            <a:endParaRPr lang="en-US" altLang="en-US" sz="2000" dirty="0">
              <a:latin typeface="Consolas" panose="020B0609020204030204" pitchFamily="49" charset="0"/>
              <a:ea typeface="ＭＳ Ｐゴシック" panose="020B0600070205080204" pitchFamily="34" charset="-128"/>
            </a:endParaRPr>
          </a:p>
          <a:p>
            <a:endParaRPr lang="en-CA" altLang="en-US" sz="2000" dirty="0" smtClean="0">
              <a:latin typeface="Arial" panose="020B0604020202020204" pitchFamily="34" charset="0"/>
              <a:ea typeface="ＭＳ Ｐゴシック" panose="020B0600070205080204" pitchFamily="34" charset="-128"/>
            </a:endParaRPr>
          </a:p>
          <a:p>
            <a:pPr marL="225425" lvl="1" indent="0">
              <a:buNone/>
            </a:pPr>
            <a:r>
              <a:rPr lang="en-CA" dirty="0" smtClean="0">
                <a:latin typeface="Consolas" panose="020B0609020204030204" pitchFamily="49" charset="0"/>
              </a:rPr>
              <a:t>for </a:t>
            </a:r>
            <a:r>
              <a:rPr lang="en-CA" dirty="0">
                <a:latin typeface="Consolas" panose="020B0609020204030204" pitchFamily="49" charset="0"/>
              </a:rPr>
              <a:t>i in </a:t>
            </a:r>
            <a:r>
              <a:rPr lang="en-CA" dirty="0" smtClean="0">
                <a:latin typeface="Consolas" panose="020B0609020204030204" pitchFamily="49" charset="0"/>
              </a:rPr>
              <a:t>range(3</a:t>
            </a:r>
            <a:r>
              <a:rPr lang="en-CA" dirty="0">
                <a:latin typeface="Consolas" panose="020B0609020204030204" pitchFamily="49" charset="0"/>
              </a:rPr>
              <a:t>, 0, -1):</a:t>
            </a:r>
          </a:p>
          <a:p>
            <a:pPr marL="225425" lvl="1" indent="0">
              <a:buNone/>
            </a:pPr>
            <a:r>
              <a:rPr lang="en-US" dirty="0">
                <a:latin typeface="Consolas" panose="020B0609020204030204" pitchFamily="49" charset="0"/>
              </a:rPr>
              <a:t>    print("i = ", i)</a:t>
            </a:r>
          </a:p>
          <a:p>
            <a:pPr marL="225425" lvl="1" indent="0">
              <a:buNone/>
            </a:pPr>
            <a:r>
              <a:rPr lang="en-US" dirty="0">
                <a:latin typeface="Consolas" panose="020B0609020204030204" pitchFamily="49" charset="0"/>
              </a:rPr>
              <a:t>print("Done</a:t>
            </a:r>
            <a:r>
              <a:rPr lang="en-US" dirty="0" smtClean="0">
                <a:latin typeface="Consolas" panose="020B0609020204030204" pitchFamily="49" charset="0"/>
              </a:rPr>
              <a:t>!")</a:t>
            </a:r>
          </a:p>
          <a:p>
            <a:pPr marL="225425" lvl="1" indent="0">
              <a:buNone/>
            </a:pPr>
            <a:endParaRPr lang="en-US" dirty="0">
              <a:latin typeface="Consolas" panose="020B0609020204030204" pitchFamily="49" charset="0"/>
            </a:endParaRPr>
          </a:p>
          <a:p>
            <a:pPr marL="225425" lvl="1" indent="0">
              <a:buNone/>
            </a:pPr>
            <a:endParaRPr lang="en-US" dirty="0" smtClean="0">
              <a:latin typeface="Consolas" panose="020B0609020204030204" pitchFamily="49" charset="0"/>
            </a:endParaRPr>
          </a:p>
          <a:p>
            <a:pPr marL="225425" lvl="1" indent="0">
              <a:buNone/>
            </a:pPr>
            <a:endParaRPr lang="en-US" dirty="0"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sz="2000" b="1" dirty="0">
                <a:cs typeface="Calibri" panose="020F0502020204030204" pitchFamily="34" charset="0"/>
              </a:rPr>
              <a:t>Reminder: </a:t>
            </a:r>
            <a:r>
              <a:rPr lang="en-US" sz="2000" dirty="0">
                <a:cs typeface="Calibri" panose="020F0502020204030204" pitchFamily="34" charset="0"/>
              </a:rPr>
              <a:t>the python for-loop cannot do anything other than count up (add) or down (subtract).</a:t>
            </a:r>
          </a:p>
          <a:p>
            <a:r>
              <a:rPr lang="en-US" sz="2000" dirty="0">
                <a:cs typeface="Calibri" panose="020F0502020204030204" pitchFamily="34" charset="0"/>
              </a:rPr>
              <a:t>But you can add or subtract by </a:t>
            </a:r>
            <a:r>
              <a:rPr lang="en-US" sz="2000" b="1" dirty="0">
                <a:solidFill>
                  <a:srgbClr val="FF0000"/>
                </a:solidFill>
                <a:cs typeface="Calibri" panose="020F0502020204030204" pitchFamily="34" charset="0"/>
              </a:rPr>
              <a:t>values other than one </a:t>
            </a:r>
          </a:p>
          <a:p>
            <a:pPr marL="0" indent="0">
              <a:buNone/>
            </a:pPr>
            <a:r>
              <a:rPr lang="en-US" sz="2000" dirty="0">
                <a:cs typeface="Calibri" panose="020F0502020204030204" pitchFamily="34" charset="0"/>
              </a:rPr>
              <a:t>     e.g. (</a:t>
            </a:r>
            <a:r>
              <a:rPr lang="en-US" sz="2000" dirty="0">
                <a:latin typeface="Consolas" panose="020B0609020204030204" pitchFamily="49" charset="0"/>
                <a:cs typeface="Calibri" panose="020F0502020204030204" pitchFamily="34" charset="0"/>
              </a:rPr>
              <a:t>0,5,10…90.95,100</a:t>
            </a:r>
            <a:r>
              <a:rPr lang="en-US" sz="2000" dirty="0">
                <a:cs typeface="Calibri" panose="020F0502020204030204" pitchFamily="34" charset="0"/>
              </a:rPr>
              <a:t>)</a:t>
            </a:r>
            <a:r>
              <a:rPr lang="en-US" altLang="en-US" sz="2000" dirty="0">
                <a:latin typeface="Consolas" panose="020B0609020204030204" pitchFamily="49" charset="0"/>
                <a:ea typeface="ＭＳ Ｐゴシック" panose="020B0600070205080204" pitchFamily="34" charset="-128"/>
                <a:cs typeface="Calibri" panose="020F0502020204030204" pitchFamily="34" charset="0"/>
              </a:rPr>
              <a:t>   </a:t>
            </a:r>
            <a:r>
              <a:rPr lang="en-US" altLang="en-US" sz="2000" dirty="0"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for </a:t>
            </a:r>
            <a:r>
              <a:rPr lang="en-US" altLang="en-US" sz="2000" dirty="0" err="1"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i</a:t>
            </a:r>
            <a:r>
              <a:rPr lang="en-US" altLang="en-US" sz="2000" dirty="0"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 in </a:t>
            </a:r>
            <a:r>
              <a:rPr lang="en-US" altLang="en-US" sz="2000" dirty="0" smtClean="0"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range(0,105,</a:t>
            </a:r>
            <a:r>
              <a:rPr lang="en-US" altLang="en-US" sz="2000" b="1" dirty="0" smtClean="0">
                <a:solidFill>
                  <a:srgbClr val="FF0000"/>
                </a:solidFill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5</a:t>
            </a:r>
            <a:r>
              <a:rPr lang="en-US" altLang="en-US" sz="2000" dirty="0"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):</a:t>
            </a:r>
            <a:endParaRPr lang="en-US" sz="2000" dirty="0">
              <a:latin typeface="Consolas" panose="020B0609020204030204" pitchFamily="49" charset="0"/>
            </a:endParaRPr>
          </a:p>
          <a:p>
            <a:pPr marL="225425" lvl="1" indent="0">
              <a:buNone/>
            </a:pPr>
            <a:endParaRPr lang="en-US" dirty="0">
              <a:latin typeface="Consolas" panose="020B0609020204030204" pitchFamily="49" charset="0"/>
            </a:endParaRPr>
          </a:p>
          <a:p>
            <a:endParaRPr lang="en-CA" altLang="en-US" sz="1800" dirty="0" smtClean="0">
              <a:latin typeface="Arial" panose="020B0604020202020204" pitchFamily="34" charset="0"/>
              <a:ea typeface="ＭＳ Ｐゴシック" panose="020B0600070205080204" pitchFamily="34" charset="-128"/>
            </a:endParaRPr>
          </a:p>
          <a:p>
            <a:endParaRPr lang="en-US" altLang="en-US" sz="1800" dirty="0" smtClean="0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210979" y="2577947"/>
            <a:ext cx="3554145" cy="2170323"/>
          </a:xfrm>
          <a:prstGeom prst="rect">
            <a:avLst/>
          </a:prstGeom>
          <a:noFill/>
          <a:ln w="0">
            <a:noFill/>
          </a:ln>
        </p:spPr>
        <p:txBody>
          <a:bodyPr wrap="square" lIns="0" rtlCol="0">
            <a:noAutofit/>
          </a:bodyPr>
          <a:lstStyle/>
          <a:p>
            <a:r>
              <a:rPr lang="en-US" sz="1800" dirty="0" smtClean="0"/>
              <a:t>An equivalent While-loop:</a:t>
            </a:r>
          </a:p>
          <a:p>
            <a:pPr marL="0" indent="0">
              <a:buNone/>
            </a:pPr>
            <a:r>
              <a:rPr lang="en-US" sz="1800" dirty="0" err="1">
                <a:latin typeface="Consolas" panose="020B0609020204030204" pitchFamily="49" charset="0"/>
              </a:rPr>
              <a:t>i</a:t>
            </a:r>
            <a:r>
              <a:rPr lang="en-US" sz="1800" dirty="0" smtClean="0">
                <a:latin typeface="Consolas" panose="020B0609020204030204" pitchFamily="49" charset="0"/>
              </a:rPr>
              <a:t> = 3</a:t>
            </a:r>
            <a:endParaRPr lang="en-CA" sz="1800" dirty="0" smtClean="0"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lang="en-CA" sz="1800" dirty="0" smtClean="0">
                <a:latin typeface="Consolas" panose="020B0609020204030204" pitchFamily="49" charset="0"/>
              </a:rPr>
              <a:t>while(</a:t>
            </a:r>
            <a:r>
              <a:rPr lang="en-CA" sz="1800" dirty="0" err="1" smtClean="0">
                <a:latin typeface="Consolas" panose="020B0609020204030204" pitchFamily="49" charset="0"/>
              </a:rPr>
              <a:t>i</a:t>
            </a:r>
            <a:r>
              <a:rPr lang="en-CA" sz="1800" dirty="0" smtClean="0">
                <a:latin typeface="Consolas" panose="020B0609020204030204" pitchFamily="49" charset="0"/>
              </a:rPr>
              <a:t> </a:t>
            </a:r>
            <a:r>
              <a:rPr lang="en-CA" sz="1800" b="1" dirty="0">
                <a:solidFill>
                  <a:srgbClr val="FF0000"/>
                </a:solidFill>
                <a:latin typeface="Consolas" panose="020B0609020204030204" pitchFamily="49" charset="0"/>
              </a:rPr>
              <a:t>&gt;</a:t>
            </a:r>
            <a:r>
              <a:rPr lang="en-CA" sz="1800" dirty="0" smtClean="0">
                <a:latin typeface="Consolas" panose="020B0609020204030204" pitchFamily="49" charset="0"/>
              </a:rPr>
              <a:t> </a:t>
            </a:r>
            <a:r>
              <a:rPr lang="en-CA" sz="1800" dirty="0">
                <a:latin typeface="Consolas" panose="020B0609020204030204" pitchFamily="49" charset="0"/>
              </a:rPr>
              <a:t>0</a:t>
            </a:r>
            <a:r>
              <a:rPr lang="en-CA" sz="1800" dirty="0" smtClean="0">
                <a:latin typeface="Consolas" panose="020B0609020204030204" pitchFamily="49" charset="0"/>
              </a:rPr>
              <a:t>):</a:t>
            </a:r>
            <a:endParaRPr lang="en-CA" sz="1800" dirty="0"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sz="1800" dirty="0">
                <a:latin typeface="Consolas" panose="020B0609020204030204" pitchFamily="49" charset="0"/>
              </a:rPr>
              <a:t>    print("</a:t>
            </a:r>
            <a:r>
              <a:rPr lang="en-US" sz="1800" dirty="0" err="1">
                <a:latin typeface="Consolas" panose="020B0609020204030204" pitchFamily="49" charset="0"/>
              </a:rPr>
              <a:t>i</a:t>
            </a:r>
            <a:r>
              <a:rPr lang="en-US" sz="1800" dirty="0">
                <a:latin typeface="Consolas" panose="020B0609020204030204" pitchFamily="49" charset="0"/>
              </a:rPr>
              <a:t>=", </a:t>
            </a:r>
            <a:r>
              <a:rPr lang="en-US" sz="1800" dirty="0" err="1">
                <a:latin typeface="Consolas" panose="020B0609020204030204" pitchFamily="49" charset="0"/>
              </a:rPr>
              <a:t>i</a:t>
            </a:r>
            <a:r>
              <a:rPr lang="en-US" sz="1800" dirty="0" smtClean="0">
                <a:latin typeface="Consolas" panose="020B0609020204030204" pitchFamily="49" charset="0"/>
              </a:rPr>
              <a:t>)</a:t>
            </a:r>
          </a:p>
          <a:p>
            <a:pPr marL="0" indent="0">
              <a:buNone/>
            </a:pPr>
            <a:r>
              <a:rPr lang="en-US" sz="1800" dirty="0">
                <a:latin typeface="Consolas" panose="020B0609020204030204" pitchFamily="49" charset="0"/>
              </a:rPr>
              <a:t> </a:t>
            </a:r>
            <a:r>
              <a:rPr lang="en-US" sz="1800" dirty="0" smtClean="0">
                <a:latin typeface="Consolas" panose="020B0609020204030204" pitchFamily="49" charset="0"/>
              </a:rPr>
              <a:t>   </a:t>
            </a:r>
            <a:r>
              <a:rPr lang="en-US" sz="1800" dirty="0" err="1" smtClean="0">
                <a:latin typeface="Consolas" panose="020B0609020204030204" pitchFamily="49" charset="0"/>
              </a:rPr>
              <a:t>i</a:t>
            </a:r>
            <a:r>
              <a:rPr lang="en-US" sz="1800" dirty="0" smtClean="0">
                <a:latin typeface="Consolas" panose="020B0609020204030204" pitchFamily="49" charset="0"/>
              </a:rPr>
              <a:t> = </a:t>
            </a:r>
            <a:r>
              <a:rPr lang="en-US" sz="1800" dirty="0" err="1" smtClean="0">
                <a:latin typeface="Consolas" panose="020B0609020204030204" pitchFamily="49" charset="0"/>
              </a:rPr>
              <a:t>i</a:t>
            </a:r>
            <a:r>
              <a:rPr lang="en-US" sz="1800" dirty="0" smtClean="0">
                <a:latin typeface="Consolas" panose="020B0609020204030204" pitchFamily="49" charset="0"/>
              </a:rPr>
              <a:t> </a:t>
            </a:r>
            <a:r>
              <a:rPr lang="en-US" sz="1800" dirty="0">
                <a:latin typeface="Consolas" panose="020B0609020204030204" pitchFamily="49" charset="0"/>
              </a:rPr>
              <a:t>-</a:t>
            </a:r>
            <a:r>
              <a:rPr lang="en-US" sz="1800" dirty="0" smtClean="0">
                <a:latin typeface="Consolas" panose="020B0609020204030204" pitchFamily="49" charset="0"/>
              </a:rPr>
              <a:t> 1</a:t>
            </a:r>
            <a:endParaRPr lang="en-US" sz="1800" dirty="0"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sz="1800" dirty="0">
                <a:latin typeface="Consolas" panose="020B0609020204030204" pitchFamily="49" charset="0"/>
              </a:rPr>
              <a:t>print("Done!")</a:t>
            </a:r>
          </a:p>
          <a:p>
            <a:endParaRPr lang="en-US" sz="1800" dirty="0" smtClean="0"/>
          </a:p>
          <a:p>
            <a:endParaRPr lang="en-CA" sz="1800" dirty="0" smtClean="0"/>
          </a:p>
        </p:txBody>
      </p:sp>
    </p:spTree>
    <p:extLst>
      <p:ext uri="{BB962C8B-B14F-4D97-AF65-F5344CB8AC3E}">
        <p14:creationId xmlns:p14="http://schemas.microsoft.com/office/powerpoint/2010/main" val="5071078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 </a:t>
            </a:r>
            <a:r>
              <a:rPr lang="en-US" dirty="0" smtClean="0">
                <a:latin typeface="Consolas" panose="020B0609020204030204" pitchFamily="49" charset="0"/>
              </a:rPr>
              <a:t>Range()</a:t>
            </a:r>
            <a:endParaRPr lang="en-CA" dirty="0">
              <a:latin typeface="Consolas" panose="020B0609020204030204" pitchFamily="49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5186" y="1100138"/>
            <a:ext cx="8178800" cy="5531774"/>
          </a:xfrm>
        </p:spPr>
        <p:txBody>
          <a:bodyPr/>
          <a:lstStyle/>
          <a:p>
            <a:r>
              <a:rPr lang="en-US" sz="2000" dirty="0" smtClean="0"/>
              <a:t>Sometimes referred to as a ‘type’ sometimes referred to as a function.</a:t>
            </a:r>
          </a:p>
          <a:p>
            <a:pPr lvl="1"/>
            <a:r>
              <a:rPr lang="en-US" sz="1800" dirty="0" smtClean="0"/>
              <a:t>Type (“Sequence types”): </a:t>
            </a:r>
            <a:r>
              <a:rPr lang="en-US" sz="1800" dirty="0">
                <a:hlinkClick r:id="rId2"/>
              </a:rPr>
              <a:t>https://</a:t>
            </a:r>
            <a:r>
              <a:rPr lang="en-US" sz="1800" dirty="0" smtClean="0">
                <a:hlinkClick r:id="rId2"/>
              </a:rPr>
              <a:t>docs.python.org/3/library/stdtypes.html</a:t>
            </a:r>
            <a:endParaRPr lang="en-US" sz="1800" dirty="0" smtClean="0"/>
          </a:p>
          <a:p>
            <a:pPr lvl="1"/>
            <a:r>
              <a:rPr lang="en-US" sz="1800" dirty="0"/>
              <a:t>Function: </a:t>
            </a:r>
            <a:r>
              <a:rPr lang="en-US" sz="1800" dirty="0">
                <a:hlinkClick r:id="rId3"/>
              </a:rPr>
              <a:t>https://</a:t>
            </a:r>
            <a:r>
              <a:rPr lang="en-US" sz="1800" dirty="0" smtClean="0">
                <a:hlinkClick r:id="rId3"/>
              </a:rPr>
              <a:t>docs.python.org/3/library/functions.html</a:t>
            </a:r>
            <a:endParaRPr lang="en-US" sz="1800" dirty="0" smtClean="0"/>
          </a:p>
          <a:p>
            <a:r>
              <a:rPr lang="en-US" sz="2000" dirty="0" smtClean="0"/>
              <a:t>To follow good programming conventions you should make your code as self explanatory as possible.</a:t>
            </a:r>
          </a:p>
          <a:p>
            <a:r>
              <a:rPr lang="en-US" sz="2000" dirty="0" smtClean="0"/>
              <a:t>With respect to </a:t>
            </a:r>
            <a:r>
              <a:rPr lang="en-US" sz="2000" dirty="0" smtClean="0">
                <a:latin typeface="Consolas" panose="020B0609020204030204" pitchFamily="49" charset="0"/>
              </a:rPr>
              <a:t>Range()</a:t>
            </a:r>
            <a:r>
              <a:rPr lang="en-US" sz="2000" dirty="0" smtClean="0">
                <a:cs typeface="Calibri" panose="020F0502020204030204" pitchFamily="34" charset="0"/>
              </a:rPr>
              <a:t> you should specify it with all 3 values</a:t>
            </a:r>
          </a:p>
          <a:p>
            <a:r>
              <a:rPr lang="en-US" sz="2000" b="1" dirty="0" smtClean="0">
                <a:cs typeface="Calibri" panose="020F0502020204030204" pitchFamily="34" charset="0"/>
              </a:rPr>
              <a:t>Format:</a:t>
            </a:r>
          </a:p>
          <a:p>
            <a:pPr marL="447675" lvl="2" indent="0">
              <a:buNone/>
            </a:pPr>
            <a:r>
              <a:rPr lang="en-US" dirty="0">
                <a:latin typeface="Consolas" panose="020B0609020204030204" pitchFamily="49" charset="0"/>
                <a:cs typeface="Calibri" panose="020F0502020204030204" pitchFamily="34" charset="0"/>
              </a:rPr>
              <a:t>r</a:t>
            </a:r>
            <a:r>
              <a:rPr lang="en-US" dirty="0" smtClean="0">
                <a:latin typeface="Consolas" panose="020B0609020204030204" pitchFamily="49" charset="0"/>
                <a:cs typeface="Calibri" panose="020F0502020204030204" pitchFamily="34" charset="0"/>
              </a:rPr>
              <a:t>ange(start value, end value, update value)</a:t>
            </a:r>
          </a:p>
          <a:p>
            <a:r>
              <a:rPr lang="en-US" sz="2000" b="1" dirty="0" smtClean="0">
                <a:cs typeface="Calibri" panose="020F0502020204030204" pitchFamily="34" charset="0"/>
              </a:rPr>
              <a:t>Example</a:t>
            </a:r>
            <a:r>
              <a:rPr lang="en-US" sz="2000" dirty="0" smtClean="0">
                <a:cs typeface="Calibri" panose="020F0502020204030204" pitchFamily="34" charset="0"/>
              </a:rPr>
              <a:t> (iterate through 1-3):</a:t>
            </a:r>
          </a:p>
          <a:p>
            <a:pPr marL="447675" lvl="2" indent="0">
              <a:buNone/>
            </a:pPr>
            <a:r>
              <a:rPr lang="en-US" dirty="0">
                <a:latin typeface="Consolas" panose="020B0609020204030204" pitchFamily="49" charset="0"/>
                <a:cs typeface="Calibri" panose="020F0502020204030204" pitchFamily="34" charset="0"/>
              </a:rPr>
              <a:t>r</a:t>
            </a:r>
            <a:r>
              <a:rPr lang="en-US" dirty="0" smtClean="0">
                <a:latin typeface="Consolas" panose="020B0609020204030204" pitchFamily="49" charset="0"/>
                <a:cs typeface="Calibri" panose="020F0502020204030204" pitchFamily="34" charset="0"/>
              </a:rPr>
              <a:t>ange(start value, end value, update value)</a:t>
            </a:r>
          </a:p>
          <a:p>
            <a:pPr marL="176213" indent="-176213"/>
            <a:r>
              <a:rPr lang="en-US" sz="2000" dirty="0" smtClean="0">
                <a:cs typeface="Calibri" panose="020F0502020204030204" pitchFamily="34" charset="0"/>
              </a:rPr>
              <a:t>Unfortunately you may have to work with code that may not follow all style conventions.</a:t>
            </a:r>
          </a:p>
          <a:p>
            <a:pPr marL="411163" lvl="1" indent="-176213"/>
            <a:r>
              <a:rPr lang="en-US" sz="1800" dirty="0" smtClean="0">
                <a:cs typeface="Calibri" panose="020F0502020204030204" pitchFamily="34" charset="0"/>
              </a:rPr>
              <a:t>Python stipulates that only the 2nd value is mandatory, the 1st and 3rd values are optional.</a:t>
            </a:r>
          </a:p>
          <a:p>
            <a:pPr marL="411163" lvl="1" indent="-176213"/>
            <a:r>
              <a:rPr lang="en-US" sz="1800" dirty="0" smtClean="0">
                <a:cs typeface="Calibri" panose="020F0502020204030204" pitchFamily="34" charset="0"/>
              </a:rPr>
              <a:t>1</a:t>
            </a:r>
            <a:r>
              <a:rPr lang="en-US" sz="1800" baseline="30000" dirty="0" smtClean="0">
                <a:cs typeface="Calibri" panose="020F0502020204030204" pitchFamily="34" charset="0"/>
              </a:rPr>
              <a:t>st</a:t>
            </a:r>
            <a:r>
              <a:rPr lang="en-US" sz="1800" dirty="0" smtClean="0">
                <a:cs typeface="Calibri" panose="020F0502020204030204" pitchFamily="34" charset="0"/>
              </a:rPr>
              <a:t> value excluded: default starting value of </a:t>
            </a:r>
            <a:r>
              <a:rPr lang="en-US" sz="1800" b="1" dirty="0" smtClean="0">
                <a:solidFill>
                  <a:srgbClr val="FF0000"/>
                </a:solidFill>
                <a:cs typeface="Calibri" panose="020F0502020204030204" pitchFamily="34" charset="0"/>
              </a:rPr>
              <a:t>0</a:t>
            </a:r>
            <a:r>
              <a:rPr lang="en-US" sz="1800" dirty="0" smtClean="0">
                <a:cs typeface="Calibri" panose="020F0502020204030204" pitchFamily="34" charset="0"/>
              </a:rPr>
              <a:t> is </a:t>
            </a:r>
            <a:r>
              <a:rPr lang="en-US" sz="1800" dirty="0" smtClean="0">
                <a:cs typeface="Calibri" panose="020F0502020204030204" pitchFamily="34" charset="0"/>
              </a:rPr>
              <a:t>used </a:t>
            </a:r>
            <a:r>
              <a:rPr lang="en-US" sz="1600" dirty="0" smtClean="0">
                <a:cs typeface="Calibri" panose="020F0502020204030204" pitchFamily="34" charset="0"/>
              </a:rPr>
              <a:t>e.g. range(3) </a:t>
            </a:r>
            <a:r>
              <a:rPr lang="en-US" sz="1600" b="1" dirty="0" smtClean="0">
                <a:cs typeface="Calibri" panose="020F0502020204030204" pitchFamily="34" charset="0"/>
              </a:rPr>
              <a:t>#</a:t>
            </a:r>
            <a:r>
              <a:rPr lang="en-US" sz="1600" b="1" dirty="0" smtClean="0">
                <a:solidFill>
                  <a:srgbClr val="FF0000"/>
                </a:solidFill>
                <a:cs typeface="Calibri" panose="020F0502020204030204" pitchFamily="34" charset="0"/>
              </a:rPr>
              <a:t>0</a:t>
            </a:r>
            <a:r>
              <a:rPr lang="en-US" sz="1600" b="1" dirty="0" smtClean="0">
                <a:cs typeface="Calibri" panose="020F0502020204030204" pitchFamily="34" charset="0"/>
              </a:rPr>
              <a:t>..2</a:t>
            </a:r>
            <a:endParaRPr lang="en-US" sz="1600" b="1" dirty="0" smtClean="0">
              <a:cs typeface="Calibri" panose="020F0502020204030204" pitchFamily="34" charset="0"/>
            </a:endParaRPr>
          </a:p>
          <a:p>
            <a:pPr marL="411163" lvl="1" indent="-176213"/>
            <a:r>
              <a:rPr lang="en-US" sz="1800" dirty="0" smtClean="0">
                <a:cs typeface="Calibri" panose="020F0502020204030204" pitchFamily="34" charset="0"/>
              </a:rPr>
              <a:t>3</a:t>
            </a:r>
            <a:r>
              <a:rPr lang="en-US" sz="1800" baseline="30000" dirty="0" smtClean="0">
                <a:cs typeface="Calibri" panose="020F0502020204030204" pitchFamily="34" charset="0"/>
              </a:rPr>
              <a:t>rd</a:t>
            </a:r>
            <a:r>
              <a:rPr lang="en-US" sz="1800" dirty="0" smtClean="0">
                <a:cs typeface="Calibri" panose="020F0502020204030204" pitchFamily="34" charset="0"/>
              </a:rPr>
              <a:t> value excluded: default update value of </a:t>
            </a:r>
            <a:r>
              <a:rPr lang="en-US" sz="1800" b="1" dirty="0" smtClean="0">
                <a:solidFill>
                  <a:srgbClr val="FF0000"/>
                </a:solidFill>
                <a:cs typeface="Calibri" panose="020F0502020204030204" pitchFamily="34" charset="0"/>
              </a:rPr>
              <a:t>1</a:t>
            </a:r>
            <a:r>
              <a:rPr lang="en-US" sz="1800" dirty="0" smtClean="0">
                <a:cs typeface="Calibri" panose="020F0502020204030204" pitchFamily="34" charset="0"/>
              </a:rPr>
              <a:t> (positive one) is used</a:t>
            </a:r>
            <a:r>
              <a:rPr lang="en-US" sz="1600" dirty="0">
                <a:cs typeface="Calibri" panose="020F0502020204030204" pitchFamily="34" charset="0"/>
              </a:rPr>
              <a:t>. e.g. range(3) </a:t>
            </a:r>
            <a:r>
              <a:rPr lang="en-US" sz="1400" b="1" dirty="0">
                <a:cs typeface="Calibri" panose="020F0502020204030204" pitchFamily="34" charset="0"/>
              </a:rPr>
              <a:t>#</a:t>
            </a:r>
            <a:r>
              <a:rPr lang="en-US" sz="1400" b="1" dirty="0" smtClean="0">
                <a:cs typeface="Calibri" panose="020F0502020204030204" pitchFamily="34" charset="0"/>
              </a:rPr>
              <a:t>0,1,2 (</a:t>
            </a:r>
            <a:r>
              <a:rPr lang="en-US" sz="1400" b="1" dirty="0" smtClean="0">
                <a:solidFill>
                  <a:srgbClr val="FF0000"/>
                </a:solidFill>
                <a:cs typeface="Calibri" panose="020F0502020204030204" pitchFamily="34" charset="0"/>
              </a:rPr>
              <a:t>automatically increases by 1</a:t>
            </a:r>
            <a:r>
              <a:rPr lang="en-US" sz="1400" b="1" dirty="0" smtClean="0">
                <a:cs typeface="Calibri" panose="020F0502020204030204" pitchFamily="34" charset="0"/>
              </a:rPr>
              <a:t>)</a:t>
            </a:r>
            <a:endParaRPr lang="en-US" sz="1400" dirty="0" smtClean="0">
              <a:cs typeface="Calibri" panose="020F0502020204030204" pitchFamily="34" charset="0"/>
            </a:endParaRPr>
          </a:p>
          <a:p>
            <a:endParaRPr lang="en-CA" dirty="0"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641155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Alternative Rules Of Thumb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From the lecture notes of Michelle Cheatham.</a:t>
            </a:r>
          </a:p>
          <a:p>
            <a:endParaRPr lang="en-CA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7252" y="1605127"/>
            <a:ext cx="5142271" cy="3850523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19942473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Students-Do: Program Traces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All values specified.</a:t>
            </a:r>
            <a:endParaRPr lang="en-CA" dirty="0"/>
          </a:p>
          <a:p>
            <a:pPr marL="225425" lvl="1" indent="0">
              <a:buNone/>
            </a:pPr>
            <a:r>
              <a:rPr lang="en-CA" dirty="0">
                <a:latin typeface="Consolas" panose="020B0609020204030204" pitchFamily="49" charset="0"/>
              </a:rPr>
              <a:t>for </a:t>
            </a:r>
            <a:r>
              <a:rPr lang="en-CA" dirty="0" err="1">
                <a:latin typeface="Consolas" panose="020B0609020204030204" pitchFamily="49" charset="0"/>
              </a:rPr>
              <a:t>i</a:t>
            </a:r>
            <a:r>
              <a:rPr lang="en-CA" dirty="0">
                <a:latin typeface="Consolas" panose="020B0609020204030204" pitchFamily="49" charset="0"/>
              </a:rPr>
              <a:t> in range(1,4,1):</a:t>
            </a:r>
          </a:p>
          <a:p>
            <a:pPr marL="225425" lvl="1" indent="0">
              <a:buNone/>
            </a:pPr>
            <a:r>
              <a:rPr lang="en-CA" dirty="0">
                <a:latin typeface="Consolas" panose="020B0609020204030204" pitchFamily="49" charset="0"/>
              </a:rPr>
              <a:t>    print(</a:t>
            </a:r>
            <a:r>
              <a:rPr lang="en-CA" dirty="0" err="1">
                <a:latin typeface="Consolas" panose="020B0609020204030204" pitchFamily="49" charset="0"/>
              </a:rPr>
              <a:t>i</a:t>
            </a:r>
            <a:r>
              <a:rPr lang="en-CA" dirty="0">
                <a:latin typeface="Consolas" panose="020B0609020204030204" pitchFamily="49" charset="0"/>
              </a:rPr>
              <a:t>, end=" ")</a:t>
            </a:r>
          </a:p>
          <a:p>
            <a:pPr marL="0" indent="0">
              <a:buNone/>
            </a:pPr>
            <a:endParaRPr lang="en-CA" dirty="0"/>
          </a:p>
          <a:p>
            <a:r>
              <a:rPr lang="en-US" dirty="0" smtClean="0"/>
              <a:t>3</a:t>
            </a:r>
            <a:r>
              <a:rPr lang="en-US" baseline="30000" dirty="0" smtClean="0"/>
              <a:t>rd</a:t>
            </a:r>
            <a:r>
              <a:rPr lang="en-US" dirty="0" smtClean="0"/>
              <a:t> value omitted</a:t>
            </a:r>
            <a:endParaRPr lang="en-CA" dirty="0"/>
          </a:p>
          <a:p>
            <a:pPr marL="225425" lvl="1" indent="0">
              <a:buNone/>
            </a:pPr>
            <a:r>
              <a:rPr lang="en-CA" dirty="0">
                <a:latin typeface="Consolas" panose="020B0609020204030204" pitchFamily="49" charset="0"/>
              </a:rPr>
              <a:t>for </a:t>
            </a:r>
            <a:r>
              <a:rPr lang="en-CA" dirty="0" err="1">
                <a:latin typeface="Consolas" panose="020B0609020204030204" pitchFamily="49" charset="0"/>
              </a:rPr>
              <a:t>i</a:t>
            </a:r>
            <a:r>
              <a:rPr lang="en-CA" dirty="0">
                <a:latin typeface="Consolas" panose="020B0609020204030204" pitchFamily="49" charset="0"/>
              </a:rPr>
              <a:t> in range(1,4):</a:t>
            </a:r>
          </a:p>
          <a:p>
            <a:pPr marL="225425" lvl="1" indent="0">
              <a:buNone/>
            </a:pPr>
            <a:r>
              <a:rPr lang="en-CA" dirty="0">
                <a:latin typeface="Consolas" panose="020B0609020204030204" pitchFamily="49" charset="0"/>
              </a:rPr>
              <a:t>    print(</a:t>
            </a:r>
            <a:r>
              <a:rPr lang="en-CA" dirty="0" err="1">
                <a:latin typeface="Consolas" panose="020B0609020204030204" pitchFamily="49" charset="0"/>
              </a:rPr>
              <a:t>i</a:t>
            </a:r>
            <a:r>
              <a:rPr lang="en-CA" dirty="0">
                <a:latin typeface="Consolas" panose="020B0609020204030204" pitchFamily="49" charset="0"/>
              </a:rPr>
              <a:t>, end=" ")</a:t>
            </a:r>
          </a:p>
          <a:p>
            <a:endParaRPr lang="en-CA" dirty="0"/>
          </a:p>
          <a:p>
            <a:r>
              <a:rPr lang="en-US" dirty="0" smtClean="0"/>
              <a:t>1</a:t>
            </a:r>
            <a:r>
              <a:rPr lang="en-US" baseline="30000" dirty="0" smtClean="0"/>
              <a:t>st</a:t>
            </a:r>
            <a:r>
              <a:rPr lang="en-US" dirty="0" smtClean="0"/>
              <a:t> and 3</a:t>
            </a:r>
            <a:r>
              <a:rPr lang="en-US" baseline="30000" dirty="0" smtClean="0"/>
              <a:t>rd</a:t>
            </a:r>
            <a:r>
              <a:rPr lang="en-US" dirty="0" smtClean="0"/>
              <a:t> value omitted</a:t>
            </a:r>
            <a:endParaRPr lang="en-CA" dirty="0" smtClean="0"/>
          </a:p>
          <a:p>
            <a:pPr marL="225425" lvl="1" indent="0">
              <a:buNone/>
            </a:pPr>
            <a:r>
              <a:rPr lang="en-CA" dirty="0" smtClean="0">
                <a:latin typeface="Consolas" panose="020B0609020204030204" pitchFamily="49" charset="0"/>
              </a:rPr>
              <a:t>for </a:t>
            </a:r>
            <a:r>
              <a:rPr lang="en-CA" dirty="0" err="1">
                <a:latin typeface="Consolas" panose="020B0609020204030204" pitchFamily="49" charset="0"/>
              </a:rPr>
              <a:t>i</a:t>
            </a:r>
            <a:r>
              <a:rPr lang="en-CA" dirty="0">
                <a:latin typeface="Consolas" panose="020B0609020204030204" pitchFamily="49" charset="0"/>
              </a:rPr>
              <a:t> in range(4):</a:t>
            </a:r>
          </a:p>
          <a:p>
            <a:pPr marL="225425" lvl="1" indent="0">
              <a:buNone/>
            </a:pPr>
            <a:r>
              <a:rPr lang="en-CA" dirty="0">
                <a:latin typeface="Consolas" panose="020B0609020204030204" pitchFamily="49" charset="0"/>
              </a:rPr>
              <a:t>    print(</a:t>
            </a:r>
            <a:r>
              <a:rPr lang="en-CA" dirty="0" err="1">
                <a:latin typeface="Consolas" panose="020B0609020204030204" pitchFamily="49" charset="0"/>
              </a:rPr>
              <a:t>i</a:t>
            </a:r>
            <a:r>
              <a:rPr lang="en-CA" dirty="0">
                <a:latin typeface="Consolas" panose="020B0609020204030204" pitchFamily="49" charset="0"/>
              </a:rPr>
              <a:t>, end=" </a:t>
            </a:r>
            <a:r>
              <a:rPr lang="en-CA" dirty="0" smtClean="0">
                <a:latin typeface="Consolas" panose="020B0609020204030204" pitchFamily="49" charset="0"/>
              </a:rPr>
              <a:t>")</a:t>
            </a:r>
            <a:endParaRPr lang="en-CA" dirty="0"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91290210"/>
      </p:ext>
    </p:extLst>
  </p:cSld>
  <p:clrMapOvr>
    <a:masterClrMapping/>
  </p:clrMapOvr>
</p:sld>
</file>

<file path=ppt/theme/theme1.xml><?xml version="1.0" encoding="utf-8"?>
<a:theme xmlns:a="http://schemas.openxmlformats.org/drawingml/2006/main" name="evaluation_intro">
  <a:themeElements>
    <a:clrScheme name="">
      <a:dk1>
        <a:srgbClr val="000000"/>
      </a:dk1>
      <a:lt1>
        <a:srgbClr val="33CC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ADE2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evaluation_intro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1"/>
        </a:solidFill>
        <a:ln w="38100" cap="flat" cmpd="sng" algn="ctr">
          <a:solidFill>
            <a:schemeClr val="tx1"/>
          </a:solidFill>
          <a:prstDash val="solid"/>
          <a:round/>
          <a:headEnd type="none" w="sm" len="sm"/>
          <a:tailEnd type="none"/>
        </a:ln>
        <a:effectLst/>
      </a:spPr>
      <a:bodyPr rtlCol="0" anchor="t" anchorCtr="0"/>
      <a:lstStyle>
        <a:defPPr algn="ctr">
          <a:defRPr sz="1600" dirty="0" smtClean="0">
            <a:solidFill>
              <a:srgbClr val="FFFFFF"/>
            </a:solidFill>
          </a:defRPr>
        </a:defPPr>
      </a:lstStyle>
    </a:spDef>
    <a:lnDef>
      <a:spPr bwMode="auto">
        <a:noFill/>
        <a:ln w="38100" cap="flat" cmpd="sng" algn="ctr">
          <a:solidFill>
            <a:schemeClr val="tx1"/>
          </a:solidFill>
          <a:prstDash val="solid"/>
          <a:round/>
          <a:headEnd type="none" w="sm" len="sm"/>
          <a:tailEnd type="none"/>
        </a:ln>
        <a:effectLst/>
      </a:spPr>
      <a:bodyPr/>
      <a:lstStyle/>
    </a:lnDef>
    <a:txDef>
      <a:spPr>
        <a:noFill/>
        <a:ln w="0">
          <a:noFill/>
        </a:ln>
      </a:spPr>
      <a:bodyPr wrap="square" lIns="0" rtlCol="0">
        <a:noAutofit/>
      </a:bodyPr>
      <a:lstStyle>
        <a:defPPr>
          <a:defRPr sz="1800" dirty="0" smtClean="0"/>
        </a:defPPr>
      </a:lstStyle>
    </a:txDef>
  </a:objectDefaults>
  <a:extraClrSchemeLst>
    <a:extraClrScheme>
      <a:clrScheme name="evaluation_intro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valuation_intro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valuation_intro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valuation_intro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valuation_intro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valuation_intro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valuation_intro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56814</TotalTime>
  <Pages>8</Pages>
  <Words>2039</Words>
  <Application>Microsoft Office PowerPoint</Application>
  <PresentationFormat>On-screen Show (4:3)</PresentationFormat>
  <Paragraphs>286</Paragraphs>
  <Slides>22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32" baseType="lpstr">
      <vt:lpstr>ＭＳ Ｐゴシック</vt:lpstr>
      <vt:lpstr>Arial</vt:lpstr>
      <vt:lpstr>Calibri</vt:lpstr>
      <vt:lpstr>Consolas</vt:lpstr>
      <vt:lpstr>Courier New</vt:lpstr>
      <vt:lpstr>Garamond</vt:lpstr>
      <vt:lpstr>Symbol</vt:lpstr>
      <vt:lpstr>Times New Roman</vt:lpstr>
      <vt:lpstr>Wingdings</vt:lpstr>
      <vt:lpstr>evaluation_intro</vt:lpstr>
      <vt:lpstr>Loops In Python: Part 2</vt:lpstr>
      <vt:lpstr>Loops In Python</vt:lpstr>
      <vt:lpstr>General Use: The For Loop</vt:lpstr>
      <vt:lpstr>Example Use Of The For Loop</vt:lpstr>
      <vt:lpstr>Example Use Of The For Loop</vt:lpstr>
      <vt:lpstr>Counting Down With A For Loop</vt:lpstr>
      <vt:lpstr>In Range()</vt:lpstr>
      <vt:lpstr>Alternative Rules Of Thumb</vt:lpstr>
      <vt:lpstr>Students-Do: Program Traces</vt:lpstr>
      <vt:lpstr>Students Do: Code Writing</vt:lpstr>
      <vt:lpstr>But Wait: The Python Loop Can Do More!</vt:lpstr>
      <vt:lpstr>While Loop: Stepping Through A Sequence Of Characters</vt:lpstr>
      <vt:lpstr>For Loop: Stepping Through A Sequence Of Characters</vt:lpstr>
      <vt:lpstr>New Type Of Variable: List</vt:lpstr>
      <vt:lpstr>Creating A List (Fixed Size)</vt:lpstr>
      <vt:lpstr>Accessing/Displaying A List</vt:lpstr>
      <vt:lpstr>Basic List Operations</vt:lpstr>
      <vt:lpstr>Additional List Operations</vt:lpstr>
      <vt:lpstr>For Loops Can Be Used To Iterate Lists</vt:lpstr>
      <vt:lpstr>Students-Do: Programming Problems</vt:lpstr>
      <vt:lpstr>After This Section You Should Now Know</vt:lpstr>
      <vt:lpstr>Copyright Notification</vt:lpstr>
    </vt:vector>
  </TitlesOfParts>
  <Company>Department of Computer Science, University of Calgary</Company>
  <LinksUpToDate>false</LinksUpToDate>
  <SharedDoc>false</SharedDoc>
  <HyperlinkBase/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Repetition using a for loop</dc:title>
  <dc:subject>Introduction to Programming for Computer Science Majors</dc:subject>
  <dc:creator>James Tam</dc:creator>
  <cp:keywords>Python;Repetition;loops;while loops;pretest loop;testing loops</cp:keywords>
  <cp:lastModifiedBy>James Tam</cp:lastModifiedBy>
  <cp:revision>3597</cp:revision>
  <cp:lastPrinted>2014-08-25T22:49:30Z</cp:lastPrinted>
  <dcterms:created xsi:type="dcterms:W3CDTF">1995-08-18T10:27:02Z</dcterms:created>
  <dcterms:modified xsi:type="dcterms:W3CDTF">2025-09-29T07:43:02Z</dcterms:modified>
  <cp:category>Course</cp:category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emplateType">
    <vt:i4>1</vt:i4>
  </property>
  <property fmtid="{D5CDD505-2E9C-101B-9397-08002B2CF9AE}" pid="3" name="GraphicType">
    <vt:i4>1</vt:i4>
  </property>
  <property fmtid="{D5CDD505-2E9C-101B-9397-08002B2CF9AE}" pid="4" name="Compression">
    <vt:i4>100</vt:i4>
  </property>
  <property fmtid="{D5CDD505-2E9C-101B-9397-08002B2CF9AE}" pid="5" name="ScreenSize">
    <vt:i4>1</vt:i4>
  </property>
  <property fmtid="{D5CDD505-2E9C-101B-9397-08002B2CF9AE}" pid="6" name="ScreenUsage">
    <vt:i4>1</vt:i4>
  </property>
  <property fmtid="{D5CDD505-2E9C-101B-9397-08002B2CF9AE}" pid="7" name="MailAddress">
    <vt:lpwstr>saul@cpsc.ucalgary.ca</vt:lpwstr>
  </property>
  <property fmtid="{D5CDD505-2E9C-101B-9397-08002B2CF9AE}" pid="8" name="HomePage">
    <vt:lpwstr>http://www.cpsc.ucalgary.ca/~saul</vt:lpwstr>
  </property>
  <property fmtid="{D5CDD505-2E9C-101B-9397-08002B2CF9AE}" pid="9" name="Other">
    <vt:lpwstr>Saul Greenberg, _x000d_
Department of Computer Science, _x000d_
University of Calgary,  _x000d_
Calgary, Alberta CANADA_x000d_
T2N 1N4</vt:lpwstr>
  </property>
  <property fmtid="{D5CDD505-2E9C-101B-9397-08002B2CF9AE}" pid="10" name="DownloadOriginal">
    <vt:bool>false</vt:bool>
  </property>
  <property fmtid="{D5CDD505-2E9C-101B-9397-08002B2CF9AE}" pid="11" name="DownloadIEButton">
    <vt:bool>false</vt:bool>
  </property>
  <property fmtid="{D5CDD505-2E9C-101B-9397-08002B2CF9AE}" pid="12" name="UseBrowserColor">
    <vt:bool>false</vt:bool>
  </property>
  <property fmtid="{D5CDD505-2E9C-101B-9397-08002B2CF9AE}" pid="13" name="BackColor">
    <vt:i4>16777215</vt:i4>
  </property>
  <property fmtid="{D5CDD505-2E9C-101B-9397-08002B2CF9AE}" pid="14" name="TextColor">
    <vt:i4>0</vt:i4>
  </property>
  <property fmtid="{D5CDD505-2E9C-101B-9397-08002B2CF9AE}" pid="15" name="LinkColor">
    <vt:i4>16711782</vt:i4>
  </property>
  <property fmtid="{D5CDD505-2E9C-101B-9397-08002B2CF9AE}" pid="16" name="VisitedColor">
    <vt:i4>10040268</vt:i4>
  </property>
  <property fmtid="{D5CDD505-2E9C-101B-9397-08002B2CF9AE}" pid="17" name="TransparentButton">
    <vt:i4>0</vt:i4>
  </property>
  <property fmtid="{D5CDD505-2E9C-101B-9397-08002B2CF9AE}" pid="18" name="ButtonType">
    <vt:i4>3</vt:i4>
  </property>
  <property fmtid="{D5CDD505-2E9C-101B-9397-08002B2CF9AE}" pid="19" name="ShowNotes">
    <vt:bool>false</vt:bool>
  </property>
  <property fmtid="{D5CDD505-2E9C-101B-9397-08002B2CF9AE}" pid="20" name="NavBtnPos">
    <vt:i4>1</vt:i4>
  </property>
  <property fmtid="{D5CDD505-2E9C-101B-9397-08002B2CF9AE}" pid="21" name="OutputDir">
    <vt:lpwstr>D:\@www\grouplab\saul\481\topics</vt:lpwstr>
  </property>
</Properties>
</file>