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1"/>
  </p:notesMasterIdLst>
  <p:handoutMasterIdLst>
    <p:handoutMasterId r:id="rId22"/>
  </p:handoutMasterIdLst>
  <p:sldIdLst>
    <p:sldId id="1041" r:id="rId2"/>
    <p:sldId id="1131" r:id="rId3"/>
    <p:sldId id="1132" r:id="rId4"/>
    <p:sldId id="1133" r:id="rId5"/>
    <p:sldId id="1134" r:id="rId6"/>
    <p:sldId id="1135" r:id="rId7"/>
    <p:sldId id="1136" r:id="rId8"/>
    <p:sldId id="1137" r:id="rId9"/>
    <p:sldId id="1138" r:id="rId10"/>
    <p:sldId id="1139" r:id="rId11"/>
    <p:sldId id="1140" r:id="rId12"/>
    <p:sldId id="1141" r:id="rId13"/>
    <p:sldId id="1142" r:id="rId14"/>
    <p:sldId id="1146" r:id="rId15"/>
    <p:sldId id="1147" r:id="rId16"/>
    <p:sldId id="1143" r:id="rId17"/>
    <p:sldId id="1144" r:id="rId18"/>
    <p:sldId id="1145" r:id="rId19"/>
    <p:sldId id="1084" r:id="rId2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66FF"/>
    <a:srgbClr val="FFFFFF"/>
    <a:srgbClr val="783245"/>
    <a:srgbClr val="FFFFCC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79" autoAdjust="0"/>
    <p:restoredTop sz="85768" autoAdjust="0"/>
  </p:normalViewPr>
  <p:slideViewPr>
    <p:cSldViewPr snapToGrid="0">
      <p:cViewPr varScale="1">
        <p:scale>
          <a:sx n="95" d="100"/>
          <a:sy n="95" d="100"/>
        </p:scale>
        <p:origin x="16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392" y="-81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Repetition via looping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845586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80713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0937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endParaRPr lang="en-US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5121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3439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0545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794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6034A13B-E2EB-4003-9E58-3496FA088BF5}" type="slidenum">
              <a:rPr lang="en-US" altLang="en-US" sz="1000">
                <a:latin typeface="Calibri" panose="020F0502020204030204" pitchFamily="34" charset="0"/>
                <a:cs typeface="Arial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12</a:t>
            </a:fld>
            <a:endParaRPr lang="en-US" altLang="en-US" sz="10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8196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6034A13B-E2EB-4003-9E58-3496FA088BF5}" type="slidenum">
              <a:rPr lang="en-US" altLang="en-US" sz="1000">
                <a:latin typeface="Calibri" panose="020F0502020204030204" pitchFamily="34" charset="0"/>
                <a:cs typeface="Arial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13</a:t>
            </a:fld>
            <a:endParaRPr lang="en-US" altLang="en-US" sz="10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1224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6034A13B-E2EB-4003-9E58-3496FA088BF5}" type="slidenum">
              <a:rPr lang="en-US" altLang="en-US" sz="1000">
                <a:latin typeface="Calibri" panose="020F0502020204030204" pitchFamily="34" charset="0"/>
                <a:cs typeface="Arial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14</a:t>
            </a:fld>
            <a:endParaRPr lang="en-US" altLang="en-US" sz="10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7556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6034A13B-E2EB-4003-9E58-3496FA088BF5}" type="slidenum">
              <a:rPr lang="en-US" altLang="en-US" sz="1000">
                <a:latin typeface="Calibri" panose="020F0502020204030204" pitchFamily="34" charset="0"/>
                <a:cs typeface="Arial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15</a:t>
            </a:fld>
            <a:endParaRPr lang="en-US" altLang="en-US" sz="10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510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7800" indent="-177800">
              <a:defRPr/>
            </a:lvl1pPr>
            <a:lvl2pPr marL="346075" indent="-168275">
              <a:defRPr/>
            </a:lvl2pPr>
            <a:lvl3pPr marL="630238" indent="-169863">
              <a:defRPr/>
            </a:lvl3pPr>
            <a:lvl4pPr marL="971550" indent="-285750">
              <a:buFont typeface="Courier New" panose="02070309020205020404" pitchFamily="49" charset="0"/>
              <a:buChar char="o"/>
              <a:defRPr/>
            </a:lvl4pPr>
            <a:lvl5pPr marL="1077913" indent="-174625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Loops In Python: Part 1</a:t>
            </a:r>
            <a:endParaRPr lang="en-US" altLang="en-US" sz="3600" u="none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1685719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>
              <a:spcBef>
                <a:spcPts val="9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dirty="0"/>
              <a:t>In this section of notes you will learn how to rerun parts of your program without duplicating instructions </a:t>
            </a:r>
            <a:endParaRPr lang="en-US" altLang="en-US" sz="2400" dirty="0" smtClean="0"/>
          </a:p>
          <a:p>
            <a:pPr marL="342900" indent="-342900">
              <a:spcBef>
                <a:spcPts val="9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Basic introduction into the use of the while-loop</a:t>
            </a:r>
          </a:p>
        </p:txBody>
      </p:sp>
    </p:spTree>
    <p:extLst>
      <p:ext uri="{BB962C8B-B14F-4D97-AF65-F5344CB8AC3E}">
        <p14:creationId xmlns:p14="http://schemas.microsoft.com/office/powerpoint/2010/main" val="14120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The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While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Loop (2)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ea typeface="ＭＳ Ｐゴシック" panose="020B0600070205080204" pitchFamily="34" charset="-128"/>
              </a:rPr>
              <a:t>Program name: 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1while_counting_up.py</a:t>
            </a:r>
            <a:endParaRPr lang="en-US" altLang="en-US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r>
              <a:rPr lang="en-US" altLang="en-US" sz="20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objective: a simple counting loop stepping through a sequence (1 - 3) </a:t>
            </a:r>
          </a:p>
          <a:p>
            <a:pPr marL="0" indent="0">
              <a:buNone/>
            </a:pPr>
            <a:endParaRPr lang="en-US" altLang="en-US" sz="2000" dirty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endParaRPr lang="en-US" altLang="en-US" sz="2000" b="1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>
              <a:spcBef>
                <a:spcPct val="30000"/>
              </a:spcBef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i = 1</a:t>
            </a:r>
          </a:p>
          <a:p>
            <a:pPr lvl="1">
              <a:spcBef>
                <a:spcPct val="30000"/>
              </a:spcBef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while(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&lt;= 3): </a:t>
            </a:r>
          </a:p>
          <a:p>
            <a:pPr lvl="1">
              <a:spcBef>
                <a:spcPct val="30000"/>
              </a:spcBef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print("i =", i)</a:t>
            </a:r>
          </a:p>
          <a:p>
            <a:pPr lvl="1">
              <a:spcBef>
                <a:spcPct val="30000"/>
              </a:spcBef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i = i + 1</a:t>
            </a:r>
          </a:p>
          <a:p>
            <a:pPr lvl="1">
              <a:spcBef>
                <a:spcPct val="30000"/>
              </a:spcBef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print("Done!")</a:t>
            </a:r>
          </a:p>
          <a:p>
            <a:endParaRPr lang="en-US" altLang="en-US" sz="18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056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Countdown Loop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Program name: 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2while_counting_down.py</a:t>
            </a:r>
          </a:p>
          <a:p>
            <a:r>
              <a:rPr lang="en-US" altLang="en-US" sz="20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objective: a simple counting loop stepping </a:t>
            </a:r>
            <a:r>
              <a:rPr lang="en-US" altLang="en-US" sz="20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down through </a:t>
            </a:r>
            <a:r>
              <a:rPr lang="en-US" altLang="en-US" sz="2000" dirty="0">
                <a:ea typeface="ＭＳ Ｐゴシック" panose="020B0600070205080204" pitchFamily="34" charset="-128"/>
                <a:cs typeface="Calibri" panose="020F0502020204030204" pitchFamily="34" charset="0"/>
              </a:rPr>
              <a:t>a sequence </a:t>
            </a:r>
            <a:r>
              <a:rPr lang="en-US" altLang="en-US" sz="20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(3 - 1) </a:t>
            </a:r>
            <a:endParaRPr lang="en-US" altLang="en-US" sz="2000" dirty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endParaRPr lang="en-CA" altLang="en-US" sz="20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 = 3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while (i &gt;= 1):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print("i =", i)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i = i - 1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print("Done!")</a:t>
            </a:r>
          </a:p>
          <a:p>
            <a:endParaRPr lang="en-CA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372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Common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Mistakes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: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While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Loops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ea typeface="ＭＳ Ｐゴシック" panose="020B0600070205080204" pitchFamily="34" charset="-128"/>
              </a:rPr>
              <a:t>Name of the online example: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3error_not_updating.py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Forgetting to include the basic parts of a loop.</a:t>
            </a:r>
          </a:p>
          <a:p>
            <a:pPr lvl="1"/>
            <a:r>
              <a:rPr lang="en-US" altLang="en-US" b="1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Not updating the control</a:t>
            </a: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i = 1</a:t>
            </a: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while(i &lt;= 4): </a:t>
            </a: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print("i =", i)</a:t>
            </a:r>
          </a:p>
          <a:p>
            <a:pPr lvl="1">
              <a:spcBef>
                <a:spcPct val="30000"/>
              </a:spcBef>
              <a:buNone/>
            </a:pP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# i = i + 1</a:t>
            </a: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247" y="3935637"/>
            <a:ext cx="898308" cy="189642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0150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Common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Mistakes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: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While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Loops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ea typeface="ＭＳ Ｐゴシック" panose="020B0600070205080204" pitchFamily="34" charset="-128"/>
              </a:rPr>
              <a:t>Name of the online example: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4error_errorenous_updating.py</a:t>
            </a:r>
            <a:endParaRPr lang="en-US" altLang="en-US" dirty="0" smtClean="0">
              <a:ea typeface="ＭＳ Ｐゴシック" panose="020B0600070205080204" pitchFamily="34" charset="-128"/>
            </a:endParaRP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Improperly implementing a basic parts of a loop.</a:t>
            </a:r>
          </a:p>
          <a:p>
            <a:pPr lvl="1"/>
            <a:r>
              <a:rPr lang="en-US" altLang="en-US" b="1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The updating of the control doesn’t bring the value any closer to the stopping condition.</a:t>
            </a: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i = 1</a:t>
            </a: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while(i &lt;= 4): </a:t>
            </a: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print("i =", i)</a:t>
            </a:r>
          </a:p>
          <a:p>
            <a:pPr lvl="1">
              <a:spcBef>
                <a:spcPct val="30000"/>
              </a:spcBef>
              <a:buNone/>
            </a:pP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</a:t>
            </a:r>
            <a:r>
              <a:rPr lang="en-US" altLang="en-US" sz="1800" b="1" dirty="0" err="1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</a:t>
            </a:r>
            <a:r>
              <a:rPr lang="en-US" altLang="en-US" sz="1800" b="1" dirty="0" err="1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- 1</a:t>
            </a: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885" y="4631285"/>
            <a:ext cx="926012" cy="183777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3638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Common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Mistakes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: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While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Loops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Improperly implementing a basic parts of a loop.</a:t>
            </a:r>
          </a:p>
          <a:p>
            <a:pPr lvl="1"/>
            <a:r>
              <a:rPr lang="en-US" altLang="en-US" b="1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The initial value of the loop control is such that the Boolean expression evaluates to false (loop never executes).</a:t>
            </a:r>
          </a:p>
          <a:p>
            <a:pPr lvl="1"/>
            <a:endParaRPr lang="en-US" altLang="en-US" b="1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lvl="1"/>
            <a:endParaRPr lang="en-US" altLang="en-US" b="1" dirty="0" smtClean="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r>
              <a:rPr lang="en-US" altLang="en-US" sz="1800" b="1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sz="1800" b="1" dirty="0" err="1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5</a:t>
            </a: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while(i &lt;= 4): </a:t>
            </a: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print("i =", i)</a:t>
            </a:r>
          </a:p>
          <a:p>
            <a:pPr lvl="1">
              <a:spcBef>
                <a:spcPct val="30000"/>
              </a:spcBef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- 1</a:t>
            </a: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r>
              <a:rPr lang="en-US" altLang="en-US" sz="1800" b="1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#No example program: above code produces no visible output</a:t>
            </a:r>
          </a:p>
        </p:txBody>
      </p:sp>
    </p:spTree>
    <p:extLst>
      <p:ext uri="{BB962C8B-B14F-4D97-AF65-F5344CB8AC3E}">
        <p14:creationId xmlns:p14="http://schemas.microsoft.com/office/powerpoint/2010/main" val="187837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Common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Mistakes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: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While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Loops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Loop doesn’t run the expected number of times.</a:t>
            </a:r>
          </a:p>
          <a:p>
            <a:pPr lvl="1"/>
            <a:r>
              <a:rPr lang="en-US" altLang="en-US" b="1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“Off by one error”: actual vs. expected number of times mismatched by one.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[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JT: because the </a:t>
            </a:r>
            <a:r>
              <a:rPr lang="en-US" altLang="en-US" b="1" dirty="0" smtClean="0">
                <a:ea typeface="ＭＳ Ｐゴシック" panose="020B0600070205080204" pitchFamily="34" charset="-128"/>
              </a:rPr>
              <a:t>Boolean expression is explicit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when defining a WHILE-loop this problem is more common with FOR-loops].</a:t>
            </a:r>
            <a:endParaRPr lang="en-US" altLang="en-US" b="1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lvl="2">
              <a:spcBef>
                <a:spcPct val="30000"/>
              </a:spcBef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#Loop runs 4 times, off by one trace 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rare for while-loops</a:t>
            </a:r>
            <a:endParaRPr lang="en-US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lvl="2">
              <a:spcBef>
                <a:spcPct val="30000"/>
              </a:spcBef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= 1</a:t>
            </a:r>
          </a:p>
          <a:p>
            <a:pPr lvl="2">
              <a:spcBef>
                <a:spcPct val="30000"/>
              </a:spcBef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while(</a:t>
            </a:r>
            <a:r>
              <a:rPr lang="en-US" altLang="en-US" sz="1600" b="1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b="1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&lt;= 4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): </a:t>
            </a:r>
          </a:p>
          <a:p>
            <a:pPr lvl="2">
              <a:spcBef>
                <a:spcPct val="30000"/>
              </a:spcBef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print("</a:t>
            </a:r>
            <a:r>
              <a:rPr lang="en-US" altLang="en-US" sz="1600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=", </a:t>
            </a:r>
            <a:r>
              <a:rPr lang="en-US" altLang="en-US" sz="1600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</a:t>
            </a:r>
          </a:p>
          <a:p>
            <a:pPr lvl="2">
              <a:spcBef>
                <a:spcPct val="30000"/>
              </a:spcBef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</a:t>
            </a:r>
            <a:r>
              <a:rPr lang="en-US" altLang="en-US" sz="1600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</a:t>
            </a:r>
            <a:r>
              <a:rPr lang="en-US" altLang="en-US" sz="1600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+ 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1</a:t>
            </a:r>
          </a:p>
          <a:p>
            <a:pPr lvl="1"/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lvl="2">
              <a:spcBef>
                <a:spcPct val="30000"/>
              </a:spcBef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#Loop </a:t>
            </a:r>
            <a:r>
              <a:rPr lang="en-US" altLang="en-US" sz="1600" b="1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runs </a:t>
            </a:r>
            <a:r>
              <a:rPr lang="en-US" altLang="en-US" sz="1600" b="1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5 </a:t>
            </a:r>
            <a:r>
              <a:rPr lang="en-US" altLang="en-US" sz="1600" b="1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times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, off 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by one if person doesn’t count zero.</a:t>
            </a: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lvl="2">
              <a:spcBef>
                <a:spcPct val="30000"/>
              </a:spcBef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sz="1600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0</a:t>
            </a: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lvl="2">
              <a:spcBef>
                <a:spcPct val="30000"/>
              </a:spcBef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while(</a:t>
            </a:r>
            <a:r>
              <a:rPr lang="en-US" altLang="en-US" sz="1600" b="1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b="1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&lt;= 4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): </a:t>
            </a:r>
          </a:p>
          <a:p>
            <a:pPr lvl="2">
              <a:spcBef>
                <a:spcPct val="30000"/>
              </a:spcBef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print("</a:t>
            </a:r>
            <a:r>
              <a:rPr lang="en-US" altLang="en-US" sz="1600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=", </a:t>
            </a:r>
            <a:r>
              <a:rPr lang="en-US" altLang="en-US" sz="1600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</a:t>
            </a:r>
          </a:p>
          <a:p>
            <a:pPr lvl="2">
              <a:spcBef>
                <a:spcPct val="30000"/>
              </a:spcBef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</a:t>
            </a:r>
            <a:r>
              <a:rPr lang="en-US" altLang="en-US" sz="1600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</a:t>
            </a:r>
            <a:r>
              <a:rPr lang="en-US" altLang="en-US" sz="1600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+ 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1</a:t>
            </a:r>
            <a:endParaRPr lang="en-US" altLang="en-US" sz="1800" b="1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29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Practice Exercise #1</a:t>
            </a:r>
          </a:p>
        </p:txBody>
      </p:sp>
      <p:sp>
        <p:nvSpPr>
          <p:cNvPr id="3174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The following program that prompts for and displays the  user’s age.</a:t>
            </a:r>
          </a:p>
          <a:p>
            <a:r>
              <a:rPr lang="en-CA" altLang="en-US" dirty="0" smtClean="0">
                <a:ea typeface="ＭＳ Ｐゴシック" panose="020B0600070205080204" pitchFamily="34" charset="-128"/>
              </a:rPr>
              <a:t>Modifications:</a:t>
            </a:r>
          </a:p>
          <a:p>
            <a:pPr lvl="1"/>
            <a:r>
              <a:rPr lang="en-CA" altLang="en-US" dirty="0" smtClean="0">
                <a:ea typeface="ＭＳ Ｐゴシック" panose="020B0600070205080204" pitchFamily="34" charset="-128"/>
              </a:rPr>
              <a:t>As long as the user enters a negative age the program will continue prompting for age.</a:t>
            </a:r>
          </a:p>
          <a:p>
            <a:pPr lvl="1"/>
            <a:r>
              <a:rPr lang="en-CA" altLang="en-US" dirty="0" smtClean="0">
                <a:ea typeface="ＭＳ Ｐゴシック" panose="020B0600070205080204" pitchFamily="34" charset="-128"/>
              </a:rPr>
              <a:t>After a valid age has been entered then stop the prompts and display the age.</a:t>
            </a:r>
          </a:p>
          <a:p>
            <a:endParaRPr lang="en-CA" altLang="en-US" dirty="0" smtClean="0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age = int(input("Age: "))</a:t>
            </a:r>
          </a:p>
          <a:p>
            <a:pPr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print(age)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9500" y="3685099"/>
            <a:ext cx="2715854" cy="1246317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32322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Sentinel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Controlled Loops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The stopping condition for the loop occurs when the ‘sentinel’ value is reached e.g. sentinel: </a:t>
            </a:r>
            <a:r>
              <a:rPr lang="en-US" altLang="en-US" b="1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number less than zero (negative)</a:t>
            </a:r>
          </a:p>
          <a:p>
            <a:r>
              <a:rPr lang="en-US" altLang="en-US" b="1" dirty="0" smtClean="0">
                <a:ea typeface="ＭＳ Ｐゴシック" panose="020B0600070205080204" pitchFamily="34" charset="-128"/>
              </a:rPr>
              <a:t>Program name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: </a:t>
            </a:r>
            <a:r>
              <a:rPr lang="en-US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5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sentinel_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sum.py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objective: 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loops that execute until the sentinel value has been encountered.</a:t>
            </a:r>
          </a:p>
          <a:p>
            <a:pPr lvl="1"/>
            <a:endParaRPr lang="en-CA" altLang="en-US" sz="1600" b="1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total = 0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temp = 0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while(temp &gt;= 0):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temp = 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input("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Enter a non-negative integer (</a:t>
            </a:r>
            <a:r>
              <a:rPr lang="en-US" alt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negative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to end  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sequence): ")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temp = int(temp)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if(temp 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&gt;= 0):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total = total + temp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print("Sum total of the series:", total)</a:t>
            </a:r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867400"/>
            <a:ext cx="50958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340475" y="5867400"/>
            <a:ext cx="2667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omic Sans MS" panose="030F0702030302020204" pitchFamily="66" charset="0"/>
              </a:rPr>
              <a:t>Q: What if the user just entered a single negative number?</a:t>
            </a:r>
          </a:p>
        </p:txBody>
      </p:sp>
    </p:spTree>
    <p:extLst>
      <p:ext uri="{BB962C8B-B14F-4D97-AF65-F5344CB8AC3E}">
        <p14:creationId xmlns:p14="http://schemas.microsoft.com/office/powerpoint/2010/main" val="1622883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Sentinel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Controlled Loops (2)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 smtClean="0">
                <a:ea typeface="ＭＳ Ｐゴシック" panose="020B0600070205080204" pitchFamily="34" charset="-128"/>
              </a:rPr>
              <a:t>Sentinel controlled loops are frequently used in conjunction with the error checking of input.</a:t>
            </a:r>
          </a:p>
          <a:p>
            <a:r>
              <a:rPr lang="en-US" altLang="en-US" sz="2000" b="1" dirty="0" smtClean="0">
                <a:ea typeface="ＭＳ Ｐゴシック" panose="020B0600070205080204" pitchFamily="34" charset="-128"/>
              </a:rPr>
              <a:t>Example</a:t>
            </a:r>
            <a:r>
              <a:rPr lang="en-US" altLang="en-US" sz="2000" dirty="0" smtClean="0">
                <a:ea typeface="ＭＳ Ｐゴシック" panose="020B0600070205080204" pitchFamily="34" charset="-128"/>
              </a:rPr>
              <a:t> (sentinel value is one of the valid menu selections, repeat while selection is not one of these selections</a:t>
            </a:r>
            <a:r>
              <a:rPr lang="en-US" altLang="en-US" sz="2000" dirty="0">
                <a:ea typeface="ＭＳ Ｐゴシック" panose="020B0600070205080204" pitchFamily="34" charset="-128"/>
              </a:rPr>
              <a:t>): </a:t>
            </a:r>
            <a:r>
              <a:rPr lang="en-US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6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sentinel_controlled_menu.py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selection = " "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while selection not in (</a:t>
            </a:r>
            <a:r>
              <a:rPr lang="en-US" alt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"a", "A", "r",  "R", "m", "M", "q", "Q"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print("Menu options")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print("(a)dd a new player to the game")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print("(r)emove a player from the game")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print("(m)odify player")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print("(q)uit game")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selection = input("Enter your selection: ")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if selection not in ("a", "A", "r",  "R", "m", "M", "q", "Q"):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print("Please enter one of 'a', 'r', 'm' or 'q' ")</a:t>
            </a:r>
          </a:p>
          <a:p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19751"/>
            <a:ext cx="3190875" cy="11239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0166" y="5734176"/>
            <a:ext cx="2819798" cy="1127919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5678905" y="5906963"/>
            <a:ext cx="3080084" cy="836738"/>
            <a:chOff x="5678905" y="5906963"/>
            <a:chExt cx="3080084" cy="836738"/>
          </a:xfrm>
        </p:grpSpPr>
        <p:sp>
          <p:nvSpPr>
            <p:cNvPr id="4" name="Rectangle 3"/>
            <p:cNvSpPr/>
            <p:nvPr/>
          </p:nvSpPr>
          <p:spPr bwMode="auto">
            <a:xfrm>
              <a:off x="6741329" y="5906963"/>
              <a:ext cx="2017660" cy="562100"/>
            </a:xfrm>
            <a:prstGeom prst="rect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t" anchorCtr="0"/>
            <a:lstStyle/>
            <a:p>
              <a:r>
                <a:rPr lang="en-US" sz="1600" dirty="0" smtClean="0"/>
                <a:t>Valid option entered, loop ends</a:t>
              </a:r>
            </a:p>
          </p:txBody>
        </p:sp>
        <p:cxnSp>
          <p:nvCxnSpPr>
            <p:cNvPr id="6" name="Straight Arrow Connector 5"/>
            <p:cNvCxnSpPr/>
            <p:nvPr/>
          </p:nvCxnSpPr>
          <p:spPr bwMode="auto">
            <a:xfrm flipH="1">
              <a:off x="5678905" y="6353175"/>
              <a:ext cx="1062424" cy="390526"/>
            </a:xfrm>
            <a:prstGeom prst="straightConnector1">
              <a:avLst/>
            </a:prstGeom>
            <a:noFill/>
            <a:ln w="38100" cap="flat" cmpd="sng" algn="ctr">
              <a:solidFill>
                <a:schemeClr val="bg2">
                  <a:lumMod val="60000"/>
                  <a:lumOff val="40000"/>
                </a:schemeClr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454466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Unless otherwise indicated, all images in this presentation were provided courtesy of James Tam.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5D2171E3-1DB1-4C7D-9D12-69C3A48F8168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9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6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Repetition: Computer View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Continuing a process as long as a certain condition has been met.</a:t>
            </a:r>
          </a:p>
        </p:txBody>
      </p:sp>
      <p:sp>
        <p:nvSpPr>
          <p:cNvPr id="108551" name="Text Box 7"/>
          <p:cNvSpPr txBox="1">
            <a:spLocks noChangeArrowheads="1"/>
          </p:cNvSpPr>
          <p:nvPr/>
        </p:nvSpPr>
        <p:spPr bwMode="auto">
          <a:xfrm>
            <a:off x="685800" y="2005013"/>
            <a:ext cx="6781800" cy="709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CA" altLang="en-US" sz="2000" b="1" dirty="0"/>
              <a:t>Ask for age as long as the answer is negative (outside allowable range)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2"/>
          <a:srcRect t="7217" b="60606"/>
          <a:stretch/>
        </p:blipFill>
        <p:spPr>
          <a:xfrm>
            <a:off x="719348" y="2806572"/>
            <a:ext cx="5359562" cy="25530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2"/>
          <a:srcRect t="34479" b="30416"/>
          <a:stretch/>
        </p:blipFill>
        <p:spPr>
          <a:xfrm>
            <a:off x="685800" y="4029131"/>
            <a:ext cx="5375697" cy="27938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/>
          <a:srcRect t="7217" b="60606"/>
          <a:stretch/>
        </p:blipFill>
        <p:spPr>
          <a:xfrm>
            <a:off x="719347" y="3389109"/>
            <a:ext cx="5359562" cy="25530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2"/>
          <a:srcRect t="68016"/>
          <a:stretch/>
        </p:blipFill>
        <p:spPr>
          <a:xfrm>
            <a:off x="685800" y="4624217"/>
            <a:ext cx="5704952" cy="270132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6333118" y="2852062"/>
            <a:ext cx="2206459" cy="839310"/>
            <a:chOff x="6078909" y="2806572"/>
            <a:chExt cx="2206459" cy="839310"/>
          </a:xfrm>
        </p:grpSpPr>
        <p:sp>
          <p:nvSpPr>
            <p:cNvPr id="3" name="Rectangle 2"/>
            <p:cNvSpPr/>
            <p:nvPr/>
          </p:nvSpPr>
          <p:spPr bwMode="auto">
            <a:xfrm>
              <a:off x="6635790" y="2832954"/>
              <a:ext cx="1649578" cy="812928"/>
            </a:xfrm>
            <a:prstGeom prst="rect">
              <a:avLst/>
            </a:prstGeom>
            <a:solidFill>
              <a:srgbClr val="FFFFCC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t" anchorCtr="0"/>
            <a:lstStyle/>
            <a:p>
              <a:r>
                <a:rPr lang="en-US" dirty="0" smtClean="0"/>
                <a:t>Condition met: age is negative (repeat prompt)</a:t>
              </a:r>
              <a:endParaRPr lang="en-CA" dirty="0" smtClean="0"/>
            </a:p>
          </p:txBody>
        </p:sp>
        <p:sp>
          <p:nvSpPr>
            <p:cNvPr id="4" name="Right Brace 3"/>
            <p:cNvSpPr/>
            <p:nvPr/>
          </p:nvSpPr>
          <p:spPr bwMode="auto">
            <a:xfrm>
              <a:off x="6078909" y="2806572"/>
              <a:ext cx="452520" cy="812928"/>
            </a:xfrm>
            <a:prstGeom prst="rightBrac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-100484" y="4624217"/>
            <a:ext cx="2662814" cy="1593892"/>
            <a:chOff x="-100484" y="4624217"/>
            <a:chExt cx="2662814" cy="1593892"/>
          </a:xfrm>
        </p:grpSpPr>
        <p:sp>
          <p:nvSpPr>
            <p:cNvPr id="6" name="TextBox 5"/>
            <p:cNvSpPr txBox="1"/>
            <p:nvPr/>
          </p:nvSpPr>
          <p:spPr>
            <a:xfrm>
              <a:off x="465138" y="5727561"/>
              <a:ext cx="2097192" cy="490548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Condition no longer met: stop repetition</a:t>
              </a:r>
              <a:endParaRPr lang="en-CA" b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" name="Freeform 6"/>
            <p:cNvSpPr/>
            <p:nvPr/>
          </p:nvSpPr>
          <p:spPr bwMode="auto">
            <a:xfrm>
              <a:off x="-100484" y="4624217"/>
              <a:ext cx="693337" cy="1434938"/>
            </a:xfrm>
            <a:custGeom>
              <a:avLst/>
              <a:gdLst>
                <a:gd name="connsiteX0" fmla="*/ 512466 w 624311"/>
                <a:gd name="connsiteY0" fmla="*/ 2032948 h 2032948"/>
                <a:gd name="connsiteX1" fmla="*/ 150726 w 624311"/>
                <a:gd name="connsiteY1" fmla="*/ 1711400 h 2032948"/>
                <a:gd name="connsiteX2" fmla="*/ 120581 w 624311"/>
                <a:gd name="connsiteY2" fmla="*/ 1620965 h 2032948"/>
                <a:gd name="connsiteX3" fmla="*/ 70339 w 624311"/>
                <a:gd name="connsiteY3" fmla="*/ 1419998 h 2032948"/>
                <a:gd name="connsiteX4" fmla="*/ 50242 w 624311"/>
                <a:gd name="connsiteY4" fmla="*/ 1359708 h 2032948"/>
                <a:gd name="connsiteX5" fmla="*/ 30146 w 624311"/>
                <a:gd name="connsiteY5" fmla="*/ 1319515 h 2032948"/>
                <a:gd name="connsiteX6" fmla="*/ 20097 w 624311"/>
                <a:gd name="connsiteY6" fmla="*/ 1239128 h 2032948"/>
                <a:gd name="connsiteX7" fmla="*/ 0 w 624311"/>
                <a:gd name="connsiteY7" fmla="*/ 1158741 h 2032948"/>
                <a:gd name="connsiteX8" fmla="*/ 10049 w 624311"/>
                <a:gd name="connsiteY8" fmla="*/ 666372 h 2032948"/>
                <a:gd name="connsiteX9" fmla="*/ 20097 w 624311"/>
                <a:gd name="connsiteY9" fmla="*/ 616130 h 2032948"/>
                <a:gd name="connsiteX10" fmla="*/ 40194 w 624311"/>
                <a:gd name="connsiteY10" fmla="*/ 575937 h 2032948"/>
                <a:gd name="connsiteX11" fmla="*/ 50242 w 624311"/>
                <a:gd name="connsiteY11" fmla="*/ 515647 h 2032948"/>
                <a:gd name="connsiteX12" fmla="*/ 70339 w 624311"/>
                <a:gd name="connsiteY12" fmla="*/ 455356 h 2032948"/>
                <a:gd name="connsiteX13" fmla="*/ 80387 w 624311"/>
                <a:gd name="connsiteY13" fmla="*/ 425211 h 2032948"/>
                <a:gd name="connsiteX14" fmla="*/ 100484 w 624311"/>
                <a:gd name="connsiteY14" fmla="*/ 344825 h 2032948"/>
                <a:gd name="connsiteX15" fmla="*/ 110532 w 624311"/>
                <a:gd name="connsiteY15" fmla="*/ 304631 h 2032948"/>
                <a:gd name="connsiteX16" fmla="*/ 130629 w 624311"/>
                <a:gd name="connsiteY16" fmla="*/ 264438 h 2032948"/>
                <a:gd name="connsiteX17" fmla="*/ 170822 w 624311"/>
                <a:gd name="connsiteY17" fmla="*/ 153906 h 2032948"/>
                <a:gd name="connsiteX18" fmla="*/ 190919 w 624311"/>
                <a:gd name="connsiteY18" fmla="*/ 93616 h 2032948"/>
                <a:gd name="connsiteX19" fmla="*/ 211016 w 624311"/>
                <a:gd name="connsiteY19" fmla="*/ 63471 h 2032948"/>
                <a:gd name="connsiteX20" fmla="*/ 241161 w 624311"/>
                <a:gd name="connsiteY20" fmla="*/ 43374 h 2032948"/>
                <a:gd name="connsiteX21" fmla="*/ 311499 w 624311"/>
                <a:gd name="connsiteY21" fmla="*/ 13229 h 2032948"/>
                <a:gd name="connsiteX22" fmla="*/ 341644 w 624311"/>
                <a:gd name="connsiteY22" fmla="*/ 23277 h 2032948"/>
                <a:gd name="connsiteX23" fmla="*/ 371789 w 624311"/>
                <a:gd name="connsiteY23" fmla="*/ 43374 h 2032948"/>
                <a:gd name="connsiteX24" fmla="*/ 411983 w 624311"/>
                <a:gd name="connsiteY24" fmla="*/ 53422 h 2032948"/>
                <a:gd name="connsiteX25" fmla="*/ 502418 w 624311"/>
                <a:gd name="connsiteY25" fmla="*/ 93616 h 2032948"/>
                <a:gd name="connsiteX26" fmla="*/ 532563 w 624311"/>
                <a:gd name="connsiteY26" fmla="*/ 103664 h 2032948"/>
                <a:gd name="connsiteX27" fmla="*/ 552660 w 624311"/>
                <a:gd name="connsiteY27" fmla="*/ 63471 h 2032948"/>
                <a:gd name="connsiteX28" fmla="*/ 512466 w 624311"/>
                <a:gd name="connsiteY28" fmla="*/ 3181 h 2032948"/>
                <a:gd name="connsiteX29" fmla="*/ 542611 w 624311"/>
                <a:gd name="connsiteY29" fmla="*/ 33326 h 2032948"/>
                <a:gd name="connsiteX30" fmla="*/ 562708 w 624311"/>
                <a:gd name="connsiteY30" fmla="*/ 73519 h 2032948"/>
                <a:gd name="connsiteX31" fmla="*/ 602902 w 624311"/>
                <a:gd name="connsiteY31" fmla="*/ 163954 h 2032948"/>
                <a:gd name="connsiteX32" fmla="*/ 622998 w 624311"/>
                <a:gd name="connsiteY32" fmla="*/ 194099 h 2032948"/>
                <a:gd name="connsiteX33" fmla="*/ 582805 w 624311"/>
                <a:gd name="connsiteY33" fmla="*/ 194099 h 2032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624311" h="2032948">
                  <a:moveTo>
                    <a:pt x="512466" y="2032948"/>
                  </a:moveTo>
                  <a:cubicBezTo>
                    <a:pt x="391886" y="1925765"/>
                    <a:pt x="261917" y="1828294"/>
                    <a:pt x="150726" y="1711400"/>
                  </a:cubicBezTo>
                  <a:cubicBezTo>
                    <a:pt x="128826" y="1688377"/>
                    <a:pt x="129031" y="1651596"/>
                    <a:pt x="120581" y="1620965"/>
                  </a:cubicBezTo>
                  <a:cubicBezTo>
                    <a:pt x="102218" y="1554401"/>
                    <a:pt x="88290" y="1486674"/>
                    <a:pt x="70339" y="1419998"/>
                  </a:cubicBezTo>
                  <a:cubicBezTo>
                    <a:pt x="64832" y="1399543"/>
                    <a:pt x="59715" y="1378655"/>
                    <a:pt x="50242" y="1359708"/>
                  </a:cubicBezTo>
                  <a:lnTo>
                    <a:pt x="30146" y="1319515"/>
                  </a:lnTo>
                  <a:cubicBezTo>
                    <a:pt x="26796" y="1292719"/>
                    <a:pt x="25074" y="1265670"/>
                    <a:pt x="20097" y="1239128"/>
                  </a:cubicBezTo>
                  <a:cubicBezTo>
                    <a:pt x="15007" y="1211981"/>
                    <a:pt x="0" y="1158741"/>
                    <a:pt x="0" y="1158741"/>
                  </a:cubicBezTo>
                  <a:cubicBezTo>
                    <a:pt x="3350" y="994618"/>
                    <a:pt x="3973" y="830417"/>
                    <a:pt x="10049" y="666372"/>
                  </a:cubicBezTo>
                  <a:cubicBezTo>
                    <a:pt x="10681" y="649305"/>
                    <a:pt x="14696" y="632333"/>
                    <a:pt x="20097" y="616130"/>
                  </a:cubicBezTo>
                  <a:cubicBezTo>
                    <a:pt x="24834" y="601920"/>
                    <a:pt x="33495" y="589335"/>
                    <a:pt x="40194" y="575937"/>
                  </a:cubicBezTo>
                  <a:cubicBezTo>
                    <a:pt x="43543" y="555840"/>
                    <a:pt x="45301" y="535413"/>
                    <a:pt x="50242" y="515647"/>
                  </a:cubicBezTo>
                  <a:cubicBezTo>
                    <a:pt x="55380" y="495095"/>
                    <a:pt x="63640" y="475453"/>
                    <a:pt x="70339" y="455356"/>
                  </a:cubicBezTo>
                  <a:cubicBezTo>
                    <a:pt x="73688" y="445308"/>
                    <a:pt x="77818" y="435487"/>
                    <a:pt x="80387" y="425211"/>
                  </a:cubicBezTo>
                  <a:lnTo>
                    <a:pt x="100484" y="344825"/>
                  </a:lnTo>
                  <a:cubicBezTo>
                    <a:pt x="103833" y="331427"/>
                    <a:pt x="104356" y="316983"/>
                    <a:pt x="110532" y="304631"/>
                  </a:cubicBezTo>
                  <a:lnTo>
                    <a:pt x="130629" y="264438"/>
                  </a:lnTo>
                  <a:cubicBezTo>
                    <a:pt x="149501" y="170073"/>
                    <a:pt x="127227" y="258533"/>
                    <a:pt x="170822" y="153906"/>
                  </a:cubicBezTo>
                  <a:cubicBezTo>
                    <a:pt x="178970" y="134352"/>
                    <a:pt x="179168" y="111242"/>
                    <a:pt x="190919" y="93616"/>
                  </a:cubicBezTo>
                  <a:cubicBezTo>
                    <a:pt x="197618" y="83568"/>
                    <a:pt x="202477" y="72010"/>
                    <a:pt x="211016" y="63471"/>
                  </a:cubicBezTo>
                  <a:cubicBezTo>
                    <a:pt x="219555" y="54932"/>
                    <a:pt x="230676" y="49366"/>
                    <a:pt x="241161" y="43374"/>
                  </a:cubicBezTo>
                  <a:cubicBezTo>
                    <a:pt x="275929" y="23506"/>
                    <a:pt x="277678" y="24502"/>
                    <a:pt x="311499" y="13229"/>
                  </a:cubicBezTo>
                  <a:cubicBezTo>
                    <a:pt x="321547" y="16578"/>
                    <a:pt x="332170" y="18540"/>
                    <a:pt x="341644" y="23277"/>
                  </a:cubicBezTo>
                  <a:cubicBezTo>
                    <a:pt x="352446" y="28678"/>
                    <a:pt x="360689" y="38617"/>
                    <a:pt x="371789" y="43374"/>
                  </a:cubicBezTo>
                  <a:cubicBezTo>
                    <a:pt x="384483" y="48814"/>
                    <a:pt x="398585" y="50073"/>
                    <a:pt x="411983" y="53422"/>
                  </a:cubicBezTo>
                  <a:cubicBezTo>
                    <a:pt x="459753" y="85269"/>
                    <a:pt x="430672" y="69701"/>
                    <a:pt x="502418" y="93616"/>
                  </a:cubicBezTo>
                  <a:lnTo>
                    <a:pt x="532563" y="103664"/>
                  </a:lnTo>
                  <a:cubicBezTo>
                    <a:pt x="565220" y="92779"/>
                    <a:pt x="573594" y="101152"/>
                    <a:pt x="552660" y="63471"/>
                  </a:cubicBezTo>
                  <a:cubicBezTo>
                    <a:pt x="540930" y="42357"/>
                    <a:pt x="495387" y="-13898"/>
                    <a:pt x="512466" y="3181"/>
                  </a:cubicBezTo>
                  <a:cubicBezTo>
                    <a:pt x="522514" y="13229"/>
                    <a:pt x="534351" y="21762"/>
                    <a:pt x="542611" y="33326"/>
                  </a:cubicBezTo>
                  <a:cubicBezTo>
                    <a:pt x="551318" y="45515"/>
                    <a:pt x="556624" y="59831"/>
                    <a:pt x="562708" y="73519"/>
                  </a:cubicBezTo>
                  <a:cubicBezTo>
                    <a:pt x="584245" y="121977"/>
                    <a:pt x="578162" y="120659"/>
                    <a:pt x="602902" y="163954"/>
                  </a:cubicBezTo>
                  <a:cubicBezTo>
                    <a:pt x="608894" y="174439"/>
                    <a:pt x="629697" y="184051"/>
                    <a:pt x="622998" y="194099"/>
                  </a:cubicBezTo>
                  <a:cubicBezTo>
                    <a:pt x="615566" y="205246"/>
                    <a:pt x="596203" y="194099"/>
                    <a:pt x="582805" y="194099"/>
                  </a:cubicBezTo>
                </a:path>
              </a:pathLst>
            </a:cu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ctr"/>
            <a:lstStyle/>
            <a:p>
              <a:pPr algn="ctr"/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926386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Looping/Repetition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419600"/>
          </a:xfrm>
        </p:spPr>
        <p:txBody>
          <a:bodyPr/>
          <a:lstStyle/>
          <a:p>
            <a:r>
              <a:rPr lang="en-US" dirty="0" smtClean="0"/>
              <a:t>How to get the program or portions of the program to automatically re-run </a:t>
            </a:r>
          </a:p>
          <a:p>
            <a:pPr lvl="1"/>
            <a:r>
              <a:rPr lang="en-US" dirty="0" smtClean="0"/>
              <a:t>Without duplicating the instructions</a:t>
            </a:r>
          </a:p>
          <a:p>
            <a:pPr lvl="1"/>
            <a:r>
              <a:rPr lang="en-US" dirty="0" smtClean="0"/>
              <a:t>Example: you need to calculate tax for multiple people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66800" y="3505199"/>
            <a:ext cx="2225407" cy="533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Ask for income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4510488"/>
            <a:ext cx="2667000" cy="533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Calculate deductions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66800" y="5501088"/>
            <a:ext cx="2667000" cy="533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Display amounts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157010" y="4038599"/>
            <a:ext cx="0" cy="471889"/>
          </a:xfrm>
          <a:prstGeom prst="straightConnector1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152878" y="5029199"/>
            <a:ext cx="0" cy="471889"/>
          </a:xfrm>
          <a:prstGeom prst="straightConnector1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/>
        </p:nvSpPr>
        <p:spPr>
          <a:xfrm>
            <a:off x="2142706" y="3010290"/>
            <a:ext cx="2375792" cy="3354013"/>
          </a:xfrm>
          <a:custGeom>
            <a:avLst/>
            <a:gdLst>
              <a:gd name="connsiteX0" fmla="*/ 16834 w 2375792"/>
              <a:gd name="connsiteY0" fmla="*/ 3025723 h 3354013"/>
              <a:gd name="connsiteX1" fmla="*/ 11971 w 2375792"/>
              <a:gd name="connsiteY1" fmla="*/ 3137591 h 3354013"/>
              <a:gd name="connsiteX2" fmla="*/ 75200 w 2375792"/>
              <a:gd name="connsiteY2" fmla="*/ 3200821 h 3354013"/>
              <a:gd name="connsiteX3" fmla="*/ 118975 w 2375792"/>
              <a:gd name="connsiteY3" fmla="*/ 3239731 h 3354013"/>
              <a:gd name="connsiteX4" fmla="*/ 138430 w 2375792"/>
              <a:gd name="connsiteY4" fmla="*/ 3244595 h 3354013"/>
              <a:gd name="connsiteX5" fmla="*/ 177341 w 2375792"/>
              <a:gd name="connsiteY5" fmla="*/ 3254323 h 3354013"/>
              <a:gd name="connsiteX6" fmla="*/ 225979 w 2375792"/>
              <a:gd name="connsiteY6" fmla="*/ 3283506 h 3354013"/>
              <a:gd name="connsiteX7" fmla="*/ 303800 w 2375792"/>
              <a:gd name="connsiteY7" fmla="*/ 3298097 h 3354013"/>
              <a:gd name="connsiteX8" fmla="*/ 342711 w 2375792"/>
              <a:gd name="connsiteY8" fmla="*/ 3312689 h 3354013"/>
              <a:gd name="connsiteX9" fmla="*/ 561583 w 2375792"/>
              <a:gd name="connsiteY9" fmla="*/ 3332144 h 3354013"/>
              <a:gd name="connsiteX10" fmla="*/ 1510030 w 2375792"/>
              <a:gd name="connsiteY10" fmla="*/ 3332144 h 3354013"/>
              <a:gd name="connsiteX11" fmla="*/ 1592715 w 2375792"/>
              <a:gd name="connsiteY11" fmla="*/ 3322416 h 3354013"/>
              <a:gd name="connsiteX12" fmla="*/ 1631626 w 2375792"/>
              <a:gd name="connsiteY12" fmla="*/ 3312689 h 3354013"/>
              <a:gd name="connsiteX13" fmla="*/ 1665673 w 2375792"/>
              <a:gd name="connsiteY13" fmla="*/ 3307825 h 3354013"/>
              <a:gd name="connsiteX14" fmla="*/ 1699720 w 2375792"/>
              <a:gd name="connsiteY14" fmla="*/ 3298097 h 3354013"/>
              <a:gd name="connsiteX15" fmla="*/ 1792132 w 2375792"/>
              <a:gd name="connsiteY15" fmla="*/ 3268914 h 3354013"/>
              <a:gd name="connsiteX16" fmla="*/ 1869954 w 2375792"/>
              <a:gd name="connsiteY16" fmla="*/ 3230004 h 3354013"/>
              <a:gd name="connsiteX17" fmla="*/ 1933183 w 2375792"/>
              <a:gd name="connsiteY17" fmla="*/ 3181365 h 3354013"/>
              <a:gd name="connsiteX18" fmla="*/ 1972094 w 2375792"/>
              <a:gd name="connsiteY18" fmla="*/ 3152182 h 3354013"/>
              <a:gd name="connsiteX19" fmla="*/ 2015868 w 2375792"/>
              <a:gd name="connsiteY19" fmla="*/ 3118136 h 3354013"/>
              <a:gd name="connsiteX20" fmla="*/ 2035324 w 2375792"/>
              <a:gd name="connsiteY20" fmla="*/ 3098680 h 3354013"/>
              <a:gd name="connsiteX21" fmla="*/ 2045051 w 2375792"/>
              <a:gd name="connsiteY21" fmla="*/ 3079225 h 3354013"/>
              <a:gd name="connsiteX22" fmla="*/ 2069371 w 2375792"/>
              <a:gd name="connsiteY22" fmla="*/ 3059770 h 3354013"/>
              <a:gd name="connsiteX23" fmla="*/ 2098554 w 2375792"/>
              <a:gd name="connsiteY23" fmla="*/ 3020859 h 3354013"/>
              <a:gd name="connsiteX24" fmla="*/ 2161783 w 2375792"/>
              <a:gd name="connsiteY24" fmla="*/ 2952765 h 3354013"/>
              <a:gd name="connsiteX25" fmla="*/ 2200694 w 2375792"/>
              <a:gd name="connsiteY25" fmla="*/ 2894399 h 3354013"/>
              <a:gd name="connsiteX26" fmla="*/ 2239605 w 2375792"/>
              <a:gd name="connsiteY26" fmla="*/ 2850625 h 3354013"/>
              <a:gd name="connsiteX27" fmla="*/ 2297971 w 2375792"/>
              <a:gd name="connsiteY27" fmla="*/ 2743621 h 3354013"/>
              <a:gd name="connsiteX28" fmla="*/ 2322290 w 2375792"/>
              <a:gd name="connsiteY28" fmla="*/ 2660936 h 3354013"/>
              <a:gd name="connsiteX29" fmla="*/ 2327154 w 2375792"/>
              <a:gd name="connsiteY29" fmla="*/ 2641480 h 3354013"/>
              <a:gd name="connsiteX30" fmla="*/ 2336881 w 2375792"/>
              <a:gd name="connsiteY30" fmla="*/ 2607433 h 3354013"/>
              <a:gd name="connsiteX31" fmla="*/ 2346609 w 2375792"/>
              <a:gd name="connsiteY31" fmla="*/ 2393425 h 3354013"/>
              <a:gd name="connsiteX32" fmla="*/ 2356337 w 2375792"/>
              <a:gd name="connsiteY32" fmla="*/ 2305876 h 3354013"/>
              <a:gd name="connsiteX33" fmla="*/ 2375792 w 2375792"/>
              <a:gd name="connsiteY33" fmla="*/ 1902178 h 3354013"/>
              <a:gd name="connsiteX34" fmla="*/ 2366064 w 2375792"/>
              <a:gd name="connsiteY34" fmla="*/ 1089919 h 3354013"/>
              <a:gd name="connsiteX35" fmla="*/ 2351473 w 2375792"/>
              <a:gd name="connsiteY35" fmla="*/ 997506 h 3354013"/>
              <a:gd name="connsiteX36" fmla="*/ 2336881 w 2375792"/>
              <a:gd name="connsiteY36" fmla="*/ 866182 h 3354013"/>
              <a:gd name="connsiteX37" fmla="*/ 2332017 w 2375792"/>
              <a:gd name="connsiteY37" fmla="*/ 827272 h 3354013"/>
              <a:gd name="connsiteX38" fmla="*/ 2302834 w 2375792"/>
              <a:gd name="connsiteY38" fmla="*/ 715404 h 3354013"/>
              <a:gd name="connsiteX39" fmla="*/ 2278515 w 2375792"/>
              <a:gd name="connsiteY39" fmla="*/ 642446 h 3354013"/>
              <a:gd name="connsiteX40" fmla="*/ 2249332 w 2375792"/>
              <a:gd name="connsiteY40" fmla="*/ 545170 h 3354013"/>
              <a:gd name="connsiteX41" fmla="*/ 2239605 w 2375792"/>
              <a:gd name="connsiteY41" fmla="*/ 491667 h 3354013"/>
              <a:gd name="connsiteX42" fmla="*/ 2234741 w 2375792"/>
              <a:gd name="connsiteY42" fmla="*/ 472212 h 3354013"/>
              <a:gd name="connsiteX43" fmla="*/ 2210422 w 2375792"/>
              <a:gd name="connsiteY43" fmla="*/ 389527 h 3354013"/>
              <a:gd name="connsiteX44" fmla="*/ 2195830 w 2375792"/>
              <a:gd name="connsiteY44" fmla="*/ 365208 h 3354013"/>
              <a:gd name="connsiteX45" fmla="*/ 2181239 w 2375792"/>
              <a:gd name="connsiteY45" fmla="*/ 331161 h 3354013"/>
              <a:gd name="connsiteX46" fmla="*/ 2137464 w 2375792"/>
              <a:gd name="connsiteY46" fmla="*/ 292250 h 3354013"/>
              <a:gd name="connsiteX47" fmla="*/ 2108281 w 2375792"/>
              <a:gd name="connsiteY47" fmla="*/ 248476 h 3354013"/>
              <a:gd name="connsiteX48" fmla="*/ 2093690 w 2375792"/>
              <a:gd name="connsiteY48" fmla="*/ 229021 h 3354013"/>
              <a:gd name="connsiteX49" fmla="*/ 2069371 w 2375792"/>
              <a:gd name="connsiteY49" fmla="*/ 214429 h 3354013"/>
              <a:gd name="connsiteX50" fmla="*/ 2049915 w 2375792"/>
              <a:gd name="connsiteY50" fmla="*/ 190110 h 3354013"/>
              <a:gd name="connsiteX51" fmla="*/ 2025596 w 2375792"/>
              <a:gd name="connsiteY51" fmla="*/ 175519 h 3354013"/>
              <a:gd name="connsiteX52" fmla="*/ 1986685 w 2375792"/>
              <a:gd name="connsiteY52" fmla="*/ 151199 h 3354013"/>
              <a:gd name="connsiteX53" fmla="*/ 1972094 w 2375792"/>
              <a:gd name="connsiteY53" fmla="*/ 141472 h 3354013"/>
              <a:gd name="connsiteX54" fmla="*/ 1947775 w 2375792"/>
              <a:gd name="connsiteY54" fmla="*/ 136608 h 3354013"/>
              <a:gd name="connsiteX55" fmla="*/ 1913728 w 2375792"/>
              <a:gd name="connsiteY55" fmla="*/ 122016 h 3354013"/>
              <a:gd name="connsiteX56" fmla="*/ 1894273 w 2375792"/>
              <a:gd name="connsiteY56" fmla="*/ 112289 h 3354013"/>
              <a:gd name="connsiteX57" fmla="*/ 1869954 w 2375792"/>
              <a:gd name="connsiteY57" fmla="*/ 102561 h 3354013"/>
              <a:gd name="connsiteX58" fmla="*/ 1845634 w 2375792"/>
              <a:gd name="connsiteY58" fmla="*/ 87970 h 3354013"/>
              <a:gd name="connsiteX59" fmla="*/ 1801860 w 2375792"/>
              <a:gd name="connsiteY59" fmla="*/ 68514 h 3354013"/>
              <a:gd name="connsiteX60" fmla="*/ 1762949 w 2375792"/>
              <a:gd name="connsiteY60" fmla="*/ 49059 h 3354013"/>
              <a:gd name="connsiteX61" fmla="*/ 1733766 w 2375792"/>
              <a:gd name="connsiteY61" fmla="*/ 44195 h 3354013"/>
              <a:gd name="connsiteX62" fmla="*/ 1641354 w 2375792"/>
              <a:gd name="connsiteY62" fmla="*/ 34467 h 3354013"/>
              <a:gd name="connsiteX63" fmla="*/ 1437073 w 2375792"/>
              <a:gd name="connsiteY63" fmla="*/ 19876 h 3354013"/>
              <a:gd name="connsiteX64" fmla="*/ 1111196 w 2375792"/>
              <a:gd name="connsiteY64" fmla="*/ 10148 h 3354013"/>
              <a:gd name="connsiteX65" fmla="*/ 1082013 w 2375792"/>
              <a:gd name="connsiteY65" fmla="*/ 5284 h 3354013"/>
              <a:gd name="connsiteX66" fmla="*/ 1047966 w 2375792"/>
              <a:gd name="connsiteY66" fmla="*/ 421 h 3354013"/>
              <a:gd name="connsiteX67" fmla="*/ 799911 w 2375792"/>
              <a:gd name="connsiteY67" fmla="*/ 5284 h 3354013"/>
              <a:gd name="connsiteX68" fmla="*/ 678315 w 2375792"/>
              <a:gd name="connsiteY68" fmla="*/ 421 h 3354013"/>
              <a:gd name="connsiteX69" fmla="*/ 619949 w 2375792"/>
              <a:gd name="connsiteY69" fmla="*/ 15012 h 3354013"/>
              <a:gd name="connsiteX70" fmla="*/ 595630 w 2375792"/>
              <a:gd name="connsiteY70" fmla="*/ 19876 h 3354013"/>
              <a:gd name="connsiteX71" fmla="*/ 581039 w 2375792"/>
              <a:gd name="connsiteY71" fmla="*/ 29604 h 3354013"/>
              <a:gd name="connsiteX72" fmla="*/ 537264 w 2375792"/>
              <a:gd name="connsiteY72" fmla="*/ 34467 h 3354013"/>
              <a:gd name="connsiteX73" fmla="*/ 503217 w 2375792"/>
              <a:gd name="connsiteY73" fmla="*/ 39331 h 3354013"/>
              <a:gd name="connsiteX74" fmla="*/ 459443 w 2375792"/>
              <a:gd name="connsiteY74" fmla="*/ 53923 h 3354013"/>
              <a:gd name="connsiteX75" fmla="*/ 352439 w 2375792"/>
              <a:gd name="connsiteY75" fmla="*/ 68514 h 3354013"/>
              <a:gd name="connsiteX76" fmla="*/ 308664 w 2375792"/>
              <a:gd name="connsiteY76" fmla="*/ 78242 h 3354013"/>
              <a:gd name="connsiteX77" fmla="*/ 264890 w 2375792"/>
              <a:gd name="connsiteY77" fmla="*/ 97697 h 3354013"/>
              <a:gd name="connsiteX78" fmla="*/ 245434 w 2375792"/>
              <a:gd name="connsiteY78" fmla="*/ 107425 h 3354013"/>
              <a:gd name="connsiteX79" fmla="*/ 230843 w 2375792"/>
              <a:gd name="connsiteY79" fmla="*/ 112289 h 3354013"/>
              <a:gd name="connsiteX80" fmla="*/ 177341 w 2375792"/>
              <a:gd name="connsiteY80" fmla="*/ 136608 h 3354013"/>
              <a:gd name="connsiteX81" fmla="*/ 143294 w 2375792"/>
              <a:gd name="connsiteY81" fmla="*/ 156063 h 3354013"/>
              <a:gd name="connsiteX82" fmla="*/ 114111 w 2375792"/>
              <a:gd name="connsiteY82" fmla="*/ 165791 h 3354013"/>
              <a:gd name="connsiteX83" fmla="*/ 89792 w 2375792"/>
              <a:gd name="connsiteY83" fmla="*/ 190110 h 3354013"/>
              <a:gd name="connsiteX84" fmla="*/ 60609 w 2375792"/>
              <a:gd name="connsiteY84" fmla="*/ 229021 h 3354013"/>
              <a:gd name="connsiteX85" fmla="*/ 46017 w 2375792"/>
              <a:gd name="connsiteY85" fmla="*/ 248476 h 3354013"/>
              <a:gd name="connsiteX86" fmla="*/ 31426 w 2375792"/>
              <a:gd name="connsiteY86" fmla="*/ 263067 h 3354013"/>
              <a:gd name="connsiteX87" fmla="*/ 21698 w 2375792"/>
              <a:gd name="connsiteY87" fmla="*/ 287387 h 3354013"/>
              <a:gd name="connsiteX88" fmla="*/ 11971 w 2375792"/>
              <a:gd name="connsiteY88" fmla="*/ 404119 h 3354013"/>
              <a:gd name="connsiteX89" fmla="*/ 7107 w 2375792"/>
              <a:gd name="connsiteY89" fmla="*/ 423574 h 3354013"/>
              <a:gd name="connsiteX90" fmla="*/ 7107 w 2375792"/>
              <a:gd name="connsiteY90" fmla="*/ 477076 h 3354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2375792" h="3354013">
                <a:moveTo>
                  <a:pt x="16834" y="3025723"/>
                </a:moveTo>
                <a:cubicBezTo>
                  <a:pt x="953" y="3065428"/>
                  <a:pt x="-9113" y="3080665"/>
                  <a:pt x="11971" y="3137591"/>
                </a:cubicBezTo>
                <a:cubicBezTo>
                  <a:pt x="18391" y="3154926"/>
                  <a:pt x="60638" y="3181406"/>
                  <a:pt x="75200" y="3200821"/>
                </a:cubicBezTo>
                <a:cubicBezTo>
                  <a:pt x="87225" y="3216854"/>
                  <a:pt x="96866" y="3234203"/>
                  <a:pt x="118975" y="3239731"/>
                </a:cubicBezTo>
                <a:cubicBezTo>
                  <a:pt x="125460" y="3241352"/>
                  <a:pt x="131905" y="3243145"/>
                  <a:pt x="138430" y="3244595"/>
                </a:cubicBezTo>
                <a:cubicBezTo>
                  <a:pt x="148421" y="3246815"/>
                  <a:pt x="166911" y="3249108"/>
                  <a:pt x="177341" y="3254323"/>
                </a:cubicBezTo>
                <a:cubicBezTo>
                  <a:pt x="200618" y="3265961"/>
                  <a:pt x="191754" y="3273090"/>
                  <a:pt x="225979" y="3283506"/>
                </a:cubicBezTo>
                <a:cubicBezTo>
                  <a:pt x="251228" y="3291190"/>
                  <a:pt x="303800" y="3298097"/>
                  <a:pt x="303800" y="3298097"/>
                </a:cubicBezTo>
                <a:cubicBezTo>
                  <a:pt x="316770" y="3302961"/>
                  <a:pt x="329096" y="3310136"/>
                  <a:pt x="342711" y="3312689"/>
                </a:cubicBezTo>
                <a:cubicBezTo>
                  <a:pt x="425991" y="3328304"/>
                  <a:pt x="478750" y="3328199"/>
                  <a:pt x="561583" y="3332144"/>
                </a:cubicBezTo>
                <a:cubicBezTo>
                  <a:pt x="898671" y="3374281"/>
                  <a:pt x="649225" y="3344803"/>
                  <a:pt x="1510030" y="3332144"/>
                </a:cubicBezTo>
                <a:cubicBezTo>
                  <a:pt x="1537779" y="3331736"/>
                  <a:pt x="1565153" y="3325659"/>
                  <a:pt x="1592715" y="3322416"/>
                </a:cubicBezTo>
                <a:cubicBezTo>
                  <a:pt x="1605685" y="3319174"/>
                  <a:pt x="1618516" y="3315311"/>
                  <a:pt x="1631626" y="3312689"/>
                </a:cubicBezTo>
                <a:cubicBezTo>
                  <a:pt x="1642868" y="3310441"/>
                  <a:pt x="1654463" y="3310227"/>
                  <a:pt x="1665673" y="3307825"/>
                </a:cubicBezTo>
                <a:cubicBezTo>
                  <a:pt x="1677214" y="3305352"/>
                  <a:pt x="1688333" y="3301203"/>
                  <a:pt x="1699720" y="3298097"/>
                </a:cubicBezTo>
                <a:cubicBezTo>
                  <a:pt x="1738782" y="3287443"/>
                  <a:pt x="1733011" y="3293706"/>
                  <a:pt x="1792132" y="3268914"/>
                </a:cubicBezTo>
                <a:cubicBezTo>
                  <a:pt x="1818878" y="3257698"/>
                  <a:pt x="1846966" y="3247687"/>
                  <a:pt x="1869954" y="3230004"/>
                </a:cubicBezTo>
                <a:lnTo>
                  <a:pt x="1933183" y="3181365"/>
                </a:lnTo>
                <a:cubicBezTo>
                  <a:pt x="1933194" y="3181357"/>
                  <a:pt x="1972084" y="3152192"/>
                  <a:pt x="1972094" y="3152182"/>
                </a:cubicBezTo>
                <a:cubicBezTo>
                  <a:pt x="2004902" y="3119374"/>
                  <a:pt x="1988226" y="3127349"/>
                  <a:pt x="2015868" y="3118136"/>
                </a:cubicBezTo>
                <a:cubicBezTo>
                  <a:pt x="2022353" y="3111651"/>
                  <a:pt x="2029821" y="3106017"/>
                  <a:pt x="2035324" y="3098680"/>
                </a:cubicBezTo>
                <a:cubicBezTo>
                  <a:pt x="2039674" y="3092880"/>
                  <a:pt x="2040277" y="3084681"/>
                  <a:pt x="2045051" y="3079225"/>
                </a:cubicBezTo>
                <a:cubicBezTo>
                  <a:pt x="2051887" y="3071412"/>
                  <a:pt x="2061264" y="3066255"/>
                  <a:pt x="2069371" y="3059770"/>
                </a:cubicBezTo>
                <a:cubicBezTo>
                  <a:pt x="2080982" y="3024930"/>
                  <a:pt x="2063624" y="3069760"/>
                  <a:pt x="2098554" y="3020859"/>
                </a:cubicBezTo>
                <a:cubicBezTo>
                  <a:pt x="2146688" y="2953471"/>
                  <a:pt x="2093702" y="2995316"/>
                  <a:pt x="2161783" y="2952765"/>
                </a:cubicBezTo>
                <a:cubicBezTo>
                  <a:pt x="2174753" y="2933310"/>
                  <a:pt x="2186523" y="2912998"/>
                  <a:pt x="2200694" y="2894399"/>
                </a:cubicBezTo>
                <a:cubicBezTo>
                  <a:pt x="2212526" y="2878870"/>
                  <a:pt x="2229021" y="2867030"/>
                  <a:pt x="2239605" y="2850625"/>
                </a:cubicBezTo>
                <a:cubicBezTo>
                  <a:pt x="2261631" y="2816485"/>
                  <a:pt x="2297971" y="2743621"/>
                  <a:pt x="2297971" y="2743621"/>
                </a:cubicBezTo>
                <a:cubicBezTo>
                  <a:pt x="2307843" y="2694250"/>
                  <a:pt x="2297768" y="2739402"/>
                  <a:pt x="2322290" y="2660936"/>
                </a:cubicBezTo>
                <a:cubicBezTo>
                  <a:pt x="2324284" y="2654555"/>
                  <a:pt x="2325395" y="2647929"/>
                  <a:pt x="2327154" y="2641480"/>
                </a:cubicBezTo>
                <a:cubicBezTo>
                  <a:pt x="2330259" y="2630093"/>
                  <a:pt x="2333639" y="2618782"/>
                  <a:pt x="2336881" y="2607433"/>
                </a:cubicBezTo>
                <a:cubicBezTo>
                  <a:pt x="2340124" y="2536097"/>
                  <a:pt x="2342011" y="2464686"/>
                  <a:pt x="2346609" y="2393425"/>
                </a:cubicBezTo>
                <a:cubicBezTo>
                  <a:pt x="2348499" y="2364123"/>
                  <a:pt x="2354596" y="2335187"/>
                  <a:pt x="2356337" y="2305876"/>
                </a:cubicBezTo>
                <a:cubicBezTo>
                  <a:pt x="2364326" y="2171391"/>
                  <a:pt x="2369307" y="2036744"/>
                  <a:pt x="2375792" y="1902178"/>
                </a:cubicBezTo>
                <a:cubicBezTo>
                  <a:pt x="2372549" y="1631425"/>
                  <a:pt x="2373340" y="1360594"/>
                  <a:pt x="2366064" y="1089919"/>
                </a:cubicBezTo>
                <a:cubicBezTo>
                  <a:pt x="2365226" y="1058744"/>
                  <a:pt x="2355507" y="1028430"/>
                  <a:pt x="2351473" y="997506"/>
                </a:cubicBezTo>
                <a:cubicBezTo>
                  <a:pt x="2345776" y="953832"/>
                  <a:pt x="2341882" y="909941"/>
                  <a:pt x="2336881" y="866182"/>
                </a:cubicBezTo>
                <a:cubicBezTo>
                  <a:pt x="2335397" y="853196"/>
                  <a:pt x="2334288" y="840144"/>
                  <a:pt x="2332017" y="827272"/>
                </a:cubicBezTo>
                <a:cubicBezTo>
                  <a:pt x="2325949" y="792884"/>
                  <a:pt x="2312532" y="746653"/>
                  <a:pt x="2302834" y="715404"/>
                </a:cubicBezTo>
                <a:cubicBezTo>
                  <a:pt x="2295236" y="690921"/>
                  <a:pt x="2285748" y="667039"/>
                  <a:pt x="2278515" y="642446"/>
                </a:cubicBezTo>
                <a:cubicBezTo>
                  <a:pt x="2252749" y="554843"/>
                  <a:pt x="2263281" y="587016"/>
                  <a:pt x="2249332" y="545170"/>
                </a:cubicBezTo>
                <a:cubicBezTo>
                  <a:pt x="2245816" y="524075"/>
                  <a:pt x="2244132" y="512041"/>
                  <a:pt x="2239605" y="491667"/>
                </a:cubicBezTo>
                <a:cubicBezTo>
                  <a:pt x="2238155" y="485142"/>
                  <a:pt x="2236244" y="478725"/>
                  <a:pt x="2234741" y="472212"/>
                </a:cubicBezTo>
                <a:cubicBezTo>
                  <a:pt x="2225970" y="434206"/>
                  <a:pt x="2226589" y="424556"/>
                  <a:pt x="2210422" y="389527"/>
                </a:cubicBezTo>
                <a:cubicBezTo>
                  <a:pt x="2206460" y="380943"/>
                  <a:pt x="2200058" y="373664"/>
                  <a:pt x="2195830" y="365208"/>
                </a:cubicBezTo>
                <a:cubicBezTo>
                  <a:pt x="2190308" y="354164"/>
                  <a:pt x="2188088" y="341435"/>
                  <a:pt x="2181239" y="331161"/>
                </a:cubicBezTo>
                <a:cubicBezTo>
                  <a:pt x="2140554" y="270133"/>
                  <a:pt x="2173610" y="335625"/>
                  <a:pt x="2137464" y="292250"/>
                </a:cubicBezTo>
                <a:cubicBezTo>
                  <a:pt x="2126237" y="278778"/>
                  <a:pt x="2118263" y="262894"/>
                  <a:pt x="2108281" y="248476"/>
                </a:cubicBezTo>
                <a:cubicBezTo>
                  <a:pt x="2103667" y="241811"/>
                  <a:pt x="2099790" y="234359"/>
                  <a:pt x="2093690" y="229021"/>
                </a:cubicBezTo>
                <a:cubicBezTo>
                  <a:pt x="2086575" y="222796"/>
                  <a:pt x="2077477" y="219293"/>
                  <a:pt x="2069371" y="214429"/>
                </a:cubicBezTo>
                <a:cubicBezTo>
                  <a:pt x="2062886" y="206323"/>
                  <a:pt x="2057674" y="197007"/>
                  <a:pt x="2049915" y="190110"/>
                </a:cubicBezTo>
                <a:cubicBezTo>
                  <a:pt x="2042849" y="183830"/>
                  <a:pt x="2033462" y="180763"/>
                  <a:pt x="2025596" y="175519"/>
                </a:cubicBezTo>
                <a:cubicBezTo>
                  <a:pt x="1955854" y="129024"/>
                  <a:pt x="2053183" y="189197"/>
                  <a:pt x="1986685" y="151199"/>
                </a:cubicBezTo>
                <a:cubicBezTo>
                  <a:pt x="1981610" y="148299"/>
                  <a:pt x="1977567" y="143524"/>
                  <a:pt x="1972094" y="141472"/>
                </a:cubicBezTo>
                <a:cubicBezTo>
                  <a:pt x="1964353" y="138569"/>
                  <a:pt x="1955881" y="138229"/>
                  <a:pt x="1947775" y="136608"/>
                </a:cubicBezTo>
                <a:cubicBezTo>
                  <a:pt x="1883282" y="104360"/>
                  <a:pt x="1963804" y="143476"/>
                  <a:pt x="1913728" y="122016"/>
                </a:cubicBezTo>
                <a:cubicBezTo>
                  <a:pt x="1907064" y="119160"/>
                  <a:pt x="1900898" y="115234"/>
                  <a:pt x="1894273" y="112289"/>
                </a:cubicBezTo>
                <a:cubicBezTo>
                  <a:pt x="1886295" y="108743"/>
                  <a:pt x="1877763" y="106465"/>
                  <a:pt x="1869954" y="102561"/>
                </a:cubicBezTo>
                <a:cubicBezTo>
                  <a:pt x="1861498" y="98333"/>
                  <a:pt x="1854090" y="92198"/>
                  <a:pt x="1845634" y="87970"/>
                </a:cubicBezTo>
                <a:cubicBezTo>
                  <a:pt x="1831352" y="80829"/>
                  <a:pt x="1816308" y="75313"/>
                  <a:pt x="1801860" y="68514"/>
                </a:cubicBezTo>
                <a:cubicBezTo>
                  <a:pt x="1788739" y="62339"/>
                  <a:pt x="1776605" y="53936"/>
                  <a:pt x="1762949" y="49059"/>
                </a:cubicBezTo>
                <a:cubicBezTo>
                  <a:pt x="1753662" y="45742"/>
                  <a:pt x="1743513" y="45695"/>
                  <a:pt x="1733766" y="44195"/>
                </a:cubicBezTo>
                <a:cubicBezTo>
                  <a:pt x="1675680" y="35258"/>
                  <a:pt x="1719171" y="42517"/>
                  <a:pt x="1641354" y="34467"/>
                </a:cubicBezTo>
                <a:cubicBezTo>
                  <a:pt x="1490870" y="18900"/>
                  <a:pt x="1626611" y="27458"/>
                  <a:pt x="1437073" y="19876"/>
                </a:cubicBezTo>
                <a:cubicBezTo>
                  <a:pt x="1312190" y="-5102"/>
                  <a:pt x="1445144" y="19970"/>
                  <a:pt x="1111196" y="10148"/>
                </a:cubicBezTo>
                <a:cubicBezTo>
                  <a:pt x="1101338" y="9858"/>
                  <a:pt x="1091760" y="6783"/>
                  <a:pt x="1082013" y="5284"/>
                </a:cubicBezTo>
                <a:cubicBezTo>
                  <a:pt x="1070682" y="3541"/>
                  <a:pt x="1059315" y="2042"/>
                  <a:pt x="1047966" y="421"/>
                </a:cubicBezTo>
                <a:lnTo>
                  <a:pt x="799911" y="5284"/>
                </a:lnTo>
                <a:cubicBezTo>
                  <a:pt x="759347" y="5284"/>
                  <a:pt x="718820" y="-1769"/>
                  <a:pt x="678315" y="421"/>
                </a:cubicBezTo>
                <a:cubicBezTo>
                  <a:pt x="658290" y="1503"/>
                  <a:pt x="639614" y="11079"/>
                  <a:pt x="619949" y="15012"/>
                </a:cubicBezTo>
                <a:lnTo>
                  <a:pt x="595630" y="19876"/>
                </a:lnTo>
                <a:cubicBezTo>
                  <a:pt x="590766" y="23119"/>
                  <a:pt x="586710" y="28186"/>
                  <a:pt x="581039" y="29604"/>
                </a:cubicBezTo>
                <a:cubicBezTo>
                  <a:pt x="566796" y="33165"/>
                  <a:pt x="551832" y="32646"/>
                  <a:pt x="537264" y="34467"/>
                </a:cubicBezTo>
                <a:cubicBezTo>
                  <a:pt x="525888" y="35889"/>
                  <a:pt x="514566" y="37710"/>
                  <a:pt x="503217" y="39331"/>
                </a:cubicBezTo>
                <a:cubicBezTo>
                  <a:pt x="488626" y="44195"/>
                  <a:pt x="474543" y="51000"/>
                  <a:pt x="459443" y="53923"/>
                </a:cubicBezTo>
                <a:cubicBezTo>
                  <a:pt x="424101" y="60763"/>
                  <a:pt x="387580" y="60705"/>
                  <a:pt x="352439" y="68514"/>
                </a:cubicBezTo>
                <a:lnTo>
                  <a:pt x="308664" y="78242"/>
                </a:lnTo>
                <a:cubicBezTo>
                  <a:pt x="280592" y="96958"/>
                  <a:pt x="308300" y="80333"/>
                  <a:pt x="264890" y="97697"/>
                </a:cubicBezTo>
                <a:cubicBezTo>
                  <a:pt x="258158" y="100390"/>
                  <a:pt x="252099" y="104569"/>
                  <a:pt x="245434" y="107425"/>
                </a:cubicBezTo>
                <a:cubicBezTo>
                  <a:pt x="240722" y="109445"/>
                  <a:pt x="235429" y="109996"/>
                  <a:pt x="230843" y="112289"/>
                </a:cubicBezTo>
                <a:cubicBezTo>
                  <a:pt x="179608" y="137907"/>
                  <a:pt x="215299" y="127118"/>
                  <a:pt x="177341" y="136608"/>
                </a:cubicBezTo>
                <a:cubicBezTo>
                  <a:pt x="165992" y="143093"/>
                  <a:pt x="155162" y="150585"/>
                  <a:pt x="143294" y="156063"/>
                </a:cubicBezTo>
                <a:cubicBezTo>
                  <a:pt x="133984" y="160360"/>
                  <a:pt x="114111" y="165791"/>
                  <a:pt x="114111" y="165791"/>
                </a:cubicBezTo>
                <a:cubicBezTo>
                  <a:pt x="92369" y="180287"/>
                  <a:pt x="105050" y="169130"/>
                  <a:pt x="89792" y="190110"/>
                </a:cubicBezTo>
                <a:cubicBezTo>
                  <a:pt x="80256" y="203222"/>
                  <a:pt x="70337" y="216051"/>
                  <a:pt x="60609" y="229021"/>
                </a:cubicBezTo>
                <a:cubicBezTo>
                  <a:pt x="55745" y="235506"/>
                  <a:pt x="51749" y="242744"/>
                  <a:pt x="46017" y="248476"/>
                </a:cubicBezTo>
                <a:lnTo>
                  <a:pt x="31426" y="263067"/>
                </a:lnTo>
                <a:cubicBezTo>
                  <a:pt x="28183" y="271174"/>
                  <a:pt x="24459" y="279104"/>
                  <a:pt x="21698" y="287387"/>
                </a:cubicBezTo>
                <a:cubicBezTo>
                  <a:pt x="9423" y="324211"/>
                  <a:pt x="14915" y="368784"/>
                  <a:pt x="11971" y="404119"/>
                </a:cubicBezTo>
                <a:cubicBezTo>
                  <a:pt x="11416" y="410781"/>
                  <a:pt x="7552" y="416904"/>
                  <a:pt x="7107" y="423574"/>
                </a:cubicBezTo>
                <a:cubicBezTo>
                  <a:pt x="5921" y="441368"/>
                  <a:pt x="7107" y="459242"/>
                  <a:pt x="7107" y="477076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49364" y="3736209"/>
            <a:ext cx="1752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Loop</a:t>
            </a:r>
            <a:r>
              <a:rPr lang="en-US" dirty="0" smtClean="0">
                <a:solidFill>
                  <a:srgbClr val="FF0000"/>
                </a:solidFill>
              </a:rPr>
              <a:t>: allows you to </a:t>
            </a:r>
            <a:r>
              <a:rPr lang="en-US" b="1" dirty="0" smtClean="0">
                <a:solidFill>
                  <a:srgbClr val="FF0000"/>
                </a:solidFill>
              </a:rPr>
              <a:t>repeat</a:t>
            </a:r>
            <a:r>
              <a:rPr lang="en-US" dirty="0" smtClean="0">
                <a:solidFill>
                  <a:srgbClr val="FF0000"/>
                </a:solidFill>
              </a:rPr>
              <a:t> the same tasks over and over again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234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13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How To Determine If Loops Can Be Applied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Something needs to occur multiple times (generally it will repeat itself as long as it’s true some condition (a Boolean expression) has been met).</a:t>
            </a:r>
          </a:p>
          <a:p>
            <a:r>
              <a:rPr lang="en-US" altLang="en-US" b="1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Example 1 </a:t>
            </a:r>
            <a:r>
              <a:rPr lang="en-US" altLang="en-US" b="1" dirty="0"/>
              <a:t>(re-run an entire program</a:t>
            </a:r>
            <a:r>
              <a:rPr lang="en-US" altLang="en-US" b="1" dirty="0" smtClean="0"/>
              <a:t>)</a:t>
            </a:r>
            <a:r>
              <a:rPr lang="en-US" altLang="en-US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5492" name="Text Box 20"/>
          <p:cNvSpPr txBox="1">
            <a:spLocks noChangeArrowheads="1"/>
          </p:cNvSpPr>
          <p:nvPr/>
        </p:nvSpPr>
        <p:spPr bwMode="auto">
          <a:xfrm>
            <a:off x="5260705" y="3144185"/>
            <a:ext cx="39814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CA" altLang="en-US" sz="1800" dirty="0">
                <a:latin typeface="Comic Sans MS" panose="030F0702030302020204" pitchFamily="66" charset="0"/>
              </a:rPr>
              <a:t>While the player wants to play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CA" altLang="en-US" sz="1800" dirty="0">
                <a:latin typeface="Comic Sans MS" panose="030F0702030302020204" pitchFamily="66" charset="0"/>
              </a:rPr>
              <a:t>     Run the game </a:t>
            </a:r>
            <a:r>
              <a:rPr lang="en-CA" altLang="en-US" sz="1800" dirty="0" smtClean="0">
                <a:latin typeface="Comic Sans MS" panose="030F0702030302020204" pitchFamily="66" charset="0"/>
              </a:rPr>
              <a:t>again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 smtClean="0">
                <a:latin typeface="Comic Sans MS" panose="030F0702030302020204" pitchFamily="66" charset="0"/>
              </a:rPr>
              <a:t>End while</a:t>
            </a:r>
            <a:endParaRPr lang="en-CA" altLang="en-US" sz="1800" dirty="0">
              <a:latin typeface="Comic Sans MS" panose="030F0702030302020204" pitchFamily="66" charset="0"/>
            </a:endParaRPr>
          </a:p>
        </p:txBody>
      </p:sp>
      <p:sp>
        <p:nvSpPr>
          <p:cNvPr id="105493" name="AutoShape 21"/>
          <p:cNvSpPr>
            <a:spLocks noChangeArrowheads="1"/>
          </p:cNvSpPr>
          <p:nvPr/>
        </p:nvSpPr>
        <p:spPr bwMode="auto">
          <a:xfrm>
            <a:off x="1343034" y="3144245"/>
            <a:ext cx="2360613" cy="914400"/>
          </a:xfrm>
          <a:prstGeom prst="diamond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000" dirty="0">
                <a:latin typeface="Arial" panose="020B0604020202020204" pitchFamily="34" charset="0"/>
              </a:rPr>
              <a:t>Play again?</a:t>
            </a:r>
          </a:p>
        </p:txBody>
      </p:sp>
      <p:sp>
        <p:nvSpPr>
          <p:cNvPr id="105494" name="Rectangle 22"/>
          <p:cNvSpPr>
            <a:spLocks noChangeArrowheads="1"/>
          </p:cNvSpPr>
          <p:nvPr/>
        </p:nvSpPr>
        <p:spPr bwMode="auto">
          <a:xfrm>
            <a:off x="1475586" y="4398702"/>
            <a:ext cx="21336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000" dirty="0">
                <a:latin typeface="Arial" panose="020B0604020202020204" pitchFamily="34" charset="0"/>
              </a:rPr>
              <a:t>Run game again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236409" y="4011353"/>
            <a:ext cx="306387" cy="387349"/>
            <a:chOff x="5656386" y="3387725"/>
            <a:chExt cx="306264" cy="387733"/>
          </a:xfrm>
        </p:grpSpPr>
        <p:cxnSp>
          <p:nvCxnSpPr>
            <p:cNvPr id="8213" name="AutoShape 23"/>
            <p:cNvCxnSpPr>
              <a:cxnSpLocks noChangeShapeType="1"/>
            </p:cNvCxnSpPr>
            <p:nvPr/>
          </p:nvCxnSpPr>
          <p:spPr bwMode="auto">
            <a:xfrm>
              <a:off x="5922979" y="3462411"/>
              <a:ext cx="793" cy="313047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14" name="Text Box 26"/>
            <p:cNvSpPr txBox="1">
              <a:spLocks noChangeArrowheads="1"/>
            </p:cNvSpPr>
            <p:nvPr/>
          </p:nvSpPr>
          <p:spPr bwMode="auto">
            <a:xfrm>
              <a:off x="5656386" y="3387725"/>
              <a:ext cx="306264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 dirty="0"/>
                <a:t>Y</a:t>
              </a:r>
            </a:p>
          </p:txBody>
        </p: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57234" y="3587157"/>
            <a:ext cx="800100" cy="990600"/>
            <a:chOff x="4057244" y="2971801"/>
            <a:chExt cx="800505" cy="990600"/>
          </a:xfrm>
        </p:grpSpPr>
        <p:sp>
          <p:nvSpPr>
            <p:cNvPr id="8210" name="Line 27"/>
            <p:cNvSpPr>
              <a:spLocks noChangeShapeType="1"/>
            </p:cNvSpPr>
            <p:nvPr/>
          </p:nvSpPr>
          <p:spPr bwMode="auto">
            <a:xfrm flipH="1">
              <a:off x="4057244" y="3962401"/>
              <a:ext cx="80050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 dirty="0"/>
            </a:p>
          </p:txBody>
        </p:sp>
        <p:sp>
          <p:nvSpPr>
            <p:cNvPr id="8211" name="Line 28"/>
            <p:cNvSpPr>
              <a:spLocks noChangeShapeType="1"/>
            </p:cNvSpPr>
            <p:nvPr/>
          </p:nvSpPr>
          <p:spPr bwMode="auto">
            <a:xfrm flipV="1">
              <a:off x="4057245" y="2971801"/>
              <a:ext cx="0" cy="990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 dirty="0"/>
            </a:p>
          </p:txBody>
        </p:sp>
        <p:sp>
          <p:nvSpPr>
            <p:cNvPr id="8212" name="Line 29"/>
            <p:cNvSpPr>
              <a:spLocks noChangeShapeType="1"/>
            </p:cNvSpPr>
            <p:nvPr/>
          </p:nvSpPr>
          <p:spPr bwMode="auto">
            <a:xfrm>
              <a:off x="4057245" y="2971801"/>
              <a:ext cx="685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 dirty="0"/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1571634" y="3268070"/>
            <a:ext cx="3048000" cy="2466975"/>
            <a:chOff x="4972050" y="2652186"/>
            <a:chExt cx="3048000" cy="2467502"/>
          </a:xfrm>
        </p:grpSpPr>
        <p:sp>
          <p:nvSpPr>
            <p:cNvPr id="8205" name="Oval 25"/>
            <p:cNvSpPr>
              <a:spLocks noChangeArrowheads="1"/>
            </p:cNvSpPr>
            <p:nvPr/>
          </p:nvSpPr>
          <p:spPr bwMode="auto">
            <a:xfrm>
              <a:off x="4972050" y="4662488"/>
              <a:ext cx="19050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2000" dirty="0">
                  <a:latin typeface="Arial" panose="020B0604020202020204" pitchFamily="34" charset="0"/>
                </a:rPr>
                <a:t>END GAME</a:t>
              </a:r>
            </a:p>
          </p:txBody>
        </p:sp>
        <p:sp>
          <p:nvSpPr>
            <p:cNvPr id="8206" name="Text Box 30"/>
            <p:cNvSpPr txBox="1">
              <a:spLocks noChangeArrowheads="1"/>
            </p:cNvSpPr>
            <p:nvPr/>
          </p:nvSpPr>
          <p:spPr bwMode="auto">
            <a:xfrm>
              <a:off x="7181850" y="2652186"/>
              <a:ext cx="533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 dirty="0"/>
                <a:t>N</a:t>
              </a:r>
            </a:p>
          </p:txBody>
        </p:sp>
        <p:sp>
          <p:nvSpPr>
            <p:cNvPr id="8207" name="Line 31"/>
            <p:cNvSpPr>
              <a:spLocks noChangeShapeType="1"/>
            </p:cNvSpPr>
            <p:nvPr/>
          </p:nvSpPr>
          <p:spPr bwMode="auto">
            <a:xfrm>
              <a:off x="7164016" y="2971802"/>
              <a:ext cx="85603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 dirty="0"/>
            </a:p>
          </p:txBody>
        </p:sp>
        <p:sp>
          <p:nvSpPr>
            <p:cNvPr id="8208" name="Line 32"/>
            <p:cNvSpPr>
              <a:spLocks noChangeShapeType="1"/>
            </p:cNvSpPr>
            <p:nvPr/>
          </p:nvSpPr>
          <p:spPr bwMode="auto">
            <a:xfrm>
              <a:off x="8020050" y="2986088"/>
              <a:ext cx="0" cy="1905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 dirty="0"/>
            </a:p>
          </p:txBody>
        </p:sp>
        <p:sp>
          <p:nvSpPr>
            <p:cNvPr id="8209" name="Line 33"/>
            <p:cNvSpPr>
              <a:spLocks noChangeShapeType="1"/>
            </p:cNvSpPr>
            <p:nvPr/>
          </p:nvSpPr>
          <p:spPr bwMode="auto">
            <a:xfrm flipH="1">
              <a:off x="6877050" y="4891088"/>
              <a:ext cx="1143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 dirty="0"/>
            </a:p>
          </p:txBody>
        </p:sp>
      </p:grp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19134" y="2744196"/>
            <a:ext cx="41338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 smtClean="0"/>
              <a:t>Flowchart</a:t>
            </a:r>
            <a:endParaRPr lang="en-US" altLang="en-US" sz="2000" b="1" dirty="0"/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5265467" y="2744135"/>
            <a:ext cx="35956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 smtClean="0"/>
              <a:t>Pseudo </a:t>
            </a:r>
            <a:r>
              <a:rPr lang="en-US" altLang="en-US" sz="2000" b="1" dirty="0"/>
              <a:t>code </a:t>
            </a:r>
            <a:r>
              <a:rPr lang="en-US" altLang="en-US" sz="2000" b="1" dirty="0" smtClean="0"/>
              <a:t>(code like format)</a:t>
            </a:r>
            <a:endParaRPr lang="en-US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834741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3" grpId="1" build="allAtOnce"/>
      <p:bldP spid="105492" grpId="0"/>
      <p:bldP spid="105493" grpId="0" animBg="1"/>
      <p:bldP spid="105494" grpId="0" animBg="1"/>
      <p:bldP spid="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How To Determine If Loops Can Be Applied (2)</a:t>
            </a:r>
            <a:endParaRPr lang="en-CA" altLang="en-US" dirty="0" smtClean="0"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65138" y="1100138"/>
            <a:ext cx="8178800" cy="474662"/>
          </a:xfrm>
        </p:spPr>
        <p:txBody>
          <a:bodyPr/>
          <a:lstStyle/>
          <a:p>
            <a:r>
              <a:rPr lang="en-US" altLang="en-US" b="1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Example 2</a:t>
            </a:r>
            <a:r>
              <a:rPr lang="en-US" altLang="en-US" dirty="0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(r</a:t>
            </a:r>
            <a:r>
              <a:rPr lang="en-US" altLang="en-US" dirty="0" smtClean="0">
                <a:latin typeface="Arial" panose="020B0604020202020204" pitchFamily="34" charset="0"/>
              </a:rPr>
              <a:t>e-running </a:t>
            </a:r>
            <a:r>
              <a:rPr lang="en-US" altLang="en-US" dirty="0">
                <a:latin typeface="Arial" panose="020B0604020202020204" pitchFamily="34" charset="0"/>
              </a:rPr>
              <a:t>specific parts of the </a:t>
            </a:r>
            <a:r>
              <a:rPr lang="en-US" altLang="en-US" dirty="0" smtClean="0">
                <a:latin typeface="Arial" panose="020B0604020202020204" pitchFamily="34" charset="0"/>
              </a:rPr>
              <a:t>program)</a:t>
            </a:r>
            <a:endParaRPr lang="en-US" altLang="en-US" dirty="0">
              <a:latin typeface="Arial" panose="020B0604020202020204" pitchFamily="34" charset="0"/>
            </a:endParaRPr>
          </a:p>
          <a:p>
            <a:endParaRPr lang="en-CA" altLang="en-US" dirty="0" smtClean="0"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06503" name="AutoShape 7"/>
          <p:cNvSpPr>
            <a:spLocks noChangeArrowheads="1"/>
          </p:cNvSpPr>
          <p:nvPr/>
        </p:nvSpPr>
        <p:spPr bwMode="auto">
          <a:xfrm>
            <a:off x="1362419" y="3370290"/>
            <a:ext cx="2360612" cy="914400"/>
          </a:xfrm>
          <a:prstGeom prst="diamond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000" dirty="0">
                <a:latin typeface="Arial" panose="020B0604020202020204" pitchFamily="34" charset="0"/>
              </a:rPr>
              <a:t>Invalid input?</a:t>
            </a:r>
          </a:p>
        </p:txBody>
      </p:sp>
      <p:sp>
        <p:nvSpPr>
          <p:cNvPr id="106504" name="Rectangle 8"/>
          <p:cNvSpPr>
            <a:spLocks noChangeArrowheads="1"/>
          </p:cNvSpPr>
          <p:nvPr/>
        </p:nvSpPr>
        <p:spPr bwMode="auto">
          <a:xfrm>
            <a:off x="1438619" y="4589490"/>
            <a:ext cx="22098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2000" dirty="0">
                <a:latin typeface="Arial" panose="020B0604020202020204" pitchFamily="34" charset="0"/>
              </a:rPr>
              <a:t>Ask for input again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2224431" y="4252940"/>
            <a:ext cx="317500" cy="365125"/>
            <a:chOff x="2386806" y="4739480"/>
            <a:chExt cx="317500" cy="366713"/>
          </a:xfrm>
        </p:grpSpPr>
        <p:cxnSp>
          <p:nvCxnSpPr>
            <p:cNvPr id="9237" name="AutoShape 10"/>
            <p:cNvCxnSpPr>
              <a:cxnSpLocks noChangeShapeType="1"/>
            </p:cNvCxnSpPr>
            <p:nvPr/>
          </p:nvCxnSpPr>
          <p:spPr bwMode="auto">
            <a:xfrm>
              <a:off x="2704306" y="4770437"/>
              <a:ext cx="0" cy="3048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38" name="Text Box 11"/>
            <p:cNvSpPr txBox="1">
              <a:spLocks noChangeArrowheads="1"/>
            </p:cNvSpPr>
            <p:nvPr/>
          </p:nvSpPr>
          <p:spPr bwMode="auto">
            <a:xfrm>
              <a:off x="2386806" y="4739480"/>
              <a:ext cx="304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 dirty="0"/>
                <a:t>Y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752819" y="3827490"/>
            <a:ext cx="685800" cy="990600"/>
            <a:chOff x="2640" y="1728"/>
            <a:chExt cx="432" cy="624"/>
          </a:xfrm>
        </p:grpSpPr>
        <p:sp>
          <p:nvSpPr>
            <p:cNvPr id="9234" name="Line 13"/>
            <p:cNvSpPr>
              <a:spLocks noChangeShapeType="1"/>
            </p:cNvSpPr>
            <p:nvPr/>
          </p:nvSpPr>
          <p:spPr bwMode="auto">
            <a:xfrm flipH="1">
              <a:off x="2640" y="2352"/>
              <a:ext cx="4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 dirty="0"/>
            </a:p>
          </p:txBody>
        </p:sp>
        <p:sp>
          <p:nvSpPr>
            <p:cNvPr id="9235" name="Line 14"/>
            <p:cNvSpPr>
              <a:spLocks noChangeShapeType="1"/>
            </p:cNvSpPr>
            <p:nvPr/>
          </p:nvSpPr>
          <p:spPr bwMode="auto">
            <a:xfrm flipV="1">
              <a:off x="2640" y="1728"/>
              <a:ext cx="0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 dirty="0"/>
            </a:p>
          </p:txBody>
        </p:sp>
        <p:sp>
          <p:nvSpPr>
            <p:cNvPr id="9236" name="Line 15"/>
            <p:cNvSpPr>
              <a:spLocks noChangeShapeType="1"/>
            </p:cNvSpPr>
            <p:nvPr/>
          </p:nvSpPr>
          <p:spPr bwMode="auto">
            <a:xfrm>
              <a:off x="2640" y="1728"/>
              <a:ext cx="4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 dirty="0"/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48219" y="3446490"/>
            <a:ext cx="2590800" cy="2759075"/>
            <a:chOff x="1392" y="2256"/>
            <a:chExt cx="1632" cy="1738"/>
          </a:xfrm>
        </p:grpSpPr>
        <p:sp>
          <p:nvSpPr>
            <p:cNvPr id="9229" name="Text Box 18"/>
            <p:cNvSpPr txBox="1">
              <a:spLocks noChangeArrowheads="1"/>
            </p:cNvSpPr>
            <p:nvPr/>
          </p:nvSpPr>
          <p:spPr bwMode="auto">
            <a:xfrm>
              <a:off x="2496" y="2256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1800" dirty="0"/>
                <a:t>N</a:t>
              </a:r>
            </a:p>
          </p:txBody>
        </p:sp>
        <p:sp>
          <p:nvSpPr>
            <p:cNvPr id="9230" name="Line 19"/>
            <p:cNvSpPr>
              <a:spLocks noChangeShapeType="1"/>
            </p:cNvSpPr>
            <p:nvPr/>
          </p:nvSpPr>
          <p:spPr bwMode="auto">
            <a:xfrm>
              <a:off x="2448" y="2496"/>
              <a:ext cx="5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 dirty="0"/>
            </a:p>
          </p:txBody>
        </p:sp>
        <p:sp>
          <p:nvSpPr>
            <p:cNvPr id="9231" name="Line 20"/>
            <p:cNvSpPr>
              <a:spLocks noChangeShapeType="1"/>
            </p:cNvSpPr>
            <p:nvPr/>
          </p:nvSpPr>
          <p:spPr bwMode="auto">
            <a:xfrm>
              <a:off x="3024" y="2496"/>
              <a:ext cx="0" cy="1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 dirty="0"/>
            </a:p>
          </p:txBody>
        </p:sp>
        <p:sp>
          <p:nvSpPr>
            <p:cNvPr id="9232" name="Line 21"/>
            <p:cNvSpPr>
              <a:spLocks noChangeShapeType="1"/>
            </p:cNvSpPr>
            <p:nvPr/>
          </p:nvSpPr>
          <p:spPr bwMode="auto">
            <a:xfrm flipH="1">
              <a:off x="2064" y="3696"/>
              <a:ext cx="9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CA" dirty="0"/>
            </a:p>
          </p:txBody>
        </p:sp>
        <p:sp>
          <p:nvSpPr>
            <p:cNvPr id="9233" name="Text Box 24"/>
            <p:cNvSpPr txBox="1">
              <a:spLocks noChangeArrowheads="1"/>
            </p:cNvSpPr>
            <p:nvPr/>
          </p:nvSpPr>
          <p:spPr bwMode="auto">
            <a:xfrm>
              <a:off x="1392" y="3552"/>
              <a:ext cx="76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CA" altLang="en-US" sz="2000" dirty="0">
                  <a:latin typeface="Arial" panose="020B0604020202020204" pitchFamily="34" charset="0"/>
                </a:rPr>
                <a:t>…rest of program</a:t>
              </a:r>
            </a:p>
          </p:txBody>
        </p:sp>
      </p:grpSp>
      <p:sp>
        <p:nvSpPr>
          <p:cNvPr id="106522" name="Text Box 26"/>
          <p:cNvSpPr txBox="1">
            <a:spLocks noChangeArrowheads="1"/>
          </p:cNvSpPr>
          <p:nvPr/>
        </p:nvSpPr>
        <p:spPr bwMode="auto">
          <a:xfrm>
            <a:off x="5361331" y="3370290"/>
            <a:ext cx="3581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CA" altLang="en-US" sz="1800" dirty="0">
                <a:latin typeface="Comic Sans MS" panose="030F0702030302020204" pitchFamily="66" charset="0"/>
              </a:rPr>
              <a:t>While input is invalid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CA" altLang="en-US" sz="1800" dirty="0">
                <a:latin typeface="Comic Sans MS" panose="030F0702030302020204" pitchFamily="66" charset="0"/>
              </a:rPr>
              <a:t>     Prompt user for </a:t>
            </a:r>
            <a:r>
              <a:rPr lang="en-CA" altLang="en-US" sz="1800" dirty="0" smtClean="0">
                <a:latin typeface="Comic Sans MS" panose="030F0702030302020204" pitchFamily="66" charset="0"/>
              </a:rPr>
              <a:t>input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 smtClean="0">
                <a:latin typeface="Comic Sans MS" panose="030F0702030302020204" pitchFamily="66" charset="0"/>
              </a:rPr>
              <a:t>End while</a:t>
            </a:r>
            <a:endParaRPr lang="en-CA" altLang="en-US" sz="1800" dirty="0"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713131" y="2860702"/>
            <a:ext cx="14493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/>
              <a:t>Flowchart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361331" y="2970180"/>
            <a:ext cx="20002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 smtClean="0"/>
              <a:t>Pseudo code</a:t>
            </a:r>
            <a:endParaRPr lang="en-US" altLang="en-US" sz="2000" b="1" dirty="0"/>
          </a:p>
        </p:txBody>
      </p:sp>
      <p:grpSp>
        <p:nvGrpSpPr>
          <p:cNvPr id="7" name="Group 6"/>
          <p:cNvGrpSpPr/>
          <p:nvPr/>
        </p:nvGrpSpPr>
        <p:grpSpPr>
          <a:xfrm>
            <a:off x="713131" y="1625679"/>
            <a:ext cx="6165800" cy="1235023"/>
            <a:chOff x="692200" y="1541518"/>
            <a:chExt cx="6165800" cy="1235023"/>
          </a:xfrm>
        </p:grpSpPr>
        <p:sp>
          <p:nvSpPr>
            <p:cNvPr id="9240" name="Text Box 22"/>
            <p:cNvSpPr txBox="1">
              <a:spLocks noChangeArrowheads="1"/>
            </p:cNvSpPr>
            <p:nvPr/>
          </p:nvSpPr>
          <p:spPr bwMode="auto">
            <a:xfrm>
              <a:off x="723900" y="2409828"/>
              <a:ext cx="43053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endParaRPr lang="en-US" altLang="en-US" sz="1800" dirty="0">
                <a:latin typeface="Arial" panose="020B0604020202020204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92200" y="1541518"/>
              <a:ext cx="6165800" cy="91281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80952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3" grpId="0" animBg="1"/>
      <p:bldP spid="106504" grpId="0" animBg="1"/>
      <p:bldP spid="1065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Basic Structure Of Loops</a:t>
            </a:r>
          </a:p>
        </p:txBody>
      </p:sp>
      <p:sp>
        <p:nvSpPr>
          <p:cNvPr id="390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tabLst>
                <a:tab pos="571500" algn="l"/>
              </a:tabLst>
            </a:pPr>
            <a:r>
              <a:rPr lang="en-CA" altLang="en-US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New term</a:t>
            </a:r>
            <a:r>
              <a:rPr lang="en-CA" altLang="en-US" dirty="0">
                <a:ea typeface="ＭＳ Ｐゴシック" panose="020B0600070205080204" pitchFamily="34" charset="-128"/>
              </a:rPr>
              <a:t>, loop control (typically the control is just a 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variable(s)): Determines if a part of a program repeats</a:t>
            </a:r>
          </a:p>
          <a:p>
            <a:pPr lvl="1">
              <a:tabLst>
                <a:tab pos="571500" algn="l"/>
              </a:tabLst>
            </a:pPr>
            <a:r>
              <a:rPr lang="en-US" altLang="en-US" dirty="0" smtClean="0">
                <a:ea typeface="ＭＳ Ｐゴシック" panose="020B0600070205080204" pitchFamily="34" charset="-128"/>
              </a:rPr>
              <a:t>Example program counts through (and displays) the numbers from 1 – 10.</a:t>
            </a:r>
            <a:endParaRPr lang="en-CA" altLang="en-US" dirty="0" smtClean="0">
              <a:ea typeface="ＭＳ Ｐゴシック" panose="020B0600070205080204" pitchFamily="34" charset="-128"/>
            </a:endParaRPr>
          </a:p>
          <a:p>
            <a:pPr lvl="1">
              <a:tabLst>
                <a:tab pos="571500" algn="l"/>
              </a:tabLst>
            </a:pPr>
            <a:r>
              <a:rPr lang="en-CA" altLang="en-US" dirty="0" smtClean="0">
                <a:ea typeface="ＭＳ Ｐゴシック" panose="020B0600070205080204" pitchFamily="34" charset="-128"/>
              </a:rPr>
              <a:t>Initialize the control to the starting value.</a:t>
            </a:r>
          </a:p>
          <a:p>
            <a:pPr marL="460375" lvl="2" indent="0">
              <a:buNone/>
              <a:tabLst>
                <a:tab pos="571500" algn="l"/>
              </a:tabLst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e.g. </a:t>
            </a:r>
            <a:r>
              <a:rPr lang="en-US" altLang="en-US" sz="1600" dirty="0" err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= 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1</a:t>
            </a:r>
            <a:endParaRPr lang="en-CA" altLang="en-US" sz="1600" dirty="0" smtClean="0">
              <a:ea typeface="ＭＳ Ｐゴシック" panose="020B0600070205080204" pitchFamily="34" charset="-128"/>
            </a:endParaRPr>
          </a:p>
          <a:p>
            <a:pPr lvl="1">
              <a:tabLst>
                <a:tab pos="571500" algn="l"/>
              </a:tabLst>
            </a:pPr>
            <a:r>
              <a:rPr lang="en-CA" altLang="en-US" dirty="0" smtClean="0">
                <a:ea typeface="ＭＳ Ｐゴシック" panose="020B0600070205080204" pitchFamily="34" charset="-128"/>
              </a:rPr>
              <a:t>Executing </a:t>
            </a:r>
            <a:r>
              <a:rPr lang="en-CA" altLang="en-US" dirty="0">
                <a:ea typeface="ＭＳ Ｐゴシック" panose="020B0600070205080204" pitchFamily="34" charset="-128"/>
              </a:rPr>
              <a:t>the body of the loop (the part to be repeated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).</a:t>
            </a:r>
          </a:p>
          <a:p>
            <a:pPr lvl="2">
              <a:tabLst>
                <a:tab pos="571500" algn="l"/>
              </a:tabLst>
            </a:pPr>
            <a:r>
              <a:rPr lang="en-US" altLang="en-US" dirty="0" smtClean="0">
                <a:ea typeface="ＭＳ Ｐゴシック" panose="020B0600070205080204" pitchFamily="34" charset="-128"/>
              </a:rPr>
              <a:t>It’s similar to the body of a branch except that it </a:t>
            </a:r>
            <a:r>
              <a:rPr lang="en-US" altLang="en-US" b="1" dirty="0" smtClean="0">
                <a:ea typeface="ＭＳ Ｐゴシック" panose="020B0600070205080204" pitchFamily="34" charset="-128"/>
              </a:rPr>
              <a:t>repeats code multiple times.</a:t>
            </a:r>
            <a:endParaRPr lang="en-CA" altLang="en-US" dirty="0" smtClean="0">
              <a:ea typeface="ＭＳ Ｐゴシック" panose="020B0600070205080204" pitchFamily="34" charset="-128"/>
            </a:endParaRPr>
          </a:p>
          <a:p>
            <a:pPr marL="460375" lvl="2" indent="0">
              <a:buNone/>
              <a:tabLst>
                <a:tab pos="571500" algn="l"/>
              </a:tabLst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e.g. print(</a:t>
            </a:r>
            <a:r>
              <a:rPr lang="en-US" altLang="en-US" sz="1600" dirty="0" err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</a:t>
            </a:r>
            <a:endParaRPr lang="en-CA" altLang="en-US" sz="1600" dirty="0" smtClean="0">
              <a:ea typeface="ＭＳ Ｐゴシック" panose="020B0600070205080204" pitchFamily="34" charset="-128"/>
            </a:endParaRPr>
          </a:p>
          <a:p>
            <a:pPr lvl="1">
              <a:tabLst>
                <a:tab pos="571500" algn="l"/>
              </a:tabLst>
            </a:pPr>
            <a:r>
              <a:rPr lang="en-CA" altLang="en-US" dirty="0">
                <a:ea typeface="ＭＳ Ｐゴシック" panose="020B0600070205080204" pitchFamily="34" charset="-128"/>
              </a:rPr>
              <a:t>Update the value of the 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control</a:t>
            </a:r>
          </a:p>
          <a:p>
            <a:pPr marL="460375" lvl="2" indent="-7938" defTabSz="452438">
              <a:buNone/>
              <a:tabLst>
                <a:tab pos="361950" algn="l"/>
              </a:tabLst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e.g. 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1 + 1</a:t>
            </a:r>
            <a:endParaRPr lang="en-CA" altLang="en-US" dirty="0" smtClean="0">
              <a:ea typeface="ＭＳ Ｐゴシック" panose="020B0600070205080204" pitchFamily="34" charset="-128"/>
            </a:endParaRPr>
          </a:p>
          <a:p>
            <a:pPr lvl="1">
              <a:tabLst>
                <a:tab pos="571500" algn="l"/>
              </a:tabLst>
            </a:pPr>
            <a:r>
              <a:rPr lang="en-CA" altLang="en-US" dirty="0">
                <a:ea typeface="ＭＳ Ｐゴシック" panose="020B0600070205080204" pitchFamily="34" charset="-128"/>
              </a:rPr>
              <a:t>Somewhere (‘top’ of the 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loop in the form of Boolean expression): </a:t>
            </a:r>
          </a:p>
          <a:p>
            <a:pPr lvl="2">
              <a:tabLst>
                <a:tab pos="571500" algn="l"/>
              </a:tabLst>
            </a:pPr>
            <a:r>
              <a:rPr lang="en-CA" altLang="en-US" dirty="0" smtClean="0">
                <a:ea typeface="ＭＳ Ｐゴシック" panose="020B0600070205080204" pitchFamily="34" charset="-128"/>
              </a:rPr>
              <a:t>Testing </a:t>
            </a:r>
            <a:r>
              <a:rPr lang="en-CA" altLang="en-US" dirty="0">
                <a:ea typeface="ＭＳ Ｐゴシック" panose="020B0600070205080204" pitchFamily="34" charset="-128"/>
              </a:rPr>
              <a:t>the control against a stopping condition (Boolean expression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)</a:t>
            </a:r>
          </a:p>
          <a:p>
            <a:pPr marL="452438" lvl="3" indent="0">
              <a:tabLst>
                <a:tab pos="571500" algn="l"/>
              </a:tabLst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e.g. 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while(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&lt;= 10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  <a:endParaRPr lang="en-CA" altLang="en-US" sz="1600" dirty="0" smtClean="0">
              <a:ea typeface="ＭＳ Ｐゴシック" panose="020B0600070205080204" pitchFamily="34" charset="-128"/>
            </a:endParaRPr>
          </a:p>
          <a:p>
            <a:pPr lvl="2">
              <a:tabLst>
                <a:tab pos="571500" algn="l"/>
              </a:tabLst>
            </a:pPr>
            <a:r>
              <a:rPr lang="en-CA" altLang="en-US" dirty="0">
                <a:ea typeface="ＭＳ Ｐゴシック" panose="020B0600070205080204" pitchFamily="34" charset="-128"/>
              </a:rPr>
              <a:t>Without this test the loop will never end (endless loop)</a:t>
            </a:r>
          </a:p>
          <a:p>
            <a:pPr marL="460375" lvl="2" indent="0">
              <a:buNone/>
              <a:tabLst>
                <a:tab pos="571500" algn="l"/>
              </a:tabLst>
            </a:pPr>
            <a:endParaRPr lang="en-CA" altLang="en-US" dirty="0">
              <a:ea typeface="ＭＳ Ｐゴシック" panose="020B0600070205080204" pitchFamily="34" charset="-128"/>
            </a:endParaRPr>
          </a:p>
          <a:p>
            <a:pPr lvl="1">
              <a:tabLst>
                <a:tab pos="571500" algn="l"/>
              </a:tabLst>
            </a:pPr>
            <a:endParaRPr lang="en-CA" altLang="en-US" dirty="0">
              <a:ea typeface="ＭＳ Ｐゴシック" panose="020B0600070205080204" pitchFamily="34" charset="-128"/>
            </a:endParaRPr>
          </a:p>
          <a:p>
            <a:pPr lvl="1">
              <a:tabLst>
                <a:tab pos="571500" algn="l"/>
              </a:tabLst>
            </a:pPr>
            <a:endParaRPr lang="en-CA" altLang="en-US" dirty="0" smtClean="0">
              <a:ea typeface="ＭＳ Ｐゴシック" panose="020B0600070205080204" pitchFamily="34" charset="-128"/>
            </a:endParaRPr>
          </a:p>
          <a:p>
            <a:pPr marL="542925" lvl="2" indent="-98425">
              <a:buNone/>
              <a:tabLst>
                <a:tab pos="444500" algn="l"/>
              </a:tabLst>
            </a:pPr>
            <a:r>
              <a:rPr lang="en-US" altLang="en-US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	</a:t>
            </a:r>
            <a:endParaRPr lang="en-CA" altLang="en-US" dirty="0" smtClean="0">
              <a:ea typeface="ＭＳ Ｐゴシック" panose="020B0600070205080204" pitchFamily="34" charset="-128"/>
            </a:endParaRPr>
          </a:p>
          <a:p>
            <a:pPr lvl="1" indent="-342900">
              <a:buFontTx/>
              <a:buChar char="•"/>
              <a:tabLst>
                <a:tab pos="571500" algn="l"/>
              </a:tabLst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lvl="1" indent="-342900">
              <a:buFontTx/>
              <a:buChar char="•"/>
              <a:tabLst>
                <a:tab pos="571500" algn="l"/>
              </a:tabLst>
            </a:pPr>
            <a:endParaRPr lang="en-CA" altLang="en-US" dirty="0">
              <a:ea typeface="ＭＳ Ｐゴシック" panose="020B0600070205080204" pitchFamily="34" charset="-128"/>
            </a:endParaRPr>
          </a:p>
          <a:p>
            <a:pPr lvl="1" indent="-342900">
              <a:buFontTx/>
              <a:buChar char="•"/>
              <a:tabLst>
                <a:tab pos="571500" algn="l"/>
              </a:tabLst>
            </a:pPr>
            <a:endParaRPr lang="en-CA" altLang="en-US" dirty="0" smtClean="0">
              <a:ea typeface="ＭＳ Ｐゴシック" panose="020B0600070205080204" pitchFamily="34" charset="-128"/>
            </a:endParaRPr>
          </a:p>
          <a:p>
            <a:pPr lvl="1" indent="-342900">
              <a:buFontTx/>
              <a:buChar char="•"/>
              <a:tabLst>
                <a:tab pos="571500" algn="l"/>
              </a:tabLst>
            </a:pPr>
            <a:endParaRPr lang="en-CA" altLang="en-US" dirty="0" smtClean="0">
              <a:ea typeface="ＭＳ Ｐゴシック" panose="020B0600070205080204" pitchFamily="34" charset="-128"/>
            </a:endParaRPr>
          </a:p>
          <a:p>
            <a:pPr marL="0" indent="0">
              <a:tabLst>
                <a:tab pos="571500" algn="l"/>
              </a:tabLst>
            </a:pPr>
            <a:endParaRPr lang="en-CA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3816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47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Loops In Python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nsolas" panose="020B0609020204030204" pitchFamily="49" charset="0"/>
              </a:rPr>
              <a:t>While</a:t>
            </a: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The most flexible (powerful) type of loop.</a:t>
            </a: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It can be used almost any time repetition is needed.</a:t>
            </a:r>
          </a:p>
          <a:p>
            <a:pPr marL="622300" lvl="2" indent="-161925"/>
            <a:r>
              <a:rPr lang="en-US" dirty="0" smtClean="0">
                <a:cs typeface="Calibri" panose="020F0502020204030204" pitchFamily="34" charset="0"/>
              </a:rPr>
              <a:t>Situations when it can’t be used are very specific (when back tracking during ‘recursion’ is needed). </a:t>
            </a:r>
          </a:p>
          <a:p>
            <a:r>
              <a:rPr lang="en-US" dirty="0">
                <a:latin typeface="Consolas" panose="020B0609020204030204" pitchFamily="49" charset="0"/>
              </a:rPr>
              <a:t>for</a:t>
            </a: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It will be covered in the next section.</a:t>
            </a:r>
          </a:p>
          <a:p>
            <a:pPr lvl="1"/>
            <a:endParaRPr lang="en-US" dirty="0">
              <a:cs typeface="Calibri" panose="020F0502020204030204" pitchFamily="34" charset="0"/>
            </a:endParaRPr>
          </a:p>
          <a:p>
            <a:pPr marL="622300" lvl="2" indent="-161925"/>
            <a:endParaRPr lang="en-US" dirty="0">
              <a:cs typeface="Calibri" panose="020F0502020204030204" pitchFamily="34" charset="0"/>
            </a:endParaRPr>
          </a:p>
          <a:p>
            <a:endParaRPr lang="en-US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07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The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While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Loop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65137" y="1100138"/>
            <a:ext cx="8390763" cy="5368925"/>
          </a:xfrm>
        </p:spPr>
        <p:txBody>
          <a:bodyPr/>
          <a:lstStyle/>
          <a:p>
            <a:r>
              <a:rPr lang="en-US" altLang="en-US" sz="2000" dirty="0" smtClean="0">
                <a:ea typeface="ＭＳ Ｐゴシック" panose="020B0600070205080204" pitchFamily="34" charset="-128"/>
              </a:rPr>
              <a:t>This type of loop can be used if it’s </a:t>
            </a:r>
            <a:r>
              <a:rPr lang="en-US" altLang="en-US" sz="2000" b="1" dirty="0" smtClean="0">
                <a:ea typeface="ＭＳ Ｐゴシック" panose="020B0600070205080204" pitchFamily="34" charset="-128"/>
              </a:rPr>
              <a:t>not known </a:t>
            </a:r>
            <a:r>
              <a:rPr lang="en-US" altLang="en-US" sz="2000" dirty="0" smtClean="0">
                <a:ea typeface="ＭＳ Ｐゴシック" panose="020B0600070205080204" pitchFamily="34" charset="-128"/>
              </a:rPr>
              <a:t>in advance how many times that the loop will repeat (most powerful type of loop, any other type of loop can be simulated with a while loop).</a:t>
            </a:r>
          </a:p>
          <a:p>
            <a:pPr lvl="1"/>
            <a:r>
              <a:rPr lang="en-US" altLang="en-US" sz="1800" dirty="0" smtClean="0">
                <a:ea typeface="ＭＳ Ｐゴシック" panose="020B0600070205080204" pitchFamily="34" charset="-128"/>
              </a:rPr>
              <a:t>It can repeat so long as some arbitrary condition Boolean condition is true.</a:t>
            </a:r>
          </a:p>
          <a:p>
            <a:r>
              <a:rPr lang="en-US" altLang="en-US" sz="2000" b="1" dirty="0" smtClean="0">
                <a:ea typeface="ＭＳ Ｐゴシック" panose="020B0600070205080204" pitchFamily="34" charset="-128"/>
              </a:rPr>
              <a:t>Format:</a:t>
            </a:r>
          </a:p>
          <a:p>
            <a:r>
              <a:rPr lang="en-US" altLang="en-US" sz="2000" b="1" dirty="0">
                <a:ea typeface="ＭＳ Ｐゴシック" panose="020B0600070205080204" pitchFamily="34" charset="-128"/>
                <a:cs typeface="Calibri" panose="020F0502020204030204" pitchFamily="34" charset="0"/>
              </a:rPr>
              <a:t>Examples</a:t>
            </a:r>
          </a:p>
          <a:p>
            <a:endParaRPr lang="en-US" altLang="en-US" sz="2000" b="1" dirty="0" smtClean="0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r>
              <a:rPr lang="en-US" altLang="en-US" sz="1600" dirty="0" smtClean="0">
                <a:ea typeface="ＭＳ Ｐゴシック" panose="020B0600070205080204" pitchFamily="34" charset="-128"/>
              </a:rPr>
              <a:t>        (Simple condition)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while(</a:t>
            </a:r>
            <a:r>
              <a:rPr lang="en-US" altLang="en-US" sz="1600" i="1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Boolean expression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</a:t>
            </a:r>
            <a:r>
              <a:rPr lang="en-US" altLang="en-US" sz="1600" i="1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body </a:t>
            </a:r>
          </a:p>
          <a:p>
            <a:pPr lvl="1">
              <a:buFont typeface="Times New Roman" panose="02020603050405020304" pitchFamily="18" charset="0"/>
              <a:buNone/>
            </a:pPr>
            <a:endParaRPr lang="en-US" altLang="en-US" sz="1600" i="1" dirty="0" smtClean="0">
              <a:ea typeface="ＭＳ Ｐゴシック" panose="020B0600070205080204" pitchFamily="34" charset="-128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ea typeface="ＭＳ Ｐゴシック" panose="020B0600070205080204" pitchFamily="34" charset="-128"/>
              </a:rPr>
              <a:t>   (Compound condition)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while((</a:t>
            </a:r>
            <a:r>
              <a:rPr lang="en-US" altLang="en-US" sz="1600" i="1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Boolean expression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 </a:t>
            </a:r>
            <a:r>
              <a:rPr lang="en-US" altLang="en-US" sz="1600" i="1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Boolean operator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(</a:t>
            </a:r>
            <a:r>
              <a:rPr lang="en-US" altLang="en-US" sz="1600" i="1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Boolean expression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</a:t>
            </a:r>
            <a:r>
              <a:rPr lang="en-US" altLang="en-US" sz="1600" i="1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body</a:t>
            </a:r>
          </a:p>
          <a:p>
            <a:pPr marL="0" lvl="1" indent="0">
              <a:buFont typeface="Times New Roman" panose="02020603050405020304" pitchFamily="18" charset="0"/>
              <a:buNone/>
            </a:pPr>
            <a:endParaRPr lang="en-US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0" lvl="1" indent="0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The Boolean expressions used for branches are similar in form to the ones used for loops if you need to imagine an example at this point.</a:t>
            </a:r>
          </a:p>
        </p:txBody>
      </p:sp>
    </p:spTree>
    <p:extLst>
      <p:ext uri="{BB962C8B-B14F-4D97-AF65-F5344CB8AC3E}">
        <p14:creationId xmlns:p14="http://schemas.microsoft.com/office/powerpoint/2010/main" val="187493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The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While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Loop (2)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ea typeface="ＭＳ Ｐゴシック" panose="020B0600070205080204" pitchFamily="34" charset="-128"/>
              </a:rPr>
              <a:t>Program name: 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1while1_counting_up.py</a:t>
            </a:r>
            <a:endParaRPr lang="en-US" altLang="en-US" sz="2000" dirty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r>
              <a:rPr lang="en-US" altLang="en-US" sz="20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objective: a simple counting loop stepping through a sequence (1 - 3) </a:t>
            </a:r>
            <a:endParaRPr lang="en-US" altLang="en-US" sz="2000" dirty="0"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endParaRPr lang="en-US" altLang="en-US" sz="20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endParaRPr lang="en-US" altLang="en-US" sz="2000" b="1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i = 1</a:t>
            </a: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while(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&lt;= 3): </a:t>
            </a: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print("i =", i)</a:t>
            </a: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i = i + 1</a:t>
            </a:r>
          </a:p>
          <a:p>
            <a:pPr lvl="1">
              <a:spcBef>
                <a:spcPct val="30000"/>
              </a:spcBef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print("Done!")</a:t>
            </a:r>
          </a:p>
          <a:p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24060" y="3177880"/>
            <a:ext cx="4694873" cy="246062"/>
            <a:chOff x="1344762" y="2486626"/>
            <a:chExt cx="4695048" cy="246221"/>
          </a:xfrm>
        </p:grpSpPr>
        <p:sp>
          <p:nvSpPr>
            <p:cNvPr id="19471" name="Line 5"/>
            <p:cNvSpPr>
              <a:spLocks noChangeShapeType="1"/>
            </p:cNvSpPr>
            <p:nvPr/>
          </p:nvSpPr>
          <p:spPr bwMode="auto">
            <a:xfrm flipH="1" flipV="1">
              <a:off x="1344762" y="2609739"/>
              <a:ext cx="2788295" cy="865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19472" name="Text Box 6"/>
            <p:cNvSpPr txBox="1">
              <a:spLocks noChangeArrowheads="1"/>
            </p:cNvSpPr>
            <p:nvPr/>
          </p:nvSpPr>
          <p:spPr bwMode="auto">
            <a:xfrm>
              <a:off x="4120522" y="2486626"/>
              <a:ext cx="1919288" cy="246221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CA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1) Initialize control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2977550" y="3617777"/>
            <a:ext cx="5041583" cy="246062"/>
            <a:chOff x="2132330" y="2918427"/>
            <a:chExt cx="5041583" cy="246221"/>
          </a:xfrm>
        </p:grpSpPr>
        <p:sp>
          <p:nvSpPr>
            <p:cNvPr id="19469" name="Line 8"/>
            <p:cNvSpPr>
              <a:spLocks noChangeShapeType="1"/>
            </p:cNvSpPr>
            <p:nvPr/>
          </p:nvSpPr>
          <p:spPr bwMode="auto">
            <a:xfrm flipH="1" flipV="1">
              <a:off x="2132330" y="2941460"/>
              <a:ext cx="3149283" cy="10396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19470" name="Text Box 9"/>
            <p:cNvSpPr txBox="1">
              <a:spLocks noChangeArrowheads="1"/>
            </p:cNvSpPr>
            <p:nvPr/>
          </p:nvSpPr>
          <p:spPr bwMode="auto">
            <a:xfrm>
              <a:off x="5268913" y="2918427"/>
              <a:ext cx="1905000" cy="246221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CA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 2) Check condition</a:t>
              </a:r>
              <a:r>
                <a:rPr lang="en-CA" altLang="en-US" sz="1600" dirty="0">
                  <a:solidFill>
                    <a:schemeClr val="hlink"/>
                  </a:solidFill>
                  <a:latin typeface="Arial" panose="020B0604020202020204" pitchFamily="34" charset="0"/>
                </a:rPr>
                <a:t>      </a:t>
              </a:r>
            </a:p>
          </p:txBody>
        </p:sp>
      </p:grp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3664620" y="3916673"/>
            <a:ext cx="4354513" cy="423863"/>
            <a:chOff x="2667000" y="3164649"/>
            <a:chExt cx="4354513" cy="423704"/>
          </a:xfrm>
        </p:grpSpPr>
        <p:sp>
          <p:nvSpPr>
            <p:cNvPr id="19466" name="AutoShape 11"/>
            <p:cNvSpPr>
              <a:spLocks/>
            </p:cNvSpPr>
            <p:nvPr/>
          </p:nvSpPr>
          <p:spPr bwMode="auto">
            <a:xfrm>
              <a:off x="2667000" y="3164649"/>
              <a:ext cx="266701" cy="423704"/>
            </a:xfrm>
            <a:prstGeom prst="rightBrace">
              <a:avLst>
                <a:gd name="adj1" fmla="val 17924"/>
                <a:gd name="adj2" fmla="val 50000"/>
              </a:avLst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19467" name="Line 12"/>
            <p:cNvSpPr>
              <a:spLocks noChangeShapeType="1"/>
            </p:cNvSpPr>
            <p:nvPr/>
          </p:nvSpPr>
          <p:spPr bwMode="auto">
            <a:xfrm flipH="1">
              <a:off x="2933701" y="3376501"/>
              <a:ext cx="2527300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19468" name="Text Box 13"/>
            <p:cNvSpPr txBox="1">
              <a:spLocks noChangeArrowheads="1"/>
            </p:cNvSpPr>
            <p:nvPr/>
          </p:nvSpPr>
          <p:spPr bwMode="auto">
            <a:xfrm>
              <a:off x="5421313" y="3253390"/>
              <a:ext cx="1600200" cy="246221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CA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3) Execute body</a:t>
              </a:r>
            </a:p>
          </p:txBody>
        </p:sp>
      </p:grp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2789238" y="4377690"/>
            <a:ext cx="5434012" cy="919163"/>
            <a:chOff x="2057400" y="3588353"/>
            <a:chExt cx="5434013" cy="919320"/>
          </a:xfrm>
        </p:grpSpPr>
        <p:sp>
          <p:nvSpPr>
            <p:cNvPr id="19464" name="Line 15"/>
            <p:cNvSpPr>
              <a:spLocks noChangeShapeType="1"/>
            </p:cNvSpPr>
            <p:nvPr/>
          </p:nvSpPr>
          <p:spPr bwMode="auto">
            <a:xfrm flipH="1" flipV="1">
              <a:off x="2057400" y="3588353"/>
              <a:ext cx="3656013" cy="812799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19465" name="Text Box 16"/>
            <p:cNvSpPr txBox="1">
              <a:spLocks noChangeArrowheads="1"/>
            </p:cNvSpPr>
            <p:nvPr/>
          </p:nvSpPr>
          <p:spPr bwMode="auto">
            <a:xfrm>
              <a:off x="5726113" y="4261452"/>
              <a:ext cx="1765300" cy="246221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CA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4) Update control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720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800" dirty="0" smtClean="0"/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49829</TotalTime>
  <Pages>8</Pages>
  <Words>1419</Words>
  <Application>Microsoft Office PowerPoint</Application>
  <PresentationFormat>On-screen Show (4:3)</PresentationFormat>
  <Paragraphs>205</Paragraphs>
  <Slides>19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ＭＳ Ｐゴシック</vt:lpstr>
      <vt:lpstr>Arial</vt:lpstr>
      <vt:lpstr>Calibri</vt:lpstr>
      <vt:lpstr>Comic Sans MS</vt:lpstr>
      <vt:lpstr>Consolas</vt:lpstr>
      <vt:lpstr>Courier New</vt:lpstr>
      <vt:lpstr>Garamond</vt:lpstr>
      <vt:lpstr>Times New Roman</vt:lpstr>
      <vt:lpstr>Wingdings</vt:lpstr>
      <vt:lpstr>evaluation_intro</vt:lpstr>
      <vt:lpstr>Loops In Python: Part 1</vt:lpstr>
      <vt:lpstr>Repetition: Computer View</vt:lpstr>
      <vt:lpstr>Looping/Repetition</vt:lpstr>
      <vt:lpstr>How To Determine If Loops Can Be Applied</vt:lpstr>
      <vt:lpstr>How To Determine If Loops Can Be Applied (2)</vt:lpstr>
      <vt:lpstr>Basic Structure Of Loops</vt:lpstr>
      <vt:lpstr>Loops In Python</vt:lpstr>
      <vt:lpstr>The While Loop</vt:lpstr>
      <vt:lpstr>The While Loop (2)</vt:lpstr>
      <vt:lpstr>The While Loop (2)</vt:lpstr>
      <vt:lpstr>Countdown Loop</vt:lpstr>
      <vt:lpstr>Common Mistakes: While Loops</vt:lpstr>
      <vt:lpstr>Common Mistakes: While Loops</vt:lpstr>
      <vt:lpstr>Common Mistakes: While Loops</vt:lpstr>
      <vt:lpstr>Common Mistakes: While Loops</vt:lpstr>
      <vt:lpstr>Practice Exercise #1</vt:lpstr>
      <vt:lpstr>Sentinel Controlled Loops</vt:lpstr>
      <vt:lpstr>Sentinel Controlled Loops (2)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Repetition using a while loop</dc:title>
  <dc:subject>Introduction to Programming for Computer Science Majors</dc:subject>
  <dc:creator>James Tam</dc:creator>
  <cp:keywords>Python;Repetition;loops;while loops;pretest loop;testing loops</cp:keywords>
  <cp:lastModifiedBy>James Tam</cp:lastModifiedBy>
  <cp:revision>3526</cp:revision>
  <cp:lastPrinted>2014-08-25T22:49:30Z</cp:lastPrinted>
  <dcterms:created xsi:type="dcterms:W3CDTF">1995-08-18T10:27:02Z</dcterms:created>
  <dcterms:modified xsi:type="dcterms:W3CDTF">2025-09-29T07:29:18Z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