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458" r:id="rId3"/>
    <p:sldId id="459" r:id="rId4"/>
    <p:sldId id="461" r:id="rId5"/>
    <p:sldId id="460" r:id="rId6"/>
    <p:sldId id="462" r:id="rId7"/>
    <p:sldId id="480" r:id="rId8"/>
    <p:sldId id="463" r:id="rId9"/>
    <p:sldId id="464" r:id="rId10"/>
    <p:sldId id="465" r:id="rId11"/>
    <p:sldId id="466" r:id="rId12"/>
    <p:sldId id="467" r:id="rId13"/>
    <p:sldId id="468" r:id="rId14"/>
    <p:sldId id="469" r:id="rId15"/>
    <p:sldId id="470" r:id="rId16"/>
    <p:sldId id="471" r:id="rId17"/>
    <p:sldId id="472" r:id="rId18"/>
    <p:sldId id="481" r:id="rId19"/>
    <p:sldId id="488" r:id="rId20"/>
    <p:sldId id="489" r:id="rId21"/>
    <p:sldId id="490" r:id="rId22"/>
    <p:sldId id="492" r:id="rId23"/>
    <p:sldId id="483" r:id="rId24"/>
    <p:sldId id="485" r:id="rId25"/>
    <p:sldId id="484" r:id="rId26"/>
    <p:sldId id="486" r:id="rId27"/>
    <p:sldId id="487" r:id="rId28"/>
    <p:sldId id="493" r:id="rId29"/>
    <p:sldId id="494" r:id="rId30"/>
    <p:sldId id="495" r:id="rId31"/>
    <p:sldId id="473" r:id="rId32"/>
    <p:sldId id="474" r:id="rId33"/>
    <p:sldId id="478" r:id="rId34"/>
    <p:sldId id="475" r:id="rId35"/>
    <p:sldId id="476" r:id="rId36"/>
    <p:sldId id="477" r:id="rId37"/>
    <p:sldId id="479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11A22CB-8411-4259-A583-FA87D512FA59}">
          <p14:sldIdLst>
            <p14:sldId id="256"/>
            <p14:sldId id="458"/>
            <p14:sldId id="459"/>
            <p14:sldId id="461"/>
            <p14:sldId id="460"/>
            <p14:sldId id="462"/>
            <p14:sldId id="480"/>
            <p14:sldId id="463"/>
            <p14:sldId id="464"/>
            <p14:sldId id="465"/>
            <p14:sldId id="466"/>
            <p14:sldId id="467"/>
            <p14:sldId id="468"/>
            <p14:sldId id="469"/>
            <p14:sldId id="470"/>
            <p14:sldId id="471"/>
            <p14:sldId id="472"/>
            <p14:sldId id="481"/>
            <p14:sldId id="488"/>
            <p14:sldId id="489"/>
            <p14:sldId id="490"/>
            <p14:sldId id="492"/>
            <p14:sldId id="483"/>
            <p14:sldId id="485"/>
            <p14:sldId id="484"/>
            <p14:sldId id="486"/>
            <p14:sldId id="487"/>
            <p14:sldId id="493"/>
            <p14:sldId id="494"/>
            <p14:sldId id="495"/>
            <p14:sldId id="473"/>
            <p14:sldId id="474"/>
            <p14:sldId id="478"/>
            <p14:sldId id="475"/>
            <p14:sldId id="476"/>
            <p14:sldId id="477"/>
            <p14:sldId id="4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0" clrIdx="0"/>
  <p:cmAuthor id="2" name="Microsoft account" initials="Ma" lastIdx="4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66" autoAdjust="0"/>
    <p:restoredTop sz="96192" autoAdjust="0"/>
  </p:normalViewPr>
  <p:slideViewPr>
    <p:cSldViewPr>
      <p:cViewPr>
        <p:scale>
          <a:sx n="98" d="100"/>
          <a:sy n="98" d="100"/>
        </p:scale>
        <p:origin x="342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62"/>
    </p:cViewPr>
  </p:sorterViewPr>
  <p:notesViewPr>
    <p:cSldViewPr>
      <p:cViewPr varScale="1">
        <p:scale>
          <a:sx n="85" d="100"/>
          <a:sy n="85" d="100"/>
        </p:scale>
        <p:origin x="1860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58107F-1308-47B0-ACE4-9306F0594ED7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Programming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BA4337-0008-475B-B466-ABE39987F12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3081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0284C0-2BF6-4F3D-8D1D-3C02ED330262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66D561-56C6-4079-BC7B-205797F6BF3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78474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9B63E2-B383-4C3B-970E-029E8FB4CA89}" type="slidenum">
              <a:rPr lang="en-US" altLang="en-US" sz="10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719031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1494" indent="-28903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6145" indent="-231229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8602" indent="-231229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81060" indent="-231229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B9AC49E-A112-4865-806D-E6260C4B9959}" type="slidenum">
              <a:rPr lang="en-US" altLang="en-US"/>
              <a:pPr eaLnBrk="1" hangingPunct="1"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1564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52043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1494" indent="-2890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6145" indent="-23122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8602" indent="-23122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81060" indent="-23122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43518" indent="-2312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5976" indent="-2312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8434" indent="-2312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30891" indent="-2312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186810-946F-4E36-A827-81458E002AE1}" type="slidenum">
              <a:rPr lang="en-US" altLang="en-US"/>
              <a:pPr eaLnBrk="1" hangingPunct="1">
                <a:spcBef>
                  <a:spcPct val="0"/>
                </a:spcBef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6266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6913"/>
            <a:ext cx="4600575" cy="3451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9424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 smtClean="0">
                <a:latin typeface="Arial" panose="020B0604020202020204" pitchFamily="34" charset="0"/>
              </a:rPr>
              <a:t>#No greater than, equal to</a:t>
            </a:r>
            <a:endParaRPr lang="en-CA" sz="1200" b="1" dirty="0" smtClean="0">
              <a:latin typeface="Arial" panose="020B0604020202020204" pitchFamily="34" charset="0"/>
            </a:endParaRPr>
          </a:p>
          <a:p>
            <a:r>
              <a:rPr lang="en-CA" sz="1200" dirty="0" smtClean="0">
                <a:latin typeface="Arial" panose="020B0604020202020204" pitchFamily="34" charset="0"/>
              </a:rPr>
              <a:t>print(</a:t>
            </a:r>
            <a:r>
              <a:rPr lang="en-CA" sz="1200" dirty="0" err="1" smtClean="0">
                <a:latin typeface="Arial" panose="020B0604020202020204" pitchFamily="34" charset="0"/>
              </a:rPr>
              <a:t>f"Age</a:t>
            </a:r>
            <a:r>
              <a:rPr lang="en-CA" sz="1200" dirty="0" smtClean="0">
                <a:latin typeface="Arial" panose="020B0604020202020204" pitchFamily="34" charset="0"/>
              </a:rPr>
              <a:t>={age:&gt;=3}")</a:t>
            </a:r>
          </a:p>
          <a:p>
            <a:endParaRPr lang="en-US" dirty="0" smtClean="0"/>
          </a:p>
          <a:p>
            <a:r>
              <a:rPr lang="en-US" dirty="0" smtClean="0"/>
              <a:t>The = equals as literal output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6D561-56C6-4079-BC7B-205797F6BF33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40113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2950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2959334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A487C69-6DD4-4729-AAA4-85D60B5486AA}" type="slidenum">
              <a:rPr lang="en-US" altLang="en-US"/>
              <a:pPr eaLnBrk="1" hangingPunct="1"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445779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2950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95613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53289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2950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8520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79842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2950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8828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9008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1494" indent="-28903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6145" indent="-231229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8602" indent="-231229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81060" indent="-231229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02F80A-0721-4F89-A1DE-3D13063F3BAF}" type="slidenum">
              <a:rPr lang="en-US" altLang="en-US"/>
              <a:pPr eaLnBrk="1" hangingPunct="1"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463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24916" eaLnBrk="1" hangingPunct="1">
              <a:spcBef>
                <a:spcPct val="0"/>
              </a:spcBef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1145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6D561-56C6-4079-BC7B-205797F6BF33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0563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6D561-56C6-4079-BC7B-205797F6BF3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5013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3978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6D561-56C6-4079-BC7B-205797F6BF33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323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50B958A-3D93-4BEA-A16E-7B82DE81753A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5F6DEFFE-994E-41B2-9567-41904A08363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942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F105EBE-EA5C-40AB-8071-63E7BAB56C9B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8B7EB93-2A27-418F-A795-CC52027EB8A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745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27ACEC9-D331-482C-841D-F37DAEC30D26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D2178A8A-72F2-49B9-93E9-5777275DB87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183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1200" dirty="0"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</a:defRPr>
            </a:lvl1pPr>
            <a:lvl2pPr>
              <a:defRPr sz="2000" baseline="0">
                <a:solidFill>
                  <a:schemeClr val="tx1"/>
                </a:solidFill>
              </a:defRPr>
            </a:lvl2pPr>
            <a:lvl3pPr>
              <a:defRPr sz="18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 marL="1165225" indent="-174625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0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85908C1-8023-4570-A27C-C54C46E654EC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CDB07EF-AB20-467B-AF79-F997E47B096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355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03A4E43-D063-42BC-9F86-71A922CCA73D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B1C4766F-983A-4F8E-B829-CCCD841F234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8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F88B139-9059-44A9-8A73-C231568B8A59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636036B-EB51-49D3-BA90-A66F643C00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776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CFEEF65-2576-4792-BDD6-17619D71BC50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A3E542D9-81B9-48DC-9E0B-42FE4E8265C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88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1F3173D-7FA8-4E6A-8575-104EE8D403B9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BA009EC2-7371-4C2E-8805-7448189F67D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2356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C963BED-4A82-4B8F-AF06-884F98DBD363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54C022DC-45AE-4D6B-A76E-069DE9313CF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634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D9A461-E306-4258-A721-B3FE76539DB4}" type="datetimeFigureOut">
              <a:rPr lang="en-US"/>
              <a:pPr>
                <a:defRPr/>
              </a:pPr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E2A4CDC0-7670-4434-9ADE-02B0BF67180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05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Getting Started With Python Programming: Part II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latin typeface="Arial" panose="020B0604020202020204" pitchFamily="34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111250" y="2362200"/>
            <a:ext cx="6769100" cy="2047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indent="-179388" eaLnBrk="1" hangingPunct="1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altLang="en-US" sz="2800" dirty="0"/>
              <a:t>Converting between different types of data</a:t>
            </a:r>
          </a:p>
          <a:p>
            <a:pPr marL="179388" indent="-179388" eaLnBrk="1" hangingPunct="1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altLang="en-US" sz="2800" dirty="0"/>
              <a:t>Operator overloading</a:t>
            </a:r>
          </a:p>
          <a:p>
            <a:pPr marL="179388" indent="-179388" eaLnBrk="1" hangingPunct="1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altLang="en-US" sz="2800" dirty="0"/>
              <a:t>Formatting text output</a:t>
            </a:r>
          </a:p>
          <a:p>
            <a:pPr marL="180975" indent="-180975" eaLnBrk="1" hangingPunct="1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altLang="en-US" sz="2800" dirty="0"/>
              <a:t>Different types of programming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Example:</a:t>
            </a:r>
          </a:p>
          <a:p>
            <a:pPr marL="342900" lvl="1" indent="0" eaLnBrk="1" hangingPunct="1">
              <a:buFont typeface="Arial" panose="020B0604020202020204" pitchFamily="34" charset="0"/>
              <a:buNone/>
            </a:pPr>
            <a:r>
              <a:rPr lang="pt-BR" altLang="en-US" sz="1800">
                <a:latin typeface="Consolas" panose="020B0609020204030204" pitchFamily="49" charset="0"/>
                <a:cs typeface="Consolas" panose="020B0609020204030204" pitchFamily="49" charset="0"/>
              </a:rPr>
              <a:t>num = 1/3</a:t>
            </a:r>
          </a:p>
          <a:p>
            <a:pPr marL="342900" lvl="1" indent="0" eaLnBrk="1" hangingPunct="1">
              <a:buFont typeface="Arial" panose="020B0604020202020204" pitchFamily="34" charset="0"/>
              <a:buNone/>
            </a:pPr>
            <a:r>
              <a:rPr lang="pt-BR" altLang="en-US" sz="1800">
                <a:latin typeface="Consolas" panose="020B0609020204030204" pitchFamily="49" charset="0"/>
                <a:cs typeface="Consolas" panose="020B0609020204030204" pitchFamily="49" charset="0"/>
              </a:rPr>
              <a:t>print("num=",num)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By Default Output Is Unformatted</a:t>
            </a:r>
          </a:p>
        </p:txBody>
      </p:sp>
      <p:pic>
        <p:nvPicPr>
          <p:cNvPr id="1873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20925"/>
            <a:ext cx="38322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20713" y="2590800"/>
            <a:ext cx="1752600" cy="1570038"/>
            <a:chOff x="620713" y="2590800"/>
            <a:chExt cx="1752600" cy="1570038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371600" y="2590800"/>
              <a:ext cx="304800" cy="685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95" name="TextBox 6"/>
            <p:cNvSpPr txBox="1">
              <a:spLocks noChangeArrowheads="1"/>
            </p:cNvSpPr>
            <p:nvPr/>
          </p:nvSpPr>
          <p:spPr bwMode="auto">
            <a:xfrm>
              <a:off x="620713" y="3237616"/>
              <a:ext cx="1752600" cy="92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</a:rPr>
                <a:t>Sometimes you get extra spaces (or blank lines)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981200" y="2705100"/>
            <a:ext cx="3351213" cy="1657350"/>
            <a:chOff x="1981200" y="2705100"/>
            <a:chExt cx="3351088" cy="1657349"/>
          </a:xfrm>
        </p:grpSpPr>
        <p:sp>
          <p:nvSpPr>
            <p:cNvPr id="6" name="Right Brace 5"/>
            <p:cNvSpPr/>
            <p:nvPr/>
          </p:nvSpPr>
          <p:spPr bwMode="auto">
            <a:xfrm rot="5400000">
              <a:off x="3047952" y="1638348"/>
              <a:ext cx="457200" cy="2590703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1993" name="TextBox 8"/>
            <p:cNvSpPr txBox="1">
              <a:spLocks noChangeArrowheads="1"/>
            </p:cNvSpPr>
            <p:nvPr/>
          </p:nvSpPr>
          <p:spPr bwMode="auto">
            <a:xfrm>
              <a:off x="2514600" y="3162250"/>
              <a:ext cx="2817688" cy="1200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</a:rPr>
                <a:t>The number of places of precision is determined by the language not the programmer</a:t>
              </a: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5800" y="4876800"/>
            <a:ext cx="594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There may be other issues e.g., you want to display output in columns of fixed width, or right/left aligned output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There may be times that specific precision is needed in the displaying of floating point values</a:t>
            </a:r>
          </a:p>
        </p:txBody>
      </p:sp>
    </p:spTree>
    <p:extLst>
      <p:ext uri="{BB962C8B-B14F-4D97-AF65-F5344CB8AC3E}">
        <p14:creationId xmlns:p14="http://schemas.microsoft.com/office/powerpoint/2010/main" val="130913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/>
              <a:t>Formatting Output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6781800" cy="5410200"/>
          </a:xfrm>
        </p:spPr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Original </a:t>
            </a:r>
            <a:r>
              <a:rPr lang="en-US" altLang="en-US" b="1" dirty="0" smtClean="0"/>
              <a:t>approach: </a:t>
            </a:r>
            <a:r>
              <a:rPr lang="en-US" altLang="en-US" dirty="0"/>
              <a:t>but compatible with many languages such as C (</a:t>
            </a:r>
            <a:r>
              <a:rPr lang="en-US" altLang="en-US" dirty="0" err="1">
                <a:latin typeface="Consolas" panose="020B0609020204030204" pitchFamily="49" charset="0"/>
              </a:rPr>
              <a:t>printf</a:t>
            </a:r>
            <a:r>
              <a:rPr lang="en-US" altLang="en-US" dirty="0"/>
              <a:t>), Java (</a:t>
            </a:r>
            <a:r>
              <a:rPr lang="en-US" altLang="en-US" dirty="0" err="1">
                <a:latin typeface="Consolas" panose="020B0609020204030204" pitchFamily="49" charset="0"/>
              </a:rPr>
              <a:t>System.out.printf</a:t>
            </a:r>
            <a:r>
              <a:rPr lang="en-US" altLang="en-US" dirty="0"/>
              <a:t>) (covered if there is time): </a:t>
            </a:r>
            <a:r>
              <a:rPr lang="en-US" altLang="en-US" b="1" dirty="0">
                <a:solidFill>
                  <a:srgbClr val="FF0000"/>
                </a:solidFill>
              </a:rPr>
              <a:t>format specifiers</a:t>
            </a:r>
            <a:r>
              <a:rPr lang="en-US" altLang="en-US" dirty="0"/>
              <a:t> and </a:t>
            </a:r>
            <a:r>
              <a:rPr lang="en-US" altLang="en-US" b="1" dirty="0">
                <a:solidFill>
                  <a:srgbClr val="0000FF"/>
                </a:solidFill>
              </a:rPr>
              <a:t>escape codes</a:t>
            </a:r>
            <a:r>
              <a:rPr lang="en-US" altLang="en-US" b="1" dirty="0"/>
              <a:t>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Second approach developed: </a:t>
            </a:r>
            <a:r>
              <a:rPr lang="en-US" altLang="en-US" dirty="0"/>
              <a:t>using the </a:t>
            </a:r>
            <a:r>
              <a:rPr lang="en-US" altLang="en-US" dirty="0">
                <a:latin typeface="Consolas" panose="020B0609020204030204" pitchFamily="49" charset="0"/>
              </a:rPr>
              <a:t>Format</a:t>
            </a:r>
            <a:r>
              <a:rPr lang="en-US" altLang="en-US" dirty="0"/>
              <a:t> class (Java has an equivalent class </a:t>
            </a:r>
            <a:r>
              <a:rPr lang="en-US" altLang="en-US" dirty="0" err="1">
                <a:latin typeface="Consolas" panose="020B0609020204030204" pitchFamily="49" charset="0"/>
              </a:rPr>
              <a:t>MessageFormat</a:t>
            </a:r>
            <a:r>
              <a:rPr lang="en-US" altLang="en-US" dirty="0"/>
              <a:t>).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Current approach for python: </a:t>
            </a:r>
            <a:r>
              <a:rPr lang="en-US" altLang="en-US" dirty="0"/>
              <a:t>using f-string.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Powerful (most options)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Some find it more complicated than the original approach.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As of 2025: You may note fewer resources available that clearly AND completely explain its usage (typically you see examples for a few specific cases).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No wide spread equivalents in other languages e.g. in Java you can try ~</a:t>
            </a:r>
            <a:r>
              <a:rPr lang="en-US" altLang="en-US" dirty="0">
                <a:latin typeface="Consolas" panose="020B0609020204030204" pitchFamily="49" charset="0"/>
              </a:rPr>
              <a:t>format()</a:t>
            </a:r>
            <a:r>
              <a:rPr lang="en-US" altLang="en-US" dirty="0"/>
              <a:t> method of class </a:t>
            </a:r>
            <a:r>
              <a:rPr lang="en-US" altLang="en-US" dirty="0">
                <a:latin typeface="Consolas" panose="020B0609020204030204" pitchFamily="49" charset="0"/>
              </a:rPr>
              <a:t>String</a:t>
            </a:r>
            <a:r>
              <a:rPr lang="en-US" altLang="en-US" dirty="0"/>
              <a:t>.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44435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</a:rPr>
              <a:t>Format Specifiers</a:t>
            </a:r>
            <a:r>
              <a:rPr lang="en-US" altLang="en-US" b="1" dirty="0"/>
              <a:t> (If There’s Time)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Format</a:t>
            </a:r>
            <a:r>
              <a:rPr lang="en-US" altLang="en-US" dirty="0"/>
              <a:t>: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 ("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%&lt;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placeholder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en-US" sz="1800" b="1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 of info to display/code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%&lt;</a:t>
            </a:r>
            <a:r>
              <a:rPr lang="en-US" altLang="en-US" sz="1800" b="1" i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source of the info to display</a:t>
            </a:r>
            <a:r>
              <a:rPr lang="en-US" altLang="en-US" sz="1800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 eaLnBrk="1" hangingPunct="1">
              <a:tabLst>
                <a:tab pos="1254125" algn="l"/>
              </a:tabLst>
            </a:pPr>
            <a:endParaRPr lang="en-US" altLang="en-US" sz="1800" dirty="0"/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Example (starting with simple cases)</a:t>
            </a:r>
            <a:r>
              <a:rPr lang="en-US" altLang="en-US" dirty="0"/>
              <a:t>: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b="1" dirty="0"/>
              <a:t>Name of the full example:</a:t>
            </a:r>
            <a:r>
              <a:rPr lang="en-US" altLang="en-US" sz="1800" b="1" dirty="0"/>
              <a:t> </a:t>
            </a:r>
            <a:r>
              <a:rPr lang="en-US" altLang="en-US" sz="1800" dirty="0">
                <a:latin typeface="Consolas" panose="020B0609020204030204" pitchFamily="49" charset="0"/>
              </a:rPr>
              <a:t>4formatSpecifiersAsPlaceholders</a:t>
            </a:r>
            <a:endParaRPr lang="en-US" altLang="en-US" sz="1800" dirty="0"/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 = 123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st = "cpsc 231"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print("num=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%d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      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%num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print("course: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%s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  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%st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 = 12.5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alt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%f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%d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%(num,num)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>
              <a:tabLst>
                <a:tab pos="1254125" algn="l"/>
              </a:tabLst>
            </a:pPr>
            <a:endParaRPr lang="en-US" altLang="en-US" dirty="0"/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5181600" y="1828800"/>
            <a:ext cx="4078288" cy="1200330"/>
            <a:chOff x="5181600" y="1828854"/>
            <a:chExt cx="4078288" cy="1199908"/>
          </a:xfrm>
        </p:grpSpPr>
        <p:cxnSp>
          <p:nvCxnSpPr>
            <p:cNvPr id="5" name="Straight Arrow Connector 4"/>
            <p:cNvCxnSpPr>
              <a:stCxn id="44040" idx="1"/>
            </p:cNvCxnSpPr>
            <p:nvPr/>
          </p:nvCxnSpPr>
          <p:spPr bwMode="auto">
            <a:xfrm flipH="1" flipV="1">
              <a:off x="5181600" y="1905028"/>
              <a:ext cx="1295400" cy="52378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040" name="TextBox 7"/>
            <p:cNvSpPr txBox="1">
              <a:spLocks noChangeArrowheads="1"/>
            </p:cNvSpPr>
            <p:nvPr/>
          </p:nvSpPr>
          <p:spPr bwMode="auto">
            <a:xfrm>
              <a:off x="6477000" y="1828854"/>
              <a:ext cx="2782888" cy="1199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</a:rPr>
                <a:t>Doesn’t literally display this: It’s a placeholder  (for information to be displayed)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8"/>
          <a:stretch>
            <a:fillRect/>
          </a:stretch>
        </p:blipFill>
        <p:spPr bwMode="auto">
          <a:xfrm>
            <a:off x="4572000" y="4340645"/>
            <a:ext cx="32400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V="1">
            <a:off x="1905000" y="1828800"/>
            <a:ext cx="5907088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92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/>
              <a:t>Types Of Information That Can Be Formatted Via Format Specifiers (Placeholders: If There’s Time)</a:t>
            </a:r>
          </a:p>
        </p:txBody>
      </p:sp>
      <p:graphicFrame>
        <p:nvGraphicFramePr>
          <p:cNvPr id="48149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792331"/>
              </p:ext>
            </p:extLst>
          </p:nvPr>
        </p:nvGraphicFramePr>
        <p:xfrm>
          <a:off x="838200" y="1676400"/>
          <a:ext cx="7467600" cy="4287837"/>
        </p:xfrm>
        <a:graphic>
          <a:graphicData uri="http://schemas.openxmlformats.org/drawingml/2006/table">
            <a:tbl>
              <a:tblPr/>
              <a:tblGrid>
                <a:gridCol w="26730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45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5248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Specifier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Type of Information to display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%s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String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%d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Integer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%f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Floating point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Arial" charset="0"/>
                        </a:rPr>
                        <a:t>%g</a:t>
                      </a:r>
                    </a:p>
                  </a:txBody>
                  <a:tcPr marL="124743" marR="12474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“Scientific notation” (similar to floating point in terms of output)</a:t>
                      </a:r>
                    </a:p>
                  </a:txBody>
                  <a:tcPr marL="124743" marR="124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25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Format Specifiers: Precision &amp; Field Width </a:t>
            </a:r>
            <a:r>
              <a:rPr lang="en-US" altLang="en-US" b="1" dirty="0"/>
              <a:t> </a:t>
            </a:r>
            <a:r>
              <a:rPr lang="en-US" altLang="en-US" dirty="0"/>
              <a:t>(If There’s Time)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Precision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The number of digits to the right of the decimal point.</a:t>
            </a:r>
          </a:p>
          <a:p>
            <a:pPr lvl="2"/>
            <a:r>
              <a:rPr lang="en-US" dirty="0"/>
              <a:t>E.g. 3.14 has 2 places of precision </a:t>
            </a:r>
          </a:p>
          <a:p>
            <a:pPr lvl="1"/>
            <a:r>
              <a:rPr lang="en-US" dirty="0"/>
              <a:t>Alternate ways of specifying this term as: number of places of precision, number of fractional digits</a:t>
            </a:r>
          </a:p>
          <a:p>
            <a:r>
              <a:rPr lang="en-US" b="1" dirty="0"/>
              <a:t>Field width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Think of it as “the width of a column” (the column created for each format specifier/placeholder).</a:t>
            </a:r>
          </a:p>
          <a:p>
            <a:pPr lvl="2"/>
            <a:r>
              <a:rPr lang="en-US" dirty="0"/>
              <a:t>E.g. 1: Four column width %4s</a:t>
            </a:r>
          </a:p>
          <a:p>
            <a:pPr lvl="2"/>
            <a:r>
              <a:rPr lang="en-US" dirty="0"/>
              <a:t>E.g. 2: Ten column width %10d</a:t>
            </a:r>
          </a:p>
          <a:p>
            <a:pPr lvl="1"/>
            <a:r>
              <a:rPr lang="en-US" dirty="0"/>
              <a:t>When the column is too narrow to display the data then the column width is automatically expanded.</a:t>
            </a:r>
          </a:p>
          <a:p>
            <a:pPr lvl="1"/>
            <a:r>
              <a:rPr lang="en-US" dirty="0"/>
              <a:t>When the column is wider than the width of the data then extra spaces will be added before or after the data.</a:t>
            </a:r>
          </a:p>
          <a:p>
            <a:pPr lvl="2"/>
            <a:r>
              <a:rPr lang="en-US" dirty="0"/>
              <a:t>Space before the first “</a:t>
            </a:r>
            <a:r>
              <a:rPr lang="en-US" dirty="0">
                <a:latin typeface="Consolas" panose="020B0609020204030204" pitchFamily="49" charset="0"/>
              </a:rPr>
              <a:t>ab</a:t>
            </a:r>
            <a:r>
              <a:rPr lang="en-US" dirty="0"/>
              <a:t>” and a space after the second “</a:t>
            </a:r>
            <a:r>
              <a:rPr lang="en-US" dirty="0">
                <a:latin typeface="Consolas" panose="020B0609020204030204" pitchFamily="49" charset="0"/>
              </a:rPr>
              <a:t>ab</a:t>
            </a:r>
            <a:r>
              <a:rPr lang="en-US" dirty="0"/>
              <a:t>” </a:t>
            </a:r>
          </a:p>
          <a:p>
            <a:pPr lvl="2"/>
            <a:r>
              <a:rPr lang="en-US" dirty="0"/>
              <a:t>Space after the first “</a:t>
            </a:r>
            <a:r>
              <a:rPr lang="en-US" dirty="0">
                <a:latin typeface="Consolas" panose="020B0609020204030204" pitchFamily="49" charset="0"/>
              </a:rPr>
              <a:t>ab</a:t>
            </a:r>
            <a:r>
              <a:rPr lang="en-US" dirty="0"/>
              <a:t>” and a space before the second “</a:t>
            </a:r>
            <a:r>
              <a:rPr lang="en-US" dirty="0">
                <a:latin typeface="Consolas" panose="020B0609020204030204" pitchFamily="49" charset="0"/>
              </a:rPr>
              <a:t>ab</a:t>
            </a:r>
            <a:r>
              <a:rPr lang="en-US" dirty="0"/>
              <a:t>” 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67857" b="17857"/>
          <a:stretch/>
        </p:blipFill>
        <p:spPr>
          <a:xfrm>
            <a:off x="7239000" y="6096000"/>
            <a:ext cx="723244" cy="2066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78573" b="-1"/>
          <a:stretch/>
        </p:blipFill>
        <p:spPr>
          <a:xfrm>
            <a:off x="7239000" y="6387392"/>
            <a:ext cx="609600" cy="26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96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Format</a:t>
            </a:r>
            <a:r>
              <a:rPr lang="en-US" altLang="en-US" dirty="0"/>
              <a:t>: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altLang="en-US" sz="1800" b="1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en-US" sz="1800" b="1" i="1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field width</a:t>
            </a:r>
            <a:r>
              <a:rPr lang="en-US" altLang="en-US" sz="1800" b="1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baseline="30000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en-US" sz="1800" b="1" i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precision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800" baseline="30000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en-US" sz="1800" i="1" dirty="0">
                <a:latin typeface="Consolas" panose="020B0609020204030204" pitchFamily="49" charset="0"/>
                <a:cs typeface="Consolas" panose="020B0609020204030204" pitchFamily="49" charset="0"/>
              </a:rPr>
              <a:t>type of information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endParaRPr lang="en-US" altLang="en-US" sz="1800" baseline="30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tabLst>
                <a:tab pos="1254125" algn="l"/>
              </a:tabLst>
            </a:pPr>
            <a:endParaRPr lang="en-US" altLang="en-US" sz="1800" dirty="0"/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Examples (format specifiers to format output)</a:t>
            </a:r>
            <a:r>
              <a:rPr lang="en-US" altLang="en-US" dirty="0"/>
              <a:t>: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b="1" dirty="0"/>
              <a:t>Name of the full example</a:t>
            </a:r>
            <a:r>
              <a:rPr lang="en-US" altLang="en-US" dirty="0"/>
              <a:t>: </a:t>
            </a:r>
            <a:r>
              <a:rPr lang="en-US" altLang="en-US" dirty="0">
                <a:latin typeface="Consolas" panose="020B0609020204030204" pitchFamily="49" charset="0"/>
              </a:rPr>
              <a:t>5formatSpecifier4AlignmentNPrecision</a:t>
            </a:r>
          </a:p>
          <a:p>
            <a:pPr marL="342900" lvl="1" indent="0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num1 = 12.55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num2 = 12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str1 = "hi"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 ("%s" %str1)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 ("%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pt-BR" altLang="en-US" sz="16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f" %num1)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 ("%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pt-BR" altLang="en-US" sz="16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f" %num1)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print("%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-5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s" %num2)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 ("%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-3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s" %("ab", "ab"))</a:t>
            </a:r>
          </a:p>
          <a:p>
            <a:pPr lvl="1" eaLnBrk="1" hangingPunct="1">
              <a:buNone/>
              <a:tabLst>
                <a:tab pos="1254125" algn="l"/>
              </a:tabLst>
            </a:pP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 ("%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-3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s%</a:t>
            </a:r>
            <a:r>
              <a:rPr lang="pt-BR" altLang="en-US" sz="1600" dirty="0">
                <a:solidFill>
                  <a:srgbClr val="EB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pt-BR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s" %("ab", "ab"))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658579" y="5310097"/>
            <a:ext cx="1467834" cy="0"/>
            <a:chOff x="4343400" y="4648200"/>
            <a:chExt cx="1467834" cy="0"/>
          </a:xfrm>
        </p:grpSpPr>
        <p:cxnSp>
          <p:nvCxnSpPr>
            <p:cNvPr id="58" name="Straight Connector 57"/>
            <p:cNvCxnSpPr/>
            <p:nvPr/>
          </p:nvCxnSpPr>
          <p:spPr bwMode="auto">
            <a:xfrm>
              <a:off x="4953000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 bwMode="auto">
            <a:xfrm>
              <a:off x="5257800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 bwMode="auto">
            <a:xfrm>
              <a:off x="5543878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 bwMode="auto">
            <a:xfrm>
              <a:off x="4647544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 bwMode="auto">
            <a:xfrm>
              <a:off x="4343400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4648134" y="5050822"/>
            <a:ext cx="597710" cy="286516"/>
            <a:chOff x="4346096" y="4760532"/>
            <a:chExt cx="597710" cy="286516"/>
          </a:xfrm>
        </p:grpSpPr>
        <p:sp>
          <p:nvSpPr>
            <p:cNvPr id="64" name="TextBox 63"/>
            <p:cNvSpPr txBox="1"/>
            <p:nvPr/>
          </p:nvSpPr>
          <p:spPr bwMode="auto">
            <a:xfrm>
              <a:off x="4346096" y="4760532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1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 bwMode="auto">
            <a:xfrm>
              <a:off x="4639006" y="477004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2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874361" y="4753142"/>
            <a:ext cx="609600" cy="277000"/>
            <a:chOff x="5566508" y="4187538"/>
            <a:chExt cx="609600" cy="277000"/>
          </a:xfrm>
        </p:grpSpPr>
        <p:sp>
          <p:nvSpPr>
            <p:cNvPr id="49" name="TextBox 48"/>
            <p:cNvSpPr txBox="1"/>
            <p:nvPr/>
          </p:nvSpPr>
          <p:spPr bwMode="auto">
            <a:xfrm>
              <a:off x="5871308" y="418753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6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 bwMode="auto">
            <a:xfrm>
              <a:off x="5566508" y="4187538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.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28120" y="4730730"/>
            <a:ext cx="859031" cy="281595"/>
            <a:chOff x="4832978" y="4481283"/>
            <a:chExt cx="859031" cy="28159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4832978" y="4481283"/>
              <a:ext cx="5458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 bwMode="auto">
            <a:xfrm>
              <a:off x="5146163" y="4485879"/>
              <a:ext cx="5458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273726" y="4724700"/>
            <a:ext cx="609600" cy="277000"/>
            <a:chOff x="5566508" y="4187538"/>
            <a:chExt cx="609600" cy="277000"/>
          </a:xfrm>
        </p:grpSpPr>
        <p:sp>
          <p:nvSpPr>
            <p:cNvPr id="54" name="TextBox 53"/>
            <p:cNvSpPr txBox="1"/>
            <p:nvPr/>
          </p:nvSpPr>
          <p:spPr bwMode="auto">
            <a:xfrm>
              <a:off x="5871308" y="418753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2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 bwMode="auto">
            <a:xfrm>
              <a:off x="5566508" y="4187538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1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495734" y="4415112"/>
            <a:ext cx="574110" cy="279174"/>
            <a:chOff x="4990444" y="4177769"/>
            <a:chExt cx="574110" cy="279174"/>
          </a:xfrm>
        </p:grpSpPr>
        <p:sp>
          <p:nvSpPr>
            <p:cNvPr id="31" name="TextBox 30"/>
            <p:cNvSpPr txBox="1"/>
            <p:nvPr/>
          </p:nvSpPr>
          <p:spPr bwMode="auto">
            <a:xfrm>
              <a:off x="4990444" y="417776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1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5259754" y="4179944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2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Formatting Effects </a:t>
            </a:r>
            <a:r>
              <a:rPr lang="en-US" altLang="en-US" dirty="0"/>
              <a:t>Using Format Specifiers </a:t>
            </a:r>
            <a:r>
              <a:rPr lang="en-US" altLang="en-US" b="1" dirty="0"/>
              <a:t> </a:t>
            </a:r>
            <a:r>
              <a:rPr lang="en-US" altLang="en-US" sz="3600" dirty="0"/>
              <a:t>(If There’s Time)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6134678"/>
            <a:ext cx="80899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 eaLnBrk="1" hangingPunct="1">
              <a:spcBef>
                <a:spcPct val="50000"/>
              </a:spcBef>
            </a:pPr>
            <a:r>
              <a:rPr lang="en-US" altLang="en-US" sz="1200" dirty="0">
                <a:latin typeface="Arial" panose="020B0604020202020204" pitchFamily="34" charset="0"/>
              </a:rPr>
              <a:t>1 A positive integer will add leading spaces before the information to display (right align), negatives will add trailing spaces (left align). Excluding a value will set the field width to a value large enough to display the output</a:t>
            </a:r>
          </a:p>
          <a:p>
            <a:pPr marL="174625" indent="-174625" eaLnBrk="1" hangingPunct="1">
              <a:spcBef>
                <a:spcPct val="50000"/>
              </a:spcBef>
            </a:pPr>
            <a:r>
              <a:rPr lang="en-US" altLang="en-US" sz="1200" dirty="0">
                <a:latin typeface="Arial" panose="020B0604020202020204" pitchFamily="34" charset="0"/>
              </a:rPr>
              <a:t>2 For numeric variables only.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67857" b="17857"/>
          <a:stretch/>
        </p:blipFill>
        <p:spPr>
          <a:xfrm>
            <a:off x="4721638" y="5365440"/>
            <a:ext cx="723244" cy="20664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t="18012" b="67702"/>
          <a:stretch/>
        </p:blipFill>
        <p:spPr>
          <a:xfrm>
            <a:off x="3875261" y="4557490"/>
            <a:ext cx="533400" cy="152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t="35714" b="50000"/>
          <a:stretch/>
        </p:blipFill>
        <p:spPr>
          <a:xfrm>
            <a:off x="3875261" y="4862290"/>
            <a:ext cx="533400" cy="152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t="50000" b="35714"/>
          <a:stretch/>
        </p:blipFill>
        <p:spPr>
          <a:xfrm>
            <a:off x="3879469" y="5157697"/>
            <a:ext cx="533400" cy="152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/>
          <a:srcRect t="78573" b="-1"/>
          <a:stretch/>
        </p:blipFill>
        <p:spPr>
          <a:xfrm>
            <a:off x="4721638" y="5670240"/>
            <a:ext cx="533400" cy="228599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4781276" y="4644764"/>
            <a:ext cx="876956" cy="3908"/>
            <a:chOff x="5257800" y="4411784"/>
            <a:chExt cx="876956" cy="3908"/>
          </a:xfrm>
        </p:grpSpPr>
        <p:cxnSp>
          <p:nvCxnSpPr>
            <p:cNvPr id="21" name="Straight Connector 20"/>
            <p:cNvCxnSpPr/>
            <p:nvPr/>
          </p:nvCxnSpPr>
          <p:spPr bwMode="auto">
            <a:xfrm>
              <a:off x="5867400" y="4411784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>
              <a:off x="5562600" y="4415692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>
              <a:off x="5257800" y="4411784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071262" y="4417286"/>
            <a:ext cx="609600" cy="277000"/>
            <a:chOff x="5566508" y="4187538"/>
            <a:chExt cx="609600" cy="277000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5871308" y="418753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6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5566508" y="4187538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.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30" name="Straight Connector 29"/>
          <p:cNvCxnSpPr/>
          <p:nvPr/>
        </p:nvCxnSpPr>
        <p:spPr bwMode="auto">
          <a:xfrm>
            <a:off x="4457754" y="4649348"/>
            <a:ext cx="267356" cy="0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 bwMode="auto">
          <a:xfrm>
            <a:off x="9533177" y="4842603"/>
            <a:ext cx="304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200" b="1" dirty="0">
                <a:solidFill>
                  <a:srgbClr val="FF0000"/>
                </a:solidFill>
              </a:rPr>
              <a:t>1</a:t>
            </a:r>
            <a:endParaRPr lang="en-CA" sz="1200" b="1" dirty="0">
              <a:solidFill>
                <a:srgbClr val="FF0000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5148290" y="5064815"/>
            <a:ext cx="1165271" cy="268613"/>
            <a:chOff x="5762460" y="4209231"/>
            <a:chExt cx="1165271" cy="268613"/>
          </a:xfrm>
        </p:grpSpPr>
        <p:sp>
          <p:nvSpPr>
            <p:cNvPr id="67" name="TextBox 66"/>
            <p:cNvSpPr txBox="1"/>
            <p:nvPr/>
          </p:nvSpPr>
          <p:spPr bwMode="auto">
            <a:xfrm>
              <a:off x="5762460" y="4214754"/>
              <a:ext cx="545372" cy="262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 bwMode="auto">
            <a:xfrm>
              <a:off x="6382359" y="4209231"/>
              <a:ext cx="545372" cy="262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 bwMode="auto">
            <a:xfrm>
              <a:off x="6077824" y="4215287"/>
              <a:ext cx="545372" cy="262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636903" y="5001699"/>
            <a:ext cx="1755340" cy="0"/>
            <a:chOff x="4343400" y="4648200"/>
            <a:chExt cx="1756865" cy="0"/>
          </a:xfrm>
        </p:grpSpPr>
        <p:cxnSp>
          <p:nvCxnSpPr>
            <p:cNvPr id="29" name="Straight Connector 28"/>
            <p:cNvCxnSpPr/>
            <p:nvPr/>
          </p:nvCxnSpPr>
          <p:spPr bwMode="auto">
            <a:xfrm>
              <a:off x="4952998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 bwMode="auto">
            <a:xfrm>
              <a:off x="5257798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 bwMode="auto">
            <a:xfrm>
              <a:off x="5543875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 bwMode="auto">
            <a:xfrm>
              <a:off x="5832909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 bwMode="auto">
            <a:xfrm>
              <a:off x="4647540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 bwMode="auto">
            <a:xfrm>
              <a:off x="4343400" y="4648200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605526" y="5586488"/>
            <a:ext cx="876956" cy="0"/>
            <a:chOff x="5303488" y="5296198"/>
            <a:chExt cx="876956" cy="0"/>
          </a:xfrm>
        </p:grpSpPr>
        <p:cxnSp>
          <p:nvCxnSpPr>
            <p:cNvPr id="71" name="Straight Connector 70"/>
            <p:cNvCxnSpPr/>
            <p:nvPr/>
          </p:nvCxnSpPr>
          <p:spPr bwMode="auto">
            <a:xfrm>
              <a:off x="5913088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 bwMode="auto">
            <a:xfrm>
              <a:off x="5607632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 bwMode="auto">
            <a:xfrm>
              <a:off x="5303488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5482122" y="5337124"/>
            <a:ext cx="1029992" cy="295636"/>
            <a:chOff x="5188552" y="5045270"/>
            <a:chExt cx="1029992" cy="295636"/>
          </a:xfrm>
        </p:grpSpPr>
        <p:sp>
          <p:nvSpPr>
            <p:cNvPr id="85" name="TextBox 84"/>
            <p:cNvSpPr txBox="1"/>
            <p:nvPr/>
          </p:nvSpPr>
          <p:spPr bwMode="auto">
            <a:xfrm>
              <a:off x="5913744" y="504527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b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 bwMode="auto">
            <a:xfrm>
              <a:off x="5616766" y="5046764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a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5188552" y="5063907"/>
              <a:ext cx="5458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504563" y="5322985"/>
            <a:ext cx="1076162" cy="301140"/>
            <a:chOff x="5766295" y="5453088"/>
            <a:chExt cx="1076162" cy="301140"/>
          </a:xfrm>
        </p:grpSpPr>
        <p:sp>
          <p:nvSpPr>
            <p:cNvPr id="88" name="TextBox 87"/>
            <p:cNvSpPr txBox="1"/>
            <p:nvPr/>
          </p:nvSpPr>
          <p:spPr bwMode="auto">
            <a:xfrm>
              <a:off x="6296611" y="5453088"/>
              <a:ext cx="5458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 bwMode="auto">
            <a:xfrm>
              <a:off x="6093988" y="547722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b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5766295" y="5473614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a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520582" y="5586488"/>
            <a:ext cx="885299" cy="1275"/>
            <a:chOff x="6218544" y="5296198"/>
            <a:chExt cx="885299" cy="1275"/>
          </a:xfrm>
        </p:grpSpPr>
        <p:cxnSp>
          <p:nvCxnSpPr>
            <p:cNvPr id="41" name="Straight Connector 40"/>
            <p:cNvCxnSpPr/>
            <p:nvPr/>
          </p:nvCxnSpPr>
          <p:spPr bwMode="auto">
            <a:xfrm>
              <a:off x="6218544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 bwMode="auto">
            <a:xfrm>
              <a:off x="6531891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 bwMode="auto">
            <a:xfrm>
              <a:off x="6836487" y="5297473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5350270" y="5916298"/>
            <a:ext cx="876956" cy="0"/>
            <a:chOff x="5303488" y="5296198"/>
            <a:chExt cx="876956" cy="0"/>
          </a:xfrm>
        </p:grpSpPr>
        <p:cxnSp>
          <p:nvCxnSpPr>
            <p:cNvPr id="96" name="Straight Connector 95"/>
            <p:cNvCxnSpPr/>
            <p:nvPr/>
          </p:nvCxnSpPr>
          <p:spPr bwMode="auto">
            <a:xfrm>
              <a:off x="5913088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 bwMode="auto">
            <a:xfrm>
              <a:off x="5607632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auto">
            <a:xfrm>
              <a:off x="5303488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5339655" y="5653570"/>
            <a:ext cx="1042629" cy="292280"/>
            <a:chOff x="5302832" y="5046158"/>
            <a:chExt cx="1042629" cy="292280"/>
          </a:xfrm>
        </p:grpSpPr>
        <p:sp>
          <p:nvSpPr>
            <p:cNvPr id="100" name="TextBox 99"/>
            <p:cNvSpPr txBox="1"/>
            <p:nvPr/>
          </p:nvSpPr>
          <p:spPr bwMode="auto">
            <a:xfrm>
              <a:off x="5799615" y="5061439"/>
              <a:ext cx="5458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 bwMode="auto">
            <a:xfrm>
              <a:off x="5588910" y="504672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b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 bwMode="auto">
            <a:xfrm>
              <a:off x="5302832" y="5046158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a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197894" y="5664466"/>
            <a:ext cx="1021445" cy="287332"/>
            <a:chOff x="6119723" y="5045269"/>
            <a:chExt cx="1021445" cy="287332"/>
          </a:xfrm>
        </p:grpSpPr>
        <p:sp>
          <p:nvSpPr>
            <p:cNvPr id="104" name="TextBox 103"/>
            <p:cNvSpPr txBox="1"/>
            <p:nvPr/>
          </p:nvSpPr>
          <p:spPr bwMode="auto">
            <a:xfrm>
              <a:off x="6119723" y="5054124"/>
              <a:ext cx="54584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&lt;SP&gt;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 bwMode="auto">
            <a:xfrm>
              <a:off x="6836368" y="5055602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b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 bwMode="auto">
            <a:xfrm>
              <a:off x="6531568" y="5045269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>
                  <a:solidFill>
                    <a:srgbClr val="FF0000"/>
                  </a:solidFill>
                </a:rPr>
                <a:t>a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6265326" y="5916298"/>
            <a:ext cx="885299" cy="1275"/>
            <a:chOff x="6218544" y="5296198"/>
            <a:chExt cx="885299" cy="1275"/>
          </a:xfrm>
        </p:grpSpPr>
        <p:cxnSp>
          <p:nvCxnSpPr>
            <p:cNvPr id="108" name="Straight Connector 107"/>
            <p:cNvCxnSpPr/>
            <p:nvPr/>
          </p:nvCxnSpPr>
          <p:spPr bwMode="auto">
            <a:xfrm>
              <a:off x="6218544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auto">
            <a:xfrm>
              <a:off x="6531891" y="5296198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auto">
            <a:xfrm>
              <a:off x="6836487" y="5297473"/>
              <a:ext cx="267356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4314602"/>
            <a:ext cx="247650" cy="18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30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066800"/>
            <a:ext cx="8204200" cy="5267325"/>
          </a:xfrm>
        </p:spPr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sz="2400" dirty="0"/>
              <a:t>The back-slash character enclosed within quotes won’t be displayed but instead indicates that a formatting (escape) code will follow the </a:t>
            </a:r>
            <a:r>
              <a:rPr lang="en-US" altLang="en-US" sz="2400" dirty="0" smtClean="0"/>
              <a:t>slas</a:t>
            </a:r>
            <a:r>
              <a:rPr lang="en-US" altLang="en-US" sz="2400" dirty="0" smtClean="0"/>
              <a:t>h.</a:t>
            </a:r>
          </a:p>
          <a:p>
            <a:pPr eaLnBrk="1" hangingPunct="1">
              <a:tabLst>
                <a:tab pos="1254125" algn="l"/>
              </a:tabLst>
            </a:pPr>
            <a:endParaRPr lang="en-US" altLang="en-US" sz="2400" dirty="0"/>
          </a:p>
          <a:p>
            <a:pPr eaLnBrk="1" hangingPunct="1">
              <a:tabLst>
                <a:tab pos="1254125" algn="l"/>
              </a:tabLst>
            </a:pPr>
            <a:endParaRPr lang="en-US" altLang="en-US" sz="2400" dirty="0" smtClean="0"/>
          </a:p>
          <a:p>
            <a:pPr eaLnBrk="1" hangingPunct="1">
              <a:tabLst>
                <a:tab pos="1254125" algn="l"/>
              </a:tabLst>
            </a:pPr>
            <a:endParaRPr lang="en-US" altLang="en-US" sz="2400" dirty="0"/>
          </a:p>
          <a:p>
            <a:pPr eaLnBrk="1" hangingPunct="1">
              <a:tabLst>
                <a:tab pos="1254125" algn="l"/>
              </a:tabLst>
            </a:pPr>
            <a:endParaRPr lang="en-US" altLang="en-US" sz="2400" dirty="0" smtClean="0"/>
          </a:p>
          <a:p>
            <a:pPr eaLnBrk="1" hangingPunct="1">
              <a:tabLst>
                <a:tab pos="1254125" algn="l"/>
              </a:tabLst>
            </a:pPr>
            <a:endParaRPr lang="en-US" altLang="en-US" sz="2400" dirty="0"/>
          </a:p>
          <a:p>
            <a:pPr eaLnBrk="1" hangingPunct="1">
              <a:tabLst>
                <a:tab pos="1254125" algn="l"/>
              </a:tabLst>
            </a:pPr>
            <a:endParaRPr lang="en-US" altLang="en-US" sz="2400" dirty="0" smtClean="0"/>
          </a:p>
          <a:p>
            <a:pPr eaLnBrk="1" hangingPunct="1">
              <a:tabLst>
                <a:tab pos="1254125" algn="l"/>
              </a:tabLst>
            </a:pPr>
            <a:endParaRPr lang="en-US" altLang="en-US" sz="2400" dirty="0"/>
          </a:p>
          <a:p>
            <a:pPr marL="0" indent="0" eaLnBrk="1" hangingPunct="1">
              <a:buNone/>
              <a:tabLst>
                <a:tab pos="1254125" algn="l"/>
              </a:tabLst>
            </a:pPr>
            <a:endParaRPr lang="en-US" altLang="en-US" sz="2400" dirty="0" smtClean="0"/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2000" dirty="0" smtClean="0"/>
              <a:t>Escape codes can be used in ‘C’ and ‘Java (same usage as well).</a:t>
            </a:r>
            <a:endParaRPr lang="en-US" altLang="en-US" sz="2000" dirty="0"/>
          </a:p>
          <a:p>
            <a:pPr marL="0" indent="0" eaLnBrk="1" hangingPunct="1">
              <a:buNone/>
              <a:tabLst>
                <a:tab pos="1254125" algn="l"/>
              </a:tabLst>
            </a:pPr>
            <a:endParaRPr lang="en-US" altLang="en-US" sz="2400" dirty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Escape Codes/Characters </a:t>
            </a:r>
            <a:r>
              <a:rPr lang="en-US" altLang="en-US" b="1" dirty="0"/>
              <a:t> (If There’s Time)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graphicFrame>
        <p:nvGraphicFramePr>
          <p:cNvPr id="369668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74465"/>
              </p:ext>
            </p:extLst>
          </p:nvPr>
        </p:nvGraphicFramePr>
        <p:xfrm>
          <a:off x="762000" y="2286000"/>
          <a:ext cx="7010400" cy="3322972"/>
        </p:xfrm>
        <a:graphic>
          <a:graphicData uri="http://schemas.openxmlformats.org/drawingml/2006/table">
            <a:tbl>
              <a:tblPr/>
              <a:tblGrid>
                <a:gridCol w="23327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776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86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Escape sequence</a:t>
                      </a:r>
                    </a:p>
                  </a:txBody>
                  <a:tcPr marL="98144" marR="98144" marT="46811" marB="468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Description</a:t>
                      </a:r>
                    </a:p>
                  </a:txBody>
                  <a:tcPr marL="98144" marR="98144" marT="46811" marB="468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86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  <a:cs typeface="Arial" pitchFamily="34" charset="0"/>
                        </a:rPr>
                        <a:t>\a</a:t>
                      </a:r>
                    </a:p>
                  </a:txBody>
                  <a:tcPr marL="98144" marR="98144" marT="46811" marB="468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Alarm: Causes the program to beep.</a:t>
                      </a:r>
                    </a:p>
                  </a:txBody>
                  <a:tcPr marL="98144" marR="98144" marT="46811" marB="468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589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  <a:cs typeface="Arial" pitchFamily="34" charset="0"/>
                        </a:rPr>
                        <a:t>\n</a:t>
                      </a:r>
                    </a:p>
                  </a:txBody>
                  <a:tcPr marL="98144" marR="98144" marT="46811" marB="468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Newline: Moves the cursor to beginning of the next line.</a:t>
                      </a:r>
                    </a:p>
                  </a:txBody>
                  <a:tcPr marL="98144" marR="98144" marT="46811" marB="468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6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  <a:cs typeface="Arial" pitchFamily="34" charset="0"/>
                        </a:rPr>
                        <a:t>\t</a:t>
                      </a:r>
                    </a:p>
                  </a:txBody>
                  <a:tcPr marL="98144" marR="98144" marT="46811" marB="468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Tab: Moves the cursor forward one tab stop.</a:t>
                      </a:r>
                    </a:p>
                  </a:txBody>
                  <a:tcPr marL="98144" marR="98144" marT="46811" marB="468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86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  <a:cs typeface="Arial" pitchFamily="34" charset="0"/>
                        </a:rPr>
                        <a:t>\"</a:t>
                      </a:r>
                    </a:p>
                  </a:txBody>
                  <a:tcPr marL="98144" marR="98144" marT="46811" marB="468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Double quote: Prints a double quote.</a:t>
                      </a:r>
                    </a:p>
                  </a:txBody>
                  <a:tcPr marL="98144" marR="98144" marT="46811" marB="468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62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nsolas" panose="020B0609020204030204" pitchFamily="49" charset="0"/>
                          <a:cs typeface="Arial" pitchFamily="34" charset="0"/>
                        </a:rPr>
                        <a:t>\\</a:t>
                      </a:r>
                    </a:p>
                  </a:txBody>
                  <a:tcPr marL="98144" marR="98144" marT="46811" marB="468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254125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Backslash: Prints one backslash.</a:t>
                      </a:r>
                    </a:p>
                  </a:txBody>
                  <a:tcPr marL="98144" marR="98144" marT="46811" marB="468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39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00FF"/>
                </a:solidFill>
              </a:rPr>
              <a:t>Escape Codes </a:t>
            </a:r>
            <a:r>
              <a:rPr lang="en-US" altLang="en-US" dirty="0"/>
              <a:t>(2: If There’s Time)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3886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tabLst>
                <a:tab pos="1254125" algn="l"/>
              </a:tabLst>
              <a:defRPr/>
            </a:pPr>
            <a:r>
              <a:rPr lang="en-CA" b="1" dirty="0"/>
              <a:t>Program name: </a:t>
            </a:r>
            <a:r>
              <a:rPr lang="en-CA" sz="2000" dirty="0">
                <a:latin typeface="Consolas" panose="020B0609020204030204" pitchFamily="49" charset="0"/>
              </a:rPr>
              <a:t>6escapeCodes</a:t>
            </a:r>
            <a:r>
              <a:rPr lang="en-CA" sz="2000" dirty="0">
                <a:latin typeface="Consolas" panose="020B0609020204030204" pitchFamily="49" charset="0"/>
                <a:cs typeface="Arial" charset="0"/>
              </a:rPr>
              <a:t>.py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tabLst>
                <a:tab pos="1254125" algn="l"/>
              </a:tabLst>
              <a:defRPr/>
            </a:pPr>
            <a:endParaRPr lang="en-CA" sz="2000" dirty="0"/>
          </a:p>
          <a:p>
            <a:pPr lvl="1" eaLnBrk="1" fontAlgn="auto" hangingPunct="1">
              <a:spcAft>
                <a:spcPts val="0"/>
              </a:spcAft>
              <a:buFont typeface="Times New Roman" pitchFamily="18" charset="0"/>
              <a:buNone/>
              <a:tabLst>
                <a:tab pos="1254125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Arial" charset="0"/>
              </a:rPr>
              <a:t>print ("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  <a:cs typeface="Arial" charset="0"/>
              </a:rPr>
              <a:t>\a</a:t>
            </a:r>
            <a:r>
              <a:rPr lang="en-US" dirty="0">
                <a:latin typeface="Consolas" panose="020B0609020204030204" pitchFamily="49" charset="0"/>
                <a:cs typeface="Arial" charset="0"/>
              </a:rPr>
              <a:t>*Beep!*")</a:t>
            </a:r>
          </a:p>
          <a:p>
            <a:pPr lvl="1" eaLnBrk="1" fontAlgn="auto" hangingPunct="1">
              <a:spcAft>
                <a:spcPts val="0"/>
              </a:spcAft>
              <a:buFont typeface="Times New Roman" pitchFamily="18" charset="0"/>
              <a:buNone/>
              <a:tabLst>
                <a:tab pos="1254125" algn="l"/>
              </a:tabLst>
              <a:defRPr/>
            </a:pPr>
            <a:endParaRPr lang="en-US" dirty="0">
              <a:latin typeface="Consolas" panose="020B0609020204030204" pitchFamily="49" charset="0"/>
              <a:cs typeface="Arial" charset="0"/>
            </a:endParaRPr>
          </a:p>
          <a:p>
            <a:pPr lvl="1" eaLnBrk="1" fontAlgn="auto" hangingPunct="1">
              <a:spcAft>
                <a:spcPts val="0"/>
              </a:spcAft>
              <a:buFont typeface="Times New Roman" pitchFamily="18" charset="0"/>
              <a:buNone/>
              <a:tabLst>
                <a:tab pos="1254125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Arial" charset="0"/>
              </a:rPr>
              <a:t>print ("hi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  <a:cs typeface="Arial" charset="0"/>
              </a:rPr>
              <a:t>\n</a:t>
            </a:r>
            <a:r>
              <a:rPr lang="en-US" dirty="0">
                <a:latin typeface="Consolas" panose="020B0609020204030204" pitchFamily="49" charset="0"/>
                <a:cs typeface="Arial" charset="0"/>
              </a:rPr>
              <a:t>there")</a:t>
            </a:r>
          </a:p>
          <a:p>
            <a:pPr lvl="1" eaLnBrk="1" fontAlgn="auto" hangingPunct="1">
              <a:spcAft>
                <a:spcPts val="0"/>
              </a:spcAft>
              <a:buFont typeface="Times New Roman" pitchFamily="18" charset="0"/>
              <a:buNone/>
              <a:tabLst>
                <a:tab pos="1254125" algn="l"/>
              </a:tabLst>
              <a:defRPr/>
            </a:pPr>
            <a:endParaRPr lang="en-US" dirty="0">
              <a:latin typeface="Consolas" panose="020B0609020204030204" pitchFamily="49" charset="0"/>
              <a:cs typeface="Arial" charset="0"/>
            </a:endParaRPr>
          </a:p>
          <a:p>
            <a:pPr lvl="1" eaLnBrk="1" fontAlgn="auto" hangingPunct="1">
              <a:spcAft>
                <a:spcPts val="0"/>
              </a:spcAft>
              <a:buFont typeface="Times New Roman" pitchFamily="18" charset="0"/>
              <a:buNone/>
              <a:tabLst>
                <a:tab pos="1254125" algn="l"/>
              </a:tabLst>
              <a:defRPr/>
            </a:pPr>
            <a:endParaRPr lang="en-US" dirty="0">
              <a:latin typeface="Consolas" panose="020B0609020204030204" pitchFamily="49" charset="0"/>
              <a:cs typeface="Arial" charset="0"/>
            </a:endParaRPr>
          </a:p>
          <a:p>
            <a:pPr lvl="1" eaLnBrk="1" fontAlgn="auto" hangingPunct="1">
              <a:spcAft>
                <a:spcPts val="0"/>
              </a:spcAft>
              <a:buFont typeface="Times New Roman" pitchFamily="18" charset="0"/>
              <a:buNone/>
              <a:tabLst>
                <a:tab pos="1254125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Arial" charset="0"/>
              </a:rPr>
              <a:t>print ("he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  <a:cs typeface="Arial" charset="0"/>
              </a:rPr>
              <a:t>\\</a:t>
            </a:r>
            <a:r>
              <a:rPr lang="en-US" dirty="0">
                <a:latin typeface="Consolas" panose="020B0609020204030204" pitchFamily="49" charset="0"/>
                <a:cs typeface="Arial" charset="0"/>
              </a:rPr>
              <a:t>y 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  <a:cs typeface="Arial" charset="0"/>
              </a:rPr>
              <a:t>\"</a:t>
            </a:r>
            <a:r>
              <a:rPr lang="en-US" dirty="0">
                <a:latin typeface="Consolas" panose="020B0609020204030204" pitchFamily="49" charset="0"/>
                <a:cs typeface="Arial" charset="0"/>
              </a:rPr>
              <a:t>you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  <a:cs typeface="Arial" charset="0"/>
              </a:rPr>
              <a:t>\"</a:t>
            </a:r>
            <a:r>
              <a:rPr lang="en-US" dirty="0">
                <a:latin typeface="Consolas" panose="020B0609020204030204" pitchFamily="49" charset="0"/>
                <a:cs typeface="Arial" charset="0"/>
              </a:rPr>
              <a:t>")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79259"/>
          <a:stretch>
            <a:fillRect/>
          </a:stretch>
        </p:blipFill>
        <p:spPr bwMode="auto">
          <a:xfrm>
            <a:off x="3581400" y="2018712"/>
            <a:ext cx="4357687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41" r="60236" b="40530"/>
          <a:stretch>
            <a:fillRect/>
          </a:stretch>
        </p:blipFill>
        <p:spPr bwMode="auto">
          <a:xfrm>
            <a:off x="3581400" y="2761559"/>
            <a:ext cx="34655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736" r="60236" b="-2"/>
          <a:stretch>
            <a:fillRect/>
          </a:stretch>
        </p:blipFill>
        <p:spPr bwMode="auto">
          <a:xfrm>
            <a:off x="4191000" y="3822228"/>
            <a:ext cx="3465513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4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Formatting: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F-String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newest of the three approaches with the most options but it is specific to python.</a:t>
            </a:r>
          </a:p>
          <a:p>
            <a:pPr lvl="1"/>
            <a:r>
              <a:rPr lang="en-US" dirty="0"/>
              <a:t>Not a function such as: </a:t>
            </a:r>
            <a:r>
              <a:rPr lang="en-US" dirty="0">
                <a:latin typeface="Consolas" panose="020B0609020204030204" pitchFamily="49" charset="0"/>
              </a:rPr>
              <a:t>print()</a:t>
            </a:r>
            <a:r>
              <a:rPr lang="en-US" dirty="0"/>
              <a:t> or </a:t>
            </a:r>
            <a:r>
              <a:rPr lang="en-US" dirty="0">
                <a:latin typeface="Consolas" panose="020B0609020204030204" pitchFamily="49" charset="0"/>
              </a:rPr>
              <a:t>input()</a:t>
            </a:r>
          </a:p>
          <a:p>
            <a:pPr lvl="1"/>
            <a:r>
              <a:rPr lang="en-US" dirty="0"/>
              <a:t>Nor is it an operator such as:  </a:t>
            </a:r>
            <a:r>
              <a:rPr lang="en-US" dirty="0">
                <a:latin typeface="Consolas" panose="020B0609020204030204" pitchFamily="49" charset="0"/>
              </a:rPr>
              <a:t>+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-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*</a:t>
            </a:r>
            <a:r>
              <a:rPr lang="en-US" dirty="0"/>
              <a:t>,</a:t>
            </a:r>
            <a:r>
              <a:rPr lang="en-US" dirty="0">
                <a:latin typeface="Consolas" panose="020B0609020204030204" pitchFamily="49" charset="0"/>
              </a:rPr>
              <a:t> /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is a feature of python syntax that allows strings to be formatting according to the expression.</a:t>
            </a:r>
          </a:p>
          <a:p>
            <a:r>
              <a:rPr lang="en-US" b="1" dirty="0"/>
              <a:t>General format: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f</a:t>
            </a:r>
            <a:r>
              <a:rPr lang="en-US" sz="1800" dirty="0">
                <a:latin typeface="Consolas" panose="020B0609020204030204" pitchFamily="49" charset="0"/>
              </a:rPr>
              <a:t>"&lt;string to be formatted")</a:t>
            </a:r>
          </a:p>
          <a:p>
            <a:r>
              <a:rPr lang="en-US" sz="2200" b="1" dirty="0">
                <a:latin typeface="Consolas" panose="020B0609020204030204" pitchFamily="49" charset="0"/>
              </a:rPr>
              <a:t>Example: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f</a:t>
            </a:r>
            <a:r>
              <a:rPr lang="en-US" sz="1800" dirty="0">
                <a:latin typeface="Consolas" panose="020B0609020204030204" pitchFamily="49" charset="0"/>
              </a:rPr>
              <a:t>"4 learning only: 4 string without formatting")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7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53359-9E97-8800-C23A-798DAB8EC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Basic Use Of </a:t>
            </a:r>
            <a:r>
              <a:rPr lang="en-CA" dirty="0">
                <a:latin typeface="Consolas" panose="020B0609020204030204" pitchFamily="49" charset="0"/>
              </a:rPr>
              <a:t>F-String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D669E7-B600-30E7-96E1-D905D9E53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51952"/>
            <a:ext cx="8229600" cy="5410200"/>
          </a:xfrm>
        </p:spPr>
        <p:txBody>
          <a:bodyPr/>
          <a:lstStyle/>
          <a:p>
            <a:r>
              <a:rPr lang="en-CA" b="1" dirty="0"/>
              <a:t>Name of the full example: </a:t>
            </a:r>
            <a:r>
              <a:rPr lang="en-CA" dirty="0">
                <a:latin typeface="Consolas" panose="020B0609020204030204" pitchFamily="49" charset="0"/>
              </a:rPr>
              <a:t>7f_string_basic.py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num1 = 1/8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precision = -1</a:t>
            </a:r>
          </a:p>
          <a:p>
            <a:pPr marL="342900" lvl="1" indent="0">
              <a:buNone/>
            </a:pPr>
            <a:endParaRPr lang="en-CA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print("Unformatted: f-string 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not used</a:t>
            </a:r>
            <a:r>
              <a:rPr lang="en-CA" sz="1600" dirty="0">
                <a:latin typeface="Consolas" panose="020B0609020204030204" pitchFamily="49" charset="0"/>
              </a:rPr>
              <a:t> num=",num1)</a:t>
            </a:r>
          </a:p>
          <a:p>
            <a:pPr marL="342900" lvl="1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</a:t>
            </a:r>
            <a:r>
              <a:rPr lang="en-CA" sz="1600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f</a:t>
            </a:r>
            <a:r>
              <a:rPr lang="en-CA" sz="1600" dirty="0" err="1">
                <a:latin typeface="Consolas" panose="020B0609020204030204" pitchFamily="49" charset="0"/>
              </a:rPr>
              <a:t>"Unformatted</a:t>
            </a:r>
            <a:r>
              <a:rPr lang="en-CA" sz="1600" dirty="0">
                <a:latin typeface="Consolas" panose="020B0609020204030204" pitchFamily="49" charset="0"/>
              </a:rPr>
              <a:t>: f-string </a:t>
            </a:r>
            <a:r>
              <a:rPr lang="en-CA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used</a:t>
            </a:r>
            <a:r>
              <a:rPr lang="en-CA" sz="1600" dirty="0">
                <a:latin typeface="Consolas" panose="020B0609020204030204" pitchFamily="49" charset="0"/>
              </a:rPr>
              <a:t> num={num1}")</a:t>
            </a:r>
          </a:p>
          <a:p>
            <a:pPr marL="342900" lvl="1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print(f"3 places of precision num={num1:0</a:t>
            </a:r>
            <a:r>
              <a:rPr lang="en-CA" sz="1600" b="1" dirty="0">
                <a:latin typeface="Consolas" panose="020B0609020204030204" pitchFamily="49" charset="0"/>
              </a:rPr>
              <a:t>.3</a:t>
            </a:r>
            <a:r>
              <a:rPr lang="en-CA" sz="1600" dirty="0">
                <a:latin typeface="Consolas" panose="020B0609020204030204" pitchFamily="49" charset="0"/>
              </a:rPr>
              <a:t>}")</a:t>
            </a:r>
          </a:p>
          <a:p>
            <a:pPr marL="342900" lvl="1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precision = int(input("Number of places of precision (0+): "))</a:t>
            </a:r>
          </a:p>
          <a:p>
            <a:pPr marL="342900" lvl="1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6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print(f"{precision} rational digits num={num1:0.{</a:t>
            </a:r>
            <a:r>
              <a:rPr lang="en-CA" sz="1600" b="1" dirty="0">
                <a:latin typeface="Consolas" panose="020B0609020204030204" pitchFamily="49" charset="0"/>
              </a:rPr>
              <a:t>precision</a:t>
            </a:r>
            <a:r>
              <a:rPr lang="en-CA" sz="1600" dirty="0">
                <a:latin typeface="Consolas" panose="020B0609020204030204" pitchFamily="49" charset="0"/>
              </a:rPr>
              <a:t>}}")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277ACC0-40EE-9248-9FA0-56B2E6E59B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0850"/>
          <a:stretch>
            <a:fillRect/>
          </a:stretch>
        </p:blipFill>
        <p:spPr>
          <a:xfrm>
            <a:off x="4267200" y="6096000"/>
            <a:ext cx="4060362" cy="1857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66FA92D2-1C9C-3466-877D-BF74F91657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474" b="16376"/>
          <a:stretch>
            <a:fillRect/>
          </a:stretch>
        </p:blipFill>
        <p:spPr>
          <a:xfrm>
            <a:off x="4267200" y="5167764"/>
            <a:ext cx="4060362" cy="185788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9" name="Group 18"/>
          <p:cNvGrpSpPr/>
          <p:nvPr/>
        </p:nvGrpSpPr>
        <p:grpSpPr>
          <a:xfrm>
            <a:off x="4198620" y="1922276"/>
            <a:ext cx="4060362" cy="578378"/>
            <a:chOff x="4114800" y="1817210"/>
            <a:chExt cx="4060362" cy="578378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xmlns="" id="{310BDE75-AA0C-F883-A270-5127B5377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80850"/>
            <a:stretch>
              <a:fillRect/>
            </a:stretch>
          </p:blipFill>
          <p:spPr>
            <a:xfrm>
              <a:off x="4114800" y="2209800"/>
              <a:ext cx="4060362" cy="18578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5" name="Straight Arrow Connector 4"/>
            <p:cNvCxnSpPr/>
            <p:nvPr/>
          </p:nvCxnSpPr>
          <p:spPr bwMode="auto">
            <a:xfrm flipH="1">
              <a:off x="7612380" y="1817210"/>
              <a:ext cx="76200" cy="457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4198620" y="2989163"/>
            <a:ext cx="4060362" cy="584385"/>
            <a:chOff x="4114800" y="2408820"/>
            <a:chExt cx="4060362" cy="58438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C5DDC214-C1A8-855A-2865-5D9F04936C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3563" b="57288"/>
            <a:stretch>
              <a:fillRect/>
            </a:stretch>
          </p:blipFill>
          <p:spPr>
            <a:xfrm>
              <a:off x="4114800" y="2807416"/>
              <a:ext cx="4060362" cy="18578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4" name="Straight Arrow Connector 13"/>
            <p:cNvCxnSpPr/>
            <p:nvPr/>
          </p:nvCxnSpPr>
          <p:spPr bwMode="auto">
            <a:xfrm flipH="1">
              <a:off x="7162800" y="2408820"/>
              <a:ext cx="76200" cy="45720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4232910" y="4053656"/>
            <a:ext cx="4060362" cy="409894"/>
            <a:chOff x="4114800" y="3206851"/>
            <a:chExt cx="4060362" cy="40989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xmlns="" id="{01D93C8E-5852-C448-8890-D17812E7E7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39778" b="41072"/>
            <a:stretch>
              <a:fillRect/>
            </a:stretch>
          </p:blipFill>
          <p:spPr>
            <a:xfrm>
              <a:off x="4114800" y="3430957"/>
              <a:ext cx="4060362" cy="18578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Right Brace 5"/>
            <p:cNvSpPr/>
            <p:nvPr/>
          </p:nvSpPr>
          <p:spPr bwMode="auto">
            <a:xfrm rot="16200000">
              <a:off x="6845600" y="3160856"/>
              <a:ext cx="262339" cy="354330"/>
            </a:xfrm>
            <a:prstGeom prst="rightBrac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15" name="Right Brace 14"/>
          <p:cNvSpPr/>
          <p:nvPr/>
        </p:nvSpPr>
        <p:spPr bwMode="auto">
          <a:xfrm rot="16200000">
            <a:off x="6569260" y="5879306"/>
            <a:ext cx="260759" cy="257865"/>
          </a:xfrm>
          <a:prstGeom prst="rightBrac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733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Storing Information: </a:t>
            </a:r>
            <a:r>
              <a:rPr lang="en-US" altLang="en-US" b="1" dirty="0">
                <a:solidFill>
                  <a:srgbClr val="FF0000"/>
                </a:solidFill>
              </a:rPr>
              <a:t>Bottom Line (You Need Know)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sz="2000" dirty="0"/>
              <a:t>Information is stored differently between strings, integers and floats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/>
              <a:t>E.g. </a:t>
            </a:r>
            <a:r>
              <a:rPr lang="en-US" altLang="en-US" sz="1800" i="1" dirty="0"/>
              <a:t>String</a:t>
            </a:r>
            <a:r>
              <a:rPr lang="en-US" altLang="en-US" sz="1800" dirty="0"/>
              <a:t> “1” = </a:t>
            </a:r>
            <a:r>
              <a:rPr lang="en-US" altLang="en-US" sz="1800" dirty="0">
                <a:latin typeface="Consolas" panose="020B0609020204030204" pitchFamily="49" charset="0"/>
              </a:rPr>
              <a:t>00110001</a:t>
            </a:r>
            <a:r>
              <a:rPr lang="en-US" altLang="en-US" sz="1800" dirty="0"/>
              <a:t> (ASCII) whereas the </a:t>
            </a:r>
            <a:r>
              <a:rPr lang="en-US" altLang="en-US" sz="1800" i="1" dirty="0"/>
              <a:t>number</a:t>
            </a:r>
            <a:r>
              <a:rPr lang="en-US" altLang="en-US" sz="1800" dirty="0"/>
              <a:t> 1 =  11</a:t>
            </a:r>
            <a:r>
              <a:rPr lang="en-US" altLang="en-US" sz="1800" dirty="0">
                <a:latin typeface="Consolas" panose="020B0609020204030204" pitchFamily="49" charset="0"/>
              </a:rPr>
              <a:t>11 1111</a:t>
            </a:r>
            <a:r>
              <a:rPr lang="en-US" altLang="en-US" sz="1800" dirty="0"/>
              <a:t> (2s complement).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tabLst>
                <a:tab pos="1254125" algn="l"/>
              </a:tabLst>
            </a:pPr>
            <a:r>
              <a:rPr lang="en-US" altLang="en-US" sz="2000" dirty="0"/>
              <a:t>For now: you don’t have to know how these values were obtained.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sz="2000" dirty="0"/>
              <a:t>Why it important to know that different types of information is stored differently?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/>
              <a:t>One motivation: sometimes students don’t why it’s significant that “123” is not the same as the number 123.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/>
              <a:t>Certain operations only apply to certain types of information and can produce errors or unexpected results when applied to other types of information.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sz="2000" b="1" dirty="0"/>
              <a:t>Example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 = </a:t>
            </a:r>
            <a:r>
              <a:rPr lang="en-US" altLang="en-US" sz="1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("Enter a number")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numHalved = num / 2</a:t>
            </a:r>
          </a:p>
        </p:txBody>
      </p:sp>
      <p:sp>
        <p:nvSpPr>
          <p:cNvPr id="2" name="Rectangle 1"/>
          <p:cNvSpPr/>
          <p:nvPr/>
        </p:nvSpPr>
        <p:spPr>
          <a:xfrm>
            <a:off x="5257800" y="5105400"/>
            <a:ext cx="2667000" cy="1066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Program ‘crashes’:</a:t>
            </a:r>
          </a:p>
          <a:p>
            <a:r>
              <a:rPr lang="en-US" dirty="0">
                <a:solidFill>
                  <a:schemeClr val="tx1"/>
                </a:solidFill>
              </a:rPr>
              <a:t>Cannot perform division operation on a string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03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5D3D6F-FA9B-69AB-7F9F-4DD46CD4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Aligning Output: </a:t>
            </a:r>
            <a:r>
              <a:rPr lang="en-CA" dirty="0">
                <a:latin typeface="Consolas" panose="020B0609020204030204" pitchFamily="49" charset="0"/>
              </a:rPr>
              <a:t>F-String</a:t>
            </a:r>
            <a:r>
              <a:rPr lang="en-CA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D8BA3C-CD1C-1F77-1903-8BAA9315E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1553"/>
            <a:ext cx="8229600" cy="5410200"/>
          </a:xfrm>
        </p:spPr>
        <p:txBody>
          <a:bodyPr/>
          <a:lstStyle/>
          <a:p>
            <a:r>
              <a:rPr lang="en-CA" b="1" dirty="0"/>
              <a:t>Format: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print(f"{&lt;</a:t>
            </a:r>
            <a:r>
              <a:rPr lang="en-CA" sz="1600" i="1" dirty="0">
                <a:latin typeface="Consolas" panose="020B0609020204030204" pitchFamily="49" charset="0"/>
              </a:rPr>
              <a:t>display data</a:t>
            </a:r>
            <a:r>
              <a:rPr lang="en-CA" sz="1600" dirty="0">
                <a:latin typeface="Consolas" panose="020B0609020204030204" pitchFamily="49" charset="0"/>
              </a:rPr>
              <a:t>&gt;:&lt;</a:t>
            </a:r>
            <a:r>
              <a:rPr lang="en-CA" sz="1600" i="1" dirty="0">
                <a:latin typeface="Consolas" panose="020B0609020204030204" pitchFamily="49" charset="0"/>
              </a:rPr>
              <a:t>field width</a:t>
            </a:r>
            <a:r>
              <a:rPr lang="en-CA" sz="1600" dirty="0">
                <a:latin typeface="Consolas" panose="020B0609020204030204" pitchFamily="49" charset="0"/>
              </a:rPr>
              <a:t>&gt;}") </a:t>
            </a:r>
            <a:r>
              <a:rPr lang="en-CA" sz="1600" b="1" dirty="0">
                <a:latin typeface="Consolas" panose="020B0609020204030204" pitchFamily="49" charset="0"/>
              </a:rPr>
              <a:t>#L-align: trailing </a:t>
            </a:r>
            <a:r>
              <a:rPr lang="en-CA" sz="1600" b="1" dirty="0" smtClean="0">
                <a:latin typeface="Consolas" panose="020B0609020204030204" pitchFamily="49" charset="0"/>
              </a:rPr>
              <a:t>spaces</a:t>
            </a:r>
          </a:p>
          <a:p>
            <a:pPr marL="342900" lvl="1" indent="0">
              <a:buNone/>
            </a:pPr>
            <a:r>
              <a:rPr lang="en-CA" sz="1600" dirty="0" smtClean="0">
                <a:latin typeface="Consolas" panose="020B0609020204030204" pitchFamily="49" charset="0"/>
              </a:rPr>
              <a:t>print(f"{&lt;</a:t>
            </a:r>
            <a:r>
              <a:rPr lang="en-CA" sz="1600" i="1" dirty="0" smtClean="0">
                <a:latin typeface="Consolas" panose="020B0609020204030204" pitchFamily="49" charset="0"/>
              </a:rPr>
              <a:t>display data</a:t>
            </a:r>
            <a:r>
              <a:rPr lang="en-CA" sz="1600" dirty="0" smtClean="0">
                <a:latin typeface="Consolas" panose="020B0609020204030204" pitchFamily="49" charset="0"/>
              </a:rPr>
              <a:t>&gt;: &gt; &lt;</a:t>
            </a:r>
            <a:r>
              <a:rPr lang="en-CA" sz="1600" i="1" dirty="0" smtClean="0">
                <a:latin typeface="Consolas" panose="020B0609020204030204" pitchFamily="49" charset="0"/>
              </a:rPr>
              <a:t>field width</a:t>
            </a:r>
            <a:r>
              <a:rPr lang="en-CA" sz="1600" dirty="0" smtClean="0">
                <a:latin typeface="Consolas" panose="020B0609020204030204" pitchFamily="49" charset="0"/>
              </a:rPr>
              <a:t>&gt;}") </a:t>
            </a:r>
            <a:r>
              <a:rPr lang="en-CA" sz="1600" b="1" dirty="0" smtClean="0">
                <a:latin typeface="Consolas" panose="020B0609020204030204" pitchFamily="49" charset="0"/>
              </a:rPr>
              <a:t>#R-align: leading spaces</a:t>
            </a:r>
          </a:p>
          <a:p>
            <a:pPr marL="342900" lvl="1" indent="0">
              <a:buNone/>
            </a:pPr>
            <a:endParaRPr lang="en-CA" sz="1800" b="1" dirty="0">
              <a:latin typeface="Consolas" panose="020B0609020204030204" pitchFamily="49" charset="0"/>
            </a:endParaRPr>
          </a:p>
          <a:p>
            <a:r>
              <a:rPr lang="en-CA" b="1" dirty="0"/>
              <a:t>Examples: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</a:t>
            </a:r>
            <a:r>
              <a:rPr lang="en-CA" sz="1600" dirty="0" err="1">
                <a:latin typeface="Consolas" panose="020B0609020204030204" pitchFamily="49" charset="0"/>
              </a:rPr>
              <a:t>f"Name</a:t>
            </a:r>
            <a:r>
              <a:rPr lang="en-CA" sz="1600" dirty="0">
                <a:latin typeface="Consolas" panose="020B0609020204030204" pitchFamily="49" charset="0"/>
              </a:rPr>
              <a:t>: {name:7}is me.") </a:t>
            </a:r>
            <a:r>
              <a:rPr lang="en-CA" sz="1600" b="1" dirty="0">
                <a:latin typeface="Consolas" panose="020B0609020204030204" pitchFamily="49" charset="0"/>
              </a:rPr>
              <a:t>#L-align: trailing spaces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</a:t>
            </a:r>
            <a:r>
              <a:rPr lang="en-CA" sz="1600" dirty="0" err="1">
                <a:latin typeface="Consolas" panose="020B0609020204030204" pitchFamily="49" charset="0"/>
              </a:rPr>
              <a:t>f"Age</a:t>
            </a:r>
            <a:r>
              <a:rPr lang="en-CA" sz="1600" dirty="0">
                <a:latin typeface="Consolas" panose="020B0609020204030204" pitchFamily="49" charset="0"/>
              </a:rPr>
              <a:t>={age:&gt;3}") </a:t>
            </a:r>
            <a:r>
              <a:rPr lang="en-CA" sz="1600" b="1" dirty="0">
                <a:latin typeface="Consolas" panose="020B0609020204030204" pitchFamily="49" charset="0"/>
              </a:rPr>
              <a:t>#R-align: leading spaces</a:t>
            </a:r>
          </a:p>
          <a:p>
            <a:pPr marL="342900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lvl="1"/>
            <a:endParaRPr lang="en-CA" b="1" dirty="0"/>
          </a:p>
          <a:p>
            <a:endParaRPr lang="en-CA" b="1" dirty="0"/>
          </a:p>
          <a:p>
            <a:r>
              <a:rPr lang="en-CA" b="1" dirty="0"/>
              <a:t>Name of the full example: </a:t>
            </a:r>
            <a:r>
              <a:rPr lang="en-CA" dirty="0">
                <a:latin typeface="Consolas" panose="020B0609020204030204" pitchFamily="49" charset="0"/>
              </a:rPr>
              <a:t>8f_string_alignment.py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name = "JAMES"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age=37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</a:t>
            </a:r>
            <a:r>
              <a:rPr lang="en-CA" sz="1600" dirty="0" err="1">
                <a:latin typeface="Consolas" panose="020B0609020204030204" pitchFamily="49" charset="0"/>
              </a:rPr>
              <a:t>f"Name</a:t>
            </a:r>
            <a:r>
              <a:rPr lang="en-CA" sz="1600" dirty="0">
                <a:latin typeface="Consolas" panose="020B0609020204030204" pitchFamily="49" charset="0"/>
              </a:rPr>
              <a:t>:{name:7}is me</a:t>
            </a:r>
            <a:r>
              <a:rPr lang="en-CA" sz="1600" dirty="0" smtClean="0">
                <a:latin typeface="Consolas" panose="020B0609020204030204" pitchFamily="49" charset="0"/>
              </a:rPr>
              <a:t>.")</a:t>
            </a:r>
            <a:endParaRPr lang="en-CA" sz="1600" dirty="0"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63F0BE5-87A1-0D6F-13B2-17415B615C6E}"/>
              </a:ext>
            </a:extLst>
          </p:cNvPr>
          <p:cNvSpPr txBox="1"/>
          <p:nvPr/>
        </p:nvSpPr>
        <p:spPr bwMode="auto">
          <a:xfrm>
            <a:off x="4262336" y="5895201"/>
            <a:ext cx="685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1200" b="1" dirty="0">
                <a:solidFill>
                  <a:srgbClr val="FF0000"/>
                </a:solidFill>
                <a:latin typeface="Consolas" panose="020B0609020204030204" pitchFamily="49" charset="0"/>
              </a:rPr>
              <a:t>Name: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14269D67-1797-6335-14CC-3E23A5EA4835}"/>
              </a:ext>
            </a:extLst>
          </p:cNvPr>
          <p:cNvGrpSpPr/>
          <p:nvPr/>
        </p:nvGrpSpPr>
        <p:grpSpPr>
          <a:xfrm>
            <a:off x="4724400" y="6172200"/>
            <a:ext cx="2133600" cy="0"/>
            <a:chOff x="4724400" y="6172200"/>
            <a:chExt cx="2133600" cy="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xmlns="" id="{5DCD430F-759F-ECB4-97C5-F0E00D8E002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7244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FB98639F-F262-5D4B-78B5-C9BCE750CE3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0292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1F50B154-E748-8F02-4DD0-32E58326083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721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xmlns="" id="{975E40AB-0281-4E16-6B10-9A1300B6FCA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7150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9C04FFEA-0949-4D09-EC6C-C2F963F9E0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98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8D23F33-49EB-ECC7-F38C-0B1802D786A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3246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ABD3DA75-13CA-69B9-AB75-0982BFBEC64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6172200"/>
              <a:ext cx="228600" cy="0"/>
            </a:xfrm>
            <a:prstGeom prst="line">
              <a:avLst/>
            </a:prstGeom>
            <a:ln w="254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7E9CF7C-5427-41BD-1739-E9756F3E26D6}"/>
              </a:ext>
            </a:extLst>
          </p:cNvPr>
          <p:cNvSpPr txBox="1"/>
          <p:nvPr/>
        </p:nvSpPr>
        <p:spPr bwMode="auto">
          <a:xfrm>
            <a:off x="6858000" y="5895201"/>
            <a:ext cx="8763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1200" b="1" dirty="0">
                <a:solidFill>
                  <a:srgbClr val="FF0000"/>
                </a:solidFill>
                <a:latin typeface="Consolas" panose="020B0609020204030204" pitchFamily="49" charset="0"/>
              </a:rPr>
              <a:t>is me.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0ACBE5F-FAE6-6B6F-6A2A-33EEE6ECE89B}"/>
              </a:ext>
            </a:extLst>
          </p:cNvPr>
          <p:cNvSpPr txBox="1"/>
          <p:nvPr/>
        </p:nvSpPr>
        <p:spPr bwMode="auto">
          <a:xfrm>
            <a:off x="4802422" y="5606156"/>
            <a:ext cx="22223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12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JAMES (needs 5 ‘slots’)</a:t>
            </a:r>
            <a:endParaRPr lang="en-CA" sz="1200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22CA1F4C-FB1D-2E61-B444-EACE1C2596DB}"/>
              </a:ext>
            </a:extLst>
          </p:cNvPr>
          <p:cNvGrpSpPr/>
          <p:nvPr/>
        </p:nvGrpSpPr>
        <p:grpSpPr>
          <a:xfrm>
            <a:off x="6273935" y="5923716"/>
            <a:ext cx="708499" cy="277000"/>
            <a:chOff x="6273935" y="5923716"/>
            <a:chExt cx="708499" cy="27700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F0A77F88-1D14-06ED-EFD4-CEFBA29F290C}"/>
                </a:ext>
              </a:extLst>
            </p:cNvPr>
            <p:cNvSpPr txBox="1"/>
            <p:nvPr/>
          </p:nvSpPr>
          <p:spPr bwMode="auto">
            <a:xfrm>
              <a:off x="6273935" y="5923717"/>
              <a:ext cx="38181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SP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5CBC5270-9CE7-DAF0-2FE3-F34DB8EED60B}"/>
                </a:ext>
              </a:extLst>
            </p:cNvPr>
            <p:cNvSpPr txBox="1"/>
            <p:nvPr/>
          </p:nvSpPr>
          <p:spPr bwMode="auto">
            <a:xfrm>
              <a:off x="6600623" y="5923716"/>
              <a:ext cx="38181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SP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C5D859C1-7FE7-2EAC-C837-EAADEE742044}"/>
              </a:ext>
            </a:extLst>
          </p:cNvPr>
          <p:cNvGrpSpPr/>
          <p:nvPr/>
        </p:nvGrpSpPr>
        <p:grpSpPr>
          <a:xfrm>
            <a:off x="4685489" y="5894748"/>
            <a:ext cx="1515488" cy="277691"/>
            <a:chOff x="4685489" y="5894748"/>
            <a:chExt cx="1515488" cy="27769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4FF82F8C-BF7B-C6C8-6F0C-C72EEAD7AB19}"/>
                </a:ext>
              </a:extLst>
            </p:cNvPr>
            <p:cNvSpPr txBox="1"/>
            <p:nvPr/>
          </p:nvSpPr>
          <p:spPr bwMode="auto">
            <a:xfrm>
              <a:off x="4685489" y="5895440"/>
              <a:ext cx="228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J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264204F3-C328-5EEB-1128-64302B5683B1}"/>
                </a:ext>
              </a:extLst>
            </p:cNvPr>
            <p:cNvSpPr txBox="1"/>
            <p:nvPr/>
          </p:nvSpPr>
          <p:spPr bwMode="auto">
            <a:xfrm>
              <a:off x="4976508" y="5895440"/>
              <a:ext cx="228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A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FE737673-C96C-2449-CC03-3CD26260C9A0}"/>
                </a:ext>
              </a:extLst>
            </p:cNvPr>
            <p:cNvSpPr txBox="1"/>
            <p:nvPr/>
          </p:nvSpPr>
          <p:spPr bwMode="auto">
            <a:xfrm>
              <a:off x="5334000" y="5895201"/>
              <a:ext cx="228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M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EDA434C9-3D70-9B51-38D5-565236F8286F}"/>
                </a:ext>
              </a:extLst>
            </p:cNvPr>
            <p:cNvSpPr txBox="1"/>
            <p:nvPr/>
          </p:nvSpPr>
          <p:spPr bwMode="auto">
            <a:xfrm>
              <a:off x="5685005" y="5895200"/>
              <a:ext cx="228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4D5EAAE9-48C2-0BDB-5266-E07759DDF770}"/>
                </a:ext>
              </a:extLst>
            </p:cNvPr>
            <p:cNvSpPr txBox="1"/>
            <p:nvPr/>
          </p:nvSpPr>
          <p:spPr bwMode="auto">
            <a:xfrm>
              <a:off x="5972377" y="5894748"/>
              <a:ext cx="2286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sz="12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S</a:t>
              </a:r>
            </a:p>
          </p:txBody>
        </p:sp>
      </p:grpSp>
      <p:cxnSp>
        <p:nvCxnSpPr>
          <p:cNvPr id="26" name="Straight Arrow Connector 25"/>
          <p:cNvCxnSpPr/>
          <p:nvPr/>
        </p:nvCxnSpPr>
        <p:spPr bwMode="auto">
          <a:xfrm flipH="1">
            <a:off x="3127346" y="5334981"/>
            <a:ext cx="304800" cy="427091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275805" y="2308398"/>
            <a:ext cx="2818400" cy="4616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</a:rPr>
              <a:t>#Valid but </a:t>
            </a:r>
            <a:r>
              <a:rPr lang="en-US" sz="12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not mandatory</a:t>
            </a:r>
            <a:endParaRPr lang="en-CA" sz="1200" b="1" dirty="0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en-CA" sz="1200" dirty="0">
                <a:latin typeface="Consolas" panose="020B0609020204030204" pitchFamily="49" charset="0"/>
              </a:rPr>
              <a:t>print(</a:t>
            </a:r>
            <a:r>
              <a:rPr lang="en-CA" sz="1200" dirty="0" err="1">
                <a:latin typeface="Consolas" panose="020B0609020204030204" pitchFamily="49" charset="0"/>
              </a:rPr>
              <a:t>f"Name</a:t>
            </a:r>
            <a:r>
              <a:rPr lang="en-CA" sz="1200" dirty="0">
                <a:latin typeface="Consolas" panose="020B0609020204030204" pitchFamily="49" charset="0"/>
              </a:rPr>
              <a:t>: {name</a:t>
            </a:r>
            <a:r>
              <a:rPr lang="en-CA" sz="1200" dirty="0" smtClean="0">
                <a:latin typeface="Consolas" panose="020B0609020204030204" pitchFamily="49" charset="0"/>
              </a:rPr>
              <a:t>:</a:t>
            </a:r>
            <a:r>
              <a:rPr lang="en-CA" sz="12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n-CA" sz="1200" dirty="0" smtClean="0">
                <a:latin typeface="Consolas" panose="020B0609020204030204" pitchFamily="49" charset="0"/>
              </a:rPr>
              <a:t>7}is </a:t>
            </a:r>
            <a:r>
              <a:rPr lang="en-CA" sz="1200" dirty="0">
                <a:latin typeface="Consolas" panose="020B0609020204030204" pitchFamily="49" charset="0"/>
              </a:rPr>
              <a:t>me.")</a:t>
            </a:r>
            <a:endParaRPr lang="en-CA" sz="1200" dirty="0">
              <a:latin typeface="Arial" panose="020B0604020202020204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 flipH="1">
            <a:off x="3048000" y="2401028"/>
            <a:ext cx="1227805" cy="661169"/>
          </a:xfrm>
          <a:prstGeom prst="line">
            <a:avLst/>
          </a:prstGeom>
          <a:ln w="381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38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Aligning Output: </a:t>
            </a:r>
            <a:r>
              <a:rPr lang="en-CA" dirty="0">
                <a:latin typeface="Consolas" panose="020B0609020204030204" pitchFamily="49" charset="0"/>
              </a:rPr>
              <a:t>F-String</a:t>
            </a:r>
            <a:r>
              <a:rPr lang="en-CA" dirty="0"/>
              <a:t> </a:t>
            </a:r>
            <a:r>
              <a:rPr lang="en-CA" dirty="0" smtClean="0"/>
              <a:t>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print(</a:t>
            </a:r>
            <a:r>
              <a:rPr lang="en-CA" sz="1800" dirty="0" err="1" smtClean="0">
                <a:latin typeface="Consolas" panose="020B0609020204030204" pitchFamily="49" charset="0"/>
              </a:rPr>
              <a:t>f"Age</a:t>
            </a:r>
            <a:r>
              <a:rPr lang="en-CA" sz="1800" dirty="0">
                <a:latin typeface="Consolas" panose="020B0609020204030204" pitchFamily="49" charset="0"/>
              </a:rPr>
              <a:t>={age</a:t>
            </a:r>
            <a:r>
              <a:rPr lang="en-CA" sz="1800" dirty="0" smtClean="0">
                <a:latin typeface="Consolas" panose="020B0609020204030204" pitchFamily="49" charset="0"/>
              </a:rPr>
              <a:t>:&gt;1}")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</a:t>
            </a:r>
            <a:r>
              <a:rPr lang="en-CA" sz="1800" dirty="0" err="1">
                <a:latin typeface="Consolas" panose="020B0609020204030204" pitchFamily="49" charset="0"/>
              </a:rPr>
              <a:t>f"Age</a:t>
            </a:r>
            <a:r>
              <a:rPr lang="en-CA" sz="1800" dirty="0" smtClean="0">
                <a:latin typeface="Consolas" panose="020B0609020204030204" pitchFamily="49" charset="0"/>
              </a:rPr>
              <a:t>={age:&gt;2}")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</a:t>
            </a:r>
            <a:r>
              <a:rPr lang="en-CA" sz="1800" dirty="0" err="1">
                <a:latin typeface="Consolas" panose="020B0609020204030204" pitchFamily="49" charset="0"/>
              </a:rPr>
              <a:t>f"Age</a:t>
            </a:r>
            <a:r>
              <a:rPr lang="en-CA" sz="1800" dirty="0">
                <a:latin typeface="Consolas" panose="020B0609020204030204" pitchFamily="49" charset="0"/>
              </a:rPr>
              <a:t>={age</a:t>
            </a:r>
            <a:r>
              <a:rPr lang="en-CA" sz="1800" dirty="0" smtClean="0">
                <a:latin typeface="Consolas" panose="020B0609020204030204" pitchFamily="49" charset="0"/>
              </a:rPr>
              <a:t>:&gt;3}")</a:t>
            </a: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endParaRPr lang="en-CA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533" y="3742944"/>
            <a:ext cx="838200" cy="30480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371600" y="1066800"/>
            <a:ext cx="2895600" cy="1978152"/>
            <a:chOff x="1371600" y="1066800"/>
            <a:chExt cx="2895600" cy="197815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4"/>
            <a:srcRect r="52459"/>
            <a:stretch/>
          </p:blipFill>
          <p:spPr>
            <a:xfrm>
              <a:off x="3714750" y="1066800"/>
              <a:ext cx="552450" cy="962025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 bwMode="auto">
            <a:xfrm>
              <a:off x="1371600" y="2286000"/>
              <a:ext cx="1295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Column width matches width of data</a:t>
              </a:r>
              <a:endParaRPr lang="en-CA" sz="12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2084832" y="1993392"/>
              <a:ext cx="2020824" cy="1051560"/>
            </a:xfrm>
            <a:custGeom>
              <a:avLst/>
              <a:gdLst>
                <a:gd name="connsiteX0" fmla="*/ 0 w 2020824"/>
                <a:gd name="connsiteY0" fmla="*/ 822960 h 1051560"/>
                <a:gd name="connsiteX1" fmla="*/ 182880 w 2020824"/>
                <a:gd name="connsiteY1" fmla="*/ 950976 h 1051560"/>
                <a:gd name="connsiteX2" fmla="*/ 310896 w 2020824"/>
                <a:gd name="connsiteY2" fmla="*/ 978408 h 1051560"/>
                <a:gd name="connsiteX3" fmla="*/ 411480 w 2020824"/>
                <a:gd name="connsiteY3" fmla="*/ 1014984 h 1051560"/>
                <a:gd name="connsiteX4" fmla="*/ 539496 w 2020824"/>
                <a:gd name="connsiteY4" fmla="*/ 1033272 h 1051560"/>
                <a:gd name="connsiteX5" fmla="*/ 713232 w 2020824"/>
                <a:gd name="connsiteY5" fmla="*/ 1051560 h 1051560"/>
                <a:gd name="connsiteX6" fmla="*/ 1078992 w 2020824"/>
                <a:gd name="connsiteY6" fmla="*/ 1042416 h 1051560"/>
                <a:gd name="connsiteX7" fmla="*/ 1170432 w 2020824"/>
                <a:gd name="connsiteY7" fmla="*/ 1024128 h 1051560"/>
                <a:gd name="connsiteX8" fmla="*/ 1261872 w 2020824"/>
                <a:gd name="connsiteY8" fmla="*/ 1005840 h 1051560"/>
                <a:gd name="connsiteX9" fmla="*/ 1289304 w 2020824"/>
                <a:gd name="connsiteY9" fmla="*/ 996696 h 1051560"/>
                <a:gd name="connsiteX10" fmla="*/ 1380744 w 2020824"/>
                <a:gd name="connsiteY10" fmla="*/ 960120 h 1051560"/>
                <a:gd name="connsiteX11" fmla="*/ 1417320 w 2020824"/>
                <a:gd name="connsiteY11" fmla="*/ 950976 h 1051560"/>
                <a:gd name="connsiteX12" fmla="*/ 1481328 w 2020824"/>
                <a:gd name="connsiteY12" fmla="*/ 905256 h 1051560"/>
                <a:gd name="connsiteX13" fmla="*/ 1508760 w 2020824"/>
                <a:gd name="connsiteY13" fmla="*/ 896112 h 1051560"/>
                <a:gd name="connsiteX14" fmla="*/ 1545336 w 2020824"/>
                <a:gd name="connsiteY14" fmla="*/ 868680 h 1051560"/>
                <a:gd name="connsiteX15" fmla="*/ 1572768 w 2020824"/>
                <a:gd name="connsiteY15" fmla="*/ 859536 h 1051560"/>
                <a:gd name="connsiteX16" fmla="*/ 1618488 w 2020824"/>
                <a:gd name="connsiteY16" fmla="*/ 832104 h 1051560"/>
                <a:gd name="connsiteX17" fmla="*/ 1682496 w 2020824"/>
                <a:gd name="connsiteY17" fmla="*/ 768096 h 1051560"/>
                <a:gd name="connsiteX18" fmla="*/ 1709928 w 2020824"/>
                <a:gd name="connsiteY18" fmla="*/ 740664 h 1051560"/>
                <a:gd name="connsiteX19" fmla="*/ 1728216 w 2020824"/>
                <a:gd name="connsiteY19" fmla="*/ 713232 h 1051560"/>
                <a:gd name="connsiteX20" fmla="*/ 1792224 w 2020824"/>
                <a:gd name="connsiteY20" fmla="*/ 630936 h 1051560"/>
                <a:gd name="connsiteX21" fmla="*/ 1819656 w 2020824"/>
                <a:gd name="connsiteY21" fmla="*/ 548640 h 1051560"/>
                <a:gd name="connsiteX22" fmla="*/ 1828800 w 2020824"/>
                <a:gd name="connsiteY22" fmla="*/ 521208 h 1051560"/>
                <a:gd name="connsiteX23" fmla="*/ 1847088 w 2020824"/>
                <a:gd name="connsiteY23" fmla="*/ 484632 h 1051560"/>
                <a:gd name="connsiteX24" fmla="*/ 1865376 w 2020824"/>
                <a:gd name="connsiteY24" fmla="*/ 420624 h 1051560"/>
                <a:gd name="connsiteX25" fmla="*/ 1883664 w 2020824"/>
                <a:gd name="connsiteY25" fmla="*/ 365760 h 1051560"/>
                <a:gd name="connsiteX26" fmla="*/ 1892808 w 2020824"/>
                <a:gd name="connsiteY26" fmla="*/ 338328 h 1051560"/>
                <a:gd name="connsiteX27" fmla="*/ 1901952 w 2020824"/>
                <a:gd name="connsiteY27" fmla="*/ 210312 h 1051560"/>
                <a:gd name="connsiteX28" fmla="*/ 1901952 w 2020824"/>
                <a:gd name="connsiteY28" fmla="*/ 27432 h 1051560"/>
                <a:gd name="connsiteX29" fmla="*/ 1892808 w 2020824"/>
                <a:gd name="connsiteY29" fmla="*/ 0 h 1051560"/>
                <a:gd name="connsiteX30" fmla="*/ 1883664 w 2020824"/>
                <a:gd name="connsiteY30" fmla="*/ 27432 h 1051560"/>
                <a:gd name="connsiteX31" fmla="*/ 1837944 w 2020824"/>
                <a:gd name="connsiteY31" fmla="*/ 73152 h 1051560"/>
                <a:gd name="connsiteX32" fmla="*/ 1828800 w 2020824"/>
                <a:gd name="connsiteY32" fmla="*/ 45720 h 1051560"/>
                <a:gd name="connsiteX33" fmla="*/ 1911096 w 2020824"/>
                <a:gd name="connsiteY33" fmla="*/ 27432 h 1051560"/>
                <a:gd name="connsiteX34" fmla="*/ 2020824 w 2020824"/>
                <a:gd name="connsiteY34" fmla="*/ 82296 h 1051560"/>
                <a:gd name="connsiteX35" fmla="*/ 2020824 w 2020824"/>
                <a:gd name="connsiteY35" fmla="*/ 91440 h 105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020824" h="1051560">
                  <a:moveTo>
                    <a:pt x="0" y="822960"/>
                  </a:moveTo>
                  <a:cubicBezTo>
                    <a:pt x="60960" y="865632"/>
                    <a:pt x="116325" y="917698"/>
                    <a:pt x="182880" y="950976"/>
                  </a:cubicBezTo>
                  <a:cubicBezTo>
                    <a:pt x="221913" y="970493"/>
                    <a:pt x="268692" y="967302"/>
                    <a:pt x="310896" y="978408"/>
                  </a:cubicBezTo>
                  <a:cubicBezTo>
                    <a:pt x="385743" y="998105"/>
                    <a:pt x="327857" y="998259"/>
                    <a:pt x="411480" y="1014984"/>
                  </a:cubicBezTo>
                  <a:cubicBezTo>
                    <a:pt x="453748" y="1023438"/>
                    <a:pt x="496824" y="1027176"/>
                    <a:pt x="539496" y="1033272"/>
                  </a:cubicBezTo>
                  <a:cubicBezTo>
                    <a:pt x="639838" y="1047607"/>
                    <a:pt x="582026" y="1040626"/>
                    <a:pt x="713232" y="1051560"/>
                  </a:cubicBezTo>
                  <a:lnTo>
                    <a:pt x="1078992" y="1042416"/>
                  </a:lnTo>
                  <a:cubicBezTo>
                    <a:pt x="1171686" y="1038472"/>
                    <a:pt x="1113992" y="1037153"/>
                    <a:pt x="1170432" y="1024128"/>
                  </a:cubicBezTo>
                  <a:cubicBezTo>
                    <a:pt x="1200720" y="1017139"/>
                    <a:pt x="1232383" y="1015670"/>
                    <a:pt x="1261872" y="1005840"/>
                  </a:cubicBezTo>
                  <a:cubicBezTo>
                    <a:pt x="1271016" y="1002792"/>
                    <a:pt x="1280308" y="1000156"/>
                    <a:pt x="1289304" y="996696"/>
                  </a:cubicBezTo>
                  <a:cubicBezTo>
                    <a:pt x="1319944" y="984911"/>
                    <a:pt x="1348896" y="968082"/>
                    <a:pt x="1380744" y="960120"/>
                  </a:cubicBezTo>
                  <a:lnTo>
                    <a:pt x="1417320" y="950976"/>
                  </a:lnTo>
                  <a:cubicBezTo>
                    <a:pt x="1425604" y="944763"/>
                    <a:pt x="1467957" y="911941"/>
                    <a:pt x="1481328" y="905256"/>
                  </a:cubicBezTo>
                  <a:cubicBezTo>
                    <a:pt x="1489949" y="900945"/>
                    <a:pt x="1499616" y="899160"/>
                    <a:pt x="1508760" y="896112"/>
                  </a:cubicBezTo>
                  <a:cubicBezTo>
                    <a:pt x="1520952" y="886968"/>
                    <a:pt x="1532104" y="876241"/>
                    <a:pt x="1545336" y="868680"/>
                  </a:cubicBezTo>
                  <a:cubicBezTo>
                    <a:pt x="1553705" y="863898"/>
                    <a:pt x="1564147" y="863847"/>
                    <a:pt x="1572768" y="859536"/>
                  </a:cubicBezTo>
                  <a:cubicBezTo>
                    <a:pt x="1588664" y="851588"/>
                    <a:pt x="1603928" y="842296"/>
                    <a:pt x="1618488" y="832104"/>
                  </a:cubicBezTo>
                  <a:cubicBezTo>
                    <a:pt x="1692951" y="779980"/>
                    <a:pt x="1642029" y="816656"/>
                    <a:pt x="1682496" y="768096"/>
                  </a:cubicBezTo>
                  <a:cubicBezTo>
                    <a:pt x="1690775" y="758162"/>
                    <a:pt x="1701649" y="750598"/>
                    <a:pt x="1709928" y="740664"/>
                  </a:cubicBezTo>
                  <a:cubicBezTo>
                    <a:pt x="1716963" y="732221"/>
                    <a:pt x="1721622" y="722024"/>
                    <a:pt x="1728216" y="713232"/>
                  </a:cubicBezTo>
                  <a:cubicBezTo>
                    <a:pt x="1749068" y="685430"/>
                    <a:pt x="1792224" y="630936"/>
                    <a:pt x="1792224" y="630936"/>
                  </a:cubicBezTo>
                  <a:lnTo>
                    <a:pt x="1819656" y="548640"/>
                  </a:lnTo>
                  <a:cubicBezTo>
                    <a:pt x="1822704" y="539496"/>
                    <a:pt x="1824489" y="529829"/>
                    <a:pt x="1828800" y="521208"/>
                  </a:cubicBezTo>
                  <a:cubicBezTo>
                    <a:pt x="1834896" y="509016"/>
                    <a:pt x="1841718" y="497161"/>
                    <a:pt x="1847088" y="484632"/>
                  </a:cubicBezTo>
                  <a:cubicBezTo>
                    <a:pt x="1857331" y="460731"/>
                    <a:pt x="1857642" y="446403"/>
                    <a:pt x="1865376" y="420624"/>
                  </a:cubicBezTo>
                  <a:cubicBezTo>
                    <a:pt x="1870915" y="402160"/>
                    <a:pt x="1877568" y="384048"/>
                    <a:pt x="1883664" y="365760"/>
                  </a:cubicBezTo>
                  <a:lnTo>
                    <a:pt x="1892808" y="338328"/>
                  </a:lnTo>
                  <a:cubicBezTo>
                    <a:pt x="1895856" y="295656"/>
                    <a:pt x="1901952" y="253093"/>
                    <a:pt x="1901952" y="210312"/>
                  </a:cubicBezTo>
                  <a:cubicBezTo>
                    <a:pt x="1901952" y="-46924"/>
                    <a:pt x="1874621" y="328075"/>
                    <a:pt x="1901952" y="27432"/>
                  </a:cubicBezTo>
                  <a:cubicBezTo>
                    <a:pt x="1898904" y="18288"/>
                    <a:pt x="1902447" y="0"/>
                    <a:pt x="1892808" y="0"/>
                  </a:cubicBezTo>
                  <a:cubicBezTo>
                    <a:pt x="1883169" y="0"/>
                    <a:pt x="1887975" y="18811"/>
                    <a:pt x="1883664" y="27432"/>
                  </a:cubicBezTo>
                  <a:cubicBezTo>
                    <a:pt x="1868424" y="57912"/>
                    <a:pt x="1865376" y="54864"/>
                    <a:pt x="1837944" y="73152"/>
                  </a:cubicBezTo>
                  <a:cubicBezTo>
                    <a:pt x="1834896" y="64008"/>
                    <a:pt x="1827215" y="55227"/>
                    <a:pt x="1828800" y="45720"/>
                  </a:cubicBezTo>
                  <a:cubicBezTo>
                    <a:pt x="1836888" y="-2810"/>
                    <a:pt x="1879658" y="22941"/>
                    <a:pt x="1911096" y="27432"/>
                  </a:cubicBezTo>
                  <a:cubicBezTo>
                    <a:pt x="1924625" y="31942"/>
                    <a:pt x="2020824" y="58661"/>
                    <a:pt x="2020824" y="82296"/>
                  </a:cubicBezTo>
                  <a:lnTo>
                    <a:pt x="2020824" y="9144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0ACBE5F-FAE6-6B6F-6A2A-33EEE6ECE89B}"/>
              </a:ext>
            </a:extLst>
          </p:cNvPr>
          <p:cNvSpPr txBox="1"/>
          <p:nvPr/>
        </p:nvSpPr>
        <p:spPr bwMode="auto">
          <a:xfrm>
            <a:off x="5748528" y="4194655"/>
            <a:ext cx="22223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12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37 (needs 2 ‘slots’)</a:t>
            </a:r>
            <a:endParaRPr lang="en-CA" sz="1200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226052" y="1066800"/>
            <a:ext cx="2817876" cy="2001274"/>
            <a:chOff x="4226052" y="1066800"/>
            <a:chExt cx="2817876" cy="2001274"/>
          </a:xfrm>
        </p:grpSpPr>
        <p:sp>
          <p:nvSpPr>
            <p:cNvPr id="8" name="TextBox 7"/>
            <p:cNvSpPr txBox="1"/>
            <p:nvPr/>
          </p:nvSpPr>
          <p:spPr bwMode="auto">
            <a:xfrm>
              <a:off x="5748528" y="2237077"/>
              <a:ext cx="12954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Column winder than 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the 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width of data (right-align: leading ‘space’)</a:t>
              </a:r>
              <a:endParaRPr lang="en-CA" sz="12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4458975" y="1974897"/>
              <a:ext cx="1320033" cy="878031"/>
            </a:xfrm>
            <a:custGeom>
              <a:avLst/>
              <a:gdLst>
                <a:gd name="connsiteX0" fmla="*/ 1320033 w 1320033"/>
                <a:gd name="connsiteY0" fmla="*/ 878031 h 878031"/>
                <a:gd name="connsiteX1" fmla="*/ 670809 w 1320033"/>
                <a:gd name="connsiteY1" fmla="*/ 868887 h 878031"/>
                <a:gd name="connsiteX2" fmla="*/ 588513 w 1320033"/>
                <a:gd name="connsiteY2" fmla="*/ 850599 h 878031"/>
                <a:gd name="connsiteX3" fmla="*/ 533649 w 1320033"/>
                <a:gd name="connsiteY3" fmla="*/ 841455 h 878031"/>
                <a:gd name="connsiteX4" fmla="*/ 487929 w 1320033"/>
                <a:gd name="connsiteY4" fmla="*/ 832311 h 878031"/>
                <a:gd name="connsiteX5" fmla="*/ 396489 w 1320033"/>
                <a:gd name="connsiteY5" fmla="*/ 804879 h 878031"/>
                <a:gd name="connsiteX6" fmla="*/ 314193 w 1320033"/>
                <a:gd name="connsiteY6" fmla="*/ 777447 h 878031"/>
                <a:gd name="connsiteX7" fmla="*/ 286761 w 1320033"/>
                <a:gd name="connsiteY7" fmla="*/ 768303 h 878031"/>
                <a:gd name="connsiteX8" fmla="*/ 259329 w 1320033"/>
                <a:gd name="connsiteY8" fmla="*/ 759159 h 878031"/>
                <a:gd name="connsiteX9" fmla="*/ 231897 w 1320033"/>
                <a:gd name="connsiteY9" fmla="*/ 740871 h 878031"/>
                <a:gd name="connsiteX10" fmla="*/ 204465 w 1320033"/>
                <a:gd name="connsiteY10" fmla="*/ 686007 h 878031"/>
                <a:gd name="connsiteX11" fmla="*/ 167889 w 1320033"/>
                <a:gd name="connsiteY11" fmla="*/ 594567 h 878031"/>
                <a:gd name="connsiteX12" fmla="*/ 149601 w 1320033"/>
                <a:gd name="connsiteY12" fmla="*/ 539703 h 878031"/>
                <a:gd name="connsiteX13" fmla="*/ 140457 w 1320033"/>
                <a:gd name="connsiteY13" fmla="*/ 512271 h 878031"/>
                <a:gd name="connsiteX14" fmla="*/ 131313 w 1320033"/>
                <a:gd name="connsiteY14" fmla="*/ 420831 h 878031"/>
                <a:gd name="connsiteX15" fmla="*/ 122169 w 1320033"/>
                <a:gd name="connsiteY15" fmla="*/ 45927 h 878031"/>
                <a:gd name="connsiteX16" fmla="*/ 103881 w 1320033"/>
                <a:gd name="connsiteY16" fmla="*/ 73359 h 878031"/>
                <a:gd name="connsiteX17" fmla="*/ 39873 w 1320033"/>
                <a:gd name="connsiteY17" fmla="*/ 109935 h 878031"/>
                <a:gd name="connsiteX18" fmla="*/ 3297 w 1320033"/>
                <a:gd name="connsiteY18" fmla="*/ 137367 h 878031"/>
                <a:gd name="connsiteX19" fmla="*/ 12441 w 1320033"/>
                <a:gd name="connsiteY19" fmla="*/ 109935 h 878031"/>
                <a:gd name="connsiteX20" fmla="*/ 76449 w 1320033"/>
                <a:gd name="connsiteY20" fmla="*/ 45927 h 878031"/>
                <a:gd name="connsiteX21" fmla="*/ 131313 w 1320033"/>
                <a:gd name="connsiteY21" fmla="*/ 207 h 878031"/>
                <a:gd name="connsiteX22" fmla="*/ 167889 w 1320033"/>
                <a:gd name="connsiteY22" fmla="*/ 9351 h 878031"/>
                <a:gd name="connsiteX23" fmla="*/ 195321 w 1320033"/>
                <a:gd name="connsiteY23" fmla="*/ 36783 h 878031"/>
                <a:gd name="connsiteX24" fmla="*/ 259329 w 1320033"/>
                <a:gd name="connsiteY24" fmla="*/ 73359 h 878031"/>
                <a:gd name="connsiteX25" fmla="*/ 286761 w 1320033"/>
                <a:gd name="connsiteY25" fmla="*/ 91647 h 878031"/>
                <a:gd name="connsiteX26" fmla="*/ 323337 w 1320033"/>
                <a:gd name="connsiteY26" fmla="*/ 109935 h 878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320033" h="878031">
                  <a:moveTo>
                    <a:pt x="1320033" y="878031"/>
                  </a:moveTo>
                  <a:lnTo>
                    <a:pt x="670809" y="868887"/>
                  </a:lnTo>
                  <a:cubicBezTo>
                    <a:pt x="603556" y="867140"/>
                    <a:pt x="635032" y="860937"/>
                    <a:pt x="588513" y="850599"/>
                  </a:cubicBezTo>
                  <a:cubicBezTo>
                    <a:pt x="570414" y="846577"/>
                    <a:pt x="551890" y="844772"/>
                    <a:pt x="533649" y="841455"/>
                  </a:cubicBezTo>
                  <a:cubicBezTo>
                    <a:pt x="518358" y="838675"/>
                    <a:pt x="503101" y="835682"/>
                    <a:pt x="487929" y="832311"/>
                  </a:cubicBezTo>
                  <a:cubicBezTo>
                    <a:pt x="446471" y="823098"/>
                    <a:pt x="442077" y="820075"/>
                    <a:pt x="396489" y="804879"/>
                  </a:cubicBezTo>
                  <a:lnTo>
                    <a:pt x="314193" y="777447"/>
                  </a:lnTo>
                  <a:lnTo>
                    <a:pt x="286761" y="768303"/>
                  </a:lnTo>
                  <a:cubicBezTo>
                    <a:pt x="277617" y="765255"/>
                    <a:pt x="267349" y="764506"/>
                    <a:pt x="259329" y="759159"/>
                  </a:cubicBezTo>
                  <a:lnTo>
                    <a:pt x="231897" y="740871"/>
                  </a:lnTo>
                  <a:cubicBezTo>
                    <a:pt x="196752" y="688153"/>
                    <a:pt x="227180" y="739008"/>
                    <a:pt x="204465" y="686007"/>
                  </a:cubicBezTo>
                  <a:cubicBezTo>
                    <a:pt x="164101" y="591825"/>
                    <a:pt x="209515" y="719445"/>
                    <a:pt x="167889" y="594567"/>
                  </a:cubicBezTo>
                  <a:lnTo>
                    <a:pt x="149601" y="539703"/>
                  </a:lnTo>
                  <a:lnTo>
                    <a:pt x="140457" y="512271"/>
                  </a:lnTo>
                  <a:cubicBezTo>
                    <a:pt x="137409" y="481791"/>
                    <a:pt x="132513" y="451439"/>
                    <a:pt x="131313" y="420831"/>
                  </a:cubicBezTo>
                  <a:cubicBezTo>
                    <a:pt x="126415" y="295922"/>
                    <a:pt x="132007" y="170544"/>
                    <a:pt x="122169" y="45927"/>
                  </a:cubicBezTo>
                  <a:cubicBezTo>
                    <a:pt x="121304" y="34971"/>
                    <a:pt x="111652" y="65588"/>
                    <a:pt x="103881" y="73359"/>
                  </a:cubicBezTo>
                  <a:cubicBezTo>
                    <a:pt x="76202" y="101038"/>
                    <a:pt x="71259" y="99473"/>
                    <a:pt x="39873" y="109935"/>
                  </a:cubicBezTo>
                  <a:cubicBezTo>
                    <a:pt x="27681" y="119079"/>
                    <a:pt x="18537" y="137367"/>
                    <a:pt x="3297" y="137367"/>
                  </a:cubicBezTo>
                  <a:cubicBezTo>
                    <a:pt x="-6342" y="137367"/>
                    <a:pt x="7760" y="118361"/>
                    <a:pt x="12441" y="109935"/>
                  </a:cubicBezTo>
                  <a:cubicBezTo>
                    <a:pt x="45788" y="49910"/>
                    <a:pt x="31926" y="60768"/>
                    <a:pt x="76449" y="45927"/>
                  </a:cubicBezTo>
                  <a:cubicBezTo>
                    <a:pt x="92095" y="22459"/>
                    <a:pt x="97564" y="4426"/>
                    <a:pt x="131313" y="207"/>
                  </a:cubicBezTo>
                  <a:cubicBezTo>
                    <a:pt x="143783" y="-1352"/>
                    <a:pt x="155697" y="6303"/>
                    <a:pt x="167889" y="9351"/>
                  </a:cubicBezTo>
                  <a:cubicBezTo>
                    <a:pt x="177033" y="18495"/>
                    <a:pt x="185387" y="28504"/>
                    <a:pt x="195321" y="36783"/>
                  </a:cubicBezTo>
                  <a:cubicBezTo>
                    <a:pt x="219624" y="57036"/>
                    <a:pt x="230872" y="57098"/>
                    <a:pt x="259329" y="73359"/>
                  </a:cubicBezTo>
                  <a:cubicBezTo>
                    <a:pt x="268871" y="78811"/>
                    <a:pt x="277219" y="86195"/>
                    <a:pt x="286761" y="91647"/>
                  </a:cubicBezTo>
                  <a:cubicBezTo>
                    <a:pt x="298596" y="98410"/>
                    <a:pt x="323337" y="109935"/>
                    <a:pt x="323337" y="10993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4"/>
            <a:srcRect l="42492"/>
            <a:stretch/>
          </p:blipFill>
          <p:spPr>
            <a:xfrm>
              <a:off x="4226052" y="1066800"/>
              <a:ext cx="668274" cy="962025"/>
            </a:xfrm>
            <a:prstGeom prst="rect">
              <a:avLst/>
            </a:prstGeom>
          </p:spPr>
        </p:pic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5DCD430F-759F-ECB4-97C5-F0E00D8E0024}"/>
              </a:ext>
            </a:extLst>
          </p:cNvPr>
          <p:cNvCxnSpPr>
            <a:cxnSpLocks/>
          </p:cNvCxnSpPr>
          <p:nvPr/>
        </p:nvCxnSpPr>
        <p:spPr bwMode="auto">
          <a:xfrm>
            <a:off x="4636389" y="4419600"/>
            <a:ext cx="228600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14269D67-1797-6335-14CC-3E23A5EA4835}"/>
              </a:ext>
            </a:extLst>
          </p:cNvPr>
          <p:cNvGrpSpPr/>
          <p:nvPr/>
        </p:nvGrpSpPr>
        <p:grpSpPr>
          <a:xfrm>
            <a:off x="4627626" y="6400800"/>
            <a:ext cx="876300" cy="0"/>
            <a:chOff x="4724400" y="6172200"/>
            <a:chExt cx="876300" cy="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5DCD430F-759F-ECB4-97C5-F0E00D8E002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724400" y="6172200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FB98639F-F262-5D4B-78B5-C9BCE750CE3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029200" y="6172200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1F50B154-E748-8F02-4DD0-32E58326083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72100" y="6172200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3276600" y="3848100"/>
            <a:ext cx="1657867" cy="342900"/>
            <a:chOff x="3276600" y="3848100"/>
            <a:chExt cx="1657867" cy="342900"/>
          </a:xfrm>
        </p:grpSpPr>
        <p:cxnSp>
          <p:nvCxnSpPr>
            <p:cNvPr id="31" name="Straight Arrow Connector 30"/>
            <p:cNvCxnSpPr/>
            <p:nvPr/>
          </p:nvCxnSpPr>
          <p:spPr bwMode="auto">
            <a:xfrm flipH="1">
              <a:off x="3276600" y="4047744"/>
              <a:ext cx="438150" cy="1432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 bwMode="auto">
            <a:xfrm>
              <a:off x="3639067" y="3848100"/>
              <a:ext cx="12954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Field width 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is 1</a:t>
              </a:r>
              <a:endParaRPr lang="en-CA" sz="1200" b="1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2407768" y="3288706"/>
            <a:ext cx="4102413" cy="46166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</a:rPr>
              <a:t>#No greater than, equal to Co-pilot says “3 or greater”</a:t>
            </a:r>
            <a:endParaRPr lang="en-CA" sz="1200" b="1" dirty="0" smtClean="0">
              <a:latin typeface="Arial" panose="020B0604020202020204" pitchFamily="34" charset="0"/>
            </a:endParaRPr>
          </a:p>
          <a:p>
            <a:r>
              <a:rPr lang="en-CA" sz="1200" dirty="0" smtClean="0">
                <a:latin typeface="Arial" panose="020B0604020202020204" pitchFamily="34" charset="0"/>
              </a:rPr>
              <a:t>print(</a:t>
            </a:r>
            <a:r>
              <a:rPr lang="en-CA" sz="1200" dirty="0" err="1" smtClean="0">
                <a:latin typeface="Arial" panose="020B0604020202020204" pitchFamily="34" charset="0"/>
              </a:rPr>
              <a:t>f"Age</a:t>
            </a:r>
            <a:r>
              <a:rPr lang="en-CA" sz="1200" dirty="0">
                <a:latin typeface="Arial" panose="020B0604020202020204" pitchFamily="34" charset="0"/>
              </a:rPr>
              <a:t>={age:&gt;=3}")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14269D67-1797-6335-14CC-3E23A5EA4835}"/>
              </a:ext>
            </a:extLst>
          </p:cNvPr>
          <p:cNvGrpSpPr/>
          <p:nvPr/>
        </p:nvGrpSpPr>
        <p:grpSpPr>
          <a:xfrm>
            <a:off x="4608576" y="5410200"/>
            <a:ext cx="571500" cy="0"/>
            <a:chOff x="5029200" y="6172200"/>
            <a:chExt cx="571500" cy="0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xmlns="" id="{FB98639F-F262-5D4B-78B5-C9BCE750CE3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029200" y="6172200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1F50B154-E748-8F02-4DD0-32E58326083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72100" y="6172200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5DCD430F-759F-ECB4-97C5-F0E00D8E0024}"/>
              </a:ext>
            </a:extLst>
          </p:cNvPr>
          <p:cNvCxnSpPr>
            <a:cxnSpLocks/>
          </p:cNvCxnSpPr>
          <p:nvPr/>
        </p:nvCxnSpPr>
        <p:spPr bwMode="auto">
          <a:xfrm>
            <a:off x="4979289" y="4419600"/>
            <a:ext cx="228600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3321422" y="4777371"/>
            <a:ext cx="1657867" cy="342900"/>
            <a:chOff x="3276600" y="3848100"/>
            <a:chExt cx="1657867" cy="342900"/>
          </a:xfrm>
        </p:grpSpPr>
        <p:cxnSp>
          <p:nvCxnSpPr>
            <p:cNvPr id="41" name="Straight Arrow Connector 40"/>
            <p:cNvCxnSpPr/>
            <p:nvPr/>
          </p:nvCxnSpPr>
          <p:spPr bwMode="auto">
            <a:xfrm flipH="1">
              <a:off x="3276600" y="4047744"/>
              <a:ext cx="438150" cy="1432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 bwMode="auto">
            <a:xfrm>
              <a:off x="3639067" y="3848100"/>
              <a:ext cx="12954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Field width 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is 2</a:t>
              </a:r>
              <a:endParaRPr lang="en-CA" sz="1200" b="1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10ACBE5F-FAE6-6B6F-6A2A-33EEE6ECE89B}"/>
              </a:ext>
            </a:extLst>
          </p:cNvPr>
          <p:cNvSpPr txBox="1"/>
          <p:nvPr/>
        </p:nvSpPr>
        <p:spPr bwMode="auto">
          <a:xfrm>
            <a:off x="5748528" y="5133201"/>
            <a:ext cx="22223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12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37 (needs 2 ‘slots’)</a:t>
            </a:r>
            <a:endParaRPr lang="en-CA" sz="1200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4694487" y="4133737"/>
            <a:ext cx="6762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b="1" dirty="0" smtClean="0">
                <a:latin typeface="Arial" panose="020B0604020202020204" pitchFamily="34" charset="0"/>
              </a:rPr>
              <a:t>3  7</a:t>
            </a:r>
            <a:endParaRPr lang="en-CA" sz="1600" b="1" dirty="0" smtClean="0">
              <a:latin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4641155" y="5071873"/>
            <a:ext cx="6762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b="1" dirty="0" smtClean="0">
                <a:latin typeface="Arial" panose="020B0604020202020204" pitchFamily="34" charset="0"/>
              </a:rPr>
              <a:t>3  7</a:t>
            </a:r>
            <a:endParaRPr lang="en-CA" sz="1600" b="1" dirty="0" smtClean="0">
              <a:latin typeface="Arial" panose="020B0604020202020204" pitchFamily="34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207122" y="5810363"/>
            <a:ext cx="1657867" cy="342900"/>
            <a:chOff x="3276600" y="3848100"/>
            <a:chExt cx="1657867" cy="342900"/>
          </a:xfrm>
        </p:grpSpPr>
        <p:cxnSp>
          <p:nvCxnSpPr>
            <p:cNvPr id="47" name="Straight Arrow Connector 46"/>
            <p:cNvCxnSpPr/>
            <p:nvPr/>
          </p:nvCxnSpPr>
          <p:spPr bwMode="auto">
            <a:xfrm flipH="1">
              <a:off x="3276600" y="4047744"/>
              <a:ext cx="438150" cy="1432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 bwMode="auto">
            <a:xfrm>
              <a:off x="3639067" y="3848100"/>
              <a:ext cx="12954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200" b="1" dirty="0" smtClean="0">
                  <a:solidFill>
                    <a:srgbClr val="FF0000"/>
                  </a:solidFill>
                </a:rPr>
                <a:t>Field width </a:t>
              </a:r>
              <a:r>
                <a:rPr lang="en-US" sz="1200" b="1" dirty="0" smtClean="0">
                  <a:solidFill>
                    <a:srgbClr val="FF0000"/>
                  </a:solidFill>
                </a:rPr>
                <a:t>is 3</a:t>
              </a:r>
              <a:endParaRPr lang="en-CA" sz="1200" b="1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10ACBE5F-FAE6-6B6F-6A2A-33EEE6ECE89B}"/>
              </a:ext>
            </a:extLst>
          </p:cNvPr>
          <p:cNvSpPr txBox="1"/>
          <p:nvPr/>
        </p:nvSpPr>
        <p:spPr bwMode="auto">
          <a:xfrm>
            <a:off x="5785866" y="6010007"/>
            <a:ext cx="22223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12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37 (needs 3 ‘slots’)</a:t>
            </a:r>
            <a:endParaRPr lang="en-CA" sz="1200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4559613" y="6100293"/>
            <a:ext cx="10894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b="1" dirty="0" smtClean="0">
                <a:latin typeface="Arial" panose="020B0604020202020204" pitchFamily="34" charset="0"/>
              </a:rPr>
              <a:t>SP  3   7</a:t>
            </a:r>
            <a:endParaRPr lang="en-CA" sz="1600" b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10" grpId="0" uiExpand="1"/>
      <p:bldP spid="33" grpId="0" animBg="1"/>
      <p:bldP spid="43" grpId="0" uiExpand="1"/>
      <p:bldP spid="44" grpId="0" uiExpand="1"/>
      <p:bldP spid="45" grpId="0" uiExpand="1"/>
      <p:bldP spid="49" grpId="0"/>
      <p:bldP spid="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F-String Aligning Output/Precision: </a:t>
            </a:r>
            <a:r>
              <a:rPr lang="en-US" dirty="0"/>
              <a:t>“Required Knowledge”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FYI: This is how this topic was presented in the notes provided by the course coordinator (Dr. Michelle Cheatham)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0157"/>
          <a:stretch/>
        </p:blipFill>
        <p:spPr>
          <a:xfrm>
            <a:off x="762000" y="1981200"/>
            <a:ext cx="5872162" cy="219595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3214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Information: </a:t>
            </a:r>
            <a:r>
              <a:rPr lang="en-US" dirty="0">
                <a:latin typeface="Consolas" panose="020B0609020204030204" pitchFamily="49" charset="0"/>
              </a:rPr>
              <a:t>F-String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Types: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b="1" dirty="0"/>
              <a:t>Format</a:t>
            </a:r>
            <a:r>
              <a:rPr lang="en-US" sz="2000" dirty="0"/>
              <a:t> (to specify the </a:t>
            </a:r>
            <a:r>
              <a:rPr lang="en-US" sz="2000" b="1" dirty="0">
                <a:solidFill>
                  <a:srgbClr val="FF0000"/>
                </a:solidFill>
              </a:rPr>
              <a:t>type </a:t>
            </a:r>
            <a:r>
              <a:rPr lang="en-US" sz="2000" dirty="0"/>
              <a:t>of the </a:t>
            </a:r>
            <a:r>
              <a:rPr lang="en-US" sz="2000" b="1" dirty="0">
                <a:solidFill>
                  <a:srgbClr val="0000FF"/>
                </a:solidFill>
              </a:rPr>
              <a:t>information</a:t>
            </a:r>
            <a:r>
              <a:rPr lang="en-US" sz="2000" dirty="0"/>
              <a:t>)</a:t>
            </a:r>
          </a:p>
          <a:p>
            <a:pPr marL="342900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print(f"…{&lt;</a:t>
            </a:r>
            <a:r>
              <a:rPr lang="en-US" sz="16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information</a:t>
            </a:r>
            <a:r>
              <a:rPr lang="en-US" sz="1600" dirty="0" smtClean="0">
                <a:latin typeface="Consolas" panose="020B0609020204030204" pitchFamily="49" charset="0"/>
              </a:rPr>
              <a:t>&gt;</a:t>
            </a:r>
            <a:r>
              <a:rPr lang="en-US" sz="1600" baseline="30000" dirty="0" smtClean="0">
                <a:latin typeface="Consolas" panose="020B0609020204030204" pitchFamily="49" charset="0"/>
              </a:rPr>
              <a:t>1</a:t>
            </a:r>
            <a:r>
              <a:rPr lang="en-US" sz="1600" dirty="0" smtClean="0">
                <a:latin typeface="Consolas" panose="020B0609020204030204" pitchFamily="49" charset="0"/>
              </a:rPr>
              <a:t>:&lt;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type</a:t>
            </a:r>
            <a:r>
              <a:rPr lang="en-US" sz="1600" dirty="0">
                <a:latin typeface="Consolas" panose="020B0609020204030204" pitchFamily="49" charset="0"/>
              </a:rPr>
              <a:t>&gt;} ")</a:t>
            </a:r>
          </a:p>
          <a:p>
            <a:r>
              <a:rPr lang="en-US" sz="2000" b="1" dirty="0"/>
              <a:t>Some examples:</a:t>
            </a:r>
          </a:p>
          <a:p>
            <a:pPr marL="342900" lvl="1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print(</a:t>
            </a:r>
            <a:r>
              <a:rPr lang="en-CA" sz="1600" dirty="0" err="1">
                <a:latin typeface="Consolas" panose="020B0609020204030204" pitchFamily="49" charset="0"/>
              </a:rPr>
              <a:t>f"Display</a:t>
            </a:r>
            <a:r>
              <a:rPr lang="en-CA" sz="1600" dirty="0">
                <a:latin typeface="Consolas" panose="020B0609020204030204" pitchFamily="49" charset="0"/>
              </a:rPr>
              <a:t> as integer{</a:t>
            </a:r>
            <a:r>
              <a:rPr lang="en-CA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num2</a:t>
            </a:r>
            <a:r>
              <a:rPr lang="en-CA" sz="1600" dirty="0">
                <a:latin typeface="Consolas" panose="020B0609020204030204" pitchFamily="49" charset="0"/>
              </a:rPr>
              <a:t>:4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d</a:t>
            </a:r>
            <a:r>
              <a:rPr lang="en-CA" sz="1600" dirty="0">
                <a:latin typeface="Consolas" panose="020B0609020204030204" pitchFamily="49" charset="0"/>
              </a:rPr>
              <a:t>}")</a:t>
            </a:r>
          </a:p>
          <a:p>
            <a:pPr marL="342900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</a:t>
            </a:r>
            <a:r>
              <a:rPr lang="en-US" sz="1600" dirty="0" err="1">
                <a:latin typeface="Consolas" panose="020B0609020204030204" pitchFamily="49" charset="0"/>
              </a:rPr>
              <a:t>f"Display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in scientific </a:t>
            </a:r>
            <a:r>
              <a:rPr lang="en-US" sz="1600" dirty="0">
                <a:latin typeface="Consolas" panose="020B0609020204030204" pitchFamily="49" charset="0"/>
              </a:rPr>
              <a:t>notation {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1/3</a:t>
            </a:r>
            <a:r>
              <a:rPr lang="en-US" sz="1600" dirty="0">
                <a:latin typeface="Consolas" panose="020B0609020204030204" pitchFamily="49" charset="0"/>
              </a:rPr>
              <a:t>: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e</a:t>
            </a:r>
            <a:r>
              <a:rPr lang="en-US" sz="1600" dirty="0">
                <a:latin typeface="Consolas" panose="020B0609020204030204" pitchFamily="49" charset="0"/>
              </a:rPr>
              <a:t>}")</a:t>
            </a:r>
            <a:endParaRPr lang="en-CA" sz="1600" dirty="0">
              <a:latin typeface="Consolas" panose="020B0609020204030204" pitchFamily="49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639954"/>
              </p:ext>
            </p:extLst>
          </p:nvPr>
        </p:nvGraphicFramePr>
        <p:xfrm>
          <a:off x="762000" y="1524000"/>
          <a:ext cx="7239000" cy="2164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657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7538">
                <a:tc>
                  <a:txBody>
                    <a:bodyPr/>
                    <a:lstStyle/>
                    <a:p>
                      <a:r>
                        <a:rPr lang="en-US" sz="1400" dirty="0"/>
                        <a:t>Type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Information</a:t>
                      </a:r>
                      <a:r>
                        <a:rPr lang="en-US" sz="1400" baseline="0" dirty="0"/>
                        <a:t> displayed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Symbol</a:t>
                      </a:r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3774">
                <a:tc>
                  <a:txBody>
                    <a:bodyPr/>
                    <a:lstStyle/>
                    <a:p>
                      <a:r>
                        <a:rPr lang="en-US" sz="1400" dirty="0"/>
                        <a:t>Integer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Whole numbers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3774">
                <a:tc>
                  <a:txBody>
                    <a:bodyPr/>
                    <a:lstStyle/>
                    <a:p>
                      <a:r>
                        <a:rPr lang="en-US" sz="1400" dirty="0"/>
                        <a:t>Float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~Rational </a:t>
                      </a:r>
                      <a:r>
                        <a:rPr lang="en-US" sz="1400" dirty="0"/>
                        <a:t>numbers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</a:t>
                      </a:r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3774">
                <a:tc>
                  <a:txBody>
                    <a:bodyPr/>
                    <a:lstStyle/>
                    <a:p>
                      <a:r>
                        <a:rPr lang="en-US" sz="1400" dirty="0"/>
                        <a:t>String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Characters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</a:t>
                      </a:r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774">
                <a:tc>
                  <a:txBody>
                    <a:bodyPr/>
                    <a:lstStyle/>
                    <a:p>
                      <a:r>
                        <a:rPr lang="en-US" sz="1400" dirty="0"/>
                        <a:t>Scientific</a:t>
                      </a:r>
                      <a:r>
                        <a:rPr lang="en-US" sz="1400" baseline="0" dirty="0"/>
                        <a:t> notation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S.N.:</a:t>
                      </a:r>
                      <a:r>
                        <a:rPr lang="en-US" sz="1400" baseline="0" dirty="0"/>
                        <a:t> displays as </a:t>
                      </a:r>
                      <a:r>
                        <a:rPr lang="en-US" sz="1400" baseline="0" dirty="0" smtClean="0"/>
                        <a:t>an exponent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</a:t>
                      </a:r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3774">
                <a:tc>
                  <a:txBody>
                    <a:bodyPr/>
                    <a:lstStyle/>
                    <a:p>
                      <a:r>
                        <a:rPr lang="en-US" sz="1400" dirty="0"/>
                        <a:t>General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Scientific</a:t>
                      </a:r>
                      <a:r>
                        <a:rPr lang="en-US" sz="1400" baseline="0" dirty="0"/>
                        <a:t> notation (depends upon # rational digits)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</a:t>
                      </a:r>
                      <a:endParaRPr lang="en-C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83140" y="6019800"/>
            <a:ext cx="8432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 smtClean="0">
                <a:latin typeface="Consolas" panose="020B0609020204030204" pitchFamily="49" charset="0"/>
              </a:rPr>
              <a:t>1: Information can take the form of a variable (name), named constant (PI) or an unnamed constant (e.g. </a:t>
            </a:r>
            <a:r>
              <a:rPr lang="en-US" baseline="30000" dirty="0">
                <a:latin typeface="Consolas" panose="020B0609020204030204" pitchFamily="49" charset="0"/>
              </a:rPr>
              <a:t>3.14, "TAX_RATE") </a:t>
            </a:r>
            <a:endParaRPr lang="en-CA" baseline="30000" dirty="0"/>
          </a:p>
        </p:txBody>
      </p:sp>
    </p:spTree>
    <p:extLst>
      <p:ext uri="{BB962C8B-B14F-4D97-AF65-F5344CB8AC3E}">
        <p14:creationId xmlns:p14="http://schemas.microsoft.com/office/powerpoint/2010/main" val="331255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F-String Data Types: </a:t>
            </a:r>
            <a:r>
              <a:rPr lang="en-US" dirty="0"/>
              <a:t>“Required Knowledge”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FYI: This is how this topic was presented in the notes provided by the course coordinator (Dr. Michelle Cheatham)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81200"/>
            <a:ext cx="5872162" cy="440575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58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Types Of Information: </a:t>
            </a:r>
            <a:r>
              <a:rPr lang="en-US" dirty="0">
                <a:latin typeface="Consolas" panose="020B0609020204030204" pitchFamily="49" charset="0"/>
              </a:rPr>
              <a:t>F-String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example: </a:t>
            </a:r>
            <a:r>
              <a:rPr lang="en-US" dirty="0">
                <a:latin typeface="Consolas" panose="020B0609020204030204" pitchFamily="49" charset="0"/>
              </a:rPr>
              <a:t>9f_string_display_types.p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num1 = 1/8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num2 = 123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string1 = "</a:t>
            </a:r>
            <a:r>
              <a:rPr lang="en-US" sz="1800" dirty="0" err="1" smtClean="0">
                <a:latin typeface="Consolas" panose="020B0609020204030204" pitchFamily="49" charset="0"/>
              </a:rPr>
              <a:t>abc</a:t>
            </a:r>
            <a:r>
              <a:rPr lang="en-US" sz="1800" dirty="0" smtClean="0">
                <a:latin typeface="Consolas" panose="020B0609020204030204" pitchFamily="49" charset="0"/>
              </a:rPr>
              <a:t>"</a:t>
            </a: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f"Display</a:t>
            </a:r>
            <a:r>
              <a:rPr lang="en-US" sz="1800" dirty="0">
                <a:latin typeface="Consolas" panose="020B0609020204030204" pitchFamily="49" charset="0"/>
              </a:rPr>
              <a:t> as fixed point {num1:0.2f}")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f"Display</a:t>
            </a:r>
            <a:r>
              <a:rPr lang="en-US" sz="1800" dirty="0">
                <a:latin typeface="Consolas" panose="020B0609020204030204" pitchFamily="49" charset="0"/>
              </a:rPr>
              <a:t> as integer{num2:4d}")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f"Display</a:t>
            </a:r>
            <a:r>
              <a:rPr lang="en-US" sz="1800" dirty="0">
                <a:latin typeface="Consolas" panose="020B0609020204030204" pitchFamily="49" charset="0"/>
              </a:rPr>
              <a:t> as string:{string1:s}") 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f"Display</a:t>
            </a:r>
            <a:r>
              <a:rPr lang="en-US" sz="1800" dirty="0">
                <a:latin typeface="Consolas" panose="020B0609020204030204" pitchFamily="49" charset="0"/>
              </a:rPr>
              <a:t> in scientific notation {1/3:e}")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35862" b="74054"/>
          <a:stretch/>
        </p:blipFill>
        <p:spPr>
          <a:xfrm>
            <a:off x="1854897" y="2590800"/>
            <a:ext cx="3622807" cy="3047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8108" b="25946"/>
          <a:stretch/>
        </p:blipFill>
        <p:spPr>
          <a:xfrm>
            <a:off x="1854898" y="4533899"/>
            <a:ext cx="5648452" cy="30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24054" b="50000"/>
          <a:stretch/>
        </p:blipFill>
        <p:spPr>
          <a:xfrm>
            <a:off x="1854898" y="3619499"/>
            <a:ext cx="5648452" cy="30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65405" b="8649"/>
          <a:stretch/>
        </p:blipFill>
        <p:spPr>
          <a:xfrm>
            <a:off x="1885702" y="5553277"/>
            <a:ext cx="5648452" cy="304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47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Bother Specifying The Type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That is, the previous examples would have ‘worked’ without using type specifies (e.g. ‘f’ for “floating point”)</a:t>
            </a:r>
          </a:p>
          <a:p>
            <a:r>
              <a:rPr lang="en-US" dirty="0"/>
              <a:t>You can read discussions online but here’s one quick reason:</a:t>
            </a:r>
          </a:p>
          <a:p>
            <a:pPr lvl="1"/>
            <a:r>
              <a:rPr lang="en-US" dirty="0"/>
              <a:t>type checking: </a:t>
            </a:r>
          </a:p>
          <a:p>
            <a:pPr lvl="2"/>
            <a:r>
              <a:rPr lang="en-US" dirty="0"/>
              <a:t>If information can only be of a certain ‘type’ then the program can flag the incorrect type as a visible error rather than producing a bug in the program.</a:t>
            </a:r>
          </a:p>
          <a:p>
            <a:pPr lvl="2"/>
            <a:r>
              <a:rPr lang="en-US" dirty="0"/>
              <a:t>Example: if you only want an ID number to consist only of digits then specify the type of display as integer, something such as a string </a:t>
            </a:r>
            <a:r>
              <a:rPr lang="en-US" dirty="0" smtClean="0"/>
              <a:t> </a:t>
            </a:r>
            <a:r>
              <a:rPr lang="en-US" dirty="0"/>
              <a:t>will produce an error.</a:t>
            </a:r>
          </a:p>
          <a:p>
            <a:pPr marL="80010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print(f"{num1: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s</a:t>
            </a:r>
            <a:r>
              <a:rPr lang="en-US" dirty="0" smtClean="0">
                <a:latin typeface="Consolas" panose="020B0609020204030204" pitchFamily="49" charset="0"/>
              </a:rPr>
              <a:t>}")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#can’t display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 float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as a string</a:t>
            </a:r>
            <a:endParaRPr lang="en-US" dirty="0" smtClean="0">
              <a:latin typeface="Consolas" panose="020B0609020204030204" pitchFamily="49" charset="0"/>
            </a:endParaRPr>
          </a:p>
          <a:p>
            <a:pPr marL="80010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print(f</a:t>
            </a:r>
            <a:r>
              <a:rPr lang="en-US" dirty="0">
                <a:latin typeface="Consolas" panose="020B0609020204030204" pitchFamily="49" charset="0"/>
              </a:rPr>
              <a:t>"{</a:t>
            </a:r>
            <a:r>
              <a:rPr lang="en-US" dirty="0" smtClean="0">
                <a:latin typeface="Consolas" panose="020B0609020204030204" pitchFamily="49" charset="0"/>
              </a:rPr>
              <a:t>num2: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</a:t>
            </a:r>
            <a:r>
              <a:rPr lang="en-US" dirty="0" smtClean="0">
                <a:latin typeface="Consolas" panose="020B0609020204030204" pitchFamily="49" charset="0"/>
              </a:rPr>
              <a:t>}")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#can’t display an int as a string</a:t>
            </a:r>
          </a:p>
          <a:p>
            <a:pPr marL="800100" lvl="3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7284720" y="3962400"/>
            <a:ext cx="1371600" cy="6096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buNone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num1 = 1/8</a:t>
            </a:r>
          </a:p>
          <a:p>
            <a:pPr marL="0" lvl="1">
              <a:buNone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num2 = 123</a:t>
            </a:r>
          </a:p>
        </p:txBody>
      </p:sp>
    </p:spTree>
    <p:extLst>
      <p:ext uri="{BB962C8B-B14F-4D97-AF65-F5344CB8AC3E}">
        <p14:creationId xmlns:p14="http://schemas.microsoft.com/office/powerpoint/2010/main" val="175662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More Information On Types, </a:t>
            </a:r>
            <a:r>
              <a:rPr lang="en-US" b="1" dirty="0">
                <a:solidFill>
                  <a:srgbClr val="FF0000"/>
                </a:solidFill>
              </a:rPr>
              <a:t>How AI Can Be Legitimately Used (Learning)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143000"/>
            <a:ext cx="6922875" cy="5410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609600" y="6553200"/>
            <a:ext cx="24384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200" dirty="0">
                <a:latin typeface="Arial" panose="020B0604020202020204" pitchFamily="34" charset="0"/>
              </a:rPr>
              <a:t>Source: Bing Co-pilot</a:t>
            </a:r>
            <a:endParaRPr lang="en-CA" sz="1200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6553200" y="2743200"/>
            <a:ext cx="2438400" cy="83099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200" dirty="0">
                <a:latin typeface="Arial" panose="020B0604020202020204" pitchFamily="34" charset="0"/>
              </a:rPr>
              <a:t>JT’s note: Much like the web, AI isn’t always correct nor is it always a ‘good’ source of information.</a:t>
            </a:r>
            <a:endParaRPr lang="en-CA" sz="1200" dirty="0">
              <a:latin typeface="Arial" panose="020B0604020202020204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961888" y="3529584"/>
            <a:ext cx="1810826" cy="1828800"/>
          </a:xfrm>
          <a:custGeom>
            <a:avLst/>
            <a:gdLst>
              <a:gd name="connsiteX0" fmla="*/ 1426464 w 1810826"/>
              <a:gd name="connsiteY0" fmla="*/ 0 h 1828800"/>
              <a:gd name="connsiteX1" fmla="*/ 1499616 w 1810826"/>
              <a:gd name="connsiteY1" fmla="*/ 64008 h 1828800"/>
              <a:gd name="connsiteX2" fmla="*/ 1536192 w 1810826"/>
              <a:gd name="connsiteY2" fmla="*/ 91440 h 1828800"/>
              <a:gd name="connsiteX3" fmla="*/ 1563624 w 1810826"/>
              <a:gd name="connsiteY3" fmla="*/ 146304 h 1828800"/>
              <a:gd name="connsiteX4" fmla="*/ 1591056 w 1810826"/>
              <a:gd name="connsiteY4" fmla="*/ 173736 h 1828800"/>
              <a:gd name="connsiteX5" fmla="*/ 1600200 w 1810826"/>
              <a:gd name="connsiteY5" fmla="*/ 210312 h 1828800"/>
              <a:gd name="connsiteX6" fmla="*/ 1627632 w 1810826"/>
              <a:gd name="connsiteY6" fmla="*/ 237744 h 1828800"/>
              <a:gd name="connsiteX7" fmla="*/ 1655064 w 1810826"/>
              <a:gd name="connsiteY7" fmla="*/ 274320 h 1828800"/>
              <a:gd name="connsiteX8" fmla="*/ 1673352 w 1810826"/>
              <a:gd name="connsiteY8" fmla="*/ 329184 h 1828800"/>
              <a:gd name="connsiteX9" fmla="*/ 1691640 w 1810826"/>
              <a:gd name="connsiteY9" fmla="*/ 356616 h 1828800"/>
              <a:gd name="connsiteX10" fmla="*/ 1700784 w 1810826"/>
              <a:gd name="connsiteY10" fmla="*/ 384048 h 1828800"/>
              <a:gd name="connsiteX11" fmla="*/ 1719072 w 1810826"/>
              <a:gd name="connsiteY11" fmla="*/ 429768 h 1828800"/>
              <a:gd name="connsiteX12" fmla="*/ 1728216 w 1810826"/>
              <a:gd name="connsiteY12" fmla="*/ 484632 h 1828800"/>
              <a:gd name="connsiteX13" fmla="*/ 1746504 w 1810826"/>
              <a:gd name="connsiteY13" fmla="*/ 557784 h 1828800"/>
              <a:gd name="connsiteX14" fmla="*/ 1764792 w 1810826"/>
              <a:gd name="connsiteY14" fmla="*/ 585216 h 1828800"/>
              <a:gd name="connsiteX15" fmla="*/ 1792224 w 1810826"/>
              <a:gd name="connsiteY15" fmla="*/ 685800 h 1828800"/>
              <a:gd name="connsiteX16" fmla="*/ 1801368 w 1810826"/>
              <a:gd name="connsiteY16" fmla="*/ 713232 h 1828800"/>
              <a:gd name="connsiteX17" fmla="*/ 1810512 w 1810826"/>
              <a:gd name="connsiteY17" fmla="*/ 923544 h 1828800"/>
              <a:gd name="connsiteX18" fmla="*/ 1783080 w 1810826"/>
              <a:gd name="connsiteY18" fmla="*/ 1069848 h 1828800"/>
              <a:gd name="connsiteX19" fmla="*/ 1773936 w 1810826"/>
              <a:gd name="connsiteY19" fmla="*/ 1097280 h 1828800"/>
              <a:gd name="connsiteX20" fmla="*/ 1755648 w 1810826"/>
              <a:gd name="connsiteY20" fmla="*/ 1124712 h 1828800"/>
              <a:gd name="connsiteX21" fmla="*/ 1746504 w 1810826"/>
              <a:gd name="connsiteY21" fmla="*/ 1152144 h 1828800"/>
              <a:gd name="connsiteX22" fmla="*/ 1719072 w 1810826"/>
              <a:gd name="connsiteY22" fmla="*/ 1170432 h 1828800"/>
              <a:gd name="connsiteX23" fmla="*/ 1700784 w 1810826"/>
              <a:gd name="connsiteY23" fmla="*/ 1197864 h 1828800"/>
              <a:gd name="connsiteX24" fmla="*/ 1673352 w 1810826"/>
              <a:gd name="connsiteY24" fmla="*/ 1216152 h 1828800"/>
              <a:gd name="connsiteX25" fmla="*/ 1636776 w 1810826"/>
              <a:gd name="connsiteY25" fmla="*/ 1243584 h 1828800"/>
              <a:gd name="connsiteX26" fmla="*/ 1627632 w 1810826"/>
              <a:gd name="connsiteY26" fmla="*/ 1271016 h 1828800"/>
              <a:gd name="connsiteX27" fmla="*/ 1600200 w 1810826"/>
              <a:gd name="connsiteY27" fmla="*/ 1280160 h 1828800"/>
              <a:gd name="connsiteX28" fmla="*/ 1572768 w 1810826"/>
              <a:gd name="connsiteY28" fmla="*/ 1307592 h 1828800"/>
              <a:gd name="connsiteX29" fmla="*/ 1563624 w 1810826"/>
              <a:gd name="connsiteY29" fmla="*/ 1335024 h 1828800"/>
              <a:gd name="connsiteX30" fmla="*/ 1444752 w 1810826"/>
              <a:gd name="connsiteY30" fmla="*/ 1435608 h 1828800"/>
              <a:gd name="connsiteX31" fmla="*/ 1417320 w 1810826"/>
              <a:gd name="connsiteY31" fmla="*/ 1444752 h 1828800"/>
              <a:gd name="connsiteX32" fmla="*/ 1353312 w 1810826"/>
              <a:gd name="connsiteY32" fmla="*/ 1481328 h 1828800"/>
              <a:gd name="connsiteX33" fmla="*/ 1325880 w 1810826"/>
              <a:gd name="connsiteY33" fmla="*/ 1490472 h 1828800"/>
              <a:gd name="connsiteX34" fmla="*/ 1280160 w 1810826"/>
              <a:gd name="connsiteY34" fmla="*/ 1508760 h 1828800"/>
              <a:gd name="connsiteX35" fmla="*/ 1252728 w 1810826"/>
              <a:gd name="connsiteY35" fmla="*/ 1517904 h 1828800"/>
              <a:gd name="connsiteX36" fmla="*/ 1216152 w 1810826"/>
              <a:gd name="connsiteY36" fmla="*/ 1536192 h 1828800"/>
              <a:gd name="connsiteX37" fmla="*/ 1188720 w 1810826"/>
              <a:gd name="connsiteY37" fmla="*/ 1545336 h 1828800"/>
              <a:gd name="connsiteX38" fmla="*/ 1152144 w 1810826"/>
              <a:gd name="connsiteY38" fmla="*/ 1563624 h 1828800"/>
              <a:gd name="connsiteX39" fmla="*/ 1106424 w 1810826"/>
              <a:gd name="connsiteY39" fmla="*/ 1572768 h 1828800"/>
              <a:gd name="connsiteX40" fmla="*/ 1024128 w 1810826"/>
              <a:gd name="connsiteY40" fmla="*/ 1600200 h 1828800"/>
              <a:gd name="connsiteX41" fmla="*/ 969264 w 1810826"/>
              <a:gd name="connsiteY41" fmla="*/ 1618488 h 1828800"/>
              <a:gd name="connsiteX42" fmla="*/ 896112 w 1810826"/>
              <a:gd name="connsiteY42" fmla="*/ 1636776 h 1828800"/>
              <a:gd name="connsiteX43" fmla="*/ 841248 w 1810826"/>
              <a:gd name="connsiteY43" fmla="*/ 1655064 h 1828800"/>
              <a:gd name="connsiteX44" fmla="*/ 649224 w 1810826"/>
              <a:gd name="connsiteY44" fmla="*/ 1673352 h 1828800"/>
              <a:gd name="connsiteX45" fmla="*/ 201168 w 1810826"/>
              <a:gd name="connsiteY45" fmla="*/ 1691640 h 1828800"/>
              <a:gd name="connsiteX46" fmla="*/ 36576 w 1810826"/>
              <a:gd name="connsiteY46" fmla="*/ 1682496 h 1828800"/>
              <a:gd name="connsiteX47" fmla="*/ 91440 w 1810826"/>
              <a:gd name="connsiteY47" fmla="*/ 1645920 h 1828800"/>
              <a:gd name="connsiteX48" fmla="*/ 109728 w 1810826"/>
              <a:gd name="connsiteY48" fmla="*/ 1618488 h 1828800"/>
              <a:gd name="connsiteX49" fmla="*/ 82296 w 1810826"/>
              <a:gd name="connsiteY49" fmla="*/ 1627632 h 1828800"/>
              <a:gd name="connsiteX50" fmla="*/ 54864 w 1810826"/>
              <a:gd name="connsiteY50" fmla="*/ 1645920 h 1828800"/>
              <a:gd name="connsiteX51" fmla="*/ 0 w 1810826"/>
              <a:gd name="connsiteY51" fmla="*/ 1673352 h 1828800"/>
              <a:gd name="connsiteX52" fmla="*/ 9144 w 1810826"/>
              <a:gd name="connsiteY52" fmla="*/ 1700784 h 1828800"/>
              <a:gd name="connsiteX53" fmla="*/ 73152 w 1810826"/>
              <a:gd name="connsiteY53" fmla="*/ 1746504 h 1828800"/>
              <a:gd name="connsiteX54" fmla="*/ 128016 w 1810826"/>
              <a:gd name="connsiteY54" fmla="*/ 1764792 h 1828800"/>
              <a:gd name="connsiteX55" fmla="*/ 182880 w 1810826"/>
              <a:gd name="connsiteY55" fmla="*/ 1801368 h 1828800"/>
              <a:gd name="connsiteX56" fmla="*/ 228600 w 1810826"/>
              <a:gd name="connsiteY56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810826" h="1828800">
                <a:moveTo>
                  <a:pt x="1426464" y="0"/>
                </a:moveTo>
                <a:cubicBezTo>
                  <a:pt x="1450848" y="21336"/>
                  <a:pt x="1474725" y="43266"/>
                  <a:pt x="1499616" y="64008"/>
                </a:cubicBezTo>
                <a:cubicBezTo>
                  <a:pt x="1511324" y="73764"/>
                  <a:pt x="1525416" y="80664"/>
                  <a:pt x="1536192" y="91440"/>
                </a:cubicBezTo>
                <a:cubicBezTo>
                  <a:pt x="1579356" y="134604"/>
                  <a:pt x="1533876" y="101682"/>
                  <a:pt x="1563624" y="146304"/>
                </a:cubicBezTo>
                <a:cubicBezTo>
                  <a:pt x="1570797" y="157064"/>
                  <a:pt x="1581912" y="164592"/>
                  <a:pt x="1591056" y="173736"/>
                </a:cubicBezTo>
                <a:cubicBezTo>
                  <a:pt x="1594104" y="185928"/>
                  <a:pt x="1593965" y="199401"/>
                  <a:pt x="1600200" y="210312"/>
                </a:cubicBezTo>
                <a:cubicBezTo>
                  <a:pt x="1606616" y="221540"/>
                  <a:pt x="1619216" y="227926"/>
                  <a:pt x="1627632" y="237744"/>
                </a:cubicBezTo>
                <a:cubicBezTo>
                  <a:pt x="1637550" y="249315"/>
                  <a:pt x="1645920" y="262128"/>
                  <a:pt x="1655064" y="274320"/>
                </a:cubicBezTo>
                <a:cubicBezTo>
                  <a:pt x="1661160" y="292608"/>
                  <a:pt x="1662659" y="313144"/>
                  <a:pt x="1673352" y="329184"/>
                </a:cubicBezTo>
                <a:cubicBezTo>
                  <a:pt x="1679448" y="338328"/>
                  <a:pt x="1686725" y="346786"/>
                  <a:pt x="1691640" y="356616"/>
                </a:cubicBezTo>
                <a:cubicBezTo>
                  <a:pt x="1695951" y="365237"/>
                  <a:pt x="1697400" y="375023"/>
                  <a:pt x="1700784" y="384048"/>
                </a:cubicBezTo>
                <a:cubicBezTo>
                  <a:pt x="1706547" y="399417"/>
                  <a:pt x="1712976" y="414528"/>
                  <a:pt x="1719072" y="429768"/>
                </a:cubicBezTo>
                <a:cubicBezTo>
                  <a:pt x="1722120" y="448056"/>
                  <a:pt x="1724899" y="466391"/>
                  <a:pt x="1728216" y="484632"/>
                </a:cubicBezTo>
                <a:cubicBezTo>
                  <a:pt x="1731197" y="501028"/>
                  <a:pt x="1737440" y="539655"/>
                  <a:pt x="1746504" y="557784"/>
                </a:cubicBezTo>
                <a:cubicBezTo>
                  <a:pt x="1751419" y="567614"/>
                  <a:pt x="1758696" y="576072"/>
                  <a:pt x="1764792" y="585216"/>
                </a:cubicBezTo>
                <a:cubicBezTo>
                  <a:pt x="1777717" y="649839"/>
                  <a:pt x="1769021" y="616192"/>
                  <a:pt x="1792224" y="685800"/>
                </a:cubicBezTo>
                <a:lnTo>
                  <a:pt x="1801368" y="713232"/>
                </a:lnTo>
                <a:cubicBezTo>
                  <a:pt x="1804416" y="783336"/>
                  <a:pt x="1812516" y="853402"/>
                  <a:pt x="1810512" y="923544"/>
                </a:cubicBezTo>
                <a:cubicBezTo>
                  <a:pt x="1809746" y="950352"/>
                  <a:pt x="1794579" y="1029603"/>
                  <a:pt x="1783080" y="1069848"/>
                </a:cubicBezTo>
                <a:cubicBezTo>
                  <a:pt x="1780432" y="1079116"/>
                  <a:pt x="1778247" y="1088659"/>
                  <a:pt x="1773936" y="1097280"/>
                </a:cubicBezTo>
                <a:cubicBezTo>
                  <a:pt x="1769021" y="1107110"/>
                  <a:pt x="1760563" y="1114882"/>
                  <a:pt x="1755648" y="1124712"/>
                </a:cubicBezTo>
                <a:cubicBezTo>
                  <a:pt x="1751337" y="1133333"/>
                  <a:pt x="1752525" y="1144618"/>
                  <a:pt x="1746504" y="1152144"/>
                </a:cubicBezTo>
                <a:cubicBezTo>
                  <a:pt x="1739639" y="1160726"/>
                  <a:pt x="1728216" y="1164336"/>
                  <a:pt x="1719072" y="1170432"/>
                </a:cubicBezTo>
                <a:cubicBezTo>
                  <a:pt x="1712976" y="1179576"/>
                  <a:pt x="1708555" y="1190093"/>
                  <a:pt x="1700784" y="1197864"/>
                </a:cubicBezTo>
                <a:cubicBezTo>
                  <a:pt x="1693013" y="1205635"/>
                  <a:pt x="1682295" y="1209764"/>
                  <a:pt x="1673352" y="1216152"/>
                </a:cubicBezTo>
                <a:cubicBezTo>
                  <a:pt x="1660951" y="1225010"/>
                  <a:pt x="1648968" y="1234440"/>
                  <a:pt x="1636776" y="1243584"/>
                </a:cubicBezTo>
                <a:cubicBezTo>
                  <a:pt x="1633728" y="1252728"/>
                  <a:pt x="1634448" y="1264200"/>
                  <a:pt x="1627632" y="1271016"/>
                </a:cubicBezTo>
                <a:cubicBezTo>
                  <a:pt x="1620816" y="1277832"/>
                  <a:pt x="1608220" y="1274813"/>
                  <a:pt x="1600200" y="1280160"/>
                </a:cubicBezTo>
                <a:cubicBezTo>
                  <a:pt x="1589440" y="1287333"/>
                  <a:pt x="1581912" y="1298448"/>
                  <a:pt x="1572768" y="1307592"/>
                </a:cubicBezTo>
                <a:cubicBezTo>
                  <a:pt x="1569720" y="1316736"/>
                  <a:pt x="1569645" y="1327498"/>
                  <a:pt x="1563624" y="1335024"/>
                </a:cubicBezTo>
                <a:cubicBezTo>
                  <a:pt x="1545691" y="1357440"/>
                  <a:pt x="1479838" y="1423913"/>
                  <a:pt x="1444752" y="1435608"/>
                </a:cubicBezTo>
                <a:cubicBezTo>
                  <a:pt x="1435608" y="1438656"/>
                  <a:pt x="1426179" y="1440955"/>
                  <a:pt x="1417320" y="1444752"/>
                </a:cubicBezTo>
                <a:cubicBezTo>
                  <a:pt x="1305103" y="1492845"/>
                  <a:pt x="1445144" y="1435412"/>
                  <a:pt x="1353312" y="1481328"/>
                </a:cubicBezTo>
                <a:cubicBezTo>
                  <a:pt x="1344691" y="1485639"/>
                  <a:pt x="1334905" y="1487088"/>
                  <a:pt x="1325880" y="1490472"/>
                </a:cubicBezTo>
                <a:cubicBezTo>
                  <a:pt x="1310511" y="1496235"/>
                  <a:pt x="1295529" y="1502997"/>
                  <a:pt x="1280160" y="1508760"/>
                </a:cubicBezTo>
                <a:cubicBezTo>
                  <a:pt x="1271135" y="1512144"/>
                  <a:pt x="1261587" y="1514107"/>
                  <a:pt x="1252728" y="1517904"/>
                </a:cubicBezTo>
                <a:cubicBezTo>
                  <a:pt x="1240199" y="1523274"/>
                  <a:pt x="1228681" y="1530822"/>
                  <a:pt x="1216152" y="1536192"/>
                </a:cubicBezTo>
                <a:cubicBezTo>
                  <a:pt x="1207293" y="1539989"/>
                  <a:pt x="1197579" y="1541539"/>
                  <a:pt x="1188720" y="1545336"/>
                </a:cubicBezTo>
                <a:cubicBezTo>
                  <a:pt x="1176191" y="1550706"/>
                  <a:pt x="1165076" y="1559313"/>
                  <a:pt x="1152144" y="1563624"/>
                </a:cubicBezTo>
                <a:cubicBezTo>
                  <a:pt x="1137400" y="1568539"/>
                  <a:pt x="1121664" y="1569720"/>
                  <a:pt x="1106424" y="1572768"/>
                </a:cubicBezTo>
                <a:cubicBezTo>
                  <a:pt x="1039364" y="1606298"/>
                  <a:pt x="1102122" y="1578929"/>
                  <a:pt x="1024128" y="1600200"/>
                </a:cubicBezTo>
                <a:cubicBezTo>
                  <a:pt x="1005530" y="1605272"/>
                  <a:pt x="987966" y="1613813"/>
                  <a:pt x="969264" y="1618488"/>
                </a:cubicBezTo>
                <a:cubicBezTo>
                  <a:pt x="944880" y="1624584"/>
                  <a:pt x="919957" y="1628828"/>
                  <a:pt x="896112" y="1636776"/>
                </a:cubicBezTo>
                <a:cubicBezTo>
                  <a:pt x="877824" y="1642872"/>
                  <a:pt x="860263" y="1651895"/>
                  <a:pt x="841248" y="1655064"/>
                </a:cubicBezTo>
                <a:cubicBezTo>
                  <a:pt x="741186" y="1671741"/>
                  <a:pt x="804883" y="1662975"/>
                  <a:pt x="649224" y="1673352"/>
                </a:cubicBezTo>
                <a:cubicBezTo>
                  <a:pt x="490676" y="1726201"/>
                  <a:pt x="603368" y="1691640"/>
                  <a:pt x="201168" y="1691640"/>
                </a:cubicBezTo>
                <a:cubicBezTo>
                  <a:pt x="146219" y="1691640"/>
                  <a:pt x="91440" y="1685544"/>
                  <a:pt x="36576" y="1682496"/>
                </a:cubicBezTo>
                <a:cubicBezTo>
                  <a:pt x="54864" y="1670304"/>
                  <a:pt x="79248" y="1664208"/>
                  <a:pt x="91440" y="1645920"/>
                </a:cubicBezTo>
                <a:cubicBezTo>
                  <a:pt x="97536" y="1636776"/>
                  <a:pt x="114643" y="1628318"/>
                  <a:pt x="109728" y="1618488"/>
                </a:cubicBezTo>
                <a:cubicBezTo>
                  <a:pt x="105417" y="1609867"/>
                  <a:pt x="90917" y="1623321"/>
                  <a:pt x="82296" y="1627632"/>
                </a:cubicBezTo>
                <a:cubicBezTo>
                  <a:pt x="72466" y="1632547"/>
                  <a:pt x="64694" y="1641005"/>
                  <a:pt x="54864" y="1645920"/>
                </a:cubicBezTo>
                <a:cubicBezTo>
                  <a:pt x="-20852" y="1683778"/>
                  <a:pt x="78616" y="1620941"/>
                  <a:pt x="0" y="1673352"/>
                </a:cubicBezTo>
                <a:cubicBezTo>
                  <a:pt x="3048" y="1682496"/>
                  <a:pt x="2974" y="1693379"/>
                  <a:pt x="9144" y="1700784"/>
                </a:cubicBezTo>
                <a:cubicBezTo>
                  <a:pt x="11131" y="1703168"/>
                  <a:pt x="64322" y="1742580"/>
                  <a:pt x="73152" y="1746504"/>
                </a:cubicBezTo>
                <a:cubicBezTo>
                  <a:pt x="90768" y="1754333"/>
                  <a:pt x="111976" y="1754099"/>
                  <a:pt x="128016" y="1764792"/>
                </a:cubicBezTo>
                <a:cubicBezTo>
                  <a:pt x="146304" y="1776984"/>
                  <a:pt x="161557" y="1796037"/>
                  <a:pt x="182880" y="1801368"/>
                </a:cubicBezTo>
                <a:cubicBezTo>
                  <a:pt x="226068" y="1812165"/>
                  <a:pt x="213836" y="1799272"/>
                  <a:pt x="228600" y="18288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Right Brace 2"/>
          <p:cNvSpPr/>
          <p:nvPr/>
        </p:nvSpPr>
        <p:spPr bwMode="auto">
          <a:xfrm>
            <a:off x="7239000" y="1823936"/>
            <a:ext cx="228600" cy="321856"/>
          </a:xfrm>
          <a:prstGeom prst="rightBrace">
            <a:avLst/>
          </a:prstGeom>
          <a:ln w="19050">
            <a:solidFill>
              <a:srgbClr val="FF0000"/>
            </a:solidFill>
            <a:tailEnd type="non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ight Brace 7"/>
          <p:cNvSpPr/>
          <p:nvPr/>
        </p:nvSpPr>
        <p:spPr bwMode="auto">
          <a:xfrm rot="10800000">
            <a:off x="4354725" y="1823936"/>
            <a:ext cx="217275" cy="316992"/>
          </a:xfrm>
          <a:prstGeom prst="rightBrace">
            <a:avLst/>
          </a:prstGeom>
          <a:ln w="19050">
            <a:solidFill>
              <a:srgbClr val="FF0000"/>
            </a:solidFill>
            <a:tailEnd type="non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737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 Text Output Vs. Changing Variables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such as: F-String for specifying precision and alignment and format specifiers only affect the information displayed for functions such as print.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They DO NOT change the value stored!</a:t>
            </a:r>
          </a:p>
          <a:p>
            <a:r>
              <a:rPr lang="en-US" dirty="0" smtClean="0"/>
              <a:t>Example</a:t>
            </a:r>
            <a:r>
              <a:rPr lang="en-CA" dirty="0" smtClean="0"/>
              <a:t>:</a:t>
            </a:r>
          </a:p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num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1/3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f"Num's</a:t>
            </a:r>
            <a:r>
              <a:rPr lang="en-US" sz="1800" dirty="0">
                <a:latin typeface="Consolas" panose="020B0609020204030204" pitchFamily="49" charset="0"/>
              </a:rPr>
              <a:t> displayed value here={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num:3.1</a:t>
            </a:r>
            <a:r>
              <a:rPr lang="en-US" sz="1800" dirty="0" smtClean="0">
                <a:latin typeface="Consolas" panose="020B0609020204030204" pitchFamily="49" charset="0"/>
              </a:rPr>
              <a:t>}")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f"Num's</a:t>
            </a:r>
            <a:r>
              <a:rPr lang="en-US" sz="1800" dirty="0">
                <a:latin typeface="Consolas" panose="020B0609020204030204" pitchFamily="49" charset="0"/>
              </a:rPr>
              <a:t> actual stored value={</a:t>
            </a:r>
            <a:r>
              <a:rPr lang="en-US" sz="1800" dirty="0" err="1">
                <a:latin typeface="Consolas" panose="020B0609020204030204" pitchFamily="49" charset="0"/>
              </a:rPr>
              <a:t>num</a:t>
            </a:r>
            <a:r>
              <a:rPr lang="en-US" sz="1800" dirty="0">
                <a:latin typeface="Consolas" panose="020B0609020204030204" pitchFamily="49" charset="0"/>
              </a:rPr>
              <a:t>}")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43859"/>
          <a:stretch/>
        </p:blipFill>
        <p:spPr>
          <a:xfrm>
            <a:off x="2819400" y="3848100"/>
            <a:ext cx="5716681" cy="30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56140"/>
          <a:stretch/>
        </p:blipFill>
        <p:spPr>
          <a:xfrm>
            <a:off x="2819400" y="4953000"/>
            <a:ext cx="5716681" cy="2381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146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</a:t>
            </a:r>
            <a:r>
              <a:rPr lang="en-US" i="1" dirty="0" smtClean="0"/>
              <a:t>Can</a:t>
            </a:r>
            <a:r>
              <a:rPr lang="en-US" dirty="0" smtClean="0"/>
              <a:t> Change Values In Variables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Recall: variables are changed via an </a:t>
            </a:r>
            <a:r>
              <a:rPr lang="en-US" b="1" dirty="0" smtClean="0">
                <a:solidFill>
                  <a:srgbClr val="00B050"/>
                </a:solidFill>
              </a:rPr>
              <a:t>assignment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Example: </a:t>
            </a:r>
          </a:p>
          <a:p>
            <a:pPr marL="800100" lvl="3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n</a:t>
            </a:r>
            <a:r>
              <a:rPr lang="en-US" dirty="0" err="1" smtClean="0">
                <a:latin typeface="Consolas" panose="020B0609020204030204" pitchFamily="49" charset="0"/>
              </a:rPr>
              <a:t>um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= 12</a:t>
            </a:r>
          </a:p>
          <a:p>
            <a:pPr marL="800100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rint(</a:t>
            </a:r>
            <a:r>
              <a:rPr lang="en-US" dirty="0" err="1" smtClean="0">
                <a:latin typeface="Consolas" panose="020B0609020204030204" pitchFamily="49" charset="0"/>
              </a:rPr>
              <a:t>num</a:t>
            </a:r>
            <a:r>
              <a:rPr lang="en-US" dirty="0" smtClean="0">
                <a:latin typeface="Consolas" panose="020B0609020204030204" pitchFamily="49" charset="0"/>
              </a:rPr>
              <a:t>)  </a:t>
            </a:r>
            <a:r>
              <a:rPr lang="en-US" b="1" dirty="0" smtClean="0">
                <a:latin typeface="Consolas" panose="020B0609020204030204" pitchFamily="49" charset="0"/>
              </a:rPr>
              <a:t>#</a:t>
            </a:r>
            <a:r>
              <a:rPr lang="en-US" b="1" dirty="0" err="1" smtClean="0">
                <a:latin typeface="Consolas" panose="020B0609020204030204" pitchFamily="49" charset="0"/>
              </a:rPr>
              <a:t>Num</a:t>
            </a:r>
            <a:r>
              <a:rPr lang="en-US" b="1" dirty="0" smtClean="0">
                <a:latin typeface="Consolas" panose="020B0609020204030204" pitchFamily="49" charset="0"/>
              </a:rPr>
              <a:t> passed to a function not changed.</a:t>
            </a:r>
          </a:p>
          <a:p>
            <a:pPr marL="800100" lvl="3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n</a:t>
            </a:r>
            <a:r>
              <a:rPr lang="en-US" dirty="0" err="1" smtClean="0">
                <a:latin typeface="Consolas" panose="020B0609020204030204" pitchFamily="49" charset="0"/>
              </a:rPr>
              <a:t>um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=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 21    </a:t>
            </a:r>
            <a:r>
              <a:rPr lang="en-US" b="1" dirty="0" smtClean="0">
                <a:latin typeface="Consolas" panose="020B0609020204030204" pitchFamily="49" charset="0"/>
              </a:rPr>
              <a:t>#Updates value stored in num.</a:t>
            </a:r>
          </a:p>
          <a:p>
            <a:r>
              <a:rPr lang="en-US" dirty="0" smtClean="0"/>
              <a:t>Some functions (such as ‘round’ can return a modified value of what was passed into it).</a:t>
            </a:r>
          </a:p>
          <a:p>
            <a:pPr lvl="1"/>
            <a:r>
              <a:rPr lang="en-US" dirty="0" smtClean="0"/>
              <a:t>Example:</a:t>
            </a:r>
          </a:p>
          <a:p>
            <a:pPr marL="800100" lvl="3" indent="0">
              <a:buNone/>
            </a:pPr>
            <a:r>
              <a:rPr lang="pt-BR" dirty="0" smtClean="0">
                <a:latin typeface="Consolas" panose="020B0609020204030204" pitchFamily="49" charset="0"/>
              </a:rPr>
              <a:t>num = 1/3</a:t>
            </a:r>
          </a:p>
          <a:p>
            <a:pPr marL="800100" lvl="3" indent="0">
              <a:buNone/>
            </a:pPr>
            <a:r>
              <a:rPr lang="pt-BR" i="1" dirty="0" smtClean="0">
                <a:latin typeface="Consolas" panose="020B0609020204030204" pitchFamily="49" charset="0"/>
              </a:rPr>
              <a:t>round(num,2)</a:t>
            </a:r>
          </a:p>
          <a:p>
            <a:pPr marL="800100" lvl="3" indent="0">
              <a:buNone/>
            </a:pPr>
            <a:r>
              <a:rPr lang="pt-BR" dirty="0" smtClean="0">
                <a:latin typeface="Consolas" panose="020B0609020204030204" pitchFamily="49" charset="0"/>
              </a:rPr>
              <a:t>print</a:t>
            </a:r>
            <a:r>
              <a:rPr lang="pt-BR" dirty="0">
                <a:latin typeface="Consolas" panose="020B0609020204030204" pitchFamily="49" charset="0"/>
              </a:rPr>
              <a:t>("Num unchanged",num</a:t>
            </a:r>
            <a:r>
              <a:rPr lang="pt-BR" dirty="0" smtClean="0">
                <a:latin typeface="Consolas" panose="020B0609020204030204" pitchFamily="49" charset="0"/>
              </a:rPr>
              <a:t>)</a:t>
            </a:r>
          </a:p>
          <a:p>
            <a:pPr marL="800100" lvl="3" indent="0">
              <a:buNone/>
            </a:pPr>
            <a:endParaRPr lang="pt-BR" dirty="0">
              <a:latin typeface="Consolas" panose="020B0609020204030204" pitchFamily="49" charset="0"/>
            </a:endParaRPr>
          </a:p>
          <a:p>
            <a:pPr marL="800100" lvl="3" indent="0">
              <a:buNone/>
            </a:pPr>
            <a:r>
              <a:rPr lang="pt-BR" i="1" dirty="0">
                <a:latin typeface="Consolas" panose="020B0609020204030204" pitchFamily="49" charset="0"/>
              </a:rPr>
              <a:t>num </a:t>
            </a:r>
            <a:r>
              <a:rPr lang="pt-BR" b="1" i="1" dirty="0">
                <a:solidFill>
                  <a:srgbClr val="00B050"/>
                </a:solidFill>
                <a:latin typeface="Consolas" panose="020B0609020204030204" pitchFamily="49" charset="0"/>
              </a:rPr>
              <a:t>= round(num,2</a:t>
            </a:r>
            <a:r>
              <a:rPr lang="pt-BR" b="1" i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)</a:t>
            </a:r>
            <a:endParaRPr lang="pt-BR" b="1" i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800100" lvl="3" indent="0">
              <a:buNone/>
            </a:pPr>
            <a:r>
              <a:rPr lang="pt-BR" dirty="0">
                <a:latin typeface="Consolas" panose="020B0609020204030204" pitchFamily="49" charset="0"/>
              </a:rPr>
              <a:t>print("Num updated by assignment",num)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50000"/>
          <a:stretch/>
        </p:blipFill>
        <p:spPr>
          <a:xfrm>
            <a:off x="3429000" y="4343400"/>
            <a:ext cx="3743325" cy="228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50000"/>
          <a:stretch/>
        </p:blipFill>
        <p:spPr>
          <a:xfrm>
            <a:off x="3429000" y="5219700"/>
            <a:ext cx="3743325" cy="228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979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Converting</a:t>
            </a:r>
            <a:r>
              <a:rPr lang="en-US" b="1" dirty="0"/>
              <a:t> </a:t>
            </a:r>
            <a:r>
              <a:rPr lang="en-US" dirty="0"/>
              <a:t>Between Different Types Of Information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Example motivation: you get user input in the form of a string but also you need to perform calculations on that input.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Some of the conversion mechanisms (functions) available in Python: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b="1" dirty="0"/>
              <a:t>Format</a:t>
            </a:r>
            <a:r>
              <a:rPr lang="en-US" altLang="en-US" dirty="0"/>
              <a:t>:</a:t>
            </a:r>
          </a:p>
          <a:p>
            <a:pPr lvl="2" eaLnBrk="1" hangingPunct="1">
              <a:buFontTx/>
              <a:buNone/>
              <a:tabLst>
                <a:tab pos="1254125" algn="l"/>
              </a:tabLst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int(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en-US" sz="1600" i="1" dirty="0">
                <a:latin typeface="Consolas" panose="020B0609020204030204" pitchFamily="49" charset="0"/>
                <a:cs typeface="Consolas" panose="020B0609020204030204" pitchFamily="49" charset="0"/>
              </a:rPr>
              <a:t>value to convert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2" eaLnBrk="1" hangingPunct="1">
              <a:buFontTx/>
              <a:buNone/>
              <a:tabLst>
                <a:tab pos="1254125" algn="l"/>
              </a:tabLst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float(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en-US" sz="1600" i="1" dirty="0">
                <a:latin typeface="Consolas" panose="020B0609020204030204" pitchFamily="49" charset="0"/>
                <a:cs typeface="Consolas" panose="020B0609020204030204" pitchFamily="49" charset="0"/>
              </a:rPr>
              <a:t>value to convert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2" eaLnBrk="1" hangingPunct="1">
              <a:buFontTx/>
              <a:buNone/>
              <a:tabLst>
                <a:tab pos="1254125" algn="l"/>
              </a:tabLst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str(</a:t>
            </a:r>
            <a:r>
              <a:rPr lang="en-US" altLang="en-US" sz="1600" i="1" dirty="0">
                <a:latin typeface="Consolas" panose="020B0609020204030204" pitchFamily="49" charset="0"/>
                <a:cs typeface="Consolas" panose="020B0609020204030204" pitchFamily="49" charset="0"/>
              </a:rPr>
              <a:t>&lt;value to convert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2" eaLnBrk="1" hangingPunct="1">
              <a:buFontTx/>
              <a:buNone/>
              <a:tabLst>
                <a:tab pos="1254125" algn="l"/>
              </a:tabLst>
            </a:pPr>
            <a:endParaRPr lang="en-US" altLang="en-US" dirty="0"/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b="1" dirty="0"/>
              <a:t>Examples</a:t>
            </a:r>
            <a:r>
              <a:rPr lang="en-US" altLang="en-US" dirty="0"/>
              <a:t>: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b="1" dirty="0"/>
              <a:t>Name of the full example</a:t>
            </a:r>
            <a:r>
              <a:rPr lang="en-US" altLang="en-US" sz="1800" dirty="0"/>
              <a:t>:</a:t>
            </a:r>
            <a:r>
              <a:rPr lang="en-US" altLang="en-US" sz="1400" dirty="0"/>
              <a:t> </a:t>
            </a:r>
            <a:r>
              <a:rPr lang="en-US" altLang="en-US" sz="1800" dirty="0">
                <a:latin typeface="Consolas" panose="020B0609020204030204" pitchFamily="49" charset="0"/>
              </a:rPr>
              <a:t>1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convert.py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var1 = 10.9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var2 = 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int(</a:t>
            </a: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var1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print(var1,var2)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An error occurs if the conversion cannot be made </a:t>
            </a:r>
            <a:r>
              <a:rPr lang="en-US" altLang="en-US" sz="2000" dirty="0"/>
              <a:t>e.g. </a:t>
            </a:r>
            <a:r>
              <a:rPr lang="en-US" altLang="en-US" sz="2000" dirty="0">
                <a:latin typeface="Consolas" panose="020B0609020204030204" pitchFamily="49" charset="0"/>
              </a:rPr>
              <a:t>int("t")</a:t>
            </a:r>
            <a:endParaRPr lang="en-US" alt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614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152" y="5510738"/>
            <a:ext cx="1222248" cy="30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019800" y="3124200"/>
            <a:ext cx="3048000" cy="1997075"/>
            <a:chOff x="6019800" y="3138606"/>
            <a:chExt cx="3048000" cy="1997154"/>
          </a:xfrm>
        </p:grpSpPr>
        <p:sp>
          <p:nvSpPr>
            <p:cNvPr id="75783" name="TextBox 2"/>
            <p:cNvSpPr txBox="1">
              <a:spLocks noChangeArrowheads="1"/>
            </p:cNvSpPr>
            <p:nvPr/>
          </p:nvSpPr>
          <p:spPr bwMode="auto">
            <a:xfrm>
              <a:off x="6934200" y="3579852"/>
              <a:ext cx="990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Consolas" panose="020B0609020204030204" pitchFamily="49" charset="0"/>
                  <a:cs typeface="Consolas" panose="020B0609020204030204" pitchFamily="49" charset="0"/>
                </a:rPr>
                <a:t>(    )</a:t>
              </a:r>
            </a:p>
          </p:txBody>
        </p:sp>
        <p:sp>
          <p:nvSpPr>
            <p:cNvPr id="75784" name="TextBox 3"/>
            <p:cNvSpPr txBox="1">
              <a:spLocks noChangeArrowheads="1"/>
            </p:cNvSpPr>
            <p:nvPr/>
          </p:nvSpPr>
          <p:spPr bwMode="auto">
            <a:xfrm>
              <a:off x="6324600" y="3138606"/>
              <a:ext cx="2438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Consolas" panose="020B0609020204030204" pitchFamily="49" charset="0"/>
                  <a:cs typeface="Consolas" panose="020B0609020204030204" pitchFamily="49" charset="0"/>
                </a:rPr>
                <a:t>Value to convert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7429500" y="3410079"/>
              <a:ext cx="0" cy="39689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786" name="TextBox 12"/>
            <p:cNvSpPr txBox="1">
              <a:spLocks noChangeArrowheads="1"/>
            </p:cNvSpPr>
            <p:nvPr/>
          </p:nvSpPr>
          <p:spPr bwMode="auto">
            <a:xfrm>
              <a:off x="6311900" y="4766428"/>
              <a:ext cx="2438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Consolas" panose="020B0609020204030204" pitchFamily="49" charset="0"/>
                  <a:cs typeface="Consolas" panose="020B0609020204030204" pitchFamily="49" charset="0"/>
                </a:rPr>
                <a:t>Converted result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7429500" y="4392781"/>
              <a:ext cx="0" cy="39689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ctangle 1"/>
            <p:cNvSpPr/>
            <p:nvPr/>
          </p:nvSpPr>
          <p:spPr>
            <a:xfrm>
              <a:off x="6019800" y="3878103"/>
              <a:ext cx="3048000" cy="49532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Conversion function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43200" y="2320583"/>
            <a:ext cx="3368203" cy="1015173"/>
            <a:chOff x="2403947" y="2957570"/>
            <a:chExt cx="3368203" cy="1015173"/>
          </a:xfrm>
        </p:grpSpPr>
        <p:sp>
          <p:nvSpPr>
            <p:cNvPr id="3" name="Rectangle 2"/>
            <p:cNvSpPr/>
            <p:nvPr/>
          </p:nvSpPr>
          <p:spPr>
            <a:xfrm>
              <a:off x="4171950" y="2957570"/>
              <a:ext cx="1600200" cy="1015173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Digits right of decimal are removed (truncation - no rounding)</a:t>
              </a:r>
              <a:endParaRPr lang="en-C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Straight Connector 4"/>
            <p:cNvCxnSpPr>
              <a:stCxn id="3" idx="1"/>
            </p:cNvCxnSpPr>
            <p:nvPr/>
          </p:nvCxnSpPr>
          <p:spPr bwMode="auto">
            <a:xfrm flipH="1">
              <a:off x="2403947" y="3465157"/>
              <a:ext cx="1768003" cy="340647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424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F-String</a:t>
            </a:r>
            <a:r>
              <a:rPr lang="en-US" dirty="0" smtClean="0"/>
              <a:t>: Easy Pitfall (To ‘Fall’ Into)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 says: “</a:t>
            </a:r>
            <a:r>
              <a:rPr lang="en-US" b="1" dirty="0" smtClean="0">
                <a:solidFill>
                  <a:srgbClr val="00B050"/>
                </a:solidFill>
              </a:rPr>
              <a:t>Small details matter </a:t>
            </a:r>
            <a:r>
              <a:rPr lang="en-US" dirty="0" smtClean="0"/>
              <a:t>because they can produce drastic effects, pay attention to syntax (e.g. the ‘Format’ headings in my notes)!”</a:t>
            </a:r>
          </a:p>
          <a:p>
            <a:r>
              <a:rPr lang="en-US" dirty="0" smtClean="0"/>
              <a:t>This isn’t a “Tam A.R. thing” it’s a property of all programming languages.</a:t>
            </a:r>
          </a:p>
          <a:p>
            <a:r>
              <a:rPr lang="en-US" dirty="0" smtClean="0"/>
              <a:t>Example what you if exclude the ‘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f</a:t>
            </a:r>
            <a:r>
              <a:rPr lang="en-US" dirty="0" smtClean="0"/>
              <a:t>’ in an attempt to use </a:t>
            </a:r>
            <a:r>
              <a:rPr lang="en-US" dirty="0" smtClean="0">
                <a:latin typeface="Consolas" panose="020B0609020204030204" pitchFamily="49" charset="0"/>
              </a:rPr>
              <a:t>F-String</a:t>
            </a:r>
            <a:r>
              <a:rPr lang="en-US" dirty="0" smtClean="0"/>
              <a:t>.</a:t>
            </a:r>
          </a:p>
          <a:p>
            <a:pPr marL="342900" lvl="1" indent="0">
              <a:buNone/>
            </a:pPr>
            <a:r>
              <a:rPr lang="pt-BR" sz="1600" dirty="0">
                <a:latin typeface="Consolas" panose="020B0609020204030204" pitchFamily="49" charset="0"/>
              </a:rPr>
              <a:t>num = 1/3</a:t>
            </a:r>
          </a:p>
          <a:p>
            <a:pPr marL="342900" lvl="1" indent="0">
              <a:buNone/>
            </a:pPr>
            <a:r>
              <a:rPr lang="pt-BR" sz="1600" dirty="0">
                <a:latin typeface="Consolas" panose="020B0609020204030204" pitchFamily="49" charset="0"/>
              </a:rPr>
              <a:t>print("{num:3</a:t>
            </a:r>
            <a:r>
              <a:rPr lang="pt-BR" sz="1600" dirty="0" smtClean="0">
                <a:latin typeface="Consolas" panose="020B0609020204030204" pitchFamily="49" charset="0"/>
              </a:rPr>
              <a:t>}")  </a:t>
            </a:r>
            <a:r>
              <a:rPr lang="pt-BR" sz="1600" b="1" dirty="0" smtClean="0">
                <a:latin typeface="Consolas" panose="020B0609020204030204" pitchFamily="49" charset="0"/>
              </a:rPr>
              <a:t>#Incorrect: “literal string” between quotes</a:t>
            </a:r>
            <a:endParaRPr lang="pt-BR" sz="1600" b="1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pt-BR" sz="1600" dirty="0">
                <a:latin typeface="Consolas" panose="020B0609020204030204" pitchFamily="49" charset="0"/>
              </a:rPr>
              <a:t>print(</a:t>
            </a:r>
            <a:r>
              <a:rPr lang="pt-BR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f</a:t>
            </a:r>
            <a:r>
              <a:rPr lang="pt-BR" sz="1600" dirty="0">
                <a:latin typeface="Consolas" panose="020B0609020204030204" pitchFamily="49" charset="0"/>
              </a:rPr>
              <a:t>"{num:3</a:t>
            </a:r>
            <a:r>
              <a:rPr lang="pt-BR" sz="1600" dirty="0" smtClean="0">
                <a:latin typeface="Consolas" panose="020B0609020204030204" pitchFamily="49" charset="0"/>
              </a:rPr>
              <a:t>}") </a:t>
            </a:r>
            <a:r>
              <a:rPr lang="pt-BR" sz="1600" b="1" dirty="0" smtClean="0">
                <a:latin typeface="Consolas" panose="020B0609020204030204" pitchFamily="49" charset="0"/>
              </a:rPr>
              <a:t>#Correct: ‘f’: specifies the use of F-String</a:t>
            </a:r>
            <a:endParaRPr lang="en-CA" sz="16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6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CA" altLang="en-US" dirty="0"/>
              <a:t>Types Of Programming Errors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  <a:tabLst>
                <a:tab pos="1254125" algn="l"/>
              </a:tabLst>
            </a:pPr>
            <a:r>
              <a:rPr lang="en-CA" altLang="en-US" dirty="0"/>
              <a:t>Syntax/translation errors</a:t>
            </a:r>
          </a:p>
          <a:p>
            <a:pPr marL="457200" indent="-457200" eaLnBrk="1" hangingPunct="1">
              <a:buFontTx/>
              <a:buAutoNum type="arabicPeriod"/>
              <a:tabLst>
                <a:tab pos="1254125" algn="l"/>
              </a:tabLst>
            </a:pPr>
            <a:r>
              <a:rPr lang="en-CA" altLang="en-US" dirty="0"/>
              <a:t>Runtime errors</a:t>
            </a:r>
          </a:p>
          <a:p>
            <a:pPr marL="457200" indent="-457200" eaLnBrk="1" hangingPunct="1">
              <a:buFontTx/>
              <a:buAutoNum type="arabicPeriod"/>
              <a:tabLst>
                <a:tab pos="1254125" algn="l"/>
              </a:tabLst>
            </a:pPr>
            <a:r>
              <a:rPr lang="en-CA" altLang="en-US" dirty="0"/>
              <a:t>Logic errors</a:t>
            </a:r>
          </a:p>
        </p:txBody>
      </p:sp>
    </p:spTree>
    <p:extLst>
      <p:ext uri="{BB962C8B-B14F-4D97-AF65-F5344CB8AC3E}">
        <p14:creationId xmlns:p14="http://schemas.microsoft.com/office/powerpoint/2010/main" val="275479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dirty="0"/>
              <a:t>Syntax/ Translation Errors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Each language has rules about how statements are to be structured.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An English sentence is structured by the </a:t>
            </a:r>
            <a:r>
              <a:rPr lang="en-US" altLang="en-US" i="1" dirty="0"/>
              <a:t>grammar</a:t>
            </a:r>
            <a:r>
              <a:rPr lang="en-US" altLang="en-US" dirty="0"/>
              <a:t> of the English language: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My cat sleeps the sofa.</a:t>
            </a:r>
          </a:p>
          <a:p>
            <a:pPr lvl="1" eaLnBrk="1" hangingPunct="1">
              <a:tabLst>
                <a:tab pos="1254125" algn="l"/>
              </a:tabLst>
            </a:pPr>
            <a:endParaRPr lang="en-US" altLang="en-US" dirty="0"/>
          </a:p>
          <a:p>
            <a:pPr lvl="1" eaLnBrk="1" hangingPunct="1">
              <a:tabLst>
                <a:tab pos="1254125" algn="l"/>
              </a:tabLst>
            </a:pPr>
            <a:endParaRPr lang="en-US" altLang="en-US" sz="1600" dirty="0"/>
          </a:p>
          <a:p>
            <a:pPr lvl="1" eaLnBrk="1" hangingPunct="1">
              <a:tabLst>
                <a:tab pos="1254125" algn="l"/>
              </a:tabLst>
            </a:pPr>
            <a:endParaRPr lang="en-US" altLang="en-US" sz="1600" dirty="0"/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Python statements are structured by the </a:t>
            </a:r>
            <a:r>
              <a:rPr lang="en-US" altLang="en-US" i="1" dirty="0"/>
              <a:t>syntax</a:t>
            </a:r>
            <a:r>
              <a:rPr lang="en-US" altLang="en-US" dirty="0"/>
              <a:t> of Python:</a:t>
            </a:r>
          </a:p>
          <a:p>
            <a:pPr lvl="1" eaLnBrk="1" hangingPunct="1">
              <a:buFont typeface="Arial" panose="020B0604020202020204" pitchFamily="34" charset="0"/>
              <a:buNone/>
              <a:tabLst>
                <a:tab pos="1254125" algn="l"/>
              </a:tabLst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5 = num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358900" y="2971800"/>
            <a:ext cx="5270500" cy="946150"/>
            <a:chOff x="1358462" y="2971800"/>
            <a:chExt cx="5270938" cy="945895"/>
          </a:xfrm>
        </p:grpSpPr>
        <p:sp>
          <p:nvSpPr>
            <p:cNvPr id="95241" name="Text Box 6"/>
            <p:cNvSpPr txBox="1">
              <a:spLocks noChangeArrowheads="1"/>
            </p:cNvSpPr>
            <p:nvPr/>
          </p:nvSpPr>
          <p:spPr bwMode="auto">
            <a:xfrm>
              <a:off x="1358462" y="3392294"/>
              <a:ext cx="5270938" cy="525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Grammatically incorrect (FYI: missing the preposition to introduce the prepositional phrase ‘the sofa’)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V="1">
              <a:off x="2209433" y="2971800"/>
              <a:ext cx="381032" cy="53325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895350" y="4813300"/>
            <a:ext cx="6197600" cy="1579563"/>
            <a:chOff x="914400" y="4800600"/>
            <a:chExt cx="6197600" cy="1579045"/>
          </a:xfrm>
        </p:grpSpPr>
        <p:sp>
          <p:nvSpPr>
            <p:cNvPr id="95238" name="Text Box 9"/>
            <p:cNvSpPr txBox="1">
              <a:spLocks noChangeArrowheads="1"/>
            </p:cNvSpPr>
            <p:nvPr/>
          </p:nvSpPr>
          <p:spPr bwMode="auto">
            <a:xfrm>
              <a:off x="1270000" y="5638800"/>
              <a:ext cx="5842000" cy="74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Syntactically incorrect: the left hand side of an assignment statement cannot be a literal (unnamed) constant (or variable names cannot begin with a number)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914400" y="4800600"/>
              <a:ext cx="8382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1270000" y="4800600"/>
              <a:ext cx="1397000" cy="95694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457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dirty="0"/>
              <a:t>Some Common </a:t>
            </a:r>
            <a:r>
              <a:rPr lang="en-US" altLang="en-US" b="1" dirty="0">
                <a:solidFill>
                  <a:srgbClr val="FF0000"/>
                </a:solidFill>
              </a:rPr>
              <a:t>Syntax Errors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Miss-spelling names of keywords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sz="1800" dirty="0"/>
              <a:t>e.g., ‘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primt()</a:t>
            </a:r>
            <a:r>
              <a:rPr lang="en-US" altLang="en-US" sz="1800" dirty="0"/>
              <a:t>’ instead of ‘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altLang="en-US" sz="1800" dirty="0"/>
              <a:t>’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Forgetting to match closing quotes or brackets to opening quotes or brackets e.g., </a:t>
            </a:r>
            <a:r>
              <a:rPr lang="en-US" altLang="en-US" b="1" dirty="0">
                <a:solidFill>
                  <a:srgbClr val="FF0000"/>
                </a:solidFill>
              </a:rPr>
              <a:t>print("hello)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Using variables before they’ve been named (allocated in memory).</a:t>
            </a:r>
            <a:r>
              <a:rPr lang="en-US" altLang="en-US" sz="1800" dirty="0"/>
              <a:t> 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b="1" dirty="0"/>
              <a:t>Name of the full example</a:t>
            </a:r>
            <a:r>
              <a:rPr lang="en-US" altLang="en-US" dirty="0"/>
              <a:t>: </a:t>
            </a:r>
            <a:r>
              <a:rPr lang="en-US" altLang="en-US" sz="2000" dirty="0" smtClean="0">
                <a:latin typeface="Consolas" panose="020B0609020204030204" pitchFamily="49" charset="0"/>
              </a:rPr>
              <a:t>10</a:t>
            </a:r>
            <a:r>
              <a:rPr lang="en-US" alt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error_</a:t>
            </a:r>
            <a:r>
              <a:rPr lang="en-CA" alt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syntax.py</a:t>
            </a:r>
            <a:endParaRPr lang="en-CA" altLang="en-US" sz="2000" dirty="0">
              <a:latin typeface="Consolas" panose="020B0609020204030204" pitchFamily="49" charset="0"/>
            </a:endParaRPr>
          </a:p>
          <a:p>
            <a:pPr eaLnBrk="1" hangingPunct="1">
              <a:buFontTx/>
              <a:buNone/>
              <a:tabLst>
                <a:tab pos="1254125" algn="l"/>
              </a:tabLst>
            </a:pPr>
            <a:r>
              <a:rPr lang="en-CA" altLang="en-US" sz="1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CA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print(num)</a:t>
            </a:r>
          </a:p>
          <a:p>
            <a:pPr eaLnBrk="1" hangingPunct="1">
              <a:buFontTx/>
              <a:buNone/>
              <a:tabLst>
                <a:tab pos="1254125" algn="l"/>
              </a:tabLst>
            </a:pPr>
            <a:r>
              <a:rPr lang="en-CA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num = 123</a:t>
            </a:r>
          </a:p>
        </p:txBody>
      </p:sp>
      <p:pic>
        <p:nvPicPr>
          <p:cNvPr id="931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38600"/>
            <a:ext cx="53355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765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Syntax Errors: Rules For Specifying Python Instructions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rules were introduced in the previous section: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python ‘rules’ are specified in the syntax of the language.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76400"/>
            <a:ext cx="4343400" cy="161832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5931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marL="533400" indent="-533400" eaLnBrk="1" hangingPunct="1">
              <a:buFontTx/>
              <a:buAutoNum type="arabicPeriod" startAt="2"/>
            </a:pPr>
            <a:r>
              <a:rPr lang="en-US" altLang="en-US" dirty="0"/>
              <a:t>Runtime Errors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Occur as a program is executing (running).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The syntax of the language has </a:t>
            </a:r>
            <a:r>
              <a:rPr lang="en-US" altLang="en-US" i="1" dirty="0"/>
              <a:t>not</a:t>
            </a:r>
            <a:r>
              <a:rPr lang="en-US" altLang="en-US" dirty="0"/>
              <a:t> been violated (each statement follows the rules/syntax).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During execution a serious error is encountered that causes the execution (running) of the program to cease.</a:t>
            </a:r>
          </a:p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A common example of a runtime error is a division by zero error.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Another example is a type error e.g. </a:t>
            </a:r>
            <a:r>
              <a:rPr lang="en-US" altLang="en-US" sz="1800" dirty="0">
                <a:latin typeface="Consolas" panose="020B0609020204030204" pitchFamily="49" charset="0"/>
              </a:rPr>
              <a:t>var = "1" + 1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dirty="0"/>
              <a:t>We will talk about other run time errors later.</a:t>
            </a:r>
          </a:p>
        </p:txBody>
      </p:sp>
      <p:sp>
        <p:nvSpPr>
          <p:cNvPr id="2" name="Rectangle 1"/>
          <p:cNvSpPr/>
          <p:nvPr/>
        </p:nvSpPr>
        <p:spPr>
          <a:xfrm>
            <a:off x="7086600" y="0"/>
            <a:ext cx="2057400" cy="914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“My computer crashed!”</a:t>
            </a:r>
            <a:endParaRPr lang="en-CA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77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marL="533400" indent="-533400" eaLnBrk="1" hangingPunct="1">
              <a:buFontTx/>
              <a:buAutoNum type="arabicPeriod" startAt="2"/>
            </a:pPr>
            <a:r>
              <a:rPr lang="en-US" altLang="en-US" b="1" dirty="0">
                <a:solidFill>
                  <a:srgbClr val="FF0000"/>
                </a:solidFill>
              </a:rPr>
              <a:t>Runtime Error</a:t>
            </a:r>
            <a:r>
              <a:rPr lang="en-US" altLang="en-US" b="1" baseline="30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: An Example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CA" altLang="en-US" b="1" dirty="0"/>
              <a:t>Name of the full example</a:t>
            </a:r>
            <a:r>
              <a:rPr lang="en-CA" altLang="en-US" dirty="0"/>
              <a:t>:</a:t>
            </a:r>
            <a:r>
              <a:rPr lang="en-CA" altLang="en-US" sz="1800" dirty="0"/>
              <a:t> </a:t>
            </a:r>
            <a:r>
              <a:rPr lang="en-CA" altLang="en-US" sz="2000" dirty="0" smtClean="0">
                <a:latin typeface="Consolas" panose="020B0609020204030204" pitchFamily="49" charset="0"/>
              </a:rPr>
              <a:t>11</a:t>
            </a:r>
            <a:r>
              <a:rPr lang="en-CA" alt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error_runtime.py</a:t>
            </a:r>
            <a:endParaRPr lang="en-CA" alt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tabLst>
                <a:tab pos="1254125" algn="l"/>
              </a:tabLst>
            </a:pPr>
            <a:endParaRPr lang="en-CA" alt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num2 = int(input("Type in a number: "))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num3 = int(input("Type in a number: "))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num1 = num2 </a:t>
            </a:r>
            <a:r>
              <a:rPr lang="en-US" altLang="en-US" sz="18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num3</a:t>
            </a:r>
            <a:r>
              <a:rPr lang="en-US" altLang="en-US" sz="18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# When zero is entered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print(num1)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0" y="6553200"/>
            <a:ext cx="4559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1 When ‘num3’ contains zero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876800"/>
            <a:ext cx="4830763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08325"/>
            <a:ext cx="46148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24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marL="533400" indent="-533400" eaLnBrk="1" hangingPunct="1">
              <a:buFontTx/>
              <a:buAutoNum type="arabicPeriod" startAt="3"/>
            </a:pPr>
            <a:r>
              <a:rPr lang="en-US" altLang="en-US" b="1" dirty="0">
                <a:solidFill>
                  <a:srgbClr val="FF0000"/>
                </a:solidFill>
              </a:rPr>
              <a:t>Logic Errors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tabLst>
                <a:tab pos="1254125" algn="l"/>
              </a:tabLst>
            </a:pPr>
            <a:r>
              <a:rPr lang="en-CA" altLang="en-US" dirty="0"/>
              <a:t>The program has no </a:t>
            </a:r>
            <a:r>
              <a:rPr lang="en-CA" altLang="en-US" i="1" dirty="0"/>
              <a:t>syntax errors</a:t>
            </a:r>
            <a:r>
              <a:rPr lang="en-CA" altLang="en-US" dirty="0"/>
              <a:t>.</a:t>
            </a:r>
          </a:p>
          <a:p>
            <a:pPr eaLnBrk="1" hangingPunct="1">
              <a:lnSpc>
                <a:spcPct val="80000"/>
              </a:lnSpc>
              <a:tabLst>
                <a:tab pos="1254125" algn="l"/>
              </a:tabLst>
            </a:pPr>
            <a:r>
              <a:rPr lang="en-CA" altLang="en-US" dirty="0"/>
              <a:t>The program runs from beginning to end with </a:t>
            </a:r>
            <a:r>
              <a:rPr lang="en-CA" altLang="en-US" i="1" dirty="0"/>
              <a:t>no runtime errors</a:t>
            </a:r>
            <a:r>
              <a:rPr lang="en-CA" altLang="en-US" dirty="0"/>
              <a:t>.</a:t>
            </a:r>
          </a:p>
          <a:p>
            <a:pPr eaLnBrk="1" hangingPunct="1">
              <a:lnSpc>
                <a:spcPct val="80000"/>
              </a:lnSpc>
              <a:tabLst>
                <a:tab pos="1254125" algn="l"/>
              </a:tabLst>
            </a:pPr>
            <a:r>
              <a:rPr lang="en-CA" altLang="en-US" dirty="0"/>
              <a:t>But the logic of the program is incorrect (it doesn’t do what it’s supposed to and may produce an incorrect result).</a:t>
            </a:r>
          </a:p>
          <a:p>
            <a:pPr eaLnBrk="1" hangingPunct="1">
              <a:lnSpc>
                <a:spcPct val="80000"/>
              </a:lnSpc>
              <a:tabLst>
                <a:tab pos="1254125" algn="l"/>
              </a:tabLst>
            </a:pPr>
            <a:r>
              <a:rPr lang="en-CA" altLang="en-US" b="1" dirty="0"/>
              <a:t>Name of the full example</a:t>
            </a:r>
            <a:r>
              <a:rPr lang="en-CA" altLang="en-US" dirty="0"/>
              <a:t>: </a:t>
            </a:r>
            <a:r>
              <a:rPr lang="en-CA" altLang="en-US" sz="2000" dirty="0" smtClean="0">
                <a:latin typeface="Consolas" panose="020B0609020204030204" pitchFamily="49" charset="0"/>
              </a:rPr>
              <a:t>12</a:t>
            </a:r>
            <a:r>
              <a:rPr lang="en-CA" alt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error_logic.py</a:t>
            </a:r>
            <a:endParaRPr lang="en-CA" alt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lnSpc>
                <a:spcPct val="80000"/>
              </a:lnSpc>
              <a:tabLst>
                <a:tab pos="1254125" algn="l"/>
              </a:tabLst>
            </a:pPr>
            <a:endParaRPr lang="en-CA" alt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 ("This program will double the number.")</a:t>
            </a:r>
          </a:p>
          <a:p>
            <a:pPr lvl="1"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number = int(input("Type in the number to be doubled: "))</a:t>
            </a:r>
          </a:p>
          <a:p>
            <a:pPr lvl="1"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doubledIt = number 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2</a:t>
            </a:r>
          </a:p>
          <a:p>
            <a:pPr lvl="1"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print("Number: %d, Doubled: %d" %(number,doubledIt))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5486400"/>
            <a:ext cx="57626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086600" y="0"/>
            <a:ext cx="2057400" cy="914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Software “bugs”</a:t>
            </a:r>
            <a:endParaRPr lang="en-CA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44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Overloaded Operators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same symbol can have different results depending upon the context.</a:t>
            </a:r>
          </a:p>
          <a:p>
            <a:r>
              <a:rPr lang="en-US" dirty="0"/>
              <a:t>One example of where this issue may come up is when you don’t convert the variable type when you should e.g. you get user input in the form of a string but you don’t convert it to a number prior to performing a mathematical operation.</a:t>
            </a:r>
          </a:p>
          <a:p>
            <a:r>
              <a:rPr lang="en-US" dirty="0"/>
              <a:t>Example: the ‘plus’ operator </a:t>
            </a:r>
            <a:r>
              <a:rPr lang="en-US" b="1" dirty="0">
                <a:solidFill>
                  <a:srgbClr val="FF0000"/>
                </a:solidFill>
              </a:rPr>
              <a:t>+</a:t>
            </a:r>
          </a:p>
          <a:p>
            <a:pPr lvl="1"/>
            <a:r>
              <a:rPr lang="en-US" dirty="0"/>
              <a:t>Previously  this symbol represented mathematical </a:t>
            </a:r>
            <a:r>
              <a:rPr lang="en-US" b="1" dirty="0">
                <a:solidFill>
                  <a:srgbClr val="0000FF"/>
                </a:solidFill>
              </a:rPr>
              <a:t>addition</a:t>
            </a:r>
            <a:r>
              <a:rPr lang="en-US" dirty="0"/>
              <a:t> because the values left and right of the symbol (operands) were numeric e.g.,</a:t>
            </a:r>
          </a:p>
          <a:p>
            <a:pPr marL="5715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num1 = 2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+</a:t>
            </a:r>
            <a:r>
              <a:rPr lang="en-US" dirty="0">
                <a:latin typeface="Consolas" panose="020B0609020204030204" pitchFamily="49" charset="0"/>
              </a:rPr>
              <a:t> 2</a:t>
            </a:r>
          </a:p>
          <a:p>
            <a:pPr lvl="1"/>
            <a:r>
              <a:rPr lang="en-US" dirty="0"/>
              <a:t>If the operands are strings then the symbol represents the string operation </a:t>
            </a:r>
            <a:r>
              <a:rPr lang="en-US" b="1" dirty="0">
                <a:solidFill>
                  <a:srgbClr val="00B050"/>
                </a:solidFill>
              </a:rPr>
              <a:t>concatenation</a:t>
            </a:r>
            <a:r>
              <a:rPr lang="en-US" dirty="0"/>
              <a:t> e.g.,</a:t>
            </a:r>
          </a:p>
          <a:p>
            <a:pPr marL="5715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str1 = "2" 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+</a:t>
            </a:r>
            <a:r>
              <a:rPr lang="en-US" dirty="0">
                <a:latin typeface="Consolas" panose="020B0609020204030204" pitchFamily="49" charset="0"/>
              </a:rPr>
              <a:t> "2"</a:t>
            </a:r>
          </a:p>
          <a:p>
            <a:pPr lvl="1"/>
            <a:endParaRPr lang="en-US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068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Overloaded Operators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/>
              <a:t>Name of the full example: </a:t>
            </a:r>
            <a:r>
              <a:rPr lang="en-CA" altLang="en-US" dirty="0">
                <a:latin typeface="Consolas" panose="020B0609020204030204" pitchFamily="49" charset="0"/>
              </a:rPr>
              <a:t>2overloadedOperator.py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var1 = "100"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var2 = "-10.5"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# Concatenation operation (combines two strings).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print(var1 + var2)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# Addition operation is performed.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print(int(var1) + float (var2))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#Error cannot perform a concatenation on a number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str2 = "2" + 2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82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Converting Types: Extra Practice For Students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Determine the output of the following program: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print(12+33)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print("12"+"33")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x = 12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y = 21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print(x+y)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print(str(x)+</a:t>
            </a:r>
            <a:r>
              <a:rPr lang="en-US" alt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(y))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a = 2 * 0.5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print(a)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print(3/0.5)</a:t>
            </a:r>
          </a:p>
        </p:txBody>
      </p:sp>
      <p:sp>
        <p:nvSpPr>
          <p:cNvPr id="2" name="Rectangle 1"/>
          <p:cNvSpPr/>
          <p:nvPr/>
        </p:nvSpPr>
        <p:spPr>
          <a:xfrm>
            <a:off x="2743200" y="4526280"/>
            <a:ext cx="4191000" cy="2057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determine the result of dividing by a rational number, follow these steps: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 the rational number in fraction form if necessary.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Multiply the first rational number by the reciprocal of the second rational number (the divisor).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Multiply the numerators together and the denominators together to find the result.</a:t>
            </a:r>
          </a:p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Bing generated synopsis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is multiply by the reciprocal of the rational value.</a:t>
            </a:r>
            <a:endParaRPr lang="en-C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55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Getting User Input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Format: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&lt;variable / memory location&gt;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&lt;name of the function i.e. input&gt;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&lt;</a:t>
            </a:r>
            <a:r>
              <a:rPr lang="en-US" sz="1800" i="1" dirty="0">
                <a:solidFill>
                  <a:srgbClr val="00B050"/>
                </a:solidFill>
                <a:latin typeface="Consolas" panose="020B0609020204030204" pitchFamily="49" charset="0"/>
              </a:rPr>
              <a:t>Optional: a string that acts as the prompt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&gt;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endParaRPr lang="en-US" dirty="0"/>
          </a:p>
          <a:p>
            <a:r>
              <a:rPr lang="en-US" b="1" dirty="0"/>
              <a:t>Example:</a:t>
            </a:r>
          </a:p>
          <a:p>
            <a:pPr marL="342900" lvl="1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lastName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input(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"Family (last) name: "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endParaRPr lang="en-US" sz="1800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r>
              <a:rPr lang="en-US" dirty="0"/>
              <a:t>Python 3.x: the value returned by input is a string</a:t>
            </a:r>
          </a:p>
          <a:p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70444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Converting Between Different Types Of Information: Getting Numeric Input</a:t>
            </a:r>
            <a:endParaRPr lang="en-US" sz="2500" dirty="0"/>
          </a:p>
        </p:txBody>
      </p:sp>
      <p:sp>
        <p:nvSpPr>
          <p:cNvPr id="353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1254125" algn="l"/>
              </a:tabLst>
            </a:pPr>
            <a:r>
              <a:rPr lang="en-US" altLang="en-US" dirty="0"/>
              <a:t>Since the ‘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input()</a:t>
            </a:r>
            <a:r>
              <a:rPr lang="en-US" altLang="en-US" dirty="0"/>
              <a:t>’ function </a:t>
            </a:r>
            <a:r>
              <a:rPr lang="en-US" altLang="en-US" u="sng" dirty="0"/>
              <a:t>only returns a string</a:t>
            </a:r>
            <a:r>
              <a:rPr lang="en-US" altLang="en-US" dirty="0"/>
              <a:t> so the  value returned must be converted to the appropriate type as needed.</a:t>
            </a:r>
          </a:p>
          <a:p>
            <a:pPr lvl="1" eaLnBrk="1" hangingPunct="1">
              <a:tabLst>
                <a:tab pos="1254125" algn="l"/>
              </a:tabLst>
            </a:pPr>
            <a:r>
              <a:rPr lang="en-US" altLang="en-US" b="1" dirty="0"/>
              <a:t>Name of the full example:</a:t>
            </a:r>
            <a:r>
              <a:rPr lang="en-US" altLang="en-US" sz="1800" dirty="0"/>
              <a:t> </a:t>
            </a:r>
            <a:r>
              <a:rPr lang="en-US" altLang="en-US" dirty="0">
                <a:latin typeface="Consolas" panose="020B0609020204030204" pitchFamily="49" charset="0"/>
              </a:rPr>
              <a:t>3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convert4Input.py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b="1" u="sng" dirty="0">
                <a:latin typeface="Consolas" panose="020B0609020204030204" pitchFamily="49" charset="0"/>
                <a:cs typeface="Consolas" panose="020B0609020204030204" pitchFamily="49" charset="0"/>
              </a:rPr>
              <a:t># No conversion performed: problem!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HUMAN_CAT_AGE_RATIO = 7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age = input("What is your age in years: ")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catAge = age * HUMAN_CAT_AGE_RATIO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 ("Age in cat years: ", catAge)</a:t>
            </a:r>
          </a:p>
          <a:p>
            <a:pPr lvl="1" eaLnBrk="1" hangingPunct="1">
              <a:tabLst>
                <a:tab pos="1254125" algn="l"/>
              </a:tabLst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170613" y="3519489"/>
            <a:ext cx="2720975" cy="1769715"/>
            <a:chOff x="6170885" y="3519993"/>
            <a:chExt cx="2721412" cy="1769127"/>
          </a:xfrm>
        </p:grpSpPr>
        <p:sp>
          <p:nvSpPr>
            <p:cNvPr id="78854" name="AutoShape 5"/>
            <p:cNvSpPr>
              <a:spLocks/>
            </p:cNvSpPr>
            <p:nvPr/>
          </p:nvSpPr>
          <p:spPr bwMode="auto">
            <a:xfrm>
              <a:off x="6170885" y="3810000"/>
              <a:ext cx="279400" cy="736600"/>
            </a:xfrm>
            <a:prstGeom prst="rightBrace">
              <a:avLst>
                <a:gd name="adj1" fmla="val 21970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sp>
          <p:nvSpPr>
            <p:cNvPr id="78855" name="Text Box 6"/>
            <p:cNvSpPr txBox="1">
              <a:spLocks noChangeArrowheads="1"/>
            </p:cNvSpPr>
            <p:nvPr/>
          </p:nvSpPr>
          <p:spPr bwMode="auto">
            <a:xfrm>
              <a:off x="6450285" y="3519993"/>
              <a:ext cx="2442012" cy="1769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4300" indent="-1143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‘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Age</a:t>
              </a: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’ refers to a string not a number.</a:t>
              </a:r>
            </a:p>
            <a:p>
              <a:pPr eaLnBrk="1" hangingPunct="1">
                <a:spcBef>
                  <a:spcPct val="50000"/>
                </a:spcBef>
                <a:buFontTx/>
                <a:buChar char="•"/>
              </a:pP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The ‘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’ is not mathematical multiplication (repetition operator)</a:t>
              </a:r>
              <a:r>
                <a:rPr lang="en-US" altLang="en-US" sz="1600" dirty="0">
                  <a:solidFill>
                    <a:srgbClr val="FF0000"/>
                  </a:solidFill>
                  <a:latin typeface="Arial" panose="020B0604020202020204" pitchFamily="34" charset="0"/>
                </a:rPr>
                <a:t> </a:t>
              </a:r>
            </a:p>
          </p:txBody>
        </p:sp>
      </p:grpSp>
      <p:pic>
        <p:nvPicPr>
          <p:cNvPr id="6042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847725" y="4724400"/>
            <a:ext cx="48799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715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/>
              <a:t>Converting Between Different Types Of Information: Getting Numeric Input  (2)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6629400" cy="5410200"/>
          </a:xfrm>
        </p:spPr>
        <p:txBody>
          <a:bodyPr/>
          <a:lstStyle/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b="1" u="sng" dirty="0">
                <a:latin typeface="Consolas" panose="020B0609020204030204" pitchFamily="49" charset="0"/>
                <a:cs typeface="Consolas" panose="020B0609020204030204" pitchFamily="49" charset="0"/>
              </a:rPr>
              <a:t># Input converted: Problem solved!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HUMAN_CAT_AGE_RATIO = 7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ageString = input("What is your age in years: ")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ageNum = int(ageString)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catAge = ageNum * HUMAN_CAT_AGE_RATIO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print("Age in cat years: ", catAge)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endParaRPr lang="en-US" alt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print("Alternative: combines 2 steps into 1")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age = int(input("What is your age in years: "))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catAge = age * HUMAN_CAT_AGE_RATIO</a:t>
            </a:r>
          </a:p>
          <a:p>
            <a:pPr lvl="1" eaLnBrk="1" hangingPunct="1">
              <a:buFont typeface="Times New Roman" panose="02020603050405020304" pitchFamily="18" charset="0"/>
              <a:buNone/>
              <a:tabLst>
                <a:tab pos="1254125" algn="l"/>
              </a:tabLst>
            </a:pPr>
            <a:r>
              <a:rPr lang="en-US" alt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print("Age in cat years: ", catAge)</a:t>
            </a:r>
          </a:p>
          <a:p>
            <a:pPr eaLnBrk="1" hangingPunct="1">
              <a:tabLst>
                <a:tab pos="1254125" algn="l"/>
              </a:tabLst>
            </a:pPr>
            <a:endParaRPr lang="en-US" alt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553200" y="1981200"/>
            <a:ext cx="2354262" cy="1787525"/>
            <a:chOff x="6503276" y="1620991"/>
            <a:chExt cx="2354317" cy="1787217"/>
          </a:xfrm>
        </p:grpSpPr>
        <p:sp>
          <p:nvSpPr>
            <p:cNvPr id="79878" name="AutoShape 9"/>
            <p:cNvSpPr>
              <a:spLocks/>
            </p:cNvSpPr>
            <p:nvPr/>
          </p:nvSpPr>
          <p:spPr bwMode="auto">
            <a:xfrm>
              <a:off x="6503276" y="1895782"/>
              <a:ext cx="279400" cy="618818"/>
            </a:xfrm>
            <a:prstGeom prst="rightBrace">
              <a:avLst>
                <a:gd name="adj1" fmla="val 21974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sp>
          <p:nvSpPr>
            <p:cNvPr id="79879" name="Text Box 10"/>
            <p:cNvSpPr txBox="1">
              <a:spLocks noChangeArrowheads="1"/>
            </p:cNvSpPr>
            <p:nvPr/>
          </p:nvSpPr>
          <p:spPr bwMode="auto">
            <a:xfrm>
              <a:off x="6774793" y="1620991"/>
              <a:ext cx="2082800" cy="1787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114300" indent="-1143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ts val="600"/>
                </a:spcBef>
                <a:buFontTx/>
                <a:buChar char="•"/>
              </a:pP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‘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Age</a:t>
              </a: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’ converted to an integer.</a:t>
              </a:r>
            </a:p>
            <a:p>
              <a:pPr eaLnBrk="1" hangingPunct="1">
                <a:spcBef>
                  <a:spcPts val="600"/>
                </a:spcBef>
                <a:buFontTx/>
                <a:buChar char="•"/>
              </a:pP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The ‘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  <a:r>
                <a:rPr lang="en-US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’ now multiplies a numeric value.</a:t>
              </a:r>
              <a:endParaRPr lang="en-US" altLang="en-US" sz="14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863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56" y="5181600"/>
            <a:ext cx="47355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62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ln w="381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rtlCol="0">
        <a:spAutoFit/>
      </a:bodyPr>
      <a:lstStyle>
        <a:defPPr eaLnBrk="1" hangingPunct="1">
          <a:spcBef>
            <a:spcPct val="0"/>
          </a:spcBef>
          <a:buFontTx/>
          <a:buNone/>
          <a:defRPr sz="1200" b="1" dirty="0" smtClean="0">
            <a:solidFill>
              <a:srgbClr val="FF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41388</TotalTime>
  <Words>3153</Words>
  <Application>Microsoft Office PowerPoint</Application>
  <PresentationFormat>On-screen Show (4:3)</PresentationFormat>
  <Paragraphs>492</Paragraphs>
  <Slides>37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ＭＳ Ｐゴシック</vt:lpstr>
      <vt:lpstr>Arial</vt:lpstr>
      <vt:lpstr>Calibri</vt:lpstr>
      <vt:lpstr>Comic Sans MS</vt:lpstr>
      <vt:lpstr>Consolas</vt:lpstr>
      <vt:lpstr>Times New Roman</vt:lpstr>
      <vt:lpstr>Office Theme</vt:lpstr>
      <vt:lpstr>Getting Started With Python Programming: Part II</vt:lpstr>
      <vt:lpstr>Storing Information: Bottom Line (You Need Know)</vt:lpstr>
      <vt:lpstr>Converting Between Different Types Of Information</vt:lpstr>
      <vt:lpstr>Overloaded Operators</vt:lpstr>
      <vt:lpstr>Overloaded Operators (2)</vt:lpstr>
      <vt:lpstr>Converting Types: Extra Practice For Students</vt:lpstr>
      <vt:lpstr>More On Getting User Input</vt:lpstr>
      <vt:lpstr>Converting Between Different Types Of Information: Getting Numeric Input</vt:lpstr>
      <vt:lpstr>Converting Between Different Types Of Information: Getting Numeric Input  (2)</vt:lpstr>
      <vt:lpstr>By Default Output Is Unformatted</vt:lpstr>
      <vt:lpstr>Formatting Output</vt:lpstr>
      <vt:lpstr>Format Specifiers (If There’s Time)</vt:lpstr>
      <vt:lpstr>Types Of Information That Can Be Formatted Via Format Specifiers (Placeholders: If There’s Time)</vt:lpstr>
      <vt:lpstr>Format Specifiers: Precision &amp; Field Width  (If There’s Time)</vt:lpstr>
      <vt:lpstr>Formatting Effects Using Format Specifiers  (If There’s Time)</vt:lpstr>
      <vt:lpstr>Escape Codes/Characters  (If There’s Time)</vt:lpstr>
      <vt:lpstr>Escape Codes (2: If There’s Time)</vt:lpstr>
      <vt:lpstr>Text Formatting: F-String</vt:lpstr>
      <vt:lpstr>Basic Use Of F-String</vt:lpstr>
      <vt:lpstr>Aligning Output: F-String </vt:lpstr>
      <vt:lpstr>Aligning Output: F-String (2)</vt:lpstr>
      <vt:lpstr>F-String Aligning Output/Precision: “Required Knowledge”</vt:lpstr>
      <vt:lpstr>Types Of Information: F-String</vt:lpstr>
      <vt:lpstr>F-String Data Types: “Required Knowledge”</vt:lpstr>
      <vt:lpstr> Types Of Information: F-String</vt:lpstr>
      <vt:lpstr>Why Bother Specifying The Type</vt:lpstr>
      <vt:lpstr>Example: More Information On Types, How AI Can Be Legitimately Used (Learning)</vt:lpstr>
      <vt:lpstr>Formatting Text Output Vs. Changing Variables</vt:lpstr>
      <vt:lpstr>Functions Can Change Values In Variables</vt:lpstr>
      <vt:lpstr>F-String: Easy Pitfall (To ‘Fall’ Into)</vt:lpstr>
      <vt:lpstr>Types Of Programming Errors</vt:lpstr>
      <vt:lpstr>Syntax/ Translation Errors</vt:lpstr>
      <vt:lpstr>Some Common Syntax Errors</vt:lpstr>
      <vt:lpstr>Syntax Errors: Rules For Specifying Python Instructions</vt:lpstr>
      <vt:lpstr>Runtime Errors</vt:lpstr>
      <vt:lpstr>Runtime Error1: An Example</vt:lpstr>
      <vt:lpstr>Logic Errors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Python Programming Part 2</dc:title>
  <dc:creator>James Tam</dc:creator>
  <cp:keywords>named constants;format specifiers;escape codes;formatting output;syntax error;run time error;logic error</cp:keywords>
  <cp:lastModifiedBy>James Tam</cp:lastModifiedBy>
  <cp:revision>817</cp:revision>
  <dcterms:created xsi:type="dcterms:W3CDTF">2013-08-26T22:54:00Z</dcterms:created>
  <dcterms:modified xsi:type="dcterms:W3CDTF">2025-09-09T22:14:35Z</dcterms:modified>
</cp:coreProperties>
</file>