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handoutMasterIdLst>
    <p:handoutMasterId r:id="rId36"/>
  </p:handoutMasterIdLst>
  <p:sldIdLst>
    <p:sldId id="256" r:id="rId2"/>
    <p:sldId id="367" r:id="rId3"/>
    <p:sldId id="341" r:id="rId4"/>
    <p:sldId id="260" r:id="rId5"/>
    <p:sldId id="422" r:id="rId6"/>
    <p:sldId id="441" r:id="rId7"/>
    <p:sldId id="400" r:id="rId8"/>
    <p:sldId id="263" r:id="rId9"/>
    <p:sldId id="443" r:id="rId10"/>
    <p:sldId id="444" r:id="rId11"/>
    <p:sldId id="394" r:id="rId12"/>
    <p:sldId id="455" r:id="rId13"/>
    <p:sldId id="449" r:id="rId14"/>
    <p:sldId id="450" r:id="rId15"/>
    <p:sldId id="446" r:id="rId16"/>
    <p:sldId id="465" r:id="rId17"/>
    <p:sldId id="447" r:id="rId18"/>
    <p:sldId id="463" r:id="rId19"/>
    <p:sldId id="459" r:id="rId20"/>
    <p:sldId id="460" r:id="rId21"/>
    <p:sldId id="461" r:id="rId22"/>
    <p:sldId id="462" r:id="rId23"/>
    <p:sldId id="387" r:id="rId24"/>
    <p:sldId id="420" r:id="rId25"/>
    <p:sldId id="418" r:id="rId26"/>
    <p:sldId id="445" r:id="rId27"/>
    <p:sldId id="464" r:id="rId28"/>
    <p:sldId id="452" r:id="rId29"/>
    <p:sldId id="453" r:id="rId30"/>
    <p:sldId id="454" r:id="rId31"/>
    <p:sldId id="458" r:id="rId32"/>
    <p:sldId id="456" r:id="rId33"/>
    <p:sldId id="457" r:id="rId3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521415D9-36F7-43E2-AB2F-B90AF26B5E84}">
      <p14:sectionLst xmlns:p14="http://schemas.microsoft.com/office/powerpoint/2010/main">
        <p14:section name="Default Section" id="{911A22CB-8411-4259-A583-FA87D512FA59}">
          <p14:sldIdLst>
            <p14:sldId id="256"/>
            <p14:sldId id="367"/>
            <p14:sldId id="341"/>
            <p14:sldId id="260"/>
            <p14:sldId id="422"/>
            <p14:sldId id="441"/>
            <p14:sldId id="400"/>
            <p14:sldId id="263"/>
            <p14:sldId id="443"/>
            <p14:sldId id="444"/>
            <p14:sldId id="394"/>
            <p14:sldId id="455"/>
            <p14:sldId id="449"/>
            <p14:sldId id="450"/>
            <p14:sldId id="446"/>
            <p14:sldId id="465"/>
            <p14:sldId id="447"/>
            <p14:sldId id="463"/>
            <p14:sldId id="459"/>
            <p14:sldId id="460"/>
            <p14:sldId id="461"/>
            <p14:sldId id="462"/>
            <p14:sldId id="387"/>
            <p14:sldId id="420"/>
            <p14:sldId id="418"/>
            <p14:sldId id="445"/>
            <p14:sldId id="464"/>
            <p14:sldId id="452"/>
            <p14:sldId id="453"/>
            <p14:sldId id="454"/>
            <p14:sldId id="458"/>
            <p14:sldId id="456"/>
            <p14:sldId id="457"/>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mes Tam" initials="JT" lastIdx="10" clrIdx="0"/>
  <p:cmAuthor id="2" name="Microsoft account" initials="Ma" lastIdx="4" clrIdx="1">
    <p:extLst>
      <p:ext uri="{19B8F6BF-5375-455C-9EA6-DF929625EA0E}">
        <p15:presenceInfo xmlns:p15="http://schemas.microsoft.com/office/powerpoint/2012/main" userId="b79815ee8932e92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B2B2B2"/>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966" autoAdjust="0"/>
    <p:restoredTop sz="95984" autoAdjust="0"/>
  </p:normalViewPr>
  <p:slideViewPr>
    <p:cSldViewPr>
      <p:cViewPr varScale="1">
        <p:scale>
          <a:sx n="101" d="100"/>
          <a:sy n="101" d="100"/>
        </p:scale>
        <p:origin x="126" y="384"/>
      </p:cViewPr>
      <p:guideLst>
        <p:guide orient="horz" pos="2160"/>
        <p:guide pos="2880"/>
      </p:guideLst>
    </p:cSldViewPr>
  </p:slideViewPr>
  <p:notesTextViewPr>
    <p:cViewPr>
      <p:scale>
        <a:sx n="1" d="1"/>
        <a:sy n="1" d="1"/>
      </p:scale>
      <p:origin x="0" y="0"/>
    </p:cViewPr>
  </p:notesTextViewPr>
  <p:sorterViewPr>
    <p:cViewPr>
      <p:scale>
        <a:sx n="100" d="100"/>
        <a:sy n="100" d="100"/>
      </p:scale>
      <p:origin x="0" y="1962"/>
    </p:cViewPr>
  </p:sorterViewPr>
  <p:notesViewPr>
    <p:cSldViewPr>
      <p:cViewPr varScale="1">
        <p:scale>
          <a:sx n="85" d="100"/>
          <a:sy n="85" d="100"/>
        </p:scale>
        <p:origin x="1860"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4758107F-1308-47B0-ACE4-9306F0594ED7}" type="datetimeFigureOut">
              <a:rPr lang="en-US"/>
              <a:pPr>
                <a:defRPr/>
              </a:pPr>
              <a:t>9/17/2025</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r>
              <a:rPr lang="en-US" dirty="0"/>
              <a:t>Programming introduction</a:t>
            </a: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ABBA4337-0008-475B-B466-ABE39987F123}" type="slidenum">
              <a:rPr lang="en-US" altLang="en-US"/>
              <a:pPr/>
              <a:t>‹#›</a:t>
            </a:fld>
            <a:endParaRPr lang="en-US" altLang="en-US" dirty="0"/>
          </a:p>
        </p:txBody>
      </p:sp>
    </p:spTree>
    <p:extLst>
      <p:ext uri="{BB962C8B-B14F-4D97-AF65-F5344CB8AC3E}">
        <p14:creationId xmlns:p14="http://schemas.microsoft.com/office/powerpoint/2010/main" val="11530811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C10284C0-2BF6-4F3D-8D1D-3C02ED330262}" type="datetimeFigureOut">
              <a:rPr lang="en-US"/>
              <a:pPr>
                <a:defRPr/>
              </a:pPr>
              <a:t>9/17/2025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6466D561-56C6-4079-BC7B-205797F6BF33}" type="slidenum">
              <a:rPr lang="en-US" altLang="en-US"/>
              <a:pPr/>
              <a:t>‹#›</a:t>
            </a:fld>
            <a:endParaRPr lang="en-US" altLang="en-US" dirty="0"/>
          </a:p>
        </p:txBody>
      </p:sp>
    </p:spTree>
    <p:extLst>
      <p:ext uri="{BB962C8B-B14F-4D97-AF65-F5344CB8AC3E}">
        <p14:creationId xmlns:p14="http://schemas.microsoft.com/office/powerpoint/2010/main" val="47847440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5"/>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spcBef>
                <a:spcPct val="30000"/>
              </a:spcBef>
              <a:defRPr sz="1200">
                <a:solidFill>
                  <a:schemeClr val="tx1"/>
                </a:solidFill>
                <a:latin typeface="Calibri" panose="020F0502020204030204" pitchFamily="34" charset="0"/>
              </a:defRPr>
            </a:lvl1pPr>
            <a:lvl2pPr marL="742950" indent="-285750" defTabSz="933450" eaLnBrk="0" hangingPunct="0">
              <a:spcBef>
                <a:spcPct val="30000"/>
              </a:spcBef>
              <a:defRPr sz="1200">
                <a:solidFill>
                  <a:schemeClr val="tx1"/>
                </a:solidFill>
                <a:latin typeface="Calibri" panose="020F0502020204030204" pitchFamily="34" charset="0"/>
              </a:defRPr>
            </a:lvl2pPr>
            <a:lvl3pPr marL="1143000" indent="-228600" defTabSz="933450" eaLnBrk="0" hangingPunct="0">
              <a:spcBef>
                <a:spcPct val="30000"/>
              </a:spcBef>
              <a:defRPr sz="1200">
                <a:solidFill>
                  <a:schemeClr val="tx1"/>
                </a:solidFill>
                <a:latin typeface="Calibri" panose="020F0502020204030204" pitchFamily="34" charset="0"/>
              </a:defRPr>
            </a:lvl3pPr>
            <a:lvl4pPr marL="1600200" indent="-228600" defTabSz="933450" eaLnBrk="0" hangingPunct="0">
              <a:spcBef>
                <a:spcPct val="30000"/>
              </a:spcBef>
              <a:defRPr sz="1200">
                <a:solidFill>
                  <a:schemeClr val="tx1"/>
                </a:solidFill>
                <a:latin typeface="Calibri" panose="020F0502020204030204" pitchFamily="34" charset="0"/>
              </a:defRPr>
            </a:lvl4pPr>
            <a:lvl5pPr marL="2057400" indent="-228600" defTabSz="933450" eaLnBrk="0" hangingPunct="0">
              <a:spcBef>
                <a:spcPct val="30000"/>
              </a:spcBef>
              <a:defRPr sz="1200">
                <a:solidFill>
                  <a:schemeClr val="tx1"/>
                </a:solidFill>
                <a:latin typeface="Calibri" panose="020F0502020204030204" pitchFamily="34" charset="0"/>
              </a:defRPr>
            </a:lvl5pPr>
            <a:lvl6pPr marL="2514600" indent="-228600" defTabSz="93345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345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345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345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59B63E2-B383-4C3B-970E-029E8FB4CA89}" type="slidenum">
              <a:rPr lang="en-US" altLang="en-US" sz="1000">
                <a:latin typeface="Times New Roman" panose="02020603050405020304" pitchFamily="18" charset="0"/>
              </a:rPr>
              <a:pPr>
                <a:spcBef>
                  <a:spcPct val="0"/>
                </a:spcBef>
              </a:pPr>
              <a:t>1</a:t>
            </a:fld>
            <a:endParaRPr lang="en-US" altLang="en-US" sz="1000" dirty="0">
              <a:latin typeface="Times New Roman" panose="02020603050405020304" pitchFamily="18" charset="0"/>
            </a:endParaRPr>
          </a:p>
        </p:txBody>
      </p:sp>
      <p:sp>
        <p:nvSpPr>
          <p:cNvPr id="11264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4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dirty="0"/>
          </a:p>
        </p:txBody>
      </p:sp>
    </p:spTree>
    <p:extLst>
      <p:ext uri="{BB962C8B-B14F-4D97-AF65-F5344CB8AC3E}">
        <p14:creationId xmlns:p14="http://schemas.microsoft.com/office/powerpoint/2010/main" val="7190310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Rot="1" noChangeAspect="1" noChangeArrowheads="1" noTextEdit="1"/>
          </p:cNvSpPr>
          <p:nvPr>
            <p:ph type="sldImg"/>
          </p:nvPr>
        </p:nvSpPr>
        <p:spPr bwMode="auto">
          <a:xfrm>
            <a:off x="1152525" y="690563"/>
            <a:ext cx="4552950"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800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a:p>
            <a:pPr eaLnBrk="1" hangingPunct="1">
              <a:spcBef>
                <a:spcPct val="0"/>
              </a:spcBef>
            </a:pPr>
            <a:endParaRPr lang="en-US" altLang="en-US" dirty="0" smtClean="0"/>
          </a:p>
        </p:txBody>
      </p:sp>
    </p:spTree>
    <p:extLst>
      <p:ext uri="{BB962C8B-B14F-4D97-AF65-F5344CB8AC3E}">
        <p14:creationId xmlns:p14="http://schemas.microsoft.com/office/powerpoint/2010/main" val="21006112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90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
        <p:nvSpPr>
          <p:cNvPr id="11981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DFE6D766-3D09-435C-9176-AAA20CB28573}" type="slidenum">
              <a:rPr lang="en-US" altLang="en-US"/>
              <a:pPr eaLnBrk="1" hangingPunct="1"/>
              <a:t>18</a:t>
            </a:fld>
            <a:endParaRPr lang="en-US" altLang="en-US" dirty="0"/>
          </a:p>
        </p:txBody>
      </p:sp>
    </p:spTree>
    <p:extLst>
      <p:ext uri="{BB962C8B-B14F-4D97-AF65-F5344CB8AC3E}">
        <p14:creationId xmlns:p14="http://schemas.microsoft.com/office/powerpoint/2010/main" val="212988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2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2390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194A91D0-CCB1-4154-BDD0-CE0BF3C610FC}" type="slidenum">
              <a:rPr lang="en-US" altLang="en-US"/>
              <a:pPr eaLnBrk="1" hangingPunct="1"/>
              <a:t>19</a:t>
            </a:fld>
            <a:endParaRPr lang="en-US" altLang="en-US" dirty="0"/>
          </a:p>
        </p:txBody>
      </p:sp>
    </p:spTree>
    <p:extLst>
      <p:ext uri="{BB962C8B-B14F-4D97-AF65-F5344CB8AC3E}">
        <p14:creationId xmlns:p14="http://schemas.microsoft.com/office/powerpoint/2010/main" val="13293894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dirty="0"/>
          </a:p>
        </p:txBody>
      </p:sp>
      <p:sp>
        <p:nvSpPr>
          <p:cNvPr id="1433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CE60A8A9-BA4C-43AE-A01E-42E032D9F115}" type="slidenum">
              <a:rPr lang="en-US" altLang="en-US"/>
              <a:pPr eaLnBrk="1" hangingPunct="1">
                <a:spcBef>
                  <a:spcPct val="0"/>
                </a:spcBef>
              </a:pPr>
              <a:t>20</a:t>
            </a:fld>
            <a:endParaRPr lang="en-US" altLang="en-US" dirty="0"/>
          </a:p>
        </p:txBody>
      </p:sp>
    </p:spTree>
    <p:extLst>
      <p:ext uri="{BB962C8B-B14F-4D97-AF65-F5344CB8AC3E}">
        <p14:creationId xmlns:p14="http://schemas.microsoft.com/office/powerpoint/2010/main" val="30336750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Rot="1" noChangeAspect="1" noChangeArrowheads="1" noTextEdit="1"/>
          </p:cNvSpPr>
          <p:nvPr>
            <p:ph type="sldImg"/>
          </p:nvPr>
        </p:nvSpPr>
        <p:spPr bwMode="auto">
          <a:xfrm>
            <a:off x="1152525" y="690563"/>
            <a:ext cx="4552950"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438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dirty="0"/>
          </a:p>
        </p:txBody>
      </p:sp>
    </p:spTree>
    <p:extLst>
      <p:ext uri="{BB962C8B-B14F-4D97-AF65-F5344CB8AC3E}">
        <p14:creationId xmlns:p14="http://schemas.microsoft.com/office/powerpoint/2010/main" val="409772773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5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3005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D852C284-9753-437F-9C17-63449E24D6A9}" type="slidenum">
              <a:rPr lang="en-US" altLang="en-US"/>
              <a:pPr eaLnBrk="1" hangingPunct="1"/>
              <a:t>22</a:t>
            </a:fld>
            <a:endParaRPr lang="en-US" altLang="en-US" dirty="0"/>
          </a:p>
        </p:txBody>
      </p:sp>
    </p:spTree>
    <p:extLst>
      <p:ext uri="{BB962C8B-B14F-4D97-AF65-F5344CB8AC3E}">
        <p14:creationId xmlns:p14="http://schemas.microsoft.com/office/powerpoint/2010/main" val="166473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20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5258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61ABDF92-42B5-403B-9700-0BF95594FEA8}" type="slidenum">
              <a:rPr lang="en-US" altLang="en-US"/>
              <a:pPr eaLnBrk="1" hangingPunct="1"/>
              <a:t>23</a:t>
            </a:fld>
            <a:endParaRPr lang="en-US" altLang="en-US" dirty="0"/>
          </a:p>
        </p:txBody>
      </p:sp>
    </p:spTree>
    <p:extLst>
      <p:ext uri="{BB962C8B-B14F-4D97-AF65-F5344CB8AC3E}">
        <p14:creationId xmlns:p14="http://schemas.microsoft.com/office/powerpoint/2010/main" val="27327967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1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3517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B8621094-02FB-471A-99F5-C7A4A8ADB50A}" type="slidenum">
              <a:rPr lang="en-US" altLang="en-US"/>
              <a:pPr eaLnBrk="1" hangingPunct="1"/>
              <a:t>25</a:t>
            </a:fld>
            <a:endParaRPr lang="en-US" altLang="en-US" dirty="0"/>
          </a:p>
        </p:txBody>
      </p:sp>
    </p:spTree>
    <p:extLst>
      <p:ext uri="{BB962C8B-B14F-4D97-AF65-F5344CB8AC3E}">
        <p14:creationId xmlns:p14="http://schemas.microsoft.com/office/powerpoint/2010/main" val="35564008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Rot="1" noChangeAspect="1" noChangeArrowheads="1" noTextEdit="1"/>
          </p:cNvSpPr>
          <p:nvPr>
            <p:ph type="sldImg"/>
          </p:nvPr>
        </p:nvSpPr>
        <p:spPr bwMode="auto">
          <a:xfrm>
            <a:off x="1174750" y="696913"/>
            <a:ext cx="4600575" cy="34512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0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None/>
            </a:pPr>
            <a:endParaRPr lang="en-US" altLang="en-US" dirty="0"/>
          </a:p>
        </p:txBody>
      </p:sp>
    </p:spTree>
    <p:extLst>
      <p:ext uri="{BB962C8B-B14F-4D97-AF65-F5344CB8AC3E}">
        <p14:creationId xmlns:p14="http://schemas.microsoft.com/office/powerpoint/2010/main" val="192096145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4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5770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FB6DFA64-4F72-404C-BBF2-7A32B548E4C6}" type="slidenum">
              <a:rPr lang="en-US" altLang="en-US"/>
              <a:pPr eaLnBrk="1" hangingPunct="1"/>
              <a:t>28</a:t>
            </a:fld>
            <a:endParaRPr lang="en-US" altLang="en-US" dirty="0"/>
          </a:p>
        </p:txBody>
      </p:sp>
    </p:spTree>
    <p:extLst>
      <p:ext uri="{BB962C8B-B14F-4D97-AF65-F5344CB8AC3E}">
        <p14:creationId xmlns:p14="http://schemas.microsoft.com/office/powerpoint/2010/main" val="26262830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46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0240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0DAE19F5-C24A-489E-B409-274CB338363E}" type="slidenum">
              <a:rPr lang="en-US" altLang="en-US"/>
              <a:pPr eaLnBrk="1" hangingPunct="1"/>
              <a:t>3</a:t>
            </a:fld>
            <a:endParaRPr lang="en-US" altLang="en-US" dirty="0"/>
          </a:p>
        </p:txBody>
      </p:sp>
    </p:spTree>
    <p:extLst>
      <p:ext uri="{BB962C8B-B14F-4D97-AF65-F5344CB8AC3E}">
        <p14:creationId xmlns:p14="http://schemas.microsoft.com/office/powerpoint/2010/main" val="217048932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6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5974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A610954D-0581-4284-B944-A8DEC812A589}" type="slidenum">
              <a:rPr lang="en-US" altLang="en-US"/>
              <a:pPr eaLnBrk="1" hangingPunct="1"/>
              <a:t>29</a:t>
            </a:fld>
            <a:endParaRPr lang="en-US" altLang="en-US" dirty="0"/>
          </a:p>
        </p:txBody>
      </p:sp>
    </p:spTree>
    <p:extLst>
      <p:ext uri="{BB962C8B-B14F-4D97-AF65-F5344CB8AC3E}">
        <p14:creationId xmlns:p14="http://schemas.microsoft.com/office/powerpoint/2010/main" val="269121306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6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5974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A610954D-0581-4284-B944-A8DEC812A589}" type="slidenum">
              <a:rPr lang="en-US" altLang="en-US"/>
              <a:pPr eaLnBrk="1" hangingPunct="1"/>
              <a:t>30</a:t>
            </a:fld>
            <a:endParaRPr lang="en-US" altLang="en-US" dirty="0"/>
          </a:p>
        </p:txBody>
      </p:sp>
    </p:spTree>
    <p:extLst>
      <p:ext uri="{BB962C8B-B14F-4D97-AF65-F5344CB8AC3E}">
        <p14:creationId xmlns:p14="http://schemas.microsoft.com/office/powerpoint/2010/main" val="279056668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Rot="1" noChangeAspect="1" noChangeArrowheads="1" noTextEdit="1"/>
          </p:cNvSpPr>
          <p:nvPr>
            <p:ph type="sldImg"/>
          </p:nvPr>
        </p:nvSpPr>
        <p:spPr bwMode="auto">
          <a:xfrm>
            <a:off x="1152525" y="690563"/>
            <a:ext cx="4552950"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5891"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dirty="0"/>
          </a:p>
        </p:txBody>
      </p:sp>
    </p:spTree>
    <p:extLst>
      <p:ext uri="{BB962C8B-B14F-4D97-AF65-F5344CB8AC3E}">
        <p14:creationId xmlns:p14="http://schemas.microsoft.com/office/powerpoint/2010/main" val="241878605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noRot="1" noChangeAspect="1" noChangeArrowheads="1" noTextEdit="1"/>
          </p:cNvSpPr>
          <p:nvPr>
            <p:ph type="sldImg"/>
          </p:nvPr>
        </p:nvSpPr>
        <p:spPr bwMode="auto">
          <a:xfrm>
            <a:off x="1152525" y="690563"/>
            <a:ext cx="4552950"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534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dirty="0"/>
          </a:p>
        </p:txBody>
      </p:sp>
    </p:spTree>
    <p:extLst>
      <p:ext uri="{BB962C8B-B14F-4D97-AF65-F5344CB8AC3E}">
        <p14:creationId xmlns:p14="http://schemas.microsoft.com/office/powerpoint/2010/main" val="21915148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77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0547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5C013E5F-32A3-441A-92D7-BDE69C72CE7B}" type="slidenum">
              <a:rPr lang="en-US" altLang="en-US"/>
              <a:pPr eaLnBrk="1" hangingPunct="1"/>
              <a:t>4</a:t>
            </a:fld>
            <a:endParaRPr lang="en-US" altLang="en-US" dirty="0"/>
          </a:p>
        </p:txBody>
      </p:sp>
    </p:spTree>
    <p:extLst>
      <p:ext uri="{BB962C8B-B14F-4D97-AF65-F5344CB8AC3E}">
        <p14:creationId xmlns:p14="http://schemas.microsoft.com/office/powerpoint/2010/main" val="12981899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08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0854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57566071-8FC5-4735-B010-54FAB8EF2B80}" type="slidenum">
              <a:rPr lang="en-US" altLang="en-US"/>
              <a:pPr eaLnBrk="1" hangingPunct="1"/>
              <a:t>8</a:t>
            </a:fld>
            <a:endParaRPr lang="en-US" altLang="en-US" dirty="0"/>
          </a:p>
        </p:txBody>
      </p:sp>
    </p:spTree>
    <p:extLst>
      <p:ext uri="{BB962C8B-B14F-4D97-AF65-F5344CB8AC3E}">
        <p14:creationId xmlns:p14="http://schemas.microsoft.com/office/powerpoint/2010/main" val="20656977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Rot="1" noChangeAspect="1" noChangeArrowheads="1" noTextEdit="1"/>
          </p:cNvSpPr>
          <p:nvPr>
            <p:ph type="sldImg"/>
          </p:nvPr>
        </p:nvSpPr>
        <p:spPr bwMode="auto">
          <a:xfrm>
            <a:off x="1152525" y="690563"/>
            <a:ext cx="4552950"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107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Tree>
    <p:extLst>
      <p:ext uri="{BB962C8B-B14F-4D97-AF65-F5344CB8AC3E}">
        <p14:creationId xmlns:p14="http://schemas.microsoft.com/office/powerpoint/2010/main" val="8832970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Rot="1" noChangeAspect="1" noChangeArrowheads="1" noTextEdit="1"/>
          </p:cNvSpPr>
          <p:nvPr>
            <p:ph type="sldImg"/>
          </p:nvPr>
        </p:nvSpPr>
        <p:spPr>
          <a:xfrm>
            <a:off x="1189038" y="701675"/>
            <a:ext cx="4632325" cy="3473450"/>
          </a:xfrm>
          <a:ln/>
        </p:spPr>
      </p:sp>
      <p:sp>
        <p:nvSpPr>
          <p:cNvPr id="1136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CA" altLang="en-US" dirty="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13957006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49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3A84D5C4-87AA-458F-B59A-5C82EC147EC5}" type="slidenum">
              <a:rPr lang="en-US" altLang="en-US"/>
              <a:pPr eaLnBrk="1" hangingPunct="1"/>
              <a:t>13</a:t>
            </a:fld>
            <a:endParaRPr lang="en-US" altLang="en-US" dirty="0"/>
          </a:p>
        </p:txBody>
      </p:sp>
    </p:spTree>
    <p:extLst>
      <p:ext uri="{BB962C8B-B14F-4D97-AF65-F5344CB8AC3E}">
        <p14:creationId xmlns:p14="http://schemas.microsoft.com/office/powerpoint/2010/main" val="9430261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59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dirty="0" smtClean="0"/>
          </a:p>
        </p:txBody>
      </p:sp>
      <p:sp>
        <p:nvSpPr>
          <p:cNvPr id="1259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16E0C6B2-82BB-42BB-96D8-6817703058A2}" type="slidenum">
              <a:rPr lang="en-US" altLang="en-US"/>
              <a:pPr eaLnBrk="1" hangingPunct="1">
                <a:spcBef>
                  <a:spcPct val="0"/>
                </a:spcBef>
              </a:pPr>
              <a:t>15</a:t>
            </a:fld>
            <a:endParaRPr lang="en-US" altLang="en-US" dirty="0"/>
          </a:p>
        </p:txBody>
      </p:sp>
    </p:spTree>
    <p:extLst>
      <p:ext uri="{BB962C8B-B14F-4D97-AF65-F5344CB8AC3E}">
        <p14:creationId xmlns:p14="http://schemas.microsoft.com/office/powerpoint/2010/main" val="15644368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Rot="1" noChangeAspect="1" noChangeArrowheads="1" noTextEdit="1"/>
          </p:cNvSpPr>
          <p:nvPr>
            <p:ph type="sldImg"/>
          </p:nvPr>
        </p:nvSpPr>
        <p:spPr bwMode="auto">
          <a:xfrm>
            <a:off x="1152525" y="690563"/>
            <a:ext cx="4552950"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697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Tree>
    <p:extLst>
      <p:ext uri="{BB962C8B-B14F-4D97-AF65-F5344CB8AC3E}">
        <p14:creationId xmlns:p14="http://schemas.microsoft.com/office/powerpoint/2010/main" val="23833684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50B958A-3D93-4BEA-A16E-7B82DE81753A}" type="datetimeFigureOut">
              <a:rPr lang="en-US"/>
              <a:pPr>
                <a:defRPr/>
              </a:pPr>
              <a:t>9/17/2025</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6" name="Slide Number Placeholder 5"/>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5F6DEFFE-994E-41B2-9567-41904A083633}" type="slidenum">
              <a:rPr lang="en-US" altLang="en-US"/>
              <a:pPr/>
              <a:t>‹#›</a:t>
            </a:fld>
            <a:endParaRPr lang="en-US" altLang="en-US" dirty="0"/>
          </a:p>
        </p:txBody>
      </p:sp>
    </p:spTree>
    <p:extLst>
      <p:ext uri="{BB962C8B-B14F-4D97-AF65-F5344CB8AC3E}">
        <p14:creationId xmlns:p14="http://schemas.microsoft.com/office/powerpoint/2010/main" val="41894247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F105EBE-EA5C-40AB-8071-63E7BAB56C9B}" type="datetimeFigureOut">
              <a:rPr lang="en-US"/>
              <a:pPr>
                <a:defRPr/>
              </a:pPr>
              <a:t>9/17/2025</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6" name="Slide Number Placeholder 5"/>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E8B7EB93-2A27-418F-A795-CC52027EB8A0}" type="slidenum">
              <a:rPr lang="en-US" altLang="en-US"/>
              <a:pPr/>
              <a:t>‹#›</a:t>
            </a:fld>
            <a:endParaRPr lang="en-US" altLang="en-US" dirty="0"/>
          </a:p>
        </p:txBody>
      </p:sp>
    </p:spTree>
    <p:extLst>
      <p:ext uri="{BB962C8B-B14F-4D97-AF65-F5344CB8AC3E}">
        <p14:creationId xmlns:p14="http://schemas.microsoft.com/office/powerpoint/2010/main" val="15774555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327ACEC9-D331-482C-841D-F37DAEC30D26}" type="datetimeFigureOut">
              <a:rPr lang="en-US"/>
              <a:pPr>
                <a:defRPr/>
              </a:pPr>
              <a:t>9/17/2025</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6" name="Slide Number Placeholder 5"/>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D2178A8A-72F2-49B9-93E9-5777275DB871}" type="slidenum">
              <a:rPr lang="en-US" altLang="en-US"/>
              <a:pPr/>
              <a:t>‹#›</a:t>
            </a:fld>
            <a:endParaRPr lang="en-US" altLang="en-US" dirty="0"/>
          </a:p>
        </p:txBody>
      </p:sp>
    </p:spTree>
    <p:extLst>
      <p:ext uri="{BB962C8B-B14F-4D97-AF65-F5344CB8AC3E}">
        <p14:creationId xmlns:p14="http://schemas.microsoft.com/office/powerpoint/2010/main" val="26818366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TextBox 3"/>
          <p:cNvSpPr txBox="1">
            <a:spLocks noChangeArrowheads="1"/>
          </p:cNvSpPr>
          <p:nvPr userDrawn="1"/>
        </p:nvSpPr>
        <p:spPr bwMode="auto">
          <a:xfrm>
            <a:off x="7924800" y="6567488"/>
            <a:ext cx="121920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r">
              <a:defRPr/>
            </a:pPr>
            <a:r>
              <a:rPr lang="en-US" sz="900" dirty="0">
                <a:latin typeface="Garamond" panose="02020404030301010803" pitchFamily="18" charset="0"/>
                <a:cs typeface="Arial" charset="0"/>
              </a:rPr>
              <a:t>James Tam</a:t>
            </a:r>
          </a:p>
        </p:txBody>
      </p:sp>
      <p:sp>
        <p:nvSpPr>
          <p:cNvPr id="2" name="Title 1"/>
          <p:cNvSpPr>
            <a:spLocks noGrp="1"/>
          </p:cNvSpPr>
          <p:nvPr>
            <p:ph type="title"/>
          </p:nvPr>
        </p:nvSpPr>
        <p:spPr>
          <a:xfrm>
            <a:off x="457200" y="274638"/>
            <a:ext cx="8229600" cy="639762"/>
          </a:xfrm>
        </p:spPr>
        <p:txBody>
          <a:bodyPr>
            <a:normAutofit/>
          </a:bodyPr>
          <a:lstStyle>
            <a:lvl1pPr>
              <a:defRPr sz="3200" baseline="0"/>
            </a:lvl1pPr>
          </a:lstStyle>
          <a:p>
            <a:r>
              <a:rPr lang="en-US" dirty="0"/>
              <a:t>Click to edit Master title style</a:t>
            </a:r>
          </a:p>
        </p:txBody>
      </p:sp>
      <p:sp>
        <p:nvSpPr>
          <p:cNvPr id="3" name="Content Placeholder 2"/>
          <p:cNvSpPr>
            <a:spLocks noGrp="1"/>
          </p:cNvSpPr>
          <p:nvPr>
            <p:ph idx="1"/>
          </p:nvPr>
        </p:nvSpPr>
        <p:spPr>
          <a:xfrm>
            <a:off x="457200" y="1143000"/>
            <a:ext cx="8229600" cy="5410200"/>
          </a:xfrm>
        </p:spPr>
        <p:txBody>
          <a:bodyPr/>
          <a:lstStyle>
            <a:lvl1pPr>
              <a:defRPr sz="2400" baseline="0">
                <a:solidFill>
                  <a:schemeClr val="tx1"/>
                </a:solidFill>
              </a:defRPr>
            </a:lvl1pPr>
            <a:lvl2pPr>
              <a:defRPr sz="2000" baseline="0">
                <a:solidFill>
                  <a:schemeClr val="tx1"/>
                </a:solidFill>
              </a:defRPr>
            </a:lvl2pPr>
            <a:lvl3pPr>
              <a:defRPr sz="1800" baseline="0">
                <a:solidFill>
                  <a:schemeClr val="tx1"/>
                </a:solidFill>
              </a:defRPr>
            </a:lvl3pPr>
            <a:lvl4pPr>
              <a:defRPr sz="1600" baseline="0">
                <a:solidFill>
                  <a:schemeClr val="tx1"/>
                </a:solidFill>
              </a:defRPr>
            </a:lvl4pPr>
            <a:lvl5pPr marL="1165225" indent="-174625">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endParaRPr lang="en-US" dirty="0"/>
          </a:p>
        </p:txBody>
      </p:sp>
    </p:spTree>
    <p:extLst>
      <p:ext uri="{BB962C8B-B14F-4D97-AF65-F5344CB8AC3E}">
        <p14:creationId xmlns:p14="http://schemas.microsoft.com/office/powerpoint/2010/main" val="17011093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85908C1-8023-4570-A27C-C54C46E654EC}" type="datetimeFigureOut">
              <a:rPr lang="en-US"/>
              <a:pPr>
                <a:defRPr/>
              </a:pPr>
              <a:t>9/17/2025</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6" name="Slide Number Placeholder 5"/>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1CDB07EF-AB20-467B-AF79-F997E47B0964}" type="slidenum">
              <a:rPr lang="en-US" altLang="en-US"/>
              <a:pPr/>
              <a:t>‹#›</a:t>
            </a:fld>
            <a:endParaRPr lang="en-US" altLang="en-US" dirty="0"/>
          </a:p>
        </p:txBody>
      </p:sp>
    </p:spTree>
    <p:extLst>
      <p:ext uri="{BB962C8B-B14F-4D97-AF65-F5344CB8AC3E}">
        <p14:creationId xmlns:p14="http://schemas.microsoft.com/office/powerpoint/2010/main" val="36035507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703A4E43-D063-42BC-9F86-71A922CCA73D}" type="datetimeFigureOut">
              <a:rPr lang="en-US"/>
              <a:pPr>
                <a:defRPr/>
              </a:pPr>
              <a:t>9/17/2025</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7" name="Slide Number Placeholder 6"/>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B1C4766F-983A-4F8E-B829-CCCD841F234F}" type="slidenum">
              <a:rPr lang="en-US" altLang="en-US"/>
              <a:pPr/>
              <a:t>‹#›</a:t>
            </a:fld>
            <a:endParaRPr lang="en-US" altLang="en-US" dirty="0"/>
          </a:p>
        </p:txBody>
      </p:sp>
    </p:spTree>
    <p:extLst>
      <p:ext uri="{BB962C8B-B14F-4D97-AF65-F5344CB8AC3E}">
        <p14:creationId xmlns:p14="http://schemas.microsoft.com/office/powerpoint/2010/main" val="293834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6F88B139-9059-44A9-8A73-C231568B8A59}" type="datetimeFigureOut">
              <a:rPr lang="en-US"/>
              <a:pPr>
                <a:defRPr/>
              </a:pPr>
              <a:t>9/17/2025</a:t>
            </a:fld>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9" name="Slide Number Placeholder 8"/>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E636036B-EB51-49D3-BA90-A66F643C008B}" type="slidenum">
              <a:rPr lang="en-US" altLang="en-US"/>
              <a:pPr/>
              <a:t>‹#›</a:t>
            </a:fld>
            <a:endParaRPr lang="en-US" altLang="en-US" dirty="0"/>
          </a:p>
        </p:txBody>
      </p:sp>
    </p:spTree>
    <p:extLst>
      <p:ext uri="{BB962C8B-B14F-4D97-AF65-F5344CB8AC3E}">
        <p14:creationId xmlns:p14="http://schemas.microsoft.com/office/powerpoint/2010/main" val="28877659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0CFEEF65-2576-4792-BDD6-17619D71BC50}" type="datetimeFigureOut">
              <a:rPr lang="en-US"/>
              <a:pPr>
                <a:defRPr/>
              </a:pPr>
              <a:t>9/17/2025</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5" name="Slide Number Placeholder 4"/>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A3E542D9-81B9-48DC-9E0B-42FE4E8265C9}" type="slidenum">
              <a:rPr lang="en-US" altLang="en-US"/>
              <a:pPr/>
              <a:t>‹#›</a:t>
            </a:fld>
            <a:endParaRPr lang="en-US" altLang="en-US" dirty="0"/>
          </a:p>
        </p:txBody>
      </p:sp>
    </p:spTree>
    <p:extLst>
      <p:ext uri="{BB962C8B-B14F-4D97-AF65-F5344CB8AC3E}">
        <p14:creationId xmlns:p14="http://schemas.microsoft.com/office/powerpoint/2010/main" val="3588829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D1F3173D-7FA8-4E6A-8575-104EE8D403B9}" type="datetimeFigureOut">
              <a:rPr lang="en-US"/>
              <a:pPr>
                <a:defRPr/>
              </a:pPr>
              <a:t>9/17/2025</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4" name="Slide Number Placeholder 3"/>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BA009EC2-7371-4C2E-8805-7448189F67D2}" type="slidenum">
              <a:rPr lang="en-US" altLang="en-US"/>
              <a:pPr/>
              <a:t>‹#›</a:t>
            </a:fld>
            <a:endParaRPr lang="en-US" altLang="en-US" dirty="0"/>
          </a:p>
        </p:txBody>
      </p:sp>
    </p:spTree>
    <p:extLst>
      <p:ext uri="{BB962C8B-B14F-4D97-AF65-F5344CB8AC3E}">
        <p14:creationId xmlns:p14="http://schemas.microsoft.com/office/powerpoint/2010/main" val="3023561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7C963BED-4A82-4B8F-AF06-884F98DBD363}" type="datetimeFigureOut">
              <a:rPr lang="en-US"/>
              <a:pPr>
                <a:defRPr/>
              </a:pPr>
              <a:t>9/17/2025</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7" name="Slide Number Placeholder 6"/>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54C022DC-45AE-4D6B-A76E-069DE9313CF1}" type="slidenum">
              <a:rPr lang="en-US" altLang="en-US"/>
              <a:pPr/>
              <a:t>‹#›</a:t>
            </a:fld>
            <a:endParaRPr lang="en-US" altLang="en-US" dirty="0"/>
          </a:p>
        </p:txBody>
      </p:sp>
    </p:spTree>
    <p:extLst>
      <p:ext uri="{BB962C8B-B14F-4D97-AF65-F5344CB8AC3E}">
        <p14:creationId xmlns:p14="http://schemas.microsoft.com/office/powerpoint/2010/main" val="3926348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34D9A461-E306-4258-A721-B3FE76539DB4}" type="datetimeFigureOut">
              <a:rPr lang="en-US"/>
              <a:pPr>
                <a:defRPr/>
              </a:pPr>
              <a:t>9/17/2025</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7" name="Slide Number Placeholder 6"/>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E2A4CDC0-7670-4434-9ADE-02B0BF67180E}" type="slidenum">
              <a:rPr lang="en-US" altLang="en-US"/>
              <a:pPr/>
              <a:t>‹#›</a:t>
            </a:fld>
            <a:endParaRPr lang="en-US" altLang="en-US" dirty="0"/>
          </a:p>
        </p:txBody>
      </p:sp>
    </p:spTree>
    <p:extLst>
      <p:ext uri="{BB962C8B-B14F-4D97-AF65-F5344CB8AC3E}">
        <p14:creationId xmlns:p14="http://schemas.microsoft.com/office/powerpoint/2010/main" val="1700560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r>
              <a:rPr lang="en-US" dirty="0"/>
              <a:t>James Tam</a:t>
            </a:r>
          </a:p>
        </p:txBody>
      </p:sp>
    </p:spTree>
  </p:cSld>
  <p:clrMap bg1="lt1" tx1="dk1" bg2="lt2" tx2="dk2" accent1="accent1" accent2="accent2" accent3="accent3" accent4="accent4" accent5="accent5" accent6="accent6" hlink="hlink" folHlink="folHlink"/>
  <p:sldLayoutIdLst>
    <p:sldLayoutId id="2147483869" r:id="rId1"/>
    <p:sldLayoutId id="2147483870" r:id="rId2"/>
    <p:sldLayoutId id="2147483871" r:id="rId3"/>
    <p:sldLayoutId id="2147483872" r:id="rId4"/>
    <p:sldLayoutId id="2147483873" r:id="rId5"/>
    <p:sldLayoutId id="2147483874" r:id="rId6"/>
    <p:sldLayoutId id="2147483875" r:id="rId7"/>
    <p:sldLayoutId id="2147483876" r:id="rId8"/>
    <p:sldLayoutId id="2147483877" r:id="rId9"/>
    <p:sldLayoutId id="2147483878" r:id="rId10"/>
    <p:sldLayoutId id="214748387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228600" indent="-2286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571500" indent="-22860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742950" indent="-17145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971550" indent="-17145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docs.python.org/py3k/tutorial/index.html"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s://peps.python.org/pep-0008/"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cspages.ucalgary.ca/~tam/2025/217F/#Main_grid:_Course_topics,_course_schedule"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cspages.ucalgary.ca/~tam/2025/217F/#Lecture_week_1"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609600" y="381000"/>
            <a:ext cx="7772400" cy="1470025"/>
          </a:xfrm>
        </p:spPr>
        <p:txBody>
          <a:bodyPr/>
          <a:lstStyle/>
          <a:p>
            <a:pPr eaLnBrk="1" hangingPunct="1"/>
            <a:r>
              <a:rPr lang="en-US" altLang="en-US" sz="4000" b="1" dirty="0"/>
              <a:t>Getting Started With Python Programming: Part I</a:t>
            </a:r>
          </a:p>
        </p:txBody>
      </p:sp>
      <p:sp>
        <p:nvSpPr>
          <p:cNvPr id="13315" name="Text Box 4"/>
          <p:cNvSpPr txBox="1">
            <a:spLocks noChangeArrowheads="1"/>
          </p:cNvSpPr>
          <p:nvPr/>
        </p:nvSpPr>
        <p:spPr bwMode="auto">
          <a:xfrm>
            <a:off x="842963" y="5815013"/>
            <a:ext cx="7100887"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type="none" w="sm" len="sm"/>
                <a:tailEnd type="none" w="sm" len="sm"/>
              </a14:hiddenLine>
            </a:ext>
          </a:extLst>
        </p:spPr>
        <p:txBody>
          <a:bodyPr lIns="92075" tIns="46038" rIns="92075" bIns="46038">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endParaRPr lang="en-CA" altLang="en-US" sz="1800" baseline="30000" dirty="0">
              <a:latin typeface="Arial" panose="020B0604020202020204" pitchFamily="34" charset="0"/>
            </a:endParaRPr>
          </a:p>
        </p:txBody>
      </p:sp>
      <p:sp>
        <p:nvSpPr>
          <p:cNvPr id="13316" name="Text Box 9"/>
          <p:cNvSpPr txBox="1">
            <a:spLocks noChangeArrowheads="1"/>
          </p:cNvSpPr>
          <p:nvPr/>
        </p:nvSpPr>
        <p:spPr bwMode="auto">
          <a:xfrm>
            <a:off x="1295400" y="2362200"/>
            <a:ext cx="6769100" cy="2555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type="none" w="sm" len="sm"/>
                <a:tailEnd type="none" w="sm" len="sm"/>
              </a14:hiddenLine>
            </a:ext>
          </a:extLst>
        </p:spPr>
        <p:txBody>
          <a:bodyPr lIns="92075" tIns="46038" rIns="92075" bIns="46038">
            <a:spAutoFit/>
          </a:bodyPr>
          <a:lstStyle>
            <a:lvl1pPr marL="114300" indent="-114300"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180975" indent="-180975" eaLnBrk="1" hangingPunct="1">
              <a:spcBef>
                <a:spcPts val="600"/>
              </a:spcBef>
              <a:spcAft>
                <a:spcPts val="0"/>
              </a:spcAft>
              <a:buFontTx/>
              <a:buChar char="•"/>
            </a:pPr>
            <a:r>
              <a:rPr lang="en-US" altLang="en-US" sz="2800" dirty="0" smtClean="0"/>
              <a:t>Creating/running </a:t>
            </a:r>
            <a:r>
              <a:rPr lang="en-US" altLang="en-US" sz="2800" dirty="0"/>
              <a:t>computer programs </a:t>
            </a:r>
          </a:p>
          <a:p>
            <a:pPr marL="180975" indent="-180975" eaLnBrk="1" hangingPunct="1">
              <a:spcBef>
                <a:spcPts val="600"/>
              </a:spcBef>
              <a:spcAft>
                <a:spcPts val="0"/>
              </a:spcAft>
              <a:buFontTx/>
              <a:buChar char="•"/>
            </a:pPr>
            <a:r>
              <a:rPr lang="en-US" altLang="en-US" sz="2800" dirty="0"/>
              <a:t>Variables </a:t>
            </a:r>
            <a:endParaRPr lang="en-US" altLang="en-US" sz="2800" dirty="0" smtClean="0"/>
          </a:p>
          <a:p>
            <a:pPr marL="180975" indent="-180975" eaLnBrk="1" hangingPunct="1">
              <a:spcBef>
                <a:spcPts val="600"/>
              </a:spcBef>
              <a:spcAft>
                <a:spcPts val="0"/>
              </a:spcAft>
              <a:buFontTx/>
              <a:buChar char="•"/>
            </a:pPr>
            <a:r>
              <a:rPr lang="en-US" altLang="en-US" sz="2800" dirty="0" smtClean="0"/>
              <a:t>Displaying information (output)</a:t>
            </a:r>
            <a:endParaRPr lang="en-US" altLang="en-US" sz="2800" dirty="0"/>
          </a:p>
          <a:p>
            <a:pPr marL="180975" indent="-180975" eaLnBrk="1" hangingPunct="1">
              <a:spcBef>
                <a:spcPts val="600"/>
              </a:spcBef>
              <a:spcAft>
                <a:spcPts val="0"/>
              </a:spcAft>
              <a:buFontTx/>
              <a:buChar char="•"/>
            </a:pPr>
            <a:r>
              <a:rPr lang="en-US" altLang="en-US" sz="2800" dirty="0"/>
              <a:t>Getting </a:t>
            </a:r>
            <a:r>
              <a:rPr lang="en-US" altLang="en-US" sz="2800" dirty="0" smtClean="0"/>
              <a:t>information </a:t>
            </a:r>
            <a:r>
              <a:rPr lang="en-US" altLang="en-US" sz="2800" dirty="0"/>
              <a:t>from the </a:t>
            </a:r>
            <a:r>
              <a:rPr lang="en-US" altLang="en-US" sz="2800" dirty="0" smtClean="0"/>
              <a:t>user (input)</a:t>
            </a:r>
            <a:endParaRPr lang="en-US" altLang="en-US" sz="2800" dirty="0"/>
          </a:p>
          <a:p>
            <a:pPr marL="180975" indent="-180975" eaLnBrk="1" hangingPunct="1">
              <a:spcBef>
                <a:spcPts val="600"/>
              </a:spcBef>
              <a:spcAft>
                <a:spcPts val="0"/>
              </a:spcAft>
              <a:buFontTx/>
              <a:buChar char="•"/>
            </a:pPr>
            <a:r>
              <a:rPr lang="en-US" altLang="en-US" sz="2800" dirty="0"/>
              <a:t>Common mathematical operators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457200" y="260350"/>
            <a:ext cx="8229600" cy="730250"/>
          </a:xfrm>
        </p:spPr>
        <p:txBody>
          <a:bodyPr>
            <a:normAutofit fontScale="90000"/>
          </a:bodyPr>
          <a:lstStyle/>
          <a:p>
            <a:pPr eaLnBrk="1" hangingPunct="1">
              <a:defRPr/>
            </a:pPr>
            <a:r>
              <a:rPr lang="en-US" altLang="en-US" dirty="0"/>
              <a:t>Displaying Output Using The </a:t>
            </a:r>
            <a:r>
              <a:rPr lang="en-US" altLang="en-US" dirty="0">
                <a:latin typeface="Consolas" panose="020B0609020204030204" pitchFamily="49" charset="0"/>
              </a:rPr>
              <a:t>Print() </a:t>
            </a:r>
            <a:r>
              <a:rPr lang="en-US" altLang="en-US" dirty="0"/>
              <a:t>Function</a:t>
            </a:r>
            <a:r>
              <a:rPr lang="en-US" altLang="en-US" dirty="0" smtClean="0"/>
              <a:t>:</a:t>
            </a:r>
            <a:endParaRPr lang="en-US" altLang="en-US" dirty="0"/>
          </a:p>
        </p:txBody>
      </p:sp>
      <p:sp>
        <p:nvSpPr>
          <p:cNvPr id="214019" name="Rectangle 3"/>
          <p:cNvSpPr>
            <a:spLocks noGrp="1" noChangeArrowheads="1"/>
          </p:cNvSpPr>
          <p:nvPr>
            <p:ph idx="1"/>
          </p:nvPr>
        </p:nvSpPr>
        <p:spPr>
          <a:xfrm>
            <a:off x="457200" y="1447800"/>
            <a:ext cx="8229600" cy="5410200"/>
          </a:xfrm>
        </p:spPr>
        <p:txBody>
          <a:bodyPr/>
          <a:lstStyle/>
          <a:p>
            <a:pPr eaLnBrk="1" hangingPunct="1">
              <a:lnSpc>
                <a:spcPct val="90000"/>
              </a:lnSpc>
              <a:tabLst>
                <a:tab pos="1254125" algn="l"/>
              </a:tabLst>
            </a:pPr>
            <a:r>
              <a:rPr lang="en-US" altLang="en-US" sz="2200" dirty="0"/>
              <a:t>This function takes zero or more arguments (inputs)</a:t>
            </a:r>
          </a:p>
          <a:p>
            <a:pPr lvl="1" eaLnBrk="1" hangingPunct="1">
              <a:lnSpc>
                <a:spcPct val="90000"/>
              </a:lnSpc>
              <a:tabLst>
                <a:tab pos="1254125" algn="l"/>
              </a:tabLst>
            </a:pPr>
            <a:r>
              <a:rPr lang="en-US" altLang="en-US" sz="1900" dirty="0"/>
              <a:t>Multiple arguments are separated with </a:t>
            </a:r>
            <a:r>
              <a:rPr lang="en-US" altLang="en-US" sz="1900" dirty="0" smtClean="0"/>
              <a:t>commas (extra blank appears in the output).</a:t>
            </a:r>
          </a:p>
          <a:p>
            <a:pPr lvl="1" eaLnBrk="1" hangingPunct="1">
              <a:lnSpc>
                <a:spcPct val="90000"/>
              </a:lnSpc>
              <a:tabLst>
                <a:tab pos="1254125" algn="l"/>
              </a:tabLst>
            </a:pPr>
            <a:endParaRPr lang="en-US" altLang="en-US" sz="1900" dirty="0"/>
          </a:p>
          <a:p>
            <a:pPr lvl="1" eaLnBrk="1" hangingPunct="1">
              <a:lnSpc>
                <a:spcPct val="90000"/>
              </a:lnSpc>
              <a:tabLst>
                <a:tab pos="1254125" algn="l"/>
              </a:tabLst>
            </a:pPr>
            <a:r>
              <a:rPr lang="en-US" altLang="en-US" sz="1900" dirty="0">
                <a:latin typeface="Consolas" panose="020B0609020204030204" pitchFamily="49" charset="0"/>
                <a:cs typeface="Consolas" panose="020B0609020204030204" pitchFamily="49" charset="0"/>
              </a:rPr>
              <a:t>print() </a:t>
            </a:r>
            <a:r>
              <a:rPr lang="en-US" altLang="en-US" sz="1900" u="sng" dirty="0"/>
              <a:t>will display all the arguments followed by a blank line </a:t>
            </a:r>
            <a:r>
              <a:rPr lang="en-US" altLang="en-US" sz="1900" dirty="0"/>
              <a:t>(the cursor is automatically moved to the next line). </a:t>
            </a:r>
          </a:p>
          <a:p>
            <a:pPr lvl="1" eaLnBrk="1" hangingPunct="1">
              <a:lnSpc>
                <a:spcPct val="90000"/>
              </a:lnSpc>
              <a:tabLst>
                <a:tab pos="1254125" algn="l"/>
              </a:tabLst>
            </a:pPr>
            <a:r>
              <a:rPr lang="en-US" altLang="en-US" sz="1900" u="sng" dirty="0" smtClean="0"/>
              <a:t>Zero </a:t>
            </a:r>
            <a:r>
              <a:rPr lang="en-US" altLang="en-US" sz="1900" u="sng" dirty="0"/>
              <a:t>arguments just displays a blank </a:t>
            </a:r>
            <a:r>
              <a:rPr lang="en-US" altLang="en-US" sz="1900" u="sng" dirty="0" smtClean="0"/>
              <a:t>line</a:t>
            </a:r>
          </a:p>
          <a:p>
            <a:pPr lvl="1" eaLnBrk="1" hangingPunct="1">
              <a:lnSpc>
                <a:spcPct val="90000"/>
              </a:lnSpc>
              <a:tabLst>
                <a:tab pos="1254125" algn="l"/>
              </a:tabLst>
            </a:pPr>
            <a:endParaRPr lang="en-US" altLang="en-US" sz="1900" u="sng" dirty="0"/>
          </a:p>
          <a:p>
            <a:pPr eaLnBrk="1" hangingPunct="1">
              <a:lnSpc>
                <a:spcPct val="90000"/>
              </a:lnSpc>
              <a:tabLst>
                <a:tab pos="1254125" algn="l"/>
              </a:tabLst>
            </a:pPr>
            <a:r>
              <a:rPr lang="en-US" altLang="en-US" sz="2200" b="1" dirty="0"/>
              <a:t>Name of the full example</a:t>
            </a:r>
            <a:r>
              <a:rPr lang="en-US" altLang="en-US" sz="2200" dirty="0"/>
              <a:t>: </a:t>
            </a:r>
            <a:r>
              <a:rPr lang="en-US" altLang="en-US" sz="2200" dirty="0">
                <a:latin typeface="Consolas" panose="020B0609020204030204" pitchFamily="49" charset="0"/>
              </a:rPr>
              <a:t>2</a:t>
            </a:r>
            <a:r>
              <a:rPr lang="en-US" altLang="en-US" sz="2200" dirty="0" smtClean="0">
                <a:latin typeface="Consolas" panose="020B0609020204030204" pitchFamily="49" charset="0"/>
              </a:rPr>
              <a:t>outputExtras.py</a:t>
            </a:r>
          </a:p>
          <a:p>
            <a:pPr marL="342900" lvl="1" indent="0" eaLnBrk="1" hangingPunct="1">
              <a:lnSpc>
                <a:spcPct val="90000"/>
              </a:lnSpc>
              <a:buNone/>
              <a:tabLst>
                <a:tab pos="1254125" algn="l"/>
              </a:tabLst>
            </a:pPr>
            <a:r>
              <a:rPr lang="en-US" altLang="en-US" sz="1600" dirty="0" smtClean="0">
                <a:latin typeface="Consolas" panose="020B0609020204030204" pitchFamily="49" charset="0"/>
              </a:rPr>
              <a:t>print</a:t>
            </a:r>
            <a:r>
              <a:rPr lang="en-US" altLang="en-US" sz="1600" dirty="0">
                <a:latin typeface="Consolas" panose="020B0609020204030204" pitchFamily="49" charset="0"/>
              </a:rPr>
              <a:t>("hello", "there</a:t>
            </a:r>
            <a:r>
              <a:rPr lang="en-US" altLang="en-US" sz="1600" dirty="0" smtClean="0">
                <a:latin typeface="Consolas" panose="020B0609020204030204" pitchFamily="49" charset="0"/>
              </a:rPr>
              <a:t>")</a:t>
            </a:r>
          </a:p>
          <a:p>
            <a:pPr marL="342900" lvl="1" indent="0" eaLnBrk="1" hangingPunct="1">
              <a:lnSpc>
                <a:spcPct val="90000"/>
              </a:lnSpc>
              <a:buNone/>
              <a:tabLst>
                <a:tab pos="1254125" algn="l"/>
              </a:tabLst>
            </a:pPr>
            <a:endParaRPr lang="en-US" altLang="en-US" sz="1600" dirty="0">
              <a:latin typeface="Consolas" panose="020B0609020204030204" pitchFamily="49" charset="0"/>
            </a:endParaRPr>
          </a:p>
          <a:p>
            <a:pPr marL="342900" lvl="1" indent="0" eaLnBrk="1" hangingPunct="1">
              <a:lnSpc>
                <a:spcPct val="90000"/>
              </a:lnSpc>
              <a:buNone/>
              <a:tabLst>
                <a:tab pos="1254125" algn="l"/>
              </a:tabLst>
            </a:pPr>
            <a:r>
              <a:rPr lang="en-US" altLang="en-US" sz="1600" dirty="0">
                <a:latin typeface="Consolas" panose="020B0609020204030204" pitchFamily="49" charset="0"/>
              </a:rPr>
              <a:t>print()</a:t>
            </a:r>
          </a:p>
          <a:p>
            <a:pPr marL="342900" lvl="1" indent="0" eaLnBrk="1" hangingPunct="1">
              <a:lnSpc>
                <a:spcPct val="90000"/>
              </a:lnSpc>
              <a:buNone/>
              <a:tabLst>
                <a:tab pos="1254125" algn="l"/>
              </a:tabLst>
            </a:pPr>
            <a:endParaRPr lang="en-US" altLang="en-US" sz="1600" dirty="0" smtClean="0">
              <a:latin typeface="Consolas" panose="020B0609020204030204" pitchFamily="49" charset="0"/>
            </a:endParaRPr>
          </a:p>
          <a:p>
            <a:pPr marL="342900" lvl="1" indent="0" eaLnBrk="1" hangingPunct="1">
              <a:lnSpc>
                <a:spcPct val="90000"/>
              </a:lnSpc>
              <a:buNone/>
              <a:tabLst>
                <a:tab pos="1254125" algn="l"/>
              </a:tabLst>
            </a:pPr>
            <a:r>
              <a:rPr lang="en-US" altLang="en-US" sz="1600" dirty="0" smtClean="0">
                <a:latin typeface="Consolas" panose="020B0609020204030204" pitchFamily="49" charset="0"/>
              </a:rPr>
              <a:t>print</a:t>
            </a:r>
            <a:r>
              <a:rPr lang="en-US" altLang="en-US" sz="1600" dirty="0">
                <a:latin typeface="Consolas" panose="020B0609020204030204" pitchFamily="49" charset="0"/>
              </a:rPr>
              <a:t>("hello")</a:t>
            </a:r>
          </a:p>
          <a:p>
            <a:pPr marL="342900" lvl="1" indent="0" eaLnBrk="1" hangingPunct="1">
              <a:lnSpc>
                <a:spcPct val="90000"/>
              </a:lnSpc>
              <a:buNone/>
              <a:tabLst>
                <a:tab pos="1254125" algn="l"/>
              </a:tabLst>
            </a:pPr>
            <a:endParaRPr lang="en-US" altLang="en-US" sz="1600" dirty="0" smtClean="0">
              <a:latin typeface="Consolas" panose="020B0609020204030204" pitchFamily="49" charset="0"/>
            </a:endParaRPr>
          </a:p>
          <a:p>
            <a:pPr marL="342900" lvl="1" indent="0" eaLnBrk="1" hangingPunct="1">
              <a:lnSpc>
                <a:spcPct val="90000"/>
              </a:lnSpc>
              <a:buNone/>
              <a:tabLst>
                <a:tab pos="1254125" algn="l"/>
              </a:tabLst>
            </a:pPr>
            <a:r>
              <a:rPr lang="en-US" altLang="en-US" sz="1600" dirty="0" smtClean="0">
                <a:latin typeface="Consolas" panose="020B0609020204030204" pitchFamily="49" charset="0"/>
              </a:rPr>
              <a:t>print</a:t>
            </a:r>
            <a:r>
              <a:rPr lang="en-US" altLang="en-US" sz="1600" dirty="0">
                <a:latin typeface="Consolas" panose="020B0609020204030204" pitchFamily="49" charset="0"/>
              </a:rPr>
              <a:t>("there")</a:t>
            </a:r>
            <a:endParaRPr lang="en-CA" altLang="en-US" sz="1600" dirty="0">
              <a:latin typeface="Consolas" panose="020B0609020204030204" pitchFamily="49" charset="0"/>
            </a:endParaRPr>
          </a:p>
          <a:p>
            <a:pPr lvl="1" eaLnBrk="1" hangingPunct="1">
              <a:lnSpc>
                <a:spcPct val="90000"/>
              </a:lnSpc>
              <a:buFont typeface="Arial" panose="020B0604020202020204" pitchFamily="34" charset="0"/>
              <a:buNone/>
              <a:tabLst>
                <a:tab pos="1254125" algn="l"/>
              </a:tabLst>
            </a:pPr>
            <a:endParaRPr lang="en-US" altLang="en-US" dirty="0"/>
          </a:p>
        </p:txBody>
      </p:sp>
      <p:pic>
        <p:nvPicPr>
          <p:cNvPr id="3" name="Picture 2"/>
          <p:cNvPicPr>
            <a:picLocks noChangeAspect="1"/>
          </p:cNvPicPr>
          <p:nvPr/>
        </p:nvPicPr>
        <p:blipFill rotWithShape="1">
          <a:blip r:embed="rId3"/>
          <a:srcRect t="68230"/>
          <a:stretch/>
        </p:blipFill>
        <p:spPr>
          <a:xfrm>
            <a:off x="3670569" y="5947495"/>
            <a:ext cx="1543228" cy="335457"/>
          </a:xfrm>
          <a:prstGeom prst="rect">
            <a:avLst/>
          </a:prstGeom>
        </p:spPr>
      </p:pic>
      <p:pic>
        <p:nvPicPr>
          <p:cNvPr id="13" name="Picture 12"/>
          <p:cNvPicPr>
            <a:picLocks noChangeAspect="1"/>
          </p:cNvPicPr>
          <p:nvPr/>
        </p:nvPicPr>
        <p:blipFill rotWithShape="1">
          <a:blip r:embed="rId3"/>
          <a:srcRect b="68461"/>
          <a:stretch/>
        </p:blipFill>
        <p:spPr>
          <a:xfrm>
            <a:off x="3694814" y="4343400"/>
            <a:ext cx="1412484" cy="304800"/>
          </a:xfrm>
          <a:prstGeom prst="rect">
            <a:avLst/>
          </a:prstGeom>
        </p:spPr>
      </p:pic>
      <p:pic>
        <p:nvPicPr>
          <p:cNvPr id="14" name="Picture 13"/>
          <p:cNvPicPr>
            <a:picLocks noChangeAspect="1"/>
          </p:cNvPicPr>
          <p:nvPr/>
        </p:nvPicPr>
        <p:blipFill rotWithShape="1">
          <a:blip r:embed="rId3"/>
          <a:srcRect t="24616" b="50769"/>
          <a:stretch/>
        </p:blipFill>
        <p:spPr>
          <a:xfrm>
            <a:off x="3670569" y="4904509"/>
            <a:ext cx="1357313" cy="228600"/>
          </a:xfrm>
          <a:prstGeom prst="rect">
            <a:avLst/>
          </a:prstGeom>
        </p:spPr>
      </p:pic>
      <p:pic>
        <p:nvPicPr>
          <p:cNvPr id="15" name="Picture 14"/>
          <p:cNvPicPr>
            <a:picLocks noChangeAspect="1"/>
          </p:cNvPicPr>
          <p:nvPr/>
        </p:nvPicPr>
        <p:blipFill rotWithShape="1">
          <a:blip r:embed="rId3"/>
          <a:srcRect t="49581" b="25804"/>
          <a:stretch/>
        </p:blipFill>
        <p:spPr>
          <a:xfrm>
            <a:off x="3663210" y="5413663"/>
            <a:ext cx="1773763" cy="298739"/>
          </a:xfrm>
          <a:prstGeom prst="rect">
            <a:avLst/>
          </a:prstGeom>
        </p:spPr>
      </p:pic>
      <p:pic>
        <p:nvPicPr>
          <p:cNvPr id="5" name="Picture 4"/>
          <p:cNvPicPr>
            <a:picLocks noChangeAspect="1"/>
          </p:cNvPicPr>
          <p:nvPr/>
        </p:nvPicPr>
        <p:blipFill>
          <a:blip r:embed="rId4"/>
          <a:stretch>
            <a:fillRect/>
          </a:stretch>
        </p:blipFill>
        <p:spPr>
          <a:xfrm>
            <a:off x="2145036" y="2057400"/>
            <a:ext cx="4571990" cy="457200"/>
          </a:xfrm>
          <a:prstGeom prst="rect">
            <a:avLst/>
          </a:prstGeom>
        </p:spPr>
      </p:pic>
    </p:spTree>
    <p:extLst>
      <p:ext uri="{BB962C8B-B14F-4D97-AF65-F5344CB8AC3E}">
        <p14:creationId xmlns:p14="http://schemas.microsoft.com/office/powerpoint/2010/main" val="35570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401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401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401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14019">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14019">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14019">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14019">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14019">
                                            <p:txEl>
                                              <p:pRg st="11" end="11"/>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5"/>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14019">
                                            <p:txEl>
                                              <p:pRg st="13" end="13"/>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4019" grpId="0" build="p" bldLvl="2"/>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260350"/>
            <a:ext cx="8229600" cy="730250"/>
          </a:xfrm>
        </p:spPr>
        <p:txBody>
          <a:bodyPr/>
          <a:lstStyle/>
          <a:p>
            <a:pPr eaLnBrk="1" hangingPunct="1"/>
            <a:r>
              <a:rPr lang="en-CA" altLang="en-US" dirty="0">
                <a:ea typeface="ＭＳ Ｐゴシック" panose="020B0600070205080204" pitchFamily="34" charset="-128"/>
              </a:rPr>
              <a:t>Variables</a:t>
            </a:r>
          </a:p>
        </p:txBody>
      </p:sp>
      <p:sp>
        <p:nvSpPr>
          <p:cNvPr id="216067" name="Rectangle 3"/>
          <p:cNvSpPr>
            <a:spLocks noGrp="1" noChangeArrowheads="1"/>
          </p:cNvSpPr>
          <p:nvPr>
            <p:ph idx="1"/>
          </p:nvPr>
        </p:nvSpPr>
        <p:spPr/>
        <p:txBody>
          <a:bodyPr/>
          <a:lstStyle/>
          <a:p>
            <a:pPr eaLnBrk="1" hangingPunct="1">
              <a:lnSpc>
                <a:spcPct val="90000"/>
              </a:lnSpc>
              <a:spcBef>
                <a:spcPts val="300"/>
              </a:spcBef>
            </a:pPr>
            <a:r>
              <a:rPr lang="en-CA" altLang="en-US" dirty="0">
                <a:ea typeface="ＭＳ Ｐゴシック" panose="020B0600070205080204" pitchFamily="34" charset="-128"/>
              </a:rPr>
              <a:t>Set aside a location in memory.</a:t>
            </a:r>
          </a:p>
          <a:p>
            <a:pPr eaLnBrk="1" hangingPunct="1">
              <a:lnSpc>
                <a:spcPct val="90000"/>
              </a:lnSpc>
              <a:spcBef>
                <a:spcPts val="300"/>
              </a:spcBef>
            </a:pPr>
            <a:r>
              <a:rPr lang="en-CA" altLang="en-US" dirty="0">
                <a:ea typeface="ＭＳ Ｐゴシック" panose="020B0600070205080204" pitchFamily="34" charset="-128"/>
              </a:rPr>
              <a:t>Used to store information (temporary).</a:t>
            </a:r>
          </a:p>
          <a:p>
            <a:pPr lvl="1" eaLnBrk="1" hangingPunct="1">
              <a:lnSpc>
                <a:spcPct val="90000"/>
              </a:lnSpc>
              <a:spcBef>
                <a:spcPts val="300"/>
              </a:spcBef>
            </a:pPr>
            <a:r>
              <a:rPr lang="en-CA" altLang="en-US" dirty="0">
                <a:ea typeface="ＭＳ Ｐゴシック" panose="020B0600070205080204" pitchFamily="34" charset="-128"/>
              </a:rPr>
              <a:t>This location can store one ‘piece’ of information.</a:t>
            </a:r>
          </a:p>
          <a:p>
            <a:pPr lvl="2" eaLnBrk="1" hangingPunct="1">
              <a:spcBef>
                <a:spcPts val="300"/>
              </a:spcBef>
            </a:pPr>
            <a:r>
              <a:rPr lang="en-CA" altLang="en-US" dirty="0">
                <a:ea typeface="ＭＳ Ｐゴシック" panose="020B0600070205080204" pitchFamily="34" charset="-128"/>
              </a:rPr>
              <a:t>Putting another piece of information at an existing location </a:t>
            </a:r>
            <a:r>
              <a:rPr lang="en-CA" altLang="en-US" i="1" dirty="0">
                <a:ea typeface="ＭＳ Ｐゴシック" panose="020B0600070205080204" pitchFamily="34" charset="-128"/>
              </a:rPr>
              <a:t>overwrites</a:t>
            </a:r>
            <a:r>
              <a:rPr lang="en-CA" altLang="en-US" dirty="0">
                <a:ea typeface="ＭＳ Ｐゴシック" panose="020B0600070205080204" pitchFamily="34" charset="-128"/>
              </a:rPr>
              <a:t> previous information.</a:t>
            </a:r>
          </a:p>
          <a:p>
            <a:pPr lvl="1" eaLnBrk="1" hangingPunct="1">
              <a:lnSpc>
                <a:spcPct val="90000"/>
              </a:lnSpc>
              <a:spcBef>
                <a:spcPts val="300"/>
              </a:spcBef>
            </a:pPr>
            <a:r>
              <a:rPr lang="en-CA" altLang="en-US" i="1" dirty="0">
                <a:ea typeface="ＭＳ Ｐゴシック" panose="020B0600070205080204" pitchFamily="34" charset="-128"/>
              </a:rPr>
              <a:t>At most</a:t>
            </a:r>
            <a:r>
              <a:rPr lang="en-CA" altLang="en-US" dirty="0">
                <a:ea typeface="ＭＳ Ｐゴシック" panose="020B0600070205080204" pitchFamily="34" charset="-128"/>
              </a:rPr>
              <a:t> the information will be accessible as long as the program runs i.e., it’s temporary</a:t>
            </a:r>
          </a:p>
          <a:p>
            <a:pPr eaLnBrk="1" hangingPunct="1">
              <a:lnSpc>
                <a:spcPct val="90000"/>
              </a:lnSpc>
              <a:spcBef>
                <a:spcPts val="300"/>
              </a:spcBef>
            </a:pPr>
            <a:r>
              <a:rPr lang="en-CA" altLang="en-US" dirty="0">
                <a:ea typeface="ＭＳ Ｐゴシック" panose="020B0600070205080204" pitchFamily="34" charset="-128"/>
              </a:rPr>
              <a:t>Some types of information which can be stored in variables include: </a:t>
            </a:r>
          </a:p>
          <a:p>
            <a:pPr lvl="1" eaLnBrk="1" hangingPunct="1">
              <a:lnSpc>
                <a:spcPct val="90000"/>
              </a:lnSpc>
              <a:spcBef>
                <a:spcPts val="300"/>
              </a:spcBef>
            </a:pPr>
            <a:r>
              <a:rPr lang="en-CA" altLang="en-US" dirty="0">
                <a:ea typeface="ＭＳ Ｐゴシック" panose="020B0600070205080204" pitchFamily="34" charset="-128"/>
              </a:rPr>
              <a:t>integer (whole number storage only) e.g. </a:t>
            </a:r>
            <a:r>
              <a:rPr lang="en-CA" altLang="en-US" dirty="0">
                <a:latin typeface="Consolas" panose="020B0609020204030204" pitchFamily="49" charset="0"/>
                <a:ea typeface="ＭＳ Ｐゴシック" panose="020B0600070205080204" pitchFamily="34" charset="-128"/>
              </a:rPr>
              <a:t>age = 37</a:t>
            </a:r>
          </a:p>
          <a:p>
            <a:pPr lvl="1" eaLnBrk="1" hangingPunct="1">
              <a:lnSpc>
                <a:spcPct val="90000"/>
              </a:lnSpc>
              <a:spcBef>
                <a:spcPts val="300"/>
              </a:spcBef>
            </a:pPr>
            <a:r>
              <a:rPr lang="en-CA" altLang="en-US" dirty="0">
                <a:ea typeface="ＭＳ Ｐゴシック" panose="020B0600070205080204" pitchFamily="34" charset="-128"/>
              </a:rPr>
              <a:t>floating point (fractional) e.g. </a:t>
            </a:r>
            <a:r>
              <a:rPr lang="en-CA" altLang="en-US" dirty="0">
                <a:latin typeface="Consolas" panose="020B0609020204030204" pitchFamily="49" charset="0"/>
                <a:ea typeface="ＭＳ Ｐゴシック" panose="020B0600070205080204" pitchFamily="34" charset="-128"/>
              </a:rPr>
              <a:t>height = 68.5</a:t>
            </a:r>
          </a:p>
          <a:p>
            <a:pPr lvl="1" eaLnBrk="1" hangingPunct="1">
              <a:lnSpc>
                <a:spcPct val="90000"/>
              </a:lnSpc>
              <a:spcBef>
                <a:spcPts val="300"/>
              </a:spcBef>
            </a:pPr>
            <a:r>
              <a:rPr lang="en-CA" altLang="en-US" dirty="0">
                <a:ea typeface="ＭＳ Ｐゴシック" panose="020B0600070205080204" pitchFamily="34" charset="-128"/>
              </a:rPr>
              <a:t>strings (character information - essentially any characters you can type and more) e.g. </a:t>
            </a:r>
            <a:r>
              <a:rPr lang="en-CA" altLang="en-US" dirty="0">
                <a:latin typeface="Consolas" panose="020B0609020204030204" pitchFamily="49" charset="0"/>
                <a:ea typeface="ＭＳ Ｐゴシック" panose="020B0600070205080204" pitchFamily="34" charset="-128"/>
              </a:rPr>
              <a:t>fightingName = "TamJet" </a:t>
            </a:r>
            <a:r>
              <a:rPr lang="en-CA" altLang="en-US" dirty="0">
                <a:ea typeface="ＭＳ Ｐゴシック" panose="020B0600070205080204" pitchFamily="34" charset="-128"/>
              </a:rPr>
              <a:t>(enclosed in double quotes – </a:t>
            </a:r>
            <a:r>
              <a:rPr lang="en-CA" altLang="en-US" dirty="0">
                <a:solidFill>
                  <a:srgbClr val="FF0000"/>
                </a:solidFill>
                <a:ea typeface="ＭＳ Ｐゴシック" panose="020B0600070205080204" pitchFamily="34" charset="-128"/>
              </a:rPr>
              <a:t>do not  use single </a:t>
            </a:r>
            <a:r>
              <a:rPr lang="en-CA" altLang="en-US" dirty="0" smtClean="0">
                <a:solidFill>
                  <a:srgbClr val="FF0000"/>
                </a:solidFill>
                <a:ea typeface="ＭＳ Ｐゴシック" panose="020B0600070205080204" pitchFamily="34" charset="-128"/>
              </a:rPr>
              <a:t>quotes as other languages use this type of quote</a:t>
            </a:r>
            <a:r>
              <a:rPr lang="en-CA" altLang="en-US" dirty="0" smtClean="0">
                <a:ea typeface="ＭＳ Ｐゴシック" panose="020B0600070205080204" pitchFamily="34" charset="-128"/>
              </a:rPr>
              <a:t>)</a:t>
            </a:r>
          </a:p>
          <a:p>
            <a:pPr lvl="1" eaLnBrk="1" hangingPunct="1">
              <a:lnSpc>
                <a:spcPct val="90000"/>
              </a:lnSpc>
              <a:spcBef>
                <a:spcPts val="300"/>
              </a:spcBef>
            </a:pPr>
            <a:r>
              <a:rPr lang="en-CA" altLang="en-US" dirty="0" smtClean="0">
                <a:ea typeface="ＭＳ Ｐゴシック" panose="020B0600070205080204" pitchFamily="34" charset="-128"/>
              </a:rPr>
              <a:t>The type of information on the RHS of the </a:t>
            </a:r>
            <a:r>
              <a:rPr lang="en-CA" altLang="en-US" b="1" dirty="0" smtClean="0">
                <a:solidFill>
                  <a:srgbClr val="FF0000"/>
                </a:solidFill>
                <a:ea typeface="ＭＳ Ｐゴシック" panose="020B0600070205080204" pitchFamily="34" charset="-128"/>
              </a:rPr>
              <a:t>assignment operator</a:t>
            </a:r>
            <a:r>
              <a:rPr lang="en-CA" altLang="en-US" dirty="0" smtClean="0">
                <a:ea typeface="ＭＳ Ｐゴシック" panose="020B0600070205080204" pitchFamily="34" charset="-128"/>
              </a:rPr>
              <a:t> (</a:t>
            </a:r>
            <a:r>
              <a:rPr lang="en-CA" altLang="en-US" b="1" dirty="0" smtClean="0">
                <a:solidFill>
                  <a:srgbClr val="FF0000"/>
                </a:solidFill>
                <a:latin typeface="Consolas" panose="020B0609020204030204" pitchFamily="49" charset="0"/>
                <a:ea typeface="ＭＳ Ｐゴシック" panose="020B0600070205080204" pitchFamily="34" charset="-128"/>
              </a:rPr>
              <a:t>=</a:t>
            </a:r>
            <a:r>
              <a:rPr lang="en-CA" altLang="en-US" dirty="0" smtClean="0">
                <a:ea typeface="ＭＳ Ｐゴシック" panose="020B0600070205080204" pitchFamily="34" charset="-128"/>
              </a:rPr>
              <a:t>) determines the type of information stored. </a:t>
            </a:r>
            <a:endParaRPr lang="en-CA" altLang="en-US" dirty="0">
              <a:ea typeface="ＭＳ Ｐゴシック" panose="020B0600070205080204" pitchFamily="34" charset="-128"/>
            </a:endParaRPr>
          </a:p>
        </p:txBody>
      </p:sp>
      <p:sp>
        <p:nvSpPr>
          <p:cNvPr id="18436" name="Text Box 6"/>
          <p:cNvSpPr txBox="1">
            <a:spLocks noChangeArrowheads="1"/>
          </p:cNvSpPr>
          <p:nvPr/>
        </p:nvSpPr>
        <p:spPr bwMode="auto">
          <a:xfrm>
            <a:off x="6477000" y="1988267"/>
            <a:ext cx="4144963" cy="23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tIns="0" rIns="93600" bIns="46800">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CA" altLang="en-US" sz="1200" dirty="0">
                <a:latin typeface="Arial" panose="020B0604020202020204" pitchFamily="34" charset="0"/>
              </a:rPr>
              <a:t>Image curtesy of James Tam</a:t>
            </a:r>
          </a:p>
        </p:txBody>
      </p:sp>
      <p:sp>
        <p:nvSpPr>
          <p:cNvPr id="18437" name="Slide Number Placeholder 2"/>
          <p:cNvSpPr>
            <a:spLocks noGrp="1"/>
          </p:cNvSpPr>
          <p:nvPr>
            <p:ph type="sldNum" sz="quarter" idx="4294967295"/>
          </p:nvPr>
        </p:nvSpPr>
        <p:spPr bwMode="auto">
          <a:xfrm>
            <a:off x="117475" y="6665913"/>
            <a:ext cx="854075" cy="1920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sz="900" dirty="0">
                <a:solidFill>
                  <a:srgbClr val="898989"/>
                </a:solidFill>
                <a:latin typeface="Arial" panose="020B0604020202020204" pitchFamily="34" charset="0"/>
              </a:rPr>
              <a:t>slide </a:t>
            </a:r>
            <a:fld id="{E973C6F7-6FC5-4FFB-9894-FFFC02729C7B}" type="slidenum">
              <a:rPr lang="en-US" altLang="en-US" sz="900">
                <a:solidFill>
                  <a:srgbClr val="898989"/>
                </a:solidFill>
                <a:latin typeface="Arial" panose="020B0604020202020204" pitchFamily="34" charset="0"/>
              </a:rPr>
              <a:pPr eaLnBrk="1" hangingPunct="1">
                <a:spcBef>
                  <a:spcPct val="0"/>
                </a:spcBef>
                <a:buFontTx/>
                <a:buNone/>
              </a:pPr>
              <a:t>11</a:t>
            </a:fld>
            <a:endParaRPr lang="en-US" altLang="en-US" sz="900" dirty="0">
              <a:solidFill>
                <a:srgbClr val="898989"/>
              </a:solidFill>
              <a:latin typeface="Arial" panose="020B0604020202020204" pitchFamily="34" charset="0"/>
            </a:endParaRPr>
          </a:p>
        </p:txBody>
      </p:sp>
      <p:pic>
        <p:nvPicPr>
          <p:cNvPr id="18438"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602413" y="0"/>
            <a:ext cx="2541587" cy="196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3006117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1606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16067">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216067">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216067">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216067">
                                            <p:txEl>
                                              <p:pRg st="4" end="4"/>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499"/>
                                          </p:stCondLst>
                                        </p:cTn>
                                        <p:tgtEl>
                                          <p:spTgt spid="216067">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499"/>
                                          </p:stCondLst>
                                        </p:cTn>
                                        <p:tgtEl>
                                          <p:spTgt spid="216067">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499"/>
                                          </p:stCondLst>
                                        </p:cTn>
                                        <p:tgtEl>
                                          <p:spTgt spid="216067">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499"/>
                                          </p:stCondLst>
                                        </p:cTn>
                                        <p:tgtEl>
                                          <p:spTgt spid="216067">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499"/>
                                          </p:stCondLst>
                                        </p:cTn>
                                        <p:tgtEl>
                                          <p:spTgt spid="21606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6067"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Updating Variables</a:t>
            </a:r>
            <a:endParaRPr lang="en-CA" dirty="0"/>
          </a:p>
        </p:txBody>
      </p:sp>
      <p:sp>
        <p:nvSpPr>
          <p:cNvPr id="3" name="Content Placeholder 2"/>
          <p:cNvSpPr>
            <a:spLocks noGrp="1"/>
          </p:cNvSpPr>
          <p:nvPr>
            <p:ph idx="1"/>
          </p:nvPr>
        </p:nvSpPr>
        <p:spPr/>
        <p:txBody>
          <a:bodyPr/>
          <a:lstStyle/>
          <a:p>
            <a:r>
              <a:rPr lang="en-US" dirty="0" smtClean="0"/>
              <a:t>Knowing that each assignment overwrites previously values is important as the updating of variables is a common operation.</a:t>
            </a:r>
          </a:p>
          <a:p>
            <a:r>
              <a:rPr lang="en-US" dirty="0" smtClean="0"/>
              <a:t>Example 1: incrementing (increasing by one) operation</a:t>
            </a:r>
          </a:p>
          <a:p>
            <a:pPr marL="342900" lvl="1" indent="0">
              <a:buNone/>
            </a:pPr>
            <a:r>
              <a:rPr lang="en-US" dirty="0">
                <a:latin typeface="Consolas" panose="020B0609020204030204" pitchFamily="49" charset="0"/>
              </a:rPr>
              <a:t>c</a:t>
            </a:r>
            <a:r>
              <a:rPr lang="en-US" dirty="0" smtClean="0">
                <a:latin typeface="Consolas" panose="020B0609020204030204" pitchFamily="49" charset="0"/>
              </a:rPr>
              <a:t>ount = count + 1    </a:t>
            </a:r>
            <a:r>
              <a:rPr lang="en-US" dirty="0" smtClean="0">
                <a:solidFill>
                  <a:srgbClr val="0000FF"/>
                </a:solidFill>
                <a:latin typeface="Consolas" panose="020B0609020204030204" pitchFamily="49" charset="0"/>
              </a:rPr>
              <a:t>(increase count by 1)</a:t>
            </a:r>
          </a:p>
          <a:p>
            <a:r>
              <a:rPr lang="en-US" dirty="0" smtClean="0"/>
              <a:t>Example 2: stepping through multiples of an integer.</a:t>
            </a:r>
          </a:p>
          <a:p>
            <a:pPr marL="342900" lvl="1" indent="0">
              <a:buNone/>
            </a:pPr>
            <a:r>
              <a:rPr lang="en-US" dirty="0">
                <a:latin typeface="Consolas" panose="020B0609020204030204" pitchFamily="49" charset="0"/>
              </a:rPr>
              <a:t>m</a:t>
            </a:r>
            <a:r>
              <a:rPr lang="en-US" dirty="0" smtClean="0">
                <a:latin typeface="Consolas" panose="020B0609020204030204" pitchFamily="49" charset="0"/>
              </a:rPr>
              <a:t>ultiple = 5</a:t>
            </a:r>
          </a:p>
          <a:p>
            <a:pPr marL="342900" lvl="1" indent="0">
              <a:buNone/>
            </a:pPr>
            <a:r>
              <a:rPr lang="en-US" dirty="0">
                <a:latin typeface="Consolas" panose="020B0609020204030204" pitchFamily="49" charset="0"/>
              </a:rPr>
              <a:t>m</a:t>
            </a:r>
            <a:r>
              <a:rPr lang="en-US" dirty="0" smtClean="0">
                <a:latin typeface="Consolas" panose="020B0609020204030204" pitchFamily="49" charset="0"/>
              </a:rPr>
              <a:t>ultiple = multiple * 5    </a:t>
            </a:r>
            <a:r>
              <a:rPr lang="en-US" dirty="0" smtClean="0">
                <a:solidFill>
                  <a:srgbClr val="0000FF"/>
                </a:solidFill>
                <a:latin typeface="Consolas" panose="020B0609020204030204" pitchFamily="49" charset="0"/>
              </a:rPr>
              <a:t>(multiple contains 25)</a:t>
            </a:r>
          </a:p>
          <a:p>
            <a:pPr marL="342900" lvl="1" indent="0">
              <a:buNone/>
            </a:pPr>
            <a:r>
              <a:rPr lang="en-US" dirty="0" smtClean="0">
                <a:latin typeface="Consolas" panose="020B0609020204030204" pitchFamily="49" charset="0"/>
              </a:rPr>
              <a:t>multiple </a:t>
            </a:r>
            <a:r>
              <a:rPr lang="en-US" dirty="0">
                <a:latin typeface="Consolas" panose="020B0609020204030204" pitchFamily="49" charset="0"/>
              </a:rPr>
              <a:t>= multiple * </a:t>
            </a:r>
            <a:r>
              <a:rPr lang="en-US" dirty="0" smtClean="0">
                <a:latin typeface="Consolas" panose="020B0609020204030204" pitchFamily="49" charset="0"/>
              </a:rPr>
              <a:t>5    </a:t>
            </a:r>
            <a:r>
              <a:rPr lang="en-US" dirty="0" smtClean="0">
                <a:solidFill>
                  <a:srgbClr val="0000FF"/>
                </a:solidFill>
                <a:latin typeface="Consolas" panose="020B0609020204030204" pitchFamily="49" charset="0"/>
              </a:rPr>
              <a:t>(multiple contains 125)</a:t>
            </a:r>
            <a:endParaRPr lang="en-US" dirty="0">
              <a:solidFill>
                <a:srgbClr val="0000FF"/>
              </a:solidFill>
              <a:latin typeface="Consolas" panose="020B0609020204030204" pitchFamily="49" charset="0"/>
            </a:endParaRPr>
          </a:p>
          <a:p>
            <a:endParaRPr lang="en-US" dirty="0" smtClean="0"/>
          </a:p>
          <a:p>
            <a:endParaRPr lang="en-CA" dirty="0"/>
          </a:p>
        </p:txBody>
      </p:sp>
    </p:spTree>
    <p:extLst>
      <p:ext uri="{BB962C8B-B14F-4D97-AF65-F5344CB8AC3E}">
        <p14:creationId xmlns:p14="http://schemas.microsoft.com/office/powerpoint/2010/main" val="11244365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altLang="en-US" dirty="0"/>
              <a:t>The Assignment Operator: </a:t>
            </a:r>
            <a:r>
              <a:rPr lang="en-US" altLang="en-US" b="1" dirty="0">
                <a:solidFill>
                  <a:srgbClr val="FF0000"/>
                </a:solidFill>
                <a:latin typeface="Consolas" panose="020B0609020204030204" pitchFamily="49" charset="0"/>
                <a:cs typeface="Consolas" panose="020B0609020204030204" pitchFamily="49" charset="0"/>
              </a:rPr>
              <a:t>=</a:t>
            </a:r>
          </a:p>
        </p:txBody>
      </p:sp>
      <p:sp>
        <p:nvSpPr>
          <p:cNvPr id="3" name="Content Placeholder 2"/>
          <p:cNvSpPr>
            <a:spLocks noGrp="1"/>
          </p:cNvSpPr>
          <p:nvPr>
            <p:ph idx="1"/>
          </p:nvPr>
        </p:nvSpPr>
        <p:spPr/>
        <p:txBody>
          <a:bodyPr/>
          <a:lstStyle/>
          <a:p>
            <a:pPr marL="176213" indent="-176213" eaLnBrk="1" hangingPunct="1">
              <a:buFont typeface="Arial" charset="0"/>
              <a:buChar char="•"/>
              <a:tabLst>
                <a:tab pos="1254125" algn="l"/>
              </a:tabLst>
              <a:defRPr/>
            </a:pPr>
            <a:r>
              <a:rPr lang="en-CA" altLang="en-US" sz="2000" dirty="0"/>
              <a:t>The assignment operator '</a:t>
            </a:r>
            <a:r>
              <a:rPr lang="en-CA" altLang="en-US" sz="2000" b="1" dirty="0">
                <a:solidFill>
                  <a:srgbClr val="FF0000"/>
                </a:solidFill>
              </a:rPr>
              <a:t>=</a:t>
            </a:r>
            <a:r>
              <a:rPr lang="en-CA" altLang="en-US" sz="2000" dirty="0"/>
              <a:t>' used in writing computer programs does not have the same meaning as mathematics.</a:t>
            </a:r>
          </a:p>
          <a:p>
            <a:pPr marL="531813" lvl="1" indent="-176213" eaLnBrk="1" hangingPunct="1">
              <a:buFont typeface="Arial" charset="0"/>
              <a:buChar char="–"/>
              <a:tabLst>
                <a:tab pos="1254125" algn="l"/>
              </a:tabLst>
              <a:defRPr/>
            </a:pPr>
            <a:r>
              <a:rPr lang="en-CA" altLang="en-US" sz="1800" dirty="0"/>
              <a:t>Don’t mix them up!</a:t>
            </a:r>
          </a:p>
          <a:p>
            <a:pPr marL="176213" indent="-176213" eaLnBrk="1" hangingPunct="1">
              <a:buFont typeface="Arial" charset="0"/>
              <a:buChar char="•"/>
              <a:tabLst>
                <a:tab pos="1254125" algn="l"/>
              </a:tabLst>
              <a:defRPr/>
            </a:pPr>
            <a:r>
              <a:rPr lang="en-CA" altLang="en-US" sz="2000" dirty="0"/>
              <a:t>Example:</a:t>
            </a:r>
          </a:p>
          <a:p>
            <a:pPr marL="531813" lvl="1" indent="-176213" eaLnBrk="1" hangingPunct="1">
              <a:buFont typeface="Arial" charset="0"/>
              <a:buNone/>
              <a:tabLst>
                <a:tab pos="1254125" algn="l"/>
              </a:tabLst>
              <a:defRPr/>
            </a:pPr>
            <a:r>
              <a:rPr lang="en-CA" altLang="en-US" sz="1800" dirty="0">
                <a:latin typeface="Consolas" pitchFamily="49" charset="0"/>
                <a:cs typeface="Consolas" pitchFamily="49" charset="0"/>
              </a:rPr>
              <a:t>y </a:t>
            </a:r>
            <a:r>
              <a:rPr lang="en-CA" altLang="en-US" sz="1800" b="1" dirty="0">
                <a:solidFill>
                  <a:srgbClr val="FF0000"/>
                </a:solidFill>
                <a:latin typeface="Consolas" pitchFamily="49" charset="0"/>
                <a:cs typeface="Consolas" pitchFamily="49" charset="0"/>
              </a:rPr>
              <a:t>=</a:t>
            </a:r>
            <a:r>
              <a:rPr lang="en-CA" altLang="en-US" sz="1800" dirty="0">
                <a:latin typeface="Consolas" pitchFamily="49" charset="0"/>
                <a:cs typeface="Consolas" pitchFamily="49" charset="0"/>
              </a:rPr>
              <a:t> 3 (what is stored in ‘y’ at this point)</a:t>
            </a:r>
          </a:p>
          <a:p>
            <a:pPr marL="531813" lvl="1" indent="-176213" eaLnBrk="1" hangingPunct="1">
              <a:buFont typeface="Arial" charset="0"/>
              <a:buNone/>
              <a:tabLst>
                <a:tab pos="1254125" algn="l"/>
              </a:tabLst>
              <a:defRPr/>
            </a:pPr>
            <a:r>
              <a:rPr lang="en-CA" altLang="en-US" sz="1800" dirty="0">
                <a:latin typeface="Consolas" pitchFamily="49" charset="0"/>
                <a:cs typeface="Consolas" pitchFamily="49" charset="0"/>
              </a:rPr>
              <a:t>x </a:t>
            </a:r>
            <a:r>
              <a:rPr lang="en-CA" altLang="en-US" sz="1800" b="1" dirty="0">
                <a:solidFill>
                  <a:srgbClr val="FF0000"/>
                </a:solidFill>
                <a:latin typeface="Consolas" pitchFamily="49" charset="0"/>
                <a:cs typeface="Consolas" pitchFamily="49" charset="0"/>
              </a:rPr>
              <a:t>=</a:t>
            </a:r>
            <a:r>
              <a:rPr lang="en-CA" altLang="en-US" sz="1800" dirty="0">
                <a:latin typeface="Consolas" pitchFamily="49" charset="0"/>
                <a:cs typeface="Consolas" pitchFamily="49" charset="0"/>
              </a:rPr>
              <a:t> y (what is stored in ‘x’,’y’ at this point)</a:t>
            </a:r>
          </a:p>
          <a:p>
            <a:pPr marL="531813" lvl="1" indent="-176213" eaLnBrk="1" hangingPunct="1">
              <a:buFont typeface="Arial" charset="0"/>
              <a:buNone/>
              <a:tabLst>
                <a:tab pos="1254125" algn="l"/>
              </a:tabLst>
              <a:defRPr/>
            </a:pPr>
            <a:r>
              <a:rPr lang="en-CA" altLang="en-US" sz="1800" dirty="0">
                <a:latin typeface="Consolas" pitchFamily="49" charset="0"/>
                <a:cs typeface="Consolas" pitchFamily="49" charset="0"/>
              </a:rPr>
              <a:t>y </a:t>
            </a:r>
            <a:r>
              <a:rPr lang="en-CA" altLang="en-US" sz="1800" b="1" dirty="0">
                <a:solidFill>
                  <a:srgbClr val="FF0000"/>
                </a:solidFill>
                <a:latin typeface="Consolas" pitchFamily="49" charset="0"/>
                <a:cs typeface="Consolas" pitchFamily="49" charset="0"/>
              </a:rPr>
              <a:t>=</a:t>
            </a:r>
            <a:r>
              <a:rPr lang="en-CA" altLang="en-US" sz="1800" dirty="0">
                <a:latin typeface="Consolas" pitchFamily="49" charset="0"/>
                <a:cs typeface="Consolas" pitchFamily="49" charset="0"/>
              </a:rPr>
              <a:t> 6 (what is stored in ‘x’,’y’ at this point)</a:t>
            </a:r>
          </a:p>
          <a:p>
            <a:pPr marL="176213" indent="-176213" eaLnBrk="1" hangingPunct="1">
              <a:buFont typeface="Arial" charset="0"/>
              <a:buChar char="•"/>
              <a:tabLst>
                <a:tab pos="1254125" algn="l"/>
              </a:tabLst>
              <a:defRPr/>
            </a:pPr>
            <a:r>
              <a:rPr lang="en-CA" altLang="en-US" sz="2000" dirty="0"/>
              <a:t>What is the end result? How was this derived (what are the </a:t>
            </a:r>
            <a:r>
              <a:rPr lang="en-CA" altLang="en-US" sz="2000" dirty="0" smtClean="0"/>
              <a:t>intermediate results)</a:t>
            </a:r>
          </a:p>
          <a:p>
            <a:pPr marL="519113" lvl="1" indent="-176213" eaLnBrk="1" hangingPunct="1">
              <a:buFont typeface="Arial" charset="0"/>
              <a:buChar char="•"/>
              <a:tabLst>
                <a:tab pos="1254125" algn="l"/>
              </a:tabLst>
              <a:defRPr/>
            </a:pPr>
            <a:r>
              <a:rPr lang="en-US" altLang="en-US" sz="1600" dirty="0" smtClean="0"/>
              <a:t>Recall: </a:t>
            </a:r>
            <a:r>
              <a:rPr lang="en-CA" altLang="en-US" sz="1600" dirty="0">
                <a:ea typeface="ＭＳ Ｐゴシック" panose="020B0600070205080204" pitchFamily="34" charset="-128"/>
              </a:rPr>
              <a:t>Putting another piece of information at an existing location </a:t>
            </a:r>
            <a:r>
              <a:rPr lang="en-CA" altLang="en-US" sz="1600" i="1" dirty="0">
                <a:ea typeface="ＭＳ Ｐゴシック" panose="020B0600070205080204" pitchFamily="34" charset="-128"/>
              </a:rPr>
              <a:t>overwrites</a:t>
            </a:r>
            <a:r>
              <a:rPr lang="en-CA" altLang="en-US" sz="1600" dirty="0">
                <a:ea typeface="ＭＳ Ｐゴシック" panose="020B0600070205080204" pitchFamily="34" charset="-128"/>
              </a:rPr>
              <a:t> previous information</a:t>
            </a:r>
            <a:r>
              <a:rPr lang="en-CA" altLang="en-US" sz="1600" dirty="0" smtClean="0">
                <a:ea typeface="ＭＳ Ｐゴシック" panose="020B0600070205080204" pitchFamily="34" charset="-128"/>
              </a:rPr>
              <a:t>.</a:t>
            </a:r>
            <a:endParaRPr lang="en-CA" altLang="en-US" sz="1600" dirty="0"/>
          </a:p>
          <a:p>
            <a:pPr marL="176213" indent="-176213" eaLnBrk="1" hangingPunct="1">
              <a:buFont typeface="Arial" charset="0"/>
              <a:buChar char="•"/>
              <a:tabLst>
                <a:tab pos="1254125" algn="l"/>
              </a:tabLst>
              <a:defRPr/>
            </a:pPr>
            <a:r>
              <a:rPr lang="en-CA" altLang="en-US" sz="2000" b="1" dirty="0"/>
              <a:t>Name of the full example (shows output):</a:t>
            </a:r>
            <a:r>
              <a:rPr lang="en-CA" altLang="en-US" sz="2000" dirty="0">
                <a:latin typeface="Times New Roman" pitchFamily="18" charset="0"/>
              </a:rPr>
              <a:t> </a:t>
            </a:r>
            <a:r>
              <a:rPr lang="en-CA" altLang="en-US" sz="2000" dirty="0">
                <a:latin typeface="Consolas" panose="020B0609020204030204" pitchFamily="49" charset="0"/>
              </a:rPr>
              <a:t>3</a:t>
            </a:r>
            <a:r>
              <a:rPr lang="en-CA" altLang="en-US" sz="2000" dirty="0" smtClean="0">
                <a:latin typeface="Consolas" pitchFamily="49" charset="0"/>
                <a:cs typeface="Consolas" pitchFamily="49" charset="0"/>
              </a:rPr>
              <a:t>assignment.py</a:t>
            </a:r>
            <a:endParaRPr lang="en-CA" altLang="en-US" sz="2000" dirty="0">
              <a:latin typeface="Times New Roman" pitchFamily="18" charset="0"/>
            </a:endParaRPr>
          </a:p>
          <a:p>
            <a:pPr lvl="1" eaLnBrk="1" hangingPunct="1">
              <a:tabLst>
                <a:tab pos="1254125" algn="l"/>
              </a:tabLst>
              <a:defRPr/>
            </a:pPr>
            <a:r>
              <a:rPr lang="en-US" altLang="en-US" sz="1800" dirty="0" smtClean="0"/>
              <a:t>Quick </a:t>
            </a:r>
            <a:r>
              <a:rPr lang="en-US" altLang="en-US" sz="1800" dirty="0"/>
              <a:t>tip after using the assignment operator: to show what a variable currently contains put the name of the variable </a:t>
            </a:r>
            <a:r>
              <a:rPr lang="en-US" altLang="en-US" sz="1800" u="sng" dirty="0"/>
              <a:t>without quotes </a:t>
            </a:r>
            <a:r>
              <a:rPr lang="en-US" altLang="en-US" sz="1800" dirty="0"/>
              <a:t>inside the round brackets for the print function e.g.,</a:t>
            </a:r>
          </a:p>
          <a:p>
            <a:pPr lvl="2" eaLnBrk="1" hangingPunct="1">
              <a:tabLst>
                <a:tab pos="1254125" algn="l"/>
              </a:tabLst>
              <a:defRPr/>
            </a:pPr>
            <a:r>
              <a:rPr lang="en-US" altLang="en-US" sz="1600" dirty="0"/>
              <a:t>num = 888 </a:t>
            </a:r>
          </a:p>
          <a:p>
            <a:pPr lvl="2" eaLnBrk="1" hangingPunct="1">
              <a:tabLst>
                <a:tab pos="1254125" algn="l"/>
              </a:tabLst>
              <a:defRPr/>
            </a:pPr>
            <a:r>
              <a:rPr lang="en-US" altLang="en-US" sz="1600" dirty="0">
                <a:latin typeface="Consolas" panose="020B0609020204030204" pitchFamily="49" charset="0"/>
              </a:rPr>
              <a:t>print(num)</a:t>
            </a:r>
            <a:endParaRPr lang="en-CA" altLang="en-US" sz="1600" dirty="0">
              <a:latin typeface="Consolas" panose="020B0609020204030204" pitchFamily="49" charset="0"/>
            </a:endParaRPr>
          </a:p>
          <a:p>
            <a:pPr marL="531813" lvl="1" indent="-176213" eaLnBrk="1" hangingPunct="1">
              <a:buFont typeface="Arial" charset="0"/>
              <a:buChar char="–"/>
              <a:tabLst>
                <a:tab pos="1254125" algn="l"/>
              </a:tabLst>
              <a:defRPr/>
            </a:pPr>
            <a:endParaRPr lang="en-CA" altLang="en-US" sz="2400" dirty="0">
              <a:latin typeface="Times New Roman" pitchFamily="18" charset="0"/>
            </a:endParaRPr>
          </a:p>
          <a:p>
            <a:pPr>
              <a:buFont typeface="Arial" charset="0"/>
              <a:buChar char="•"/>
              <a:defRPr/>
            </a:pPr>
            <a:endParaRPr lang="en-US" dirty="0"/>
          </a:p>
        </p:txBody>
      </p:sp>
    </p:spTree>
    <p:extLst>
      <p:ext uri="{BB962C8B-B14F-4D97-AF65-F5344CB8AC3E}">
        <p14:creationId xmlns:p14="http://schemas.microsoft.com/office/powerpoint/2010/main" val="2294256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r>
              <a:rPr lang="en-US" altLang="en-US" dirty="0">
                <a:latin typeface="Consolas" panose="020B0609020204030204" pitchFamily="49" charset="0"/>
                <a:cs typeface="Consolas" panose="020B0609020204030204" pitchFamily="49" charset="0"/>
              </a:rPr>
              <a:t>Print("… ")</a:t>
            </a:r>
            <a:r>
              <a:rPr lang="en-US" altLang="en-US" dirty="0"/>
              <a:t> Vs. </a:t>
            </a:r>
            <a:r>
              <a:rPr lang="en-US" altLang="en-US" dirty="0">
                <a:latin typeface="Consolas" panose="020B0609020204030204" pitchFamily="49" charset="0"/>
                <a:cs typeface="Consolas" panose="020B0609020204030204" pitchFamily="49" charset="0"/>
              </a:rPr>
              <a:t>Print(&lt;</a:t>
            </a:r>
            <a:r>
              <a:rPr lang="en-US" altLang="en-US" i="1" dirty="0">
                <a:latin typeface="Consolas" panose="020B0609020204030204" pitchFamily="49" charset="0"/>
                <a:cs typeface="Consolas" panose="020B0609020204030204" pitchFamily="49" charset="0"/>
              </a:rPr>
              <a:t>name</a:t>
            </a:r>
            <a:r>
              <a:rPr lang="en-US" altLang="en-US" dirty="0">
                <a:latin typeface="Consolas" panose="020B0609020204030204" pitchFamily="49" charset="0"/>
                <a:cs typeface="Consolas" panose="020B0609020204030204" pitchFamily="49" charset="0"/>
              </a:rPr>
              <a:t>&gt;)</a:t>
            </a:r>
          </a:p>
        </p:txBody>
      </p:sp>
      <p:sp>
        <p:nvSpPr>
          <p:cNvPr id="3" name="Content Placeholder 2"/>
          <p:cNvSpPr>
            <a:spLocks noGrp="1"/>
          </p:cNvSpPr>
          <p:nvPr>
            <p:ph idx="1"/>
          </p:nvPr>
        </p:nvSpPr>
        <p:spPr/>
        <p:txBody>
          <a:bodyPr/>
          <a:lstStyle/>
          <a:p>
            <a:r>
              <a:rPr lang="en-US" altLang="en-US" dirty="0"/>
              <a:t>Enclosing the value in brackets </a:t>
            </a:r>
            <a:r>
              <a:rPr lang="en-US" altLang="en-US" b="1" dirty="0">
                <a:solidFill>
                  <a:srgbClr val="FF0000"/>
                </a:solidFill>
              </a:rPr>
              <a:t>with quotes </a:t>
            </a:r>
            <a:r>
              <a:rPr lang="en-US" altLang="en-US" dirty="0"/>
              <a:t>means the value in between the quotes will be literally displayed onscreen.</a:t>
            </a:r>
          </a:p>
          <a:p>
            <a:r>
              <a:rPr lang="en-US" altLang="en-US" b="1" dirty="0">
                <a:solidFill>
                  <a:srgbClr val="0000FF"/>
                </a:solidFill>
              </a:rPr>
              <a:t>Excluding the quotes</a:t>
            </a:r>
            <a:r>
              <a:rPr lang="en-US" altLang="en-US" dirty="0"/>
              <a:t> will display the contents of a memory location.</a:t>
            </a:r>
          </a:p>
          <a:p>
            <a:r>
              <a:rPr lang="en-US" altLang="en-US" b="1" dirty="0"/>
              <a:t>Name of the full example: </a:t>
            </a:r>
            <a:r>
              <a:rPr lang="en-US" altLang="en-US" dirty="0">
                <a:latin typeface="Consolas" panose="020B0609020204030204" pitchFamily="49" charset="0"/>
              </a:rPr>
              <a:t>4</a:t>
            </a:r>
            <a:r>
              <a:rPr lang="en-US" altLang="en-US" dirty="0" smtClean="0">
                <a:latin typeface="Consolas" panose="020B0609020204030204" pitchFamily="49" charset="0"/>
              </a:rPr>
              <a:t>outputQuotes.py</a:t>
            </a:r>
            <a:endParaRPr lang="en-US" altLang="en-US" dirty="0">
              <a:latin typeface="Consolas" panose="020B0609020204030204" pitchFamily="49" charset="0"/>
            </a:endParaRPr>
          </a:p>
          <a:p>
            <a:pPr marL="342900" lvl="1" indent="0">
              <a:buFont typeface="Arial" panose="020B0604020202020204" pitchFamily="34" charset="0"/>
              <a:buNone/>
            </a:pPr>
            <a:r>
              <a:rPr lang="en-US" altLang="en-US" dirty="0">
                <a:latin typeface="Consolas" panose="020B0609020204030204" pitchFamily="49" charset="0"/>
                <a:cs typeface="Consolas" panose="020B0609020204030204" pitchFamily="49" charset="0"/>
              </a:rPr>
              <a:t>aString = "Some message"</a:t>
            </a:r>
          </a:p>
          <a:p>
            <a:pPr marL="342900" lvl="1" indent="0">
              <a:buFont typeface="Arial" panose="020B0604020202020204" pitchFamily="34" charset="0"/>
              <a:buNone/>
            </a:pPr>
            <a:r>
              <a:rPr lang="en-US" altLang="en-US" b="1" dirty="0">
                <a:solidFill>
                  <a:srgbClr val="0000FF"/>
                </a:solidFill>
                <a:latin typeface="Consolas" panose="020B0609020204030204" pitchFamily="49" charset="0"/>
                <a:cs typeface="Consolas" panose="020B0609020204030204" pitchFamily="49" charset="0"/>
              </a:rPr>
              <a:t>print(aString)</a:t>
            </a:r>
          </a:p>
          <a:p>
            <a:pPr marL="342900" lvl="1" indent="0">
              <a:buFont typeface="Arial" panose="020B0604020202020204" pitchFamily="34" charset="0"/>
              <a:buNone/>
            </a:pPr>
            <a:r>
              <a:rPr lang="en-US" altLang="en-US" b="1" dirty="0">
                <a:solidFill>
                  <a:srgbClr val="FF0000"/>
                </a:solidFill>
                <a:latin typeface="Consolas" panose="020B0609020204030204" pitchFamily="49" charset="0"/>
                <a:cs typeface="Consolas" panose="020B0609020204030204" pitchFamily="49" charset="0"/>
              </a:rPr>
              <a:t>print("aString")</a:t>
            </a:r>
          </a:p>
        </p:txBody>
      </p:sp>
      <p:pic>
        <p:nvPicPr>
          <p:cNvPr id="2078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7600" y="3581400"/>
            <a:ext cx="2628900" cy="76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Lst>
        </p:spPr>
      </p:pic>
    </p:spTree>
    <p:extLst>
      <p:ext uri="{BB962C8B-B14F-4D97-AF65-F5344CB8AC3E}">
        <p14:creationId xmlns:p14="http://schemas.microsoft.com/office/powerpoint/2010/main" val="4262754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2078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457200" y="260350"/>
            <a:ext cx="8229600" cy="730250"/>
          </a:xfrm>
        </p:spPr>
        <p:txBody>
          <a:bodyPr/>
          <a:lstStyle/>
          <a:p>
            <a:pPr eaLnBrk="1" hangingPunct="1"/>
            <a:r>
              <a:rPr lang="en-US" altLang="en-US" dirty="0" smtClean="0"/>
              <a:t>Variable Naming Conventions</a:t>
            </a:r>
          </a:p>
        </p:txBody>
      </p:sp>
      <p:sp>
        <p:nvSpPr>
          <p:cNvPr id="3" name="Content Placeholder 2"/>
          <p:cNvSpPr>
            <a:spLocks noGrp="1"/>
          </p:cNvSpPr>
          <p:nvPr>
            <p:ph idx="1"/>
          </p:nvPr>
        </p:nvSpPr>
        <p:spPr/>
        <p:txBody>
          <a:bodyPr/>
          <a:lstStyle/>
          <a:p>
            <a:pPr eaLnBrk="1" hangingPunct="1">
              <a:tabLst>
                <a:tab pos="1254125" algn="l"/>
              </a:tabLst>
            </a:pPr>
            <a:r>
              <a:rPr lang="en-US" altLang="en-US" dirty="0" smtClean="0"/>
              <a:t>Python requirements (python rules): </a:t>
            </a:r>
          </a:p>
          <a:p>
            <a:pPr lvl="1" eaLnBrk="1" hangingPunct="1">
              <a:tabLst>
                <a:tab pos="1254125" algn="l"/>
              </a:tabLst>
            </a:pPr>
            <a:r>
              <a:rPr lang="en-US" altLang="en-US" dirty="0" smtClean="0"/>
              <a:t>Rules built into the Python language for writing a program.</a:t>
            </a:r>
          </a:p>
          <a:p>
            <a:pPr lvl="1" eaLnBrk="1" hangingPunct="1">
              <a:tabLst>
                <a:tab pos="1254125" algn="l"/>
              </a:tabLst>
            </a:pPr>
            <a:r>
              <a:rPr lang="en-US" altLang="en-US" dirty="0" smtClean="0"/>
              <a:t>Somewhat analogous to the grammar of a ‘human’ language.</a:t>
            </a:r>
          </a:p>
          <a:p>
            <a:pPr eaLnBrk="1" hangingPunct="1">
              <a:tabLst>
                <a:tab pos="1254125" algn="l"/>
              </a:tabLst>
            </a:pPr>
            <a:r>
              <a:rPr lang="en-US" altLang="en-US" dirty="0" smtClean="0"/>
              <a:t>Style requirements (writing guidelines):</a:t>
            </a:r>
          </a:p>
          <a:p>
            <a:pPr lvl="1" eaLnBrk="1" hangingPunct="1">
              <a:tabLst>
                <a:tab pos="1254125" algn="l"/>
              </a:tabLst>
            </a:pPr>
            <a:r>
              <a:rPr lang="en-US" altLang="en-US" dirty="0" smtClean="0"/>
              <a:t>Approaches for producing a well written program.</a:t>
            </a:r>
          </a:p>
          <a:p>
            <a:pPr lvl="1" eaLnBrk="1" hangingPunct="1">
              <a:tabLst>
                <a:tab pos="1254125" algn="l"/>
              </a:tabLst>
            </a:pPr>
            <a:r>
              <a:rPr lang="en-US" altLang="en-US" dirty="0" smtClean="0"/>
              <a:t>(The real life analogy is that something written in a human language may follow the grammar but still be poorly written).</a:t>
            </a:r>
          </a:p>
          <a:p>
            <a:pPr lvl="1" eaLnBrk="1" hangingPunct="1">
              <a:tabLst>
                <a:tab pos="1254125" algn="l"/>
              </a:tabLst>
            </a:pPr>
            <a:r>
              <a:rPr lang="en-US" altLang="en-US" dirty="0" smtClean="0"/>
              <a:t>If style requirements are not followed then the program can still be translated but there may be other problems (not the least of which is a reduced assignment grade - more on this during the term).</a:t>
            </a:r>
          </a:p>
        </p:txBody>
      </p:sp>
    </p:spTree>
    <p:extLst>
      <p:ext uri="{BB962C8B-B14F-4D97-AF65-F5344CB8AC3E}">
        <p14:creationId xmlns:p14="http://schemas.microsoft.com/office/powerpoint/2010/main" val="99582018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57200" y="260350"/>
            <a:ext cx="8229600" cy="730250"/>
          </a:xfrm>
          <a:noFill/>
        </p:spPr>
        <p:txBody>
          <a:bodyPr/>
          <a:lstStyle/>
          <a:p>
            <a:pPr eaLnBrk="1" hangingPunct="1"/>
            <a:r>
              <a:rPr lang="en-CA" altLang="en-US" smtClean="0"/>
              <a:t>Variable Naming Conventions (2)</a:t>
            </a:r>
            <a:endParaRPr lang="en-US" altLang="en-US" smtClean="0"/>
          </a:p>
        </p:txBody>
      </p:sp>
      <p:sp>
        <p:nvSpPr>
          <p:cNvPr id="218115" name="Rectangle 3"/>
          <p:cNvSpPr>
            <a:spLocks noGrp="1" noChangeArrowheads="1"/>
          </p:cNvSpPr>
          <p:nvPr>
            <p:ph idx="1"/>
          </p:nvPr>
        </p:nvSpPr>
        <p:spPr>
          <a:xfrm>
            <a:off x="457200" y="1143000"/>
            <a:ext cx="3886200" cy="5410200"/>
          </a:xfrm>
        </p:spPr>
        <p:txBody>
          <a:bodyPr/>
          <a:lstStyle/>
          <a:p>
            <a:pPr marL="346075" lvl="1" indent="-346075" eaLnBrk="1" hangingPunct="1">
              <a:buFont typeface="Calibri" panose="020F0502020204030204" pitchFamily="34" charset="0"/>
              <a:buAutoNum type="arabicPeriod"/>
            </a:pPr>
            <a:r>
              <a:rPr lang="en-CA" altLang="en-US" sz="2400" smtClean="0"/>
              <a:t>Style requirement: The name should be meaningful.</a:t>
            </a:r>
          </a:p>
          <a:p>
            <a:pPr marL="346075" lvl="1" indent="-346075" eaLnBrk="1" hangingPunct="1">
              <a:buFont typeface="Calibri" panose="020F0502020204030204" pitchFamily="34" charset="0"/>
              <a:buAutoNum type="arabicPeriod"/>
            </a:pPr>
            <a:r>
              <a:rPr lang="en-CA" altLang="en-US" sz="2400" smtClean="0"/>
              <a:t>Style and Python requirement: Names </a:t>
            </a:r>
            <a:r>
              <a:rPr lang="en-CA" altLang="en-US" sz="2400" i="1" smtClean="0"/>
              <a:t>must </a:t>
            </a:r>
            <a:r>
              <a:rPr lang="en-CA" altLang="en-US" sz="2400" smtClean="0"/>
              <a:t>start with a letter (Python requirement) and </a:t>
            </a:r>
            <a:r>
              <a:rPr lang="en-CA" altLang="en-US" sz="2400" i="1" smtClean="0"/>
              <a:t>should not</a:t>
            </a:r>
            <a:r>
              <a:rPr lang="en-CA" altLang="en-US" sz="2400" smtClean="0"/>
              <a:t> begin with an underscore (style requirement).</a:t>
            </a:r>
          </a:p>
          <a:p>
            <a:pPr marL="346075" lvl="1" indent="-346075" eaLnBrk="1" hangingPunct="1">
              <a:buFont typeface="Calibri" panose="020F0502020204030204" pitchFamily="34" charset="0"/>
              <a:buAutoNum type="arabicPeriod"/>
            </a:pPr>
            <a:r>
              <a:rPr lang="en-CA" altLang="en-US" sz="2400" smtClean="0"/>
              <a:t>Style requirement: Names are case sensitive but avoid distinguishing variable names only by case.</a:t>
            </a:r>
          </a:p>
        </p:txBody>
      </p:sp>
      <p:sp>
        <p:nvSpPr>
          <p:cNvPr id="31748" name="TextBox 2"/>
          <p:cNvSpPr txBox="1">
            <a:spLocks noChangeArrowheads="1"/>
          </p:cNvSpPr>
          <p:nvPr/>
        </p:nvSpPr>
        <p:spPr bwMode="auto">
          <a:xfrm>
            <a:off x="5133975" y="1066800"/>
            <a:ext cx="4010025"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000" b="1">
                <a:latin typeface="Arial" panose="020B0604020202020204" pitchFamily="34" charset="0"/>
              </a:rPr>
              <a:t>Examples</a:t>
            </a:r>
          </a:p>
          <a:p>
            <a:pPr eaLnBrk="1" hangingPunct="1">
              <a:spcBef>
                <a:spcPct val="0"/>
              </a:spcBef>
              <a:buFontTx/>
              <a:buNone/>
            </a:pPr>
            <a:r>
              <a:rPr lang="en-US" altLang="en-US" sz="2000">
                <a:latin typeface="Arial" panose="020B0604020202020204" pitchFamily="34" charset="0"/>
              </a:rPr>
              <a:t>#1:</a:t>
            </a:r>
          </a:p>
          <a:p>
            <a:pPr eaLnBrk="1" hangingPunct="1">
              <a:spcBef>
                <a:spcPct val="0"/>
              </a:spcBef>
              <a:buFontTx/>
              <a:buNone/>
            </a:pPr>
            <a:r>
              <a:rPr lang="en-US" altLang="en-US" sz="2000">
                <a:latin typeface="Consolas" panose="020B0609020204030204" pitchFamily="49" charset="0"/>
                <a:cs typeface="Consolas" panose="020B0609020204030204" pitchFamily="49" charset="0"/>
              </a:rPr>
              <a:t>age</a:t>
            </a:r>
            <a:r>
              <a:rPr lang="en-US" altLang="en-US" sz="2000">
                <a:latin typeface="Arial" panose="020B0604020202020204" pitchFamily="34" charset="0"/>
              </a:rPr>
              <a:t> (yes)	</a:t>
            </a:r>
            <a:r>
              <a:rPr lang="en-US" altLang="en-US" sz="2000">
                <a:latin typeface="Consolas" panose="020B0609020204030204" pitchFamily="49" charset="0"/>
                <a:cs typeface="Consolas" panose="020B0609020204030204" pitchFamily="49" charset="0"/>
              </a:rPr>
              <a:t>x, y </a:t>
            </a:r>
            <a:r>
              <a:rPr lang="en-US" altLang="en-US" sz="2000">
                <a:latin typeface="Arial" panose="020B0604020202020204" pitchFamily="34" charset="0"/>
              </a:rPr>
              <a:t>(no)</a:t>
            </a:r>
          </a:p>
          <a:p>
            <a:pPr eaLnBrk="1" hangingPunct="1">
              <a:spcBef>
                <a:spcPct val="0"/>
              </a:spcBef>
              <a:buFontTx/>
              <a:buNone/>
            </a:pPr>
            <a:endParaRPr lang="en-US" altLang="en-US" sz="2000">
              <a:latin typeface="Arial" panose="020B0604020202020204" pitchFamily="34" charset="0"/>
            </a:endParaRPr>
          </a:p>
          <a:p>
            <a:pPr eaLnBrk="1" hangingPunct="1">
              <a:spcBef>
                <a:spcPct val="0"/>
              </a:spcBef>
              <a:buFontTx/>
              <a:buNone/>
            </a:pPr>
            <a:r>
              <a:rPr lang="en-US" altLang="en-US" sz="2000">
                <a:latin typeface="Arial" panose="020B0604020202020204" pitchFamily="34" charset="0"/>
              </a:rPr>
              <a:t>#2</a:t>
            </a:r>
          </a:p>
          <a:p>
            <a:pPr eaLnBrk="1" hangingPunct="1">
              <a:spcBef>
                <a:spcPct val="0"/>
              </a:spcBef>
              <a:buFontTx/>
              <a:buNone/>
            </a:pPr>
            <a:r>
              <a:rPr lang="en-US" altLang="en-US" sz="2000">
                <a:latin typeface="Consolas" panose="020B0609020204030204" pitchFamily="49" charset="0"/>
                <a:cs typeface="Consolas" panose="020B0609020204030204" pitchFamily="49" charset="0"/>
              </a:rPr>
              <a:t>height</a:t>
            </a:r>
            <a:r>
              <a:rPr lang="en-US" altLang="en-US" sz="2000"/>
              <a:t> (yes)	</a:t>
            </a:r>
            <a:r>
              <a:rPr lang="en-US" altLang="en-US" sz="2000">
                <a:latin typeface="Consolas" panose="020B0609020204030204" pitchFamily="49" charset="0"/>
                <a:cs typeface="Consolas" panose="020B0609020204030204" pitchFamily="49" charset="0"/>
              </a:rPr>
              <a:t>2x</a:t>
            </a:r>
            <a:r>
              <a:rPr lang="en-US" altLang="en-US" sz="2000"/>
              <a:t>, </a:t>
            </a:r>
            <a:r>
              <a:rPr lang="en-US" altLang="en-US" sz="2000">
                <a:latin typeface="Consolas" panose="020B0609020204030204" pitchFamily="49" charset="0"/>
                <a:cs typeface="Consolas" panose="020B0609020204030204" pitchFamily="49" charset="0"/>
              </a:rPr>
              <a:t>_height </a:t>
            </a:r>
            <a:r>
              <a:rPr lang="en-US" altLang="en-US" sz="2000"/>
              <a:t>(no)</a:t>
            </a:r>
          </a:p>
          <a:p>
            <a:pPr eaLnBrk="1" hangingPunct="1">
              <a:spcBef>
                <a:spcPct val="0"/>
              </a:spcBef>
              <a:buFontTx/>
              <a:buNone/>
            </a:pPr>
            <a:endParaRPr lang="en-US" altLang="en-US" sz="2000"/>
          </a:p>
          <a:p>
            <a:pPr eaLnBrk="1" hangingPunct="1">
              <a:spcBef>
                <a:spcPct val="0"/>
              </a:spcBef>
              <a:buFontTx/>
              <a:buNone/>
            </a:pPr>
            <a:endParaRPr lang="en-US" altLang="en-US" sz="2000"/>
          </a:p>
          <a:p>
            <a:pPr eaLnBrk="1" hangingPunct="1">
              <a:spcBef>
                <a:spcPct val="0"/>
              </a:spcBef>
              <a:buFontTx/>
              <a:buNone/>
            </a:pPr>
            <a:endParaRPr lang="en-US" altLang="en-US" sz="2000"/>
          </a:p>
          <a:p>
            <a:pPr eaLnBrk="1" hangingPunct="1">
              <a:spcBef>
                <a:spcPct val="0"/>
              </a:spcBef>
              <a:buFontTx/>
              <a:buNone/>
            </a:pPr>
            <a:endParaRPr lang="en-US" altLang="en-US" sz="2000"/>
          </a:p>
          <a:p>
            <a:pPr eaLnBrk="1" hangingPunct="1">
              <a:spcBef>
                <a:spcPct val="0"/>
              </a:spcBef>
              <a:buFontTx/>
              <a:buNone/>
            </a:pPr>
            <a:endParaRPr lang="en-US" altLang="en-US" sz="2000"/>
          </a:p>
          <a:p>
            <a:pPr eaLnBrk="1" hangingPunct="1">
              <a:spcBef>
                <a:spcPct val="0"/>
              </a:spcBef>
              <a:buFontTx/>
              <a:buNone/>
            </a:pPr>
            <a:endParaRPr lang="en-US" altLang="en-US" sz="2000"/>
          </a:p>
          <a:p>
            <a:pPr eaLnBrk="1" hangingPunct="1">
              <a:spcBef>
                <a:spcPts val="1200"/>
              </a:spcBef>
              <a:buFontTx/>
              <a:buNone/>
            </a:pPr>
            <a:r>
              <a:rPr lang="en-US" altLang="en-US" sz="2000"/>
              <a:t>#3</a:t>
            </a:r>
          </a:p>
          <a:p>
            <a:pPr eaLnBrk="1" hangingPunct="1">
              <a:spcBef>
                <a:spcPct val="0"/>
              </a:spcBef>
              <a:buFontTx/>
              <a:buNone/>
            </a:pPr>
            <a:r>
              <a:rPr lang="en-US" altLang="en-US" sz="2000">
                <a:latin typeface="Consolas" panose="020B0609020204030204" pitchFamily="49" charset="0"/>
                <a:cs typeface="Consolas" panose="020B0609020204030204" pitchFamily="49" charset="0"/>
              </a:rPr>
              <a:t>Name</a:t>
            </a:r>
            <a:r>
              <a:rPr lang="en-US" altLang="en-US" sz="2000"/>
              <a:t>, </a:t>
            </a:r>
            <a:r>
              <a:rPr lang="en-US" altLang="en-US" sz="2000">
                <a:latin typeface="Consolas" panose="020B0609020204030204" pitchFamily="49" charset="0"/>
                <a:cs typeface="Consolas" panose="020B0609020204030204" pitchFamily="49" charset="0"/>
              </a:rPr>
              <a:t>name</a:t>
            </a:r>
            <a:r>
              <a:rPr lang="en-US" altLang="en-US" sz="2000"/>
              <a:t>, </a:t>
            </a:r>
            <a:r>
              <a:rPr lang="en-US" altLang="en-US" sz="2000">
                <a:latin typeface="Consolas" panose="020B0609020204030204" pitchFamily="49" charset="0"/>
                <a:cs typeface="Consolas" panose="020B0609020204030204" pitchFamily="49" charset="0"/>
              </a:rPr>
              <a:t>nAme</a:t>
            </a:r>
            <a:r>
              <a:rPr lang="en-US" altLang="en-US" sz="2000"/>
              <a:t> (no to this trio)</a:t>
            </a:r>
          </a:p>
          <a:p>
            <a:pPr eaLnBrk="1" hangingPunct="1">
              <a:spcBef>
                <a:spcPct val="0"/>
              </a:spcBef>
              <a:buFontTx/>
              <a:buNone/>
            </a:pPr>
            <a:endParaRPr lang="en-US" altLang="en-US" sz="2000">
              <a:latin typeface="Arial" panose="020B0604020202020204" pitchFamily="34" charset="0"/>
            </a:endParaRPr>
          </a:p>
          <a:p>
            <a:pPr eaLnBrk="1" hangingPunct="1">
              <a:spcBef>
                <a:spcPct val="0"/>
              </a:spcBef>
              <a:buFontTx/>
              <a:buNone/>
            </a:pPr>
            <a:endParaRPr lang="en-US" altLang="en-US" sz="2000">
              <a:latin typeface="Arial" panose="020B0604020202020204" pitchFamily="34" charset="0"/>
            </a:endParaRPr>
          </a:p>
          <a:p>
            <a:pPr eaLnBrk="1" hangingPunct="1">
              <a:spcBef>
                <a:spcPct val="0"/>
              </a:spcBef>
              <a:buFontTx/>
              <a:buNone/>
            </a:pPr>
            <a:endParaRPr lang="en-US" altLang="en-US" sz="2000">
              <a:latin typeface="Arial" panose="020B0604020202020204" pitchFamily="34" charset="0"/>
            </a:endParaRPr>
          </a:p>
        </p:txBody>
      </p:sp>
    </p:spTree>
    <p:extLst>
      <p:ext uri="{BB962C8B-B14F-4D97-AF65-F5344CB8AC3E}">
        <p14:creationId xmlns:p14="http://schemas.microsoft.com/office/powerpoint/2010/main" val="223778884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811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1748">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1748">
                                            <p:txEl>
                                              <p:pRg st="1" end="1"/>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1748">
                                            <p:txEl>
                                              <p:pRg st="2" end="2"/>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18115">
                                            <p:txEl>
                                              <p:pRg st="1" end="1"/>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1748">
                                            <p:txEl>
                                              <p:pRg st="4" end="4"/>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1748">
                                            <p:txEl>
                                              <p:pRg st="5" end="5"/>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18115">
                                            <p:txEl>
                                              <p:pRg st="2" end="2"/>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1748">
                                            <p:txEl>
                                              <p:pRg st="12" end="12"/>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1748">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8115" grpId="0" build="p" bldLvl="3"/>
      <p:bldP spid="31748"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57200" y="260350"/>
            <a:ext cx="8229600" cy="730250"/>
          </a:xfrm>
          <a:noFill/>
        </p:spPr>
        <p:txBody>
          <a:bodyPr/>
          <a:lstStyle/>
          <a:p>
            <a:pPr eaLnBrk="1" hangingPunct="1"/>
            <a:r>
              <a:rPr lang="en-CA" altLang="en-US" dirty="0" smtClean="0"/>
              <a:t>Variable Naming Conventions </a:t>
            </a:r>
            <a:r>
              <a:rPr lang="en-CA" altLang="en-US" dirty="0" smtClean="0"/>
              <a:t>(3)</a:t>
            </a:r>
            <a:endParaRPr lang="en-US" altLang="en-US" dirty="0" smtClean="0"/>
          </a:p>
        </p:txBody>
      </p:sp>
      <p:sp>
        <p:nvSpPr>
          <p:cNvPr id="218115" name="Rectangle 3"/>
          <p:cNvSpPr>
            <a:spLocks noGrp="1" noChangeArrowheads="1"/>
          </p:cNvSpPr>
          <p:nvPr>
            <p:ph idx="1"/>
          </p:nvPr>
        </p:nvSpPr>
        <p:spPr>
          <a:xfrm>
            <a:off x="457200" y="1143000"/>
            <a:ext cx="4419600" cy="5410200"/>
          </a:xfrm>
        </p:spPr>
        <p:txBody>
          <a:bodyPr rtlCol="0">
            <a:noAutofit/>
          </a:bodyPr>
          <a:lstStyle/>
          <a:p>
            <a:pPr marL="339725" lvl="1" indent="-339725" eaLnBrk="1" fontAlgn="auto" hangingPunct="1">
              <a:spcAft>
                <a:spcPts val="0"/>
              </a:spcAft>
              <a:buFont typeface="+mj-lt"/>
              <a:buAutoNum type="arabicPeriod" startAt="4"/>
              <a:defRPr/>
            </a:pPr>
            <a:r>
              <a:rPr lang="en-CA" dirty="0" smtClean="0"/>
              <a:t>Style requirement: Variable names should generally be all lower case (see the next point for the exception).</a:t>
            </a:r>
          </a:p>
          <a:p>
            <a:pPr marL="346075" lvl="1" indent="-346075" eaLnBrk="1" fontAlgn="auto" hangingPunct="1">
              <a:spcAft>
                <a:spcPts val="0"/>
              </a:spcAft>
              <a:buFont typeface="+mj-lt"/>
              <a:buAutoNum type="arabicPeriod" startAt="4"/>
              <a:defRPr/>
            </a:pPr>
            <a:r>
              <a:rPr lang="en-CA" dirty="0" smtClean="0"/>
              <a:t>Style requirement: For names composed of multiple words separate each word by capitalizing the first letter of each word (save for the first word) or by using an underscore. (Either approach is acceptable but don’t mix and match.)</a:t>
            </a:r>
          </a:p>
          <a:p>
            <a:pPr marL="346075" lvl="1" indent="-346075" eaLnBrk="1" fontAlgn="auto" hangingPunct="1">
              <a:spcAft>
                <a:spcPts val="0"/>
              </a:spcAft>
              <a:buFont typeface="+mj-lt"/>
              <a:buAutoNum type="arabicPeriod" startAt="4"/>
              <a:defRPr/>
            </a:pPr>
            <a:r>
              <a:rPr lang="en-CA" dirty="0" smtClean="0"/>
              <a:t>Python requirement: Can't be a keyword e.g. print()</a:t>
            </a:r>
          </a:p>
        </p:txBody>
      </p:sp>
      <p:sp>
        <p:nvSpPr>
          <p:cNvPr id="32772" name="TextBox 2"/>
          <p:cNvSpPr txBox="1">
            <a:spLocks noChangeArrowheads="1"/>
          </p:cNvSpPr>
          <p:nvPr/>
        </p:nvSpPr>
        <p:spPr bwMode="auto">
          <a:xfrm>
            <a:off x="5257800" y="947596"/>
            <a:ext cx="4010025"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000" b="1" dirty="0">
                <a:latin typeface="Arial" panose="020B0604020202020204" pitchFamily="34" charset="0"/>
              </a:rPr>
              <a:t>Examples</a:t>
            </a:r>
          </a:p>
          <a:p>
            <a:pPr eaLnBrk="1" hangingPunct="1">
              <a:spcBef>
                <a:spcPct val="0"/>
              </a:spcBef>
              <a:buFontTx/>
              <a:buNone/>
            </a:pPr>
            <a:r>
              <a:rPr lang="en-US" altLang="en-US" sz="1800" dirty="0">
                <a:latin typeface="Arial" panose="020B0604020202020204" pitchFamily="34" charset="0"/>
              </a:rPr>
              <a:t>#4:</a:t>
            </a:r>
          </a:p>
          <a:p>
            <a:pPr eaLnBrk="1" hangingPunct="1">
              <a:spcBef>
                <a:spcPct val="0"/>
              </a:spcBef>
              <a:buFontTx/>
              <a:buNone/>
            </a:pPr>
            <a:r>
              <a:rPr lang="en-US" altLang="en-US" sz="1800" dirty="0">
                <a:latin typeface="Consolas" panose="020B0609020204030204" pitchFamily="49" charset="0"/>
                <a:cs typeface="Consolas" panose="020B0609020204030204" pitchFamily="49" charset="0"/>
              </a:rPr>
              <a:t>age</a:t>
            </a:r>
            <a:r>
              <a:rPr lang="en-US" altLang="en-US" sz="1800" dirty="0">
                <a:latin typeface="Arial" panose="020B0604020202020204" pitchFamily="34" charset="0"/>
              </a:rPr>
              <a:t>, </a:t>
            </a:r>
            <a:r>
              <a:rPr lang="en-US" altLang="en-US" sz="1800" dirty="0">
                <a:latin typeface="Consolas" panose="020B0609020204030204" pitchFamily="49" charset="0"/>
                <a:cs typeface="Consolas" panose="020B0609020204030204" pitchFamily="49" charset="0"/>
              </a:rPr>
              <a:t>height</a:t>
            </a:r>
            <a:r>
              <a:rPr lang="en-US" altLang="en-US" sz="1800" dirty="0">
                <a:latin typeface="Arial" panose="020B0604020202020204" pitchFamily="34" charset="0"/>
              </a:rPr>
              <a:t>, </a:t>
            </a:r>
            <a:r>
              <a:rPr lang="en-US" altLang="en-US" sz="1800" dirty="0">
                <a:latin typeface="Consolas" panose="020B0609020204030204" pitchFamily="49" charset="0"/>
                <a:cs typeface="Consolas" panose="020B0609020204030204" pitchFamily="49" charset="0"/>
              </a:rPr>
              <a:t>weight</a:t>
            </a:r>
            <a:r>
              <a:rPr lang="en-US" altLang="en-US" sz="1800" dirty="0">
                <a:latin typeface="Arial" panose="020B0604020202020204" pitchFamily="34" charset="0"/>
              </a:rPr>
              <a:t>	(yes)</a:t>
            </a:r>
          </a:p>
          <a:p>
            <a:pPr eaLnBrk="1" hangingPunct="1">
              <a:spcBef>
                <a:spcPct val="0"/>
              </a:spcBef>
              <a:buFontTx/>
              <a:buNone/>
            </a:pPr>
            <a:r>
              <a:rPr lang="en-US" altLang="en-US" sz="1800" dirty="0">
                <a:latin typeface="Consolas" panose="020B0609020204030204" pitchFamily="49" charset="0"/>
                <a:cs typeface="Consolas" panose="020B0609020204030204" pitchFamily="49" charset="0"/>
              </a:rPr>
              <a:t>Age</a:t>
            </a:r>
            <a:r>
              <a:rPr lang="en-US" altLang="en-US" sz="1800" dirty="0">
                <a:latin typeface="Arial" panose="020B0604020202020204" pitchFamily="34" charset="0"/>
              </a:rPr>
              <a:t>, </a:t>
            </a:r>
            <a:r>
              <a:rPr lang="en-US" altLang="en-US" sz="1800" dirty="0">
                <a:latin typeface="Consolas" panose="020B0609020204030204" pitchFamily="49" charset="0"/>
                <a:cs typeface="Consolas" panose="020B0609020204030204" pitchFamily="49" charset="0"/>
              </a:rPr>
              <a:t>HEIGHT</a:t>
            </a:r>
            <a:r>
              <a:rPr lang="en-US" altLang="en-US" sz="1800" dirty="0">
                <a:latin typeface="Arial" panose="020B0604020202020204" pitchFamily="34" charset="0"/>
              </a:rPr>
              <a:t>		(no)</a:t>
            </a:r>
          </a:p>
          <a:p>
            <a:pPr eaLnBrk="1" hangingPunct="1">
              <a:spcBef>
                <a:spcPct val="0"/>
              </a:spcBef>
              <a:buFontTx/>
              <a:buNone/>
            </a:pPr>
            <a:endParaRPr lang="en-US" altLang="en-US" sz="1800" dirty="0"/>
          </a:p>
          <a:p>
            <a:pPr eaLnBrk="1" hangingPunct="1">
              <a:spcBef>
                <a:spcPct val="0"/>
              </a:spcBef>
              <a:buFontTx/>
              <a:buNone/>
            </a:pPr>
            <a:r>
              <a:rPr lang="en-US" altLang="en-US" sz="1800" dirty="0">
                <a:latin typeface="Arial" panose="020B0604020202020204" pitchFamily="34" charset="0"/>
              </a:rPr>
              <a:t>#</a:t>
            </a:r>
            <a:r>
              <a:rPr lang="en-US" altLang="en-US" sz="1800" dirty="0" smtClean="0">
                <a:latin typeface="Arial" panose="020B0604020202020204" pitchFamily="34" charset="0"/>
              </a:rPr>
              <a:t>5 (“</a:t>
            </a:r>
            <a:r>
              <a:rPr lang="en-US" altLang="en-US" sz="1800" dirty="0" smtClean="0">
                <a:solidFill>
                  <a:srgbClr val="FF0000"/>
                </a:solidFill>
                <a:latin typeface="Arial" panose="020B0604020202020204" pitchFamily="34" charset="0"/>
              </a:rPr>
              <a:t>camel case</a:t>
            </a:r>
            <a:r>
              <a:rPr lang="en-US" altLang="en-US" sz="1800" dirty="0" smtClean="0">
                <a:latin typeface="Arial" panose="020B0604020202020204" pitchFamily="34" charset="0"/>
              </a:rPr>
              <a:t>”, “</a:t>
            </a:r>
            <a:r>
              <a:rPr lang="en-US" altLang="en-US" sz="1800" dirty="0" smtClean="0">
                <a:solidFill>
                  <a:srgbClr val="0000FF"/>
                </a:solidFill>
                <a:latin typeface="Arial" panose="020B0604020202020204" pitchFamily="34" charset="0"/>
              </a:rPr>
              <a:t>snake case</a:t>
            </a:r>
            <a:r>
              <a:rPr lang="en-US" altLang="en-US" sz="1800" dirty="0" smtClean="0">
                <a:latin typeface="Arial" panose="020B0604020202020204" pitchFamily="34" charset="0"/>
              </a:rPr>
              <a:t>”)</a:t>
            </a:r>
            <a:endParaRPr lang="en-US" altLang="en-US" sz="1800" dirty="0">
              <a:latin typeface="Arial" panose="020B0604020202020204" pitchFamily="34" charset="0"/>
            </a:endParaRPr>
          </a:p>
          <a:p>
            <a:pPr eaLnBrk="1" hangingPunct="1">
              <a:spcBef>
                <a:spcPct val="0"/>
              </a:spcBef>
              <a:buFontTx/>
              <a:buNone/>
            </a:pPr>
            <a:r>
              <a:rPr lang="en-US" altLang="en-US" sz="1800" dirty="0">
                <a:solidFill>
                  <a:srgbClr val="FF0000"/>
                </a:solidFill>
                <a:latin typeface="Consolas" panose="020B0609020204030204" pitchFamily="49" charset="0"/>
                <a:cs typeface="Consolas" panose="020B0609020204030204" pitchFamily="49" charset="0"/>
              </a:rPr>
              <a:t>firstName</a:t>
            </a:r>
            <a:r>
              <a:rPr lang="en-US" altLang="en-US" sz="1800" dirty="0">
                <a:latin typeface="Arial" panose="020B0604020202020204" pitchFamily="34" charset="0"/>
              </a:rPr>
              <a:t>, </a:t>
            </a:r>
            <a:r>
              <a:rPr lang="en-US" altLang="en-US" sz="1800" dirty="0">
                <a:solidFill>
                  <a:srgbClr val="0000FF"/>
                </a:solidFill>
                <a:latin typeface="Consolas" panose="020B0609020204030204" pitchFamily="49" charset="0"/>
                <a:cs typeface="Consolas" panose="020B0609020204030204" pitchFamily="49" charset="0"/>
              </a:rPr>
              <a:t>last_name</a:t>
            </a:r>
            <a:r>
              <a:rPr lang="en-US" altLang="en-US" sz="1800" dirty="0">
                <a:latin typeface="Arial" panose="020B0604020202020204" pitchFamily="34" charset="0"/>
              </a:rPr>
              <a:t>	</a:t>
            </a:r>
          </a:p>
          <a:p>
            <a:pPr eaLnBrk="1" hangingPunct="1">
              <a:spcBef>
                <a:spcPct val="0"/>
              </a:spcBef>
              <a:buFontTx/>
              <a:buNone/>
            </a:pPr>
            <a:r>
              <a:rPr lang="en-US" altLang="en-US" sz="1800" dirty="0">
                <a:latin typeface="Arial" panose="020B0604020202020204" pitchFamily="34" charset="0"/>
              </a:rPr>
              <a:t>(yes to either </a:t>
            </a:r>
            <a:r>
              <a:rPr lang="en-US" altLang="en-US" sz="1800" dirty="0" smtClean="0">
                <a:latin typeface="Arial" panose="020B0604020202020204" pitchFamily="34" charset="0"/>
              </a:rPr>
              <a:t>approach but keep in mind that using the underscore is the convention in python)</a:t>
            </a:r>
            <a:endParaRPr lang="en-US" altLang="en-US" sz="1800" dirty="0">
              <a:latin typeface="Arial" panose="020B0604020202020204" pitchFamily="34" charset="0"/>
            </a:endParaRPr>
          </a:p>
          <a:p>
            <a:pPr eaLnBrk="1" hangingPunct="1">
              <a:spcBef>
                <a:spcPct val="0"/>
              </a:spcBef>
              <a:buFontTx/>
              <a:buNone/>
            </a:pPr>
            <a:endParaRPr lang="en-US" altLang="en-US" sz="2000" dirty="0">
              <a:latin typeface="Arial" panose="020B0604020202020204" pitchFamily="34" charset="0"/>
            </a:endParaRPr>
          </a:p>
          <a:p>
            <a:pPr eaLnBrk="1" hangingPunct="1">
              <a:spcBef>
                <a:spcPct val="0"/>
              </a:spcBef>
              <a:buFontTx/>
              <a:buNone/>
            </a:pPr>
            <a:endParaRPr lang="en-US" altLang="en-US" sz="2000" dirty="0">
              <a:latin typeface="Arial" panose="020B0604020202020204" pitchFamily="34" charset="0"/>
            </a:endParaRPr>
          </a:p>
          <a:p>
            <a:pPr eaLnBrk="1" hangingPunct="1">
              <a:spcBef>
                <a:spcPct val="0"/>
              </a:spcBef>
              <a:buFontTx/>
              <a:buNone/>
            </a:pPr>
            <a:endParaRPr lang="en-US" altLang="en-US" sz="2000" dirty="0">
              <a:latin typeface="Arial" panose="020B0604020202020204" pitchFamily="34" charset="0"/>
            </a:endParaRPr>
          </a:p>
        </p:txBody>
      </p:sp>
    </p:spTree>
    <p:extLst>
      <p:ext uri="{BB962C8B-B14F-4D97-AF65-F5344CB8AC3E}">
        <p14:creationId xmlns:p14="http://schemas.microsoft.com/office/powerpoint/2010/main" val="307455353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811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2772">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2772">
                                            <p:txEl>
                                              <p:pRg st="1" end="1"/>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2772">
                                            <p:txEl>
                                              <p:pRg st="2" end="2"/>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2772">
                                            <p:txEl>
                                              <p:pRg st="3" end="3"/>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18115">
                                            <p:txEl>
                                              <p:pRg st="1" end="1"/>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2772">
                                            <p:txEl>
                                              <p:pRg st="5" end="5"/>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2772">
                                            <p:txEl>
                                              <p:pRg st="6" end="6"/>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2772">
                                            <p:txEl>
                                              <p:pRg st="7" end="7"/>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1811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8115" grpId="0" uiExpand="1" build="p" bldLvl="3"/>
      <p:bldP spid="32772"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457200" y="260350"/>
            <a:ext cx="8229600" cy="730250"/>
          </a:xfrm>
        </p:spPr>
        <p:txBody>
          <a:bodyPr/>
          <a:lstStyle/>
          <a:p>
            <a:pPr eaLnBrk="1" hangingPunct="1"/>
            <a:r>
              <a:rPr lang="en-US" altLang="en-US" dirty="0" smtClean="0"/>
              <a:t>Some Key Words In Python</a:t>
            </a:r>
            <a:endParaRPr lang="en-US" altLang="en-US" baseline="30000" dirty="0" smtClean="0"/>
          </a:p>
        </p:txBody>
      </p:sp>
      <p:sp>
        <p:nvSpPr>
          <p:cNvPr id="33795" name="Rectangle 3"/>
          <p:cNvSpPr>
            <a:spLocks noGrp="1" noChangeArrowheads="1"/>
          </p:cNvSpPr>
          <p:nvPr>
            <p:ph idx="1"/>
          </p:nvPr>
        </p:nvSpPr>
        <p:spPr/>
        <p:txBody>
          <a:bodyPr/>
          <a:lstStyle/>
          <a:p>
            <a:pPr eaLnBrk="1" hangingPunct="1">
              <a:buFontTx/>
              <a:buNone/>
              <a:tabLst>
                <a:tab pos="1254125" algn="l"/>
              </a:tabLst>
            </a:pPr>
            <a:r>
              <a:rPr lang="en-US" altLang="en-US" sz="2000" dirty="0" smtClean="0">
                <a:latin typeface="Consolas" panose="020B0609020204030204" pitchFamily="49" charset="0"/>
                <a:cs typeface="Consolas" panose="020B0609020204030204" pitchFamily="49" charset="0"/>
              </a:rPr>
              <a:t>and		del		from		not		while</a:t>
            </a:r>
          </a:p>
          <a:p>
            <a:pPr eaLnBrk="1" hangingPunct="1">
              <a:buFontTx/>
              <a:buNone/>
              <a:tabLst>
                <a:tab pos="1254125" algn="l"/>
              </a:tabLst>
            </a:pPr>
            <a:r>
              <a:rPr lang="en-US" altLang="en-US" sz="2000" dirty="0" smtClean="0">
                <a:latin typeface="Consolas" panose="020B0609020204030204" pitchFamily="49" charset="0"/>
                <a:cs typeface="Consolas" panose="020B0609020204030204" pitchFamily="49" charset="0"/>
              </a:rPr>
              <a:t>as		elif		global		or		with</a:t>
            </a:r>
          </a:p>
          <a:p>
            <a:pPr eaLnBrk="1" hangingPunct="1">
              <a:buFontTx/>
              <a:buNone/>
              <a:tabLst>
                <a:tab pos="1254125" algn="l"/>
              </a:tabLst>
            </a:pPr>
            <a:r>
              <a:rPr lang="en-US" altLang="en-US" sz="2000" dirty="0" smtClean="0">
                <a:latin typeface="Consolas" panose="020B0609020204030204" pitchFamily="49" charset="0"/>
                <a:cs typeface="Consolas" panose="020B0609020204030204" pitchFamily="49" charset="0"/>
              </a:rPr>
              <a:t>assert		else		if		pass		yield</a:t>
            </a:r>
          </a:p>
          <a:p>
            <a:pPr eaLnBrk="1" hangingPunct="1">
              <a:buFontTx/>
              <a:buNone/>
              <a:tabLst>
                <a:tab pos="1254125" algn="l"/>
              </a:tabLst>
            </a:pPr>
            <a:r>
              <a:rPr lang="en-US" altLang="en-US" sz="2000" dirty="0" smtClean="0">
                <a:latin typeface="Consolas" panose="020B0609020204030204" pitchFamily="49" charset="0"/>
                <a:cs typeface="Consolas" panose="020B0609020204030204" pitchFamily="49" charset="0"/>
              </a:rPr>
              <a:t>break		except		import		print</a:t>
            </a:r>
          </a:p>
          <a:p>
            <a:pPr eaLnBrk="1" hangingPunct="1">
              <a:buFontTx/>
              <a:buNone/>
              <a:tabLst>
                <a:tab pos="1254125" algn="l"/>
              </a:tabLst>
            </a:pPr>
            <a:r>
              <a:rPr lang="en-US" altLang="en-US" sz="2000" dirty="0" smtClean="0">
                <a:latin typeface="Consolas" panose="020B0609020204030204" pitchFamily="49" charset="0"/>
                <a:cs typeface="Consolas" panose="020B0609020204030204" pitchFamily="49" charset="0"/>
              </a:rPr>
              <a:t>class		exec		in		random</a:t>
            </a:r>
          </a:p>
          <a:p>
            <a:pPr eaLnBrk="1" hangingPunct="1">
              <a:buFontTx/>
              <a:buNone/>
              <a:tabLst>
                <a:tab pos="1254125" algn="l"/>
              </a:tabLst>
            </a:pPr>
            <a:r>
              <a:rPr lang="en-US" altLang="en-US" sz="2000" dirty="0" smtClean="0">
                <a:latin typeface="Consolas" panose="020B0609020204030204" pitchFamily="49" charset="0"/>
                <a:cs typeface="Consolas" panose="020B0609020204030204" pitchFamily="49" charset="0"/>
              </a:rPr>
              <a:t>continue		finally	is		return</a:t>
            </a:r>
          </a:p>
          <a:p>
            <a:pPr eaLnBrk="1" hangingPunct="1">
              <a:buFontTx/>
              <a:buNone/>
              <a:tabLst>
                <a:tab pos="1254125" algn="l"/>
              </a:tabLst>
            </a:pPr>
            <a:r>
              <a:rPr lang="en-US" altLang="en-US" sz="2000" dirty="0" smtClean="0">
                <a:latin typeface="Consolas" panose="020B0609020204030204" pitchFamily="49" charset="0"/>
                <a:cs typeface="Consolas" panose="020B0609020204030204" pitchFamily="49" charset="0"/>
              </a:rPr>
              <a:t>def		for		lambda		try</a:t>
            </a:r>
          </a:p>
        </p:txBody>
      </p:sp>
      <p:cxnSp>
        <p:nvCxnSpPr>
          <p:cNvPr id="4" name="Straight Arrow Connector 3"/>
          <p:cNvCxnSpPr/>
          <p:nvPr/>
        </p:nvCxnSpPr>
        <p:spPr bwMode="auto">
          <a:xfrm>
            <a:off x="1752600" y="4867364"/>
            <a:ext cx="1524000" cy="885736"/>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6" name="Group 5"/>
          <p:cNvGrpSpPr/>
          <p:nvPr/>
        </p:nvGrpSpPr>
        <p:grpSpPr>
          <a:xfrm>
            <a:off x="3313" y="3886200"/>
            <a:ext cx="2819400" cy="1581329"/>
            <a:chOff x="3313" y="3886200"/>
            <a:chExt cx="2819400" cy="1581329"/>
          </a:xfrm>
        </p:grpSpPr>
        <p:sp>
          <p:nvSpPr>
            <p:cNvPr id="33796" name="Text Box 4"/>
            <p:cNvSpPr txBox="1">
              <a:spLocks noChangeArrowheads="1"/>
            </p:cNvSpPr>
            <p:nvPr/>
          </p:nvSpPr>
          <p:spPr bwMode="auto">
            <a:xfrm>
              <a:off x="3313" y="4267200"/>
              <a:ext cx="28194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1800" dirty="0">
                  <a:latin typeface="Consolas" panose="020B0609020204030204" pitchFamily="49" charset="0"/>
                </a:rPr>
                <a:t>print("hi")</a:t>
              </a:r>
            </a:p>
            <a:p>
              <a:pPr eaLnBrk="1" hangingPunct="1">
                <a:spcBef>
                  <a:spcPct val="50000"/>
                </a:spcBef>
                <a:buFontTx/>
                <a:buNone/>
              </a:pPr>
              <a:r>
                <a:rPr lang="en-US" altLang="en-US" sz="1800" b="1" dirty="0">
                  <a:solidFill>
                    <a:srgbClr val="FF0000"/>
                  </a:solidFill>
                  <a:latin typeface="Consolas" panose="020B0609020204030204" pitchFamily="49" charset="0"/>
                </a:rPr>
                <a:t>print = "bye"</a:t>
              </a:r>
            </a:p>
            <a:p>
              <a:pPr eaLnBrk="1" hangingPunct="1">
                <a:spcBef>
                  <a:spcPct val="50000"/>
                </a:spcBef>
                <a:buFontTx/>
                <a:buNone/>
              </a:pPr>
              <a:r>
                <a:rPr lang="en-US" altLang="en-US" sz="1800" dirty="0">
                  <a:latin typeface="Consolas" panose="020B0609020204030204" pitchFamily="49" charset="0"/>
                </a:rPr>
                <a:t>print("hi again")</a:t>
              </a:r>
            </a:p>
          </p:txBody>
        </p:sp>
        <p:sp>
          <p:nvSpPr>
            <p:cNvPr id="5" name="Rectangle 4"/>
            <p:cNvSpPr/>
            <p:nvPr/>
          </p:nvSpPr>
          <p:spPr>
            <a:xfrm>
              <a:off x="72887" y="3886200"/>
              <a:ext cx="2133600" cy="3810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Program instructions</a:t>
              </a:r>
              <a:endParaRPr lang="en-CA" dirty="0" smtClean="0">
                <a:solidFill>
                  <a:schemeClr val="tx1"/>
                </a:solidFill>
              </a:endParaRPr>
            </a:p>
          </p:txBody>
        </p:sp>
      </p:grpSp>
      <p:grpSp>
        <p:nvGrpSpPr>
          <p:cNvPr id="7" name="Group 6"/>
          <p:cNvGrpSpPr/>
          <p:nvPr/>
        </p:nvGrpSpPr>
        <p:grpSpPr>
          <a:xfrm>
            <a:off x="3276600" y="5105400"/>
            <a:ext cx="5562600" cy="1447800"/>
            <a:chOff x="3276600" y="5105400"/>
            <a:chExt cx="5562600" cy="1447800"/>
          </a:xfrm>
        </p:grpSpPr>
        <p:pic>
          <p:nvPicPr>
            <p:cNvPr id="2" name="Picture 1"/>
            <p:cNvPicPr>
              <a:picLocks noChangeAspect="1"/>
            </p:cNvPicPr>
            <p:nvPr/>
          </p:nvPicPr>
          <p:blipFill>
            <a:blip r:embed="rId3"/>
            <a:stretch>
              <a:fillRect/>
            </a:stretch>
          </p:blipFill>
          <p:spPr>
            <a:xfrm>
              <a:off x="3276600" y="5753100"/>
              <a:ext cx="5562600" cy="800100"/>
            </a:xfrm>
            <a:prstGeom prst="rect">
              <a:avLst/>
            </a:prstGeom>
          </p:spPr>
        </p:pic>
        <p:sp>
          <p:nvSpPr>
            <p:cNvPr id="10" name="Rectangle 9"/>
            <p:cNvSpPr/>
            <p:nvPr/>
          </p:nvSpPr>
          <p:spPr>
            <a:xfrm>
              <a:off x="3276600" y="5105400"/>
              <a:ext cx="2133600" cy="550217"/>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Result of running the program</a:t>
              </a:r>
              <a:endParaRPr lang="en-CA" dirty="0" smtClean="0">
                <a:solidFill>
                  <a:schemeClr val="tx1"/>
                </a:solidFill>
              </a:endParaRPr>
            </a:p>
          </p:txBody>
        </p:sp>
      </p:grpSp>
    </p:spTree>
    <p:extLst>
      <p:ext uri="{BB962C8B-B14F-4D97-AF65-F5344CB8AC3E}">
        <p14:creationId xmlns:p14="http://schemas.microsoft.com/office/powerpoint/2010/main" val="229494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up)">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up)">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up)">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457200" y="260350"/>
            <a:ext cx="8229600" cy="730250"/>
          </a:xfrm>
        </p:spPr>
        <p:txBody>
          <a:bodyPr/>
          <a:lstStyle/>
          <a:p>
            <a:pPr eaLnBrk="1" hangingPunct="1"/>
            <a:r>
              <a:rPr lang="en-US" altLang="en-US" b="1" dirty="0">
                <a:solidFill>
                  <a:srgbClr val="0000FF"/>
                </a:solidFill>
              </a:rPr>
              <a:t>Named Constants</a:t>
            </a:r>
          </a:p>
        </p:txBody>
      </p:sp>
      <p:sp>
        <p:nvSpPr>
          <p:cNvPr id="230403" name="Rectangle 3"/>
          <p:cNvSpPr>
            <a:spLocks noGrp="1" noChangeArrowheads="1"/>
          </p:cNvSpPr>
          <p:nvPr>
            <p:ph idx="1"/>
          </p:nvPr>
        </p:nvSpPr>
        <p:spPr/>
        <p:txBody>
          <a:bodyPr/>
          <a:lstStyle/>
          <a:p>
            <a:pPr marL="114300" indent="-114300" eaLnBrk="1" hangingPunct="1">
              <a:lnSpc>
                <a:spcPct val="90000"/>
              </a:lnSpc>
              <a:buFont typeface="Arial" charset="0"/>
              <a:buChar char="•"/>
              <a:tabLst>
                <a:tab pos="1254125" algn="l"/>
              </a:tabLst>
              <a:defRPr/>
            </a:pPr>
            <a:r>
              <a:rPr lang="en-US" altLang="en-US" dirty="0"/>
              <a:t>They are similar to variables: a memory location that’s been given a name.</a:t>
            </a:r>
          </a:p>
          <a:p>
            <a:pPr marL="114300" indent="-114300" eaLnBrk="1" hangingPunct="1">
              <a:lnSpc>
                <a:spcPct val="90000"/>
              </a:lnSpc>
              <a:buFont typeface="Arial" charset="0"/>
              <a:buChar char="•"/>
              <a:tabLst>
                <a:tab pos="1254125" algn="l"/>
              </a:tabLst>
              <a:defRPr/>
            </a:pPr>
            <a:r>
              <a:rPr lang="en-US" altLang="en-US" dirty="0"/>
              <a:t>Unlike variables their contents </a:t>
            </a:r>
            <a:r>
              <a:rPr lang="en-US" altLang="en-US" i="1" dirty="0"/>
              <a:t>shouldn’t</a:t>
            </a:r>
            <a:r>
              <a:rPr lang="en-US" altLang="en-US" dirty="0"/>
              <a:t> change.</a:t>
            </a:r>
          </a:p>
          <a:p>
            <a:pPr marL="457200" lvl="1" indent="-114300" eaLnBrk="1" hangingPunct="1">
              <a:lnSpc>
                <a:spcPct val="90000"/>
              </a:lnSpc>
              <a:buFont typeface="Arial" charset="0"/>
              <a:buChar char="•"/>
              <a:tabLst>
                <a:tab pos="1254125" algn="l"/>
              </a:tabLst>
              <a:defRPr/>
            </a:pPr>
            <a:r>
              <a:rPr lang="en-US" altLang="en-US" dirty="0"/>
              <a:t>This means changes should not occur because of style reasons rather than because Python prevents the change</a:t>
            </a:r>
          </a:p>
          <a:p>
            <a:pPr marL="114300" indent="-114300" eaLnBrk="1" hangingPunct="1">
              <a:lnSpc>
                <a:spcPct val="90000"/>
              </a:lnSpc>
              <a:buFont typeface="Arial" charset="0"/>
              <a:buChar char="•"/>
              <a:tabLst>
                <a:tab pos="1254125" algn="l"/>
              </a:tabLst>
              <a:defRPr/>
            </a:pPr>
            <a:r>
              <a:rPr lang="en-CA" altLang="en-US" dirty="0"/>
              <a:t>The naming conventions for choosing variable names generally apply to constants but the name of constants should be all </a:t>
            </a:r>
            <a:r>
              <a:rPr lang="en-CA" altLang="en-US" dirty="0">
                <a:solidFill>
                  <a:srgbClr val="0000FF"/>
                </a:solidFill>
              </a:rPr>
              <a:t>UPPER CASE</a:t>
            </a:r>
            <a:r>
              <a:rPr lang="en-CA" altLang="en-US" dirty="0"/>
              <a:t>.  (You can separate multiple words with an </a:t>
            </a:r>
            <a:r>
              <a:rPr lang="en-CA" altLang="en-US" dirty="0" smtClean="0"/>
              <a:t>underscore).Example </a:t>
            </a:r>
            <a:r>
              <a:rPr lang="en-CA" altLang="en-US" b="1" dirty="0">
                <a:solidFill>
                  <a:srgbClr val="0000FF"/>
                </a:solidFill>
                <a:latin typeface="Arial" charset="0"/>
                <a:cs typeface="Arial" charset="0"/>
              </a:rPr>
              <a:t>PI</a:t>
            </a:r>
            <a:r>
              <a:rPr lang="en-CA" altLang="en-US" dirty="0">
                <a:latin typeface="Arial" charset="0"/>
                <a:cs typeface="Arial" charset="0"/>
              </a:rPr>
              <a:t> = 3.14   </a:t>
            </a:r>
            <a:endParaRPr lang="en-CA" altLang="en-US" dirty="0"/>
          </a:p>
          <a:p>
            <a:pPr marL="114300" indent="-114300" eaLnBrk="1" hangingPunct="1">
              <a:lnSpc>
                <a:spcPct val="90000"/>
              </a:lnSpc>
              <a:buFont typeface="Arial" charset="0"/>
              <a:buChar char="•"/>
              <a:tabLst>
                <a:tab pos="1254125" algn="l"/>
              </a:tabLst>
              <a:defRPr/>
            </a:pPr>
            <a:r>
              <a:rPr lang="en-US" altLang="en-US" dirty="0" smtClean="0"/>
              <a:t>Variables are all lower case to provide a clear contrast.</a:t>
            </a:r>
            <a:endParaRPr lang="en-CA" altLang="en-US" dirty="0"/>
          </a:p>
          <a:p>
            <a:pPr marL="114300" indent="-114300" eaLnBrk="1" hangingPunct="1">
              <a:lnSpc>
                <a:spcPct val="90000"/>
              </a:lnSpc>
              <a:buFont typeface="Arial" charset="0"/>
              <a:buChar char="•"/>
              <a:tabLst>
                <a:tab pos="1254125" algn="l"/>
              </a:tabLst>
              <a:defRPr/>
            </a:pPr>
            <a:r>
              <a:rPr lang="en-CA" altLang="en-US" dirty="0" smtClean="0"/>
              <a:t>For </a:t>
            </a:r>
            <a:r>
              <a:rPr lang="en-CA" altLang="en-US" dirty="0"/>
              <a:t>some programming languages the translator will enforce the unchanging nature of the </a:t>
            </a:r>
            <a:r>
              <a:rPr lang="en-CA" altLang="en-US" dirty="0" smtClean="0"/>
              <a:t>constant.</a:t>
            </a:r>
          </a:p>
          <a:p>
            <a:pPr marL="114300" indent="-114300" eaLnBrk="1" hangingPunct="1">
              <a:lnSpc>
                <a:spcPct val="90000"/>
              </a:lnSpc>
              <a:buFont typeface="Arial" charset="0"/>
              <a:buChar char="•"/>
              <a:tabLst>
                <a:tab pos="1254125" algn="l"/>
              </a:tabLst>
              <a:defRPr/>
            </a:pPr>
            <a:r>
              <a:rPr lang="en-CA" altLang="en-US" dirty="0" smtClean="0"/>
              <a:t>For </a:t>
            </a:r>
            <a:r>
              <a:rPr lang="en-CA" altLang="en-US" dirty="0"/>
              <a:t>languages such as </a:t>
            </a:r>
            <a:r>
              <a:rPr lang="en-CA" altLang="en-US" i="1" dirty="0"/>
              <a:t>Python it is up to the programmer </a:t>
            </a:r>
            <a:r>
              <a:rPr lang="en-CA" altLang="en-US" dirty="0"/>
              <a:t>to recognize a named constant and not to change it.</a:t>
            </a:r>
          </a:p>
          <a:p>
            <a:pPr marL="114300" indent="-114300" eaLnBrk="1" hangingPunct="1">
              <a:lnSpc>
                <a:spcPct val="90000"/>
              </a:lnSpc>
              <a:buFont typeface="Arial" charset="0"/>
              <a:buChar char="•"/>
              <a:tabLst>
                <a:tab pos="1254125" algn="l"/>
              </a:tabLst>
              <a:defRPr/>
            </a:pPr>
            <a:endParaRPr lang="en-US" altLang="en-US" sz="2000" dirty="0"/>
          </a:p>
        </p:txBody>
      </p:sp>
    </p:spTree>
    <p:extLst>
      <p:ext uri="{BB962C8B-B14F-4D97-AF65-F5344CB8AC3E}">
        <p14:creationId xmlns:p14="http://schemas.microsoft.com/office/powerpoint/2010/main" val="365708738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040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040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3040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3040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3040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040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3040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0403" grpId="0" build="p" bldLvl="2"/>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altLang="en-US" dirty="0"/>
              <a:t>Reminder!</a:t>
            </a:r>
          </a:p>
        </p:txBody>
      </p:sp>
      <p:sp>
        <p:nvSpPr>
          <p:cNvPr id="14339" name="Content Placeholder 2"/>
          <p:cNvSpPr>
            <a:spLocks noGrp="1"/>
          </p:cNvSpPr>
          <p:nvPr>
            <p:ph idx="1"/>
          </p:nvPr>
        </p:nvSpPr>
        <p:spPr/>
        <p:txBody>
          <a:bodyPr/>
          <a:lstStyle/>
          <a:p>
            <a:r>
              <a:rPr lang="en-US" altLang="en-US" dirty="0"/>
              <a:t>These course notes are mandatory</a:t>
            </a:r>
          </a:p>
          <a:p>
            <a:pPr lvl="1"/>
            <a:r>
              <a:rPr lang="en-US" altLang="en-US" dirty="0"/>
              <a:t>Get them before class and go over them before attending</a:t>
            </a:r>
          </a:p>
          <a:p>
            <a:r>
              <a:rPr lang="en-US" altLang="en-US" dirty="0"/>
              <a:t>(If all else fails then look through them afterwards – at the very least to see what concepts/topics you are responsible for knowing).</a:t>
            </a:r>
          </a:p>
          <a:p>
            <a:pPr lvl="1"/>
            <a:r>
              <a:rPr lang="en-US" altLang="en-US" dirty="0"/>
              <a:t>It’s the *first* step you should  complete if you’ve missed lecture and need to catch up.</a:t>
            </a:r>
          </a:p>
          <a:p>
            <a:pPr lvl="1"/>
            <a:r>
              <a:rPr lang="en-US" altLang="en-US" dirty="0"/>
              <a:t>(The second step is to get the in class notes of a classmate).</a:t>
            </a:r>
          </a:p>
          <a:p>
            <a:pPr lvl="1"/>
            <a:r>
              <a:rPr lang="en-US" altLang="en-US" dirty="0"/>
              <a:t>After going through these notes the third step is to ask us for help in filling in any conceptual gaps.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457200" y="260350"/>
            <a:ext cx="8229600" cy="730250"/>
          </a:xfrm>
        </p:spPr>
        <p:txBody>
          <a:bodyPr/>
          <a:lstStyle/>
          <a:p>
            <a:pPr eaLnBrk="1" hangingPunct="1"/>
            <a:r>
              <a:rPr lang="en-CA" altLang="en-US" dirty="0"/>
              <a:t>Why Use </a:t>
            </a:r>
            <a:r>
              <a:rPr lang="en-CA" altLang="en-US" b="1" dirty="0">
                <a:solidFill>
                  <a:srgbClr val="0000FF"/>
                </a:solidFill>
              </a:rPr>
              <a:t>Named Constants</a:t>
            </a:r>
          </a:p>
        </p:txBody>
      </p:sp>
      <p:sp>
        <p:nvSpPr>
          <p:cNvPr id="57347" name="Rectangle 3"/>
          <p:cNvSpPr>
            <a:spLocks noGrp="1" noChangeArrowheads="1"/>
          </p:cNvSpPr>
          <p:nvPr>
            <p:ph idx="1"/>
          </p:nvPr>
        </p:nvSpPr>
        <p:spPr>
          <a:xfrm>
            <a:off x="381000" y="1219200"/>
            <a:ext cx="8610600" cy="5334000"/>
          </a:xfrm>
        </p:spPr>
        <p:txBody>
          <a:bodyPr/>
          <a:lstStyle/>
          <a:p>
            <a:pPr marL="457200" indent="-457200" eaLnBrk="1" hangingPunct="1">
              <a:buFontTx/>
              <a:buAutoNum type="arabicPeriod"/>
              <a:tabLst>
                <a:tab pos="1254125" algn="l"/>
              </a:tabLst>
            </a:pPr>
            <a:r>
              <a:rPr lang="en-CA" altLang="en-US" dirty="0"/>
              <a:t>They make your program easier to read and understand</a:t>
            </a:r>
            <a:endParaRPr lang="en-CA" altLang="en-US" dirty="0">
              <a:latin typeface="Arial" panose="020B0604020202020204" pitchFamily="34" charset="0"/>
              <a:cs typeface="Arial" panose="020B0604020202020204" pitchFamily="34" charset="0"/>
            </a:endParaRPr>
          </a:p>
          <a:p>
            <a:pPr marL="682625" lvl="1" indent="-457200" eaLnBrk="1" hangingPunct="1">
              <a:buFontTx/>
              <a:buNone/>
              <a:tabLst>
                <a:tab pos="1254125" algn="l"/>
              </a:tabLst>
            </a:pPr>
            <a:r>
              <a:rPr lang="en-CA" altLang="en-US" sz="1800" b="1" dirty="0">
                <a:latin typeface="Consolas" panose="020B0609020204030204" pitchFamily="49" charset="0"/>
                <a:cs typeface="Consolas" panose="020B0609020204030204" pitchFamily="49" charset="0"/>
              </a:rPr>
              <a:t>  # NO</a:t>
            </a:r>
          </a:p>
          <a:p>
            <a:pPr marL="682625" lvl="1" indent="-457200" eaLnBrk="1" hangingPunct="1">
              <a:buFontTx/>
              <a:buNone/>
              <a:tabLst>
                <a:tab pos="1254125" algn="l"/>
              </a:tabLst>
            </a:pPr>
            <a:r>
              <a:rPr lang="en-CA" altLang="en-US" sz="1800" dirty="0">
                <a:latin typeface="Consolas" panose="020B0609020204030204" pitchFamily="49" charset="0"/>
                <a:cs typeface="Consolas" panose="020B0609020204030204" pitchFamily="49" charset="0"/>
              </a:rPr>
              <a:t>  populationChange = (</a:t>
            </a:r>
            <a:r>
              <a:rPr lang="en-CA" altLang="en-US" sz="1800" b="1" dirty="0">
                <a:solidFill>
                  <a:srgbClr val="FF0000"/>
                </a:solidFill>
                <a:latin typeface="Consolas" panose="020B0609020204030204" pitchFamily="49" charset="0"/>
                <a:cs typeface="Consolas" panose="020B0609020204030204" pitchFamily="49" charset="0"/>
              </a:rPr>
              <a:t>0.1758</a:t>
            </a:r>
            <a:r>
              <a:rPr lang="en-CA" altLang="en-US" sz="1800" dirty="0">
                <a:latin typeface="Consolas" panose="020B0609020204030204" pitchFamily="49" charset="0"/>
                <a:cs typeface="Consolas" panose="020B0609020204030204" pitchFamily="49" charset="0"/>
              </a:rPr>
              <a:t> – </a:t>
            </a:r>
            <a:r>
              <a:rPr lang="en-CA" altLang="en-US" sz="1800" b="1" dirty="0">
                <a:solidFill>
                  <a:srgbClr val="FF0000"/>
                </a:solidFill>
                <a:latin typeface="Consolas" panose="020B0609020204030204" pitchFamily="49" charset="0"/>
                <a:cs typeface="Consolas" panose="020B0609020204030204" pitchFamily="49" charset="0"/>
              </a:rPr>
              <a:t>0.1257</a:t>
            </a:r>
            <a:r>
              <a:rPr lang="en-CA" altLang="en-US" sz="1800" dirty="0">
                <a:latin typeface="Consolas" panose="020B0609020204030204" pitchFamily="49" charset="0"/>
                <a:cs typeface="Consolas" panose="020B0609020204030204" pitchFamily="49" charset="0"/>
              </a:rPr>
              <a:t>) * currentPopulation</a:t>
            </a:r>
          </a:p>
          <a:p>
            <a:pPr marL="457200" indent="-457200" algn="ctr" eaLnBrk="1" hangingPunct="1">
              <a:buFontTx/>
              <a:buNone/>
              <a:tabLst>
                <a:tab pos="1254125" algn="l"/>
              </a:tabLst>
            </a:pPr>
            <a:endParaRPr lang="en-CA" altLang="en-US" sz="1800" dirty="0">
              <a:latin typeface="Arial" panose="020B0604020202020204" pitchFamily="34" charset="0"/>
              <a:cs typeface="Arial" panose="020B0604020202020204" pitchFamily="34" charset="0"/>
            </a:endParaRPr>
          </a:p>
          <a:p>
            <a:pPr marL="457200" indent="-457200" algn="ctr" eaLnBrk="1" hangingPunct="1">
              <a:buFontTx/>
              <a:buNone/>
              <a:tabLst>
                <a:tab pos="1254125" algn="l"/>
              </a:tabLst>
            </a:pPr>
            <a:endParaRPr lang="en-CA" altLang="en-US" sz="1800" dirty="0">
              <a:latin typeface="Arial" panose="020B0604020202020204" pitchFamily="34" charset="0"/>
              <a:cs typeface="Arial" panose="020B0604020202020204" pitchFamily="34" charset="0"/>
            </a:endParaRPr>
          </a:p>
          <a:p>
            <a:pPr marL="457200" indent="-457200" algn="ctr" eaLnBrk="1" hangingPunct="1">
              <a:buFontTx/>
              <a:buNone/>
              <a:tabLst>
                <a:tab pos="1254125" algn="l"/>
              </a:tabLst>
            </a:pPr>
            <a:r>
              <a:rPr lang="en-CA" altLang="en-US" sz="1800" dirty="0">
                <a:latin typeface="Arial" panose="020B0604020202020204" pitchFamily="34" charset="0"/>
                <a:cs typeface="Arial" panose="020B0604020202020204" pitchFamily="34" charset="0"/>
              </a:rPr>
              <a:t>Vs.</a:t>
            </a:r>
          </a:p>
          <a:p>
            <a:pPr marL="457200" indent="-457200" algn="ctr" eaLnBrk="1" hangingPunct="1">
              <a:buFontTx/>
              <a:buNone/>
              <a:tabLst>
                <a:tab pos="1254125" algn="l"/>
              </a:tabLst>
            </a:pPr>
            <a:endParaRPr lang="en-CA" altLang="en-US" b="1" dirty="0">
              <a:latin typeface="Consolas" panose="020B0609020204030204" pitchFamily="49" charset="0"/>
              <a:cs typeface="Consolas" panose="020B0609020204030204" pitchFamily="49" charset="0"/>
            </a:endParaRPr>
          </a:p>
          <a:p>
            <a:pPr marL="803275" lvl="2" indent="-342900" eaLnBrk="1" hangingPunct="1">
              <a:lnSpc>
                <a:spcPct val="120000"/>
              </a:lnSpc>
              <a:buFontTx/>
              <a:buNone/>
              <a:tabLst>
                <a:tab pos="1254125" algn="l"/>
              </a:tabLst>
            </a:pPr>
            <a:r>
              <a:rPr lang="en-CA" altLang="en-US" b="1" dirty="0">
                <a:latin typeface="Consolas" panose="020B0609020204030204" pitchFamily="49" charset="0"/>
                <a:cs typeface="Consolas" panose="020B0609020204030204" pitchFamily="49" charset="0"/>
              </a:rPr>
              <a:t>#YES</a:t>
            </a:r>
          </a:p>
          <a:p>
            <a:pPr marL="803275" lvl="2" indent="-342900" eaLnBrk="1" hangingPunct="1">
              <a:lnSpc>
                <a:spcPct val="120000"/>
              </a:lnSpc>
              <a:buFontTx/>
              <a:buNone/>
              <a:tabLst>
                <a:tab pos="1254125" algn="l"/>
              </a:tabLst>
            </a:pPr>
            <a:r>
              <a:rPr lang="en-CA" altLang="en-US" b="1" dirty="0">
                <a:solidFill>
                  <a:srgbClr val="0000FF"/>
                </a:solidFill>
                <a:latin typeface="Consolas" panose="020B0609020204030204" pitchFamily="49" charset="0"/>
                <a:cs typeface="Consolas" panose="020B0609020204030204" pitchFamily="49" charset="0"/>
              </a:rPr>
              <a:t>BIRTH_RATE</a:t>
            </a:r>
            <a:r>
              <a:rPr lang="en-CA" altLang="en-US" b="1" dirty="0">
                <a:latin typeface="Consolas" panose="020B0609020204030204" pitchFamily="49" charset="0"/>
                <a:cs typeface="Consolas" panose="020B0609020204030204" pitchFamily="49" charset="0"/>
              </a:rPr>
              <a:t> </a:t>
            </a:r>
            <a:r>
              <a:rPr lang="en-CA" altLang="en-US" dirty="0">
                <a:latin typeface="Consolas" panose="020B0609020204030204" pitchFamily="49" charset="0"/>
                <a:cs typeface="Consolas" panose="020B0609020204030204" pitchFamily="49" charset="0"/>
              </a:rPr>
              <a:t>= 17.58</a:t>
            </a:r>
          </a:p>
          <a:p>
            <a:pPr marL="803275" lvl="2" indent="-342900" eaLnBrk="1" hangingPunct="1">
              <a:lnSpc>
                <a:spcPct val="120000"/>
              </a:lnSpc>
              <a:buFontTx/>
              <a:buNone/>
              <a:tabLst>
                <a:tab pos="1254125" algn="l"/>
              </a:tabLst>
            </a:pPr>
            <a:r>
              <a:rPr lang="en-CA" altLang="en-US" b="1" dirty="0">
                <a:solidFill>
                  <a:srgbClr val="0000FF"/>
                </a:solidFill>
                <a:latin typeface="Consolas" panose="020B0609020204030204" pitchFamily="49" charset="0"/>
                <a:cs typeface="Consolas" panose="020B0609020204030204" pitchFamily="49" charset="0"/>
              </a:rPr>
              <a:t>MORTALITY_RATE </a:t>
            </a:r>
            <a:r>
              <a:rPr lang="en-CA" altLang="en-US" dirty="0">
                <a:latin typeface="Consolas" panose="020B0609020204030204" pitchFamily="49" charset="0"/>
                <a:cs typeface="Consolas" panose="020B0609020204030204" pitchFamily="49" charset="0"/>
              </a:rPr>
              <a:t>= 0.1257</a:t>
            </a:r>
          </a:p>
          <a:p>
            <a:pPr marL="803275" lvl="2" indent="-342900" eaLnBrk="1" hangingPunct="1">
              <a:lnSpc>
                <a:spcPct val="120000"/>
              </a:lnSpc>
              <a:buFontTx/>
              <a:buNone/>
              <a:tabLst>
                <a:tab pos="1254125" algn="l"/>
              </a:tabLst>
            </a:pPr>
            <a:r>
              <a:rPr lang="en-CA" altLang="en-US" dirty="0">
                <a:latin typeface="Consolas" panose="020B0609020204030204" pitchFamily="49" charset="0"/>
                <a:cs typeface="Consolas" panose="020B0609020204030204" pitchFamily="49" charset="0"/>
              </a:rPr>
              <a:t>currentPopulation = 1000000</a:t>
            </a:r>
          </a:p>
          <a:p>
            <a:pPr marL="803275" lvl="2" indent="-342900" eaLnBrk="1" hangingPunct="1">
              <a:lnSpc>
                <a:spcPct val="120000"/>
              </a:lnSpc>
              <a:buFontTx/>
              <a:buNone/>
              <a:tabLst>
                <a:tab pos="1254125" algn="l"/>
              </a:tabLst>
            </a:pPr>
            <a:r>
              <a:rPr lang="en-CA" altLang="en-US" dirty="0">
                <a:latin typeface="Consolas" panose="020B0609020204030204" pitchFamily="49" charset="0"/>
                <a:cs typeface="Consolas" panose="020B0609020204030204" pitchFamily="49" charset="0"/>
              </a:rPr>
              <a:t>populationChange = (</a:t>
            </a:r>
            <a:r>
              <a:rPr lang="en-CA" altLang="en-US" b="1" dirty="0">
                <a:solidFill>
                  <a:srgbClr val="0000FF"/>
                </a:solidFill>
                <a:latin typeface="Consolas" panose="020B0609020204030204" pitchFamily="49" charset="0"/>
                <a:cs typeface="Consolas" panose="020B0609020204030204" pitchFamily="49" charset="0"/>
              </a:rPr>
              <a:t>BIRTH_RATE</a:t>
            </a:r>
            <a:r>
              <a:rPr lang="en-CA" altLang="en-US" dirty="0">
                <a:latin typeface="Consolas" panose="020B0609020204030204" pitchFamily="49" charset="0"/>
                <a:cs typeface="Consolas" panose="020B0609020204030204" pitchFamily="49" charset="0"/>
              </a:rPr>
              <a:t> - </a:t>
            </a:r>
            <a:r>
              <a:rPr lang="en-CA" altLang="en-US" b="1" dirty="0">
                <a:solidFill>
                  <a:srgbClr val="0000FF"/>
                </a:solidFill>
                <a:latin typeface="Consolas" panose="020B0609020204030204" pitchFamily="49" charset="0"/>
                <a:cs typeface="Consolas" panose="020B0609020204030204" pitchFamily="49" charset="0"/>
              </a:rPr>
              <a:t>MORTALITY_RATE</a:t>
            </a:r>
            <a:r>
              <a:rPr lang="en-CA" altLang="en-US" dirty="0">
                <a:latin typeface="Consolas" panose="020B0609020204030204" pitchFamily="49" charset="0"/>
                <a:cs typeface="Consolas" panose="020B0609020204030204" pitchFamily="49" charset="0"/>
              </a:rPr>
              <a:t>) * currentPopulation</a:t>
            </a:r>
          </a:p>
        </p:txBody>
      </p:sp>
      <p:grpSp>
        <p:nvGrpSpPr>
          <p:cNvPr id="6" name="Group 5"/>
          <p:cNvGrpSpPr>
            <a:grpSpLocks/>
          </p:cNvGrpSpPr>
          <p:nvPr/>
        </p:nvGrpSpPr>
        <p:grpSpPr bwMode="auto">
          <a:xfrm>
            <a:off x="3998913" y="2255838"/>
            <a:ext cx="4548187" cy="984250"/>
            <a:chOff x="3998897" y="2256549"/>
            <a:chExt cx="4548485" cy="982763"/>
          </a:xfrm>
        </p:grpSpPr>
        <p:sp>
          <p:nvSpPr>
            <p:cNvPr id="57349" name="Line 5"/>
            <p:cNvSpPr>
              <a:spLocks noChangeShapeType="1"/>
            </p:cNvSpPr>
            <p:nvPr/>
          </p:nvSpPr>
          <p:spPr bwMode="auto">
            <a:xfrm flipH="1" flipV="1">
              <a:off x="3998897" y="2256549"/>
              <a:ext cx="1516251" cy="463439"/>
            </a:xfrm>
            <a:prstGeom prst="line">
              <a:avLst/>
            </a:prstGeom>
            <a:noFill/>
            <a:ln w="38100">
              <a:solidFill>
                <a:srgbClr val="FF0000"/>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sp>
          <p:nvSpPr>
            <p:cNvPr id="57350" name="Line 6"/>
            <p:cNvSpPr>
              <a:spLocks noChangeShapeType="1"/>
            </p:cNvSpPr>
            <p:nvPr/>
          </p:nvSpPr>
          <p:spPr bwMode="auto">
            <a:xfrm flipH="1" flipV="1">
              <a:off x="5060511" y="2277185"/>
              <a:ext cx="454637" cy="442803"/>
            </a:xfrm>
            <a:prstGeom prst="line">
              <a:avLst/>
            </a:prstGeom>
            <a:noFill/>
            <a:ln w="38100">
              <a:solidFill>
                <a:srgbClr val="FF0000"/>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sp>
          <p:nvSpPr>
            <p:cNvPr id="57351" name="Text Box 7"/>
            <p:cNvSpPr txBox="1">
              <a:spLocks noChangeArrowheads="1"/>
            </p:cNvSpPr>
            <p:nvPr/>
          </p:nvSpPr>
          <p:spPr bwMode="auto">
            <a:xfrm>
              <a:off x="5499382" y="2590800"/>
              <a:ext cx="3048000" cy="648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type="none" w="sm" len="sm"/>
                  <a:tailEnd type="none" w="sm" len="sm"/>
                </a14:hiddenLine>
              </a:ext>
            </a:extLst>
          </p:spPr>
          <p:txBody>
            <a:bodyPr lIns="93600" tIns="46800" rIns="93600" bIns="46800">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1800" b="1" dirty="0">
                  <a:solidFill>
                    <a:srgbClr val="FF0000"/>
                  </a:solidFill>
                  <a:latin typeface="Arial" panose="020B0604020202020204" pitchFamily="34" charset="0"/>
                </a:rPr>
                <a:t>Avoid unnamed constants whenever possible!</a:t>
              </a:r>
              <a:endParaRPr lang="en-US" altLang="en-US" sz="1800" b="1" baseline="30000" dirty="0">
                <a:solidFill>
                  <a:srgbClr val="FF0000"/>
                </a:solidFill>
                <a:latin typeface="Arial" panose="020B0604020202020204" pitchFamily="34" charset="0"/>
              </a:endParaRPr>
            </a:p>
          </p:txBody>
        </p:sp>
      </p:grpSp>
    </p:spTree>
    <p:extLst>
      <p:ext uri="{BB962C8B-B14F-4D97-AF65-F5344CB8AC3E}">
        <p14:creationId xmlns:p14="http://schemas.microsoft.com/office/powerpoint/2010/main" val="377492163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randombar(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457200" y="260350"/>
            <a:ext cx="8229600" cy="730250"/>
          </a:xfrm>
        </p:spPr>
        <p:txBody>
          <a:bodyPr/>
          <a:lstStyle/>
          <a:p>
            <a:pPr eaLnBrk="1" hangingPunct="1"/>
            <a:r>
              <a:rPr lang="en-CA" altLang="en-US" dirty="0"/>
              <a:t>Why Use Named Constants (2)</a:t>
            </a:r>
          </a:p>
        </p:txBody>
      </p:sp>
      <p:sp>
        <p:nvSpPr>
          <p:cNvPr id="232451" name="Rectangle 3"/>
          <p:cNvSpPr>
            <a:spLocks noGrp="1" noChangeArrowheads="1"/>
          </p:cNvSpPr>
          <p:nvPr>
            <p:ph idx="1"/>
          </p:nvPr>
        </p:nvSpPr>
        <p:spPr/>
        <p:txBody>
          <a:bodyPr/>
          <a:lstStyle/>
          <a:p>
            <a:pPr marL="0" indent="0" eaLnBrk="1" hangingPunct="1">
              <a:buFont typeface="Arial" panose="020B0604020202020204" pitchFamily="34" charset="0"/>
              <a:buNone/>
              <a:tabLst>
                <a:tab pos="288925" algn="l"/>
              </a:tabLst>
            </a:pPr>
            <a:r>
              <a:rPr lang="en-CA" altLang="en-US" dirty="0"/>
              <a:t>2) Makes the program easier to maintain.</a:t>
            </a:r>
          </a:p>
          <a:p>
            <a:pPr lvl="1" eaLnBrk="1" hangingPunct="1">
              <a:tabLst>
                <a:tab pos="288925" algn="l"/>
              </a:tabLst>
            </a:pPr>
            <a:r>
              <a:rPr lang="en-CA" altLang="en-US" dirty="0"/>
              <a:t>If the constant is referred to several times throughout the program, changing the value of the constant once will change it throughout the program.</a:t>
            </a:r>
          </a:p>
          <a:p>
            <a:pPr lvl="1" eaLnBrk="1" hangingPunct="1">
              <a:tabLst>
                <a:tab pos="288925" algn="l"/>
              </a:tabLst>
            </a:pPr>
            <a:r>
              <a:rPr lang="en-US" altLang="en-US" dirty="0"/>
              <a:t>Using named constants is regarded as “good style” when writing a computer program.</a:t>
            </a:r>
          </a:p>
          <a:p>
            <a:pPr marL="400050" lvl="2" indent="0" eaLnBrk="1" hangingPunct="1">
              <a:buFont typeface="Arial" panose="020B0604020202020204" pitchFamily="34" charset="0"/>
              <a:buNone/>
              <a:tabLst>
                <a:tab pos="288925" algn="l"/>
              </a:tabLst>
            </a:pPr>
            <a:endParaRPr lang="en-CA" altLang="en-US" sz="2000" dirty="0"/>
          </a:p>
          <a:p>
            <a:pPr marL="0" indent="0" eaLnBrk="1" hangingPunct="1">
              <a:lnSpc>
                <a:spcPct val="75000"/>
              </a:lnSpc>
              <a:spcBef>
                <a:spcPct val="75000"/>
              </a:spcBef>
              <a:buFontTx/>
              <a:buNone/>
              <a:tabLst>
                <a:tab pos="288925" algn="l"/>
              </a:tabLst>
            </a:pPr>
            <a:endParaRPr lang="en-CA" altLang="en-US" dirty="0"/>
          </a:p>
          <a:p>
            <a:pPr marL="0" indent="0" eaLnBrk="1" hangingPunct="1">
              <a:buFontTx/>
              <a:buNone/>
              <a:tabLst>
                <a:tab pos="288925" algn="l"/>
              </a:tabLst>
            </a:pPr>
            <a:endParaRPr lang="en-CA" altLang="en-US" dirty="0"/>
          </a:p>
        </p:txBody>
      </p:sp>
    </p:spTree>
    <p:extLst>
      <p:ext uri="{BB962C8B-B14F-4D97-AF65-F5344CB8AC3E}">
        <p14:creationId xmlns:p14="http://schemas.microsoft.com/office/powerpoint/2010/main" val="36389741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3245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3245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3245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idx="4294967295"/>
          </p:nvPr>
        </p:nvSpPr>
        <p:spPr>
          <a:xfrm>
            <a:off x="457200" y="260350"/>
            <a:ext cx="8229600" cy="730250"/>
          </a:xfrm>
        </p:spPr>
        <p:txBody>
          <a:bodyPr/>
          <a:lstStyle/>
          <a:p>
            <a:pPr eaLnBrk="1" hangingPunct="1"/>
            <a:r>
              <a:rPr lang="en-US" altLang="en-US" sz="3200" dirty="0">
                <a:cs typeface="Consolas" panose="020B0609020204030204" pitchFamily="49" charset="0"/>
              </a:rPr>
              <a:t>Purpose Of </a:t>
            </a:r>
            <a:r>
              <a:rPr lang="en-US" altLang="en-US" sz="3200" b="1" dirty="0">
                <a:solidFill>
                  <a:srgbClr val="0000FF"/>
                </a:solidFill>
                <a:cs typeface="Consolas" panose="020B0609020204030204" pitchFamily="49" charset="0"/>
              </a:rPr>
              <a:t>Named Constants </a:t>
            </a:r>
            <a:r>
              <a:rPr lang="en-US" altLang="en-US" sz="3200" dirty="0">
                <a:cs typeface="Consolas" panose="020B0609020204030204" pitchFamily="49" charset="0"/>
              </a:rPr>
              <a:t>(3)</a:t>
            </a:r>
          </a:p>
        </p:txBody>
      </p:sp>
      <p:sp>
        <p:nvSpPr>
          <p:cNvPr id="28675" name="Rectangle 3"/>
          <p:cNvSpPr>
            <a:spLocks noGrp="1" noChangeArrowheads="1"/>
          </p:cNvSpPr>
          <p:nvPr>
            <p:ph idx="4294967295"/>
          </p:nvPr>
        </p:nvSpPr>
        <p:spPr>
          <a:xfrm>
            <a:off x="457200" y="1219200"/>
            <a:ext cx="8229600" cy="5181600"/>
          </a:xfrm>
        </p:spPr>
        <p:txBody>
          <a:bodyPr rtlCol="0">
            <a:normAutofit fontScale="92500" lnSpcReduction="10000"/>
          </a:bodyPr>
          <a:lstStyle/>
          <a:p>
            <a:pPr eaLnBrk="1" fontAlgn="auto" hangingPunct="1">
              <a:spcAft>
                <a:spcPts val="0"/>
              </a:spcAft>
              <a:buFontTx/>
              <a:buNone/>
              <a:tabLst>
                <a:tab pos="1254125" algn="l"/>
              </a:tabLst>
              <a:defRPr/>
            </a:pPr>
            <a:r>
              <a:rPr lang="en-US" sz="1800" b="1" dirty="0">
                <a:solidFill>
                  <a:srgbClr val="0000FF"/>
                </a:solidFill>
                <a:latin typeface="Consolas" pitchFamily="49" charset="0"/>
                <a:cs typeface="Consolas" pitchFamily="49" charset="0"/>
              </a:rPr>
              <a:t>BIRTH_RATE</a:t>
            </a:r>
            <a:r>
              <a:rPr lang="en-US" sz="1800" dirty="0">
                <a:latin typeface="Consolas" pitchFamily="49" charset="0"/>
                <a:cs typeface="Consolas" pitchFamily="49" charset="0"/>
              </a:rPr>
              <a:t> </a:t>
            </a:r>
            <a:r>
              <a:rPr lang="en-US" sz="1800" b="1" dirty="0">
                <a:latin typeface="Consolas" pitchFamily="49" charset="0"/>
                <a:cs typeface="Consolas" pitchFamily="49" charset="0"/>
              </a:rPr>
              <a:t>= 0.998</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MORTALITY_RATE = 0.1257</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populationChange = 0</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currentPopulation = 1000000</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populationChange = (</a:t>
            </a:r>
            <a:r>
              <a:rPr lang="en-US" sz="1800" b="1" dirty="0">
                <a:solidFill>
                  <a:srgbClr val="0000FF"/>
                </a:solidFill>
                <a:latin typeface="Consolas" pitchFamily="49" charset="0"/>
                <a:cs typeface="Consolas" pitchFamily="49" charset="0"/>
              </a:rPr>
              <a:t>BIRTH_RATE</a:t>
            </a:r>
            <a:r>
              <a:rPr lang="en-US" sz="1800" dirty="0">
                <a:latin typeface="Consolas" pitchFamily="49" charset="0"/>
                <a:cs typeface="Consolas" pitchFamily="49" charset="0"/>
              </a:rPr>
              <a:t> - MORTALITY_RATE) * currentPopulation</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if (populationChange &gt; 0):</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    print("Increase")</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    print("Birth rate:", </a:t>
            </a:r>
            <a:r>
              <a:rPr lang="en-US" sz="1800" b="1" dirty="0">
                <a:solidFill>
                  <a:srgbClr val="0000FF"/>
                </a:solidFill>
                <a:latin typeface="Consolas" pitchFamily="49" charset="0"/>
                <a:cs typeface="Consolas" pitchFamily="49" charset="0"/>
              </a:rPr>
              <a:t>BIRTH_RATE</a:t>
            </a:r>
            <a:r>
              <a:rPr lang="en-US" sz="1800" dirty="0">
                <a:latin typeface="Consolas" pitchFamily="49" charset="0"/>
                <a:cs typeface="Consolas" pitchFamily="49" charset="0"/>
              </a:rPr>
              <a:t>, " Mortality rate:", MORTALITY_RATE, " Population change:", populationChange)</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elif (populationChange &lt; 0):</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    print("Decrease")</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    print("Birth rate:", </a:t>
            </a:r>
            <a:r>
              <a:rPr lang="en-US" sz="1800" b="1" dirty="0">
                <a:solidFill>
                  <a:srgbClr val="0000FF"/>
                </a:solidFill>
                <a:latin typeface="Consolas" pitchFamily="49" charset="0"/>
                <a:cs typeface="Consolas" pitchFamily="49" charset="0"/>
              </a:rPr>
              <a:t>BIRTH_RATE</a:t>
            </a:r>
            <a:r>
              <a:rPr lang="en-US" sz="1800" dirty="0">
                <a:latin typeface="Consolas" pitchFamily="49" charset="0"/>
                <a:cs typeface="Consolas" pitchFamily="49" charset="0"/>
              </a:rPr>
              <a:t>, " Mortality rate:", MORTALITY_RATE,  "Population change:", populationChange)</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else:</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    print("No change")</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    print("Birth rate:", </a:t>
            </a:r>
            <a:r>
              <a:rPr lang="en-US" sz="1800" b="1" dirty="0">
                <a:solidFill>
                  <a:srgbClr val="0000FF"/>
                </a:solidFill>
                <a:latin typeface="Consolas" pitchFamily="49" charset="0"/>
                <a:cs typeface="Consolas" pitchFamily="49" charset="0"/>
              </a:rPr>
              <a:t>BIRTH_RATE</a:t>
            </a:r>
            <a:r>
              <a:rPr lang="en-US" sz="1800" dirty="0">
                <a:latin typeface="Consolas" pitchFamily="49" charset="0"/>
                <a:cs typeface="Consolas" pitchFamily="49" charset="0"/>
              </a:rPr>
              <a:t>, " Mortality rate:", MORTALITY_RATE,  "Population change:", populationChange)</a:t>
            </a:r>
          </a:p>
        </p:txBody>
      </p:sp>
      <p:grpSp>
        <p:nvGrpSpPr>
          <p:cNvPr id="2" name="Group 1"/>
          <p:cNvGrpSpPr/>
          <p:nvPr/>
        </p:nvGrpSpPr>
        <p:grpSpPr>
          <a:xfrm>
            <a:off x="3522663" y="838200"/>
            <a:ext cx="5630862" cy="4940300"/>
            <a:chOff x="3522663" y="838200"/>
            <a:chExt cx="5630862" cy="4940300"/>
          </a:xfrm>
        </p:grpSpPr>
        <p:sp>
          <p:nvSpPr>
            <p:cNvPr id="4" name="Line 5"/>
            <p:cNvSpPr>
              <a:spLocks noChangeShapeType="1"/>
            </p:cNvSpPr>
            <p:nvPr/>
          </p:nvSpPr>
          <p:spPr bwMode="auto">
            <a:xfrm flipH="1">
              <a:off x="4183063" y="1333500"/>
              <a:ext cx="2532062" cy="1104900"/>
            </a:xfrm>
            <a:prstGeom prst="line">
              <a:avLst/>
            </a:prstGeom>
            <a:noFill/>
            <a:ln w="3810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5" name="Line 6"/>
            <p:cNvSpPr>
              <a:spLocks noChangeShapeType="1"/>
            </p:cNvSpPr>
            <p:nvPr/>
          </p:nvSpPr>
          <p:spPr bwMode="auto">
            <a:xfrm flipH="1">
              <a:off x="3751263" y="1333500"/>
              <a:ext cx="2963862" cy="2095500"/>
            </a:xfrm>
            <a:prstGeom prst="line">
              <a:avLst/>
            </a:prstGeom>
            <a:noFill/>
            <a:ln w="3810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6" name="Line 9"/>
            <p:cNvSpPr>
              <a:spLocks noChangeShapeType="1"/>
            </p:cNvSpPr>
            <p:nvPr/>
          </p:nvSpPr>
          <p:spPr bwMode="auto">
            <a:xfrm flipH="1">
              <a:off x="3522663" y="1333500"/>
              <a:ext cx="3192462" cy="4445000"/>
            </a:xfrm>
            <a:prstGeom prst="line">
              <a:avLst/>
            </a:prstGeom>
            <a:noFill/>
            <a:ln w="3810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7" name="Line 11"/>
            <p:cNvSpPr>
              <a:spLocks noChangeShapeType="1"/>
            </p:cNvSpPr>
            <p:nvPr/>
          </p:nvSpPr>
          <p:spPr bwMode="auto">
            <a:xfrm flipH="1">
              <a:off x="3687763" y="1333500"/>
              <a:ext cx="3027362" cy="3263900"/>
            </a:xfrm>
            <a:prstGeom prst="line">
              <a:avLst/>
            </a:prstGeom>
            <a:noFill/>
            <a:ln w="3810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8" name="Text Box 8"/>
            <p:cNvSpPr txBox="1">
              <a:spLocks noChangeArrowheads="1"/>
            </p:cNvSpPr>
            <p:nvPr/>
          </p:nvSpPr>
          <p:spPr bwMode="auto">
            <a:xfrm>
              <a:off x="6715125" y="838200"/>
              <a:ext cx="2438400" cy="146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1800" b="1" dirty="0">
                  <a:solidFill>
                    <a:srgbClr val="0000FF"/>
                  </a:solidFill>
                </a:rPr>
                <a:t>One change in the initialization of the constant changes every reference to that constant</a:t>
              </a:r>
            </a:p>
          </p:txBody>
        </p:sp>
      </p:grpSp>
    </p:spTree>
    <p:extLst>
      <p:ext uri="{BB962C8B-B14F-4D97-AF65-F5344CB8AC3E}">
        <p14:creationId xmlns:p14="http://schemas.microsoft.com/office/powerpoint/2010/main" val="79144734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46" name="Rectangle 6"/>
          <p:cNvSpPr>
            <a:spLocks noGrp="1" noChangeArrowheads="1"/>
          </p:cNvSpPr>
          <p:nvPr>
            <p:ph idx="1"/>
          </p:nvPr>
        </p:nvSpPr>
        <p:spPr/>
        <p:txBody>
          <a:bodyPr/>
          <a:lstStyle/>
          <a:p>
            <a:pPr marL="114300" indent="-114300" eaLnBrk="1" hangingPunct="1">
              <a:tabLst>
                <a:tab pos="1254125" algn="l"/>
              </a:tabLst>
            </a:pPr>
            <a:r>
              <a:rPr lang="en-US" altLang="en-US" dirty="0"/>
              <a:t>Used to format text output (free form and to reduce the number of calls to the </a:t>
            </a:r>
            <a:r>
              <a:rPr lang="en-US" altLang="en-US" dirty="0">
                <a:latin typeface="Consolas" panose="020B0609020204030204" pitchFamily="49" charset="0"/>
                <a:cs typeface="Consolas" panose="020B0609020204030204" pitchFamily="49" charset="0"/>
              </a:rPr>
              <a:t>print()</a:t>
            </a:r>
            <a:r>
              <a:rPr lang="en-US" altLang="en-US" dirty="0">
                <a:cs typeface="Consolas" panose="020B0609020204030204" pitchFamily="49" charset="0"/>
              </a:rPr>
              <a:t> </a:t>
            </a:r>
            <a:r>
              <a:rPr lang="en-US" altLang="en-US" dirty="0"/>
              <a:t>function)</a:t>
            </a:r>
          </a:p>
          <a:p>
            <a:pPr marL="114300" indent="-114300" eaLnBrk="1" hangingPunct="1">
              <a:tabLst>
                <a:tab pos="1254125" algn="l"/>
              </a:tabLst>
            </a:pPr>
            <a:r>
              <a:rPr lang="en-US" altLang="en-US" dirty="0"/>
              <a:t>The way in which the text is typed into the program is exactly the way in which the text will appear onscreen.</a:t>
            </a:r>
          </a:p>
          <a:p>
            <a:pPr marL="114300" indent="-114300" eaLnBrk="1" hangingPunct="1">
              <a:tabLst>
                <a:tab pos="1254125" algn="l"/>
              </a:tabLst>
            </a:pPr>
            <a:r>
              <a:rPr lang="en-CA" altLang="en-US" b="1" dirty="0"/>
              <a:t>Name of the full example</a:t>
            </a:r>
            <a:r>
              <a:rPr lang="en-CA" altLang="en-US" dirty="0"/>
              <a:t>: 5tripleQuotes.py</a:t>
            </a:r>
          </a:p>
          <a:p>
            <a:pPr marL="114300" indent="-114300" eaLnBrk="1" hangingPunct="1">
              <a:tabLst>
                <a:tab pos="1254125" algn="l"/>
              </a:tabLst>
            </a:pPr>
            <a:endParaRPr lang="en-US" altLang="en-US" sz="2000" dirty="0"/>
          </a:p>
        </p:txBody>
      </p:sp>
      <p:sp>
        <p:nvSpPr>
          <p:cNvPr id="40964" name="Rectangle 5"/>
          <p:cNvSpPr>
            <a:spLocks noGrp="1" noChangeArrowheads="1"/>
          </p:cNvSpPr>
          <p:nvPr>
            <p:ph type="title"/>
          </p:nvPr>
        </p:nvSpPr>
        <p:spPr>
          <a:xfrm>
            <a:off x="457200" y="260350"/>
            <a:ext cx="8229600" cy="730250"/>
          </a:xfrm>
        </p:spPr>
        <p:txBody>
          <a:bodyPr/>
          <a:lstStyle/>
          <a:p>
            <a:pPr eaLnBrk="1" hangingPunct="1"/>
            <a:r>
              <a:rPr lang="en-US" altLang="en-US" dirty="0"/>
              <a:t>Triple Quoted Output</a:t>
            </a:r>
          </a:p>
        </p:txBody>
      </p:sp>
      <p:grpSp>
        <p:nvGrpSpPr>
          <p:cNvPr id="4" name="Group 3"/>
          <p:cNvGrpSpPr>
            <a:grpSpLocks/>
          </p:cNvGrpSpPr>
          <p:nvPr/>
        </p:nvGrpSpPr>
        <p:grpSpPr bwMode="auto">
          <a:xfrm>
            <a:off x="3903662" y="3351213"/>
            <a:ext cx="5030788" cy="3184557"/>
            <a:chOff x="3903662" y="3351213"/>
            <a:chExt cx="5030788" cy="3184920"/>
          </a:xfrm>
        </p:grpSpPr>
        <p:pic>
          <p:nvPicPr>
            <p:cNvPr id="40966"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03663" y="3351213"/>
              <a:ext cx="5030787" cy="2897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0967" name="TextBox 2"/>
            <p:cNvSpPr txBox="1">
              <a:spLocks noChangeArrowheads="1"/>
            </p:cNvSpPr>
            <p:nvPr/>
          </p:nvSpPr>
          <p:spPr bwMode="auto">
            <a:xfrm>
              <a:off x="3903662" y="6259102"/>
              <a:ext cx="4402137" cy="2770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200" dirty="0">
                  <a:latin typeface="Arial" panose="020B0604020202020204" pitchFamily="34" charset="0"/>
                </a:rPr>
                <a:t>From a CPSC 231 assignment (image courtesy of James Tam)</a:t>
              </a:r>
            </a:p>
          </p:txBody>
        </p:sp>
      </p:grpSp>
      <p:grpSp>
        <p:nvGrpSpPr>
          <p:cNvPr id="5" name="Group 4"/>
          <p:cNvGrpSpPr/>
          <p:nvPr/>
        </p:nvGrpSpPr>
        <p:grpSpPr>
          <a:xfrm>
            <a:off x="309051" y="3351213"/>
            <a:ext cx="3381375" cy="1943045"/>
            <a:chOff x="309051" y="3351213"/>
            <a:chExt cx="3381375" cy="1943045"/>
          </a:xfrm>
        </p:grpSpPr>
        <p:sp>
          <p:nvSpPr>
            <p:cNvPr id="40969" name="Text Box 4"/>
            <p:cNvSpPr txBox="1">
              <a:spLocks noChangeArrowheads="1"/>
            </p:cNvSpPr>
            <p:nvPr/>
          </p:nvSpPr>
          <p:spPr bwMode="auto">
            <a:xfrm>
              <a:off x="394981" y="4837113"/>
              <a:ext cx="3251200" cy="457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sm" len="sm"/>
                  <a:tailEnd type="none" w="sm" len="sm"/>
                </a14:hiddenLine>
              </a:ext>
            </a:extLst>
          </p:spPr>
          <p:txBody>
            <a:bodyPr lIns="0" tIns="46800" rIns="93600" bIns="46800">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en-US" sz="1200" dirty="0">
                  <a:latin typeface="Arial" panose="020B0604020202020204" pitchFamily="34" charset="0"/>
                </a:rPr>
                <a:t>From Python Programming (2</a:t>
              </a:r>
              <a:r>
                <a:rPr lang="en-US" altLang="en-US" sz="1200" baseline="30000" dirty="0">
                  <a:latin typeface="Arial" panose="020B0604020202020204" pitchFamily="34" charset="0"/>
                </a:rPr>
                <a:t>nd</a:t>
              </a:r>
              <a:r>
                <a:rPr lang="en-US" altLang="en-US" sz="1200" dirty="0">
                  <a:latin typeface="Arial" panose="020B0604020202020204" pitchFamily="34" charset="0"/>
                </a:rPr>
                <a:t> Edition) by Michael Dawson</a:t>
              </a:r>
            </a:p>
          </p:txBody>
        </p:sp>
        <p:pic>
          <p:nvPicPr>
            <p:cNvPr id="3" name="Picture 2"/>
            <p:cNvPicPr>
              <a:picLocks noChangeAspect="1"/>
            </p:cNvPicPr>
            <p:nvPr/>
          </p:nvPicPr>
          <p:blipFill>
            <a:blip r:embed="rId4"/>
            <a:stretch>
              <a:fillRect/>
            </a:stretch>
          </p:blipFill>
          <p:spPr>
            <a:xfrm>
              <a:off x="309051" y="3351213"/>
              <a:ext cx="3381375" cy="1485900"/>
            </a:xfrm>
            <a:prstGeom prst="rect">
              <a:avLst/>
            </a:prstGeom>
          </p:spPr>
        </p:pic>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Arithmetic </a:t>
            </a:r>
            <a:r>
              <a:rPr lang="en-US" altLang="en-US" b="1" dirty="0">
                <a:solidFill>
                  <a:srgbClr val="FF0000"/>
                </a:solidFill>
              </a:rPr>
              <a:t>Operators</a:t>
            </a:r>
            <a:endParaRPr lang="en-CA" dirty="0"/>
          </a:p>
        </p:txBody>
      </p:sp>
      <p:sp>
        <p:nvSpPr>
          <p:cNvPr id="3" name="Content Placeholder 2"/>
          <p:cNvSpPr>
            <a:spLocks noGrp="1"/>
          </p:cNvSpPr>
          <p:nvPr>
            <p:ph idx="1"/>
          </p:nvPr>
        </p:nvSpPr>
        <p:spPr/>
        <p:txBody>
          <a:bodyPr/>
          <a:lstStyle/>
          <a:p>
            <a:r>
              <a:rPr lang="en-US" b="1" dirty="0"/>
              <a:t>Name of the full example: </a:t>
            </a:r>
            <a:r>
              <a:rPr lang="en-US" dirty="0">
                <a:latin typeface="Consolas" panose="020B0609020204030204" pitchFamily="49" charset="0"/>
              </a:rPr>
              <a:t>6operators.py</a:t>
            </a:r>
            <a:endParaRPr lang="en-CA" dirty="0">
              <a:latin typeface="Consolas" panose="020B0609020204030204" pitchFamily="49" charset="0"/>
            </a:endParaRPr>
          </a:p>
        </p:txBody>
      </p:sp>
      <p:graphicFrame>
        <p:nvGraphicFramePr>
          <p:cNvPr id="4" name="Group 3"/>
          <p:cNvGraphicFramePr>
            <a:graphicFrameLocks/>
          </p:cNvGraphicFramePr>
          <p:nvPr>
            <p:extLst>
              <p:ext uri="{D42A27DB-BD31-4B8C-83A1-F6EECF244321}">
                <p14:modId xmlns:p14="http://schemas.microsoft.com/office/powerpoint/2010/main" val="728319271"/>
              </p:ext>
            </p:extLst>
          </p:nvPr>
        </p:nvGraphicFramePr>
        <p:xfrm>
          <a:off x="478604" y="1828803"/>
          <a:ext cx="8229600" cy="4952997"/>
        </p:xfrm>
        <a:graphic>
          <a:graphicData uri="http://schemas.openxmlformats.org/drawingml/2006/table">
            <a:tbl>
              <a:tblPr/>
              <a:tblGrid>
                <a:gridCol w="2743200">
                  <a:extLst>
                    <a:ext uri="{9D8B030D-6E8A-4147-A177-3AD203B41FA5}">
                      <a16:colId xmlns="" xmlns:a16="http://schemas.microsoft.com/office/drawing/2014/main" val="20000"/>
                    </a:ext>
                  </a:extLst>
                </a:gridCol>
                <a:gridCol w="2743200">
                  <a:extLst>
                    <a:ext uri="{9D8B030D-6E8A-4147-A177-3AD203B41FA5}">
                      <a16:colId xmlns="" xmlns:a16="http://schemas.microsoft.com/office/drawing/2014/main" val="20001"/>
                    </a:ext>
                  </a:extLst>
                </a:gridCol>
                <a:gridCol w="2743200">
                  <a:extLst>
                    <a:ext uri="{9D8B030D-6E8A-4147-A177-3AD203B41FA5}">
                      <a16:colId xmlns="" xmlns:a16="http://schemas.microsoft.com/office/drawing/2014/main" val="20002"/>
                    </a:ext>
                  </a:extLst>
                </a:gridCol>
              </a:tblGrid>
              <a:tr h="552689">
                <a:tc>
                  <a:txBody>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pitchFamily="34" charset="0"/>
                        </a:rPr>
                        <a:t>Operator</a:t>
                      </a:r>
                    </a:p>
                  </a:txBody>
                  <a:tcPr marL="94475" marR="94475" marT="46800" marB="46800"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DDDDDD"/>
                    </a:solidFill>
                  </a:tcPr>
                </a:tc>
                <a:tc>
                  <a:txBody>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pitchFamily="34" charset="0"/>
                        </a:rPr>
                        <a:t>Description</a:t>
                      </a:r>
                    </a:p>
                  </a:txBody>
                  <a:tcPr marL="94475" marR="94475" marT="46800" marB="46800"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DDDDDD"/>
                    </a:solidFill>
                  </a:tcPr>
                </a:tc>
                <a:tc>
                  <a:txBody>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pitchFamily="34" charset="0"/>
                        </a:rPr>
                        <a:t>Example</a:t>
                      </a:r>
                    </a:p>
                  </a:txBody>
                  <a:tcPr marL="94475" marR="94475" marT="46800" marB="46800"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DDDDDD"/>
                    </a:solidFill>
                  </a:tcPr>
                </a:tc>
                <a:extLst>
                  <a:ext uri="{0D108BD9-81ED-4DB2-BD59-A6C34878D82A}">
                    <a16:rowId xmlns="" xmlns:a16="http://schemas.microsoft.com/office/drawing/2014/main" val="10000"/>
                  </a:ext>
                </a:extLst>
              </a:tr>
              <a:tr h="551364">
                <a:tc>
                  <a:txBody>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sz="1800" b="0" i="0" u="none" strike="noStrike" cap="none" normalizeH="0" baseline="0" dirty="0">
                          <a:ln>
                            <a:noFill/>
                          </a:ln>
                          <a:solidFill>
                            <a:schemeClr val="tx1"/>
                          </a:solidFill>
                          <a:effectLst/>
                          <a:latin typeface="+mn-lt"/>
                          <a:cs typeface="Arial" pitchFamily="34" charset="0"/>
                        </a:rPr>
                        <a:t>=</a:t>
                      </a:r>
                    </a:p>
                  </a:txBody>
                  <a:tcPr marL="94475" marR="94475" marT="46800" marB="46800"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sz="1800" b="0" i="0" u="none" strike="noStrike" cap="none" normalizeH="0" baseline="0" dirty="0">
                          <a:ln>
                            <a:noFill/>
                          </a:ln>
                          <a:solidFill>
                            <a:schemeClr val="tx1"/>
                          </a:solidFill>
                          <a:effectLst/>
                          <a:latin typeface="+mn-lt"/>
                          <a:cs typeface="Arial" pitchFamily="34" charset="0"/>
                        </a:rPr>
                        <a:t>Assignment</a:t>
                      </a:r>
                    </a:p>
                  </a:txBody>
                  <a:tcPr marL="94475" marR="94475" marT="46800" marB="46800"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sz="1800" b="0" i="0" u="none" strike="noStrike" cap="none" normalizeH="0" baseline="0" dirty="0">
                          <a:ln>
                            <a:noFill/>
                          </a:ln>
                          <a:solidFill>
                            <a:schemeClr val="tx1"/>
                          </a:solidFill>
                          <a:effectLst/>
                          <a:latin typeface="+mn-lt"/>
                          <a:cs typeface="Arial" pitchFamily="34" charset="0"/>
                        </a:rPr>
                        <a:t>num </a:t>
                      </a:r>
                      <a:r>
                        <a:rPr kumimoji="0" lang="en-US" sz="1800" b="1" i="0" u="none" strike="noStrike" cap="none" normalizeH="0" baseline="0" dirty="0">
                          <a:ln>
                            <a:noFill/>
                          </a:ln>
                          <a:solidFill>
                            <a:srgbClr val="FF0000"/>
                          </a:solidFill>
                          <a:effectLst/>
                          <a:latin typeface="+mn-lt"/>
                          <a:cs typeface="Arial" pitchFamily="34" charset="0"/>
                        </a:rPr>
                        <a:t>=</a:t>
                      </a:r>
                      <a:r>
                        <a:rPr kumimoji="0" lang="en-US" sz="1800" b="0" i="0" u="none" strike="noStrike" cap="none" normalizeH="0" baseline="0" dirty="0">
                          <a:ln>
                            <a:noFill/>
                          </a:ln>
                          <a:solidFill>
                            <a:schemeClr val="tx1"/>
                          </a:solidFill>
                          <a:effectLst/>
                          <a:latin typeface="+mn-lt"/>
                          <a:cs typeface="Arial" pitchFamily="34" charset="0"/>
                        </a:rPr>
                        <a:t> 7</a:t>
                      </a:r>
                    </a:p>
                  </a:txBody>
                  <a:tcPr marL="94475" marR="94475" marT="46800" marB="46800"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 xmlns:a16="http://schemas.microsoft.com/office/drawing/2014/main" val="10001"/>
                  </a:ext>
                </a:extLst>
              </a:tr>
              <a:tr h="535460">
                <a:tc>
                  <a:txBody>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sz="1800" b="0" i="0" u="none" strike="noStrike" cap="none" normalizeH="0" baseline="0" dirty="0">
                          <a:ln>
                            <a:noFill/>
                          </a:ln>
                          <a:solidFill>
                            <a:schemeClr val="tx1"/>
                          </a:solidFill>
                          <a:effectLst/>
                          <a:latin typeface="+mn-lt"/>
                          <a:cs typeface="Arial" pitchFamily="34" charset="0"/>
                        </a:rPr>
                        <a:t>+</a:t>
                      </a:r>
                    </a:p>
                  </a:txBody>
                  <a:tcPr marL="94475" marR="94475" marT="46800" marB="46800"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sz="1800" b="0" i="0" u="none" strike="noStrike" cap="none" normalizeH="0" baseline="0" dirty="0">
                          <a:ln>
                            <a:noFill/>
                          </a:ln>
                          <a:solidFill>
                            <a:schemeClr val="tx1"/>
                          </a:solidFill>
                          <a:effectLst/>
                          <a:latin typeface="+mn-lt"/>
                          <a:cs typeface="Arial" pitchFamily="34" charset="0"/>
                        </a:rPr>
                        <a:t>Addition</a:t>
                      </a:r>
                    </a:p>
                  </a:txBody>
                  <a:tcPr marL="94475" marR="94475" marT="46800" marB="46800"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sz="1800" b="0" i="0" u="none" strike="noStrike" cap="none" normalizeH="0" baseline="0" dirty="0">
                          <a:ln>
                            <a:noFill/>
                          </a:ln>
                          <a:solidFill>
                            <a:schemeClr val="tx1"/>
                          </a:solidFill>
                          <a:effectLst/>
                          <a:latin typeface="+mn-lt"/>
                          <a:cs typeface="Arial" pitchFamily="34" charset="0"/>
                        </a:rPr>
                        <a:t>num = 2 </a:t>
                      </a:r>
                      <a:r>
                        <a:rPr kumimoji="0" lang="en-US" sz="1800" b="1" i="0" u="none" strike="noStrike" cap="none" normalizeH="0" baseline="0" dirty="0">
                          <a:ln>
                            <a:noFill/>
                          </a:ln>
                          <a:solidFill>
                            <a:srgbClr val="FF0000"/>
                          </a:solidFill>
                          <a:effectLst/>
                          <a:latin typeface="+mn-lt"/>
                          <a:cs typeface="Arial" pitchFamily="34" charset="0"/>
                        </a:rPr>
                        <a:t>+</a:t>
                      </a:r>
                      <a:r>
                        <a:rPr kumimoji="0" lang="en-US" sz="1800" b="0" i="0" u="none" strike="noStrike" cap="none" normalizeH="0" baseline="0" dirty="0">
                          <a:ln>
                            <a:noFill/>
                          </a:ln>
                          <a:solidFill>
                            <a:schemeClr val="tx1"/>
                          </a:solidFill>
                          <a:effectLst/>
                          <a:latin typeface="+mn-lt"/>
                          <a:cs typeface="Arial" pitchFamily="34" charset="0"/>
                        </a:rPr>
                        <a:t> 2</a:t>
                      </a:r>
                    </a:p>
                  </a:txBody>
                  <a:tcPr marL="94475" marR="94475" marT="46800" marB="46800"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 xmlns:a16="http://schemas.microsoft.com/office/drawing/2014/main" val="10002"/>
                  </a:ext>
                </a:extLst>
              </a:tr>
              <a:tr h="552689">
                <a:tc>
                  <a:txBody>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sz="1800" b="0" i="0" u="none" strike="noStrike" cap="none" normalizeH="0" baseline="0" dirty="0">
                          <a:ln>
                            <a:noFill/>
                          </a:ln>
                          <a:solidFill>
                            <a:schemeClr val="tx1"/>
                          </a:solidFill>
                          <a:effectLst/>
                          <a:latin typeface="+mn-lt"/>
                          <a:cs typeface="Arial" pitchFamily="34" charset="0"/>
                        </a:rPr>
                        <a:t>-</a:t>
                      </a:r>
                    </a:p>
                  </a:txBody>
                  <a:tcPr marL="94475" marR="94475" marT="46800" marB="46800"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sz="1800" b="0" i="0" u="none" strike="noStrike" cap="none" normalizeH="0" baseline="0" dirty="0">
                          <a:ln>
                            <a:noFill/>
                          </a:ln>
                          <a:solidFill>
                            <a:schemeClr val="tx1"/>
                          </a:solidFill>
                          <a:effectLst/>
                          <a:latin typeface="+mn-lt"/>
                          <a:cs typeface="Arial" pitchFamily="34" charset="0"/>
                        </a:rPr>
                        <a:t>Subtraction</a:t>
                      </a:r>
                    </a:p>
                  </a:txBody>
                  <a:tcPr marL="94475" marR="94475" marT="46800" marB="46800"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sz="1800" b="0" i="0" u="none" strike="noStrike" cap="none" normalizeH="0" baseline="0" dirty="0">
                          <a:ln>
                            <a:noFill/>
                          </a:ln>
                          <a:solidFill>
                            <a:schemeClr val="tx1"/>
                          </a:solidFill>
                          <a:effectLst/>
                          <a:latin typeface="+mn-lt"/>
                          <a:cs typeface="Arial" pitchFamily="34" charset="0"/>
                        </a:rPr>
                        <a:t>num = 6 </a:t>
                      </a:r>
                      <a:r>
                        <a:rPr kumimoji="0" lang="en-US" sz="1800" b="1" i="0" u="none" strike="noStrike" cap="none" normalizeH="0" baseline="0" dirty="0">
                          <a:ln>
                            <a:noFill/>
                          </a:ln>
                          <a:solidFill>
                            <a:srgbClr val="FF0000"/>
                          </a:solidFill>
                          <a:effectLst/>
                          <a:latin typeface="+mn-lt"/>
                          <a:cs typeface="Arial" pitchFamily="34" charset="0"/>
                        </a:rPr>
                        <a:t>-</a:t>
                      </a:r>
                      <a:r>
                        <a:rPr kumimoji="0" lang="en-US" sz="1800" b="1" i="0" u="none" strike="noStrike" cap="none" normalizeH="0" baseline="0" dirty="0">
                          <a:ln>
                            <a:noFill/>
                          </a:ln>
                          <a:solidFill>
                            <a:schemeClr val="tx1"/>
                          </a:solidFill>
                          <a:effectLst/>
                          <a:latin typeface="+mn-lt"/>
                          <a:cs typeface="Arial" pitchFamily="34" charset="0"/>
                        </a:rPr>
                        <a:t> </a:t>
                      </a:r>
                      <a:r>
                        <a:rPr kumimoji="0" lang="en-US" sz="1800" b="0" i="0" u="none" strike="noStrike" cap="none" normalizeH="0" baseline="0" dirty="0">
                          <a:ln>
                            <a:noFill/>
                          </a:ln>
                          <a:solidFill>
                            <a:schemeClr val="tx1"/>
                          </a:solidFill>
                          <a:effectLst/>
                          <a:latin typeface="+mn-lt"/>
                          <a:cs typeface="Arial" pitchFamily="34" charset="0"/>
                        </a:rPr>
                        <a:t>4</a:t>
                      </a:r>
                    </a:p>
                  </a:txBody>
                  <a:tcPr marL="94475" marR="94475" marT="46800" marB="46800"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 xmlns:a16="http://schemas.microsoft.com/office/drawing/2014/main" val="10003"/>
                  </a:ext>
                </a:extLst>
              </a:tr>
              <a:tr h="551364">
                <a:tc>
                  <a:txBody>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sz="1800" b="0" i="0" u="none" strike="noStrike" cap="none" normalizeH="0" baseline="0" dirty="0">
                          <a:ln>
                            <a:noFill/>
                          </a:ln>
                          <a:solidFill>
                            <a:schemeClr val="tx1"/>
                          </a:solidFill>
                          <a:effectLst/>
                          <a:latin typeface="+mn-lt"/>
                          <a:cs typeface="Arial" pitchFamily="34" charset="0"/>
                        </a:rPr>
                        <a:t>*</a:t>
                      </a:r>
                    </a:p>
                  </a:txBody>
                  <a:tcPr marL="94475" marR="94475" marT="46800" marB="46800"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sz="1800" b="0" i="0" u="none" strike="noStrike" cap="none" normalizeH="0" baseline="0" dirty="0">
                          <a:ln>
                            <a:noFill/>
                          </a:ln>
                          <a:solidFill>
                            <a:schemeClr val="tx1"/>
                          </a:solidFill>
                          <a:effectLst/>
                          <a:latin typeface="+mn-lt"/>
                          <a:cs typeface="Arial" pitchFamily="34" charset="0"/>
                        </a:rPr>
                        <a:t>Multiplication</a:t>
                      </a:r>
                    </a:p>
                  </a:txBody>
                  <a:tcPr marL="94475" marR="94475" marT="46800" marB="46800"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sz="1800" b="0" i="0" u="none" strike="noStrike" cap="none" normalizeH="0" baseline="0" dirty="0">
                          <a:ln>
                            <a:noFill/>
                          </a:ln>
                          <a:solidFill>
                            <a:schemeClr val="tx1"/>
                          </a:solidFill>
                          <a:effectLst/>
                          <a:latin typeface="+mn-lt"/>
                          <a:cs typeface="Arial" pitchFamily="34" charset="0"/>
                        </a:rPr>
                        <a:t>num = 5 </a:t>
                      </a:r>
                      <a:r>
                        <a:rPr kumimoji="0" lang="en-US" sz="1800" b="1" i="0" u="none" strike="noStrike" cap="none" normalizeH="0" baseline="0" dirty="0">
                          <a:ln>
                            <a:noFill/>
                          </a:ln>
                          <a:solidFill>
                            <a:srgbClr val="FF0000"/>
                          </a:solidFill>
                          <a:effectLst/>
                          <a:latin typeface="+mn-lt"/>
                          <a:cs typeface="Arial" pitchFamily="34" charset="0"/>
                        </a:rPr>
                        <a:t>*</a:t>
                      </a:r>
                      <a:r>
                        <a:rPr kumimoji="0" lang="en-US" sz="1800" b="0" i="0" u="none" strike="noStrike" cap="none" normalizeH="0" baseline="0" dirty="0">
                          <a:ln>
                            <a:noFill/>
                          </a:ln>
                          <a:solidFill>
                            <a:schemeClr val="tx1"/>
                          </a:solidFill>
                          <a:effectLst/>
                          <a:latin typeface="+mn-lt"/>
                          <a:cs typeface="Arial" pitchFamily="34" charset="0"/>
                        </a:rPr>
                        <a:t> 4 </a:t>
                      </a:r>
                    </a:p>
                  </a:txBody>
                  <a:tcPr marL="94475" marR="94475" marT="46800" marB="46800"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 xmlns:a16="http://schemas.microsoft.com/office/drawing/2014/main" val="10004"/>
                  </a:ext>
                </a:extLst>
              </a:tr>
              <a:tr h="552689">
                <a:tc>
                  <a:txBody>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sz="1800" b="0" i="0" u="none" strike="noStrike" cap="none" normalizeH="0" baseline="0" dirty="0">
                          <a:ln>
                            <a:noFill/>
                          </a:ln>
                          <a:solidFill>
                            <a:schemeClr val="tx1"/>
                          </a:solidFill>
                          <a:effectLst/>
                          <a:latin typeface="+mn-lt"/>
                          <a:cs typeface="Arial" pitchFamily="34" charset="0"/>
                        </a:rPr>
                        <a:t>/</a:t>
                      </a:r>
                    </a:p>
                  </a:txBody>
                  <a:tcPr marL="94475" marR="94475" marT="46800" marB="46800"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sz="1800" b="0" i="0" u="none" strike="noStrike" cap="none" normalizeH="0" baseline="0" dirty="0">
                          <a:ln>
                            <a:noFill/>
                          </a:ln>
                          <a:solidFill>
                            <a:schemeClr val="tx1"/>
                          </a:solidFill>
                          <a:effectLst/>
                          <a:latin typeface="+mn-lt"/>
                          <a:cs typeface="Arial" pitchFamily="34" charset="0"/>
                        </a:rPr>
                        <a:t>Division (real number)</a:t>
                      </a:r>
                    </a:p>
                  </a:txBody>
                  <a:tcPr marL="94475" marR="94475" marT="46800" marB="46800"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sz="1800" b="0" i="0" u="none" strike="noStrike" cap="none" normalizeH="0" baseline="0" dirty="0">
                          <a:ln>
                            <a:noFill/>
                          </a:ln>
                          <a:solidFill>
                            <a:schemeClr val="tx1"/>
                          </a:solidFill>
                          <a:effectLst/>
                          <a:latin typeface="+mn-lt"/>
                          <a:cs typeface="Arial" pitchFamily="34" charset="0"/>
                        </a:rPr>
                        <a:t>num = 9 </a:t>
                      </a:r>
                      <a:r>
                        <a:rPr kumimoji="0" lang="en-US" sz="1800" b="1" i="0" u="none" strike="noStrike" cap="none" normalizeH="0" baseline="0" dirty="0">
                          <a:ln>
                            <a:noFill/>
                          </a:ln>
                          <a:solidFill>
                            <a:srgbClr val="FF0000"/>
                          </a:solidFill>
                          <a:effectLst/>
                          <a:latin typeface="+mn-lt"/>
                          <a:cs typeface="Arial" pitchFamily="34" charset="0"/>
                        </a:rPr>
                        <a:t>/</a:t>
                      </a:r>
                      <a:r>
                        <a:rPr kumimoji="0" lang="en-US" sz="1800" b="0" i="0" u="none" strike="noStrike" cap="none" normalizeH="0" baseline="0" dirty="0">
                          <a:ln>
                            <a:noFill/>
                          </a:ln>
                          <a:solidFill>
                            <a:schemeClr val="tx1"/>
                          </a:solidFill>
                          <a:effectLst/>
                          <a:latin typeface="+mn-lt"/>
                          <a:cs typeface="Arial" pitchFamily="34" charset="0"/>
                        </a:rPr>
                        <a:t> 2</a:t>
                      </a:r>
                    </a:p>
                  </a:txBody>
                  <a:tcPr marL="94475" marR="94475" marT="46800" marB="46800"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 xmlns:a16="http://schemas.microsoft.com/office/drawing/2014/main" val="10005"/>
                  </a:ext>
                </a:extLst>
              </a:tr>
              <a:tr h="551364">
                <a:tc>
                  <a:txBody>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sz="1800" b="0" i="0" u="none" strike="noStrike" cap="none" normalizeH="0" baseline="0" dirty="0">
                          <a:ln>
                            <a:noFill/>
                          </a:ln>
                          <a:solidFill>
                            <a:schemeClr val="tx1"/>
                          </a:solidFill>
                          <a:effectLst/>
                          <a:latin typeface="+mn-lt"/>
                          <a:cs typeface="Arial" pitchFamily="34" charset="0"/>
                        </a:rPr>
                        <a:t>//</a:t>
                      </a:r>
                    </a:p>
                  </a:txBody>
                  <a:tcPr marL="94475" marR="94475" marT="46800" marB="46800"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sz="1800" b="0" i="0" u="none" strike="noStrike" cap="none" normalizeH="0" baseline="0" dirty="0">
                          <a:ln>
                            <a:noFill/>
                          </a:ln>
                          <a:solidFill>
                            <a:schemeClr val="tx1"/>
                          </a:solidFill>
                          <a:effectLst/>
                          <a:latin typeface="+mn-lt"/>
                          <a:cs typeface="Arial" pitchFamily="34" charset="0"/>
                        </a:rPr>
                        <a:t>Integer division</a:t>
                      </a:r>
                    </a:p>
                  </a:txBody>
                  <a:tcPr marL="94475" marR="94475" marT="46800" marB="46800"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sz="1800" b="0" i="0" u="none" strike="noStrike" cap="none" normalizeH="0" baseline="0" dirty="0">
                          <a:ln>
                            <a:noFill/>
                          </a:ln>
                          <a:solidFill>
                            <a:schemeClr val="tx1"/>
                          </a:solidFill>
                          <a:effectLst/>
                          <a:latin typeface="+mn-lt"/>
                          <a:cs typeface="Arial" pitchFamily="34" charset="0"/>
                        </a:rPr>
                        <a:t>num = 9 </a:t>
                      </a:r>
                      <a:r>
                        <a:rPr kumimoji="0" lang="en-US" sz="1800" b="1" i="0" u="none" strike="noStrike" cap="none" normalizeH="0" baseline="0" dirty="0">
                          <a:ln>
                            <a:noFill/>
                          </a:ln>
                          <a:solidFill>
                            <a:srgbClr val="FF0000"/>
                          </a:solidFill>
                          <a:effectLst/>
                          <a:latin typeface="+mn-lt"/>
                          <a:cs typeface="Arial" pitchFamily="34" charset="0"/>
                        </a:rPr>
                        <a:t>//</a:t>
                      </a:r>
                      <a:r>
                        <a:rPr kumimoji="0" lang="en-US" sz="1800" b="0" i="0" u="none" strike="noStrike" cap="none" normalizeH="0" baseline="0" dirty="0">
                          <a:ln>
                            <a:noFill/>
                          </a:ln>
                          <a:solidFill>
                            <a:schemeClr val="tx1"/>
                          </a:solidFill>
                          <a:effectLst/>
                          <a:latin typeface="+mn-lt"/>
                          <a:cs typeface="Arial" pitchFamily="34" charset="0"/>
                        </a:rPr>
                        <a:t> 2</a:t>
                      </a:r>
                    </a:p>
                  </a:txBody>
                  <a:tcPr marL="94475" marR="94475" marT="46800" marB="46800"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 xmlns:a16="http://schemas.microsoft.com/office/drawing/2014/main" val="10006"/>
                  </a:ext>
                </a:extLst>
              </a:tr>
              <a:tr h="552689">
                <a:tc>
                  <a:txBody>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sz="1800" b="0" i="0" u="none" strike="noStrike" cap="none" normalizeH="0" baseline="0" dirty="0">
                          <a:ln>
                            <a:noFill/>
                          </a:ln>
                          <a:solidFill>
                            <a:schemeClr val="tx1"/>
                          </a:solidFill>
                          <a:effectLst/>
                          <a:latin typeface="+mn-lt"/>
                          <a:cs typeface="Arial" pitchFamily="34" charset="0"/>
                        </a:rPr>
                        <a:t>%</a:t>
                      </a:r>
                    </a:p>
                  </a:txBody>
                  <a:tcPr marL="94475" marR="94475" marT="46800" marB="46800"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sz="1800" b="0" i="0" u="none" strike="noStrike" cap="none" normalizeH="0" baseline="0" dirty="0">
                          <a:ln>
                            <a:noFill/>
                          </a:ln>
                          <a:solidFill>
                            <a:schemeClr val="tx1"/>
                          </a:solidFill>
                          <a:effectLst/>
                          <a:latin typeface="+mn-lt"/>
                          <a:cs typeface="Arial" pitchFamily="34" charset="0"/>
                        </a:rPr>
                        <a:t>Modulo (remainder)</a:t>
                      </a:r>
                    </a:p>
                  </a:txBody>
                  <a:tcPr marL="94475" marR="94475" marT="46800" marB="46800"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sz="1800" b="0" i="0" u="none" strike="noStrike" cap="none" normalizeH="0" baseline="0" dirty="0">
                          <a:ln>
                            <a:noFill/>
                          </a:ln>
                          <a:solidFill>
                            <a:schemeClr val="tx1"/>
                          </a:solidFill>
                          <a:effectLst/>
                          <a:latin typeface="+mn-lt"/>
                          <a:cs typeface="Arial" pitchFamily="34" charset="0"/>
                        </a:rPr>
                        <a:t>num = 9 </a:t>
                      </a:r>
                      <a:r>
                        <a:rPr kumimoji="0" lang="en-US" sz="1800" b="1" i="0" u="none" strike="noStrike" cap="none" normalizeH="0" baseline="0" dirty="0">
                          <a:ln>
                            <a:noFill/>
                          </a:ln>
                          <a:solidFill>
                            <a:srgbClr val="FF0000"/>
                          </a:solidFill>
                          <a:effectLst/>
                          <a:latin typeface="+mn-lt"/>
                          <a:cs typeface="Arial" pitchFamily="34" charset="0"/>
                        </a:rPr>
                        <a:t>%</a:t>
                      </a:r>
                      <a:r>
                        <a:rPr kumimoji="0" lang="en-US" sz="1800" b="0" i="0" u="none" strike="noStrike" cap="none" normalizeH="0" baseline="0" dirty="0">
                          <a:ln>
                            <a:noFill/>
                          </a:ln>
                          <a:solidFill>
                            <a:schemeClr val="tx1"/>
                          </a:solidFill>
                          <a:effectLst/>
                          <a:latin typeface="+mn-lt"/>
                          <a:cs typeface="Arial" pitchFamily="34" charset="0"/>
                        </a:rPr>
                        <a:t> 2</a:t>
                      </a:r>
                    </a:p>
                  </a:txBody>
                  <a:tcPr marL="94475" marR="94475" marT="46800" marB="46800"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 xmlns:a16="http://schemas.microsoft.com/office/drawing/2014/main" val="10007"/>
                  </a:ext>
                </a:extLst>
              </a:tr>
              <a:tr h="552689">
                <a:tc>
                  <a:txBody>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sz="1800" b="0" i="0" u="none" strike="noStrike" cap="none" normalizeH="0" baseline="0" dirty="0">
                          <a:ln>
                            <a:noFill/>
                          </a:ln>
                          <a:solidFill>
                            <a:schemeClr val="tx1"/>
                          </a:solidFill>
                          <a:effectLst/>
                          <a:latin typeface="+mn-lt"/>
                          <a:cs typeface="Arial" pitchFamily="34" charset="0"/>
                        </a:rPr>
                        <a:t>**</a:t>
                      </a:r>
                    </a:p>
                  </a:txBody>
                  <a:tcPr marL="94475" marR="94475" marT="46800" marB="46800"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sz="1800" b="0" i="0" u="none" strike="noStrike" cap="none" normalizeH="0" baseline="0" dirty="0">
                          <a:ln>
                            <a:noFill/>
                          </a:ln>
                          <a:solidFill>
                            <a:schemeClr val="tx1"/>
                          </a:solidFill>
                          <a:effectLst/>
                          <a:latin typeface="+mn-lt"/>
                          <a:cs typeface="Arial" pitchFamily="34" charset="0"/>
                        </a:rPr>
                        <a:t>Exponent</a:t>
                      </a:r>
                    </a:p>
                  </a:txBody>
                  <a:tcPr marL="94475" marR="94475" marT="46800" marB="46800"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sz="1800" b="0" i="0" u="none" strike="noStrike" cap="none" normalizeH="0" baseline="0" dirty="0">
                          <a:ln>
                            <a:noFill/>
                          </a:ln>
                          <a:solidFill>
                            <a:schemeClr val="tx1"/>
                          </a:solidFill>
                          <a:effectLst/>
                          <a:latin typeface="+mn-lt"/>
                          <a:cs typeface="Arial" pitchFamily="34" charset="0"/>
                        </a:rPr>
                        <a:t>num = 9 </a:t>
                      </a:r>
                      <a:r>
                        <a:rPr kumimoji="0" lang="en-US" sz="1800" b="1" i="0" u="none" strike="noStrike" cap="none" normalizeH="0" baseline="0" dirty="0">
                          <a:ln>
                            <a:noFill/>
                          </a:ln>
                          <a:solidFill>
                            <a:srgbClr val="FF0000"/>
                          </a:solidFill>
                          <a:effectLst/>
                          <a:latin typeface="+mn-lt"/>
                          <a:cs typeface="Arial" pitchFamily="34" charset="0"/>
                        </a:rPr>
                        <a:t>**</a:t>
                      </a:r>
                      <a:r>
                        <a:rPr kumimoji="0" lang="en-US" sz="1800" b="0" i="0" u="none" strike="noStrike" cap="none" normalizeH="0" baseline="0" dirty="0">
                          <a:ln>
                            <a:noFill/>
                          </a:ln>
                          <a:solidFill>
                            <a:schemeClr val="tx1"/>
                          </a:solidFill>
                          <a:effectLst/>
                          <a:latin typeface="+mn-lt"/>
                          <a:cs typeface="Arial" pitchFamily="34" charset="0"/>
                        </a:rPr>
                        <a:t> 2</a:t>
                      </a:r>
                    </a:p>
                  </a:txBody>
                  <a:tcPr marL="94475" marR="94475" marT="46800" marB="46800"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 xmlns:a16="http://schemas.microsoft.com/office/drawing/2014/main" val="10008"/>
                  </a:ext>
                </a:extLst>
              </a:tr>
            </a:tbl>
          </a:graphicData>
        </a:graphic>
      </p:graphicFrame>
      <p:sp>
        <p:nvSpPr>
          <p:cNvPr id="5" name="Rectangle 4"/>
          <p:cNvSpPr/>
          <p:nvPr/>
        </p:nvSpPr>
        <p:spPr>
          <a:xfrm>
            <a:off x="7655692" y="4588329"/>
            <a:ext cx="914400" cy="3048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4.5</a:t>
            </a:r>
          </a:p>
        </p:txBody>
      </p:sp>
      <p:sp>
        <p:nvSpPr>
          <p:cNvPr id="6" name="Rectangle 5"/>
          <p:cNvSpPr/>
          <p:nvPr/>
        </p:nvSpPr>
        <p:spPr>
          <a:xfrm>
            <a:off x="7655692" y="5143500"/>
            <a:ext cx="914400" cy="3048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4</a:t>
            </a:r>
          </a:p>
        </p:txBody>
      </p:sp>
      <p:sp>
        <p:nvSpPr>
          <p:cNvPr id="7" name="Rectangle 6"/>
          <p:cNvSpPr/>
          <p:nvPr/>
        </p:nvSpPr>
        <p:spPr>
          <a:xfrm>
            <a:off x="7655692" y="5676900"/>
            <a:ext cx="914400" cy="3048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1</a:t>
            </a:r>
          </a:p>
        </p:txBody>
      </p:sp>
      <p:sp>
        <p:nvSpPr>
          <p:cNvPr id="8" name="Rectangle 7"/>
          <p:cNvSpPr/>
          <p:nvPr/>
        </p:nvSpPr>
        <p:spPr>
          <a:xfrm>
            <a:off x="7655692" y="6248400"/>
            <a:ext cx="914400" cy="3048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81</a:t>
            </a:r>
          </a:p>
        </p:txBody>
      </p:sp>
    </p:spTree>
    <p:extLst>
      <p:ext uri="{BB962C8B-B14F-4D97-AF65-F5344CB8AC3E}">
        <p14:creationId xmlns:p14="http://schemas.microsoft.com/office/powerpoint/2010/main" val="6176029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1235" name="Rectangle 3"/>
          <p:cNvSpPr>
            <a:spLocks noGrp="1" noChangeArrowheads="1"/>
          </p:cNvSpPr>
          <p:nvPr>
            <p:ph type="body" sz="half" idx="4294967295"/>
          </p:nvPr>
        </p:nvSpPr>
        <p:spPr>
          <a:xfrm>
            <a:off x="457200" y="1143000"/>
            <a:ext cx="8153400" cy="5368925"/>
          </a:xfrm>
        </p:spPr>
        <p:txBody>
          <a:bodyPr/>
          <a:lstStyle/>
          <a:p>
            <a:pPr eaLnBrk="1" hangingPunct="1">
              <a:tabLst>
                <a:tab pos="1254125" algn="l"/>
              </a:tabLst>
            </a:pPr>
            <a:r>
              <a:rPr lang="en-US" altLang="en-US" sz="2400" dirty="0"/>
              <a:t>First level of precedence: top to bottom</a:t>
            </a:r>
          </a:p>
          <a:p>
            <a:pPr eaLnBrk="1" hangingPunct="1">
              <a:tabLst>
                <a:tab pos="1254125" algn="l"/>
              </a:tabLst>
            </a:pPr>
            <a:r>
              <a:rPr lang="en-US" altLang="en-US" sz="2400" dirty="0"/>
              <a:t>Second level of precedence</a:t>
            </a:r>
          </a:p>
          <a:p>
            <a:pPr lvl="1" eaLnBrk="1" hangingPunct="1">
              <a:tabLst>
                <a:tab pos="1254125" algn="l"/>
              </a:tabLst>
            </a:pPr>
            <a:r>
              <a:rPr lang="en-US" altLang="en-US" sz="2000" dirty="0"/>
              <a:t>If there are multiple operations that are on the same level then precedence goes from left to right.</a:t>
            </a:r>
          </a:p>
          <a:p>
            <a:pPr lvl="1" eaLnBrk="1" hangingPunct="1">
              <a:tabLst>
                <a:tab pos="1254125" algn="l"/>
              </a:tabLst>
            </a:pPr>
            <a:r>
              <a:rPr lang="en-US" sz="2000" b="1" dirty="0"/>
              <a:t>Name of the full example: </a:t>
            </a:r>
            <a:r>
              <a:rPr lang="en-US" sz="2000" dirty="0">
                <a:latin typeface="Consolas" panose="020B0609020204030204" pitchFamily="49" charset="0"/>
              </a:rPr>
              <a:t>7order.py</a:t>
            </a:r>
            <a:endParaRPr lang="en-CA" sz="2000" dirty="0">
              <a:latin typeface="Consolas" panose="020B0609020204030204" pitchFamily="49" charset="0"/>
            </a:endParaRPr>
          </a:p>
          <a:p>
            <a:pPr lvl="1" eaLnBrk="1" hangingPunct="1">
              <a:tabLst>
                <a:tab pos="1254125" algn="l"/>
              </a:tabLst>
            </a:pPr>
            <a:endParaRPr lang="en-US" altLang="en-US" sz="2000" dirty="0"/>
          </a:p>
          <a:p>
            <a:pPr lvl="1" eaLnBrk="1" hangingPunct="1">
              <a:buFont typeface="Times New Roman" panose="02020603050405020304" pitchFamily="18" charset="0"/>
              <a:buNone/>
              <a:tabLst>
                <a:tab pos="1254125" algn="l"/>
              </a:tabLst>
            </a:pPr>
            <a:endParaRPr lang="en-US" altLang="en-US" sz="2000" dirty="0">
              <a:latin typeface="Times New Roman" panose="02020603050405020304" pitchFamily="18" charset="0"/>
            </a:endParaRPr>
          </a:p>
        </p:txBody>
      </p:sp>
      <p:sp>
        <p:nvSpPr>
          <p:cNvPr id="66563" name="Rectangle 2"/>
          <p:cNvSpPr>
            <a:spLocks noGrp="1" noChangeArrowheads="1"/>
          </p:cNvSpPr>
          <p:nvPr>
            <p:ph type="title"/>
          </p:nvPr>
        </p:nvSpPr>
        <p:spPr>
          <a:xfrm>
            <a:off x="457200" y="260350"/>
            <a:ext cx="8229600" cy="730250"/>
          </a:xfrm>
        </p:spPr>
        <p:txBody>
          <a:bodyPr>
            <a:normAutofit fontScale="90000"/>
          </a:bodyPr>
          <a:lstStyle/>
          <a:p>
            <a:pPr eaLnBrk="1" hangingPunct="1"/>
            <a:r>
              <a:rPr lang="en-US" altLang="en-US" dirty="0"/>
              <a:t>Order Of </a:t>
            </a:r>
            <a:r>
              <a:rPr lang="en-US" altLang="en-US" dirty="0" smtClean="0"/>
              <a:t>Operation: “Same As Math”/ “B E D-M A-S”</a:t>
            </a:r>
            <a:endParaRPr lang="en-US" altLang="en-US" dirty="0"/>
          </a:p>
        </p:txBody>
      </p:sp>
      <p:graphicFrame>
        <p:nvGraphicFramePr>
          <p:cNvPr id="34841" name="Group 25"/>
          <p:cNvGraphicFramePr>
            <a:graphicFrameLocks noGrp="1"/>
          </p:cNvGraphicFramePr>
          <p:nvPr>
            <p:ph idx="1"/>
            <p:extLst>
              <p:ext uri="{D42A27DB-BD31-4B8C-83A1-F6EECF244321}">
                <p14:modId xmlns:p14="http://schemas.microsoft.com/office/powerpoint/2010/main" val="64264769"/>
              </p:ext>
            </p:extLst>
          </p:nvPr>
        </p:nvGraphicFramePr>
        <p:xfrm>
          <a:off x="838200" y="3177164"/>
          <a:ext cx="4343401" cy="3686176"/>
        </p:xfrm>
        <a:graphic>
          <a:graphicData uri="http://schemas.openxmlformats.org/drawingml/2006/table">
            <a:tbl>
              <a:tblPr/>
              <a:tblGrid>
                <a:gridCol w="1248728">
                  <a:extLst>
                    <a:ext uri="{9D8B030D-6E8A-4147-A177-3AD203B41FA5}">
                      <a16:colId xmlns="" xmlns:a16="http://schemas.microsoft.com/office/drawing/2014/main" val="20002"/>
                    </a:ext>
                  </a:extLst>
                </a:gridCol>
                <a:gridCol w="1248728">
                  <a:extLst>
                    <a:ext uri="{9D8B030D-6E8A-4147-A177-3AD203B41FA5}">
                      <a16:colId xmlns="" xmlns:a16="http://schemas.microsoft.com/office/drawing/2014/main" val="20000"/>
                    </a:ext>
                  </a:extLst>
                </a:gridCol>
                <a:gridCol w="1845945">
                  <a:extLst>
                    <a:ext uri="{9D8B030D-6E8A-4147-A177-3AD203B41FA5}">
                      <a16:colId xmlns="" xmlns:a16="http://schemas.microsoft.com/office/drawing/2014/main" val="20001"/>
                    </a:ext>
                  </a:extLst>
                </a:gridCol>
              </a:tblGrid>
              <a:tr h="738188">
                <a:tc>
                  <a:txBody>
                    <a:bodyPr/>
                    <a:lstStyle/>
                    <a:p>
                      <a:pPr marL="0" marR="0" lvl="0" indent="0" algn="l" defTabSz="914400" rtl="0" eaLnBrk="0" fontAlgn="base" latinLnBrk="0" hangingPunct="0">
                        <a:lnSpc>
                          <a:spcPct val="100000"/>
                        </a:lnSpc>
                        <a:spcBef>
                          <a:spcPct val="30000"/>
                        </a:spcBef>
                        <a:spcAft>
                          <a:spcPct val="0"/>
                        </a:spcAft>
                        <a:buClrTx/>
                        <a:buSzTx/>
                        <a:buFontTx/>
                        <a:buNone/>
                        <a:tabLst>
                          <a:tab pos="1254125" algn="l"/>
                        </a:tabLst>
                      </a:pPr>
                      <a:r>
                        <a:rPr kumimoji="0" lang="en-US" sz="1800" b="0" i="0" u="none" strike="noStrike" cap="none" normalizeH="0" baseline="0" dirty="0">
                          <a:ln>
                            <a:noFill/>
                          </a:ln>
                          <a:solidFill>
                            <a:schemeClr val="tx1"/>
                          </a:solidFill>
                          <a:effectLst/>
                          <a:latin typeface="Consolas" panose="020B0609020204030204" pitchFamily="49" charset="0"/>
                          <a:cs typeface="Consolas" panose="020B0609020204030204" pitchFamily="49" charset="0"/>
                        </a:rPr>
                        <a:t>1</a:t>
                      </a:r>
                      <a:r>
                        <a:rPr kumimoji="0" lang="en-US" sz="1800" b="0" i="0" u="none" strike="noStrike" cap="none" normalizeH="0" baseline="30000" dirty="0">
                          <a:ln>
                            <a:noFill/>
                          </a:ln>
                          <a:solidFill>
                            <a:schemeClr val="tx1"/>
                          </a:solidFill>
                          <a:effectLst/>
                          <a:latin typeface="Consolas" panose="020B0609020204030204" pitchFamily="49" charset="0"/>
                          <a:cs typeface="Consolas" panose="020B0609020204030204" pitchFamily="49" charset="0"/>
                        </a:rPr>
                        <a:t>st</a:t>
                      </a:r>
                      <a:endParaRPr kumimoji="0" lang="en-US" sz="1800" b="0" i="0" u="none" strike="noStrike" cap="none" normalizeH="0" baseline="0" dirty="0">
                        <a:ln>
                          <a:noFill/>
                        </a:ln>
                        <a:solidFill>
                          <a:schemeClr val="tx1"/>
                        </a:solidFill>
                        <a:effectLst/>
                        <a:latin typeface="Consolas" panose="020B0609020204030204" pitchFamily="49" charset="0"/>
                        <a:cs typeface="Consolas" panose="020B0609020204030204" pitchFamily="49" charset="0"/>
                      </a:endParaRPr>
                    </a:p>
                  </a:txBody>
                  <a:tcPr marL="100090" marR="1000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Tx/>
                        <a:buSzTx/>
                        <a:buFontTx/>
                        <a:buNone/>
                        <a:tabLst>
                          <a:tab pos="1254125" algn="l"/>
                        </a:tabLst>
                      </a:pPr>
                      <a:r>
                        <a:rPr kumimoji="0" lang="en-US" sz="1800" b="0" i="0" u="none" strike="noStrike" cap="none" normalizeH="0" baseline="0" dirty="0">
                          <a:ln>
                            <a:noFill/>
                          </a:ln>
                          <a:solidFill>
                            <a:schemeClr val="tx1"/>
                          </a:solidFill>
                          <a:effectLst/>
                          <a:latin typeface="Consolas" panose="020B0609020204030204" pitchFamily="49" charset="0"/>
                          <a:cs typeface="Consolas" panose="020B0609020204030204" pitchFamily="49" charset="0"/>
                        </a:rPr>
                        <a:t>()</a:t>
                      </a:r>
                    </a:p>
                  </a:txBody>
                  <a:tcPr marL="100090" marR="1000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Tx/>
                        <a:buSzTx/>
                        <a:buFontTx/>
                        <a:buNone/>
                        <a:tabLst>
                          <a:tab pos="1254125" algn="l"/>
                        </a:tabLst>
                      </a:pPr>
                      <a:r>
                        <a:rPr kumimoji="0" lang="en-US" sz="1800" b="0" i="0" u="none" strike="noStrike" cap="none" normalizeH="0" baseline="0" dirty="0">
                          <a:ln>
                            <a:noFill/>
                          </a:ln>
                          <a:solidFill>
                            <a:schemeClr val="tx1"/>
                          </a:solidFill>
                          <a:effectLst/>
                          <a:latin typeface="Arial" charset="0"/>
                          <a:cs typeface="Arial" charset="0"/>
                        </a:rPr>
                        <a:t>Brackets (inner before outer)</a:t>
                      </a:r>
                    </a:p>
                  </a:txBody>
                  <a:tcPr marL="100090" marR="1000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0"/>
                  </a:ext>
                </a:extLst>
              </a:tr>
              <a:tr h="736600">
                <a:tc>
                  <a:txBody>
                    <a:bodyPr/>
                    <a:lstStyle/>
                    <a:p>
                      <a:pPr marL="0" marR="0" lvl="0" indent="0" algn="l" defTabSz="914400" rtl="0" eaLnBrk="0" fontAlgn="base" latinLnBrk="0" hangingPunct="0">
                        <a:lnSpc>
                          <a:spcPct val="100000"/>
                        </a:lnSpc>
                        <a:spcBef>
                          <a:spcPct val="30000"/>
                        </a:spcBef>
                        <a:spcAft>
                          <a:spcPct val="0"/>
                        </a:spcAft>
                        <a:buClrTx/>
                        <a:buSzTx/>
                        <a:buFontTx/>
                        <a:buNone/>
                        <a:tabLst>
                          <a:tab pos="1254125" algn="l"/>
                        </a:tabLst>
                      </a:pPr>
                      <a:r>
                        <a:rPr kumimoji="0" lang="en-US" sz="1800" b="0" i="0" u="none" strike="noStrike" cap="none" normalizeH="0" baseline="0" dirty="0">
                          <a:ln>
                            <a:noFill/>
                          </a:ln>
                          <a:solidFill>
                            <a:schemeClr val="tx1"/>
                          </a:solidFill>
                          <a:effectLst/>
                          <a:latin typeface="Consolas" panose="020B0609020204030204" pitchFamily="49" charset="0"/>
                          <a:cs typeface="Consolas" panose="020B0609020204030204" pitchFamily="49" charset="0"/>
                        </a:rPr>
                        <a:t>2</a:t>
                      </a:r>
                      <a:r>
                        <a:rPr kumimoji="0" lang="en-US" sz="1800" b="0" i="0" u="none" strike="noStrike" cap="none" normalizeH="0" baseline="30000" dirty="0">
                          <a:ln>
                            <a:noFill/>
                          </a:ln>
                          <a:solidFill>
                            <a:schemeClr val="tx1"/>
                          </a:solidFill>
                          <a:effectLst/>
                          <a:latin typeface="Consolas" panose="020B0609020204030204" pitchFamily="49" charset="0"/>
                          <a:cs typeface="Consolas" panose="020B0609020204030204" pitchFamily="49" charset="0"/>
                        </a:rPr>
                        <a:t>nd</a:t>
                      </a:r>
                      <a:endParaRPr kumimoji="0" lang="en-US" sz="1800" b="0" i="0" u="none" strike="noStrike" cap="none" normalizeH="0" baseline="0" dirty="0">
                        <a:ln>
                          <a:noFill/>
                        </a:ln>
                        <a:solidFill>
                          <a:schemeClr val="tx1"/>
                        </a:solidFill>
                        <a:effectLst/>
                        <a:latin typeface="Consolas" panose="020B0609020204030204" pitchFamily="49" charset="0"/>
                        <a:cs typeface="Consolas" panose="020B0609020204030204" pitchFamily="49" charset="0"/>
                      </a:endParaRPr>
                    </a:p>
                  </a:txBody>
                  <a:tcPr marL="100090" marR="1000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Tx/>
                        <a:buSzTx/>
                        <a:buFontTx/>
                        <a:buNone/>
                        <a:tabLst>
                          <a:tab pos="1254125" algn="l"/>
                        </a:tabLst>
                      </a:pPr>
                      <a:r>
                        <a:rPr kumimoji="0" lang="en-US" sz="1800" b="0" i="0" u="none" strike="noStrike" cap="none" normalizeH="0" baseline="0" dirty="0">
                          <a:ln>
                            <a:noFill/>
                          </a:ln>
                          <a:solidFill>
                            <a:schemeClr val="tx1"/>
                          </a:solidFill>
                          <a:effectLst/>
                          <a:latin typeface="Consolas" panose="020B0609020204030204" pitchFamily="49" charset="0"/>
                          <a:cs typeface="Consolas" panose="020B0609020204030204" pitchFamily="49" charset="0"/>
                        </a:rPr>
                        <a:t>**</a:t>
                      </a:r>
                    </a:p>
                  </a:txBody>
                  <a:tcPr marL="100090" marR="1000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Tx/>
                        <a:buSzTx/>
                        <a:buFontTx/>
                        <a:buNone/>
                        <a:tabLst>
                          <a:tab pos="1254125" algn="l"/>
                        </a:tabLst>
                      </a:pPr>
                      <a:r>
                        <a:rPr kumimoji="0" lang="en-US" sz="1800" b="0" i="0" u="none" strike="noStrike" cap="none" normalizeH="0" baseline="0" dirty="0">
                          <a:ln>
                            <a:noFill/>
                          </a:ln>
                          <a:solidFill>
                            <a:schemeClr val="tx1"/>
                          </a:solidFill>
                          <a:effectLst/>
                          <a:latin typeface="Arial" charset="0"/>
                          <a:cs typeface="Arial" charset="0"/>
                        </a:rPr>
                        <a:t>Exponent</a:t>
                      </a:r>
                    </a:p>
                  </a:txBody>
                  <a:tcPr marL="100090" marR="1000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r h="738188">
                <a:tc>
                  <a:txBody>
                    <a:bodyPr/>
                    <a:lstStyle/>
                    <a:p>
                      <a:pPr marL="0" marR="0" lvl="0" indent="0" algn="l" defTabSz="914400" rtl="0" eaLnBrk="0" fontAlgn="base" latinLnBrk="0" hangingPunct="0">
                        <a:lnSpc>
                          <a:spcPct val="100000"/>
                        </a:lnSpc>
                        <a:spcBef>
                          <a:spcPct val="30000"/>
                        </a:spcBef>
                        <a:spcAft>
                          <a:spcPct val="0"/>
                        </a:spcAft>
                        <a:buClrTx/>
                        <a:buSzTx/>
                        <a:buFontTx/>
                        <a:buNone/>
                        <a:tabLst>
                          <a:tab pos="1254125" algn="l"/>
                        </a:tabLst>
                      </a:pPr>
                      <a:r>
                        <a:rPr kumimoji="0" lang="en-US" sz="1800" b="0" i="0" u="none" strike="noStrike" cap="none" normalizeH="0" baseline="0" dirty="0">
                          <a:ln>
                            <a:noFill/>
                          </a:ln>
                          <a:solidFill>
                            <a:schemeClr val="tx1"/>
                          </a:solidFill>
                          <a:effectLst/>
                          <a:latin typeface="Consolas" panose="020B0609020204030204" pitchFamily="49" charset="0"/>
                          <a:cs typeface="Consolas" panose="020B0609020204030204" pitchFamily="49" charset="0"/>
                        </a:rPr>
                        <a:t>3</a:t>
                      </a:r>
                      <a:r>
                        <a:rPr kumimoji="0" lang="en-US" sz="1800" b="0" i="0" u="none" strike="noStrike" cap="none" normalizeH="0" baseline="30000" dirty="0">
                          <a:ln>
                            <a:noFill/>
                          </a:ln>
                          <a:solidFill>
                            <a:schemeClr val="tx1"/>
                          </a:solidFill>
                          <a:effectLst/>
                          <a:latin typeface="Consolas" panose="020B0609020204030204" pitchFamily="49" charset="0"/>
                          <a:cs typeface="Consolas" panose="020B0609020204030204" pitchFamily="49" charset="0"/>
                        </a:rPr>
                        <a:t>rd</a:t>
                      </a:r>
                      <a:endParaRPr kumimoji="0" lang="en-US" sz="1800" b="0" i="0" u="none" strike="noStrike" cap="none" normalizeH="0" baseline="0" dirty="0">
                        <a:ln>
                          <a:noFill/>
                        </a:ln>
                        <a:solidFill>
                          <a:schemeClr val="tx1"/>
                        </a:solidFill>
                        <a:effectLst/>
                        <a:latin typeface="Consolas" panose="020B0609020204030204" pitchFamily="49" charset="0"/>
                        <a:cs typeface="Consolas" panose="020B0609020204030204" pitchFamily="49" charset="0"/>
                      </a:endParaRPr>
                    </a:p>
                  </a:txBody>
                  <a:tcPr marL="100090" marR="1000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Tx/>
                        <a:buSzTx/>
                        <a:buFontTx/>
                        <a:buNone/>
                        <a:tabLst>
                          <a:tab pos="1254125" algn="l"/>
                        </a:tabLst>
                      </a:pPr>
                      <a:r>
                        <a:rPr kumimoji="0" lang="en-US" sz="1800" b="0" i="0" u="none" strike="noStrike" cap="none" normalizeH="0" baseline="0" dirty="0">
                          <a:ln>
                            <a:noFill/>
                          </a:ln>
                          <a:solidFill>
                            <a:schemeClr val="tx1"/>
                          </a:solidFill>
                          <a:effectLst/>
                          <a:latin typeface="Consolas" panose="020B0609020204030204" pitchFamily="49" charset="0"/>
                          <a:cs typeface="Consolas" panose="020B0609020204030204" pitchFamily="49" charset="0"/>
                        </a:rPr>
                        <a:t>*, /, //, %</a:t>
                      </a:r>
                    </a:p>
                  </a:txBody>
                  <a:tcPr marL="100090" marR="1000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Tx/>
                        <a:buSzTx/>
                        <a:buFontTx/>
                        <a:buNone/>
                        <a:tabLst>
                          <a:tab pos="1254125" algn="l"/>
                        </a:tabLst>
                      </a:pPr>
                      <a:r>
                        <a:rPr kumimoji="0" lang="en-US" sz="1800" b="0" i="0" u="none" strike="noStrike" cap="none" normalizeH="0" baseline="0" dirty="0">
                          <a:ln>
                            <a:noFill/>
                          </a:ln>
                          <a:solidFill>
                            <a:schemeClr val="tx1"/>
                          </a:solidFill>
                          <a:effectLst/>
                          <a:latin typeface="Arial" charset="0"/>
                          <a:cs typeface="Arial" charset="0"/>
                        </a:rPr>
                        <a:t>Multiplication, division, modulo</a:t>
                      </a:r>
                    </a:p>
                  </a:txBody>
                  <a:tcPr marL="100090" marR="1000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2"/>
                  </a:ext>
                </a:extLst>
              </a:tr>
              <a:tr h="736600">
                <a:tc>
                  <a:txBody>
                    <a:bodyPr/>
                    <a:lstStyle/>
                    <a:p>
                      <a:pPr marL="0" marR="0" lvl="0" indent="0" algn="l" defTabSz="914400" rtl="0" eaLnBrk="0" fontAlgn="base" latinLnBrk="0" hangingPunct="0">
                        <a:lnSpc>
                          <a:spcPct val="100000"/>
                        </a:lnSpc>
                        <a:spcBef>
                          <a:spcPct val="30000"/>
                        </a:spcBef>
                        <a:spcAft>
                          <a:spcPct val="0"/>
                        </a:spcAft>
                        <a:buClrTx/>
                        <a:buSzTx/>
                        <a:buFontTx/>
                        <a:buNone/>
                        <a:tabLst>
                          <a:tab pos="1254125" algn="l"/>
                        </a:tabLst>
                      </a:pPr>
                      <a:r>
                        <a:rPr kumimoji="0" lang="en-US" sz="1800" b="0" i="0" u="none" strike="noStrike" cap="none" normalizeH="0" baseline="0" dirty="0">
                          <a:ln>
                            <a:noFill/>
                          </a:ln>
                          <a:solidFill>
                            <a:schemeClr val="tx1"/>
                          </a:solidFill>
                          <a:effectLst/>
                          <a:latin typeface="Consolas" panose="020B0609020204030204" pitchFamily="49" charset="0"/>
                          <a:cs typeface="Consolas" panose="020B0609020204030204" pitchFamily="49" charset="0"/>
                        </a:rPr>
                        <a:t>4</a:t>
                      </a:r>
                      <a:r>
                        <a:rPr kumimoji="0" lang="en-US" sz="1800" b="0" i="0" u="none" strike="noStrike" cap="none" normalizeH="0" baseline="30000" dirty="0">
                          <a:ln>
                            <a:noFill/>
                          </a:ln>
                          <a:solidFill>
                            <a:schemeClr val="tx1"/>
                          </a:solidFill>
                          <a:effectLst/>
                          <a:latin typeface="Consolas" panose="020B0609020204030204" pitchFamily="49" charset="0"/>
                          <a:cs typeface="Consolas" panose="020B0609020204030204" pitchFamily="49" charset="0"/>
                        </a:rPr>
                        <a:t>th</a:t>
                      </a:r>
                      <a:endParaRPr kumimoji="0" lang="en-US" sz="1800" b="0" i="0" u="none" strike="noStrike" cap="none" normalizeH="0" baseline="0" dirty="0">
                        <a:ln>
                          <a:noFill/>
                        </a:ln>
                        <a:solidFill>
                          <a:schemeClr val="tx1"/>
                        </a:solidFill>
                        <a:effectLst/>
                        <a:latin typeface="Consolas" panose="020B0609020204030204" pitchFamily="49" charset="0"/>
                        <a:cs typeface="Consolas" panose="020B0609020204030204" pitchFamily="49" charset="0"/>
                      </a:endParaRPr>
                    </a:p>
                  </a:txBody>
                  <a:tcPr marL="100090" marR="1000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Tx/>
                        <a:buSzTx/>
                        <a:buFontTx/>
                        <a:buNone/>
                        <a:tabLst>
                          <a:tab pos="1254125" algn="l"/>
                        </a:tabLst>
                      </a:pPr>
                      <a:r>
                        <a:rPr kumimoji="0" lang="en-US" sz="1800" b="0" i="0" u="none" strike="noStrike" cap="none" normalizeH="0" baseline="0" dirty="0">
                          <a:ln>
                            <a:noFill/>
                          </a:ln>
                          <a:solidFill>
                            <a:schemeClr val="tx1"/>
                          </a:solidFill>
                          <a:effectLst/>
                          <a:latin typeface="Consolas" panose="020B0609020204030204" pitchFamily="49" charset="0"/>
                          <a:cs typeface="Consolas" panose="020B0609020204030204" pitchFamily="49" charset="0"/>
                        </a:rPr>
                        <a:t>+, -</a:t>
                      </a:r>
                    </a:p>
                  </a:txBody>
                  <a:tcPr marL="100090" marR="1000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Tx/>
                        <a:buSzTx/>
                        <a:buFontTx/>
                        <a:buNone/>
                        <a:tabLst>
                          <a:tab pos="1254125" algn="l"/>
                        </a:tabLst>
                      </a:pPr>
                      <a:r>
                        <a:rPr kumimoji="0" lang="en-US" sz="1800" b="0" i="0" u="none" strike="noStrike" cap="none" normalizeH="0" baseline="0" dirty="0">
                          <a:ln>
                            <a:noFill/>
                          </a:ln>
                          <a:solidFill>
                            <a:schemeClr val="tx1"/>
                          </a:solidFill>
                          <a:effectLst/>
                          <a:latin typeface="Arial" charset="0"/>
                          <a:cs typeface="Arial" charset="0"/>
                        </a:rPr>
                        <a:t>Addition, subtraction</a:t>
                      </a:r>
                    </a:p>
                  </a:txBody>
                  <a:tcPr marL="100090" marR="1000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3"/>
                  </a:ext>
                </a:extLst>
              </a:tr>
              <a:tr h="736600">
                <a:tc>
                  <a:txBody>
                    <a:bodyPr/>
                    <a:lstStyle/>
                    <a:p>
                      <a:pPr marL="0" marR="0" lvl="0" indent="0" algn="l" defTabSz="914400" rtl="0" eaLnBrk="0" fontAlgn="base" latinLnBrk="0" hangingPunct="0">
                        <a:lnSpc>
                          <a:spcPct val="100000"/>
                        </a:lnSpc>
                        <a:spcBef>
                          <a:spcPct val="30000"/>
                        </a:spcBef>
                        <a:spcAft>
                          <a:spcPct val="0"/>
                        </a:spcAft>
                        <a:buClrTx/>
                        <a:buSzTx/>
                        <a:buFontTx/>
                        <a:buNone/>
                        <a:tabLst>
                          <a:tab pos="1254125" algn="l"/>
                        </a:tabLst>
                      </a:pPr>
                      <a:r>
                        <a:rPr kumimoji="0" lang="en-US" sz="1800" b="0" i="0" u="none" strike="noStrike" cap="none" normalizeH="0" baseline="0" dirty="0">
                          <a:ln>
                            <a:noFill/>
                          </a:ln>
                          <a:solidFill>
                            <a:schemeClr val="tx1"/>
                          </a:solidFill>
                          <a:effectLst/>
                          <a:latin typeface="Consolas" panose="020B0609020204030204" pitchFamily="49" charset="0"/>
                          <a:cs typeface="Consolas" panose="020B0609020204030204" pitchFamily="49" charset="0"/>
                        </a:rPr>
                        <a:t>5</a:t>
                      </a:r>
                      <a:r>
                        <a:rPr kumimoji="0" lang="en-US" sz="1800" b="0" i="0" u="none" strike="noStrike" cap="none" normalizeH="0" baseline="30000" dirty="0">
                          <a:ln>
                            <a:noFill/>
                          </a:ln>
                          <a:solidFill>
                            <a:schemeClr val="tx1"/>
                          </a:solidFill>
                          <a:effectLst/>
                          <a:latin typeface="Consolas" panose="020B0609020204030204" pitchFamily="49" charset="0"/>
                          <a:cs typeface="Consolas" panose="020B0609020204030204" pitchFamily="49" charset="0"/>
                        </a:rPr>
                        <a:t>th</a:t>
                      </a:r>
                      <a:endParaRPr kumimoji="0" lang="en-US" sz="1800" b="0" i="0" u="none" strike="noStrike" cap="none" normalizeH="0" baseline="0" dirty="0">
                        <a:ln>
                          <a:noFill/>
                        </a:ln>
                        <a:solidFill>
                          <a:schemeClr val="tx1"/>
                        </a:solidFill>
                        <a:effectLst/>
                        <a:latin typeface="Consolas" panose="020B0609020204030204" pitchFamily="49" charset="0"/>
                        <a:cs typeface="Consolas" panose="020B0609020204030204" pitchFamily="49" charset="0"/>
                      </a:endParaRPr>
                    </a:p>
                  </a:txBody>
                  <a:tcPr marL="100090" marR="1000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Tx/>
                        <a:buSzTx/>
                        <a:buFontTx/>
                        <a:buNone/>
                        <a:tabLst>
                          <a:tab pos="1254125" algn="l"/>
                        </a:tabLst>
                      </a:pPr>
                      <a:r>
                        <a:rPr kumimoji="0" lang="en-US" sz="1800" b="0" i="0" u="none" strike="noStrike" cap="none" normalizeH="0" baseline="0" dirty="0">
                          <a:ln>
                            <a:noFill/>
                          </a:ln>
                          <a:solidFill>
                            <a:schemeClr val="tx1"/>
                          </a:solidFill>
                          <a:effectLst/>
                          <a:latin typeface="Consolas" panose="020B0609020204030204" pitchFamily="49" charset="0"/>
                          <a:cs typeface="Consolas" panose="020B0609020204030204" pitchFamily="49" charset="0"/>
                        </a:rPr>
                        <a:t>=</a:t>
                      </a:r>
                    </a:p>
                  </a:txBody>
                  <a:tcPr marL="100090" marR="1000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Tx/>
                        <a:buSzTx/>
                        <a:buFontTx/>
                        <a:buNone/>
                        <a:tabLst>
                          <a:tab pos="1254125" algn="l"/>
                        </a:tabLst>
                      </a:pPr>
                      <a:r>
                        <a:rPr kumimoji="0" lang="en-US" sz="1800" b="0" i="0" u="none" strike="noStrike" cap="none" normalizeH="0" baseline="0" dirty="0">
                          <a:ln>
                            <a:noFill/>
                          </a:ln>
                          <a:solidFill>
                            <a:schemeClr val="tx1"/>
                          </a:solidFill>
                          <a:effectLst/>
                          <a:latin typeface="Arial" charset="0"/>
                          <a:cs typeface="Arial" charset="0"/>
                        </a:rPr>
                        <a:t>Assignment</a:t>
                      </a:r>
                    </a:p>
                  </a:txBody>
                  <a:tcPr marL="100090" marR="1000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4"/>
                  </a:ext>
                </a:extLst>
              </a:tr>
            </a:tbl>
          </a:graphicData>
        </a:graphic>
      </p:graphicFrame>
      <p:sp>
        <p:nvSpPr>
          <p:cNvPr id="2" name="Rectangle 1"/>
          <p:cNvSpPr>
            <a:spLocks noChangeArrowheads="1"/>
          </p:cNvSpPr>
          <p:nvPr/>
        </p:nvSpPr>
        <p:spPr bwMode="auto">
          <a:xfrm>
            <a:off x="5334000" y="3065463"/>
            <a:ext cx="3657600" cy="163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000" b="1" dirty="0"/>
              <a:t>Example</a:t>
            </a:r>
          </a:p>
          <a:p>
            <a:pPr eaLnBrk="1" hangingPunct="1">
              <a:spcBef>
                <a:spcPct val="0"/>
              </a:spcBef>
              <a:buFontTx/>
              <a:buNone/>
            </a:pPr>
            <a:r>
              <a:rPr lang="en-US" altLang="en-US" sz="2000" dirty="0">
                <a:latin typeface="Consolas" panose="020B0609020204030204" pitchFamily="49" charset="0"/>
                <a:cs typeface="Consolas" panose="020B0609020204030204" pitchFamily="49" charset="0"/>
              </a:rPr>
              <a:t>num = 3 * 2 ** 3</a:t>
            </a:r>
          </a:p>
          <a:p>
            <a:pPr eaLnBrk="1" hangingPunct="1">
              <a:spcBef>
                <a:spcPct val="0"/>
              </a:spcBef>
              <a:buFontTx/>
              <a:buNone/>
            </a:pPr>
            <a:endParaRPr lang="en-US" altLang="en-US" sz="2000" dirty="0">
              <a:latin typeface="Consolas" panose="020B0609020204030204" pitchFamily="49" charset="0"/>
              <a:cs typeface="Consolas" panose="020B0609020204030204" pitchFamily="49" charset="0"/>
            </a:endParaRPr>
          </a:p>
          <a:p>
            <a:pPr eaLnBrk="1" hangingPunct="1">
              <a:spcBef>
                <a:spcPct val="0"/>
              </a:spcBef>
              <a:buFontTx/>
              <a:buNone/>
            </a:pPr>
            <a:r>
              <a:rPr lang="en-US" altLang="en-US" sz="2000" dirty="0">
                <a:latin typeface="Consolas" panose="020B0609020204030204" pitchFamily="49" charset="0"/>
                <a:cs typeface="Consolas" panose="020B0609020204030204" pitchFamily="49" charset="0"/>
              </a:rPr>
              <a:t>Vs.</a:t>
            </a:r>
          </a:p>
          <a:p>
            <a:pPr eaLnBrk="1" hangingPunct="1">
              <a:spcBef>
                <a:spcPct val="0"/>
              </a:spcBef>
              <a:buFontTx/>
              <a:buNone/>
            </a:pPr>
            <a:r>
              <a:rPr lang="en-US" altLang="en-US" sz="2000" dirty="0">
                <a:latin typeface="Consolas" panose="020B0609020204030204" pitchFamily="49" charset="0"/>
                <a:cs typeface="Consolas" panose="020B0609020204030204" pitchFamily="49" charset="0"/>
              </a:rPr>
              <a:t>num = (3 * 2) ** 3</a:t>
            </a:r>
          </a:p>
        </p:txBody>
      </p:sp>
    </p:spTree>
    <p:extLst>
      <p:ext uri="{BB962C8B-B14F-4D97-AF65-F5344CB8AC3E}">
        <p14:creationId xmlns:p14="http://schemas.microsoft.com/office/powerpoint/2010/main" val="190297908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123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51235">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51235">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51235">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4841"/>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1235" grpId="0" build="p"/>
      <p:bldP spid="2" grpId="0" build="p"/>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457200" y="260350"/>
            <a:ext cx="8229600" cy="730250"/>
          </a:xfrm>
        </p:spPr>
        <p:txBody>
          <a:bodyPr/>
          <a:lstStyle/>
          <a:p>
            <a:pPr eaLnBrk="1" hangingPunct="1"/>
            <a:r>
              <a:rPr lang="en-CA" altLang="en-US" b="1" dirty="0" smtClean="0">
                <a:solidFill>
                  <a:srgbClr val="FF0000"/>
                </a:solidFill>
              </a:rPr>
              <a:t>Basic Input</a:t>
            </a:r>
            <a:endParaRPr lang="en-CA" altLang="en-US" b="1" dirty="0">
              <a:solidFill>
                <a:srgbClr val="FF0000"/>
              </a:solidFill>
            </a:endParaRPr>
          </a:p>
        </p:txBody>
      </p:sp>
      <p:sp>
        <p:nvSpPr>
          <p:cNvPr id="249859" name="Rectangle 3"/>
          <p:cNvSpPr>
            <a:spLocks noGrp="1" noChangeArrowheads="1"/>
          </p:cNvSpPr>
          <p:nvPr>
            <p:ph idx="1"/>
          </p:nvPr>
        </p:nvSpPr>
        <p:spPr/>
        <p:txBody>
          <a:bodyPr/>
          <a:lstStyle/>
          <a:p>
            <a:pPr marL="114300" indent="-114300" eaLnBrk="1" hangingPunct="1">
              <a:lnSpc>
                <a:spcPct val="70000"/>
              </a:lnSpc>
              <a:tabLst>
                <a:tab pos="1254125" algn="l"/>
              </a:tabLst>
            </a:pPr>
            <a:r>
              <a:rPr lang="en-CA" altLang="en-US" dirty="0"/>
              <a:t>The computer program getting </a:t>
            </a:r>
            <a:r>
              <a:rPr lang="en-CA" altLang="en-US" i="1" dirty="0"/>
              <a:t>string information</a:t>
            </a:r>
            <a:r>
              <a:rPr lang="en-CA" altLang="en-US" dirty="0"/>
              <a:t> from the user.</a:t>
            </a:r>
          </a:p>
          <a:p>
            <a:pPr marL="114300" indent="-114300" eaLnBrk="1" hangingPunct="1">
              <a:lnSpc>
                <a:spcPct val="90000"/>
              </a:lnSpc>
              <a:tabLst>
                <a:tab pos="1254125" algn="l"/>
              </a:tabLst>
            </a:pPr>
            <a:r>
              <a:rPr lang="en-US" altLang="en-US" dirty="0"/>
              <a:t>Strings cannot be used for calculations (information for getting numeric input will </a:t>
            </a:r>
            <a:r>
              <a:rPr lang="en-US" altLang="en-US" dirty="0" smtClean="0"/>
              <a:t>be covered later, early hint: you need to convert it).</a:t>
            </a:r>
            <a:endParaRPr lang="en-CA" altLang="en-US" dirty="0"/>
          </a:p>
          <a:p>
            <a:pPr marL="0" indent="0" eaLnBrk="1" hangingPunct="1">
              <a:lnSpc>
                <a:spcPct val="70000"/>
              </a:lnSpc>
              <a:buNone/>
              <a:tabLst>
                <a:tab pos="1254125" algn="l"/>
              </a:tabLst>
            </a:pPr>
            <a:endParaRPr lang="en-CA" altLang="en-US" dirty="0"/>
          </a:p>
          <a:p>
            <a:pPr marL="114300" indent="-114300" eaLnBrk="1" hangingPunct="1">
              <a:lnSpc>
                <a:spcPct val="70000"/>
              </a:lnSpc>
              <a:tabLst>
                <a:tab pos="1254125" algn="l"/>
              </a:tabLst>
            </a:pPr>
            <a:r>
              <a:rPr lang="en-CA" altLang="en-US" b="1" dirty="0"/>
              <a:t>Format:</a:t>
            </a:r>
          </a:p>
          <a:p>
            <a:pPr marL="520700" lvl="1" eaLnBrk="1" hangingPunct="1">
              <a:lnSpc>
                <a:spcPct val="60000"/>
              </a:lnSpc>
              <a:spcBef>
                <a:spcPct val="40000"/>
              </a:spcBef>
              <a:buFont typeface="Times New Roman" panose="02020603050405020304" pitchFamily="18" charset="0"/>
              <a:buNone/>
              <a:tabLst>
                <a:tab pos="1254125" algn="l"/>
              </a:tabLst>
            </a:pPr>
            <a:r>
              <a:rPr lang="en-CA" altLang="en-US" sz="1800" dirty="0">
                <a:latin typeface="Consolas" panose="020B0609020204030204" pitchFamily="49" charset="0"/>
                <a:cs typeface="Consolas" panose="020B0609020204030204" pitchFamily="49" charset="0"/>
              </a:rPr>
              <a:t>&lt;</a:t>
            </a:r>
            <a:r>
              <a:rPr lang="en-CA" altLang="en-US" sz="1800" i="1" dirty="0">
                <a:latin typeface="Consolas" panose="020B0609020204030204" pitchFamily="49" charset="0"/>
                <a:cs typeface="Consolas" panose="020B0609020204030204" pitchFamily="49" charset="0"/>
              </a:rPr>
              <a:t>variable name</a:t>
            </a:r>
            <a:r>
              <a:rPr lang="en-CA" altLang="en-US" sz="1800" dirty="0">
                <a:latin typeface="Consolas" panose="020B0609020204030204" pitchFamily="49" charset="0"/>
                <a:cs typeface="Consolas" panose="020B0609020204030204" pitchFamily="49" charset="0"/>
              </a:rPr>
              <a:t>&gt; = </a:t>
            </a:r>
            <a:r>
              <a:rPr lang="en-CA" altLang="en-US" sz="1800" b="1" dirty="0">
                <a:solidFill>
                  <a:srgbClr val="FF0000"/>
                </a:solidFill>
                <a:latin typeface="Consolas" panose="020B0609020204030204" pitchFamily="49" charset="0"/>
                <a:cs typeface="Consolas" panose="020B0609020204030204" pitchFamily="49" charset="0"/>
              </a:rPr>
              <a:t>input()</a:t>
            </a:r>
          </a:p>
          <a:p>
            <a:pPr marL="520700" lvl="1" eaLnBrk="1" hangingPunct="1">
              <a:lnSpc>
                <a:spcPct val="60000"/>
              </a:lnSpc>
              <a:spcBef>
                <a:spcPct val="40000"/>
              </a:spcBef>
              <a:buFont typeface="Times New Roman" panose="02020603050405020304" pitchFamily="18" charset="0"/>
              <a:buNone/>
              <a:tabLst>
                <a:tab pos="1254125" algn="l"/>
              </a:tabLst>
            </a:pPr>
            <a:r>
              <a:rPr lang="en-CA" altLang="en-US" sz="1800" dirty="0">
                <a:latin typeface="Arial" panose="020B0604020202020204" pitchFamily="34" charset="0"/>
                <a:cs typeface="Arial" panose="020B0604020202020204" pitchFamily="34" charset="0"/>
              </a:rPr>
              <a:t>		OR</a:t>
            </a:r>
          </a:p>
          <a:p>
            <a:pPr marL="520700" lvl="1" eaLnBrk="1" hangingPunct="1">
              <a:lnSpc>
                <a:spcPct val="60000"/>
              </a:lnSpc>
              <a:spcBef>
                <a:spcPct val="40000"/>
              </a:spcBef>
              <a:buFont typeface="Arial" panose="020B0604020202020204" pitchFamily="34" charset="0"/>
              <a:buNone/>
              <a:tabLst>
                <a:tab pos="1254125" algn="l"/>
              </a:tabLst>
            </a:pPr>
            <a:r>
              <a:rPr lang="en-CA" altLang="en-US" sz="1800" dirty="0">
                <a:latin typeface="Consolas" panose="020B0609020204030204" pitchFamily="49" charset="0"/>
                <a:cs typeface="Consolas" panose="020B0609020204030204" pitchFamily="49" charset="0"/>
              </a:rPr>
              <a:t>&lt;</a:t>
            </a:r>
            <a:r>
              <a:rPr lang="en-CA" altLang="en-US" sz="1800" i="1" dirty="0">
                <a:latin typeface="Consolas" panose="020B0609020204030204" pitchFamily="49" charset="0"/>
                <a:cs typeface="Consolas" panose="020B0609020204030204" pitchFamily="49" charset="0"/>
              </a:rPr>
              <a:t>variable name</a:t>
            </a:r>
            <a:r>
              <a:rPr lang="en-CA" altLang="en-US" sz="1800" dirty="0">
                <a:latin typeface="Consolas" panose="020B0609020204030204" pitchFamily="49" charset="0"/>
                <a:cs typeface="Consolas" panose="020B0609020204030204" pitchFamily="49" charset="0"/>
              </a:rPr>
              <a:t>&gt; = </a:t>
            </a:r>
            <a:r>
              <a:rPr lang="en-CA" altLang="en-US" sz="1800" b="1" dirty="0">
                <a:solidFill>
                  <a:srgbClr val="FF0000"/>
                </a:solidFill>
                <a:latin typeface="Consolas" panose="020B0609020204030204" pitchFamily="49" charset="0"/>
                <a:cs typeface="Consolas" panose="020B0609020204030204" pitchFamily="49" charset="0"/>
              </a:rPr>
              <a:t>input(</a:t>
            </a:r>
            <a:r>
              <a:rPr lang="en-US" altLang="en-US" sz="1800" dirty="0">
                <a:latin typeface="Consolas" panose="020B0609020204030204" pitchFamily="49" charset="0"/>
                <a:cs typeface="Consolas" panose="020B0609020204030204" pitchFamily="49" charset="0"/>
              </a:rPr>
              <a:t>"</a:t>
            </a:r>
            <a:r>
              <a:rPr lang="en-CA" altLang="en-US" sz="1800" dirty="0">
                <a:latin typeface="Consolas" panose="020B0609020204030204" pitchFamily="49" charset="0"/>
                <a:cs typeface="Consolas" panose="020B0609020204030204" pitchFamily="49" charset="0"/>
              </a:rPr>
              <a:t>&lt;</a:t>
            </a:r>
            <a:r>
              <a:rPr lang="en-CA" altLang="en-US" sz="1800" i="1" dirty="0">
                <a:latin typeface="Consolas" panose="020B0609020204030204" pitchFamily="49" charset="0"/>
                <a:cs typeface="Consolas" panose="020B0609020204030204" pitchFamily="49" charset="0"/>
              </a:rPr>
              <a:t>Prompting message</a:t>
            </a:r>
            <a:r>
              <a:rPr lang="en-CA" altLang="en-US" sz="1800" dirty="0">
                <a:latin typeface="Consolas" panose="020B0609020204030204" pitchFamily="49" charset="0"/>
                <a:cs typeface="Consolas" panose="020B0609020204030204" pitchFamily="49" charset="0"/>
              </a:rPr>
              <a:t>&gt;</a:t>
            </a:r>
            <a:r>
              <a:rPr lang="en-US" altLang="en-US" sz="1800" dirty="0">
                <a:latin typeface="Consolas" panose="020B0609020204030204" pitchFamily="49" charset="0"/>
                <a:cs typeface="Consolas" panose="020B0609020204030204" pitchFamily="49" charset="0"/>
              </a:rPr>
              <a:t>"</a:t>
            </a:r>
            <a:r>
              <a:rPr lang="en-CA" altLang="en-US" sz="1800" b="1" dirty="0">
                <a:solidFill>
                  <a:srgbClr val="FF0000"/>
                </a:solidFill>
                <a:latin typeface="Consolas" panose="020B0609020204030204" pitchFamily="49" charset="0"/>
                <a:cs typeface="Consolas" panose="020B0609020204030204" pitchFamily="49" charset="0"/>
              </a:rPr>
              <a:t>)</a:t>
            </a:r>
          </a:p>
          <a:p>
            <a:pPr marL="520700" lvl="1" eaLnBrk="1" hangingPunct="1">
              <a:lnSpc>
                <a:spcPct val="40000"/>
              </a:lnSpc>
              <a:spcBef>
                <a:spcPct val="40000"/>
              </a:spcBef>
              <a:buFont typeface="Times New Roman" panose="02020603050405020304" pitchFamily="18" charset="0"/>
              <a:buNone/>
              <a:tabLst>
                <a:tab pos="1254125" algn="l"/>
              </a:tabLst>
            </a:pPr>
            <a:endParaRPr lang="en-CA" altLang="en-US" sz="1800" dirty="0"/>
          </a:p>
          <a:p>
            <a:pPr marL="114300" indent="-114300" eaLnBrk="1" hangingPunct="1">
              <a:lnSpc>
                <a:spcPct val="40000"/>
              </a:lnSpc>
              <a:spcBef>
                <a:spcPct val="40000"/>
              </a:spcBef>
              <a:tabLst>
                <a:tab pos="1254125" algn="l"/>
              </a:tabLst>
            </a:pPr>
            <a:endParaRPr lang="en-CA" altLang="en-US" dirty="0"/>
          </a:p>
          <a:p>
            <a:pPr marL="114300" indent="-114300" eaLnBrk="1" hangingPunct="1">
              <a:lnSpc>
                <a:spcPct val="40000"/>
              </a:lnSpc>
              <a:spcBef>
                <a:spcPct val="40000"/>
              </a:spcBef>
              <a:tabLst>
                <a:tab pos="1254125" algn="l"/>
              </a:tabLst>
            </a:pPr>
            <a:r>
              <a:rPr lang="en-CA" altLang="en-US" b="1" dirty="0"/>
              <a:t>Name of the full example: </a:t>
            </a:r>
            <a:r>
              <a:rPr lang="en-CA" altLang="en-US" dirty="0" smtClean="0">
                <a:latin typeface="Consolas" panose="020B0609020204030204" pitchFamily="49" charset="0"/>
              </a:rPr>
              <a:t>8</a:t>
            </a:r>
            <a:r>
              <a:rPr lang="en-CA" altLang="en-US" dirty="0" smtClean="0">
                <a:latin typeface="Consolas" panose="020B0609020204030204" pitchFamily="49" charset="0"/>
                <a:cs typeface="Consolas" panose="020B0609020204030204" pitchFamily="49" charset="0"/>
              </a:rPr>
              <a:t>input.py</a:t>
            </a:r>
            <a:endParaRPr lang="en-CA" altLang="en-US" dirty="0">
              <a:latin typeface="Consolas" panose="020B0609020204030204" pitchFamily="49" charset="0"/>
            </a:endParaRPr>
          </a:p>
          <a:p>
            <a:pPr marL="520700" lvl="1" eaLnBrk="1" hangingPunct="1">
              <a:lnSpc>
                <a:spcPct val="60000"/>
              </a:lnSpc>
              <a:spcBef>
                <a:spcPct val="40000"/>
              </a:spcBef>
              <a:buFont typeface="Arial" panose="020B0604020202020204" pitchFamily="34" charset="0"/>
              <a:buNone/>
              <a:tabLst>
                <a:tab pos="1254125" algn="l"/>
              </a:tabLst>
            </a:pPr>
            <a:r>
              <a:rPr lang="en-CA" altLang="en-US" sz="1600" dirty="0">
                <a:latin typeface="Consolas" panose="020B0609020204030204" pitchFamily="49" charset="0"/>
                <a:cs typeface="Consolas" panose="020B0609020204030204" pitchFamily="49" charset="0"/>
              </a:rPr>
              <a:t>print(</a:t>
            </a:r>
            <a:r>
              <a:rPr lang="en-US" altLang="en-US" sz="1600" dirty="0">
                <a:latin typeface="Consolas" panose="020B0609020204030204" pitchFamily="49" charset="0"/>
                <a:cs typeface="Consolas" panose="020B0609020204030204" pitchFamily="49" charset="0"/>
              </a:rPr>
              <a:t>"</a:t>
            </a:r>
            <a:r>
              <a:rPr lang="en-CA" altLang="en-US" sz="1600" dirty="0">
                <a:latin typeface="Consolas" panose="020B0609020204030204" pitchFamily="49" charset="0"/>
                <a:cs typeface="Consolas" panose="020B0609020204030204" pitchFamily="49" charset="0"/>
              </a:rPr>
              <a:t>What is your name: </a:t>
            </a:r>
            <a:r>
              <a:rPr lang="en-US" altLang="en-US" sz="1600" dirty="0">
                <a:latin typeface="Consolas" panose="020B0609020204030204" pitchFamily="49" charset="0"/>
                <a:cs typeface="Consolas" panose="020B0609020204030204" pitchFamily="49" charset="0"/>
              </a:rPr>
              <a:t>"</a:t>
            </a:r>
            <a:r>
              <a:rPr lang="en-CA" altLang="en-US" sz="1600" dirty="0">
                <a:latin typeface="Consolas" panose="020B0609020204030204" pitchFamily="49" charset="0"/>
                <a:cs typeface="Consolas" panose="020B0609020204030204" pitchFamily="49" charset="0"/>
              </a:rPr>
              <a:t>)</a:t>
            </a:r>
            <a:endParaRPr lang="en-CA" altLang="en-US" sz="1600" b="1" dirty="0">
              <a:latin typeface="Consolas" panose="020B0609020204030204" pitchFamily="49" charset="0"/>
              <a:cs typeface="Consolas" panose="020B0609020204030204" pitchFamily="49" charset="0"/>
            </a:endParaRPr>
          </a:p>
          <a:p>
            <a:pPr marL="520700" lvl="1" eaLnBrk="1" hangingPunct="1">
              <a:lnSpc>
                <a:spcPct val="60000"/>
              </a:lnSpc>
              <a:spcBef>
                <a:spcPct val="40000"/>
              </a:spcBef>
              <a:buFont typeface="Times New Roman" panose="02020603050405020304" pitchFamily="18" charset="0"/>
              <a:buNone/>
              <a:tabLst>
                <a:tab pos="1254125" algn="l"/>
              </a:tabLst>
            </a:pPr>
            <a:r>
              <a:rPr lang="en-CA" altLang="en-US" sz="1600" dirty="0">
                <a:latin typeface="Consolas" panose="020B0609020204030204" pitchFamily="49" charset="0"/>
                <a:cs typeface="Consolas" panose="020B0609020204030204" pitchFamily="49" charset="0"/>
              </a:rPr>
              <a:t>name = </a:t>
            </a:r>
            <a:r>
              <a:rPr lang="en-CA" altLang="en-US" sz="1600" b="1" dirty="0">
                <a:solidFill>
                  <a:srgbClr val="FF0000"/>
                </a:solidFill>
                <a:latin typeface="Consolas" panose="020B0609020204030204" pitchFamily="49" charset="0"/>
                <a:cs typeface="Consolas" panose="020B0609020204030204" pitchFamily="49" charset="0"/>
              </a:rPr>
              <a:t>input()</a:t>
            </a:r>
          </a:p>
          <a:p>
            <a:pPr marL="114300" indent="-114300" eaLnBrk="1" hangingPunct="1">
              <a:lnSpc>
                <a:spcPct val="60000"/>
              </a:lnSpc>
              <a:spcBef>
                <a:spcPct val="40000"/>
              </a:spcBef>
              <a:buFontTx/>
              <a:buNone/>
              <a:tabLst>
                <a:tab pos="1254125" algn="l"/>
              </a:tabLst>
            </a:pPr>
            <a:r>
              <a:rPr lang="en-CA" altLang="en-US" sz="1800" b="1" dirty="0">
                <a:latin typeface="Arial" panose="020B0604020202020204" pitchFamily="34" charset="0"/>
                <a:cs typeface="Arial" panose="020B0604020202020204" pitchFamily="34" charset="0"/>
              </a:rPr>
              <a:t>	                 </a:t>
            </a:r>
            <a:r>
              <a:rPr lang="en-CA" altLang="en-US" sz="1800" dirty="0">
                <a:latin typeface="Arial" panose="020B0604020202020204" pitchFamily="34" charset="0"/>
                <a:cs typeface="Arial" panose="020B0604020202020204" pitchFamily="34" charset="0"/>
              </a:rPr>
              <a:t>OR</a:t>
            </a:r>
          </a:p>
          <a:p>
            <a:pPr marL="520700" lvl="1" eaLnBrk="1" hangingPunct="1">
              <a:lnSpc>
                <a:spcPct val="60000"/>
              </a:lnSpc>
              <a:spcBef>
                <a:spcPct val="40000"/>
              </a:spcBef>
              <a:buFont typeface="Arial" panose="020B0604020202020204" pitchFamily="34" charset="0"/>
              <a:buNone/>
              <a:tabLst>
                <a:tab pos="1254125" algn="l"/>
              </a:tabLst>
            </a:pPr>
            <a:r>
              <a:rPr lang="en-CA" altLang="en-US" sz="1600" dirty="0">
                <a:latin typeface="Arial" panose="020B0604020202020204" pitchFamily="34" charset="0"/>
                <a:cs typeface="Arial" panose="020B0604020202020204" pitchFamily="34" charset="0"/>
              </a:rPr>
              <a:t>name = </a:t>
            </a:r>
            <a:r>
              <a:rPr lang="en-CA" altLang="en-US" sz="1600" b="1" dirty="0">
                <a:solidFill>
                  <a:srgbClr val="FF0000"/>
                </a:solidFill>
                <a:latin typeface="Arial" panose="020B0604020202020204" pitchFamily="34" charset="0"/>
                <a:cs typeface="Arial" panose="020B0604020202020204" pitchFamily="34" charset="0"/>
              </a:rPr>
              <a:t>input(</a:t>
            </a:r>
            <a:r>
              <a:rPr lang="en-US" altLang="en-US" sz="1600" dirty="0">
                <a:latin typeface="Arial" panose="020B0604020202020204" pitchFamily="34" charset="0"/>
                <a:cs typeface="Arial" panose="020B0604020202020204" pitchFamily="34" charset="0"/>
              </a:rPr>
              <a:t>"</a:t>
            </a:r>
            <a:r>
              <a:rPr lang="en-CA" altLang="en-US" sz="1600" dirty="0">
                <a:latin typeface="Arial" panose="020B0604020202020204" pitchFamily="34" charset="0"/>
                <a:cs typeface="Arial" panose="020B0604020202020204" pitchFamily="34" charset="0"/>
              </a:rPr>
              <a:t>What is your name: </a:t>
            </a:r>
            <a:r>
              <a:rPr lang="en-US" altLang="en-US" sz="1600" dirty="0">
                <a:latin typeface="Arial" panose="020B0604020202020204" pitchFamily="34" charset="0"/>
                <a:cs typeface="Arial" panose="020B0604020202020204" pitchFamily="34" charset="0"/>
              </a:rPr>
              <a:t>"</a:t>
            </a:r>
            <a:r>
              <a:rPr lang="en-CA" altLang="en-US" sz="1600" b="1" dirty="0">
                <a:solidFill>
                  <a:srgbClr val="FF0000"/>
                </a:solidFill>
                <a:latin typeface="Arial" panose="020B0604020202020204" pitchFamily="34" charset="0"/>
                <a:cs typeface="Arial" panose="020B0604020202020204" pitchFamily="34" charset="0"/>
              </a:rPr>
              <a:t>)</a:t>
            </a:r>
          </a:p>
          <a:p>
            <a:pPr marL="520700" lvl="1" eaLnBrk="1" hangingPunct="1">
              <a:lnSpc>
                <a:spcPct val="60000"/>
              </a:lnSpc>
              <a:spcBef>
                <a:spcPct val="40000"/>
              </a:spcBef>
              <a:buFont typeface="Arial" panose="020B0604020202020204" pitchFamily="34" charset="0"/>
              <a:buNone/>
              <a:tabLst>
                <a:tab pos="1254125" algn="l"/>
              </a:tabLst>
            </a:pPr>
            <a:r>
              <a:rPr lang="en-CA" altLang="en-US" sz="1800" dirty="0">
                <a:latin typeface="Arial" panose="020B0604020202020204" pitchFamily="34" charset="0"/>
                <a:cs typeface="Arial" panose="020B0604020202020204" pitchFamily="34" charset="0"/>
              </a:rPr>
              <a:t>              OR</a:t>
            </a:r>
          </a:p>
          <a:p>
            <a:pPr marL="520700" lvl="1" eaLnBrk="1" hangingPunct="1">
              <a:lnSpc>
                <a:spcPct val="60000"/>
              </a:lnSpc>
              <a:spcBef>
                <a:spcPct val="40000"/>
              </a:spcBef>
              <a:buFont typeface="Arial" panose="020B0604020202020204" pitchFamily="34" charset="0"/>
              <a:buNone/>
              <a:tabLst>
                <a:tab pos="1254125" algn="l"/>
              </a:tabLst>
            </a:pPr>
            <a:r>
              <a:rPr lang="en-US" altLang="en-US" sz="1600" dirty="0">
                <a:latin typeface="Consolas" panose="020B0609020204030204" pitchFamily="49" charset="0"/>
                <a:cs typeface="Consolas" panose="020B0609020204030204" pitchFamily="49" charset="0"/>
              </a:rPr>
              <a:t>print("What is your name: ", end="")</a:t>
            </a:r>
          </a:p>
          <a:p>
            <a:pPr marL="520700" lvl="1" eaLnBrk="1" hangingPunct="1">
              <a:lnSpc>
                <a:spcPct val="60000"/>
              </a:lnSpc>
              <a:spcBef>
                <a:spcPct val="40000"/>
              </a:spcBef>
              <a:buFont typeface="Arial" panose="020B0604020202020204" pitchFamily="34" charset="0"/>
              <a:buNone/>
              <a:tabLst>
                <a:tab pos="1254125" algn="l"/>
              </a:tabLst>
            </a:pPr>
            <a:r>
              <a:rPr lang="en-US" altLang="en-US" sz="1600" dirty="0">
                <a:latin typeface="Consolas" panose="020B0609020204030204" pitchFamily="49" charset="0"/>
                <a:cs typeface="Consolas" panose="020B0609020204030204" pitchFamily="49" charset="0"/>
              </a:rPr>
              <a:t>name = </a:t>
            </a:r>
            <a:r>
              <a:rPr lang="en-US" altLang="en-US" sz="1600" b="1" dirty="0">
                <a:solidFill>
                  <a:srgbClr val="FF0000"/>
                </a:solidFill>
                <a:latin typeface="Consolas" panose="020B0609020204030204" pitchFamily="49" charset="0"/>
                <a:cs typeface="Consolas" panose="020B0609020204030204" pitchFamily="49" charset="0"/>
              </a:rPr>
              <a:t>input()</a:t>
            </a:r>
          </a:p>
          <a:p>
            <a:pPr marL="520700" lvl="1" eaLnBrk="1" hangingPunct="1">
              <a:lnSpc>
                <a:spcPct val="60000"/>
              </a:lnSpc>
              <a:spcBef>
                <a:spcPct val="40000"/>
              </a:spcBef>
              <a:buFont typeface="Arial" panose="020B0604020202020204" pitchFamily="34" charset="0"/>
              <a:buNone/>
              <a:tabLst>
                <a:tab pos="1254125" algn="l"/>
              </a:tabLst>
            </a:pPr>
            <a:endParaRPr lang="en-CA" altLang="en-US" sz="1600" dirty="0">
              <a:latin typeface="Arial" panose="020B0604020202020204" pitchFamily="34" charset="0"/>
              <a:cs typeface="Arial" panose="020B0604020202020204" pitchFamily="34" charset="0"/>
            </a:endParaRPr>
          </a:p>
          <a:p>
            <a:pPr marL="520700" lvl="1" eaLnBrk="1" hangingPunct="1">
              <a:lnSpc>
                <a:spcPct val="60000"/>
              </a:lnSpc>
              <a:spcBef>
                <a:spcPct val="40000"/>
              </a:spcBef>
              <a:buFont typeface="Times New Roman" panose="02020603050405020304" pitchFamily="18" charset="0"/>
              <a:buNone/>
              <a:tabLst>
                <a:tab pos="1254125" algn="l"/>
              </a:tabLst>
            </a:pPr>
            <a:endParaRPr lang="en-CA" altLang="en-US" sz="1800" dirty="0"/>
          </a:p>
        </p:txBody>
      </p:sp>
      <p:pic>
        <p:nvPicPr>
          <p:cNvPr id="614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86400" y="4495800"/>
            <a:ext cx="2954338" cy="1600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3" name="Group 2"/>
          <p:cNvGrpSpPr>
            <a:grpSpLocks/>
          </p:cNvGrpSpPr>
          <p:nvPr/>
        </p:nvGrpSpPr>
        <p:grpSpPr bwMode="auto">
          <a:xfrm>
            <a:off x="5334000" y="3321050"/>
            <a:ext cx="3633788" cy="1860550"/>
            <a:chOff x="5334000" y="3321050"/>
            <a:chExt cx="3633788" cy="1860550"/>
          </a:xfrm>
        </p:grpSpPr>
        <p:sp>
          <p:nvSpPr>
            <p:cNvPr id="2" name="Oval 1"/>
            <p:cNvSpPr/>
            <p:nvPr/>
          </p:nvSpPr>
          <p:spPr bwMode="auto">
            <a:xfrm>
              <a:off x="5334000" y="4343400"/>
              <a:ext cx="2590800" cy="8382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solidFill>
              </a:endParaRPr>
            </a:p>
          </p:txBody>
        </p:sp>
        <p:cxnSp>
          <p:nvCxnSpPr>
            <p:cNvPr id="4" name="Straight Arrow Connector 3"/>
            <p:cNvCxnSpPr/>
            <p:nvPr/>
          </p:nvCxnSpPr>
          <p:spPr bwMode="auto">
            <a:xfrm flipH="1">
              <a:off x="6858000" y="3886200"/>
              <a:ext cx="838200" cy="45720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68616" name="TextBox 4"/>
            <p:cNvSpPr txBox="1">
              <a:spLocks noChangeArrowheads="1"/>
            </p:cNvSpPr>
            <p:nvPr/>
          </p:nvSpPr>
          <p:spPr bwMode="auto">
            <a:xfrm>
              <a:off x="6835729" y="3321050"/>
              <a:ext cx="2132059" cy="6460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b="1" dirty="0">
                  <a:solidFill>
                    <a:srgbClr val="FF0000"/>
                  </a:solidFill>
                </a:rPr>
                <a:t>Avoid alignment issues such as  this</a:t>
              </a:r>
            </a:p>
          </p:txBody>
        </p:sp>
      </p:grpSp>
    </p:spTree>
    <p:extLst>
      <p:ext uri="{BB962C8B-B14F-4D97-AF65-F5344CB8AC3E}">
        <p14:creationId xmlns:p14="http://schemas.microsoft.com/office/powerpoint/2010/main" val="332803594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985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985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9859">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49859">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49859">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49859">
                                            <p:txEl>
                                              <p:pRg st="6" end="6"/>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49859">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49859">
                                            <p:txEl>
                                              <p:pRg st="10" end="1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49859">
                                            <p:txEl>
                                              <p:pRg st="11" end="11"/>
                                            </p:txEl>
                                          </p:spTgt>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49859">
                                            <p:txEl>
                                              <p:pRg st="12" end="12"/>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49859">
                                            <p:txEl>
                                              <p:pRg st="13" end="13"/>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49859">
                                            <p:txEl>
                                              <p:pRg st="14" end="14"/>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49859">
                                            <p:txEl>
                                              <p:pRg st="15" end="15"/>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49859">
                                            <p:txEl>
                                              <p:pRg st="16" end="16"/>
                                            </p:txEl>
                                          </p:spTgt>
                                        </p:tgtEl>
                                        <p:attrNameLst>
                                          <p:attrName>style.visibility</p:attrName>
                                        </p:attrNameLst>
                                      </p:cBhvr>
                                      <p:to>
                                        <p:strVal val="visible"/>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1" presetClass="entr" presetSubtype="0" fill="hold" nodeType="clickEffect">
                                  <p:stCondLst>
                                    <p:cond delay="0"/>
                                  </p:stCondLst>
                                  <p:childTnLst>
                                    <p:set>
                                      <p:cBhvr>
                                        <p:cTn id="44" dur="1" fill="hold">
                                          <p:stCondLst>
                                            <p:cond delay="0"/>
                                          </p:stCondLst>
                                        </p:cTn>
                                        <p:tgtEl>
                                          <p:spTgt spid="6147"/>
                                        </p:tgtEl>
                                        <p:attrNameLst>
                                          <p:attrName>style.visibility</p:attrName>
                                        </p:attrNameLst>
                                      </p:cBhvr>
                                      <p:to>
                                        <p:strVal val="visible"/>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14" presetClass="entr" presetSubtype="10" fill="hold" nodeType="clickEffect">
                                  <p:stCondLst>
                                    <p:cond delay="0"/>
                                  </p:stCondLst>
                                  <p:childTnLst>
                                    <p:set>
                                      <p:cBhvr>
                                        <p:cTn id="48" dur="1" fill="hold">
                                          <p:stCondLst>
                                            <p:cond delay="0"/>
                                          </p:stCondLst>
                                        </p:cTn>
                                        <p:tgtEl>
                                          <p:spTgt spid="3"/>
                                        </p:tgtEl>
                                        <p:attrNameLst>
                                          <p:attrName>style.visibility</p:attrName>
                                        </p:attrNameLst>
                                      </p:cBhvr>
                                      <p:to>
                                        <p:strVal val="visible"/>
                                      </p:to>
                                    </p:set>
                                    <p:animEffect transition="in" filter="randombar(horizontal)">
                                      <p:cBhvr>
                                        <p:cTn id="4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9859"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Conceptual Recap</a:t>
            </a:r>
            <a:endParaRPr lang="en-CA" dirty="0"/>
          </a:p>
        </p:txBody>
      </p:sp>
      <p:sp>
        <p:nvSpPr>
          <p:cNvPr id="3" name="Content Placeholder 2"/>
          <p:cNvSpPr>
            <a:spLocks noGrp="1"/>
          </p:cNvSpPr>
          <p:nvPr>
            <p:ph idx="1"/>
          </p:nvPr>
        </p:nvSpPr>
        <p:spPr/>
        <p:txBody>
          <a:bodyPr/>
          <a:lstStyle/>
          <a:p>
            <a:r>
              <a:rPr lang="en-US" b="1" dirty="0" smtClean="0"/>
              <a:t>New term: </a:t>
            </a:r>
            <a:r>
              <a:rPr lang="en-US" dirty="0" smtClean="0"/>
              <a:t>What you have seen so far are examples of</a:t>
            </a:r>
            <a:r>
              <a:rPr lang="en-US" b="1" dirty="0" smtClean="0"/>
              <a:t> programming statements</a:t>
            </a:r>
            <a:r>
              <a:rPr lang="en-US" dirty="0" smtClean="0"/>
              <a:t> in python.</a:t>
            </a:r>
          </a:p>
          <a:p>
            <a:pPr lvl="1"/>
            <a:r>
              <a:rPr lang="en-US" dirty="0" smtClean="0"/>
              <a:t>Statements are instructions to be executed.</a:t>
            </a:r>
          </a:p>
          <a:p>
            <a:pPr lvl="1"/>
            <a:r>
              <a:rPr lang="en-US" dirty="0" smtClean="0"/>
              <a:t>Since the computer can only execute machine language instructions the python statements must be translated prior to execution.</a:t>
            </a:r>
          </a:p>
          <a:p>
            <a:pPr lvl="1"/>
            <a:r>
              <a:rPr lang="en-US" dirty="0" smtClean="0"/>
              <a:t>Reminder: any errors in forming valid python instructions (dictated by the syntax of python) will not allow that instruction to execute as no translation occurs.</a:t>
            </a:r>
          </a:p>
          <a:p>
            <a:pPr lvl="1"/>
            <a:endParaRPr lang="en-CA" dirty="0"/>
          </a:p>
        </p:txBody>
      </p:sp>
    </p:spTree>
    <p:extLst>
      <p:ext uri="{BB962C8B-B14F-4D97-AF65-F5344CB8AC3E}">
        <p14:creationId xmlns:p14="http://schemas.microsoft.com/office/powerpoint/2010/main" val="4778379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a:xfrm>
            <a:off x="457200" y="260350"/>
            <a:ext cx="8229600" cy="730250"/>
          </a:xfrm>
        </p:spPr>
        <p:txBody>
          <a:bodyPr/>
          <a:lstStyle/>
          <a:p>
            <a:pPr eaLnBrk="1" hangingPunct="1"/>
            <a:r>
              <a:rPr lang="en-US" altLang="en-US" dirty="0"/>
              <a:t>Program </a:t>
            </a:r>
            <a:r>
              <a:rPr lang="en-US" altLang="en-US" dirty="0" smtClean="0"/>
              <a:t>Documentation (“Comments”)</a:t>
            </a:r>
            <a:endParaRPr lang="en-US" altLang="en-US" dirty="0"/>
          </a:p>
        </p:txBody>
      </p:sp>
      <p:sp>
        <p:nvSpPr>
          <p:cNvPr id="342019" name="Rectangle 3"/>
          <p:cNvSpPr>
            <a:spLocks noGrp="1" noChangeArrowheads="1"/>
          </p:cNvSpPr>
          <p:nvPr>
            <p:ph idx="1"/>
          </p:nvPr>
        </p:nvSpPr>
        <p:spPr/>
        <p:txBody>
          <a:bodyPr/>
          <a:lstStyle/>
          <a:p>
            <a:pPr eaLnBrk="1" hangingPunct="1">
              <a:tabLst>
                <a:tab pos="1254125" algn="l"/>
              </a:tabLst>
            </a:pPr>
            <a:r>
              <a:rPr lang="en-US" altLang="en-US" sz="2000" i="1" dirty="0"/>
              <a:t>Program documentation</a:t>
            </a:r>
            <a:r>
              <a:rPr lang="en-US" altLang="en-US" sz="2000" dirty="0"/>
              <a:t>: Used to provide information about a computer program to </a:t>
            </a:r>
            <a:r>
              <a:rPr lang="en-US" altLang="en-US" sz="2000" b="1" dirty="0"/>
              <a:t>another programmer </a:t>
            </a:r>
            <a:r>
              <a:rPr lang="en-US" altLang="en-US" sz="2000" dirty="0"/>
              <a:t>(writes or modifies the program).</a:t>
            </a:r>
          </a:p>
          <a:p>
            <a:pPr eaLnBrk="1" hangingPunct="1">
              <a:tabLst>
                <a:tab pos="1254125" algn="l"/>
              </a:tabLst>
            </a:pPr>
            <a:r>
              <a:rPr lang="en-US" altLang="en-US" sz="2000" dirty="0"/>
              <a:t>This is different from a </a:t>
            </a:r>
            <a:r>
              <a:rPr lang="en-US" altLang="en-US" sz="2000" i="1" dirty="0"/>
              <a:t>user manual </a:t>
            </a:r>
            <a:r>
              <a:rPr lang="en-US" altLang="en-US" sz="2000" dirty="0"/>
              <a:t>which is written for people who will </a:t>
            </a:r>
            <a:r>
              <a:rPr lang="en-US" altLang="en-US" sz="2000" b="1" dirty="0"/>
              <a:t>use the program</a:t>
            </a:r>
            <a:r>
              <a:rPr lang="en-US" altLang="en-US" sz="2000" dirty="0" smtClean="0"/>
              <a:t>.</a:t>
            </a:r>
          </a:p>
          <a:p>
            <a:pPr eaLnBrk="1" hangingPunct="1">
              <a:tabLst>
                <a:tab pos="1254125" algn="l"/>
              </a:tabLst>
            </a:pPr>
            <a:r>
              <a:rPr lang="en-US" altLang="en-US" sz="2000" dirty="0" smtClean="0"/>
              <a:t>Unlike program instructions (e.g. calling functions such as </a:t>
            </a:r>
            <a:r>
              <a:rPr lang="en-US" altLang="en-US" sz="2000" dirty="0" smtClean="0">
                <a:latin typeface="Consolas" panose="020B0609020204030204" pitchFamily="49" charset="0"/>
              </a:rPr>
              <a:t>print</a:t>
            </a:r>
            <a:r>
              <a:rPr lang="en-US" altLang="en-US" sz="2000" dirty="0" smtClean="0"/>
              <a:t> or performing a calculation), </a:t>
            </a:r>
            <a:r>
              <a:rPr lang="en-US" altLang="en-US" sz="2000" b="1" dirty="0" smtClean="0"/>
              <a:t>documentation does not execute</a:t>
            </a:r>
            <a:r>
              <a:rPr lang="en-US" altLang="en-US" sz="2000" dirty="0" smtClean="0"/>
              <a:t>.</a:t>
            </a:r>
            <a:endParaRPr lang="en-US" altLang="en-US" sz="2000" dirty="0"/>
          </a:p>
          <a:p>
            <a:pPr eaLnBrk="1" hangingPunct="1">
              <a:spcBef>
                <a:spcPct val="50000"/>
              </a:spcBef>
              <a:tabLst>
                <a:tab pos="1254125" algn="l"/>
              </a:tabLst>
            </a:pPr>
            <a:r>
              <a:rPr lang="en-US" altLang="en-US" sz="2000" dirty="0"/>
              <a:t>Documentation is written inside the same file as the computer program (when you see the computer program you can see the documentation).</a:t>
            </a:r>
          </a:p>
          <a:p>
            <a:pPr eaLnBrk="1" hangingPunct="1">
              <a:spcBef>
                <a:spcPct val="50000"/>
              </a:spcBef>
              <a:tabLst>
                <a:tab pos="1254125" algn="l"/>
              </a:tabLst>
            </a:pPr>
            <a:r>
              <a:rPr lang="en-US" altLang="en-US" sz="2000" dirty="0"/>
              <a:t>The purpose is to help other programmers understand the program: what the different parts of the program do, what are some of it’s limitations etc.</a:t>
            </a:r>
          </a:p>
        </p:txBody>
      </p:sp>
    </p:spTree>
    <p:extLst>
      <p:ext uri="{BB962C8B-B14F-4D97-AF65-F5344CB8AC3E}">
        <p14:creationId xmlns:p14="http://schemas.microsoft.com/office/powerpoint/2010/main" val="352385043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201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4201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4201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42019">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4201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2019"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457200" y="260350"/>
            <a:ext cx="8229600" cy="730250"/>
          </a:xfrm>
        </p:spPr>
        <p:txBody>
          <a:bodyPr/>
          <a:lstStyle/>
          <a:p>
            <a:pPr eaLnBrk="1" hangingPunct="1"/>
            <a:r>
              <a:rPr lang="en-US" altLang="en-US" dirty="0">
                <a:solidFill>
                  <a:srgbClr val="FF0000"/>
                </a:solidFill>
              </a:rPr>
              <a:t>Program Documentation </a:t>
            </a:r>
            <a:r>
              <a:rPr lang="en-US" altLang="en-US" dirty="0" smtClean="0"/>
              <a:t>(2)</a:t>
            </a:r>
            <a:endParaRPr lang="en-US" altLang="en-US" dirty="0"/>
          </a:p>
        </p:txBody>
      </p:sp>
      <p:sp>
        <p:nvSpPr>
          <p:cNvPr id="61443" name="Rectangle 3"/>
          <p:cNvSpPr>
            <a:spLocks noGrp="1" noChangeArrowheads="1"/>
          </p:cNvSpPr>
          <p:nvPr>
            <p:ph idx="1"/>
          </p:nvPr>
        </p:nvSpPr>
        <p:spPr>
          <a:xfrm>
            <a:off x="228600" y="1143000"/>
            <a:ext cx="8686800" cy="5410200"/>
          </a:xfrm>
        </p:spPr>
        <p:txBody>
          <a:bodyPr rtlCol="0">
            <a:normAutofit/>
          </a:bodyPr>
          <a:lstStyle/>
          <a:p>
            <a:pPr eaLnBrk="1" fontAlgn="auto" hangingPunct="1">
              <a:spcAft>
                <a:spcPts val="0"/>
              </a:spcAft>
              <a:tabLst>
                <a:tab pos="1254125" algn="l"/>
              </a:tabLst>
              <a:defRPr/>
            </a:pPr>
            <a:r>
              <a:rPr lang="en-US" b="1" dirty="0"/>
              <a:t>Format (single line documentation):</a:t>
            </a:r>
          </a:p>
          <a:p>
            <a:pPr marL="0" indent="0" eaLnBrk="1" fontAlgn="auto" hangingPunct="1">
              <a:spcAft>
                <a:spcPts val="0"/>
              </a:spcAft>
              <a:buFont typeface="Arial" panose="020B0604020202020204" pitchFamily="34" charset="0"/>
              <a:buNone/>
              <a:tabLst>
                <a:tab pos="1254125" algn="l"/>
              </a:tabLst>
              <a:defRPr/>
            </a:pPr>
            <a:r>
              <a:rPr lang="en-US" sz="1800" i="1" dirty="0">
                <a:solidFill>
                  <a:srgbClr val="FF0000"/>
                </a:solidFill>
                <a:latin typeface="Consolas" pitchFamily="49" charset="0"/>
                <a:cs typeface="Consolas" pitchFamily="49" charset="0"/>
              </a:rPr>
              <a:t>  # </a:t>
            </a:r>
            <a:r>
              <a:rPr lang="en-US" sz="1800" dirty="0">
                <a:solidFill>
                  <a:srgbClr val="FF0000"/>
                </a:solidFill>
                <a:latin typeface="Consolas" pitchFamily="49" charset="0"/>
                <a:cs typeface="Consolas" pitchFamily="49" charset="0"/>
              </a:rPr>
              <a:t>&lt;</a:t>
            </a:r>
            <a:r>
              <a:rPr lang="en-US" sz="1800" i="1" dirty="0">
                <a:solidFill>
                  <a:srgbClr val="FF0000"/>
                </a:solidFill>
                <a:latin typeface="Consolas" pitchFamily="49" charset="0"/>
                <a:cs typeface="Consolas" pitchFamily="49" charset="0"/>
              </a:rPr>
              <a:t>Documentation</a:t>
            </a:r>
            <a:r>
              <a:rPr lang="en-US" sz="1800" dirty="0">
                <a:solidFill>
                  <a:srgbClr val="FF0000"/>
                </a:solidFill>
                <a:latin typeface="Consolas" pitchFamily="49" charset="0"/>
                <a:cs typeface="Consolas" pitchFamily="49" charset="0"/>
              </a:rPr>
              <a:t>&gt;</a:t>
            </a:r>
            <a:r>
              <a:rPr lang="en-US" dirty="0">
                <a:solidFill>
                  <a:srgbClr val="FF0000"/>
                </a:solidFill>
                <a:latin typeface="Consolas" pitchFamily="49" charset="0"/>
                <a:cs typeface="Consolas" pitchFamily="49" charset="0"/>
              </a:rPr>
              <a:t> </a:t>
            </a:r>
          </a:p>
          <a:p>
            <a:pPr lvl="1" eaLnBrk="1" fontAlgn="auto" hangingPunct="1">
              <a:spcAft>
                <a:spcPts val="0"/>
              </a:spcAft>
              <a:buFont typeface="Times New Roman" pitchFamily="18" charset="0"/>
              <a:buNone/>
              <a:tabLst>
                <a:tab pos="1254125" algn="l"/>
              </a:tabLst>
              <a:defRPr/>
            </a:pPr>
            <a:endParaRPr lang="en-US" sz="2400" dirty="0"/>
          </a:p>
          <a:p>
            <a:pPr eaLnBrk="1" fontAlgn="auto" hangingPunct="1">
              <a:spcAft>
                <a:spcPts val="0"/>
              </a:spcAft>
              <a:tabLst>
                <a:tab pos="1254125" algn="l"/>
              </a:tabLst>
              <a:defRPr/>
            </a:pPr>
            <a:endParaRPr lang="en-US" b="1" dirty="0"/>
          </a:p>
          <a:p>
            <a:pPr eaLnBrk="1" fontAlgn="auto" hangingPunct="1">
              <a:spcAft>
                <a:spcPts val="0"/>
              </a:spcAft>
              <a:tabLst>
                <a:tab pos="1254125" algn="l"/>
              </a:tabLst>
              <a:defRPr/>
            </a:pPr>
            <a:endParaRPr lang="en-US" b="1" dirty="0"/>
          </a:p>
          <a:p>
            <a:pPr eaLnBrk="1" fontAlgn="auto" hangingPunct="1">
              <a:spcAft>
                <a:spcPts val="0"/>
              </a:spcAft>
              <a:tabLst>
                <a:tab pos="1254125" algn="l"/>
              </a:tabLst>
              <a:defRPr/>
            </a:pPr>
            <a:r>
              <a:rPr lang="en-US" b="1" dirty="0"/>
              <a:t>Examples:</a:t>
            </a:r>
          </a:p>
          <a:p>
            <a:pPr lvl="2" indent="-509588" eaLnBrk="1" fontAlgn="auto" hangingPunct="1">
              <a:spcAft>
                <a:spcPts val="0"/>
              </a:spcAft>
              <a:buFontTx/>
              <a:buNone/>
              <a:tabLst>
                <a:tab pos="1254125" algn="l"/>
              </a:tabLst>
              <a:defRPr/>
            </a:pPr>
            <a:r>
              <a:rPr lang="en-CA" dirty="0">
                <a:solidFill>
                  <a:srgbClr val="FF0000"/>
                </a:solidFill>
                <a:latin typeface="Consolas" pitchFamily="49" charset="0"/>
                <a:cs typeface="Consolas" pitchFamily="49" charset="0"/>
              </a:rPr>
              <a:t># Tax-It v1.0: This program will electronically calculate </a:t>
            </a:r>
          </a:p>
          <a:p>
            <a:pPr lvl="2" indent="-509588" eaLnBrk="1" fontAlgn="auto" hangingPunct="1">
              <a:spcAft>
                <a:spcPts val="0"/>
              </a:spcAft>
              <a:buFontTx/>
              <a:buNone/>
              <a:tabLst>
                <a:tab pos="1254125" algn="l"/>
              </a:tabLst>
              <a:defRPr/>
            </a:pPr>
            <a:r>
              <a:rPr lang="en-CA" dirty="0">
                <a:solidFill>
                  <a:srgbClr val="FF0000"/>
                </a:solidFill>
                <a:latin typeface="Consolas" pitchFamily="49" charset="0"/>
                <a:cs typeface="Consolas" pitchFamily="49" charset="0"/>
              </a:rPr>
              <a:t># your tax return. This program will only allow you to complete</a:t>
            </a:r>
          </a:p>
          <a:p>
            <a:pPr lvl="2" indent="-509588" eaLnBrk="1" fontAlgn="auto" hangingPunct="1">
              <a:spcAft>
                <a:spcPts val="0"/>
              </a:spcAft>
              <a:buFontTx/>
              <a:buNone/>
              <a:tabLst>
                <a:tab pos="1254125" algn="l"/>
              </a:tabLst>
              <a:defRPr/>
            </a:pPr>
            <a:r>
              <a:rPr lang="en-CA" dirty="0">
                <a:solidFill>
                  <a:srgbClr val="FF0000"/>
                </a:solidFill>
                <a:latin typeface="Consolas" pitchFamily="49" charset="0"/>
                <a:cs typeface="Consolas" pitchFamily="49" charset="0"/>
              </a:rPr>
              <a:t># a Canadian tax return.</a:t>
            </a:r>
            <a:endParaRPr lang="en-US" dirty="0">
              <a:solidFill>
                <a:srgbClr val="FF0000"/>
              </a:solidFill>
              <a:latin typeface="Consolas" pitchFamily="49" charset="0"/>
              <a:cs typeface="Consolas" pitchFamily="49" charset="0"/>
            </a:endParaRPr>
          </a:p>
        </p:txBody>
      </p:sp>
      <p:sp>
        <p:nvSpPr>
          <p:cNvPr id="83972" name="AutoShape 5"/>
          <p:cNvSpPr>
            <a:spLocks/>
          </p:cNvSpPr>
          <p:nvPr/>
        </p:nvSpPr>
        <p:spPr bwMode="auto">
          <a:xfrm rot="5400000">
            <a:off x="1663700" y="1257300"/>
            <a:ext cx="330200" cy="1828800"/>
          </a:xfrm>
          <a:prstGeom prst="rightBrace">
            <a:avLst>
              <a:gd name="adj1" fmla="val 46154"/>
              <a:gd name="adj2" fmla="val 50000"/>
            </a:avLst>
          </a:prstGeom>
          <a:noFill/>
          <a:ln w="25400">
            <a:solidFill>
              <a:srgbClr val="FF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lIns="93600" tIns="46800" rIns="93600" bIns="46800" anchor="ct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CA" altLang="en-US" sz="1800" dirty="0"/>
          </a:p>
        </p:txBody>
      </p:sp>
      <p:sp>
        <p:nvSpPr>
          <p:cNvPr id="83973" name="Text Box 6"/>
          <p:cNvSpPr txBox="1">
            <a:spLocks noChangeArrowheads="1"/>
          </p:cNvSpPr>
          <p:nvPr/>
        </p:nvSpPr>
        <p:spPr bwMode="auto">
          <a:xfrm>
            <a:off x="533400" y="2260600"/>
            <a:ext cx="3886200" cy="833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sm" len="sm"/>
                <a:tailEnd type="none" w="sm" len="sm"/>
              </a14:hiddenLine>
            </a:ext>
          </a:extLst>
        </p:spPr>
        <p:txBody>
          <a:bodyPr lIns="93600" tIns="46800" rIns="93600" bIns="46800">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en-US" sz="1600" b="1" dirty="0">
                <a:solidFill>
                  <a:srgbClr val="FF0000"/>
                </a:solidFill>
                <a:latin typeface="Arial" panose="020B0604020202020204" pitchFamily="34" charset="0"/>
              </a:rPr>
              <a:t>The number sign ‘#” flags the translator that the remainder of the line is documentation.</a:t>
            </a:r>
          </a:p>
        </p:txBody>
      </p:sp>
    </p:spTree>
    <p:extLst>
      <p:ext uri="{BB962C8B-B14F-4D97-AF65-F5344CB8AC3E}">
        <p14:creationId xmlns:p14="http://schemas.microsoft.com/office/powerpoint/2010/main" val="33230154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en-US" altLang="en-US" dirty="0"/>
              <a:t>Python History</a:t>
            </a:r>
          </a:p>
        </p:txBody>
      </p:sp>
      <p:sp>
        <p:nvSpPr>
          <p:cNvPr id="3" name="Content Placeholder 2"/>
          <p:cNvSpPr>
            <a:spLocks noGrp="1"/>
          </p:cNvSpPr>
          <p:nvPr>
            <p:ph idx="1"/>
          </p:nvPr>
        </p:nvSpPr>
        <p:spPr>
          <a:xfrm>
            <a:off x="457200" y="1143000"/>
            <a:ext cx="6858000" cy="5029200"/>
          </a:xfrm>
        </p:spPr>
        <p:txBody>
          <a:bodyPr/>
          <a:lstStyle/>
          <a:p>
            <a:pPr eaLnBrk="1" hangingPunct="1"/>
            <a:r>
              <a:rPr lang="en-US" altLang="en-US" dirty="0"/>
              <a:t>Developed in the early 1990s by Guido van Rossum.</a:t>
            </a:r>
          </a:p>
          <a:p>
            <a:pPr eaLnBrk="1" hangingPunct="1"/>
            <a:r>
              <a:rPr lang="en-US" altLang="en-US" dirty="0"/>
              <a:t>Python was designed with a tradeoff in mind</a:t>
            </a:r>
            <a:r>
              <a:rPr lang="en-US" altLang="en-US" baseline="30000" dirty="0"/>
              <a:t> </a:t>
            </a:r>
            <a:r>
              <a:rPr lang="en-US" altLang="en-US" dirty="0"/>
              <a:t>(from “</a:t>
            </a:r>
            <a:r>
              <a:rPr lang="en-US" altLang="en-US" i="1" dirty="0"/>
              <a:t>Python for everyone</a:t>
            </a:r>
            <a:r>
              <a:rPr lang="en-US" altLang="en-US" dirty="0"/>
              <a:t>” (Horstman and Necaise):</a:t>
            </a:r>
          </a:p>
          <a:p>
            <a:pPr lvl="1" eaLnBrk="1" hangingPunct="1"/>
            <a:r>
              <a:rPr lang="en-US" altLang="en-US" dirty="0"/>
              <a:t>Pro: Python programmers could quickly </a:t>
            </a:r>
            <a:r>
              <a:rPr lang="en-US" altLang="en-US" i="1" dirty="0"/>
              <a:t>write programs </a:t>
            </a:r>
            <a:r>
              <a:rPr lang="en-US" altLang="en-US" dirty="0"/>
              <a:t>(and not be burdened with an overly difficult language)</a:t>
            </a:r>
          </a:p>
          <a:p>
            <a:pPr lvl="1" eaLnBrk="1" hangingPunct="1"/>
            <a:r>
              <a:rPr lang="en-US" altLang="en-US" dirty="0"/>
              <a:t>Con: Python programs weren’t optimized to </a:t>
            </a:r>
            <a:r>
              <a:rPr lang="en-US" altLang="en-US" i="1" dirty="0"/>
              <a:t>run</a:t>
            </a:r>
            <a:r>
              <a:rPr lang="en-US" altLang="en-US" dirty="0"/>
              <a:t> as efficiently as programs written in some other languages.</a:t>
            </a:r>
          </a:p>
          <a:p>
            <a:pPr eaLnBrk="1" hangingPunct="1"/>
            <a:endParaRPr lang="en-US" altLang="en-US" dirty="0"/>
          </a:p>
          <a:p>
            <a:pPr eaLnBrk="1" hangingPunct="1"/>
            <a:endParaRPr lang="en-US" altLang="en-US" dirty="0"/>
          </a:p>
        </p:txBody>
      </p:sp>
      <p:grpSp>
        <p:nvGrpSpPr>
          <p:cNvPr id="2" name="Group 1"/>
          <p:cNvGrpSpPr>
            <a:grpSpLocks/>
          </p:cNvGrpSpPr>
          <p:nvPr/>
        </p:nvGrpSpPr>
        <p:grpSpPr bwMode="auto">
          <a:xfrm>
            <a:off x="6775450" y="1219200"/>
            <a:ext cx="2263775" cy="3433763"/>
            <a:chOff x="6775450" y="1219200"/>
            <a:chExt cx="2263775" cy="3433465"/>
          </a:xfrm>
        </p:grpSpPr>
        <p:pic>
          <p:nvPicPr>
            <p:cNvPr id="1638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15200" y="1219200"/>
              <a:ext cx="1724025" cy="2905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6390" name="Rectangle 4"/>
            <p:cNvSpPr>
              <a:spLocks noChangeArrowheads="1"/>
            </p:cNvSpPr>
            <p:nvPr/>
          </p:nvSpPr>
          <p:spPr bwMode="auto">
            <a:xfrm>
              <a:off x="6775450" y="4191000"/>
              <a:ext cx="220194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200" dirty="0"/>
                <a:t>From: </a:t>
              </a:r>
            </a:p>
            <a:p>
              <a:pPr eaLnBrk="1" hangingPunct="1">
                <a:spcBef>
                  <a:spcPct val="0"/>
                </a:spcBef>
                <a:buFontTx/>
                <a:buNone/>
              </a:pPr>
              <a:r>
                <a:rPr lang="en-US" altLang="en-US" sz="1200" dirty="0"/>
                <a:t>http://www.python.org/~guido/</a:t>
              </a:r>
            </a:p>
          </p:txBody>
        </p:sp>
      </p:gr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457200" y="260350"/>
            <a:ext cx="8229600" cy="730250"/>
          </a:xfrm>
        </p:spPr>
        <p:txBody>
          <a:bodyPr/>
          <a:lstStyle/>
          <a:p>
            <a:pPr eaLnBrk="1" hangingPunct="1"/>
            <a:r>
              <a:rPr lang="en-US" altLang="en-US" dirty="0">
                <a:solidFill>
                  <a:srgbClr val="FF0000"/>
                </a:solidFill>
              </a:rPr>
              <a:t>Program Documentation </a:t>
            </a:r>
            <a:r>
              <a:rPr lang="en-US" altLang="en-US" dirty="0" smtClean="0"/>
              <a:t>(3)</a:t>
            </a:r>
            <a:endParaRPr lang="en-US" altLang="en-US" dirty="0"/>
          </a:p>
        </p:txBody>
      </p:sp>
      <p:sp>
        <p:nvSpPr>
          <p:cNvPr id="61443" name="Rectangle 3"/>
          <p:cNvSpPr>
            <a:spLocks noGrp="1" noChangeArrowheads="1"/>
          </p:cNvSpPr>
          <p:nvPr>
            <p:ph idx="1"/>
          </p:nvPr>
        </p:nvSpPr>
        <p:spPr>
          <a:xfrm>
            <a:off x="228600" y="1143000"/>
            <a:ext cx="8686800" cy="5410200"/>
          </a:xfrm>
        </p:spPr>
        <p:txBody>
          <a:bodyPr rtlCol="0">
            <a:normAutofit/>
          </a:bodyPr>
          <a:lstStyle/>
          <a:p>
            <a:pPr eaLnBrk="1" fontAlgn="auto" hangingPunct="1">
              <a:spcAft>
                <a:spcPts val="0"/>
              </a:spcAft>
              <a:tabLst>
                <a:tab pos="1254125" algn="l"/>
              </a:tabLst>
              <a:defRPr/>
            </a:pPr>
            <a:r>
              <a:rPr lang="en-US" b="1" dirty="0"/>
              <a:t>Format (multiline documentation):</a:t>
            </a:r>
          </a:p>
          <a:p>
            <a:pPr marL="0" indent="0" eaLnBrk="1" fontAlgn="auto" hangingPunct="1">
              <a:spcAft>
                <a:spcPts val="0"/>
              </a:spcAft>
              <a:buNone/>
              <a:tabLst>
                <a:tab pos="1254125" algn="l"/>
              </a:tabLst>
              <a:defRPr/>
            </a:pPr>
            <a:r>
              <a:rPr lang="en-US" sz="1800" dirty="0">
                <a:solidFill>
                  <a:srgbClr val="FF0000"/>
                </a:solidFill>
                <a:latin typeface="Consolas" pitchFamily="49" charset="0"/>
                <a:cs typeface="Consolas" pitchFamily="49" charset="0"/>
              </a:rPr>
              <a:t>  """ &lt;</a:t>
            </a:r>
            <a:r>
              <a:rPr lang="en-US" sz="1800" i="1" dirty="0">
                <a:solidFill>
                  <a:srgbClr val="FF0000"/>
                </a:solidFill>
                <a:latin typeface="Consolas" pitchFamily="49" charset="0"/>
                <a:cs typeface="Consolas" pitchFamily="49" charset="0"/>
              </a:rPr>
              <a:t>Start of documentation</a:t>
            </a:r>
            <a:r>
              <a:rPr lang="en-US" sz="1800" dirty="0">
                <a:solidFill>
                  <a:srgbClr val="FF0000"/>
                </a:solidFill>
                <a:latin typeface="Consolas" pitchFamily="49" charset="0"/>
                <a:cs typeface="Consolas" pitchFamily="49" charset="0"/>
              </a:rPr>
              <a:t>&gt;</a:t>
            </a:r>
            <a:r>
              <a:rPr lang="en-US" dirty="0">
                <a:solidFill>
                  <a:srgbClr val="FF0000"/>
                </a:solidFill>
                <a:latin typeface="Consolas" pitchFamily="49" charset="0"/>
                <a:cs typeface="Consolas" pitchFamily="49" charset="0"/>
              </a:rPr>
              <a:t> </a:t>
            </a:r>
          </a:p>
          <a:p>
            <a:pPr marL="342900" lvl="1" indent="0" eaLnBrk="1" fontAlgn="auto" hangingPunct="1">
              <a:spcAft>
                <a:spcPts val="0"/>
              </a:spcAft>
              <a:buNone/>
              <a:tabLst>
                <a:tab pos="1254125" algn="l"/>
              </a:tabLst>
              <a:defRPr/>
            </a:pPr>
            <a:r>
              <a:rPr lang="en-US" dirty="0">
                <a:solidFill>
                  <a:srgbClr val="FF0000"/>
                </a:solidFill>
                <a:latin typeface="Consolas" pitchFamily="49" charset="0"/>
                <a:cs typeface="Consolas" pitchFamily="49" charset="0"/>
              </a:rPr>
              <a:t>...</a:t>
            </a:r>
          </a:p>
          <a:p>
            <a:pPr lvl="1" eaLnBrk="1" fontAlgn="auto" hangingPunct="1">
              <a:spcAft>
                <a:spcPts val="0"/>
              </a:spcAft>
              <a:buFont typeface="Times New Roman" pitchFamily="18" charset="0"/>
              <a:buNone/>
              <a:tabLst>
                <a:tab pos="1254125" algn="l"/>
              </a:tabLst>
              <a:defRPr/>
            </a:pPr>
            <a:r>
              <a:rPr lang="en-US" dirty="0">
                <a:solidFill>
                  <a:srgbClr val="FF0000"/>
                </a:solidFill>
                <a:latin typeface="Consolas" pitchFamily="49" charset="0"/>
                <a:cs typeface="Consolas" pitchFamily="49" charset="0"/>
              </a:rPr>
              <a:t>&lt;</a:t>
            </a:r>
            <a:r>
              <a:rPr lang="en-US" i="1" dirty="0">
                <a:solidFill>
                  <a:srgbClr val="FF0000"/>
                </a:solidFill>
                <a:latin typeface="Consolas" pitchFamily="49" charset="0"/>
                <a:cs typeface="Consolas" pitchFamily="49" charset="0"/>
              </a:rPr>
              <a:t>End of documentation</a:t>
            </a:r>
            <a:r>
              <a:rPr lang="en-US" dirty="0">
                <a:solidFill>
                  <a:srgbClr val="FF0000"/>
                </a:solidFill>
                <a:latin typeface="Consolas" pitchFamily="49" charset="0"/>
                <a:cs typeface="Consolas" pitchFamily="49" charset="0"/>
              </a:rPr>
              <a:t>&gt;</a:t>
            </a:r>
            <a:r>
              <a:rPr lang="en-US" i="1" dirty="0">
                <a:solidFill>
                  <a:srgbClr val="FF0000"/>
                </a:solidFill>
                <a:latin typeface="Consolas" pitchFamily="49" charset="0"/>
                <a:cs typeface="Consolas" pitchFamily="49" charset="0"/>
              </a:rPr>
              <a:t> """</a:t>
            </a:r>
            <a:endParaRPr lang="en-US" dirty="0">
              <a:solidFill>
                <a:srgbClr val="FF0000"/>
              </a:solidFill>
            </a:endParaRPr>
          </a:p>
          <a:p>
            <a:pPr eaLnBrk="1" fontAlgn="auto" hangingPunct="1">
              <a:spcAft>
                <a:spcPts val="0"/>
              </a:spcAft>
              <a:tabLst>
                <a:tab pos="1254125" algn="l"/>
              </a:tabLst>
              <a:defRPr/>
            </a:pPr>
            <a:endParaRPr lang="en-US" b="1" dirty="0"/>
          </a:p>
          <a:p>
            <a:pPr eaLnBrk="1" fontAlgn="auto" hangingPunct="1">
              <a:spcAft>
                <a:spcPts val="0"/>
              </a:spcAft>
              <a:tabLst>
                <a:tab pos="1254125" algn="l"/>
              </a:tabLst>
              <a:defRPr/>
            </a:pPr>
            <a:endParaRPr lang="en-US" b="1" dirty="0"/>
          </a:p>
          <a:p>
            <a:pPr eaLnBrk="1" fontAlgn="auto" hangingPunct="1">
              <a:spcAft>
                <a:spcPts val="0"/>
              </a:spcAft>
              <a:tabLst>
                <a:tab pos="1254125" algn="l"/>
              </a:tabLst>
              <a:defRPr/>
            </a:pPr>
            <a:r>
              <a:rPr lang="en-US" b="1" dirty="0"/>
              <a:t>Examples:</a:t>
            </a:r>
          </a:p>
          <a:p>
            <a:pPr lvl="2" indent="-509588" eaLnBrk="1" fontAlgn="auto" hangingPunct="1">
              <a:spcAft>
                <a:spcPts val="0"/>
              </a:spcAft>
              <a:buFontTx/>
              <a:buNone/>
              <a:tabLst>
                <a:tab pos="1254125" algn="l"/>
              </a:tabLst>
              <a:defRPr/>
            </a:pPr>
            <a:r>
              <a:rPr lang="en-US" dirty="0">
                <a:solidFill>
                  <a:srgbClr val="FF0000"/>
                </a:solidFill>
                <a:latin typeface="Consolas" pitchFamily="49" charset="0"/>
                <a:cs typeface="Consolas" pitchFamily="49" charset="0"/>
              </a:rPr>
              <a:t>""" </a:t>
            </a:r>
          </a:p>
          <a:p>
            <a:pPr lvl="2" indent="-509588" eaLnBrk="1" fontAlgn="auto" hangingPunct="1">
              <a:spcAft>
                <a:spcPts val="0"/>
              </a:spcAft>
              <a:buFontTx/>
              <a:buNone/>
              <a:tabLst>
                <a:tab pos="1254125" algn="l"/>
              </a:tabLst>
              <a:defRPr/>
            </a:pPr>
            <a:r>
              <a:rPr lang="en-CA" dirty="0">
                <a:solidFill>
                  <a:srgbClr val="FF0000"/>
                </a:solidFill>
                <a:latin typeface="Consolas" pitchFamily="49" charset="0"/>
                <a:cs typeface="Consolas" pitchFamily="49" charset="0"/>
              </a:rPr>
              <a:t>Tax-It v1.0: This program will electronically calculate </a:t>
            </a:r>
          </a:p>
          <a:p>
            <a:pPr lvl="2" indent="-509588" eaLnBrk="1" fontAlgn="auto" hangingPunct="1">
              <a:spcAft>
                <a:spcPts val="0"/>
              </a:spcAft>
              <a:buFontTx/>
              <a:buNone/>
              <a:tabLst>
                <a:tab pos="1254125" algn="l"/>
              </a:tabLst>
              <a:defRPr/>
            </a:pPr>
            <a:r>
              <a:rPr lang="en-CA" dirty="0">
                <a:solidFill>
                  <a:srgbClr val="FF0000"/>
                </a:solidFill>
                <a:latin typeface="Consolas" pitchFamily="49" charset="0"/>
                <a:cs typeface="Consolas" pitchFamily="49" charset="0"/>
              </a:rPr>
              <a:t># your tax return. This program will only allow you to complete</a:t>
            </a:r>
          </a:p>
          <a:p>
            <a:pPr lvl="2" indent="-509588" eaLnBrk="1" fontAlgn="auto" hangingPunct="1">
              <a:spcAft>
                <a:spcPts val="0"/>
              </a:spcAft>
              <a:buFontTx/>
              <a:buNone/>
              <a:tabLst>
                <a:tab pos="1254125" algn="l"/>
              </a:tabLst>
              <a:defRPr/>
            </a:pPr>
            <a:r>
              <a:rPr lang="en-CA" dirty="0">
                <a:solidFill>
                  <a:srgbClr val="FF0000"/>
                </a:solidFill>
                <a:latin typeface="Consolas" pitchFamily="49" charset="0"/>
                <a:cs typeface="Consolas" pitchFamily="49" charset="0"/>
              </a:rPr>
              <a:t># a Canadian tax return. </a:t>
            </a:r>
          </a:p>
          <a:p>
            <a:pPr lvl="2" indent="-509588" eaLnBrk="1" fontAlgn="auto" hangingPunct="1">
              <a:spcAft>
                <a:spcPts val="0"/>
              </a:spcAft>
              <a:buFontTx/>
              <a:buNone/>
              <a:tabLst>
                <a:tab pos="1254125" algn="l"/>
              </a:tabLst>
              <a:defRPr/>
            </a:pPr>
            <a:r>
              <a:rPr lang="en-US" dirty="0">
                <a:solidFill>
                  <a:srgbClr val="FF0000"/>
                </a:solidFill>
                <a:latin typeface="Consolas" pitchFamily="49" charset="0"/>
                <a:cs typeface="Consolas" pitchFamily="49" charset="0"/>
              </a:rPr>
              <a:t>""" </a:t>
            </a:r>
          </a:p>
        </p:txBody>
      </p:sp>
    </p:spTree>
    <p:extLst>
      <p:ext uri="{BB962C8B-B14F-4D97-AF65-F5344CB8AC3E}">
        <p14:creationId xmlns:p14="http://schemas.microsoft.com/office/powerpoint/2010/main" val="277990073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a:xfrm>
            <a:off x="457200" y="260350"/>
            <a:ext cx="8229600" cy="730250"/>
          </a:xfrm>
        </p:spPr>
        <p:txBody>
          <a:bodyPr/>
          <a:lstStyle/>
          <a:p>
            <a:pPr eaLnBrk="1" hangingPunct="1"/>
            <a:r>
              <a:rPr lang="en-US" altLang="en-US" dirty="0" smtClean="0"/>
              <a:t>What To Write In Documentation</a:t>
            </a:r>
            <a:endParaRPr lang="en-US" altLang="en-US" dirty="0"/>
          </a:p>
        </p:txBody>
      </p:sp>
      <p:sp>
        <p:nvSpPr>
          <p:cNvPr id="343043" name="Rectangle 3"/>
          <p:cNvSpPr>
            <a:spLocks noGrp="1" noChangeArrowheads="1"/>
          </p:cNvSpPr>
          <p:nvPr>
            <p:ph idx="1"/>
          </p:nvPr>
        </p:nvSpPr>
        <p:spPr/>
        <p:txBody>
          <a:bodyPr/>
          <a:lstStyle/>
          <a:p>
            <a:pPr eaLnBrk="1" hangingPunct="1">
              <a:spcBef>
                <a:spcPct val="10000"/>
              </a:spcBef>
              <a:tabLst>
                <a:tab pos="1254125" algn="l"/>
              </a:tabLst>
            </a:pPr>
            <a:r>
              <a:rPr lang="en-CA" altLang="en-US" dirty="0" smtClean="0"/>
              <a:t>As needed you will be provided with </a:t>
            </a:r>
            <a:r>
              <a:rPr lang="en-CA" altLang="en-US" smtClean="0"/>
              <a:t>documentation required </a:t>
            </a:r>
            <a:r>
              <a:rPr lang="en-CA" altLang="en-US" dirty="0" smtClean="0"/>
              <a:t>for this course (likely in the assignment descriptions).</a:t>
            </a:r>
            <a:endParaRPr lang="en-CA" altLang="en-US" dirty="0"/>
          </a:p>
          <a:p>
            <a:pPr eaLnBrk="1" hangingPunct="1">
              <a:spcBef>
                <a:spcPct val="10000"/>
              </a:spcBef>
              <a:tabLst>
                <a:tab pos="1254125" algn="l"/>
              </a:tabLst>
            </a:pPr>
            <a:r>
              <a:rPr lang="en-CA" altLang="en-US" dirty="0" smtClean="0"/>
              <a:t>Here’s some general things you can include.</a:t>
            </a:r>
            <a:endParaRPr lang="en-CA" altLang="en-US" dirty="0"/>
          </a:p>
          <a:p>
            <a:pPr lvl="1" eaLnBrk="1" hangingPunct="1">
              <a:tabLst>
                <a:tab pos="1254125" algn="l"/>
              </a:tabLst>
            </a:pPr>
            <a:r>
              <a:rPr lang="en-US" altLang="en-US" b="1" dirty="0" smtClean="0"/>
              <a:t>The author</a:t>
            </a:r>
            <a:r>
              <a:rPr lang="en-US" altLang="en-US" dirty="0" smtClean="0"/>
              <a:t> of the program (or for a particular part of a program).</a:t>
            </a:r>
            <a:endParaRPr lang="en-CA" altLang="en-US" b="1" dirty="0" smtClean="0"/>
          </a:p>
          <a:p>
            <a:pPr lvl="1" eaLnBrk="1" hangingPunct="1">
              <a:tabLst>
                <a:tab pos="1254125" algn="l"/>
              </a:tabLst>
            </a:pPr>
            <a:r>
              <a:rPr lang="en-CA" altLang="en-US" b="1" dirty="0" smtClean="0"/>
              <a:t>What </a:t>
            </a:r>
            <a:r>
              <a:rPr lang="en-CA" altLang="en-US" b="1" dirty="0"/>
              <a:t>does</a:t>
            </a:r>
            <a:r>
              <a:rPr lang="en-CA" altLang="en-US" dirty="0"/>
              <a:t> the program as a while do e.g., </a:t>
            </a:r>
            <a:r>
              <a:rPr lang="en-CA" altLang="en-US" dirty="0" smtClean="0"/>
              <a:t>calculate common math functions.</a:t>
            </a:r>
            <a:endParaRPr lang="en-CA" altLang="en-US" dirty="0"/>
          </a:p>
          <a:p>
            <a:pPr lvl="1" eaLnBrk="1" hangingPunct="1">
              <a:tabLst>
                <a:tab pos="1254125" algn="l"/>
              </a:tabLst>
            </a:pPr>
            <a:r>
              <a:rPr lang="en-CA" altLang="en-US" dirty="0"/>
              <a:t>What are the </a:t>
            </a:r>
            <a:r>
              <a:rPr lang="en-CA" altLang="en-US" b="1" dirty="0"/>
              <a:t>specific features</a:t>
            </a:r>
            <a:r>
              <a:rPr lang="en-CA" altLang="en-US" dirty="0"/>
              <a:t> of the program e.g., </a:t>
            </a:r>
            <a:r>
              <a:rPr lang="en-CA" altLang="en-US" dirty="0" smtClean="0"/>
              <a:t>list the specific operations</a:t>
            </a:r>
            <a:endParaRPr lang="en-CA" altLang="en-US" dirty="0"/>
          </a:p>
          <a:p>
            <a:pPr lvl="1" eaLnBrk="1" hangingPunct="1">
              <a:tabLst>
                <a:tab pos="1254125" algn="l"/>
              </a:tabLst>
            </a:pPr>
            <a:r>
              <a:rPr lang="en-CA" altLang="en-US" dirty="0"/>
              <a:t>What are it’s </a:t>
            </a:r>
            <a:r>
              <a:rPr lang="en-CA" altLang="en-US" b="1" dirty="0"/>
              <a:t>limitations </a:t>
            </a:r>
            <a:r>
              <a:rPr lang="en-CA" altLang="en-US" dirty="0"/>
              <a:t>e.g., </a:t>
            </a:r>
            <a:r>
              <a:rPr lang="en-CA" altLang="en-US" dirty="0" smtClean="0"/>
              <a:t>cannot perform a division by zero, negative angles not allowed for trigonometric functions.</a:t>
            </a:r>
            <a:endParaRPr lang="en-CA" altLang="en-US" dirty="0"/>
          </a:p>
          <a:p>
            <a:pPr lvl="1" eaLnBrk="1" hangingPunct="1">
              <a:tabLst>
                <a:tab pos="1254125" algn="l"/>
              </a:tabLst>
            </a:pPr>
            <a:r>
              <a:rPr lang="en-CA" altLang="en-US" dirty="0"/>
              <a:t>What is the </a:t>
            </a:r>
            <a:r>
              <a:rPr lang="en-CA" altLang="en-US" b="1" dirty="0"/>
              <a:t>version </a:t>
            </a:r>
            <a:r>
              <a:rPr lang="en-CA" altLang="en-US" dirty="0"/>
              <a:t>of the program.</a:t>
            </a:r>
          </a:p>
          <a:p>
            <a:pPr lvl="2" eaLnBrk="1" hangingPunct="1">
              <a:tabLst>
                <a:tab pos="1254125" algn="l"/>
              </a:tabLst>
            </a:pPr>
            <a:r>
              <a:rPr lang="en-CA" altLang="en-US" sz="2000" dirty="0"/>
              <a:t>If you don’t use numbers for the different versions of your program then simply use </a:t>
            </a:r>
            <a:r>
              <a:rPr lang="en-CA" altLang="en-US" sz="2000" dirty="0" smtClean="0"/>
              <a:t>dates.</a:t>
            </a:r>
          </a:p>
          <a:p>
            <a:pPr lvl="2" eaLnBrk="1" hangingPunct="1">
              <a:tabLst>
                <a:tab pos="1254125" algn="l"/>
              </a:tabLst>
            </a:pPr>
            <a:r>
              <a:rPr lang="en-US" altLang="en-US" sz="2000" dirty="0" smtClean="0"/>
              <a:t>You can then get into the good habit of backing up (or submitting into D2L) each version.</a:t>
            </a:r>
            <a:endParaRPr lang="en-CA" altLang="en-US" sz="2000" dirty="0"/>
          </a:p>
        </p:txBody>
      </p:sp>
    </p:spTree>
    <p:extLst>
      <p:ext uri="{BB962C8B-B14F-4D97-AF65-F5344CB8AC3E}">
        <p14:creationId xmlns:p14="http://schemas.microsoft.com/office/powerpoint/2010/main" val="19181283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304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4304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4304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4304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43043">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43043">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43043">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4304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4304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3043" grpId="0" build="p" bldLvl="3"/>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a:xfrm>
            <a:off x="457200" y="260350"/>
            <a:ext cx="8229600" cy="730250"/>
          </a:xfrm>
        </p:spPr>
        <p:txBody>
          <a:bodyPr/>
          <a:lstStyle/>
          <a:p>
            <a:pPr eaLnBrk="1" hangingPunct="1"/>
            <a:r>
              <a:rPr lang="en-US" altLang="en-US" dirty="0"/>
              <a:t>After This Section You Should Now Know</a:t>
            </a:r>
          </a:p>
        </p:txBody>
      </p:sp>
      <p:sp>
        <p:nvSpPr>
          <p:cNvPr id="108547" name="Rectangle 3"/>
          <p:cNvSpPr>
            <a:spLocks noGrp="1" noChangeArrowheads="1"/>
          </p:cNvSpPr>
          <p:nvPr>
            <p:ph idx="1"/>
          </p:nvPr>
        </p:nvSpPr>
        <p:spPr/>
        <p:txBody>
          <a:bodyPr/>
          <a:lstStyle/>
          <a:p>
            <a:pPr eaLnBrk="1" hangingPunct="1">
              <a:tabLst>
                <a:tab pos="1254125" algn="l"/>
              </a:tabLst>
            </a:pPr>
            <a:r>
              <a:rPr lang="en-US" altLang="en-US" dirty="0"/>
              <a:t>How to create, translate and run Python programs.</a:t>
            </a:r>
          </a:p>
          <a:p>
            <a:pPr eaLnBrk="1" hangingPunct="1">
              <a:tabLst>
                <a:tab pos="1254125" algn="l"/>
              </a:tabLst>
            </a:pPr>
            <a:r>
              <a:rPr lang="en-US" altLang="en-US" dirty="0"/>
              <a:t>Variables:</a:t>
            </a:r>
          </a:p>
          <a:p>
            <a:pPr lvl="1" eaLnBrk="1" hangingPunct="1">
              <a:tabLst>
                <a:tab pos="1254125" algn="l"/>
              </a:tabLst>
            </a:pPr>
            <a:r>
              <a:rPr lang="en-US" altLang="en-US" dirty="0"/>
              <a:t>What they are used </a:t>
            </a:r>
            <a:r>
              <a:rPr lang="en-US" altLang="en-US" dirty="0" smtClean="0"/>
              <a:t>for.</a:t>
            </a:r>
            <a:endParaRPr lang="en-US" altLang="en-US" dirty="0"/>
          </a:p>
          <a:p>
            <a:pPr lvl="1" eaLnBrk="1" hangingPunct="1">
              <a:tabLst>
                <a:tab pos="1254125" algn="l"/>
              </a:tabLst>
            </a:pPr>
            <a:r>
              <a:rPr lang="en-US" altLang="en-US" dirty="0"/>
              <a:t>How to access and change the value of a </a:t>
            </a:r>
            <a:r>
              <a:rPr lang="en-US" altLang="en-US" dirty="0" smtClean="0"/>
              <a:t>variable.</a:t>
            </a:r>
            <a:endParaRPr lang="en-US" altLang="en-US" dirty="0"/>
          </a:p>
          <a:p>
            <a:pPr lvl="1" eaLnBrk="1" hangingPunct="1">
              <a:tabLst>
                <a:tab pos="1254125" algn="l"/>
              </a:tabLst>
            </a:pPr>
            <a:r>
              <a:rPr lang="en-US" altLang="en-US" dirty="0"/>
              <a:t>How information is stored differently with different types of </a:t>
            </a:r>
            <a:r>
              <a:rPr lang="en-US" altLang="en-US" dirty="0" smtClean="0"/>
              <a:t>variables.</a:t>
            </a:r>
            <a:endParaRPr lang="en-US" altLang="en-US" dirty="0"/>
          </a:p>
          <a:p>
            <a:pPr eaLnBrk="1" hangingPunct="1">
              <a:lnSpc>
                <a:spcPct val="90000"/>
              </a:lnSpc>
              <a:tabLst>
                <a:tab pos="1254125" algn="l"/>
              </a:tabLst>
            </a:pPr>
            <a:r>
              <a:rPr lang="en-US" altLang="en-US" dirty="0" smtClean="0"/>
              <a:t>Named constants:</a:t>
            </a:r>
          </a:p>
          <a:p>
            <a:pPr lvl="1" eaLnBrk="1" hangingPunct="1">
              <a:tabLst>
                <a:tab pos="1254125" algn="l"/>
              </a:tabLst>
            </a:pPr>
            <a:r>
              <a:rPr lang="en-US" altLang="en-US" dirty="0"/>
              <a:t>What are named constants and how they differ from regular </a:t>
            </a:r>
            <a:r>
              <a:rPr lang="en-US" altLang="en-US" dirty="0" smtClean="0"/>
              <a:t>variables.</a:t>
            </a:r>
            <a:endParaRPr lang="en-US" altLang="en-US" dirty="0"/>
          </a:p>
          <a:p>
            <a:pPr lvl="1" eaLnBrk="1" hangingPunct="1">
              <a:tabLst>
                <a:tab pos="1254125" algn="l"/>
              </a:tabLst>
            </a:pPr>
            <a:r>
              <a:rPr lang="en-US" altLang="en-US" dirty="0"/>
              <a:t>What are the benefits of using a named constant vs. unnamed </a:t>
            </a:r>
            <a:r>
              <a:rPr lang="en-US" altLang="en-US" dirty="0" smtClean="0"/>
              <a:t>constant.</a:t>
            </a:r>
          </a:p>
          <a:p>
            <a:pPr eaLnBrk="1" hangingPunct="1">
              <a:lnSpc>
                <a:spcPct val="90000"/>
              </a:lnSpc>
              <a:tabLst>
                <a:tab pos="1254125" algn="l"/>
              </a:tabLst>
            </a:pPr>
            <a:r>
              <a:rPr lang="en-US" altLang="en-US" dirty="0" smtClean="0"/>
              <a:t>Output</a:t>
            </a:r>
            <a:r>
              <a:rPr lang="en-US" altLang="en-US" dirty="0"/>
              <a:t>:</a:t>
            </a:r>
          </a:p>
          <a:p>
            <a:pPr lvl="1" eaLnBrk="1" hangingPunct="1">
              <a:lnSpc>
                <a:spcPct val="90000"/>
              </a:lnSpc>
              <a:tabLst>
                <a:tab pos="1254125" algn="l"/>
              </a:tabLst>
            </a:pPr>
            <a:r>
              <a:rPr lang="en-US" altLang="en-US" dirty="0"/>
              <a:t>How to display messages that are a constant string or the value stored in a memory location (variable or constant) onscreen with </a:t>
            </a:r>
            <a:r>
              <a:rPr lang="en-US" altLang="en-US" dirty="0">
                <a:latin typeface="Consolas" panose="020B0609020204030204" pitchFamily="49" charset="0"/>
                <a:cs typeface="Consolas" panose="020B0609020204030204" pitchFamily="49" charset="0"/>
              </a:rPr>
              <a:t>print()</a:t>
            </a:r>
          </a:p>
          <a:p>
            <a:pPr eaLnBrk="1" hangingPunct="1">
              <a:lnSpc>
                <a:spcPct val="90000"/>
              </a:lnSpc>
              <a:tabLst>
                <a:tab pos="1254125" algn="l"/>
              </a:tabLst>
            </a:pPr>
            <a:r>
              <a:rPr lang="en-US" altLang="en-US" dirty="0"/>
              <a:t>How/why use triple quoted </a:t>
            </a:r>
            <a:r>
              <a:rPr lang="en-US" altLang="en-US" dirty="0" smtClean="0"/>
              <a:t>output.</a:t>
            </a:r>
          </a:p>
          <a:p>
            <a:pPr eaLnBrk="1" hangingPunct="1">
              <a:lnSpc>
                <a:spcPct val="90000"/>
              </a:lnSpc>
              <a:tabLst>
                <a:tab pos="1254125" algn="l"/>
              </a:tabLst>
            </a:pPr>
            <a:r>
              <a:rPr lang="en-US" altLang="en-US" dirty="0"/>
              <a:t>What are the Python operators for common mathematical </a:t>
            </a:r>
            <a:r>
              <a:rPr lang="en-US" altLang="en-US" dirty="0" smtClean="0"/>
              <a:t>operations.</a:t>
            </a:r>
            <a:endParaRPr lang="en-US" altLang="en-US" dirty="0"/>
          </a:p>
          <a:p>
            <a:pPr eaLnBrk="1" hangingPunct="1">
              <a:lnSpc>
                <a:spcPct val="90000"/>
              </a:lnSpc>
              <a:tabLst>
                <a:tab pos="1254125" algn="l"/>
              </a:tabLst>
            </a:pPr>
            <a:endParaRPr lang="en-US" altLang="en-US" dirty="0"/>
          </a:p>
          <a:p>
            <a:pPr eaLnBrk="1" hangingPunct="1">
              <a:tabLst>
                <a:tab pos="1254125" algn="l"/>
              </a:tabLst>
            </a:pPr>
            <a:endParaRPr lang="en-US" altLang="en-US" dirty="0"/>
          </a:p>
        </p:txBody>
      </p:sp>
    </p:spTree>
    <p:extLst>
      <p:ext uri="{BB962C8B-B14F-4D97-AF65-F5344CB8AC3E}">
        <p14:creationId xmlns:p14="http://schemas.microsoft.com/office/powerpoint/2010/main" val="146597392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After This Section You Should Now </a:t>
            </a:r>
            <a:r>
              <a:rPr lang="en-US" altLang="en-US" dirty="0" smtClean="0"/>
              <a:t>Know (2)</a:t>
            </a:r>
            <a:endParaRPr lang="en-CA" dirty="0"/>
          </a:p>
        </p:txBody>
      </p:sp>
      <p:sp>
        <p:nvSpPr>
          <p:cNvPr id="3" name="Content Placeholder 2"/>
          <p:cNvSpPr>
            <a:spLocks noGrp="1"/>
          </p:cNvSpPr>
          <p:nvPr>
            <p:ph idx="1"/>
          </p:nvPr>
        </p:nvSpPr>
        <p:spPr/>
        <p:txBody>
          <a:bodyPr/>
          <a:lstStyle/>
          <a:p>
            <a:pPr eaLnBrk="1" hangingPunct="1">
              <a:lnSpc>
                <a:spcPct val="90000"/>
              </a:lnSpc>
              <a:tabLst>
                <a:tab pos="1254125" algn="l"/>
              </a:tabLst>
            </a:pPr>
            <a:r>
              <a:rPr lang="en-US" altLang="en-US" dirty="0" smtClean="0"/>
              <a:t>How </a:t>
            </a:r>
            <a:r>
              <a:rPr lang="en-US" altLang="en-US" dirty="0"/>
              <a:t>do the precedence rules/order of operation work in </a:t>
            </a:r>
            <a:r>
              <a:rPr lang="en-US" altLang="en-US" dirty="0" smtClean="0"/>
              <a:t>Python.</a:t>
            </a:r>
            <a:endParaRPr lang="en-US" altLang="en-US" dirty="0"/>
          </a:p>
          <a:p>
            <a:r>
              <a:rPr lang="en-US" dirty="0" smtClean="0"/>
              <a:t>What is program documentation and how to write documentation.</a:t>
            </a:r>
          </a:p>
          <a:p>
            <a:r>
              <a:rPr lang="en-US" dirty="0" smtClean="0"/>
              <a:t>The basics of getting user input.</a:t>
            </a:r>
            <a:endParaRPr lang="en-CA" dirty="0"/>
          </a:p>
        </p:txBody>
      </p:sp>
    </p:spTree>
    <p:extLst>
      <p:ext uri="{BB962C8B-B14F-4D97-AF65-F5344CB8AC3E}">
        <p14:creationId xmlns:p14="http://schemas.microsoft.com/office/powerpoint/2010/main" val="12798466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260350"/>
            <a:ext cx="8229600" cy="730250"/>
          </a:xfrm>
        </p:spPr>
        <p:txBody>
          <a:bodyPr/>
          <a:lstStyle/>
          <a:p>
            <a:pPr eaLnBrk="1" hangingPunct="1"/>
            <a:r>
              <a:rPr lang="en-US" altLang="en-US" dirty="0"/>
              <a:t>Online Help: Official Python Site</a:t>
            </a:r>
          </a:p>
        </p:txBody>
      </p:sp>
      <p:sp>
        <p:nvSpPr>
          <p:cNvPr id="325635" name="Rectangle 3"/>
          <p:cNvSpPr>
            <a:spLocks noGrp="1" noChangeArrowheads="1"/>
          </p:cNvSpPr>
          <p:nvPr>
            <p:ph idx="1"/>
          </p:nvPr>
        </p:nvSpPr>
        <p:spPr/>
        <p:txBody>
          <a:bodyPr/>
          <a:lstStyle/>
          <a:p>
            <a:pPr eaLnBrk="1" hangingPunct="1">
              <a:tabLst>
                <a:tab pos="1254125" algn="l"/>
              </a:tabLst>
            </a:pPr>
            <a:r>
              <a:rPr lang="en-US" altLang="en-US" sz="2000" i="1" dirty="0"/>
              <a:t>Basic explanation</a:t>
            </a:r>
            <a:r>
              <a:rPr lang="en-US" altLang="en-US" sz="2000" dirty="0"/>
              <a:t> of concepts (for beginners: along with examples to illustrate)</a:t>
            </a:r>
          </a:p>
          <a:p>
            <a:pPr lvl="1" eaLnBrk="1" hangingPunct="1">
              <a:tabLst>
                <a:tab pos="1254125" algn="l"/>
              </a:tabLst>
            </a:pPr>
            <a:r>
              <a:rPr lang="en-US" altLang="en-US" sz="1800" dirty="0">
                <a:hlinkClick r:id="rId3"/>
              </a:rPr>
              <a:t>http://docs.python.org/py3k/tutorial/index.html</a:t>
            </a:r>
            <a:endParaRPr lang="en-US" altLang="en-US" sz="1800" dirty="0"/>
          </a:p>
          <a:p>
            <a:pPr lvl="1" eaLnBrk="1" hangingPunct="1">
              <a:tabLst>
                <a:tab pos="1254125" algn="l"/>
              </a:tabLst>
            </a:pPr>
            <a:r>
              <a:rPr lang="en-US" altLang="en-US" sz="1800" dirty="0"/>
              <a:t>(Skip the notes on the interactive mode for now – it’s where you don’t save the program which leaves you nothing to submit for assignments).</a:t>
            </a:r>
          </a:p>
          <a:p>
            <a:pPr lvl="1" eaLnBrk="1" hangingPunct="1">
              <a:tabLst>
                <a:tab pos="1254125" algn="l"/>
              </a:tabLst>
            </a:pPr>
            <a:r>
              <a:rPr lang="en-US" altLang="en-US" sz="1800" dirty="0"/>
              <a:t>For this course you need to </a:t>
            </a:r>
            <a:r>
              <a:rPr lang="en-US" altLang="en-US" sz="1800" u="sng" dirty="0"/>
              <a:t>create a python program in a file </a:t>
            </a:r>
            <a:r>
              <a:rPr lang="en-US" altLang="en-US" sz="1800" dirty="0"/>
              <a:t>and then run the program defined in the file</a:t>
            </a:r>
            <a:r>
              <a:rPr lang="en-US" altLang="en-US" sz="1800" dirty="0" smtClean="0"/>
              <a:t>.</a:t>
            </a:r>
          </a:p>
          <a:p>
            <a:pPr eaLnBrk="1" hangingPunct="1">
              <a:tabLst>
                <a:tab pos="1254125" algn="l"/>
              </a:tabLst>
            </a:pPr>
            <a:r>
              <a:rPr lang="en-US" altLang="en-US" sz="2200" dirty="0" smtClean="0"/>
              <a:t>Style guidelines (note they are very general and don’t provide a lot of specific details but this domain is owned by the same foundation by the “Python software foundation”):</a:t>
            </a:r>
          </a:p>
          <a:p>
            <a:pPr lvl="1" eaLnBrk="1" hangingPunct="1">
              <a:tabLst>
                <a:tab pos="1254125" algn="l"/>
              </a:tabLst>
            </a:pPr>
            <a:r>
              <a:rPr lang="en-US" altLang="en-US" sz="1800" dirty="0">
                <a:hlinkClick r:id="rId4"/>
              </a:rPr>
              <a:t>https://peps.python.org/pep-0008</a:t>
            </a:r>
            <a:r>
              <a:rPr lang="en-US" altLang="en-US" sz="1800" dirty="0" smtClean="0">
                <a:hlinkClick r:id="rId4"/>
              </a:rPr>
              <a:t>/</a:t>
            </a:r>
            <a:endParaRPr lang="en-US" altLang="en-US" sz="1800" dirty="0" smtClean="0"/>
          </a:p>
          <a:p>
            <a:pPr lvl="1" eaLnBrk="1" hangingPunct="1">
              <a:tabLst>
                <a:tab pos="1254125" algn="l"/>
              </a:tabLst>
            </a:pPr>
            <a:endParaRPr lang="en-US" altLang="en-US" sz="1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Creating A Computer Program</a:t>
            </a:r>
            <a:endParaRPr lang="en-CA" dirty="0"/>
          </a:p>
        </p:txBody>
      </p:sp>
      <p:sp>
        <p:nvSpPr>
          <p:cNvPr id="3" name="Content Placeholder 2"/>
          <p:cNvSpPr>
            <a:spLocks noGrp="1"/>
          </p:cNvSpPr>
          <p:nvPr>
            <p:ph idx="1"/>
          </p:nvPr>
        </p:nvSpPr>
        <p:spPr/>
        <p:txBody>
          <a:bodyPr/>
          <a:lstStyle/>
          <a:p>
            <a:pPr marL="457200" indent="-457200">
              <a:buFont typeface="+mj-lt"/>
              <a:buAutoNum type="arabicPeriod"/>
            </a:pPr>
            <a:r>
              <a:rPr lang="en-US" dirty="0"/>
              <a:t>A programmer writes the instructions of the program in high level (human can read and understand) language.</a:t>
            </a:r>
          </a:p>
          <a:p>
            <a:pPr lvl="1"/>
            <a:r>
              <a:rPr lang="en-US" dirty="0"/>
              <a:t>Examples: C, C++, java, python</a:t>
            </a:r>
          </a:p>
          <a:p>
            <a:pPr marL="342900" lvl="1" indent="0">
              <a:buNone/>
            </a:pPr>
            <a:r>
              <a:rPr lang="en-US" dirty="0"/>
              <a:t/>
            </a:r>
            <a:br>
              <a:rPr lang="en-US" dirty="0"/>
            </a:br>
            <a:endParaRPr lang="en-US" dirty="0"/>
          </a:p>
          <a:p>
            <a:pPr lvl="1"/>
            <a:endParaRPr lang="en-US" dirty="0"/>
          </a:p>
          <a:p>
            <a:pPr marL="457200" indent="-457200">
              <a:buFont typeface="+mj-lt"/>
              <a:buAutoNum type="arabicPeriod"/>
            </a:pPr>
            <a:r>
              <a:rPr lang="en-US" dirty="0"/>
              <a:t>The program must be created and saved using a text editor (e.g. Notepad, WordPad or the editor that comes with python IDLE).</a:t>
            </a:r>
          </a:p>
          <a:p>
            <a:pPr marL="0" indent="0">
              <a:buNone/>
            </a:pPr>
            <a:r>
              <a:rPr lang="en-US" dirty="0" smtClean="0"/>
              <a:t>The </a:t>
            </a:r>
            <a:r>
              <a:rPr lang="en-US" dirty="0"/>
              <a:t>program is then translated into </a:t>
            </a:r>
            <a:r>
              <a:rPr lang="en-US" u="sng" dirty="0" smtClean="0"/>
              <a:t>machine </a:t>
            </a:r>
            <a:r>
              <a:rPr lang="en-US" u="sng" dirty="0"/>
              <a:t>language</a:t>
            </a:r>
            <a:r>
              <a:rPr lang="en-CA" u="sng" dirty="0"/>
              <a:t> </a:t>
            </a:r>
            <a:r>
              <a:rPr lang="en-US" dirty="0"/>
              <a:t>(</a:t>
            </a:r>
            <a:r>
              <a:rPr lang="en-US" b="1" dirty="0"/>
              <a:t>the only form that the computer can understand</a:t>
            </a:r>
            <a:r>
              <a:rPr lang="en-US" dirty="0"/>
              <a:t>).</a:t>
            </a:r>
            <a:endParaRPr lang="en-CA" dirty="0"/>
          </a:p>
        </p:txBody>
      </p:sp>
      <p:sp>
        <p:nvSpPr>
          <p:cNvPr id="4" name="Rectangle 10"/>
          <p:cNvSpPr>
            <a:spLocks noChangeArrowheads="1"/>
          </p:cNvSpPr>
          <p:nvPr/>
        </p:nvSpPr>
        <p:spPr bwMode="auto">
          <a:xfrm>
            <a:off x="1127133" y="2362200"/>
            <a:ext cx="2743200" cy="9906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wrap="none"/>
          <a:lstStyle>
            <a:lvl1pPr eaLnBrk="0" hangingPunct="0">
              <a:defRPr sz="1400">
                <a:solidFill>
                  <a:schemeClr val="tx1"/>
                </a:solidFill>
                <a:latin typeface="Arial" pitchFamily="34" charset="0"/>
                <a:ea typeface="ＭＳ Ｐゴシック" pitchFamily="34" charset="-128"/>
              </a:defRPr>
            </a:lvl1pPr>
            <a:lvl2pPr marL="742950" indent="-285750" eaLnBrk="0" hangingPunct="0">
              <a:defRPr sz="1400">
                <a:solidFill>
                  <a:schemeClr val="tx1"/>
                </a:solidFill>
                <a:latin typeface="Arial" pitchFamily="34" charset="0"/>
                <a:ea typeface="ＭＳ Ｐゴシック" pitchFamily="34" charset="-128"/>
              </a:defRPr>
            </a:lvl2pPr>
            <a:lvl3pPr marL="1143000" indent="-228600" eaLnBrk="0" hangingPunct="0">
              <a:defRPr sz="1400">
                <a:solidFill>
                  <a:schemeClr val="tx1"/>
                </a:solidFill>
                <a:latin typeface="Arial" pitchFamily="34" charset="0"/>
                <a:ea typeface="ＭＳ Ｐゴシック" pitchFamily="34" charset="-128"/>
              </a:defRPr>
            </a:lvl3pPr>
            <a:lvl4pPr marL="1600200" indent="-228600" eaLnBrk="0" hangingPunct="0">
              <a:defRPr sz="1400">
                <a:solidFill>
                  <a:schemeClr val="tx1"/>
                </a:solidFill>
                <a:latin typeface="Arial" pitchFamily="34" charset="0"/>
                <a:ea typeface="ＭＳ Ｐゴシック" pitchFamily="34" charset="-128"/>
              </a:defRPr>
            </a:lvl4pPr>
            <a:lvl5pPr marL="2057400" indent="-228600" eaLnBrk="0" hangingPunct="0">
              <a:defRPr sz="1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1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1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1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1400">
                <a:solidFill>
                  <a:schemeClr val="tx1"/>
                </a:solidFill>
                <a:latin typeface="Arial" pitchFamily="34" charset="0"/>
                <a:ea typeface="ＭＳ Ｐゴシック" pitchFamily="34" charset="-128"/>
              </a:defRPr>
            </a:lvl9pPr>
          </a:lstStyle>
          <a:p>
            <a:pPr eaLnBrk="1" hangingPunct="1">
              <a:defRPr/>
            </a:pPr>
            <a:r>
              <a:rPr lang="en-CA" altLang="en-US" dirty="0">
                <a:latin typeface="Consolas" pitchFamily="49" charset="0"/>
              </a:rPr>
              <a:t># Details later this term</a:t>
            </a:r>
          </a:p>
          <a:p>
            <a:pPr eaLnBrk="1" hangingPunct="1">
              <a:defRPr/>
            </a:pPr>
            <a:r>
              <a:rPr lang="en-CA" altLang="en-US" dirty="0">
                <a:latin typeface="Consolas" pitchFamily="49" charset="0"/>
              </a:rPr>
              <a:t>list = [1,2,’a’]</a:t>
            </a:r>
          </a:p>
          <a:p>
            <a:pPr eaLnBrk="1" hangingPunct="1">
              <a:defRPr/>
            </a:pPr>
            <a:r>
              <a:rPr lang="en-CA" altLang="en-US" dirty="0">
                <a:latin typeface="Consolas" pitchFamily="49" charset="0"/>
              </a:rPr>
              <a:t>for element in list</a:t>
            </a:r>
          </a:p>
          <a:p>
            <a:pPr eaLnBrk="1" hangingPunct="1">
              <a:defRPr/>
            </a:pPr>
            <a:r>
              <a:rPr lang="en-CA" altLang="en-US" dirty="0">
                <a:latin typeface="Consolas" pitchFamily="49" charset="0"/>
              </a:rPr>
              <a:t>    print(element)</a:t>
            </a:r>
          </a:p>
        </p:txBody>
      </p:sp>
      <p:sp>
        <p:nvSpPr>
          <p:cNvPr id="5" name="Rectangle 11"/>
          <p:cNvSpPr>
            <a:spLocks noChangeArrowheads="1"/>
          </p:cNvSpPr>
          <p:nvPr/>
        </p:nvSpPr>
        <p:spPr bwMode="auto">
          <a:xfrm>
            <a:off x="1066800" y="5483087"/>
            <a:ext cx="2363787" cy="107011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wrap="none"/>
          <a:lstStyle/>
          <a:p>
            <a:pPr>
              <a:defRPr/>
            </a:pPr>
            <a:r>
              <a:rPr lang="en-CA" sz="1600" dirty="0">
                <a:latin typeface="Consolas" charset="0"/>
                <a:ea typeface="ＭＳ Ｐゴシック" charset="0"/>
              </a:rPr>
              <a:t># Details in 2</a:t>
            </a:r>
            <a:r>
              <a:rPr lang="en-CA" sz="1600" baseline="30000" dirty="0">
                <a:latin typeface="Consolas" charset="0"/>
                <a:ea typeface="ＭＳ Ｐゴシック" charset="0"/>
              </a:rPr>
              <a:t>nd</a:t>
            </a:r>
            <a:r>
              <a:rPr lang="en-CA" sz="1600" dirty="0">
                <a:latin typeface="Consolas" charset="0"/>
                <a:ea typeface="ＭＳ Ｐゴシック" charset="0"/>
              </a:rPr>
              <a:t> year</a:t>
            </a:r>
          </a:p>
          <a:p>
            <a:pPr>
              <a:defRPr/>
            </a:pPr>
            <a:r>
              <a:rPr lang="en-CA" sz="1600" dirty="0">
                <a:latin typeface="Consolas" charset="0"/>
                <a:ea typeface="ＭＳ Ｐゴシック" charset="0"/>
              </a:rPr>
              <a:t>10000001</a:t>
            </a:r>
          </a:p>
          <a:p>
            <a:pPr>
              <a:defRPr/>
            </a:pPr>
            <a:r>
              <a:rPr lang="en-CA" sz="1600" dirty="0">
                <a:latin typeface="Consolas" charset="0"/>
                <a:ea typeface="ＭＳ Ｐゴシック" charset="0"/>
              </a:rPr>
              <a:t>10010100 10000100</a:t>
            </a:r>
          </a:p>
          <a:p>
            <a:pPr>
              <a:defRPr/>
            </a:pPr>
            <a:r>
              <a:rPr lang="en-CA" sz="1600" dirty="0">
                <a:latin typeface="Consolas" charset="0"/>
                <a:ea typeface="ＭＳ Ｐゴシック" charset="0"/>
              </a:rPr>
              <a:t>10000001 01010100</a:t>
            </a:r>
          </a:p>
        </p:txBody>
      </p:sp>
    </p:spTree>
    <p:extLst>
      <p:ext uri="{BB962C8B-B14F-4D97-AF65-F5344CB8AC3E}">
        <p14:creationId xmlns:p14="http://schemas.microsoft.com/office/powerpoint/2010/main" val="676618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Translation (Python)</a:t>
            </a:r>
            <a:endParaRPr lang="en-CA" dirty="0"/>
          </a:p>
        </p:txBody>
      </p:sp>
      <p:sp>
        <p:nvSpPr>
          <p:cNvPr id="3" name="Content Placeholder 2"/>
          <p:cNvSpPr>
            <a:spLocks noGrp="1"/>
          </p:cNvSpPr>
          <p:nvPr>
            <p:ph idx="1"/>
          </p:nvPr>
        </p:nvSpPr>
        <p:spPr/>
        <p:txBody>
          <a:bodyPr/>
          <a:lstStyle/>
          <a:p>
            <a:r>
              <a:rPr lang="en-US" dirty="0" smtClean="0"/>
              <a:t>Your python programs are interpreted.</a:t>
            </a:r>
          </a:p>
          <a:p>
            <a:r>
              <a:rPr lang="en-US" dirty="0" smtClean="0"/>
              <a:t>This means that they are translated one instruction at a time into machine language so each machine language instruction is run one at a time.</a:t>
            </a:r>
            <a:endParaRPr lang="en-CA" dirty="0"/>
          </a:p>
        </p:txBody>
      </p:sp>
    </p:spTree>
    <p:extLst>
      <p:ext uri="{BB962C8B-B14F-4D97-AF65-F5344CB8AC3E}">
        <p14:creationId xmlns:p14="http://schemas.microsoft.com/office/powerpoint/2010/main" val="9482687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Location Of My Online Examples</a:t>
            </a:r>
            <a:endParaRPr lang="en-CA" dirty="0"/>
          </a:p>
        </p:txBody>
      </p:sp>
      <p:sp>
        <p:nvSpPr>
          <p:cNvPr id="3" name="Content Placeholder 2"/>
          <p:cNvSpPr>
            <a:spLocks noGrp="1"/>
          </p:cNvSpPr>
          <p:nvPr>
            <p:ph idx="1"/>
          </p:nvPr>
        </p:nvSpPr>
        <p:spPr/>
        <p:txBody>
          <a:bodyPr/>
          <a:lstStyle/>
          <a:p>
            <a:r>
              <a:rPr lang="en-US" dirty="0"/>
              <a:t>For this semester you can find them in D2L under: </a:t>
            </a:r>
            <a:r>
              <a:rPr lang="en-US" dirty="0">
                <a:latin typeface="Consolas" panose="020B0609020204030204" pitchFamily="49" charset="0"/>
              </a:rPr>
              <a:t>Content-</a:t>
            </a:r>
            <a:r>
              <a:rPr lang="en-US" dirty="0" smtClean="0">
                <a:latin typeface="Consolas" panose="020B0609020204030204" pitchFamily="49" charset="0"/>
              </a:rPr>
              <a:t>&gt;L02</a:t>
            </a:r>
            <a:endParaRPr lang="en-US" dirty="0">
              <a:latin typeface="Consolas" panose="020B0609020204030204" pitchFamily="49" charset="0"/>
            </a:endParaRPr>
          </a:p>
          <a:p>
            <a:r>
              <a:rPr lang="en-US" dirty="0"/>
              <a:t>Then look under the appropriately named folder which is listed by date and topic.</a:t>
            </a:r>
          </a:p>
          <a:p>
            <a:r>
              <a:rPr lang="en-US" dirty="0"/>
              <a:t>Alternatively you can find them by looking under the “main grid” of the course website (look for the ‘examples’ link</a:t>
            </a:r>
            <a:r>
              <a:rPr lang="en-US" dirty="0" smtClean="0"/>
              <a:t>):</a:t>
            </a:r>
            <a:endParaRPr lang="en-US" dirty="0"/>
          </a:p>
          <a:p>
            <a:pPr lvl="1"/>
            <a:r>
              <a:rPr lang="en-US" dirty="0">
                <a:hlinkClick r:id="rId2"/>
              </a:rPr>
              <a:t>https://cspages.ucalgary.ca/~</a:t>
            </a:r>
            <a:r>
              <a:rPr lang="en-US" dirty="0" smtClean="0">
                <a:hlinkClick r:id="rId2"/>
              </a:rPr>
              <a:t>tam/2025/217F</a:t>
            </a:r>
            <a:r>
              <a:rPr lang="en-US" dirty="0">
                <a:hlinkClick r:id="rId2"/>
              </a:rPr>
              <a:t>/#Main_grid:_Course_topics,_</a:t>
            </a:r>
            <a:r>
              <a:rPr lang="en-US" dirty="0" smtClean="0">
                <a:hlinkClick r:id="rId2"/>
              </a:rPr>
              <a:t>course_schedule</a:t>
            </a:r>
            <a:endParaRPr lang="en-US" dirty="0" smtClean="0"/>
          </a:p>
          <a:p>
            <a:pPr lvl="1"/>
            <a:endParaRPr lang="en-US" dirty="0" smtClean="0">
              <a:solidFill>
                <a:srgbClr val="FF0000"/>
              </a:solidFill>
            </a:endParaRPr>
          </a:p>
          <a:p>
            <a:pPr lvl="1"/>
            <a:endParaRPr lang="en-US" dirty="0"/>
          </a:p>
          <a:p>
            <a:pPr lvl="1"/>
            <a:endParaRPr lang="en-CA" dirty="0"/>
          </a:p>
        </p:txBody>
      </p:sp>
    </p:spTree>
    <p:extLst>
      <p:ext uri="{BB962C8B-B14F-4D97-AF65-F5344CB8AC3E}">
        <p14:creationId xmlns:p14="http://schemas.microsoft.com/office/powerpoint/2010/main" val="13116331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57200" y="260350"/>
            <a:ext cx="8229600" cy="730250"/>
          </a:xfrm>
        </p:spPr>
        <p:txBody>
          <a:bodyPr/>
          <a:lstStyle/>
          <a:p>
            <a:pPr eaLnBrk="1" hangingPunct="1"/>
            <a:r>
              <a:rPr lang="en-US" altLang="en-US" dirty="0"/>
              <a:t>The First Python Program</a:t>
            </a:r>
          </a:p>
        </p:txBody>
      </p:sp>
      <p:sp>
        <p:nvSpPr>
          <p:cNvPr id="23555" name="Rectangle 3"/>
          <p:cNvSpPr>
            <a:spLocks noGrp="1" noChangeArrowheads="1"/>
          </p:cNvSpPr>
          <p:nvPr>
            <p:ph idx="1"/>
          </p:nvPr>
        </p:nvSpPr>
        <p:spPr/>
        <p:txBody>
          <a:bodyPr/>
          <a:lstStyle/>
          <a:p>
            <a:pPr>
              <a:spcBef>
                <a:spcPct val="50000"/>
              </a:spcBef>
              <a:buFontTx/>
              <a:buNone/>
              <a:defRPr/>
            </a:pPr>
            <a:r>
              <a:rPr lang="en-CA" altLang="en-US" b="1" dirty="0"/>
              <a:t>Name of the full </a:t>
            </a:r>
            <a:r>
              <a:rPr lang="en-CA" altLang="en-US" b="1" dirty="0" smtClean="0"/>
              <a:t>example: </a:t>
            </a:r>
            <a:r>
              <a:rPr lang="en-US" altLang="en-US" dirty="0" smtClean="0">
                <a:cs typeface="Times New Roman" pitchFamily="18" charset="0"/>
              </a:rPr>
              <a:t>1</a:t>
            </a:r>
            <a:r>
              <a:rPr lang="en-US" altLang="en-US" dirty="0" smtClean="0">
                <a:latin typeface="Consolas" pitchFamily="49" charset="0"/>
                <a:cs typeface="Consolas" pitchFamily="49" charset="0"/>
              </a:rPr>
              <a:t>small.py</a:t>
            </a:r>
            <a:endParaRPr lang="en-US" altLang="en-US" dirty="0">
              <a:latin typeface="Consolas" pitchFamily="49" charset="0"/>
              <a:cs typeface="Consolas" pitchFamily="49" charset="0"/>
            </a:endParaRPr>
          </a:p>
        </p:txBody>
      </p:sp>
      <p:sp>
        <p:nvSpPr>
          <p:cNvPr id="210948" name="Rectangle 4"/>
          <p:cNvSpPr>
            <a:spLocks noChangeArrowheads="1"/>
          </p:cNvSpPr>
          <p:nvPr/>
        </p:nvSpPr>
        <p:spPr bwMode="auto">
          <a:xfrm>
            <a:off x="768350" y="2219325"/>
            <a:ext cx="2622550" cy="2103438"/>
          </a:xfrm>
          <a:prstGeom prst="rect">
            <a:avLst/>
          </a:prstGeom>
          <a:noFill/>
          <a:ln w="381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lIns="93600" tIns="46800" rIns="93600" bIns="46800"/>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en-US" sz="1600" dirty="0">
                <a:latin typeface="Consolas" panose="020B0609020204030204" pitchFamily="49" charset="0"/>
                <a:cs typeface="Consolas" panose="020B0609020204030204" pitchFamily="49" charset="0"/>
              </a:rPr>
              <a:t>print ("hello")</a:t>
            </a:r>
          </a:p>
        </p:txBody>
      </p:sp>
      <p:sp>
        <p:nvSpPr>
          <p:cNvPr id="2" name="TextBox 1"/>
          <p:cNvSpPr txBox="1"/>
          <p:nvPr/>
        </p:nvSpPr>
        <p:spPr bwMode="auto">
          <a:xfrm>
            <a:off x="768350" y="1819215"/>
            <a:ext cx="28956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rtlCol="0">
            <a:spAutoFit/>
          </a:bodyPr>
          <a:lstStyle/>
          <a:p>
            <a:pPr eaLnBrk="1" hangingPunct="1">
              <a:spcBef>
                <a:spcPct val="0"/>
              </a:spcBef>
              <a:buFontTx/>
              <a:buNone/>
            </a:pPr>
            <a:r>
              <a:rPr lang="en-US" sz="2000" b="1" dirty="0" smtClean="0"/>
              <a:t>Filename: </a:t>
            </a:r>
            <a:r>
              <a:rPr lang="en-US" sz="2000" dirty="0" smtClean="0">
                <a:latin typeface="Consolas" panose="020B0609020204030204" pitchFamily="49" charset="0"/>
              </a:rPr>
              <a:t>1small.py</a:t>
            </a:r>
            <a:endParaRPr lang="en-CA" sz="2000" dirty="0" smtClean="0">
              <a:latin typeface="Consolas" panose="020B0609020204030204" pitchFamily="49"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Step-By-Step Walkthrough Creating &amp; Running A Program</a:t>
            </a:r>
            <a:endParaRPr lang="en-CA" dirty="0"/>
          </a:p>
        </p:txBody>
      </p:sp>
      <p:sp>
        <p:nvSpPr>
          <p:cNvPr id="3" name="Content Placeholder 2"/>
          <p:cNvSpPr>
            <a:spLocks noGrp="1"/>
          </p:cNvSpPr>
          <p:nvPr>
            <p:ph idx="1"/>
          </p:nvPr>
        </p:nvSpPr>
        <p:spPr/>
        <p:txBody>
          <a:bodyPr/>
          <a:lstStyle/>
          <a:p>
            <a:r>
              <a:rPr lang="en-US" dirty="0" smtClean="0"/>
              <a:t>These notes may be helpful in recalling the steps (where/what to click) needed to create/run a python program.</a:t>
            </a:r>
          </a:p>
          <a:p>
            <a:r>
              <a:rPr lang="en-US" dirty="0" smtClean="0"/>
              <a:t>Two editors will be covered:</a:t>
            </a:r>
          </a:p>
          <a:p>
            <a:pPr lvl="1"/>
            <a:r>
              <a:rPr lang="en-US" dirty="0" smtClean="0"/>
              <a:t>PyCharm</a:t>
            </a:r>
          </a:p>
          <a:p>
            <a:pPr lvl="1"/>
            <a:r>
              <a:rPr lang="en-US" dirty="0" smtClean="0"/>
              <a:t>IDLE</a:t>
            </a:r>
          </a:p>
          <a:p>
            <a:r>
              <a:rPr lang="en-US" dirty="0" smtClean="0"/>
              <a:t>Link:</a:t>
            </a:r>
          </a:p>
          <a:p>
            <a:pPr lvl="1"/>
            <a:r>
              <a:rPr lang="en-CA" dirty="0">
                <a:hlinkClick r:id="rId2"/>
              </a:rPr>
              <a:t>https://cspages.ucalgary.ca/~</a:t>
            </a:r>
            <a:r>
              <a:rPr lang="en-CA" dirty="0" smtClean="0">
                <a:hlinkClick r:id="rId2"/>
              </a:rPr>
              <a:t>tam/2025/217F</a:t>
            </a:r>
            <a:r>
              <a:rPr lang="en-CA" dirty="0">
                <a:hlinkClick r:id="rId2"/>
              </a:rPr>
              <a:t>/#</a:t>
            </a:r>
            <a:r>
              <a:rPr lang="en-CA" dirty="0" smtClean="0">
                <a:hlinkClick r:id="rId2"/>
              </a:rPr>
              <a:t>Lecture_week_1</a:t>
            </a:r>
            <a:endParaRPr lang="en-CA" dirty="0" smtClean="0"/>
          </a:p>
          <a:p>
            <a:pPr lvl="1"/>
            <a:r>
              <a:rPr lang="en-US" dirty="0" smtClean="0"/>
              <a:t>(Look for the text “</a:t>
            </a:r>
            <a:r>
              <a:rPr lang="en-CA" dirty="0"/>
              <a:t>creating/running python </a:t>
            </a:r>
            <a:r>
              <a:rPr lang="en-CA" dirty="0" smtClean="0"/>
              <a:t>programs)</a:t>
            </a:r>
            <a:endParaRPr lang="en-CA" dirty="0"/>
          </a:p>
        </p:txBody>
      </p:sp>
    </p:spTree>
    <p:extLst>
      <p:ext uri="{BB962C8B-B14F-4D97-AF65-F5344CB8AC3E}">
        <p14:creationId xmlns:p14="http://schemas.microsoft.com/office/powerpoint/2010/main" val="136198034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CC"/>
        </a:solidFill>
        <a:ln>
          <a:solidFill>
            <a:schemeClr val="tx1"/>
          </a:solidFill>
        </a:ln>
      </a:spPr>
      <a:bodyPr rtlCol="0" anchor="ctr"/>
      <a:lstStyle>
        <a:defPPr algn="ctr">
          <a:defRPr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auto">
        <a:ln w="38100">
          <a:solidFill>
            <a:srgbClr val="FF0000"/>
          </a:solidFill>
          <a:tailEnd type="arrow"/>
        </a:ln>
      </a:spPr>
      <a:bodyPr/>
      <a:lstStyle/>
      <a:style>
        <a:lnRef idx="1">
          <a:schemeClr val="accent1"/>
        </a:lnRef>
        <a:fillRef idx="0">
          <a:schemeClr val="accent1"/>
        </a:fillRef>
        <a:effectRef idx="0">
          <a:schemeClr val="accent1"/>
        </a:effectRef>
        <a:fontRef idx="minor">
          <a:schemeClr val="tx1"/>
        </a:fontRef>
      </a:style>
    </a:lnDef>
    <a:txDef>
      <a:spPr bwMode="auto">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a:spPr>
      <a:bodyPr wrap="square" rtlCol="0">
        <a:spAutoFit/>
      </a:bodyPr>
      <a:lstStyle>
        <a:defPPr eaLnBrk="1" hangingPunct="1">
          <a:spcBef>
            <a:spcPct val="0"/>
          </a:spcBef>
          <a:buFontTx/>
          <a:buNone/>
          <a:defRPr sz="1200" b="1" dirty="0" smtClean="0">
            <a:solidFill>
              <a:srgbClr val="FF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39030</TotalTime>
  <Words>2681</Words>
  <Application>Microsoft Office PowerPoint</Application>
  <PresentationFormat>On-screen Show (4:3)</PresentationFormat>
  <Paragraphs>375</Paragraphs>
  <Slides>33</Slides>
  <Notes>23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33</vt:i4>
      </vt:variant>
    </vt:vector>
  </HeadingPairs>
  <TitlesOfParts>
    <vt:vector size="40" baseType="lpstr">
      <vt:lpstr>ＭＳ Ｐゴシック</vt:lpstr>
      <vt:lpstr>Arial</vt:lpstr>
      <vt:lpstr>Calibri</vt:lpstr>
      <vt:lpstr>Consolas</vt:lpstr>
      <vt:lpstr>Garamond</vt:lpstr>
      <vt:lpstr>Times New Roman</vt:lpstr>
      <vt:lpstr>Office Theme</vt:lpstr>
      <vt:lpstr>Getting Started With Python Programming: Part I</vt:lpstr>
      <vt:lpstr>Reminder!</vt:lpstr>
      <vt:lpstr>Python History</vt:lpstr>
      <vt:lpstr>Online Help: Official Python Site</vt:lpstr>
      <vt:lpstr>Creating A Computer Program</vt:lpstr>
      <vt:lpstr>Program Translation (Python)</vt:lpstr>
      <vt:lpstr>Location Of My Online Examples</vt:lpstr>
      <vt:lpstr>The First Python Program</vt:lpstr>
      <vt:lpstr>Step-By-Step Walkthrough Creating &amp; Running A Program</vt:lpstr>
      <vt:lpstr>Displaying Output Using The Print() Function:</vt:lpstr>
      <vt:lpstr>Variables</vt:lpstr>
      <vt:lpstr>Updating Variables</vt:lpstr>
      <vt:lpstr>The Assignment Operator: =</vt:lpstr>
      <vt:lpstr>Print("… ") Vs. Print(&lt;name&gt;)</vt:lpstr>
      <vt:lpstr>Variable Naming Conventions</vt:lpstr>
      <vt:lpstr>Variable Naming Conventions (2)</vt:lpstr>
      <vt:lpstr>Variable Naming Conventions (3)</vt:lpstr>
      <vt:lpstr>Some Key Words In Python</vt:lpstr>
      <vt:lpstr>Named Constants</vt:lpstr>
      <vt:lpstr>Why Use Named Constants</vt:lpstr>
      <vt:lpstr>Why Use Named Constants (2)</vt:lpstr>
      <vt:lpstr>Purpose Of Named Constants (3)</vt:lpstr>
      <vt:lpstr>Triple Quoted Output</vt:lpstr>
      <vt:lpstr>Arithmetic Operators</vt:lpstr>
      <vt:lpstr>Order Of Operation: “Same As Math”/ “B E D-M A-S”</vt:lpstr>
      <vt:lpstr>Basic Input</vt:lpstr>
      <vt:lpstr>Conceptual Recap</vt:lpstr>
      <vt:lpstr>Program Documentation (“Comments”)</vt:lpstr>
      <vt:lpstr>Program Documentation (2)</vt:lpstr>
      <vt:lpstr>Program Documentation (3)</vt:lpstr>
      <vt:lpstr>What To Write In Documentation</vt:lpstr>
      <vt:lpstr>After This Section You Should Now Know</vt:lpstr>
      <vt:lpstr>After This Section You Should Now Know (2)</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Getting Started With Python Programming Part 1</dc:title>
  <dc:creator>James Tam</dc:creator>
  <cp:keywords>Creating a python program;Program translation;running a python pogram Displaying output;python operators</cp:keywords>
  <cp:lastModifiedBy>James Tam</cp:lastModifiedBy>
  <cp:revision>721</cp:revision>
  <dcterms:created xsi:type="dcterms:W3CDTF">2013-08-26T22:54:00Z</dcterms:created>
  <dcterms:modified xsi:type="dcterms:W3CDTF">2025-09-17T07:11:11Z</dcterms:modified>
</cp:coreProperties>
</file>