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3" r:id="rId3"/>
    <p:sldId id="441" r:id="rId4"/>
    <p:sldId id="433" r:id="rId5"/>
    <p:sldId id="434" r:id="rId6"/>
    <p:sldId id="435" r:id="rId7"/>
    <p:sldId id="436" r:id="rId8"/>
    <p:sldId id="437" r:id="rId9"/>
    <p:sldId id="438" r:id="rId10"/>
    <p:sldId id="440" r:id="rId11"/>
    <p:sldId id="442" r:id="rId12"/>
    <p:sldId id="264" r:id="rId13"/>
    <p:sldId id="423" r:id="rId14"/>
    <p:sldId id="424" r:id="rId15"/>
    <p:sldId id="425" r:id="rId16"/>
    <p:sldId id="430" r:id="rId17"/>
    <p:sldId id="431" r:id="rId18"/>
    <p:sldId id="432" r:id="rId19"/>
    <p:sldId id="427" r:id="rId20"/>
    <p:sldId id="42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11A22CB-8411-4259-A583-FA87D512FA59}">
          <p14:sldIdLst>
            <p14:sldId id="256"/>
            <p14:sldId id="263"/>
            <p14:sldId id="441"/>
            <p14:sldId id="433"/>
            <p14:sldId id="434"/>
            <p14:sldId id="435"/>
            <p14:sldId id="436"/>
            <p14:sldId id="437"/>
            <p14:sldId id="438"/>
            <p14:sldId id="440"/>
            <p14:sldId id="442"/>
            <p14:sldId id="264"/>
            <p14:sldId id="423"/>
            <p14:sldId id="424"/>
            <p14:sldId id="425"/>
            <p14:sldId id="430"/>
            <p14:sldId id="431"/>
            <p14:sldId id="432"/>
            <p14:sldId id="427"/>
            <p14:sldId id="4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cmAuthor id="2" name="Microsoft account" initials="Ma" lastIdx="4" clrIdx="1">
    <p:extLst>
      <p:ext uri="{19B8F6BF-5375-455C-9EA6-DF929625EA0E}">
        <p15:presenceInfo xmlns:p15="http://schemas.microsoft.com/office/powerpoint/2012/main" userId="b79815ee8932e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66" autoAdjust="0"/>
    <p:restoredTop sz="95984" autoAdjust="0"/>
  </p:normalViewPr>
  <p:slideViewPr>
    <p:cSldViewPr>
      <p:cViewPr varScale="1">
        <p:scale>
          <a:sx n="106" d="100"/>
          <a:sy n="106" d="100"/>
        </p:scale>
        <p:origin x="954" y="78"/>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85" d="100"/>
          <a:sy n="85"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9/1/2025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9/1/2025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Tree>
    <p:extLst>
      <p:ext uri="{BB962C8B-B14F-4D97-AF65-F5344CB8AC3E}">
        <p14:creationId xmlns:p14="http://schemas.microsoft.com/office/powerpoint/2010/main" val="71903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2</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12</a:t>
            </a:fld>
            <a:endParaRPr lang="en-US" altLang="en-US"/>
          </a:p>
        </p:txBody>
      </p:sp>
    </p:spTree>
    <p:extLst>
      <p:ext uri="{BB962C8B-B14F-4D97-AF65-F5344CB8AC3E}">
        <p14:creationId xmlns:p14="http://schemas.microsoft.com/office/powerpoint/2010/main" val="78327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9/1/2025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9/1/2025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9/1/2025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a:t>Click to edit Master title style</a:t>
            </a:r>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marL="1165225"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Tree>
    <p:extLst>
      <p:ext uri="{BB962C8B-B14F-4D97-AF65-F5344CB8AC3E}">
        <p14:creationId xmlns:p14="http://schemas.microsoft.com/office/powerpoint/2010/main" val="170110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9/1/2025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9/1/2025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9/1/2025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9/1/2025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9/1/2025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9/1/2025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9/1/2025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python.org/download/mac/tclt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iscussions.apple.com/thread/252656653?sortBy=bes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owtogeek.com/205086/beginner-how-to-make-windows-show-file-extensions/" TargetMode="External"/><Relationship Id="rId2" Type="http://schemas.openxmlformats.org/officeDocument/2006/relationships/hyperlink" Target="https://www.howtogeek.com/665514/6-ways-to-rename-files-and-folders-in-windows-10/" TargetMode="External"/><Relationship Id="rId1" Type="http://schemas.openxmlformats.org/officeDocument/2006/relationships/slideLayout" Target="../slideLayouts/slideLayout2.xml"/><Relationship Id="rId6" Type="http://schemas.openxmlformats.org/officeDocument/2006/relationships/hyperlink" Target="https://pages.cpsc.ucalgary.ca/~tamj/resources/python/Clicking_on_a_python_program_annotated.mp4" TargetMode="External"/><Relationship Id="rId5" Type="http://schemas.openxmlformats.org/officeDocument/2006/relationships/hyperlink" Target="Clicking_on_a_python_program_annotated.mp4" TargetMode="External"/><Relationship Id="rId4" Type="http://schemas.openxmlformats.org/officeDocument/2006/relationships/hyperlink" Target="https://support.apple.com/en-ca/guide/mac-help/mchlp2304/ma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000" b="1" dirty="0" smtClean="0"/>
              <a:t>Using Two Common IDEs</a:t>
            </a:r>
            <a:r>
              <a:rPr lang="en-US" altLang="en-US" sz="4000" b="1" baseline="30000" dirty="0" smtClean="0"/>
              <a:t>1</a:t>
            </a:r>
            <a:r>
              <a:rPr lang="en-US" altLang="en-US" sz="4000" b="1" dirty="0" smtClean="0"/>
              <a:t> For Python Development</a:t>
            </a:r>
            <a:endParaRPr lang="en-US" altLang="en-US" sz="4000" b="1" dirty="0"/>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95400" y="2362200"/>
            <a:ext cx="6769100" cy="103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80975" indent="-180975" eaLnBrk="1" hangingPunct="1">
              <a:spcBef>
                <a:spcPts val="600"/>
              </a:spcBef>
              <a:spcAft>
                <a:spcPts val="0"/>
              </a:spcAft>
              <a:buFontTx/>
              <a:buChar char="•"/>
            </a:pPr>
            <a:r>
              <a:rPr lang="en-US" altLang="en-US" sz="2800" dirty="0" smtClean="0"/>
              <a:t>IDLE</a:t>
            </a:r>
          </a:p>
          <a:p>
            <a:pPr marL="180975" indent="-180975" eaLnBrk="1" hangingPunct="1">
              <a:spcBef>
                <a:spcPts val="600"/>
              </a:spcBef>
              <a:spcAft>
                <a:spcPts val="0"/>
              </a:spcAft>
              <a:buFontTx/>
              <a:buChar char="•"/>
            </a:pPr>
            <a:r>
              <a:rPr lang="en-US" altLang="en-US" sz="2800" dirty="0" err="1" smtClean="0"/>
              <a:t>PyCharm</a:t>
            </a:r>
            <a:endParaRPr lang="en-US" altLang="en-US" sz="2800" dirty="0"/>
          </a:p>
        </p:txBody>
      </p:sp>
      <p:sp>
        <p:nvSpPr>
          <p:cNvPr id="2" name="Rectangle 1"/>
          <p:cNvSpPr/>
          <p:nvPr/>
        </p:nvSpPr>
        <p:spPr>
          <a:xfrm>
            <a:off x="228600" y="6464605"/>
            <a:ext cx="8898590" cy="369332"/>
          </a:xfrm>
          <a:prstGeom prst="rect">
            <a:avLst/>
          </a:prstGeom>
        </p:spPr>
        <p:txBody>
          <a:bodyPr wrap="none">
            <a:spAutoFit/>
          </a:bodyPr>
          <a:lstStyle/>
          <a:p>
            <a:r>
              <a:rPr lang="en-CA" dirty="0" smtClean="0">
                <a:solidFill>
                  <a:srgbClr val="111111"/>
                </a:solidFill>
                <a:latin typeface="Roboto"/>
              </a:rPr>
              <a:t>1 IDE = Integrated </a:t>
            </a:r>
            <a:r>
              <a:rPr lang="en-CA" dirty="0">
                <a:solidFill>
                  <a:srgbClr val="111111"/>
                </a:solidFill>
                <a:latin typeface="Roboto"/>
              </a:rPr>
              <a:t>Development </a:t>
            </a:r>
            <a:r>
              <a:rPr lang="en-CA" dirty="0" smtClean="0">
                <a:solidFill>
                  <a:srgbClr val="111111"/>
                </a:solidFill>
                <a:latin typeface="Roboto"/>
              </a:rPr>
              <a:t>Environment (for writing/running programs </a:t>
            </a:r>
            <a:r>
              <a:rPr lang="en-CA" smtClean="0">
                <a:solidFill>
                  <a:srgbClr val="111111"/>
                </a:solidFill>
                <a:latin typeface="Roboto"/>
              </a:rPr>
              <a:t>and more)</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The ‘Run’ Button To Run/Execute Your Program</a:t>
            </a:r>
            <a:endParaRPr lang="en-CA" dirty="0"/>
          </a:p>
        </p:txBody>
      </p:sp>
      <p:pic>
        <p:nvPicPr>
          <p:cNvPr id="4" name="Picture 3"/>
          <p:cNvPicPr>
            <a:picLocks noChangeAspect="1"/>
          </p:cNvPicPr>
          <p:nvPr/>
        </p:nvPicPr>
        <p:blipFill>
          <a:blip r:embed="rId2"/>
          <a:stretch>
            <a:fillRect/>
          </a:stretch>
        </p:blipFill>
        <p:spPr>
          <a:xfrm>
            <a:off x="457200" y="1600200"/>
            <a:ext cx="8313683" cy="3200400"/>
          </a:xfrm>
          <a:prstGeom prst="rect">
            <a:avLst/>
          </a:prstGeom>
        </p:spPr>
      </p:pic>
      <p:pic>
        <p:nvPicPr>
          <p:cNvPr id="5" name="Picture 4"/>
          <p:cNvPicPr>
            <a:picLocks noChangeAspect="1"/>
          </p:cNvPicPr>
          <p:nvPr/>
        </p:nvPicPr>
        <p:blipFill rotWithShape="1">
          <a:blip r:embed="rId3"/>
          <a:srcRect t="43133"/>
          <a:stretch/>
        </p:blipFill>
        <p:spPr>
          <a:xfrm>
            <a:off x="493295" y="4991183"/>
            <a:ext cx="3057525" cy="1262062"/>
          </a:xfrm>
          <a:prstGeom prst="rect">
            <a:avLst/>
          </a:prstGeom>
        </p:spPr>
      </p:pic>
      <p:sp>
        <p:nvSpPr>
          <p:cNvPr id="7" name="Rectangle 6"/>
          <p:cNvSpPr/>
          <p:nvPr/>
        </p:nvSpPr>
        <p:spPr>
          <a:xfrm>
            <a:off x="3550820" y="5517396"/>
            <a:ext cx="2057400" cy="9144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 of running above program</a:t>
            </a:r>
            <a:endParaRPr lang="en-CA" dirty="0" smtClean="0">
              <a:solidFill>
                <a:schemeClr val="tx1"/>
              </a:solidFill>
            </a:endParaRPr>
          </a:p>
        </p:txBody>
      </p:sp>
    </p:spTree>
    <p:extLst>
      <p:ext uri="{BB962C8B-B14F-4D97-AF65-F5344CB8AC3E}">
        <p14:creationId xmlns:p14="http://schemas.microsoft.com/office/powerpoint/2010/main" val="390385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IDLE</a:t>
            </a:r>
            <a:endParaRPr lang="en-CA" dirty="0"/>
          </a:p>
        </p:txBody>
      </p:sp>
    </p:spTree>
    <p:extLst>
      <p:ext uri="{BB962C8B-B14F-4D97-AF65-F5344CB8AC3E}">
        <p14:creationId xmlns:p14="http://schemas.microsoft.com/office/powerpoint/2010/main" val="72074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a:bodyPr>
          <a:lstStyle/>
          <a:p>
            <a:pPr eaLnBrk="1" fontAlgn="auto" hangingPunct="1">
              <a:spcAft>
                <a:spcPts val="0"/>
              </a:spcAft>
              <a:defRPr/>
            </a:pPr>
            <a:r>
              <a:rPr lang="en-US" b="1" dirty="0"/>
              <a:t>Creating</a:t>
            </a:r>
            <a:r>
              <a:rPr lang="en-US" dirty="0"/>
              <a:t>/Running Programs: Windows</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b="1" dirty="0"/>
              <a:t>Step 0: Before writing your program start IDLE (python editor)</a:t>
            </a:r>
          </a:p>
          <a:p>
            <a:pPr lvl="1" eaLnBrk="1" hangingPunct="1">
              <a:tabLst>
                <a:tab pos="1254125" algn="l"/>
              </a:tabLst>
            </a:pPr>
            <a:r>
              <a:rPr lang="en-US" altLang="en-US" dirty="0"/>
              <a:t>The editor automatically comes installed with your python download so it’s the one that we will officially support.</a:t>
            </a:r>
          </a:p>
          <a:p>
            <a:pPr lvl="2" eaLnBrk="1" hangingPunct="1">
              <a:tabLst>
                <a:tab pos="1254125" algn="l"/>
              </a:tabLst>
            </a:pPr>
            <a:r>
              <a:rPr lang="en-US" altLang="en-US" dirty="0" smtClean="0"/>
              <a:t>Starting </a:t>
            </a:r>
            <a:r>
              <a:rPr lang="en-US" altLang="en-US" dirty="0"/>
              <a:t>IDLE (Windows)</a:t>
            </a:r>
          </a:p>
          <a:p>
            <a:pPr marL="400050" lvl="1" indent="0" eaLnBrk="1" hangingPunct="1">
              <a:tabLst>
                <a:tab pos="1254125" algn="l"/>
              </a:tabLst>
            </a:pPr>
            <a:endParaRPr lang="en-US" altLang="en-US"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buNone/>
              <a:tabLst>
                <a:tab pos="1254125" algn="l"/>
              </a:tabLst>
            </a:pPr>
            <a:endParaRPr lang="en-US" altLang="en-US" sz="1200" dirty="0"/>
          </a:p>
          <a:p>
            <a:pPr marL="400050" lvl="1" indent="0" eaLnBrk="1" hangingPunct="1">
              <a:tabLst>
                <a:tab pos="1254125" algn="l"/>
              </a:tabLst>
            </a:pPr>
            <a:r>
              <a:rPr lang="en-US" altLang="en-US" dirty="0"/>
              <a:t>One Apple resource for using IDLE: </a:t>
            </a:r>
            <a:r>
              <a:rPr lang="en-CA" u="sng" dirty="0">
                <a:hlinkClick r:id="rId3"/>
              </a:rPr>
              <a:t>https://www.python.org/download/mac/tcltk/</a:t>
            </a:r>
            <a:endParaRPr lang="en-CA" dirty="0"/>
          </a:p>
          <a:p>
            <a:pPr marL="400050" lvl="1" indent="0" eaLnBrk="1" hangingPunct="1">
              <a:tabLst>
                <a:tab pos="1254125" algn="l"/>
              </a:tabLst>
            </a:pPr>
            <a:endParaRPr lang="en-US" alt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562760"/>
            <a:ext cx="3124200" cy="2570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95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(2)</a:t>
            </a:r>
            <a:endParaRPr lang="en-CA" dirty="0"/>
          </a:p>
        </p:txBody>
      </p:sp>
      <p:sp>
        <p:nvSpPr>
          <p:cNvPr id="3" name="Content Placeholder 2"/>
          <p:cNvSpPr>
            <a:spLocks noGrp="1"/>
          </p:cNvSpPr>
          <p:nvPr>
            <p:ph idx="1"/>
          </p:nvPr>
        </p:nvSpPr>
        <p:spPr/>
        <p:txBody>
          <a:bodyPr/>
          <a:lstStyle/>
          <a:p>
            <a:r>
              <a:rPr lang="en-US" b="1" dirty="0"/>
              <a:t>Step 1</a:t>
            </a:r>
            <a:r>
              <a:rPr lang="en-US" dirty="0"/>
              <a:t>: Starting the python program editor from IDLE</a:t>
            </a:r>
            <a:r>
              <a:rPr lang="en-CA" dirty="0"/>
              <a:t>: </a:t>
            </a:r>
            <a:r>
              <a:rPr lang="en-CA" dirty="0">
                <a:latin typeface="Consolas" panose="020B0609020204030204" pitchFamily="49" charset="0"/>
              </a:rPr>
              <a:t>File-&gt;New File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6730567" cy="3377477"/>
          </a:xfrm>
          <a:prstGeom prst="rect">
            <a:avLst/>
          </a:prstGeom>
        </p:spPr>
      </p:pic>
    </p:spTree>
    <p:extLst>
      <p:ext uri="{BB962C8B-B14F-4D97-AF65-F5344CB8AC3E}">
        <p14:creationId xmlns:p14="http://schemas.microsoft.com/office/powerpoint/2010/main" val="1664759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(3)</a:t>
            </a:r>
            <a:endParaRPr lang="en-CA" dirty="0"/>
          </a:p>
        </p:txBody>
      </p:sp>
      <p:sp>
        <p:nvSpPr>
          <p:cNvPr id="3" name="Content Placeholder 2"/>
          <p:cNvSpPr>
            <a:spLocks noGrp="1"/>
          </p:cNvSpPr>
          <p:nvPr>
            <p:ph idx="1"/>
          </p:nvPr>
        </p:nvSpPr>
        <p:spPr/>
        <p:txBody>
          <a:bodyPr/>
          <a:lstStyle/>
          <a:p>
            <a:r>
              <a:rPr lang="en-US" b="1" dirty="0"/>
              <a:t>Step 2</a:t>
            </a:r>
            <a:r>
              <a:rPr lang="en-US" dirty="0"/>
              <a:t>: </a:t>
            </a:r>
            <a:r>
              <a:rPr lang="en-US" dirty="0">
                <a:solidFill>
                  <a:srgbClr val="0000FF"/>
                </a:solidFill>
              </a:rPr>
              <a:t>Type your program </a:t>
            </a:r>
            <a:r>
              <a:rPr lang="en-US" dirty="0"/>
              <a:t>into the editor window that appears (appears if you completed the previous step correctly)</a:t>
            </a:r>
            <a:r>
              <a:rPr lang="en-CA" dirty="0"/>
              <a:t>:</a:t>
            </a:r>
          </a:p>
          <a:p>
            <a:endParaRPr lang="en-US" dirty="0"/>
          </a:p>
          <a:p>
            <a:endParaRPr lang="en-US" dirty="0"/>
          </a:p>
          <a:p>
            <a:endParaRPr lang="en-US" dirty="0"/>
          </a:p>
          <a:p>
            <a:endParaRPr lang="en-US" dirty="0"/>
          </a:p>
          <a:p>
            <a:r>
              <a:rPr lang="en-US" dirty="0"/>
              <a:t>(The specifics of </a:t>
            </a:r>
            <a:r>
              <a:rPr lang="en-US" u="sng" dirty="0"/>
              <a:t>what</a:t>
            </a:r>
            <a:r>
              <a:rPr lang="en-US" dirty="0"/>
              <a:t> to type into the editor will form the bulk of teaching material for this semester – details are coming soon).</a:t>
            </a:r>
          </a:p>
          <a:p>
            <a:pPr lvl="1"/>
            <a:r>
              <a:rPr lang="en-US" dirty="0"/>
              <a:t>For now you can just type in what you see in the above image.</a:t>
            </a:r>
            <a:endParaRPr lang="en-CA" dirty="0"/>
          </a:p>
        </p:txBody>
      </p:sp>
      <p:pic>
        <p:nvPicPr>
          <p:cNvPr id="11" name="Picture 10">
            <a:extLst>
              <a:ext uri="{FF2B5EF4-FFF2-40B4-BE49-F238E27FC236}">
                <a16:creationId xmlns:a16="http://schemas.microsoft.com/office/drawing/2014/main" xmlns="" id="{6759543E-94EA-BBB3-ACE8-CCC1EDB35676}"/>
              </a:ext>
            </a:extLst>
          </p:cNvPr>
          <p:cNvPicPr>
            <a:picLocks noChangeAspect="1"/>
          </p:cNvPicPr>
          <p:nvPr/>
        </p:nvPicPr>
        <p:blipFill>
          <a:blip r:embed="rId2"/>
          <a:stretch>
            <a:fillRect/>
          </a:stretch>
        </p:blipFill>
        <p:spPr>
          <a:xfrm>
            <a:off x="533400" y="2056372"/>
            <a:ext cx="3914804" cy="1514486"/>
          </a:xfrm>
          <a:prstGeom prst="rect">
            <a:avLst/>
          </a:prstGeom>
        </p:spPr>
      </p:pic>
      <p:sp>
        <p:nvSpPr>
          <p:cNvPr id="6" name="Freeform 5"/>
          <p:cNvSpPr/>
          <p:nvPr/>
        </p:nvSpPr>
        <p:spPr>
          <a:xfrm>
            <a:off x="381000" y="2362200"/>
            <a:ext cx="2081702" cy="491558"/>
          </a:xfrm>
          <a:custGeom>
            <a:avLst/>
            <a:gdLst>
              <a:gd name="connsiteX0" fmla="*/ 372543 w 2081702"/>
              <a:gd name="connsiteY0" fmla="*/ 448829 h 491558"/>
              <a:gd name="connsiteX1" fmla="*/ 782741 w 2081702"/>
              <a:gd name="connsiteY1" fmla="*/ 465921 h 491558"/>
              <a:gd name="connsiteX2" fmla="*/ 953657 w 2081702"/>
              <a:gd name="connsiteY2" fmla="*/ 483013 h 491558"/>
              <a:gd name="connsiteX3" fmla="*/ 1398038 w 2081702"/>
              <a:gd name="connsiteY3" fmla="*/ 474467 h 491558"/>
              <a:gd name="connsiteX4" fmla="*/ 1474950 w 2081702"/>
              <a:gd name="connsiteY4" fmla="*/ 465921 h 491558"/>
              <a:gd name="connsiteX5" fmla="*/ 1594592 w 2081702"/>
              <a:gd name="connsiteY5" fmla="*/ 457375 h 491558"/>
              <a:gd name="connsiteX6" fmla="*/ 1816782 w 2081702"/>
              <a:gd name="connsiteY6" fmla="*/ 448829 h 491558"/>
              <a:gd name="connsiteX7" fmla="*/ 1919332 w 2081702"/>
              <a:gd name="connsiteY7" fmla="*/ 431738 h 491558"/>
              <a:gd name="connsiteX8" fmla="*/ 1979152 w 2081702"/>
              <a:gd name="connsiteY8" fmla="*/ 406100 h 491558"/>
              <a:gd name="connsiteX9" fmla="*/ 2004790 w 2081702"/>
              <a:gd name="connsiteY9" fmla="*/ 397555 h 491558"/>
              <a:gd name="connsiteX10" fmla="*/ 2056064 w 2081702"/>
              <a:gd name="connsiteY10" fmla="*/ 354826 h 491558"/>
              <a:gd name="connsiteX11" fmla="*/ 2073156 w 2081702"/>
              <a:gd name="connsiteY11" fmla="*/ 303551 h 491558"/>
              <a:gd name="connsiteX12" fmla="*/ 2081702 w 2081702"/>
              <a:gd name="connsiteY12" fmla="*/ 277914 h 491558"/>
              <a:gd name="connsiteX13" fmla="*/ 2047519 w 2081702"/>
              <a:gd name="connsiteY13" fmla="*/ 166818 h 491558"/>
              <a:gd name="connsiteX14" fmla="*/ 2021881 w 2081702"/>
              <a:gd name="connsiteY14" fmla="*/ 158272 h 491558"/>
              <a:gd name="connsiteX15" fmla="*/ 1996244 w 2081702"/>
              <a:gd name="connsiteY15" fmla="*/ 132635 h 491558"/>
              <a:gd name="connsiteX16" fmla="*/ 1936423 w 2081702"/>
              <a:gd name="connsiteY16" fmla="*/ 98452 h 491558"/>
              <a:gd name="connsiteX17" fmla="*/ 1902240 w 2081702"/>
              <a:gd name="connsiteY17" fmla="*/ 89906 h 491558"/>
              <a:gd name="connsiteX18" fmla="*/ 1825328 w 2081702"/>
              <a:gd name="connsiteY18" fmla="*/ 64269 h 491558"/>
              <a:gd name="connsiteX19" fmla="*/ 1722779 w 2081702"/>
              <a:gd name="connsiteY19" fmla="*/ 55723 h 491558"/>
              <a:gd name="connsiteX20" fmla="*/ 1551863 w 2081702"/>
              <a:gd name="connsiteY20" fmla="*/ 30085 h 491558"/>
              <a:gd name="connsiteX21" fmla="*/ 851107 w 2081702"/>
              <a:gd name="connsiteY21" fmla="*/ 30085 h 491558"/>
              <a:gd name="connsiteX22" fmla="*/ 372543 w 2081702"/>
              <a:gd name="connsiteY22" fmla="*/ 38631 h 491558"/>
              <a:gd name="connsiteX23" fmla="*/ 107623 w 2081702"/>
              <a:gd name="connsiteY23" fmla="*/ 55723 h 491558"/>
              <a:gd name="connsiteX24" fmla="*/ 81986 w 2081702"/>
              <a:gd name="connsiteY24" fmla="*/ 64269 h 491558"/>
              <a:gd name="connsiteX25" fmla="*/ 47803 w 2081702"/>
              <a:gd name="connsiteY25" fmla="*/ 115543 h 491558"/>
              <a:gd name="connsiteX26" fmla="*/ 22165 w 2081702"/>
              <a:gd name="connsiteY26" fmla="*/ 166818 h 491558"/>
              <a:gd name="connsiteX27" fmla="*/ 13620 w 2081702"/>
              <a:gd name="connsiteY27" fmla="*/ 354826 h 491558"/>
              <a:gd name="connsiteX28" fmla="*/ 30711 w 2081702"/>
              <a:gd name="connsiteY28" fmla="*/ 380463 h 491558"/>
              <a:gd name="connsiteX29" fmla="*/ 81986 w 2081702"/>
              <a:gd name="connsiteY29" fmla="*/ 423192 h 491558"/>
              <a:gd name="connsiteX30" fmla="*/ 99078 w 2081702"/>
              <a:gd name="connsiteY30" fmla="*/ 448829 h 491558"/>
              <a:gd name="connsiteX31" fmla="*/ 124715 w 2081702"/>
              <a:gd name="connsiteY31" fmla="*/ 457375 h 491558"/>
              <a:gd name="connsiteX32" fmla="*/ 150352 w 2081702"/>
              <a:gd name="connsiteY32" fmla="*/ 474467 h 491558"/>
              <a:gd name="connsiteX33" fmla="*/ 210173 w 2081702"/>
              <a:gd name="connsiteY33" fmla="*/ 491558 h 491558"/>
              <a:gd name="connsiteX34" fmla="*/ 338360 w 2081702"/>
              <a:gd name="connsiteY34" fmla="*/ 474467 h 491558"/>
              <a:gd name="connsiteX35" fmla="*/ 389635 w 2081702"/>
              <a:gd name="connsiteY35" fmla="*/ 465921 h 491558"/>
              <a:gd name="connsiteX36" fmla="*/ 372543 w 2081702"/>
              <a:gd name="connsiteY36" fmla="*/ 448829 h 4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81702" h="491558">
                <a:moveTo>
                  <a:pt x="372543" y="448829"/>
                </a:moveTo>
                <a:cubicBezTo>
                  <a:pt x="438061" y="448829"/>
                  <a:pt x="360303" y="449673"/>
                  <a:pt x="782741" y="465921"/>
                </a:cubicBezTo>
                <a:cubicBezTo>
                  <a:pt x="865590" y="469108"/>
                  <a:pt x="883279" y="472959"/>
                  <a:pt x="953657" y="483013"/>
                </a:cubicBezTo>
                <a:lnTo>
                  <a:pt x="1398038" y="474467"/>
                </a:lnTo>
                <a:cubicBezTo>
                  <a:pt x="1423819" y="473622"/>
                  <a:pt x="1449252" y="468156"/>
                  <a:pt x="1474950" y="465921"/>
                </a:cubicBezTo>
                <a:cubicBezTo>
                  <a:pt x="1514782" y="462457"/>
                  <a:pt x="1554660" y="459372"/>
                  <a:pt x="1594592" y="457375"/>
                </a:cubicBezTo>
                <a:cubicBezTo>
                  <a:pt x="1668618" y="453674"/>
                  <a:pt x="1742719" y="451678"/>
                  <a:pt x="1816782" y="448829"/>
                </a:cubicBezTo>
                <a:cubicBezTo>
                  <a:pt x="1907362" y="426186"/>
                  <a:pt x="1772599" y="458417"/>
                  <a:pt x="1919332" y="431738"/>
                </a:cubicBezTo>
                <a:cubicBezTo>
                  <a:pt x="1942538" y="427519"/>
                  <a:pt x="1957441" y="415404"/>
                  <a:pt x="1979152" y="406100"/>
                </a:cubicBezTo>
                <a:cubicBezTo>
                  <a:pt x="1987432" y="402552"/>
                  <a:pt x="1996244" y="400403"/>
                  <a:pt x="2004790" y="397555"/>
                </a:cubicBezTo>
                <a:cubicBezTo>
                  <a:pt x="2020746" y="386917"/>
                  <a:pt x="2046388" y="372242"/>
                  <a:pt x="2056064" y="354826"/>
                </a:cubicBezTo>
                <a:cubicBezTo>
                  <a:pt x="2064813" y="339077"/>
                  <a:pt x="2067459" y="320643"/>
                  <a:pt x="2073156" y="303551"/>
                </a:cubicBezTo>
                <a:lnTo>
                  <a:pt x="2081702" y="277914"/>
                </a:lnTo>
                <a:cubicBezTo>
                  <a:pt x="2076142" y="227877"/>
                  <a:pt x="2086116" y="198982"/>
                  <a:pt x="2047519" y="166818"/>
                </a:cubicBezTo>
                <a:cubicBezTo>
                  <a:pt x="2040599" y="161051"/>
                  <a:pt x="2030427" y="161121"/>
                  <a:pt x="2021881" y="158272"/>
                </a:cubicBezTo>
                <a:cubicBezTo>
                  <a:pt x="2013335" y="149726"/>
                  <a:pt x="2005528" y="140372"/>
                  <a:pt x="1996244" y="132635"/>
                </a:cubicBezTo>
                <a:cubicBezTo>
                  <a:pt x="1982717" y="121362"/>
                  <a:pt x="1951625" y="104153"/>
                  <a:pt x="1936423" y="98452"/>
                </a:cubicBezTo>
                <a:cubicBezTo>
                  <a:pt x="1925426" y="94328"/>
                  <a:pt x="1913382" y="93620"/>
                  <a:pt x="1902240" y="89906"/>
                </a:cubicBezTo>
                <a:cubicBezTo>
                  <a:pt x="1869887" y="79121"/>
                  <a:pt x="1858100" y="68365"/>
                  <a:pt x="1825328" y="64269"/>
                </a:cubicBezTo>
                <a:cubicBezTo>
                  <a:pt x="1791291" y="60015"/>
                  <a:pt x="1756962" y="58572"/>
                  <a:pt x="1722779" y="55723"/>
                </a:cubicBezTo>
                <a:cubicBezTo>
                  <a:pt x="1609249" y="33016"/>
                  <a:pt x="1666227" y="41522"/>
                  <a:pt x="1551863" y="30085"/>
                </a:cubicBezTo>
                <a:cubicBezTo>
                  <a:pt x="1302388" y="-32276"/>
                  <a:pt x="1524032" y="20042"/>
                  <a:pt x="851107" y="30085"/>
                </a:cubicBezTo>
                <a:lnTo>
                  <a:pt x="372543" y="38631"/>
                </a:lnTo>
                <a:cubicBezTo>
                  <a:pt x="303708" y="41499"/>
                  <a:pt x="189145" y="39418"/>
                  <a:pt x="107623" y="55723"/>
                </a:cubicBezTo>
                <a:cubicBezTo>
                  <a:pt x="98790" y="57490"/>
                  <a:pt x="90532" y="61420"/>
                  <a:pt x="81986" y="64269"/>
                </a:cubicBezTo>
                <a:cubicBezTo>
                  <a:pt x="70592" y="81360"/>
                  <a:pt x="54299" y="96056"/>
                  <a:pt x="47803" y="115543"/>
                </a:cubicBezTo>
                <a:cubicBezTo>
                  <a:pt x="36009" y="150925"/>
                  <a:pt x="44254" y="133686"/>
                  <a:pt x="22165" y="166818"/>
                </a:cubicBezTo>
                <a:cubicBezTo>
                  <a:pt x="-5416" y="249563"/>
                  <a:pt x="-6064" y="230157"/>
                  <a:pt x="13620" y="354826"/>
                </a:cubicBezTo>
                <a:cubicBezTo>
                  <a:pt x="15222" y="364971"/>
                  <a:pt x="24136" y="372573"/>
                  <a:pt x="30711" y="380463"/>
                </a:cubicBezTo>
                <a:cubicBezTo>
                  <a:pt x="51272" y="405135"/>
                  <a:pt x="56780" y="406387"/>
                  <a:pt x="81986" y="423192"/>
                </a:cubicBezTo>
                <a:cubicBezTo>
                  <a:pt x="87683" y="431738"/>
                  <a:pt x="91058" y="442413"/>
                  <a:pt x="99078" y="448829"/>
                </a:cubicBezTo>
                <a:cubicBezTo>
                  <a:pt x="106112" y="454456"/>
                  <a:pt x="116658" y="453346"/>
                  <a:pt x="124715" y="457375"/>
                </a:cubicBezTo>
                <a:cubicBezTo>
                  <a:pt x="133901" y="461968"/>
                  <a:pt x="141166" y="469874"/>
                  <a:pt x="150352" y="474467"/>
                </a:cubicBezTo>
                <a:cubicBezTo>
                  <a:pt x="162614" y="480598"/>
                  <a:pt x="199218" y="488819"/>
                  <a:pt x="210173" y="491558"/>
                </a:cubicBezTo>
                <a:cubicBezTo>
                  <a:pt x="395318" y="474728"/>
                  <a:pt x="243997" y="493340"/>
                  <a:pt x="338360" y="474467"/>
                </a:cubicBezTo>
                <a:cubicBezTo>
                  <a:pt x="355351" y="471069"/>
                  <a:pt x="373411" y="472005"/>
                  <a:pt x="389635" y="465921"/>
                </a:cubicBezTo>
                <a:cubicBezTo>
                  <a:pt x="397179" y="463092"/>
                  <a:pt x="307025" y="448829"/>
                  <a:pt x="372543" y="448829"/>
                </a:cubicBezTo>
                <a:close/>
              </a:path>
            </a:pathLst>
          </a:cu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2558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(4)</a:t>
            </a:r>
            <a:endParaRPr lang="en-CA" dirty="0"/>
          </a:p>
        </p:txBody>
      </p:sp>
      <p:sp>
        <p:nvSpPr>
          <p:cNvPr id="3" name="Content Placeholder 2"/>
          <p:cNvSpPr>
            <a:spLocks noGrp="1"/>
          </p:cNvSpPr>
          <p:nvPr>
            <p:ph idx="1"/>
          </p:nvPr>
        </p:nvSpPr>
        <p:spPr/>
        <p:txBody>
          <a:bodyPr/>
          <a:lstStyle/>
          <a:p>
            <a:r>
              <a:rPr lang="en-US" b="1" dirty="0"/>
              <a:t>Step 3</a:t>
            </a:r>
            <a:r>
              <a:rPr lang="en-US" dirty="0"/>
              <a:t>: Name your program</a:t>
            </a:r>
            <a:r>
              <a:rPr lang="en-CA" dirty="0"/>
              <a:t>: </a:t>
            </a:r>
            <a:r>
              <a:rPr lang="en-CA" dirty="0">
                <a:latin typeface="Consolas" panose="020B0609020204030204" pitchFamily="49" charset="0"/>
              </a:rPr>
              <a:t>File-&gt;Save</a:t>
            </a:r>
          </a:p>
          <a:p>
            <a:endParaRPr lang="en-CA" dirty="0"/>
          </a:p>
          <a:p>
            <a:endParaRPr lang="en-US" dirty="0"/>
          </a:p>
          <a:p>
            <a:endParaRPr lang="en-US" dirty="0"/>
          </a:p>
          <a:p>
            <a:endParaRPr lang="en-US" dirty="0"/>
          </a:p>
          <a:p>
            <a:endParaRPr lang="en-US" dirty="0"/>
          </a:p>
          <a:p>
            <a:pPr lvl="1"/>
            <a:r>
              <a:rPr lang="en-US" dirty="0"/>
              <a:t>Using the IDLE editor you can simply save under the default file type.</a:t>
            </a:r>
          </a:p>
          <a:p>
            <a:pPr lvl="2"/>
            <a:r>
              <a:rPr lang="en-US" dirty="0"/>
              <a:t>(If you use another text editor such as WordPad then you will have to save it as a text file </a:t>
            </a:r>
            <a:r>
              <a:rPr lang="en-US" u="sng" dirty="0"/>
              <a:t>and</a:t>
            </a:r>
            <a:r>
              <a:rPr lang="en-US" dirty="0"/>
              <a:t> make sure the filename ends with the right suffix “.</a:t>
            </a:r>
            <a:r>
              <a:rPr lang="en-US" dirty="0" err="1">
                <a:latin typeface="Consolas" panose="020B0609020204030204" pitchFamily="49" charset="0"/>
              </a:rPr>
              <a:t>py</a:t>
            </a:r>
            <a:r>
              <a:rPr lang="en-US" dirty="0"/>
              <a:t>”).</a:t>
            </a:r>
          </a:p>
          <a:p>
            <a:pPr lvl="2"/>
            <a:r>
              <a:rPr lang="en-US" dirty="0"/>
              <a:t>Save the program in a easy to remember location (don’t use the default location – it’s the install location of python and not easy to remember for most).</a:t>
            </a:r>
          </a:p>
          <a:p>
            <a:pPr lvl="1"/>
            <a:r>
              <a:rPr lang="en-US" b="1" dirty="0"/>
              <a:t>Standards for </a:t>
            </a:r>
            <a:r>
              <a:rPr lang="en-US" b="1" dirty="0">
                <a:solidFill>
                  <a:srgbClr val="0000FF"/>
                </a:solidFill>
              </a:rPr>
              <a:t>naming programs</a:t>
            </a:r>
          </a:p>
          <a:p>
            <a:pPr lvl="2"/>
            <a:r>
              <a:rPr lang="en-US" dirty="0"/>
              <a:t>Only use alphabetic or numeric characters in the save name </a:t>
            </a:r>
          </a:p>
          <a:p>
            <a:pPr lvl="2"/>
            <a:r>
              <a:rPr lang="en-US" dirty="0"/>
              <a:t>Don’t include spaces or any other characters!</a:t>
            </a:r>
            <a:endParaRPr lang="en-CA" dirty="0"/>
          </a:p>
        </p:txBody>
      </p:sp>
      <p:pic>
        <p:nvPicPr>
          <p:cNvPr id="5" name="Picture 4"/>
          <p:cNvPicPr>
            <a:picLocks noChangeAspect="1"/>
          </p:cNvPicPr>
          <p:nvPr/>
        </p:nvPicPr>
        <p:blipFill rotWithShape="1">
          <a:blip r:embed="rId2"/>
          <a:srcRect r="23358" b="20772"/>
          <a:stretch/>
        </p:blipFill>
        <p:spPr>
          <a:xfrm>
            <a:off x="762000" y="1600200"/>
            <a:ext cx="3429000" cy="2020660"/>
          </a:xfrm>
          <a:prstGeom prst="rect">
            <a:avLst/>
          </a:prstGeom>
        </p:spPr>
      </p:pic>
      <p:sp>
        <p:nvSpPr>
          <p:cNvPr id="4" name="Freeform: Shape 3">
            <a:extLst>
              <a:ext uri="{FF2B5EF4-FFF2-40B4-BE49-F238E27FC236}">
                <a16:creationId xmlns:a16="http://schemas.microsoft.com/office/drawing/2014/main" xmlns="" id="{CB866E08-94C5-E372-5330-4864C4F54C38}"/>
              </a:ext>
            </a:extLst>
          </p:cNvPr>
          <p:cNvSpPr/>
          <p:nvPr/>
        </p:nvSpPr>
        <p:spPr>
          <a:xfrm>
            <a:off x="1007806" y="3082413"/>
            <a:ext cx="919317" cy="393290"/>
          </a:xfrm>
          <a:custGeom>
            <a:avLst/>
            <a:gdLst>
              <a:gd name="connsiteX0" fmla="*/ 884904 w 919317"/>
              <a:gd name="connsiteY0" fmla="*/ 117987 h 393290"/>
              <a:gd name="connsiteX1" fmla="*/ 806246 w 919317"/>
              <a:gd name="connsiteY1" fmla="*/ 88490 h 393290"/>
              <a:gd name="connsiteX2" fmla="*/ 757084 w 919317"/>
              <a:gd name="connsiteY2" fmla="*/ 68826 h 393290"/>
              <a:gd name="connsiteX3" fmla="*/ 717755 w 919317"/>
              <a:gd name="connsiteY3" fmla="*/ 58993 h 393290"/>
              <a:gd name="connsiteX4" fmla="*/ 688259 w 919317"/>
              <a:gd name="connsiteY4" fmla="*/ 49161 h 393290"/>
              <a:gd name="connsiteX5" fmla="*/ 644013 w 919317"/>
              <a:gd name="connsiteY5" fmla="*/ 29497 h 393290"/>
              <a:gd name="connsiteX6" fmla="*/ 609600 w 919317"/>
              <a:gd name="connsiteY6" fmla="*/ 19664 h 393290"/>
              <a:gd name="connsiteX7" fmla="*/ 570271 w 919317"/>
              <a:gd name="connsiteY7" fmla="*/ 14748 h 393290"/>
              <a:gd name="connsiteX8" fmla="*/ 403123 w 919317"/>
              <a:gd name="connsiteY8" fmla="*/ 4916 h 393290"/>
              <a:gd name="connsiteX9" fmla="*/ 358878 w 919317"/>
              <a:gd name="connsiteY9" fmla="*/ 0 h 393290"/>
              <a:gd name="connsiteX10" fmla="*/ 157317 w 919317"/>
              <a:gd name="connsiteY10" fmla="*/ 14748 h 393290"/>
              <a:gd name="connsiteX11" fmla="*/ 127820 w 919317"/>
              <a:gd name="connsiteY11" fmla="*/ 24581 h 393290"/>
              <a:gd name="connsiteX12" fmla="*/ 63910 w 919317"/>
              <a:gd name="connsiteY12" fmla="*/ 39329 h 393290"/>
              <a:gd name="connsiteX13" fmla="*/ 34413 w 919317"/>
              <a:gd name="connsiteY13" fmla="*/ 54077 h 393290"/>
              <a:gd name="connsiteX14" fmla="*/ 14749 w 919317"/>
              <a:gd name="connsiteY14" fmla="*/ 93406 h 393290"/>
              <a:gd name="connsiteX15" fmla="*/ 0 w 919317"/>
              <a:gd name="connsiteY15" fmla="*/ 117987 h 393290"/>
              <a:gd name="connsiteX16" fmla="*/ 9833 w 919317"/>
              <a:gd name="connsiteY16" fmla="*/ 201561 h 393290"/>
              <a:gd name="connsiteX17" fmla="*/ 19665 w 919317"/>
              <a:gd name="connsiteY17" fmla="*/ 231058 h 393290"/>
              <a:gd name="connsiteX18" fmla="*/ 39329 w 919317"/>
              <a:gd name="connsiteY18" fmla="*/ 280219 h 393290"/>
              <a:gd name="connsiteX19" fmla="*/ 44246 w 919317"/>
              <a:gd name="connsiteY19" fmla="*/ 299884 h 393290"/>
              <a:gd name="connsiteX20" fmla="*/ 63910 w 919317"/>
              <a:gd name="connsiteY20" fmla="*/ 314632 h 393290"/>
              <a:gd name="connsiteX21" fmla="*/ 127820 w 919317"/>
              <a:gd name="connsiteY21" fmla="*/ 334297 h 393290"/>
              <a:gd name="connsiteX22" fmla="*/ 206478 w 919317"/>
              <a:gd name="connsiteY22" fmla="*/ 329381 h 393290"/>
              <a:gd name="connsiteX23" fmla="*/ 235975 w 919317"/>
              <a:gd name="connsiteY23" fmla="*/ 324464 h 393290"/>
              <a:gd name="connsiteX24" fmla="*/ 383459 w 919317"/>
              <a:gd name="connsiteY24" fmla="*/ 334297 h 393290"/>
              <a:gd name="connsiteX25" fmla="*/ 491613 w 919317"/>
              <a:gd name="connsiteY25" fmla="*/ 339213 h 393290"/>
              <a:gd name="connsiteX26" fmla="*/ 545691 w 919317"/>
              <a:gd name="connsiteY26" fmla="*/ 363793 h 393290"/>
              <a:gd name="connsiteX27" fmla="*/ 560439 w 919317"/>
              <a:gd name="connsiteY27" fmla="*/ 378542 h 393290"/>
              <a:gd name="connsiteX28" fmla="*/ 609600 w 919317"/>
              <a:gd name="connsiteY28" fmla="*/ 393290 h 393290"/>
              <a:gd name="connsiteX29" fmla="*/ 752168 w 919317"/>
              <a:gd name="connsiteY29" fmla="*/ 388374 h 393290"/>
              <a:gd name="connsiteX30" fmla="*/ 806246 w 919317"/>
              <a:gd name="connsiteY30" fmla="*/ 363793 h 393290"/>
              <a:gd name="connsiteX31" fmla="*/ 850491 w 919317"/>
              <a:gd name="connsiteY31" fmla="*/ 344129 h 393290"/>
              <a:gd name="connsiteX32" fmla="*/ 875071 w 919317"/>
              <a:gd name="connsiteY32" fmla="*/ 324464 h 393290"/>
              <a:gd name="connsiteX33" fmla="*/ 889820 w 919317"/>
              <a:gd name="connsiteY33" fmla="*/ 319548 h 393290"/>
              <a:gd name="connsiteX34" fmla="*/ 899652 w 919317"/>
              <a:gd name="connsiteY34" fmla="*/ 304800 h 393290"/>
              <a:gd name="connsiteX35" fmla="*/ 914400 w 919317"/>
              <a:gd name="connsiteY35" fmla="*/ 285135 h 393290"/>
              <a:gd name="connsiteX36" fmla="*/ 919317 w 919317"/>
              <a:gd name="connsiteY36" fmla="*/ 152400 h 393290"/>
              <a:gd name="connsiteX37" fmla="*/ 914400 w 919317"/>
              <a:gd name="connsiteY37" fmla="*/ 127819 h 393290"/>
              <a:gd name="connsiteX38" fmla="*/ 865239 w 919317"/>
              <a:gd name="connsiteY38" fmla="*/ 103239 h 393290"/>
              <a:gd name="connsiteX39" fmla="*/ 825910 w 919317"/>
              <a:gd name="connsiteY39" fmla="*/ 98322 h 39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9317" h="393290">
                <a:moveTo>
                  <a:pt x="884904" y="117987"/>
                </a:moveTo>
                <a:cubicBezTo>
                  <a:pt x="836945" y="89213"/>
                  <a:pt x="883925" y="114383"/>
                  <a:pt x="806246" y="88490"/>
                </a:cubicBezTo>
                <a:cubicBezTo>
                  <a:pt x="789502" y="82909"/>
                  <a:pt x="773828" y="74407"/>
                  <a:pt x="757084" y="68826"/>
                </a:cubicBezTo>
                <a:cubicBezTo>
                  <a:pt x="744264" y="64553"/>
                  <a:pt x="730748" y="62705"/>
                  <a:pt x="717755" y="58993"/>
                </a:cubicBezTo>
                <a:cubicBezTo>
                  <a:pt x="707790" y="56146"/>
                  <a:pt x="698091" y="52438"/>
                  <a:pt x="688259" y="49161"/>
                </a:cubicBezTo>
                <a:cubicBezTo>
                  <a:pt x="670857" y="23061"/>
                  <a:pt x="686513" y="38604"/>
                  <a:pt x="644013" y="29497"/>
                </a:cubicBezTo>
                <a:cubicBezTo>
                  <a:pt x="632348" y="26997"/>
                  <a:pt x="621298" y="22004"/>
                  <a:pt x="609600" y="19664"/>
                </a:cubicBezTo>
                <a:cubicBezTo>
                  <a:pt x="596645" y="17073"/>
                  <a:pt x="583449" y="15689"/>
                  <a:pt x="570271" y="14748"/>
                </a:cubicBezTo>
                <a:cubicBezTo>
                  <a:pt x="514601" y="10772"/>
                  <a:pt x="458800" y="8800"/>
                  <a:pt x="403123" y="4916"/>
                </a:cubicBezTo>
                <a:cubicBezTo>
                  <a:pt x="388320" y="3883"/>
                  <a:pt x="373626" y="1639"/>
                  <a:pt x="358878" y="0"/>
                </a:cubicBezTo>
                <a:cubicBezTo>
                  <a:pt x="291691" y="4916"/>
                  <a:pt x="224306" y="7621"/>
                  <a:pt x="157317" y="14748"/>
                </a:cubicBezTo>
                <a:cubicBezTo>
                  <a:pt x="147011" y="15844"/>
                  <a:pt x="137843" y="21943"/>
                  <a:pt x="127820" y="24581"/>
                </a:cubicBezTo>
                <a:cubicBezTo>
                  <a:pt x="106677" y="30145"/>
                  <a:pt x="85213" y="34413"/>
                  <a:pt x="63910" y="39329"/>
                </a:cubicBezTo>
                <a:cubicBezTo>
                  <a:pt x="54078" y="44245"/>
                  <a:pt x="41808" y="45943"/>
                  <a:pt x="34413" y="54077"/>
                </a:cubicBezTo>
                <a:cubicBezTo>
                  <a:pt x="24554" y="64922"/>
                  <a:pt x="21698" y="80501"/>
                  <a:pt x="14749" y="93406"/>
                </a:cubicBezTo>
                <a:cubicBezTo>
                  <a:pt x="10219" y="101819"/>
                  <a:pt x="4916" y="109793"/>
                  <a:pt x="0" y="117987"/>
                </a:cubicBezTo>
                <a:cubicBezTo>
                  <a:pt x="3278" y="145845"/>
                  <a:pt x="5027" y="173926"/>
                  <a:pt x="9833" y="201561"/>
                </a:cubicBezTo>
                <a:cubicBezTo>
                  <a:pt x="11609" y="211772"/>
                  <a:pt x="17335" y="220959"/>
                  <a:pt x="19665" y="231058"/>
                </a:cubicBezTo>
                <a:cubicBezTo>
                  <a:pt x="30283" y="277073"/>
                  <a:pt x="13556" y="254446"/>
                  <a:pt x="39329" y="280219"/>
                </a:cubicBezTo>
                <a:cubicBezTo>
                  <a:pt x="40968" y="286774"/>
                  <a:pt x="40319" y="294386"/>
                  <a:pt x="44246" y="299884"/>
                </a:cubicBezTo>
                <a:cubicBezTo>
                  <a:pt x="49008" y="306551"/>
                  <a:pt x="57243" y="309870"/>
                  <a:pt x="63910" y="314632"/>
                </a:cubicBezTo>
                <a:cubicBezTo>
                  <a:pt x="89909" y="333202"/>
                  <a:pt x="80374" y="324807"/>
                  <a:pt x="127820" y="334297"/>
                </a:cubicBezTo>
                <a:cubicBezTo>
                  <a:pt x="154039" y="332658"/>
                  <a:pt x="180315" y="331760"/>
                  <a:pt x="206478" y="329381"/>
                </a:cubicBezTo>
                <a:cubicBezTo>
                  <a:pt x="216405" y="328478"/>
                  <a:pt x="226011" y="324187"/>
                  <a:pt x="235975" y="324464"/>
                </a:cubicBezTo>
                <a:cubicBezTo>
                  <a:pt x="285226" y="325832"/>
                  <a:pt x="334270" y="331459"/>
                  <a:pt x="383459" y="334297"/>
                </a:cubicBezTo>
                <a:cubicBezTo>
                  <a:pt x="419488" y="336376"/>
                  <a:pt x="455562" y="337574"/>
                  <a:pt x="491613" y="339213"/>
                </a:cubicBezTo>
                <a:cubicBezTo>
                  <a:pt x="517104" y="347710"/>
                  <a:pt x="524273" y="347730"/>
                  <a:pt x="545691" y="363793"/>
                </a:cubicBezTo>
                <a:cubicBezTo>
                  <a:pt x="551253" y="367965"/>
                  <a:pt x="554543" y="374857"/>
                  <a:pt x="560439" y="378542"/>
                </a:cubicBezTo>
                <a:cubicBezTo>
                  <a:pt x="575656" y="388053"/>
                  <a:pt x="592578" y="389886"/>
                  <a:pt x="609600" y="393290"/>
                </a:cubicBezTo>
                <a:cubicBezTo>
                  <a:pt x="657123" y="391651"/>
                  <a:pt x="704704" y="391251"/>
                  <a:pt x="752168" y="388374"/>
                </a:cubicBezTo>
                <a:cubicBezTo>
                  <a:pt x="773199" y="387099"/>
                  <a:pt x="788359" y="373425"/>
                  <a:pt x="806246" y="363793"/>
                </a:cubicBezTo>
                <a:cubicBezTo>
                  <a:pt x="833977" y="348861"/>
                  <a:pt x="828331" y="351515"/>
                  <a:pt x="850491" y="344129"/>
                </a:cubicBezTo>
                <a:cubicBezTo>
                  <a:pt x="858684" y="337574"/>
                  <a:pt x="866173" y="330025"/>
                  <a:pt x="875071" y="324464"/>
                </a:cubicBezTo>
                <a:cubicBezTo>
                  <a:pt x="879466" y="321717"/>
                  <a:pt x="885773" y="322785"/>
                  <a:pt x="889820" y="319548"/>
                </a:cubicBezTo>
                <a:cubicBezTo>
                  <a:pt x="894434" y="315857"/>
                  <a:pt x="896218" y="309608"/>
                  <a:pt x="899652" y="304800"/>
                </a:cubicBezTo>
                <a:cubicBezTo>
                  <a:pt x="904414" y="298133"/>
                  <a:pt x="909484" y="291690"/>
                  <a:pt x="914400" y="285135"/>
                </a:cubicBezTo>
                <a:cubicBezTo>
                  <a:pt x="916039" y="240890"/>
                  <a:pt x="919317" y="196675"/>
                  <a:pt x="919317" y="152400"/>
                </a:cubicBezTo>
                <a:cubicBezTo>
                  <a:pt x="919317" y="144044"/>
                  <a:pt x="918829" y="134905"/>
                  <a:pt x="914400" y="127819"/>
                </a:cubicBezTo>
                <a:cubicBezTo>
                  <a:pt x="906123" y="114577"/>
                  <a:pt x="877616" y="105891"/>
                  <a:pt x="865239" y="103239"/>
                </a:cubicBezTo>
                <a:cubicBezTo>
                  <a:pt x="852321" y="100471"/>
                  <a:pt x="825910" y="98322"/>
                  <a:pt x="825910" y="98322"/>
                </a:cubicBezTo>
              </a:path>
            </a:pathLst>
          </a:cu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Tree>
    <p:extLst>
      <p:ext uri="{BB962C8B-B14F-4D97-AF65-F5344CB8AC3E}">
        <p14:creationId xmlns:p14="http://schemas.microsoft.com/office/powerpoint/2010/main" val="3206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a:t>
            </a:r>
            <a:r>
              <a:rPr lang="en-US" b="1" dirty="0"/>
              <a:t>Running</a:t>
            </a:r>
            <a:r>
              <a:rPr lang="en-US" dirty="0"/>
              <a:t> Programs: Windows (5)</a:t>
            </a:r>
            <a:endParaRPr lang="en-CA" dirty="0"/>
          </a:p>
        </p:txBody>
      </p:sp>
      <p:sp>
        <p:nvSpPr>
          <p:cNvPr id="3" name="Content Placeholder 2"/>
          <p:cNvSpPr>
            <a:spLocks noGrp="1"/>
          </p:cNvSpPr>
          <p:nvPr>
            <p:ph idx="1"/>
          </p:nvPr>
        </p:nvSpPr>
        <p:spPr/>
        <p:txBody>
          <a:bodyPr/>
          <a:lstStyle/>
          <a:p>
            <a:r>
              <a:rPr lang="en-US" b="1" dirty="0"/>
              <a:t>Step 4</a:t>
            </a:r>
            <a:r>
              <a:rPr lang="en-US" dirty="0"/>
              <a:t>: Running your program</a:t>
            </a:r>
            <a:r>
              <a:rPr lang="en-CA" dirty="0"/>
              <a:t> </a:t>
            </a:r>
          </a:p>
          <a:p>
            <a:pPr lvl="1"/>
            <a:r>
              <a:rPr lang="en-CA" dirty="0"/>
              <a:t>Via the menu: </a:t>
            </a:r>
            <a:r>
              <a:rPr lang="en-CA" dirty="0">
                <a:latin typeface="Consolas" panose="020B0609020204030204" pitchFamily="49" charset="0"/>
              </a:rPr>
              <a:t>Run-&gt;Run Module</a:t>
            </a:r>
          </a:p>
          <a:p>
            <a:pPr lvl="1"/>
            <a:r>
              <a:rPr lang="en-US" dirty="0"/>
              <a:t>Via key board shortcut: </a:t>
            </a:r>
            <a:r>
              <a:rPr lang="en-US" dirty="0">
                <a:latin typeface="Consolas" panose="020B0609020204030204" pitchFamily="49" charset="0"/>
              </a:rPr>
              <a:t>F5</a:t>
            </a:r>
            <a:endParaRPr lang="en-CA" dirty="0">
              <a:latin typeface="Consolas" panose="020B0609020204030204" pitchFamily="49" charset="0"/>
            </a:endParaRPr>
          </a:p>
        </p:txBody>
      </p:sp>
    </p:spTree>
    <p:extLst>
      <p:ext uri="{BB962C8B-B14F-4D97-AF65-F5344CB8AC3E}">
        <p14:creationId xmlns:p14="http://schemas.microsoft.com/office/powerpoint/2010/main" val="2555214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Previously Created Programs</a:t>
            </a:r>
            <a:endParaRPr lang="en-CA" dirty="0"/>
          </a:p>
        </p:txBody>
      </p:sp>
      <p:sp>
        <p:nvSpPr>
          <p:cNvPr id="3" name="Content Placeholder 2"/>
          <p:cNvSpPr>
            <a:spLocks noGrp="1"/>
          </p:cNvSpPr>
          <p:nvPr>
            <p:ph idx="1"/>
          </p:nvPr>
        </p:nvSpPr>
        <p:spPr/>
        <p:txBody>
          <a:bodyPr/>
          <a:lstStyle/>
          <a:p>
            <a:r>
              <a:rPr lang="en-US" dirty="0"/>
              <a:t>Do this through the editor (IDLE): </a:t>
            </a:r>
          </a:p>
          <a:p>
            <a:r>
              <a:rPr lang="en-US" dirty="0"/>
              <a:t>Menu options: </a:t>
            </a:r>
            <a:r>
              <a:rPr lang="en-US" dirty="0">
                <a:latin typeface="Consolas" panose="020B0609020204030204" pitchFamily="49" charset="0"/>
              </a:rPr>
              <a:t>File-&gt;Open</a:t>
            </a:r>
          </a:p>
          <a:p>
            <a:r>
              <a:rPr lang="en-US" dirty="0">
                <a:solidFill>
                  <a:srgbClr val="FF0000"/>
                </a:solidFill>
              </a:rPr>
              <a:t>Do not try to ‘click’ on the file (Windows users)</a:t>
            </a:r>
          </a:p>
          <a:p>
            <a:pPr lvl="1"/>
            <a:r>
              <a:rPr lang="en-US" dirty="0"/>
              <a:t>Windows: by default the operating system will try to run python programs (not allow you to edit it).</a:t>
            </a:r>
          </a:p>
        </p:txBody>
      </p:sp>
    </p:spTree>
    <p:extLst>
      <p:ext uri="{BB962C8B-B14F-4D97-AF65-F5344CB8AC3E}">
        <p14:creationId xmlns:p14="http://schemas.microsoft.com/office/powerpoint/2010/main" val="203642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Version Of IDLE</a:t>
            </a:r>
            <a:endParaRPr lang="en-CA" dirty="0"/>
          </a:p>
        </p:txBody>
      </p:sp>
      <p:sp>
        <p:nvSpPr>
          <p:cNvPr id="3" name="Content Placeholder 2"/>
          <p:cNvSpPr>
            <a:spLocks noGrp="1"/>
          </p:cNvSpPr>
          <p:nvPr>
            <p:ph idx="1"/>
          </p:nvPr>
        </p:nvSpPr>
        <p:spPr/>
        <p:txBody>
          <a:bodyPr/>
          <a:lstStyle/>
          <a:p>
            <a:r>
              <a:rPr lang="en-US" dirty="0" smtClean="0"/>
              <a:t>It should appear similar to the Windows version (or even the Linux version installed on the computers in the tutorial room).</a:t>
            </a:r>
          </a:p>
          <a:p>
            <a:r>
              <a:rPr lang="en-US" dirty="0" smtClean="0"/>
              <a:t>But you need to keep in mind that the menu bar on a MAC does not appear in the same location as the current application (i.e. in the image below the user has had to move IDLE window to just below the menu bar).</a:t>
            </a:r>
          </a:p>
          <a:p>
            <a:endParaRPr lang="en-US" dirty="0"/>
          </a:p>
          <a:p>
            <a:endParaRPr lang="en-US" dirty="0" smtClean="0"/>
          </a:p>
          <a:p>
            <a:endParaRPr lang="en-US" dirty="0"/>
          </a:p>
          <a:p>
            <a:endParaRPr lang="en-US" dirty="0" smtClean="0"/>
          </a:p>
          <a:p>
            <a:r>
              <a:rPr lang="en-US" dirty="0" smtClean="0"/>
              <a:t>If you wish to customize the configuration of the menu:</a:t>
            </a:r>
          </a:p>
          <a:p>
            <a:pPr lvl="1"/>
            <a:r>
              <a:rPr lang="en-US" dirty="0">
                <a:hlinkClick r:id="rId2"/>
              </a:rPr>
              <a:t>https://</a:t>
            </a:r>
            <a:r>
              <a:rPr lang="en-US" dirty="0" smtClean="0">
                <a:hlinkClick r:id="rId2"/>
              </a:rPr>
              <a:t>discussions.apple.com/thread/252656653?sortBy=best</a:t>
            </a:r>
            <a:endParaRPr lang="en-US" dirty="0" smtClean="0"/>
          </a:p>
          <a:p>
            <a:endParaRPr lang="en-CA" dirty="0"/>
          </a:p>
        </p:txBody>
      </p:sp>
      <p:grpSp>
        <p:nvGrpSpPr>
          <p:cNvPr id="11" name="Group 10"/>
          <p:cNvGrpSpPr/>
          <p:nvPr/>
        </p:nvGrpSpPr>
        <p:grpSpPr>
          <a:xfrm>
            <a:off x="685800" y="3505200"/>
            <a:ext cx="5257800" cy="1752600"/>
            <a:chOff x="685800" y="3429000"/>
            <a:chExt cx="5257800" cy="1752600"/>
          </a:xfrm>
        </p:grpSpPr>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 t="9518" r="63946" b="72622"/>
            <a:stretch/>
          </p:blipFill>
          <p:spPr bwMode="auto">
            <a:xfrm>
              <a:off x="762000" y="3429000"/>
              <a:ext cx="4978400" cy="152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685800" y="4904601"/>
              <a:ext cx="525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200" b="1" dirty="0" smtClean="0">
                  <a:solidFill>
                    <a:srgbClr val="FF0000"/>
                  </a:solidFill>
                </a:rPr>
                <a:t>Image: Screengrab by James Tam from a student computer (with permission).</a:t>
              </a:r>
              <a:endParaRPr lang="en-CA" sz="1200" b="1" dirty="0" smtClean="0">
                <a:solidFill>
                  <a:srgbClr val="FF0000"/>
                </a:solidFill>
              </a:endParaRPr>
            </a:p>
          </p:txBody>
        </p:sp>
      </p:grpSp>
    </p:spTree>
    <p:extLst>
      <p:ext uri="{BB962C8B-B14F-4D97-AF65-F5344CB8AC3E}">
        <p14:creationId xmlns:p14="http://schemas.microsoft.com/office/powerpoint/2010/main" val="187299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Do Not Click On The Python File</a:t>
            </a:r>
            <a:endParaRPr lang="en-CA" dirty="0"/>
          </a:p>
        </p:txBody>
      </p:sp>
      <p:sp>
        <p:nvSpPr>
          <p:cNvPr id="3" name="Content Placeholder 2"/>
          <p:cNvSpPr>
            <a:spLocks noGrp="1"/>
          </p:cNvSpPr>
          <p:nvPr>
            <p:ph idx="1"/>
          </p:nvPr>
        </p:nvSpPr>
        <p:spPr/>
        <p:txBody>
          <a:bodyPr/>
          <a:lstStyle/>
          <a:p>
            <a:r>
              <a:rPr lang="en-US" b="1" dirty="0"/>
              <a:t>Why you </a:t>
            </a:r>
            <a:r>
              <a:rPr lang="en-US" b="1" dirty="0" smtClean="0"/>
              <a:t>should not </a:t>
            </a:r>
            <a:r>
              <a:rPr lang="en-US" dirty="0"/>
              <a:t>run your program by clicking on it!</a:t>
            </a:r>
          </a:p>
          <a:p>
            <a:pPr lvl="1"/>
            <a:r>
              <a:rPr lang="en-US" dirty="0"/>
              <a:t>By default Windows will try to run the program in a new popup window and then close the window after the program finishes.</a:t>
            </a:r>
          </a:p>
          <a:p>
            <a:pPr lvl="1"/>
            <a:r>
              <a:rPr lang="en-US" dirty="0" smtClean="0"/>
              <a:t>FYI</a:t>
            </a:r>
            <a:r>
              <a:rPr lang="en-US" dirty="0"/>
              <a:t>: don’t send python programs. </a:t>
            </a:r>
            <a:r>
              <a:rPr lang="en-US" dirty="0" smtClean="0"/>
              <a:t>The </a:t>
            </a:r>
            <a:r>
              <a:rPr lang="en-US" dirty="0"/>
              <a:t>university MS-Exchange email server will block such file attachments.</a:t>
            </a:r>
          </a:p>
          <a:p>
            <a:pPr lvl="2"/>
            <a:r>
              <a:rPr lang="en-US" dirty="0"/>
              <a:t>Workaround for mailing a python program: rename the file name from </a:t>
            </a:r>
            <a:r>
              <a:rPr lang="en-US" dirty="0">
                <a:latin typeface="Consolas" panose="020B0609020204030204" pitchFamily="49" charset="0"/>
              </a:rPr>
              <a:t>.</a:t>
            </a:r>
            <a:r>
              <a:rPr lang="en-US" dirty="0" err="1">
                <a:latin typeface="Consolas" panose="020B0609020204030204" pitchFamily="49" charset="0"/>
              </a:rPr>
              <a:t>py</a:t>
            </a:r>
            <a:r>
              <a:rPr lang="en-US" dirty="0">
                <a:latin typeface="Consolas" panose="020B0609020204030204" pitchFamily="49" charset="0"/>
              </a:rPr>
              <a:t> </a:t>
            </a:r>
            <a:r>
              <a:rPr lang="en-US" dirty="0"/>
              <a:t>to .</a:t>
            </a:r>
            <a:r>
              <a:rPr lang="en-US" dirty="0">
                <a:latin typeface="Consolas" panose="020B0609020204030204" pitchFamily="49" charset="0"/>
              </a:rPr>
              <a:t>txt</a:t>
            </a:r>
            <a:r>
              <a:rPr lang="en-US" dirty="0"/>
              <a:t> before attaching it</a:t>
            </a:r>
            <a:r>
              <a:rPr lang="en-US" dirty="0" smtClean="0"/>
              <a:t>.</a:t>
            </a:r>
          </a:p>
          <a:p>
            <a:pPr lvl="3"/>
            <a:r>
              <a:rPr lang="en-US" dirty="0"/>
              <a:t>How to rename a file in Windows 10: </a:t>
            </a:r>
          </a:p>
          <a:p>
            <a:pPr lvl="4"/>
            <a:r>
              <a:rPr lang="en-US" dirty="0">
                <a:hlinkClick r:id="rId2"/>
              </a:rPr>
              <a:t>https://www.howtogeek.com/665514/6-ways-to-rename-files-and-folders-in-windows-10/</a:t>
            </a:r>
            <a:endParaRPr lang="en-US" dirty="0"/>
          </a:p>
          <a:p>
            <a:pPr lvl="3"/>
            <a:r>
              <a:rPr lang="en-US" dirty="0"/>
              <a:t>(How to view filename extensions in Windows 10):</a:t>
            </a:r>
          </a:p>
          <a:p>
            <a:pPr lvl="4"/>
            <a:r>
              <a:rPr lang="en-CA" dirty="0">
                <a:hlinkClick r:id="rId3"/>
              </a:rPr>
              <a:t>https://www.howtogeek.com/205086/beginner-how-to-make-windows-show-file-extensions/</a:t>
            </a:r>
            <a:endParaRPr lang="en-CA" dirty="0"/>
          </a:p>
          <a:p>
            <a:pPr lvl="3"/>
            <a:r>
              <a:rPr lang="en-US" dirty="0"/>
              <a:t>A MAC resource:</a:t>
            </a:r>
          </a:p>
          <a:p>
            <a:pPr lvl="4"/>
            <a:r>
              <a:rPr lang="en-US" dirty="0">
                <a:hlinkClick r:id="rId4"/>
              </a:rPr>
              <a:t>https://</a:t>
            </a:r>
            <a:r>
              <a:rPr lang="en-US" dirty="0" smtClean="0">
                <a:hlinkClick r:id="rId4"/>
              </a:rPr>
              <a:t>support.apple.com/en-ca/guide/mac-help/mchlp2304/mac</a:t>
            </a:r>
            <a:endParaRPr lang="en-US" dirty="0"/>
          </a:p>
          <a:p>
            <a:pPr lvl="2"/>
            <a:r>
              <a:rPr lang="en-US" dirty="0">
                <a:solidFill>
                  <a:srgbClr val="FF0000"/>
                </a:solidFill>
              </a:rPr>
              <a:t>Don’t copy-paste the code into </a:t>
            </a:r>
            <a:r>
              <a:rPr lang="en-US" dirty="0" smtClean="0">
                <a:solidFill>
                  <a:srgbClr val="FF0000"/>
                </a:solidFill>
              </a:rPr>
              <a:t>email because it may introduce new errors.</a:t>
            </a:r>
            <a:endParaRPr lang="en-US" dirty="0">
              <a:solidFill>
                <a:srgbClr val="FF0000"/>
              </a:solidFill>
            </a:endParaRPr>
          </a:p>
          <a:p>
            <a:pPr lvl="4"/>
            <a:endParaRPr lang="en-CA" dirty="0"/>
          </a:p>
        </p:txBody>
      </p:sp>
      <p:sp>
        <p:nvSpPr>
          <p:cNvPr id="4" name="TextBox 3"/>
          <p:cNvSpPr txBox="1"/>
          <p:nvPr/>
        </p:nvSpPr>
        <p:spPr bwMode="auto">
          <a:xfrm>
            <a:off x="609600" y="6122313"/>
            <a:ext cx="815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400" dirty="0">
                <a:solidFill>
                  <a:schemeClr val="tx1">
                    <a:lumMod val="95000"/>
                    <a:lumOff val="5000"/>
                  </a:schemeClr>
                </a:solidFill>
                <a:latin typeface="Arial" panose="020B0604020202020204" pitchFamily="34" charset="0"/>
                <a:hlinkClick r:id="rId5" action="ppaction://hlinkfile"/>
              </a:rPr>
              <a:t>Video</a:t>
            </a:r>
            <a:r>
              <a:rPr lang="en-US" sz="1400" dirty="0">
                <a:solidFill>
                  <a:schemeClr val="tx1">
                    <a:lumMod val="95000"/>
                    <a:lumOff val="5000"/>
                  </a:schemeClr>
                </a:solidFill>
                <a:latin typeface="Arial" panose="020B0604020202020204" pitchFamily="34" charset="0"/>
              </a:rPr>
              <a:t>: showing how useless it is to just click on a file containing a python program (use the method that will be covered shortly): </a:t>
            </a:r>
            <a:r>
              <a:rPr lang="en-US" sz="1000" dirty="0">
                <a:solidFill>
                  <a:schemeClr val="tx1">
                    <a:lumMod val="95000"/>
                    <a:lumOff val="5000"/>
                  </a:schemeClr>
                </a:solidFill>
                <a:latin typeface="Consolas" panose="020B0609020204030204" pitchFamily="49" charset="0"/>
                <a:hlinkClick r:id="rId6"/>
              </a:rPr>
              <a:t>https://pages.cpsc.ucalgary.ca/~tamj/resources/python/Clicking_on_a_python_program_annotated.mp4</a:t>
            </a:r>
            <a:endParaRPr lang="en-US" sz="1200" dirty="0">
              <a:solidFill>
                <a:schemeClr val="tx1">
                  <a:lumMod val="95000"/>
                  <a:lumOff val="5000"/>
                </a:schemeClr>
              </a:solidFill>
              <a:latin typeface="Arial" panose="020B0604020202020204" pitchFamily="34" charset="0"/>
            </a:endParaRPr>
          </a:p>
          <a:p>
            <a:endParaRPr lang="en-CA" sz="1200" dirty="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13662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dirty="0" smtClean="0"/>
              <a:t>Example Program To Type Into Each Editor</a:t>
            </a:r>
            <a:endParaRPr lang="en-US" altLang="en-US" dirty="0"/>
          </a:p>
        </p:txBody>
      </p:sp>
      <p:sp>
        <p:nvSpPr>
          <p:cNvPr id="210948" name="Rectangle 4"/>
          <p:cNvSpPr>
            <a:spLocks noChangeArrowheads="1"/>
          </p:cNvSpPr>
          <p:nvPr/>
        </p:nvSpPr>
        <p:spPr bwMode="auto">
          <a:xfrm>
            <a:off x="1066800" y="1447800"/>
            <a:ext cx="7010400" cy="464820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("hello")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Embedded Video (In Case You Can’t See It Via The Link On The Last Screen).</a:t>
            </a:r>
            <a:endParaRPr lang="en-CA" dirty="0"/>
          </a:p>
        </p:txBody>
      </p:sp>
      <p:pic>
        <p:nvPicPr>
          <p:cNvPr id="4" name="Clicking_on_a_python_program_annota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533525"/>
            <a:ext cx="8229600" cy="4629150"/>
          </a:xfrm>
          <a:prstGeom prst="rect">
            <a:avLst/>
          </a:prstGeom>
        </p:spPr>
      </p:pic>
    </p:spTree>
    <p:extLst>
      <p:ext uri="{BB962C8B-B14F-4D97-AF65-F5344CB8AC3E}">
        <p14:creationId xmlns:p14="http://schemas.microsoft.com/office/powerpoint/2010/main" val="3986847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PyCharm</a:t>
            </a:r>
            <a:endParaRPr lang="en-CA" dirty="0"/>
          </a:p>
        </p:txBody>
      </p:sp>
    </p:spTree>
    <p:extLst>
      <p:ext uri="{BB962C8B-B14F-4D97-AF65-F5344CB8AC3E}">
        <p14:creationId xmlns:p14="http://schemas.microsoft.com/office/powerpoint/2010/main" val="400856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1412" y="1752600"/>
            <a:ext cx="4467225" cy="3438525"/>
          </a:xfrm>
          <a:prstGeom prst="rect">
            <a:avLst/>
          </a:prstGeom>
        </p:spPr>
      </p:pic>
      <p:sp>
        <p:nvSpPr>
          <p:cNvPr id="2" name="Title 1"/>
          <p:cNvSpPr>
            <a:spLocks noGrp="1"/>
          </p:cNvSpPr>
          <p:nvPr>
            <p:ph type="title"/>
          </p:nvPr>
        </p:nvSpPr>
        <p:spPr/>
        <p:txBody>
          <a:bodyPr/>
          <a:lstStyle/>
          <a:p>
            <a:r>
              <a:rPr lang="en-US" dirty="0" smtClean="0"/>
              <a:t>Create A New Project</a:t>
            </a:r>
            <a:endParaRPr lang="en-CA" dirty="0"/>
          </a:p>
        </p:txBody>
      </p:sp>
    </p:spTree>
    <p:extLst>
      <p:ext uri="{BB962C8B-B14F-4D97-AF65-F5344CB8AC3E}">
        <p14:creationId xmlns:p14="http://schemas.microsoft.com/office/powerpoint/2010/main" val="221604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In A Good Project Name</a:t>
            </a:r>
            <a:endParaRPr lang="en-CA" dirty="0"/>
          </a:p>
        </p:txBody>
      </p:sp>
      <p:pic>
        <p:nvPicPr>
          <p:cNvPr id="3" name="Picture 2"/>
          <p:cNvPicPr>
            <a:picLocks noChangeAspect="1"/>
          </p:cNvPicPr>
          <p:nvPr/>
        </p:nvPicPr>
        <p:blipFill>
          <a:blip r:embed="rId2"/>
          <a:stretch>
            <a:fillRect/>
          </a:stretch>
        </p:blipFill>
        <p:spPr>
          <a:xfrm>
            <a:off x="440094" y="1676400"/>
            <a:ext cx="6105525" cy="5032110"/>
          </a:xfrm>
          <a:prstGeom prst="rect">
            <a:avLst/>
          </a:prstGeom>
        </p:spPr>
      </p:pic>
    </p:spTree>
    <p:extLst>
      <p:ext uri="{BB962C8B-B14F-4D97-AF65-F5344CB8AC3E}">
        <p14:creationId xmlns:p14="http://schemas.microsoft.com/office/powerpoint/2010/main" val="353524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Either 1 Or 2 (Irrelevant For First Project)</a:t>
            </a:r>
            <a:endParaRPr lang="en-CA" dirty="0"/>
          </a:p>
        </p:txBody>
      </p:sp>
      <p:pic>
        <p:nvPicPr>
          <p:cNvPr id="3" name="Picture 2"/>
          <p:cNvPicPr>
            <a:picLocks noChangeAspect="1"/>
          </p:cNvPicPr>
          <p:nvPr/>
        </p:nvPicPr>
        <p:blipFill>
          <a:blip r:embed="rId2"/>
          <a:stretch>
            <a:fillRect/>
          </a:stretch>
        </p:blipFill>
        <p:spPr>
          <a:xfrm>
            <a:off x="1857375" y="2366962"/>
            <a:ext cx="5429250" cy="2124075"/>
          </a:xfrm>
          <a:prstGeom prst="rect">
            <a:avLst/>
          </a:prstGeom>
        </p:spPr>
      </p:pic>
    </p:spTree>
    <p:extLst>
      <p:ext uri="{BB962C8B-B14F-4D97-AF65-F5344CB8AC3E}">
        <p14:creationId xmlns:p14="http://schemas.microsoft.com/office/powerpoint/2010/main" val="382427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File (To Store The Program)</a:t>
            </a:r>
            <a:endParaRPr lang="en-CA" dirty="0"/>
          </a:p>
        </p:txBody>
      </p:sp>
      <p:pic>
        <p:nvPicPr>
          <p:cNvPr id="4" name="Picture 3"/>
          <p:cNvPicPr>
            <a:picLocks noChangeAspect="1"/>
          </p:cNvPicPr>
          <p:nvPr/>
        </p:nvPicPr>
        <p:blipFill>
          <a:blip r:embed="rId2"/>
          <a:stretch>
            <a:fillRect/>
          </a:stretch>
        </p:blipFill>
        <p:spPr>
          <a:xfrm>
            <a:off x="609600" y="1981200"/>
            <a:ext cx="5335016" cy="4495800"/>
          </a:xfrm>
          <a:prstGeom prst="rect">
            <a:avLst/>
          </a:prstGeom>
        </p:spPr>
      </p:pic>
    </p:spTree>
    <p:extLst>
      <p:ext uri="{BB962C8B-B14F-4D97-AF65-F5344CB8AC3E}">
        <p14:creationId xmlns:p14="http://schemas.microsoft.com/office/powerpoint/2010/main" val="405312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In A Descriptive Name For Program</a:t>
            </a:r>
            <a:endParaRPr lang="en-CA" dirty="0"/>
          </a:p>
        </p:txBody>
      </p:sp>
      <p:pic>
        <p:nvPicPr>
          <p:cNvPr id="6" name="Picture 5"/>
          <p:cNvPicPr>
            <a:picLocks noChangeAspect="1"/>
          </p:cNvPicPr>
          <p:nvPr/>
        </p:nvPicPr>
        <p:blipFill>
          <a:blip r:embed="rId2"/>
          <a:stretch>
            <a:fillRect/>
          </a:stretch>
        </p:blipFill>
        <p:spPr>
          <a:xfrm>
            <a:off x="990600" y="2133601"/>
            <a:ext cx="6934200" cy="3090622"/>
          </a:xfrm>
          <a:prstGeom prst="rect">
            <a:avLst/>
          </a:prstGeom>
        </p:spPr>
      </p:pic>
      <p:sp>
        <p:nvSpPr>
          <p:cNvPr id="7" name="Rectangle 6"/>
          <p:cNvSpPr/>
          <p:nvPr/>
        </p:nvSpPr>
        <p:spPr>
          <a:xfrm>
            <a:off x="76200" y="2362200"/>
            <a:ext cx="1066800" cy="9144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name</a:t>
            </a:r>
            <a:endParaRPr lang="en-CA" dirty="0" smtClean="0">
              <a:solidFill>
                <a:schemeClr val="tx1"/>
              </a:solidFill>
            </a:endParaRPr>
          </a:p>
        </p:txBody>
      </p:sp>
      <p:sp>
        <p:nvSpPr>
          <p:cNvPr id="8" name="Rectangle 7"/>
          <p:cNvSpPr/>
          <p:nvPr/>
        </p:nvSpPr>
        <p:spPr>
          <a:xfrm>
            <a:off x="7917024" y="3429000"/>
            <a:ext cx="1066800" cy="9144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File type (select this one)</a:t>
            </a:r>
            <a:endParaRPr lang="en-CA" dirty="0" smtClean="0">
              <a:solidFill>
                <a:schemeClr val="tx1"/>
              </a:solidFill>
            </a:endParaRPr>
          </a:p>
        </p:txBody>
      </p:sp>
    </p:spTree>
    <p:extLst>
      <p:ext uri="{BB962C8B-B14F-4D97-AF65-F5344CB8AC3E}">
        <p14:creationId xmlns:p14="http://schemas.microsoft.com/office/powerpoint/2010/main" val="13116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Your Program Into The Editor</a:t>
            </a:r>
            <a:endParaRPr lang="en-CA" dirty="0"/>
          </a:p>
        </p:txBody>
      </p:sp>
      <p:pic>
        <p:nvPicPr>
          <p:cNvPr id="3" name="Picture 2"/>
          <p:cNvPicPr>
            <a:picLocks noChangeAspect="1"/>
          </p:cNvPicPr>
          <p:nvPr/>
        </p:nvPicPr>
        <p:blipFill>
          <a:blip r:embed="rId2"/>
          <a:stretch>
            <a:fillRect/>
          </a:stretch>
        </p:blipFill>
        <p:spPr>
          <a:xfrm>
            <a:off x="1" y="1752600"/>
            <a:ext cx="7467600" cy="3407463"/>
          </a:xfrm>
          <a:prstGeom prst="rect">
            <a:avLst/>
          </a:prstGeom>
        </p:spPr>
      </p:pic>
      <p:sp>
        <p:nvSpPr>
          <p:cNvPr id="4" name="Right Brace 3"/>
          <p:cNvSpPr/>
          <p:nvPr/>
        </p:nvSpPr>
        <p:spPr bwMode="auto">
          <a:xfrm>
            <a:off x="6934200" y="2389531"/>
            <a:ext cx="533401" cy="2106269"/>
          </a:xfrm>
          <a:prstGeom prst="rightBrace">
            <a:avLst/>
          </a:prstGeom>
          <a:ln w="3810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FF"/>
              </a:solidFill>
            </a:endParaRPr>
          </a:p>
        </p:txBody>
      </p:sp>
      <p:sp>
        <p:nvSpPr>
          <p:cNvPr id="5" name="Right Brace 4"/>
          <p:cNvSpPr/>
          <p:nvPr/>
        </p:nvSpPr>
        <p:spPr bwMode="auto">
          <a:xfrm rot="10800000">
            <a:off x="3761875" y="2403196"/>
            <a:ext cx="533401" cy="2106269"/>
          </a:xfrm>
          <a:prstGeom prst="rightBrace">
            <a:avLst/>
          </a:prstGeom>
          <a:ln w="3810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FF"/>
              </a:solidFill>
            </a:endParaRPr>
          </a:p>
        </p:txBody>
      </p:sp>
      <p:sp>
        <p:nvSpPr>
          <p:cNvPr id="7" name="Rectangle 6"/>
          <p:cNvSpPr/>
          <p:nvPr/>
        </p:nvSpPr>
        <p:spPr>
          <a:xfrm>
            <a:off x="7615988" y="2999130"/>
            <a:ext cx="1223211" cy="111567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Type in your program here</a:t>
            </a:r>
            <a:endParaRPr lang="en-CA" dirty="0" smtClean="0">
              <a:solidFill>
                <a:schemeClr val="tx1"/>
              </a:solidFill>
            </a:endParaRPr>
          </a:p>
        </p:txBody>
      </p:sp>
      <p:sp>
        <p:nvSpPr>
          <p:cNvPr id="8" name="Rectangle 4"/>
          <p:cNvSpPr>
            <a:spLocks noChangeArrowheads="1"/>
          </p:cNvSpPr>
          <p:nvPr/>
        </p:nvSpPr>
        <p:spPr bwMode="auto">
          <a:xfrm>
            <a:off x="2390276" y="5183531"/>
            <a:ext cx="1905000" cy="68580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("hello")</a:t>
            </a:r>
          </a:p>
        </p:txBody>
      </p:sp>
      <p:sp>
        <p:nvSpPr>
          <p:cNvPr id="11" name="Freeform 10"/>
          <p:cNvSpPr/>
          <p:nvPr/>
        </p:nvSpPr>
        <p:spPr>
          <a:xfrm>
            <a:off x="3356811" y="2478505"/>
            <a:ext cx="3272589" cy="2719137"/>
          </a:xfrm>
          <a:custGeom>
            <a:avLst/>
            <a:gdLst>
              <a:gd name="connsiteX0" fmla="*/ 0 w 3272589"/>
              <a:gd name="connsiteY0" fmla="*/ 2719137 h 2719137"/>
              <a:gd name="connsiteX1" fmla="*/ 24063 w 3272589"/>
              <a:gd name="connsiteY1" fmla="*/ 2562727 h 2719137"/>
              <a:gd name="connsiteX2" fmla="*/ 36094 w 3272589"/>
              <a:gd name="connsiteY2" fmla="*/ 2502569 h 2719137"/>
              <a:gd name="connsiteX3" fmla="*/ 84221 w 3272589"/>
              <a:gd name="connsiteY3" fmla="*/ 2442411 h 2719137"/>
              <a:gd name="connsiteX4" fmla="*/ 108284 w 3272589"/>
              <a:gd name="connsiteY4" fmla="*/ 2406316 h 2719137"/>
              <a:gd name="connsiteX5" fmla="*/ 180473 w 3272589"/>
              <a:gd name="connsiteY5" fmla="*/ 2394284 h 2719137"/>
              <a:gd name="connsiteX6" fmla="*/ 216568 w 3272589"/>
              <a:gd name="connsiteY6" fmla="*/ 2382253 h 2719137"/>
              <a:gd name="connsiteX7" fmla="*/ 360947 w 3272589"/>
              <a:gd name="connsiteY7" fmla="*/ 2358190 h 2719137"/>
              <a:gd name="connsiteX8" fmla="*/ 469231 w 3272589"/>
              <a:gd name="connsiteY8" fmla="*/ 2334127 h 2719137"/>
              <a:gd name="connsiteX9" fmla="*/ 505326 w 3272589"/>
              <a:gd name="connsiteY9" fmla="*/ 2322095 h 2719137"/>
              <a:gd name="connsiteX10" fmla="*/ 938463 w 3272589"/>
              <a:gd name="connsiteY10" fmla="*/ 2310063 h 2719137"/>
              <a:gd name="connsiteX11" fmla="*/ 1118936 w 3272589"/>
              <a:gd name="connsiteY11" fmla="*/ 2298032 h 2719137"/>
              <a:gd name="connsiteX12" fmla="*/ 1323473 w 3272589"/>
              <a:gd name="connsiteY12" fmla="*/ 2261937 h 2719137"/>
              <a:gd name="connsiteX13" fmla="*/ 1503947 w 3272589"/>
              <a:gd name="connsiteY13" fmla="*/ 2249906 h 2719137"/>
              <a:gd name="connsiteX14" fmla="*/ 1708484 w 3272589"/>
              <a:gd name="connsiteY14" fmla="*/ 2213811 h 2719137"/>
              <a:gd name="connsiteX15" fmla="*/ 1852863 w 3272589"/>
              <a:gd name="connsiteY15" fmla="*/ 2201779 h 2719137"/>
              <a:gd name="connsiteX16" fmla="*/ 1913021 w 3272589"/>
              <a:gd name="connsiteY16" fmla="*/ 2189748 h 2719137"/>
              <a:gd name="connsiteX17" fmla="*/ 2045368 w 3272589"/>
              <a:gd name="connsiteY17" fmla="*/ 2153653 h 2719137"/>
              <a:gd name="connsiteX18" fmla="*/ 2117557 w 3272589"/>
              <a:gd name="connsiteY18" fmla="*/ 2141621 h 2719137"/>
              <a:gd name="connsiteX19" fmla="*/ 2165684 w 3272589"/>
              <a:gd name="connsiteY19" fmla="*/ 2117558 h 2719137"/>
              <a:gd name="connsiteX20" fmla="*/ 2261936 w 3272589"/>
              <a:gd name="connsiteY20" fmla="*/ 2093495 h 2719137"/>
              <a:gd name="connsiteX21" fmla="*/ 2322094 w 3272589"/>
              <a:gd name="connsiteY21" fmla="*/ 2057400 h 2719137"/>
              <a:gd name="connsiteX22" fmla="*/ 2358189 w 3272589"/>
              <a:gd name="connsiteY22" fmla="*/ 2021306 h 2719137"/>
              <a:gd name="connsiteX23" fmla="*/ 2430378 w 3272589"/>
              <a:gd name="connsiteY23" fmla="*/ 1985211 h 2719137"/>
              <a:gd name="connsiteX24" fmla="*/ 2550694 w 3272589"/>
              <a:gd name="connsiteY24" fmla="*/ 1925053 h 2719137"/>
              <a:gd name="connsiteX25" fmla="*/ 2622884 w 3272589"/>
              <a:gd name="connsiteY25" fmla="*/ 1876927 h 2719137"/>
              <a:gd name="connsiteX26" fmla="*/ 2671010 w 3272589"/>
              <a:gd name="connsiteY26" fmla="*/ 1852863 h 2719137"/>
              <a:gd name="connsiteX27" fmla="*/ 2707105 w 3272589"/>
              <a:gd name="connsiteY27" fmla="*/ 1816769 h 2719137"/>
              <a:gd name="connsiteX28" fmla="*/ 2791326 w 3272589"/>
              <a:gd name="connsiteY28" fmla="*/ 1744579 h 2719137"/>
              <a:gd name="connsiteX29" fmla="*/ 2803357 w 3272589"/>
              <a:gd name="connsiteY29" fmla="*/ 1708484 h 2719137"/>
              <a:gd name="connsiteX30" fmla="*/ 2827421 w 3272589"/>
              <a:gd name="connsiteY30" fmla="*/ 1684421 h 2719137"/>
              <a:gd name="connsiteX31" fmla="*/ 2851484 w 3272589"/>
              <a:gd name="connsiteY31" fmla="*/ 1648327 h 2719137"/>
              <a:gd name="connsiteX32" fmla="*/ 2887578 w 3272589"/>
              <a:gd name="connsiteY32" fmla="*/ 1612232 h 2719137"/>
              <a:gd name="connsiteX33" fmla="*/ 2911642 w 3272589"/>
              <a:gd name="connsiteY33" fmla="*/ 1576137 h 2719137"/>
              <a:gd name="connsiteX34" fmla="*/ 3043989 w 3272589"/>
              <a:gd name="connsiteY34" fmla="*/ 1419727 h 2719137"/>
              <a:gd name="connsiteX35" fmla="*/ 3092115 w 3272589"/>
              <a:gd name="connsiteY35" fmla="*/ 1323474 h 2719137"/>
              <a:gd name="connsiteX36" fmla="*/ 3116178 w 3272589"/>
              <a:gd name="connsiteY36" fmla="*/ 1287379 h 2719137"/>
              <a:gd name="connsiteX37" fmla="*/ 3164305 w 3272589"/>
              <a:gd name="connsiteY37" fmla="*/ 1191127 h 2719137"/>
              <a:gd name="connsiteX38" fmla="*/ 3188368 w 3272589"/>
              <a:gd name="connsiteY38" fmla="*/ 1143000 h 2719137"/>
              <a:gd name="connsiteX39" fmla="*/ 3212431 w 3272589"/>
              <a:gd name="connsiteY39" fmla="*/ 1046748 h 2719137"/>
              <a:gd name="connsiteX40" fmla="*/ 3224463 w 3272589"/>
              <a:gd name="connsiteY40" fmla="*/ 998621 h 2719137"/>
              <a:gd name="connsiteX41" fmla="*/ 3248526 w 3272589"/>
              <a:gd name="connsiteY41" fmla="*/ 962527 h 2719137"/>
              <a:gd name="connsiteX42" fmla="*/ 3260557 w 3272589"/>
              <a:gd name="connsiteY42" fmla="*/ 914400 h 2719137"/>
              <a:gd name="connsiteX43" fmla="*/ 3272589 w 3272589"/>
              <a:gd name="connsiteY43" fmla="*/ 878306 h 2719137"/>
              <a:gd name="connsiteX44" fmla="*/ 3260557 w 3272589"/>
              <a:gd name="connsiteY44" fmla="*/ 577516 h 2719137"/>
              <a:gd name="connsiteX45" fmla="*/ 3236494 w 3272589"/>
              <a:gd name="connsiteY45" fmla="*/ 481263 h 2719137"/>
              <a:gd name="connsiteX46" fmla="*/ 3212431 w 3272589"/>
              <a:gd name="connsiteY46" fmla="*/ 385011 h 2719137"/>
              <a:gd name="connsiteX47" fmla="*/ 3176336 w 3272589"/>
              <a:gd name="connsiteY47" fmla="*/ 276727 h 2719137"/>
              <a:gd name="connsiteX48" fmla="*/ 3140242 w 3272589"/>
              <a:gd name="connsiteY48" fmla="*/ 204537 h 2719137"/>
              <a:gd name="connsiteX49" fmla="*/ 3092115 w 3272589"/>
              <a:gd name="connsiteY49" fmla="*/ 192506 h 2719137"/>
              <a:gd name="connsiteX50" fmla="*/ 3056021 w 3272589"/>
              <a:gd name="connsiteY50" fmla="*/ 168442 h 2719137"/>
              <a:gd name="connsiteX51" fmla="*/ 2995863 w 3272589"/>
              <a:gd name="connsiteY51" fmla="*/ 156411 h 2719137"/>
              <a:gd name="connsiteX52" fmla="*/ 2863515 w 3272589"/>
              <a:gd name="connsiteY52" fmla="*/ 132348 h 2719137"/>
              <a:gd name="connsiteX53" fmla="*/ 2719136 w 3272589"/>
              <a:gd name="connsiteY53" fmla="*/ 108284 h 2719137"/>
              <a:gd name="connsiteX54" fmla="*/ 2671010 w 3272589"/>
              <a:gd name="connsiteY54" fmla="*/ 96253 h 2719137"/>
              <a:gd name="connsiteX55" fmla="*/ 2538663 w 3272589"/>
              <a:gd name="connsiteY55" fmla="*/ 84221 h 2719137"/>
              <a:gd name="connsiteX56" fmla="*/ 2574757 w 3272589"/>
              <a:gd name="connsiteY56" fmla="*/ 72190 h 2719137"/>
              <a:gd name="connsiteX57" fmla="*/ 2598821 w 3272589"/>
              <a:gd name="connsiteY57" fmla="*/ 48127 h 2719137"/>
              <a:gd name="connsiteX58" fmla="*/ 2671010 w 3272589"/>
              <a:gd name="connsiteY58" fmla="*/ 12032 h 2719137"/>
              <a:gd name="connsiteX59" fmla="*/ 2634915 w 3272589"/>
              <a:gd name="connsiteY59" fmla="*/ 0 h 2719137"/>
              <a:gd name="connsiteX60" fmla="*/ 2586789 w 3272589"/>
              <a:gd name="connsiteY60" fmla="*/ 12032 h 2719137"/>
              <a:gd name="connsiteX61" fmla="*/ 2478505 w 3272589"/>
              <a:gd name="connsiteY61" fmla="*/ 60158 h 2719137"/>
              <a:gd name="connsiteX62" fmla="*/ 2526631 w 3272589"/>
              <a:gd name="connsiteY62" fmla="*/ 108284 h 2719137"/>
              <a:gd name="connsiteX63" fmla="*/ 2538663 w 3272589"/>
              <a:gd name="connsiteY63" fmla="*/ 144379 h 2719137"/>
              <a:gd name="connsiteX64" fmla="*/ 2574757 w 3272589"/>
              <a:gd name="connsiteY64" fmla="*/ 168442 h 2719137"/>
              <a:gd name="connsiteX65" fmla="*/ 2622884 w 3272589"/>
              <a:gd name="connsiteY65" fmla="*/ 252663 h 2719137"/>
              <a:gd name="connsiteX66" fmla="*/ 2634915 w 3272589"/>
              <a:gd name="connsiteY66" fmla="*/ 252663 h 2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72589" h="2719137">
                <a:moveTo>
                  <a:pt x="0" y="2719137"/>
                </a:moveTo>
                <a:cubicBezTo>
                  <a:pt x="26419" y="2454938"/>
                  <a:pt x="-4845" y="2678360"/>
                  <a:pt x="24063" y="2562727"/>
                </a:cubicBezTo>
                <a:cubicBezTo>
                  <a:pt x="29023" y="2542888"/>
                  <a:pt x="28914" y="2521717"/>
                  <a:pt x="36094" y="2502569"/>
                </a:cubicBezTo>
                <a:cubicBezTo>
                  <a:pt x="49165" y="2467712"/>
                  <a:pt x="63491" y="2468323"/>
                  <a:pt x="84221" y="2442411"/>
                </a:cubicBezTo>
                <a:cubicBezTo>
                  <a:pt x="93254" y="2431120"/>
                  <a:pt x="95350" y="2412783"/>
                  <a:pt x="108284" y="2406316"/>
                </a:cubicBezTo>
                <a:cubicBezTo>
                  <a:pt x="130103" y="2395406"/>
                  <a:pt x="156659" y="2399576"/>
                  <a:pt x="180473" y="2394284"/>
                </a:cubicBezTo>
                <a:cubicBezTo>
                  <a:pt x="192853" y="2391533"/>
                  <a:pt x="204132" y="2384740"/>
                  <a:pt x="216568" y="2382253"/>
                </a:cubicBezTo>
                <a:cubicBezTo>
                  <a:pt x="264411" y="2372685"/>
                  <a:pt x="313319" y="2368774"/>
                  <a:pt x="360947" y="2358190"/>
                </a:cubicBezTo>
                <a:cubicBezTo>
                  <a:pt x="397042" y="2350169"/>
                  <a:pt x="433360" y="2343095"/>
                  <a:pt x="469231" y="2334127"/>
                </a:cubicBezTo>
                <a:cubicBezTo>
                  <a:pt x="481535" y="2331051"/>
                  <a:pt x="492660" y="2322745"/>
                  <a:pt x="505326" y="2322095"/>
                </a:cubicBezTo>
                <a:cubicBezTo>
                  <a:pt x="649571" y="2314698"/>
                  <a:pt x="794084" y="2314074"/>
                  <a:pt x="938463" y="2310063"/>
                </a:cubicBezTo>
                <a:cubicBezTo>
                  <a:pt x="998621" y="2306053"/>
                  <a:pt x="1059074" y="2305215"/>
                  <a:pt x="1118936" y="2298032"/>
                </a:cubicBezTo>
                <a:cubicBezTo>
                  <a:pt x="1353197" y="2269921"/>
                  <a:pt x="1139039" y="2278704"/>
                  <a:pt x="1323473" y="2261937"/>
                </a:cubicBezTo>
                <a:cubicBezTo>
                  <a:pt x="1383517" y="2256479"/>
                  <a:pt x="1443789" y="2253916"/>
                  <a:pt x="1503947" y="2249906"/>
                </a:cubicBezTo>
                <a:cubicBezTo>
                  <a:pt x="1580715" y="2234552"/>
                  <a:pt x="1633250" y="2221730"/>
                  <a:pt x="1708484" y="2213811"/>
                </a:cubicBezTo>
                <a:cubicBezTo>
                  <a:pt x="1756512" y="2208755"/>
                  <a:pt x="1804737" y="2205790"/>
                  <a:pt x="1852863" y="2201779"/>
                </a:cubicBezTo>
                <a:cubicBezTo>
                  <a:pt x="1872916" y="2197769"/>
                  <a:pt x="1893182" y="2194708"/>
                  <a:pt x="1913021" y="2189748"/>
                </a:cubicBezTo>
                <a:cubicBezTo>
                  <a:pt x="2006351" y="2166416"/>
                  <a:pt x="1869372" y="2182987"/>
                  <a:pt x="2045368" y="2153653"/>
                </a:cubicBezTo>
                <a:lnTo>
                  <a:pt x="2117557" y="2141621"/>
                </a:lnTo>
                <a:cubicBezTo>
                  <a:pt x="2133599" y="2133600"/>
                  <a:pt x="2149198" y="2124623"/>
                  <a:pt x="2165684" y="2117558"/>
                </a:cubicBezTo>
                <a:cubicBezTo>
                  <a:pt x="2198054" y="2103685"/>
                  <a:pt x="2226630" y="2100556"/>
                  <a:pt x="2261936" y="2093495"/>
                </a:cubicBezTo>
                <a:cubicBezTo>
                  <a:pt x="2336881" y="2018553"/>
                  <a:pt x="2228380" y="2119876"/>
                  <a:pt x="2322094" y="2057400"/>
                </a:cubicBezTo>
                <a:cubicBezTo>
                  <a:pt x="2336251" y="2047962"/>
                  <a:pt x="2345118" y="2032199"/>
                  <a:pt x="2358189" y="2021306"/>
                </a:cubicBezTo>
                <a:cubicBezTo>
                  <a:pt x="2389289" y="1995389"/>
                  <a:pt x="2394200" y="1997270"/>
                  <a:pt x="2430378" y="1985211"/>
                </a:cubicBezTo>
                <a:cubicBezTo>
                  <a:pt x="2546870" y="1897842"/>
                  <a:pt x="2398673" y="2001063"/>
                  <a:pt x="2550694" y="1925053"/>
                </a:cubicBezTo>
                <a:cubicBezTo>
                  <a:pt x="2576561" y="1912119"/>
                  <a:pt x="2598085" y="1891806"/>
                  <a:pt x="2622884" y="1876927"/>
                </a:cubicBezTo>
                <a:cubicBezTo>
                  <a:pt x="2638264" y="1867699"/>
                  <a:pt x="2656415" y="1863288"/>
                  <a:pt x="2671010" y="1852863"/>
                </a:cubicBezTo>
                <a:cubicBezTo>
                  <a:pt x="2684856" y="1842973"/>
                  <a:pt x="2694186" y="1827842"/>
                  <a:pt x="2707105" y="1816769"/>
                </a:cubicBezTo>
                <a:cubicBezTo>
                  <a:pt x="2815139" y="1724169"/>
                  <a:pt x="2701768" y="1834137"/>
                  <a:pt x="2791326" y="1744579"/>
                </a:cubicBezTo>
                <a:cubicBezTo>
                  <a:pt x="2795336" y="1732547"/>
                  <a:pt x="2796832" y="1719359"/>
                  <a:pt x="2803357" y="1708484"/>
                </a:cubicBezTo>
                <a:cubicBezTo>
                  <a:pt x="2809193" y="1698757"/>
                  <a:pt x="2820335" y="1693279"/>
                  <a:pt x="2827421" y="1684421"/>
                </a:cubicBezTo>
                <a:cubicBezTo>
                  <a:pt x="2836454" y="1673130"/>
                  <a:pt x="2842227" y="1659435"/>
                  <a:pt x="2851484" y="1648327"/>
                </a:cubicBezTo>
                <a:cubicBezTo>
                  <a:pt x="2862377" y="1635256"/>
                  <a:pt x="2876685" y="1625303"/>
                  <a:pt x="2887578" y="1612232"/>
                </a:cubicBezTo>
                <a:cubicBezTo>
                  <a:pt x="2896835" y="1601123"/>
                  <a:pt x="2902120" y="1587020"/>
                  <a:pt x="2911642" y="1576137"/>
                </a:cubicBezTo>
                <a:cubicBezTo>
                  <a:pt x="2965850" y="1514186"/>
                  <a:pt x="3003304" y="1501097"/>
                  <a:pt x="3043989" y="1419727"/>
                </a:cubicBezTo>
                <a:cubicBezTo>
                  <a:pt x="3060031" y="1387643"/>
                  <a:pt x="3072217" y="1353321"/>
                  <a:pt x="3092115" y="1323474"/>
                </a:cubicBezTo>
                <a:cubicBezTo>
                  <a:pt x="3100136" y="1311442"/>
                  <a:pt x="3109254" y="1300074"/>
                  <a:pt x="3116178" y="1287379"/>
                </a:cubicBezTo>
                <a:cubicBezTo>
                  <a:pt x="3133355" y="1255888"/>
                  <a:pt x="3148263" y="1223211"/>
                  <a:pt x="3164305" y="1191127"/>
                </a:cubicBezTo>
                <a:lnTo>
                  <a:pt x="3188368" y="1143000"/>
                </a:lnTo>
                <a:cubicBezTo>
                  <a:pt x="3212830" y="1020696"/>
                  <a:pt x="3187767" y="1133071"/>
                  <a:pt x="3212431" y="1046748"/>
                </a:cubicBezTo>
                <a:cubicBezTo>
                  <a:pt x="3216974" y="1030848"/>
                  <a:pt x="3217949" y="1013820"/>
                  <a:pt x="3224463" y="998621"/>
                </a:cubicBezTo>
                <a:cubicBezTo>
                  <a:pt x="3230159" y="985330"/>
                  <a:pt x="3240505" y="974558"/>
                  <a:pt x="3248526" y="962527"/>
                </a:cubicBezTo>
                <a:cubicBezTo>
                  <a:pt x="3252536" y="946485"/>
                  <a:pt x="3256014" y="930300"/>
                  <a:pt x="3260557" y="914400"/>
                </a:cubicBezTo>
                <a:cubicBezTo>
                  <a:pt x="3264041" y="902206"/>
                  <a:pt x="3272589" y="890988"/>
                  <a:pt x="3272589" y="878306"/>
                </a:cubicBezTo>
                <a:cubicBezTo>
                  <a:pt x="3272589" y="777962"/>
                  <a:pt x="3267232" y="677637"/>
                  <a:pt x="3260557" y="577516"/>
                </a:cubicBezTo>
                <a:cubicBezTo>
                  <a:pt x="3257094" y="525570"/>
                  <a:pt x="3248137" y="523953"/>
                  <a:pt x="3236494" y="481263"/>
                </a:cubicBezTo>
                <a:cubicBezTo>
                  <a:pt x="3227792" y="449357"/>
                  <a:pt x="3222889" y="416385"/>
                  <a:pt x="3212431" y="385011"/>
                </a:cubicBezTo>
                <a:lnTo>
                  <a:pt x="3176336" y="276727"/>
                </a:lnTo>
                <a:cubicBezTo>
                  <a:pt x="3169473" y="256137"/>
                  <a:pt x="3160234" y="217865"/>
                  <a:pt x="3140242" y="204537"/>
                </a:cubicBezTo>
                <a:cubicBezTo>
                  <a:pt x="3126483" y="195365"/>
                  <a:pt x="3108157" y="196516"/>
                  <a:pt x="3092115" y="192506"/>
                </a:cubicBezTo>
                <a:cubicBezTo>
                  <a:pt x="3080084" y="184485"/>
                  <a:pt x="3069560" y="173519"/>
                  <a:pt x="3056021" y="168442"/>
                </a:cubicBezTo>
                <a:cubicBezTo>
                  <a:pt x="3036873" y="161262"/>
                  <a:pt x="3015702" y="161371"/>
                  <a:pt x="2995863" y="156411"/>
                </a:cubicBezTo>
                <a:cubicBezTo>
                  <a:pt x="2884575" y="128589"/>
                  <a:pt x="3085851" y="160139"/>
                  <a:pt x="2863515" y="132348"/>
                </a:cubicBezTo>
                <a:cubicBezTo>
                  <a:pt x="2755220" y="105273"/>
                  <a:pt x="2888113" y="136447"/>
                  <a:pt x="2719136" y="108284"/>
                </a:cubicBezTo>
                <a:cubicBezTo>
                  <a:pt x="2702825" y="105566"/>
                  <a:pt x="2687401" y="98438"/>
                  <a:pt x="2671010" y="96253"/>
                </a:cubicBezTo>
                <a:cubicBezTo>
                  <a:pt x="2627101" y="90398"/>
                  <a:pt x="2582779" y="88232"/>
                  <a:pt x="2538663" y="84221"/>
                </a:cubicBezTo>
                <a:cubicBezTo>
                  <a:pt x="2550694" y="80211"/>
                  <a:pt x="2563882" y="78715"/>
                  <a:pt x="2574757" y="72190"/>
                </a:cubicBezTo>
                <a:cubicBezTo>
                  <a:pt x="2584484" y="66354"/>
                  <a:pt x="2589963" y="55213"/>
                  <a:pt x="2598821" y="48127"/>
                </a:cubicBezTo>
                <a:cubicBezTo>
                  <a:pt x="2632143" y="21469"/>
                  <a:pt x="2632883" y="24740"/>
                  <a:pt x="2671010" y="12032"/>
                </a:cubicBezTo>
                <a:cubicBezTo>
                  <a:pt x="2658978" y="8021"/>
                  <a:pt x="2647598" y="0"/>
                  <a:pt x="2634915" y="0"/>
                </a:cubicBezTo>
                <a:cubicBezTo>
                  <a:pt x="2618379" y="0"/>
                  <a:pt x="2602627" y="7280"/>
                  <a:pt x="2586789" y="12032"/>
                </a:cubicBezTo>
                <a:cubicBezTo>
                  <a:pt x="2508691" y="35462"/>
                  <a:pt x="2531253" y="24993"/>
                  <a:pt x="2478505" y="60158"/>
                </a:cubicBezTo>
                <a:cubicBezTo>
                  <a:pt x="2510587" y="156409"/>
                  <a:pt x="2462464" y="44118"/>
                  <a:pt x="2526631" y="108284"/>
                </a:cubicBezTo>
                <a:cubicBezTo>
                  <a:pt x="2535599" y="117252"/>
                  <a:pt x="2530740" y="134476"/>
                  <a:pt x="2538663" y="144379"/>
                </a:cubicBezTo>
                <a:cubicBezTo>
                  <a:pt x="2547696" y="155670"/>
                  <a:pt x="2562726" y="160421"/>
                  <a:pt x="2574757" y="168442"/>
                </a:cubicBezTo>
                <a:cubicBezTo>
                  <a:pt x="2584194" y="187315"/>
                  <a:pt x="2605878" y="235657"/>
                  <a:pt x="2622884" y="252663"/>
                </a:cubicBezTo>
                <a:cubicBezTo>
                  <a:pt x="2625720" y="255499"/>
                  <a:pt x="2630905" y="252663"/>
                  <a:pt x="2634915" y="252663"/>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25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spcBef>
            <a:spcPct val="0"/>
          </a:spcBef>
          <a:buFontTx/>
          <a:buNone/>
          <a:defRPr sz="12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36327</TotalTime>
  <Words>741</Words>
  <Application>Microsoft Office PowerPoint</Application>
  <PresentationFormat>On-screen Show (4:3)</PresentationFormat>
  <Paragraphs>95</Paragraphs>
  <Slides>20</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Consolas</vt:lpstr>
      <vt:lpstr>Roboto</vt:lpstr>
      <vt:lpstr>Times New Roman</vt:lpstr>
      <vt:lpstr>Office Theme</vt:lpstr>
      <vt:lpstr>Using Two Common IDEs1 For Python Development</vt:lpstr>
      <vt:lpstr>Example Program To Type Into Each Editor</vt:lpstr>
      <vt:lpstr>Using PyCharm</vt:lpstr>
      <vt:lpstr>Create A New Project</vt:lpstr>
      <vt:lpstr>Type In A Good Project Name</vt:lpstr>
      <vt:lpstr>Pick Either 1 Or 2 (Irrelevant For First Project)</vt:lpstr>
      <vt:lpstr>Create A New File (To Store The Program)</vt:lpstr>
      <vt:lpstr>Type In A Descriptive Name For Program</vt:lpstr>
      <vt:lpstr>Type Your Program Into The Editor</vt:lpstr>
      <vt:lpstr>Click The ‘Run’ Button To Run/Execute Your Program</vt:lpstr>
      <vt:lpstr>Using IDLE</vt:lpstr>
      <vt:lpstr>Creating/Running Programs: Windows</vt:lpstr>
      <vt:lpstr>Creating/Running Programs: Windows (2)</vt:lpstr>
      <vt:lpstr>Creating/Running Programs: Windows (3)</vt:lpstr>
      <vt:lpstr>Creating/Running Programs: Windows (4)</vt:lpstr>
      <vt:lpstr>Creating/Running Programs: Windows (5)</vt:lpstr>
      <vt:lpstr>Opening Previously Created Programs</vt:lpstr>
      <vt:lpstr>MAC Version Of IDLE</vt:lpstr>
      <vt:lpstr>Windows: Do Not Click On The Python File</vt:lpstr>
      <vt:lpstr>Embedded Video (In Case You Can’t See It Via The Link On The Last Screen).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How/where to enter a python program as well as how to run it</dc:title>
  <dc:creator>James Tam</dc:creator>
  <cp:keywords>Creating a python program;Program translation;running a python pogram Displaying output;python operators</cp:keywords>
  <cp:lastModifiedBy>James Tam</cp:lastModifiedBy>
  <cp:revision>687</cp:revision>
  <dcterms:created xsi:type="dcterms:W3CDTF">2013-08-26T22:54:00Z</dcterms:created>
  <dcterms:modified xsi:type="dcterms:W3CDTF">2025-09-01T07:34:51Z</dcterms:modified>
</cp:coreProperties>
</file>