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911A22CB-8411-4259-A583-FA87D512FA59}">
          <p14:sldIdLst>
            <p14:sldId id="256"/>
            <p14:sldId id="257"/>
            <p14:sldId id="258"/>
            <p14:sldId id="259"/>
            <p14:sldId id="260"/>
            <p14:sldId id="261"/>
            <p14:sldId id="262"/>
            <p14:sldId id="263"/>
            <p14:sldId id="264"/>
            <p14:sldId id="265"/>
            <p14:sldId id="267"/>
            <p14:sldId id="268"/>
            <p14:sldId id="269"/>
            <p14:sldId id="27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0" clrIdx="0"/>
  <p:cmAuthor id="2" name="Microsoft account" initials="Ma" lastIdx="4"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B2B2B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6" autoAdjust="0"/>
    <p:restoredTop sz="95984" autoAdjust="0"/>
  </p:normalViewPr>
  <p:slideViewPr>
    <p:cSldViewPr>
      <p:cViewPr varScale="1">
        <p:scale>
          <a:sx n="106" d="100"/>
          <a:sy n="106" d="100"/>
        </p:scale>
        <p:origin x="954" y="96"/>
      </p:cViewPr>
      <p:guideLst>
        <p:guide orient="horz" pos="2160"/>
        <p:guide pos="2880"/>
      </p:guideLst>
    </p:cSldViewPr>
  </p:slideViewPr>
  <p:notesTextViewPr>
    <p:cViewPr>
      <p:scale>
        <a:sx n="1" d="1"/>
        <a:sy n="1" d="1"/>
      </p:scale>
      <p:origin x="0" y="0"/>
    </p:cViewPr>
  </p:notesTextViewPr>
  <p:sorterViewPr>
    <p:cViewPr>
      <p:scale>
        <a:sx n="100" d="100"/>
        <a:sy n="100" d="100"/>
      </p:scale>
      <p:origin x="0" y="1962"/>
    </p:cViewPr>
  </p:sorterViewPr>
  <p:notesViewPr>
    <p:cSldViewPr>
      <p:cViewPr varScale="1">
        <p:scale>
          <a:sx n="80" d="100"/>
          <a:sy n="80" d="100"/>
        </p:scale>
        <p:origin x="2556"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758107F-1308-47B0-ACE4-9306F0594ED7}" type="datetimeFigureOut">
              <a:rPr lang="en-US"/>
              <a:pPr>
                <a:defRPr/>
              </a:pPr>
              <a:t>9/1/2025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smtClean="0"/>
              <a:t>Problem solving</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BA4337-0008-475B-B466-ABE39987F123}" type="slidenum">
              <a:rPr lang="en-US" altLang="en-US"/>
              <a:pPr/>
              <a:t>‹#›</a:t>
            </a:fld>
            <a:endParaRPr lang="en-US" altLang="en-US" dirty="0"/>
          </a:p>
        </p:txBody>
      </p:sp>
    </p:spTree>
    <p:extLst>
      <p:ext uri="{BB962C8B-B14F-4D97-AF65-F5344CB8AC3E}">
        <p14:creationId xmlns:p14="http://schemas.microsoft.com/office/powerpoint/2010/main" val="11530811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10284C0-2BF6-4F3D-8D1D-3C02ED330262}" type="datetimeFigureOut">
              <a:rPr lang="en-US"/>
              <a:pPr>
                <a:defRPr/>
              </a:pPr>
              <a:t>9/1/2025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466D561-56C6-4079-BC7B-205797F6BF33}" type="slidenum">
              <a:rPr lang="en-US" altLang="en-US"/>
              <a:pPr/>
              <a:t>‹#›</a:t>
            </a:fld>
            <a:endParaRPr lang="en-US" altLang="en-US" dirty="0"/>
          </a:p>
        </p:txBody>
      </p:sp>
    </p:spTree>
    <p:extLst>
      <p:ext uri="{BB962C8B-B14F-4D97-AF65-F5344CB8AC3E}">
        <p14:creationId xmlns:p14="http://schemas.microsoft.com/office/powerpoint/2010/main" val="478474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dirty="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a:p>
        </p:txBody>
      </p:sp>
    </p:spTree>
    <p:extLst>
      <p:ext uri="{BB962C8B-B14F-4D97-AF65-F5344CB8AC3E}">
        <p14:creationId xmlns:p14="http://schemas.microsoft.com/office/powerpoint/2010/main" val="719031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571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2B7F4069-38AF-4FF8-B14B-D69659251089}" type="slidenum">
              <a:rPr lang="en-US" altLang="en-US" sz="1300">
                <a:latin typeface="Times New Roman" pitchFamily="18" charset="0"/>
              </a:rPr>
              <a:pPr algn="r" eaLnBrk="1" hangingPunct="1"/>
              <a:t>3</a:t>
            </a:fld>
            <a:endParaRPr lang="en-US" altLang="en-US" sz="1300">
              <a:latin typeface="Times New Roman" pitchFamily="18" charset="0"/>
            </a:endParaRPr>
          </a:p>
        </p:txBody>
      </p:sp>
      <p:sp>
        <p:nvSpPr>
          <p:cNvPr id="115716"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US" altLang="en-US" dirty="0" smtClean="0"/>
          </a:p>
        </p:txBody>
      </p:sp>
    </p:spTree>
    <p:extLst>
      <p:ext uri="{BB962C8B-B14F-4D97-AF65-F5344CB8AC3E}">
        <p14:creationId xmlns:p14="http://schemas.microsoft.com/office/powerpoint/2010/main" val="4207735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87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6DC2E62F-CE8F-438C-B159-80493BBDB86F}" type="slidenum">
              <a:rPr lang="en-US" altLang="en-US" sz="1300">
                <a:latin typeface="Times New Roman" pitchFamily="18" charset="0"/>
              </a:rPr>
              <a:pPr algn="r" eaLnBrk="1" hangingPunct="1"/>
              <a:t>5</a:t>
            </a:fld>
            <a:endParaRPr lang="en-US" altLang="en-US" sz="1300">
              <a:latin typeface="Times New Roman" pitchFamily="18" charset="0"/>
            </a:endParaRPr>
          </a:p>
        </p:txBody>
      </p:sp>
      <p:sp>
        <p:nvSpPr>
          <p:cNvPr id="1187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0905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87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6DC2E62F-CE8F-438C-B159-80493BBDB86F}" type="slidenum">
              <a:rPr lang="en-US" altLang="en-US" sz="1300">
                <a:latin typeface="Times New Roman" pitchFamily="18" charset="0"/>
              </a:rPr>
              <a:pPr algn="r" eaLnBrk="1" hangingPunct="1"/>
              <a:t>6</a:t>
            </a:fld>
            <a:endParaRPr lang="en-US" altLang="en-US" sz="1300">
              <a:latin typeface="Times New Roman" pitchFamily="18" charset="0"/>
            </a:endParaRPr>
          </a:p>
        </p:txBody>
      </p:sp>
      <p:sp>
        <p:nvSpPr>
          <p:cNvPr id="1187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1584560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87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6DC2E62F-CE8F-438C-B159-80493BBDB86F}" type="slidenum">
              <a:rPr lang="en-US" altLang="en-US" sz="1300">
                <a:latin typeface="Times New Roman" pitchFamily="18" charset="0"/>
              </a:rPr>
              <a:pPr algn="r" eaLnBrk="1" hangingPunct="1"/>
              <a:t>7</a:t>
            </a:fld>
            <a:endParaRPr lang="en-US" altLang="en-US" sz="1300">
              <a:latin typeface="Times New Roman" pitchFamily="18" charset="0"/>
            </a:endParaRPr>
          </a:p>
        </p:txBody>
      </p:sp>
      <p:sp>
        <p:nvSpPr>
          <p:cNvPr id="1187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185120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B958A-3D93-4BEA-A16E-7B82DE81753A}" type="datetimeFigureOut">
              <a:rPr lang="en-US"/>
              <a:pPr>
                <a:defRPr/>
              </a:pPr>
              <a:t>9/1/2025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F6DEFFE-994E-41B2-9567-41904A083633}" type="slidenum">
              <a:rPr lang="en-US" altLang="en-US"/>
              <a:pPr/>
              <a:t>‹#›</a:t>
            </a:fld>
            <a:endParaRPr lang="en-US" altLang="en-US" dirty="0"/>
          </a:p>
        </p:txBody>
      </p:sp>
    </p:spTree>
    <p:extLst>
      <p:ext uri="{BB962C8B-B14F-4D97-AF65-F5344CB8AC3E}">
        <p14:creationId xmlns:p14="http://schemas.microsoft.com/office/powerpoint/2010/main" val="4189424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F105EBE-EA5C-40AB-8071-63E7BAB56C9B}" type="datetimeFigureOut">
              <a:rPr lang="en-US"/>
              <a:pPr>
                <a:defRPr/>
              </a:pPr>
              <a:t>9/1/2025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8B7EB93-2A27-418F-A795-CC52027EB8A0}" type="slidenum">
              <a:rPr lang="en-US" altLang="en-US"/>
              <a:pPr/>
              <a:t>‹#›</a:t>
            </a:fld>
            <a:endParaRPr lang="en-US" altLang="en-US" dirty="0"/>
          </a:p>
        </p:txBody>
      </p:sp>
    </p:spTree>
    <p:extLst>
      <p:ext uri="{BB962C8B-B14F-4D97-AF65-F5344CB8AC3E}">
        <p14:creationId xmlns:p14="http://schemas.microsoft.com/office/powerpoint/2010/main" val="1577455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27ACEC9-D331-482C-841D-F37DAEC30D26}" type="datetimeFigureOut">
              <a:rPr lang="en-US"/>
              <a:pPr>
                <a:defRPr/>
              </a:pPr>
              <a:t>9/1/2025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D2178A8A-72F2-49B9-93E9-5777275DB871}" type="slidenum">
              <a:rPr lang="en-US" altLang="en-US"/>
              <a:pPr/>
              <a:t>‹#›</a:t>
            </a:fld>
            <a:endParaRPr lang="en-US" altLang="en-US" dirty="0"/>
          </a:p>
        </p:txBody>
      </p:sp>
    </p:spTree>
    <p:extLst>
      <p:ext uri="{BB962C8B-B14F-4D97-AF65-F5344CB8AC3E}">
        <p14:creationId xmlns:p14="http://schemas.microsoft.com/office/powerpoint/2010/main" val="268183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900" dirty="0">
                <a:latin typeface="Garamond" panose="02020404030301010803" pitchFamily="18" charset="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a:t>Click to edit Master title style</a:t>
            </a:r>
          </a:p>
        </p:txBody>
      </p:sp>
      <p:sp>
        <p:nvSpPr>
          <p:cNvPr id="3" name="Content Placeholder 2"/>
          <p:cNvSpPr>
            <a:spLocks noGrp="1"/>
          </p:cNvSpPr>
          <p:nvPr>
            <p:ph idx="1"/>
          </p:nvPr>
        </p:nvSpPr>
        <p:spPr>
          <a:xfrm>
            <a:off x="457200" y="1143000"/>
            <a:ext cx="8229600" cy="5410200"/>
          </a:xfrm>
        </p:spPr>
        <p:txBody>
          <a:bodyPr/>
          <a:lstStyle>
            <a:lvl1pPr>
              <a:defRPr sz="2400" baseline="0">
                <a:solidFill>
                  <a:schemeClr val="tx1"/>
                </a:solidFill>
              </a:defRPr>
            </a:lvl1pPr>
            <a:lvl2pPr>
              <a:defRPr sz="2000" baseline="0">
                <a:solidFill>
                  <a:schemeClr val="tx1"/>
                </a:solidFill>
              </a:defRPr>
            </a:lvl2pPr>
            <a:lvl3pPr>
              <a:defRPr sz="1800" baseline="0">
                <a:solidFill>
                  <a:schemeClr val="tx1"/>
                </a:solidFill>
              </a:defRPr>
            </a:lvl3pPr>
            <a:lvl4pPr>
              <a:defRPr sz="1600" baseline="0">
                <a:solidFill>
                  <a:schemeClr val="tx1"/>
                </a:solidFill>
              </a:defRPr>
            </a:lvl4pPr>
            <a:lvl5pPr marL="1165225" indent="-174625">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endParaRPr lang="en-US" dirty="0"/>
          </a:p>
        </p:txBody>
      </p:sp>
    </p:spTree>
    <p:extLst>
      <p:ext uri="{BB962C8B-B14F-4D97-AF65-F5344CB8AC3E}">
        <p14:creationId xmlns:p14="http://schemas.microsoft.com/office/powerpoint/2010/main" val="1701109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85908C1-8023-4570-A27C-C54C46E654EC}" type="datetimeFigureOut">
              <a:rPr lang="en-US"/>
              <a:pPr>
                <a:defRPr/>
              </a:pPr>
              <a:t>9/1/2025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1CDB07EF-AB20-467B-AF79-F997E47B0964}" type="slidenum">
              <a:rPr lang="en-US" altLang="en-US"/>
              <a:pPr/>
              <a:t>‹#›</a:t>
            </a:fld>
            <a:endParaRPr lang="en-US" altLang="en-US" dirty="0"/>
          </a:p>
        </p:txBody>
      </p:sp>
    </p:spTree>
    <p:extLst>
      <p:ext uri="{BB962C8B-B14F-4D97-AF65-F5344CB8AC3E}">
        <p14:creationId xmlns:p14="http://schemas.microsoft.com/office/powerpoint/2010/main" val="3603550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03A4E43-D063-42BC-9F86-71A922CCA73D}" type="datetimeFigureOut">
              <a:rPr lang="en-US"/>
              <a:pPr>
                <a:defRPr/>
              </a:pPr>
              <a:t>9/1/2025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1C4766F-983A-4F8E-B829-CCCD841F234F}" type="slidenum">
              <a:rPr lang="en-US" altLang="en-US"/>
              <a:pPr/>
              <a:t>‹#›</a:t>
            </a:fld>
            <a:endParaRPr lang="en-US" altLang="en-US" dirty="0"/>
          </a:p>
        </p:txBody>
      </p:sp>
    </p:spTree>
    <p:extLst>
      <p:ext uri="{BB962C8B-B14F-4D97-AF65-F5344CB8AC3E}">
        <p14:creationId xmlns:p14="http://schemas.microsoft.com/office/powerpoint/2010/main" val="29383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F88B139-9059-44A9-8A73-C231568B8A59}" type="datetimeFigureOut">
              <a:rPr lang="en-US"/>
              <a:pPr>
                <a:defRPr/>
              </a:pPr>
              <a:t>9/1/2025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636036B-EB51-49D3-BA90-A66F643C008B}" type="slidenum">
              <a:rPr lang="en-US" altLang="en-US"/>
              <a:pPr/>
              <a:t>‹#›</a:t>
            </a:fld>
            <a:endParaRPr lang="en-US" altLang="en-US" dirty="0"/>
          </a:p>
        </p:txBody>
      </p:sp>
    </p:spTree>
    <p:extLst>
      <p:ext uri="{BB962C8B-B14F-4D97-AF65-F5344CB8AC3E}">
        <p14:creationId xmlns:p14="http://schemas.microsoft.com/office/powerpoint/2010/main" val="288776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CFEEF65-2576-4792-BDD6-17619D71BC50}" type="datetimeFigureOut">
              <a:rPr lang="en-US"/>
              <a:pPr>
                <a:defRPr/>
              </a:pPr>
              <a:t>9/1/2025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3E542D9-81B9-48DC-9E0B-42FE4E8265C9}" type="slidenum">
              <a:rPr lang="en-US" altLang="en-US"/>
              <a:pPr/>
              <a:t>‹#›</a:t>
            </a:fld>
            <a:endParaRPr lang="en-US" altLang="en-US" dirty="0"/>
          </a:p>
        </p:txBody>
      </p:sp>
    </p:spTree>
    <p:extLst>
      <p:ext uri="{BB962C8B-B14F-4D97-AF65-F5344CB8AC3E}">
        <p14:creationId xmlns:p14="http://schemas.microsoft.com/office/powerpoint/2010/main" val="358882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1F3173D-7FA8-4E6A-8575-104EE8D403B9}" type="datetimeFigureOut">
              <a:rPr lang="en-US"/>
              <a:pPr>
                <a:defRPr/>
              </a:pPr>
              <a:t>9/1/2025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A009EC2-7371-4C2E-8805-7448189F67D2}" type="slidenum">
              <a:rPr lang="en-US" altLang="en-US"/>
              <a:pPr/>
              <a:t>‹#›</a:t>
            </a:fld>
            <a:endParaRPr lang="en-US" altLang="en-US" dirty="0"/>
          </a:p>
        </p:txBody>
      </p:sp>
    </p:spTree>
    <p:extLst>
      <p:ext uri="{BB962C8B-B14F-4D97-AF65-F5344CB8AC3E}">
        <p14:creationId xmlns:p14="http://schemas.microsoft.com/office/powerpoint/2010/main" val="302356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963BED-4A82-4B8F-AF06-884F98DBD363}" type="datetimeFigureOut">
              <a:rPr lang="en-US"/>
              <a:pPr>
                <a:defRPr/>
              </a:pPr>
              <a:t>9/1/2025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4C022DC-45AE-4D6B-A76E-069DE9313CF1}" type="slidenum">
              <a:rPr lang="en-US" altLang="en-US"/>
              <a:pPr/>
              <a:t>‹#›</a:t>
            </a:fld>
            <a:endParaRPr lang="en-US" altLang="en-US" dirty="0"/>
          </a:p>
        </p:txBody>
      </p:sp>
    </p:spTree>
    <p:extLst>
      <p:ext uri="{BB962C8B-B14F-4D97-AF65-F5344CB8AC3E}">
        <p14:creationId xmlns:p14="http://schemas.microsoft.com/office/powerpoint/2010/main" val="39263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D9A461-E306-4258-A721-B3FE76539DB4}" type="datetimeFigureOut">
              <a:rPr lang="en-US"/>
              <a:pPr>
                <a:defRPr/>
              </a:pPr>
              <a:t>9/1/2025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E2A4CDC0-7670-4434-9ADE-02B0BF67180E}" type="slidenum">
              <a:rPr lang="en-US" altLang="en-US"/>
              <a:pPr/>
              <a:t>‹#›</a:t>
            </a:fld>
            <a:endParaRPr lang="en-US" altLang="en-US" dirty="0"/>
          </a:p>
        </p:txBody>
      </p:sp>
    </p:spTree>
    <p:extLst>
      <p:ext uri="{BB962C8B-B14F-4D97-AF65-F5344CB8AC3E}">
        <p14:creationId xmlns:p14="http://schemas.microsoft.com/office/powerpoint/2010/main" val="170056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Garamond" panose="02020404030301010803" pitchFamily="18" charset="0"/>
                <a:cs typeface="+mn-cs"/>
              </a:defRPr>
            </a:lvl1pPr>
          </a:lstStyle>
          <a:p>
            <a:pPr>
              <a:defRPr/>
            </a:pPr>
            <a:r>
              <a:rPr lang="en-US" dirty="0" smtClean="0"/>
              <a:t>James Tam</a:t>
            </a:r>
            <a:endParaRPr lang="en-US" dirty="0"/>
          </a:p>
        </p:txBody>
      </p:sp>
    </p:spTree>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wmf"/><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b="1" dirty="0" smtClean="0"/>
              <a:t>Problem Solving</a:t>
            </a:r>
            <a:endParaRPr lang="en-US" altLang="en-US" sz="4000" b="1" dirty="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dirty="0">
              <a:latin typeface="Arial" panose="020B0604020202020204" pitchFamily="34" charset="0"/>
            </a:endParaRPr>
          </a:p>
        </p:txBody>
      </p:sp>
      <p:sp>
        <p:nvSpPr>
          <p:cNvPr id="13316" name="Text Box 9"/>
          <p:cNvSpPr txBox="1">
            <a:spLocks noChangeArrowheads="1"/>
          </p:cNvSpPr>
          <p:nvPr/>
        </p:nvSpPr>
        <p:spPr bwMode="auto">
          <a:xfrm>
            <a:off x="1295400" y="2362200"/>
            <a:ext cx="6769100" cy="95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0975" indent="-180975" eaLnBrk="1" hangingPunct="1">
              <a:spcBef>
                <a:spcPts val="600"/>
              </a:spcBef>
              <a:spcAft>
                <a:spcPts val="0"/>
              </a:spcAft>
              <a:buFontTx/>
              <a:buChar char="•"/>
            </a:pPr>
            <a:r>
              <a:rPr lang="en-US" altLang="en-US" sz="2800" dirty="0" smtClean="0"/>
              <a:t>Implementing a solution by breaking the bigger problem into smaller problems.</a:t>
            </a:r>
            <a:endParaRPr lang="en-US"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Algorithms</a:t>
            </a:r>
            <a:endParaRPr lang="en-CA" dirty="0"/>
          </a:p>
        </p:txBody>
      </p:sp>
      <p:sp>
        <p:nvSpPr>
          <p:cNvPr id="3" name="Content Placeholder 2"/>
          <p:cNvSpPr>
            <a:spLocks noGrp="1"/>
          </p:cNvSpPr>
          <p:nvPr>
            <p:ph idx="1"/>
          </p:nvPr>
        </p:nvSpPr>
        <p:spPr/>
        <p:txBody>
          <a:bodyPr/>
          <a:lstStyle/>
          <a:p>
            <a:r>
              <a:rPr lang="en-US" dirty="0" smtClean="0"/>
              <a:t>This is not necessarily mathematical so don’t get all tense! ;-)</a:t>
            </a:r>
          </a:p>
          <a:p>
            <a:r>
              <a:rPr lang="en-US" dirty="0" smtClean="0"/>
              <a:t>Definition:</a:t>
            </a:r>
          </a:p>
          <a:p>
            <a:pPr lvl="1"/>
            <a:r>
              <a:rPr lang="en-US" dirty="0" smtClean="0"/>
              <a:t>A finite sequence of steps that clearly provides the correct solution to a problem.</a:t>
            </a:r>
          </a:p>
          <a:p>
            <a:r>
              <a:rPr lang="en-US" dirty="0" smtClean="0"/>
              <a:t>It may be the output of applying the top down approach (or some other approach).</a:t>
            </a:r>
          </a:p>
          <a:p>
            <a:pPr lvl="1"/>
            <a:r>
              <a:rPr lang="en-US" dirty="0" smtClean="0"/>
              <a:t>Example:</a:t>
            </a:r>
          </a:p>
          <a:p>
            <a:pPr lvl="2"/>
            <a:r>
              <a:rPr lang="en-US" dirty="0" smtClean="0"/>
              <a:t>Get the principle, rate and time.</a:t>
            </a:r>
          </a:p>
          <a:p>
            <a:pPr lvl="2"/>
            <a:r>
              <a:rPr lang="en-US" dirty="0" smtClean="0"/>
              <a:t>Compute the simple interest and the current amount earned.</a:t>
            </a:r>
          </a:p>
          <a:p>
            <a:pPr lvl="2"/>
            <a:r>
              <a:rPr lang="en-US" dirty="0" smtClean="0"/>
              <a:t>Display the original 3 values and the 2 computed values.</a:t>
            </a:r>
            <a:endParaRPr lang="en-US" dirty="0"/>
          </a:p>
          <a:p>
            <a:r>
              <a:rPr lang="en-US" dirty="0" smtClean="0"/>
              <a:t>Language used:</a:t>
            </a:r>
          </a:p>
          <a:p>
            <a:pPr lvl="1"/>
            <a:r>
              <a:rPr lang="en-US" dirty="0" smtClean="0"/>
              <a:t>A human language</a:t>
            </a:r>
          </a:p>
          <a:p>
            <a:pPr lvl="1"/>
            <a:r>
              <a:rPr lang="en-US" dirty="0" smtClean="0"/>
              <a:t>Properly specified the algorithm can be translated to a programming language (such as python).</a:t>
            </a:r>
          </a:p>
          <a:p>
            <a:pPr lvl="2"/>
            <a:endParaRPr lang="en-CA" dirty="0"/>
          </a:p>
        </p:txBody>
      </p:sp>
    </p:spTree>
    <p:extLst>
      <p:ext uri="{BB962C8B-B14F-4D97-AF65-F5344CB8AC3E}">
        <p14:creationId xmlns:p14="http://schemas.microsoft.com/office/powerpoint/2010/main" val="3256626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Algorithms</a:t>
            </a:r>
            <a:endParaRPr lang="en-CA" dirty="0"/>
          </a:p>
        </p:txBody>
      </p:sp>
      <p:sp>
        <p:nvSpPr>
          <p:cNvPr id="3" name="Content Placeholder 2"/>
          <p:cNvSpPr>
            <a:spLocks noGrp="1"/>
          </p:cNvSpPr>
          <p:nvPr>
            <p:ph idx="1"/>
          </p:nvPr>
        </p:nvSpPr>
        <p:spPr/>
        <p:txBody>
          <a:bodyPr/>
          <a:lstStyle/>
          <a:p>
            <a:r>
              <a:rPr lang="en-US" dirty="0" smtClean="0"/>
              <a:t>This is not necessarily mathematical so don’t get all tense! ;-)</a:t>
            </a:r>
          </a:p>
          <a:p>
            <a:r>
              <a:rPr lang="en-US" dirty="0" smtClean="0"/>
              <a:t>Definition:</a:t>
            </a:r>
          </a:p>
          <a:p>
            <a:pPr lvl="1"/>
            <a:r>
              <a:rPr lang="en-US" dirty="0" smtClean="0"/>
              <a:t>A finite sequence of steps that clearly provides the correct solution to a problem.</a:t>
            </a:r>
          </a:p>
          <a:p>
            <a:r>
              <a:rPr lang="en-US" dirty="0" smtClean="0"/>
              <a:t>It may be the output of applying the top down approach (or some other approach).</a:t>
            </a:r>
          </a:p>
          <a:p>
            <a:pPr lvl="1"/>
            <a:r>
              <a:rPr lang="en-US" dirty="0" smtClean="0"/>
              <a:t>Example:</a:t>
            </a:r>
          </a:p>
          <a:p>
            <a:pPr lvl="2"/>
            <a:r>
              <a:rPr lang="en-US" dirty="0" smtClean="0"/>
              <a:t>Get the principle, rate and time.</a:t>
            </a:r>
          </a:p>
          <a:p>
            <a:pPr lvl="2"/>
            <a:r>
              <a:rPr lang="en-US" dirty="0" smtClean="0"/>
              <a:t>Compute the simple interest and the current amount earned.</a:t>
            </a:r>
          </a:p>
          <a:p>
            <a:pPr lvl="2"/>
            <a:r>
              <a:rPr lang="en-US" dirty="0" smtClean="0"/>
              <a:t>Display the original 3 values and the 2 computed values.</a:t>
            </a:r>
            <a:endParaRPr lang="en-US" dirty="0"/>
          </a:p>
          <a:p>
            <a:r>
              <a:rPr lang="en-US" dirty="0" smtClean="0"/>
              <a:t>Language used:</a:t>
            </a:r>
          </a:p>
          <a:p>
            <a:pPr lvl="1"/>
            <a:r>
              <a:rPr lang="en-US" dirty="0" smtClean="0"/>
              <a:t>A human language</a:t>
            </a:r>
          </a:p>
          <a:p>
            <a:pPr lvl="2"/>
            <a:endParaRPr lang="en-CA" dirty="0"/>
          </a:p>
        </p:txBody>
      </p:sp>
    </p:spTree>
    <p:extLst>
      <p:ext uri="{BB962C8B-B14F-4D97-AF65-F5344CB8AC3E}">
        <p14:creationId xmlns:p14="http://schemas.microsoft.com/office/powerpoint/2010/main" val="137460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Example Algorithm</a:t>
            </a:r>
            <a:endParaRPr lang="en-CA" dirty="0"/>
          </a:p>
        </p:txBody>
      </p:sp>
      <p:grpSp>
        <p:nvGrpSpPr>
          <p:cNvPr id="5" name="Group 6"/>
          <p:cNvGrpSpPr>
            <a:grpSpLocks/>
          </p:cNvGrpSpPr>
          <p:nvPr/>
        </p:nvGrpSpPr>
        <p:grpSpPr bwMode="auto">
          <a:xfrm>
            <a:off x="0" y="3454400"/>
            <a:ext cx="2527300" cy="2606675"/>
            <a:chOff x="120" y="1720"/>
            <a:chExt cx="1592" cy="1642"/>
          </a:xfrm>
        </p:grpSpPr>
        <p:grpSp>
          <p:nvGrpSpPr>
            <p:cNvPr id="6" name="Group 7"/>
            <p:cNvGrpSpPr>
              <a:grpSpLocks/>
            </p:cNvGrpSpPr>
            <p:nvPr/>
          </p:nvGrpSpPr>
          <p:grpSpPr bwMode="auto">
            <a:xfrm>
              <a:off x="908" y="1720"/>
              <a:ext cx="804" cy="429"/>
              <a:chOff x="908" y="1720"/>
              <a:chExt cx="804" cy="429"/>
            </a:xfrm>
          </p:grpSpPr>
          <p:sp>
            <p:nvSpPr>
              <p:cNvPr id="8" name="Line 8"/>
              <p:cNvSpPr>
                <a:spLocks noChangeShapeType="1"/>
              </p:cNvSpPr>
              <p:nvPr/>
            </p:nvSpPr>
            <p:spPr bwMode="auto">
              <a:xfrm flipH="1">
                <a:off x="908" y="1728"/>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9" name="Text Box 9"/>
              <p:cNvSpPr txBox="1">
                <a:spLocks noChangeArrowheads="1"/>
              </p:cNvSpPr>
              <p:nvPr/>
            </p:nvSpPr>
            <p:spPr bwMode="auto">
              <a:xfrm>
                <a:off x="944" y="1720"/>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grpSp>
        <p:sp>
          <p:nvSpPr>
            <p:cNvPr id="7" name="Text Box 10"/>
            <p:cNvSpPr txBox="1">
              <a:spLocks noChangeArrowheads="1"/>
            </p:cNvSpPr>
            <p:nvPr/>
          </p:nvSpPr>
          <p:spPr bwMode="auto">
            <a:xfrm>
              <a:off x="120" y="2056"/>
              <a:ext cx="1024" cy="1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marL="114300" indent="-114300"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pPr>
              <a:r>
                <a:rPr lang="en-CA" altLang="en-US" sz="2000" dirty="0">
                  <a:latin typeface="Arial" panose="020B0604020202020204" pitchFamily="34" charset="0"/>
                </a:rPr>
                <a:t>Nominal income deduction</a:t>
              </a:r>
            </a:p>
            <a:p>
              <a:pPr>
                <a:spcBef>
                  <a:spcPct val="50000"/>
                </a:spcBef>
              </a:pPr>
              <a:r>
                <a:rPr lang="en-CA" altLang="en-US" sz="2000" dirty="0">
                  <a:latin typeface="Arial" panose="020B0604020202020204" pitchFamily="34" charset="0"/>
                </a:rPr>
                <a:t>Eligible for social assistance</a:t>
              </a:r>
            </a:p>
          </p:txBody>
        </p:sp>
      </p:grpSp>
      <p:grpSp>
        <p:nvGrpSpPr>
          <p:cNvPr id="10" name="Group 16"/>
          <p:cNvGrpSpPr>
            <a:grpSpLocks/>
          </p:cNvGrpSpPr>
          <p:nvPr/>
        </p:nvGrpSpPr>
        <p:grpSpPr bwMode="auto">
          <a:xfrm>
            <a:off x="2171700" y="5054600"/>
            <a:ext cx="1955800" cy="1320800"/>
            <a:chOff x="1488" y="2728"/>
            <a:chExt cx="1232" cy="832"/>
          </a:xfrm>
        </p:grpSpPr>
        <p:sp>
          <p:nvSpPr>
            <p:cNvPr id="11" name="Line 17"/>
            <p:cNvSpPr>
              <a:spLocks noChangeShapeType="1"/>
            </p:cNvSpPr>
            <p:nvPr/>
          </p:nvSpPr>
          <p:spPr bwMode="auto">
            <a:xfrm flipH="1">
              <a:off x="1852" y="2736"/>
              <a:ext cx="804" cy="421"/>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2" name="Text Box 18"/>
            <p:cNvSpPr txBox="1">
              <a:spLocks noChangeArrowheads="1"/>
            </p:cNvSpPr>
            <p:nvPr/>
          </p:nvSpPr>
          <p:spPr bwMode="auto">
            <a:xfrm>
              <a:off x="1888" y="2728"/>
              <a:ext cx="4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True</a:t>
              </a:r>
            </a:p>
          </p:txBody>
        </p:sp>
        <p:sp>
          <p:nvSpPr>
            <p:cNvPr id="13" name="Text Box 19"/>
            <p:cNvSpPr txBox="1">
              <a:spLocks noChangeArrowheads="1"/>
            </p:cNvSpPr>
            <p:nvPr/>
          </p:nvSpPr>
          <p:spPr bwMode="auto">
            <a:xfrm>
              <a:off x="1488" y="3118"/>
              <a:ext cx="1232"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Income tax = 20%</a:t>
              </a:r>
            </a:p>
          </p:txBody>
        </p:sp>
      </p:grpSp>
      <p:grpSp>
        <p:nvGrpSpPr>
          <p:cNvPr id="14" name="Group 20"/>
          <p:cNvGrpSpPr>
            <a:grpSpLocks/>
          </p:cNvGrpSpPr>
          <p:nvPr/>
        </p:nvGrpSpPr>
        <p:grpSpPr bwMode="auto">
          <a:xfrm>
            <a:off x="4038600" y="5067300"/>
            <a:ext cx="1524000" cy="1003300"/>
            <a:chOff x="2664" y="2736"/>
            <a:chExt cx="960" cy="632"/>
          </a:xfrm>
        </p:grpSpPr>
        <p:sp>
          <p:nvSpPr>
            <p:cNvPr id="15" name="Text Box 21"/>
            <p:cNvSpPr txBox="1">
              <a:spLocks noChangeArrowheads="1"/>
            </p:cNvSpPr>
            <p:nvPr/>
          </p:nvSpPr>
          <p:spPr bwMode="auto">
            <a:xfrm>
              <a:off x="2944" y="2736"/>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16" name="Line 22"/>
            <p:cNvSpPr>
              <a:spLocks noChangeShapeType="1"/>
            </p:cNvSpPr>
            <p:nvPr/>
          </p:nvSpPr>
          <p:spPr bwMode="auto">
            <a:xfrm>
              <a:off x="2664" y="2752"/>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17" name="Text Box 23"/>
            <p:cNvSpPr txBox="1">
              <a:spLocks noChangeArrowheads="1"/>
            </p:cNvSpPr>
            <p:nvPr/>
          </p:nvSpPr>
          <p:spPr bwMode="auto">
            <a:xfrm>
              <a:off x="3232" y="3118"/>
              <a:ext cx="39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etc.</a:t>
              </a:r>
            </a:p>
          </p:txBody>
        </p:sp>
      </p:grpSp>
      <p:grpSp>
        <p:nvGrpSpPr>
          <p:cNvPr id="18" name="Group 17"/>
          <p:cNvGrpSpPr/>
          <p:nvPr/>
        </p:nvGrpSpPr>
        <p:grpSpPr>
          <a:xfrm>
            <a:off x="2540000" y="3378199"/>
            <a:ext cx="6210300" cy="1992313"/>
            <a:chOff x="2540000" y="3378199"/>
            <a:chExt cx="6210300" cy="1992313"/>
          </a:xfrm>
        </p:grpSpPr>
        <p:grpSp>
          <p:nvGrpSpPr>
            <p:cNvPr id="19" name="Group 11"/>
            <p:cNvGrpSpPr>
              <a:grpSpLocks/>
            </p:cNvGrpSpPr>
            <p:nvPr/>
          </p:nvGrpSpPr>
          <p:grpSpPr bwMode="auto">
            <a:xfrm>
              <a:off x="2540000" y="3378199"/>
              <a:ext cx="6210300" cy="1282700"/>
              <a:chOff x="1720" y="1672"/>
              <a:chExt cx="3912" cy="808"/>
            </a:xfrm>
          </p:grpSpPr>
          <p:sp>
            <p:nvSpPr>
              <p:cNvPr id="21" name="Text Box 12"/>
              <p:cNvSpPr txBox="1">
                <a:spLocks noChangeArrowheads="1"/>
              </p:cNvSpPr>
              <p:nvPr/>
            </p:nvSpPr>
            <p:spPr bwMode="auto">
              <a:xfrm>
                <a:off x="2000" y="1728"/>
                <a:ext cx="6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3600" tIns="46800" rIns="93600" bIns="46800">
                <a:spAutoFit/>
              </a:bodyPr>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2000" dirty="0">
                    <a:latin typeface="Arial" panose="020B0604020202020204" pitchFamily="34" charset="0"/>
                  </a:rPr>
                  <a:t>False</a:t>
                </a:r>
              </a:p>
            </p:txBody>
          </p:sp>
          <p:sp>
            <p:nvSpPr>
              <p:cNvPr id="22" name="Line 14"/>
              <p:cNvSpPr>
                <a:spLocks noChangeShapeType="1"/>
              </p:cNvSpPr>
              <p:nvPr/>
            </p:nvSpPr>
            <p:spPr bwMode="auto">
              <a:xfrm>
                <a:off x="1720" y="1744"/>
                <a:ext cx="642" cy="387"/>
              </a:xfrm>
              <a:prstGeom prst="line">
                <a:avLst/>
              </a:prstGeom>
              <a:noFill/>
              <a:ln w="381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dirty="0"/>
              </a:p>
            </p:txBody>
          </p:sp>
          <p:sp>
            <p:nvSpPr>
              <p:cNvPr id="23" name="AutoShape 15"/>
              <p:cNvSpPr>
                <a:spLocks noChangeArrowheads="1"/>
              </p:cNvSpPr>
              <p:nvPr/>
            </p:nvSpPr>
            <p:spPr bwMode="auto">
              <a:xfrm>
                <a:off x="3792" y="1672"/>
                <a:ext cx="1840" cy="808"/>
              </a:xfrm>
              <a:prstGeom prst="cloudCallout">
                <a:avLst>
                  <a:gd name="adj1" fmla="val -96574"/>
                  <a:gd name="adj2" fmla="val 1794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between $10K - $20K?</a:t>
                </a:r>
              </a:p>
            </p:txBody>
          </p:sp>
        </p:grpSp>
        <p:pic>
          <p:nvPicPr>
            <p:cNvPr id="20" name="Picture 7" descr="https://fbcdn-sphotos-a-a.akamaihd.net/hphotos-ak-ash3/946943_10151551541606836_2110209313_n.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0344" t="17323" r="17347" b="11274"/>
            <a:stretch/>
          </p:blipFill>
          <p:spPr bwMode="auto">
            <a:xfrm>
              <a:off x="3616325" y="3937637"/>
              <a:ext cx="703868" cy="143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 name="Group 23"/>
          <p:cNvGrpSpPr/>
          <p:nvPr/>
        </p:nvGrpSpPr>
        <p:grpSpPr>
          <a:xfrm>
            <a:off x="2274331" y="1752600"/>
            <a:ext cx="5167869" cy="1752811"/>
            <a:chOff x="2274331" y="1752600"/>
            <a:chExt cx="5167869" cy="1752811"/>
          </a:xfrm>
        </p:grpSpPr>
        <p:sp>
          <p:nvSpPr>
            <p:cNvPr id="25" name="AutoShape 5"/>
            <p:cNvSpPr>
              <a:spLocks noChangeArrowheads="1"/>
            </p:cNvSpPr>
            <p:nvPr/>
          </p:nvSpPr>
          <p:spPr bwMode="auto">
            <a:xfrm>
              <a:off x="4521200" y="1752600"/>
              <a:ext cx="2921000" cy="1282700"/>
            </a:xfrm>
            <a:prstGeom prst="cloudCallout">
              <a:avLst>
                <a:gd name="adj1" fmla="val -98750"/>
                <a:gd name="adj2" fmla="val 16954"/>
              </a:avLst>
            </a:prstGeom>
            <a:noFill/>
            <a:ln w="12700">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lstStyle>
              <a:lvl1pPr eaLnBrk="0" hangingPunct="0">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eaLnBrk="0" hangingPunct="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buFontTx/>
                <a:buNone/>
              </a:pPr>
              <a:r>
                <a:rPr lang="en-CA" altLang="en-US" sz="2000" b="1" dirty="0">
                  <a:latin typeface="Arial" panose="020B0604020202020204" pitchFamily="34" charset="0"/>
                </a:rPr>
                <a:t>Is income below $10,000?</a:t>
              </a:r>
            </a:p>
          </p:txBody>
        </p:sp>
        <p:pic>
          <p:nvPicPr>
            <p:cNvPr id="26" name="Picture 7" descr="https://fbcdn-sphotos-a-a.akamaihd.net/hphotos-ak-ash3/946943_10151551541606836_2110209313_n.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0344" t="17323" r="17347" b="11274"/>
            <a:stretch/>
          </p:blipFill>
          <p:spPr bwMode="auto">
            <a:xfrm>
              <a:off x="2274331" y="2072636"/>
              <a:ext cx="703819" cy="143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3561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a:t>
            </a:r>
            <a:endParaRPr lang="en-CA" dirty="0"/>
          </a:p>
        </p:txBody>
      </p:sp>
      <p:sp>
        <p:nvSpPr>
          <p:cNvPr id="3" name="Content Placeholder 2"/>
          <p:cNvSpPr>
            <a:spLocks noGrp="1"/>
          </p:cNvSpPr>
          <p:nvPr>
            <p:ph idx="1"/>
          </p:nvPr>
        </p:nvSpPr>
        <p:spPr/>
        <p:txBody>
          <a:bodyPr/>
          <a:lstStyle/>
          <a:p>
            <a:r>
              <a:rPr lang="en-US" dirty="0"/>
              <a:t>Properly specified the algorithm can be translated to a programming language (such as python).</a:t>
            </a:r>
          </a:p>
          <a:p>
            <a:r>
              <a:rPr lang="en-US" dirty="0" smtClean="0"/>
              <a:t>Programming definition:</a:t>
            </a:r>
          </a:p>
          <a:p>
            <a:pPr lvl="1"/>
            <a:r>
              <a:rPr lang="en-US" dirty="0" smtClean="0"/>
              <a:t>Creating a computer program by translating an algorithm into a programming language.</a:t>
            </a:r>
            <a:endParaRPr lang="en-CA" dirty="0"/>
          </a:p>
        </p:txBody>
      </p:sp>
    </p:spTree>
    <p:extLst>
      <p:ext uri="{BB962C8B-B14F-4D97-AF65-F5344CB8AC3E}">
        <p14:creationId xmlns:p14="http://schemas.microsoft.com/office/powerpoint/2010/main" val="4266944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Interpreter.</a:t>
            </a:r>
            <a:endParaRPr lang="en-CA" dirty="0"/>
          </a:p>
        </p:txBody>
      </p:sp>
      <p:sp>
        <p:nvSpPr>
          <p:cNvPr id="3" name="Content Placeholder 2"/>
          <p:cNvSpPr>
            <a:spLocks noGrp="1"/>
          </p:cNvSpPr>
          <p:nvPr>
            <p:ph idx="1"/>
          </p:nvPr>
        </p:nvSpPr>
        <p:spPr/>
        <p:txBody>
          <a:bodyPr/>
          <a:lstStyle/>
          <a:p>
            <a:r>
              <a:rPr lang="en-US" dirty="0" smtClean="0"/>
              <a:t>A special computer program that performs a literal line-by-line translation from the programming language to machine language.</a:t>
            </a:r>
          </a:p>
          <a:p>
            <a:r>
              <a:rPr lang="en-US" dirty="0" smtClean="0"/>
              <a:t>Human languages are specified the rules known as </a:t>
            </a:r>
            <a:r>
              <a:rPr lang="en-US" i="1" dirty="0" smtClean="0"/>
              <a:t>grammar</a:t>
            </a:r>
            <a:r>
              <a:rPr lang="en-US" dirty="0" smtClean="0"/>
              <a:t>.</a:t>
            </a:r>
          </a:p>
          <a:p>
            <a:pPr lvl="1"/>
            <a:r>
              <a:rPr lang="en-US" dirty="0" smtClean="0"/>
              <a:t>Breaking these rules </a:t>
            </a:r>
            <a:r>
              <a:rPr lang="en-US" u="sng" dirty="0" smtClean="0"/>
              <a:t>may</a:t>
            </a:r>
            <a:r>
              <a:rPr lang="en-US" dirty="0" smtClean="0"/>
              <a:t> still allow another person to interpret the meaning.</a:t>
            </a:r>
          </a:p>
          <a:p>
            <a:r>
              <a:rPr lang="en-US" dirty="0" smtClean="0"/>
              <a:t>Programming languages are specified the rules known as the </a:t>
            </a:r>
            <a:r>
              <a:rPr lang="en-US" i="1" dirty="0" smtClean="0"/>
              <a:t>syntax</a:t>
            </a:r>
            <a:r>
              <a:rPr lang="en-US" dirty="0" smtClean="0"/>
              <a:t>.</a:t>
            </a:r>
          </a:p>
          <a:p>
            <a:pPr lvl="1"/>
            <a:r>
              <a:rPr lang="en-US" dirty="0" smtClean="0"/>
              <a:t>Violate the syntax of a programming language in any way (e.g. missed a closing bracket, there’s a small typo etc.) and translation will fail.</a:t>
            </a:r>
          </a:p>
          <a:p>
            <a:pPr lvl="2"/>
            <a:r>
              <a:rPr lang="en-US" dirty="0" smtClean="0"/>
              <a:t>Example language python, basic: partial translation may still occur (program is translated and runs up to the point just before the error).</a:t>
            </a:r>
          </a:p>
          <a:p>
            <a:pPr lvl="2"/>
            <a:r>
              <a:rPr lang="en-US" dirty="0" smtClean="0"/>
              <a:t>Example languages Java, C, C++: no translation occurs i.e. no part of the program will run!</a:t>
            </a:r>
          </a:p>
          <a:p>
            <a:pPr lvl="2"/>
            <a:r>
              <a:rPr lang="en-US" b="1" dirty="0" smtClean="0">
                <a:solidFill>
                  <a:srgbClr val="FF0000"/>
                </a:solidFill>
              </a:rPr>
              <a:t>JT: You must carefully learn &amp; apply the syntax of each language </a:t>
            </a:r>
            <a:r>
              <a:rPr lang="en-US" dirty="0" smtClean="0"/>
              <a:t>(in my notes you will see the heading ‘format’ to illustrate the required structure).</a:t>
            </a:r>
            <a:endParaRPr lang="en-CA" dirty="0"/>
          </a:p>
        </p:txBody>
      </p:sp>
    </p:spTree>
    <p:extLst>
      <p:ext uri="{BB962C8B-B14F-4D97-AF65-F5344CB8AC3E}">
        <p14:creationId xmlns:p14="http://schemas.microsoft.com/office/powerpoint/2010/main" val="756068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Solving”</a:t>
            </a:r>
            <a:endParaRPr lang="en-CA" dirty="0"/>
          </a:p>
        </p:txBody>
      </p:sp>
      <p:sp>
        <p:nvSpPr>
          <p:cNvPr id="3" name="Content Placeholder 2"/>
          <p:cNvSpPr>
            <a:spLocks noGrp="1"/>
          </p:cNvSpPr>
          <p:nvPr>
            <p:ph idx="1"/>
          </p:nvPr>
        </p:nvSpPr>
        <p:spPr/>
        <p:txBody>
          <a:bodyPr/>
          <a:lstStyle/>
          <a:p>
            <a:r>
              <a:rPr lang="en-US" dirty="0" smtClean="0"/>
              <a:t>When faced with a daunting problem (too big, too complex so you cannot start) you have been taught to break things down into parts.</a:t>
            </a:r>
          </a:p>
          <a:p>
            <a:r>
              <a:rPr lang="en-US" dirty="0" smtClean="0"/>
              <a:t>This is referred to as “top down decomposition”</a:t>
            </a:r>
          </a:p>
          <a:p>
            <a:endParaRPr lang="en-CA" dirty="0"/>
          </a:p>
        </p:txBody>
      </p:sp>
    </p:spTree>
    <p:extLst>
      <p:ext uri="{BB962C8B-B14F-4D97-AF65-F5344CB8AC3E}">
        <p14:creationId xmlns:p14="http://schemas.microsoft.com/office/powerpoint/2010/main" val="3468583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altLang="en-US" sz="3200" smtClean="0"/>
              <a:t>Top Down Design </a:t>
            </a:r>
          </a:p>
        </p:txBody>
      </p:sp>
      <p:sp>
        <p:nvSpPr>
          <p:cNvPr id="197635" name="Rectangle 3"/>
          <p:cNvSpPr>
            <a:spLocks noGrp="1" noChangeArrowheads="1"/>
          </p:cNvSpPr>
          <p:nvPr>
            <p:ph type="body" idx="4294967295"/>
          </p:nvPr>
        </p:nvSpPr>
        <p:spPr>
          <a:xfrm>
            <a:off x="457200" y="1295400"/>
            <a:ext cx="8229600" cy="4830763"/>
          </a:xfrm>
        </p:spPr>
        <p:txBody>
          <a:bodyPr/>
          <a:lstStyle/>
          <a:p>
            <a:pPr marL="457200" indent="-457200" eaLnBrk="1" hangingPunct="1">
              <a:buFontTx/>
              <a:buAutoNum type="arabicPeriod"/>
              <a:tabLst>
                <a:tab pos="3371850" algn="l"/>
              </a:tabLst>
            </a:pPr>
            <a:r>
              <a:rPr lang="en-US" altLang="en-US" sz="2400" smtClean="0"/>
              <a:t>Start by outlining the major parts (structure)</a:t>
            </a:r>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tabLst>
                <a:tab pos="3371850" algn="l"/>
              </a:tabLst>
            </a:pPr>
            <a:endParaRPr lang="en-US" altLang="en-US" sz="2400" smtClean="0"/>
          </a:p>
          <a:p>
            <a:pPr marL="457200" indent="-457200" eaLnBrk="1" hangingPunct="1">
              <a:buFontTx/>
              <a:buAutoNum type="arabicPeriod" startAt="2"/>
              <a:tabLst>
                <a:tab pos="3371850" algn="l"/>
              </a:tabLst>
            </a:pPr>
            <a:endParaRPr lang="en-US" altLang="en-US" sz="2400" smtClean="0"/>
          </a:p>
          <a:p>
            <a:pPr marL="457200" indent="-457200" eaLnBrk="1" hangingPunct="1">
              <a:buFontTx/>
              <a:buAutoNum type="arabicPeriod" startAt="2"/>
              <a:tabLst>
                <a:tab pos="3371850" algn="l"/>
              </a:tabLst>
            </a:pPr>
            <a:r>
              <a:rPr lang="en-US" altLang="en-US" sz="2400" smtClean="0"/>
              <a:t>Then implement the solution for each part</a:t>
            </a:r>
          </a:p>
        </p:txBody>
      </p:sp>
      <p:grpSp>
        <p:nvGrpSpPr>
          <p:cNvPr id="4" name="Group 3"/>
          <p:cNvGrpSpPr>
            <a:grpSpLocks/>
          </p:cNvGrpSpPr>
          <p:nvPr/>
        </p:nvGrpSpPr>
        <p:grpSpPr bwMode="auto">
          <a:xfrm>
            <a:off x="606425" y="1771650"/>
            <a:ext cx="8229600" cy="2224088"/>
            <a:chOff x="606425" y="1965781"/>
            <a:chExt cx="8229939" cy="2225219"/>
          </a:xfrm>
        </p:grpSpPr>
        <p:grpSp>
          <p:nvGrpSpPr>
            <p:cNvPr id="17418" name="Group 2"/>
            <p:cNvGrpSpPr>
              <a:grpSpLocks/>
            </p:cNvGrpSpPr>
            <p:nvPr/>
          </p:nvGrpSpPr>
          <p:grpSpPr bwMode="auto">
            <a:xfrm>
              <a:off x="606425" y="1965781"/>
              <a:ext cx="8192243" cy="2225219"/>
              <a:chOff x="606425" y="1965781"/>
              <a:chExt cx="8192243" cy="2225219"/>
            </a:xfrm>
          </p:grpSpPr>
          <p:sp>
            <p:nvSpPr>
              <p:cNvPr id="17422" name="Rectangle 4"/>
              <p:cNvSpPr>
                <a:spLocks noChangeArrowheads="1"/>
              </p:cNvSpPr>
              <p:nvPr/>
            </p:nvSpPr>
            <p:spPr bwMode="auto">
              <a:xfrm>
                <a:off x="4238625" y="1965781"/>
                <a:ext cx="2016125" cy="379412"/>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algn="ctr"/>
                <a:r>
                  <a:rPr lang="en-US" altLang="en-US">
                    <a:latin typeface="Arial" charset="0"/>
                  </a:rPr>
                  <a:t>My autobiography</a:t>
                </a:r>
              </a:p>
            </p:txBody>
          </p:sp>
          <p:sp>
            <p:nvSpPr>
              <p:cNvPr id="17423" name="Rectangle 5"/>
              <p:cNvSpPr>
                <a:spLocks noChangeArrowheads="1"/>
              </p:cNvSpPr>
              <p:nvPr/>
            </p:nvSpPr>
            <p:spPr bwMode="auto">
              <a:xfrm>
                <a:off x="606425" y="3055144"/>
                <a:ext cx="2308225" cy="113585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r>
                  <a:rPr lang="en-US" altLang="en-US" sz="1600" b="1">
                    <a:latin typeface="Arial" charset="0"/>
                  </a:rPr>
                  <a:t>Chapter 1:</a:t>
                </a:r>
                <a:r>
                  <a:rPr lang="en-US" altLang="en-US" sz="1600">
                    <a:latin typeface="Arial" charset="0"/>
                  </a:rPr>
                  <a:t> </a:t>
                </a:r>
              </a:p>
              <a:p>
                <a:r>
                  <a:rPr lang="en-US" altLang="en-US" sz="1600">
                    <a:latin typeface="Arial" charset="0"/>
                  </a:rPr>
                  <a:t>The humble beginnings</a:t>
                </a:r>
              </a:p>
            </p:txBody>
          </p:sp>
          <p:sp>
            <p:nvSpPr>
              <p:cNvPr id="17424" name="Rectangle 6"/>
              <p:cNvSpPr>
                <a:spLocks noChangeArrowheads="1"/>
              </p:cNvSpPr>
              <p:nvPr/>
            </p:nvSpPr>
            <p:spPr bwMode="auto">
              <a:xfrm>
                <a:off x="3429000" y="3056900"/>
                <a:ext cx="2032000" cy="11341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endParaRPr lang="en-US" altLang="en-US" sz="1600" b="1">
                  <a:latin typeface="Arial" charset="0"/>
                </a:endParaRPr>
              </a:p>
              <a:p>
                <a:r>
                  <a:rPr lang="en-US" altLang="en-US" sz="1600" b="1">
                    <a:latin typeface="Arial" charset="0"/>
                  </a:rPr>
                  <a:t>Chapter 2:</a:t>
                </a:r>
                <a:r>
                  <a:rPr lang="en-US" altLang="en-US" sz="1600">
                    <a:latin typeface="Arial" charset="0"/>
                  </a:rPr>
                  <a:t> </a:t>
                </a:r>
              </a:p>
              <a:p>
                <a:r>
                  <a:rPr lang="en-US" altLang="en-US" sz="1600">
                    <a:latin typeface="Arial" charset="0"/>
                  </a:rPr>
                  <a:t>My rise to greatness</a:t>
                </a:r>
              </a:p>
            </p:txBody>
          </p:sp>
          <p:grpSp>
            <p:nvGrpSpPr>
              <p:cNvPr id="17425" name="Group 8"/>
              <p:cNvGrpSpPr>
                <a:grpSpLocks/>
              </p:cNvGrpSpPr>
              <p:nvPr/>
            </p:nvGrpSpPr>
            <p:grpSpPr bwMode="auto">
              <a:xfrm>
                <a:off x="2260543" y="2332831"/>
                <a:ext cx="5335587" cy="723900"/>
                <a:chOff x="1043" y="1385"/>
                <a:chExt cx="3361" cy="456"/>
              </a:xfrm>
            </p:grpSpPr>
            <p:sp>
              <p:nvSpPr>
                <p:cNvPr id="17430" name="Line 9"/>
                <p:cNvSpPr>
                  <a:spLocks noChangeShapeType="1"/>
                </p:cNvSpPr>
                <p:nvPr/>
              </p:nvSpPr>
              <p:spPr bwMode="auto">
                <a:xfrm>
                  <a:off x="1043" y="1606"/>
                  <a:ext cx="3361" cy="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nvGrpSpPr>
                <p:cNvPr id="17431" name="Group 10"/>
                <p:cNvGrpSpPr>
                  <a:grpSpLocks/>
                </p:cNvGrpSpPr>
                <p:nvPr/>
              </p:nvGrpSpPr>
              <p:grpSpPr bwMode="auto">
                <a:xfrm>
                  <a:off x="1045" y="1385"/>
                  <a:ext cx="3353" cy="456"/>
                  <a:chOff x="1045" y="1385"/>
                  <a:chExt cx="3353" cy="456"/>
                </a:xfrm>
              </p:grpSpPr>
              <p:sp>
                <p:nvSpPr>
                  <p:cNvPr id="17432" name="Line 11"/>
                  <p:cNvSpPr>
                    <a:spLocks noChangeShapeType="1"/>
                  </p:cNvSpPr>
                  <p:nvPr/>
                </p:nvSpPr>
                <p:spPr bwMode="auto">
                  <a:xfrm>
                    <a:off x="1045" y="1606"/>
                    <a:ext cx="0" cy="235"/>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3" name="Line 12"/>
                  <p:cNvSpPr>
                    <a:spLocks noChangeShapeType="1"/>
                  </p:cNvSpPr>
                  <p:nvPr/>
                </p:nvSpPr>
                <p:spPr bwMode="auto">
                  <a:xfrm>
                    <a:off x="2836" y="1609"/>
                    <a:ext cx="0" cy="231"/>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4" name="Line 13"/>
                  <p:cNvSpPr>
                    <a:spLocks noChangeShapeType="1"/>
                  </p:cNvSpPr>
                  <p:nvPr/>
                </p:nvSpPr>
                <p:spPr bwMode="auto">
                  <a:xfrm>
                    <a:off x="4398" y="1609"/>
                    <a:ext cx="0" cy="22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5" name="Line 14"/>
                  <p:cNvSpPr>
                    <a:spLocks noChangeShapeType="1"/>
                  </p:cNvSpPr>
                  <p:nvPr/>
                </p:nvSpPr>
                <p:spPr bwMode="auto">
                  <a:xfrm flipH="1">
                    <a:off x="2835" y="1385"/>
                    <a:ext cx="1" cy="22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grpSp>
            <p:nvGrpSpPr>
              <p:cNvPr id="17426" name="Group 14"/>
              <p:cNvGrpSpPr>
                <a:grpSpLocks/>
              </p:cNvGrpSpPr>
              <p:nvPr/>
            </p:nvGrpSpPr>
            <p:grpSpPr bwMode="auto">
              <a:xfrm>
                <a:off x="5988049" y="2693986"/>
                <a:ext cx="390525" cy="727075"/>
                <a:chOff x="3567" y="1640"/>
                <a:chExt cx="246" cy="458"/>
              </a:xfrm>
            </p:grpSpPr>
            <p:sp>
              <p:nvSpPr>
                <p:cNvPr id="17428" name="Rectangle 7"/>
                <p:cNvSpPr>
                  <a:spLocks noChangeArrowheads="1"/>
                </p:cNvSpPr>
                <p:nvPr/>
              </p:nvSpPr>
              <p:spPr bwMode="auto">
                <a:xfrm>
                  <a:off x="3567" y="1886"/>
                  <a:ext cx="24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3600" tIns="46800" rIns="93600" bIns="46800" anchor="ctr">
                  <a:spAutoFit/>
                </a:bodyPr>
                <a:lstStyle/>
                <a:p>
                  <a:r>
                    <a:rPr lang="en-US" altLang="en-US" sz="1600" b="1">
                      <a:latin typeface="Arial" charset="0"/>
                    </a:rPr>
                    <a:t>…</a:t>
                  </a:r>
                </a:p>
              </p:txBody>
            </p:sp>
            <p:sp>
              <p:nvSpPr>
                <p:cNvPr id="17429" name="Line 16"/>
                <p:cNvSpPr>
                  <a:spLocks noChangeShapeType="1"/>
                </p:cNvSpPr>
                <p:nvPr/>
              </p:nvSpPr>
              <p:spPr bwMode="auto">
                <a:xfrm>
                  <a:off x="3664" y="1640"/>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7427" name="Rectangle 6"/>
              <p:cNvSpPr>
                <a:spLocks noChangeArrowheads="1"/>
              </p:cNvSpPr>
              <p:nvPr/>
            </p:nvSpPr>
            <p:spPr bwMode="auto">
              <a:xfrm>
                <a:off x="6993680" y="3036938"/>
                <a:ext cx="1804988" cy="1154062"/>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endParaRPr lang="en-US" altLang="en-US" sz="1600" b="1">
                  <a:latin typeface="Arial" charset="0"/>
                </a:endParaRPr>
              </a:p>
              <a:p>
                <a:r>
                  <a:rPr lang="en-US" altLang="en-US" sz="1600" b="1">
                    <a:latin typeface="Arial" charset="0"/>
                  </a:rPr>
                  <a:t>Chapter 7:</a:t>
                </a:r>
                <a:r>
                  <a:rPr lang="en-US" altLang="en-US" sz="1600">
                    <a:latin typeface="Arial" charset="0"/>
                  </a:rPr>
                  <a:t> </a:t>
                </a:r>
              </a:p>
              <a:p>
                <a:r>
                  <a:rPr lang="en-US" altLang="en-US" sz="1600">
                    <a:latin typeface="Arial" charset="0"/>
                  </a:rPr>
                  <a:t>The end of an era</a:t>
                </a:r>
              </a:p>
            </p:txBody>
          </p:sp>
        </p:grpSp>
        <p:pic>
          <p:nvPicPr>
            <p:cNvPr id="17419" name="Picture 22" descr="C:\Users\tamj\AppData\Local\Microsoft\Windows\Temporary Internet Files\Content.IE5\94BCLD82\MC9000980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8900" y="2997805"/>
              <a:ext cx="612100" cy="7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4" descr="C:\Users\tamj\AppData\Local\Microsoft\Windows\Temporary Internet Files\Content.IE5\LTBEVES8\MC90044540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92861" y="3036938"/>
              <a:ext cx="856152" cy="727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8" descr="C:\Users\tamj\AppData\Local\Microsoft\Windows\Temporary Internet Files\Content.IE5\0WRJN1BJ\MC9001052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29600" y="3056900"/>
              <a:ext cx="606764" cy="563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2"/>
          <p:cNvGrpSpPr>
            <a:grpSpLocks/>
          </p:cNvGrpSpPr>
          <p:nvPr/>
        </p:nvGrpSpPr>
        <p:grpSpPr bwMode="auto">
          <a:xfrm>
            <a:off x="606425" y="4800600"/>
            <a:ext cx="3629025" cy="2076450"/>
            <a:chOff x="606425" y="4800600"/>
            <a:chExt cx="3629025" cy="2076821"/>
          </a:xfrm>
        </p:grpSpPr>
        <p:grpSp>
          <p:nvGrpSpPr>
            <p:cNvPr id="17414" name="Group 18"/>
            <p:cNvGrpSpPr>
              <a:grpSpLocks/>
            </p:cNvGrpSpPr>
            <p:nvPr/>
          </p:nvGrpSpPr>
          <p:grpSpPr bwMode="auto">
            <a:xfrm>
              <a:off x="606425" y="4800600"/>
              <a:ext cx="3629025" cy="2057400"/>
              <a:chOff x="665" y="2806"/>
              <a:chExt cx="2286" cy="1296"/>
            </a:xfrm>
          </p:grpSpPr>
          <p:sp>
            <p:nvSpPr>
              <p:cNvPr id="17416" name="Rectangle 15"/>
              <p:cNvSpPr>
                <a:spLocks noChangeArrowheads="1"/>
              </p:cNvSpPr>
              <p:nvPr/>
            </p:nvSpPr>
            <p:spPr bwMode="auto">
              <a:xfrm>
                <a:off x="665" y="2806"/>
                <a:ext cx="2286" cy="129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lstStyle/>
              <a:p>
                <a:r>
                  <a:rPr lang="en-US" altLang="en-US" sz="1600" b="1">
                    <a:latin typeface="Arial" charset="0"/>
                  </a:rPr>
                  <a:t>Chapter 1: The humble beginnings</a:t>
                </a:r>
              </a:p>
              <a:p>
                <a:endParaRPr lang="en-US" altLang="en-US" sz="1400" b="1">
                  <a:latin typeface="Arial" charset="0"/>
                </a:endParaRPr>
              </a:p>
              <a:p>
                <a:r>
                  <a:rPr lang="en-US" altLang="en-US" sz="1400">
                    <a:latin typeface="Arial" charset="0"/>
                  </a:rPr>
                  <a:t>It all started ten and one score years ago </a:t>
                </a:r>
              </a:p>
              <a:p>
                <a:r>
                  <a:rPr lang="en-US" altLang="en-US" sz="1400">
                    <a:latin typeface="Arial" charset="0"/>
                  </a:rPr>
                  <a:t>with a log-shaped computer work station…  </a:t>
                </a:r>
              </a:p>
            </p:txBody>
          </p:sp>
          <p:pic>
            <p:nvPicPr>
              <p:cNvPr id="17417" name="Picture 20" descr="MPj0438847000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6" y="3430"/>
                <a:ext cx="881" cy="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5" name="Rectangle 1"/>
            <p:cNvSpPr>
              <a:spLocks noChangeArrowheads="1"/>
            </p:cNvSpPr>
            <p:nvPr/>
          </p:nvSpPr>
          <p:spPr bwMode="auto">
            <a:xfrm>
              <a:off x="719138" y="6631200"/>
              <a:ext cx="144847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a:spAutoFit/>
            </a:bodyPr>
            <a:lstStyle/>
            <a:p>
              <a:pPr eaLnBrk="1" hangingPunct="1"/>
              <a:r>
                <a:rPr lang="en-US" altLang="en-US" sz="1000"/>
                <a:t>Image copyright unknown</a:t>
              </a:r>
            </a:p>
          </p:txBody>
        </p:sp>
      </p:grpSp>
    </p:spTree>
    <p:extLst>
      <p:ext uri="{BB962C8B-B14F-4D97-AF65-F5344CB8AC3E}">
        <p14:creationId xmlns:p14="http://schemas.microsoft.com/office/powerpoint/2010/main" val="30391981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76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7635">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Down Design: Starting Rule Of Thumb</a:t>
            </a:r>
            <a:endParaRPr lang="en-CA" dirty="0"/>
          </a:p>
        </p:txBody>
      </p:sp>
      <p:sp>
        <p:nvSpPr>
          <p:cNvPr id="3" name="Content Placeholder 2"/>
          <p:cNvSpPr>
            <a:spLocks noGrp="1"/>
          </p:cNvSpPr>
          <p:nvPr>
            <p:ph idx="1"/>
          </p:nvPr>
        </p:nvSpPr>
        <p:spPr/>
        <p:txBody>
          <a:bodyPr/>
          <a:lstStyle/>
          <a:p>
            <a:r>
              <a:rPr lang="en-US" dirty="0" smtClean="0"/>
              <a:t>General approach (any task):</a:t>
            </a:r>
            <a:endParaRPr lang="en-US" dirty="0"/>
          </a:p>
          <a:p>
            <a:pPr lvl="1"/>
            <a:r>
              <a:rPr lang="en-US" dirty="0" smtClean="0"/>
              <a:t>Break the problem down into 3 to 5 smaller parts e.g. book chapters.</a:t>
            </a:r>
          </a:p>
          <a:p>
            <a:pPr lvl="1"/>
            <a:r>
              <a:rPr lang="en-US" dirty="0" smtClean="0"/>
              <a:t>If any of those parts are too large and complex they may be decomposed into smaller parts e.g. sections of a book.</a:t>
            </a:r>
          </a:p>
          <a:p>
            <a:r>
              <a:rPr lang="en-US" dirty="0" smtClean="0"/>
              <a:t>Writing a program:</a:t>
            </a:r>
          </a:p>
          <a:p>
            <a:pPr lvl="1"/>
            <a:r>
              <a:rPr lang="en-US" dirty="0" smtClean="0"/>
              <a:t>Programs/software can have ‘bugs’ (errors) so programmers need to think about what task that each part of the program should complete and then run tasks to see if the program is correct.</a:t>
            </a:r>
          </a:p>
          <a:p>
            <a:pPr lvl="2"/>
            <a:r>
              <a:rPr lang="en-US" dirty="0" smtClean="0"/>
              <a:t>Example results:</a:t>
            </a:r>
          </a:p>
          <a:p>
            <a:pPr lvl="3"/>
            <a:r>
              <a:rPr lang="en-US" dirty="0" smtClean="0"/>
              <a:t>A computed value.</a:t>
            </a:r>
          </a:p>
          <a:p>
            <a:pPr lvl="3"/>
            <a:r>
              <a:rPr lang="en-US" dirty="0" smtClean="0"/>
              <a:t>Showing an image if the option is selected by the user.</a:t>
            </a:r>
          </a:p>
          <a:p>
            <a:pPr lvl="3"/>
            <a:r>
              <a:rPr lang="en-US" dirty="0" smtClean="0"/>
              <a:t>Saving a file in a certain form if certain conditions are met.</a:t>
            </a:r>
          </a:p>
          <a:p>
            <a:pPr lvl="1"/>
            <a:r>
              <a:rPr lang="en-US" dirty="0" smtClean="0"/>
              <a:t>Testing can involve running possible options (cases) that might produce an unexpected value or effect e.g. when showing the image what if the user selecting some other options before selecting the option to display the image.</a:t>
            </a:r>
            <a:endParaRPr lang="en-CA" dirty="0"/>
          </a:p>
        </p:txBody>
      </p:sp>
    </p:spTree>
    <p:extLst>
      <p:ext uri="{BB962C8B-B14F-4D97-AF65-F5344CB8AC3E}">
        <p14:creationId xmlns:p14="http://schemas.microsoft.com/office/powerpoint/2010/main" val="1820616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altLang="en-US" sz="3200" smtClean="0"/>
              <a:t>Example Problem</a:t>
            </a:r>
          </a:p>
        </p:txBody>
      </p:sp>
      <p:sp>
        <p:nvSpPr>
          <p:cNvPr id="115715" name="Rectangle 3"/>
          <p:cNvSpPr>
            <a:spLocks noGrp="1" noChangeArrowheads="1"/>
          </p:cNvSpPr>
          <p:nvPr>
            <p:ph type="body" idx="4294967295"/>
          </p:nvPr>
        </p:nvSpPr>
        <p:spPr/>
        <p:txBody>
          <a:bodyPr/>
          <a:lstStyle/>
          <a:p>
            <a:pPr eaLnBrk="1" hangingPunct="1"/>
            <a:r>
              <a:rPr lang="en-US" altLang="en-US" sz="2400" smtClean="0"/>
              <a:t>Design a program that will perform a simple interest calculation.</a:t>
            </a:r>
          </a:p>
          <a:p>
            <a:pPr eaLnBrk="1" hangingPunct="1"/>
            <a:r>
              <a:rPr lang="en-US" altLang="en-US" sz="2400" smtClean="0"/>
              <a:t>The program should prompt the user for the appropriate values, perform the calculation and display the values onscreen.</a:t>
            </a:r>
          </a:p>
        </p:txBody>
      </p:sp>
    </p:spTree>
    <p:extLst>
      <p:ext uri="{BB962C8B-B14F-4D97-AF65-F5344CB8AC3E}">
        <p14:creationId xmlns:p14="http://schemas.microsoft.com/office/powerpoint/2010/main" val="6539196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altLang="en-US" sz="3200" smtClean="0"/>
              <a:t>Example Problem</a:t>
            </a:r>
          </a:p>
        </p:txBody>
      </p:sp>
      <p:sp>
        <p:nvSpPr>
          <p:cNvPr id="115715" name="Rectangle 3"/>
          <p:cNvSpPr>
            <a:spLocks noGrp="1" noChangeArrowheads="1"/>
          </p:cNvSpPr>
          <p:nvPr>
            <p:ph type="body" idx="4294967295"/>
          </p:nvPr>
        </p:nvSpPr>
        <p:spPr/>
        <p:txBody>
          <a:bodyPr/>
          <a:lstStyle/>
          <a:p>
            <a:pPr eaLnBrk="1" hangingPunct="1"/>
            <a:r>
              <a:rPr lang="en-US" altLang="en-US" sz="2400" smtClean="0"/>
              <a:t>Design a program that will perform a simple interest calculation.</a:t>
            </a:r>
          </a:p>
          <a:p>
            <a:pPr eaLnBrk="1" hangingPunct="1"/>
            <a:r>
              <a:rPr lang="en-US" altLang="en-US" sz="2400" smtClean="0"/>
              <a:t>The program should prompt the user for the appropriate values, perform the calculation and display the values onscreen.</a:t>
            </a:r>
          </a:p>
        </p:txBody>
      </p:sp>
    </p:spTree>
    <p:extLst>
      <p:ext uri="{BB962C8B-B14F-4D97-AF65-F5344CB8AC3E}">
        <p14:creationId xmlns:p14="http://schemas.microsoft.com/office/powerpoint/2010/main" val="14011624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altLang="en-US" sz="3200" smtClean="0"/>
              <a:t>Example Problem</a:t>
            </a:r>
          </a:p>
        </p:txBody>
      </p:sp>
      <p:sp>
        <p:nvSpPr>
          <p:cNvPr id="115715" name="Rectangle 3"/>
          <p:cNvSpPr>
            <a:spLocks noGrp="1" noChangeArrowheads="1"/>
          </p:cNvSpPr>
          <p:nvPr>
            <p:ph type="body" idx="4294967295"/>
          </p:nvPr>
        </p:nvSpPr>
        <p:spPr/>
        <p:txBody>
          <a:bodyPr/>
          <a:lstStyle/>
          <a:p>
            <a:pPr eaLnBrk="1" hangingPunct="1"/>
            <a:r>
              <a:rPr lang="en-US" altLang="en-US" sz="2400" dirty="0" smtClean="0"/>
              <a:t>Design a program that will perform a simple interest calculation.</a:t>
            </a:r>
          </a:p>
          <a:p>
            <a:pPr eaLnBrk="1" hangingPunct="1"/>
            <a:r>
              <a:rPr lang="en-US" altLang="en-US" sz="2400" dirty="0" smtClean="0"/>
              <a:t>The program should prompt the user for the appropriate values, perform the calculation and display the values onscreen.</a:t>
            </a:r>
          </a:p>
        </p:txBody>
      </p:sp>
      <p:sp>
        <p:nvSpPr>
          <p:cNvPr id="5" name="Rectangle 34"/>
          <p:cNvSpPr>
            <a:spLocks noChangeArrowheads="1"/>
          </p:cNvSpPr>
          <p:nvPr/>
        </p:nvSpPr>
        <p:spPr bwMode="auto">
          <a:xfrm>
            <a:off x="3505200" y="3581400"/>
            <a:ext cx="2168525" cy="4984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Calculate Interest</a:t>
            </a:r>
          </a:p>
        </p:txBody>
      </p:sp>
      <p:grpSp>
        <p:nvGrpSpPr>
          <p:cNvPr id="6" name="Group 41"/>
          <p:cNvGrpSpPr>
            <a:grpSpLocks/>
          </p:cNvGrpSpPr>
          <p:nvPr/>
        </p:nvGrpSpPr>
        <p:grpSpPr bwMode="auto">
          <a:xfrm>
            <a:off x="684213" y="3851277"/>
            <a:ext cx="4133850" cy="2130426"/>
            <a:chOff x="298" y="1721"/>
            <a:chExt cx="2604" cy="1342"/>
          </a:xfrm>
        </p:grpSpPr>
        <p:sp>
          <p:nvSpPr>
            <p:cNvPr id="7" name="Rectangle 35"/>
            <p:cNvSpPr>
              <a:spLocks noChangeArrowheads="1"/>
            </p:cNvSpPr>
            <p:nvPr/>
          </p:nvSpPr>
          <p:spPr bwMode="auto">
            <a:xfrm>
              <a:off x="298" y="2749"/>
              <a:ext cx="1214"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Get information</a:t>
              </a:r>
            </a:p>
          </p:txBody>
        </p:sp>
        <p:cxnSp>
          <p:nvCxnSpPr>
            <p:cNvPr id="8" name="AutoShape 38"/>
            <p:cNvCxnSpPr>
              <a:cxnSpLocks noChangeShapeType="1"/>
              <a:stCxn id="5" idx="2"/>
              <a:endCxn id="7" idx="0"/>
            </p:cNvCxnSpPr>
            <p:nvPr/>
          </p:nvCxnSpPr>
          <p:spPr bwMode="auto">
            <a:xfrm flipH="1">
              <a:off x="905" y="1721"/>
              <a:ext cx="1997" cy="102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nvGrpSpPr>
          <p:cNvPr id="9" name="Group 42"/>
          <p:cNvGrpSpPr>
            <a:grpSpLocks/>
          </p:cNvGrpSpPr>
          <p:nvPr/>
        </p:nvGrpSpPr>
        <p:grpSpPr bwMode="auto">
          <a:xfrm>
            <a:off x="3630613" y="3851277"/>
            <a:ext cx="1917700" cy="2130426"/>
            <a:chOff x="2154" y="1721"/>
            <a:chExt cx="1208" cy="1342"/>
          </a:xfrm>
        </p:grpSpPr>
        <p:sp>
          <p:nvSpPr>
            <p:cNvPr id="10" name="Rectangle 36"/>
            <p:cNvSpPr>
              <a:spLocks noChangeArrowheads="1"/>
            </p:cNvSpPr>
            <p:nvPr/>
          </p:nvSpPr>
          <p:spPr bwMode="auto">
            <a:xfrm>
              <a:off x="2154" y="2749"/>
              <a:ext cx="1208"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Do calculations</a:t>
              </a:r>
            </a:p>
          </p:txBody>
        </p:sp>
        <p:cxnSp>
          <p:nvCxnSpPr>
            <p:cNvPr id="11" name="AutoShape 39"/>
            <p:cNvCxnSpPr>
              <a:cxnSpLocks noChangeShapeType="1"/>
              <a:stCxn id="5" idx="2"/>
              <a:endCxn id="10" idx="0"/>
            </p:cNvCxnSpPr>
            <p:nvPr/>
          </p:nvCxnSpPr>
          <p:spPr bwMode="auto">
            <a:xfrm flipH="1">
              <a:off x="2758" y="1721"/>
              <a:ext cx="144" cy="102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nvGrpSpPr>
          <p:cNvPr id="12" name="Group 43"/>
          <p:cNvGrpSpPr>
            <a:grpSpLocks/>
          </p:cNvGrpSpPr>
          <p:nvPr/>
        </p:nvGrpSpPr>
        <p:grpSpPr bwMode="auto">
          <a:xfrm>
            <a:off x="4818064" y="3851277"/>
            <a:ext cx="3611564" cy="2130426"/>
            <a:chOff x="2902" y="1721"/>
            <a:chExt cx="2275" cy="1342"/>
          </a:xfrm>
        </p:grpSpPr>
        <p:sp>
          <p:nvSpPr>
            <p:cNvPr id="13" name="Rectangle 37"/>
            <p:cNvSpPr>
              <a:spLocks noChangeArrowheads="1"/>
            </p:cNvSpPr>
            <p:nvPr/>
          </p:nvSpPr>
          <p:spPr bwMode="auto">
            <a:xfrm>
              <a:off x="4014" y="2749"/>
              <a:ext cx="1163"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Display results</a:t>
              </a:r>
            </a:p>
          </p:txBody>
        </p:sp>
        <p:cxnSp>
          <p:nvCxnSpPr>
            <p:cNvPr id="14" name="AutoShape 40"/>
            <p:cNvCxnSpPr>
              <a:cxnSpLocks noChangeShapeType="1"/>
              <a:stCxn id="5" idx="2"/>
              <a:endCxn id="13" idx="0"/>
            </p:cNvCxnSpPr>
            <p:nvPr/>
          </p:nvCxnSpPr>
          <p:spPr bwMode="auto">
            <a:xfrm>
              <a:off x="2902" y="1721"/>
              <a:ext cx="1693" cy="1028"/>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9475062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Cases To Test</a:t>
            </a:r>
            <a:endParaRPr lang="en-CA" dirty="0"/>
          </a:p>
        </p:txBody>
      </p:sp>
      <p:sp>
        <p:nvSpPr>
          <p:cNvPr id="3" name="Content Placeholder 2"/>
          <p:cNvSpPr>
            <a:spLocks noGrp="1"/>
          </p:cNvSpPr>
          <p:nvPr>
            <p:ph idx="1"/>
          </p:nvPr>
        </p:nvSpPr>
        <p:spPr/>
        <p:txBody>
          <a:bodyPr/>
          <a:lstStyle/>
          <a:p>
            <a:r>
              <a:rPr lang="en-US" dirty="0" smtClean="0"/>
              <a:t>Here’s something to get you started:</a:t>
            </a:r>
          </a:p>
          <a:p>
            <a:pPr lvl="1"/>
            <a:r>
              <a:rPr lang="en-US" dirty="0" smtClean="0"/>
              <a:t>Principle is greater than zero.</a:t>
            </a:r>
          </a:p>
          <a:p>
            <a:pPr lvl="1"/>
            <a:r>
              <a:rPr lang="en-US" dirty="0" smtClean="0"/>
              <a:t>Interest is greater than zero.</a:t>
            </a:r>
          </a:p>
          <a:p>
            <a:pPr lvl="1"/>
            <a:r>
              <a:rPr lang="en-US" dirty="0" smtClean="0"/>
              <a:t>Time unit is greater than zero.</a:t>
            </a:r>
          </a:p>
          <a:p>
            <a:pPr lvl="1"/>
            <a:r>
              <a:rPr lang="en-US" dirty="0" smtClean="0"/>
              <a:t>Example: $100 invested at a yearly return of 1% for 3 years.</a:t>
            </a:r>
          </a:p>
          <a:p>
            <a:r>
              <a:rPr lang="en-US" dirty="0" smtClean="0"/>
              <a:t>What other cases could be tested:</a:t>
            </a:r>
            <a:endParaRPr lang="en-CA" dirty="0"/>
          </a:p>
        </p:txBody>
      </p:sp>
    </p:spTree>
    <p:extLst>
      <p:ext uri="{BB962C8B-B14F-4D97-AF65-F5344CB8AC3E}">
        <p14:creationId xmlns:p14="http://schemas.microsoft.com/office/powerpoint/2010/main" val="3331835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JT: Look Ahead</a:t>
            </a:r>
            <a:endParaRPr lang="en-CA" dirty="0"/>
          </a:p>
        </p:txBody>
      </p:sp>
      <p:sp>
        <p:nvSpPr>
          <p:cNvPr id="3" name="Content Placeholder 2"/>
          <p:cNvSpPr>
            <a:spLocks noGrp="1"/>
          </p:cNvSpPr>
          <p:nvPr>
            <p:ph idx="1"/>
          </p:nvPr>
        </p:nvSpPr>
        <p:spPr/>
        <p:txBody>
          <a:bodyPr/>
          <a:lstStyle/>
          <a:p>
            <a:r>
              <a:rPr lang="en-US" dirty="0" smtClean="0"/>
              <a:t>You will likely see much more on the top down approach for decomposition in a later section: “decomposition using functions”.</a:t>
            </a:r>
            <a:endParaRPr lang="en-CA" dirty="0"/>
          </a:p>
        </p:txBody>
      </p:sp>
    </p:spTree>
    <p:extLst>
      <p:ext uri="{BB962C8B-B14F-4D97-AF65-F5344CB8AC3E}">
        <p14:creationId xmlns:p14="http://schemas.microsoft.com/office/powerpoint/2010/main" val="159865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ln w="381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wrap="square" rtlCol="0">
        <a:spAutoFit/>
      </a:bodyPr>
      <a:lstStyle>
        <a:defPPr eaLnBrk="1" hangingPunct="1">
          <a:spcBef>
            <a:spcPct val="0"/>
          </a:spcBef>
          <a:buFontTx/>
          <a:buNone/>
          <a:defRPr sz="1200" b="1" dirty="0" smtClean="0">
            <a:solidFill>
              <a:srgbClr val="FF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38120</TotalTime>
  <Words>917</Words>
  <Application>Microsoft Office PowerPoint</Application>
  <PresentationFormat>On-screen Show (4:3)</PresentationFormat>
  <Paragraphs>121</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ＭＳ Ｐゴシック</vt:lpstr>
      <vt:lpstr>Arial</vt:lpstr>
      <vt:lpstr>Calibri</vt:lpstr>
      <vt:lpstr>Garamond</vt:lpstr>
      <vt:lpstr>Times New Roman</vt:lpstr>
      <vt:lpstr>Office Theme</vt:lpstr>
      <vt:lpstr>Problem Solving</vt:lpstr>
      <vt:lpstr>“Problem Solving”</vt:lpstr>
      <vt:lpstr>Top Down Design </vt:lpstr>
      <vt:lpstr>Top Down Design: Starting Rule Of Thumb</vt:lpstr>
      <vt:lpstr>Example Problem</vt:lpstr>
      <vt:lpstr>Example Problem</vt:lpstr>
      <vt:lpstr>Example Problem</vt:lpstr>
      <vt:lpstr>Discussion: Cases To Test</vt:lpstr>
      <vt:lpstr>JT: Look Ahead</vt:lpstr>
      <vt:lpstr>Algorithms</vt:lpstr>
      <vt:lpstr>Algorithms</vt:lpstr>
      <vt:lpstr>Example Algorithm</vt:lpstr>
      <vt:lpstr>Programming</vt:lpstr>
      <vt:lpstr>Program Interpreter.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solving via decomposition</dc:title>
  <dc:creator>James Tam</dc:creator>
  <cp:keywords>Problem solving;top down decomposition</cp:keywords>
  <cp:lastModifiedBy>James Tam</cp:lastModifiedBy>
  <cp:revision>724</cp:revision>
  <dcterms:created xsi:type="dcterms:W3CDTF">2013-08-26T22:54:00Z</dcterms:created>
  <dcterms:modified xsi:type="dcterms:W3CDTF">2025-09-01T07:29:21Z</dcterms:modified>
</cp:coreProperties>
</file>