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1170" r:id="rId2"/>
    <p:sldId id="1283" r:id="rId3"/>
    <p:sldId id="1284" r:id="rId4"/>
    <p:sldId id="1285" r:id="rId5"/>
    <p:sldId id="1304" r:id="rId6"/>
    <p:sldId id="1305" r:id="rId7"/>
    <p:sldId id="1290" r:id="rId8"/>
    <p:sldId id="1288" r:id="rId9"/>
    <p:sldId id="1289" r:id="rId10"/>
    <p:sldId id="1291" r:id="rId11"/>
    <p:sldId id="1303" r:id="rId12"/>
    <p:sldId id="1277" r:id="rId13"/>
    <p:sldId id="1278" r:id="rId14"/>
    <p:sldId id="1296" r:id="rId15"/>
    <p:sldId id="1297" r:id="rId16"/>
    <p:sldId id="1294" r:id="rId17"/>
    <p:sldId id="1301" r:id="rId18"/>
    <p:sldId id="1302" r:id="rId19"/>
    <p:sldId id="1306" r:id="rId20"/>
    <p:sldId id="1295" r:id="rId21"/>
    <p:sldId id="1299" r:id="rId22"/>
    <p:sldId id="1308" r:id="rId23"/>
    <p:sldId id="1307" r:id="rId24"/>
    <p:sldId id="1300" r:id="rId25"/>
    <p:sldId id="1245" r:id="rId26"/>
    <p:sldId id="1246" r:id="rId27"/>
    <p:sldId id="1084" r:id="rId2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6600FF"/>
    <a:srgbClr val="0066FF"/>
    <a:srgbClr val="FFFF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8954" autoAdjust="0"/>
  </p:normalViewPr>
  <p:slideViewPr>
    <p:cSldViewPr snapToGrid="0">
      <p:cViewPr varScale="1">
        <p:scale>
          <a:sx n="76" d="100"/>
          <a:sy n="76" d="100"/>
        </p:scale>
        <p:origin x="98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536" y="-1572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O-O: Intermediate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505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70319C-5949-43C5-A88C-BCDCCC761F6B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701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87016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353084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*Multiple</a:t>
            </a:r>
            <a:r>
              <a:rPr lang="en-US" baseline="0" dirty="0" smtClean="0"/>
              <a:t> inheritance</a:t>
            </a:r>
          </a:p>
          <a:p>
            <a:pPr marL="0" marR="0" lvl="0" indent="0" algn="l" defTabSz="949325" rtl="0" eaLnBrk="0" fontAlgn="base" latinLnBrk="0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Consolas" panose="020B0609020204030204" pitchFamily="49" charset="0"/>
              </a:rPr>
              <a:t>class Airplane(</a:t>
            </a:r>
            <a:r>
              <a:rPr lang="en-US" sz="1200" smtClean="0">
                <a:solidFill>
                  <a:srgbClr val="3366FF"/>
                </a:solidFill>
                <a:latin typeface="Consolas" panose="020B0609020204030204" pitchFamily="49" charset="0"/>
              </a:rPr>
              <a:t>Flyer,Machine</a:t>
            </a:r>
            <a:r>
              <a:rPr lang="en-US" sz="1200" smtClean="0">
                <a:latin typeface="Consolas" panose="020B0609020204030204" pitchFamily="49" charset="0"/>
              </a:rPr>
              <a:t>):</a:t>
            </a:r>
          </a:p>
          <a:p>
            <a:endParaRPr lang="en-US" baseline="0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5215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Garamond" panose="02020404030301010803" pitchFamily="18" charset="0"/>
          <a:ea typeface="ＭＳ Ｐゴシック" charset="0"/>
          <a:cs typeface="Garamond" panose="02020404030301010803" pitchFamily="18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Garamond" panose="02020404030301010803" pitchFamily="18" charset="0"/>
          <a:ea typeface="ＭＳ Ｐゴシック" charset="0"/>
          <a:cs typeface="Garamond" panose="02020404030301010803" pitchFamily="18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Garamond" panose="02020404030301010803" pitchFamily="18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Garamond" panose="02020404030301010803" pitchFamily="18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Garamond" panose="02020404030301010803" pitchFamily="18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8/docs/api/java/util/Random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/>
              <a:t>Classes And Objects</a:t>
            </a:r>
            <a:endParaRPr lang="en-US" altLang="en-US" sz="3600" u="none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831639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0" indent="0" eaLnBrk="1" hangingPunct="1"/>
            <a:r>
              <a:rPr lang="en-US" altLang="en-US" sz="2400" dirty="0" smtClean="0"/>
              <a:t>Encapsulation/information hiding, inheritance, modular design in python/multi-file programs.</a:t>
            </a:r>
          </a:p>
        </p:txBody>
      </p:sp>
    </p:spTree>
    <p:extLst>
      <p:ext uri="{BB962C8B-B14F-4D97-AF65-F5344CB8AC3E}">
        <p14:creationId xmlns:p14="http://schemas.microsoft.com/office/powerpoint/2010/main" val="356311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1: An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folder complete online example</a:t>
            </a:r>
            <a:r>
              <a:rPr lang="en-US" b="1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2nd_oo_module_example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Only the </a:t>
            </a:r>
            <a:r>
              <a:rPr lang="en-US" b="1" dirty="0" smtClean="0">
                <a:solidFill>
                  <a:srgbClr val="0066FF"/>
                </a:solidFill>
                <a:cs typeface="Calibri" panose="020F0502020204030204" pitchFamily="34" charset="0"/>
              </a:rPr>
              <a:t>module/filename</a:t>
            </a:r>
            <a:r>
              <a:rPr lang="en-US" dirty="0" smtClean="0">
                <a:cs typeface="Calibri" panose="020F0502020204030204" pitchFamily="34" charset="0"/>
              </a:rPr>
              <a:t> is imported so </a:t>
            </a:r>
            <a:r>
              <a:rPr lang="en-US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other names </a:t>
            </a:r>
            <a:r>
              <a:rPr lang="en-US" dirty="0" smtClean="0">
                <a:cs typeface="Calibri" panose="020F0502020204030204" pitchFamily="34" charset="0"/>
              </a:rPr>
              <a:t>(e.g. </a:t>
            </a:r>
            <a:r>
              <a:rPr lang="en-US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class name</a:t>
            </a:r>
            <a:r>
              <a:rPr lang="en-US" dirty="0" smtClean="0">
                <a:cs typeface="Calibri" panose="020F0502020204030204" pitchFamily="34" charset="0"/>
              </a:rPr>
              <a:t>) must be prefaced by the module name (‘context’ needed</a:t>
            </a:r>
            <a:r>
              <a:rPr lang="en-US" dirty="0" smtClean="0">
                <a:cs typeface="Calibri" panose="020F0502020204030204" pitchFamily="34" charset="0"/>
              </a:rPr>
              <a:t>).</a:t>
            </a:r>
          </a:p>
          <a:p>
            <a:pPr lvl="2"/>
            <a:r>
              <a:rPr lang="en-US" dirty="0" smtClean="0">
                <a:cs typeface="Calibri" panose="020F0502020204030204" pitchFamily="34" charset="0"/>
              </a:rPr>
              <a:t>Note: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sayName</a:t>
            </a:r>
            <a:r>
              <a:rPr lang="en-US" dirty="0" smtClean="0">
                <a:cs typeface="Calibri" panose="020F0502020204030204" pitchFamily="34" charset="0"/>
              </a:rPr>
              <a:t> is accessed via a </a:t>
            </a:r>
            <a:r>
              <a:rPr lang="en-US" b="1" dirty="0" smtClean="0">
                <a:cs typeface="Calibri" panose="020F0502020204030204" pitchFamily="34" charset="0"/>
              </a:rPr>
              <a:t>reference name </a:t>
            </a:r>
            <a:r>
              <a:rPr lang="en-US" dirty="0" smtClean="0">
                <a:cs typeface="Calibri" panose="020F0502020204030204" pitchFamily="34" charset="0"/>
              </a:rPr>
              <a:t>not class name.</a:t>
            </a:r>
            <a:endParaRPr lang="en-US" dirty="0" smtClean="0">
              <a:cs typeface="Calibri" panose="020F0502020204030204" pitchFamily="34" charset="0"/>
            </a:endParaRP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endParaRPr lang="en-CA" dirty="0"/>
          </a:p>
        </p:txBody>
      </p:sp>
      <p:grpSp>
        <p:nvGrpSpPr>
          <p:cNvPr id="10" name="Group 9"/>
          <p:cNvGrpSpPr/>
          <p:nvPr/>
        </p:nvGrpSpPr>
        <p:grpSpPr>
          <a:xfrm>
            <a:off x="329706" y="2815053"/>
            <a:ext cx="8814294" cy="3654010"/>
            <a:chOff x="179191" y="1959391"/>
            <a:chExt cx="8814294" cy="3654010"/>
          </a:xfrm>
        </p:grpSpPr>
        <p:sp>
          <p:nvSpPr>
            <p:cNvPr id="4" name="Rectangle 3"/>
            <p:cNvSpPr/>
            <p:nvPr/>
          </p:nvSpPr>
          <p:spPr bwMode="auto">
            <a:xfrm>
              <a:off x="179191" y="2556291"/>
              <a:ext cx="4559895" cy="3057109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t" anchorCtr="0"/>
            <a:lstStyle/>
            <a:p>
              <a:pPr algn="ctr"/>
              <a:endParaRPr lang="en-CA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79191" y="2556291"/>
              <a:ext cx="4559895" cy="3057109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class </a:t>
              </a:r>
              <a:r>
                <a:rPr lang="en-US" sz="1600" b="1" dirty="0">
                  <a:solidFill>
                    <a:srgbClr val="FF0000"/>
                  </a:solidFill>
                  <a:latin typeface="Consolas" panose="020B0609020204030204" pitchFamily="49" charset="0"/>
                </a:rPr>
                <a:t>Person</a:t>
              </a:r>
              <a:r>
                <a:rPr lang="en-US" sz="1600" dirty="0">
                  <a:latin typeface="Consolas" panose="020B0609020204030204" pitchFamily="49" charset="0"/>
                </a:rPr>
                <a:t>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def __init__(self):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    self.name = "I have no name :("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def </a:t>
              </a:r>
              <a:r>
                <a:rPr lang="en-US" sz="1600" dirty="0" err="1">
                  <a:latin typeface="Consolas" panose="020B0609020204030204" pitchFamily="49" charset="0"/>
                </a:rPr>
                <a:t>sayName</a:t>
              </a:r>
              <a:r>
                <a:rPr lang="en-US" sz="1600" dirty="0">
                  <a:latin typeface="Consolas" panose="020B0609020204030204" pitchFamily="49" charset="0"/>
                </a:rPr>
                <a:t>(self):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   print("My name is...", self.name)</a:t>
              </a:r>
            </a:p>
            <a:p>
              <a:pPr marL="88900" lvl="2">
                <a:buNone/>
              </a:pPr>
              <a:endParaRPr lang="en-US" sz="1600" dirty="0">
                <a:latin typeface="Consolas" panose="020B0609020204030204" pitchFamily="49" charset="0"/>
              </a:endParaRP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def </a:t>
              </a:r>
              <a:r>
                <a:rPr lang="en-US" sz="1600" b="1" dirty="0">
                  <a:solidFill>
                    <a:srgbClr val="FF0000"/>
                  </a:solidFill>
                  <a:latin typeface="Consolas" panose="020B0609020204030204" pitchFamily="49" charset="0"/>
                </a:rPr>
                <a:t>fun</a:t>
              </a:r>
              <a:r>
                <a:rPr lang="en-US" sz="1600" dirty="0">
                  <a:latin typeface="Consolas" panose="020B0609020204030204" pitchFamily="49" charset="0"/>
                </a:rPr>
                <a:t>():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 print("called fun")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79191" y="1959392"/>
              <a:ext cx="1930400" cy="596900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600" b="1" dirty="0" smtClean="0"/>
                <a:t>Filename: </a:t>
              </a:r>
              <a:r>
                <a:rPr lang="en-US" sz="1600" b="1" dirty="0" smtClean="0">
                  <a:solidFill>
                    <a:srgbClr val="0066FF"/>
                  </a:solidFill>
                  <a:latin typeface="Consolas" panose="020B0609020204030204" pitchFamily="49" charset="0"/>
                </a:rPr>
                <a:t>PersonFile.py</a:t>
              </a:r>
              <a:endParaRPr lang="en-CA" sz="1600" b="1" dirty="0" smtClean="0">
                <a:solidFill>
                  <a:srgbClr val="0066FF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5088633" y="2556290"/>
              <a:ext cx="3904852" cy="3057110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t" anchorCtr="0"/>
            <a:lstStyle/>
            <a:p>
              <a:pPr algn="ctr"/>
              <a:endParaRPr lang="en-CA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88633" y="2556291"/>
              <a:ext cx="3904852" cy="3057110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import </a:t>
              </a:r>
              <a:r>
                <a:rPr lang="en-US" sz="1600" b="1" dirty="0" err="1" smtClean="0">
                  <a:solidFill>
                    <a:srgbClr val="0066FF"/>
                  </a:solidFill>
                  <a:latin typeface="Consolas" panose="020B0609020204030204" pitchFamily="49" charset="0"/>
                </a:rPr>
                <a:t>PersonFile</a:t>
              </a:r>
              <a:endParaRPr lang="en-US" sz="1600" b="1" dirty="0" smtClean="0">
                <a:solidFill>
                  <a:srgbClr val="0066FF"/>
                </a:solidFill>
                <a:latin typeface="Consolas" panose="020B0609020204030204" pitchFamily="49" charset="0"/>
              </a:endParaRPr>
            </a:p>
            <a:p>
              <a:pPr marL="88900" lvl="2">
                <a:buNone/>
              </a:pPr>
              <a:endParaRPr lang="en-US" sz="1600" dirty="0">
                <a:latin typeface="Consolas" panose="020B0609020204030204" pitchFamily="49" charset="0"/>
              </a:endParaRP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def start</a:t>
              </a:r>
              <a:r>
                <a:rPr lang="en-US" sz="1600" dirty="0" smtClean="0">
                  <a:latin typeface="Consolas" panose="020B0609020204030204" pitchFamily="49" charset="0"/>
                </a:rPr>
                <a:t>():</a:t>
              </a:r>
            </a:p>
            <a:p>
              <a:pPr marL="88900" lvl="2"/>
              <a:r>
                <a:rPr lang="en-US" sz="1600" b="1" dirty="0" smtClean="0">
                  <a:latin typeface="Consolas" panose="020B0609020204030204" pitchFamily="49" charset="0"/>
                </a:rPr>
                <a:t>    #</a:t>
              </a:r>
              <a:r>
                <a:rPr lang="en-US" sz="1600" b="1" dirty="0">
                  <a:latin typeface="Consolas" panose="020B0609020204030204" pitchFamily="49" charset="0"/>
                </a:rPr>
                <a:t>Only filename </a:t>
              </a:r>
              <a:r>
                <a:rPr lang="en-US" sz="1600" b="1" dirty="0" smtClean="0">
                  <a:latin typeface="Consolas" panose="020B0609020204030204" pitchFamily="49" charset="0"/>
                </a:rPr>
                <a:t>imported</a:t>
              </a:r>
              <a:endParaRPr lang="en-US" sz="1600" b="1" dirty="0">
                <a:latin typeface="Consolas" panose="020B0609020204030204" pitchFamily="49" charset="0"/>
              </a:endParaRP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</a:t>
              </a:r>
              <a:r>
                <a:rPr lang="en-US" sz="1600" dirty="0" smtClean="0">
                  <a:latin typeface="Consolas" panose="020B0609020204030204" pitchFamily="49" charset="0"/>
                </a:rPr>
                <a:t>  </a:t>
              </a:r>
              <a:r>
                <a:rPr lang="en-US" sz="1600" dirty="0">
                  <a:latin typeface="Consolas" panose="020B0609020204030204" pitchFamily="49" charset="0"/>
                </a:rPr>
                <a:t>aPerson = </a:t>
              </a:r>
              <a:r>
                <a:rPr lang="en-US" sz="1600" dirty="0" err="1">
                  <a:latin typeface="Consolas" panose="020B0609020204030204" pitchFamily="49" charset="0"/>
                </a:rPr>
                <a:t>PersonFile.</a:t>
              </a:r>
              <a:r>
                <a:rPr lang="en-US" sz="1600" b="1" dirty="0" err="1">
                  <a:solidFill>
                    <a:srgbClr val="FF0000"/>
                  </a:solidFill>
                  <a:latin typeface="Consolas" panose="020B0609020204030204" pitchFamily="49" charset="0"/>
                </a:rPr>
                <a:t>Person</a:t>
              </a:r>
              <a:r>
                <a:rPr lang="en-US" sz="1600" dirty="0">
                  <a:latin typeface="Consolas" panose="020B0609020204030204" pitchFamily="49" charset="0"/>
                </a:rPr>
                <a:t>() </a:t>
              </a:r>
              <a:r>
                <a:rPr lang="en-US" sz="1600" dirty="0" smtClean="0">
                  <a:latin typeface="Consolas" panose="020B0609020204030204" pitchFamily="49" charset="0"/>
                </a:rPr>
                <a:t>   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</a:t>
              </a:r>
              <a:r>
                <a:rPr lang="en-US" sz="1600" dirty="0" smtClean="0">
                  <a:latin typeface="Consolas" panose="020B0609020204030204" pitchFamily="49" charset="0"/>
                </a:rPr>
                <a:t>   </a:t>
              </a:r>
              <a:r>
                <a:rPr lang="en-US" sz="1600" b="1" dirty="0" err="1" smtClean="0">
                  <a:latin typeface="Consolas" panose="020B0609020204030204" pitchFamily="49" charset="0"/>
                </a:rPr>
                <a:t>aPerson</a:t>
              </a:r>
              <a:r>
                <a:rPr lang="en-US" sz="1600" dirty="0" err="1" smtClean="0">
                  <a:latin typeface="Consolas" panose="020B0609020204030204" pitchFamily="49" charset="0"/>
                </a:rPr>
                <a:t>.sayName</a:t>
              </a:r>
              <a:r>
                <a:rPr lang="en-US" sz="1600" dirty="0">
                  <a:latin typeface="Consolas" panose="020B0609020204030204" pitchFamily="49" charset="0"/>
                </a:rPr>
                <a:t>()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</a:t>
              </a:r>
              <a:r>
                <a:rPr lang="en-US" sz="1600" dirty="0" smtClean="0">
                  <a:latin typeface="Consolas" panose="020B0609020204030204" pitchFamily="49" charset="0"/>
                </a:rPr>
                <a:t> </a:t>
              </a:r>
              <a:r>
                <a:rPr lang="en-US" sz="1600" dirty="0" err="1" smtClean="0">
                  <a:latin typeface="Consolas" panose="020B0609020204030204" pitchFamily="49" charset="0"/>
                </a:rPr>
                <a:t>PersonFile.</a:t>
              </a:r>
              <a:r>
                <a:rPr lang="en-US" sz="1600" b="1" dirty="0" err="1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fun</a:t>
              </a:r>
              <a:r>
                <a:rPr lang="en-US" sz="1600" dirty="0">
                  <a:latin typeface="Consolas" panose="020B0609020204030204" pitchFamily="49" charset="0"/>
                </a:rPr>
                <a:t>()</a:t>
              </a:r>
            </a:p>
            <a:p>
              <a:pPr marL="88900" lvl="2">
                <a:buNone/>
              </a:pPr>
              <a:endParaRPr lang="en-US" sz="1600" dirty="0">
                <a:latin typeface="Consolas" panose="020B0609020204030204" pitchFamily="49" charset="0"/>
              </a:endParaRP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start()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88633" y="1959391"/>
              <a:ext cx="1930400" cy="596900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600" b="1" dirty="0" smtClean="0"/>
                <a:t>Filename: </a:t>
              </a:r>
              <a:r>
                <a:rPr lang="en-US" sz="1600" dirty="0" smtClean="0">
                  <a:latin typeface="Consolas" panose="020B0609020204030204" pitchFamily="49" charset="0"/>
                </a:rPr>
                <a:t>Driver.py</a:t>
              </a:r>
              <a:endParaRPr lang="en-CA" sz="1600" dirty="0" smtClean="0">
                <a:latin typeface="Consolas" panose="020B060902020403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4751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2: An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folder complete online example</a:t>
            </a:r>
            <a:r>
              <a:rPr lang="en-US" b="1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3rd_oo_module_example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Only imports the </a:t>
            </a:r>
            <a:r>
              <a:rPr lang="en-US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class name</a:t>
            </a:r>
            <a:r>
              <a:rPr lang="en-US" dirty="0" smtClean="0">
                <a:cs typeface="Calibri" panose="020F0502020204030204" pitchFamily="34" charset="0"/>
              </a:rPr>
              <a:t>, other names (e.g. function name) cannot be accessed.</a:t>
            </a:r>
          </a:p>
          <a:p>
            <a:pPr lvl="2"/>
            <a:r>
              <a:rPr lang="en-US" dirty="0" smtClean="0">
                <a:cs typeface="Calibri" panose="020F0502020204030204" pitchFamily="34" charset="0"/>
              </a:rPr>
              <a:t>The </a:t>
            </a:r>
            <a:r>
              <a:rPr lang="en-US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class name </a:t>
            </a:r>
            <a:r>
              <a:rPr lang="en-US" dirty="0" smtClean="0">
                <a:cs typeface="Calibri" panose="020F0502020204030204" pitchFamily="34" charset="0"/>
              </a:rPr>
              <a:t>doesn’t need to be prefaced by the </a:t>
            </a:r>
            <a:r>
              <a:rPr lang="en-US" b="1" dirty="0" smtClean="0">
                <a:solidFill>
                  <a:srgbClr val="3366FF"/>
                </a:solidFill>
                <a:cs typeface="Calibri" panose="020F0502020204030204" pitchFamily="34" charset="0"/>
              </a:rPr>
              <a:t>module name</a:t>
            </a:r>
            <a:r>
              <a:rPr lang="en-US" dirty="0" smtClean="0">
                <a:cs typeface="Calibri" panose="020F0502020204030204" pitchFamily="34" charset="0"/>
              </a:rPr>
              <a:t>.</a:t>
            </a:r>
          </a:p>
          <a:p>
            <a:pPr lvl="3"/>
            <a:r>
              <a:rPr lang="en-US" dirty="0" smtClean="0">
                <a:cs typeface="Calibri" panose="020F0502020204030204" pitchFamily="34" charset="0"/>
              </a:rPr>
              <a:t>References </a:t>
            </a:r>
            <a:r>
              <a:rPr lang="en-US" dirty="0">
                <a:cs typeface="Calibri" panose="020F0502020204030204" pitchFamily="34" charset="0"/>
              </a:rPr>
              <a:t>to the imported name are shorter</a:t>
            </a:r>
            <a:r>
              <a:rPr lang="en-US" dirty="0" smtClean="0">
                <a:cs typeface="Calibri" panose="020F0502020204030204" pitchFamily="34" charset="0"/>
              </a:rPr>
              <a:t>.</a:t>
            </a:r>
          </a:p>
          <a:p>
            <a:pPr lvl="2"/>
            <a:r>
              <a:rPr lang="en-US" dirty="0" smtClean="0">
                <a:cs typeface="Calibri" panose="020F0502020204030204" pitchFamily="34" charset="0"/>
              </a:rPr>
              <a:t>Reduces the possibility of naming conflicts e.g. if there’s already a function ‘fun’ in Driver.py (won’t conflict with ‘fun’ in Person).</a:t>
            </a:r>
          </a:p>
          <a:p>
            <a:pPr marL="442912" lvl="2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endParaRPr lang="en-CA" dirty="0"/>
          </a:p>
        </p:txBody>
      </p:sp>
      <p:grpSp>
        <p:nvGrpSpPr>
          <p:cNvPr id="10" name="Group 9"/>
          <p:cNvGrpSpPr/>
          <p:nvPr/>
        </p:nvGrpSpPr>
        <p:grpSpPr>
          <a:xfrm>
            <a:off x="329706" y="3624678"/>
            <a:ext cx="8814294" cy="2844385"/>
            <a:chOff x="179191" y="1959391"/>
            <a:chExt cx="8814294" cy="2844385"/>
          </a:xfrm>
        </p:grpSpPr>
        <p:sp>
          <p:nvSpPr>
            <p:cNvPr id="4" name="Rectangle 3"/>
            <p:cNvSpPr/>
            <p:nvPr/>
          </p:nvSpPr>
          <p:spPr bwMode="auto">
            <a:xfrm>
              <a:off x="179191" y="2556291"/>
              <a:ext cx="4559895" cy="2239547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t" anchorCtr="0"/>
            <a:lstStyle/>
            <a:p>
              <a:pPr algn="ctr"/>
              <a:endParaRPr lang="en-CA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79191" y="2556291"/>
              <a:ext cx="4559895" cy="2239547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class </a:t>
              </a:r>
              <a:r>
                <a:rPr lang="en-US" sz="1600" b="1" dirty="0">
                  <a:solidFill>
                    <a:srgbClr val="FF0000"/>
                  </a:solidFill>
                  <a:latin typeface="Consolas" panose="020B0609020204030204" pitchFamily="49" charset="0"/>
                </a:rPr>
                <a:t>Person</a:t>
              </a:r>
              <a:r>
                <a:rPr lang="en-US" sz="1600" dirty="0">
                  <a:latin typeface="Consolas" panose="020B0609020204030204" pitchFamily="49" charset="0"/>
                </a:rPr>
                <a:t>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def __init__(self):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    self.name = "I have no name :("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def </a:t>
              </a:r>
              <a:r>
                <a:rPr lang="en-US" sz="1600" dirty="0" err="1">
                  <a:latin typeface="Consolas" panose="020B0609020204030204" pitchFamily="49" charset="0"/>
                </a:rPr>
                <a:t>sayName</a:t>
              </a:r>
              <a:r>
                <a:rPr lang="en-US" sz="1600" dirty="0">
                  <a:latin typeface="Consolas" panose="020B0609020204030204" pitchFamily="49" charset="0"/>
                </a:rPr>
                <a:t>(self):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   print("My name is...", self.name)</a:t>
              </a:r>
            </a:p>
            <a:p>
              <a:pPr marL="88900" lvl="2">
                <a:buNone/>
              </a:pPr>
              <a:endParaRPr lang="en-US" sz="1600" dirty="0">
                <a:latin typeface="Consolas" panose="020B0609020204030204" pitchFamily="49" charset="0"/>
              </a:endParaRP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def fun():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 print("called fun")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79191" y="1959392"/>
              <a:ext cx="1930400" cy="596900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600" b="1" dirty="0" smtClean="0"/>
                <a:t>Filename: </a:t>
              </a:r>
              <a:r>
                <a:rPr lang="en-US" sz="1600" b="1" dirty="0" smtClean="0">
                  <a:solidFill>
                    <a:srgbClr val="3366FF"/>
                  </a:solidFill>
                  <a:latin typeface="Consolas" panose="020B0609020204030204" pitchFamily="49" charset="0"/>
                </a:rPr>
                <a:t>PersonFile.py</a:t>
              </a:r>
              <a:endParaRPr lang="en-CA" sz="1600" b="1" dirty="0" smtClean="0">
                <a:solidFill>
                  <a:srgbClr val="3366FF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5088633" y="2556290"/>
              <a:ext cx="3904852" cy="2247486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t" anchorCtr="0"/>
            <a:lstStyle/>
            <a:p>
              <a:pPr algn="ctr"/>
              <a:endParaRPr lang="en-CA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88633" y="2556291"/>
              <a:ext cx="3904852" cy="1972847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from </a:t>
              </a:r>
              <a:r>
                <a:rPr lang="en-US" sz="1600" dirty="0" err="1">
                  <a:latin typeface="Consolas" panose="020B0609020204030204" pitchFamily="49" charset="0"/>
                </a:rPr>
                <a:t>PersonFile</a:t>
              </a:r>
              <a:r>
                <a:rPr lang="en-US" sz="1600" dirty="0">
                  <a:latin typeface="Consolas" panose="020B0609020204030204" pitchFamily="49" charset="0"/>
                </a:rPr>
                <a:t> import </a:t>
              </a:r>
              <a:r>
                <a:rPr lang="en-US" sz="1600" b="1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Person</a:t>
              </a:r>
            </a:p>
            <a:p>
              <a:pPr marL="88900" lvl="2">
                <a:buNone/>
              </a:pPr>
              <a:endParaRPr lang="en-US" sz="1600" dirty="0">
                <a:latin typeface="Consolas" panose="020B0609020204030204" pitchFamily="49" charset="0"/>
              </a:endParaRP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def start():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aPerson = </a:t>
              </a:r>
              <a:r>
                <a:rPr lang="en-US" sz="1600" b="1" dirty="0">
                  <a:solidFill>
                    <a:srgbClr val="0066FF"/>
                  </a:solidFill>
                  <a:latin typeface="Consolas" panose="020B0609020204030204" pitchFamily="49" charset="0"/>
                </a:rPr>
                <a:t>Person</a:t>
              </a:r>
              <a:r>
                <a:rPr lang="en-US" sz="1600" dirty="0">
                  <a:latin typeface="Consolas" panose="020B0609020204030204" pitchFamily="49" charset="0"/>
                </a:rPr>
                <a:t>()  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</a:t>
              </a:r>
              <a:r>
                <a:rPr lang="en-US" sz="1600" dirty="0" err="1">
                  <a:latin typeface="Consolas" panose="020B0609020204030204" pitchFamily="49" charset="0"/>
                </a:rPr>
                <a:t>aPerson.sayName</a:t>
              </a:r>
              <a:r>
                <a:rPr lang="en-US" sz="1600" dirty="0" smtClean="0">
                  <a:latin typeface="Consolas" panose="020B0609020204030204" pitchFamily="49" charset="0"/>
                </a:rPr>
                <a:t>()</a:t>
              </a:r>
            </a:p>
            <a:p>
              <a:pPr marL="88900" lvl="2">
                <a:buNone/>
              </a:pPr>
              <a:endParaRPr lang="en-US" sz="1600" dirty="0">
                <a:latin typeface="Consolas" panose="020B0609020204030204" pitchFamily="49" charset="0"/>
              </a:endParaRP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start()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88633" y="1959391"/>
              <a:ext cx="1930400" cy="596900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600" b="1" dirty="0" smtClean="0"/>
                <a:t>Filename: </a:t>
              </a:r>
              <a:r>
                <a:rPr lang="en-US" sz="1600" dirty="0" smtClean="0">
                  <a:latin typeface="Consolas" panose="020B0609020204030204" pitchFamily="49" charset="0"/>
                </a:rPr>
                <a:t>Driver.py</a:t>
              </a:r>
              <a:endParaRPr lang="en-CA" sz="1600" dirty="0" smtClean="0">
                <a:latin typeface="Consolas" panose="020B06090202040302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2220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Object-Oriented Design: Advantage Over Procedural Decomposition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Procedural approach: functions can allow for nonsensical behaviors e.g. “</a:t>
            </a:r>
            <a:r>
              <a:rPr lang="en-US" b="1" dirty="0" smtClean="0">
                <a:solidFill>
                  <a:srgbClr val="FF0000"/>
                </a:solidFill>
              </a:rPr>
              <a:t>flying pigs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E.g. </a:t>
            </a:r>
          </a:p>
          <a:p>
            <a:pPr marL="34290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d</a:t>
            </a:r>
            <a:r>
              <a:rPr lang="en-US" dirty="0" smtClean="0">
                <a:latin typeface="Consolas" panose="020B0609020204030204" pitchFamily="49" charset="0"/>
              </a:rPr>
              <a:t>ef fly(</a:t>
            </a:r>
            <a:r>
              <a:rPr lang="en-US" dirty="0" err="1" smtClean="0">
                <a:latin typeface="Consolas" panose="020B0609020204030204" pitchFamily="49" charset="0"/>
              </a:rPr>
              <a:t>aFlyer</a:t>
            </a:r>
            <a:r>
              <a:rPr lang="en-US" dirty="0" smtClean="0">
                <a:latin typeface="Consolas" panose="020B0609020204030204" pitchFamily="49" charset="0"/>
              </a:rPr>
              <a:t>):</a:t>
            </a:r>
          </a:p>
          <a:p>
            <a:pPr marL="3429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...</a:t>
            </a:r>
          </a:p>
          <a:p>
            <a:pPr marL="342900" lvl="1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pigs </a:t>
            </a:r>
            <a:r>
              <a:rPr lang="en-US" dirty="0">
                <a:latin typeface="Consolas" panose="020B0609020204030204" pitchFamily="49" charset="0"/>
              </a:rPr>
              <a:t>= list["pig1</a:t>
            </a:r>
            <a:r>
              <a:rPr lang="en-US" dirty="0" smtClean="0">
                <a:latin typeface="Consolas" panose="020B0609020204030204" pitchFamily="49" charset="0"/>
              </a:rPr>
              <a:t>","pig2"]</a:t>
            </a:r>
            <a:br>
              <a:rPr lang="en-US" dirty="0" smtClean="0">
                <a:latin typeface="Consolas" panose="020B0609020204030204" pitchFamily="49" charset="0"/>
              </a:rPr>
            </a:b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fly(pigs)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0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Recall: Objected Approach </a:t>
            </a:r>
            <a:r>
              <a:rPr lang="en-US" sz="2800" dirty="0" smtClean="0">
                <a:solidFill>
                  <a:srgbClr val="00B050"/>
                </a:solidFill>
              </a:rPr>
              <a:t>Ties Behaviors (Methods) </a:t>
            </a:r>
            <a:r>
              <a:rPr lang="en-US" sz="2800" dirty="0" smtClean="0"/>
              <a:t>To Classes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Capabilities are defined in a class (in this case it’s the </a:t>
            </a:r>
            <a:r>
              <a:rPr lang="en-US" dirty="0">
                <a:latin typeface="Consolas" panose="020B0609020204030204" pitchFamily="49" charset="0"/>
              </a:rPr>
              <a:t>Flyer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>
                <a:cs typeface="Calibri" panose="020F0502020204030204" pitchFamily="34" charset="0"/>
              </a:rPr>
              <a:t> which is a </a:t>
            </a:r>
            <a:r>
              <a:rPr lang="en-US" b="1" dirty="0" smtClean="0">
                <a:solidFill>
                  <a:srgbClr val="0066FF"/>
                </a:solidFill>
                <a:cs typeface="Calibri" panose="020F0502020204030204" pitchFamily="34" charset="0"/>
              </a:rPr>
              <a:t>parent class</a:t>
            </a:r>
            <a:r>
              <a:rPr lang="en-US" dirty="0" smtClean="0"/>
              <a:t>) and all classes that inherit all the </a:t>
            </a:r>
            <a:r>
              <a:rPr lang="en-US" b="1" dirty="0" smtClean="0">
                <a:solidFill>
                  <a:srgbClr val="00B050"/>
                </a:solidFill>
              </a:rPr>
              <a:t>abilities of a flyer </a:t>
            </a:r>
            <a:r>
              <a:rPr lang="en-US" dirty="0" smtClean="0"/>
              <a:t>(in this cases the child class: </a:t>
            </a:r>
            <a:r>
              <a:rPr lang="en-US" dirty="0" smtClean="0">
                <a:latin typeface="Consolas" panose="020B0609020204030204" pitchFamily="49" charset="0"/>
              </a:rPr>
              <a:t>Airplane</a:t>
            </a:r>
            <a:r>
              <a:rPr lang="en-US" dirty="0" smtClean="0"/>
              <a:t>).</a:t>
            </a:r>
          </a:p>
          <a:p>
            <a:pPr marL="342900" lvl="1" indent="0">
              <a:buNone/>
            </a:pPr>
            <a:r>
              <a:rPr lang="en-US" sz="1600" dirty="0" smtClean="0">
                <a:latin typeface="Consolas" panose="020B0609020204030204" pitchFamily="49" charset="0"/>
              </a:rPr>
              <a:t>class </a:t>
            </a:r>
            <a:r>
              <a:rPr lang="en-US" sz="1600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Flyer</a:t>
            </a:r>
            <a:r>
              <a:rPr lang="en-US" sz="1600" dirty="0" smtClean="0">
                <a:latin typeface="Consolas" panose="020B0609020204030204" pitchFamily="49" charset="0"/>
              </a:rPr>
              <a:t>():</a:t>
            </a:r>
          </a:p>
          <a:p>
            <a:pPr marL="342900" lvl="1" indent="0">
              <a:buNone/>
            </a:pPr>
            <a:r>
              <a:rPr lang="en-US" sz="1600" b="1" dirty="0">
                <a:latin typeface="Consolas" panose="020B06090202040302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   def fly(self):</a:t>
            </a:r>
          </a:p>
          <a:p>
            <a:pPr marL="342900" lvl="1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       ….</a:t>
            </a:r>
            <a:endParaRPr lang="en-US" sz="2000" dirty="0" smtClean="0">
              <a:latin typeface="Consolas" panose="020B0609020204030204" pitchFamily="49" charset="0"/>
            </a:endParaRPr>
          </a:p>
          <a:p>
            <a:r>
              <a:rPr lang="en-US" b="1" dirty="0" smtClean="0"/>
              <a:t>Via inheritance</a:t>
            </a:r>
            <a:r>
              <a:rPr lang="en-US" dirty="0" smtClean="0"/>
              <a:t>: class definitions be extended by specifying that </a:t>
            </a:r>
            <a:r>
              <a:rPr lang="en-US" dirty="0" smtClean="0">
                <a:solidFill>
                  <a:srgbClr val="3366FF"/>
                </a:solidFill>
              </a:rPr>
              <a:t>‘</a:t>
            </a:r>
            <a:r>
              <a:rPr lang="en-US" b="1" dirty="0" smtClean="0">
                <a:solidFill>
                  <a:srgbClr val="FF0000"/>
                </a:solidFill>
              </a:rPr>
              <a:t>child’ classes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(derived from the </a:t>
            </a:r>
            <a:r>
              <a:rPr lang="en-US" dirty="0" smtClean="0">
                <a:solidFill>
                  <a:srgbClr val="3366FF"/>
                </a:solidFill>
              </a:rPr>
              <a:t>parent</a:t>
            </a:r>
            <a:r>
              <a:rPr lang="en-US" dirty="0" smtClean="0"/>
              <a:t>) </a:t>
            </a:r>
            <a:r>
              <a:rPr lang="en-US" b="1" dirty="0" smtClean="0"/>
              <a:t>inherit</a:t>
            </a:r>
            <a:r>
              <a:rPr lang="en-US" dirty="0" smtClean="0"/>
              <a:t> (are able to access) the attributes and methods of the parent.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class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Airplane</a:t>
            </a:r>
            <a:r>
              <a:rPr lang="en-US" sz="1800" b="1" dirty="0" smtClean="0">
                <a:latin typeface="Consolas" panose="020B0609020204030204" pitchFamily="49" charset="0"/>
              </a:rPr>
              <a:t>(Flyer)</a:t>
            </a:r>
            <a:r>
              <a:rPr lang="en-US" sz="1800" dirty="0" smtClean="0">
                <a:latin typeface="Consolas" panose="020B0609020204030204" pitchFamily="49" charset="0"/>
              </a:rPr>
              <a:t>:</a:t>
            </a:r>
            <a:endParaRPr lang="en-US" sz="1800" dirty="0">
              <a:latin typeface="Consolas" panose="020B0609020204030204" pitchFamily="49" charset="0"/>
            </a:endParaRPr>
          </a:p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609600" y="4927600"/>
            <a:ext cx="2336800" cy="1473200"/>
            <a:chOff x="609600" y="4927600"/>
            <a:chExt cx="2336800" cy="1473200"/>
          </a:xfrm>
        </p:grpSpPr>
        <p:sp>
          <p:nvSpPr>
            <p:cNvPr id="4" name="Rectangle 3"/>
            <p:cNvSpPr/>
            <p:nvPr/>
          </p:nvSpPr>
          <p:spPr>
            <a:xfrm>
              <a:off x="609600" y="5486400"/>
              <a:ext cx="2209800" cy="9144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 python this allows an Airplane object to ‘fly’ by inheriting the abilities of the ‘Flyer.</a:t>
              </a:r>
              <a:endParaRPr lang="en-CA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>
            <a:xfrm flipV="1">
              <a:off x="1524000" y="4927600"/>
              <a:ext cx="1422400" cy="558800"/>
            </a:xfrm>
            <a:prstGeom prst="straightConnector1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4572000" y="4724400"/>
            <a:ext cx="3429000" cy="1676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 example: Java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anose="020B0609020204030204" pitchFamily="49" charset="0"/>
              </a:rPr>
              <a:t>p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ublic class Airplane </a:t>
            </a:r>
            <a:r>
              <a:rPr lang="en-US" sz="1600" b="1" dirty="0" smtClean="0">
                <a:solidFill>
                  <a:schemeClr val="tx1"/>
                </a:solidFill>
                <a:latin typeface="Consolas" panose="020B0609020204030204" pitchFamily="49" charset="0"/>
              </a:rPr>
              <a:t>extends</a:t>
            </a:r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 Flyer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{</a:t>
            </a:r>
          </a:p>
          <a:p>
            <a:endParaRPr lang="en-US" sz="1600" dirty="0">
              <a:solidFill>
                <a:schemeClr val="tx1"/>
              </a:solidFill>
              <a:latin typeface="Consolas" panose="020B0609020204030204" pitchFamily="49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Consolas" panose="020B0609020204030204" pitchFamily="49" charset="0"/>
              </a:rPr>
              <a:t>}</a:t>
            </a:r>
            <a:endParaRPr lang="en-CA" sz="1600" dirty="0" smtClean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0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(A Very Simple) Inheritance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folder containing the full online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4th_inheritance</a:t>
            </a: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29706" y="2362407"/>
            <a:ext cx="8814294" cy="2133807"/>
            <a:chOff x="179191" y="1959391"/>
            <a:chExt cx="8814294" cy="2133807"/>
          </a:xfrm>
        </p:grpSpPr>
        <p:sp>
          <p:nvSpPr>
            <p:cNvPr id="5" name="Rectangle 4"/>
            <p:cNvSpPr/>
            <p:nvPr/>
          </p:nvSpPr>
          <p:spPr bwMode="auto">
            <a:xfrm>
              <a:off x="179191" y="2556291"/>
              <a:ext cx="4559895" cy="1536907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t" anchorCtr="0"/>
            <a:lstStyle/>
            <a:p>
              <a:pPr algn="ctr"/>
              <a:endParaRPr lang="en-CA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79191" y="2556291"/>
              <a:ext cx="4559895" cy="1142793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class Flyer():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 def fly(self):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     print("Engage flying mode")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79191" y="1959392"/>
              <a:ext cx="1930400" cy="596900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600" b="1" dirty="0" smtClean="0"/>
                <a:t>Filename: </a:t>
              </a:r>
              <a:r>
                <a:rPr lang="en-US" sz="1600" dirty="0" smtClean="0">
                  <a:latin typeface="Consolas" panose="020B0609020204030204" pitchFamily="49" charset="0"/>
                </a:rPr>
                <a:t>Flyer.py</a:t>
              </a:r>
              <a:endParaRPr lang="en-CA" sz="1600" dirty="0" smtClean="0">
                <a:latin typeface="Consolas" panose="020B0609020204030204" pitchFamily="49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088633" y="2556290"/>
              <a:ext cx="3904852" cy="1536908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t" anchorCtr="0"/>
            <a:lstStyle/>
            <a:p>
              <a:pPr algn="ctr"/>
              <a:endParaRPr lang="en-CA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88633" y="2556291"/>
              <a:ext cx="3904852" cy="1262269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from Flyer import Flyer</a:t>
              </a:r>
            </a:p>
            <a:p>
              <a:pPr marL="88900" lvl="2">
                <a:buNone/>
              </a:pPr>
              <a:endParaRPr lang="en-US" sz="1600" dirty="0">
                <a:latin typeface="Consolas" panose="020B0609020204030204" pitchFamily="49" charset="0"/>
              </a:endParaRP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class Airplane(Flyer):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 def </a:t>
              </a:r>
              <a:r>
                <a:rPr lang="en-US" sz="1600" dirty="0" err="1">
                  <a:latin typeface="Consolas" panose="020B0609020204030204" pitchFamily="49" charset="0"/>
                </a:rPr>
                <a:t>beginTrip</a:t>
              </a:r>
              <a:r>
                <a:rPr lang="en-US" sz="1600" dirty="0">
                  <a:latin typeface="Consolas" panose="020B0609020204030204" pitchFamily="49" charset="0"/>
                </a:rPr>
                <a:t>(self</a:t>
              </a:r>
              <a:r>
                <a:rPr lang="en-US" sz="1600" dirty="0" smtClean="0">
                  <a:latin typeface="Consolas" panose="020B0609020204030204" pitchFamily="49" charset="0"/>
                </a:rPr>
                <a:t>):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</a:t>
              </a:r>
              <a:r>
                <a:rPr lang="en-US" sz="1600" dirty="0" smtClean="0">
                  <a:latin typeface="Consolas" panose="020B0609020204030204" pitchFamily="49" charset="0"/>
                </a:rPr>
                <a:t>       print("seat belts</a:t>
              </a:r>
              <a:r>
                <a:rPr lang="en-US" sz="1600" dirty="0">
                  <a:latin typeface="Consolas" panose="020B0609020204030204" pitchFamily="49" charset="0"/>
                </a:rPr>
                <a:t>")</a:t>
              </a:r>
            </a:p>
            <a:p>
              <a:pPr marL="88900" lvl="2">
                <a:buNone/>
              </a:pPr>
              <a:r>
                <a:rPr lang="en-US" sz="1600" dirty="0">
                  <a:latin typeface="Consolas" panose="020B0609020204030204" pitchFamily="49" charset="0"/>
                </a:rPr>
                <a:t>        </a:t>
              </a:r>
              <a:r>
                <a:rPr lang="en-US" sz="1600" dirty="0" err="1">
                  <a:latin typeface="Consolas" panose="020B0609020204030204" pitchFamily="49" charset="0"/>
                </a:rPr>
                <a:t>self.fly</a:t>
              </a:r>
              <a:r>
                <a:rPr lang="en-US" sz="1600" dirty="0">
                  <a:latin typeface="Consolas" panose="020B0609020204030204" pitchFamily="49" charset="0"/>
                </a:rPr>
                <a:t>()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088633" y="1959391"/>
              <a:ext cx="1930400" cy="596900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r>
                <a:rPr lang="en-US" sz="1600" b="1" dirty="0" smtClean="0"/>
                <a:t>Filename: </a:t>
              </a:r>
              <a:r>
                <a:rPr lang="en-US" sz="1600" dirty="0" smtClean="0">
                  <a:latin typeface="Consolas" panose="020B0609020204030204" pitchFamily="49" charset="0"/>
                </a:rPr>
                <a:t>Airplane.py</a:t>
              </a:r>
              <a:endParaRPr lang="en-CA" sz="1600" dirty="0" smtClean="0">
                <a:latin typeface="Consolas" panose="020B0609020204030204" pitchFamily="49" charset="0"/>
              </a:endParaRPr>
            </a:p>
          </p:txBody>
        </p:sp>
      </p:grpSp>
      <p:sp>
        <p:nvSpPr>
          <p:cNvPr id="11" name="Rectangle 10"/>
          <p:cNvSpPr/>
          <p:nvPr/>
        </p:nvSpPr>
        <p:spPr bwMode="auto">
          <a:xfrm>
            <a:off x="329706" y="5206793"/>
            <a:ext cx="3904852" cy="1536908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9706" y="5206794"/>
            <a:ext cx="3904852" cy="1536907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pPr marL="88900" lvl="2">
              <a:buNone/>
            </a:pPr>
            <a:r>
              <a:rPr lang="en-US" sz="1600" dirty="0">
                <a:latin typeface="Consolas" panose="020B0609020204030204" pitchFamily="49" charset="0"/>
              </a:rPr>
              <a:t>from Airplane import </a:t>
            </a:r>
            <a:r>
              <a:rPr lang="en-US" sz="1600" dirty="0" smtClean="0">
                <a:latin typeface="Consolas" panose="020B0609020204030204" pitchFamily="49" charset="0"/>
              </a:rPr>
              <a:t>Airplane</a:t>
            </a:r>
            <a:endParaRPr lang="en-US" sz="1600" dirty="0">
              <a:latin typeface="Consolas" panose="020B0609020204030204" pitchFamily="49" charset="0"/>
            </a:endParaRPr>
          </a:p>
          <a:p>
            <a:pPr marL="88900" lvl="2">
              <a:buNone/>
            </a:pPr>
            <a:r>
              <a:rPr lang="en-US" sz="1600" dirty="0">
                <a:latin typeface="Consolas" panose="020B0609020204030204" pitchFamily="49" charset="0"/>
              </a:rPr>
              <a:t>def start():</a:t>
            </a:r>
          </a:p>
          <a:p>
            <a:pPr marL="88900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   p = Airplane()</a:t>
            </a:r>
          </a:p>
          <a:p>
            <a:pPr marL="88900" lvl="2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p.beginTrip</a:t>
            </a:r>
            <a:r>
              <a:rPr lang="en-US" sz="1600" dirty="0">
                <a:latin typeface="Consolas" panose="020B0609020204030204" pitchFamily="49" charset="0"/>
              </a:rPr>
              <a:t>()</a:t>
            </a:r>
          </a:p>
          <a:p>
            <a:pPr marL="88900" lvl="2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88900" lvl="2">
              <a:buNone/>
            </a:pPr>
            <a:r>
              <a:rPr lang="en-US" sz="1600" dirty="0">
                <a:latin typeface="Consolas" panose="020B0609020204030204" pitchFamily="49" charset="0"/>
              </a:rPr>
              <a:t>start()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9706" y="4609894"/>
            <a:ext cx="1930400" cy="59690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/>
              <a:t>Filename: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</a:rPr>
              <a:t>Start.py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7131" y="5718209"/>
            <a:ext cx="4666869" cy="63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705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New Terms</a:t>
            </a:r>
            <a:r>
              <a:rPr lang="en-US" dirty="0" smtClean="0"/>
              <a:t>: Previous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Parent class</a:t>
            </a:r>
            <a:r>
              <a:rPr lang="en-US" dirty="0" smtClean="0"/>
              <a:t>: a class from which another class is derived.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class Flyer():</a:t>
            </a:r>
            <a:endParaRPr lang="en-US" dirty="0" smtClean="0"/>
          </a:p>
          <a:p>
            <a:r>
              <a:rPr lang="en-US" b="1" dirty="0" smtClean="0">
                <a:solidFill>
                  <a:srgbClr val="6600FF"/>
                </a:solidFill>
              </a:rPr>
              <a:t>Child class</a:t>
            </a:r>
            <a:r>
              <a:rPr lang="en-US" dirty="0" smtClean="0"/>
              <a:t>: a class that is derived from the parent class.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class </a:t>
            </a:r>
            <a:r>
              <a:rPr lang="en-US" dirty="0" smtClean="0">
                <a:latin typeface="Consolas" panose="020B0609020204030204" pitchFamily="49" charset="0"/>
              </a:rPr>
              <a:t>Airplane(Flyer):</a:t>
            </a:r>
            <a:endParaRPr lang="en-US" dirty="0" smtClean="0"/>
          </a:p>
          <a:p>
            <a:r>
              <a:rPr lang="en-US" b="1" dirty="0" smtClean="0"/>
              <a:t>Inheritance</a:t>
            </a:r>
            <a:r>
              <a:rPr lang="en-US" dirty="0" smtClean="0"/>
              <a:t>: the relationship between a parent and child class.</a:t>
            </a:r>
          </a:p>
          <a:p>
            <a:pPr lvl="1"/>
            <a:r>
              <a:rPr lang="en-US" b="1" dirty="0" smtClean="0"/>
              <a:t>Format</a:t>
            </a:r>
            <a:r>
              <a:rPr lang="en-US" dirty="0" smtClean="0"/>
              <a:t>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c</a:t>
            </a:r>
            <a:r>
              <a:rPr lang="en-US" dirty="0" smtClean="0">
                <a:latin typeface="Consolas" panose="020B0609020204030204" pitchFamily="49" charset="0"/>
              </a:rPr>
              <a:t>lass &lt;</a:t>
            </a:r>
            <a:r>
              <a:rPr lang="en-US" b="1" i="1" dirty="0" err="1" smtClean="0">
                <a:solidFill>
                  <a:srgbClr val="6600FF"/>
                </a:solidFill>
                <a:latin typeface="Consolas" panose="020B0609020204030204" pitchFamily="49" charset="0"/>
              </a:rPr>
              <a:t>ChildClass</a:t>
            </a:r>
            <a:r>
              <a:rPr lang="en-US" dirty="0" smtClean="0">
                <a:latin typeface="Consolas" panose="020B0609020204030204" pitchFamily="49" charset="0"/>
              </a:rPr>
              <a:t>&gt;(&lt;</a:t>
            </a:r>
            <a:r>
              <a:rPr lang="en-US" b="1" i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Parent class</a:t>
            </a:r>
            <a:r>
              <a:rPr lang="en-US" dirty="0" smtClean="0">
                <a:latin typeface="Consolas" panose="020B0609020204030204" pitchFamily="49" charset="0"/>
              </a:rPr>
              <a:t>&gt;):</a:t>
            </a:r>
          </a:p>
          <a:p>
            <a:pPr lvl="1"/>
            <a:r>
              <a:rPr lang="en-US" b="1" dirty="0" smtClean="0"/>
              <a:t>Example (python)</a:t>
            </a:r>
            <a:r>
              <a:rPr lang="en-US" dirty="0" smtClean="0"/>
              <a:t>:</a:t>
            </a:r>
            <a:endParaRPr lang="en-US" dirty="0"/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class </a:t>
            </a:r>
            <a:r>
              <a:rPr lang="en-US" b="1" dirty="0" smtClean="0">
                <a:solidFill>
                  <a:srgbClr val="6600FF"/>
                </a:solidFill>
                <a:latin typeface="Consolas" panose="020B0609020204030204" pitchFamily="49" charset="0"/>
              </a:rPr>
              <a:t>Airplane</a:t>
            </a:r>
            <a:r>
              <a:rPr lang="en-US" b="1" dirty="0" smtClean="0">
                <a:latin typeface="Consolas" panose="020B0609020204030204" pitchFamily="49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Flyer</a:t>
            </a:r>
            <a:r>
              <a:rPr lang="en-US" b="1" dirty="0" smtClean="0">
                <a:latin typeface="Consolas" panose="020B0609020204030204" pitchFamily="49" charset="0"/>
              </a:rPr>
              <a:t>)</a:t>
            </a:r>
            <a:r>
              <a:rPr lang="en-US" dirty="0" smtClean="0">
                <a:latin typeface="Consolas" panose="020B0609020204030204" pitchFamily="49" charset="0"/>
              </a:rPr>
              <a:t>:</a:t>
            </a:r>
          </a:p>
          <a:p>
            <a:pPr lvl="1"/>
            <a:r>
              <a:rPr lang="en-US" b="1" dirty="0"/>
              <a:t>Example </a:t>
            </a:r>
            <a:r>
              <a:rPr lang="en-US" b="1" dirty="0" smtClean="0"/>
              <a:t>(java – not needed for 231 but needed for 233)</a:t>
            </a:r>
            <a:r>
              <a:rPr lang="en-US" dirty="0" smtClean="0"/>
              <a:t>:</a:t>
            </a:r>
            <a:endParaRPr lang="en-US" dirty="0"/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p</a:t>
            </a:r>
            <a:r>
              <a:rPr lang="en-US" dirty="0" smtClean="0">
                <a:latin typeface="Consolas" panose="020B0609020204030204" pitchFamily="49" charset="0"/>
              </a:rPr>
              <a:t>ublic class </a:t>
            </a:r>
            <a:r>
              <a:rPr lang="en-US" b="1" dirty="0" smtClean="0">
                <a:solidFill>
                  <a:srgbClr val="6600FF"/>
                </a:solidFill>
                <a:latin typeface="Consolas" panose="020B0609020204030204" pitchFamily="49" charset="0"/>
              </a:rPr>
              <a:t>Airplane</a:t>
            </a:r>
            <a:r>
              <a:rPr lang="en-US" b="1" dirty="0" smtClean="0">
                <a:latin typeface="Consolas" panose="020B0609020204030204" pitchFamily="49" charset="0"/>
              </a:rPr>
              <a:t> extends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Flyer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lvl="1"/>
            <a:endParaRPr lang="en-US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989053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New Term</a:t>
            </a:r>
            <a:r>
              <a:rPr lang="en-US" dirty="0" smtClean="0"/>
              <a:t>: Encapsulation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Definition 2 for </a:t>
            </a:r>
            <a:r>
              <a:rPr lang="en-US" b="1" dirty="0" smtClean="0">
                <a:solidFill>
                  <a:srgbClr val="FF0000"/>
                </a:solidFill>
              </a:rPr>
              <a:t>encapsulation</a:t>
            </a:r>
            <a:r>
              <a:rPr lang="en-US" dirty="0" smtClean="0"/>
              <a:t>: hiding the variable attributes of a class so they can only be accessed and changed in a specific fashion (via the class methods).</a:t>
            </a:r>
          </a:p>
          <a:p>
            <a:r>
              <a:rPr lang="en-US" dirty="0">
                <a:cs typeface="Calibri" panose="020F0502020204030204" pitchFamily="34" charset="0"/>
              </a:rPr>
              <a:t>Alternative term, </a:t>
            </a:r>
            <a:r>
              <a:rPr lang="en-US" b="1" dirty="0">
                <a:solidFill>
                  <a:srgbClr val="FF0000"/>
                </a:solidFill>
                <a:cs typeface="Calibri" panose="020F0502020204030204" pitchFamily="34" charset="0"/>
              </a:rPr>
              <a:t>information hiding</a:t>
            </a:r>
            <a:r>
              <a:rPr lang="en-US" dirty="0">
                <a:cs typeface="Calibri" panose="020F0502020204030204" pitchFamily="34" charset="0"/>
              </a:rPr>
              <a:t>: the private attributes are hidden behind the public methods of a class</a:t>
            </a:r>
            <a:r>
              <a:rPr lang="en-US" dirty="0" smtClean="0">
                <a:cs typeface="Calibri" panose="020F0502020204030204" pitchFamily="34" charset="0"/>
              </a:rPr>
              <a:t>.</a:t>
            </a:r>
            <a:endParaRPr lang="en-US" dirty="0" smtClean="0"/>
          </a:p>
          <a:p>
            <a:r>
              <a:rPr lang="en-US" dirty="0" smtClean="0"/>
              <a:t>Enforcing encapsulation/information hiding:</a:t>
            </a:r>
          </a:p>
          <a:p>
            <a:pPr lvl="1"/>
            <a:r>
              <a:rPr lang="en-US" b="1" dirty="0" smtClean="0"/>
              <a:t>Approach 1 </a:t>
            </a:r>
            <a:r>
              <a:rPr lang="en-US" dirty="0" smtClean="0"/>
              <a:t>(better approach – many languages do it this way): It’s a built in rule of the syntax i.e. violating it results in syntax/translation error and the program not translate let alone run.</a:t>
            </a:r>
          </a:p>
          <a:p>
            <a:pPr lvl="1"/>
            <a:r>
              <a:rPr lang="en-US" b="1" dirty="0"/>
              <a:t>Approach </a:t>
            </a:r>
            <a:r>
              <a:rPr lang="en-US" b="1" dirty="0" smtClean="0"/>
              <a:t>2 </a:t>
            </a:r>
            <a:r>
              <a:rPr lang="en-US" dirty="0" smtClean="0"/>
              <a:t>(python employs this approach): </a:t>
            </a:r>
          </a:p>
          <a:p>
            <a:pPr lvl="2"/>
            <a:r>
              <a:rPr lang="en-US" dirty="0" smtClean="0"/>
              <a:t>Programming </a:t>
            </a:r>
            <a:r>
              <a:rPr lang="en-US" b="1" dirty="0" smtClean="0">
                <a:solidFill>
                  <a:srgbClr val="FF0000"/>
                </a:solidFill>
              </a:rPr>
              <a:t>stylistic conventions</a:t>
            </a:r>
            <a:r>
              <a:rPr lang="en-US" dirty="0" smtClean="0"/>
              <a:t> specify an attribute as private.</a:t>
            </a:r>
          </a:p>
          <a:p>
            <a:pPr lvl="2"/>
            <a:r>
              <a:rPr lang="en-US" dirty="0" smtClean="0"/>
              <a:t>It’s analogous to how named constants are declared:</a:t>
            </a:r>
          </a:p>
          <a:p>
            <a:pPr marL="628650" lvl="3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GST</a:t>
            </a:r>
            <a:r>
              <a:rPr lang="en-US" dirty="0" smtClean="0">
                <a:latin typeface="Consolas" panose="020B0609020204030204" pitchFamily="49" charset="0"/>
              </a:rPr>
              <a:t> = 0.05</a:t>
            </a:r>
          </a:p>
          <a:p>
            <a:pPr marL="628650" lvl="3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GST = 0.1 </a:t>
            </a:r>
            <a:r>
              <a:rPr lang="en-US" dirty="0" smtClean="0">
                <a:solidFill>
                  <a:srgbClr val="0066FF"/>
                </a:solidFill>
                <a:latin typeface="Consolas" panose="020B0609020204030204" pitchFamily="49" charset="0"/>
              </a:rPr>
              <a:t>#Bad style but unfortunately it only results in a</a:t>
            </a:r>
          </a:p>
          <a:p>
            <a:pPr marL="628650" lvl="3" indent="0">
              <a:buNone/>
            </a:pPr>
            <a:r>
              <a:rPr lang="en-US" dirty="0">
                <a:solidFill>
                  <a:srgbClr val="0066FF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66FF"/>
                </a:solidFill>
                <a:latin typeface="Consolas" panose="020B0609020204030204" pitchFamily="49" charset="0"/>
              </a:rPr>
              <a:t>         #logic error</a:t>
            </a:r>
          </a:p>
          <a:p>
            <a:pPr lvl="1"/>
            <a:endParaRPr lang="en-US" dirty="0" smtClean="0"/>
          </a:p>
          <a:p>
            <a:endParaRPr lang="en-US" sz="1600" dirty="0">
              <a:latin typeface="Consolas" panose="020B0609020204030204" pitchFamily="49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688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Stylistically Demonstrating </a:t>
            </a:r>
            <a:r>
              <a:rPr lang="en-US" sz="2800" dirty="0" smtClean="0">
                <a:solidFill>
                  <a:srgbClr val="FF0000"/>
                </a:solidFill>
              </a:rPr>
              <a:t>Something Should Not Accessible</a:t>
            </a:r>
            <a:endParaRPr lang="en-CA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python convention is to preface the attribute with two underscores).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def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__init__</a:t>
            </a:r>
            <a:r>
              <a:rPr lang="en-US" dirty="0">
                <a:latin typeface="Consolas" panose="020B0609020204030204" pitchFamily="49" charset="0"/>
              </a:rPr>
              <a:t>(self):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self</a:t>
            </a:r>
            <a:r>
              <a:rPr lang="en-US" dirty="0" err="1">
                <a:latin typeface="Consolas" panose="020B0609020204030204" pitchFamily="49" charset="0"/>
              </a:rPr>
              <a:t>.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__friends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</a:rPr>
              <a:t>= ["no friends</a:t>
            </a:r>
            <a:r>
              <a:rPr lang="en-US" dirty="0" smtClean="0">
                <a:latin typeface="Consolas" panose="020B0609020204030204" pitchFamily="49" charset="0"/>
              </a:rPr>
              <a:t>"]</a:t>
            </a:r>
          </a:p>
          <a:p>
            <a:r>
              <a:rPr lang="en-US" dirty="0" smtClean="0"/>
              <a:t>But the stylistic approach merely indicates to other programmers that the attribute should not be changed.</a:t>
            </a:r>
          </a:p>
        </p:txBody>
      </p:sp>
    </p:spTree>
    <p:extLst>
      <p:ext uri="{BB962C8B-B14F-4D97-AF65-F5344CB8AC3E}">
        <p14:creationId xmlns:p14="http://schemas.microsoft.com/office/powerpoint/2010/main" val="3496364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Encapsulation/Information Hiding: Python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folder containing the full </a:t>
            </a:r>
            <a:r>
              <a:rPr lang="en-US" b="1" dirty="0"/>
              <a:t>online example: </a:t>
            </a:r>
            <a:r>
              <a:rPr lang="en-US" dirty="0" smtClean="0">
                <a:latin typeface="Consolas" panose="020B0609020204030204" pitchFamily="49" charset="0"/>
              </a:rPr>
              <a:t>5th_information_hiding</a:t>
            </a:r>
          </a:p>
          <a:p>
            <a:pPr lvl="1"/>
            <a:r>
              <a:rPr lang="en-US" b="1" dirty="0" smtClean="0">
                <a:solidFill>
                  <a:srgbClr val="0066FF"/>
                </a:solidFill>
                <a:cs typeface="Calibri" panose="020F0502020204030204" pitchFamily="34" charset="0"/>
              </a:rPr>
              <a:t>Changes/access</a:t>
            </a:r>
            <a:r>
              <a:rPr lang="en-US" dirty="0" smtClean="0">
                <a:cs typeface="Calibri" panose="020F0502020204030204" pitchFamily="34" charset="0"/>
              </a:rPr>
              <a:t> are possible for </a:t>
            </a:r>
            <a:r>
              <a:rPr lang="en-US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private attributes</a:t>
            </a:r>
            <a:r>
              <a:rPr lang="en-US" dirty="0" smtClean="0">
                <a:cs typeface="Calibri" panose="020F0502020204030204" pitchFamily="34" charset="0"/>
              </a:rPr>
              <a:t> outside of the class.</a:t>
            </a:r>
          </a:p>
          <a:p>
            <a:pPr lvl="2"/>
            <a:r>
              <a:rPr lang="en-US" sz="2000" dirty="0">
                <a:cs typeface="Calibri" panose="020F0502020204030204" pitchFamily="34" charset="0"/>
              </a:rPr>
              <a:t>These parts are </a:t>
            </a:r>
            <a:r>
              <a:rPr lang="en-US" sz="2000" b="1" dirty="0">
                <a:solidFill>
                  <a:srgbClr val="FF0000"/>
                </a:solidFill>
                <a:cs typeface="Calibri" panose="020F0502020204030204" pitchFamily="34" charset="0"/>
              </a:rPr>
              <a:t>bad</a:t>
            </a:r>
            <a:r>
              <a:rPr lang="en-US" sz="2000" dirty="0">
                <a:cs typeface="Calibri" panose="020F0502020204030204" pitchFamily="34" charset="0"/>
              </a:rPr>
              <a:t> and should not be allowed outside of the class (but python allows it).</a:t>
            </a:r>
          </a:p>
          <a:p>
            <a:pPr lvl="3"/>
            <a:r>
              <a:rPr lang="en-US" dirty="0">
                <a:cs typeface="Calibri" panose="020F0502020204030204" pitchFamily="34" charset="0"/>
              </a:rPr>
              <a:t>Private attributes (e.g. __friends) or even methods should never be directly accessible outside of a class definition</a:t>
            </a:r>
            <a:r>
              <a:rPr lang="en-US" dirty="0" smtClean="0">
                <a:cs typeface="Calibri" panose="020F0502020204030204" pitchFamily="34" charset="0"/>
              </a:rPr>
              <a:t>.</a:t>
            </a:r>
          </a:p>
          <a:p>
            <a:pPr lvl="3"/>
            <a:endParaRPr lang="en-CA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smtClean="0">
                <a:latin typeface="Consolas" panose="020B0609020204030204" pitchFamily="49" charset="0"/>
              </a:rPr>
              <a:t>class </a:t>
            </a:r>
            <a:r>
              <a:rPr lang="en-CA" dirty="0">
                <a:latin typeface="Consolas" panose="020B0609020204030204" pitchFamily="49" charset="0"/>
              </a:rPr>
              <a:t>Person:</a:t>
            </a:r>
          </a:p>
          <a:p>
            <a:pPr marL="442912" lvl="2" indent="0">
              <a:buNone/>
            </a:pP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    __friends = []</a:t>
            </a: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def __init__(self):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self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.__friends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CA" dirty="0">
                <a:latin typeface="Consolas" panose="020B0609020204030204" pitchFamily="49" charset="0"/>
              </a:rPr>
              <a:t>= ["no friends"]</a:t>
            </a:r>
          </a:p>
          <a:p>
            <a:pPr marL="442912" lvl="2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dirty="0" err="1">
                <a:latin typeface="Consolas" panose="020B0609020204030204" pitchFamily="49" charset="0"/>
              </a:rPr>
              <a:t>jim</a:t>
            </a:r>
            <a:r>
              <a:rPr lang="en-CA" dirty="0">
                <a:latin typeface="Consolas" panose="020B0609020204030204" pitchFamily="49" charset="0"/>
              </a:rPr>
              <a:t> = Person()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</a:t>
            </a:r>
            <a:r>
              <a:rPr lang="en-CA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jim</a:t>
            </a:r>
            <a:r>
              <a:rPr lang="en-CA" b="1" dirty="0">
                <a:solidFill>
                  <a:srgbClr val="0066FF"/>
                </a:solidFill>
                <a:latin typeface="Consolas" panose="020B0609020204030204" pitchFamily="49" charset="0"/>
              </a:rPr>
              <a:t>._</a:t>
            </a:r>
            <a:r>
              <a:rPr lang="en-CA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Person__friends</a:t>
            </a:r>
            <a:r>
              <a:rPr lang="en-CA" dirty="0" smtClean="0">
                <a:latin typeface="Consolas" panose="020B0609020204030204" pitchFamily="49" charset="0"/>
              </a:rPr>
              <a:t>) </a:t>
            </a:r>
            <a:r>
              <a:rPr lang="en-CA" b="1" dirty="0">
                <a:latin typeface="Consolas" panose="020B0609020204030204" pitchFamily="49" charset="0"/>
              </a:rPr>
              <a:t>#Attribute </a:t>
            </a:r>
            <a:r>
              <a:rPr lang="en-CA" b="1" dirty="0" smtClean="0">
                <a:latin typeface="Consolas" panose="020B0609020204030204" pitchFamily="49" charset="0"/>
              </a:rPr>
              <a:t>accessed!</a:t>
            </a:r>
            <a:endParaRPr lang="en-CA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CA" b="1" dirty="0" err="1" smtClean="0">
                <a:solidFill>
                  <a:srgbClr val="0066FF"/>
                </a:solidFill>
                <a:latin typeface="Consolas" panose="020B0609020204030204" pitchFamily="49" charset="0"/>
              </a:rPr>
              <a:t>jim</a:t>
            </a:r>
            <a:r>
              <a:rPr lang="en-CA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._</a:t>
            </a:r>
            <a:r>
              <a:rPr lang="en-CA" b="1" dirty="0" err="1" smtClean="0">
                <a:solidFill>
                  <a:srgbClr val="0066FF"/>
                </a:solidFill>
                <a:latin typeface="Consolas" panose="020B0609020204030204" pitchFamily="49" charset="0"/>
              </a:rPr>
              <a:t>Person__friends</a:t>
            </a:r>
            <a:r>
              <a:rPr lang="en-CA" b="1" dirty="0" smtClean="0">
                <a:solidFill>
                  <a:srgbClr val="0066FF"/>
                </a:solidFill>
                <a:latin typeface="Consolas" panose="020B0609020204030204" pitchFamily="49" charset="0"/>
              </a:rPr>
              <a:t> = [] </a:t>
            </a:r>
            <a:r>
              <a:rPr lang="en-CA" b="1" dirty="0" smtClean="0">
                <a:latin typeface="Consolas" panose="020B0609020204030204" pitchFamily="49" charset="0"/>
              </a:rPr>
              <a:t>#Attribute changed!</a:t>
            </a:r>
          </a:p>
          <a:p>
            <a:pPr marL="442912" lvl="2" indent="0">
              <a:buNone/>
            </a:pPr>
            <a:r>
              <a:rPr lang="en-CA" b="1" dirty="0" err="1" smtClean="0">
                <a:solidFill>
                  <a:srgbClr val="0066FF"/>
                </a:solidFill>
                <a:latin typeface="Consolas" panose="020B0609020204030204" pitchFamily="49" charset="0"/>
              </a:rPr>
              <a:t>jim</a:t>
            </a:r>
            <a:r>
              <a:rPr lang="en-CA" b="1" dirty="0">
                <a:solidFill>
                  <a:srgbClr val="0066FF"/>
                </a:solidFill>
                <a:latin typeface="Consolas" panose="020B0609020204030204" pitchFamily="49" charset="0"/>
              </a:rPr>
              <a:t>._Person__</a:t>
            </a:r>
            <a:r>
              <a:rPr lang="en-CA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friends.append</a:t>
            </a:r>
            <a:r>
              <a:rPr lang="en-CA" b="1" dirty="0">
                <a:solidFill>
                  <a:srgbClr val="0066FF"/>
                </a:solidFill>
                <a:latin typeface="Consolas" panose="020B0609020204030204" pitchFamily="49" charset="0"/>
              </a:rPr>
              <a:t>("Stacey Hearn")</a:t>
            </a:r>
          </a:p>
          <a:p>
            <a:pPr marL="442912" lvl="2" indent="0">
              <a:buNone/>
            </a:pPr>
            <a:r>
              <a:rPr lang="en-CA" dirty="0">
                <a:latin typeface="Consolas" panose="020B0609020204030204" pitchFamily="49" charset="0"/>
              </a:rPr>
              <a:t>print(</a:t>
            </a:r>
            <a:r>
              <a:rPr lang="en-CA" b="1" dirty="0" err="1">
                <a:latin typeface="Consolas" panose="020B0609020204030204" pitchFamily="49" charset="0"/>
              </a:rPr>
              <a:t>j</a:t>
            </a:r>
            <a:r>
              <a:rPr lang="en-CA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im</a:t>
            </a:r>
            <a:r>
              <a:rPr lang="en-CA" b="1" dirty="0">
                <a:solidFill>
                  <a:srgbClr val="0066FF"/>
                </a:solidFill>
                <a:latin typeface="Consolas" panose="020B0609020204030204" pitchFamily="49" charset="0"/>
              </a:rPr>
              <a:t>._</a:t>
            </a:r>
            <a:r>
              <a:rPr lang="en-CA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Person__friends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621096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Encapsulation/Information</a:t>
            </a:r>
            <a:r>
              <a:rPr lang="en-US" sz="2800" dirty="0" smtClean="0"/>
              <a:t> Hiding Vs. Abstraction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mix the two up!</a:t>
            </a:r>
          </a:p>
          <a:p>
            <a:r>
              <a:rPr lang="en-US" dirty="0" smtClean="0"/>
              <a:t>Encapsulation/information hiding: protecting variable attributes of a class by restricting access via controlled mechanisms (methods that prevent misuse).</a:t>
            </a:r>
          </a:p>
          <a:p>
            <a:r>
              <a:rPr lang="en-US" dirty="0" smtClean="0"/>
              <a:t>Class Person:</a:t>
            </a:r>
          </a:p>
          <a:p>
            <a:pPr marL="179388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def __init__(self,newAge):</a:t>
            </a:r>
          </a:p>
          <a:p>
            <a:pPr marL="179388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   if(newAge&gt;0):</a:t>
            </a:r>
          </a:p>
          <a:p>
            <a:pPr marL="179388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       self.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__</a:t>
            </a:r>
            <a:r>
              <a:rPr lang="en-US" sz="1800" dirty="0" smtClean="0">
                <a:latin typeface="Consolas" panose="020B0609020204030204" pitchFamily="49" charset="0"/>
              </a:rPr>
              <a:t>age = newAge</a:t>
            </a:r>
          </a:p>
          <a:p>
            <a:pPr marL="179388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   else:</a:t>
            </a:r>
          </a:p>
          <a:p>
            <a:pPr marL="179388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            </a:t>
            </a:r>
            <a:r>
              <a:rPr lang="en-US" sz="1800" dirty="0">
                <a:latin typeface="Consolas" panose="020B0609020204030204" pitchFamily="49" charset="0"/>
              </a:rPr>
              <a:t>print("Age </a:t>
            </a:r>
            <a:r>
              <a:rPr lang="en-US" sz="1800" dirty="0" smtClean="0">
                <a:latin typeface="Consolas" panose="020B0609020204030204" pitchFamily="49" charset="0"/>
              </a:rPr>
              <a:t>can’t </a:t>
            </a:r>
            <a:r>
              <a:rPr lang="en-US" sz="1800" dirty="0">
                <a:latin typeface="Consolas" panose="020B0609020204030204" pitchFamily="49" charset="0"/>
              </a:rPr>
              <a:t>be negative")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504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Decomposing Large Programs: By File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real life programs are large, they are not only divided into functions but also split into multiple files.</a:t>
            </a:r>
          </a:p>
          <a:p>
            <a:r>
              <a:rPr lang="en-US" dirty="0" smtClean="0"/>
              <a:t>Example: There’s so many files for the game RPG Icewind Dale that they are distributed among several folders (this is not unique to this game).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1324"/>
          <a:stretch/>
        </p:blipFill>
        <p:spPr>
          <a:xfrm>
            <a:off x="773113" y="3137473"/>
            <a:ext cx="4459287" cy="3331590"/>
          </a:xfrm>
          <a:prstGeom prst="rect">
            <a:avLst/>
          </a:prstGeom>
          <a:ln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3049867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Enforcing Information Hiding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languages (e.g. Java) inforce this with the rules of the language i.e. directly trying to change or access a </a:t>
            </a:r>
            <a:r>
              <a:rPr lang="en-US" b="1" dirty="0">
                <a:solidFill>
                  <a:srgbClr val="FF0000"/>
                </a:solidFill>
              </a:rPr>
              <a:t>private attribute</a:t>
            </a:r>
            <a:r>
              <a:rPr lang="en-US" dirty="0"/>
              <a:t> results in a </a:t>
            </a:r>
            <a:r>
              <a:rPr lang="en-US" b="1" dirty="0">
                <a:solidFill>
                  <a:srgbClr val="00B050"/>
                </a:solidFill>
              </a:rPr>
              <a:t>syntax error</a:t>
            </a:r>
            <a:r>
              <a:rPr lang="en-US" dirty="0"/>
              <a:t>.</a:t>
            </a:r>
          </a:p>
          <a:p>
            <a:r>
              <a:rPr lang="en-US" dirty="0">
                <a:cs typeface="Calibri" panose="020F0502020204030204" pitchFamily="34" charset="0"/>
              </a:rPr>
              <a:t>Example (unless you are </a:t>
            </a:r>
            <a:r>
              <a:rPr lang="en-US" dirty="0" smtClean="0">
                <a:cs typeface="Calibri" panose="020F0502020204030204" pitchFamily="34" charset="0"/>
              </a:rPr>
              <a:t>later told this </a:t>
            </a:r>
            <a:r>
              <a:rPr lang="en-US" dirty="0">
                <a:cs typeface="Calibri" panose="020F0502020204030204" pitchFamily="34" charset="0"/>
              </a:rPr>
              <a:t>isn’t needed for a CPSC </a:t>
            </a:r>
            <a:r>
              <a:rPr lang="en-US" dirty="0" smtClean="0">
                <a:cs typeface="Calibri" panose="020F0502020204030204" pitchFamily="34" charset="0"/>
              </a:rPr>
              <a:t>217/231 </a:t>
            </a:r>
            <a:r>
              <a:rPr lang="en-US" dirty="0">
                <a:cs typeface="Calibri" panose="020F0502020204030204" pitchFamily="34" charset="0"/>
              </a:rPr>
              <a:t>exam but is more than fair game for CPSC </a:t>
            </a:r>
            <a:r>
              <a:rPr lang="en-US" dirty="0" smtClean="0">
                <a:cs typeface="Calibri" panose="020F0502020204030204" pitchFamily="34" charset="0"/>
              </a:rPr>
              <a:t>219/233).\</a:t>
            </a:r>
            <a:endParaRPr lang="en-US" dirty="0" smtClean="0">
              <a:cs typeface="Calibri" panose="020F0502020204030204" pitchFamily="34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170657" y="3450492"/>
            <a:ext cx="41148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lvl="3">
              <a:buNone/>
            </a:pP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public class Person </a:t>
            </a:r>
          </a:p>
          <a:p>
            <a:pPr marL="88900" lvl="3">
              <a:buNone/>
            </a:pP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{</a:t>
            </a:r>
          </a:p>
          <a:p>
            <a:pPr marL="88900" lvl="3">
              <a:buNone/>
            </a:pP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public Person() </a:t>
            </a:r>
          </a:p>
          <a:p>
            <a:pPr marL="88900" lvl="3">
              <a:buNone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  {</a:t>
            </a:r>
          </a:p>
          <a:p>
            <a:pPr marL="88900" lvl="3">
              <a:buNone/>
            </a:pPr>
            <a:r>
              <a:rPr 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       //</a:t>
            </a:r>
            <a:r>
              <a:rPr lang="en-US" sz="1600" b="1" dirty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this ~self</a:t>
            </a:r>
            <a:endParaRPr lang="en-US" sz="1600" dirty="0" smtClean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88900" lvl="3">
              <a:buNone/>
            </a:pP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 </a:t>
            </a:r>
            <a:r>
              <a:rPr lang="en-US" sz="1600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this.age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= 0;</a:t>
            </a:r>
          </a:p>
          <a:p>
            <a:pPr marL="88900" lvl="3">
              <a:buNone/>
            </a:pP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}</a:t>
            </a:r>
          </a:p>
          <a:p>
            <a:pPr marL="88900" lvl="3">
              <a:buNone/>
            </a:pP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</a:t>
            </a: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private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int age;</a:t>
            </a:r>
          </a:p>
          <a:p>
            <a:pPr marL="88900" lvl="3">
              <a:buNone/>
            </a:pP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public void </a:t>
            </a:r>
            <a:r>
              <a:rPr lang="en-US" sz="1600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setAge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(int newAge) </a:t>
            </a:r>
          </a:p>
          <a:p>
            <a:pPr marL="88900" lvl="3">
              <a:buNone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  {</a:t>
            </a:r>
          </a:p>
          <a:p>
            <a:pPr marL="88900" lvl="3">
              <a:buNone/>
            </a:pP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 </a:t>
            </a:r>
            <a:r>
              <a:rPr lang="en-US" sz="1600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this.age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= newAge;  </a:t>
            </a:r>
            <a:endParaRPr lang="en-US" sz="1600" b="1" dirty="0" smtClean="0">
              <a:solidFill>
                <a:srgbClr val="0066FF"/>
              </a:solidFill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88900" lvl="3">
              <a:buNone/>
            </a:pPr>
            <a:r>
              <a:rPr 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  </a:t>
            </a:r>
            <a:r>
              <a:rPr lang="en-US" sz="1600" dirty="0" smtClean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}</a:t>
            </a:r>
          </a:p>
          <a:p>
            <a:pPr marL="88900" lvl="3">
              <a:buNone/>
            </a:pP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}</a:t>
            </a:r>
            <a:endParaRPr lang="en-US" sz="1600" dirty="0">
              <a:latin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14850" y="3475892"/>
            <a:ext cx="4572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88900" lvl="3">
              <a:buNone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public class Driver </a:t>
            </a:r>
            <a:endParaRPr lang="en-US" sz="1600" dirty="0" smtClean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88900" lvl="3">
              <a:buNone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{</a:t>
            </a:r>
          </a:p>
          <a:p>
            <a:pPr marL="88900" lvl="3">
              <a:buNone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    public static void 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main</a:t>
            </a:r>
          </a:p>
          <a:p>
            <a:pPr marL="88900" lvl="3">
              <a:buNone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(</a:t>
            </a: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String [] </a:t>
            </a:r>
            <a:r>
              <a:rPr lang="en-US" sz="1600" dirty="0" err="1">
                <a:latin typeface="Consolas" panose="020B0609020204030204" pitchFamily="49" charset="0"/>
                <a:cs typeface="Calibri" panose="020F0502020204030204" pitchFamily="34" charset="0"/>
              </a:rPr>
              <a:t>args</a:t>
            </a: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) </a:t>
            </a:r>
            <a:endParaRPr lang="en-US" sz="1600" dirty="0" smtClean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88900" lvl="3">
              <a:buNone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  {</a:t>
            </a:r>
          </a:p>
          <a:p>
            <a:pPr marL="88900" lvl="3">
              <a:buNone/>
            </a:pP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 </a:t>
            </a:r>
            <a:r>
              <a:rPr lang="en-US" sz="1600" b="1" dirty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//Calling constructor</a:t>
            </a:r>
            <a:endParaRPr lang="en-US" sz="1600" dirty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88900" lvl="3">
              <a:buNone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        Person aPerson = new Person</a:t>
            </a:r>
            <a:r>
              <a:rPr lang="en-US" sz="1600" dirty="0" smtClean="0">
                <a:latin typeface="Consolas" panose="020B0609020204030204" pitchFamily="49" charset="0"/>
                <a:cs typeface="Calibri" panose="020F0502020204030204" pitchFamily="34" charset="0"/>
              </a:rPr>
              <a:t>();</a:t>
            </a:r>
          </a:p>
          <a:p>
            <a:pPr marL="88900" lvl="3">
              <a:buNone/>
            </a:pPr>
            <a:r>
              <a:rPr 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       //</a:t>
            </a:r>
            <a:r>
              <a:rPr lang="en-US" sz="1600" b="1" dirty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Syntax error</a:t>
            </a:r>
            <a:r>
              <a:rPr 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:</a:t>
            </a:r>
            <a:endParaRPr lang="en-US" sz="1600" b="1" dirty="0">
              <a:solidFill>
                <a:srgbClr val="0066FF"/>
              </a:solidFill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88900" lvl="3">
              <a:buNone/>
            </a:pPr>
            <a:r>
              <a:rPr lang="en-US" sz="1600" b="1" dirty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       </a:t>
            </a:r>
            <a:r>
              <a:rPr lang="en-US" sz="1600" dirty="0" err="1">
                <a:latin typeface="Consolas" panose="020B0609020204030204" pitchFamily="49" charset="0"/>
                <a:cs typeface="Calibri" panose="020F0502020204030204" pitchFamily="34" charset="0"/>
              </a:rPr>
              <a:t>aPerson.</a:t>
            </a:r>
            <a:r>
              <a:rPr lang="en-US" sz="1600" b="1" dirty="0" err="1">
                <a:solidFill>
                  <a:srgbClr val="00B05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age</a:t>
            </a:r>
            <a:r>
              <a:rPr lang="en-US" sz="1600" b="1" dirty="0">
                <a:solidFill>
                  <a:srgbClr val="00B05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= 12; </a:t>
            </a:r>
            <a:endParaRPr lang="en-US" sz="1600" b="1" dirty="0">
              <a:solidFill>
                <a:srgbClr val="0066FF"/>
              </a:solidFill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88900" lvl="3">
              <a:buNone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    }</a:t>
            </a:r>
          </a:p>
          <a:p>
            <a:pPr marL="88900" lvl="3">
              <a:buNone/>
            </a:pPr>
            <a:r>
              <a:rPr lang="en-US" sz="1600" dirty="0">
                <a:latin typeface="Consolas" panose="020B0609020204030204" pitchFamily="49" charset="0"/>
                <a:cs typeface="Calibri" panose="020F0502020204030204" pitchFamily="34" charset="0"/>
              </a:rPr>
              <a:t>}</a:t>
            </a:r>
            <a:endParaRPr lang="en-US" sz="1600" dirty="0">
              <a:latin typeface="Consolas" panose="020B0609020204030204" pitchFamily="49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861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Case You’re Wondering: Why Bother?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hiding can prevent in appropriate access (a part of a program has access to information that it should not) or </a:t>
            </a:r>
            <a:r>
              <a:rPr lang="en-US" b="1" dirty="0" smtClean="0">
                <a:solidFill>
                  <a:srgbClr val="0066FF"/>
                </a:solidFill>
              </a:rPr>
              <a:t>preventing information being set to incorrect values </a:t>
            </a:r>
            <a:r>
              <a:rPr lang="en-US" dirty="0" smtClean="0"/>
              <a:t>(e.g. outside an allowable range).</a:t>
            </a:r>
          </a:p>
          <a:p>
            <a:r>
              <a:rPr lang="en-US" dirty="0" smtClean="0"/>
              <a:t>Example: again for your reference this is CPSC 233 material.</a:t>
            </a:r>
            <a:endParaRPr lang="en-US" dirty="0"/>
          </a:p>
          <a:p>
            <a:pPr marL="620712" lvl="3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pubic class Person {</a:t>
            </a:r>
          </a:p>
          <a:p>
            <a:pPr marL="620712" lvl="3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    private </a:t>
            </a:r>
            <a:r>
              <a:rPr lang="en-US" dirty="0" err="1">
                <a:latin typeface="Consolas" panose="020B0609020204030204" pitchFamily="49" charset="0"/>
                <a:cs typeface="Calibri" panose="020F0502020204030204" pitchFamily="34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 age;</a:t>
            </a:r>
          </a:p>
          <a:p>
            <a:pPr marL="620712" lvl="3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    public void </a:t>
            </a:r>
            <a:r>
              <a:rPr lang="en-US" dirty="0" err="1">
                <a:latin typeface="Consolas" panose="020B0609020204030204" pitchFamily="49" charset="0"/>
                <a:cs typeface="Calibri" panose="020F0502020204030204" pitchFamily="34" charset="0"/>
              </a:rPr>
              <a:t>setAge</a:t>
            </a: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(int newAge)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{</a:t>
            </a:r>
            <a:endParaRPr lang="en-US" b="1" dirty="0" smtClean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620712" lvl="3" indent="0">
              <a:buNone/>
            </a:pPr>
            <a:r>
              <a:rPr lang="en-US" b="1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b="1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//Valid age in range from 0-118.</a:t>
            </a:r>
          </a:p>
          <a:p>
            <a:pPr marL="620712" lvl="3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      if((age &gt;=0)&amp;&amp;(age&lt;=118))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{</a:t>
            </a:r>
            <a:endParaRPr lang="en-US" dirty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620712" lvl="3" indent="0">
              <a:buNone/>
            </a:pP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     </a:t>
            </a:r>
            <a:r>
              <a:rPr lang="en-US" dirty="0" err="1">
                <a:latin typeface="Consolas" panose="020B0609020204030204" pitchFamily="49" charset="0"/>
                <a:cs typeface="Calibri" panose="020F0502020204030204" pitchFamily="34" charset="0"/>
              </a:rPr>
              <a:t>this.age</a:t>
            </a: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 = newAge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;</a:t>
            </a:r>
          </a:p>
          <a:p>
            <a:pPr marL="620712" lvl="3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}</a:t>
            </a:r>
          </a:p>
          <a:p>
            <a:pPr marL="620712" lvl="3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else {</a:t>
            </a:r>
          </a:p>
          <a:p>
            <a:pPr marL="620712" lvl="3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    </a:t>
            </a:r>
            <a:r>
              <a:rPr lang="en-US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System.out.println</a:t>
            </a: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("Age outside 0-118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");</a:t>
            </a:r>
          </a:p>
          <a:p>
            <a:pPr marL="620712" lvl="3" indent="0">
              <a:buNone/>
            </a:pPr>
            <a:r>
              <a:rPr lang="en-US" dirty="0"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       }  </a:t>
            </a:r>
            <a:endParaRPr lang="en-US" b="1" dirty="0">
              <a:solidFill>
                <a:srgbClr val="0066FF"/>
              </a:solidFill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620712" lvl="3" indent="0">
              <a:buNone/>
            </a:pP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}</a:t>
            </a:r>
          </a:p>
          <a:p>
            <a:pPr marL="539750" lvl="1" indent="-285750"/>
            <a:r>
              <a:rPr lang="en-US" dirty="0" smtClean="0">
                <a:cs typeface="Calibri" panose="020F0502020204030204" pitchFamily="34" charset="0"/>
              </a:rPr>
              <a:t>Properly implemented: information hiding is a unique advantage </a:t>
            </a:r>
            <a:r>
              <a:rPr lang="en-US" dirty="0" smtClean="0">
                <a:cs typeface="Calibri" panose="020F0502020204030204" pitchFamily="34" charset="0"/>
              </a:rPr>
              <a:t>of Object-Oriented </a:t>
            </a:r>
            <a:r>
              <a:rPr lang="en-US" dirty="0" smtClean="0">
                <a:cs typeface="Calibri" panose="020F0502020204030204" pitchFamily="34" charset="0"/>
              </a:rPr>
              <a:t>programming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.</a:t>
            </a:r>
            <a:endParaRPr lang="en-US" dirty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777811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600FF"/>
                </a:solidFill>
              </a:rPr>
              <a:t>New Term</a:t>
            </a:r>
            <a:r>
              <a:rPr lang="en-US" dirty="0" smtClean="0"/>
              <a:t>: Method/Function Signature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00FF"/>
                </a:solidFill>
              </a:rPr>
              <a:t>Method signature</a:t>
            </a:r>
            <a:r>
              <a:rPr lang="en-US" dirty="0" smtClean="0"/>
              <a:t>: the name and parameter lists of the methods of class.</a:t>
            </a:r>
          </a:p>
          <a:p>
            <a:r>
              <a:rPr lang="en-US" dirty="0" smtClean="0"/>
              <a:t>It’s how you use (call) the method.</a:t>
            </a:r>
          </a:p>
          <a:p>
            <a:r>
              <a:rPr lang="en-US" dirty="0" smtClean="0"/>
              <a:t>Example for a Person</a:t>
            </a:r>
            <a:r>
              <a:rPr lang="en-US" dirty="0"/>
              <a:t> </a:t>
            </a:r>
            <a:r>
              <a:rPr lang="en-US" dirty="0" smtClean="0"/>
              <a:t>class: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812800" y="2952750"/>
            <a:ext cx="1562100" cy="1663700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Actions: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FFFFFF"/>
                </a:solidFill>
              </a:rPr>
              <a:t>Eat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FFFFFF"/>
                </a:solidFill>
              </a:rPr>
              <a:t>Sleep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FFFFFF"/>
                </a:solidFill>
              </a:rPr>
              <a:t>Secrete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FFFFFF"/>
                </a:solidFill>
              </a:rPr>
              <a:t>Multiply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70300" y="3060700"/>
            <a:ext cx="4076700" cy="195580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 smtClean="0"/>
              <a:t>Method signatures for class Person could be (parameter name, parameter type):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onsolas" panose="020B0609020204030204" pitchFamily="49" charset="0"/>
              </a:rPr>
              <a:t>eat(</a:t>
            </a:r>
            <a:r>
              <a:rPr lang="en-US" sz="1600" dirty="0" err="1" smtClean="0">
                <a:latin typeface="Consolas" panose="020B0609020204030204" pitchFamily="49" charset="0"/>
              </a:rPr>
              <a:t>howMuch:String</a:t>
            </a:r>
            <a:r>
              <a:rPr lang="en-US" sz="1600" dirty="0" smtClean="0">
                <a:latin typeface="Consolas" panose="020B0609020204030204" pitchFamily="49" charset="0"/>
              </a:rPr>
              <a:t>)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onsolas" panose="020B0609020204030204" pitchFamily="49" charset="0"/>
              </a:rPr>
              <a:t>sleep(</a:t>
            </a:r>
            <a:r>
              <a:rPr lang="en-US" sz="1600" dirty="0" err="1" smtClean="0">
                <a:latin typeface="Consolas" panose="020B0609020204030204" pitchFamily="49" charset="0"/>
              </a:rPr>
              <a:t>duration:integer</a:t>
            </a:r>
            <a:r>
              <a:rPr lang="en-US" sz="1600" dirty="0" smtClean="0">
                <a:latin typeface="Consolas" panose="020B0609020204030204" pitchFamily="49" charset="0"/>
              </a:rPr>
              <a:t>)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>
                <a:latin typeface="Consolas" panose="020B0609020204030204" pitchFamily="49" charset="0"/>
              </a:rPr>
              <a:t>s</a:t>
            </a:r>
            <a:r>
              <a:rPr lang="en-US" sz="1600" dirty="0" smtClean="0">
                <a:latin typeface="Consolas" panose="020B0609020204030204" pitchFamily="49" charset="0"/>
              </a:rPr>
              <a:t>ecrete() #I don’t want to know! ;)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onsolas" panose="020B0609020204030204" pitchFamily="49" charset="0"/>
              </a:rPr>
              <a:t>multiply(</a:t>
            </a:r>
            <a:r>
              <a:rPr lang="en-US" sz="1600" dirty="0" err="1" smtClean="0">
                <a:latin typeface="Consolas" panose="020B0609020204030204" pitchFamily="49" charset="0"/>
              </a:rPr>
              <a:t>partner:Person</a:t>
            </a:r>
            <a:r>
              <a:rPr lang="en-US" sz="1600" dirty="0" smtClean="0">
                <a:latin typeface="Consolas" panose="020B0609020204030204" pitchFamily="49" charset="0"/>
              </a:rPr>
              <a:t>)</a:t>
            </a:r>
          </a:p>
          <a:p>
            <a:endParaRPr lang="en-CA" sz="16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0503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Concept For O-O: </a:t>
            </a:r>
            <a:r>
              <a:rPr lang="en-US" dirty="0" smtClean="0">
                <a:solidFill>
                  <a:srgbClr val="6600FF"/>
                </a:solidFill>
              </a:rPr>
              <a:t>Abstraction</a:t>
            </a:r>
            <a:r>
              <a:rPr lang="en-US" dirty="0" smtClean="0">
                <a:solidFill>
                  <a:schemeClr val="tx1"/>
                </a:solidFill>
              </a:rPr>
              <a:t> (2)</a:t>
            </a:r>
            <a:endParaRPr lang="en-CA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 in O-O: </a:t>
            </a:r>
            <a:endParaRPr lang="en-US" dirty="0" smtClean="0"/>
          </a:p>
          <a:p>
            <a:pPr lvl="1"/>
            <a:r>
              <a:rPr lang="en-US" dirty="0" smtClean="0"/>
              <a:t>The inner details of the code in a class is not necessarily knowledge for other programmers (it is a ‘black box’ or an abstraction to any except for the programmer who implemented this class).</a:t>
            </a:r>
          </a:p>
          <a:p>
            <a:pPr lvl="1"/>
            <a:r>
              <a:rPr lang="en-US" dirty="0" smtClean="0"/>
              <a:t>Instead all that is needed are the details as to how the class is used e.g. how methods are called.</a:t>
            </a:r>
          </a:p>
          <a:p>
            <a:r>
              <a:rPr lang="en-US" dirty="0" smtClean="0"/>
              <a:t>Example (procedural): </a:t>
            </a:r>
            <a:r>
              <a:rPr lang="en-US" dirty="0" smtClean="0"/>
              <a:t>random module</a:t>
            </a:r>
          </a:p>
          <a:p>
            <a:pPr lvl="1"/>
            <a:r>
              <a:rPr lang="en-US" dirty="0" smtClean="0"/>
              <a:t>Function </a:t>
            </a:r>
            <a:r>
              <a:rPr lang="en-US" dirty="0" err="1" smtClean="0">
                <a:latin typeface="Consolas" panose="020B0609020204030204" pitchFamily="49" charset="0"/>
              </a:rPr>
              <a:t>randint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dirty="0" err="1">
                <a:solidFill>
                  <a:srgbClr val="6600FF"/>
                </a:solidFill>
                <a:latin typeface="Consolas" panose="020B0609020204030204" pitchFamily="49" charset="0"/>
              </a:rPr>
              <a:t>r</a:t>
            </a:r>
            <a:r>
              <a:rPr lang="en-US" dirty="0" err="1" smtClean="0">
                <a:solidFill>
                  <a:srgbClr val="6600FF"/>
                </a:solidFill>
                <a:latin typeface="Consolas" panose="020B0609020204030204" pitchFamily="49" charset="0"/>
              </a:rPr>
              <a:t>andint</a:t>
            </a:r>
            <a:r>
              <a:rPr lang="en-US" dirty="0" smtClean="0">
                <a:solidFill>
                  <a:srgbClr val="6600FF"/>
                </a:solidFill>
                <a:latin typeface="Consolas" panose="020B0609020204030204" pitchFamily="49" charset="0"/>
              </a:rPr>
              <a:t>(&lt;min value&gt;, &lt;max value&gt;):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This function returns a random integer value within the range of the two parameters.</a:t>
            </a:r>
          </a:p>
          <a:p>
            <a:pPr lvl="2"/>
            <a:r>
              <a:rPr lang="en-US" dirty="0" smtClean="0">
                <a:latin typeface="Consolas" panose="020B0609020204030204" pitchFamily="49" charset="0"/>
              </a:rPr>
              <a:t>How this function generates the value is not relevant to other programmers. </a:t>
            </a:r>
          </a:p>
          <a:p>
            <a:pPr lvl="3"/>
            <a:r>
              <a:rPr lang="en-US" dirty="0" smtClean="0">
                <a:latin typeface="Consolas" panose="020B0609020204030204" pitchFamily="49" charset="0"/>
              </a:rPr>
              <a:t>The function is a ‘black box’ to outside programmers (inner details are blacked out or hidden).</a:t>
            </a:r>
          </a:p>
          <a:p>
            <a:pPr lvl="3"/>
            <a:r>
              <a:rPr lang="en-US" dirty="0" smtClean="0">
                <a:latin typeface="Consolas" panose="020B0609020204030204" pitchFamily="49" charset="0"/>
              </a:rPr>
              <a:t>Other programmers simply need to understand an abstraction of the function (e.g. how to use it, what value it produces etc.)</a:t>
            </a:r>
          </a:p>
          <a:p>
            <a:pPr lvl="2"/>
            <a:endParaRPr lang="en-US" dirty="0" smtClean="0">
              <a:latin typeface="Consolas" panose="020B0609020204030204" pitchFamily="49" charset="0"/>
            </a:endParaRPr>
          </a:p>
          <a:p>
            <a:pPr lvl="1"/>
            <a:endParaRPr lang="en-US" dirty="0" smtClean="0"/>
          </a:p>
          <a:p>
            <a:pPr lvl="1"/>
            <a:endParaRPr lang="en-CA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842000" y="2768600"/>
            <a:ext cx="3302000" cy="1016000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You just have to know how to properly use the class methods or function not how they are implemented.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3847710" y="3568700"/>
            <a:ext cx="1981590" cy="433769"/>
          </a:xfrm>
          <a:custGeom>
            <a:avLst/>
            <a:gdLst>
              <a:gd name="connsiteX0" fmla="*/ 1981590 w 1981590"/>
              <a:gd name="connsiteY0" fmla="*/ 12700 h 814769"/>
              <a:gd name="connsiteX1" fmla="*/ 1905390 w 1981590"/>
              <a:gd name="connsiteY1" fmla="*/ 0 h 814769"/>
              <a:gd name="connsiteX2" fmla="*/ 1676790 w 1981590"/>
              <a:gd name="connsiteY2" fmla="*/ 25400 h 814769"/>
              <a:gd name="connsiteX3" fmla="*/ 1460890 w 1981590"/>
              <a:gd name="connsiteY3" fmla="*/ 38100 h 814769"/>
              <a:gd name="connsiteX4" fmla="*/ 1384690 w 1981590"/>
              <a:gd name="connsiteY4" fmla="*/ 50800 h 814769"/>
              <a:gd name="connsiteX5" fmla="*/ 1333890 w 1981590"/>
              <a:gd name="connsiteY5" fmla="*/ 76200 h 814769"/>
              <a:gd name="connsiteX6" fmla="*/ 1270390 w 1981590"/>
              <a:gd name="connsiteY6" fmla="*/ 101600 h 814769"/>
              <a:gd name="connsiteX7" fmla="*/ 1156090 w 1981590"/>
              <a:gd name="connsiteY7" fmla="*/ 152400 h 814769"/>
              <a:gd name="connsiteX8" fmla="*/ 1105290 w 1981590"/>
              <a:gd name="connsiteY8" fmla="*/ 165100 h 814769"/>
              <a:gd name="connsiteX9" fmla="*/ 1054490 w 1981590"/>
              <a:gd name="connsiteY9" fmla="*/ 203200 h 814769"/>
              <a:gd name="connsiteX10" fmla="*/ 1016390 w 1981590"/>
              <a:gd name="connsiteY10" fmla="*/ 215900 h 814769"/>
              <a:gd name="connsiteX11" fmla="*/ 965590 w 1981590"/>
              <a:gd name="connsiteY11" fmla="*/ 241300 h 814769"/>
              <a:gd name="connsiteX12" fmla="*/ 927490 w 1981590"/>
              <a:gd name="connsiteY12" fmla="*/ 266700 h 814769"/>
              <a:gd name="connsiteX13" fmla="*/ 876690 w 1981590"/>
              <a:gd name="connsiteY13" fmla="*/ 292100 h 814769"/>
              <a:gd name="connsiteX14" fmla="*/ 838590 w 1981590"/>
              <a:gd name="connsiteY14" fmla="*/ 317500 h 814769"/>
              <a:gd name="connsiteX15" fmla="*/ 749690 w 1981590"/>
              <a:gd name="connsiteY15" fmla="*/ 342900 h 814769"/>
              <a:gd name="connsiteX16" fmla="*/ 711590 w 1981590"/>
              <a:gd name="connsiteY16" fmla="*/ 368300 h 814769"/>
              <a:gd name="connsiteX17" fmla="*/ 660790 w 1981590"/>
              <a:gd name="connsiteY17" fmla="*/ 406400 h 814769"/>
              <a:gd name="connsiteX18" fmla="*/ 597290 w 1981590"/>
              <a:gd name="connsiteY18" fmla="*/ 431800 h 814769"/>
              <a:gd name="connsiteX19" fmla="*/ 521090 w 1981590"/>
              <a:gd name="connsiteY19" fmla="*/ 482600 h 814769"/>
              <a:gd name="connsiteX20" fmla="*/ 482990 w 1981590"/>
              <a:gd name="connsiteY20" fmla="*/ 508000 h 814769"/>
              <a:gd name="connsiteX21" fmla="*/ 406790 w 1981590"/>
              <a:gd name="connsiteY21" fmla="*/ 533400 h 814769"/>
              <a:gd name="connsiteX22" fmla="*/ 292490 w 1981590"/>
              <a:gd name="connsiteY22" fmla="*/ 596900 h 814769"/>
              <a:gd name="connsiteX23" fmla="*/ 228990 w 1981590"/>
              <a:gd name="connsiteY23" fmla="*/ 635000 h 814769"/>
              <a:gd name="connsiteX24" fmla="*/ 152790 w 1981590"/>
              <a:gd name="connsiteY24" fmla="*/ 660400 h 814769"/>
              <a:gd name="connsiteX25" fmla="*/ 114690 w 1981590"/>
              <a:gd name="connsiteY25" fmla="*/ 698500 h 814769"/>
              <a:gd name="connsiteX26" fmla="*/ 76590 w 1981590"/>
              <a:gd name="connsiteY26" fmla="*/ 711200 h 814769"/>
              <a:gd name="connsiteX27" fmla="*/ 38490 w 1981590"/>
              <a:gd name="connsiteY27" fmla="*/ 736600 h 814769"/>
              <a:gd name="connsiteX28" fmla="*/ 13090 w 1981590"/>
              <a:gd name="connsiteY28" fmla="*/ 774700 h 814769"/>
              <a:gd name="connsiteX29" fmla="*/ 390 w 1981590"/>
              <a:gd name="connsiteY29" fmla="*/ 723900 h 814769"/>
              <a:gd name="connsiteX30" fmla="*/ 228990 w 1981590"/>
              <a:gd name="connsiteY30" fmla="*/ 800100 h 814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981590" h="814769">
                <a:moveTo>
                  <a:pt x="1981590" y="12700"/>
                </a:moveTo>
                <a:cubicBezTo>
                  <a:pt x="1956190" y="8467"/>
                  <a:pt x="1931140" y="0"/>
                  <a:pt x="1905390" y="0"/>
                </a:cubicBezTo>
                <a:cubicBezTo>
                  <a:pt x="1668448" y="0"/>
                  <a:pt x="1833016" y="11815"/>
                  <a:pt x="1676790" y="25400"/>
                </a:cubicBezTo>
                <a:cubicBezTo>
                  <a:pt x="1604970" y="31645"/>
                  <a:pt x="1532857" y="33867"/>
                  <a:pt x="1460890" y="38100"/>
                </a:cubicBezTo>
                <a:cubicBezTo>
                  <a:pt x="1435490" y="42333"/>
                  <a:pt x="1409354" y="43401"/>
                  <a:pt x="1384690" y="50800"/>
                </a:cubicBezTo>
                <a:cubicBezTo>
                  <a:pt x="1366556" y="56240"/>
                  <a:pt x="1351190" y="68511"/>
                  <a:pt x="1333890" y="76200"/>
                </a:cubicBezTo>
                <a:cubicBezTo>
                  <a:pt x="1313058" y="85459"/>
                  <a:pt x="1291222" y="92341"/>
                  <a:pt x="1270390" y="101600"/>
                </a:cubicBezTo>
                <a:cubicBezTo>
                  <a:pt x="1204003" y="131105"/>
                  <a:pt x="1231384" y="127302"/>
                  <a:pt x="1156090" y="152400"/>
                </a:cubicBezTo>
                <a:cubicBezTo>
                  <a:pt x="1139531" y="157920"/>
                  <a:pt x="1122223" y="160867"/>
                  <a:pt x="1105290" y="165100"/>
                </a:cubicBezTo>
                <a:cubicBezTo>
                  <a:pt x="1088357" y="177800"/>
                  <a:pt x="1072868" y="192698"/>
                  <a:pt x="1054490" y="203200"/>
                </a:cubicBezTo>
                <a:cubicBezTo>
                  <a:pt x="1042867" y="209842"/>
                  <a:pt x="1028695" y="210627"/>
                  <a:pt x="1016390" y="215900"/>
                </a:cubicBezTo>
                <a:cubicBezTo>
                  <a:pt x="998989" y="223358"/>
                  <a:pt x="982028" y="231907"/>
                  <a:pt x="965590" y="241300"/>
                </a:cubicBezTo>
                <a:cubicBezTo>
                  <a:pt x="952338" y="248873"/>
                  <a:pt x="940742" y="259127"/>
                  <a:pt x="927490" y="266700"/>
                </a:cubicBezTo>
                <a:cubicBezTo>
                  <a:pt x="911052" y="276093"/>
                  <a:pt x="893128" y="282707"/>
                  <a:pt x="876690" y="292100"/>
                </a:cubicBezTo>
                <a:cubicBezTo>
                  <a:pt x="863438" y="299673"/>
                  <a:pt x="852242" y="310674"/>
                  <a:pt x="838590" y="317500"/>
                </a:cubicBezTo>
                <a:cubicBezTo>
                  <a:pt x="820370" y="326610"/>
                  <a:pt x="765966" y="338831"/>
                  <a:pt x="749690" y="342900"/>
                </a:cubicBezTo>
                <a:cubicBezTo>
                  <a:pt x="736990" y="351367"/>
                  <a:pt x="724010" y="359428"/>
                  <a:pt x="711590" y="368300"/>
                </a:cubicBezTo>
                <a:cubicBezTo>
                  <a:pt x="694366" y="380603"/>
                  <a:pt x="679293" y="396121"/>
                  <a:pt x="660790" y="406400"/>
                </a:cubicBezTo>
                <a:cubicBezTo>
                  <a:pt x="640862" y="417471"/>
                  <a:pt x="617304" y="420884"/>
                  <a:pt x="597290" y="431800"/>
                </a:cubicBezTo>
                <a:cubicBezTo>
                  <a:pt x="570490" y="446418"/>
                  <a:pt x="546490" y="465667"/>
                  <a:pt x="521090" y="482600"/>
                </a:cubicBezTo>
                <a:cubicBezTo>
                  <a:pt x="508390" y="491067"/>
                  <a:pt x="497470" y="503173"/>
                  <a:pt x="482990" y="508000"/>
                </a:cubicBezTo>
                <a:lnTo>
                  <a:pt x="406790" y="533400"/>
                </a:lnTo>
                <a:cubicBezTo>
                  <a:pt x="308060" y="632130"/>
                  <a:pt x="447888" y="503661"/>
                  <a:pt x="292490" y="596900"/>
                </a:cubicBezTo>
                <a:cubicBezTo>
                  <a:pt x="271323" y="609600"/>
                  <a:pt x="251462" y="624786"/>
                  <a:pt x="228990" y="635000"/>
                </a:cubicBezTo>
                <a:cubicBezTo>
                  <a:pt x="204616" y="646079"/>
                  <a:pt x="152790" y="660400"/>
                  <a:pt x="152790" y="660400"/>
                </a:cubicBezTo>
                <a:cubicBezTo>
                  <a:pt x="140090" y="673100"/>
                  <a:pt x="129634" y="688537"/>
                  <a:pt x="114690" y="698500"/>
                </a:cubicBezTo>
                <a:cubicBezTo>
                  <a:pt x="103551" y="705926"/>
                  <a:pt x="88564" y="705213"/>
                  <a:pt x="76590" y="711200"/>
                </a:cubicBezTo>
                <a:cubicBezTo>
                  <a:pt x="62938" y="718026"/>
                  <a:pt x="51190" y="728133"/>
                  <a:pt x="38490" y="736600"/>
                </a:cubicBezTo>
                <a:cubicBezTo>
                  <a:pt x="30023" y="749300"/>
                  <a:pt x="27570" y="779527"/>
                  <a:pt x="13090" y="774700"/>
                </a:cubicBezTo>
                <a:cubicBezTo>
                  <a:pt x="-3469" y="769180"/>
                  <a:pt x="390" y="723900"/>
                  <a:pt x="390" y="723900"/>
                </a:cubicBezTo>
                <a:cubicBezTo>
                  <a:pt x="47209" y="864357"/>
                  <a:pt x="-984" y="800100"/>
                  <a:pt x="228990" y="800100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611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Concept For O-O: </a:t>
            </a:r>
            <a:r>
              <a:rPr lang="en-US" dirty="0" smtClean="0">
                <a:solidFill>
                  <a:srgbClr val="6600FF"/>
                </a:solidFill>
              </a:rPr>
              <a:t>Abstraction</a:t>
            </a:r>
            <a:endParaRPr lang="en-CA" dirty="0">
              <a:solidFill>
                <a:srgbClr val="66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 (Object-Orientation): </a:t>
            </a:r>
            <a:endParaRPr lang="en-US" dirty="0" smtClean="0"/>
          </a:p>
          <a:p>
            <a:pPr lvl="1"/>
            <a:r>
              <a:rPr lang="en-US" dirty="0" smtClean="0"/>
              <a:t>Much like with the procedural example (random library/module) other programs simply have to know how to use your class (what are the method signatures).</a:t>
            </a:r>
          </a:p>
          <a:p>
            <a:pPr lvl="1"/>
            <a:r>
              <a:rPr lang="en-US" dirty="0" smtClean="0"/>
              <a:t>They do not have to know the “inner workings” of the class (the code inside each method).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Example documentation for class Random (java).</a:t>
            </a:r>
          </a:p>
          <a:p>
            <a:pPr lvl="2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docs.oracle.com/javase/8/docs/api/java/util/Random.html</a:t>
            </a:r>
            <a:endParaRPr lang="en-US" dirty="0" smtClean="0"/>
          </a:p>
          <a:p>
            <a:pPr lvl="2"/>
            <a:r>
              <a:rPr lang="en-US" dirty="0" smtClean="0"/>
              <a:t>Method: </a:t>
            </a:r>
            <a:r>
              <a:rPr lang="en-US" dirty="0">
                <a:latin typeface="Consolas" panose="020B0609020204030204" pitchFamily="49" charset="0"/>
              </a:rPr>
              <a:t>public int </a:t>
            </a:r>
            <a:r>
              <a:rPr lang="en-US" dirty="0" err="1" smtClean="0">
                <a:latin typeface="Consolas" panose="020B0609020204030204" pitchFamily="49" charset="0"/>
              </a:rPr>
              <a:t>nextInt</a:t>
            </a:r>
            <a:r>
              <a:rPr lang="en-US" dirty="0" smtClean="0">
                <a:latin typeface="Consolas" panose="020B0609020204030204" pitchFamily="49" charset="0"/>
              </a:rPr>
              <a:t>(int bound)</a:t>
            </a:r>
          </a:p>
          <a:p>
            <a:pPr lvl="3"/>
            <a:r>
              <a:rPr lang="en-US" dirty="0"/>
              <a:t>Returns </a:t>
            </a:r>
            <a:r>
              <a:rPr lang="en-US" dirty="0" smtClean="0"/>
              <a:t>a “…value </a:t>
            </a:r>
            <a:r>
              <a:rPr lang="en-US" dirty="0"/>
              <a:t>between 0 (inclusive) and the specified value (exclusive</a:t>
            </a:r>
            <a:r>
              <a:rPr lang="en-US" dirty="0" smtClean="0"/>
              <a:t>)”</a:t>
            </a:r>
          </a:p>
          <a:p>
            <a:pPr lvl="2"/>
            <a:r>
              <a:rPr lang="en-US" dirty="0" smtClean="0"/>
              <a:t>i.e. it behaves just like python’s </a:t>
            </a:r>
            <a:r>
              <a:rPr lang="en-US" dirty="0" err="1" smtClean="0">
                <a:latin typeface="Consolas" panose="020B0609020204030204" pitchFamily="49" charset="0"/>
              </a:rPr>
              <a:t>Random.randrange</a:t>
            </a:r>
            <a:r>
              <a:rPr lang="en-US" dirty="0" smtClean="0">
                <a:latin typeface="Consolas" panose="020B0609020204030204" pitchFamily="49" charset="0"/>
              </a:rPr>
              <a:t>(1,6) #1-5</a:t>
            </a:r>
            <a:endParaRPr lang="en-CA" dirty="0"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28700" y="3175000"/>
            <a:ext cx="4076700" cy="195580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dirty="0" smtClean="0"/>
              <a:t>Method signatures for class Person could be (parameter name, parameter type):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onsolas" panose="020B0609020204030204" pitchFamily="49" charset="0"/>
              </a:rPr>
              <a:t>eat(</a:t>
            </a:r>
            <a:r>
              <a:rPr lang="en-US" sz="1600" dirty="0" err="1" smtClean="0">
                <a:latin typeface="Consolas" panose="020B0609020204030204" pitchFamily="49" charset="0"/>
              </a:rPr>
              <a:t>howMuch:String</a:t>
            </a:r>
            <a:r>
              <a:rPr lang="en-US" sz="1600" dirty="0" smtClean="0">
                <a:latin typeface="Consolas" panose="020B0609020204030204" pitchFamily="49" charset="0"/>
              </a:rPr>
              <a:t>)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onsolas" panose="020B0609020204030204" pitchFamily="49" charset="0"/>
              </a:rPr>
              <a:t>sleep(</a:t>
            </a:r>
            <a:r>
              <a:rPr lang="en-US" sz="1600" dirty="0" err="1" smtClean="0">
                <a:latin typeface="Consolas" panose="020B0609020204030204" pitchFamily="49" charset="0"/>
              </a:rPr>
              <a:t>duration:integer</a:t>
            </a:r>
            <a:r>
              <a:rPr lang="en-US" sz="1600" dirty="0" smtClean="0">
                <a:latin typeface="Consolas" panose="020B0609020204030204" pitchFamily="49" charset="0"/>
              </a:rPr>
              <a:t>)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>
                <a:latin typeface="Consolas" panose="020B0609020204030204" pitchFamily="49" charset="0"/>
              </a:rPr>
              <a:t>s</a:t>
            </a:r>
            <a:r>
              <a:rPr lang="en-US" sz="1600" dirty="0" smtClean="0">
                <a:latin typeface="Consolas" panose="020B0609020204030204" pitchFamily="49" charset="0"/>
              </a:rPr>
              <a:t>ecrete() #I don’t want to know! ;)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Consolas" panose="020B0609020204030204" pitchFamily="49" charset="0"/>
              </a:rPr>
              <a:t>multiply(</a:t>
            </a:r>
            <a:r>
              <a:rPr lang="en-US" sz="1600" dirty="0" err="1" smtClean="0">
                <a:latin typeface="Consolas" panose="020B0609020204030204" pitchFamily="49" charset="0"/>
              </a:rPr>
              <a:t>partner:Person</a:t>
            </a:r>
            <a:r>
              <a:rPr lang="en-US" sz="1600" dirty="0" smtClean="0">
                <a:latin typeface="Consolas" panose="020B0609020204030204" pitchFamily="49" charset="0"/>
              </a:rPr>
              <a:t>)</a:t>
            </a:r>
          </a:p>
          <a:p>
            <a:endParaRPr lang="en-CA" sz="1600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719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After This Section You Should Now </a:t>
            </a:r>
            <a:r>
              <a:rPr lang="en-US" altLang="en-US" dirty="0" smtClean="0"/>
              <a:t>Know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decompose a program (functions or classes) into modules</a:t>
            </a:r>
            <a:r>
              <a:rPr lang="en-US" dirty="0" smtClean="0"/>
              <a:t>.</a:t>
            </a:r>
            <a:endParaRPr lang="en-CA" dirty="0"/>
          </a:p>
          <a:p>
            <a:r>
              <a:rPr lang="en-US" altLang="en-US" dirty="0" smtClean="0"/>
              <a:t>What are the benefits of Object-Oriented programming:</a:t>
            </a:r>
          </a:p>
          <a:p>
            <a:pPr lvl="1"/>
            <a:r>
              <a:rPr lang="en-US" altLang="en-US" dirty="0" smtClean="0"/>
              <a:t>Inheritance</a:t>
            </a:r>
          </a:p>
          <a:p>
            <a:pPr lvl="1"/>
            <a:r>
              <a:rPr lang="en-US" altLang="en-US" dirty="0" smtClean="0"/>
              <a:t>Information hiding/encapsulation (if properly implemented).</a:t>
            </a:r>
          </a:p>
          <a:p>
            <a:r>
              <a:rPr lang="en-US" altLang="en-US" dirty="0" smtClean="0"/>
              <a:t>New terminology: </a:t>
            </a:r>
          </a:p>
          <a:p>
            <a:pPr lvl="1"/>
            <a:r>
              <a:rPr lang="en-US" altLang="en-US" dirty="0" smtClean="0"/>
              <a:t>abstraction,</a:t>
            </a:r>
          </a:p>
          <a:p>
            <a:pPr lvl="1"/>
            <a:r>
              <a:rPr lang="en-US" altLang="en-US" dirty="0" smtClean="0"/>
              <a:t>information hiding/encapsulation,</a:t>
            </a:r>
          </a:p>
          <a:p>
            <a:pPr lvl="2"/>
            <a:r>
              <a:rPr lang="en-US" dirty="0"/>
              <a:t>How information hiding is implemented in python vs. other some other languages.</a:t>
            </a:r>
          </a:p>
          <a:p>
            <a:pPr lvl="2"/>
            <a:r>
              <a:rPr lang="en-US" dirty="0"/>
              <a:t>What are some of the benefits of information hiding</a:t>
            </a:r>
            <a:r>
              <a:rPr lang="en-US" dirty="0" smtClean="0"/>
              <a:t>.</a:t>
            </a:r>
            <a:endParaRPr lang="en-US" altLang="en-US" dirty="0" smtClean="0"/>
          </a:p>
          <a:p>
            <a:pPr lvl="1"/>
            <a:r>
              <a:rPr lang="en-US" altLang="en-US" dirty="0"/>
              <a:t>i</a:t>
            </a:r>
            <a:r>
              <a:rPr lang="en-US" altLang="en-US" dirty="0" smtClean="0"/>
              <a:t>nheritance</a:t>
            </a:r>
          </a:p>
          <a:p>
            <a:pPr lvl="1"/>
            <a:r>
              <a:rPr lang="en-US" altLang="en-US" dirty="0"/>
              <a:t>p</a:t>
            </a:r>
            <a:r>
              <a:rPr lang="en-US" altLang="en-US" dirty="0" smtClean="0"/>
              <a:t>arent class</a:t>
            </a:r>
          </a:p>
          <a:p>
            <a:pPr lvl="1"/>
            <a:r>
              <a:rPr lang="en-US" altLang="en-US"/>
              <a:t>c</a:t>
            </a:r>
            <a:r>
              <a:rPr lang="en-US" altLang="en-US" smtClean="0"/>
              <a:t>hild class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/>
          </a:p>
          <a:p>
            <a:pPr lvl="1"/>
            <a:endParaRPr lang="en-US" altLang="en-US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730372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After This Section You Should Now </a:t>
            </a:r>
            <a:r>
              <a:rPr lang="en-US" altLang="en-US" dirty="0" smtClean="0"/>
              <a:t>Know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How to divide your program into different modules</a:t>
            </a:r>
          </a:p>
          <a:p>
            <a:r>
              <a:rPr lang="en-US" altLang="en-US" dirty="0"/>
              <a:t>How inheritance can allow access to group of derived classes.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876794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Unless otherwise indicated, all images in this presentation were provided courtesy of James Tam.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Python File Decomposition: Modules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module is a separate library of python features (functions, class definitions).</a:t>
            </a:r>
            <a:endParaRPr lang="en-CA" dirty="0"/>
          </a:p>
          <a:p>
            <a:r>
              <a:rPr lang="en-US" dirty="0" smtClean="0"/>
              <a:t>Recall: the ‘</a:t>
            </a:r>
            <a:r>
              <a:rPr lang="en-US" dirty="0">
                <a:latin typeface="Consolas" panose="020B0609020204030204" pitchFamily="49" charset="0"/>
              </a:rPr>
              <a:t>Random</a:t>
            </a:r>
            <a:r>
              <a:rPr lang="en-US" dirty="0" smtClean="0"/>
              <a:t>’ module: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872" b="46576"/>
          <a:stretch/>
        </p:blipFill>
        <p:spPr>
          <a:xfrm>
            <a:off x="648011" y="3239577"/>
            <a:ext cx="7995927" cy="300882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 bwMode="auto">
          <a:xfrm>
            <a:off x="6794500" y="1689100"/>
            <a:ext cx="1803400" cy="685800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Name of file: random.py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 bwMode="auto">
          <a:xfrm flipH="1">
            <a:off x="2026927" y="2032000"/>
            <a:ext cx="4767573" cy="134620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8" name="Rectangle 7"/>
          <p:cNvSpPr/>
          <p:nvPr/>
        </p:nvSpPr>
        <p:spPr bwMode="auto">
          <a:xfrm>
            <a:off x="7023411" y="2692400"/>
            <a:ext cx="1803400" cy="685800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File contains 1 or more functions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cxnSp>
        <p:nvCxnSpPr>
          <p:cNvPr id="9" name="Straight Arrow Connector 8"/>
          <p:cNvCxnSpPr>
            <a:stCxn id="8" idx="1"/>
          </p:cNvCxnSpPr>
          <p:nvPr/>
        </p:nvCxnSpPr>
        <p:spPr bwMode="auto">
          <a:xfrm flipH="1">
            <a:off x="2209800" y="3035300"/>
            <a:ext cx="4813611" cy="749300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69296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Using The Code In A Module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the name ‘</a:t>
            </a:r>
            <a:r>
              <a:rPr lang="en-US" dirty="0" smtClean="0">
                <a:latin typeface="Consolas" panose="020B0609020204030204" pitchFamily="49" charset="0"/>
              </a:rPr>
              <a:t>Random</a:t>
            </a:r>
            <a:r>
              <a:rPr lang="en-US" dirty="0" smtClean="0"/>
              <a:t>’ to your program</a:t>
            </a:r>
          </a:p>
          <a:p>
            <a:pPr lvl="1"/>
            <a:r>
              <a:rPr lang="en-US" b="1" dirty="0" smtClean="0"/>
              <a:t>Format: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import </a:t>
            </a:r>
            <a:r>
              <a:rPr lang="en-US" dirty="0" smtClean="0">
                <a:latin typeface="Consolas" panose="020B0609020204030204" pitchFamily="49" charset="0"/>
              </a:rPr>
              <a:t>&lt;</a:t>
            </a:r>
            <a:r>
              <a:rPr lang="en-US" b="1" i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Module/filename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endParaRPr lang="en-US" dirty="0" smtClean="0"/>
          </a:p>
          <a:p>
            <a:pPr lvl="1"/>
            <a:r>
              <a:rPr lang="en-US" b="1" dirty="0" smtClean="0"/>
              <a:t>Example:</a:t>
            </a:r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i</a:t>
            </a:r>
            <a:r>
              <a:rPr lang="en-US" dirty="0" smtClean="0">
                <a:latin typeface="Consolas" panose="020B0609020204030204" pitchFamily="49" charset="0"/>
              </a:rPr>
              <a:t>mport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r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andom</a:t>
            </a:r>
          </a:p>
          <a:p>
            <a:pPr marL="442912" lvl="2" indent="0">
              <a:buNone/>
            </a:pPr>
            <a:endParaRPr lang="en-US" dirty="0"/>
          </a:p>
          <a:p>
            <a:pPr marL="442912" lvl="2" indent="0">
              <a:buNone/>
            </a:pPr>
            <a:endParaRPr lang="en-US" dirty="0" smtClean="0"/>
          </a:p>
          <a:p>
            <a:r>
              <a:rPr lang="en-US" dirty="0" smtClean="0"/>
              <a:t>Running a function/method from this module</a:t>
            </a:r>
          </a:p>
          <a:p>
            <a:pPr lvl="1"/>
            <a:r>
              <a:rPr lang="en-US" b="1" dirty="0"/>
              <a:t>Format:</a:t>
            </a:r>
          </a:p>
          <a:p>
            <a:pPr marL="442912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&lt;</a:t>
            </a:r>
            <a:r>
              <a:rPr lang="en-US" i="1" dirty="0">
                <a:solidFill>
                  <a:srgbClr val="0066FF"/>
                </a:solidFill>
                <a:latin typeface="Consolas" panose="020B0609020204030204" pitchFamily="49" charset="0"/>
              </a:rPr>
              <a:t>Module/filename</a:t>
            </a:r>
            <a:r>
              <a:rPr lang="en-US" dirty="0" smtClean="0">
                <a:latin typeface="Consolas" panose="020B0609020204030204" pitchFamily="49" charset="0"/>
              </a:rPr>
              <a:t>&gt;.&lt;</a:t>
            </a:r>
            <a:r>
              <a:rPr lang="en-US" b="1" i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function/method call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b="1" dirty="0" smtClean="0"/>
              <a:t>Example:</a:t>
            </a:r>
            <a:endParaRPr lang="en-US" dirty="0"/>
          </a:p>
          <a:p>
            <a:pPr marL="442912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p</a:t>
            </a:r>
            <a:r>
              <a:rPr lang="en-US" dirty="0" smtClean="0">
                <a:latin typeface="Consolas" panose="020B0609020204030204" pitchFamily="49" charset="0"/>
              </a:rPr>
              <a:t>rint(</a:t>
            </a:r>
            <a:r>
              <a:rPr lang="en-US" b="1" dirty="0" err="1" smtClean="0">
                <a:solidFill>
                  <a:srgbClr val="0066FF"/>
                </a:solidFill>
                <a:latin typeface="Consolas" panose="020B0609020204030204" pitchFamily="49" charset="0"/>
              </a:rPr>
              <a:t>random</a:t>
            </a:r>
            <a:r>
              <a:rPr lang="en-US" dirty="0" err="1" smtClean="0">
                <a:latin typeface="Consolas" panose="020B0609020204030204" pitchFamily="49" charset="0"/>
              </a:rPr>
              <a:t>.</a:t>
            </a:r>
            <a:r>
              <a:rPr lang="en-US" b="1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randrandint</a:t>
            </a:r>
            <a:r>
              <a:rPr lang="en-US" b="1" dirty="0" smtClean="0">
                <a:solidFill>
                  <a:srgbClr val="00B050"/>
                </a:solidFill>
                <a:latin typeface="Consolas" panose="020B0609020204030204" pitchFamily="49" charset="0"/>
              </a:rPr>
              <a:t>(1,6)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371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Name of the folder containing the full online </a:t>
            </a:r>
            <a:r>
              <a:rPr lang="en-US" sz="2000" dirty="0"/>
              <a:t>example: </a:t>
            </a:r>
            <a:r>
              <a:rPr lang="en-US" sz="2000" dirty="0" smtClean="0">
                <a:latin typeface="Consolas" panose="020B0609020204030204" pitchFamily="49" charset="0"/>
              </a:rPr>
              <a:t>1st_module_example</a:t>
            </a:r>
          </a:p>
          <a:p>
            <a:r>
              <a:rPr lang="en-US" altLang="en-US" sz="2000" dirty="0"/>
              <a:t>To start the whole program run the module with the ‘</a:t>
            </a:r>
            <a:r>
              <a:rPr lang="en-US" altLang="en-US" sz="2000" dirty="0">
                <a:latin typeface="Consolas" panose="020B0609020204030204" pitchFamily="49" charset="0"/>
              </a:rPr>
              <a:t>start</a:t>
            </a:r>
            <a:r>
              <a:rPr lang="en-US" altLang="en-US" sz="2000" dirty="0"/>
              <a:t>’ </a:t>
            </a:r>
            <a:r>
              <a:rPr lang="en-US" altLang="en-US" sz="2000" dirty="0" smtClean="0"/>
              <a:t>function (in this case it is Driver.py).</a:t>
            </a:r>
            <a:endParaRPr lang="en-US" i="1" dirty="0" smtClean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b="1" dirty="0" smtClean="0">
                <a:latin typeface="Consolas" panose="020B0609020204030204" pitchFamily="49" charset="0"/>
              </a:rPr>
              <a:t>Filename: Draw.py</a:t>
            </a:r>
          </a:p>
          <a:p>
            <a:pPr marL="442912" lvl="2" indent="0">
              <a:buNone/>
            </a:pPr>
            <a:endParaRPr lang="en-US" b="1" dirty="0">
              <a:latin typeface="Consolas" panose="020B0609020204030204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Your Own Module</a:t>
            </a:r>
            <a:endParaRPr lang="en-CA" dirty="0"/>
          </a:p>
        </p:txBody>
      </p:sp>
      <p:grpSp>
        <p:nvGrpSpPr>
          <p:cNvPr id="8" name="Group 7"/>
          <p:cNvGrpSpPr/>
          <p:nvPr/>
        </p:nvGrpSpPr>
        <p:grpSpPr>
          <a:xfrm>
            <a:off x="685800" y="2667001"/>
            <a:ext cx="5626100" cy="3730322"/>
            <a:chOff x="705248" y="2146897"/>
            <a:chExt cx="5626100" cy="4234533"/>
          </a:xfrm>
        </p:grpSpPr>
        <p:sp>
          <p:nvSpPr>
            <p:cNvPr id="6" name="Rectangle 5"/>
            <p:cNvSpPr/>
            <p:nvPr/>
          </p:nvSpPr>
          <p:spPr bwMode="auto">
            <a:xfrm>
              <a:off x="1048148" y="2344739"/>
              <a:ext cx="5283200" cy="4036690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t" anchorCtr="0"/>
            <a:lstStyle/>
            <a:p>
              <a:pPr algn="ctr"/>
              <a:endParaRPr lang="en-CA" sz="1600" dirty="0" smtClean="0">
                <a:solidFill>
                  <a:srgbClr val="FFFFFF"/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05248" y="2325254"/>
              <a:ext cx="2984500" cy="4043740"/>
            </a:xfrm>
            <a:prstGeom prst="rect">
              <a:avLst/>
            </a:prstGeom>
            <a:noFill/>
            <a:ln w="0">
              <a:noFill/>
            </a:ln>
          </p:spPr>
          <p:txBody>
            <a:bodyPr wrap="square" lIns="0" rtlCol="0">
              <a:noAutofit/>
            </a:bodyPr>
            <a:lstStyle/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def rectangle():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print("""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#########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#########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#########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#########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#########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#########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#########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#########""")</a:t>
              </a:r>
            </a:p>
            <a:p>
              <a:pPr marL="442912" lvl="2" indent="0">
                <a:buNone/>
              </a:pPr>
              <a:endParaRPr lang="en-US" sz="1400" dirty="0">
                <a:latin typeface="Consolas" panose="020B0609020204030204" pitchFamily="49" charset="0"/>
              </a:endParaRP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def right():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print("""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#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###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######""")</a:t>
              </a:r>
            </a:p>
            <a:p>
              <a:pPr marL="442912" lvl="2" indent="0">
                <a:buNone/>
              </a:pPr>
              <a:endParaRPr lang="en-US" sz="1400" dirty="0">
                <a:latin typeface="Consolas" panose="020B0609020204030204" pitchFamily="49" charset="0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416696" y="2312821"/>
              <a:ext cx="2301081" cy="16049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def triangle():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print("""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   #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  ###</a:t>
              </a:r>
            </a:p>
            <a:p>
              <a:pPr marL="442912" lvl="2" indent="0">
                <a:buNone/>
              </a:pPr>
              <a:r>
                <a:rPr lang="en-US" sz="1400" dirty="0">
                  <a:latin typeface="Consolas" panose="020B0609020204030204" pitchFamily="49" charset="0"/>
                </a:rPr>
                <a:t>    #####""")</a:t>
              </a:r>
              <a:endParaRPr lang="en-CA" sz="1400" dirty="0">
                <a:latin typeface="Consolas" panose="020B0609020204030204" pitchFamily="49" charset="0"/>
              </a:endParaRPr>
            </a:p>
            <a:p>
              <a:endParaRPr lang="en-CA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 bwMode="auto">
            <a:xfrm>
              <a:off x="2457848" y="2146897"/>
              <a:ext cx="1676400" cy="4234533"/>
            </a:xfrm>
            <a:custGeom>
              <a:avLst/>
              <a:gdLst>
                <a:gd name="connsiteX0" fmla="*/ 0 w 2565400"/>
                <a:gd name="connsiteY0" fmla="*/ 4064000 h 4223849"/>
                <a:gd name="connsiteX1" fmla="*/ 355600 w 2565400"/>
                <a:gd name="connsiteY1" fmla="*/ 4216400 h 4223849"/>
                <a:gd name="connsiteX2" fmla="*/ 723900 w 2565400"/>
                <a:gd name="connsiteY2" fmla="*/ 4191000 h 4223849"/>
                <a:gd name="connsiteX3" fmla="*/ 939800 w 2565400"/>
                <a:gd name="connsiteY3" fmla="*/ 4165600 h 4223849"/>
                <a:gd name="connsiteX4" fmla="*/ 1028700 w 2565400"/>
                <a:gd name="connsiteY4" fmla="*/ 4152900 h 4223849"/>
                <a:gd name="connsiteX5" fmla="*/ 1066800 w 2565400"/>
                <a:gd name="connsiteY5" fmla="*/ 4127500 h 4223849"/>
                <a:gd name="connsiteX6" fmla="*/ 1117600 w 2565400"/>
                <a:gd name="connsiteY6" fmla="*/ 4051300 h 4223849"/>
                <a:gd name="connsiteX7" fmla="*/ 1143000 w 2565400"/>
                <a:gd name="connsiteY7" fmla="*/ 4013200 h 4223849"/>
                <a:gd name="connsiteX8" fmla="*/ 1168400 w 2565400"/>
                <a:gd name="connsiteY8" fmla="*/ 3975100 h 4223849"/>
                <a:gd name="connsiteX9" fmla="*/ 1524000 w 2565400"/>
                <a:gd name="connsiteY9" fmla="*/ 3619500 h 4223849"/>
                <a:gd name="connsiteX10" fmla="*/ 1600200 w 2565400"/>
                <a:gd name="connsiteY10" fmla="*/ 3543300 h 4223849"/>
                <a:gd name="connsiteX11" fmla="*/ 1663700 w 2565400"/>
                <a:gd name="connsiteY11" fmla="*/ 3467100 h 4223849"/>
                <a:gd name="connsiteX12" fmla="*/ 1727200 w 2565400"/>
                <a:gd name="connsiteY12" fmla="*/ 3340100 h 4223849"/>
                <a:gd name="connsiteX13" fmla="*/ 1765300 w 2565400"/>
                <a:gd name="connsiteY13" fmla="*/ 3238500 h 4223849"/>
                <a:gd name="connsiteX14" fmla="*/ 1803400 w 2565400"/>
                <a:gd name="connsiteY14" fmla="*/ 3124200 h 4223849"/>
                <a:gd name="connsiteX15" fmla="*/ 1816100 w 2565400"/>
                <a:gd name="connsiteY15" fmla="*/ 2743200 h 4223849"/>
                <a:gd name="connsiteX16" fmla="*/ 1828800 w 2565400"/>
                <a:gd name="connsiteY16" fmla="*/ 2590800 h 4223849"/>
                <a:gd name="connsiteX17" fmla="*/ 1803400 w 2565400"/>
                <a:gd name="connsiteY17" fmla="*/ 2057400 h 4223849"/>
                <a:gd name="connsiteX18" fmla="*/ 1816100 w 2565400"/>
                <a:gd name="connsiteY18" fmla="*/ 1511300 h 4223849"/>
                <a:gd name="connsiteX19" fmla="*/ 1854200 w 2565400"/>
                <a:gd name="connsiteY19" fmla="*/ 1193800 h 4223849"/>
                <a:gd name="connsiteX20" fmla="*/ 1866900 w 2565400"/>
                <a:gd name="connsiteY20" fmla="*/ 1155700 h 4223849"/>
                <a:gd name="connsiteX21" fmla="*/ 1892300 w 2565400"/>
                <a:gd name="connsiteY21" fmla="*/ 939800 h 4223849"/>
                <a:gd name="connsiteX22" fmla="*/ 1905000 w 2565400"/>
                <a:gd name="connsiteY22" fmla="*/ 838200 h 4223849"/>
                <a:gd name="connsiteX23" fmla="*/ 1930400 w 2565400"/>
                <a:gd name="connsiteY23" fmla="*/ 762000 h 4223849"/>
                <a:gd name="connsiteX24" fmla="*/ 1943100 w 2565400"/>
                <a:gd name="connsiteY24" fmla="*/ 711200 h 4223849"/>
                <a:gd name="connsiteX25" fmla="*/ 1993900 w 2565400"/>
                <a:gd name="connsiteY25" fmla="*/ 609600 h 4223849"/>
                <a:gd name="connsiteX26" fmla="*/ 2019300 w 2565400"/>
                <a:gd name="connsiteY26" fmla="*/ 533400 h 4223849"/>
                <a:gd name="connsiteX27" fmla="*/ 2070100 w 2565400"/>
                <a:gd name="connsiteY27" fmla="*/ 444500 h 4223849"/>
                <a:gd name="connsiteX28" fmla="*/ 2095500 w 2565400"/>
                <a:gd name="connsiteY28" fmla="*/ 368300 h 4223849"/>
                <a:gd name="connsiteX29" fmla="*/ 2120900 w 2565400"/>
                <a:gd name="connsiteY29" fmla="*/ 330200 h 4223849"/>
                <a:gd name="connsiteX30" fmla="*/ 2159000 w 2565400"/>
                <a:gd name="connsiteY30" fmla="*/ 254000 h 4223849"/>
                <a:gd name="connsiteX31" fmla="*/ 2235200 w 2565400"/>
                <a:gd name="connsiteY31" fmla="*/ 190500 h 4223849"/>
                <a:gd name="connsiteX32" fmla="*/ 2260600 w 2565400"/>
                <a:gd name="connsiteY32" fmla="*/ 152400 h 4223849"/>
                <a:gd name="connsiteX33" fmla="*/ 2374900 w 2565400"/>
                <a:gd name="connsiteY33" fmla="*/ 63500 h 4223849"/>
                <a:gd name="connsiteX34" fmla="*/ 2413000 w 2565400"/>
                <a:gd name="connsiteY34" fmla="*/ 38100 h 4223849"/>
                <a:gd name="connsiteX35" fmla="*/ 2540000 w 2565400"/>
                <a:gd name="connsiteY35" fmla="*/ 50800 h 4223849"/>
                <a:gd name="connsiteX36" fmla="*/ 2501900 w 2565400"/>
                <a:gd name="connsiteY36" fmla="*/ 76200 h 4223849"/>
                <a:gd name="connsiteX37" fmla="*/ 2438400 w 2565400"/>
                <a:gd name="connsiteY37" fmla="*/ 88900 h 4223849"/>
                <a:gd name="connsiteX38" fmla="*/ 2514600 w 2565400"/>
                <a:gd name="connsiteY38" fmla="*/ 127000 h 4223849"/>
                <a:gd name="connsiteX39" fmla="*/ 2540000 w 2565400"/>
                <a:gd name="connsiteY39" fmla="*/ 50800 h 4223849"/>
                <a:gd name="connsiteX40" fmla="*/ 2565400 w 2565400"/>
                <a:gd name="connsiteY40" fmla="*/ 0 h 4223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565400" h="4223849">
                  <a:moveTo>
                    <a:pt x="0" y="4064000"/>
                  </a:moveTo>
                  <a:cubicBezTo>
                    <a:pt x="118533" y="4114800"/>
                    <a:pt x="228580" y="4194116"/>
                    <a:pt x="355600" y="4216400"/>
                  </a:cubicBezTo>
                  <a:cubicBezTo>
                    <a:pt x="476807" y="4237664"/>
                    <a:pt x="602079" y="4208403"/>
                    <a:pt x="723900" y="4191000"/>
                  </a:cubicBezTo>
                  <a:cubicBezTo>
                    <a:pt x="932137" y="4161252"/>
                    <a:pt x="673264" y="4196957"/>
                    <a:pt x="939800" y="4165600"/>
                  </a:cubicBezTo>
                  <a:cubicBezTo>
                    <a:pt x="969529" y="4162102"/>
                    <a:pt x="999067" y="4157133"/>
                    <a:pt x="1028700" y="4152900"/>
                  </a:cubicBezTo>
                  <a:cubicBezTo>
                    <a:pt x="1041400" y="4144433"/>
                    <a:pt x="1056749" y="4138987"/>
                    <a:pt x="1066800" y="4127500"/>
                  </a:cubicBezTo>
                  <a:cubicBezTo>
                    <a:pt x="1086902" y="4104526"/>
                    <a:pt x="1100667" y="4076700"/>
                    <a:pt x="1117600" y="4051300"/>
                  </a:cubicBezTo>
                  <a:lnTo>
                    <a:pt x="1143000" y="4013200"/>
                  </a:lnTo>
                  <a:cubicBezTo>
                    <a:pt x="1151467" y="4000500"/>
                    <a:pt x="1157607" y="3985893"/>
                    <a:pt x="1168400" y="3975100"/>
                  </a:cubicBezTo>
                  <a:lnTo>
                    <a:pt x="1524000" y="3619500"/>
                  </a:lnTo>
                  <a:cubicBezTo>
                    <a:pt x="1549400" y="3594100"/>
                    <a:pt x="1584136" y="3575429"/>
                    <a:pt x="1600200" y="3543300"/>
                  </a:cubicBezTo>
                  <a:cubicBezTo>
                    <a:pt x="1632426" y="3478848"/>
                    <a:pt x="1609848" y="3503002"/>
                    <a:pt x="1663700" y="3467100"/>
                  </a:cubicBezTo>
                  <a:cubicBezTo>
                    <a:pt x="1692826" y="3379723"/>
                    <a:pt x="1655398" y="3483704"/>
                    <a:pt x="1727200" y="3340100"/>
                  </a:cubicBezTo>
                  <a:cubicBezTo>
                    <a:pt x="1751745" y="3291010"/>
                    <a:pt x="1748813" y="3282467"/>
                    <a:pt x="1765300" y="3238500"/>
                  </a:cubicBezTo>
                  <a:cubicBezTo>
                    <a:pt x="1801168" y="3142853"/>
                    <a:pt x="1782120" y="3209322"/>
                    <a:pt x="1803400" y="3124200"/>
                  </a:cubicBezTo>
                  <a:cubicBezTo>
                    <a:pt x="1807633" y="2997200"/>
                    <a:pt x="1810056" y="2870127"/>
                    <a:pt x="1816100" y="2743200"/>
                  </a:cubicBezTo>
                  <a:cubicBezTo>
                    <a:pt x="1818525" y="2692282"/>
                    <a:pt x="1828800" y="2641776"/>
                    <a:pt x="1828800" y="2590800"/>
                  </a:cubicBezTo>
                  <a:cubicBezTo>
                    <a:pt x="1828800" y="2234512"/>
                    <a:pt x="1830712" y="2275899"/>
                    <a:pt x="1803400" y="2057400"/>
                  </a:cubicBezTo>
                  <a:cubicBezTo>
                    <a:pt x="1807633" y="1875367"/>
                    <a:pt x="1807300" y="1693170"/>
                    <a:pt x="1816100" y="1511300"/>
                  </a:cubicBezTo>
                  <a:cubicBezTo>
                    <a:pt x="1817214" y="1488285"/>
                    <a:pt x="1836795" y="1272125"/>
                    <a:pt x="1854200" y="1193800"/>
                  </a:cubicBezTo>
                  <a:cubicBezTo>
                    <a:pt x="1857104" y="1180732"/>
                    <a:pt x="1862667" y="1168400"/>
                    <a:pt x="1866900" y="1155700"/>
                  </a:cubicBezTo>
                  <a:cubicBezTo>
                    <a:pt x="1891186" y="888551"/>
                    <a:pt x="1866816" y="1118187"/>
                    <a:pt x="1892300" y="939800"/>
                  </a:cubicBezTo>
                  <a:cubicBezTo>
                    <a:pt x="1897127" y="906013"/>
                    <a:pt x="1897849" y="871573"/>
                    <a:pt x="1905000" y="838200"/>
                  </a:cubicBezTo>
                  <a:cubicBezTo>
                    <a:pt x="1910610" y="812020"/>
                    <a:pt x="1923906" y="787975"/>
                    <a:pt x="1930400" y="762000"/>
                  </a:cubicBezTo>
                  <a:cubicBezTo>
                    <a:pt x="1934633" y="745067"/>
                    <a:pt x="1937580" y="727759"/>
                    <a:pt x="1943100" y="711200"/>
                  </a:cubicBezTo>
                  <a:cubicBezTo>
                    <a:pt x="2010280" y="509659"/>
                    <a:pt x="1931676" y="749603"/>
                    <a:pt x="1993900" y="609600"/>
                  </a:cubicBezTo>
                  <a:cubicBezTo>
                    <a:pt x="2004774" y="585134"/>
                    <a:pt x="2004448" y="555677"/>
                    <a:pt x="2019300" y="533400"/>
                  </a:cubicBezTo>
                  <a:cubicBezTo>
                    <a:pt x="2042211" y="499034"/>
                    <a:pt x="2053987" y="484783"/>
                    <a:pt x="2070100" y="444500"/>
                  </a:cubicBezTo>
                  <a:cubicBezTo>
                    <a:pt x="2080044" y="419641"/>
                    <a:pt x="2080648" y="390577"/>
                    <a:pt x="2095500" y="368300"/>
                  </a:cubicBezTo>
                  <a:cubicBezTo>
                    <a:pt x="2103967" y="355600"/>
                    <a:pt x="2114074" y="343852"/>
                    <a:pt x="2120900" y="330200"/>
                  </a:cubicBezTo>
                  <a:cubicBezTo>
                    <a:pt x="2149539" y="272922"/>
                    <a:pt x="2113504" y="308595"/>
                    <a:pt x="2159000" y="254000"/>
                  </a:cubicBezTo>
                  <a:cubicBezTo>
                    <a:pt x="2189558" y="217330"/>
                    <a:pt x="2197738" y="215475"/>
                    <a:pt x="2235200" y="190500"/>
                  </a:cubicBezTo>
                  <a:cubicBezTo>
                    <a:pt x="2243667" y="177800"/>
                    <a:pt x="2250829" y="164126"/>
                    <a:pt x="2260600" y="152400"/>
                  </a:cubicBezTo>
                  <a:cubicBezTo>
                    <a:pt x="2297904" y="107636"/>
                    <a:pt x="2321798" y="98901"/>
                    <a:pt x="2374900" y="63500"/>
                  </a:cubicBezTo>
                  <a:lnTo>
                    <a:pt x="2413000" y="38100"/>
                  </a:lnTo>
                  <a:cubicBezTo>
                    <a:pt x="2455333" y="42333"/>
                    <a:pt x="2500895" y="34041"/>
                    <a:pt x="2540000" y="50800"/>
                  </a:cubicBezTo>
                  <a:cubicBezTo>
                    <a:pt x="2554029" y="56813"/>
                    <a:pt x="2516192" y="70841"/>
                    <a:pt x="2501900" y="76200"/>
                  </a:cubicBezTo>
                  <a:cubicBezTo>
                    <a:pt x="2481689" y="83779"/>
                    <a:pt x="2459567" y="84667"/>
                    <a:pt x="2438400" y="88900"/>
                  </a:cubicBezTo>
                  <a:cubicBezTo>
                    <a:pt x="2439678" y="89752"/>
                    <a:pt x="2504084" y="137516"/>
                    <a:pt x="2514600" y="127000"/>
                  </a:cubicBezTo>
                  <a:cubicBezTo>
                    <a:pt x="2533532" y="108068"/>
                    <a:pt x="2531533" y="76200"/>
                    <a:pt x="2540000" y="50800"/>
                  </a:cubicBezTo>
                  <a:cubicBezTo>
                    <a:pt x="2554593" y="7020"/>
                    <a:pt x="2543234" y="22166"/>
                    <a:pt x="2565400" y="0"/>
                  </a:cubicBezTo>
                </a:path>
              </a:pathLst>
            </a:cu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/>
            </a:ln>
            <a:effectLst/>
          </p:spPr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270030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6311900" cy="522287"/>
          </a:xfrm>
        </p:spPr>
        <p:txBody>
          <a:bodyPr>
            <a:normAutofit fontScale="90000"/>
          </a:bodyPr>
          <a:lstStyle/>
          <a:p>
            <a:r>
              <a:rPr lang="en-US" dirty="0"/>
              <a:t>Defining Your Own </a:t>
            </a:r>
            <a:r>
              <a:rPr lang="en-US" dirty="0" smtClean="0"/>
              <a:t>Module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1" dirty="0">
                <a:latin typeface="Consolas" panose="020B0609020204030204" pitchFamily="49" charset="0"/>
              </a:rPr>
              <a:t>Filename: </a:t>
            </a:r>
            <a:r>
              <a:rPr lang="en-US" b="1" dirty="0" smtClean="0">
                <a:latin typeface="Consolas" panose="020B0609020204030204" pitchFamily="49" charset="0"/>
              </a:rPr>
              <a:t>Driver.py</a:t>
            </a:r>
            <a:endParaRPr lang="en-US" b="1" dirty="0">
              <a:latin typeface="Consolas" panose="020B0609020204030204" pitchFamily="49" charset="0"/>
            </a:endParaRP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048148" y="1633538"/>
            <a:ext cx="2838052" cy="4398963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pPr algn="ctr"/>
            <a:endParaRPr lang="en-CA" sz="1600" dirty="0" smtClean="0">
              <a:solidFill>
                <a:srgbClr val="FF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5248" y="1614054"/>
            <a:ext cx="4616052" cy="404374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import Draw</a:t>
            </a:r>
          </a:p>
          <a:p>
            <a:pPr marL="442912" lvl="2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def start():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</a:t>
            </a:r>
            <a:r>
              <a:rPr lang="en-US" sz="1600" dirty="0" err="1">
                <a:latin typeface="Consolas" panose="020B0609020204030204" pitchFamily="49" charset="0"/>
              </a:rPr>
              <a:t>Draw.rectangle</a:t>
            </a:r>
            <a:r>
              <a:rPr lang="en-US" sz="1600" dirty="0"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</a:t>
            </a:r>
            <a:r>
              <a:rPr lang="en-US" sz="1600" dirty="0" err="1">
                <a:latin typeface="Consolas" panose="020B0609020204030204" pitchFamily="49" charset="0"/>
              </a:rPr>
              <a:t>Draw.right</a:t>
            </a:r>
            <a:r>
              <a:rPr lang="en-US" sz="1600" dirty="0"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</a:t>
            </a:r>
            <a:r>
              <a:rPr lang="en-US" sz="1600" dirty="0" err="1">
                <a:latin typeface="Consolas" panose="020B0609020204030204" pitchFamily="49" charset="0"/>
              </a:rPr>
              <a:t>Draw.triangle</a:t>
            </a:r>
            <a:r>
              <a:rPr lang="en-US" sz="1600" dirty="0">
                <a:latin typeface="Consolas" panose="020B0609020204030204" pitchFamily="49" charset="0"/>
              </a:rPr>
              <a:t>()</a:t>
            </a:r>
          </a:p>
          <a:p>
            <a:pPr marL="442912" lvl="2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442912" lvl="2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start()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7294562" y="282576"/>
            <a:ext cx="1849438" cy="914400"/>
          </a:xfrm>
          <a:prstGeom prst="rect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Adding the name ‘</a:t>
            </a:r>
            <a:r>
              <a:rPr lang="en-US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Draw</a:t>
            </a:r>
            <a:r>
              <a:rPr lang="en-US" sz="1600" dirty="0" smtClean="0">
                <a:solidFill>
                  <a:srgbClr val="FFFFFF"/>
                </a:solidFill>
              </a:rPr>
              <a:t>’ to your program</a:t>
            </a:r>
            <a:endParaRPr lang="en-CA" sz="1600" dirty="0" smtClean="0">
              <a:solidFill>
                <a:srgbClr val="FFFFFF"/>
              </a:solidFill>
            </a:endParaRPr>
          </a:p>
        </p:txBody>
      </p:sp>
      <p:cxnSp>
        <p:nvCxnSpPr>
          <p:cNvPr id="10" name="Straight Arrow Connector 9"/>
          <p:cNvCxnSpPr>
            <a:stCxn id="9" idx="1"/>
          </p:cNvCxnSpPr>
          <p:nvPr/>
        </p:nvCxnSpPr>
        <p:spPr bwMode="auto">
          <a:xfrm flipH="1">
            <a:off x="2362200" y="739776"/>
            <a:ext cx="4932362" cy="1038224"/>
          </a:xfrm>
          <a:prstGeom prst="straightConnector1">
            <a:avLst/>
          </a:prstGeom>
          <a:noFill/>
          <a:ln w="38100" cap="flat" cmpd="sng" algn="ctr">
            <a:solidFill>
              <a:srgbClr val="0066FF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6451600" y="2806700"/>
            <a:ext cx="2692400" cy="1612900"/>
          </a:xfrm>
          <a:prstGeom prst="rect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b="1" dirty="0">
                <a:solidFill>
                  <a:srgbClr val="FFFFFF"/>
                </a:solidFill>
              </a:rPr>
              <a:t>Running </a:t>
            </a:r>
            <a:r>
              <a:rPr lang="en-US" sz="1600" b="1" dirty="0" smtClean="0">
                <a:solidFill>
                  <a:srgbClr val="FFFFFF"/>
                </a:solidFill>
              </a:rPr>
              <a:t> functions </a:t>
            </a:r>
            <a:r>
              <a:rPr lang="en-US" sz="1600" b="1" dirty="0">
                <a:solidFill>
                  <a:srgbClr val="FFFFFF"/>
                </a:solidFill>
              </a:rPr>
              <a:t>from </a:t>
            </a:r>
            <a:r>
              <a:rPr lang="en-US" sz="1600" b="1" dirty="0" smtClean="0">
                <a:solidFill>
                  <a:srgbClr val="FFFFFF"/>
                </a:solidFill>
              </a:rPr>
              <a:t>the </a:t>
            </a:r>
            <a:r>
              <a:rPr lang="en-US" sz="1600" b="1" dirty="0">
                <a:solidFill>
                  <a:srgbClr val="FFFFFF"/>
                </a:solidFill>
              </a:rPr>
              <a:t>‘</a:t>
            </a:r>
            <a:r>
              <a:rPr lang="en-US" sz="1600" b="1" dirty="0">
                <a:solidFill>
                  <a:srgbClr val="FFFFFF"/>
                </a:solidFill>
                <a:latin typeface="Consolas" panose="020B0609020204030204" pitchFamily="49" charset="0"/>
              </a:rPr>
              <a:t>Draw</a:t>
            </a:r>
            <a:r>
              <a:rPr lang="en-US" sz="1600" b="1" dirty="0">
                <a:solidFill>
                  <a:srgbClr val="FFFFFF"/>
                </a:solidFill>
              </a:rPr>
              <a:t>’</a:t>
            </a:r>
            <a:r>
              <a:rPr lang="en-US" sz="1600" b="1" dirty="0" smtClean="0">
                <a:solidFill>
                  <a:srgbClr val="FFFFFF"/>
                </a:solidFill>
              </a:rPr>
              <a:t>  module (similar to running the random methods this requires &lt;module name&gt;.&lt;method name&gt;</a:t>
            </a:r>
            <a:endParaRPr lang="en-US" sz="1600" b="1" dirty="0">
              <a:solidFill>
                <a:srgbClr val="FFFFFF"/>
              </a:solidFill>
            </a:endParaRPr>
          </a:p>
        </p:txBody>
      </p:sp>
      <p:cxnSp>
        <p:nvCxnSpPr>
          <p:cNvPr id="17" name="Straight Arrow Connector 16"/>
          <p:cNvCxnSpPr>
            <a:stCxn id="14" idx="1"/>
          </p:cNvCxnSpPr>
          <p:nvPr/>
        </p:nvCxnSpPr>
        <p:spPr bwMode="auto">
          <a:xfrm flipH="1" flipV="1">
            <a:off x="3289300" y="2548508"/>
            <a:ext cx="3162300" cy="1064642"/>
          </a:xfrm>
          <a:prstGeom prst="straightConnector1">
            <a:avLst/>
          </a:prstGeom>
          <a:noFill/>
          <a:ln w="38100" cap="flat" cmpd="sng" algn="ctr">
            <a:solidFill>
              <a:srgbClr val="0066FF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0" name="Straight Arrow Connector 19"/>
          <p:cNvCxnSpPr>
            <a:stCxn id="14" idx="1"/>
          </p:cNvCxnSpPr>
          <p:nvPr/>
        </p:nvCxnSpPr>
        <p:spPr bwMode="auto">
          <a:xfrm flipH="1" flipV="1">
            <a:off x="2846390" y="2777852"/>
            <a:ext cx="3605210" cy="835298"/>
          </a:xfrm>
          <a:prstGeom prst="straightConnector1">
            <a:avLst/>
          </a:prstGeom>
          <a:noFill/>
          <a:ln w="38100" cap="flat" cmpd="sng" algn="ctr">
            <a:solidFill>
              <a:srgbClr val="0066FF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2" name="Straight Arrow Connector 21"/>
          <p:cNvCxnSpPr>
            <a:stCxn id="14" idx="1"/>
          </p:cNvCxnSpPr>
          <p:nvPr/>
        </p:nvCxnSpPr>
        <p:spPr bwMode="auto">
          <a:xfrm flipH="1" flipV="1">
            <a:off x="3179368" y="3015474"/>
            <a:ext cx="3272232" cy="597676"/>
          </a:xfrm>
          <a:prstGeom prst="straightConnector1">
            <a:avLst/>
          </a:prstGeom>
          <a:noFill/>
          <a:ln w="38100" cap="flat" cmpd="sng" algn="ctr">
            <a:solidFill>
              <a:srgbClr val="0066FF"/>
            </a:solidFill>
            <a:prstDash val="solid"/>
            <a:round/>
            <a:headEnd type="none" w="sm" len="sm"/>
            <a:tailEnd type="triangle"/>
          </a:ln>
          <a:effectLst/>
        </p:spPr>
      </p:cxnSp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3885" y="4575804"/>
            <a:ext cx="3119582" cy="227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611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Naming The </a:t>
            </a:r>
            <a:r>
              <a:rPr lang="en-US" altLang="en-US" b="1" smtClean="0">
                <a:solidFill>
                  <a:srgbClr val="FF0000"/>
                </a:solidFill>
              </a:rPr>
              <a:t>Starting 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Recall: The function that starts a program (first one called) should have a good self-explanatory name e.g., “</a:t>
            </a:r>
            <a:r>
              <a:rPr lang="en-US" altLang="ja-JP" dirty="0" smtClean="0">
                <a:latin typeface="Consolas" panose="020B0609020204030204" pitchFamily="49" charset="0"/>
              </a:rPr>
              <a:t>start()</a:t>
            </a:r>
            <a:r>
              <a:rPr lang="en-US" altLang="en-US" dirty="0" smtClean="0"/>
              <a:t>”</a:t>
            </a:r>
            <a:r>
              <a:rPr lang="en-US" altLang="ja-JP" dirty="0" smtClean="0"/>
              <a:t> or follow common convention e.g., </a:t>
            </a:r>
            <a:r>
              <a:rPr lang="en-US" altLang="en-US" dirty="0" smtClean="0"/>
              <a:t>“</a:t>
            </a:r>
            <a:r>
              <a:rPr lang="en-US" altLang="ja-JP" dirty="0" smtClean="0">
                <a:latin typeface="Consolas" panose="020B0609020204030204" pitchFamily="49" charset="0"/>
              </a:rPr>
              <a:t>main()</a:t>
            </a:r>
            <a:r>
              <a:rPr lang="en-US" altLang="en-US" dirty="0" smtClean="0"/>
              <a:t>”</a:t>
            </a:r>
            <a:endParaRPr lang="en-US" altLang="ja-JP" dirty="0" smtClean="0"/>
          </a:p>
          <a:p>
            <a:r>
              <a:rPr lang="en-US" altLang="en-US" dirty="0" smtClean="0"/>
              <a:t>Similarly the  </a:t>
            </a:r>
            <a:r>
              <a:rPr lang="en-US" altLang="en-US" dirty="0" smtClean="0">
                <a:solidFill>
                  <a:srgbClr val="FF0000"/>
                </a:solidFill>
              </a:rPr>
              <a:t>file module that contains the ‘</a:t>
            </a:r>
            <a:r>
              <a:rPr lang="en-US" altLang="ja-JP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start()</a:t>
            </a:r>
            <a:r>
              <a:rPr lang="en-US" altLang="en-US" dirty="0" smtClean="0">
                <a:solidFill>
                  <a:srgbClr val="FF0000"/>
                </a:solidFill>
              </a:rPr>
              <a:t>’</a:t>
            </a:r>
            <a:r>
              <a:rPr lang="en-US" altLang="ja-JP" dirty="0" smtClean="0">
                <a:solidFill>
                  <a:srgbClr val="FF0000"/>
                </a:solidFill>
              </a:rPr>
              <a:t> or </a:t>
            </a:r>
            <a:r>
              <a:rPr lang="en-US" altLang="en-US" dirty="0" smtClean="0">
                <a:solidFill>
                  <a:srgbClr val="FF0000"/>
                </a:solidFill>
              </a:rPr>
              <a:t>‘</a:t>
            </a:r>
            <a:r>
              <a:rPr lang="en-US" altLang="ja-JP" dirty="0" smtClean="0">
                <a:solidFill>
                  <a:srgbClr val="FF0000"/>
                </a:solidFill>
                <a:latin typeface="Consolas" panose="020B0609020204030204" pitchFamily="49" charset="0"/>
              </a:rPr>
              <a:t>main()</a:t>
            </a:r>
            <a:r>
              <a:rPr lang="en-US" altLang="en-US" dirty="0" smtClean="0">
                <a:solidFill>
                  <a:srgbClr val="FF0000"/>
                </a:solidFill>
              </a:rPr>
              <a:t>’</a:t>
            </a:r>
            <a:r>
              <a:rPr lang="en-US" altLang="ja-JP" dirty="0" smtClean="0">
                <a:solidFill>
                  <a:srgbClr val="FF0000"/>
                </a:solidFill>
              </a:rPr>
              <a:t> function </a:t>
            </a:r>
            <a:r>
              <a:rPr lang="en-US" altLang="ja-JP" dirty="0" smtClean="0"/>
              <a:t>should be given an appropriate name e.g., </a:t>
            </a:r>
            <a:r>
              <a:rPr lang="en-US" altLang="en-US" dirty="0" smtClean="0"/>
              <a:t>“</a:t>
            </a:r>
            <a:r>
              <a:rPr lang="en-US" altLang="ja-JP" dirty="0" smtClean="0">
                <a:latin typeface="Consolas" panose="020B0609020204030204" pitchFamily="49" charset="0"/>
              </a:rPr>
              <a:t>Driver.py</a:t>
            </a:r>
            <a:r>
              <a:rPr lang="en-US" altLang="en-US" dirty="0"/>
              <a:t>”, </a:t>
            </a:r>
            <a:r>
              <a:rPr lang="en-US" altLang="en-US" dirty="0" smtClean="0"/>
              <a:t>“</a:t>
            </a:r>
            <a:r>
              <a:rPr lang="en-US" altLang="en-US" dirty="0" smtClean="0">
                <a:latin typeface="Consolas" panose="020B0609020204030204" pitchFamily="49" charset="0"/>
              </a:rPr>
              <a:t>Start</a:t>
            </a:r>
            <a:r>
              <a:rPr lang="en-US" altLang="ja-JP" dirty="0" smtClean="0">
                <a:latin typeface="Consolas" panose="020B0609020204030204" pitchFamily="49" charset="0"/>
              </a:rPr>
              <a:t>.py</a:t>
            </a:r>
            <a:r>
              <a:rPr lang="en-US" altLang="en-US" dirty="0" smtClean="0"/>
              <a:t>”, “</a:t>
            </a:r>
            <a:r>
              <a:rPr lang="en-US" altLang="en-US" dirty="0" smtClean="0">
                <a:latin typeface="Consolas" panose="020B0609020204030204" pitchFamily="49" charset="0"/>
              </a:rPr>
              <a:t>Main</a:t>
            </a:r>
            <a:r>
              <a:rPr lang="en-US" altLang="ja-JP" dirty="0" smtClean="0">
                <a:latin typeface="Consolas" panose="020B0609020204030204" pitchFamily="49" charset="0"/>
              </a:rPr>
              <a:t>.py</a:t>
            </a:r>
            <a:r>
              <a:rPr lang="en-US" altLang="en-US" dirty="0"/>
              <a:t>” </a:t>
            </a:r>
            <a:r>
              <a:rPr lang="en-US" altLang="en-US" dirty="0" smtClean="0"/>
              <a:t>(it’s the ‘driver’ of the program or the starting point)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755650" y="3986213"/>
            <a:ext cx="3505200" cy="1714500"/>
            <a:chOff x="762000" y="3619500"/>
            <a:chExt cx="3505199" cy="1714500"/>
          </a:xfrm>
        </p:grpSpPr>
        <p:sp>
          <p:nvSpPr>
            <p:cNvPr id="2" name="Rectangle 1"/>
            <p:cNvSpPr/>
            <p:nvPr/>
          </p:nvSpPr>
          <p:spPr>
            <a:xfrm>
              <a:off x="782638" y="3973512"/>
              <a:ext cx="3484561" cy="136048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r>
                <a:rPr lang="en-CA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def start():</a:t>
              </a:r>
            </a:p>
            <a:p>
              <a:pPr>
                <a:defRPr/>
              </a:pPr>
              <a:r>
                <a:rPr lang="en-CA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   #Instructions</a:t>
              </a:r>
            </a:p>
            <a:p>
              <a:pPr>
                <a:defRPr/>
              </a:pPr>
              <a:endParaRPr lang="en-CA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  <a:p>
              <a:pPr>
                <a:defRPr/>
              </a:pPr>
              <a:r>
                <a:rPr lang="en-CA" dirty="0">
                  <a:solidFill>
                    <a:schemeClr val="tx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start()</a:t>
              </a:r>
            </a:p>
          </p:txBody>
        </p:sp>
        <p:sp>
          <p:nvSpPr>
            <p:cNvPr id="50182" name="TextBox 2"/>
            <p:cNvSpPr txBox="1">
              <a:spLocks noChangeArrowheads="1"/>
            </p:cNvSpPr>
            <p:nvPr/>
          </p:nvSpPr>
          <p:spPr bwMode="auto">
            <a:xfrm>
              <a:off x="762000" y="3619500"/>
              <a:ext cx="3048000" cy="342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en-CA" altLang="en-US" b="1">
                  <a:solidFill>
                    <a:srgbClr val="FF0000"/>
                  </a:solidFill>
                  <a:latin typeface="Consolas" panose="020B0609020204030204" pitchFamily="49" charset="0"/>
                </a:rPr>
                <a:t>Filename: </a:t>
              </a:r>
              <a:r>
                <a:rPr lang="en-US" altLang="en-US" b="1">
                  <a:solidFill>
                    <a:srgbClr val="FF0000"/>
                  </a:solidFill>
                  <a:latin typeface="Consolas" panose="020B0609020204030204" pitchFamily="49" charset="0"/>
                </a:rPr>
                <a:t>“</a:t>
              </a:r>
              <a:r>
                <a:rPr lang="en-US" altLang="ja-JP" b="1">
                  <a:solidFill>
                    <a:srgbClr val="FF0000"/>
                  </a:solidFill>
                  <a:latin typeface="Consolas" panose="020B0609020204030204" pitchFamily="49" charset="0"/>
                </a:rPr>
                <a:t>Driver.py</a:t>
              </a:r>
              <a:r>
                <a:rPr lang="en-US" altLang="en-US" b="1">
                  <a:solidFill>
                    <a:srgbClr val="FF0000"/>
                  </a:solidFill>
                  <a:latin typeface="Consolas" panose="020B0609020204030204" pitchFamily="49" charset="0"/>
                </a:rPr>
                <a:t>”</a:t>
              </a:r>
            </a:p>
            <a:p>
              <a:endParaRPr lang="en-CA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016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Importing Modules Containing Class Definitions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6176962" cy="5368925"/>
          </a:xfrm>
        </p:spPr>
        <p:txBody>
          <a:bodyPr/>
          <a:lstStyle/>
          <a:p>
            <a:r>
              <a:rPr lang="en-US" b="1" dirty="0" smtClean="0"/>
              <a:t>Approach 1</a:t>
            </a:r>
            <a:r>
              <a:rPr lang="en-US" dirty="0" smtClean="0"/>
              <a:t>: import just the name of the file containing the class definition.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smtClean="0">
                <a:latin typeface="Consolas" panose="020B0609020204030204" pitchFamily="49" charset="0"/>
              </a:rPr>
              <a:t>import </a:t>
            </a:r>
            <a:r>
              <a:rPr lang="en-US" dirty="0" err="1" smtClean="0">
                <a:latin typeface="Consolas" panose="020B0609020204030204" pitchFamily="49" charset="0"/>
              </a:rPr>
              <a:t>PersonFile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smtClean="0"/>
              <a:t>(similar this previous approach: </a:t>
            </a:r>
            <a:r>
              <a:rPr lang="en-US" dirty="0" smtClean="0">
                <a:latin typeface="Consolas" panose="020B0609020204030204" pitchFamily="49" charset="0"/>
              </a:rPr>
              <a:t>import Random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Advantage: </a:t>
            </a:r>
          </a:p>
          <a:p>
            <a:pPr lvl="2"/>
            <a:r>
              <a:rPr lang="en-US" dirty="0"/>
              <a:t>A</a:t>
            </a:r>
            <a:r>
              <a:rPr lang="en-US" dirty="0" smtClean="0"/>
              <a:t>llows access to </a:t>
            </a:r>
            <a:r>
              <a:rPr lang="en-US" b="1" dirty="0" smtClean="0">
                <a:solidFill>
                  <a:srgbClr val="C00000"/>
                </a:solidFill>
              </a:rPr>
              <a:t>other ‘names’ </a:t>
            </a:r>
            <a:r>
              <a:rPr lang="en-US" dirty="0" smtClean="0"/>
              <a:t>in the file e.g. other </a:t>
            </a:r>
            <a:r>
              <a:rPr lang="en-US" dirty="0"/>
              <a:t>utility methods, constants etc.</a:t>
            </a:r>
          </a:p>
          <a:p>
            <a:pPr lvl="2"/>
            <a:r>
              <a:rPr lang="en-US" dirty="0"/>
              <a:t>Recall Random.py contains: </a:t>
            </a:r>
            <a:r>
              <a:rPr lang="en-US" b="1" dirty="0" err="1" smtClean="0">
                <a:solidFill>
                  <a:srgbClr val="0066FF"/>
                </a:solidFill>
                <a:latin typeface="Consolas" panose="020B0609020204030204" pitchFamily="49" charset="0"/>
              </a:rPr>
              <a:t>Random</a:t>
            </a:r>
            <a:r>
              <a:rPr lang="en-US" dirty="0" err="1" smtClean="0">
                <a:latin typeface="Consolas" panose="020B0609020204030204" pitchFamily="49" charset="0"/>
              </a:rPr>
              <a:t>.</a:t>
            </a:r>
            <a:r>
              <a:rPr lang="en-US" b="1" dirty="0" err="1" smtClean="0">
                <a:solidFill>
                  <a:srgbClr val="C00000"/>
                </a:solidFill>
                <a:latin typeface="Consolas" panose="020B0609020204030204" pitchFamily="49" charset="0"/>
              </a:rPr>
              <a:t>randrange</a:t>
            </a:r>
            <a:r>
              <a:rPr lang="en-US" dirty="0" smtClean="0">
                <a:latin typeface="Consolas" panose="020B0609020204030204" pitchFamily="49" charset="0"/>
              </a:rPr>
              <a:t>(0,6), </a:t>
            </a:r>
            <a:r>
              <a:rPr lang="en-US" b="1" dirty="0" err="1" smtClean="0">
                <a:solidFill>
                  <a:srgbClr val="0066FF"/>
                </a:solidFill>
                <a:latin typeface="Consolas" panose="020B0609020204030204" pitchFamily="49" charset="0"/>
              </a:rPr>
              <a:t>Random</a:t>
            </a:r>
            <a:r>
              <a:rPr lang="en-US" dirty="0" err="1" smtClean="0">
                <a:latin typeface="Consolas" panose="020B0609020204030204" pitchFamily="49" charset="0"/>
              </a:rPr>
              <a:t>.</a:t>
            </a:r>
            <a:r>
              <a:rPr lang="en-US" b="1" dirty="0" err="1" smtClean="0">
                <a:solidFill>
                  <a:srgbClr val="C00000"/>
                </a:solidFill>
                <a:latin typeface="Consolas" panose="020B0609020204030204" pitchFamily="49" charset="0"/>
              </a:rPr>
              <a:t>randint</a:t>
            </a:r>
            <a:r>
              <a:rPr lang="en-US" dirty="0" smtClean="0">
                <a:latin typeface="Consolas" panose="020B0609020204030204" pitchFamily="49" charset="0"/>
              </a:rPr>
              <a:t>(1,6)</a:t>
            </a:r>
          </a:p>
          <a:p>
            <a:pPr lvl="1"/>
            <a:r>
              <a:rPr lang="en-US" dirty="0"/>
              <a:t>Disadvantage: </a:t>
            </a:r>
          </a:p>
          <a:p>
            <a:pPr lvl="2"/>
            <a:r>
              <a:rPr lang="en-US" dirty="0"/>
              <a:t>The </a:t>
            </a:r>
            <a:r>
              <a:rPr lang="en-US" b="1" dirty="0">
                <a:solidFill>
                  <a:srgbClr val="0066FF"/>
                </a:solidFill>
              </a:rPr>
              <a:t>name of the file</a:t>
            </a:r>
            <a:r>
              <a:rPr lang="en-US" dirty="0"/>
              <a:t> must be included along with the name of the </a:t>
            </a:r>
            <a:r>
              <a:rPr lang="en-US" b="1" dirty="0">
                <a:solidFill>
                  <a:srgbClr val="FF0000"/>
                </a:solidFill>
              </a:rPr>
              <a:t>function/method/attribute</a:t>
            </a:r>
            <a:r>
              <a:rPr lang="en-US" dirty="0"/>
              <a:t> e.g. </a:t>
            </a:r>
            <a:r>
              <a:rPr lang="en-US" b="1" dirty="0" err="1">
                <a:solidFill>
                  <a:srgbClr val="0066FF"/>
                </a:solidFill>
                <a:latin typeface="Consolas" panose="020B0609020204030204" pitchFamily="49" charset="0"/>
              </a:rPr>
              <a:t>Random</a:t>
            </a:r>
            <a:r>
              <a:rPr lang="en-US" dirty="0" err="1">
                <a:latin typeface="Consolas" panose="020B0609020204030204" pitchFamily="49" charset="0"/>
              </a:rPr>
              <a:t>.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randint</a:t>
            </a:r>
            <a:r>
              <a:rPr lang="en-US" dirty="0">
                <a:latin typeface="Consolas" panose="020B0609020204030204" pitchFamily="49" charset="0"/>
              </a:rPr>
              <a:t>(1,6)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CA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781800" y="2781300"/>
            <a:ext cx="2362200" cy="1219200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200" dirty="0">
                <a:solidFill>
                  <a:srgbClr val="FFFFFF"/>
                </a:solidFill>
                <a:latin typeface="Consolas" panose="020B0609020204030204" pitchFamily="49" charset="0"/>
              </a:rPr>
              <a:t>d</a:t>
            </a:r>
            <a:r>
              <a:rPr lang="en-US" sz="12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ef </a:t>
            </a:r>
            <a:r>
              <a:rPr lang="en-US" sz="1200" dirty="0" err="1" smtClean="0">
                <a:solidFill>
                  <a:srgbClr val="FFFFFF"/>
                </a:solidFill>
                <a:latin typeface="Consolas" panose="020B0609020204030204" pitchFamily="49" charset="0"/>
              </a:rPr>
              <a:t>randint</a:t>
            </a:r>
            <a:r>
              <a:rPr lang="en-US" sz="12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 smtClean="0">
                <a:solidFill>
                  <a:srgbClr val="FFFFFF"/>
                </a:solidFill>
                <a:latin typeface="Consolas" panose="020B0609020204030204" pitchFamily="49" charset="0"/>
              </a:rPr>
              <a:t>start,end</a:t>
            </a:r>
            <a:r>
              <a:rPr lang="en-US" sz="12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):</a:t>
            </a:r>
          </a:p>
          <a:p>
            <a:endParaRPr lang="en-US" sz="12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FFFFFF"/>
                </a:solidFill>
                <a:latin typeface="Consolas" panose="020B0609020204030204" pitchFamily="49" charset="0"/>
              </a:rPr>
              <a:t>def </a:t>
            </a:r>
            <a:r>
              <a:rPr lang="en-US" sz="1200" dirty="0" err="1" smtClean="0">
                <a:solidFill>
                  <a:srgbClr val="FFFFFF"/>
                </a:solidFill>
                <a:latin typeface="Consolas" panose="020B0609020204030204" pitchFamily="49" charset="0"/>
              </a:rPr>
              <a:t>randrange</a:t>
            </a:r>
            <a:r>
              <a:rPr lang="en-US" sz="12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(</a:t>
            </a:r>
            <a:r>
              <a:rPr lang="en-US" sz="1200" dirty="0" err="1" smtClean="0">
                <a:solidFill>
                  <a:srgbClr val="FFFFFF"/>
                </a:solidFill>
                <a:latin typeface="Consolas" panose="020B0609020204030204" pitchFamily="49" charset="0"/>
              </a:rPr>
              <a:t>start,end</a:t>
            </a:r>
            <a:r>
              <a:rPr lang="en-US" sz="1200" dirty="0">
                <a:solidFill>
                  <a:srgbClr val="FFFFFF"/>
                </a:solidFill>
                <a:latin typeface="Consolas" panose="020B0609020204030204" pitchFamily="49" charset="0"/>
              </a:rPr>
              <a:t>):</a:t>
            </a:r>
          </a:p>
          <a:p>
            <a:endParaRPr lang="en-US" sz="12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en-US" sz="1200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en-US" sz="1200" dirty="0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1800" y="2349500"/>
            <a:ext cx="1879600" cy="431800"/>
          </a:xfrm>
          <a:prstGeom prst="rect">
            <a:avLst/>
          </a:prstGeom>
          <a:noFill/>
          <a:ln w="0">
            <a:noFill/>
          </a:ln>
        </p:spPr>
        <p:txBody>
          <a:bodyPr wrap="square" lIns="0" rtlCol="0">
            <a:noAutofit/>
          </a:bodyPr>
          <a:lstStyle/>
          <a:p>
            <a:r>
              <a:rPr lang="en-US" sz="1600" b="1" dirty="0" smtClean="0"/>
              <a:t>File: Random.py</a:t>
            </a:r>
            <a:endParaRPr lang="en-CA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1259097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Importing Modules Containing Class Definitions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38" y="1100138"/>
            <a:ext cx="6176962" cy="5368925"/>
          </a:xfrm>
        </p:spPr>
        <p:txBody>
          <a:bodyPr/>
          <a:lstStyle/>
          <a:p>
            <a:r>
              <a:rPr lang="en-US" b="1" dirty="0" smtClean="0"/>
              <a:t>Approach 2</a:t>
            </a:r>
            <a:r>
              <a:rPr lang="en-US" dirty="0" smtClean="0"/>
              <a:t>: </a:t>
            </a:r>
            <a:r>
              <a:rPr lang="en-US" dirty="0"/>
              <a:t>import just the name of the file containing the class definition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Example: </a:t>
            </a:r>
            <a:r>
              <a:rPr lang="en-US" dirty="0" smtClean="0">
                <a:latin typeface="Consolas" panose="020B0609020204030204" pitchFamily="49" charset="0"/>
              </a:rPr>
              <a:t>from </a:t>
            </a:r>
            <a:r>
              <a:rPr lang="en-US" dirty="0" err="1" smtClean="0">
                <a:latin typeface="Consolas" panose="020B0609020204030204" pitchFamily="49" charset="0"/>
              </a:rPr>
              <a:t>PersonFile</a:t>
            </a:r>
            <a:r>
              <a:rPr lang="en-US" dirty="0" smtClean="0">
                <a:latin typeface="Consolas" panose="020B0609020204030204" pitchFamily="49" charset="0"/>
              </a:rPr>
              <a:t> import Person </a:t>
            </a:r>
            <a:r>
              <a:rPr lang="en-US" dirty="0" smtClean="0"/>
              <a:t>(or using this approach with an existing library </a:t>
            </a:r>
            <a:r>
              <a:rPr lang="en-US" dirty="0" smtClean="0">
                <a:latin typeface="Consolas" panose="020B0609020204030204" pitchFamily="49" charset="0"/>
              </a:rPr>
              <a:t>from Random import </a:t>
            </a:r>
            <a:r>
              <a:rPr lang="en-US" dirty="0" err="1" smtClean="0">
                <a:latin typeface="Consolas" panose="020B0609020204030204" pitchFamily="49" charset="0"/>
              </a:rPr>
              <a:t>randint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Advantage: </a:t>
            </a:r>
          </a:p>
          <a:p>
            <a:pPr lvl="2"/>
            <a:r>
              <a:rPr lang="en-US" dirty="0" smtClean="0"/>
              <a:t>Imports only the names needed (reduced </a:t>
            </a:r>
            <a:r>
              <a:rPr lang="en-US" dirty="0"/>
              <a:t>conflicts between the names in the module being imported and the file where the import is included).</a:t>
            </a:r>
          </a:p>
          <a:p>
            <a:pPr lvl="3"/>
            <a:r>
              <a:rPr lang="en-US" dirty="0">
                <a:latin typeface="Consolas" panose="020B0609020204030204" pitchFamily="49" charset="0"/>
              </a:rPr>
              <a:t>from Random import randint</a:t>
            </a:r>
            <a:r>
              <a:rPr lang="en-US" sz="1800" dirty="0"/>
              <a:t> </a:t>
            </a:r>
            <a:endParaRPr lang="en-US" sz="1800" dirty="0" smtClean="0"/>
          </a:p>
          <a:p>
            <a:pPr lvl="3"/>
            <a:r>
              <a:rPr lang="en-US" sz="1800" dirty="0"/>
              <a:t>#</a:t>
            </a:r>
            <a:r>
              <a:rPr lang="en-US" sz="1800" dirty="0" smtClean="0"/>
              <a:t>only </a:t>
            </a:r>
            <a:r>
              <a:rPr lang="en-US" sz="1800" dirty="0"/>
              <a:t>imports the </a:t>
            </a:r>
            <a:r>
              <a:rPr lang="en-US" dirty="0">
                <a:latin typeface="Consolas" panose="020B0609020204030204" pitchFamily="49" charset="0"/>
              </a:rPr>
              <a:t>randint </a:t>
            </a:r>
            <a:r>
              <a:rPr lang="en-US" sz="1800" dirty="0"/>
              <a:t>name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47724353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triangl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600"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71021</TotalTime>
  <Pages>8</Pages>
  <Words>2335</Words>
  <Application>Microsoft Office PowerPoint</Application>
  <PresentationFormat>On-screen Show (4:3)</PresentationFormat>
  <Paragraphs>353</Paragraphs>
  <Slides>27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MS PGothic</vt:lpstr>
      <vt:lpstr>Arial</vt:lpstr>
      <vt:lpstr>Calibri</vt:lpstr>
      <vt:lpstr>Consolas</vt:lpstr>
      <vt:lpstr>Courier New</vt:lpstr>
      <vt:lpstr>Garamond</vt:lpstr>
      <vt:lpstr>Times New Roman</vt:lpstr>
      <vt:lpstr>Wingdings</vt:lpstr>
      <vt:lpstr>evaluation_intro</vt:lpstr>
      <vt:lpstr>Classes And Objects</vt:lpstr>
      <vt:lpstr>Decomposing Large Programs: By File</vt:lpstr>
      <vt:lpstr>Python File Decomposition: Modules</vt:lpstr>
      <vt:lpstr>Review: Using The Code In A Module</vt:lpstr>
      <vt:lpstr>Defining Your Own Module</vt:lpstr>
      <vt:lpstr>Defining Your Own Module (2)</vt:lpstr>
      <vt:lpstr>Naming The Starting Module</vt:lpstr>
      <vt:lpstr>Importing Modules Containing Class Definitions</vt:lpstr>
      <vt:lpstr>Importing Modules Containing Class Definitions</vt:lpstr>
      <vt:lpstr>Approach 1: An Example</vt:lpstr>
      <vt:lpstr>Approach 2: An Example</vt:lpstr>
      <vt:lpstr>Object-Oriented Design: Advantage Over Procedural Decomposition</vt:lpstr>
      <vt:lpstr>Recall: Objected Approach Ties Behaviors (Methods) To Classes</vt:lpstr>
      <vt:lpstr>(A Very Simple) Inheritance Example</vt:lpstr>
      <vt:lpstr>New Terms: Previous Example</vt:lpstr>
      <vt:lpstr>New Term: Encapsulation</vt:lpstr>
      <vt:lpstr>Stylistically Demonstrating Something Should Not Accessible</vt:lpstr>
      <vt:lpstr>Encapsulation/Information Hiding: Python</vt:lpstr>
      <vt:lpstr>Encapsulation/Information Hiding Vs. Abstraction</vt:lpstr>
      <vt:lpstr>Enforcing Information Hiding</vt:lpstr>
      <vt:lpstr>In Case You’re Wondering: Why Bother?</vt:lpstr>
      <vt:lpstr>New Term: Method/Function Signature</vt:lpstr>
      <vt:lpstr>New Concept For O-O: Abstraction (2)</vt:lpstr>
      <vt:lpstr>New Concept For O-O: Abstraction</vt:lpstr>
      <vt:lpstr>After This Section You Should Now Know</vt:lpstr>
      <vt:lpstr>After This Section You Should Now Know (2)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</dc:title>
  <dc:subject>Introduction to Programming for Computer Science Majors</dc:subject>
  <dc:creator>James Tam</dc:creator>
  <cp:keywords>classes;objects;attributes;methods;self;init;constructor;inheritance</cp:keywords>
  <cp:lastModifiedBy>James Tam</cp:lastModifiedBy>
  <cp:revision>4223</cp:revision>
  <cp:lastPrinted>2014-08-25T22:49:30Z</cp:lastPrinted>
  <dcterms:created xsi:type="dcterms:W3CDTF">1995-08-18T10:27:02Z</dcterms:created>
  <dcterms:modified xsi:type="dcterms:W3CDTF">2025-11-28T08:30:17Z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