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8"/>
  </p:notesMasterIdLst>
  <p:handoutMasterIdLst>
    <p:handoutMasterId r:id="rId9"/>
  </p:handoutMasterIdLst>
  <p:sldIdLst>
    <p:sldId id="1170" r:id="rId2"/>
    <p:sldId id="1171" r:id="rId3"/>
    <p:sldId id="1175" r:id="rId4"/>
    <p:sldId id="1172" r:id="rId5"/>
    <p:sldId id="1173" r:id="rId6"/>
    <p:sldId id="1174" r:id="rId7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7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mes Tam" initials="JT" lastIdx="3" clrIdx="0">
    <p:extLst>
      <p:ext uri="{19B8F6BF-5375-455C-9EA6-DF929625EA0E}">
        <p15:presenceInfo xmlns:p15="http://schemas.microsoft.com/office/powerpoint/2012/main" userId="James Tam" providerId="None"/>
      </p:ext>
    </p:extLst>
  </p:cmAuthor>
  <p:cmAuthor id="2" name="James Tam" initials="JT [2]" lastIdx="1" clrIdx="1">
    <p:extLst>
      <p:ext uri="{19B8F6BF-5375-455C-9EA6-DF929625EA0E}">
        <p15:presenceInfo xmlns:p15="http://schemas.microsoft.com/office/powerpoint/2012/main" userId="b79815ee8932e92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808000"/>
    <a:srgbClr val="FFFFFF"/>
    <a:srgbClr val="783245"/>
    <a:srgbClr val="FFFFCC"/>
    <a:srgbClr val="FCD5B5"/>
    <a:srgbClr val="66FFCC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079" autoAdjust="0"/>
    <p:restoredTop sz="85768" autoAdjust="0"/>
  </p:normalViewPr>
  <p:slideViewPr>
    <p:cSldViewPr snapToGrid="0">
      <p:cViewPr varScale="1">
        <p:scale>
          <a:sx n="93" d="100"/>
          <a:sy n="93" d="100"/>
        </p:scale>
        <p:origin x="228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284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1044" y="-1050"/>
      </p:cViewPr>
      <p:guideLst>
        <p:guide orient="horz" pos="2927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t" anchorCtr="0" compatLnSpc="1">
            <a:prstTxWarp prst="textNoShape">
              <a:avLst/>
            </a:prstTxWarp>
          </a:bodyPr>
          <a:lstStyle>
            <a:lvl1pPr defTabSz="952500" eaLnBrk="0" hangingPunct="0">
              <a:defRPr sz="1000" i="1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t" anchorCtr="0" compatLnSpc="1">
            <a:prstTxWarp prst="textNoShape">
              <a:avLst/>
            </a:prstTxWarp>
          </a:bodyPr>
          <a:lstStyle>
            <a:lvl1pPr algn="r" defTabSz="952500" eaLnBrk="0" hangingPunct="0">
              <a:defRPr sz="1000" i="1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6000" tIns="0" rIns="19084" bIns="0" numCol="1" anchor="b" anchorCtr="0" compatLnSpc="1">
            <a:prstTxWarp prst="textNoShape">
              <a:avLst/>
            </a:prstTxWarp>
          </a:bodyPr>
          <a:lstStyle>
            <a:lvl1pPr defTabSz="952500" eaLnBrk="0" hangingPunct="0">
              <a:defRPr sz="1000" i="1" dirty="0" smtClean="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 smtClean="0"/>
              <a:t>Functional decomposition</a:t>
            </a:r>
            <a:endParaRPr lang="en-US" dirty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b" anchorCtr="0" compatLnSpc="1">
            <a:prstTxWarp prst="textNoShape">
              <a:avLst/>
            </a:prstTxWarp>
          </a:bodyPr>
          <a:lstStyle>
            <a:lvl1pPr algn="r" defTabSz="952500" eaLnBrk="0" hangingPunct="0">
              <a:defRPr sz="1000" i="1"/>
            </a:lvl1pPr>
          </a:lstStyle>
          <a:p>
            <a:fld id="{C4BD0D69-FD40-4614-8ED8-EC203C0DDE4E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9117103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t" anchorCtr="0" compatLnSpc="1">
            <a:prstTxWarp prst="textNoShape">
              <a:avLst/>
            </a:prstTxWarp>
          </a:bodyPr>
          <a:lstStyle>
            <a:lvl1pPr defTabSz="952500" eaLnBrk="0" hangingPunct="0">
              <a:defRPr sz="1000" i="1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t" anchorCtr="0" compatLnSpc="1">
            <a:prstTxWarp prst="textNoShape">
              <a:avLst/>
            </a:prstTxWarp>
          </a:bodyPr>
          <a:lstStyle>
            <a:lvl1pPr algn="r" defTabSz="952500" eaLnBrk="0" hangingPunct="0">
              <a:defRPr sz="1000" i="1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b" anchorCtr="0" compatLnSpc="1">
            <a:prstTxWarp prst="textNoShape">
              <a:avLst/>
            </a:prstTxWarp>
          </a:bodyPr>
          <a:lstStyle>
            <a:lvl1pPr defTabSz="952500" eaLnBrk="0" hangingPunct="0">
              <a:defRPr sz="1000" i="1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b" anchorCtr="0" compatLnSpc="1">
            <a:prstTxWarp prst="textNoShape">
              <a:avLst/>
            </a:prstTxWarp>
          </a:bodyPr>
          <a:lstStyle>
            <a:lvl1pPr algn="r" defTabSz="952500" eaLnBrk="0" hangingPunct="0">
              <a:defRPr sz="1000" i="1">
                <a:latin typeface="Times New Roman" panose="02020603050405020304" pitchFamily="18" charset="0"/>
              </a:defRPr>
            </a:lvl1pPr>
          </a:lstStyle>
          <a:p>
            <a:fld id="{1EA6677B-2DAB-4DCC-A86A-F7F0F8DD4460}" type="slidenum">
              <a:rPr lang="en-US" altLang="en-US"/>
              <a:pPr/>
              <a:t>‹#›</a:t>
            </a:fld>
            <a:endParaRPr lang="en-US" altLang="en-US" dirty="0"/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3136900" y="8853488"/>
            <a:ext cx="735013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9064" tIns="46123" rIns="89064" bIns="46123">
            <a:spAutoFit/>
          </a:bodyPr>
          <a:lstStyle>
            <a:lvl1pPr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017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017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017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017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200" dirty="0"/>
              <a:t>Page </a:t>
            </a:r>
            <a:fld id="{61724E73-F4A3-492F-94FF-9B4325E9C044}" type="slidenum">
              <a:rPr lang="en-US" altLang="en-US" sz="1200"/>
              <a:pPr algn="ctr">
                <a:lnSpc>
                  <a:spcPct val="90000"/>
                </a:lnSpc>
              </a:pPr>
              <a:t>‹#›</a:t>
            </a:fld>
            <a:endParaRPr lang="en-US" altLang="en-US" sz="1200" dirty="0"/>
          </a:p>
        </p:txBody>
      </p:sp>
      <p:sp>
        <p:nvSpPr>
          <p:cNvPr id="8090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2213" y="703263"/>
            <a:ext cx="4629150" cy="3471862"/>
          </a:xfrm>
          <a:prstGeom prst="rect">
            <a:avLst/>
          </a:prstGeom>
          <a:noFill/>
          <a:ln w="12699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4838"/>
            <a:ext cx="5140325" cy="4183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836" tIns="47713" rIns="93836" bIns="477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Body Text</a:t>
            </a:r>
          </a:p>
          <a:p>
            <a:pPr lvl="0"/>
            <a:r>
              <a:rPr lang="en-US" noProof="0" smtClean="0"/>
              <a:t>Second Level</a:t>
            </a:r>
          </a:p>
          <a:p>
            <a:pPr lvl="0"/>
            <a:r>
              <a:rPr lang="en-US" noProof="0" smtClean="0"/>
              <a:t>Third Level</a:t>
            </a:r>
          </a:p>
          <a:p>
            <a:pPr lvl="0"/>
            <a:r>
              <a:rPr lang="en-US" noProof="0" smtClean="0"/>
              <a:t>Fourth Level</a:t>
            </a:r>
          </a:p>
          <a:p>
            <a:pPr lvl="0"/>
            <a:r>
              <a:rPr lang="en-US" noProof="0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4957766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742950" indent="-285750"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1143000" indent="-228600"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600200" indent="-228600"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2057400" indent="-228600"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3A03D8A0-386D-4F12-97A6-90825291D810}" type="slidenum">
              <a:rPr lang="en-US" altLang="en-US" sz="1000">
                <a:solidFill>
                  <a:srgbClr val="000000"/>
                </a:solidFill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1</a:t>
            </a:fld>
            <a:endParaRPr lang="en-US" altLang="en-US" sz="100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911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250586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41300" y="139700"/>
            <a:ext cx="8775700" cy="655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CA" altLang="en-US" dirty="0" smtClean="0">
              <a:ea typeface="+mn-ea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8232775" y="6629400"/>
            <a:ext cx="9112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altLang="en-US" sz="900" dirty="0" smtClean="0">
                <a:latin typeface="Times New Roman" pitchFamily="18" charset="0"/>
                <a:ea typeface="+mn-ea"/>
              </a:rPr>
              <a:t>James Tam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81074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84950" y="303213"/>
            <a:ext cx="2051050" cy="61737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31800" y="303213"/>
            <a:ext cx="6000750" cy="61737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6601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800" y="303213"/>
            <a:ext cx="8166100" cy="5222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108075"/>
            <a:ext cx="4013200" cy="53689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22800" y="1108075"/>
            <a:ext cx="4013200" cy="26082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22800" y="3868738"/>
            <a:ext cx="4013200" cy="26082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990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185738" indent="-185738">
              <a:defRPr/>
            </a:lvl1pPr>
            <a:lvl4pPr marL="971550" indent="-285750">
              <a:buFont typeface="Courier New" panose="02070309020205020404" pitchFamily="49" charset="0"/>
              <a:buChar char="o"/>
              <a:defRPr/>
            </a:lvl4pPr>
            <a:lvl5pPr marL="1077913" indent="-174625"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92478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08075"/>
            <a:ext cx="4013200" cy="5368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2800" y="1108075"/>
            <a:ext cx="4013200" cy="5368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689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802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735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03332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44794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9520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705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31800" y="303213"/>
            <a:ext cx="81661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Slide Title</a:t>
            </a:r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5138" y="1100138"/>
            <a:ext cx="8178800" cy="536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Body Text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</p:txBody>
      </p:sp>
      <p:sp>
        <p:nvSpPr>
          <p:cNvPr id="1029" name="Rectangle 6"/>
          <p:cNvSpPr>
            <a:spLocks noChangeArrowheads="1"/>
          </p:cNvSpPr>
          <p:nvPr/>
        </p:nvSpPr>
        <p:spPr bwMode="auto">
          <a:xfrm>
            <a:off x="8164513" y="6629400"/>
            <a:ext cx="911225" cy="23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altLang="en-US" sz="900" dirty="0" smtClean="0">
                <a:latin typeface="Garamond" panose="02020404030301010803" pitchFamily="18" charset="0"/>
                <a:ea typeface="+mn-ea"/>
              </a:rPr>
              <a:t>James Tam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99" r:id="rId1"/>
    <p:sldLayoutId id="2147484689" r:id="rId2"/>
    <p:sldLayoutId id="2147484690" r:id="rId3"/>
    <p:sldLayoutId id="2147484691" r:id="rId4"/>
    <p:sldLayoutId id="2147484692" r:id="rId5"/>
    <p:sldLayoutId id="2147484693" r:id="rId6"/>
    <p:sldLayoutId id="2147484694" r:id="rId7"/>
    <p:sldLayoutId id="2147484695" r:id="rId8"/>
    <p:sldLayoutId id="2147484696" r:id="rId9"/>
    <p:sldLayoutId id="2147484697" r:id="rId10"/>
    <p:sldLayoutId id="2147484698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anose="020F0502020204030204" pitchFamily="34" charset="0"/>
          <a:ea typeface="ＭＳ Ｐゴシック" charset="0"/>
          <a:cs typeface="ＭＳ Ｐゴシック" charset="0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itchFamily="34" charset="0"/>
          <a:ea typeface="ＭＳ Ｐゴシック" charset="0"/>
          <a:cs typeface="ＭＳ Ｐゴシック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itchFamily="34" charset="0"/>
          <a:ea typeface="ＭＳ Ｐゴシック" charset="0"/>
          <a:cs typeface="ＭＳ Ｐゴシック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itchFamily="34" charset="0"/>
          <a:ea typeface="ＭＳ Ｐゴシック" charset="0"/>
          <a:cs typeface="ＭＳ Ｐゴシック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itchFamily="34" charset="0"/>
          <a:ea typeface="ＭＳ Ｐゴシック" charset="0"/>
          <a:cs typeface="ＭＳ Ｐゴシック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u="sng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u="sng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u="sng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u="sng">
          <a:solidFill>
            <a:schemeClr val="tx2"/>
          </a:solidFill>
          <a:latin typeface="Times New Roman" pitchFamily="18" charset="0"/>
        </a:defRPr>
      </a:lvl9pPr>
    </p:titleStyle>
    <p:bodyStyle>
      <a:lvl1pPr marL="111125" indent="-111125" algn="l" rtl="0" eaLnBrk="0" fontAlgn="base" hangingPunct="0">
        <a:spcBef>
          <a:spcPct val="30000"/>
        </a:spcBef>
        <a:spcAft>
          <a:spcPct val="0"/>
        </a:spcAft>
        <a:buChar char="•"/>
        <a:defRPr sz="2400">
          <a:solidFill>
            <a:schemeClr val="tx1"/>
          </a:solidFill>
          <a:latin typeface="Calibri" panose="020F0502020204030204" pitchFamily="34" charset="0"/>
          <a:ea typeface="ＭＳ Ｐゴシック" charset="0"/>
          <a:cs typeface="ＭＳ Ｐゴシック" charset="0"/>
        </a:defRPr>
      </a:lvl1pPr>
      <a:lvl2pPr marL="346075" indent="-120650" algn="l" rtl="0" eaLnBrk="0" fontAlgn="base" hangingPunct="0">
        <a:spcBef>
          <a:spcPct val="10000"/>
        </a:spcBef>
        <a:spcAft>
          <a:spcPct val="0"/>
        </a:spcAft>
        <a:buSzPct val="100000"/>
        <a:buFont typeface="Times New Roman" panose="02020603050405020304" pitchFamily="18" charset="0"/>
        <a:buChar char="-"/>
        <a:defRPr sz="2000">
          <a:solidFill>
            <a:schemeClr val="tx1"/>
          </a:solidFill>
          <a:latin typeface="Calibri" panose="020F0502020204030204" pitchFamily="34" charset="0"/>
          <a:ea typeface="ＭＳ Ｐゴシック" charset="0"/>
        </a:defRPr>
      </a:lvl2pPr>
      <a:lvl3pPr marL="568325" indent="-107950" algn="l" rtl="0" eaLnBrk="0" fontAlgn="base" hangingPunct="0">
        <a:lnSpc>
          <a:spcPct val="90000"/>
        </a:lnSpc>
        <a:spcBef>
          <a:spcPct val="10000"/>
        </a:spcBef>
        <a:spcAft>
          <a:spcPct val="0"/>
        </a:spcAft>
        <a:buSzPct val="100000"/>
        <a:buChar char="•"/>
        <a:defRPr>
          <a:solidFill>
            <a:schemeClr val="tx1"/>
          </a:solidFill>
          <a:latin typeface="Calibri" panose="020F0502020204030204" pitchFamily="34" charset="0"/>
          <a:ea typeface="ＭＳ Ｐゴシック" charset="0"/>
        </a:defRPr>
      </a:lvl3pPr>
      <a:lvl4pPr marL="8001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Calibri" panose="020F0502020204030204" pitchFamily="34" charset="0"/>
          <a:ea typeface="ＭＳ Ｐゴシック" charset="0"/>
        </a:defRPr>
      </a:lvl4pPr>
      <a:lvl5pPr marL="10287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Calibri" panose="020F0502020204030204" pitchFamily="34" charset="0"/>
          <a:ea typeface="ＭＳ Ｐゴシック" charset="0"/>
        </a:defRPr>
      </a:lvl5pPr>
      <a:lvl6pPr marL="14859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+mn-lt"/>
        </a:defRPr>
      </a:lvl6pPr>
      <a:lvl7pPr marL="19431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+mn-lt"/>
        </a:defRPr>
      </a:lvl7pPr>
      <a:lvl8pPr marL="24003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+mn-lt"/>
        </a:defRPr>
      </a:lvl8pPr>
      <a:lvl9pPr marL="28575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D5B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sz="3600" dirty="0">
                <a:ea typeface="ＭＳ Ｐゴシック" panose="020B0600070205080204" pitchFamily="34" charset="-128"/>
              </a:rPr>
              <a:t>Functional Decomposition: </a:t>
            </a:r>
            <a:r>
              <a:rPr lang="en-US" altLang="en-US" sz="3600" dirty="0" smtClean="0">
                <a:ea typeface="ＭＳ Ｐゴシック" panose="020B0600070205080204" pitchFamily="34" charset="-128"/>
              </a:rPr>
              <a:t>Extras</a:t>
            </a:r>
            <a:endParaRPr lang="en-US" altLang="en-US" sz="3600" u="none" dirty="0" smtClean="0"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315" name="Text Box 4"/>
          <p:cNvSpPr txBox="1">
            <a:spLocks noChangeArrowheads="1"/>
          </p:cNvSpPr>
          <p:nvPr/>
        </p:nvSpPr>
        <p:spPr bwMode="auto">
          <a:xfrm>
            <a:off x="842963" y="5815013"/>
            <a:ext cx="7100887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algn="l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CA" altLang="en-US" sz="1800" baseline="30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076" name="Text Box 9"/>
          <p:cNvSpPr txBox="1">
            <a:spLocks noChangeArrowheads="1"/>
          </p:cNvSpPr>
          <p:nvPr/>
        </p:nvSpPr>
        <p:spPr bwMode="auto">
          <a:xfrm>
            <a:off x="1239838" y="3617913"/>
            <a:ext cx="6769100" cy="831639"/>
          </a:xfrm>
          <a:prstGeom prst="rect">
            <a:avLst/>
          </a:prstGeom>
          <a:noFill/>
          <a:ln>
            <a:noFill/>
          </a:ln>
          <a:extLst/>
        </p:spPr>
        <p:txBody>
          <a:bodyPr lIns="92075" tIns="46038" rIns="92075" bIns="46038">
            <a:spAutoFit/>
          </a:bodyPr>
          <a:lstStyle>
            <a:lvl1pPr marL="114300" indent="-1143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en-US" altLang="en-US" sz="2400" dirty="0" smtClean="0"/>
              <a:t>Showing example code that you may need for Exercise 5, first option</a:t>
            </a:r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563118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Parameter Passing And Return Values</a:t>
            </a:r>
            <a:endParaRPr lang="en-CA" dirty="0"/>
          </a:p>
        </p:txBody>
      </p:sp>
      <p:sp>
        <p:nvSpPr>
          <p:cNvPr id="3" name="TextBox 2"/>
          <p:cNvSpPr txBox="1"/>
          <p:nvPr/>
        </p:nvSpPr>
        <p:spPr>
          <a:xfrm>
            <a:off x="575352" y="1304818"/>
            <a:ext cx="2948683" cy="4243227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US" sz="1800" dirty="0" smtClean="0"/>
              <a:t>Using predefined code e.g.,</a:t>
            </a:r>
          </a:p>
          <a:p>
            <a:endParaRPr lang="en-US" sz="1800" dirty="0" smtClean="0"/>
          </a:p>
          <a:p>
            <a:r>
              <a:rPr lang="en-US" dirty="0">
                <a:latin typeface="Consolas" panose="020B0609020204030204" pitchFamily="49" charset="0"/>
              </a:rPr>
              <a:t>r</a:t>
            </a:r>
            <a:r>
              <a:rPr lang="en-US" dirty="0" smtClean="0">
                <a:latin typeface="Consolas" panose="020B0609020204030204" pitchFamily="49" charset="0"/>
              </a:rPr>
              <a:t>oll = </a:t>
            </a:r>
            <a:r>
              <a:rPr lang="en-US" dirty="0" err="1" smtClean="0">
                <a:latin typeface="Consolas" panose="020B0609020204030204" pitchFamily="49" charset="0"/>
              </a:rPr>
              <a:t>random.randrange</a:t>
            </a:r>
            <a:r>
              <a:rPr lang="en-US" dirty="0" smtClean="0">
                <a:latin typeface="Consolas" panose="020B0609020204030204" pitchFamily="49" charset="0"/>
              </a:rPr>
              <a:t>(</a:t>
            </a:r>
            <a:r>
              <a:rPr lang="en-US" b="1" dirty="0" smtClean="0">
                <a:solidFill>
                  <a:srgbClr val="00B050"/>
                </a:solidFill>
                <a:latin typeface="Consolas" panose="020B0609020204030204" pitchFamily="49" charset="0"/>
              </a:rPr>
              <a:t>1</a:t>
            </a:r>
            <a:r>
              <a:rPr lang="en-US" dirty="0" smtClean="0">
                <a:latin typeface="Consolas" panose="020B0609020204030204" pitchFamily="49" charset="0"/>
              </a:rPr>
              <a:t>,</a:t>
            </a:r>
            <a:r>
              <a:rPr lang="en-US" b="1" dirty="0" smtClean="0">
                <a:solidFill>
                  <a:srgbClr val="00B050"/>
                </a:solidFill>
                <a:latin typeface="Consolas" panose="020B0609020204030204" pitchFamily="49" charset="0"/>
              </a:rPr>
              <a:t>7</a:t>
            </a:r>
            <a:r>
              <a:rPr lang="en-US" dirty="0" smtClean="0">
                <a:latin typeface="Consolas" panose="020B0609020204030204" pitchFamily="49" charset="0"/>
              </a:rPr>
              <a:t>)</a:t>
            </a:r>
            <a:endParaRPr lang="en-CA" dirty="0" smtClean="0">
              <a:latin typeface="Consolas" panose="020B0609020204030204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321139" y="1376737"/>
            <a:ext cx="4072848" cy="612757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US" sz="1800" dirty="0" smtClean="0"/>
              <a:t>Function definition ‘def’ must </a:t>
            </a:r>
            <a:r>
              <a:rPr lang="en-US" sz="1800" b="1" dirty="0" smtClean="0">
                <a:solidFill>
                  <a:srgbClr val="00B050"/>
                </a:solidFill>
              </a:rPr>
              <a:t>store values</a:t>
            </a:r>
            <a:r>
              <a:rPr lang="en-US" sz="1800" dirty="0" smtClean="0"/>
              <a:t> passed in</a:t>
            </a:r>
            <a:endParaRPr lang="en-CA" sz="1800" dirty="0" smtClean="0"/>
          </a:p>
        </p:txBody>
      </p:sp>
      <p:grpSp>
        <p:nvGrpSpPr>
          <p:cNvPr id="14" name="Group 13"/>
          <p:cNvGrpSpPr/>
          <p:nvPr/>
        </p:nvGrpSpPr>
        <p:grpSpPr>
          <a:xfrm>
            <a:off x="4321139" y="1989494"/>
            <a:ext cx="3810000" cy="885825"/>
            <a:chOff x="4321139" y="1989494"/>
            <a:chExt cx="3810000" cy="885825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321139" y="1989494"/>
              <a:ext cx="3810000" cy="885825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cxnSp>
          <p:nvCxnSpPr>
            <p:cNvPr id="7" name="Straight Arrow Connector 6"/>
            <p:cNvCxnSpPr/>
            <p:nvPr/>
          </p:nvCxnSpPr>
          <p:spPr bwMode="auto">
            <a:xfrm flipH="1">
              <a:off x="6215865" y="2172983"/>
              <a:ext cx="226031" cy="215757"/>
            </a:xfrm>
            <a:prstGeom prst="straightConnector1">
              <a:avLst/>
            </a:prstGeom>
            <a:noFill/>
            <a:ln w="38100" cap="flat" cmpd="sng" algn="ctr">
              <a:solidFill>
                <a:srgbClr val="808000"/>
              </a:solidFill>
              <a:prstDash val="solid"/>
              <a:round/>
              <a:headEnd type="none" w="sm" len="sm"/>
              <a:tailEnd type="triangle"/>
            </a:ln>
            <a:effectLst/>
          </p:spPr>
        </p:cxnSp>
        <p:cxnSp>
          <p:nvCxnSpPr>
            <p:cNvPr id="8" name="Straight Arrow Connector 7"/>
            <p:cNvCxnSpPr/>
            <p:nvPr/>
          </p:nvCxnSpPr>
          <p:spPr bwMode="auto">
            <a:xfrm flipH="1">
              <a:off x="6704744" y="2167847"/>
              <a:ext cx="226031" cy="215757"/>
            </a:xfrm>
            <a:prstGeom prst="straightConnector1">
              <a:avLst/>
            </a:prstGeom>
            <a:noFill/>
            <a:ln w="38100" cap="flat" cmpd="sng" algn="ctr">
              <a:solidFill>
                <a:srgbClr val="808000"/>
              </a:solidFill>
              <a:prstDash val="solid"/>
              <a:round/>
              <a:headEnd type="none" w="sm" len="sm"/>
              <a:tailEnd type="triangle"/>
            </a:ln>
            <a:effectLst/>
          </p:spPr>
        </p:cxnSp>
      </p:grpSp>
      <p:grpSp>
        <p:nvGrpSpPr>
          <p:cNvPr id="23" name="Group 22"/>
          <p:cNvGrpSpPr/>
          <p:nvPr/>
        </p:nvGrpSpPr>
        <p:grpSpPr>
          <a:xfrm>
            <a:off x="575352" y="2167847"/>
            <a:ext cx="2850223" cy="1311525"/>
            <a:chOff x="575352" y="2167847"/>
            <a:chExt cx="2850223" cy="1311525"/>
          </a:xfrm>
        </p:grpSpPr>
        <p:sp>
          <p:nvSpPr>
            <p:cNvPr id="16" name="Freeform 15"/>
            <p:cNvSpPr/>
            <p:nvPr/>
          </p:nvSpPr>
          <p:spPr bwMode="auto">
            <a:xfrm>
              <a:off x="688369" y="2167847"/>
              <a:ext cx="805098" cy="400692"/>
            </a:xfrm>
            <a:custGeom>
              <a:avLst/>
              <a:gdLst>
                <a:gd name="connsiteX0" fmla="*/ 791110 w 805098"/>
                <a:gd name="connsiteY0" fmla="*/ 0 h 400692"/>
                <a:gd name="connsiteX1" fmla="*/ 791110 w 805098"/>
                <a:gd name="connsiteY1" fmla="*/ 174661 h 400692"/>
                <a:gd name="connsiteX2" fmla="*/ 750013 w 805098"/>
                <a:gd name="connsiteY2" fmla="*/ 236306 h 400692"/>
                <a:gd name="connsiteX3" fmla="*/ 667820 w 805098"/>
                <a:gd name="connsiteY3" fmla="*/ 308225 h 400692"/>
                <a:gd name="connsiteX4" fmla="*/ 647271 w 805098"/>
                <a:gd name="connsiteY4" fmla="*/ 328773 h 400692"/>
                <a:gd name="connsiteX5" fmla="*/ 616449 w 805098"/>
                <a:gd name="connsiteY5" fmla="*/ 339047 h 400692"/>
                <a:gd name="connsiteX6" fmla="*/ 523982 w 805098"/>
                <a:gd name="connsiteY6" fmla="*/ 369870 h 400692"/>
                <a:gd name="connsiteX7" fmla="*/ 452062 w 805098"/>
                <a:gd name="connsiteY7" fmla="*/ 390418 h 400692"/>
                <a:gd name="connsiteX8" fmla="*/ 308224 w 805098"/>
                <a:gd name="connsiteY8" fmla="*/ 400692 h 400692"/>
                <a:gd name="connsiteX9" fmla="*/ 226031 w 805098"/>
                <a:gd name="connsiteY9" fmla="*/ 380144 h 400692"/>
                <a:gd name="connsiteX10" fmla="*/ 195209 w 805098"/>
                <a:gd name="connsiteY10" fmla="*/ 359596 h 400692"/>
                <a:gd name="connsiteX11" fmla="*/ 174660 w 805098"/>
                <a:gd name="connsiteY11" fmla="*/ 339047 h 400692"/>
                <a:gd name="connsiteX12" fmla="*/ 133564 w 805098"/>
                <a:gd name="connsiteY12" fmla="*/ 277402 h 400692"/>
                <a:gd name="connsiteX13" fmla="*/ 113015 w 805098"/>
                <a:gd name="connsiteY13" fmla="*/ 246580 h 400692"/>
                <a:gd name="connsiteX14" fmla="*/ 92467 w 805098"/>
                <a:gd name="connsiteY14" fmla="*/ 184935 h 400692"/>
                <a:gd name="connsiteX15" fmla="*/ 71919 w 805098"/>
                <a:gd name="connsiteY15" fmla="*/ 20549 h 400692"/>
                <a:gd name="connsiteX16" fmla="*/ 30822 w 805098"/>
                <a:gd name="connsiteY16" fmla="*/ 102742 h 400692"/>
                <a:gd name="connsiteX17" fmla="*/ 0 w 805098"/>
                <a:gd name="connsiteY17" fmla="*/ 123290 h 400692"/>
                <a:gd name="connsiteX18" fmla="*/ 10274 w 805098"/>
                <a:gd name="connsiteY18" fmla="*/ 71919 h 400692"/>
                <a:gd name="connsiteX19" fmla="*/ 20548 w 805098"/>
                <a:gd name="connsiteY19" fmla="*/ 41097 h 400692"/>
                <a:gd name="connsiteX20" fmla="*/ 51370 w 805098"/>
                <a:gd name="connsiteY20" fmla="*/ 30823 h 400692"/>
                <a:gd name="connsiteX21" fmla="*/ 71919 w 805098"/>
                <a:gd name="connsiteY21" fmla="*/ 10274 h 400692"/>
                <a:gd name="connsiteX22" fmla="*/ 133564 w 805098"/>
                <a:gd name="connsiteY22" fmla="*/ 41097 h 400692"/>
                <a:gd name="connsiteX23" fmla="*/ 184934 w 805098"/>
                <a:gd name="connsiteY23" fmla="*/ 71919 h 4006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805098" h="400692">
                  <a:moveTo>
                    <a:pt x="791110" y="0"/>
                  </a:moveTo>
                  <a:cubicBezTo>
                    <a:pt x="804622" y="67563"/>
                    <a:pt x="814286" y="91228"/>
                    <a:pt x="791110" y="174661"/>
                  </a:cubicBezTo>
                  <a:cubicBezTo>
                    <a:pt x="784500" y="198456"/>
                    <a:pt x="767476" y="218843"/>
                    <a:pt x="750013" y="236306"/>
                  </a:cubicBezTo>
                  <a:cubicBezTo>
                    <a:pt x="623280" y="363039"/>
                    <a:pt x="752766" y="240270"/>
                    <a:pt x="667820" y="308225"/>
                  </a:cubicBezTo>
                  <a:cubicBezTo>
                    <a:pt x="660256" y="314276"/>
                    <a:pt x="655577" y="323789"/>
                    <a:pt x="647271" y="328773"/>
                  </a:cubicBezTo>
                  <a:cubicBezTo>
                    <a:pt x="637985" y="334345"/>
                    <a:pt x="626723" y="335622"/>
                    <a:pt x="616449" y="339047"/>
                  </a:cubicBezTo>
                  <a:cubicBezTo>
                    <a:pt x="576449" y="379049"/>
                    <a:pt x="611312" y="352404"/>
                    <a:pt x="523982" y="369870"/>
                  </a:cubicBezTo>
                  <a:cubicBezTo>
                    <a:pt x="475277" y="379611"/>
                    <a:pt x="509514" y="384035"/>
                    <a:pt x="452062" y="390418"/>
                  </a:cubicBezTo>
                  <a:cubicBezTo>
                    <a:pt x="404288" y="395726"/>
                    <a:pt x="356170" y="397267"/>
                    <a:pt x="308224" y="400692"/>
                  </a:cubicBezTo>
                  <a:cubicBezTo>
                    <a:pt x="288685" y="396784"/>
                    <a:pt x="247093" y="390675"/>
                    <a:pt x="226031" y="380144"/>
                  </a:cubicBezTo>
                  <a:cubicBezTo>
                    <a:pt x="214987" y="374622"/>
                    <a:pt x="204851" y="367310"/>
                    <a:pt x="195209" y="359596"/>
                  </a:cubicBezTo>
                  <a:cubicBezTo>
                    <a:pt x="187645" y="353545"/>
                    <a:pt x="180472" y="346797"/>
                    <a:pt x="174660" y="339047"/>
                  </a:cubicBezTo>
                  <a:cubicBezTo>
                    <a:pt x="159843" y="319290"/>
                    <a:pt x="147263" y="297950"/>
                    <a:pt x="133564" y="277402"/>
                  </a:cubicBezTo>
                  <a:lnTo>
                    <a:pt x="113015" y="246580"/>
                  </a:lnTo>
                  <a:cubicBezTo>
                    <a:pt x="106166" y="226032"/>
                    <a:pt x="94622" y="206487"/>
                    <a:pt x="92467" y="184935"/>
                  </a:cubicBezTo>
                  <a:cubicBezTo>
                    <a:pt x="80120" y="61465"/>
                    <a:pt x="87851" y="116143"/>
                    <a:pt x="71919" y="20549"/>
                  </a:cubicBezTo>
                  <a:cubicBezTo>
                    <a:pt x="55598" y="69508"/>
                    <a:pt x="63424" y="76660"/>
                    <a:pt x="30822" y="102742"/>
                  </a:cubicBezTo>
                  <a:cubicBezTo>
                    <a:pt x="21180" y="110456"/>
                    <a:pt x="10274" y="116441"/>
                    <a:pt x="0" y="123290"/>
                  </a:cubicBezTo>
                  <a:cubicBezTo>
                    <a:pt x="3425" y="106166"/>
                    <a:pt x="6039" y="88860"/>
                    <a:pt x="10274" y="71919"/>
                  </a:cubicBezTo>
                  <a:cubicBezTo>
                    <a:pt x="12901" y="61413"/>
                    <a:pt x="12890" y="48755"/>
                    <a:pt x="20548" y="41097"/>
                  </a:cubicBezTo>
                  <a:cubicBezTo>
                    <a:pt x="28206" y="33439"/>
                    <a:pt x="41096" y="34248"/>
                    <a:pt x="51370" y="30823"/>
                  </a:cubicBezTo>
                  <a:cubicBezTo>
                    <a:pt x="58220" y="23973"/>
                    <a:pt x="62364" y="11866"/>
                    <a:pt x="71919" y="10274"/>
                  </a:cubicBezTo>
                  <a:cubicBezTo>
                    <a:pt x="109854" y="3952"/>
                    <a:pt x="111645" y="23562"/>
                    <a:pt x="133564" y="41097"/>
                  </a:cubicBezTo>
                  <a:cubicBezTo>
                    <a:pt x="154228" y="57628"/>
                    <a:pt x="163593" y="61248"/>
                    <a:pt x="184934" y="71919"/>
                  </a:cubicBezTo>
                </a:path>
              </a:pathLst>
            </a:cu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/>
            </a:ln>
            <a:effectLst/>
          </p:spPr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575352" y="2616342"/>
              <a:ext cx="2850223" cy="863030"/>
            </a:xfrm>
            <a:prstGeom prst="rect">
              <a:avLst/>
            </a:prstGeom>
            <a:noFill/>
            <a:ln w="0">
              <a:noFill/>
            </a:ln>
          </p:spPr>
          <p:txBody>
            <a:bodyPr wrap="square" lIns="0" rtlCol="0">
              <a:noAutofit/>
            </a:bodyPr>
            <a:lstStyle/>
            <a:p>
              <a:r>
                <a:rPr lang="en-US" sz="1800" b="1" dirty="0" smtClean="0">
                  <a:solidFill>
                    <a:srgbClr val="0066FF"/>
                  </a:solidFill>
                </a:rPr>
                <a:t>Function returns information </a:t>
              </a:r>
              <a:r>
                <a:rPr lang="en-US" sz="1800" dirty="0" smtClean="0"/>
                <a:t>to be stored into variable ‘roll’</a:t>
              </a:r>
              <a:endParaRPr lang="en-CA" sz="1800" dirty="0" smtClean="0"/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4321139" y="3207785"/>
            <a:ext cx="4072848" cy="612757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US" sz="1800" dirty="0" smtClean="0"/>
              <a:t>Function body must </a:t>
            </a:r>
            <a:r>
              <a:rPr lang="en-US" sz="1800" b="1" dirty="0" smtClean="0">
                <a:solidFill>
                  <a:srgbClr val="0066FF"/>
                </a:solidFill>
              </a:rPr>
              <a:t>return a piece of information</a:t>
            </a:r>
            <a:r>
              <a:rPr lang="en-US" sz="1800" dirty="0" smtClean="0"/>
              <a:t> back to call/running of function randrange.</a:t>
            </a:r>
            <a:endParaRPr lang="en-CA" sz="1800" dirty="0" smtClean="0"/>
          </a:p>
        </p:txBody>
      </p:sp>
      <p:grpSp>
        <p:nvGrpSpPr>
          <p:cNvPr id="22" name="Group 21"/>
          <p:cNvGrpSpPr/>
          <p:nvPr/>
        </p:nvGrpSpPr>
        <p:grpSpPr>
          <a:xfrm>
            <a:off x="4287052" y="4352925"/>
            <a:ext cx="3857625" cy="1534167"/>
            <a:chOff x="4287052" y="4352925"/>
            <a:chExt cx="3857625" cy="1534167"/>
          </a:xfrm>
        </p:grpSpPr>
        <p:pic>
          <p:nvPicPr>
            <p:cNvPr id="19" name="Picture 18"/>
            <p:cNvPicPr>
              <a:picLocks noChangeAspect="1"/>
            </p:cNvPicPr>
            <p:nvPr/>
          </p:nvPicPr>
          <p:blipFill rotWithShape="1">
            <a:blip r:embed="rId3"/>
            <a:srcRect t="72424"/>
            <a:stretch/>
          </p:blipFill>
          <p:spPr>
            <a:xfrm>
              <a:off x="4287052" y="4352925"/>
              <a:ext cx="3857625" cy="119512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cxnSp>
          <p:nvCxnSpPr>
            <p:cNvPr id="21" name="Straight Arrow Connector 20"/>
            <p:cNvCxnSpPr/>
            <p:nvPr/>
          </p:nvCxnSpPr>
          <p:spPr bwMode="auto">
            <a:xfrm flipV="1">
              <a:off x="5178175" y="5455578"/>
              <a:ext cx="421241" cy="431514"/>
            </a:xfrm>
            <a:prstGeom prst="straightConnector1">
              <a:avLst/>
            </a:prstGeom>
            <a:noFill/>
            <a:ln w="38100" cap="flat" cmpd="sng" algn="ctr">
              <a:solidFill>
                <a:srgbClr val="0066FF"/>
              </a:solidFill>
              <a:prstDash val="solid"/>
              <a:round/>
              <a:headEnd type="none" w="sm" len="sm"/>
              <a:tailEnd type="triangle"/>
            </a:ln>
            <a:effectLst/>
          </p:spPr>
        </p:cxnSp>
      </p:grpSp>
      <p:grpSp>
        <p:nvGrpSpPr>
          <p:cNvPr id="26" name="Group 25"/>
          <p:cNvGrpSpPr/>
          <p:nvPr/>
        </p:nvGrpSpPr>
        <p:grpSpPr>
          <a:xfrm>
            <a:off x="5205144" y="2080517"/>
            <a:ext cx="3057419" cy="497851"/>
            <a:chOff x="5205144" y="2080517"/>
            <a:chExt cx="3057419" cy="497851"/>
          </a:xfrm>
        </p:grpSpPr>
        <p:grpSp>
          <p:nvGrpSpPr>
            <p:cNvPr id="15" name="Group 14"/>
            <p:cNvGrpSpPr/>
            <p:nvPr/>
          </p:nvGrpSpPr>
          <p:grpSpPr>
            <a:xfrm>
              <a:off x="6935056" y="2080517"/>
              <a:ext cx="1327507" cy="460214"/>
              <a:chOff x="6935056" y="2080517"/>
              <a:chExt cx="1327507" cy="460214"/>
            </a:xfrm>
          </p:grpSpPr>
          <p:cxnSp>
            <p:nvCxnSpPr>
              <p:cNvPr id="10" name="Straight Connector 9"/>
              <p:cNvCxnSpPr/>
              <p:nvPr/>
            </p:nvCxnSpPr>
            <p:spPr bwMode="auto">
              <a:xfrm flipV="1">
                <a:off x="6935056" y="2321960"/>
                <a:ext cx="970052" cy="218771"/>
              </a:xfrm>
              <a:prstGeom prst="line">
                <a:avLst/>
              </a:prstGeom>
              <a:noFill/>
              <a:ln w="12700" cap="flat" cmpd="sng" algn="ctr">
                <a:solidFill>
                  <a:srgbClr val="FF0000"/>
                </a:solidFill>
                <a:prstDash val="solid"/>
                <a:round/>
                <a:headEnd type="none" w="sm" len="sm"/>
                <a:tailEnd type="none"/>
              </a:ln>
              <a:effectLst/>
            </p:spPr>
          </p:cxnSp>
          <p:cxnSp>
            <p:nvCxnSpPr>
              <p:cNvPr id="11" name="Straight Connector 10"/>
              <p:cNvCxnSpPr/>
              <p:nvPr/>
            </p:nvCxnSpPr>
            <p:spPr bwMode="auto">
              <a:xfrm>
                <a:off x="7027524" y="2321960"/>
                <a:ext cx="1029984" cy="152401"/>
              </a:xfrm>
              <a:prstGeom prst="line">
                <a:avLst/>
              </a:prstGeom>
              <a:noFill/>
              <a:ln w="12700" cap="flat" cmpd="sng" algn="ctr">
                <a:solidFill>
                  <a:srgbClr val="FF0000"/>
                </a:solidFill>
                <a:prstDash val="solid"/>
                <a:round/>
                <a:headEnd type="none" w="sm" len="sm"/>
                <a:tailEnd type="none"/>
              </a:ln>
              <a:effectLst/>
            </p:spPr>
          </p:cxnSp>
          <p:sp>
            <p:nvSpPr>
              <p:cNvPr id="13" name="TextBox 12"/>
              <p:cNvSpPr txBox="1"/>
              <p:nvPr/>
            </p:nvSpPr>
            <p:spPr>
              <a:xfrm>
                <a:off x="7062199" y="2080517"/>
                <a:ext cx="1200364" cy="241443"/>
              </a:xfrm>
              <a:prstGeom prst="rect">
                <a:avLst/>
              </a:prstGeom>
              <a:noFill/>
              <a:ln w="0">
                <a:noFill/>
              </a:ln>
            </p:spPr>
            <p:txBody>
              <a:bodyPr wrap="square" lIns="0" rtlCol="0">
                <a:noAutofit/>
              </a:bodyPr>
              <a:lstStyle/>
              <a:p>
                <a:r>
                  <a:rPr lang="en-US" sz="1200" b="1" dirty="0" smtClean="0">
                    <a:solidFill>
                      <a:srgbClr val="FF0000"/>
                    </a:solidFill>
                  </a:rPr>
                  <a:t>Ignore for now</a:t>
                </a:r>
                <a:endParaRPr lang="en-CA" sz="1200" b="1" dirty="0" smtClean="0">
                  <a:solidFill>
                    <a:srgbClr val="FF0000"/>
                  </a:solidFill>
                </a:endParaRPr>
              </a:p>
            </p:txBody>
          </p:sp>
        </p:grpSp>
        <p:cxnSp>
          <p:nvCxnSpPr>
            <p:cNvPr id="24" name="Straight Connector 23"/>
            <p:cNvCxnSpPr/>
            <p:nvPr/>
          </p:nvCxnSpPr>
          <p:spPr bwMode="auto">
            <a:xfrm flipV="1">
              <a:off x="5205144" y="2359597"/>
              <a:ext cx="970052" cy="218771"/>
            </a:xfrm>
            <a:prstGeom prst="line">
              <a:avLst/>
            </a:prstGeom>
            <a:noFill/>
            <a:ln w="12700" cap="flat" cmpd="sng" algn="ctr">
              <a:solidFill>
                <a:srgbClr val="FF0000"/>
              </a:solidFill>
              <a:prstDash val="solid"/>
              <a:round/>
              <a:headEnd type="none" w="sm" len="sm"/>
              <a:tailEnd type="none"/>
            </a:ln>
            <a:effectLst/>
          </p:spPr>
        </p:cxnSp>
        <p:cxnSp>
          <p:nvCxnSpPr>
            <p:cNvPr id="25" name="Straight Connector 24"/>
            <p:cNvCxnSpPr/>
            <p:nvPr/>
          </p:nvCxnSpPr>
          <p:spPr bwMode="auto">
            <a:xfrm>
              <a:off x="5297612" y="2359597"/>
              <a:ext cx="1029984" cy="152401"/>
            </a:xfrm>
            <a:prstGeom prst="line">
              <a:avLst/>
            </a:prstGeom>
            <a:noFill/>
            <a:ln w="12700" cap="flat" cmpd="sng" algn="ctr">
              <a:solidFill>
                <a:srgbClr val="FF0000"/>
              </a:solidFill>
              <a:prstDash val="solid"/>
              <a:round/>
              <a:headEnd type="none" w="sm" len="sm"/>
              <a:tailEnd type="none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2738976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Example Of Parameter Passing, Returning Information</a:t>
            </a:r>
            <a:endParaRPr lang="en-CA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Name of the full </a:t>
            </a:r>
            <a:r>
              <a:rPr lang="en-US" b="1" dirty="0"/>
              <a:t>online example: </a:t>
            </a:r>
            <a:r>
              <a:rPr lang="en-US" dirty="0">
                <a:latin typeface="Consolas" panose="020B0609020204030204" pitchFamily="49" charset="0"/>
              </a:rPr>
              <a:t>listParameterReturn.py</a:t>
            </a:r>
            <a:endParaRPr lang="en-CA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0957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Program: Passing Parameter</a:t>
            </a:r>
            <a:endParaRPr lang="en-CA" dirty="0"/>
          </a:p>
        </p:txBody>
      </p:sp>
      <p:grpSp>
        <p:nvGrpSpPr>
          <p:cNvPr id="5" name="Group 4"/>
          <p:cNvGrpSpPr/>
          <p:nvPr/>
        </p:nvGrpSpPr>
        <p:grpSpPr>
          <a:xfrm>
            <a:off x="431800" y="1232899"/>
            <a:ext cx="4572000" cy="2054301"/>
            <a:chOff x="431800" y="1232899"/>
            <a:chExt cx="4572000" cy="2054301"/>
          </a:xfrm>
        </p:grpSpPr>
        <p:sp>
          <p:nvSpPr>
            <p:cNvPr id="3" name="Rectangle 2"/>
            <p:cNvSpPr/>
            <p:nvPr/>
          </p:nvSpPr>
          <p:spPr>
            <a:xfrm>
              <a:off x="431800" y="2117649"/>
              <a:ext cx="4572000" cy="1169551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r>
                <a:rPr lang="en-CA" dirty="0">
                  <a:latin typeface="Consolas" panose="020B0609020204030204" pitchFamily="49" charset="0"/>
                </a:rPr>
                <a:t>def start():</a:t>
              </a:r>
            </a:p>
            <a:p>
              <a:r>
                <a:rPr lang="en-CA" dirty="0">
                  <a:latin typeface="Consolas" panose="020B0609020204030204" pitchFamily="49" charset="0"/>
                </a:rPr>
                <a:t>    grades = [3.7,2.3,3.0,2.7]</a:t>
              </a:r>
            </a:p>
            <a:p>
              <a:r>
                <a:rPr lang="en-CA" dirty="0">
                  <a:latin typeface="Consolas" panose="020B0609020204030204" pitchFamily="49" charset="0"/>
                </a:rPr>
                <a:t>    print("Pre-</a:t>
              </a:r>
              <a:r>
                <a:rPr lang="en-CA" dirty="0" err="1">
                  <a:latin typeface="Consolas" panose="020B0609020204030204" pitchFamily="49" charset="0"/>
                </a:rPr>
                <a:t>Pavol</a:t>
              </a:r>
              <a:r>
                <a:rPr lang="en-CA" dirty="0">
                  <a:latin typeface="Consolas" panose="020B0609020204030204" pitchFamily="49" charset="0"/>
                </a:rPr>
                <a:t>: ", end="\t")</a:t>
              </a:r>
            </a:p>
            <a:p>
              <a:r>
                <a:rPr lang="en-CA" dirty="0">
                  <a:latin typeface="Consolas" panose="020B0609020204030204" pitchFamily="49" charset="0"/>
                </a:rPr>
                <a:t>    display(</a:t>
              </a:r>
              <a:r>
                <a:rPr lang="en-CA" b="1" dirty="0">
                  <a:solidFill>
                    <a:srgbClr val="00B050"/>
                  </a:solidFill>
                  <a:latin typeface="Consolas" panose="020B0609020204030204" pitchFamily="49" charset="0"/>
                </a:rPr>
                <a:t>grades</a:t>
              </a:r>
              <a:r>
                <a:rPr lang="en-CA" dirty="0">
                  <a:latin typeface="Consolas" panose="020B0609020204030204" pitchFamily="49" charset="0"/>
                </a:rPr>
                <a:t>)</a:t>
              </a:r>
            </a:p>
            <a:p>
              <a:r>
                <a:rPr lang="en-CA" dirty="0">
                  <a:latin typeface="Consolas" panose="020B0609020204030204" pitchFamily="49" charset="0"/>
                </a:rPr>
                <a:t>    </a:t>
              </a:r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503434" y="1232899"/>
              <a:ext cx="2948683" cy="606175"/>
            </a:xfrm>
            <a:prstGeom prst="rect">
              <a:avLst/>
            </a:prstGeom>
            <a:noFill/>
            <a:ln w="0">
              <a:noFill/>
            </a:ln>
          </p:spPr>
          <p:txBody>
            <a:bodyPr wrap="square" lIns="0" rtlCol="0">
              <a:noAutofit/>
            </a:bodyPr>
            <a:lstStyle/>
            <a:p>
              <a:r>
                <a:rPr lang="en-US" sz="1800" dirty="0" smtClean="0"/>
                <a:t>Calling function display, </a:t>
              </a:r>
              <a:r>
                <a:rPr lang="en-US" sz="1800" b="1" dirty="0" smtClean="0">
                  <a:solidFill>
                    <a:srgbClr val="00B050"/>
                  </a:solidFill>
                </a:rPr>
                <a:t>pass in grades</a:t>
              </a:r>
              <a:endParaRPr lang="en-CA" b="1" dirty="0" smtClean="0">
                <a:solidFill>
                  <a:srgbClr val="00B050"/>
                </a:solidFill>
                <a:latin typeface="Consolas" panose="020B0609020204030204" pitchFamily="49" charset="0"/>
              </a:endParaRPr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4321139" y="1376737"/>
            <a:ext cx="4072848" cy="612757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US" sz="1800" dirty="0" smtClean="0"/>
              <a:t>Function definition must </a:t>
            </a:r>
            <a:r>
              <a:rPr lang="en-US" sz="1800" b="1" dirty="0" smtClean="0">
                <a:solidFill>
                  <a:srgbClr val="00B050"/>
                </a:solidFill>
              </a:rPr>
              <a:t>store values</a:t>
            </a:r>
            <a:r>
              <a:rPr lang="en-US" sz="1800" dirty="0" smtClean="0"/>
              <a:t> passed in.</a:t>
            </a:r>
            <a:endParaRPr lang="en-CA" sz="1800" dirty="0" smtClean="0"/>
          </a:p>
        </p:txBody>
      </p:sp>
      <p:sp>
        <p:nvSpPr>
          <p:cNvPr id="7" name="Rectangle 6"/>
          <p:cNvSpPr/>
          <p:nvPr/>
        </p:nvSpPr>
        <p:spPr>
          <a:xfrm>
            <a:off x="4321139" y="2117649"/>
            <a:ext cx="393928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dirty="0">
                <a:latin typeface="Consolas" panose="020B0609020204030204" pitchFamily="49" charset="0"/>
              </a:rPr>
              <a:t>def display(</a:t>
            </a:r>
            <a:r>
              <a:rPr lang="en-CA" b="1" dirty="0">
                <a:solidFill>
                  <a:srgbClr val="00B050"/>
                </a:solidFill>
                <a:latin typeface="Consolas" panose="020B0609020204030204" pitchFamily="49" charset="0"/>
              </a:rPr>
              <a:t>grades</a:t>
            </a:r>
            <a:r>
              <a:rPr lang="en-CA" dirty="0">
                <a:latin typeface="Consolas" panose="020B0609020204030204" pitchFamily="49" charset="0"/>
              </a:rPr>
              <a:t>):</a:t>
            </a:r>
          </a:p>
          <a:p>
            <a:r>
              <a:rPr lang="en-CA" dirty="0">
                <a:latin typeface="Consolas" panose="020B0609020204030204" pitchFamily="49" charset="0"/>
              </a:rPr>
              <a:t>    for grade in grades:</a:t>
            </a:r>
          </a:p>
          <a:p>
            <a:r>
              <a:rPr lang="en-CA" dirty="0">
                <a:latin typeface="Consolas" panose="020B0609020204030204" pitchFamily="49" charset="0"/>
              </a:rPr>
              <a:t>        print(f"{grade:0.1f}",end=" ")</a:t>
            </a:r>
          </a:p>
          <a:p>
            <a:r>
              <a:rPr lang="en-CA" dirty="0">
                <a:latin typeface="Consolas" panose="020B0609020204030204" pitchFamily="49" charset="0"/>
              </a:rPr>
              <a:t>    print()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1139" y="3327650"/>
            <a:ext cx="2466975" cy="238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1729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Program: Function Returns A Value</a:t>
            </a:r>
            <a:endParaRPr lang="en-CA" dirty="0"/>
          </a:p>
        </p:txBody>
      </p:sp>
      <p:sp>
        <p:nvSpPr>
          <p:cNvPr id="3" name="TextBox 2"/>
          <p:cNvSpPr txBox="1"/>
          <p:nvPr/>
        </p:nvSpPr>
        <p:spPr>
          <a:xfrm>
            <a:off x="503434" y="1232899"/>
            <a:ext cx="3935002" cy="606175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US" sz="1800" dirty="0" smtClean="0"/>
              <a:t>Calling function </a:t>
            </a:r>
            <a:r>
              <a:rPr lang="en-US" sz="1800" dirty="0" err="1" smtClean="0"/>
              <a:t>bestowBlessing</a:t>
            </a:r>
            <a:r>
              <a:rPr lang="en-US" sz="1800" dirty="0" smtClean="0"/>
              <a:t>…</a:t>
            </a:r>
            <a:r>
              <a:rPr lang="en-US" sz="1800" b="1" dirty="0" smtClean="0">
                <a:solidFill>
                  <a:srgbClr val="00B050"/>
                </a:solidFill>
              </a:rPr>
              <a:t>pass in grades</a:t>
            </a:r>
            <a:r>
              <a:rPr lang="en-US" sz="1800" b="1" dirty="0" smtClean="0"/>
              <a:t>, </a:t>
            </a:r>
            <a:r>
              <a:rPr lang="en-US" sz="1800" b="1" dirty="0" smtClean="0">
                <a:solidFill>
                  <a:srgbClr val="0066FF"/>
                </a:solidFill>
              </a:rPr>
              <a:t>store return result in variable ‘grades’.</a:t>
            </a:r>
            <a:endParaRPr lang="en-CA" b="1" dirty="0" smtClean="0">
              <a:solidFill>
                <a:srgbClr val="0066FF"/>
              </a:solidFill>
              <a:latin typeface="Consolas" panose="020B0609020204030204" pitchFamily="49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31800" y="2606516"/>
            <a:ext cx="361349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b="1" dirty="0">
                <a:solidFill>
                  <a:srgbClr val="0066FF"/>
                </a:solidFill>
              </a:rPr>
              <a:t> grades = </a:t>
            </a:r>
            <a:r>
              <a:rPr lang="en-CA" dirty="0" err="1"/>
              <a:t>bestowBlessingOfPavol</a:t>
            </a:r>
            <a:r>
              <a:rPr lang="en-CA" dirty="0"/>
              <a:t>(</a:t>
            </a:r>
            <a:r>
              <a:rPr lang="en-CA" b="1" dirty="0">
                <a:solidFill>
                  <a:srgbClr val="00B050"/>
                </a:solidFill>
              </a:rPr>
              <a:t>grades</a:t>
            </a:r>
            <a:r>
              <a:rPr lang="en-CA" dirty="0"/>
              <a:t>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438436" y="1232899"/>
            <a:ext cx="4072848" cy="612757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US" sz="1800" dirty="0" smtClean="0"/>
              <a:t>Function definition must </a:t>
            </a:r>
            <a:r>
              <a:rPr lang="en-US" sz="1800" b="1" dirty="0" smtClean="0">
                <a:solidFill>
                  <a:srgbClr val="00B050"/>
                </a:solidFill>
              </a:rPr>
              <a:t>store values</a:t>
            </a:r>
            <a:r>
              <a:rPr lang="en-US" sz="1800" dirty="0" smtClean="0"/>
              <a:t> passed in.</a:t>
            </a:r>
            <a:endParaRPr lang="en-CA" sz="1800" dirty="0" smtClean="0"/>
          </a:p>
        </p:txBody>
      </p:sp>
      <p:sp>
        <p:nvSpPr>
          <p:cNvPr id="6" name="Rectangle 5"/>
          <p:cNvSpPr/>
          <p:nvPr/>
        </p:nvSpPr>
        <p:spPr>
          <a:xfrm>
            <a:off x="4315146" y="3570765"/>
            <a:ext cx="45720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CA" dirty="0" smtClean="0">
                <a:latin typeface="Consolas" panose="020B0609020204030204" pitchFamily="49" charset="0"/>
              </a:rPr>
              <a:t>    </a:t>
            </a:r>
            <a:r>
              <a:rPr lang="en-CA" dirty="0" err="1" smtClean="0">
                <a:latin typeface="Consolas" panose="020B0609020204030204" pitchFamily="49" charset="0"/>
              </a:rPr>
              <a:t>i</a:t>
            </a:r>
            <a:r>
              <a:rPr lang="en-CA" dirty="0" smtClean="0">
                <a:latin typeface="Consolas" panose="020B0609020204030204" pitchFamily="49" charset="0"/>
              </a:rPr>
              <a:t> </a:t>
            </a:r>
            <a:r>
              <a:rPr lang="en-CA" dirty="0">
                <a:latin typeface="Consolas" panose="020B0609020204030204" pitchFamily="49" charset="0"/>
              </a:rPr>
              <a:t>= 0</a:t>
            </a:r>
          </a:p>
          <a:p>
            <a:r>
              <a:rPr lang="en-CA" dirty="0">
                <a:latin typeface="Consolas" panose="020B0609020204030204" pitchFamily="49" charset="0"/>
              </a:rPr>
              <a:t>    number = </a:t>
            </a:r>
            <a:r>
              <a:rPr lang="en-CA" dirty="0" err="1">
                <a:latin typeface="Consolas" panose="020B0609020204030204" pitchFamily="49" charset="0"/>
              </a:rPr>
              <a:t>len</a:t>
            </a:r>
            <a:r>
              <a:rPr lang="en-CA" dirty="0">
                <a:latin typeface="Consolas" panose="020B0609020204030204" pitchFamily="49" charset="0"/>
              </a:rPr>
              <a:t>(grades)</a:t>
            </a:r>
          </a:p>
          <a:p>
            <a:r>
              <a:rPr lang="en-CA" dirty="0">
                <a:latin typeface="Consolas" panose="020B0609020204030204" pitchFamily="49" charset="0"/>
              </a:rPr>
              <a:t>    while(</a:t>
            </a:r>
            <a:r>
              <a:rPr lang="en-CA" dirty="0" err="1">
                <a:latin typeface="Consolas" panose="020B0609020204030204" pitchFamily="49" charset="0"/>
              </a:rPr>
              <a:t>i</a:t>
            </a:r>
            <a:r>
              <a:rPr lang="en-CA" dirty="0">
                <a:latin typeface="Consolas" panose="020B0609020204030204" pitchFamily="49" charset="0"/>
              </a:rPr>
              <a:t>&lt;number):</a:t>
            </a:r>
          </a:p>
          <a:p>
            <a:r>
              <a:rPr lang="en-CA" dirty="0">
                <a:latin typeface="Consolas" panose="020B0609020204030204" pitchFamily="49" charset="0"/>
              </a:rPr>
              <a:t>        grades[</a:t>
            </a:r>
            <a:r>
              <a:rPr lang="en-CA" dirty="0" err="1">
                <a:latin typeface="Consolas" panose="020B0609020204030204" pitchFamily="49" charset="0"/>
              </a:rPr>
              <a:t>i</a:t>
            </a:r>
            <a:r>
              <a:rPr lang="en-CA" dirty="0">
                <a:latin typeface="Consolas" panose="020B0609020204030204" pitchFamily="49" charset="0"/>
              </a:rPr>
              <a:t>] = grades[</a:t>
            </a:r>
            <a:r>
              <a:rPr lang="en-CA" dirty="0" err="1">
                <a:latin typeface="Consolas" panose="020B0609020204030204" pitchFamily="49" charset="0"/>
              </a:rPr>
              <a:t>i</a:t>
            </a:r>
            <a:r>
              <a:rPr lang="en-CA" dirty="0">
                <a:latin typeface="Consolas" panose="020B0609020204030204" pitchFamily="49" charset="0"/>
              </a:rPr>
              <a:t>] + BLESSING</a:t>
            </a:r>
          </a:p>
          <a:p>
            <a:r>
              <a:rPr lang="en-CA" dirty="0">
                <a:latin typeface="Consolas" panose="020B0609020204030204" pitchFamily="49" charset="0"/>
              </a:rPr>
              <a:t>        </a:t>
            </a:r>
            <a:r>
              <a:rPr lang="en-CA" dirty="0" err="1">
                <a:latin typeface="Consolas" panose="020B0609020204030204" pitchFamily="49" charset="0"/>
              </a:rPr>
              <a:t>i</a:t>
            </a:r>
            <a:r>
              <a:rPr lang="en-CA" dirty="0">
                <a:latin typeface="Consolas" panose="020B0609020204030204" pitchFamily="49" charset="0"/>
              </a:rPr>
              <a:t> = </a:t>
            </a:r>
            <a:r>
              <a:rPr lang="en-CA" dirty="0" err="1">
                <a:latin typeface="Consolas" panose="020B0609020204030204" pitchFamily="49" charset="0"/>
              </a:rPr>
              <a:t>i</a:t>
            </a:r>
            <a:r>
              <a:rPr lang="en-CA" dirty="0">
                <a:latin typeface="Consolas" panose="020B0609020204030204" pitchFamily="49" charset="0"/>
              </a:rPr>
              <a:t> + 1</a:t>
            </a:r>
          </a:p>
          <a:p>
            <a:r>
              <a:rPr lang="en-CA" b="1" dirty="0">
                <a:solidFill>
                  <a:srgbClr val="0066FF"/>
                </a:solidFill>
                <a:latin typeface="Consolas" panose="020B0609020204030204" pitchFamily="49" charset="0"/>
              </a:rPr>
              <a:t>    return(grades) </a:t>
            </a:r>
            <a:r>
              <a:rPr lang="en-CA" dirty="0">
                <a:latin typeface="Consolas" panose="020B0609020204030204" pitchFamily="49" charset="0"/>
              </a:rPr>
              <a:t>#Return not </a:t>
            </a:r>
            <a:r>
              <a:rPr lang="en-CA" dirty="0" smtClean="0">
                <a:latin typeface="Consolas" panose="020B0609020204030204" pitchFamily="49" charset="0"/>
              </a:rPr>
              <a:t>needed (list)</a:t>
            </a:r>
            <a:endParaRPr lang="en-CA" dirty="0">
              <a:latin typeface="Consolas" panose="020B0609020204030204" pitchFamily="49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315146" y="1947247"/>
            <a:ext cx="356379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dirty="0">
                <a:latin typeface="Consolas" panose="020B0609020204030204" pitchFamily="49" charset="0"/>
              </a:rPr>
              <a:t>def </a:t>
            </a:r>
            <a:r>
              <a:rPr lang="en-CA" dirty="0" err="1">
                <a:latin typeface="Consolas" panose="020B0609020204030204" pitchFamily="49" charset="0"/>
              </a:rPr>
              <a:t>bestowBlessingOfPavol</a:t>
            </a:r>
            <a:r>
              <a:rPr lang="en-CA" dirty="0">
                <a:latin typeface="Consolas" panose="020B0609020204030204" pitchFamily="49" charset="0"/>
              </a:rPr>
              <a:t>(</a:t>
            </a:r>
            <a:r>
              <a:rPr lang="en-CA" b="1" dirty="0">
                <a:solidFill>
                  <a:srgbClr val="00B050"/>
                </a:solidFill>
                <a:latin typeface="Consolas" panose="020B0609020204030204" pitchFamily="49" charset="0"/>
              </a:rPr>
              <a:t>grades</a:t>
            </a:r>
            <a:r>
              <a:rPr lang="en-CA" dirty="0">
                <a:latin typeface="Consolas" panose="020B0609020204030204" pitchFamily="49" charset="0"/>
              </a:rPr>
              <a:t>):</a:t>
            </a:r>
            <a:endParaRPr lang="en-CA" dirty="0">
              <a:latin typeface="Consolas" panose="020B0609020204030204" pitchFamily="49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438436" y="2606516"/>
            <a:ext cx="4072848" cy="612757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US" sz="1800" dirty="0" smtClean="0"/>
              <a:t>Function body must </a:t>
            </a:r>
            <a:r>
              <a:rPr lang="en-US" sz="1800" b="1" dirty="0" smtClean="0">
                <a:solidFill>
                  <a:srgbClr val="0066FF"/>
                </a:solidFill>
              </a:rPr>
              <a:t>return a piece of information</a:t>
            </a:r>
            <a:r>
              <a:rPr lang="en-US" sz="1800" dirty="0" smtClean="0"/>
              <a:t> back to call/running of function randrange.</a:t>
            </a:r>
            <a:endParaRPr lang="en-CA" sz="1800" dirty="0" smtClean="0"/>
          </a:p>
        </p:txBody>
      </p:sp>
      <p:grpSp>
        <p:nvGrpSpPr>
          <p:cNvPr id="12" name="Group 11"/>
          <p:cNvGrpSpPr/>
          <p:nvPr/>
        </p:nvGrpSpPr>
        <p:grpSpPr>
          <a:xfrm>
            <a:off x="580275" y="5279047"/>
            <a:ext cx="4145837" cy="760391"/>
            <a:chOff x="580275" y="5279047"/>
            <a:chExt cx="4145837" cy="760391"/>
          </a:xfrm>
        </p:grpSpPr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21372" y="5667963"/>
              <a:ext cx="2476500" cy="371475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580275" y="5279047"/>
              <a:ext cx="4145837" cy="388916"/>
            </a:xfrm>
            <a:prstGeom prst="rect">
              <a:avLst/>
            </a:prstGeom>
            <a:noFill/>
            <a:ln w="0">
              <a:noFill/>
            </a:ln>
          </p:spPr>
          <p:txBody>
            <a:bodyPr wrap="square" lIns="0" rtlCol="0">
              <a:noAutofit/>
            </a:bodyPr>
            <a:lstStyle/>
            <a:p>
              <a:r>
                <a:rPr lang="en-US" sz="1800" dirty="0" smtClean="0"/>
                <a:t>Grades before/after the </a:t>
              </a:r>
              <a:r>
                <a:rPr lang="en-US" sz="1800" dirty="0" err="1" smtClean="0"/>
                <a:t>Pavol</a:t>
              </a:r>
              <a:r>
                <a:rPr lang="en-US" sz="1800" dirty="0" smtClean="0"/>
                <a:t> blessing</a:t>
              </a:r>
              <a:endParaRPr lang="en-CA" sz="1800" dirty="0" smtClean="0"/>
            </a:p>
          </p:txBody>
        </p:sp>
      </p:grpSp>
    </p:spTree>
    <p:extLst>
      <p:ext uri="{BB962C8B-B14F-4D97-AF65-F5344CB8AC3E}">
        <p14:creationId xmlns:p14="http://schemas.microsoft.com/office/powerpoint/2010/main" val="3268817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 </a:t>
            </a:r>
            <a:r>
              <a:rPr lang="en-US" dirty="0" smtClean="0">
                <a:solidFill>
                  <a:srgbClr val="FF0000"/>
                </a:solidFill>
              </a:rPr>
              <a:t>Returning ‘Many’ Values</a:t>
            </a:r>
            <a:endParaRPr lang="en-CA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31800" y="1222624"/>
            <a:ext cx="4072848" cy="612757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US" sz="1800" dirty="0" smtClean="0"/>
              <a:t>Function definition </a:t>
            </a:r>
            <a:r>
              <a:rPr lang="en-US" sz="1800" i="1" dirty="0" smtClean="0"/>
              <a:t>apparently</a:t>
            </a:r>
            <a:r>
              <a:rPr lang="en-US" sz="1800" dirty="0" smtClean="0"/>
              <a:t> (</a:t>
            </a:r>
            <a:r>
              <a:rPr lang="en-US" sz="1800" dirty="0" smtClean="0"/>
              <a:t>more later) </a:t>
            </a:r>
            <a:r>
              <a:rPr lang="en-US" sz="1800" b="1" dirty="0" smtClean="0">
                <a:solidFill>
                  <a:srgbClr val="FF0000"/>
                </a:solidFill>
              </a:rPr>
              <a:t>returning 5 values</a:t>
            </a:r>
            <a:r>
              <a:rPr lang="en-US" sz="1800" dirty="0" smtClean="0"/>
              <a:t>.</a:t>
            </a:r>
            <a:endParaRPr lang="en-CA" sz="1800" dirty="0" smtClean="0"/>
          </a:p>
        </p:txBody>
      </p:sp>
      <p:sp>
        <p:nvSpPr>
          <p:cNvPr id="4" name="Rectangle 3"/>
          <p:cNvSpPr/>
          <p:nvPr/>
        </p:nvSpPr>
        <p:spPr>
          <a:xfrm>
            <a:off x="431799" y="1947589"/>
            <a:ext cx="5362825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dirty="0">
                <a:latin typeface="Consolas" panose="020B0609020204030204" pitchFamily="49" charset="0"/>
              </a:rPr>
              <a:t>def </a:t>
            </a:r>
            <a:r>
              <a:rPr lang="en-CA" dirty="0" err="1">
                <a:latin typeface="Consolas" panose="020B0609020204030204" pitchFamily="49" charset="0"/>
              </a:rPr>
              <a:t>countLetters</a:t>
            </a:r>
            <a:r>
              <a:rPr lang="en-CA" dirty="0">
                <a:latin typeface="Consolas" panose="020B0609020204030204" pitchFamily="49" charset="0"/>
              </a:rPr>
              <a:t>(grades):</a:t>
            </a:r>
          </a:p>
          <a:p>
            <a:r>
              <a:rPr lang="en-CA" dirty="0">
                <a:latin typeface="Consolas" panose="020B0609020204030204" pitchFamily="49" charset="0"/>
              </a:rPr>
              <a:t>    </a:t>
            </a:r>
            <a:r>
              <a:rPr lang="en-CA" dirty="0" err="1">
                <a:latin typeface="Consolas" panose="020B0609020204030204" pitchFamily="49" charset="0"/>
              </a:rPr>
              <a:t>aGrades</a:t>
            </a:r>
            <a:r>
              <a:rPr lang="en-CA" dirty="0">
                <a:latin typeface="Consolas" panose="020B0609020204030204" pitchFamily="49" charset="0"/>
              </a:rPr>
              <a:t> = 0</a:t>
            </a:r>
          </a:p>
          <a:p>
            <a:r>
              <a:rPr lang="en-CA" dirty="0">
                <a:latin typeface="Consolas" panose="020B0609020204030204" pitchFamily="49" charset="0"/>
              </a:rPr>
              <a:t>    </a:t>
            </a:r>
            <a:r>
              <a:rPr lang="en-CA" dirty="0" err="1">
                <a:latin typeface="Consolas" panose="020B0609020204030204" pitchFamily="49" charset="0"/>
              </a:rPr>
              <a:t>bGrades</a:t>
            </a:r>
            <a:r>
              <a:rPr lang="en-CA" dirty="0">
                <a:latin typeface="Consolas" panose="020B0609020204030204" pitchFamily="49" charset="0"/>
              </a:rPr>
              <a:t> = 0</a:t>
            </a:r>
          </a:p>
          <a:p>
            <a:r>
              <a:rPr lang="en-CA" dirty="0">
                <a:latin typeface="Consolas" panose="020B0609020204030204" pitchFamily="49" charset="0"/>
              </a:rPr>
              <a:t>    </a:t>
            </a:r>
            <a:r>
              <a:rPr lang="en-CA" dirty="0" err="1">
                <a:latin typeface="Consolas" panose="020B0609020204030204" pitchFamily="49" charset="0"/>
              </a:rPr>
              <a:t>cGrades</a:t>
            </a:r>
            <a:r>
              <a:rPr lang="en-CA" dirty="0">
                <a:latin typeface="Consolas" panose="020B0609020204030204" pitchFamily="49" charset="0"/>
              </a:rPr>
              <a:t> = 0</a:t>
            </a:r>
          </a:p>
          <a:p>
            <a:r>
              <a:rPr lang="en-CA" dirty="0">
                <a:latin typeface="Consolas" panose="020B0609020204030204" pitchFamily="49" charset="0"/>
              </a:rPr>
              <a:t>    </a:t>
            </a:r>
            <a:r>
              <a:rPr lang="en-CA" dirty="0" err="1">
                <a:latin typeface="Consolas" panose="020B0609020204030204" pitchFamily="49" charset="0"/>
              </a:rPr>
              <a:t>dGrades</a:t>
            </a:r>
            <a:r>
              <a:rPr lang="en-CA" dirty="0">
                <a:latin typeface="Consolas" panose="020B0609020204030204" pitchFamily="49" charset="0"/>
              </a:rPr>
              <a:t> = 0</a:t>
            </a:r>
          </a:p>
          <a:p>
            <a:r>
              <a:rPr lang="en-CA" dirty="0">
                <a:latin typeface="Consolas" panose="020B0609020204030204" pitchFamily="49" charset="0"/>
              </a:rPr>
              <a:t>    </a:t>
            </a:r>
            <a:r>
              <a:rPr lang="en-CA" dirty="0" err="1">
                <a:latin typeface="Consolas" panose="020B0609020204030204" pitchFamily="49" charset="0"/>
              </a:rPr>
              <a:t>fGrades</a:t>
            </a:r>
            <a:r>
              <a:rPr lang="en-CA" dirty="0">
                <a:latin typeface="Consolas" panose="020B0609020204030204" pitchFamily="49" charset="0"/>
              </a:rPr>
              <a:t> = 0</a:t>
            </a:r>
          </a:p>
          <a:p>
            <a:r>
              <a:rPr lang="en-CA" dirty="0">
                <a:latin typeface="Consolas" panose="020B0609020204030204" pitchFamily="49" charset="0"/>
              </a:rPr>
              <a:t>    for grade in grades:</a:t>
            </a:r>
          </a:p>
          <a:p>
            <a:r>
              <a:rPr lang="en-CA" dirty="0">
                <a:latin typeface="Consolas" panose="020B0609020204030204" pitchFamily="49" charset="0"/>
              </a:rPr>
              <a:t>        if((grade&gt;=MIN_A)):</a:t>
            </a:r>
          </a:p>
          <a:p>
            <a:r>
              <a:rPr lang="en-CA" dirty="0">
                <a:latin typeface="Consolas" panose="020B0609020204030204" pitchFamily="49" charset="0"/>
              </a:rPr>
              <a:t>            </a:t>
            </a:r>
            <a:r>
              <a:rPr lang="en-CA" dirty="0" err="1">
                <a:latin typeface="Consolas" panose="020B0609020204030204" pitchFamily="49" charset="0"/>
              </a:rPr>
              <a:t>aGrades</a:t>
            </a:r>
            <a:r>
              <a:rPr lang="en-CA" dirty="0">
                <a:latin typeface="Consolas" panose="020B0609020204030204" pitchFamily="49" charset="0"/>
              </a:rPr>
              <a:t> = </a:t>
            </a:r>
            <a:r>
              <a:rPr lang="en-CA" dirty="0" err="1">
                <a:latin typeface="Consolas" panose="020B0609020204030204" pitchFamily="49" charset="0"/>
              </a:rPr>
              <a:t>aGrades</a:t>
            </a:r>
            <a:r>
              <a:rPr lang="en-CA" dirty="0">
                <a:latin typeface="Consolas" panose="020B0609020204030204" pitchFamily="49" charset="0"/>
              </a:rPr>
              <a:t> + 1</a:t>
            </a:r>
          </a:p>
          <a:p>
            <a:r>
              <a:rPr lang="en-CA" dirty="0">
                <a:latin typeface="Consolas" panose="020B0609020204030204" pitchFamily="49" charset="0"/>
              </a:rPr>
              <a:t>        </a:t>
            </a:r>
            <a:r>
              <a:rPr lang="en-CA" dirty="0" err="1">
                <a:latin typeface="Consolas" panose="020B0609020204030204" pitchFamily="49" charset="0"/>
              </a:rPr>
              <a:t>elif</a:t>
            </a:r>
            <a:r>
              <a:rPr lang="en-CA" dirty="0">
                <a:latin typeface="Consolas" panose="020B0609020204030204" pitchFamily="49" charset="0"/>
              </a:rPr>
              <a:t>((grade&gt;=MIN_B)):</a:t>
            </a:r>
          </a:p>
          <a:p>
            <a:r>
              <a:rPr lang="en-CA" dirty="0">
                <a:latin typeface="Consolas" panose="020B0609020204030204" pitchFamily="49" charset="0"/>
              </a:rPr>
              <a:t>            </a:t>
            </a:r>
            <a:r>
              <a:rPr lang="en-CA" dirty="0" err="1">
                <a:latin typeface="Consolas" panose="020B0609020204030204" pitchFamily="49" charset="0"/>
              </a:rPr>
              <a:t>bGrades</a:t>
            </a:r>
            <a:r>
              <a:rPr lang="en-CA" dirty="0">
                <a:latin typeface="Consolas" panose="020B0609020204030204" pitchFamily="49" charset="0"/>
              </a:rPr>
              <a:t> = </a:t>
            </a:r>
            <a:r>
              <a:rPr lang="en-CA" dirty="0" err="1">
                <a:latin typeface="Consolas" panose="020B0609020204030204" pitchFamily="49" charset="0"/>
              </a:rPr>
              <a:t>bGrades</a:t>
            </a:r>
            <a:r>
              <a:rPr lang="en-CA" dirty="0">
                <a:latin typeface="Consolas" panose="020B0609020204030204" pitchFamily="49" charset="0"/>
              </a:rPr>
              <a:t> + 1</a:t>
            </a:r>
          </a:p>
          <a:p>
            <a:r>
              <a:rPr lang="en-CA" dirty="0">
                <a:latin typeface="Consolas" panose="020B0609020204030204" pitchFamily="49" charset="0"/>
              </a:rPr>
              <a:t>        </a:t>
            </a:r>
            <a:r>
              <a:rPr lang="en-CA" dirty="0" err="1">
                <a:latin typeface="Consolas" panose="020B0609020204030204" pitchFamily="49" charset="0"/>
              </a:rPr>
              <a:t>elif</a:t>
            </a:r>
            <a:r>
              <a:rPr lang="en-CA" dirty="0">
                <a:latin typeface="Consolas" panose="020B0609020204030204" pitchFamily="49" charset="0"/>
              </a:rPr>
              <a:t>((grade&gt;=MIN_C)):</a:t>
            </a:r>
          </a:p>
          <a:p>
            <a:r>
              <a:rPr lang="en-CA" dirty="0">
                <a:latin typeface="Consolas" panose="020B0609020204030204" pitchFamily="49" charset="0"/>
              </a:rPr>
              <a:t>            </a:t>
            </a:r>
            <a:r>
              <a:rPr lang="en-CA" dirty="0" err="1">
                <a:latin typeface="Consolas" panose="020B0609020204030204" pitchFamily="49" charset="0"/>
              </a:rPr>
              <a:t>cGrades</a:t>
            </a:r>
            <a:r>
              <a:rPr lang="en-CA" dirty="0">
                <a:latin typeface="Consolas" panose="020B0609020204030204" pitchFamily="49" charset="0"/>
              </a:rPr>
              <a:t> = </a:t>
            </a:r>
            <a:r>
              <a:rPr lang="en-CA" dirty="0" err="1">
                <a:latin typeface="Consolas" panose="020B0609020204030204" pitchFamily="49" charset="0"/>
              </a:rPr>
              <a:t>cGrades</a:t>
            </a:r>
            <a:r>
              <a:rPr lang="en-CA" dirty="0">
                <a:latin typeface="Consolas" panose="020B0609020204030204" pitchFamily="49" charset="0"/>
              </a:rPr>
              <a:t> + 1</a:t>
            </a:r>
          </a:p>
          <a:p>
            <a:r>
              <a:rPr lang="en-CA" dirty="0">
                <a:latin typeface="Consolas" panose="020B0609020204030204" pitchFamily="49" charset="0"/>
              </a:rPr>
              <a:t>        </a:t>
            </a:r>
            <a:r>
              <a:rPr lang="en-CA" dirty="0" err="1">
                <a:latin typeface="Consolas" panose="020B0609020204030204" pitchFamily="49" charset="0"/>
              </a:rPr>
              <a:t>elif</a:t>
            </a:r>
            <a:r>
              <a:rPr lang="en-CA" dirty="0">
                <a:latin typeface="Consolas" panose="020B0609020204030204" pitchFamily="49" charset="0"/>
              </a:rPr>
              <a:t>((grade&gt;=MIN_D)):</a:t>
            </a:r>
          </a:p>
          <a:p>
            <a:r>
              <a:rPr lang="en-CA" dirty="0">
                <a:latin typeface="Consolas" panose="020B0609020204030204" pitchFamily="49" charset="0"/>
              </a:rPr>
              <a:t>            </a:t>
            </a:r>
            <a:r>
              <a:rPr lang="en-CA" dirty="0" err="1">
                <a:latin typeface="Consolas" panose="020B0609020204030204" pitchFamily="49" charset="0"/>
              </a:rPr>
              <a:t>dGrades</a:t>
            </a:r>
            <a:r>
              <a:rPr lang="en-CA" dirty="0">
                <a:latin typeface="Consolas" panose="020B0609020204030204" pitchFamily="49" charset="0"/>
              </a:rPr>
              <a:t> = </a:t>
            </a:r>
            <a:r>
              <a:rPr lang="en-CA" dirty="0" err="1">
                <a:latin typeface="Consolas" panose="020B0609020204030204" pitchFamily="49" charset="0"/>
              </a:rPr>
              <a:t>dGrades</a:t>
            </a:r>
            <a:r>
              <a:rPr lang="en-CA" dirty="0">
                <a:latin typeface="Consolas" panose="020B0609020204030204" pitchFamily="49" charset="0"/>
              </a:rPr>
              <a:t> + 1</a:t>
            </a:r>
          </a:p>
          <a:p>
            <a:r>
              <a:rPr lang="en-CA" dirty="0">
                <a:latin typeface="Consolas" panose="020B0609020204030204" pitchFamily="49" charset="0"/>
              </a:rPr>
              <a:t>        </a:t>
            </a:r>
            <a:r>
              <a:rPr lang="en-CA" dirty="0" err="1">
                <a:latin typeface="Consolas" panose="020B0609020204030204" pitchFamily="49" charset="0"/>
              </a:rPr>
              <a:t>elif</a:t>
            </a:r>
            <a:r>
              <a:rPr lang="en-CA" dirty="0">
                <a:latin typeface="Consolas" panose="020B0609020204030204" pitchFamily="49" charset="0"/>
              </a:rPr>
              <a:t>((grade&gt;=MIN_F)):</a:t>
            </a:r>
          </a:p>
          <a:p>
            <a:r>
              <a:rPr lang="en-CA" dirty="0">
                <a:latin typeface="Consolas" panose="020B0609020204030204" pitchFamily="49" charset="0"/>
              </a:rPr>
              <a:t>            </a:t>
            </a:r>
            <a:r>
              <a:rPr lang="en-CA" dirty="0" err="1">
                <a:latin typeface="Consolas" panose="020B0609020204030204" pitchFamily="49" charset="0"/>
              </a:rPr>
              <a:t>fGrades</a:t>
            </a:r>
            <a:r>
              <a:rPr lang="en-CA" dirty="0">
                <a:latin typeface="Consolas" panose="020B0609020204030204" pitchFamily="49" charset="0"/>
              </a:rPr>
              <a:t> = </a:t>
            </a:r>
            <a:r>
              <a:rPr lang="en-CA" dirty="0" err="1">
                <a:latin typeface="Consolas" panose="020B0609020204030204" pitchFamily="49" charset="0"/>
              </a:rPr>
              <a:t>fGrades</a:t>
            </a:r>
            <a:r>
              <a:rPr lang="en-CA" dirty="0">
                <a:latin typeface="Consolas" panose="020B0609020204030204" pitchFamily="49" charset="0"/>
              </a:rPr>
              <a:t> + 1</a:t>
            </a:r>
          </a:p>
          <a:p>
            <a:r>
              <a:rPr lang="en-CA" dirty="0">
                <a:latin typeface="Consolas" panose="020B0609020204030204" pitchFamily="49" charset="0"/>
              </a:rPr>
              <a:t>        else:</a:t>
            </a:r>
          </a:p>
          <a:p>
            <a:r>
              <a:rPr lang="en-CA" dirty="0">
                <a:latin typeface="Consolas" panose="020B0609020204030204" pitchFamily="49" charset="0"/>
              </a:rPr>
              <a:t>            print("Invalid grade")</a:t>
            </a:r>
          </a:p>
          <a:p>
            <a:r>
              <a:rPr lang="en-CA" dirty="0">
                <a:latin typeface="Consolas" panose="020B0609020204030204" pitchFamily="49" charset="0"/>
              </a:rPr>
              <a:t>    </a:t>
            </a:r>
            <a:r>
              <a:rPr lang="en-CA" b="1" dirty="0">
                <a:solidFill>
                  <a:srgbClr val="FF0000"/>
                </a:solidFill>
                <a:latin typeface="Consolas" panose="020B0609020204030204" pitchFamily="49" charset="0"/>
              </a:rPr>
              <a:t>return(</a:t>
            </a:r>
            <a:r>
              <a:rPr lang="en-CA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aGrades,bGrades,cGrades,dGrades,fGrades</a:t>
            </a:r>
            <a:r>
              <a:rPr lang="en-CA" b="1" dirty="0">
                <a:solidFill>
                  <a:srgbClr val="FF0000"/>
                </a:solidFill>
                <a:latin typeface="Consolas" panose="020B0609020204030204" pitchFamily="49" charset="0"/>
              </a:rPr>
              <a:t>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071152" y="1334832"/>
            <a:ext cx="4072848" cy="612757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US" sz="1800" dirty="0" smtClean="0"/>
              <a:t>Function call must use </a:t>
            </a:r>
            <a:r>
              <a:rPr lang="en-US" sz="1800" b="1" dirty="0" smtClean="0">
                <a:solidFill>
                  <a:srgbClr val="0066FF"/>
                </a:solidFill>
              </a:rPr>
              <a:t>5 variables to store all 5 values</a:t>
            </a:r>
            <a:r>
              <a:rPr lang="en-US" sz="1800" dirty="0"/>
              <a:t> </a:t>
            </a:r>
            <a:r>
              <a:rPr lang="en-US" sz="1800" dirty="0" smtClean="0"/>
              <a:t>(there is a better way you may see later – ‘tuples’)</a:t>
            </a:r>
            <a:endParaRPr lang="en-CA" sz="1800" dirty="0" smtClean="0"/>
          </a:p>
        </p:txBody>
      </p:sp>
      <p:sp>
        <p:nvSpPr>
          <p:cNvPr id="6" name="Rectangle 5"/>
          <p:cNvSpPr/>
          <p:nvPr/>
        </p:nvSpPr>
        <p:spPr>
          <a:xfrm>
            <a:off x="4934718" y="2379502"/>
            <a:ext cx="366318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dirty="0">
                <a:latin typeface="Consolas" panose="020B0609020204030204" pitchFamily="49" charset="0"/>
              </a:rPr>
              <a:t> </a:t>
            </a:r>
            <a:r>
              <a:rPr lang="en-CA" b="1" dirty="0" err="1">
                <a:solidFill>
                  <a:srgbClr val="0066FF"/>
                </a:solidFill>
                <a:latin typeface="Consolas" panose="020B0609020204030204" pitchFamily="49" charset="0"/>
              </a:rPr>
              <a:t>first,second,third,fourth,fifth</a:t>
            </a:r>
            <a:r>
              <a:rPr lang="en-CA" dirty="0">
                <a:latin typeface="Consolas" panose="020B0609020204030204" pitchFamily="49" charset="0"/>
              </a:rPr>
              <a:t> = </a:t>
            </a:r>
            <a:endParaRPr lang="en-CA" dirty="0" smtClean="0">
              <a:latin typeface="Consolas" panose="020B0609020204030204" pitchFamily="49" charset="0"/>
            </a:endParaRPr>
          </a:p>
          <a:p>
            <a:r>
              <a:rPr lang="en-CA" dirty="0">
                <a:latin typeface="Consolas" panose="020B0609020204030204" pitchFamily="49" charset="0"/>
              </a:rPr>
              <a:t> </a:t>
            </a:r>
            <a:r>
              <a:rPr lang="en-CA" dirty="0" smtClean="0">
                <a:latin typeface="Consolas" panose="020B0609020204030204" pitchFamily="49" charset="0"/>
              </a:rPr>
              <a:t>  </a:t>
            </a:r>
            <a:r>
              <a:rPr lang="en-CA" dirty="0" err="1" smtClean="0">
                <a:latin typeface="Consolas" panose="020B0609020204030204" pitchFamily="49" charset="0"/>
              </a:rPr>
              <a:t>countLetters</a:t>
            </a:r>
            <a:r>
              <a:rPr lang="en-CA" dirty="0" smtClean="0">
                <a:latin typeface="Consolas" panose="020B0609020204030204" pitchFamily="49" charset="0"/>
              </a:rPr>
              <a:t>(grades</a:t>
            </a:r>
            <a:r>
              <a:rPr lang="en-CA" dirty="0">
                <a:latin typeface="Consolas" panose="020B0609020204030204" pitchFamily="49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822430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theme/theme1.xml><?xml version="1.0" encoding="utf-8"?>
<a:theme xmlns:a="http://schemas.openxmlformats.org/drawingml/2006/main" name="evaluation_intro">
  <a:themeElements>
    <a:clrScheme name="">
      <a:dk1>
        <a:srgbClr val="000000"/>
      </a:dk1>
      <a:lt1>
        <a:srgbClr val="33CC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ADE2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evaluation_intr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38100" cap="flat" cmpd="sng" algn="ctr">
          <a:solidFill>
            <a:schemeClr val="tx1"/>
          </a:solidFill>
          <a:prstDash val="solid"/>
          <a:round/>
          <a:headEnd type="none" w="sm" len="sm"/>
          <a:tailEnd type="none"/>
        </a:ln>
        <a:effectLst/>
      </a:spPr>
      <a:bodyPr rtlCol="0" anchor="t" anchorCtr="0"/>
      <a:lstStyle>
        <a:defPPr algn="ctr">
          <a:defRPr sz="1600" dirty="0" smtClean="0">
            <a:solidFill>
              <a:srgbClr val="FFFFFF"/>
            </a:solidFill>
          </a:defRPr>
        </a:defPPr>
      </a:lstStyle>
    </a:spDef>
    <a:lnDef>
      <a:spPr bwMode="auto">
        <a:noFill/>
        <a:ln w="38100" cap="flat" cmpd="sng" algn="ctr">
          <a:solidFill>
            <a:srgbClr val="FF0000"/>
          </a:solidFill>
          <a:prstDash val="solid"/>
          <a:round/>
          <a:headEnd type="none" w="sm" len="sm"/>
          <a:tailEnd type="none"/>
        </a:ln>
        <a:effectLst/>
      </a:spPr>
      <a:bodyPr/>
      <a:lstStyle/>
    </a:lnDef>
    <a:txDef>
      <a:spPr>
        <a:noFill/>
        <a:ln w="0">
          <a:noFill/>
        </a:ln>
      </a:spPr>
      <a:bodyPr wrap="square" lIns="0" rtlCol="0">
        <a:noAutofit/>
      </a:bodyPr>
      <a:lstStyle>
        <a:defPPr>
          <a:defRPr sz="1800" dirty="0" smtClean="0"/>
        </a:defPPr>
      </a:lstStyle>
    </a:txDef>
  </a:objectDefaults>
  <a:extraClrSchemeLst>
    <a:extraClrScheme>
      <a:clrScheme name="evaluation_intro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valuation_intro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53847</TotalTime>
  <Pages>8</Pages>
  <Words>396</Words>
  <Application>Microsoft Office PowerPoint</Application>
  <PresentationFormat>On-screen Show (4:3)</PresentationFormat>
  <Paragraphs>63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ＭＳ Ｐゴシック</vt:lpstr>
      <vt:lpstr>Arial</vt:lpstr>
      <vt:lpstr>Calibri</vt:lpstr>
      <vt:lpstr>Consolas</vt:lpstr>
      <vt:lpstr>Courier New</vt:lpstr>
      <vt:lpstr>Garamond</vt:lpstr>
      <vt:lpstr>Times New Roman</vt:lpstr>
      <vt:lpstr>Wingdings</vt:lpstr>
      <vt:lpstr>evaluation_intro</vt:lpstr>
      <vt:lpstr>Functional Decomposition: Extras</vt:lpstr>
      <vt:lpstr>Parameter Passing And Return Values</vt:lpstr>
      <vt:lpstr>Example Of Parameter Passing, Returning Information</vt:lpstr>
      <vt:lpstr>Example Program: Passing Parameter</vt:lpstr>
      <vt:lpstr>Example Program: Function Returns A Value</vt:lpstr>
      <vt:lpstr>Function Returning ‘Many’ Values</vt:lpstr>
    </vt:vector>
  </TitlesOfParts>
  <Company>Department of Computer Science, University of Calgary</Company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Basics of functional decomposition</dc:title>
  <dc:subject>Introduction to Programming for Computer Science Majors</dc:subject>
  <dc:creator>James Tam</dc:creator>
  <cp:keywords>functions;decomposition;top down approach;function definition;function call;local variables;global variables;scope</cp:keywords>
  <cp:lastModifiedBy>James Tam</cp:lastModifiedBy>
  <cp:revision>3694</cp:revision>
  <cp:lastPrinted>2014-08-25T22:49:30Z</cp:lastPrinted>
  <dcterms:created xsi:type="dcterms:W3CDTF">1995-08-18T10:27:02Z</dcterms:created>
  <dcterms:modified xsi:type="dcterms:W3CDTF">2025-10-10T06:32:43Z</dcterms:modified>
  <cp:category>Course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1</vt:i4>
  </property>
  <property fmtid="{D5CDD505-2E9C-101B-9397-08002B2CF9AE}" pid="7" name="MailAddress">
    <vt:lpwstr>saul@cpsc.ucalgary.ca</vt:lpwstr>
  </property>
  <property fmtid="{D5CDD505-2E9C-101B-9397-08002B2CF9AE}" pid="8" name="HomePage">
    <vt:lpwstr>http://www.cpsc.ucalgary.ca/~saul</vt:lpwstr>
  </property>
  <property fmtid="{D5CDD505-2E9C-101B-9397-08002B2CF9AE}" pid="9" name="Other">
    <vt:lpwstr>Saul Greenberg, _x000d_
Department of Computer Science, _x000d_
University of Calgary,  _x000d_
Calgary, Alberta CANADA_x000d_
T2N 1N4</vt:lpwstr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false</vt:bool>
  </property>
  <property fmtid="{D5CDD505-2E9C-101B-9397-08002B2CF9AE}" pid="13" name="BackColor">
    <vt:i4>16777215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1</vt:i4>
  </property>
  <property fmtid="{D5CDD505-2E9C-101B-9397-08002B2CF9AE}" pid="21" name="OutputDir">
    <vt:lpwstr>D:\@www\grouplab\saul\481\topics</vt:lpwstr>
  </property>
</Properties>
</file>