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1170" r:id="rId2"/>
    <p:sldId id="1161" r:id="rId3"/>
    <p:sldId id="1165" r:id="rId4"/>
    <p:sldId id="1166" r:id="rId5"/>
    <p:sldId id="1201" r:id="rId6"/>
    <p:sldId id="1193" r:id="rId7"/>
    <p:sldId id="1194" r:id="rId8"/>
    <p:sldId id="1195" r:id="rId9"/>
    <p:sldId id="1196" r:id="rId10"/>
    <p:sldId id="1197" r:id="rId11"/>
    <p:sldId id="1198" r:id="rId12"/>
    <p:sldId id="1202" r:id="rId13"/>
    <p:sldId id="1162" r:id="rId14"/>
    <p:sldId id="1203" r:id="rId15"/>
    <p:sldId id="1168" r:id="rId16"/>
    <p:sldId id="1167" r:id="rId17"/>
    <p:sldId id="1171" r:id="rId18"/>
    <p:sldId id="1172" r:id="rId19"/>
    <p:sldId id="1173" r:id="rId20"/>
    <p:sldId id="1174" r:id="rId21"/>
    <p:sldId id="1175" r:id="rId22"/>
    <p:sldId id="1176" r:id="rId23"/>
    <p:sldId id="1177" r:id="rId24"/>
    <p:sldId id="1178" r:id="rId25"/>
    <p:sldId id="1183" r:id="rId26"/>
    <p:sldId id="1189" r:id="rId27"/>
    <p:sldId id="1185" r:id="rId28"/>
    <p:sldId id="1187" r:id="rId29"/>
    <p:sldId id="1199" r:id="rId30"/>
    <p:sldId id="1190" r:id="rId31"/>
    <p:sldId id="1191" r:id="rId32"/>
    <p:sldId id="1192" r:id="rId33"/>
    <p:sldId id="1188" r:id="rId34"/>
    <p:sldId id="1084" r:id="rId3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66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85768" autoAdjust="0"/>
  </p:normalViewPr>
  <p:slideViewPr>
    <p:cSldViewPr snapToGrid="0">
      <p:cViewPr varScale="1">
        <p:scale>
          <a:sx n="93" d="100"/>
          <a:sy n="93" d="100"/>
        </p:scale>
        <p:origin x="22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044" y="-1050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Functional decomposition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tutorial have TAs show them how to shorten functions e.g. prints move another function if original too long, move the body of loop to another a function and the loop just calls function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5DDD8C-F390-4C1E-8889-7F014B60A19F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080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849896D1-9964-491A-91A7-45C876D40879}" type="slidenum">
              <a:rPr lang="en-US" altLang="en-US" sz="1000" smtClean="0">
                <a:latin typeface="Times New Roman" pitchFamily="18" charset="0"/>
              </a:rPr>
              <a:pPr eaLnBrk="0" hangingPunct="0"/>
              <a:t>3</a:t>
            </a:fld>
            <a:endParaRPr lang="en-US" altLang="en-US" sz="10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459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849896D1-9964-491A-91A7-45C876D40879}" type="slidenum">
              <a:rPr lang="en-US" altLang="en-US" sz="1000" smtClean="0">
                <a:latin typeface="Times New Roman" pitchFamily="18" charset="0"/>
              </a:rPr>
              <a:pPr eaLnBrk="0" hangingPunct="0"/>
              <a:t>4</a:t>
            </a:fld>
            <a:endParaRPr lang="en-US" altLang="en-US" sz="10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806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849896D1-9964-491A-91A7-45C876D40879}" type="slidenum">
              <a:rPr lang="en-US" altLang="en-US" sz="1000" smtClean="0">
                <a:latin typeface="Times New Roman" pitchFamily="18" charset="0"/>
              </a:rPr>
              <a:pPr eaLnBrk="0" hangingPunct="0"/>
              <a:t>13</a:t>
            </a:fld>
            <a:endParaRPr lang="en-US" altLang="en-US" sz="10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77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 dirty="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21859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E41AC3E3-EDA5-4ABF-A71E-7F241E19968B}" type="slidenum">
              <a:rPr lang="en-US" altLang="en-US" sz="1300">
                <a:latin typeface="Times New Roman" pitchFamily="18" charset="0"/>
              </a:rPr>
              <a:pPr algn="r" eaLnBrk="1" hangingPunct="1"/>
              <a:t>16</a:t>
            </a:fld>
            <a:endParaRPr lang="en-US" altLang="en-US" sz="1300" dirty="0">
              <a:latin typeface="Times New Roman" pitchFamily="18" charset="0"/>
            </a:endParaRPr>
          </a:p>
        </p:txBody>
      </p:sp>
      <p:sp>
        <p:nvSpPr>
          <p:cNvPr id="1218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6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r>
              <a:rPr lang="en-US" altLang="en-US" dirty="0" smtClean="0"/>
              <a:t>* Show how this is similar to defining the start method and calling the executable file e.g., “./a.out” or “Python a1.py”</a:t>
            </a:r>
          </a:p>
        </p:txBody>
      </p:sp>
    </p:spTree>
    <p:extLst>
      <p:ext uri="{BB962C8B-B14F-4D97-AF65-F5344CB8AC3E}">
        <p14:creationId xmlns:p14="http://schemas.microsoft.com/office/powerpoint/2010/main" val="499024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 dirty="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22883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F0EDAF86-9998-4D9D-B0DF-F9E5933E1D8E}" type="slidenum">
              <a:rPr lang="en-US" altLang="en-US" sz="1300">
                <a:latin typeface="Times New Roman" pitchFamily="18" charset="0"/>
              </a:rPr>
              <a:pPr algn="r" eaLnBrk="1" hangingPunct="1"/>
              <a:t>17</a:t>
            </a:fld>
            <a:endParaRPr lang="en-US" altLang="en-US" sz="1300" dirty="0">
              <a:latin typeface="Times New Roman" pitchFamily="18" charset="0"/>
            </a:endParaRPr>
          </a:p>
        </p:txBody>
      </p:sp>
      <p:sp>
        <p:nvSpPr>
          <p:cNvPr id="1228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36069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23907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D0C88C07-132B-4BDE-9330-5107B7D2013C}" type="slidenum">
              <a:rPr lang="en-US" altLang="en-US" sz="1300">
                <a:latin typeface="Times New Roman" pitchFamily="18" charset="0"/>
              </a:rPr>
              <a:pPr algn="r" eaLnBrk="1" hangingPunct="1"/>
              <a:t>18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239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19410377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24931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AD8F3AA6-9993-4376-9614-CD4B931CD7E0}" type="slidenum">
              <a:rPr lang="en-US" altLang="en-US" sz="1300">
                <a:latin typeface="Times New Roman" pitchFamily="18" charset="0"/>
              </a:rPr>
              <a:pPr algn="r" eaLnBrk="1" hangingPunct="1"/>
              <a:t>19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249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63540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10508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5738" indent="-185738">
              <a:defRPr/>
            </a:lvl1pPr>
            <a:lvl4pPr marL="971550" indent="-2857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functions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Functional Decomposition: Part 1 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2308966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400" dirty="0"/>
              <a:t>Defining new </a:t>
            </a:r>
            <a:r>
              <a:rPr lang="en-US" altLang="en-US" sz="2400" dirty="0" smtClean="0"/>
              <a:t>functions, calling </a:t>
            </a:r>
            <a:r>
              <a:rPr lang="en-US" altLang="en-US" sz="2400" dirty="0"/>
              <a:t>functions you have defined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400" dirty="0"/>
              <a:t>Declaring variables that are local to a </a:t>
            </a:r>
            <a:r>
              <a:rPr lang="en-US" altLang="en-US" sz="2400" dirty="0" smtClean="0"/>
              <a:t>function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Scope: local vs. global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400" dirty="0"/>
              <a:t>Function specific style requirements (rules of thumb for good style) </a:t>
            </a:r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Of The Random Library/Module</a:t>
            </a:r>
            <a:endParaRPr lang="en-CA" dirty="0"/>
          </a:p>
          <a:p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651775" y="1581065"/>
            <a:ext cx="6873489" cy="5162636"/>
            <a:chOff x="627062" y="1498600"/>
            <a:chExt cx="7229475" cy="538162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7062" y="1498600"/>
              <a:ext cx="7229475" cy="538162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7386637" y="1535905"/>
              <a:ext cx="469900" cy="50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FF"/>
                  </a:solidFill>
                </a:rPr>
                <a:t>2</a:t>
              </a:r>
              <a:endParaRPr lang="en-CA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12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Of The Random Library/Module</a:t>
            </a:r>
            <a:endParaRPr lang="en-CA" dirty="0"/>
          </a:p>
          <a:p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726731" y="1577031"/>
            <a:ext cx="7105650" cy="4000500"/>
            <a:chOff x="2543175" y="1428750"/>
            <a:chExt cx="7105650" cy="40005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43175" y="1428750"/>
              <a:ext cx="7105650" cy="40005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9178925" y="1428750"/>
              <a:ext cx="469900" cy="50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</a:rPr>
                <a:t>3</a:t>
              </a:r>
              <a:endParaRPr lang="en-CA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032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Sixth </a:t>
            </a:r>
            <a:r>
              <a:rPr lang="en-US" b="1" dirty="0" smtClean="0"/>
              <a:t>reason, </a:t>
            </a:r>
            <a:r>
              <a:rPr lang="en-US" b="1" dirty="0" smtClean="0"/>
              <a:t>it simplifies things.</a:t>
            </a:r>
            <a:endParaRPr lang="en-US" dirty="0" smtClean="0"/>
          </a:p>
          <a:p>
            <a:pPr lvl="1"/>
            <a:r>
              <a:rPr lang="en-US" dirty="0" smtClean="0"/>
              <a:t>Increased readability: Allows you to focus </a:t>
            </a:r>
            <a:r>
              <a:rPr lang="en-US" dirty="0"/>
              <a:t>on one part of a program at a time (thus reduced </a:t>
            </a:r>
            <a:r>
              <a:rPr lang="en-US" dirty="0" smtClean="0"/>
              <a:t>complexity).</a:t>
            </a:r>
          </a:p>
          <a:p>
            <a:pPr lvl="1"/>
            <a:r>
              <a:rPr lang="en-US" dirty="0" smtClean="0"/>
              <a:t>Program design/implementation is easier: </a:t>
            </a:r>
          </a:p>
          <a:p>
            <a:pPr lvl="2"/>
            <a:r>
              <a:rPr lang="en-US" altLang="en-US" dirty="0" smtClean="0"/>
              <a:t>Sometimes </a:t>
            </a:r>
            <a:r>
              <a:rPr lang="en-US" altLang="en-US" dirty="0"/>
              <a:t>you will have to write a program for a large and/or complex </a:t>
            </a:r>
            <a:r>
              <a:rPr lang="en-US" altLang="en-US" dirty="0" smtClean="0"/>
              <a:t>problem.</a:t>
            </a:r>
          </a:p>
          <a:p>
            <a:pPr lvl="2"/>
            <a:r>
              <a:rPr lang="en-US" altLang="en-US" dirty="0" smtClean="0"/>
              <a:t>One </a:t>
            </a:r>
            <a:r>
              <a:rPr lang="en-US" altLang="en-US" dirty="0"/>
              <a:t>technique employed in this type of situation is the </a:t>
            </a:r>
            <a:r>
              <a:rPr lang="en-US" altLang="en-US" dirty="0" smtClean="0"/>
              <a:t>top-down </a:t>
            </a:r>
            <a:r>
              <a:rPr lang="en-US" altLang="en-US" dirty="0"/>
              <a:t>approach to </a:t>
            </a:r>
            <a:r>
              <a:rPr lang="en-US" altLang="en-US" dirty="0" smtClean="0"/>
              <a:t>design (coming later in the functional decomposition notes)</a:t>
            </a:r>
          </a:p>
          <a:p>
            <a:pPr lvl="3"/>
            <a:r>
              <a:rPr lang="en-US" altLang="en-US" dirty="0" smtClean="0"/>
              <a:t>The </a:t>
            </a:r>
            <a:r>
              <a:rPr lang="en-US" altLang="en-US" dirty="0"/>
              <a:t>main advantage is that it reduces the complexity of the problem because you only have to work on it a portion at a time.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46640" y="4288178"/>
            <a:ext cx="4024668" cy="2455523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marL="174625" lvl="1"/>
            <a:r>
              <a:rPr lang="en-US" dirty="0">
                <a:solidFill>
                  <a:srgbClr val="FFFFFF"/>
                </a:solidFill>
              </a:rPr>
              <a:t>Functional decomposition goes hand-in-hand with good programming style and proper documentation.</a:t>
            </a:r>
          </a:p>
          <a:p>
            <a:pPr marL="360363" lvl="1" indent="-1857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If you apply good </a:t>
            </a:r>
            <a:r>
              <a:rPr lang="en-US" dirty="0" smtClean="0">
                <a:solidFill>
                  <a:srgbClr val="FFFFFF"/>
                </a:solidFill>
              </a:rPr>
              <a:t>style introduced in this section (e.g. each function implements a single well-defined task – more on this later</a:t>
            </a:r>
            <a:r>
              <a:rPr lang="en-US" dirty="0">
                <a:solidFill>
                  <a:srgbClr val="FFFFFF"/>
                </a:solidFill>
              </a:rPr>
              <a:t>) it helps make it clear </a:t>
            </a:r>
            <a:r>
              <a:rPr lang="en-US" dirty="0" smtClean="0">
                <a:solidFill>
                  <a:srgbClr val="FFFFFF"/>
                </a:solidFill>
              </a:rPr>
              <a:t> which function you should be looking at when you want to use pre-written code.</a:t>
            </a:r>
            <a:endParaRPr lang="en-US" dirty="0">
              <a:solidFill>
                <a:srgbClr val="FFFFFF"/>
              </a:solidFill>
            </a:endParaRPr>
          </a:p>
          <a:p>
            <a:pPr marL="360363" lvl="1" indent="-1857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Proper documentation indicates how a function should and should not be used.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8543" y="4654938"/>
            <a:ext cx="2559926" cy="5092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543" y="5164172"/>
            <a:ext cx="3201057" cy="44438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28543" y="4367276"/>
            <a:ext cx="1702676" cy="26275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/>
              <a:t>Java ‘String</a:t>
            </a:r>
            <a:r>
              <a:rPr lang="en-US" sz="1800" dirty="0" smtClean="0"/>
              <a:t>’</a:t>
            </a:r>
            <a:endParaRPr lang="en-CA" sz="18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5057116" y="5776050"/>
            <a:ext cx="3246055" cy="28601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/>
              <a:t>Example function (you could write)</a:t>
            </a:r>
            <a:endParaRPr lang="en-CA" b="1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5057116" y="6062068"/>
            <a:ext cx="3905320" cy="740979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u="sng" dirty="0" smtClean="0">
                <a:latin typeface="Consolas" panose="020B0609020204030204" pitchFamily="49" charset="0"/>
              </a:rPr>
              <a:t>d</a:t>
            </a:r>
            <a:r>
              <a:rPr lang="en-US" sz="1200" u="sng" dirty="0" smtClean="0">
                <a:latin typeface="Consolas" panose="020B0609020204030204" pitchFamily="49" charset="0"/>
              </a:rPr>
              <a:t>ivide(</a:t>
            </a:r>
            <a:r>
              <a:rPr lang="en-US" sz="1200" u="sng" dirty="0" err="1" smtClean="0">
                <a:latin typeface="Consolas" panose="020B0609020204030204" pitchFamily="49" charset="0"/>
              </a:rPr>
              <a:t>float,float</a:t>
            </a:r>
            <a:r>
              <a:rPr lang="en-US" sz="1200" u="sng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Parameters: two floating point numbers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Returns: a float (quotient of the numbers)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Assumptions: 2</a:t>
            </a:r>
            <a:r>
              <a:rPr lang="en-US" sz="1200" baseline="30000" dirty="0" smtClean="0">
                <a:latin typeface="Consolas" panose="020B0609020204030204" pitchFamily="49" charset="0"/>
              </a:rPr>
              <a:t>nd</a:t>
            </a:r>
            <a:r>
              <a:rPr lang="en-US" sz="1200" dirty="0" smtClean="0">
                <a:latin typeface="Consolas" panose="020B0609020204030204" pitchFamily="49" charset="0"/>
              </a:rPr>
              <a:t> parameter not zero.</a:t>
            </a:r>
            <a:endParaRPr lang="en-CA" sz="12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16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Writing Your Own Functions: Why Do It?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Seventh </a:t>
            </a:r>
            <a:r>
              <a:rPr lang="en-US" altLang="en-US" b="1" dirty="0" smtClean="0"/>
              <a:t>reason</a:t>
            </a:r>
            <a:r>
              <a:rPr lang="en-US" altLang="en-US" dirty="0" smtClean="0"/>
              <a:t>: </a:t>
            </a:r>
            <a:r>
              <a:rPr lang="en-US" altLang="en-US" dirty="0" smtClean="0"/>
              <a:t>t</a:t>
            </a:r>
            <a:r>
              <a:rPr lang="en-US" dirty="0" smtClean="0"/>
              <a:t>esting </a:t>
            </a:r>
            <a:r>
              <a:rPr lang="en-US" dirty="0"/>
              <a:t>and debugging is easier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altLang="en-US" dirty="0"/>
              <a:t>The code </a:t>
            </a:r>
            <a:r>
              <a:rPr lang="en-US" altLang="en-US" dirty="0" smtClean="0"/>
              <a:t>is </a:t>
            </a:r>
            <a:r>
              <a:rPr lang="en-US" altLang="en-US" dirty="0"/>
              <a:t>confined to </a:t>
            </a:r>
            <a:r>
              <a:rPr lang="en-US" altLang="en-US" dirty="0" smtClean="0"/>
              <a:t>just one function (the one being tested) </a:t>
            </a:r>
            <a:r>
              <a:rPr lang="en-US" altLang="en-US" dirty="0"/>
              <a:t>so fewer cases are required, complexity is reduced.</a:t>
            </a:r>
          </a:p>
          <a:p>
            <a:pPr lvl="1"/>
            <a:r>
              <a:rPr lang="en-US" altLang="en-US" dirty="0"/>
              <a:t>This of course makes debugging </a:t>
            </a:r>
            <a:r>
              <a:rPr lang="en-US" altLang="en-US" dirty="0" smtClean="0"/>
              <a:t>easier.</a:t>
            </a:r>
            <a:endParaRPr lang="en-US" altLang="en-US" dirty="0"/>
          </a:p>
          <a:p>
            <a:pPr lvl="2"/>
            <a:r>
              <a:rPr lang="en-US" altLang="en-US" dirty="0"/>
              <a:t>A smaller amount of code </a:t>
            </a:r>
            <a:r>
              <a:rPr lang="en-US" altLang="en-US" dirty="0" smtClean="0"/>
              <a:t>needs to be debugged (one </a:t>
            </a:r>
            <a:r>
              <a:rPr lang="en-US" altLang="en-US" dirty="0"/>
              <a:t>function instead of the whole program – if you avoid bad style practices such as declaring variables global with write access) to trace through and fix during a particular session.</a:t>
            </a:r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208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Know This Summary: Benefits of Functional Decomposition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Allows for code </a:t>
            </a:r>
            <a:r>
              <a:rPr lang="en-US" sz="2000" dirty="0" smtClean="0"/>
              <a:t>reuse.</a:t>
            </a:r>
            <a:endParaRPr lang="en-US" sz="2000" dirty="0"/>
          </a:p>
          <a:p>
            <a:r>
              <a:rPr lang="en-US" sz="2000" dirty="0"/>
              <a:t>Makes the program easier to </a:t>
            </a:r>
            <a:r>
              <a:rPr lang="en-US" sz="2000" dirty="0" smtClean="0"/>
              <a:t>maintain.</a:t>
            </a:r>
            <a:endParaRPr lang="en-US" sz="2000" dirty="0"/>
          </a:p>
          <a:p>
            <a:r>
              <a:rPr lang="en-US" sz="2000" dirty="0"/>
              <a:t>Decouples your code (just use it without knowing inner details</a:t>
            </a:r>
            <a:r>
              <a:rPr lang="en-US" sz="2000" dirty="0" smtClean="0"/>
              <a:t>).</a:t>
            </a:r>
            <a:endParaRPr lang="en-US" sz="2000" dirty="0"/>
          </a:p>
          <a:p>
            <a:r>
              <a:rPr lang="en-US" sz="2000" dirty="0"/>
              <a:t>Simplifies the design, implementation and tracing/reading of </a:t>
            </a:r>
            <a:r>
              <a:rPr lang="en-US" sz="2000" dirty="0" smtClean="0"/>
              <a:t>code.</a:t>
            </a:r>
            <a:endParaRPr lang="en-US" sz="2000" dirty="0"/>
          </a:p>
          <a:p>
            <a:r>
              <a:rPr lang="en-US" sz="2000" dirty="0"/>
              <a:t>Testing and debugging is </a:t>
            </a:r>
            <a:r>
              <a:rPr lang="en-US" sz="2000" dirty="0" smtClean="0"/>
              <a:t>easier.</a:t>
            </a:r>
            <a:endParaRPr lang="en-US" sz="20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4141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Simplying</a:t>
            </a:r>
            <a:r>
              <a:rPr lang="en-US" dirty="0" smtClean="0"/>
              <a:t> A Problem With Functional Decomposition</a:t>
            </a:r>
            <a:endParaRPr lang="en-CA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27561" y="1819275"/>
            <a:ext cx="1636712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Main tasks to be fulfilled by the program</a:t>
            </a:r>
            <a:endParaRPr lang="en-CA" altLang="en-US" sz="1600" dirty="0"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78318" y="3314551"/>
            <a:ext cx="1636712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Important subtask #1</a:t>
            </a:r>
            <a:endParaRPr lang="en-CA" altLang="en-US" sz="1600" dirty="0">
              <a:latin typeface="Arial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694468" y="3293914"/>
            <a:ext cx="1635125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Important subtask #2</a:t>
            </a:r>
            <a:endParaRPr lang="en-CA" altLang="en-US" sz="1600" dirty="0">
              <a:latin typeface="Arial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858230" y="3293914"/>
            <a:ext cx="1635125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Important subtask #3</a:t>
            </a:r>
            <a:endParaRPr lang="en-CA" altLang="en-US" sz="1600" dirty="0">
              <a:latin typeface="Arial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11733" y="5059879"/>
            <a:ext cx="1635125" cy="801687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Function #1</a:t>
            </a:r>
            <a:endParaRPr lang="en-CA" altLang="en-US" sz="1600" dirty="0">
              <a:latin typeface="Arial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569555" y="3430143"/>
            <a:ext cx="11176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 type="none" w="sm" len="sm"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…Etc.</a:t>
            </a:r>
            <a:endParaRPr lang="en-CA" altLang="en-US" sz="1600" dirty="0">
              <a:latin typeface="Arial" charset="0"/>
            </a:endParaRPr>
          </a:p>
        </p:txBody>
      </p:sp>
      <p:cxnSp>
        <p:nvCxnSpPr>
          <p:cNvPr id="10" name="Straight Connector 11"/>
          <p:cNvCxnSpPr>
            <a:cxnSpLocks noChangeShapeType="1"/>
            <a:stCxn id="4" idx="2"/>
            <a:endCxn id="5" idx="0"/>
          </p:cNvCxnSpPr>
          <p:nvPr/>
        </p:nvCxnSpPr>
        <p:spPr bwMode="auto">
          <a:xfrm flipH="1">
            <a:off x="1296674" y="2622550"/>
            <a:ext cx="3249243" cy="692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3"/>
          <p:cNvCxnSpPr>
            <a:cxnSpLocks noChangeShapeType="1"/>
            <a:stCxn id="4" idx="2"/>
            <a:endCxn id="6" idx="0"/>
          </p:cNvCxnSpPr>
          <p:nvPr/>
        </p:nvCxnSpPr>
        <p:spPr bwMode="auto">
          <a:xfrm flipH="1">
            <a:off x="3512031" y="2622550"/>
            <a:ext cx="1033886" cy="6713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5"/>
          <p:cNvCxnSpPr>
            <a:cxnSpLocks noChangeShapeType="1"/>
            <a:stCxn id="4" idx="2"/>
            <a:endCxn id="7" idx="0"/>
          </p:cNvCxnSpPr>
          <p:nvPr/>
        </p:nvCxnSpPr>
        <p:spPr bwMode="auto">
          <a:xfrm>
            <a:off x="4545917" y="2622550"/>
            <a:ext cx="1129876" cy="6713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1915004" y="5065343"/>
            <a:ext cx="1636713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Function #2</a:t>
            </a:r>
            <a:endParaRPr lang="en-CA" altLang="en-US" sz="1600" dirty="0">
              <a:latin typeface="Arial" charset="0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3729148" y="5065343"/>
            <a:ext cx="1635125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Function #3</a:t>
            </a:r>
            <a:endParaRPr lang="en-CA" altLang="en-US" sz="1600" dirty="0">
              <a:latin typeface="Arial" charset="0"/>
            </a:endParaRP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5715349" y="5059879"/>
            <a:ext cx="11176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 type="none" w="sm" len="sm"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…Etc.</a:t>
            </a:r>
            <a:endParaRPr lang="en-CA" altLang="en-US" sz="1600" dirty="0">
              <a:latin typeface="Arial" charset="0"/>
            </a:endParaRPr>
          </a:p>
        </p:txBody>
      </p:sp>
      <p:cxnSp>
        <p:nvCxnSpPr>
          <p:cNvPr id="16" name="Straight Connector 21"/>
          <p:cNvCxnSpPr>
            <a:cxnSpLocks noChangeShapeType="1"/>
            <a:stCxn id="5" idx="2"/>
            <a:endCxn id="8" idx="0"/>
          </p:cNvCxnSpPr>
          <p:nvPr/>
        </p:nvCxnSpPr>
        <p:spPr bwMode="auto">
          <a:xfrm flipH="1">
            <a:off x="929296" y="4117826"/>
            <a:ext cx="367378" cy="9420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23"/>
          <p:cNvCxnSpPr>
            <a:cxnSpLocks noChangeShapeType="1"/>
            <a:stCxn id="5" idx="2"/>
            <a:endCxn id="13" idx="0"/>
          </p:cNvCxnSpPr>
          <p:nvPr/>
        </p:nvCxnSpPr>
        <p:spPr bwMode="auto">
          <a:xfrm>
            <a:off x="1296674" y="4117826"/>
            <a:ext cx="1436687" cy="94751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25"/>
          <p:cNvCxnSpPr>
            <a:cxnSpLocks noChangeShapeType="1"/>
            <a:stCxn id="5" idx="2"/>
            <a:endCxn id="14" idx="0"/>
          </p:cNvCxnSpPr>
          <p:nvPr/>
        </p:nvCxnSpPr>
        <p:spPr bwMode="auto">
          <a:xfrm>
            <a:off x="1296674" y="4117826"/>
            <a:ext cx="3250037" cy="94751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27"/>
          <p:cNvCxnSpPr>
            <a:cxnSpLocks noChangeShapeType="1"/>
            <a:stCxn id="5" idx="2"/>
          </p:cNvCxnSpPr>
          <p:nvPr/>
        </p:nvCxnSpPr>
        <p:spPr bwMode="auto">
          <a:xfrm>
            <a:off x="1296674" y="4117826"/>
            <a:ext cx="4872035" cy="101736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36"/>
          <p:cNvCxnSpPr>
            <a:cxnSpLocks noChangeShapeType="1"/>
            <a:stCxn id="6" idx="2"/>
          </p:cNvCxnSpPr>
          <p:nvPr/>
        </p:nvCxnSpPr>
        <p:spPr bwMode="auto">
          <a:xfrm rot="5400000">
            <a:off x="3296130" y="4236889"/>
            <a:ext cx="3556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39"/>
          <p:cNvCxnSpPr>
            <a:cxnSpLocks noChangeShapeType="1"/>
            <a:stCxn id="6" idx="2"/>
          </p:cNvCxnSpPr>
          <p:nvPr/>
        </p:nvCxnSpPr>
        <p:spPr bwMode="auto">
          <a:xfrm rot="16200000" flipH="1">
            <a:off x="3438212" y="4171007"/>
            <a:ext cx="334962" cy="187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42"/>
          <p:cNvCxnSpPr>
            <a:cxnSpLocks noChangeShapeType="1"/>
            <a:stCxn id="6" idx="2"/>
          </p:cNvCxnSpPr>
          <p:nvPr/>
        </p:nvCxnSpPr>
        <p:spPr bwMode="auto">
          <a:xfrm rot="16200000" flipH="1">
            <a:off x="3610455" y="3998764"/>
            <a:ext cx="274637" cy="471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46"/>
          <p:cNvCxnSpPr>
            <a:cxnSpLocks noChangeShapeType="1"/>
          </p:cNvCxnSpPr>
          <p:nvPr/>
        </p:nvCxnSpPr>
        <p:spPr bwMode="auto">
          <a:xfrm rot="10800000" flipV="1">
            <a:off x="5351146" y="4098777"/>
            <a:ext cx="293687" cy="284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47"/>
          <p:cNvCxnSpPr>
            <a:cxnSpLocks noChangeShapeType="1"/>
          </p:cNvCxnSpPr>
          <p:nvPr/>
        </p:nvCxnSpPr>
        <p:spPr bwMode="auto">
          <a:xfrm rot="5400000">
            <a:off x="5454333" y="4217839"/>
            <a:ext cx="3556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48"/>
          <p:cNvCxnSpPr>
            <a:cxnSpLocks noChangeShapeType="1"/>
          </p:cNvCxnSpPr>
          <p:nvPr/>
        </p:nvCxnSpPr>
        <p:spPr bwMode="auto">
          <a:xfrm rot="16200000" flipH="1">
            <a:off x="5597208" y="4151164"/>
            <a:ext cx="334963" cy="188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49"/>
          <p:cNvCxnSpPr>
            <a:cxnSpLocks noChangeShapeType="1"/>
          </p:cNvCxnSpPr>
          <p:nvPr/>
        </p:nvCxnSpPr>
        <p:spPr bwMode="auto">
          <a:xfrm rot="16200000" flipH="1">
            <a:off x="5769452" y="3978920"/>
            <a:ext cx="274638" cy="473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Rectangle 26"/>
          <p:cNvSpPr/>
          <p:nvPr/>
        </p:nvSpPr>
        <p:spPr>
          <a:xfrm>
            <a:off x="111733" y="6452988"/>
            <a:ext cx="861838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Similar to creating a document: don’t start coding until you are done decomposing the structure.</a:t>
            </a:r>
          </a:p>
        </p:txBody>
      </p:sp>
    </p:spTree>
    <p:extLst>
      <p:ext uri="{BB962C8B-B14F-4D97-AF65-F5344CB8AC3E}">
        <p14:creationId xmlns:p14="http://schemas.microsoft.com/office/powerpoint/2010/main" val="166146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dirty="0" smtClean="0"/>
              <a:t>Things Needed In Order To Use Functions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14300" indent="-114300" eaLnBrk="1" hangingPunct="1"/>
            <a:r>
              <a:rPr lang="en-CA" altLang="en-US" sz="2400" dirty="0" smtClean="0"/>
              <a:t>Function call (you’ve done this before)</a:t>
            </a:r>
          </a:p>
          <a:p>
            <a:pPr marL="457200" lvl="1" eaLnBrk="1" hangingPunct="1"/>
            <a:r>
              <a:rPr lang="en-CA" altLang="en-US" sz="2000" dirty="0" smtClean="0"/>
              <a:t>Actually running (executing) the function.</a:t>
            </a:r>
          </a:p>
          <a:p>
            <a:pPr marL="457200" lvl="1" eaLnBrk="1" hangingPunct="1"/>
            <a:r>
              <a:rPr lang="en-CA" altLang="en-US" sz="2000" dirty="0" smtClean="0"/>
              <a:t>You have already done this second part many times because up to this point you have been using functions that have already been defined by someone else e.g., </a:t>
            </a:r>
            <a:r>
              <a:rPr lang="en-CA" altLang="en-US" sz="2000" dirty="0" smtClean="0">
                <a:latin typeface="Consolas" pitchFamily="49" charset="0"/>
              </a:rPr>
              <a:t>print(), input()</a:t>
            </a:r>
          </a:p>
          <a:p>
            <a:pPr marL="114300" indent="-114300" eaLnBrk="1" hangingPunct="1"/>
            <a:r>
              <a:rPr lang="en-CA" altLang="en-US" sz="2400" dirty="0"/>
              <a:t>Function </a:t>
            </a:r>
            <a:r>
              <a:rPr lang="en-CA" altLang="en-US" sz="2400" dirty="0" smtClean="0"/>
              <a:t>definition (this is what you will learn)</a:t>
            </a:r>
            <a:endParaRPr lang="en-CA" altLang="en-US" sz="2400" dirty="0"/>
          </a:p>
          <a:p>
            <a:pPr marL="457200" lvl="1" eaLnBrk="1" hangingPunct="1"/>
            <a:r>
              <a:rPr lang="en-CA" altLang="en-US" sz="2000" dirty="0"/>
              <a:t>Instructions that indicate what the function will do when it runs.</a:t>
            </a:r>
          </a:p>
          <a:p>
            <a:pPr marL="457200" lvl="1" eaLnBrk="1" hangingPunct="1"/>
            <a:r>
              <a:rPr lang="en-US" altLang="en-US" sz="2000" dirty="0"/>
              <a:t>Before this section: you have used built-in python functions (with their instructions already </a:t>
            </a:r>
            <a:r>
              <a:rPr lang="en-US" altLang="en-US" sz="2000" dirty="0" smtClean="0"/>
              <a:t>written by someone else).</a:t>
            </a:r>
            <a:endParaRPr lang="en-US" altLang="en-US" sz="2000" dirty="0"/>
          </a:p>
          <a:p>
            <a:pPr marL="457200" lvl="1" eaLnBrk="1" hangingPunct="1"/>
            <a:r>
              <a:rPr lang="en-US" altLang="en-US" sz="2000" dirty="0"/>
              <a:t>In this section: you will learn how to write the instructions inside a function </a:t>
            </a:r>
            <a:r>
              <a:rPr lang="en-US" altLang="en-US" sz="2000" dirty="0" smtClean="0"/>
              <a:t>body which </a:t>
            </a:r>
            <a:r>
              <a:rPr lang="en-US" altLang="en-US" sz="2000" dirty="0"/>
              <a:t>execute when that function runs.</a:t>
            </a:r>
            <a:endParaRPr lang="en-CA" altLang="en-US" sz="2000" dirty="0"/>
          </a:p>
          <a:p>
            <a:pPr marL="457200" lvl="1" eaLnBrk="1" hangingPunct="1"/>
            <a:endParaRPr lang="en-CA" altLang="en-US" sz="2000" dirty="0" smtClean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0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dirty="0" smtClean="0"/>
              <a:t>Functions (Basic Case: No parameters/Inputs)</a:t>
            </a:r>
          </a:p>
        </p:txBody>
      </p:sp>
      <p:sp>
        <p:nvSpPr>
          <p:cNvPr id="25603" name="AutoShape 5"/>
          <p:cNvSpPr>
            <a:spLocks noChangeArrowheads="1"/>
          </p:cNvSpPr>
          <p:nvPr/>
        </p:nvSpPr>
        <p:spPr bwMode="auto">
          <a:xfrm>
            <a:off x="3203575" y="1341438"/>
            <a:ext cx="2374900" cy="1066800"/>
          </a:xfrm>
          <a:prstGeom prst="irregularSeal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algn="ctr" eaLnBrk="1" hangingPunct="1">
              <a:spcBef>
                <a:spcPct val="20000"/>
              </a:spcBef>
            </a:pPr>
            <a:r>
              <a:rPr lang="en-CA" altLang="en-US" sz="2000" dirty="0">
                <a:latin typeface="Arial" charset="0"/>
              </a:rPr>
              <a:t>Function call</a:t>
            </a:r>
          </a:p>
        </p:txBody>
      </p:sp>
      <p:sp>
        <p:nvSpPr>
          <p:cNvPr id="25604" name="AutoShape 6"/>
          <p:cNvSpPr>
            <a:spLocks noChangeArrowheads="1"/>
          </p:cNvSpPr>
          <p:nvPr/>
        </p:nvSpPr>
        <p:spPr bwMode="auto">
          <a:xfrm>
            <a:off x="3995738" y="2349500"/>
            <a:ext cx="762000" cy="1800225"/>
          </a:xfrm>
          <a:prstGeom prst="downArrow">
            <a:avLst>
              <a:gd name="adj1" fmla="val 50000"/>
              <a:gd name="adj2" fmla="val 5906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algn="ctr" eaLnBrk="1" hangingPunct="1">
              <a:spcBef>
                <a:spcPct val="50000"/>
              </a:spcBef>
            </a:pPr>
            <a:endParaRPr lang="en-CA" altLang="en-US" sz="2000" dirty="0">
              <a:latin typeface="Arial" charset="0"/>
            </a:endParaRPr>
          </a:p>
        </p:txBody>
      </p:sp>
      <p:grpSp>
        <p:nvGrpSpPr>
          <p:cNvPr id="25605" name="Group 19"/>
          <p:cNvGrpSpPr>
            <a:grpSpLocks/>
          </p:cNvGrpSpPr>
          <p:nvPr/>
        </p:nvGrpSpPr>
        <p:grpSpPr bwMode="auto">
          <a:xfrm>
            <a:off x="2411413" y="4149725"/>
            <a:ext cx="4038600" cy="1295400"/>
            <a:chOff x="1584" y="2592"/>
            <a:chExt cx="2544" cy="816"/>
          </a:xfrm>
        </p:grpSpPr>
        <p:sp>
          <p:nvSpPr>
            <p:cNvPr id="25606" name="Line 3"/>
            <p:cNvSpPr>
              <a:spLocks noChangeShapeType="1"/>
            </p:cNvSpPr>
            <p:nvPr/>
          </p:nvSpPr>
          <p:spPr bwMode="auto">
            <a:xfrm>
              <a:off x="1584" y="259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 dirty="0"/>
            </a:p>
          </p:txBody>
        </p:sp>
        <p:sp>
          <p:nvSpPr>
            <p:cNvPr id="25607" name="Line 4"/>
            <p:cNvSpPr>
              <a:spLocks noChangeShapeType="1"/>
            </p:cNvSpPr>
            <p:nvPr/>
          </p:nvSpPr>
          <p:spPr bwMode="auto">
            <a:xfrm>
              <a:off x="4128" y="259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 dirty="0"/>
            </a:p>
          </p:txBody>
        </p:sp>
        <p:sp>
          <p:nvSpPr>
            <p:cNvPr id="25608" name="Line 7"/>
            <p:cNvSpPr>
              <a:spLocks noChangeShapeType="1"/>
            </p:cNvSpPr>
            <p:nvPr/>
          </p:nvSpPr>
          <p:spPr bwMode="auto">
            <a:xfrm>
              <a:off x="1584" y="2592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 dirty="0"/>
            </a:p>
          </p:txBody>
        </p:sp>
        <p:sp>
          <p:nvSpPr>
            <p:cNvPr id="25609" name="Line 17"/>
            <p:cNvSpPr>
              <a:spLocks noChangeShapeType="1"/>
            </p:cNvSpPr>
            <p:nvPr/>
          </p:nvSpPr>
          <p:spPr bwMode="auto">
            <a:xfrm>
              <a:off x="1584" y="3408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 dirty="0"/>
            </a:p>
          </p:txBody>
        </p:sp>
        <p:sp>
          <p:nvSpPr>
            <p:cNvPr id="25610" name="Text Box 18"/>
            <p:cNvSpPr txBox="1">
              <a:spLocks noChangeArrowheads="1"/>
            </p:cNvSpPr>
            <p:nvPr/>
          </p:nvSpPr>
          <p:spPr bwMode="auto">
            <a:xfrm>
              <a:off x="1968" y="2880"/>
              <a:ext cx="182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CA" altLang="en-US" sz="2000" dirty="0">
                  <a:latin typeface="Arial" charset="0"/>
                </a:rPr>
                <a:t>Function definition</a:t>
              </a:r>
            </a:p>
          </p:txBody>
        </p:sp>
      </p:grpSp>
      <p:sp>
        <p:nvSpPr>
          <p:cNvPr id="2" name="Rectangle 1"/>
          <p:cNvSpPr/>
          <p:nvPr/>
        </p:nvSpPr>
        <p:spPr bwMode="auto">
          <a:xfrm>
            <a:off x="6370638" y="2029620"/>
            <a:ext cx="2617788" cy="124936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You’ve already called prebuilt functions and passed no arguments e.g. </a:t>
            </a:r>
            <a:r>
              <a:rPr lang="en-US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print(), input()</a:t>
            </a:r>
            <a:endParaRPr lang="en-CA" sz="1600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7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dirty="0" smtClean="0"/>
              <a:t>Defining A Function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2400" b="1" dirty="0" smtClean="0"/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itchFamily="49" charset="0"/>
              </a:rPr>
              <a:t>    def </a:t>
            </a:r>
            <a:r>
              <a:rPr lang="en-CA" altLang="en-US" sz="1800" i="1" dirty="0" smtClean="0">
                <a:latin typeface="Consolas" pitchFamily="49" charset="0"/>
              </a:rPr>
              <a:t>&lt;function name&gt;</a:t>
            </a:r>
            <a:r>
              <a:rPr lang="en-CA" altLang="en-US" sz="1800" i="1" baseline="30000" dirty="0" smtClean="0">
                <a:latin typeface="Consolas" pitchFamily="49" charset="0"/>
              </a:rPr>
              <a:t>1</a:t>
            </a:r>
            <a:r>
              <a:rPr lang="en-CA" altLang="en-US" sz="1800" dirty="0" smtClean="0">
                <a:latin typeface="Consolas" pitchFamily="49" charset="0"/>
              </a:rPr>
              <a:t>():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itchFamily="49" charset="0"/>
              </a:rPr>
              <a:t>        body</a:t>
            </a:r>
            <a:r>
              <a:rPr lang="en-CA" altLang="en-US" sz="1800" baseline="30000" dirty="0" smtClean="0">
                <a:latin typeface="Consolas" pitchFamily="49" charset="0"/>
              </a:rPr>
              <a:t>2</a:t>
            </a:r>
            <a:endParaRPr lang="en-CA" altLang="en-US" sz="1800" dirty="0" smtClean="0">
              <a:latin typeface="Arial" charset="0"/>
            </a:endParaRPr>
          </a:p>
          <a:p>
            <a:pPr eaLnBrk="1" hangingPunct="1"/>
            <a:r>
              <a:rPr lang="en-CA" altLang="en-US" sz="2400" b="1" dirty="0" smtClean="0"/>
              <a:t>Example: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def </a:t>
            </a: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    print ("Displaying instructions on how to use the 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      program")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r>
              <a:rPr lang="en-US" altLang="en-US" sz="2200" u="sng" dirty="0" smtClean="0">
                <a:cs typeface="Calibri" panose="020F0502020204030204" pitchFamily="34" charset="0"/>
              </a:rPr>
              <a:t>You don’t </a:t>
            </a:r>
            <a:r>
              <a:rPr lang="en-US" altLang="en-US" sz="2200" dirty="0" smtClean="0">
                <a:cs typeface="Calibri" panose="020F0502020204030204" pitchFamily="34" charset="0"/>
              </a:rPr>
              <a:t>need to define prebuilt functions because some else has defined the code for you.</a:t>
            </a:r>
          </a:p>
          <a:p>
            <a:pPr eaLnBrk="1" hangingPunct="1"/>
            <a:endParaRPr lang="en-CA" altLang="en-US" dirty="0" smtClean="0">
              <a:latin typeface="Arial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4897" y="5688449"/>
            <a:ext cx="8763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marL="90488" indent="-90488" eaLnBrk="1" hangingPunct="1">
              <a:spcBef>
                <a:spcPct val="50000"/>
              </a:spcBef>
            </a:pPr>
            <a:r>
              <a:rPr lang="en-US" altLang="en-US" sz="1400" dirty="0" smtClean="0">
                <a:latin typeface="Arial" charset="0"/>
              </a:rPr>
              <a:t>1 Functions should be named according to the rules for naming variables (all lower case alphabetic, separate multiple words via camel case or by using an underscore).</a:t>
            </a:r>
          </a:p>
          <a:p>
            <a:pPr marL="90488" indent="-90488" eaLnBrk="1" hangingPunct="1">
              <a:spcBef>
                <a:spcPct val="50000"/>
              </a:spcBef>
            </a:pPr>
            <a:r>
              <a:rPr lang="en-US" altLang="en-US" sz="1400" dirty="0" smtClean="0">
                <a:latin typeface="Arial" charset="0"/>
              </a:rPr>
              <a:t>2 Body </a:t>
            </a:r>
            <a:r>
              <a:rPr lang="en-US" altLang="en-US" sz="1400" dirty="0">
                <a:latin typeface="Arial" charset="0"/>
              </a:rPr>
              <a:t>= the instruction or group of instructions that execute when the function executes (when called</a:t>
            </a:r>
            <a:r>
              <a:rPr lang="en-US" altLang="en-US" sz="1400" dirty="0" smtClean="0">
                <a:latin typeface="Arial" charset="0"/>
              </a:rPr>
              <a:t>).</a:t>
            </a:r>
          </a:p>
          <a:p>
            <a:pPr marL="180975" indent="-180975" eaLnBrk="1" hangingPunct="1">
              <a:spcBef>
                <a:spcPct val="50000"/>
              </a:spcBef>
            </a:pPr>
            <a:r>
              <a:rPr lang="en-US" altLang="en-US" sz="1400" dirty="0">
                <a:latin typeface="Arial" charset="0"/>
              </a:rPr>
              <a:t> </a:t>
            </a:r>
            <a:r>
              <a:rPr lang="en-US" altLang="en-US" sz="1400" dirty="0" smtClean="0">
                <a:latin typeface="Arial" charset="0"/>
              </a:rPr>
              <a:t>  The </a:t>
            </a:r>
            <a:r>
              <a:rPr lang="en-US" altLang="en-US" sz="1400" dirty="0">
                <a:latin typeface="Arial" charset="0"/>
              </a:rPr>
              <a:t>rule in Python for specifying the body is to use indentation.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945" t="23105" r="20344" b="30696"/>
          <a:stretch/>
        </p:blipFill>
        <p:spPr>
          <a:xfrm>
            <a:off x="691978" y="4672406"/>
            <a:ext cx="5566653" cy="92520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9227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smtClean="0"/>
              <a:t>Calling A Function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2400" b="1" dirty="0" smtClean="0"/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2000" dirty="0" smtClean="0">
                <a:latin typeface="Consolas" pitchFamily="49" charset="0"/>
              </a:rPr>
              <a:t>     &lt;</a:t>
            </a:r>
            <a:r>
              <a:rPr lang="en-CA" altLang="en-US" sz="2000" i="1" dirty="0" smtClean="0">
                <a:latin typeface="Consolas" pitchFamily="49" charset="0"/>
              </a:rPr>
              <a:t>function name&gt;</a:t>
            </a:r>
            <a:r>
              <a:rPr lang="en-CA" altLang="en-US" sz="2000" dirty="0" smtClean="0">
                <a:latin typeface="Consolas" pitchFamily="49" charset="0"/>
              </a:rPr>
              <a:t>()</a:t>
            </a:r>
            <a:endParaRPr lang="en-CA" altLang="en-US" sz="2400" dirty="0" smtClean="0"/>
          </a:p>
          <a:p>
            <a:pPr eaLnBrk="1" hangingPunct="1"/>
            <a:r>
              <a:rPr lang="en-CA" altLang="en-US" sz="2400" b="1" dirty="0" smtClean="0"/>
              <a:t>Example</a:t>
            </a:r>
            <a:r>
              <a:rPr lang="en-CA" altLang="en-US" sz="2400" dirty="0" smtClean="0"/>
              <a:t>:</a:t>
            </a:r>
          </a:p>
          <a:p>
            <a:pPr eaLnBrk="1" hangingPunct="1">
              <a:buFontTx/>
              <a:buNone/>
            </a:pPr>
            <a:r>
              <a:rPr lang="en-CA" altLang="en-US" sz="2000" dirty="0" smtClean="0">
                <a:latin typeface="Consolas" pitchFamily="49" charset="0"/>
              </a:rPr>
              <a:t>     </a:t>
            </a:r>
            <a:r>
              <a:rPr lang="en-CA" altLang="en-US" sz="2000" dirty="0" err="1" smtClean="0">
                <a:latin typeface="Consolas" pitchFamily="49" charset="0"/>
              </a:rPr>
              <a:t>displayInstructions</a:t>
            </a:r>
            <a:r>
              <a:rPr lang="en-CA" altLang="en-US" sz="2000" dirty="0" smtClean="0">
                <a:latin typeface="Consolas" pitchFamily="49" charset="0"/>
              </a:rPr>
              <a:t>()</a:t>
            </a:r>
          </a:p>
          <a:p>
            <a:pPr eaLnBrk="1" hangingPunct="1">
              <a:buFontTx/>
              <a:buNone/>
            </a:pPr>
            <a:endParaRPr lang="en-US" altLang="en-US" sz="2000" dirty="0">
              <a:latin typeface="Consolas" pitchFamily="49" charset="0"/>
            </a:endParaRPr>
          </a:p>
          <a:p>
            <a:pPr eaLnBrk="1" hangingPunct="1"/>
            <a:r>
              <a:rPr lang="en-US" altLang="en-US" dirty="0" smtClean="0">
                <a:cs typeface="Calibri" panose="020F0502020204030204" pitchFamily="34" charset="0"/>
              </a:rPr>
              <a:t>As you mentioned you have already learned how to call a prewritten function e.g. </a:t>
            </a:r>
            <a:r>
              <a:rPr lang="en-US" altLang="en-US" sz="2000" dirty="0" smtClean="0">
                <a:latin typeface="Consolas" pitchFamily="49" charset="0"/>
              </a:rPr>
              <a:t>print(), </a:t>
            </a:r>
            <a:r>
              <a:rPr lang="en-US" altLang="en-US" sz="2000" dirty="0" err="1" smtClean="0">
                <a:latin typeface="Consolas" pitchFamily="49" charset="0"/>
              </a:rPr>
              <a:t>int</a:t>
            </a:r>
            <a:r>
              <a:rPr lang="en-US" altLang="en-US" sz="2000" dirty="0" smtClean="0">
                <a:latin typeface="Consolas" pitchFamily="49" charset="0"/>
              </a:rPr>
              <a:t>(), input(), </a:t>
            </a:r>
            <a:r>
              <a:rPr lang="en-US" altLang="en-US" sz="2000" dirty="0" err="1" smtClean="0">
                <a:latin typeface="Consolas" pitchFamily="49" charset="0"/>
              </a:rPr>
              <a:t>randint</a:t>
            </a:r>
            <a:r>
              <a:rPr lang="en-US" altLang="en-US" sz="2000" dirty="0" smtClean="0">
                <a:latin typeface="Consolas" pitchFamily="49" charset="0"/>
              </a:rPr>
              <a:t>(1,6) etc.</a:t>
            </a:r>
            <a:endParaRPr lang="en-CA" altLang="en-US" sz="2000" dirty="0" smtClean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33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Built In Python Functions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Python comes with many functions that are a built in part of the language e.g., </a:t>
            </a: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altLang="ja-JP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ja-JP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They either come ‘automatically’ or you can access that module/library with an </a:t>
            </a:r>
            <a:r>
              <a:rPr lang="en-US" altLang="ja-JP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Arial" panose="020B0604020202020204" pitchFamily="34" charset="0"/>
              </a:rPr>
              <a:t>import</a:t>
            </a:r>
            <a:r>
              <a:rPr lang="en-US" altLang="ja-JP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(If a program needs to perform a common task e.g., finding the absolute value of a number, then you should first check if the function has already been implemented).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For a list of all prewritten Python functions.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>
                <a:ea typeface="ＭＳ Ｐゴシック" panose="020B0600070205080204" pitchFamily="34" charset="-128"/>
                <a:hlinkClick r:id="rId2"/>
              </a:rPr>
              <a:t>https://docs.python.org/3/library/functions.html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784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Quick Recap: Starting Execution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program starts at the first executable instruction that is not indented.</a:t>
            </a:r>
          </a:p>
          <a:p>
            <a:r>
              <a:rPr lang="en-US" altLang="en-US" dirty="0" smtClean="0"/>
              <a:t>In the case of your programs thus far all statement have been un-indented (save loops/branches) so it’s just the first statement that is the starting execution point.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But note that the body of functions MUST be indented in Python.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6395" y="3251200"/>
            <a:ext cx="5257800" cy="1066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600" b="1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HUMAN_CAT_AGE_RATIO = 7</a:t>
            </a:r>
          </a:p>
          <a:p>
            <a:pPr eaLnBrk="1" hangingPunct="1">
              <a:defRPr/>
            </a:pPr>
            <a:r>
              <a:rPr lang="en-US" altLang="en-US" sz="1600" b="1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age = input("What is your age in years: ")</a:t>
            </a:r>
          </a:p>
          <a:p>
            <a:pPr eaLnBrk="1" hangingPunct="1">
              <a:defRPr/>
            </a:pPr>
            <a:r>
              <a:rPr lang="en-US" altLang="en-US" sz="1600" b="1" dirty="0" err="1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catAge</a:t>
            </a:r>
            <a:r>
              <a:rPr lang="en-US" altLang="en-US" sz="1600" b="1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 = age * HUMAN_CAT_AGE_RATIO</a:t>
            </a:r>
          </a:p>
          <a:p>
            <a:pPr eaLnBrk="1" hangingPunct="1">
              <a:defRPr/>
            </a:pPr>
            <a:r>
              <a:rPr lang="en-US" altLang="en-US" sz="1600" b="1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…</a:t>
            </a:r>
          </a:p>
          <a:p>
            <a:pPr eaLnBrk="1" hangingPunct="1">
              <a:defRPr/>
            </a:pPr>
            <a:endParaRPr lang="en-US" altLang="en-US" sz="1200" b="1" dirty="0" smtClean="0">
              <a:solidFill>
                <a:srgbClr val="FFFFFF"/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20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>
                <a:ea typeface="+mj-ea"/>
              </a:rPr>
              <a:t>Functions: An Example That Puts Together All The Parts Of The Easiest Case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Name of the example program</a:t>
            </a:r>
            <a:r>
              <a:rPr lang="en-US" altLang="en-US" dirty="0" smtClean="0"/>
              <a:t>:</a:t>
            </a:r>
            <a:r>
              <a:rPr lang="en-US" altLang="en-US" sz="2000" b="1" dirty="0" smtClean="0"/>
              <a:t> </a:t>
            </a:r>
            <a:r>
              <a:rPr lang="en-US" altLang="en-US" sz="2000" dirty="0" smtClean="0">
                <a:latin typeface="Consolas" pitchFamily="49" charset="0"/>
              </a:rPr>
              <a:t>1firstExampleFunction.py</a:t>
            </a:r>
          </a:p>
          <a:p>
            <a:pPr lvl="1"/>
            <a:r>
              <a:rPr lang="en-US" altLang="en-US" sz="1600" dirty="0" smtClean="0">
                <a:latin typeface="Arial" charset="0"/>
              </a:rPr>
              <a:t>Learning objective: </a:t>
            </a:r>
          </a:p>
          <a:p>
            <a:pPr lvl="1"/>
            <a:endParaRPr lang="en-US" altLang="en-US" sz="16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def </a:t>
            </a: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print("Displaying instructions")</a:t>
            </a: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3366FF"/>
                </a:solidFill>
                <a:latin typeface="Consolas" pitchFamily="49" charset="0"/>
              </a:rPr>
              <a:t># Main body of code (starting execution point, not indented</a:t>
            </a:r>
            <a:r>
              <a:rPr lang="en-US" altLang="en-US" sz="1800" b="1" dirty="0" smtClean="0">
                <a:solidFill>
                  <a:srgbClr val="00B0F0"/>
                </a:solidFill>
                <a:latin typeface="Consolas" pitchFamily="49" charset="0"/>
              </a:rPr>
              <a:t>)</a:t>
            </a:r>
          </a:p>
          <a:p>
            <a:pPr>
              <a:buFontTx/>
              <a:buNone/>
            </a:pP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print("End of program")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419475" y="2355850"/>
            <a:ext cx="5181600" cy="2246313"/>
            <a:chOff x="3581400" y="2168693"/>
            <a:chExt cx="5181600" cy="2627549"/>
          </a:xfrm>
        </p:grpSpPr>
        <p:sp>
          <p:nvSpPr>
            <p:cNvPr id="29708" name="Line 11"/>
            <p:cNvSpPr>
              <a:spLocks noChangeShapeType="1"/>
            </p:cNvSpPr>
            <p:nvPr/>
          </p:nvSpPr>
          <p:spPr bwMode="auto">
            <a:xfrm flipV="1">
              <a:off x="3581400" y="4789892"/>
              <a:ext cx="5181600" cy="63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2" name="Line 12"/>
            <p:cNvSpPr>
              <a:spLocks noChangeShapeType="1"/>
            </p:cNvSpPr>
            <p:nvPr/>
          </p:nvSpPr>
          <p:spPr bwMode="auto">
            <a:xfrm>
              <a:off x="8762999" y="2168693"/>
              <a:ext cx="1" cy="2621199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3" name="Line 16"/>
            <p:cNvSpPr>
              <a:spLocks noChangeShapeType="1"/>
            </p:cNvSpPr>
            <p:nvPr/>
          </p:nvSpPr>
          <p:spPr bwMode="auto">
            <a:xfrm flipH="1">
              <a:off x="3886199" y="2168693"/>
              <a:ext cx="4876800" cy="31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</p:grpSp>
      <p:sp>
        <p:nvSpPr>
          <p:cNvPr id="33812" name="Freeform 20"/>
          <p:cNvSpPr>
            <a:spLocks/>
          </p:cNvSpPr>
          <p:nvPr/>
        </p:nvSpPr>
        <p:spPr bwMode="auto">
          <a:xfrm>
            <a:off x="152400" y="2286000"/>
            <a:ext cx="474662" cy="314325"/>
          </a:xfrm>
          <a:custGeom>
            <a:avLst/>
            <a:gdLst>
              <a:gd name="T0" fmla="*/ 2147483647 w 227"/>
              <a:gd name="T1" fmla="*/ 0 h 181"/>
              <a:gd name="T2" fmla="*/ 0 w 227"/>
              <a:gd name="T3" fmla="*/ 2147483647 h 181"/>
              <a:gd name="T4" fmla="*/ 2147483647 w 227"/>
              <a:gd name="T5" fmla="*/ 2147483647 h 181"/>
              <a:gd name="T6" fmla="*/ 0 60000 65536"/>
              <a:gd name="T7" fmla="*/ 0 60000 65536"/>
              <a:gd name="T8" fmla="*/ 0 60000 65536"/>
              <a:gd name="T9" fmla="*/ 0 w 227"/>
              <a:gd name="T10" fmla="*/ 0 h 181"/>
              <a:gd name="T11" fmla="*/ 227 w 227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181">
                <a:moveTo>
                  <a:pt x="227" y="0"/>
                </a:moveTo>
                <a:cubicBezTo>
                  <a:pt x="113" y="30"/>
                  <a:pt x="0" y="61"/>
                  <a:pt x="0" y="91"/>
                </a:cubicBezTo>
                <a:cubicBezTo>
                  <a:pt x="0" y="121"/>
                  <a:pt x="113" y="151"/>
                  <a:pt x="227" y="181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52412" y="2676525"/>
            <a:ext cx="825500" cy="2266950"/>
            <a:chOff x="165099" y="2456741"/>
            <a:chExt cx="825501" cy="2267659"/>
          </a:xfrm>
        </p:grpSpPr>
        <p:sp>
          <p:nvSpPr>
            <p:cNvPr id="29705" name="Line 13"/>
            <p:cNvSpPr>
              <a:spLocks noChangeShapeType="1"/>
            </p:cNvSpPr>
            <p:nvPr/>
          </p:nvSpPr>
          <p:spPr bwMode="auto">
            <a:xfrm>
              <a:off x="165100" y="2456741"/>
              <a:ext cx="82550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29706" name="Line 14"/>
            <p:cNvSpPr>
              <a:spLocks noChangeShapeType="1"/>
            </p:cNvSpPr>
            <p:nvPr/>
          </p:nvSpPr>
          <p:spPr bwMode="auto">
            <a:xfrm>
              <a:off x="165099" y="2456741"/>
              <a:ext cx="3175" cy="2267659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29707" name="Line 15"/>
            <p:cNvSpPr>
              <a:spLocks noChangeShapeType="1"/>
            </p:cNvSpPr>
            <p:nvPr/>
          </p:nvSpPr>
          <p:spPr bwMode="auto">
            <a:xfrm>
              <a:off x="165099" y="4718414"/>
              <a:ext cx="268288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</p:grpSp>
      <p:pic>
        <p:nvPicPr>
          <p:cNvPr id="2970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312" y="2733675"/>
            <a:ext cx="340042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0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5089525"/>
            <a:ext cx="23622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216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Name of the example program</a:t>
            </a:r>
            <a:r>
              <a:rPr lang="en-US" altLang="en-US" dirty="0" smtClean="0"/>
              <a:t>:</a:t>
            </a:r>
            <a:r>
              <a:rPr lang="en-US" altLang="en-US" sz="2000" b="1" dirty="0" smtClean="0"/>
              <a:t> </a:t>
            </a:r>
            <a:r>
              <a:rPr lang="en-US" altLang="en-US" sz="2000" dirty="0" smtClean="0">
                <a:latin typeface="Consolas" panose="020B0609020204030204" pitchFamily="49" charset="0"/>
              </a:rPr>
              <a:t>1firstExampleFunction.py</a:t>
            </a:r>
          </a:p>
          <a:p>
            <a:endParaRPr lang="en-US" altLang="en-US" sz="20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def </a:t>
            </a: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print("Displaying instructions")</a:t>
            </a: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3366FF"/>
                </a:solidFill>
                <a:latin typeface="Consolas" pitchFamily="49" charset="0"/>
              </a:rPr>
              <a:t># Main body of code (starting execution point)</a:t>
            </a:r>
          </a:p>
          <a:p>
            <a:pPr>
              <a:buFontTx/>
              <a:buNone/>
            </a:pP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print("End of program")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>
                <a:ea typeface="+mj-ea"/>
              </a:rPr>
              <a:t>Functions: An Example That Puts Together All The Parts Of The Easiest Case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466725" y="1841500"/>
            <a:ext cx="4791075" cy="9620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algn="ctr" eaLnBrk="1" hangingPunct="1">
              <a:spcBef>
                <a:spcPct val="50000"/>
              </a:spcBef>
            </a:pPr>
            <a:endParaRPr lang="en-CA" altLang="en-US" sz="2000">
              <a:latin typeface="Arial" charset="0"/>
            </a:endParaRPr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 flipV="1">
            <a:off x="5257800" y="2449513"/>
            <a:ext cx="1617663" cy="7064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CA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6938962" y="3057525"/>
            <a:ext cx="18240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sz="1800" b="1" dirty="0" smtClean="0">
                <a:solidFill>
                  <a:srgbClr val="FF0000"/>
                </a:solidFill>
                <a:latin typeface="Arial" charset="0"/>
              </a:rPr>
              <a:t>(Something new in this section): Function </a:t>
            </a:r>
            <a:r>
              <a:rPr lang="en-CA" altLang="en-US" sz="1800" b="1" dirty="0">
                <a:solidFill>
                  <a:srgbClr val="FF0000"/>
                </a:solidFill>
                <a:latin typeface="Arial" charset="0"/>
              </a:rPr>
              <a:t>definition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495300" y="4479131"/>
            <a:ext cx="2705100" cy="3143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algn="ctr" eaLnBrk="1" hangingPunct="1">
              <a:spcBef>
                <a:spcPct val="50000"/>
              </a:spcBef>
            </a:pPr>
            <a:endParaRPr lang="en-CA" altLang="en-US" sz="2000">
              <a:latin typeface="Arial" charset="0"/>
            </a:endParaRPr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 flipH="1" flipV="1">
            <a:off x="3230562" y="4636293"/>
            <a:ext cx="3168650" cy="835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CA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6396038" y="5191125"/>
            <a:ext cx="15843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sz="1800" b="1" dirty="0" smtClean="0">
                <a:solidFill>
                  <a:srgbClr val="FF0000"/>
                </a:solidFill>
                <a:latin typeface="Arial" charset="0"/>
              </a:rPr>
              <a:t>(You’ve done this before): Function </a:t>
            </a:r>
            <a:r>
              <a:rPr lang="en-CA" altLang="en-US" sz="1800" b="1" dirty="0">
                <a:solidFill>
                  <a:srgbClr val="FF0000"/>
                </a:solidFill>
                <a:latin typeface="Arial" charset="0"/>
              </a:rPr>
              <a:t>call</a:t>
            </a:r>
          </a:p>
        </p:txBody>
      </p:sp>
    </p:spTree>
    <p:extLst>
      <p:ext uri="{BB962C8B-B14F-4D97-AF65-F5344CB8AC3E}">
        <p14:creationId xmlns:p14="http://schemas.microsoft.com/office/powerpoint/2010/main" val="298156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Defining The Main Body Of Code As A Function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 smtClean="0"/>
              <a:t>Good style: unless it’s mandatory, </a:t>
            </a:r>
            <a:r>
              <a:rPr lang="en-US" altLang="en-US" sz="2000" u="sng" dirty="0" smtClean="0"/>
              <a:t>all instructions must be inside a function</a:t>
            </a:r>
            <a:r>
              <a:rPr lang="en-US" altLang="en-US" sz="2000" dirty="0" smtClean="0"/>
              <a:t>.</a:t>
            </a:r>
          </a:p>
          <a:p>
            <a:r>
              <a:rPr lang="en-US" altLang="en-US" sz="2000" dirty="0" smtClean="0"/>
              <a:t>Rather than defining instructions outside of a function the main starting execution point can also be defined explicitly as a function.</a:t>
            </a:r>
          </a:p>
          <a:p>
            <a:r>
              <a:rPr lang="en-US" altLang="en-US" sz="2000" dirty="0" smtClean="0"/>
              <a:t>(The previous program rewritten to include an explicit start function) </a:t>
            </a:r>
            <a:r>
              <a:rPr lang="en-US" altLang="en-US" sz="2000" b="1" dirty="0" smtClean="0"/>
              <a:t>Example program: </a:t>
            </a:r>
            <a:r>
              <a:rPr lang="en-US" altLang="en-US" sz="2000" dirty="0" smtClean="0">
                <a:latin typeface="Consolas" panose="020B0609020204030204" pitchFamily="49" charset="0"/>
              </a:rPr>
              <a:t>2</a:t>
            </a:r>
            <a:r>
              <a:rPr lang="en-US" altLang="ja-JP" sz="2000" dirty="0" smtClean="0">
                <a:latin typeface="Consolas" panose="020B0609020204030204" pitchFamily="49" charset="0"/>
              </a:rPr>
              <a:t>firstExampleFunctionV2.py</a:t>
            </a:r>
          </a:p>
          <a:p>
            <a:pPr lvl="1"/>
            <a:r>
              <a:rPr lang="en-US" altLang="en-US" sz="1600" dirty="0" smtClean="0"/>
              <a:t>Learning objective: enclosing the start of the program inside a function</a:t>
            </a:r>
          </a:p>
          <a:p>
            <a:pPr lvl="1"/>
            <a:endParaRPr lang="en-US" altLang="en-US" sz="1600" dirty="0" smtClean="0"/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</a:t>
            </a: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  print ("Displaying instructions")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 smtClean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start():</a:t>
            </a:r>
          </a:p>
          <a:p>
            <a:pPr lvl="2">
              <a:buFontTx/>
              <a:buNone/>
            </a:pPr>
            <a:r>
              <a:rPr lang="en-US" altLang="en-US" dirty="0" smtClean="0">
                <a:latin typeface="Consolas" pitchFamily="49" charset="0"/>
              </a:rPr>
              <a:t>  </a:t>
            </a:r>
            <a:r>
              <a:rPr lang="en-US" altLang="en-US" dirty="0" err="1" smtClean="0">
                <a:latin typeface="Consolas" pitchFamily="49" charset="0"/>
              </a:rPr>
              <a:t>displayInstructions</a:t>
            </a:r>
            <a:r>
              <a:rPr lang="en-US" altLang="en-US" dirty="0" smtClean="0">
                <a:latin typeface="Consolas" pitchFamily="49" charset="0"/>
              </a:rPr>
              <a:t>()</a:t>
            </a:r>
          </a:p>
          <a:p>
            <a:pPr lvl="2">
              <a:buFontTx/>
              <a:buNone/>
            </a:pPr>
            <a:r>
              <a:rPr lang="en-US" altLang="en-US" dirty="0" smtClean="0">
                <a:latin typeface="Consolas" pitchFamily="49" charset="0"/>
              </a:rPr>
              <a:t>  print("End of program</a:t>
            </a:r>
            <a:r>
              <a:rPr lang="en-US" altLang="en-US" sz="1600" dirty="0" smtClean="0">
                <a:latin typeface="Consolas" pitchFamily="49" charset="0"/>
              </a:rPr>
              <a:t>")</a:t>
            </a:r>
            <a:endParaRPr lang="en-US" altLang="en-US" dirty="0" smtClean="0">
              <a:latin typeface="Arial" charset="0"/>
            </a:endParaRPr>
          </a:p>
          <a:p>
            <a:r>
              <a:rPr lang="en-US" altLang="en-US" sz="2000" b="1" dirty="0" smtClean="0"/>
              <a:t>Important:</a:t>
            </a:r>
            <a:r>
              <a:rPr lang="en-US" altLang="en-US" sz="2000" dirty="0" smtClean="0"/>
              <a:t> If you explicitly define the starting function then do not forgot to explicitly call it!</a:t>
            </a:r>
          </a:p>
          <a:p>
            <a:pPr>
              <a:buFontTx/>
              <a:buNone/>
            </a:pPr>
            <a:endParaRPr lang="en-US" altLang="en-US" sz="2000" dirty="0" smtClean="0"/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Arial" charset="0"/>
              </a:rPr>
              <a:t>start ()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81831" y="5733541"/>
            <a:ext cx="7745413" cy="914471"/>
            <a:chOff x="620713" y="5638795"/>
            <a:chExt cx="7745413" cy="914405"/>
          </a:xfrm>
        </p:grpSpPr>
        <p:sp>
          <p:nvSpPr>
            <p:cNvPr id="31749" name="Rectangle 7"/>
            <p:cNvSpPr>
              <a:spLocks noChangeArrowheads="1"/>
            </p:cNvSpPr>
            <p:nvPr/>
          </p:nvSpPr>
          <p:spPr bwMode="auto">
            <a:xfrm>
              <a:off x="620713" y="6141904"/>
              <a:ext cx="1236662" cy="411296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CA" altLang="en-US" sz="2000">
                <a:latin typeface="Arial" charset="0"/>
              </a:endParaRPr>
            </a:p>
          </p:txBody>
        </p:sp>
        <p:sp>
          <p:nvSpPr>
            <p:cNvPr id="31750" name="Line 8"/>
            <p:cNvSpPr>
              <a:spLocks noChangeShapeType="1"/>
            </p:cNvSpPr>
            <p:nvPr/>
          </p:nvSpPr>
          <p:spPr bwMode="auto">
            <a:xfrm flipH="1">
              <a:off x="1844674" y="6019762"/>
              <a:ext cx="2281240" cy="39532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/>
            </a:p>
          </p:txBody>
        </p:sp>
        <p:sp>
          <p:nvSpPr>
            <p:cNvPr id="31751" name="Text Box 9"/>
            <p:cNvSpPr txBox="1">
              <a:spLocks noChangeArrowheads="1"/>
            </p:cNvSpPr>
            <p:nvPr/>
          </p:nvSpPr>
          <p:spPr bwMode="auto">
            <a:xfrm>
              <a:off x="4125914" y="5638795"/>
              <a:ext cx="4240212" cy="8309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1800" b="1" dirty="0">
                  <a:solidFill>
                    <a:srgbClr val="FF0000"/>
                  </a:solidFill>
                  <a:latin typeface="Arial" charset="0"/>
                </a:rPr>
                <a:t>Don’t forget to start your program! Program starts at the first executable un-indented instruction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359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Stylistic Note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By convention the starting function is frequently named ‘</a:t>
            </a:r>
            <a:r>
              <a:rPr lang="en-US" altLang="ja-JP" sz="2000" dirty="0" smtClean="0">
                <a:latin typeface="Consolas" pitchFamily="49" charset="0"/>
              </a:rPr>
              <a:t>main()</a:t>
            </a:r>
            <a:r>
              <a:rPr lang="en-US" altLang="en-US" dirty="0" smtClean="0"/>
              <a:t>’</a:t>
            </a:r>
            <a:r>
              <a:rPr lang="en-US" altLang="ja-JP" dirty="0" smtClean="0"/>
              <a:t> or in my case </a:t>
            </a:r>
            <a:r>
              <a:rPr lang="en-US" altLang="en-US" dirty="0" smtClean="0"/>
              <a:t>‘</a:t>
            </a:r>
            <a:r>
              <a:rPr lang="en-US" altLang="ja-JP" sz="2000" dirty="0" smtClean="0">
                <a:latin typeface="Consolas" panose="020B0609020204030204" pitchFamily="49" charset="0"/>
              </a:rPr>
              <a:t>start()</a:t>
            </a:r>
            <a:r>
              <a:rPr lang="en-US" altLang="en-US" dirty="0" smtClean="0"/>
              <a:t>’</a:t>
            </a:r>
            <a:r>
              <a:rPr lang="en-US" altLang="ja-JP" dirty="0" smtClean="0"/>
              <a:t>.</a:t>
            </a:r>
          </a:p>
          <a:p>
            <a:pPr marL="342900" lvl="1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main():</a:t>
            </a:r>
          </a:p>
          <a:p>
            <a:r>
              <a:rPr lang="en-US" altLang="en-US" dirty="0" smtClean="0"/>
              <a:t>OR</a:t>
            </a:r>
          </a:p>
          <a:p>
            <a:pPr marL="342900" lvl="1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start():</a:t>
            </a:r>
          </a:p>
          <a:p>
            <a:r>
              <a:rPr lang="en-US" altLang="en-US" dirty="0" smtClean="0"/>
              <a:t>Another convention is to define and call this function at the very end of your program.</a:t>
            </a:r>
          </a:p>
          <a:p>
            <a:r>
              <a:rPr lang="en-US" altLang="en-US" dirty="0" smtClean="0"/>
              <a:t>Both of these things are is done so the reader can quickly find the beginning execution point.</a:t>
            </a:r>
          </a:p>
        </p:txBody>
      </p:sp>
    </p:spTree>
    <p:extLst>
      <p:ext uri="{BB962C8B-B14F-4D97-AF65-F5344CB8AC3E}">
        <p14:creationId xmlns:p14="http://schemas.microsoft.com/office/powerpoint/2010/main" val="191805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Creating Your Variables: Inside Functions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Before this section of notes: all statements (including the creation of a variables) occur outside of a function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Now that you have learned how to define functions, </a:t>
            </a:r>
            <a:r>
              <a:rPr lang="en-US" altLang="en-US" b="1" dirty="0" smtClean="0"/>
              <a:t>ALL your variables must be created with the body of a function</a:t>
            </a:r>
            <a:r>
              <a:rPr lang="en-US" altLang="en-US" dirty="0" smtClean="0"/>
              <a:t>.</a:t>
            </a:r>
          </a:p>
          <a:p>
            <a:r>
              <a:rPr lang="en-US" altLang="en-US" dirty="0" smtClean="0"/>
              <a:t>Constants can still be created outside of a function (more on this later).</a:t>
            </a:r>
          </a:p>
        </p:txBody>
      </p:sp>
      <p:sp>
        <p:nvSpPr>
          <p:cNvPr id="2" name="Rectangle 1"/>
          <p:cNvSpPr/>
          <p:nvPr/>
        </p:nvSpPr>
        <p:spPr>
          <a:xfrm>
            <a:off x="606846" y="1959769"/>
            <a:ext cx="5257800" cy="1066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600" b="1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HUMAN_CAT_AGE_RATIO = 7</a:t>
            </a:r>
          </a:p>
          <a:p>
            <a:pPr eaLnBrk="1" hangingPunct="1">
              <a:defRPr/>
            </a:pPr>
            <a:r>
              <a:rPr lang="en-US" altLang="en-US" sz="1600" b="1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age = input("What is your age in years: ")</a:t>
            </a:r>
          </a:p>
          <a:p>
            <a:pPr eaLnBrk="1" hangingPunct="1">
              <a:defRPr/>
            </a:pPr>
            <a:r>
              <a:rPr lang="en-US" altLang="en-US" sz="1600" b="1" dirty="0" err="1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catAge</a:t>
            </a:r>
            <a:r>
              <a:rPr lang="en-US" altLang="en-US" sz="1600" b="1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 = age * HUMAN_CAT_AGE_RATIO</a:t>
            </a:r>
          </a:p>
          <a:p>
            <a:pPr eaLnBrk="1" hangingPunct="1">
              <a:defRPr/>
            </a:pPr>
            <a:r>
              <a:rPr lang="en-US" altLang="en-US" sz="1600" b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…</a:t>
            </a:r>
          </a:p>
          <a:p>
            <a:pPr eaLnBrk="1" hangingPunct="1">
              <a:defRPr/>
            </a:pPr>
            <a:endParaRPr lang="en-US" altLang="en-US" sz="1200" b="1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006" y="5113391"/>
            <a:ext cx="5459413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HUMAN_CAT_AGE_RATIO = 7</a:t>
            </a:r>
          </a:p>
          <a:p>
            <a:pPr eaLnBrk="1" hangingPunct="1">
              <a:defRPr/>
            </a:pPr>
            <a:endParaRPr lang="en-US" sz="1600" b="1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 getInformation():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age = input("What is your age in years: ")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catAge = age * HUMAN_CAT_AGE_RATIO</a:t>
            </a:r>
          </a:p>
          <a:p>
            <a:pPr eaLnBrk="1" hangingPunct="1">
              <a:defRPr/>
            </a:pPr>
            <a:endParaRPr lang="en-US" sz="1200" b="1" dirty="0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467100" y="4536454"/>
            <a:ext cx="2552700" cy="748506"/>
            <a:chOff x="3467100" y="4357178"/>
            <a:chExt cx="2552700" cy="748759"/>
          </a:xfrm>
        </p:grpSpPr>
        <p:sp>
          <p:nvSpPr>
            <p:cNvPr id="34827" name="TextBox 3"/>
            <p:cNvSpPr txBox="1">
              <a:spLocks noChangeArrowheads="1"/>
            </p:cNvSpPr>
            <p:nvPr/>
          </p:nvSpPr>
          <p:spPr bwMode="auto">
            <a:xfrm>
              <a:off x="4114800" y="4357178"/>
              <a:ext cx="1905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 dirty="0">
                  <a:solidFill>
                    <a:srgbClr val="FF0000"/>
                  </a:solidFill>
                </a:rPr>
                <a:t>‘Outside’: OK for constants only</a:t>
              </a:r>
            </a:p>
          </p:txBody>
        </p:sp>
        <p:cxnSp>
          <p:nvCxnSpPr>
            <p:cNvPr id="7" name="Straight Arrow Connector 6"/>
            <p:cNvCxnSpPr>
              <a:stCxn id="34827" idx="1"/>
            </p:cNvCxnSpPr>
            <p:nvPr/>
          </p:nvCxnSpPr>
          <p:spPr>
            <a:xfrm flipH="1">
              <a:off x="3467100" y="4680344"/>
              <a:ext cx="647700" cy="42559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107865" y="5361471"/>
            <a:ext cx="3825875" cy="1477328"/>
            <a:chOff x="5278183" y="5183188"/>
            <a:chExt cx="3825396" cy="1477328"/>
          </a:xfrm>
        </p:grpSpPr>
        <p:sp>
          <p:nvSpPr>
            <p:cNvPr id="34824" name="TextBox 12"/>
            <p:cNvSpPr txBox="1">
              <a:spLocks noChangeArrowheads="1"/>
            </p:cNvSpPr>
            <p:nvPr/>
          </p:nvSpPr>
          <p:spPr bwMode="auto">
            <a:xfrm>
              <a:off x="7198700" y="5183188"/>
              <a:ext cx="1904879" cy="1477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 dirty="0">
                  <a:solidFill>
                    <a:srgbClr val="FF0000"/>
                  </a:solidFill>
                </a:rPr>
                <a:t>Inside function body: all variables </a:t>
              </a:r>
              <a:r>
                <a:rPr lang="en-US" altLang="en-US" sz="1800" b="1" dirty="0" smtClean="0">
                  <a:solidFill>
                    <a:srgbClr val="FF0000"/>
                  </a:solidFill>
                </a:rPr>
                <a:t>(e.g. ‘age’, ‘</a:t>
              </a:r>
              <a:r>
                <a:rPr lang="en-US" altLang="en-US" sz="1800" b="1" dirty="0" err="1" smtClean="0">
                  <a:solidFill>
                    <a:srgbClr val="FF0000"/>
                  </a:solidFill>
                </a:rPr>
                <a:t>catAge</a:t>
              </a:r>
              <a:r>
                <a:rPr lang="en-US" altLang="en-US" sz="1800" b="1" dirty="0" smtClean="0">
                  <a:solidFill>
                    <a:srgbClr val="FF0000"/>
                  </a:solidFill>
                </a:rPr>
                <a:t>’) must </a:t>
              </a:r>
              <a:r>
                <a:rPr lang="en-US" altLang="en-US" sz="1800" b="1" dirty="0">
                  <a:solidFill>
                    <a:srgbClr val="FF0000"/>
                  </a:solidFill>
                </a:rPr>
                <a:t>be here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>
              <a:off x="6019452" y="5878513"/>
              <a:ext cx="1179365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 bwMode="auto">
            <a:xfrm flipH="1">
              <a:off x="5278183" y="5878513"/>
              <a:ext cx="1920635" cy="2333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9988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2" grpId="0" animBg="1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Variables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</a:p>
          <a:p>
            <a:pPr lvl="1"/>
            <a:r>
              <a:rPr lang="en-US" dirty="0"/>
              <a:t>Locals only get allocated (created in memory) when the function is called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Locals </a:t>
            </a:r>
            <a:r>
              <a:rPr lang="en-US" dirty="0" smtClean="0"/>
              <a:t>get de-allocated (unavailable in </a:t>
            </a:r>
            <a:r>
              <a:rPr lang="en-US" dirty="0"/>
              <a:t>memory) when the function </a:t>
            </a:r>
            <a:r>
              <a:rPr lang="en-US" dirty="0" smtClean="0"/>
              <a:t>ends.</a:t>
            </a:r>
            <a:endParaRPr lang="en-US" dirty="0"/>
          </a:p>
          <a:p>
            <a:r>
              <a:rPr lang="en-US" dirty="0" smtClean="0"/>
              <a:t>Benefits (why create them this way)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: more efficient use of memory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: minimize the occurrence of side effects of global variables</a:t>
            </a:r>
          </a:p>
          <a:p>
            <a:pPr lvl="2"/>
            <a:r>
              <a:rPr lang="en-US" dirty="0" smtClean="0"/>
              <a:t>This is the main reason why it’s regarded as bad style in actual practice.</a:t>
            </a:r>
          </a:p>
          <a:p>
            <a:pPr lvl="2"/>
            <a:r>
              <a:rPr lang="en-US" dirty="0" smtClean="0"/>
              <a:t>But details are more complex so the explanation will come later.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: pedagogical (creating variables locally forces you to apply important programming concepts such as parameter passing, function return values and scope).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9959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 smtClean="0"/>
              <a:t>Scope: Visually Showing When Memory Locations Can Be Accessed</a:t>
            </a:r>
            <a:endParaRPr lang="en-CA" sz="28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-1525" y="1172099"/>
            <a:ext cx="2431787" cy="520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1pPr>
            <a:lvl2pPr marL="5715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2pPr>
            <a:lvl3pPr marL="7429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3pPr>
            <a:lvl4pPr marL="9715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scope of an identifier (variable, constant) is where it may be accessed and used.</a:t>
            </a:r>
          </a:p>
          <a:p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Python</a:t>
            </a:r>
            <a:r>
              <a:rPr lang="en-US" altLang="en-US" sz="18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lang="en-US" altLang="en-US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An identifier comes into scope (becomes visible to the program and can be used) after it has been declared.</a:t>
            </a:r>
          </a:p>
          <a:p>
            <a:pPr lvl="1"/>
            <a:r>
              <a:rPr lang="en-US" altLang="en-US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An identifier goes out of scope (no longer visible so it can no longer be used) at the end of the indented block where the identifier has been declared</a:t>
            </a:r>
            <a:r>
              <a:rPr lang="en-US" altLang="en-US" sz="1500" dirty="0" smtClean="0"/>
              <a:t>.</a:t>
            </a:r>
          </a:p>
          <a:p>
            <a:pPr lvl="1">
              <a:buFont typeface="Times New Roman" pitchFamily="18" charset="0"/>
              <a:buNone/>
            </a:pPr>
            <a:endParaRPr lang="en-US" altLang="en-US" sz="135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478469"/>
            <a:ext cx="62484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50" dirty="0">
                <a:latin typeface="Arial" charset="0"/>
              </a:rPr>
              <a:t>1 The concept of scoping (limited visibility) applies to all programming languages. The rules for determining when identifiers come into and go out of scope will vary with a particular language.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683582" y="1246861"/>
            <a:ext cx="2913224" cy="238671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RATIO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7</a:t>
            </a:r>
          </a:p>
          <a:p>
            <a:pPr eaLnBrk="1" hangingPunct="1">
              <a:defRPr/>
            </a:pP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getInformation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():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age =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input(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Age: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")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endParaRPr lang="en-US" sz="16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endParaRPr lang="en-US" sz="16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catAge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age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RATIO</a:t>
            </a:r>
          </a:p>
          <a:p>
            <a:pPr eaLnBrk="1" hangingPunct="1">
              <a:defRPr/>
            </a:pP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getInformation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720281" y="1704511"/>
            <a:ext cx="1523482" cy="1791911"/>
            <a:chOff x="7007811" y="1769960"/>
            <a:chExt cx="1129308" cy="883444"/>
          </a:xfrm>
        </p:grpSpPr>
        <p:sp>
          <p:nvSpPr>
            <p:cNvPr id="8" name="TextBox 7"/>
            <p:cNvSpPr txBox="1"/>
            <p:nvPr/>
          </p:nvSpPr>
          <p:spPr>
            <a:xfrm>
              <a:off x="7145485" y="1769960"/>
              <a:ext cx="991634" cy="88344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dirty="0" smtClean="0">
                  <a:solidFill>
                    <a:srgbClr val="FF0000"/>
                  </a:solidFill>
                  <a:latin typeface="Consolas" pitchFamily="49" charset="0"/>
                </a:rPr>
                <a:t>age </a:t>
              </a:r>
              <a:r>
                <a:rPr lang="en-US" altLang="en-US" b="1" dirty="0" smtClean="0">
                  <a:solidFill>
                    <a:srgbClr val="FF0000"/>
                  </a:solidFill>
                  <a:latin typeface="Consolas" pitchFamily="49" charset="0"/>
                </a:rPr>
                <a:t>(allocated)</a:t>
              </a:r>
              <a:endParaRPr lang="en-US" altLang="en-US" b="1" dirty="0">
                <a:solidFill>
                  <a:srgbClr val="FF0000"/>
                </a:solidFill>
                <a:latin typeface="Consolas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07811" y="2072856"/>
              <a:ext cx="969734" cy="48422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dirty="0" err="1" smtClean="0">
                  <a:solidFill>
                    <a:srgbClr val="FF0000"/>
                  </a:solidFill>
                  <a:latin typeface="Arial" charset="0"/>
                </a:rPr>
                <a:t>cat</a:t>
              </a:r>
              <a:r>
                <a:rPr lang="en-US" altLang="en-US" dirty="0" err="1" smtClean="0">
                  <a:solidFill>
                    <a:srgbClr val="FF0000"/>
                  </a:solidFill>
                  <a:latin typeface="Consolas" pitchFamily="49" charset="0"/>
                </a:rPr>
                <a:t>Age</a:t>
              </a:r>
              <a:r>
                <a:rPr lang="en-US" altLang="en-US" dirty="0" smtClean="0">
                  <a:solidFill>
                    <a:srgbClr val="FF0000"/>
                  </a:solidFill>
                  <a:latin typeface="Consolas" pitchFamily="49" charset="0"/>
                </a:rPr>
                <a:t> </a:t>
              </a:r>
              <a:r>
                <a:rPr lang="en-US" altLang="en-US" b="1" dirty="0">
                  <a:solidFill>
                    <a:srgbClr val="FF0000"/>
                  </a:solidFill>
                  <a:latin typeface="Consolas" pitchFamily="49" charset="0"/>
                </a:rPr>
                <a:t>(allocated)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en-US" dirty="0">
                <a:solidFill>
                  <a:srgbClr val="FF0000"/>
                </a:solidFill>
                <a:latin typeface="Consolas" pitchFamily="49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 flipH="1">
            <a:off x="4563222" y="3724219"/>
            <a:ext cx="2181902" cy="8587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End of function 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age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catAge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go out of </a:t>
            </a:r>
            <a:r>
              <a:rPr lang="en-US" dirty="0" smtClean="0">
                <a:solidFill>
                  <a:srgbClr val="FF0000"/>
                </a:solidFill>
              </a:rPr>
              <a:t>scope/</a:t>
            </a:r>
            <a:r>
              <a:rPr lang="en-US" b="1" dirty="0" err="1" smtClean="0">
                <a:solidFill>
                  <a:srgbClr val="FF0000"/>
                </a:solidFill>
              </a:rPr>
              <a:t>deallocatecd</a:t>
            </a:r>
            <a:r>
              <a:rPr lang="en-US" b="1" dirty="0" smtClean="0">
                <a:solidFill>
                  <a:srgbClr val="FF0000"/>
                </a:solidFill>
              </a:rPr>
              <a:t>): 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208859" y="3525254"/>
            <a:ext cx="4397037" cy="2165676"/>
            <a:chOff x="4149359" y="3559751"/>
            <a:chExt cx="4397037" cy="2165676"/>
          </a:xfrm>
        </p:grpSpPr>
        <p:sp>
          <p:nvSpPr>
            <p:cNvPr id="26" name="TextBox 25"/>
            <p:cNvSpPr txBox="1"/>
            <p:nvPr/>
          </p:nvSpPr>
          <p:spPr>
            <a:xfrm>
              <a:off x="5222787" y="4845606"/>
              <a:ext cx="3323609" cy="8798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End of </a:t>
              </a:r>
              <a:r>
                <a:rPr lang="en-US" b="1" dirty="0" smtClean="0">
                  <a:solidFill>
                    <a:srgbClr val="FF0000"/>
                  </a:solidFill>
                </a:rPr>
                <a:t>program (</a:t>
              </a:r>
              <a:r>
                <a:rPr lang="en-US" b="1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RATIO</a:t>
              </a:r>
              <a:r>
                <a:rPr lang="en-US" b="1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>
                  <a:solidFill>
                    <a:srgbClr val="FF0000"/>
                  </a:solidFill>
                </a:rPr>
                <a:t>goes </a:t>
              </a:r>
              <a:r>
                <a:rPr lang="en-US" dirty="0">
                  <a:solidFill>
                    <a:srgbClr val="FF0000"/>
                  </a:solidFill>
                </a:rPr>
                <a:t>out of </a:t>
              </a:r>
              <a:r>
                <a:rPr lang="en-US" dirty="0" smtClean="0">
                  <a:solidFill>
                    <a:srgbClr val="FF0000"/>
                  </a:solidFill>
                </a:rPr>
                <a:t>scope/</a:t>
              </a:r>
              <a:r>
                <a:rPr lang="en-US" b="1" dirty="0" smtClean="0">
                  <a:solidFill>
                    <a:srgbClr val="FF0000"/>
                  </a:solidFill>
                </a:rPr>
                <a:t>deallocated</a:t>
              </a:r>
              <a:r>
                <a:rPr lang="en-US" dirty="0" smtClean="0">
                  <a:solidFill>
                    <a:srgbClr val="FF0000"/>
                  </a:solidFill>
                </a:rPr>
                <a:t>):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4149359" y="3559751"/>
              <a:ext cx="744106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4166100" y="3559751"/>
              <a:ext cx="9226" cy="17403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endCxn id="26" idx="1"/>
            </p:cNvCxnSpPr>
            <p:nvPr/>
          </p:nvCxnSpPr>
          <p:spPr>
            <a:xfrm>
              <a:off x="4149359" y="5285516"/>
              <a:ext cx="1073428" cy="1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7409046" y="941459"/>
            <a:ext cx="1837965" cy="954107"/>
            <a:chOff x="7400685" y="804066"/>
            <a:chExt cx="1837965" cy="954107"/>
          </a:xfrm>
        </p:grpSpPr>
        <p:sp>
          <p:nvSpPr>
            <p:cNvPr id="25" name="AutoShape 21"/>
            <p:cNvSpPr>
              <a:spLocks/>
            </p:cNvSpPr>
            <p:nvPr/>
          </p:nvSpPr>
          <p:spPr bwMode="auto">
            <a:xfrm>
              <a:off x="7400685" y="1143000"/>
              <a:ext cx="393700" cy="427433"/>
            </a:xfrm>
            <a:prstGeom prst="rightBrace">
              <a:avLst>
                <a:gd name="adj1" fmla="val 22926"/>
                <a:gd name="adj2" fmla="val 50000"/>
              </a:avLst>
            </a:prstGeom>
            <a:noFill/>
            <a:ln w="381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30" name="Text Box 20"/>
            <p:cNvSpPr txBox="1">
              <a:spLocks noChangeArrowheads="1"/>
            </p:cNvSpPr>
            <p:nvPr/>
          </p:nvSpPr>
          <p:spPr bwMode="auto">
            <a:xfrm>
              <a:off x="7720417" y="804066"/>
              <a:ext cx="1518233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en-US" sz="1400" dirty="0" smtClean="0">
                  <a:latin typeface="Consolas" pitchFamily="49" charset="0"/>
                </a:rPr>
                <a:t>Age, </a:t>
              </a:r>
              <a:r>
                <a:rPr lang="en-US" altLang="en-US" sz="1400" dirty="0" err="1" smtClean="0">
                  <a:latin typeface="Consolas" pitchFamily="49" charset="0"/>
                </a:rPr>
                <a:t>catAge</a:t>
              </a:r>
              <a:r>
                <a:rPr lang="en-US" altLang="en-US" sz="1400" dirty="0" smtClean="0">
                  <a:latin typeface="Arial" charset="0"/>
                </a:rPr>
                <a:t> </a:t>
              </a:r>
              <a:r>
                <a:rPr lang="en-US" altLang="en-US" sz="1400" dirty="0">
                  <a:latin typeface="Arial" charset="0"/>
                </a:rPr>
                <a:t>is </a:t>
              </a:r>
              <a:r>
                <a:rPr lang="en-US" altLang="en-US" sz="1400" dirty="0" smtClean="0">
                  <a:latin typeface="Arial" charset="0"/>
                </a:rPr>
                <a:t>not in scope outside the function</a:t>
              </a:r>
              <a:endParaRPr lang="en-US" altLang="en-US" sz="1400" dirty="0">
                <a:latin typeface="Arial" charset="0"/>
              </a:endParaRPr>
            </a:p>
          </p:txBody>
        </p:sp>
      </p:grpSp>
      <p:grpSp>
        <p:nvGrpSpPr>
          <p:cNvPr id="31" name="Group 22"/>
          <p:cNvGrpSpPr>
            <a:grpSpLocks/>
          </p:cNvGrpSpPr>
          <p:nvPr/>
        </p:nvGrpSpPr>
        <p:grpSpPr bwMode="auto">
          <a:xfrm>
            <a:off x="7599185" y="2750807"/>
            <a:ext cx="1600201" cy="1323975"/>
            <a:chOff x="1055" y="1911"/>
            <a:chExt cx="1008" cy="834"/>
          </a:xfrm>
        </p:grpSpPr>
        <p:sp>
          <p:nvSpPr>
            <p:cNvPr id="34" name="Text Box 20"/>
            <p:cNvSpPr txBox="1">
              <a:spLocks noChangeArrowheads="1"/>
            </p:cNvSpPr>
            <p:nvPr/>
          </p:nvSpPr>
          <p:spPr bwMode="auto">
            <a:xfrm>
              <a:off x="1232" y="1911"/>
              <a:ext cx="831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en-US" sz="1400" dirty="0" smtClean="0">
                  <a:latin typeface="Consolas" pitchFamily="49" charset="0"/>
                </a:rPr>
                <a:t>Age, </a:t>
              </a:r>
              <a:r>
                <a:rPr lang="en-US" altLang="en-US" sz="1400" dirty="0" err="1" smtClean="0">
                  <a:latin typeface="Consolas" pitchFamily="49" charset="0"/>
                </a:rPr>
                <a:t>catAge</a:t>
              </a:r>
              <a:r>
                <a:rPr lang="en-US" altLang="en-US" sz="1400" dirty="0" smtClean="0">
                  <a:latin typeface="Arial" charset="0"/>
                </a:rPr>
                <a:t> </a:t>
              </a:r>
              <a:r>
                <a:rPr lang="en-US" altLang="en-US" sz="1400" dirty="0">
                  <a:latin typeface="Arial" charset="0"/>
                </a:rPr>
                <a:t>is </a:t>
              </a:r>
              <a:r>
                <a:rPr lang="en-US" altLang="en-US" sz="1400" dirty="0" smtClean="0">
                  <a:latin typeface="Arial" charset="0"/>
                </a:rPr>
                <a:t>not in </a:t>
              </a:r>
              <a:r>
                <a:rPr lang="en-US" altLang="en-US" sz="1400" dirty="0">
                  <a:latin typeface="Arial" charset="0"/>
                </a:rPr>
                <a:t>scope outside the function</a:t>
              </a:r>
            </a:p>
            <a:p>
              <a:pPr algn="r" eaLnBrk="1" hangingPunct="1">
                <a:spcBef>
                  <a:spcPct val="50000"/>
                </a:spcBef>
              </a:pPr>
              <a:endParaRPr lang="en-US" altLang="en-US" sz="1600" dirty="0">
                <a:latin typeface="Arial" charset="0"/>
              </a:endParaRPr>
            </a:p>
          </p:txBody>
        </p:sp>
        <p:sp>
          <p:nvSpPr>
            <p:cNvPr id="35" name="AutoShape 21"/>
            <p:cNvSpPr>
              <a:spLocks/>
            </p:cNvSpPr>
            <p:nvPr/>
          </p:nvSpPr>
          <p:spPr bwMode="auto">
            <a:xfrm>
              <a:off x="1055" y="2016"/>
              <a:ext cx="248" cy="431"/>
            </a:xfrm>
            <a:prstGeom prst="rightBrace">
              <a:avLst>
                <a:gd name="adj1" fmla="val 47849"/>
                <a:gd name="adj2" fmla="val 50000"/>
              </a:avLst>
            </a:prstGeom>
            <a:noFill/>
            <a:ln w="381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147170" y="925203"/>
            <a:ext cx="1359181" cy="2516857"/>
            <a:chOff x="2147170" y="925203"/>
            <a:chExt cx="1359181" cy="2516857"/>
          </a:xfrm>
        </p:grpSpPr>
        <p:sp>
          <p:nvSpPr>
            <p:cNvPr id="37" name="Line 11"/>
            <p:cNvSpPr>
              <a:spLocks noChangeShapeType="1"/>
            </p:cNvSpPr>
            <p:nvPr/>
          </p:nvSpPr>
          <p:spPr bwMode="auto">
            <a:xfrm>
              <a:off x="2266309" y="1506984"/>
              <a:ext cx="1240042" cy="37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13"/>
            <p:cNvSpPr>
              <a:spLocks noChangeShapeType="1"/>
            </p:cNvSpPr>
            <p:nvPr/>
          </p:nvSpPr>
          <p:spPr bwMode="auto">
            <a:xfrm flipV="1">
              <a:off x="2546282" y="1506984"/>
              <a:ext cx="7455" cy="19350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2147170" y="925203"/>
              <a:ext cx="1268101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400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400" dirty="0" smtClean="0">
                  <a:solidFill>
                    <a:srgbClr val="FF0000"/>
                  </a:solidFill>
                  <a:latin typeface="Consolas" pitchFamily="49" charset="0"/>
                </a:rPr>
                <a:t>RATIO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400" dirty="0" smtClean="0">
                  <a:solidFill>
                    <a:srgbClr val="FF0000"/>
                  </a:solidFill>
                  <a:latin typeface="Consolas" pitchFamily="49" charset="0"/>
                </a:rPr>
                <a:t>       </a:t>
              </a:r>
              <a:r>
                <a:rPr lang="en-US" altLang="en-US" sz="1400" b="1" dirty="0" smtClean="0">
                  <a:solidFill>
                    <a:srgbClr val="FF0000"/>
                  </a:solidFill>
                  <a:latin typeface="Consolas" pitchFamily="49" charset="0"/>
                </a:rPr>
                <a:t>(</a:t>
              </a:r>
              <a:r>
                <a:rPr lang="en-US" altLang="en-US" sz="1400" b="1" dirty="0">
                  <a:solidFill>
                    <a:srgbClr val="FF0000"/>
                  </a:solidFill>
                  <a:latin typeface="Consolas" pitchFamily="49" charset="0"/>
                </a:rPr>
                <a:t>allocated)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en-US" sz="1400" b="1" dirty="0">
                <a:solidFill>
                  <a:srgbClr val="FF0000"/>
                </a:solidFill>
                <a:latin typeface="Consolas" pitchFamily="49" charset="0"/>
              </a:endParaRPr>
            </a:p>
          </p:txBody>
        </p:sp>
      </p:grpSp>
      <p:cxnSp>
        <p:nvCxnSpPr>
          <p:cNvPr id="23" name="Straight Connector 22"/>
          <p:cNvCxnSpPr/>
          <p:nvPr/>
        </p:nvCxnSpPr>
        <p:spPr bwMode="auto">
          <a:xfrm>
            <a:off x="2546070" y="3441824"/>
            <a:ext cx="572948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43" name="Straight Arrow Connector 42"/>
          <p:cNvCxnSpPr/>
          <p:nvPr/>
        </p:nvCxnSpPr>
        <p:spPr>
          <a:xfrm>
            <a:off x="3357687" y="3015752"/>
            <a:ext cx="744106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3382254" y="3015752"/>
            <a:ext cx="1400" cy="10590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383654" y="4103277"/>
            <a:ext cx="1073428" cy="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>
            <a:off x="6387450" y="2012970"/>
            <a:ext cx="572948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</p:cxnSp>
      <p:sp>
        <p:nvSpPr>
          <p:cNvPr id="52" name="Line 13"/>
          <p:cNvSpPr>
            <a:spLocks noChangeShapeType="1"/>
          </p:cNvSpPr>
          <p:nvPr/>
        </p:nvSpPr>
        <p:spPr bwMode="auto">
          <a:xfrm flipV="1">
            <a:off x="6745124" y="2003029"/>
            <a:ext cx="0" cy="91446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cxnSp>
        <p:nvCxnSpPr>
          <p:cNvPr id="59" name="Straight Connector 58"/>
          <p:cNvCxnSpPr>
            <a:stCxn id="52" idx="0"/>
          </p:cNvCxnSpPr>
          <p:nvPr/>
        </p:nvCxnSpPr>
        <p:spPr bwMode="auto">
          <a:xfrm flipH="1">
            <a:off x="6473536" y="2917494"/>
            <a:ext cx="271588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flipH="1">
            <a:off x="6473536" y="2750807"/>
            <a:ext cx="271588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315520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>
                <a:ea typeface="+mj-ea"/>
              </a:rPr>
              <a:t>Working With Local Variables: Putting It All Together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Name of the example program</a:t>
            </a:r>
            <a:r>
              <a:rPr lang="en-US" altLang="en-US" dirty="0" smtClean="0"/>
              <a:t>:</a:t>
            </a:r>
            <a:r>
              <a:rPr lang="en-US" altLang="en-US" sz="3200" b="1" dirty="0" smtClean="0"/>
              <a:t> </a:t>
            </a:r>
            <a:r>
              <a:rPr lang="en-US" altLang="en-US" sz="2000" dirty="0" smtClean="0">
                <a:latin typeface="Consolas" panose="020B0609020204030204" pitchFamily="49" charset="0"/>
              </a:rPr>
              <a:t>3</a:t>
            </a:r>
            <a:r>
              <a:rPr lang="en-CA" altLang="en-US" sz="2000" dirty="0" smtClean="0">
                <a:latin typeface="Consolas" pitchFamily="49" charset="0"/>
              </a:rPr>
              <a:t>secondExampleFunction.py</a:t>
            </a:r>
            <a:endParaRPr lang="en-US" altLang="en-US" sz="2000" dirty="0" smtClean="0">
              <a:latin typeface="Consolas" pitchFamily="49" charset="0"/>
            </a:endParaRPr>
          </a:p>
          <a:p>
            <a:pPr lvl="1" eaLnBrk="1" hangingPunct="1">
              <a:spcBef>
                <a:spcPct val="10000"/>
              </a:spcBef>
            </a:pPr>
            <a:r>
              <a:rPr lang="en-US" altLang="en-US" sz="1600" dirty="0" smtClean="0">
                <a:latin typeface="Arial" charset="0"/>
              </a:rPr>
              <a:t>Learning objective: creating/defining variables that only exist while a function runs (local to that function).</a:t>
            </a:r>
          </a:p>
          <a:p>
            <a:pPr lvl="1" eaLnBrk="1" hangingPunct="1">
              <a:spcBef>
                <a:spcPct val="10000"/>
              </a:spcBef>
            </a:pPr>
            <a:endParaRPr lang="en-CA" altLang="en-US" sz="16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def fun():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num1 = 1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num2 = 2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print(num1, " ", num2)</a:t>
            </a:r>
          </a:p>
          <a:p>
            <a:pPr>
              <a:buFontTx/>
              <a:buNone/>
            </a:pPr>
            <a:endParaRPr lang="en-US" altLang="en-US" sz="1800" dirty="0" smtClean="0">
              <a:latin typeface="Consolas" pitchFamily="49" charset="0"/>
            </a:endParaRP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3366FF"/>
                </a:solidFill>
                <a:latin typeface="Consolas" pitchFamily="49" charset="0"/>
              </a:rPr>
              <a:t># start function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fun()</a:t>
            </a:r>
          </a:p>
          <a:p>
            <a:pPr>
              <a:buFontTx/>
              <a:buNone/>
            </a:pPr>
            <a:endParaRPr lang="en-US" altLang="en-US" sz="2000" dirty="0" smtClean="0">
              <a:latin typeface="Arial" charset="0"/>
            </a:endParaRPr>
          </a:p>
          <a:p>
            <a:pPr>
              <a:spcBef>
                <a:spcPct val="10000"/>
              </a:spcBef>
            </a:pPr>
            <a:endParaRPr lang="en-US" altLang="en-US" sz="1800" dirty="0" smtClean="0">
              <a:latin typeface="Arial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990600" y="2162175"/>
            <a:ext cx="4167188" cy="1393826"/>
            <a:chOff x="488" y="1122"/>
            <a:chExt cx="2625" cy="878"/>
          </a:xfrm>
        </p:grpSpPr>
        <p:sp>
          <p:nvSpPr>
            <p:cNvPr id="39942" name="Rectangle 4"/>
            <p:cNvSpPr>
              <a:spLocks noChangeArrowheads="1"/>
            </p:cNvSpPr>
            <p:nvPr/>
          </p:nvSpPr>
          <p:spPr bwMode="auto">
            <a:xfrm>
              <a:off x="488" y="1568"/>
              <a:ext cx="72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39943" name="Line 5"/>
            <p:cNvSpPr>
              <a:spLocks noChangeShapeType="1"/>
            </p:cNvSpPr>
            <p:nvPr/>
          </p:nvSpPr>
          <p:spPr bwMode="auto">
            <a:xfrm flipH="1">
              <a:off x="1208" y="1440"/>
              <a:ext cx="697" cy="32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93600" tIns="46800" rIns="93600" bIns="46800">
              <a:spAutoFit/>
            </a:bodyPr>
            <a:lstStyle/>
            <a:p>
              <a:endParaRPr lang="en-CA"/>
            </a:p>
          </p:txBody>
        </p:sp>
        <p:sp>
          <p:nvSpPr>
            <p:cNvPr id="39944" name="Text Box 6"/>
            <p:cNvSpPr txBox="1">
              <a:spLocks noChangeArrowheads="1"/>
            </p:cNvSpPr>
            <p:nvPr/>
          </p:nvSpPr>
          <p:spPr bwMode="auto">
            <a:xfrm>
              <a:off x="1849" y="1122"/>
              <a:ext cx="1264" cy="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Variables that are local to function ‘</a:t>
              </a:r>
              <a:r>
                <a:rPr lang="en-US" altLang="ja-JP" sz="1800" b="1" dirty="0">
                  <a:solidFill>
                    <a:srgbClr val="FF0000"/>
                  </a:solidFill>
                  <a:latin typeface="Consolas" pitchFamily="49" charset="0"/>
                </a:rPr>
                <a:t>fun</a:t>
              </a: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’</a:t>
              </a:r>
            </a:p>
          </p:txBody>
        </p:sp>
      </p:grpSp>
      <p:pic>
        <p:nvPicPr>
          <p:cNvPr id="3687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"/>
          <a:stretch>
            <a:fillRect/>
          </a:stretch>
        </p:blipFill>
        <p:spPr bwMode="auto">
          <a:xfrm>
            <a:off x="2165350" y="3834813"/>
            <a:ext cx="64325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4779962" y="2926748"/>
            <a:ext cx="2397919" cy="806451"/>
            <a:chOff x="4779962" y="2926748"/>
            <a:chExt cx="2397919" cy="806451"/>
          </a:xfrm>
        </p:grpSpPr>
        <p:grpSp>
          <p:nvGrpSpPr>
            <p:cNvPr id="9" name="Group 15"/>
            <p:cNvGrpSpPr>
              <a:grpSpLocks/>
            </p:cNvGrpSpPr>
            <p:nvPr/>
          </p:nvGrpSpPr>
          <p:grpSpPr bwMode="auto">
            <a:xfrm>
              <a:off x="4779962" y="2926748"/>
              <a:ext cx="2397126" cy="806451"/>
              <a:chOff x="-325" y="1102"/>
              <a:chExt cx="1510" cy="508"/>
            </a:xfrm>
          </p:grpSpPr>
          <p:sp>
            <p:nvSpPr>
              <p:cNvPr id="10" name="Line 11"/>
              <p:cNvSpPr>
                <a:spLocks noChangeShapeType="1"/>
              </p:cNvSpPr>
              <p:nvPr/>
            </p:nvSpPr>
            <p:spPr bwMode="auto">
              <a:xfrm>
                <a:off x="-325" y="1217"/>
                <a:ext cx="56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" name="Line 12"/>
              <p:cNvSpPr>
                <a:spLocks noChangeShapeType="1"/>
              </p:cNvSpPr>
              <p:nvPr/>
            </p:nvSpPr>
            <p:spPr bwMode="auto">
              <a:xfrm>
                <a:off x="-325" y="161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" name="Line 13"/>
              <p:cNvSpPr>
                <a:spLocks noChangeShapeType="1"/>
              </p:cNvSpPr>
              <p:nvPr/>
            </p:nvSpPr>
            <p:spPr bwMode="auto">
              <a:xfrm flipV="1">
                <a:off x="107" y="1217"/>
                <a:ext cx="0" cy="39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" name="Text Box 14"/>
              <p:cNvSpPr txBox="1">
                <a:spLocks noChangeArrowheads="1"/>
              </p:cNvSpPr>
              <p:nvPr/>
            </p:nvSpPr>
            <p:spPr bwMode="auto">
              <a:xfrm>
                <a:off x="68" y="1102"/>
                <a:ext cx="1117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en-US" sz="1600" b="1" dirty="0">
                    <a:solidFill>
                      <a:srgbClr val="FF0000"/>
                    </a:solidFill>
                    <a:latin typeface="Arial" charset="0"/>
                  </a:rPr>
                  <a:t>Scope of </a:t>
                </a:r>
                <a:r>
                  <a:rPr lang="en-US" altLang="en-US" sz="1600" b="1" dirty="0" smtClean="0">
                    <a:solidFill>
                      <a:srgbClr val="FF0000"/>
                    </a:solidFill>
                    <a:latin typeface="Consolas" pitchFamily="49" charset="0"/>
                  </a:rPr>
                  <a:t>num1</a:t>
                </a:r>
                <a:endParaRPr lang="en-US" altLang="en-US" sz="1600" b="1" dirty="0">
                  <a:solidFill>
                    <a:srgbClr val="FF0000"/>
                  </a:solidFill>
                  <a:latin typeface="Consolas" pitchFamily="49" charset="0"/>
                </a:endParaRPr>
              </a:p>
            </p:txBody>
          </p: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5572917" y="3324209"/>
              <a:ext cx="160496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en-US" sz="1600" b="1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600" b="1" dirty="0" smtClean="0">
                  <a:solidFill>
                    <a:srgbClr val="FF0000"/>
                  </a:solidFill>
                  <a:latin typeface="Consolas" pitchFamily="49" charset="0"/>
                </a:rPr>
                <a:t>num2</a:t>
              </a:r>
              <a:endParaRPr lang="en-US" altLang="en-US" sz="1600" b="1" dirty="0">
                <a:solidFill>
                  <a:srgbClr val="FF0000"/>
                </a:solidFill>
                <a:latin typeface="Consolas" pitchFamily="49" charset="0"/>
              </a:endParaRPr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4779962" y="3505200"/>
              <a:ext cx="8890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27675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Vs. Named Constants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you have already been taught: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ariables can change as the programs run while named constants don’t change after they’ve been set to the initial value.</a:t>
            </a:r>
          </a:p>
          <a:p>
            <a:pPr lvl="1"/>
            <a:r>
              <a:rPr lang="en-US" dirty="0" smtClean="0"/>
              <a:t>To visually distinguish the two variables use lower case while constants are capitalized.</a:t>
            </a:r>
          </a:p>
          <a:p>
            <a:r>
              <a:rPr lang="en-US" dirty="0" smtClean="0"/>
              <a:t>Your program should consistently distinguish the two!</a:t>
            </a:r>
          </a:p>
          <a:p>
            <a:pPr lvl="1"/>
            <a:r>
              <a:rPr lang="en-US" dirty="0" smtClean="0"/>
              <a:t>The following is only a ‘constant’ in name only and is treated like a variable.</a:t>
            </a:r>
          </a:p>
          <a:p>
            <a:pPr marL="447675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PI = 3.14</a:t>
            </a:r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r</a:t>
            </a:r>
            <a:r>
              <a:rPr lang="en-US" dirty="0" smtClean="0">
                <a:latin typeface="Consolas" panose="020B0609020204030204" pitchFamily="49" charset="0"/>
              </a:rPr>
              <a:t>adius = 10</a:t>
            </a:r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</a:t>
            </a:r>
            <a:r>
              <a:rPr lang="en-US" dirty="0" smtClean="0">
                <a:latin typeface="Consolas" panose="020B0609020204030204" pitchFamily="49" charset="0"/>
              </a:rPr>
              <a:t>rea = PI * (radius ** 2)</a:t>
            </a:r>
          </a:p>
          <a:p>
            <a:pPr marL="447675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7675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PI = 3.1 #Do not change the value in a constant!</a:t>
            </a:r>
            <a:endParaRPr lang="en-CA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39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Writing Your Own Functions: Why Do It?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First reason, you have no choice</a:t>
            </a:r>
            <a:r>
              <a:rPr lang="en-US" altLang="en-US" dirty="0" smtClean="0"/>
              <a:t>: the code hasn’t been implemented for this feature yet.</a:t>
            </a:r>
          </a:p>
          <a:p>
            <a:r>
              <a:rPr lang="en-US" altLang="en-US" dirty="0" smtClean="0"/>
              <a:t>Example: you can’t just look up the prebuilt functions in python and have one of them do all the work for one of your assignments.</a:t>
            </a:r>
          </a:p>
        </p:txBody>
      </p:sp>
    </p:spTree>
    <p:extLst>
      <p:ext uri="{BB962C8B-B14F-4D97-AF65-F5344CB8AC3E}">
        <p14:creationId xmlns:p14="http://schemas.microsoft.com/office/powerpoint/2010/main" val="18244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Good Style: Functions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 altLang="en-US" dirty="0" smtClean="0"/>
              <a:t>Each function should have one well defined task. If it doesn’t then this may be a sign that the function should be decomposed into multiple sub-functions.</a:t>
            </a:r>
          </a:p>
          <a:p>
            <a:pPr marL="803275" lvl="2" indent="-342900">
              <a:buFontTx/>
              <a:buAutoNum type="alphaLcParenR"/>
            </a:pPr>
            <a:r>
              <a:rPr lang="en-US" altLang="en-US" sz="2000" dirty="0" smtClean="0"/>
              <a:t>Clear function: A function that squares a number.</a:t>
            </a:r>
          </a:p>
          <a:p>
            <a:pPr marL="803275" lvl="2" indent="-342900">
              <a:buFontTx/>
              <a:buAutoNum type="alphaLcParenR"/>
            </a:pPr>
            <a:r>
              <a:rPr lang="en-US" altLang="en-US" sz="2000" dirty="0" smtClean="0"/>
              <a:t>Ambiguous function: A function that calculates the square and the cube of a number.</a:t>
            </a:r>
          </a:p>
          <a:p>
            <a:pPr marL="901700" lvl="3" indent="-212725"/>
            <a:r>
              <a:rPr lang="en-US" altLang="en-US" sz="1800" dirty="0" smtClean="0"/>
              <a:t>Writing a function that is too specific makes it less useful (in this case what if we wanted to perform one operation but not the other).</a:t>
            </a:r>
          </a:p>
          <a:p>
            <a:pPr marL="630238" lvl="2" indent="-271463">
              <a:tabLst>
                <a:tab pos="630238" algn="l"/>
              </a:tabLst>
            </a:pPr>
            <a:r>
              <a:rPr lang="en-US" altLang="en-US" sz="2000" dirty="0" smtClean="0"/>
              <a:t>Also functions that perform multiple tasks can be harder to test.</a:t>
            </a:r>
          </a:p>
        </p:txBody>
      </p:sp>
    </p:spTree>
    <p:extLst>
      <p:ext uri="{BB962C8B-B14F-4D97-AF65-F5344CB8AC3E}">
        <p14:creationId xmlns:p14="http://schemas.microsoft.com/office/powerpoint/2010/main" val="95223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 bldLvl="4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Good Style: Functions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Calibri" pitchFamily="34" charset="0"/>
              <a:buAutoNum type="arabicPeriod" startAt="2"/>
            </a:pPr>
            <a:r>
              <a:rPr lang="en-US" altLang="en-US" dirty="0" smtClean="0"/>
              <a:t>(Related to the previous point). Functions should have a self-descriptive action-oriented name (verb/action phrase or take the form of a question – the latter for functions that check if something is true): the name of the function should provide a clear indication to the reader what task is performed by the function.</a:t>
            </a:r>
          </a:p>
          <a:p>
            <a:pPr marL="631825" lvl="1" indent="-342900">
              <a:buFontTx/>
              <a:buAutoNum type="alphaLcParenR"/>
            </a:pPr>
            <a:r>
              <a:rPr lang="en-US" altLang="en-US" sz="1800" dirty="0" smtClean="0"/>
              <a:t>Good: </a:t>
            </a:r>
            <a:r>
              <a:rPr lang="en-US" altLang="en-US" sz="1800" dirty="0" err="1" smtClean="0">
                <a:latin typeface="Consolas" pitchFamily="49" charset="0"/>
              </a:rPr>
              <a:t>drawShape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  <a:r>
              <a:rPr lang="en-US" altLang="en-US" sz="1800" dirty="0" smtClean="0"/>
              <a:t>, </a:t>
            </a:r>
            <a:r>
              <a:rPr lang="en-US" altLang="en-US" sz="1800" dirty="0" err="1" smtClean="0">
                <a:latin typeface="Consolas" pitchFamily="49" charset="0"/>
              </a:rPr>
              <a:t>toUpper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</a:p>
          <a:p>
            <a:pPr marL="631825" lvl="1" indent="-34290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      </a:t>
            </a:r>
            <a:r>
              <a:rPr lang="en-US" altLang="en-US" sz="1800" dirty="0" err="1" smtClean="0">
                <a:latin typeface="Consolas" pitchFamily="49" charset="0"/>
              </a:rPr>
              <a:t>isNum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  <a:r>
              <a:rPr lang="en-US" altLang="en-US" sz="1800" dirty="0" smtClean="0">
                <a:latin typeface="Arial" charset="0"/>
              </a:rPr>
              <a:t>, </a:t>
            </a:r>
            <a:r>
              <a:rPr lang="en-US" altLang="en-US" sz="1800" dirty="0" err="1" smtClean="0">
                <a:latin typeface="Consolas" pitchFamily="49" charset="0"/>
              </a:rPr>
              <a:t>isUpper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  <a:r>
              <a:rPr lang="en-US" altLang="en-US" sz="1800" dirty="0" smtClean="0">
                <a:latin typeface="Arial" charset="0"/>
              </a:rPr>
              <a:t>   </a:t>
            </a:r>
            <a:r>
              <a:rPr lang="en-US" altLang="en-US" sz="1800" b="1" dirty="0" smtClean="0">
                <a:solidFill>
                  <a:srgbClr val="3366FF"/>
                </a:solidFill>
                <a:latin typeface="Arial" charset="0"/>
              </a:rPr>
              <a:t># Boolean functions: Asks a question </a:t>
            </a:r>
            <a:endParaRPr lang="en-US" altLang="en-US" sz="1800" b="1" dirty="0" smtClean="0">
              <a:solidFill>
                <a:srgbClr val="3366FF"/>
              </a:solidFill>
              <a:latin typeface="Consolas" pitchFamily="49" charset="0"/>
            </a:endParaRPr>
          </a:p>
          <a:p>
            <a:pPr marL="631825" lvl="1" indent="-342900">
              <a:buFontTx/>
              <a:buAutoNum type="alphaLcParenR"/>
            </a:pPr>
            <a:r>
              <a:rPr lang="en-US" altLang="en-US" sz="1800" dirty="0" smtClean="0"/>
              <a:t>Bad: </a:t>
            </a:r>
            <a:r>
              <a:rPr lang="en-US" altLang="en-US" sz="1800" dirty="0" err="1" smtClean="0">
                <a:latin typeface="Consolas" pitchFamily="49" charset="0"/>
              </a:rPr>
              <a:t>doIt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  <a:r>
              <a:rPr lang="en-US" altLang="en-US" sz="1800" dirty="0" smtClean="0">
                <a:latin typeface="Arial" charset="0"/>
              </a:rPr>
              <a:t>, </a:t>
            </a:r>
            <a:r>
              <a:rPr lang="en-US" altLang="en-US" sz="1800" dirty="0" smtClean="0">
                <a:latin typeface="Consolas" pitchFamily="49" charset="0"/>
              </a:rPr>
              <a:t>go(), a()</a:t>
            </a:r>
          </a:p>
          <a:p>
            <a:pPr marL="457200" indent="-457200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692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Good Style: Functions (2)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Calibri" pitchFamily="34" charset="0"/>
              <a:buAutoNum type="arabicPeriod" startAt="3"/>
            </a:pPr>
            <a:r>
              <a:rPr lang="en-US" altLang="en-US" dirty="0" smtClean="0"/>
              <a:t>Try to avoid writing functions that are longer than one screen in length.</a:t>
            </a:r>
          </a:p>
          <a:p>
            <a:pPr marL="803275" lvl="2" indent="-342900">
              <a:buFontTx/>
              <a:buAutoNum type="alphaLcParenR"/>
            </a:pPr>
            <a:r>
              <a:rPr lang="en-US" altLang="en-US" sz="2000" dirty="0" smtClean="0"/>
              <a:t>Tracing functions that span multiple screens is more difficult.</a:t>
            </a:r>
          </a:p>
          <a:p>
            <a:pPr marL="803275" lvl="2" indent="-342900">
              <a:buFontTx/>
              <a:buAutoNum type="alphaLcParenR"/>
            </a:pPr>
            <a:r>
              <a:rPr lang="en-US" altLang="en-US" sz="2000" dirty="0" smtClean="0"/>
              <a:t>See each assignment description for what constitutes “one screen”.</a:t>
            </a:r>
          </a:p>
          <a:p>
            <a:pPr marL="457200" indent="-457200">
              <a:buFontTx/>
              <a:buAutoNum type="arabicPeriod" startAt="4"/>
            </a:pPr>
            <a:r>
              <a:rPr lang="en-US" altLang="en-US" dirty="0" smtClean="0"/>
              <a:t>The conventions for naming variables should also be applied in the naming of functions.</a:t>
            </a:r>
          </a:p>
          <a:p>
            <a:pPr marL="838200" lvl="1" indent="-381000">
              <a:buFontTx/>
              <a:buAutoNum type="alphaLcParenR"/>
            </a:pPr>
            <a:r>
              <a:rPr lang="en-US" altLang="en-US" dirty="0" smtClean="0"/>
              <a:t>Lower case characters only.</a:t>
            </a:r>
          </a:p>
          <a:p>
            <a:pPr marL="838200" lvl="1" indent="-381000">
              <a:buFontTx/>
              <a:buAutoNum type="alphaLcParenR"/>
            </a:pPr>
            <a:r>
              <a:rPr lang="en-US" altLang="en-US" dirty="0" smtClean="0"/>
              <a:t>With functions that are named using multiple words capitalize the first letter of each word except the first (so-called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camel case</a:t>
            </a:r>
            <a:r>
              <a:rPr lang="ja-JP" altLang="en-US" dirty="0" smtClean="0"/>
              <a:t>”</a:t>
            </a:r>
            <a:r>
              <a:rPr lang="en-US" altLang="ja-JP" dirty="0" smtClean="0"/>
              <a:t>) - most common approach or use the underscore (less common). Example: </a:t>
            </a:r>
            <a:r>
              <a:rPr lang="en-US" altLang="ja-JP" sz="1800" dirty="0" err="1" smtClean="0">
                <a:latin typeface="Consolas" pitchFamily="49" charset="0"/>
              </a:rPr>
              <a:t>toUpper</a:t>
            </a:r>
            <a:r>
              <a:rPr lang="en-US" altLang="ja-JP" sz="1800" dirty="0" smtClean="0">
                <a:latin typeface="Consolas" pitchFamily="49" charset="0"/>
              </a:rPr>
              <a:t>()</a:t>
            </a:r>
          </a:p>
          <a:p>
            <a:pPr marL="838200" lvl="1" indent="-381000">
              <a:buFontTx/>
              <a:buAutoNum type="alphaLcParenR"/>
            </a:pPr>
            <a:endParaRPr lang="en-US" altLang="ja-JP" sz="1800" dirty="0" smtClean="0">
              <a:latin typeface="Consolas" pitchFamily="49" charset="0"/>
            </a:endParaRPr>
          </a:p>
          <a:p>
            <a:pPr marL="457200" lvl="1" indent="0">
              <a:buNone/>
            </a:pPr>
            <a:r>
              <a:rPr lang="en-US" altLang="ja-JP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(Python doesn’t follow this convention but it’s an exception).</a:t>
            </a:r>
          </a:p>
          <a:p>
            <a:pPr marL="838200" lvl="1" indent="-381000">
              <a:buFont typeface="Times New Roman" pitchFamily="18" charset="0"/>
              <a:buNone/>
            </a:pPr>
            <a:endParaRPr lang="en-US" altLang="en-US" dirty="0" smtClean="0"/>
          </a:p>
          <a:p>
            <a:pPr marL="838200" lvl="1" indent="-381000">
              <a:buFontTx/>
              <a:buAutoNum type="alphaLcParenR"/>
            </a:pPr>
            <a:endParaRPr lang="en-US" altLang="en-US" dirty="0" smtClean="0"/>
          </a:p>
          <a:p>
            <a:pPr marL="457200" indent="-457200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459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build="p" bldLvl="3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After This Section You Should Now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How and why the top down approach can be used to decompose </a:t>
            </a:r>
            <a:r>
              <a:rPr lang="en-US" altLang="en-US" dirty="0" smtClean="0"/>
              <a:t>problems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What </a:t>
            </a:r>
            <a:r>
              <a:rPr lang="en-US" altLang="en-US" dirty="0"/>
              <a:t>is procedural programming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 to write the definition for a function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 to write a function call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 and why to declare variables </a:t>
            </a:r>
            <a:r>
              <a:rPr lang="en-US" altLang="en-US" dirty="0" smtClean="0"/>
              <a:t>locally</a:t>
            </a:r>
          </a:p>
          <a:p>
            <a:pPr>
              <a:lnSpc>
                <a:spcPct val="90000"/>
              </a:lnSpc>
            </a:pPr>
            <a:r>
              <a:rPr lang="en-CA" dirty="0"/>
              <a:t>Function specific style requirements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96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Writing Your Own Functions: Why Do It?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Second reason, you need to know this</a:t>
            </a:r>
            <a:r>
              <a:rPr lang="en-US" altLang="en-US" dirty="0" smtClean="0"/>
              <a:t>: it’s not only done all the time in real life but it’s a key component of this course.</a:t>
            </a:r>
          </a:p>
          <a:p>
            <a:r>
              <a:rPr lang="en-US" altLang="en-US" dirty="0" smtClean="0"/>
              <a:t>(</a:t>
            </a:r>
            <a:r>
              <a:rPr lang="en-US" altLang="en-US" dirty="0"/>
              <a:t>Exert from the university calendar description</a:t>
            </a:r>
            <a:r>
              <a:rPr lang="en-US" altLang="en-US" dirty="0" smtClean="0"/>
              <a:t>):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“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Introduction to problem solving, analysis and design of small-scale computational systems and </a:t>
            </a:r>
            <a:r>
              <a:rPr lang="en-US" sz="1800" b="1" dirty="0">
                <a:latin typeface="Garamond" panose="02020404030301010803" pitchFamily="18" charset="0"/>
                <a:cs typeface="Arial" panose="020B0604020202020204" pitchFamily="34" charset="0"/>
              </a:rPr>
              <a:t>implementation using a procedural programming language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. </a:t>
            </a:r>
            <a:r>
              <a:rPr lang="en-US" altLang="en-US" sz="1800" dirty="0" smtClean="0">
                <a:latin typeface="Garamond" panose="02020404030301010803" pitchFamily="18" charset="0"/>
                <a:cs typeface="Arial" panose="020B0604020202020204" pitchFamily="34" charset="0"/>
              </a:rPr>
              <a:t>”</a:t>
            </a:r>
          </a:p>
          <a:p>
            <a:pPr lvl="1"/>
            <a:r>
              <a:rPr lang="en-US" altLang="en-US" b="1" dirty="0" smtClean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All this means that it is expected that all students who have successfully finished this course will be able to properly implement a non-trivial program not only using functional decomposition but also apply important related concepts such as: parameters, return values and scope.</a:t>
            </a:r>
            <a:endParaRPr lang="en-US" altLang="en-US" b="1" dirty="0">
              <a:solidFill>
                <a:srgbClr val="FF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r>
              <a:rPr lang="en-US" altLang="en-US" dirty="0" smtClean="0"/>
              <a:t>New terminology:</a:t>
            </a:r>
          </a:p>
          <a:p>
            <a:pPr lvl="1"/>
            <a:r>
              <a:rPr lang="en-US" altLang="en-US" dirty="0" smtClean="0"/>
              <a:t>Function, procedure, method</a:t>
            </a:r>
          </a:p>
          <a:p>
            <a:pPr lvl="1"/>
            <a:r>
              <a:rPr lang="en-US" altLang="en-US" dirty="0" smtClean="0"/>
              <a:t>For now you can think of them as largely interchangeable although you will learn the difference between a function and method towards the end of this course.</a:t>
            </a:r>
          </a:p>
          <a:p>
            <a:pPr lvl="2"/>
            <a:r>
              <a:rPr lang="en-US" altLang="en-US" dirty="0" smtClean="0"/>
              <a:t>Most languages don’t distinguish procedures from functions.</a:t>
            </a:r>
          </a:p>
        </p:txBody>
      </p:sp>
    </p:spTree>
    <p:extLst>
      <p:ext uri="{BB962C8B-B14F-4D97-AF65-F5344CB8AC3E}">
        <p14:creationId xmlns:p14="http://schemas.microsoft.com/office/powerpoint/2010/main" val="194103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have to know the terms ‘function’/’procedure’ (and eventually ‘method’).</a:t>
            </a:r>
          </a:p>
          <a:p>
            <a:r>
              <a:rPr lang="en-US" dirty="0" smtClean="0"/>
              <a:t>But you don’t have to memorize the first two reasons (just covered) for using functional decomposition for the exam.</a:t>
            </a:r>
          </a:p>
          <a:p>
            <a:r>
              <a:rPr lang="en-US" dirty="0" smtClean="0"/>
              <a:t>For the exam: You do need to know the other reasons (#3 – 7) that come from functional decomposition that will immediately follow in these notes.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30146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</a:t>
            </a:r>
            <a:r>
              <a:rPr lang="en-US" altLang="en-US" dirty="0" smtClean="0"/>
              <a:t>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Third reason, reuse/efficiency</a:t>
            </a:r>
            <a:r>
              <a:rPr lang="en-US" dirty="0" smtClean="0"/>
              <a:t>: Once the function definition is complete (and tested reasonably) it can be called (reused) many times.</a:t>
            </a:r>
          </a:p>
          <a:p>
            <a:pPr marL="0" indent="0">
              <a:buNone/>
            </a:pPr>
            <a:endParaRPr lang="en-US" altLang="en-US" dirty="0">
              <a:latin typeface="Arial" charset="0"/>
            </a:endParaRPr>
          </a:p>
          <a:p>
            <a:pPr lvl="1">
              <a:buFontTx/>
              <a:buNone/>
            </a:pPr>
            <a:r>
              <a:rPr lang="en-US" altLang="en-US" dirty="0">
                <a:latin typeface="Consolas" pitchFamily="49" charset="0"/>
              </a:rPr>
              <a:t>def </a:t>
            </a:r>
            <a:r>
              <a:rPr lang="en-US" altLang="en-US" dirty="0" err="1">
                <a:latin typeface="Consolas" pitchFamily="49" charset="0"/>
              </a:rPr>
              <a:t>displayInstructions</a:t>
            </a:r>
            <a:r>
              <a:rPr lang="en-US" altLang="en-US" dirty="0">
                <a:latin typeface="Consolas" pitchFamily="49" charset="0"/>
              </a:rPr>
              <a:t>():</a:t>
            </a:r>
          </a:p>
          <a:p>
            <a:pPr lvl="1">
              <a:buFontTx/>
              <a:buNone/>
            </a:pPr>
            <a:r>
              <a:rPr lang="en-US" altLang="en-US" dirty="0">
                <a:latin typeface="Consolas" pitchFamily="49" charset="0"/>
              </a:rPr>
              <a:t>    print("Displaying instructions")</a:t>
            </a:r>
          </a:p>
          <a:p>
            <a:pPr lvl="1">
              <a:buFontTx/>
              <a:buNone/>
            </a:pPr>
            <a:endParaRPr lang="en-US" altLang="en-US" dirty="0">
              <a:latin typeface="Arial" charset="0"/>
            </a:endParaRPr>
          </a:p>
          <a:p>
            <a:pPr lvl="1"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Consolas" pitchFamily="49" charset="0"/>
              </a:rPr>
              <a:t># Main body of code (starting execution point)</a:t>
            </a:r>
          </a:p>
          <a:p>
            <a:pPr lvl="1">
              <a:buFontTx/>
              <a:buNone/>
            </a:pPr>
            <a:r>
              <a:rPr lang="en-US" altLang="en-US" dirty="0" err="1">
                <a:latin typeface="Consolas" pitchFamily="49" charset="0"/>
              </a:rPr>
              <a:t>displayInstructions</a:t>
            </a:r>
            <a:r>
              <a:rPr lang="en-US" altLang="en-US" dirty="0" smtClean="0">
                <a:latin typeface="Consolas" pitchFamily="49" charset="0"/>
              </a:rPr>
              <a:t>()</a:t>
            </a:r>
          </a:p>
          <a:p>
            <a:pPr lvl="1">
              <a:buNone/>
            </a:pPr>
            <a:r>
              <a:rPr lang="en-US" altLang="en-US" dirty="0" err="1">
                <a:latin typeface="Consolas" pitchFamily="49" charset="0"/>
              </a:rPr>
              <a:t>displayInstructions</a:t>
            </a:r>
            <a:r>
              <a:rPr lang="en-US" altLang="en-US" dirty="0">
                <a:latin typeface="Consolas" pitchFamily="49" charset="0"/>
              </a:rPr>
              <a:t>()</a:t>
            </a:r>
          </a:p>
          <a:p>
            <a:pPr lvl="1">
              <a:buNone/>
            </a:pPr>
            <a:r>
              <a:rPr lang="en-US" altLang="en-US" dirty="0" err="1">
                <a:latin typeface="Consolas" pitchFamily="49" charset="0"/>
              </a:rPr>
              <a:t>displayInstructions</a:t>
            </a:r>
            <a:r>
              <a:rPr lang="en-US" altLang="en-US" dirty="0">
                <a:latin typeface="Consolas" pitchFamily="49" charset="0"/>
              </a:rPr>
              <a:t>()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Think about how many times prewritten functions such as </a:t>
            </a:r>
            <a:r>
              <a:rPr lang="en-US" dirty="0" smtClean="0">
                <a:latin typeface="Consolas" panose="020B0609020204030204" pitchFamily="49" charset="0"/>
              </a:rPr>
              <a:t>input</a:t>
            </a:r>
            <a:r>
              <a:rPr lang="en-US" dirty="0" smtClean="0"/>
              <a:t> and </a:t>
            </a:r>
            <a:r>
              <a:rPr lang="en-US" dirty="0" smtClean="0">
                <a:latin typeface="Consolas" panose="020B0609020204030204" pitchFamily="49" charset="0"/>
              </a:rPr>
              <a:t>print</a:t>
            </a:r>
            <a:r>
              <a:rPr lang="en-US" dirty="0" smtClean="0"/>
              <a:t> have be used.</a:t>
            </a:r>
            <a:endParaRPr lang="en-CA" dirty="0"/>
          </a:p>
        </p:txBody>
      </p:sp>
      <p:grpSp>
        <p:nvGrpSpPr>
          <p:cNvPr id="12" name="Group 11"/>
          <p:cNvGrpSpPr/>
          <p:nvPr/>
        </p:nvGrpSpPr>
        <p:grpSpPr>
          <a:xfrm>
            <a:off x="3707027" y="3008871"/>
            <a:ext cx="4612702" cy="1970902"/>
            <a:chOff x="2656703" y="2209800"/>
            <a:chExt cx="6150269" cy="262786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43600" y="2209800"/>
              <a:ext cx="2863372" cy="1000125"/>
            </a:xfrm>
            <a:prstGeom prst="rect">
              <a:avLst/>
            </a:prstGeom>
          </p:spPr>
        </p:pic>
        <p:cxnSp>
          <p:nvCxnSpPr>
            <p:cNvPr id="6" name="Straight Connector 5"/>
            <p:cNvCxnSpPr/>
            <p:nvPr/>
          </p:nvCxnSpPr>
          <p:spPr>
            <a:xfrm flipV="1">
              <a:off x="2772032" y="2590800"/>
              <a:ext cx="3171568" cy="12287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656703" y="2819400"/>
              <a:ext cx="3286897" cy="150495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2656703" y="3095627"/>
              <a:ext cx="3286897" cy="174204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471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</a:t>
            </a:r>
            <a:r>
              <a:rPr lang="en-US" altLang="en-US" dirty="0" smtClean="0"/>
              <a:t>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Fourth reason, easier maintenance</a:t>
            </a:r>
            <a:r>
              <a:rPr lang="en-US" dirty="0"/>
              <a:t>: (related to the previous benefit: write once, use many times): when program maintenance (changes to code) is needed.</a:t>
            </a:r>
          </a:p>
          <a:p>
            <a:r>
              <a:rPr lang="en-US" dirty="0"/>
              <a:t>If the same code is written over and over again in different parts of the program then each location must be changed.</a:t>
            </a:r>
          </a:p>
          <a:p>
            <a:r>
              <a:rPr lang="en-US" dirty="0"/>
              <a:t>Implementing that same code in one function requires only changes to the code in that function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may result in a smaller program with fewer/no </a:t>
            </a:r>
            <a:r>
              <a:rPr lang="en-US" dirty="0" err="1" smtClean="0"/>
              <a:t>redudancies</a:t>
            </a:r>
            <a:r>
              <a:rPr lang="en-US" dirty="0" smtClean="0"/>
              <a:t> as well.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91979" y="3571102"/>
            <a:ext cx="2508422" cy="64255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>
                <a:solidFill>
                  <a:srgbClr val="FFFFFF"/>
                </a:solidFill>
                <a:latin typeface="Consolas" panose="020B0609020204030204" pitchFamily="49" charset="0"/>
              </a:rPr>
              <a:t>d</a:t>
            </a:r>
            <a:r>
              <a:rPr lang="en-US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ef </a:t>
            </a:r>
            <a:r>
              <a:rPr lang="en-US" sz="1600" dirty="0" err="1" smtClean="0">
                <a:solidFill>
                  <a:srgbClr val="FFFFFF"/>
                </a:solidFill>
                <a:latin typeface="Consolas" panose="020B0609020204030204" pitchFamily="49" charset="0"/>
              </a:rPr>
              <a:t>myFunction</a:t>
            </a:r>
            <a:r>
              <a:rPr lang="en-US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rgbClr val="FFFFFF"/>
                </a:solidFill>
                <a:latin typeface="Consolas" panose="020B0609020204030204" pitchFamily="49" charset="0"/>
              </a:rPr>
              <a:t>   #Code to modify</a:t>
            </a:r>
            <a:endParaRPr lang="en-CA" sz="1600" b="1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193058" y="3459892"/>
            <a:ext cx="3900617" cy="1915298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#My program, no functions</a:t>
            </a:r>
            <a:endParaRPr lang="en-US" sz="16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r>
              <a:rPr lang="en-US" sz="1600" b="1" dirty="0" smtClean="0">
                <a:solidFill>
                  <a:srgbClr val="FFFFFF"/>
                </a:solidFill>
                <a:latin typeface="Consolas" panose="020B0609020204030204" pitchFamily="49" charset="0"/>
              </a:rPr>
              <a:t>#Code to modify</a:t>
            </a:r>
          </a:p>
          <a:p>
            <a:endParaRPr lang="en-US" sz="16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1600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r>
              <a:rPr lang="en-US" sz="1600" b="1" dirty="0" smtClean="0">
                <a:solidFill>
                  <a:srgbClr val="FFFFFF"/>
                </a:solidFill>
                <a:latin typeface="Consolas" panose="020B0609020204030204" pitchFamily="49" charset="0"/>
              </a:rPr>
              <a:t>#Code to modify</a:t>
            </a:r>
            <a:endParaRPr lang="en-US" sz="16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1600" b="1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r>
              <a:rPr lang="en-US" sz="1600" b="1" dirty="0" smtClean="0">
                <a:solidFill>
                  <a:srgbClr val="FFFFFF"/>
                </a:solidFill>
                <a:latin typeface="Consolas" panose="020B0609020204030204" pitchFamily="49" charset="0"/>
              </a:rPr>
              <a:t>#Code to modify</a:t>
            </a:r>
          </a:p>
          <a:p>
            <a:endParaRPr lang="en-CA" sz="1600" b="1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89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Fifth reason, decoupling of your code</a:t>
            </a:r>
            <a:r>
              <a:rPr lang="en-US" dirty="0" smtClean="0"/>
              <a:t>: </a:t>
            </a:r>
          </a:p>
          <a:p>
            <a:r>
              <a:rPr lang="en-US" dirty="0" smtClean="0"/>
              <a:t>New </a:t>
            </a:r>
            <a:r>
              <a:rPr lang="en-US" dirty="0"/>
              <a:t>terminology, decoupling: a fancy term for a simple concept.</a:t>
            </a:r>
          </a:p>
          <a:p>
            <a:r>
              <a:rPr lang="en-US" dirty="0" smtClean="0"/>
              <a:t>In this case it means you </a:t>
            </a:r>
            <a:r>
              <a:rPr lang="en-US" dirty="0"/>
              <a:t>can simply use a function without worrying about the ‘internal’ details of how it was written.</a:t>
            </a:r>
          </a:p>
          <a:p>
            <a:r>
              <a:rPr lang="en-US" dirty="0"/>
              <a:t>You simply need things such as: how to call it, what operations the function implements, what are it’s return values etc.</a:t>
            </a:r>
          </a:p>
          <a:p>
            <a:r>
              <a:rPr lang="en-US" dirty="0"/>
              <a:t>This is </a:t>
            </a:r>
            <a:r>
              <a:rPr lang="en-US" dirty="0" smtClean="0"/>
              <a:t>the actual code from the </a:t>
            </a:r>
            <a:r>
              <a:rPr lang="en-US" dirty="0" err="1" smtClean="0">
                <a:latin typeface="Consolas" panose="020B0609020204030204" pitchFamily="49" charset="0"/>
              </a:rPr>
              <a:t>randint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</a:t>
            </a:r>
            <a:r>
              <a:rPr lang="en-US" dirty="0"/>
              <a:t>function.</a:t>
            </a:r>
          </a:p>
          <a:p>
            <a:pPr lvl="1"/>
            <a:r>
              <a:rPr lang="en-US" dirty="0"/>
              <a:t>You just have to know how to call </a:t>
            </a:r>
            <a:r>
              <a:rPr lang="en-US" dirty="0" smtClean="0"/>
              <a:t>it not know all the intimate details of how every line works.</a:t>
            </a:r>
            <a:endParaRPr lang="en-US" dirty="0"/>
          </a:p>
          <a:p>
            <a:endParaRPr lang="en-CA" dirty="0"/>
          </a:p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263" y="5276249"/>
            <a:ext cx="5891813" cy="160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Of The Random Library/Module</a:t>
            </a:r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638132" y="1520268"/>
            <a:ext cx="7294905" cy="5223433"/>
            <a:chOff x="0" y="560387"/>
            <a:chExt cx="7248525" cy="614362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60387"/>
              <a:ext cx="7248525" cy="614362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623050" y="1100139"/>
              <a:ext cx="469900" cy="50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FF"/>
                  </a:solidFill>
                </a:rPr>
                <a:t>1</a:t>
              </a:r>
              <a:endParaRPr lang="en-CA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972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53812</TotalTime>
  <Pages>8</Pages>
  <Words>2863</Words>
  <Application>Microsoft Office PowerPoint</Application>
  <PresentationFormat>On-screen Show (4:3)</PresentationFormat>
  <Paragraphs>327</Paragraphs>
  <Slides>34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MS PGothic</vt:lpstr>
      <vt:lpstr>MS PGothic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Functional Decomposition: Part 1 </vt:lpstr>
      <vt:lpstr>Built In Python Functions</vt:lpstr>
      <vt:lpstr>Writing Your Own Functions: Why Do It?</vt:lpstr>
      <vt:lpstr>Writing Your Own Functions: Why Do It?</vt:lpstr>
      <vt:lpstr>Examinations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Know This Summary: Benefits of Functional Decomposition</vt:lpstr>
      <vt:lpstr>Simplying A Problem With Functional Decomposition</vt:lpstr>
      <vt:lpstr>Things Needed In Order To Use Functions</vt:lpstr>
      <vt:lpstr>Functions (Basic Case: No parameters/Inputs)</vt:lpstr>
      <vt:lpstr>Defining A Function</vt:lpstr>
      <vt:lpstr>Calling A Function</vt:lpstr>
      <vt:lpstr>Quick Recap: Starting Execution Point</vt:lpstr>
      <vt:lpstr>Functions: An Example That Puts Together All The Parts Of The Easiest Case</vt:lpstr>
      <vt:lpstr>Functions: An Example That Puts Together All The Parts Of The Easiest Case</vt:lpstr>
      <vt:lpstr>Defining The Main Body Of Code As A Function</vt:lpstr>
      <vt:lpstr>Stylistic Note</vt:lpstr>
      <vt:lpstr>Creating Your Variables: Inside Functions</vt:lpstr>
      <vt:lpstr>Local Variables</vt:lpstr>
      <vt:lpstr>Scope: Visually Showing When Memory Locations Can Be Accessed</vt:lpstr>
      <vt:lpstr>Working With Local Variables: Putting It All Together</vt:lpstr>
      <vt:lpstr>Variables Vs. Named Constants</vt:lpstr>
      <vt:lpstr>Good Style: Functions</vt:lpstr>
      <vt:lpstr>Good Style: Functions (2)</vt:lpstr>
      <vt:lpstr>Good Style: Functions (2)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functional decomposition</dc:title>
  <dc:subject>Introduction to Programming for Computer Science Majors</dc:subject>
  <dc:creator>James Tam</dc:creator>
  <cp:keywords>functions;decomposition;top down approach;function definition;function call;local variables;global variables;scope</cp:keywords>
  <cp:lastModifiedBy>James Tam</cp:lastModifiedBy>
  <cp:revision>3680</cp:revision>
  <cp:lastPrinted>2014-08-25T22:49:30Z</cp:lastPrinted>
  <dcterms:created xsi:type="dcterms:W3CDTF">1995-08-18T10:27:02Z</dcterms:created>
  <dcterms:modified xsi:type="dcterms:W3CDTF">2025-10-06T07:06:56Z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