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1170" r:id="rId2"/>
    <p:sldId id="1260" r:id="rId3"/>
    <p:sldId id="1246" r:id="rId4"/>
    <p:sldId id="1247" r:id="rId5"/>
    <p:sldId id="1248" r:id="rId6"/>
    <p:sldId id="1249" r:id="rId7"/>
    <p:sldId id="1250" r:id="rId8"/>
    <p:sldId id="1251" r:id="rId9"/>
    <p:sldId id="1252" r:id="rId10"/>
    <p:sldId id="1253" r:id="rId11"/>
    <p:sldId id="1258" r:id="rId12"/>
    <p:sldId id="1259" r:id="rId13"/>
    <p:sldId id="1254" r:id="rId14"/>
    <p:sldId id="1255" r:id="rId15"/>
    <p:sldId id="1256" r:id="rId16"/>
    <p:sldId id="1261" r:id="rId17"/>
    <p:sldId id="1245" r:id="rId18"/>
    <p:sldId id="1084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0066FF"/>
    <a:srgbClr val="783245"/>
    <a:srgbClr val="FFFFCC"/>
    <a:srgbClr val="FCD5B5"/>
    <a:srgbClr val="808000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93" autoAdjust="0"/>
    <p:restoredTop sz="93888" autoAdjust="0"/>
  </p:normalViewPr>
  <p:slideViewPr>
    <p:cSldViewPr snapToGrid="0">
      <p:cViewPr varScale="1">
        <p:scale>
          <a:sx n="87" d="100"/>
          <a:sy n="87" d="100"/>
        </p:scale>
        <p:origin x="96" y="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708" y="-147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File output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A03D8A0-386D-4F12-97A6-90825291D810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058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 txBox="1">
            <a:spLocks noGrp="1" noChangeArrowheads="1"/>
          </p:cNvSpPr>
          <p:nvPr/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300">
                <a:latin typeface="Times New Roman" panose="02020603050405020304" pitchFamily="18" charset="0"/>
              </a:rPr>
              <a:t>Introduction to files in Pascal</a:t>
            </a:r>
          </a:p>
        </p:txBody>
      </p:sp>
      <p:sp>
        <p:nvSpPr>
          <p:cNvPr id="39939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3DA0B7A-0F71-404C-9334-5D551165FFCE}" type="slidenum">
              <a:rPr lang="en-US" altLang="en-US" sz="1300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11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399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632680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 txBox="1">
            <a:spLocks noGrp="1" noChangeArrowheads="1"/>
          </p:cNvSpPr>
          <p:nvPr/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300">
                <a:latin typeface="Times New Roman" panose="02020603050405020304" pitchFamily="18" charset="0"/>
              </a:rPr>
              <a:t>Introduction to files in Pascal</a:t>
            </a:r>
          </a:p>
        </p:txBody>
      </p:sp>
      <p:sp>
        <p:nvSpPr>
          <p:cNvPr id="39939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3DA0B7A-0F71-404C-9334-5D551165FFCE}" type="slidenum">
              <a:rPr lang="en-US" altLang="en-US" sz="1300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12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399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158215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3525" indent="-263525">
              <a:defRPr/>
            </a:lvl1pPr>
            <a:lvl2pPr marL="442913" indent="-179388">
              <a:defRPr/>
            </a:lvl2pPr>
            <a:lvl3pPr marL="631825" indent="-188913">
              <a:defRPr/>
            </a:lvl3pPr>
            <a:lvl4pPr marL="809625" indent="-180975" defTabSz="809625">
              <a:buFont typeface="Courier New" panose="02070309020205020404" pitchFamily="49" charset="0"/>
              <a:buChar char="o"/>
              <a:defRPr sz="1600"/>
            </a:lvl4pPr>
            <a:lvl5pPr marL="990600" indent="-180975"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File output</a:t>
            </a:r>
            <a:endParaRPr lang="en-US" altLang="en-US" sz="3600" u="none" dirty="0" smtClea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831639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marL="114300" indent="-1143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indent="0" eaLnBrk="1" hangingPunct="1"/>
            <a:r>
              <a:rPr lang="en-US" altLang="en-US" sz="2400" dirty="0" smtClean="0"/>
              <a:t>You will learn how to write information to a file as well as appending onto the end of a file.</a:t>
            </a:r>
          </a:p>
        </p:txBody>
      </p:sp>
    </p:spTree>
    <p:extLst>
      <p:ext uri="{BB962C8B-B14F-4D97-AF65-F5344CB8AC3E}">
        <p14:creationId xmlns:p14="http://schemas.microsoft.com/office/powerpoint/2010/main" val="356311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list as ‘parameter’: </a:t>
            </a:r>
          </a:p>
          <a:p>
            <a:pPr lvl="1"/>
            <a:r>
              <a:rPr lang="en-US" dirty="0" smtClean="0"/>
              <a:t>A list is not passed.</a:t>
            </a:r>
          </a:p>
          <a:p>
            <a:pPr lvl="1"/>
            <a:r>
              <a:rPr lang="en-US" dirty="0" smtClean="0"/>
              <a:t>Instead a reference to the list (contains the address of the list in ‘start’) is passed to the function.</a:t>
            </a:r>
          </a:p>
          <a:p>
            <a:pPr lvl="1"/>
            <a:r>
              <a:rPr lang="en-US" dirty="0" smtClean="0"/>
              <a:t>Inside of ‘fun’ the address is stored in a local variable that contains that address of the list in ‘start’</a:t>
            </a:r>
          </a:p>
          <a:p>
            <a:r>
              <a:rPr lang="en-US" dirty="0" smtClean="0"/>
              <a:t>Opening a file:</a:t>
            </a:r>
          </a:p>
          <a:p>
            <a:pPr lvl="1"/>
            <a:r>
              <a:rPr lang="en-US" dirty="0" smtClean="0"/>
              <a:t>A </a:t>
            </a:r>
            <a:r>
              <a:rPr lang="en-US" b="1" dirty="0" smtClean="0">
                <a:solidFill>
                  <a:srgbClr val="FF0000"/>
                </a:solidFill>
              </a:rPr>
              <a:t>file pointer </a:t>
            </a:r>
            <a:r>
              <a:rPr lang="en-US" dirty="0" smtClean="0"/>
              <a:t>refers to the physical file on disk e.g.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aFile</a:t>
            </a:r>
            <a:r>
              <a:rPr lang="en-US" dirty="0">
                <a:latin typeface="Consolas" panose="020B0609020204030204" pitchFamily="49" charset="0"/>
              </a:rPr>
              <a:t> = open("example1_output.txt","</a:t>
            </a:r>
            <a:r>
              <a:rPr lang="en-US" b="1" dirty="0">
                <a:latin typeface="Consolas" panose="020B0609020204030204" pitchFamily="49" charset="0"/>
              </a:rPr>
              <a:t>w</a:t>
            </a:r>
            <a:r>
              <a:rPr lang="en-US" dirty="0">
                <a:latin typeface="Consolas" panose="020B0609020204030204" pitchFamily="49" charset="0"/>
              </a:rPr>
              <a:t>")</a:t>
            </a:r>
          </a:p>
          <a:p>
            <a:pPr lvl="1"/>
            <a:r>
              <a:rPr lang="en-US" dirty="0" smtClean="0"/>
              <a:t>Referring the file variable will act upon the file that has been opened.</a:t>
            </a:r>
          </a:p>
          <a:p>
            <a:r>
              <a:rPr lang="en-US" b="1" dirty="0" smtClean="0"/>
              <a:t>Read or write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The file pointer is positioned at the </a:t>
            </a:r>
            <a:r>
              <a:rPr lang="en-US" b="1" dirty="0" smtClean="0"/>
              <a:t>start</a:t>
            </a:r>
            <a:r>
              <a:rPr lang="en-US" dirty="0" smtClean="0"/>
              <a:t> of the file.</a:t>
            </a:r>
          </a:p>
          <a:p>
            <a:r>
              <a:rPr lang="en-US" b="1" dirty="0" smtClean="0"/>
              <a:t>Append:</a:t>
            </a:r>
            <a:endParaRPr lang="en-US" b="1" dirty="0"/>
          </a:p>
          <a:p>
            <a:pPr lvl="1"/>
            <a:r>
              <a:rPr lang="en-US" dirty="0"/>
              <a:t>The file pointer is positioned at the </a:t>
            </a:r>
            <a:r>
              <a:rPr lang="en-US" b="1" dirty="0" smtClean="0"/>
              <a:t>end</a:t>
            </a:r>
            <a:r>
              <a:rPr lang="en-US" dirty="0" smtClean="0"/>
              <a:t> of </a:t>
            </a:r>
            <a:r>
              <a:rPr lang="en-US" dirty="0"/>
              <a:t>the file.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01193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Write: Positioning The File Pointer</a:t>
            </a:r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1143000" y="1905000"/>
            <a:ext cx="2346158" cy="226995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0" rIns="0" bIns="0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000" dirty="0">
                <a:latin typeface="Consolas" panose="020B0609020204030204" pitchFamily="49" charset="0"/>
                <a:cs typeface="Arial" panose="020B0604020202020204" pitchFamily="34" charset="0"/>
              </a:rPr>
              <a:t>l</a:t>
            </a:r>
            <a:r>
              <a:rPr lang="pt-BR" altLang="en-US" sz="2000" dirty="0" smtClean="0">
                <a:latin typeface="Consolas" panose="020B0609020204030204" pitchFamily="49" charset="0"/>
                <a:cs typeface="Arial" panose="020B0604020202020204" pitchFamily="34" charset="0"/>
              </a:rPr>
              <a:t>ine1</a:t>
            </a:r>
            <a:endParaRPr lang="pt-BR" altLang="en-US" sz="2000" dirty="0">
              <a:latin typeface="Consolas" panose="020B0609020204030204" pitchFamily="49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pt-BR" altLang="en-US" sz="2000" dirty="0">
              <a:latin typeface="Consolas" panose="020B0609020204030204" pitchFamily="49" charset="0"/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000" dirty="0" smtClean="0">
                <a:latin typeface="Consolas" panose="020B0609020204030204" pitchFamily="49" charset="0"/>
                <a:ea typeface="Consolas" panose="020B0609020204030204" pitchFamily="49" charset="0"/>
                <a:cs typeface="Arial" panose="020B0604020202020204" pitchFamily="34" charset="0"/>
              </a:rPr>
              <a:t>line2</a:t>
            </a:r>
            <a:endParaRPr lang="pt-BR" altLang="en-US" sz="2000" dirty="0">
              <a:latin typeface="Consolas" panose="020B0609020204030204" pitchFamily="49" charset="0"/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pt-BR" altLang="en-US" sz="2000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1143000" y="1447800"/>
            <a:ext cx="2514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example1_output</a:t>
            </a:r>
          </a:p>
        </p:txBody>
      </p:sp>
      <p:sp>
        <p:nvSpPr>
          <p:cNvPr id="173062" name="Line 6"/>
          <p:cNvSpPr>
            <a:spLocks noChangeShapeType="1"/>
          </p:cNvSpPr>
          <p:nvPr/>
        </p:nvSpPr>
        <p:spPr bwMode="auto">
          <a:xfrm flipV="1">
            <a:off x="1235244" y="2318085"/>
            <a:ext cx="0" cy="457200"/>
          </a:xfrm>
          <a:prstGeom prst="line">
            <a:avLst/>
          </a:prstGeom>
          <a:noFill/>
          <a:ln w="101600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9518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Append: Positioning The File Pointer</a:t>
            </a:r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1143000" y="1905000"/>
            <a:ext cx="2346158" cy="226995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0" rIns="0" bIns="0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000" dirty="0">
                <a:latin typeface="Consolas" panose="020B0609020204030204" pitchFamily="49" charset="0"/>
                <a:cs typeface="Arial" panose="020B0604020202020204" pitchFamily="34" charset="0"/>
              </a:rPr>
              <a:t>l</a:t>
            </a:r>
            <a:r>
              <a:rPr lang="pt-BR" altLang="en-US" sz="2000" dirty="0" smtClean="0">
                <a:latin typeface="Consolas" panose="020B0609020204030204" pitchFamily="49" charset="0"/>
                <a:cs typeface="Arial" panose="020B0604020202020204" pitchFamily="34" charset="0"/>
              </a:rPr>
              <a:t>ine1</a:t>
            </a:r>
            <a:endParaRPr lang="pt-BR" altLang="en-US" sz="2000" dirty="0">
              <a:latin typeface="Consolas" panose="020B0609020204030204" pitchFamily="49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pt-BR" altLang="en-US" sz="2000" dirty="0">
              <a:latin typeface="Consolas" panose="020B0609020204030204" pitchFamily="49" charset="0"/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000" dirty="0" smtClean="0">
                <a:latin typeface="Consolas" panose="020B0609020204030204" pitchFamily="49" charset="0"/>
                <a:ea typeface="Consolas" panose="020B0609020204030204" pitchFamily="49" charset="0"/>
                <a:cs typeface="Arial" panose="020B0604020202020204" pitchFamily="34" charset="0"/>
              </a:rPr>
              <a:t>line2</a:t>
            </a:r>
            <a:endParaRPr lang="pt-BR" altLang="en-US" sz="2000" dirty="0">
              <a:latin typeface="Consolas" panose="020B0609020204030204" pitchFamily="49" charset="0"/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pt-BR" altLang="en-US" sz="2000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en-US" sz="2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1143000" y="1447800"/>
            <a:ext cx="2514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example1_output</a:t>
            </a:r>
          </a:p>
        </p:txBody>
      </p:sp>
      <p:sp>
        <p:nvSpPr>
          <p:cNvPr id="173062" name="Line 6"/>
          <p:cNvSpPr>
            <a:spLocks noChangeShapeType="1"/>
          </p:cNvSpPr>
          <p:nvPr/>
        </p:nvSpPr>
        <p:spPr bwMode="auto">
          <a:xfrm flipV="1">
            <a:off x="2029328" y="3160295"/>
            <a:ext cx="0" cy="457200"/>
          </a:xfrm>
          <a:prstGeom prst="line">
            <a:avLst/>
          </a:prstGeom>
          <a:noFill/>
          <a:ln w="101600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152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138" y="303213"/>
            <a:ext cx="8166100" cy="522287"/>
          </a:xfrm>
        </p:spPr>
        <p:txBody>
          <a:bodyPr/>
          <a:lstStyle/>
          <a:p>
            <a:r>
              <a:rPr lang="en-US" dirty="0" smtClean="0"/>
              <a:t>Repeatedly Writing To A File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Unlike the case with file output where the condition to read from the file is based upon the characteristics of the file i.e.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Do-while(end of file not reached)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Continue reading from the input file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End-while</a:t>
            </a:r>
          </a:p>
          <a:p>
            <a:r>
              <a:rPr lang="en-US" dirty="0" smtClean="0"/>
              <a:t>Examples of external conditions where a file is repeatedly written to:</a:t>
            </a:r>
          </a:p>
          <a:p>
            <a:pPr lvl="1"/>
            <a:r>
              <a:rPr lang="en-US" dirty="0" smtClean="0"/>
              <a:t>Writing out the contents of a list.</a:t>
            </a:r>
          </a:p>
          <a:p>
            <a:pPr lvl="1"/>
            <a:r>
              <a:rPr lang="en-US" dirty="0" smtClean="0"/>
              <a:t>Reading information from an input file and writing modified information to an output file.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51985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66FF"/>
                </a:solidFill>
              </a:rPr>
              <a:t>Writing </a:t>
            </a:r>
            <a:r>
              <a:rPr lang="en-US" dirty="0" smtClean="0">
                <a:solidFill>
                  <a:srgbClr val="0066FF"/>
                </a:solidFill>
              </a:rPr>
              <a:t>A </a:t>
            </a:r>
            <a:r>
              <a:rPr lang="en-US" dirty="0" smtClean="0">
                <a:solidFill>
                  <a:srgbClr val="0066FF"/>
                </a:solidFill>
              </a:rPr>
              <a:t>List </a:t>
            </a:r>
            <a:r>
              <a:rPr lang="en-US" dirty="0" smtClean="0"/>
              <a:t>To A File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full online example</a:t>
            </a:r>
            <a:r>
              <a:rPr lang="en-US" b="1" dirty="0"/>
              <a:t>: </a:t>
            </a:r>
            <a:r>
              <a:rPr lang="en-US" dirty="0" smtClean="0">
                <a:latin typeface="Consolas" panose="020B0609020204030204" pitchFamily="49" charset="0"/>
              </a:rPr>
              <a:t>3file_repeated_file_output.py</a:t>
            </a:r>
          </a:p>
          <a:p>
            <a:endParaRPr lang="en-US" dirty="0"/>
          </a:p>
          <a:p>
            <a:pPr marL="442912" lvl="2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myContacts</a:t>
            </a:r>
            <a:r>
              <a:rPr lang="en-US" dirty="0">
                <a:latin typeface="Consolas" panose="020B0609020204030204" pitchFamily="49" charset="0"/>
              </a:rPr>
              <a:t> = ["Stacey Hearn",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      "Jamie </a:t>
            </a:r>
            <a:r>
              <a:rPr lang="en-US" dirty="0" err="1">
                <a:latin typeface="Consolas" panose="020B0609020204030204" pitchFamily="49" charset="0"/>
              </a:rPr>
              <a:t>Smythe</a:t>
            </a:r>
            <a:r>
              <a:rPr lang="en-US" dirty="0">
                <a:latin typeface="Consolas" panose="020B0609020204030204" pitchFamily="49" charset="0"/>
              </a:rPr>
              <a:t>",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      "Jessie Ying",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      "Jessica </a:t>
            </a:r>
            <a:r>
              <a:rPr lang="en-US" dirty="0" err="1">
                <a:latin typeface="Consolas" panose="020B0609020204030204" pitchFamily="49" charset="0"/>
              </a:rPr>
              <a:t>Gravowski</a:t>
            </a:r>
            <a:r>
              <a:rPr lang="en-US" dirty="0" smtClean="0">
                <a:latin typeface="Consolas" panose="020B0609020204030204" pitchFamily="49" charset="0"/>
              </a:rPr>
              <a:t>"]   </a:t>
            </a: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aFile</a:t>
            </a:r>
            <a:r>
              <a:rPr lang="en-US" dirty="0">
                <a:latin typeface="Consolas" panose="020B0609020204030204" pitchFamily="49" charset="0"/>
              </a:rPr>
              <a:t> = open("</a:t>
            </a:r>
            <a:r>
              <a:rPr lang="en-US" dirty="0" err="1">
                <a:latin typeface="Consolas" panose="020B0609020204030204" pitchFamily="49" charset="0"/>
              </a:rPr>
              <a:t>contact_list.txt","w</a:t>
            </a:r>
            <a:r>
              <a:rPr lang="en-US" dirty="0">
                <a:latin typeface="Consolas" panose="020B0609020204030204" pitchFamily="49" charset="0"/>
              </a:rPr>
              <a:t>")</a:t>
            </a:r>
          </a:p>
          <a:p>
            <a:pPr marL="442912" lvl="2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maxContacts</a:t>
            </a:r>
            <a:r>
              <a:rPr lang="en-US" dirty="0">
                <a:latin typeface="Consolas" panose="020B0609020204030204" pitchFamily="49" charset="0"/>
              </a:rPr>
              <a:t> = </a:t>
            </a:r>
            <a:r>
              <a:rPr lang="en-US" dirty="0" err="1">
                <a:latin typeface="Consolas" panose="020B0609020204030204" pitchFamily="49" charset="0"/>
              </a:rPr>
              <a:t>len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</a:rPr>
              <a:t>myContacts</a:t>
            </a:r>
            <a:r>
              <a:rPr lang="en-US" dirty="0">
                <a:latin typeface="Consolas" panose="020B0609020204030204" pitchFamily="49" charset="0"/>
              </a:rPr>
              <a:t>)</a:t>
            </a:r>
          </a:p>
          <a:p>
            <a:pPr marL="442912" lvl="2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0</a:t>
            </a:r>
          </a:p>
          <a:p>
            <a:pPr marL="442912" lvl="2" indent="0">
              <a:buNone/>
            </a:pPr>
            <a:r>
              <a:rPr lang="en-US" b="1" dirty="0">
                <a:latin typeface="Consolas" panose="020B0609020204030204" pitchFamily="49" charset="0"/>
              </a:rPr>
              <a:t>#Number of file writes depends upon the size of the list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while(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&lt; </a:t>
            </a:r>
            <a:r>
              <a:rPr lang="en-US" dirty="0" err="1">
                <a:latin typeface="Consolas" panose="020B0609020204030204" pitchFamily="49" charset="0"/>
              </a:rPr>
              <a:t>maxContacts</a:t>
            </a:r>
            <a:r>
              <a:rPr lang="en-US" dirty="0">
                <a:latin typeface="Consolas" panose="020B0609020204030204" pitchFamily="49" charset="0"/>
              </a:rPr>
              <a:t>):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print("Writing information for %s to file." </a:t>
            </a: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  %(</a:t>
            </a:r>
            <a:r>
              <a:rPr lang="en-US" dirty="0" err="1">
                <a:latin typeface="Consolas" panose="020B0609020204030204" pitchFamily="49" charset="0"/>
              </a:rPr>
              <a:t>myContacts</a:t>
            </a:r>
            <a:r>
              <a:rPr lang="en-US" dirty="0">
                <a:latin typeface="Consolas" panose="020B0609020204030204" pitchFamily="49" charset="0"/>
              </a:rPr>
              <a:t>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]))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    </a:t>
            </a: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aFile.write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(</a:t>
            </a: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myContacts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[</a:t>
            </a: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i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] + "!\n")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+= 1 </a:t>
            </a:r>
            <a:r>
              <a:rPr lang="en-US" b="1" dirty="0">
                <a:latin typeface="Consolas" panose="020B0609020204030204" pitchFamily="49" charset="0"/>
              </a:rPr>
              <a:t>#Same as </a:t>
            </a:r>
            <a:r>
              <a:rPr lang="en-US" b="1" dirty="0" err="1">
                <a:latin typeface="Consolas" panose="020B0609020204030204" pitchFamily="49" charset="0"/>
              </a:rPr>
              <a:t>i</a:t>
            </a:r>
            <a:r>
              <a:rPr lang="en-US" b="1" dirty="0">
                <a:latin typeface="Consolas" panose="020B0609020204030204" pitchFamily="49" charset="0"/>
              </a:rPr>
              <a:t> = </a:t>
            </a:r>
            <a:r>
              <a:rPr lang="en-US" b="1" dirty="0" err="1">
                <a:latin typeface="Consolas" panose="020B0609020204030204" pitchFamily="49" charset="0"/>
              </a:rPr>
              <a:t>i</a:t>
            </a:r>
            <a:r>
              <a:rPr lang="en-US" b="1" dirty="0">
                <a:latin typeface="Consolas" panose="020B0609020204030204" pitchFamily="49" charset="0"/>
              </a:rPr>
              <a:t> + 1</a:t>
            </a:r>
          </a:p>
          <a:p>
            <a:pPr marL="442912" lvl="2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aFile.close</a:t>
            </a:r>
            <a:r>
              <a:rPr lang="en-US" dirty="0">
                <a:latin typeface="Consolas" panose="020B0609020204030204" pitchFamily="49" charset="0"/>
              </a:rPr>
              <a:t>()</a:t>
            </a: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205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Reading</a:t>
            </a:r>
            <a:r>
              <a:rPr lang="en-US" sz="2800" dirty="0" smtClean="0"/>
              <a:t> From One File, </a:t>
            </a:r>
            <a:r>
              <a:rPr lang="en-US" sz="2800" dirty="0" smtClean="0">
                <a:solidFill>
                  <a:srgbClr val="0066FF"/>
                </a:solidFill>
              </a:rPr>
              <a:t>Writing</a:t>
            </a:r>
            <a:r>
              <a:rPr lang="en-US" sz="2800" dirty="0" smtClean="0"/>
              <a:t> Out To Another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full online example</a:t>
            </a:r>
            <a:r>
              <a:rPr lang="en-US" b="1" dirty="0"/>
              <a:t>: </a:t>
            </a:r>
            <a:r>
              <a:rPr lang="en-US" dirty="0" smtClean="0">
                <a:latin typeface="Consolas" panose="020B0609020204030204" pitchFamily="49" charset="0"/>
              </a:rPr>
              <a:t>4file_repeated_file_input_output.py</a:t>
            </a:r>
          </a:p>
          <a:p>
            <a:endParaRPr lang="en-US" dirty="0"/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NEWLINE = "\n"</a:t>
            </a:r>
          </a:p>
          <a:p>
            <a:pPr marL="442912" lvl="2" indent="0">
              <a:buNone/>
            </a:pP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inputFile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 = open("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contact_list.txt","r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")</a:t>
            </a:r>
          </a:p>
          <a:p>
            <a:pPr marL="442912" lvl="2" indent="0">
              <a:buNone/>
            </a:pP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outputFile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 = open("</a:t>
            </a: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contact_list_UPDATED.txt","w</a:t>
            </a:r>
            <a:r>
              <a:rPr lang="en-US" b="1" dirty="0" smtClean="0">
                <a:solidFill>
                  <a:srgbClr val="0066FF"/>
                </a:solidFill>
                <a:latin typeface="Consolas" panose="020B0609020204030204" pitchFamily="49" charset="0"/>
              </a:rPr>
              <a:t>")</a:t>
            </a:r>
          </a:p>
          <a:p>
            <a:pPr marL="442912" lvl="2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= </a:t>
            </a:r>
            <a:r>
              <a:rPr lang="en-US" dirty="0" smtClean="0">
                <a:latin typeface="Consolas" panose="020B0609020204030204" pitchFamily="49" charset="0"/>
              </a:rPr>
              <a:t>1</a:t>
            </a:r>
          </a:p>
          <a:p>
            <a:pPr marL="442912" lvl="2" indent="0">
              <a:buNone/>
            </a:pPr>
            <a:r>
              <a:rPr lang="en-US" b="1" dirty="0">
                <a:latin typeface="Consolas" panose="020B0609020204030204" pitchFamily="49" charset="0"/>
              </a:rPr>
              <a:t>#Number of file writes depends upon </a:t>
            </a:r>
            <a:r>
              <a:rPr lang="en-US" b="1" dirty="0" smtClean="0">
                <a:latin typeface="Consolas" panose="020B0609020204030204" pitchFamily="49" charset="0"/>
              </a:rPr>
              <a:t>the input file.</a:t>
            </a: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for line in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inputFile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line = </a:t>
            </a:r>
            <a:r>
              <a:rPr lang="en-US" dirty="0" err="1">
                <a:latin typeface="Consolas" panose="020B0609020204030204" pitchFamily="49" charset="0"/>
              </a:rPr>
              <a:t>line.rstrip</a:t>
            </a:r>
            <a:r>
              <a:rPr lang="en-US" dirty="0">
                <a:latin typeface="Consolas" panose="020B0609020204030204" pitchFamily="49" charset="0"/>
              </a:rPr>
              <a:t>(NEWLINE)  #Remove end of line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</a:rPr>
              <a:t>modifiedLine</a:t>
            </a:r>
            <a:r>
              <a:rPr lang="en-US" dirty="0">
                <a:latin typeface="Consolas" panose="020B0609020204030204" pitchFamily="49" charset="0"/>
              </a:rPr>
              <a:t> = "Contact #" + </a:t>
            </a:r>
            <a:r>
              <a:rPr lang="en-US" dirty="0" err="1">
                <a:latin typeface="Consolas" panose="020B0609020204030204" pitchFamily="49" charset="0"/>
              </a:rPr>
              <a:t>str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) + " " + line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print("Original line: %s, </a:t>
            </a: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  Modified </a:t>
            </a:r>
            <a:r>
              <a:rPr lang="en-US" dirty="0">
                <a:latin typeface="Consolas" panose="020B0609020204030204" pitchFamily="49" charset="0"/>
              </a:rPr>
              <a:t>line: %s" %(</a:t>
            </a:r>
            <a:r>
              <a:rPr lang="en-US" dirty="0" err="1">
                <a:latin typeface="Consolas" panose="020B0609020204030204" pitchFamily="49" charset="0"/>
              </a:rPr>
              <a:t>line,modifiedLine</a:t>
            </a:r>
            <a:r>
              <a:rPr lang="en-US" dirty="0">
                <a:latin typeface="Consolas" panose="020B0609020204030204" pitchFamily="49" charset="0"/>
              </a:rPr>
              <a:t>))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    </a:t>
            </a: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outputFile.write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(</a:t>
            </a: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modifiedLine+NEWLINE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) </a:t>
            </a:r>
            <a:endParaRPr lang="en-US" b="1" dirty="0" smtClean="0">
              <a:solidFill>
                <a:srgbClr val="0066FF"/>
              </a:solidFill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</a:t>
            </a:r>
            <a:r>
              <a:rPr lang="en-US" dirty="0" err="1" smtClean="0">
                <a:latin typeface="Consolas" panose="020B0609020204030204" pitchFamily="49" charset="0"/>
              </a:rPr>
              <a:t>i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+= 1 </a:t>
            </a: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inputFile.close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()</a:t>
            </a:r>
          </a:p>
          <a:p>
            <a:pPr marL="442912" lvl="2" indent="0">
              <a:buNone/>
            </a:pP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outputFile.close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()</a:t>
            </a:r>
            <a:endParaRPr lang="en-CA" b="1" dirty="0">
              <a:solidFill>
                <a:srgbClr val="0066FF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3002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Opening Modes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898435"/>
              </p:ext>
            </p:extLst>
          </p:nvPr>
        </p:nvGraphicFramePr>
        <p:xfrm>
          <a:off x="465138" y="1100138"/>
          <a:ext cx="8132763" cy="3240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0616"/>
                <a:gridCol w="1998983"/>
                <a:gridCol w="1504129"/>
                <a:gridCol w="1133647"/>
                <a:gridCol w="1486044"/>
                <a:gridCol w="13293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</a:t>
                      </a:r>
                      <a:endParaRPr lang="en-CA" sz="14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File must exist?</a:t>
                      </a:r>
                      <a:endParaRPr lang="en-CA" sz="14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Creates</a:t>
                      </a:r>
                      <a:r>
                        <a:rPr lang="en-US" sz="1400" baseline="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file if missing</a:t>
                      </a:r>
                      <a:endParaRPr lang="en-CA" sz="1400" dirty="0" smtClean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</a:t>
                      </a:r>
                      <a:r>
                        <a:rPr lang="en-US" sz="1400" baseline="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read from file?</a:t>
                      </a:r>
                      <a:endParaRPr lang="en-CA" sz="1400" dirty="0" smtClean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</a:t>
                      </a:r>
                      <a:r>
                        <a:rPr lang="en-US" sz="1400" baseline="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write to file</a:t>
                      </a:r>
                      <a:endParaRPr lang="en-CA" sz="1400" dirty="0" smtClean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File</a:t>
                      </a:r>
                      <a:r>
                        <a:rPr lang="en-US" sz="1400" baseline="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pointer position</a:t>
                      </a:r>
                      <a:endParaRPr lang="en-CA" sz="14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(overwrites/truncates)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r+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7387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w+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(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overwrites/truncates)</a:t>
                      </a:r>
                      <a:endParaRPr lang="en-CA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a+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(overwrites/truncates)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31800" y="4681997"/>
            <a:ext cx="7810960" cy="870333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/>
              <a:t>‘r’ is the default and it will be the mode applied if the 2</a:t>
            </a:r>
            <a:r>
              <a:rPr lang="en-US" sz="1600" b="1" baseline="30000" dirty="0" smtClean="0"/>
              <a:t>nd</a:t>
            </a:r>
            <a:r>
              <a:rPr lang="en-US" sz="1600" b="1" dirty="0" smtClean="0"/>
              <a:t> argument is omitted </a:t>
            </a:r>
            <a:r>
              <a:rPr lang="en-US" sz="1600" dirty="0" smtClean="0"/>
              <a:t>e.g. </a:t>
            </a:r>
            <a:r>
              <a:rPr lang="en-US" sz="1600" dirty="0" err="1" smtClean="0">
                <a:latin typeface="Consolas" panose="020B0609020204030204" pitchFamily="49" charset="0"/>
              </a:rPr>
              <a:t>aFile</a:t>
            </a:r>
            <a:r>
              <a:rPr lang="en-US" sz="1600" dirty="0" smtClean="0">
                <a:latin typeface="Consolas" panose="020B0609020204030204" pitchFamily="49" charset="0"/>
              </a:rPr>
              <a:t> = </a:t>
            </a:r>
            <a:r>
              <a:rPr lang="en-US" sz="1600" dirty="0">
                <a:latin typeface="Consolas" panose="020B0609020204030204" pitchFamily="49" charset="0"/>
              </a:rPr>
              <a:t>open("data.txt"</a:t>
            </a:r>
            <a:r>
              <a:rPr lang="en-US" sz="1600" dirty="0" smtClean="0">
                <a:latin typeface="Consolas" panose="020B0609020204030204" pitchFamily="49" charset="0"/>
              </a:rPr>
              <a:t>)  #Open for reading only</a:t>
            </a:r>
            <a:endParaRPr lang="en-CA" sz="16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6320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After This Section You Should Now </a:t>
            </a:r>
            <a:r>
              <a:rPr lang="en-US" altLang="en-US" dirty="0" smtClean="0"/>
              <a:t>Know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open a file for writing as well as appending.</a:t>
            </a:r>
          </a:p>
          <a:p>
            <a:r>
              <a:rPr lang="en-US" dirty="0"/>
              <a:t>The difference between write vs. append as well as the consequences of modifying an existing file vs. file output when the file does not yet exist.</a:t>
            </a:r>
          </a:p>
          <a:p>
            <a:r>
              <a:rPr lang="en-US" dirty="0"/>
              <a:t>How the </a:t>
            </a:r>
            <a:r>
              <a:rPr lang="en-US" dirty="0">
                <a:latin typeface="Consolas" panose="020B0609020204030204" pitchFamily="49" charset="0"/>
              </a:rPr>
              <a:t>write</a:t>
            </a:r>
            <a:r>
              <a:rPr lang="en-US" dirty="0"/>
              <a:t> method performs file output.</a:t>
            </a:r>
          </a:p>
          <a:p>
            <a:r>
              <a:rPr lang="en-US" dirty="0"/>
              <a:t>Why files must be explicitly closed after a program has opened them.</a:t>
            </a:r>
          </a:p>
          <a:p>
            <a:r>
              <a:rPr lang="en-US" dirty="0"/>
              <a:t>How a file pointer is used during file input and output.</a:t>
            </a:r>
          </a:p>
          <a:p>
            <a:r>
              <a:rPr lang="en-US" dirty="0"/>
              <a:t>Two example conditions for writing to a file.</a:t>
            </a:r>
            <a:endParaRPr lang="en-CA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730372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Copyright Notification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Unless otherwise indicated, all images in this presentation were provided courtesy of James Tam.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panose="020B0604020202020204" pitchFamily="34" charset="0"/>
              </a:rPr>
              <a:t>slide </a:t>
            </a:r>
            <a:fld id="{5D2171E3-1DB1-4C7D-9D12-69C3A48F8168}" type="slidenum"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9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6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I/O (Input/Output)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input</a:t>
            </a:r>
          </a:p>
          <a:p>
            <a:pPr lvl="1"/>
            <a:r>
              <a:rPr lang="en-US" dirty="0" smtClean="0"/>
              <a:t>Reading information from a file into a program.</a:t>
            </a:r>
          </a:p>
          <a:p>
            <a:endParaRPr lang="en-US" dirty="0"/>
          </a:p>
          <a:p>
            <a:r>
              <a:rPr lang="en-US" dirty="0" smtClean="0"/>
              <a:t>File output</a:t>
            </a:r>
          </a:p>
          <a:p>
            <a:pPr lvl="1"/>
            <a:r>
              <a:rPr lang="en-US" dirty="0" smtClean="0"/>
              <a:t>Writing information from a program out to a file.</a:t>
            </a:r>
          </a:p>
          <a:p>
            <a:pPr lvl="1"/>
            <a:r>
              <a:rPr lang="en-US" dirty="0" smtClean="0"/>
              <a:t>Depending upon the mode (append vs. write):</a:t>
            </a:r>
          </a:p>
          <a:p>
            <a:pPr lvl="2"/>
            <a:r>
              <a:rPr lang="en-US" dirty="0" smtClean="0"/>
              <a:t>the program will add to the end of existing information (append),</a:t>
            </a:r>
          </a:p>
          <a:p>
            <a:pPr lvl="2"/>
            <a:r>
              <a:rPr lang="en-US" dirty="0"/>
              <a:t>t</a:t>
            </a:r>
            <a:r>
              <a:rPr lang="en-US" dirty="0" smtClean="0"/>
              <a:t>he program will overwrite an existing information (write).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80505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Opening A File For Writing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the file must be opened:</a:t>
            </a:r>
          </a:p>
          <a:p>
            <a:pPr lvl="1"/>
            <a:r>
              <a:rPr lang="en-US" dirty="0" smtClean="0"/>
              <a:t>The ‘</a:t>
            </a:r>
            <a:r>
              <a:rPr lang="en-US" dirty="0" smtClean="0">
                <a:latin typeface="Consolas" panose="020B0609020204030204" pitchFamily="49" charset="0"/>
              </a:rPr>
              <a:t>open</a:t>
            </a:r>
            <a:r>
              <a:rPr lang="en-US" dirty="0" smtClean="0"/>
              <a:t>’ function may be used but with ‘w’ (</a:t>
            </a:r>
            <a:r>
              <a:rPr lang="en-US" b="1" dirty="0" smtClean="0">
                <a:solidFill>
                  <a:srgbClr val="FF0000"/>
                </a:solidFill>
              </a:rPr>
              <a:t>write mode</a:t>
            </a:r>
            <a:r>
              <a:rPr lang="en-US" dirty="0" smtClean="0"/>
              <a:t>) instead of read mode.</a:t>
            </a:r>
          </a:p>
          <a:p>
            <a:pPr lvl="1"/>
            <a:r>
              <a:rPr lang="en-US" b="1" dirty="0" smtClean="0"/>
              <a:t>Format:</a:t>
            </a:r>
          </a:p>
          <a:p>
            <a:pPr marL="628650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o</a:t>
            </a:r>
            <a:r>
              <a:rPr lang="en-US" dirty="0" smtClean="0">
                <a:latin typeface="Consolas" panose="020B0609020204030204" pitchFamily="49" charset="0"/>
              </a:rPr>
              <a:t>pen(&lt;</a:t>
            </a:r>
            <a:r>
              <a:rPr lang="en-US" i="1" dirty="0" smtClean="0">
                <a:latin typeface="Consolas" panose="020B0609020204030204" pitchFamily="49" charset="0"/>
              </a:rPr>
              <a:t>file name and applicable </a:t>
            </a:r>
            <a:r>
              <a:rPr lang="en-US" i="1" dirty="0">
                <a:latin typeface="Consolas" panose="020B0609020204030204" pitchFamily="49" charset="0"/>
              </a:rPr>
              <a:t>path</a:t>
            </a:r>
            <a:r>
              <a:rPr lang="en-US" dirty="0" smtClean="0">
                <a:latin typeface="Consolas" panose="020B0609020204030204" pitchFamily="49" charset="0"/>
              </a:rPr>
              <a:t>&gt;,"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w</a:t>
            </a:r>
            <a:r>
              <a:rPr lang="en-US" dirty="0" smtClean="0"/>
              <a:t>")</a:t>
            </a:r>
            <a:endParaRPr lang="en-US" dirty="0" smtClean="0">
              <a:latin typeface="Consolas" panose="020B0609020204030204" pitchFamily="49" charset="0"/>
            </a:endParaRPr>
          </a:p>
          <a:p>
            <a:pPr lvl="1"/>
            <a:r>
              <a:rPr lang="en-US" b="1" dirty="0" smtClean="0"/>
              <a:t>Example:</a:t>
            </a:r>
          </a:p>
          <a:p>
            <a:pPr marL="628650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aFile = open("example1_output.txt","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w</a:t>
            </a:r>
            <a:r>
              <a:rPr lang="en-US" dirty="0" smtClean="0">
                <a:latin typeface="Consolas" panose="020B0609020204030204" pitchFamily="49" charset="0"/>
              </a:rPr>
              <a:t>")</a:t>
            </a:r>
          </a:p>
          <a:p>
            <a:pPr marL="628650" lvl="3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628650" lvl="3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17512" indent="-342900"/>
            <a:r>
              <a:rPr lang="en-US" dirty="0" smtClean="0">
                <a:cs typeface="Calibri" panose="020F0502020204030204" pitchFamily="34" charset="0"/>
              </a:rPr>
              <a:t>Effect:</a:t>
            </a:r>
          </a:p>
          <a:p>
            <a:pPr marL="596900" lvl="1" indent="-342900"/>
            <a:r>
              <a:rPr lang="en-US" dirty="0" smtClean="0">
                <a:cs typeface="Calibri" panose="020F0502020204030204" pitchFamily="34" charset="0"/>
              </a:rPr>
              <a:t>If </a:t>
            </a:r>
            <a:r>
              <a:rPr lang="en-US" dirty="0">
                <a:cs typeface="Calibri" panose="020F0502020204030204" pitchFamily="34" charset="0"/>
              </a:rPr>
              <a:t>file already exists: previous text is </a:t>
            </a:r>
            <a:r>
              <a:rPr lang="en-US" dirty="0" smtClean="0">
                <a:cs typeface="Calibri" panose="020F0502020204030204" pitchFamily="34" charset="0"/>
              </a:rPr>
              <a:t>overwritten.</a:t>
            </a:r>
          </a:p>
          <a:p>
            <a:pPr marL="596900" lvl="1" indent="-342900"/>
            <a:r>
              <a:rPr lang="en-US" dirty="0" smtClean="0">
                <a:cs typeface="Calibri" panose="020F0502020204030204" pitchFamily="34" charset="0"/>
              </a:rPr>
              <a:t>If </a:t>
            </a:r>
            <a:r>
              <a:rPr lang="en-US" dirty="0">
                <a:cs typeface="Calibri" panose="020F0502020204030204" pitchFamily="34" charset="0"/>
              </a:rPr>
              <a:t>file doesn't exist: </a:t>
            </a:r>
            <a:r>
              <a:rPr lang="en-US" dirty="0" smtClean="0">
                <a:cs typeface="Calibri" panose="020F0502020204030204" pitchFamily="34" charset="0"/>
              </a:rPr>
              <a:t>a new file is created.</a:t>
            </a:r>
            <a:endParaRPr lang="en-US" dirty="0">
              <a:cs typeface="Calibri" panose="020F0502020204030204" pitchFamily="34" charset="0"/>
            </a:endParaRPr>
          </a:p>
          <a:p>
            <a:pPr marL="628650" lvl="3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826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Text To A File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Next a command is needed to write text to the file:</a:t>
            </a:r>
          </a:p>
          <a:p>
            <a:pPr lvl="1"/>
            <a:r>
              <a:rPr lang="en-US" dirty="0"/>
              <a:t>One basic method is ‘</a:t>
            </a:r>
            <a:r>
              <a:rPr lang="en-US" dirty="0">
                <a:latin typeface="Consolas" panose="020B0609020204030204" pitchFamily="49" charset="0"/>
              </a:rPr>
              <a:t>write</a:t>
            </a:r>
            <a:r>
              <a:rPr lang="en-US" dirty="0"/>
              <a:t>’.</a:t>
            </a:r>
          </a:p>
          <a:p>
            <a:pPr lvl="1"/>
            <a:r>
              <a:rPr lang="en-US" dirty="0"/>
              <a:t>How this file write method differs from the </a:t>
            </a:r>
            <a:r>
              <a:rPr lang="en-US" dirty="0">
                <a:latin typeface="Consolas" panose="020B0609020204030204" pitchFamily="49" charset="0"/>
              </a:rPr>
              <a:t>print</a:t>
            </a:r>
            <a:r>
              <a:rPr lang="en-US" dirty="0">
                <a:cs typeface="Calibri" panose="020F0502020204030204" pitchFamily="34" charset="0"/>
              </a:rPr>
              <a:t> function:</a:t>
            </a:r>
          </a:p>
          <a:p>
            <a:pPr lvl="2"/>
            <a:r>
              <a:rPr lang="en-US" dirty="0">
                <a:cs typeface="Calibri" panose="020F0502020204030204" pitchFamily="34" charset="0"/>
              </a:rPr>
              <a:t>The method argument is written as-is, no extra spaces, new lines.</a:t>
            </a:r>
          </a:p>
          <a:p>
            <a:pPr lvl="2"/>
            <a:r>
              <a:rPr lang="en-US" dirty="0">
                <a:cs typeface="Calibri" panose="020F0502020204030204" pitchFamily="34" charset="0"/>
              </a:rPr>
              <a:t>The method argument can only be a string, other types must be converted using the </a:t>
            </a:r>
            <a:r>
              <a:rPr lang="en-US" dirty="0" err="1">
                <a:latin typeface="Consolas" panose="020B0609020204030204" pitchFamily="49" charset="0"/>
                <a:cs typeface="Calibri" panose="020F0502020204030204" pitchFamily="34" charset="0"/>
              </a:rPr>
              <a:t>str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cs typeface="Calibri" panose="020F0502020204030204" pitchFamily="34" charset="0"/>
              </a:rPr>
              <a:t>function.</a:t>
            </a:r>
          </a:p>
          <a:p>
            <a:pPr lvl="2"/>
            <a:r>
              <a:rPr lang="en-US" dirty="0"/>
              <a:t>(And of course the output is written to a file rather than appearing onscreen</a:t>
            </a:r>
            <a:r>
              <a:rPr lang="en-US" dirty="0" smtClean="0"/>
              <a:t>).</a:t>
            </a:r>
          </a:p>
          <a:p>
            <a:pPr lvl="2"/>
            <a:endParaRPr lang="en-US" dirty="0"/>
          </a:p>
          <a:p>
            <a:pPr lvl="1"/>
            <a:r>
              <a:rPr lang="en-US" b="1" dirty="0"/>
              <a:t>Format</a:t>
            </a:r>
            <a:r>
              <a:rPr lang="en-US" b="1" dirty="0" smtClean="0"/>
              <a:t>:</a:t>
            </a:r>
          </a:p>
          <a:p>
            <a:pPr marL="628650" lvl="3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&lt;</a:t>
            </a:r>
            <a:r>
              <a:rPr lang="en-US" i="1" dirty="0" smtClean="0">
                <a:latin typeface="Consolas" panose="020B0609020204030204" pitchFamily="49" charset="0"/>
              </a:rPr>
              <a:t>Name of file variable</a:t>
            </a:r>
            <a:r>
              <a:rPr lang="en-US" dirty="0" smtClean="0">
                <a:latin typeface="Consolas" panose="020B0609020204030204" pitchFamily="49" charset="0"/>
              </a:rPr>
              <a:t>&gt;.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write</a:t>
            </a:r>
            <a:r>
              <a:rPr lang="en-US" dirty="0" smtClean="0">
                <a:latin typeface="Consolas" panose="020B0609020204030204" pitchFamily="49" charset="0"/>
              </a:rPr>
              <a:t>(&lt;</a:t>
            </a:r>
            <a:r>
              <a:rPr lang="en-US" i="1" dirty="0" smtClean="0">
                <a:latin typeface="Consolas" panose="020B0609020204030204" pitchFamily="49" charset="0"/>
              </a:rPr>
              <a:t>String to write to file</a:t>
            </a:r>
            <a:r>
              <a:rPr lang="en-US" dirty="0" smtClean="0">
                <a:latin typeface="Consolas" panose="020B0609020204030204" pitchFamily="49" charset="0"/>
              </a:rPr>
              <a:t>&gt;)</a:t>
            </a:r>
          </a:p>
          <a:p>
            <a:pPr lvl="1"/>
            <a:r>
              <a:rPr lang="en-US" b="1" dirty="0" smtClean="0"/>
              <a:t>Example</a:t>
            </a:r>
            <a:r>
              <a:rPr lang="en-US" b="1" dirty="0"/>
              <a:t>:</a:t>
            </a:r>
          </a:p>
          <a:p>
            <a:pPr marL="628650" lvl="3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aFile.</a:t>
            </a:r>
            <a:r>
              <a:rPr lang="en-US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write</a:t>
            </a:r>
            <a:r>
              <a:rPr lang="en-US" dirty="0">
                <a:latin typeface="Consolas" panose="020B0609020204030204" pitchFamily="49" charset="0"/>
              </a:rPr>
              <a:t>("line1\nline2")</a:t>
            </a:r>
          </a:p>
          <a:p>
            <a:pPr lvl="2"/>
            <a:endParaRPr lang="en-CA" dirty="0"/>
          </a:p>
          <a:p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380488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To A File: First Simple, Complete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full online example</a:t>
            </a:r>
            <a:r>
              <a:rPr lang="en-US" b="1" dirty="0"/>
              <a:t>: </a:t>
            </a:r>
            <a:r>
              <a:rPr lang="en-US" dirty="0">
                <a:latin typeface="Consolas" panose="020B0609020204030204" pitchFamily="49" charset="0"/>
              </a:rPr>
              <a:t>1file_output_basics.py</a:t>
            </a:r>
            <a:endParaRPr lang="en-US" dirty="0" smtClean="0">
              <a:latin typeface="Consolas" panose="020B0609020204030204" pitchFamily="49" charset="0"/>
            </a:endParaRPr>
          </a:p>
          <a:p>
            <a:endParaRPr lang="en-US" dirty="0"/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aFile = open("example1_output.txt","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w</a:t>
            </a:r>
            <a:r>
              <a:rPr lang="en-US" dirty="0" smtClean="0">
                <a:latin typeface="Consolas" panose="020B0609020204030204" pitchFamily="49" charset="0"/>
              </a:rPr>
              <a:t>")</a:t>
            </a: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aFile.write</a:t>
            </a:r>
            <a:r>
              <a:rPr lang="en-US" dirty="0">
                <a:latin typeface="Consolas" panose="020B0609020204030204" pitchFamily="49" charset="0"/>
              </a:rPr>
              <a:t>("line1\nline2")</a:t>
            </a:r>
          </a:p>
          <a:p>
            <a:pPr marL="442912" lvl="2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aFile.close</a:t>
            </a:r>
            <a:r>
              <a:rPr lang="en-US" dirty="0">
                <a:latin typeface="Consolas" panose="020B0609020204030204" pitchFamily="49" charset="0"/>
              </a:rPr>
              <a:t>()</a:t>
            </a:r>
          </a:p>
          <a:p>
            <a:pPr marL="442912" lvl="2" indent="0">
              <a:buNone/>
            </a:pP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464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The </a:t>
            </a:r>
            <a:r>
              <a:rPr lang="en-US" dirty="0" smtClean="0">
                <a:latin typeface="Consolas" panose="020B0609020204030204" pitchFamily="49" charset="0"/>
              </a:rPr>
              <a:t>Close</a:t>
            </a:r>
            <a:r>
              <a:rPr lang="en-US" dirty="0" smtClean="0"/>
              <a:t> Method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When opening a file (read/write/append):</a:t>
            </a:r>
          </a:p>
          <a:p>
            <a:pPr lvl="2"/>
            <a:r>
              <a:rPr lang="en-US" dirty="0" smtClean="0"/>
              <a:t>To prevent multiple processes from accessing the file operating systems may ‘lock’ the file after a process has opened it.</a:t>
            </a:r>
          </a:p>
          <a:p>
            <a:pPr lvl="2"/>
            <a:r>
              <a:rPr lang="en-US" dirty="0" smtClean="0"/>
              <a:t>The lock will free up after your program ends.</a:t>
            </a:r>
          </a:p>
          <a:p>
            <a:pPr lvl="2"/>
            <a:r>
              <a:rPr lang="en-US" dirty="0" smtClean="0"/>
              <a:t>But if the program terminates abnormally (e.g. crashes) then the file may remain locked.</a:t>
            </a:r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marL="442912" lvl="2" indent="0">
              <a:buNone/>
            </a:pPr>
            <a:endParaRPr lang="en-US" dirty="0"/>
          </a:p>
          <a:p>
            <a:pPr lvl="1"/>
            <a:r>
              <a:rPr lang="en-US" dirty="0" smtClean="0"/>
              <a:t>When writing to a file (write/append):</a:t>
            </a:r>
          </a:p>
          <a:p>
            <a:pPr lvl="2"/>
            <a:r>
              <a:rPr lang="en-US" dirty="0" smtClean="0"/>
              <a:t>Information to be written does not immediately write to the file.</a:t>
            </a:r>
          </a:p>
          <a:p>
            <a:pPr lvl="2"/>
            <a:r>
              <a:rPr lang="en-US" dirty="0" smtClean="0"/>
              <a:t>Instead the text is stored in a temporary memory buffer.</a:t>
            </a:r>
          </a:p>
          <a:p>
            <a:pPr lvl="2"/>
            <a:r>
              <a:rPr lang="en-US" dirty="0" smtClean="0"/>
              <a:t>Closing a file will ‘flush’ the buffer to write any text remaining in the buffer.</a:t>
            </a:r>
          </a:p>
          <a:p>
            <a:pPr lvl="2"/>
            <a:r>
              <a:rPr lang="en-US" dirty="0" smtClean="0"/>
              <a:t>If a program ends without flushing the buffer the text stored there may be lost</a:t>
            </a:r>
            <a:r>
              <a:rPr lang="en-US" dirty="0" smtClean="0"/>
              <a:t>!</a:t>
            </a:r>
          </a:p>
          <a:p>
            <a:pPr lvl="3"/>
            <a:r>
              <a:rPr lang="en-US" dirty="0" smtClean="0"/>
              <a:t>And of course that memory allocated for the file is wasteful.</a:t>
            </a:r>
            <a:endParaRPr lang="en-US" dirty="0" smtClean="0"/>
          </a:p>
          <a:p>
            <a:pPr lvl="2"/>
            <a:r>
              <a:rPr lang="en-US" dirty="0" smtClean="0"/>
              <a:t>Morale of the story: </a:t>
            </a:r>
            <a:r>
              <a:rPr lang="en-US" b="1" dirty="0" smtClean="0">
                <a:solidFill>
                  <a:srgbClr val="FF0000"/>
                </a:solidFill>
              </a:rPr>
              <a:t>immediately close your files when you’re done with them.</a:t>
            </a:r>
            <a:endParaRPr lang="en-CA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8015"/>
          <a:stretch/>
        </p:blipFill>
        <p:spPr>
          <a:xfrm>
            <a:off x="1217679" y="2788698"/>
            <a:ext cx="2720247" cy="127652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90562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Text To The End Of The File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can be done by opening the file in ‘</a:t>
            </a:r>
            <a:r>
              <a:rPr lang="en-US" b="1" dirty="0" smtClean="0">
                <a:solidFill>
                  <a:srgbClr val="FF0000"/>
                </a:solidFill>
              </a:rPr>
              <a:t>append</a:t>
            </a:r>
            <a:r>
              <a:rPr lang="en-US" dirty="0" smtClean="0"/>
              <a:t>’ mode.</a:t>
            </a:r>
          </a:p>
          <a:p>
            <a:pPr lvl="1"/>
            <a:r>
              <a:rPr lang="en-US" b="1" dirty="0"/>
              <a:t>Format:</a:t>
            </a:r>
          </a:p>
          <a:p>
            <a:pPr marL="628650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open(&lt;</a:t>
            </a:r>
            <a:r>
              <a:rPr lang="en-US" i="1" dirty="0">
                <a:latin typeface="Consolas" panose="020B0609020204030204" pitchFamily="49" charset="0"/>
              </a:rPr>
              <a:t>file name and applicable path</a:t>
            </a:r>
            <a:r>
              <a:rPr lang="en-US" dirty="0">
                <a:latin typeface="Consolas" panose="020B0609020204030204" pitchFamily="49" charset="0"/>
              </a:rPr>
              <a:t>&gt;,"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a</a:t>
            </a:r>
            <a:r>
              <a:rPr lang="en-US" dirty="0">
                <a:latin typeface="Consolas" panose="020B0609020204030204" pitchFamily="49" charset="0"/>
              </a:rPr>
              <a:t>"</a:t>
            </a:r>
            <a:r>
              <a:rPr lang="en-US" dirty="0"/>
              <a:t>)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b="1" dirty="0"/>
              <a:t>Example:</a:t>
            </a:r>
          </a:p>
          <a:p>
            <a:pPr marL="628650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aFile = open("example1_output.txt","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a</a:t>
            </a:r>
            <a:r>
              <a:rPr lang="en-US" dirty="0">
                <a:latin typeface="Consolas" panose="020B0609020204030204" pitchFamily="49" charset="0"/>
              </a:rPr>
              <a:t>")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Effect: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file already exists: adds text to the </a:t>
            </a:r>
            <a:r>
              <a:rPr lang="en-US" dirty="0" smtClean="0"/>
              <a:t>end of the file (thus ‘append’)</a:t>
            </a:r>
            <a:endParaRPr lang="en-US" dirty="0"/>
          </a:p>
          <a:p>
            <a:pPr lvl="1"/>
            <a:r>
              <a:rPr lang="en-US" dirty="0" smtClean="0"/>
              <a:t>If </a:t>
            </a:r>
            <a:r>
              <a:rPr lang="en-US" dirty="0"/>
              <a:t>file doesn't exist: creates a new </a:t>
            </a:r>
            <a:r>
              <a:rPr lang="en-US" dirty="0" smtClean="0"/>
              <a:t>file.</a:t>
            </a:r>
          </a:p>
          <a:p>
            <a:pPr lvl="1"/>
            <a:endParaRPr lang="en-US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54719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Appending Text To A File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full online example</a:t>
            </a:r>
            <a:r>
              <a:rPr lang="en-US" b="1" dirty="0"/>
              <a:t>: </a:t>
            </a:r>
            <a:r>
              <a:rPr lang="en-US" dirty="0">
                <a:latin typeface="Consolas" panose="020B0609020204030204" pitchFamily="49" charset="0"/>
              </a:rPr>
              <a:t>2file_output_append.py</a:t>
            </a:r>
            <a:endParaRPr lang="en-US" dirty="0" smtClean="0">
              <a:latin typeface="Consolas" panose="020B0609020204030204" pitchFamily="49" charset="0"/>
            </a:endParaRPr>
          </a:p>
          <a:p>
            <a:endParaRPr lang="en-US" dirty="0"/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aFile = open("example1_output.txt","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a</a:t>
            </a:r>
            <a:r>
              <a:rPr lang="en-US" dirty="0">
                <a:latin typeface="Consolas" panose="020B0609020204030204" pitchFamily="49" charset="0"/>
              </a:rPr>
              <a:t>")</a:t>
            </a:r>
          </a:p>
          <a:p>
            <a:pPr marL="442912" lvl="2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aFile.write</a:t>
            </a:r>
            <a:r>
              <a:rPr lang="en-US" dirty="0">
                <a:latin typeface="Consolas" panose="020B0609020204030204" pitchFamily="49" charset="0"/>
              </a:rPr>
              <a:t>("line2B") </a:t>
            </a:r>
          </a:p>
          <a:p>
            <a:pPr marL="442912" lvl="2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aFile.close</a:t>
            </a:r>
            <a:r>
              <a:rPr lang="en-US" dirty="0">
                <a:latin typeface="Consolas" panose="020B0609020204030204" pitchFamily="49" charset="0"/>
              </a:rPr>
              <a:t>()</a:t>
            </a: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236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Modes Of File Output: Write Vs. Append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does python ‘handle’ the difference between these cases?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aFile = open("example1_output.txt","</a:t>
            </a:r>
            <a:r>
              <a:rPr lang="en-US" b="1" dirty="0">
                <a:latin typeface="Consolas" panose="020B0609020204030204" pitchFamily="49" charset="0"/>
              </a:rPr>
              <a:t>w</a:t>
            </a:r>
            <a:r>
              <a:rPr lang="en-US" dirty="0" smtClean="0">
                <a:latin typeface="Consolas" panose="020B0609020204030204" pitchFamily="49" charset="0"/>
              </a:rPr>
              <a:t>")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aFile = open("example1_output.txt</a:t>
            </a:r>
            <a:r>
              <a:rPr lang="en-US" dirty="0" smtClean="0">
                <a:latin typeface="Consolas" panose="020B0609020204030204" pitchFamily="49" charset="0"/>
              </a:rPr>
              <a:t>",“</a:t>
            </a:r>
            <a:r>
              <a:rPr lang="en-US" b="1" dirty="0" smtClean="0">
                <a:latin typeface="Consolas" panose="020B0609020204030204" pitchFamily="49" charset="0"/>
              </a:rPr>
              <a:t>a</a:t>
            </a:r>
            <a:r>
              <a:rPr lang="en-US" dirty="0" smtClean="0">
                <a:latin typeface="Consolas" panose="020B0609020204030204" pitchFamily="49" charset="0"/>
              </a:rPr>
              <a:t>")</a:t>
            </a:r>
            <a:endParaRPr lang="en-US" dirty="0" smtClean="0"/>
          </a:p>
          <a:p>
            <a:r>
              <a:rPr lang="en-US" dirty="0" smtClean="0"/>
              <a:t>How does python ‘know’ how traverse line by line through the text in a file.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for line in aFile</a:t>
            </a:r>
            <a:r>
              <a:rPr lang="en-US" dirty="0" smtClean="0">
                <a:latin typeface="Consolas" panose="020B0609020204030204" pitchFamily="49" charset="0"/>
              </a:rPr>
              <a:t>:</a:t>
            </a:r>
            <a:endParaRPr lang="en-US" dirty="0" smtClean="0"/>
          </a:p>
          <a:p>
            <a:r>
              <a:rPr lang="en-US" dirty="0" smtClean="0"/>
              <a:t>Magic? No.</a:t>
            </a:r>
          </a:p>
          <a:p>
            <a:pPr lvl="1"/>
            <a:r>
              <a:rPr lang="en-US" dirty="0" smtClean="0"/>
              <a:t>How does python ‘know’ how to access a list that is ‘passed as a function argument’ even if that list is local?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d</a:t>
            </a:r>
            <a:r>
              <a:rPr lang="en-US" dirty="0" smtClean="0">
                <a:latin typeface="Consolas" panose="020B0609020204030204" pitchFamily="49" charset="0"/>
              </a:rPr>
              <a:t>ef fun(</a:t>
            </a:r>
            <a:r>
              <a:rPr lang="en-US" dirty="0" err="1" smtClean="0">
                <a:latin typeface="Consolas" panose="020B0609020204030204" pitchFamily="49" charset="0"/>
              </a:rPr>
              <a:t>aList</a:t>
            </a:r>
            <a:r>
              <a:rPr lang="en-US" dirty="0" smtClean="0">
                <a:latin typeface="Consolas" panose="020B0609020204030204" pitchFamily="49" charset="0"/>
              </a:rPr>
              <a:t>):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</a:t>
            </a:r>
            <a:r>
              <a:rPr lang="en-US" dirty="0" err="1" smtClean="0">
                <a:latin typeface="Consolas" panose="020B0609020204030204" pitchFamily="49" charset="0"/>
              </a:rPr>
              <a:t>aList</a:t>
            </a:r>
            <a:r>
              <a:rPr lang="en-US" dirty="0" smtClean="0">
                <a:latin typeface="Consolas" panose="020B0609020204030204" pitchFamily="49" charset="0"/>
              </a:rPr>
              <a:t>[0] = 12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d</a:t>
            </a:r>
            <a:r>
              <a:rPr lang="en-US" dirty="0" smtClean="0">
                <a:latin typeface="Consolas" panose="020B0609020204030204" pitchFamily="49" charset="0"/>
              </a:rPr>
              <a:t>ef start():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</a:t>
            </a:r>
            <a:r>
              <a:rPr lang="en-US" dirty="0" err="1" smtClean="0">
                <a:latin typeface="Consolas" panose="020B0609020204030204" pitchFamily="49" charset="0"/>
              </a:rPr>
              <a:t>aList</a:t>
            </a:r>
            <a:r>
              <a:rPr lang="en-US" dirty="0" smtClean="0">
                <a:latin typeface="Consolas" panose="020B0609020204030204" pitchFamily="49" charset="0"/>
              </a:rPr>
              <a:t> = [1,2]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fun(</a:t>
            </a:r>
            <a:r>
              <a:rPr lang="en-US" dirty="0" err="1" smtClean="0">
                <a:latin typeface="Consolas" panose="020B0609020204030204" pitchFamily="49" charset="0"/>
              </a:rPr>
              <a:t>aList</a:t>
            </a:r>
            <a:r>
              <a:rPr lang="en-US" dirty="0" smtClean="0">
                <a:latin typeface="Consolas" panose="020B06090202040302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50358817"/>
      </p:ext>
    </p:extLst>
  </p:cSld>
  <p:clrMapOvr>
    <a:masterClrMapping/>
  </p:clrMapOvr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>
            <a:solidFill>
              <a:srgbClr val="FFFFFF"/>
            </a:solidFill>
          </a:defRPr>
        </a:defPPr>
      </a:lstStyle>
    </a:spDef>
    <a:lnDef>
      <a:spPr bwMode="auto">
        <a:noFill/>
        <a:ln w="38100" cap="flat" cmpd="sng" algn="ctr">
          <a:solidFill>
            <a:srgbClr val="FF0000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600" b="1" dirty="0" smtClean="0">
            <a:solidFill>
              <a:srgbClr val="FF0000"/>
            </a:solidFill>
          </a:defRPr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65267</TotalTime>
  <Pages>8</Pages>
  <Words>1334</Words>
  <Application>Microsoft Office PowerPoint</Application>
  <PresentationFormat>On-screen Show (4:3)</PresentationFormat>
  <Paragraphs>217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ＭＳ Ｐゴシック</vt:lpstr>
      <vt:lpstr>Arial</vt:lpstr>
      <vt:lpstr>Calibri</vt:lpstr>
      <vt:lpstr>Consolas</vt:lpstr>
      <vt:lpstr>Courier New</vt:lpstr>
      <vt:lpstr>Garamond</vt:lpstr>
      <vt:lpstr>Times New Roman</vt:lpstr>
      <vt:lpstr>Wingdings</vt:lpstr>
      <vt:lpstr>evaluation_intro</vt:lpstr>
      <vt:lpstr>File output</vt:lpstr>
      <vt:lpstr>File I/O (Input/Output)</vt:lpstr>
      <vt:lpstr>Opening A File For Writing</vt:lpstr>
      <vt:lpstr>Writing Text To A File</vt:lpstr>
      <vt:lpstr>Writing To A File: First Simple, Complete Example</vt:lpstr>
      <vt:lpstr>More On The Close Method</vt:lpstr>
      <vt:lpstr>Writing Text To The End Of The File</vt:lpstr>
      <vt:lpstr>Appending Text To A File</vt:lpstr>
      <vt:lpstr>Modes Of File Output: Write Vs. Append</vt:lpstr>
      <vt:lpstr>Answers</vt:lpstr>
      <vt:lpstr>Write: Positioning The File Pointer</vt:lpstr>
      <vt:lpstr>Append: Positioning The File Pointer</vt:lpstr>
      <vt:lpstr>Repeatedly Writing To A File</vt:lpstr>
      <vt:lpstr>Writing A List To A File</vt:lpstr>
      <vt:lpstr>Reading From One File, Writing Out To Another</vt:lpstr>
      <vt:lpstr>File Opening Modes</vt:lpstr>
      <vt:lpstr>After This Section You Should Now Know</vt:lpstr>
      <vt:lpstr>Copyright Notification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 output in python</dc:title>
  <dc:subject>Introduction to Programming for Computer Science Majors</dc:subject>
  <dc:creator>James Tam</dc:creator>
  <cp:keywords>file output</cp:keywords>
  <cp:lastModifiedBy>James Tam</cp:lastModifiedBy>
  <cp:revision>4116</cp:revision>
  <cp:lastPrinted>2014-08-25T22:49:30Z</cp:lastPrinted>
  <dcterms:created xsi:type="dcterms:W3CDTF">1995-08-18T10:27:02Z</dcterms:created>
  <dcterms:modified xsi:type="dcterms:W3CDTF">2025-11-03T05:56:44Z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