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4700" r:id="rId2"/>
  </p:sldMasterIdLst>
  <p:notesMasterIdLst>
    <p:notesMasterId r:id="rId25"/>
  </p:notesMasterIdLst>
  <p:handoutMasterIdLst>
    <p:handoutMasterId r:id="rId26"/>
  </p:handoutMasterIdLst>
  <p:sldIdLst>
    <p:sldId id="1170" r:id="rId3"/>
    <p:sldId id="1246" r:id="rId4"/>
    <p:sldId id="1247" r:id="rId5"/>
    <p:sldId id="1249" r:id="rId6"/>
    <p:sldId id="1248" r:id="rId7"/>
    <p:sldId id="1250" r:id="rId8"/>
    <p:sldId id="1252" r:id="rId9"/>
    <p:sldId id="1251" r:id="rId10"/>
    <p:sldId id="1254" r:id="rId11"/>
    <p:sldId id="1255" r:id="rId12"/>
    <p:sldId id="1256" r:id="rId13"/>
    <p:sldId id="1261" r:id="rId14"/>
    <p:sldId id="1257" r:id="rId15"/>
    <p:sldId id="1260" r:id="rId16"/>
    <p:sldId id="1258" r:id="rId17"/>
    <p:sldId id="1259" r:id="rId18"/>
    <p:sldId id="1262" r:id="rId19"/>
    <p:sldId id="1263" r:id="rId20"/>
    <p:sldId id="1264" r:id="rId21"/>
    <p:sldId id="1245" r:id="rId22"/>
    <p:sldId id="1265" r:id="rId23"/>
    <p:sldId id="1084" r:id="rId2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3" autoAdjust="0"/>
    <p:restoredTop sz="83398" autoAdjust="0"/>
  </p:normalViewPr>
  <p:slideViewPr>
    <p:cSldViewPr snapToGrid="0">
      <p:cViewPr varScale="1">
        <p:scale>
          <a:sx n="82" d="100"/>
          <a:sy n="82" d="100"/>
        </p:scale>
        <p:origin x="2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708" y="-147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File input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49325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Consolas" panose="020B0609020204030204" pitchFamily="49" charset="0"/>
              </a:rPr>
              <a:t>aFile.</a:t>
            </a:r>
            <a:r>
              <a:rPr lang="en-US" dirty="0" err="1" smtClean="0">
                <a:solidFill>
                  <a:schemeClr val="accent5">
                    <a:lumMod val="90000"/>
                  </a:schemeClr>
                </a:solidFill>
                <a:latin typeface="Consolas" panose="020B0609020204030204" pitchFamily="49" charset="0"/>
              </a:rPr>
              <a:t>tell</a:t>
            </a:r>
            <a:r>
              <a:rPr lang="en-US" dirty="0" smtClean="0">
                <a:solidFill>
                  <a:schemeClr val="accent5">
                    <a:lumMod val="90000"/>
                  </a:schemeClr>
                </a:solidFill>
                <a:latin typeface="Consolas" panose="020B0609020204030204" pitchFamily="49" charset="0"/>
              </a:rPr>
              <a:t>()</a:t>
            </a:r>
            <a:r>
              <a:rPr lang="en-US" dirty="0" smtClean="0">
                <a:latin typeface="Consolas" panose="020B0609020204030204" pitchFamily="49" charset="0"/>
              </a:rPr>
              <a:t>  #returns # char read, includes ‘appended’</a:t>
            </a:r>
          </a:p>
          <a:p>
            <a:endParaRPr lang="en-US" dirty="0" smtClean="0"/>
          </a:p>
          <a:p>
            <a:r>
              <a:rPr lang="en-US" dirty="0" smtClean="0"/>
              <a:t>i.e. if file is currently 100 bytes then opening</a:t>
            </a:r>
            <a:r>
              <a:rPr lang="en-US" baseline="0" dirty="0" smtClean="0"/>
              <a:t> to open will yield a ‘tell’ of 100 characters.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214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A86EE64-8A7F-414F-8CBA-43297788D95B}" type="slidenum">
              <a:rPr lang="en-CA" smtClean="0">
                <a:solidFill>
                  <a:prstClr val="black"/>
                </a:solidFill>
              </a:rPr>
              <a:pPr/>
              <a:t>‹#›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320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745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54015"/>
            <a:ext cx="7504235" cy="4822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838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347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570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10054"/>
            <a:ext cx="3886200" cy="4866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10054"/>
            <a:ext cx="3886200" cy="4866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396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951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80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70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34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7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98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405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2025-11-02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39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5394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E1901B55-5C44-4398-9162-4AE21413BF14}" type="datetimeFigureOut">
              <a:rPr lang="en-CA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2025-11-02</a:t>
            </a:fld>
            <a:endParaRPr lang="en-CA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CA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fld id="{8A5EA3E4-A905-45D3-95A8-2C967352C8DF}" type="slidenum">
              <a:rPr lang="en-CA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83129D6-7947-9151-341E-3F745D7FD0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62659" y="6325108"/>
            <a:ext cx="1586018" cy="5461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5718B92-B977-C3C8-827D-341163B7897F}"/>
              </a:ext>
            </a:extLst>
          </p:cNvPr>
          <p:cNvSpPr txBox="1"/>
          <p:nvPr userDrawn="1"/>
        </p:nvSpPr>
        <p:spPr>
          <a:xfrm>
            <a:off x="2307980" y="6532293"/>
            <a:ext cx="5688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CA" sz="1200" i="1" dirty="0">
                <a:solidFill>
                  <a:prstClr val="black"/>
                </a:solidFill>
                <a:ea typeface="+mn-ea"/>
              </a:rPr>
              <a:t>Copyright © 2024. Do not distribute outside of the CPSC 231 Fall 2024 class.</a:t>
            </a:r>
            <a:endParaRPr lang="en-US" sz="1200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4572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01" r:id="rId1"/>
    <p:sldLayoutId id="2147484702" r:id="rId2"/>
    <p:sldLayoutId id="2147484703" r:id="rId3"/>
    <p:sldLayoutId id="2147484704" r:id="rId4"/>
    <p:sldLayoutId id="2147484705" r:id="rId5"/>
    <p:sldLayoutId id="2147484706" r:id="rId6"/>
    <p:sldLayoutId id="2147484707" r:id="rId7"/>
    <p:sldLayoutId id="2147484708" r:id="rId8"/>
    <p:sldLayoutId id="2147484709" r:id="rId9"/>
    <p:sldLayoutId id="2147484710" r:id="rId10"/>
    <p:sldLayoutId id="2147484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File Basics, Reading From A File In Python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You will learn the basics of different file formats and different ways of reading from a text file.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One Or Both Newlines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Approach 1 </a:t>
            </a:r>
            <a:r>
              <a:rPr lang="en-US" dirty="0" smtClean="0"/>
              <a:t>(you have already been taught): </a:t>
            </a:r>
            <a:r>
              <a:rPr lang="en-US" b="1" dirty="0" smtClean="0">
                <a:solidFill>
                  <a:srgbClr val="FF0000"/>
                </a:solidFill>
              </a:rPr>
              <a:t>prevent print from adding an extra newline</a:t>
            </a:r>
            <a:r>
              <a:rPr lang="en-US" dirty="0" smtClean="0"/>
              <a:t> after ‘line’: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for line in </a:t>
            </a:r>
            <a:r>
              <a:rPr lang="en-US" dirty="0" err="1" smtClean="0">
                <a:latin typeface="Consolas" panose="020B0609020204030204" pitchFamily="49" charset="0"/>
              </a:rPr>
              <a:t>aFile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print(line,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end=""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b="1" dirty="0"/>
              <a:t>Approach </a:t>
            </a:r>
            <a:r>
              <a:rPr lang="en-US" b="1" dirty="0" smtClean="0"/>
              <a:t>2 </a:t>
            </a:r>
            <a:r>
              <a:rPr lang="en-US" dirty="0" smtClean="0"/>
              <a:t>(use a built in string method): </a:t>
            </a:r>
            <a:r>
              <a:rPr lang="en-US" b="1" dirty="0" smtClean="0">
                <a:solidFill>
                  <a:srgbClr val="0066FF"/>
                </a:solidFill>
              </a:rPr>
              <a:t>strip (remove) any white space characters (space, tab, new line) at the end of the string read from file</a:t>
            </a:r>
            <a:r>
              <a:rPr lang="en-US" dirty="0" smtClean="0"/>
              <a:t>: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for </a:t>
            </a:r>
            <a:r>
              <a:rPr lang="en-US" dirty="0">
                <a:latin typeface="Consolas" panose="020B0609020204030204" pitchFamily="49" charset="0"/>
              </a:rPr>
              <a:t>line in </a:t>
            </a: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line = 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line.rstrip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()  </a:t>
            </a:r>
            <a:r>
              <a:rPr lang="en-US" b="1" dirty="0" smtClean="0">
                <a:latin typeface="Consolas" panose="020B0609020204030204" pitchFamily="49" charset="0"/>
              </a:rPr>
              <a:t>#</a:t>
            </a:r>
            <a:r>
              <a:rPr lang="en-US" b="1" dirty="0" err="1" smtClean="0">
                <a:latin typeface="Consolas" panose="020B0609020204030204" pitchFamily="49" charset="0"/>
              </a:rPr>
              <a:t>rstrip</a:t>
            </a:r>
            <a:r>
              <a:rPr lang="en-US" b="1" dirty="0" smtClean="0">
                <a:latin typeface="Consolas" panose="020B0609020204030204" pitchFamily="49" charset="0"/>
              </a:rPr>
              <a:t> is method of strings</a:t>
            </a:r>
            <a:endParaRPr lang="en-US" b="1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print(line,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end=""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1500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An Example Illustrating The String Strip Methods 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 smtClean="0">
                <a:latin typeface="Consolas" panose="020B0609020204030204" pitchFamily="49" charset="0"/>
              </a:rPr>
              <a:t>3string_strip_methods.py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 = "</a:t>
            </a:r>
            <a:r>
              <a:rPr lang="en-CA" dirty="0" err="1">
                <a:latin typeface="Consolas" panose="020B0609020204030204" pitchFamily="49" charset="0"/>
              </a:rPr>
              <a:t>abc</a:t>
            </a:r>
            <a:r>
              <a:rPr lang="en-CA" dirty="0">
                <a:latin typeface="Consolas" panose="020B0609020204030204" pitchFamily="49" charset="0"/>
              </a:rPr>
              <a:t> \t\n"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len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aString.rstrip</a:t>
            </a:r>
            <a:r>
              <a:rPr lang="en-CA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len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 = "   </a:t>
            </a:r>
            <a:r>
              <a:rPr lang="en-CA" dirty="0" err="1">
                <a:latin typeface="Consolas" panose="020B0609020204030204" pitchFamily="49" charset="0"/>
              </a:rPr>
              <a:t>abc</a:t>
            </a:r>
            <a:r>
              <a:rPr lang="en-CA" dirty="0">
                <a:latin typeface="Consolas" panose="020B0609020204030204" pitchFamily="49" charset="0"/>
              </a:rPr>
              <a:t>"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len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aString.lstrip</a:t>
            </a:r>
            <a:r>
              <a:rPr lang="en-CA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len</a:t>
            </a:r>
            <a:r>
              <a:rPr lang="en-CA" dirty="0">
                <a:latin typeface="Consolas" panose="020B0609020204030204" pitchFamily="49" charset="0"/>
              </a:rPr>
              <a:t>(</a:t>
            </a: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 ="</a:t>
            </a:r>
            <a:r>
              <a:rPr lang="en-CA" dirty="0" err="1">
                <a:latin typeface="Consolas" panose="020B0609020204030204" pitchFamily="49" charset="0"/>
              </a:rPr>
              <a:t>XXXabcXXXabcXXX</a:t>
            </a:r>
            <a:r>
              <a:rPr lang="en-CA" dirty="0">
                <a:latin typeface="Consolas" panose="020B0609020204030204" pitchFamily="49" charset="0"/>
              </a:rPr>
              <a:t>"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aString.rstrip</a:t>
            </a:r>
            <a:r>
              <a:rPr lang="en-CA" dirty="0">
                <a:latin typeface="Consolas" panose="020B0609020204030204" pitchFamily="49" charset="0"/>
              </a:rPr>
              <a:t>("X")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dirty="0" err="1">
                <a:latin typeface="Consolas" panose="020B0609020204030204" pitchFamily="49" charset="0"/>
              </a:rPr>
              <a:t>aString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30" y="1845823"/>
            <a:ext cx="3453251" cy="3844857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 bwMode="auto">
          <a:xfrm>
            <a:off x="3443591" y="2665379"/>
            <a:ext cx="1575881" cy="660460"/>
          </a:xfrm>
          <a:custGeom>
            <a:avLst/>
            <a:gdLst>
              <a:gd name="connsiteX0" fmla="*/ 0 w 1575881"/>
              <a:gd name="connsiteY0" fmla="*/ 68093 h 660460"/>
              <a:gd name="connsiteX1" fmla="*/ 223737 w 1575881"/>
              <a:gd name="connsiteY1" fmla="*/ 29183 h 660460"/>
              <a:gd name="connsiteX2" fmla="*/ 379379 w 1575881"/>
              <a:gd name="connsiteY2" fmla="*/ 0 h 660460"/>
              <a:gd name="connsiteX3" fmla="*/ 437745 w 1575881"/>
              <a:gd name="connsiteY3" fmla="*/ 9727 h 660460"/>
              <a:gd name="connsiteX4" fmla="*/ 496111 w 1575881"/>
              <a:gd name="connsiteY4" fmla="*/ 48638 h 660460"/>
              <a:gd name="connsiteX5" fmla="*/ 525294 w 1575881"/>
              <a:gd name="connsiteY5" fmla="*/ 68093 h 660460"/>
              <a:gd name="connsiteX6" fmla="*/ 544749 w 1575881"/>
              <a:gd name="connsiteY6" fmla="*/ 87549 h 660460"/>
              <a:gd name="connsiteX7" fmla="*/ 593388 w 1575881"/>
              <a:gd name="connsiteY7" fmla="*/ 126459 h 660460"/>
              <a:gd name="connsiteX8" fmla="*/ 651754 w 1575881"/>
              <a:gd name="connsiteY8" fmla="*/ 194553 h 660460"/>
              <a:gd name="connsiteX9" fmla="*/ 680937 w 1575881"/>
              <a:gd name="connsiteY9" fmla="*/ 204281 h 660460"/>
              <a:gd name="connsiteX10" fmla="*/ 719847 w 1575881"/>
              <a:gd name="connsiteY10" fmla="*/ 223736 h 660460"/>
              <a:gd name="connsiteX11" fmla="*/ 768486 w 1575881"/>
              <a:gd name="connsiteY11" fmla="*/ 233464 h 660460"/>
              <a:gd name="connsiteX12" fmla="*/ 856035 w 1575881"/>
              <a:gd name="connsiteY12" fmla="*/ 272374 h 660460"/>
              <a:gd name="connsiteX13" fmla="*/ 904673 w 1575881"/>
              <a:gd name="connsiteY13" fmla="*/ 301557 h 660460"/>
              <a:gd name="connsiteX14" fmla="*/ 933856 w 1575881"/>
              <a:gd name="connsiteY14" fmla="*/ 321012 h 660460"/>
              <a:gd name="connsiteX15" fmla="*/ 963039 w 1575881"/>
              <a:gd name="connsiteY15" fmla="*/ 330740 h 660460"/>
              <a:gd name="connsiteX16" fmla="*/ 1060315 w 1575881"/>
              <a:gd name="connsiteY16" fmla="*/ 398834 h 660460"/>
              <a:gd name="connsiteX17" fmla="*/ 1089498 w 1575881"/>
              <a:gd name="connsiteY17" fmla="*/ 418289 h 660460"/>
              <a:gd name="connsiteX18" fmla="*/ 1118681 w 1575881"/>
              <a:gd name="connsiteY18" fmla="*/ 428017 h 660460"/>
              <a:gd name="connsiteX19" fmla="*/ 1138137 w 1575881"/>
              <a:gd name="connsiteY19" fmla="*/ 447472 h 660460"/>
              <a:gd name="connsiteX20" fmla="*/ 1196503 w 1575881"/>
              <a:gd name="connsiteY20" fmla="*/ 466927 h 660460"/>
              <a:gd name="connsiteX21" fmla="*/ 1264596 w 1575881"/>
              <a:gd name="connsiteY21" fmla="*/ 505838 h 660460"/>
              <a:gd name="connsiteX22" fmla="*/ 1303507 w 1575881"/>
              <a:gd name="connsiteY22" fmla="*/ 515566 h 660460"/>
              <a:gd name="connsiteX23" fmla="*/ 1342418 w 1575881"/>
              <a:gd name="connsiteY23" fmla="*/ 535021 h 660460"/>
              <a:gd name="connsiteX24" fmla="*/ 1439694 w 1575881"/>
              <a:gd name="connsiteY24" fmla="*/ 564204 h 660460"/>
              <a:gd name="connsiteX25" fmla="*/ 1507788 w 1575881"/>
              <a:gd name="connsiteY25" fmla="*/ 573932 h 660460"/>
              <a:gd name="connsiteX26" fmla="*/ 1536971 w 1575881"/>
              <a:gd name="connsiteY26" fmla="*/ 583659 h 660460"/>
              <a:gd name="connsiteX27" fmla="*/ 1527243 w 1575881"/>
              <a:gd name="connsiteY27" fmla="*/ 505838 h 660460"/>
              <a:gd name="connsiteX28" fmla="*/ 1517515 w 1575881"/>
              <a:gd name="connsiteY28" fmla="*/ 466927 h 660460"/>
              <a:gd name="connsiteX29" fmla="*/ 1546698 w 1575881"/>
              <a:gd name="connsiteY29" fmla="*/ 496110 h 660460"/>
              <a:gd name="connsiteX30" fmla="*/ 1566154 w 1575881"/>
              <a:gd name="connsiteY30" fmla="*/ 554476 h 660460"/>
              <a:gd name="connsiteX31" fmla="*/ 1575881 w 1575881"/>
              <a:gd name="connsiteY31" fmla="*/ 583659 h 660460"/>
              <a:gd name="connsiteX32" fmla="*/ 1566154 w 1575881"/>
              <a:gd name="connsiteY32" fmla="*/ 642025 h 660460"/>
              <a:gd name="connsiteX33" fmla="*/ 1468877 w 1575881"/>
              <a:gd name="connsiteY33" fmla="*/ 642025 h 660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5881" h="660460">
                <a:moveTo>
                  <a:pt x="0" y="68093"/>
                </a:moveTo>
                <a:cubicBezTo>
                  <a:pt x="178179" y="34685"/>
                  <a:pt x="103388" y="46374"/>
                  <a:pt x="223737" y="29183"/>
                </a:cubicBezTo>
                <a:cubicBezTo>
                  <a:pt x="285359" y="11576"/>
                  <a:pt x="311534" y="0"/>
                  <a:pt x="379379" y="0"/>
                </a:cubicBezTo>
                <a:cubicBezTo>
                  <a:pt x="399103" y="0"/>
                  <a:pt x="418290" y="6485"/>
                  <a:pt x="437745" y="9727"/>
                </a:cubicBezTo>
                <a:lnTo>
                  <a:pt x="496111" y="48638"/>
                </a:lnTo>
                <a:cubicBezTo>
                  <a:pt x="505839" y="55123"/>
                  <a:pt x="517027" y="59826"/>
                  <a:pt x="525294" y="68093"/>
                </a:cubicBezTo>
                <a:cubicBezTo>
                  <a:pt x="531779" y="74578"/>
                  <a:pt x="537587" y="81820"/>
                  <a:pt x="544749" y="87549"/>
                </a:cubicBezTo>
                <a:cubicBezTo>
                  <a:pt x="572837" y="110019"/>
                  <a:pt x="572511" y="100363"/>
                  <a:pt x="593388" y="126459"/>
                </a:cubicBezTo>
                <a:cubicBezTo>
                  <a:pt x="609231" y="146262"/>
                  <a:pt x="626207" y="186037"/>
                  <a:pt x="651754" y="194553"/>
                </a:cubicBezTo>
                <a:cubicBezTo>
                  <a:pt x="661482" y="197796"/>
                  <a:pt x="671512" y="200242"/>
                  <a:pt x="680937" y="204281"/>
                </a:cubicBezTo>
                <a:cubicBezTo>
                  <a:pt x="694265" y="209993"/>
                  <a:pt x="706090" y="219150"/>
                  <a:pt x="719847" y="223736"/>
                </a:cubicBezTo>
                <a:cubicBezTo>
                  <a:pt x="735533" y="228965"/>
                  <a:pt x="752649" y="228713"/>
                  <a:pt x="768486" y="233464"/>
                </a:cubicBezTo>
                <a:cubicBezTo>
                  <a:pt x="799536" y="242779"/>
                  <a:pt x="827293" y="258004"/>
                  <a:pt x="856035" y="272374"/>
                </a:cubicBezTo>
                <a:cubicBezTo>
                  <a:pt x="894034" y="310375"/>
                  <a:pt x="854163" y="276303"/>
                  <a:pt x="904673" y="301557"/>
                </a:cubicBezTo>
                <a:cubicBezTo>
                  <a:pt x="915130" y="306785"/>
                  <a:pt x="923399" y="315784"/>
                  <a:pt x="933856" y="321012"/>
                </a:cubicBezTo>
                <a:cubicBezTo>
                  <a:pt x="943027" y="325598"/>
                  <a:pt x="954076" y="325760"/>
                  <a:pt x="963039" y="330740"/>
                </a:cubicBezTo>
                <a:cubicBezTo>
                  <a:pt x="1003298" y="353106"/>
                  <a:pt x="1024607" y="373329"/>
                  <a:pt x="1060315" y="398834"/>
                </a:cubicBezTo>
                <a:cubicBezTo>
                  <a:pt x="1069828" y="405629"/>
                  <a:pt x="1079041" y="413061"/>
                  <a:pt x="1089498" y="418289"/>
                </a:cubicBezTo>
                <a:cubicBezTo>
                  <a:pt x="1098669" y="422875"/>
                  <a:pt x="1108953" y="424774"/>
                  <a:pt x="1118681" y="428017"/>
                </a:cubicBezTo>
                <a:cubicBezTo>
                  <a:pt x="1125166" y="434502"/>
                  <a:pt x="1129934" y="443371"/>
                  <a:pt x="1138137" y="447472"/>
                </a:cubicBezTo>
                <a:cubicBezTo>
                  <a:pt x="1156480" y="456643"/>
                  <a:pt x="1196503" y="466927"/>
                  <a:pt x="1196503" y="466927"/>
                </a:cubicBezTo>
                <a:cubicBezTo>
                  <a:pt x="1220695" y="483055"/>
                  <a:pt x="1236384" y="495259"/>
                  <a:pt x="1264596" y="505838"/>
                </a:cubicBezTo>
                <a:cubicBezTo>
                  <a:pt x="1277114" y="510532"/>
                  <a:pt x="1290989" y="510872"/>
                  <a:pt x="1303507" y="515566"/>
                </a:cubicBezTo>
                <a:cubicBezTo>
                  <a:pt x="1317085" y="520658"/>
                  <a:pt x="1328954" y="529635"/>
                  <a:pt x="1342418" y="535021"/>
                </a:cubicBezTo>
                <a:cubicBezTo>
                  <a:pt x="1363568" y="543481"/>
                  <a:pt x="1413419" y="559427"/>
                  <a:pt x="1439694" y="564204"/>
                </a:cubicBezTo>
                <a:cubicBezTo>
                  <a:pt x="1462253" y="568306"/>
                  <a:pt x="1485090" y="570689"/>
                  <a:pt x="1507788" y="573932"/>
                </a:cubicBezTo>
                <a:cubicBezTo>
                  <a:pt x="1517516" y="577174"/>
                  <a:pt x="1534154" y="593518"/>
                  <a:pt x="1536971" y="583659"/>
                </a:cubicBezTo>
                <a:cubicBezTo>
                  <a:pt x="1544153" y="558523"/>
                  <a:pt x="1531541" y="531625"/>
                  <a:pt x="1527243" y="505838"/>
                </a:cubicBezTo>
                <a:cubicBezTo>
                  <a:pt x="1525045" y="492650"/>
                  <a:pt x="1505557" y="472906"/>
                  <a:pt x="1517515" y="466927"/>
                </a:cubicBezTo>
                <a:cubicBezTo>
                  <a:pt x="1529820" y="460774"/>
                  <a:pt x="1536970" y="486382"/>
                  <a:pt x="1546698" y="496110"/>
                </a:cubicBezTo>
                <a:lnTo>
                  <a:pt x="1566154" y="554476"/>
                </a:lnTo>
                <a:lnTo>
                  <a:pt x="1575881" y="583659"/>
                </a:lnTo>
                <a:cubicBezTo>
                  <a:pt x="1572639" y="603114"/>
                  <a:pt x="1581723" y="629916"/>
                  <a:pt x="1566154" y="642025"/>
                </a:cubicBezTo>
                <a:cubicBezTo>
                  <a:pt x="1524569" y="674369"/>
                  <a:pt x="1499669" y="657422"/>
                  <a:pt x="1468877" y="642025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Freeform 5"/>
          <p:cNvSpPr/>
          <p:nvPr/>
        </p:nvSpPr>
        <p:spPr bwMode="auto">
          <a:xfrm>
            <a:off x="3356043" y="3394953"/>
            <a:ext cx="1614791" cy="447492"/>
          </a:xfrm>
          <a:custGeom>
            <a:avLst/>
            <a:gdLst>
              <a:gd name="connsiteX0" fmla="*/ 0 w 1614791"/>
              <a:gd name="connsiteY0" fmla="*/ 0 h 447492"/>
              <a:gd name="connsiteX1" fmla="*/ 87548 w 1614791"/>
              <a:gd name="connsiteY1" fmla="*/ 116732 h 447492"/>
              <a:gd name="connsiteX2" fmla="*/ 155642 w 1614791"/>
              <a:gd name="connsiteY2" fmla="*/ 214009 h 447492"/>
              <a:gd name="connsiteX3" fmla="*/ 233463 w 1614791"/>
              <a:gd name="connsiteY3" fmla="*/ 252919 h 447492"/>
              <a:gd name="connsiteX4" fmla="*/ 282102 w 1614791"/>
              <a:gd name="connsiteY4" fmla="*/ 262647 h 447492"/>
              <a:gd name="connsiteX5" fmla="*/ 340468 w 1614791"/>
              <a:gd name="connsiteY5" fmla="*/ 282102 h 447492"/>
              <a:gd name="connsiteX6" fmla="*/ 544748 w 1614791"/>
              <a:gd name="connsiteY6" fmla="*/ 301558 h 447492"/>
              <a:gd name="connsiteX7" fmla="*/ 651753 w 1614791"/>
              <a:gd name="connsiteY7" fmla="*/ 311285 h 447492"/>
              <a:gd name="connsiteX8" fmla="*/ 1128408 w 1614791"/>
              <a:gd name="connsiteY8" fmla="*/ 311285 h 447492"/>
              <a:gd name="connsiteX9" fmla="*/ 1254868 w 1614791"/>
              <a:gd name="connsiteY9" fmla="*/ 301558 h 447492"/>
              <a:gd name="connsiteX10" fmla="*/ 1332689 w 1614791"/>
              <a:gd name="connsiteY10" fmla="*/ 282102 h 447492"/>
              <a:gd name="connsiteX11" fmla="*/ 1391055 w 1614791"/>
              <a:gd name="connsiteY11" fmla="*/ 262647 h 447492"/>
              <a:gd name="connsiteX12" fmla="*/ 1517514 w 1614791"/>
              <a:gd name="connsiteY12" fmla="*/ 272375 h 447492"/>
              <a:gd name="connsiteX13" fmla="*/ 1585608 w 1614791"/>
              <a:gd name="connsiteY13" fmla="*/ 282102 h 447492"/>
              <a:gd name="connsiteX14" fmla="*/ 1575880 w 1614791"/>
              <a:gd name="connsiteY14" fmla="*/ 252919 h 447492"/>
              <a:gd name="connsiteX15" fmla="*/ 1517514 w 1614791"/>
              <a:gd name="connsiteY15" fmla="*/ 204281 h 447492"/>
              <a:gd name="connsiteX16" fmla="*/ 1546697 w 1614791"/>
              <a:gd name="connsiteY16" fmla="*/ 194553 h 447492"/>
              <a:gd name="connsiteX17" fmla="*/ 1566153 w 1614791"/>
              <a:gd name="connsiteY17" fmla="*/ 214009 h 447492"/>
              <a:gd name="connsiteX18" fmla="*/ 1595336 w 1614791"/>
              <a:gd name="connsiteY18" fmla="*/ 233464 h 447492"/>
              <a:gd name="connsiteX19" fmla="*/ 1614791 w 1614791"/>
              <a:gd name="connsiteY19" fmla="*/ 262647 h 447492"/>
              <a:gd name="connsiteX20" fmla="*/ 1595336 w 1614791"/>
              <a:gd name="connsiteY20" fmla="*/ 291830 h 447492"/>
              <a:gd name="connsiteX21" fmla="*/ 1449421 w 1614791"/>
              <a:gd name="connsiteY21" fmla="*/ 379379 h 447492"/>
              <a:gd name="connsiteX22" fmla="*/ 1352144 w 1614791"/>
              <a:gd name="connsiteY22" fmla="*/ 428017 h 447492"/>
              <a:gd name="connsiteX23" fmla="*/ 1332689 w 1614791"/>
              <a:gd name="connsiteY23" fmla="*/ 418290 h 44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614791" h="447492">
                <a:moveTo>
                  <a:pt x="0" y="0"/>
                </a:moveTo>
                <a:cubicBezTo>
                  <a:pt x="29183" y="38911"/>
                  <a:pt x="59499" y="76996"/>
                  <a:pt x="87548" y="116732"/>
                </a:cubicBezTo>
                <a:cubicBezTo>
                  <a:pt x="110238" y="148876"/>
                  <a:pt x="123973" y="188673"/>
                  <a:pt x="155642" y="214009"/>
                </a:cubicBezTo>
                <a:cubicBezTo>
                  <a:pt x="179730" y="233279"/>
                  <a:pt x="203280" y="243864"/>
                  <a:pt x="233463" y="252919"/>
                </a:cubicBezTo>
                <a:cubicBezTo>
                  <a:pt x="249300" y="257670"/>
                  <a:pt x="266150" y="258297"/>
                  <a:pt x="282102" y="262647"/>
                </a:cubicBezTo>
                <a:cubicBezTo>
                  <a:pt x="301887" y="268043"/>
                  <a:pt x="320485" y="277491"/>
                  <a:pt x="340468" y="282102"/>
                </a:cubicBezTo>
                <a:cubicBezTo>
                  <a:pt x="392198" y="294040"/>
                  <a:pt x="507600" y="298586"/>
                  <a:pt x="544748" y="301558"/>
                </a:cubicBezTo>
                <a:cubicBezTo>
                  <a:pt x="580449" y="304414"/>
                  <a:pt x="616085" y="308043"/>
                  <a:pt x="651753" y="311285"/>
                </a:cubicBezTo>
                <a:cubicBezTo>
                  <a:pt x="837621" y="348460"/>
                  <a:pt x="707231" y="326063"/>
                  <a:pt x="1128408" y="311285"/>
                </a:cubicBezTo>
                <a:cubicBezTo>
                  <a:pt x="1170660" y="309803"/>
                  <a:pt x="1212715" y="304800"/>
                  <a:pt x="1254868" y="301558"/>
                </a:cubicBezTo>
                <a:cubicBezTo>
                  <a:pt x="1343404" y="272045"/>
                  <a:pt x="1203584" y="317312"/>
                  <a:pt x="1332689" y="282102"/>
                </a:cubicBezTo>
                <a:cubicBezTo>
                  <a:pt x="1352474" y="276706"/>
                  <a:pt x="1391055" y="262647"/>
                  <a:pt x="1391055" y="262647"/>
                </a:cubicBezTo>
                <a:cubicBezTo>
                  <a:pt x="1433208" y="265890"/>
                  <a:pt x="1475446" y="268168"/>
                  <a:pt x="1517514" y="272375"/>
                </a:cubicBezTo>
                <a:cubicBezTo>
                  <a:pt x="1540329" y="274656"/>
                  <a:pt x="1563856" y="289353"/>
                  <a:pt x="1585608" y="282102"/>
                </a:cubicBezTo>
                <a:cubicBezTo>
                  <a:pt x="1595336" y="278859"/>
                  <a:pt x="1580466" y="262090"/>
                  <a:pt x="1575880" y="252919"/>
                </a:cubicBezTo>
                <a:cubicBezTo>
                  <a:pt x="1557547" y="216253"/>
                  <a:pt x="1555513" y="223280"/>
                  <a:pt x="1517514" y="204281"/>
                </a:cubicBezTo>
                <a:cubicBezTo>
                  <a:pt x="1527242" y="201038"/>
                  <a:pt x="1536642" y="192542"/>
                  <a:pt x="1546697" y="194553"/>
                </a:cubicBezTo>
                <a:cubicBezTo>
                  <a:pt x="1555691" y="196352"/>
                  <a:pt x="1558991" y="208280"/>
                  <a:pt x="1566153" y="214009"/>
                </a:cubicBezTo>
                <a:cubicBezTo>
                  <a:pt x="1575282" y="221312"/>
                  <a:pt x="1585608" y="226979"/>
                  <a:pt x="1595336" y="233464"/>
                </a:cubicBezTo>
                <a:cubicBezTo>
                  <a:pt x="1601821" y="243192"/>
                  <a:pt x="1614791" y="250956"/>
                  <a:pt x="1614791" y="262647"/>
                </a:cubicBezTo>
                <a:cubicBezTo>
                  <a:pt x="1614791" y="274338"/>
                  <a:pt x="1604384" y="284427"/>
                  <a:pt x="1595336" y="291830"/>
                </a:cubicBezTo>
                <a:cubicBezTo>
                  <a:pt x="1524265" y="349979"/>
                  <a:pt x="1517714" y="342128"/>
                  <a:pt x="1449421" y="379379"/>
                </a:cubicBezTo>
                <a:cubicBezTo>
                  <a:pt x="1361957" y="427087"/>
                  <a:pt x="1440368" y="392729"/>
                  <a:pt x="1352144" y="428017"/>
                </a:cubicBezTo>
                <a:cubicBezTo>
                  <a:pt x="1325811" y="454352"/>
                  <a:pt x="1332689" y="456644"/>
                  <a:pt x="1332689" y="41829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 bwMode="auto">
          <a:xfrm>
            <a:off x="3375498" y="4134255"/>
            <a:ext cx="1682885" cy="194554"/>
          </a:xfrm>
          <a:custGeom>
            <a:avLst/>
            <a:gdLst>
              <a:gd name="connsiteX0" fmla="*/ 0 w 1682885"/>
              <a:gd name="connsiteY0" fmla="*/ 77822 h 194554"/>
              <a:gd name="connsiteX1" fmla="*/ 97276 w 1682885"/>
              <a:gd name="connsiteY1" fmla="*/ 19456 h 194554"/>
              <a:gd name="connsiteX2" fmla="*/ 155642 w 1682885"/>
              <a:gd name="connsiteY2" fmla="*/ 0 h 194554"/>
              <a:gd name="connsiteX3" fmla="*/ 680936 w 1682885"/>
              <a:gd name="connsiteY3" fmla="*/ 9728 h 194554"/>
              <a:gd name="connsiteX4" fmla="*/ 719847 w 1682885"/>
              <a:gd name="connsiteY4" fmla="*/ 29183 h 194554"/>
              <a:gd name="connsiteX5" fmla="*/ 749030 w 1682885"/>
              <a:gd name="connsiteY5" fmla="*/ 38911 h 194554"/>
              <a:gd name="connsiteX6" fmla="*/ 914400 w 1682885"/>
              <a:gd name="connsiteY6" fmla="*/ 68094 h 194554"/>
              <a:gd name="connsiteX7" fmla="*/ 972766 w 1682885"/>
              <a:gd name="connsiteY7" fmla="*/ 87549 h 194554"/>
              <a:gd name="connsiteX8" fmla="*/ 1070042 w 1682885"/>
              <a:gd name="connsiteY8" fmla="*/ 107005 h 194554"/>
              <a:gd name="connsiteX9" fmla="*/ 1138136 w 1682885"/>
              <a:gd name="connsiteY9" fmla="*/ 126460 h 194554"/>
              <a:gd name="connsiteX10" fmla="*/ 1605064 w 1682885"/>
              <a:gd name="connsiteY10" fmla="*/ 116732 h 194554"/>
              <a:gd name="connsiteX11" fmla="*/ 1663430 w 1682885"/>
              <a:gd name="connsiteY11" fmla="*/ 77822 h 194554"/>
              <a:gd name="connsiteX12" fmla="*/ 1653702 w 1682885"/>
              <a:gd name="connsiteY12" fmla="*/ 48639 h 194554"/>
              <a:gd name="connsiteX13" fmla="*/ 1682885 w 1682885"/>
              <a:gd name="connsiteY13" fmla="*/ 107005 h 194554"/>
              <a:gd name="connsiteX14" fmla="*/ 1643974 w 1682885"/>
              <a:gd name="connsiteY14" fmla="*/ 175098 h 194554"/>
              <a:gd name="connsiteX15" fmla="*/ 1624519 w 1682885"/>
              <a:gd name="connsiteY15" fmla="*/ 194554 h 194554"/>
              <a:gd name="connsiteX16" fmla="*/ 1624519 w 1682885"/>
              <a:gd name="connsiteY16" fmla="*/ 175098 h 194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682885" h="194554">
                <a:moveTo>
                  <a:pt x="0" y="77822"/>
                </a:moveTo>
                <a:cubicBezTo>
                  <a:pt x="34259" y="54982"/>
                  <a:pt x="59885" y="34413"/>
                  <a:pt x="97276" y="19456"/>
                </a:cubicBezTo>
                <a:cubicBezTo>
                  <a:pt x="116317" y="11839"/>
                  <a:pt x="155642" y="0"/>
                  <a:pt x="155642" y="0"/>
                </a:cubicBezTo>
                <a:cubicBezTo>
                  <a:pt x="330740" y="3243"/>
                  <a:pt x="506042" y="682"/>
                  <a:pt x="680936" y="9728"/>
                </a:cubicBezTo>
                <a:cubicBezTo>
                  <a:pt x="695418" y="10477"/>
                  <a:pt x="706518" y="23471"/>
                  <a:pt x="719847" y="29183"/>
                </a:cubicBezTo>
                <a:cubicBezTo>
                  <a:pt x="729272" y="33222"/>
                  <a:pt x="739171" y="36094"/>
                  <a:pt x="749030" y="38911"/>
                </a:cubicBezTo>
                <a:cubicBezTo>
                  <a:pt x="802934" y="54313"/>
                  <a:pt x="859079" y="60191"/>
                  <a:pt x="914400" y="68094"/>
                </a:cubicBezTo>
                <a:cubicBezTo>
                  <a:pt x="933855" y="74579"/>
                  <a:pt x="952871" y="82575"/>
                  <a:pt x="972766" y="87549"/>
                </a:cubicBezTo>
                <a:cubicBezTo>
                  <a:pt x="1004846" y="95569"/>
                  <a:pt x="1037962" y="98986"/>
                  <a:pt x="1070042" y="107005"/>
                </a:cubicBezTo>
                <a:cubicBezTo>
                  <a:pt x="1118901" y="119219"/>
                  <a:pt x="1096270" y="112504"/>
                  <a:pt x="1138136" y="126460"/>
                </a:cubicBezTo>
                <a:lnTo>
                  <a:pt x="1605064" y="116732"/>
                </a:lnTo>
                <a:cubicBezTo>
                  <a:pt x="1660542" y="114639"/>
                  <a:pt x="1650467" y="116709"/>
                  <a:pt x="1663430" y="77822"/>
                </a:cubicBezTo>
                <a:cubicBezTo>
                  <a:pt x="1660187" y="68094"/>
                  <a:pt x="1643448" y="48639"/>
                  <a:pt x="1653702" y="48639"/>
                </a:cubicBezTo>
                <a:cubicBezTo>
                  <a:pt x="1666273" y="48639"/>
                  <a:pt x="1680486" y="99809"/>
                  <a:pt x="1682885" y="107005"/>
                </a:cubicBezTo>
                <a:cubicBezTo>
                  <a:pt x="1669685" y="146603"/>
                  <a:pt x="1676692" y="135836"/>
                  <a:pt x="1643974" y="175098"/>
                </a:cubicBezTo>
                <a:cubicBezTo>
                  <a:pt x="1638103" y="182144"/>
                  <a:pt x="1633690" y="194554"/>
                  <a:pt x="1624519" y="194554"/>
                </a:cubicBezTo>
                <a:cubicBezTo>
                  <a:pt x="1618034" y="194554"/>
                  <a:pt x="1624519" y="181583"/>
                  <a:pt x="1624519" y="175098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Freeform 7"/>
          <p:cNvSpPr/>
          <p:nvPr/>
        </p:nvSpPr>
        <p:spPr bwMode="auto">
          <a:xfrm>
            <a:off x="3394953" y="4542678"/>
            <a:ext cx="1678569" cy="233603"/>
          </a:xfrm>
          <a:custGeom>
            <a:avLst/>
            <a:gdLst>
              <a:gd name="connsiteX0" fmla="*/ 0 w 1678569"/>
              <a:gd name="connsiteY0" fmla="*/ 233603 h 233603"/>
              <a:gd name="connsiteX1" fmla="*/ 437745 w 1678569"/>
              <a:gd name="connsiteY1" fmla="*/ 223875 h 233603"/>
              <a:gd name="connsiteX2" fmla="*/ 661481 w 1678569"/>
              <a:gd name="connsiteY2" fmla="*/ 204420 h 233603"/>
              <a:gd name="connsiteX3" fmla="*/ 778213 w 1678569"/>
              <a:gd name="connsiteY3" fmla="*/ 194692 h 233603"/>
              <a:gd name="connsiteX4" fmla="*/ 846307 w 1678569"/>
              <a:gd name="connsiteY4" fmla="*/ 184965 h 233603"/>
              <a:gd name="connsiteX5" fmla="*/ 885217 w 1678569"/>
              <a:gd name="connsiteY5" fmla="*/ 175237 h 233603"/>
              <a:gd name="connsiteX6" fmla="*/ 1060315 w 1678569"/>
              <a:gd name="connsiteY6" fmla="*/ 155782 h 233603"/>
              <a:gd name="connsiteX7" fmla="*/ 1225685 w 1678569"/>
              <a:gd name="connsiteY7" fmla="*/ 136326 h 233603"/>
              <a:gd name="connsiteX8" fmla="*/ 1254868 w 1678569"/>
              <a:gd name="connsiteY8" fmla="*/ 126599 h 233603"/>
              <a:gd name="connsiteX9" fmla="*/ 1293779 w 1678569"/>
              <a:gd name="connsiteY9" fmla="*/ 116871 h 233603"/>
              <a:gd name="connsiteX10" fmla="*/ 1352145 w 1678569"/>
              <a:gd name="connsiteY10" fmla="*/ 97416 h 233603"/>
              <a:gd name="connsiteX11" fmla="*/ 1400783 w 1678569"/>
              <a:gd name="connsiteY11" fmla="*/ 68233 h 233603"/>
              <a:gd name="connsiteX12" fmla="*/ 1429966 w 1678569"/>
              <a:gd name="connsiteY12" fmla="*/ 48777 h 233603"/>
              <a:gd name="connsiteX13" fmla="*/ 1468877 w 1678569"/>
              <a:gd name="connsiteY13" fmla="*/ 39050 h 233603"/>
              <a:gd name="connsiteX14" fmla="*/ 1498060 w 1678569"/>
              <a:gd name="connsiteY14" fmla="*/ 29322 h 233603"/>
              <a:gd name="connsiteX15" fmla="*/ 1653702 w 1678569"/>
              <a:gd name="connsiteY15" fmla="*/ 39050 h 233603"/>
              <a:gd name="connsiteX16" fmla="*/ 1624519 w 1678569"/>
              <a:gd name="connsiteY16" fmla="*/ 29322 h 233603"/>
              <a:gd name="connsiteX17" fmla="*/ 1595336 w 1678569"/>
              <a:gd name="connsiteY17" fmla="*/ 9867 h 233603"/>
              <a:gd name="connsiteX18" fmla="*/ 1624519 w 1678569"/>
              <a:gd name="connsiteY18" fmla="*/ 139 h 233603"/>
              <a:gd name="connsiteX19" fmla="*/ 1663430 w 1678569"/>
              <a:gd name="connsiteY19" fmla="*/ 107143 h 233603"/>
              <a:gd name="connsiteX20" fmla="*/ 1643975 w 1678569"/>
              <a:gd name="connsiteY20" fmla="*/ 126599 h 233603"/>
              <a:gd name="connsiteX21" fmla="*/ 1614792 w 1678569"/>
              <a:gd name="connsiteY21" fmla="*/ 136326 h 233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678569" h="233603">
                <a:moveTo>
                  <a:pt x="0" y="233603"/>
                </a:moveTo>
                <a:lnTo>
                  <a:pt x="437745" y="223875"/>
                </a:lnTo>
                <a:cubicBezTo>
                  <a:pt x="555249" y="219892"/>
                  <a:pt x="559649" y="214119"/>
                  <a:pt x="661481" y="204420"/>
                </a:cubicBezTo>
                <a:cubicBezTo>
                  <a:pt x="700351" y="200718"/>
                  <a:pt x="739382" y="198779"/>
                  <a:pt x="778213" y="194692"/>
                </a:cubicBezTo>
                <a:cubicBezTo>
                  <a:pt x="801015" y="192292"/>
                  <a:pt x="823748" y="189067"/>
                  <a:pt x="846307" y="184965"/>
                </a:cubicBezTo>
                <a:cubicBezTo>
                  <a:pt x="859461" y="182573"/>
                  <a:pt x="871951" y="176895"/>
                  <a:pt x="885217" y="175237"/>
                </a:cubicBezTo>
                <a:cubicBezTo>
                  <a:pt x="1158052" y="141131"/>
                  <a:pt x="894509" y="183414"/>
                  <a:pt x="1060315" y="155782"/>
                </a:cubicBezTo>
                <a:cubicBezTo>
                  <a:pt x="1139741" y="129306"/>
                  <a:pt x="1047900" y="157242"/>
                  <a:pt x="1225685" y="136326"/>
                </a:cubicBezTo>
                <a:cubicBezTo>
                  <a:pt x="1235869" y="135128"/>
                  <a:pt x="1245009" y="129416"/>
                  <a:pt x="1254868" y="126599"/>
                </a:cubicBezTo>
                <a:cubicBezTo>
                  <a:pt x="1267723" y="122926"/>
                  <a:pt x="1280973" y="120713"/>
                  <a:pt x="1293779" y="116871"/>
                </a:cubicBezTo>
                <a:cubicBezTo>
                  <a:pt x="1313422" y="110978"/>
                  <a:pt x="1352145" y="97416"/>
                  <a:pt x="1352145" y="97416"/>
                </a:cubicBezTo>
                <a:cubicBezTo>
                  <a:pt x="1390146" y="59413"/>
                  <a:pt x="1350271" y="93489"/>
                  <a:pt x="1400783" y="68233"/>
                </a:cubicBezTo>
                <a:cubicBezTo>
                  <a:pt x="1411240" y="63004"/>
                  <a:pt x="1419220" y="53382"/>
                  <a:pt x="1429966" y="48777"/>
                </a:cubicBezTo>
                <a:cubicBezTo>
                  <a:pt x="1442254" y="43511"/>
                  <a:pt x="1456022" y="42723"/>
                  <a:pt x="1468877" y="39050"/>
                </a:cubicBezTo>
                <a:cubicBezTo>
                  <a:pt x="1478736" y="36233"/>
                  <a:pt x="1488332" y="32565"/>
                  <a:pt x="1498060" y="29322"/>
                </a:cubicBezTo>
                <a:cubicBezTo>
                  <a:pt x="1549941" y="32565"/>
                  <a:pt x="1601720" y="39050"/>
                  <a:pt x="1653702" y="39050"/>
                </a:cubicBezTo>
                <a:cubicBezTo>
                  <a:pt x="1663956" y="39050"/>
                  <a:pt x="1633690" y="33908"/>
                  <a:pt x="1624519" y="29322"/>
                </a:cubicBezTo>
                <a:cubicBezTo>
                  <a:pt x="1614062" y="24094"/>
                  <a:pt x="1605064" y="16352"/>
                  <a:pt x="1595336" y="9867"/>
                </a:cubicBezTo>
                <a:cubicBezTo>
                  <a:pt x="1605064" y="6624"/>
                  <a:pt x="1614344" y="-1133"/>
                  <a:pt x="1624519" y="139"/>
                </a:cubicBezTo>
                <a:cubicBezTo>
                  <a:pt x="1696176" y="9095"/>
                  <a:pt x="1682225" y="38229"/>
                  <a:pt x="1663430" y="107143"/>
                </a:cubicBezTo>
                <a:cubicBezTo>
                  <a:pt x="1661017" y="115991"/>
                  <a:pt x="1651137" y="120870"/>
                  <a:pt x="1643975" y="126599"/>
                </a:cubicBezTo>
                <a:cubicBezTo>
                  <a:pt x="1612094" y="152104"/>
                  <a:pt x="1614792" y="156566"/>
                  <a:pt x="1614792" y="136326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Freeform 8"/>
          <p:cNvSpPr/>
          <p:nvPr/>
        </p:nvSpPr>
        <p:spPr bwMode="auto">
          <a:xfrm>
            <a:off x="2723745" y="5048126"/>
            <a:ext cx="2210642" cy="564734"/>
          </a:xfrm>
          <a:custGeom>
            <a:avLst/>
            <a:gdLst>
              <a:gd name="connsiteX0" fmla="*/ 0 w 2210642"/>
              <a:gd name="connsiteY0" fmla="*/ 564734 h 564734"/>
              <a:gd name="connsiteX1" fmla="*/ 340468 w 2210642"/>
              <a:gd name="connsiteY1" fmla="*/ 555006 h 564734"/>
              <a:gd name="connsiteX2" fmla="*/ 603115 w 2210642"/>
              <a:gd name="connsiteY2" fmla="*/ 535551 h 564734"/>
              <a:gd name="connsiteX3" fmla="*/ 914400 w 2210642"/>
              <a:gd name="connsiteY3" fmla="*/ 525823 h 564734"/>
              <a:gd name="connsiteX4" fmla="*/ 1031132 w 2210642"/>
              <a:gd name="connsiteY4" fmla="*/ 516095 h 564734"/>
              <a:gd name="connsiteX5" fmla="*/ 1060315 w 2210642"/>
              <a:gd name="connsiteY5" fmla="*/ 506368 h 564734"/>
              <a:gd name="connsiteX6" fmla="*/ 1128408 w 2210642"/>
              <a:gd name="connsiteY6" fmla="*/ 496640 h 564734"/>
              <a:gd name="connsiteX7" fmla="*/ 1264595 w 2210642"/>
              <a:gd name="connsiteY7" fmla="*/ 467457 h 564734"/>
              <a:gd name="connsiteX8" fmla="*/ 1322961 w 2210642"/>
              <a:gd name="connsiteY8" fmla="*/ 438274 h 564734"/>
              <a:gd name="connsiteX9" fmla="*/ 1352144 w 2210642"/>
              <a:gd name="connsiteY9" fmla="*/ 418819 h 564734"/>
              <a:gd name="connsiteX10" fmla="*/ 1410510 w 2210642"/>
              <a:gd name="connsiteY10" fmla="*/ 399363 h 564734"/>
              <a:gd name="connsiteX11" fmla="*/ 1478604 w 2210642"/>
              <a:gd name="connsiteY11" fmla="*/ 370180 h 564734"/>
              <a:gd name="connsiteX12" fmla="*/ 1527242 w 2210642"/>
              <a:gd name="connsiteY12" fmla="*/ 340997 h 564734"/>
              <a:gd name="connsiteX13" fmla="*/ 1624519 w 2210642"/>
              <a:gd name="connsiteY13" fmla="*/ 311814 h 564734"/>
              <a:gd name="connsiteX14" fmla="*/ 1682885 w 2210642"/>
              <a:gd name="connsiteY14" fmla="*/ 272904 h 564734"/>
              <a:gd name="connsiteX15" fmla="*/ 1712068 w 2210642"/>
              <a:gd name="connsiteY15" fmla="*/ 253448 h 564734"/>
              <a:gd name="connsiteX16" fmla="*/ 1780161 w 2210642"/>
              <a:gd name="connsiteY16" fmla="*/ 233993 h 564734"/>
              <a:gd name="connsiteX17" fmla="*/ 1799617 w 2210642"/>
              <a:gd name="connsiteY17" fmla="*/ 214538 h 564734"/>
              <a:gd name="connsiteX18" fmla="*/ 1819072 w 2210642"/>
              <a:gd name="connsiteY18" fmla="*/ 185355 h 564734"/>
              <a:gd name="connsiteX19" fmla="*/ 1857983 w 2210642"/>
              <a:gd name="connsiteY19" fmla="*/ 175627 h 564734"/>
              <a:gd name="connsiteX20" fmla="*/ 1916349 w 2210642"/>
              <a:gd name="connsiteY20" fmla="*/ 146444 h 564734"/>
              <a:gd name="connsiteX21" fmla="*/ 1945532 w 2210642"/>
              <a:gd name="connsiteY21" fmla="*/ 126989 h 564734"/>
              <a:gd name="connsiteX22" fmla="*/ 2013625 w 2210642"/>
              <a:gd name="connsiteY22" fmla="*/ 107534 h 564734"/>
              <a:gd name="connsiteX23" fmla="*/ 2042808 w 2210642"/>
              <a:gd name="connsiteY23" fmla="*/ 97806 h 564734"/>
              <a:gd name="connsiteX24" fmla="*/ 2062264 w 2210642"/>
              <a:gd name="connsiteY24" fmla="*/ 78351 h 564734"/>
              <a:gd name="connsiteX25" fmla="*/ 2198451 w 2210642"/>
              <a:gd name="connsiteY25" fmla="*/ 49168 h 564734"/>
              <a:gd name="connsiteX26" fmla="*/ 2178995 w 2210642"/>
              <a:gd name="connsiteY26" fmla="*/ 19985 h 564734"/>
              <a:gd name="connsiteX27" fmla="*/ 2188723 w 2210642"/>
              <a:gd name="connsiteY27" fmla="*/ 10257 h 564734"/>
              <a:gd name="connsiteX28" fmla="*/ 2198451 w 2210642"/>
              <a:gd name="connsiteY28" fmla="*/ 107534 h 564734"/>
              <a:gd name="connsiteX29" fmla="*/ 2188723 w 2210642"/>
              <a:gd name="connsiteY29" fmla="*/ 78351 h 564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210642" h="564734">
                <a:moveTo>
                  <a:pt x="0" y="564734"/>
                </a:moveTo>
                <a:lnTo>
                  <a:pt x="340468" y="555006"/>
                </a:lnTo>
                <a:cubicBezTo>
                  <a:pt x="428154" y="550763"/>
                  <a:pt x="515369" y="538293"/>
                  <a:pt x="603115" y="535551"/>
                </a:cubicBezTo>
                <a:lnTo>
                  <a:pt x="914400" y="525823"/>
                </a:lnTo>
                <a:cubicBezTo>
                  <a:pt x="953311" y="522580"/>
                  <a:pt x="992429" y="521255"/>
                  <a:pt x="1031132" y="516095"/>
                </a:cubicBezTo>
                <a:cubicBezTo>
                  <a:pt x="1041296" y="514740"/>
                  <a:pt x="1050260" y="508379"/>
                  <a:pt x="1060315" y="506368"/>
                </a:cubicBezTo>
                <a:cubicBezTo>
                  <a:pt x="1082798" y="501871"/>
                  <a:pt x="1105829" y="500625"/>
                  <a:pt x="1128408" y="496640"/>
                </a:cubicBezTo>
                <a:cubicBezTo>
                  <a:pt x="1203484" y="483391"/>
                  <a:pt x="1207881" y="481636"/>
                  <a:pt x="1264595" y="467457"/>
                </a:cubicBezTo>
                <a:cubicBezTo>
                  <a:pt x="1348229" y="411702"/>
                  <a:pt x="1242413" y="478548"/>
                  <a:pt x="1322961" y="438274"/>
                </a:cubicBezTo>
                <a:cubicBezTo>
                  <a:pt x="1333418" y="433046"/>
                  <a:pt x="1341461" y="423567"/>
                  <a:pt x="1352144" y="418819"/>
                </a:cubicBezTo>
                <a:cubicBezTo>
                  <a:pt x="1370884" y="410490"/>
                  <a:pt x="1393446" y="410739"/>
                  <a:pt x="1410510" y="399363"/>
                </a:cubicBezTo>
                <a:cubicBezTo>
                  <a:pt x="1450817" y="372492"/>
                  <a:pt x="1428351" y="382744"/>
                  <a:pt x="1478604" y="370180"/>
                </a:cubicBezTo>
                <a:cubicBezTo>
                  <a:pt x="1494817" y="360452"/>
                  <a:pt x="1509964" y="348676"/>
                  <a:pt x="1527242" y="340997"/>
                </a:cubicBezTo>
                <a:cubicBezTo>
                  <a:pt x="1568034" y="322868"/>
                  <a:pt x="1581103" y="340758"/>
                  <a:pt x="1624519" y="311814"/>
                </a:cubicBezTo>
                <a:lnTo>
                  <a:pt x="1682885" y="272904"/>
                </a:lnTo>
                <a:cubicBezTo>
                  <a:pt x="1692613" y="266419"/>
                  <a:pt x="1700977" y="257145"/>
                  <a:pt x="1712068" y="253448"/>
                </a:cubicBezTo>
                <a:cubicBezTo>
                  <a:pt x="1753934" y="239494"/>
                  <a:pt x="1731303" y="246208"/>
                  <a:pt x="1780161" y="233993"/>
                </a:cubicBezTo>
                <a:cubicBezTo>
                  <a:pt x="1786646" y="227508"/>
                  <a:pt x="1793888" y="221700"/>
                  <a:pt x="1799617" y="214538"/>
                </a:cubicBezTo>
                <a:cubicBezTo>
                  <a:pt x="1806920" y="205409"/>
                  <a:pt x="1809344" y="191840"/>
                  <a:pt x="1819072" y="185355"/>
                </a:cubicBezTo>
                <a:cubicBezTo>
                  <a:pt x="1830196" y="177939"/>
                  <a:pt x="1845013" y="178870"/>
                  <a:pt x="1857983" y="175627"/>
                </a:cubicBezTo>
                <a:cubicBezTo>
                  <a:pt x="1941617" y="119872"/>
                  <a:pt x="1835801" y="186718"/>
                  <a:pt x="1916349" y="146444"/>
                </a:cubicBezTo>
                <a:cubicBezTo>
                  <a:pt x="1926806" y="141216"/>
                  <a:pt x="1935075" y="132217"/>
                  <a:pt x="1945532" y="126989"/>
                </a:cubicBezTo>
                <a:cubicBezTo>
                  <a:pt x="1961085" y="119212"/>
                  <a:pt x="1999074" y="111691"/>
                  <a:pt x="2013625" y="107534"/>
                </a:cubicBezTo>
                <a:cubicBezTo>
                  <a:pt x="2023484" y="104717"/>
                  <a:pt x="2033080" y="101049"/>
                  <a:pt x="2042808" y="97806"/>
                </a:cubicBezTo>
                <a:cubicBezTo>
                  <a:pt x="2049293" y="91321"/>
                  <a:pt x="2054061" y="82453"/>
                  <a:pt x="2062264" y="78351"/>
                </a:cubicBezTo>
                <a:cubicBezTo>
                  <a:pt x="2108471" y="55247"/>
                  <a:pt x="2147394" y="55550"/>
                  <a:pt x="2198451" y="49168"/>
                </a:cubicBezTo>
                <a:cubicBezTo>
                  <a:pt x="2191966" y="39440"/>
                  <a:pt x="2186298" y="29114"/>
                  <a:pt x="2178995" y="19985"/>
                </a:cubicBezTo>
                <a:cubicBezTo>
                  <a:pt x="2159572" y="-4294"/>
                  <a:pt x="2142698" y="-5085"/>
                  <a:pt x="2188723" y="10257"/>
                </a:cubicBezTo>
                <a:cubicBezTo>
                  <a:pt x="2198444" y="34561"/>
                  <a:pt x="2226633" y="79350"/>
                  <a:pt x="2198451" y="107534"/>
                </a:cubicBezTo>
                <a:cubicBezTo>
                  <a:pt x="2191201" y="114785"/>
                  <a:pt x="2188723" y="78351"/>
                  <a:pt x="2188723" y="78351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Freeform 9"/>
          <p:cNvSpPr/>
          <p:nvPr/>
        </p:nvSpPr>
        <p:spPr bwMode="auto">
          <a:xfrm>
            <a:off x="2723745" y="5359940"/>
            <a:ext cx="2286000" cy="924128"/>
          </a:xfrm>
          <a:custGeom>
            <a:avLst/>
            <a:gdLst>
              <a:gd name="connsiteX0" fmla="*/ 0 w 2286000"/>
              <a:gd name="connsiteY0" fmla="*/ 846307 h 924128"/>
              <a:gd name="connsiteX1" fmla="*/ 214008 w 2286000"/>
              <a:gd name="connsiteY1" fmla="*/ 865762 h 924128"/>
              <a:gd name="connsiteX2" fmla="*/ 486383 w 2286000"/>
              <a:gd name="connsiteY2" fmla="*/ 894945 h 924128"/>
              <a:gd name="connsiteX3" fmla="*/ 564204 w 2286000"/>
              <a:gd name="connsiteY3" fmla="*/ 904673 h 924128"/>
              <a:gd name="connsiteX4" fmla="*/ 622570 w 2286000"/>
              <a:gd name="connsiteY4" fmla="*/ 914400 h 924128"/>
              <a:gd name="connsiteX5" fmla="*/ 943583 w 2286000"/>
              <a:gd name="connsiteY5" fmla="*/ 924128 h 924128"/>
              <a:gd name="connsiteX6" fmla="*/ 1799617 w 2286000"/>
              <a:gd name="connsiteY6" fmla="*/ 914400 h 924128"/>
              <a:gd name="connsiteX7" fmla="*/ 1877438 w 2286000"/>
              <a:gd name="connsiteY7" fmla="*/ 904673 h 924128"/>
              <a:gd name="connsiteX8" fmla="*/ 1945532 w 2286000"/>
              <a:gd name="connsiteY8" fmla="*/ 885217 h 924128"/>
              <a:gd name="connsiteX9" fmla="*/ 2013625 w 2286000"/>
              <a:gd name="connsiteY9" fmla="*/ 865762 h 924128"/>
              <a:gd name="connsiteX10" fmla="*/ 2052536 w 2286000"/>
              <a:gd name="connsiteY10" fmla="*/ 826851 h 924128"/>
              <a:gd name="connsiteX11" fmla="*/ 2071991 w 2286000"/>
              <a:gd name="connsiteY11" fmla="*/ 768486 h 924128"/>
              <a:gd name="connsiteX12" fmla="*/ 2091446 w 2286000"/>
              <a:gd name="connsiteY12" fmla="*/ 700392 h 924128"/>
              <a:gd name="connsiteX13" fmla="*/ 2081719 w 2286000"/>
              <a:gd name="connsiteY13" fmla="*/ 661481 h 924128"/>
              <a:gd name="connsiteX14" fmla="*/ 2052536 w 2286000"/>
              <a:gd name="connsiteY14" fmla="*/ 593388 h 924128"/>
              <a:gd name="connsiteX15" fmla="*/ 2023353 w 2286000"/>
              <a:gd name="connsiteY15" fmla="*/ 554477 h 924128"/>
              <a:gd name="connsiteX16" fmla="*/ 1994170 w 2286000"/>
              <a:gd name="connsiteY16" fmla="*/ 486383 h 924128"/>
              <a:gd name="connsiteX17" fmla="*/ 1974715 w 2286000"/>
              <a:gd name="connsiteY17" fmla="*/ 428017 h 924128"/>
              <a:gd name="connsiteX18" fmla="*/ 1964987 w 2286000"/>
              <a:gd name="connsiteY18" fmla="*/ 398834 h 924128"/>
              <a:gd name="connsiteX19" fmla="*/ 1955259 w 2286000"/>
              <a:gd name="connsiteY19" fmla="*/ 282103 h 924128"/>
              <a:gd name="connsiteX20" fmla="*/ 1955259 w 2286000"/>
              <a:gd name="connsiteY20" fmla="*/ 155643 h 924128"/>
              <a:gd name="connsiteX21" fmla="*/ 1974715 w 2286000"/>
              <a:gd name="connsiteY21" fmla="*/ 126460 h 924128"/>
              <a:gd name="connsiteX22" fmla="*/ 1984442 w 2286000"/>
              <a:gd name="connsiteY22" fmla="*/ 97277 h 924128"/>
              <a:gd name="connsiteX23" fmla="*/ 2013625 w 2286000"/>
              <a:gd name="connsiteY23" fmla="*/ 87549 h 924128"/>
              <a:gd name="connsiteX24" fmla="*/ 2227634 w 2286000"/>
              <a:gd name="connsiteY24" fmla="*/ 77822 h 924128"/>
              <a:gd name="connsiteX25" fmla="*/ 2188723 w 2286000"/>
              <a:gd name="connsiteY25" fmla="*/ 19456 h 924128"/>
              <a:gd name="connsiteX26" fmla="*/ 2169268 w 2286000"/>
              <a:gd name="connsiteY26" fmla="*/ 0 h 924128"/>
              <a:gd name="connsiteX27" fmla="*/ 2256817 w 2286000"/>
              <a:gd name="connsiteY27" fmla="*/ 38911 h 924128"/>
              <a:gd name="connsiteX28" fmla="*/ 2286000 w 2286000"/>
              <a:gd name="connsiteY28" fmla="*/ 48639 h 924128"/>
              <a:gd name="connsiteX29" fmla="*/ 2256817 w 2286000"/>
              <a:gd name="connsiteY29" fmla="*/ 155643 h 924128"/>
              <a:gd name="connsiteX30" fmla="*/ 2247089 w 2286000"/>
              <a:gd name="connsiteY30" fmla="*/ 165371 h 9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286000" h="924128">
                <a:moveTo>
                  <a:pt x="0" y="846307"/>
                </a:moveTo>
                <a:cubicBezTo>
                  <a:pt x="197562" y="871001"/>
                  <a:pt x="-78094" y="837943"/>
                  <a:pt x="214008" y="865762"/>
                </a:cubicBezTo>
                <a:cubicBezTo>
                  <a:pt x="304908" y="874419"/>
                  <a:pt x="395777" y="883619"/>
                  <a:pt x="486383" y="894945"/>
                </a:cubicBezTo>
                <a:lnTo>
                  <a:pt x="564204" y="904673"/>
                </a:lnTo>
                <a:cubicBezTo>
                  <a:pt x="583729" y="907462"/>
                  <a:pt x="602872" y="913390"/>
                  <a:pt x="622570" y="914400"/>
                </a:cubicBezTo>
                <a:cubicBezTo>
                  <a:pt x="729483" y="919883"/>
                  <a:pt x="836579" y="920885"/>
                  <a:pt x="943583" y="924128"/>
                </a:cubicBezTo>
                <a:lnTo>
                  <a:pt x="1799617" y="914400"/>
                </a:lnTo>
                <a:cubicBezTo>
                  <a:pt x="1825754" y="913855"/>
                  <a:pt x="1851651" y="908971"/>
                  <a:pt x="1877438" y="904673"/>
                </a:cubicBezTo>
                <a:cubicBezTo>
                  <a:pt x="1913933" y="898591"/>
                  <a:pt x="1913148" y="894470"/>
                  <a:pt x="1945532" y="885217"/>
                </a:cubicBezTo>
                <a:cubicBezTo>
                  <a:pt x="2031034" y="860788"/>
                  <a:pt x="1943654" y="889087"/>
                  <a:pt x="2013625" y="865762"/>
                </a:cubicBezTo>
                <a:cubicBezTo>
                  <a:pt x="2026595" y="852792"/>
                  <a:pt x="2046735" y="844253"/>
                  <a:pt x="2052536" y="826851"/>
                </a:cubicBezTo>
                <a:cubicBezTo>
                  <a:pt x="2059021" y="807396"/>
                  <a:pt x="2067017" y="788381"/>
                  <a:pt x="2071991" y="768486"/>
                </a:cubicBezTo>
                <a:cubicBezTo>
                  <a:pt x="2084206" y="719627"/>
                  <a:pt x="2077491" y="742259"/>
                  <a:pt x="2091446" y="700392"/>
                </a:cubicBezTo>
                <a:cubicBezTo>
                  <a:pt x="2088204" y="687422"/>
                  <a:pt x="2085392" y="674336"/>
                  <a:pt x="2081719" y="661481"/>
                </a:cubicBezTo>
                <a:cubicBezTo>
                  <a:pt x="2074752" y="637096"/>
                  <a:pt x="2066187" y="615230"/>
                  <a:pt x="2052536" y="593388"/>
                </a:cubicBezTo>
                <a:cubicBezTo>
                  <a:pt x="2043943" y="579640"/>
                  <a:pt x="2033081" y="567447"/>
                  <a:pt x="2023353" y="554477"/>
                </a:cubicBezTo>
                <a:cubicBezTo>
                  <a:pt x="1997619" y="451542"/>
                  <a:pt x="2032558" y="572758"/>
                  <a:pt x="1994170" y="486383"/>
                </a:cubicBezTo>
                <a:cubicBezTo>
                  <a:pt x="1985841" y="467643"/>
                  <a:pt x="1981200" y="447472"/>
                  <a:pt x="1974715" y="428017"/>
                </a:cubicBezTo>
                <a:lnTo>
                  <a:pt x="1964987" y="398834"/>
                </a:lnTo>
                <a:cubicBezTo>
                  <a:pt x="1961744" y="359924"/>
                  <a:pt x="1959346" y="320934"/>
                  <a:pt x="1955259" y="282103"/>
                </a:cubicBezTo>
                <a:cubicBezTo>
                  <a:pt x="1949012" y="222751"/>
                  <a:pt x="1936370" y="212309"/>
                  <a:pt x="1955259" y="155643"/>
                </a:cubicBezTo>
                <a:cubicBezTo>
                  <a:pt x="1958956" y="144552"/>
                  <a:pt x="1968230" y="136188"/>
                  <a:pt x="1974715" y="126460"/>
                </a:cubicBezTo>
                <a:cubicBezTo>
                  <a:pt x="1977957" y="116732"/>
                  <a:pt x="1977192" y="104528"/>
                  <a:pt x="1984442" y="97277"/>
                </a:cubicBezTo>
                <a:cubicBezTo>
                  <a:pt x="1991693" y="90026"/>
                  <a:pt x="2003404" y="88367"/>
                  <a:pt x="2013625" y="87549"/>
                </a:cubicBezTo>
                <a:cubicBezTo>
                  <a:pt x="2084808" y="81855"/>
                  <a:pt x="2156298" y="81064"/>
                  <a:pt x="2227634" y="77822"/>
                </a:cubicBezTo>
                <a:cubicBezTo>
                  <a:pt x="2213149" y="19885"/>
                  <a:pt x="2230710" y="53046"/>
                  <a:pt x="2188723" y="19456"/>
                </a:cubicBezTo>
                <a:cubicBezTo>
                  <a:pt x="2181561" y="13727"/>
                  <a:pt x="2160097" y="0"/>
                  <a:pt x="2169268" y="0"/>
                </a:cubicBezTo>
                <a:cubicBezTo>
                  <a:pt x="2219458" y="0"/>
                  <a:pt x="2221554" y="21280"/>
                  <a:pt x="2256817" y="38911"/>
                </a:cubicBezTo>
                <a:cubicBezTo>
                  <a:pt x="2265988" y="43497"/>
                  <a:pt x="2276272" y="45396"/>
                  <a:pt x="2286000" y="48639"/>
                </a:cubicBezTo>
                <a:cubicBezTo>
                  <a:pt x="2276720" y="122874"/>
                  <a:pt x="2289924" y="111500"/>
                  <a:pt x="2256817" y="155643"/>
                </a:cubicBezTo>
                <a:cubicBezTo>
                  <a:pt x="2254066" y="159312"/>
                  <a:pt x="2250332" y="162128"/>
                  <a:pt x="2247089" y="165371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4932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Name </a:t>
            </a:r>
            <a:r>
              <a:rPr lang="en-US" dirty="0" smtClean="0">
                <a:solidFill>
                  <a:srgbClr val="FF0000"/>
                </a:solidFill>
              </a:rPr>
              <a:t>Extensions/Suffixes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5627190" cy="5368925"/>
          </a:xfrm>
        </p:spPr>
        <p:txBody>
          <a:bodyPr/>
          <a:lstStyle/>
          <a:p>
            <a:r>
              <a:rPr lang="en-US" dirty="0" smtClean="0"/>
              <a:t>Usually hidden by the operating system to protect the user (from “doing something bad”).</a:t>
            </a:r>
          </a:p>
          <a:p>
            <a:r>
              <a:rPr lang="en-US" dirty="0" smtClean="0"/>
              <a:t>The extension/suffix is the part of the file name </a:t>
            </a:r>
            <a:r>
              <a:rPr lang="en-US" b="1" dirty="0" smtClean="0">
                <a:solidFill>
                  <a:srgbClr val="FF0000"/>
                </a:solidFill>
              </a:rPr>
              <a:t>after </a:t>
            </a:r>
            <a:r>
              <a:rPr lang="en-US" b="1" dirty="0">
                <a:solidFill>
                  <a:srgbClr val="FF0000"/>
                </a:solidFill>
              </a:rPr>
              <a:t>the period</a:t>
            </a:r>
            <a:r>
              <a:rPr lang="en-US" dirty="0"/>
              <a:t> e.g. </a:t>
            </a:r>
            <a:r>
              <a:rPr lang="en-US" dirty="0" smtClean="0"/>
              <a:t>files_part1_basics_files_file_input.</a:t>
            </a:r>
            <a:r>
              <a:rPr lang="en-US" b="1" dirty="0" smtClean="0">
                <a:solidFill>
                  <a:srgbClr val="FF0000"/>
                </a:solidFill>
              </a:rPr>
              <a:t>pptx</a:t>
            </a:r>
          </a:p>
          <a:p>
            <a:r>
              <a:rPr lang="en-US" dirty="0" smtClean="0"/>
              <a:t>Different operating systems use this part of the file name for important purposes.</a:t>
            </a:r>
          </a:p>
          <a:p>
            <a:pPr lvl="1"/>
            <a:r>
              <a:rPr lang="en-US" dirty="0" smtClean="0"/>
              <a:t>Example, MS-Windows: a file name extension identifies the file type which in turn is associated with a program (which will open the file and allow viewing or even editing – the latter if appropriate).</a:t>
            </a:r>
          </a:p>
          <a:p>
            <a:pPr lvl="2"/>
            <a:r>
              <a:rPr lang="en-US" dirty="0" smtClean="0"/>
              <a:t>Python programs </a:t>
            </a:r>
            <a:r>
              <a:rPr lang="en-US" dirty="0" smtClean="0">
                <a:latin typeface="Consolas" panose="020B0609020204030204" pitchFamily="49" charset="0"/>
              </a:rPr>
              <a:t>.</a:t>
            </a:r>
            <a:r>
              <a:rPr lang="en-US" dirty="0" err="1" smtClean="0">
                <a:latin typeface="Consolas" panose="020B0609020204030204" pitchFamily="49" charset="0"/>
              </a:rPr>
              <a:t>py</a:t>
            </a:r>
            <a:endParaRPr lang="en-US" dirty="0" smtClean="0">
              <a:latin typeface="Consolas" panose="020B0609020204030204" pitchFamily="49" charset="0"/>
            </a:endParaRPr>
          </a:p>
          <a:p>
            <a:pPr lvl="2"/>
            <a:r>
              <a:rPr lang="en-US" dirty="0" smtClean="0"/>
              <a:t>Java programs </a:t>
            </a:r>
            <a:r>
              <a:rPr lang="en-US" dirty="0" smtClean="0">
                <a:latin typeface="Consolas" panose="020B0609020204030204" pitchFamily="49" charset="0"/>
              </a:rPr>
              <a:t>.java</a:t>
            </a:r>
          </a:p>
          <a:p>
            <a:pPr lvl="2"/>
            <a:r>
              <a:rPr lang="en-US" dirty="0" smtClean="0"/>
              <a:t>Image files </a:t>
            </a:r>
            <a:r>
              <a:rPr lang="en-US" dirty="0">
                <a:latin typeface="Consolas" panose="020B0609020204030204" pitchFamily="49" charset="0"/>
              </a:rPr>
              <a:t>.</a:t>
            </a:r>
            <a:r>
              <a:rPr lang="en-US" dirty="0" smtClean="0">
                <a:latin typeface="Consolas" panose="020B0609020204030204" pitchFamily="49" charset="0"/>
              </a:rPr>
              <a:t>jpg, .jpeg, .</a:t>
            </a:r>
            <a:r>
              <a:rPr lang="en-US" dirty="0" err="1" smtClean="0">
                <a:latin typeface="Consolas" panose="020B0609020204030204" pitchFamily="49" charset="0"/>
              </a:rPr>
              <a:t>png</a:t>
            </a:r>
            <a:r>
              <a:rPr lang="en-US" dirty="0" smtClean="0">
                <a:latin typeface="Consolas" panose="020B0609020204030204" pitchFamily="49" charset="0"/>
              </a:rPr>
              <a:t> etc.</a:t>
            </a: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>
              <a:latin typeface="Consolas" panose="020B0609020204030204" pitchFamily="49" charset="0"/>
            </a:endParaRPr>
          </a:p>
          <a:p>
            <a:pPr lvl="2"/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5500" y="1283465"/>
            <a:ext cx="32385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444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Ways Of Reading From A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 smtClean="0">
                <a:latin typeface="Consolas" panose="020B0609020204030204" pitchFamily="49" charset="0"/>
              </a:rPr>
              <a:t>4file_alternative_reads.py</a:t>
            </a:r>
          </a:p>
          <a:p>
            <a:endParaRPr lang="en-US" sz="1800" dirty="0" smtClean="0"/>
          </a:p>
          <a:p>
            <a:pPr lvl="1"/>
            <a:r>
              <a:rPr lang="en-US" sz="1600" b="1" dirty="0" smtClean="0">
                <a:solidFill>
                  <a:srgbClr val="FF0000"/>
                </a:solidFill>
              </a:rPr>
              <a:t>Read all lines </a:t>
            </a:r>
            <a:r>
              <a:rPr lang="en-US" sz="1600" dirty="0" smtClean="0"/>
              <a:t>from the file into one continuous string</a:t>
            </a:r>
          </a:p>
          <a:p>
            <a:pPr marL="442912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aFile.read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print("# char %d" %(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 smtClean="0">
                <a:latin typeface="Consolas" panose="020B0609020204030204" pitchFamily="49" charset="0"/>
              </a:rPr>
              <a:t>)))</a:t>
            </a:r>
          </a:p>
          <a:p>
            <a:pPr marL="442912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lvl="1"/>
            <a:r>
              <a:rPr lang="en-US" sz="1600" b="1" dirty="0">
                <a:solidFill>
                  <a:srgbClr val="0066FF"/>
                </a:solidFill>
              </a:rPr>
              <a:t>Read </a:t>
            </a:r>
            <a:r>
              <a:rPr lang="en-US" sz="1600" b="1" dirty="0" smtClean="0">
                <a:solidFill>
                  <a:srgbClr val="0066FF"/>
                </a:solidFill>
              </a:rPr>
              <a:t>first ‘n’ (e.g. n=3) characters </a:t>
            </a:r>
            <a:r>
              <a:rPr lang="en-US" sz="1600" dirty="0" smtClean="0"/>
              <a:t>from </a:t>
            </a:r>
            <a:r>
              <a:rPr lang="en-US" sz="1600" dirty="0"/>
              <a:t>the file </a:t>
            </a:r>
            <a:r>
              <a:rPr lang="en-US" sz="1600" dirty="0" smtClean="0"/>
              <a:t>into a string</a:t>
            </a:r>
            <a:endParaRPr lang="en-US" sz="1600" dirty="0"/>
          </a:p>
          <a:p>
            <a:pPr marL="442912" lvl="2" indent="0">
              <a:buNone/>
            </a:pP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 = </a:t>
            </a:r>
            <a:r>
              <a:rPr lang="en-US" sz="1600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aFile.read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</a:rPr>
              <a:t>(3)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print("# char %d of text" %(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)), type(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 smtClean="0">
                <a:latin typeface="Consolas" panose="020B0609020204030204" pitchFamily="49" charset="0"/>
              </a:rPr>
              <a:t>))</a:t>
            </a:r>
          </a:p>
          <a:p>
            <a:pPr marL="442912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lvl="1"/>
            <a:r>
              <a:rPr lang="en-US" sz="1600" b="1" dirty="0">
                <a:solidFill>
                  <a:srgbClr val="00B050"/>
                </a:solidFill>
              </a:rPr>
              <a:t>Read all lines </a:t>
            </a:r>
            <a:r>
              <a:rPr lang="en-US" sz="1600" dirty="0"/>
              <a:t>from the file into </a:t>
            </a:r>
            <a:r>
              <a:rPr lang="en-US" sz="1600" dirty="0" smtClean="0"/>
              <a:t>a 1D list (line = list element)</a:t>
            </a:r>
            <a:endParaRPr lang="en-US" sz="1600" dirty="0"/>
          </a:p>
          <a:p>
            <a:pPr marL="442912" lvl="2" indent="0">
              <a:buNone/>
            </a:pPr>
            <a:r>
              <a:rPr lang="en-US" sz="1600" dirty="0" err="1" smtClean="0">
                <a:latin typeface="Consolas" panose="020B0609020204030204" pitchFamily="49" charset="0"/>
              </a:rPr>
              <a:t>someText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600" dirty="0">
                <a:latin typeface="Consolas" panose="020B0609020204030204" pitchFamily="49" charset="0"/>
              </a:rPr>
              <a:t>= </a:t>
            </a:r>
            <a:r>
              <a:rPr lang="en-US" sz="1600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aFile.readlines</a:t>
            </a:r>
            <a:r>
              <a:rPr 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() </a:t>
            </a:r>
            <a:r>
              <a:rPr lang="en-US" sz="16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#</a:t>
            </a:r>
            <a:r>
              <a:rPr lang="en-US" sz="1600" b="1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aFile.read</a:t>
            </a:r>
            <a:r>
              <a:rPr lang="en-US" sz="1600" b="1" dirty="0" smtClean="0">
                <a:solidFill>
                  <a:srgbClr val="92D050"/>
                </a:solidFill>
                <a:latin typeface="Consolas" panose="020B0609020204030204" pitchFamily="49" charset="0"/>
              </a:rPr>
              <a:t>() same but reads as string</a:t>
            </a:r>
            <a:endParaRPr lang="en-US" sz="1600" b="1" dirty="0">
              <a:solidFill>
                <a:srgbClr val="92D050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print("# list has %d elements, </a:t>
            </a:r>
            <a:r>
              <a:rPr lang="en-US" sz="1600" dirty="0" smtClean="0">
                <a:latin typeface="Consolas" panose="020B0609020204030204" pitchFamily="49" charset="0"/>
              </a:rPr>
              <a:t>of </a:t>
            </a:r>
            <a:r>
              <a:rPr lang="en-US" sz="1600" dirty="0">
                <a:latin typeface="Consolas" panose="020B0609020204030204" pitchFamily="49" charset="0"/>
              </a:rPr>
              <a:t>type=" %(</a:t>
            </a:r>
            <a:r>
              <a:rPr lang="en-US" sz="1600" dirty="0" err="1">
                <a:latin typeface="Consolas" panose="020B0609020204030204" pitchFamily="49" charset="0"/>
              </a:rPr>
              <a:t>len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 err="1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)), </a:t>
            </a:r>
            <a:endParaRPr lang="en-US" sz="1600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type(</a:t>
            </a:r>
            <a:r>
              <a:rPr lang="en-US" sz="1600" dirty="0" err="1" smtClean="0">
                <a:latin typeface="Consolas" panose="020B0609020204030204" pitchFamily="49" charset="0"/>
              </a:rPr>
              <a:t>someText</a:t>
            </a:r>
            <a:r>
              <a:rPr lang="en-US" sz="1600" dirty="0">
                <a:latin typeface="Consolas" panose="020B0609020204030204" pitchFamily="49" charset="0"/>
              </a:rPr>
              <a:t>))</a:t>
            </a:r>
            <a:endParaRPr lang="en-US" sz="1600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smtClean="0">
                <a:solidFill>
                  <a:schemeClr val="accent5">
                    <a:lumMod val="90000"/>
                  </a:schemeClr>
                </a:solidFill>
                <a:latin typeface="Consolas" panose="020B0609020204030204" pitchFamily="49" charset="0"/>
              </a:rPr>
              <a:t>#Determine number characters read (“how far”)</a:t>
            </a:r>
          </a:p>
          <a:p>
            <a:pPr marL="442912" lvl="2" indent="0">
              <a:buNone/>
            </a:pPr>
            <a:r>
              <a:rPr lang="en-US" b="1" dirty="0" err="1" smtClean="0">
                <a:latin typeface="Consolas" panose="020B0609020204030204" pitchFamily="49" charset="0"/>
              </a:rPr>
              <a:t>aFile.</a:t>
            </a:r>
            <a:r>
              <a:rPr lang="en-US" b="1" dirty="0" err="1" smtClean="0">
                <a:solidFill>
                  <a:schemeClr val="accent5">
                    <a:lumMod val="90000"/>
                  </a:schemeClr>
                </a:solidFill>
                <a:latin typeface="Consolas" panose="020B0609020204030204" pitchFamily="49" charset="0"/>
              </a:rPr>
              <a:t>tell</a:t>
            </a:r>
            <a:r>
              <a:rPr lang="en-US" b="1" dirty="0" smtClean="0">
                <a:solidFill>
                  <a:schemeClr val="accent5">
                    <a:lumMod val="90000"/>
                  </a:schemeClr>
                </a:solidFill>
                <a:latin typeface="Consolas" panose="020B0609020204030204" pitchFamily="49" charset="0"/>
              </a:rPr>
              <a:t>()</a:t>
            </a:r>
            <a:r>
              <a:rPr lang="en-US" b="1" dirty="0" smtClean="0">
                <a:latin typeface="Consolas" panose="020B0609020204030204" pitchFamily="49" charset="0"/>
              </a:rPr>
              <a:t>  #returns # char read, includes ‘appended’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1957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WHILE-Loop Implementation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nsolas" panose="020B0609020204030204" pitchFamily="49" charset="0"/>
              </a:rPr>
              <a:t>r</a:t>
            </a:r>
            <a:r>
              <a:rPr lang="en-US" dirty="0" err="1" smtClean="0">
                <a:latin typeface="Consolas" panose="020B0609020204030204" pitchFamily="49" charset="0"/>
              </a:rPr>
              <a:t>eadline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: returns an empty string if nothing can be read.</a:t>
            </a:r>
          </a:p>
          <a:p>
            <a:r>
              <a:rPr lang="en-US" dirty="0" smtClean="0"/>
              <a:t>Pseudo code solution</a:t>
            </a:r>
          </a:p>
          <a:p>
            <a:pPr marL="442912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Read line from file</a:t>
            </a:r>
          </a:p>
          <a:p>
            <a:pPr marL="442912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If(line is empty) then</a:t>
            </a:r>
          </a:p>
          <a:p>
            <a:pPr marL="442912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indicate that file is empty</a:t>
            </a:r>
          </a:p>
          <a:p>
            <a:pPr marL="442912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End if</a:t>
            </a:r>
          </a:p>
          <a:p>
            <a:pPr marL="442912" lvl="2" indent="0">
              <a:buNone/>
            </a:pPr>
            <a:endParaRPr lang="en-US" dirty="0" smtClean="0">
              <a:latin typeface="Comic Sans MS" panose="030F0702030302020204" pitchFamily="66" charset="0"/>
            </a:endParaRPr>
          </a:p>
          <a:p>
            <a:pPr marL="442912" lvl="2" indent="0">
              <a:buNone/>
            </a:pPr>
            <a:r>
              <a:rPr lang="en-US" b="1" dirty="0" smtClean="0">
                <a:latin typeface="Comic Sans MS" panose="030F0702030302020204" pitchFamily="66" charset="0"/>
              </a:rPr>
              <a:t>Rem: non-empty file</a:t>
            </a:r>
          </a:p>
          <a:p>
            <a:pPr marL="442912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Do while(line read from file is not empty)</a:t>
            </a:r>
          </a:p>
          <a:p>
            <a:pPr marL="442912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process line (display contents onscreen)</a:t>
            </a:r>
          </a:p>
          <a:p>
            <a:pPr marL="442912" lvl="2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</a:t>
            </a:r>
            <a:r>
              <a:rPr lang="en-US" dirty="0">
                <a:latin typeface="Comic Sans MS" panose="030F0702030302020204" pitchFamily="66" charset="0"/>
              </a:rPr>
              <a:t>Read </a:t>
            </a:r>
            <a:r>
              <a:rPr lang="en-US" dirty="0" smtClean="0">
                <a:latin typeface="Comic Sans MS" panose="030F0702030302020204" pitchFamily="66" charset="0"/>
              </a:rPr>
              <a:t>another line </a:t>
            </a:r>
            <a:r>
              <a:rPr lang="en-US" dirty="0">
                <a:latin typeface="Comic Sans MS" panose="030F0702030302020204" pitchFamily="66" charset="0"/>
              </a:rPr>
              <a:t>from </a:t>
            </a:r>
            <a:r>
              <a:rPr lang="en-US" dirty="0" smtClean="0">
                <a:latin typeface="Comic Sans MS" panose="030F0702030302020204" pitchFamily="66" charset="0"/>
              </a:rPr>
              <a:t>file</a:t>
            </a:r>
          </a:p>
          <a:p>
            <a:pPr marL="442912" lvl="2" indent="0">
              <a:buNone/>
            </a:pPr>
            <a:r>
              <a:rPr lang="en-US" dirty="0" smtClean="0">
                <a:latin typeface="Comic Sans MS" panose="030F0702030302020204" pitchFamily="66" charset="0"/>
              </a:rPr>
              <a:t>End while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61483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WHILE-Loop File Input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 smtClean="0">
                <a:latin typeface="Consolas" panose="020B0609020204030204" pitchFamily="49" charset="0"/>
              </a:rPr>
              <a:t>5file_read_while_implementation.py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EMPTY =""</a:t>
            </a:r>
          </a:p>
          <a:p>
            <a:pPr marL="442912" lvl="2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file_name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input("Type in the complete file name including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extension </a:t>
            </a:r>
            <a:r>
              <a:rPr lang="en-US" dirty="0">
                <a:latin typeface="Consolas" panose="020B0609020204030204" pitchFamily="49" charset="0"/>
              </a:rPr>
              <a:t>(e.g. input.txt): ")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 = open(</a:t>
            </a:r>
            <a:r>
              <a:rPr lang="en-US" dirty="0" err="1">
                <a:latin typeface="Consolas" panose="020B0609020204030204" pitchFamily="49" charset="0"/>
              </a:rPr>
              <a:t>file_name,"r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#Empty file means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readline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returns an empty string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line = </a:t>
            </a:r>
            <a:r>
              <a:rPr lang="en-US" dirty="0" err="1">
                <a:latin typeface="Consolas" panose="020B0609020204030204" pitchFamily="49" charset="0"/>
              </a:rPr>
              <a:t>aFile.readline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if(line == EMPTY):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print("File input.txt is empty</a:t>
            </a:r>
            <a:r>
              <a:rPr lang="en-US" dirty="0" smtClean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#Continue reading until an empty line read in from file</a:t>
            </a:r>
            <a:endParaRPr lang="en-US" dirty="0">
              <a:solidFill>
                <a:srgbClr val="0066FF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while(line != EMPTY):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</a:t>
            </a:r>
            <a:r>
              <a:rPr lang="en-US" dirty="0" err="1">
                <a:latin typeface="Consolas" panose="020B0609020204030204" pitchFamily="49" charset="0"/>
              </a:rPr>
              <a:t>line,end</a:t>
            </a:r>
            <a:r>
              <a:rPr lang="en-US" dirty="0">
                <a:latin typeface="Consolas" panose="020B0609020204030204" pitchFamily="49" charset="0"/>
              </a:rPr>
              <a:t>="")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line = </a:t>
            </a:r>
            <a:r>
              <a:rPr lang="en-US" dirty="0" err="1">
                <a:latin typeface="Consolas" panose="020B0609020204030204" pitchFamily="49" charset="0"/>
              </a:rPr>
              <a:t>aFile.readline</a:t>
            </a:r>
            <a:r>
              <a:rPr lang="en-US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aFile.close</a:t>
            </a:r>
            <a:r>
              <a:rPr lang="en-US" dirty="0">
                <a:latin typeface="Consolas" panose="020B0609020204030204" pitchFamily="49" charset="0"/>
              </a:rPr>
              <a:t>()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41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WHILE-Loop File Input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 smtClean="0">
                <a:latin typeface="Consolas" panose="020B0609020204030204" pitchFamily="49" charset="0"/>
              </a:rPr>
              <a:t>6file_read_for_implementation_with_empty_file_check.py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 = open(</a:t>
            </a:r>
            <a:r>
              <a:rPr lang="en-US" dirty="0" err="1">
                <a:latin typeface="Consolas" panose="020B0609020204030204" pitchFamily="49" charset="0"/>
              </a:rPr>
              <a:t>file_name,"r</a:t>
            </a:r>
            <a:r>
              <a:rPr lang="en-US" dirty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b="1" baseline="30000" dirty="0">
                <a:solidFill>
                  <a:srgbClr val="FF0000"/>
                </a:solidFill>
                <a:latin typeface="Consolas" panose="020B0609020204030204" pitchFamily="49" charset="0"/>
              </a:rPr>
              <a:t>st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modification over the original FOR-loop example (#2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line =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aFile.readline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if(line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== EMPTY):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   print("File input.txt is empty")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else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 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#2nd modification: process the line just read from file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  #before reading the remaining lines</a:t>
            </a:r>
            <a:endParaRPr lang="en-US" dirty="0">
              <a:solidFill>
                <a:srgbClr val="0066FF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    print(</a:t>
            </a:r>
            <a:r>
              <a:rPr lang="en-US" dirty="0" err="1">
                <a:solidFill>
                  <a:srgbClr val="0066FF"/>
                </a:solidFill>
                <a:latin typeface="Consolas" panose="020B0609020204030204" pitchFamily="49" charset="0"/>
              </a:rPr>
              <a:t>line,end</a:t>
            </a: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="")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for line in </a:t>
            </a: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print(</a:t>
            </a:r>
            <a:r>
              <a:rPr lang="en-US" dirty="0" err="1">
                <a:latin typeface="Consolas" panose="020B0609020204030204" pitchFamily="49" charset="0"/>
              </a:rPr>
              <a:t>line,end</a:t>
            </a:r>
            <a:r>
              <a:rPr lang="en-US" dirty="0">
                <a:latin typeface="Consolas" panose="020B0609020204030204" pitchFamily="49" charset="0"/>
              </a:rPr>
              <a:t>="")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869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Ways To Access A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To access a specific location you can ‘seek’.</a:t>
            </a:r>
          </a:p>
          <a:p>
            <a:pPr lvl="1"/>
            <a:r>
              <a:rPr lang="en-US" sz="1600" b="1" dirty="0" smtClean="0"/>
              <a:t>Whence</a:t>
            </a:r>
            <a:r>
              <a:rPr lang="en-US" sz="1600" dirty="0" smtClean="0"/>
              <a:t>, you can start the seek at these locations: </a:t>
            </a:r>
          </a:p>
          <a:p>
            <a:pPr lvl="2"/>
            <a:r>
              <a:rPr lang="en-US" sz="1400" dirty="0" smtClean="0"/>
              <a:t>0=start of file</a:t>
            </a:r>
            <a:endParaRPr lang="en-US" sz="1400" dirty="0"/>
          </a:p>
          <a:p>
            <a:pPr lvl="2"/>
            <a:r>
              <a:rPr lang="en-US" sz="1400" dirty="0" smtClean="0"/>
              <a:t>1=current location of file pointer</a:t>
            </a:r>
          </a:p>
          <a:p>
            <a:pPr lvl="2"/>
            <a:r>
              <a:rPr lang="en-US" sz="1400" dirty="0" smtClean="0"/>
              <a:t>2=end of file</a:t>
            </a:r>
          </a:p>
          <a:p>
            <a:pPr lvl="1"/>
            <a:r>
              <a:rPr lang="en-US" sz="1600" b="1" dirty="0" smtClean="0"/>
              <a:t>Offset</a:t>
            </a:r>
            <a:r>
              <a:rPr lang="en-US" sz="1600" dirty="0" smtClean="0"/>
              <a:t>, the number of characters to move the file pointer off the starting location (if you start the seek from the end it must be a negative number to seek ‘backwards’ otherwise it will *likely* result in a run-time error as [JT thinks] python won’t ‘wrap’ and read past the end of file to the start).</a:t>
            </a:r>
          </a:p>
          <a:p>
            <a:r>
              <a:rPr lang="en-US" sz="2000" b="1" dirty="0" smtClean="0"/>
              <a:t>Format:</a:t>
            </a:r>
          </a:p>
          <a:p>
            <a:pPr marL="452437" lvl="2" indent="0">
              <a:buNone/>
            </a:pPr>
            <a:r>
              <a:rPr lang="en-US" sz="1400" dirty="0" smtClean="0">
                <a:latin typeface="Consolas" panose="020B0609020204030204" pitchFamily="49" charset="0"/>
              </a:rPr>
              <a:t>&lt;</a:t>
            </a:r>
            <a:r>
              <a:rPr lang="en-US" sz="1400" i="1" dirty="0" smtClean="0">
                <a:latin typeface="Consolas" panose="020B0609020204030204" pitchFamily="49" charset="0"/>
              </a:rPr>
              <a:t>File variable name</a:t>
            </a:r>
            <a:r>
              <a:rPr lang="en-US" sz="1400" dirty="0" smtClean="0">
                <a:latin typeface="Consolas" panose="020B0609020204030204" pitchFamily="49" charset="0"/>
              </a:rPr>
              <a:t>&gt;.seek(&lt;</a:t>
            </a:r>
            <a:r>
              <a:rPr lang="en-US" sz="1400" i="1" dirty="0" smtClean="0">
                <a:latin typeface="Consolas" panose="020B0609020204030204" pitchFamily="49" charset="0"/>
              </a:rPr>
              <a:t>offset</a:t>
            </a:r>
            <a:r>
              <a:rPr lang="en-US" sz="1400" dirty="0" smtClean="0">
                <a:latin typeface="Consolas" panose="020B0609020204030204" pitchFamily="49" charset="0"/>
              </a:rPr>
              <a:t>&gt;, &lt;</a:t>
            </a:r>
            <a:r>
              <a:rPr lang="en-US" sz="1400" i="1" dirty="0" smtClean="0">
                <a:latin typeface="Consolas" panose="020B0609020204030204" pitchFamily="49" charset="0"/>
              </a:rPr>
              <a:t>whence – start location to ‘seek’</a:t>
            </a:r>
            <a:r>
              <a:rPr lang="en-US" sz="1400" dirty="0" smtClean="0">
                <a:latin typeface="Consolas" panose="020B0609020204030204" pitchFamily="49" charset="0"/>
              </a:rPr>
              <a:t>&gt;)</a:t>
            </a:r>
          </a:p>
          <a:p>
            <a:endParaRPr lang="en-US" dirty="0"/>
          </a:p>
          <a:p>
            <a:r>
              <a:rPr lang="en-US" sz="2000" b="1" dirty="0" smtClean="0"/>
              <a:t>Example: </a:t>
            </a:r>
          </a:p>
          <a:p>
            <a:pPr marL="442912" lvl="2" indent="0">
              <a:buNone/>
            </a:pPr>
            <a:r>
              <a:rPr lang="en-US" sz="1400" dirty="0" err="1" smtClean="0">
                <a:latin typeface="Consolas" panose="020B0609020204030204" pitchFamily="49" charset="0"/>
              </a:rPr>
              <a:t>aFile.seek</a:t>
            </a:r>
            <a:r>
              <a:rPr lang="en-US" sz="1400" dirty="0" smtClean="0">
                <a:latin typeface="Consolas" panose="020B0609020204030204" pitchFamily="49" charset="0"/>
              </a:rPr>
              <a:t>(10,0) </a:t>
            </a:r>
            <a:r>
              <a:rPr lang="en-US" sz="1400" b="1" dirty="0" smtClean="0">
                <a:latin typeface="Consolas" panose="020B0609020204030204" pitchFamily="49" charset="0"/>
              </a:rPr>
              <a:t>#Move 10 characters from start of file.</a:t>
            </a:r>
          </a:p>
          <a:p>
            <a:pPr marL="442912" lvl="2" indent="0">
              <a:buNone/>
            </a:pPr>
            <a:r>
              <a:rPr lang="en-US" sz="1400" dirty="0" err="1" smtClean="0">
                <a:latin typeface="Consolas" panose="020B0609020204030204" pitchFamily="49" charset="0"/>
              </a:rPr>
              <a:t>aFile.seek</a:t>
            </a:r>
            <a:r>
              <a:rPr lang="en-US" sz="1400" dirty="0" smtClean="0">
                <a:latin typeface="Consolas" panose="020B0609020204030204" pitchFamily="49" charset="0"/>
              </a:rPr>
              <a:t>(7,1) </a:t>
            </a:r>
            <a:r>
              <a:rPr lang="en-US" sz="1400" b="1" dirty="0">
                <a:latin typeface="Consolas" panose="020B0609020204030204" pitchFamily="49" charset="0"/>
              </a:rPr>
              <a:t>#Move 7</a:t>
            </a:r>
            <a:r>
              <a:rPr lang="en-US" sz="1400" b="1" dirty="0" smtClean="0">
                <a:latin typeface="Consolas" panose="020B0609020204030204" pitchFamily="49" charset="0"/>
              </a:rPr>
              <a:t> </a:t>
            </a:r>
            <a:r>
              <a:rPr lang="en-US" sz="1400" b="1" dirty="0">
                <a:latin typeface="Consolas" panose="020B0609020204030204" pitchFamily="49" charset="0"/>
              </a:rPr>
              <a:t>characters from </a:t>
            </a:r>
            <a:r>
              <a:rPr lang="en-US" sz="1400" b="1" dirty="0" smtClean="0">
                <a:latin typeface="Consolas" panose="020B0609020204030204" pitchFamily="49" charset="0"/>
              </a:rPr>
              <a:t>current location of file pointer.</a:t>
            </a:r>
          </a:p>
          <a:p>
            <a:pPr marL="442912" lvl="2" indent="0">
              <a:buNone/>
            </a:pPr>
            <a:r>
              <a:rPr lang="en-US" sz="1400" dirty="0" err="1" smtClean="0">
                <a:latin typeface="Consolas" panose="020B0609020204030204" pitchFamily="49" charset="0"/>
              </a:rPr>
              <a:t>aFile.seek</a:t>
            </a:r>
            <a:r>
              <a:rPr lang="en-US" sz="1400" dirty="0" smtClean="0">
                <a:latin typeface="Consolas" panose="020B0609020204030204" pitchFamily="49" charset="0"/>
              </a:rPr>
              <a:t>(-8,2) </a:t>
            </a:r>
            <a:r>
              <a:rPr lang="en-US" sz="1400" b="1" dirty="0">
                <a:latin typeface="Consolas" panose="020B0609020204030204" pitchFamily="49" charset="0"/>
              </a:rPr>
              <a:t>#Move </a:t>
            </a:r>
            <a:r>
              <a:rPr lang="en-US" sz="1400" b="1" dirty="0" smtClean="0">
                <a:latin typeface="Consolas" panose="020B0609020204030204" pitchFamily="49" charset="0"/>
              </a:rPr>
              <a:t>back 8 </a:t>
            </a:r>
            <a:r>
              <a:rPr lang="en-US" sz="1400" b="1" dirty="0">
                <a:latin typeface="Consolas" panose="020B0609020204030204" pitchFamily="49" charset="0"/>
              </a:rPr>
              <a:t>characters from </a:t>
            </a:r>
            <a:r>
              <a:rPr lang="en-US" sz="1400" b="1" dirty="0" smtClean="0">
                <a:latin typeface="Consolas" panose="020B0609020204030204" pitchFamily="49" charset="0"/>
              </a:rPr>
              <a:t>the end </a:t>
            </a:r>
            <a:r>
              <a:rPr lang="en-US" sz="1400" b="1" dirty="0">
                <a:latin typeface="Consolas" panose="020B0609020204030204" pitchFamily="49" charset="0"/>
              </a:rPr>
              <a:t>of file.</a:t>
            </a:r>
          </a:p>
          <a:p>
            <a:pPr marL="442912" lvl="2" indent="0">
              <a:buNone/>
            </a:pPr>
            <a:endParaRPr lang="en-US" sz="1400" b="1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sz="1400" dirty="0" smtClean="0">
              <a:latin typeface="Consolas" panose="020B0609020204030204" pitchFamily="49" charset="0"/>
            </a:endParaRPr>
          </a:p>
          <a:p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1435261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Seek: An Application (Zhao/Hudson)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5056431" cy="5368925"/>
          </a:xfrm>
        </p:spPr>
        <p:txBody>
          <a:bodyPr/>
          <a:lstStyle/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Consider the file “inputFile.txt”. Each row consists of a 2 character long student ID, and a 4-character long student name.</a:t>
            </a:r>
          </a:p>
          <a:p>
            <a:pPr marL="228600" lvl="0" indent="-2286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CA" sz="2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Retrieve the ID and name of the third student.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859911" y="1100138"/>
            <a:ext cx="106048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0" b="1" dirty="0">
                <a:solidFill>
                  <a:srgbClr val="000000"/>
                </a:solidFill>
                <a:latin typeface="Calibri" panose="020F0502020204030204"/>
              </a:rPr>
              <a:t>inputFile.txt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9910" y="1377138"/>
            <a:ext cx="113272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ID NAME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01 Jack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02 Mack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03 Pham</a:t>
            </a: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54779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Files - Reading From a File </a:t>
            </a:r>
            <a:r>
              <a:rPr lang="en-US" sz="3200" dirty="0" smtClean="0"/>
              <a:t>– Example (</a:t>
            </a:r>
            <a:r>
              <a:rPr lang="en-US" sz="3200" dirty="0" err="1" smtClean="0"/>
              <a:t>Zhoa</a:t>
            </a:r>
            <a:r>
              <a:rPr lang="en-US" sz="3200" dirty="0" smtClean="0"/>
              <a:t>/Hudson)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449603" y="1827679"/>
            <a:ext cx="1060483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0" b="1" dirty="0">
                <a:solidFill>
                  <a:srgbClr val="000000"/>
                </a:solidFill>
                <a:latin typeface="Calibri" panose="020F0502020204030204"/>
                <a:ea typeface="+mn-ea"/>
              </a:rPr>
              <a:t>inputFile.txt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91804" y="2104679"/>
            <a:ext cx="6103686" cy="30845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32726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BB031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8B857B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3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filePath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"inputFile.txt"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fileHandler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filePath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5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counter in range(3):  #skip the first 3 lines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fileHandler.readline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   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5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s_id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fileHandler.read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fileHandler.read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           #skip a space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s_name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5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fileHandler.read</a:t>
            </a:r>
            <a:r>
              <a:rPr lang="en-US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NL" sz="15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nl-NL" sz="15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("ID: %s, Name: %s" % (s_id, s_name))</a:t>
            </a:r>
            <a:endParaRPr lang="en-US" sz="15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805" y="1827679"/>
            <a:ext cx="1012970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0" b="1" dirty="0">
                <a:solidFill>
                  <a:srgbClr val="000000"/>
                </a:solidFill>
                <a:latin typeface="Calibri" panose="020F0502020204030204"/>
                <a:ea typeface="+mn-ea"/>
              </a:rPr>
              <a:t>Program.py</a:t>
            </a:r>
          </a:p>
        </p:txBody>
      </p:sp>
      <p:sp>
        <p:nvSpPr>
          <p:cNvPr id="5" name="Rectangle 4"/>
          <p:cNvSpPr/>
          <p:nvPr/>
        </p:nvSpPr>
        <p:spPr>
          <a:xfrm>
            <a:off x="6449604" y="3960022"/>
            <a:ext cx="2381035" cy="3000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350" dirty="0">
                <a:solidFill>
                  <a:srgbClr val="000000"/>
                </a:solidFill>
                <a:latin typeface="Calibri" panose="020F0502020204030204"/>
                <a:ea typeface="+mn-ea"/>
              </a:rPr>
              <a:t>Student ID: 03, Name: Pham</a:t>
            </a:r>
            <a:endParaRPr lang="en-US" sz="1350" dirty="0">
              <a:solidFill>
                <a:srgbClr val="000000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49602" y="3683023"/>
            <a:ext cx="1330814" cy="300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350" b="1" dirty="0">
                <a:solidFill>
                  <a:srgbClr val="000000"/>
                </a:solidFill>
                <a:latin typeface="Calibri" panose="020F0502020204030204"/>
                <a:ea typeface="+mn-ea"/>
              </a:rPr>
              <a:t>Console output: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9602" y="2104679"/>
            <a:ext cx="113272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/>
                <a:ea typeface="+mn-ea"/>
              </a:rPr>
              <a:t>ID NAME</a:t>
            </a:r>
          </a:p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/>
                <a:ea typeface="+mn-ea"/>
              </a:rPr>
              <a:t>01 Jack</a:t>
            </a:r>
          </a:p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/>
                <a:ea typeface="+mn-ea"/>
              </a:rPr>
              <a:t>02 Mack</a:t>
            </a:r>
          </a:p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/>
                <a:ea typeface="+mn-ea"/>
              </a:rPr>
              <a:t>03 Pham</a:t>
            </a:r>
          </a:p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/>
                <a:ea typeface="+mn-ea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83813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Storing Information: What You Were Previously Taught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is retained in memory in the form of variables: simple (</a:t>
            </a:r>
            <a:r>
              <a:rPr lang="en-US" dirty="0" err="1" smtClean="0"/>
              <a:t>int</a:t>
            </a:r>
            <a:r>
              <a:rPr lang="en-US" dirty="0" smtClean="0"/>
              <a:t>, float, bool) or composite/”data structures” (string, list, dictionary, tuple, set).</a:t>
            </a:r>
          </a:p>
          <a:p>
            <a:r>
              <a:rPr lang="en-US" dirty="0" smtClean="0"/>
              <a:t>This information is stored in memory (RAM) and is only accessible (at most) while the program runs.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2391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After This Section You Should Now </a:t>
            </a:r>
            <a:r>
              <a:rPr lang="en-US" altLang="en-US" dirty="0" smtClean="0"/>
              <a:t>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difference between storing information in RAM (as variables or constants) vs. in storage (in the form of a text file)</a:t>
            </a:r>
          </a:p>
          <a:p>
            <a:r>
              <a:rPr lang="en-US" dirty="0"/>
              <a:t>The difference between text vs. binary files.</a:t>
            </a:r>
          </a:p>
          <a:p>
            <a:r>
              <a:rPr lang="en-US" dirty="0"/>
              <a:t>How to check for the existence of a file in a particular location.</a:t>
            </a:r>
          </a:p>
          <a:p>
            <a:r>
              <a:rPr lang="en-US" dirty="0"/>
              <a:t>File input basics:</a:t>
            </a:r>
          </a:p>
          <a:p>
            <a:pPr lvl="1"/>
            <a:r>
              <a:rPr lang="en-US" dirty="0"/>
              <a:t>How to open/close a file.</a:t>
            </a:r>
          </a:p>
          <a:p>
            <a:pPr lvl="1"/>
            <a:r>
              <a:rPr lang="en-US" dirty="0"/>
              <a:t>Different ways of reading from a file using different file methods e.g. </a:t>
            </a:r>
            <a:r>
              <a:rPr lang="en-US" dirty="0" err="1" smtClean="0">
                <a:latin typeface="Consolas" panose="020B0609020204030204" pitchFamily="49" charset="0"/>
              </a:rPr>
              <a:t>readline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is a file name extension/suffix and their importance.</a:t>
            </a:r>
            <a:endParaRPr lang="en-US" dirty="0"/>
          </a:p>
          <a:p>
            <a:pPr lvl="1"/>
            <a:r>
              <a:rPr lang="en-US" dirty="0"/>
              <a:t>Reading line by line from a file using a while vs. for loop.</a:t>
            </a:r>
          </a:p>
          <a:p>
            <a:pPr lvl="1"/>
            <a:r>
              <a:rPr lang="en-US" dirty="0"/>
              <a:t>How to check/react to cases of an empty input file.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3037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JT’s Implementation Of Previous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Count the number of lines read.</a:t>
            </a:r>
          </a:p>
          <a:p>
            <a:r>
              <a:rPr lang="en-US" dirty="0" smtClean="0"/>
              <a:t>Since the format of the file is fixed (number of characters in each line, separator is a space character):</a:t>
            </a:r>
          </a:p>
          <a:p>
            <a:pPr lvl="1"/>
            <a:r>
              <a:rPr lang="en-US" dirty="0" smtClean="0"/>
              <a:t>Read line by line up to the third line.</a:t>
            </a:r>
          </a:p>
          <a:p>
            <a:pPr lvl="1"/>
            <a:r>
              <a:rPr lang="en-US" dirty="0" smtClean="0"/>
              <a:t>Use a string function/method to split the string</a:t>
            </a:r>
          </a:p>
          <a:p>
            <a:pPr lvl="2"/>
            <a:r>
              <a:rPr lang="en-US" dirty="0" smtClean="0"/>
              <a:t>Alternatively you could also use an index to access a substring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43326"/>
            <a:ext cx="8896350" cy="3000375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 bwMode="auto">
          <a:xfrm>
            <a:off x="211015" y="4548554"/>
            <a:ext cx="480647" cy="222738"/>
          </a:xfrm>
          <a:custGeom>
            <a:avLst/>
            <a:gdLst>
              <a:gd name="connsiteX0" fmla="*/ 93785 w 480647"/>
              <a:gd name="connsiteY0" fmla="*/ 222738 h 222738"/>
              <a:gd name="connsiteX1" fmla="*/ 187570 w 480647"/>
              <a:gd name="connsiteY1" fmla="*/ 211015 h 222738"/>
              <a:gd name="connsiteX2" fmla="*/ 246185 w 480647"/>
              <a:gd name="connsiteY2" fmla="*/ 222738 h 222738"/>
              <a:gd name="connsiteX3" fmla="*/ 398585 w 480647"/>
              <a:gd name="connsiteY3" fmla="*/ 211015 h 222738"/>
              <a:gd name="connsiteX4" fmla="*/ 480647 w 480647"/>
              <a:gd name="connsiteY4" fmla="*/ 152400 h 222738"/>
              <a:gd name="connsiteX5" fmla="*/ 445477 w 480647"/>
              <a:gd name="connsiteY5" fmla="*/ 93784 h 222738"/>
              <a:gd name="connsiteX6" fmla="*/ 410308 w 480647"/>
              <a:gd name="connsiteY6" fmla="*/ 23446 h 222738"/>
              <a:gd name="connsiteX7" fmla="*/ 316523 w 480647"/>
              <a:gd name="connsiteY7" fmla="*/ 0 h 222738"/>
              <a:gd name="connsiteX8" fmla="*/ 140677 w 480647"/>
              <a:gd name="connsiteY8" fmla="*/ 11723 h 222738"/>
              <a:gd name="connsiteX9" fmla="*/ 70339 w 480647"/>
              <a:gd name="connsiteY9" fmla="*/ 35169 h 222738"/>
              <a:gd name="connsiteX10" fmla="*/ 0 w 480647"/>
              <a:gd name="connsiteY10" fmla="*/ 128954 h 222738"/>
              <a:gd name="connsiteX11" fmla="*/ 11723 w 480647"/>
              <a:gd name="connsiteY11" fmla="*/ 164123 h 222738"/>
              <a:gd name="connsiteX12" fmla="*/ 58616 w 480647"/>
              <a:gd name="connsiteY12" fmla="*/ 175846 h 222738"/>
              <a:gd name="connsiteX13" fmla="*/ 128954 w 480647"/>
              <a:gd name="connsiteY13" fmla="*/ 199292 h 222738"/>
              <a:gd name="connsiteX14" fmla="*/ 164123 w 480647"/>
              <a:gd name="connsiteY14" fmla="*/ 211015 h 22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0647" h="222738">
                <a:moveTo>
                  <a:pt x="93785" y="222738"/>
                </a:moveTo>
                <a:cubicBezTo>
                  <a:pt x="125047" y="218830"/>
                  <a:pt x="156065" y="211015"/>
                  <a:pt x="187570" y="211015"/>
                </a:cubicBezTo>
                <a:cubicBezTo>
                  <a:pt x="207495" y="211015"/>
                  <a:pt x="226260" y="222738"/>
                  <a:pt x="246185" y="222738"/>
                </a:cubicBezTo>
                <a:cubicBezTo>
                  <a:pt x="297135" y="222738"/>
                  <a:pt x="347785" y="214923"/>
                  <a:pt x="398585" y="211015"/>
                </a:cubicBezTo>
                <a:cubicBezTo>
                  <a:pt x="480646" y="183661"/>
                  <a:pt x="461107" y="211015"/>
                  <a:pt x="480647" y="152400"/>
                </a:cubicBezTo>
                <a:cubicBezTo>
                  <a:pt x="447433" y="52767"/>
                  <a:pt x="493756" y="174250"/>
                  <a:pt x="445477" y="93784"/>
                </a:cubicBezTo>
                <a:cubicBezTo>
                  <a:pt x="425874" y="61112"/>
                  <a:pt x="444513" y="50810"/>
                  <a:pt x="410308" y="23446"/>
                </a:cubicBezTo>
                <a:cubicBezTo>
                  <a:pt x="398292" y="13833"/>
                  <a:pt x="319442" y="584"/>
                  <a:pt x="316523" y="0"/>
                </a:cubicBezTo>
                <a:cubicBezTo>
                  <a:pt x="257908" y="3908"/>
                  <a:pt x="198832" y="3415"/>
                  <a:pt x="140677" y="11723"/>
                </a:cubicBezTo>
                <a:cubicBezTo>
                  <a:pt x="116211" y="15218"/>
                  <a:pt x="70339" y="35169"/>
                  <a:pt x="70339" y="35169"/>
                </a:cubicBezTo>
                <a:cubicBezTo>
                  <a:pt x="2985" y="102522"/>
                  <a:pt x="20461" y="67570"/>
                  <a:pt x="0" y="128954"/>
                </a:cubicBezTo>
                <a:cubicBezTo>
                  <a:pt x="3908" y="140677"/>
                  <a:pt x="2074" y="156404"/>
                  <a:pt x="11723" y="164123"/>
                </a:cubicBezTo>
                <a:cubicBezTo>
                  <a:pt x="24304" y="174188"/>
                  <a:pt x="43183" y="171216"/>
                  <a:pt x="58616" y="175846"/>
                </a:cubicBezTo>
                <a:cubicBezTo>
                  <a:pt x="82288" y="182948"/>
                  <a:pt x="105508" y="191477"/>
                  <a:pt x="128954" y="199292"/>
                </a:cubicBezTo>
                <a:lnTo>
                  <a:pt x="164123" y="211015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Freeform 5"/>
          <p:cNvSpPr/>
          <p:nvPr/>
        </p:nvSpPr>
        <p:spPr bwMode="auto">
          <a:xfrm>
            <a:off x="-480646" y="4630615"/>
            <a:ext cx="3751384" cy="679939"/>
          </a:xfrm>
          <a:custGeom>
            <a:avLst/>
            <a:gdLst>
              <a:gd name="connsiteX0" fmla="*/ 3751384 w 3751384"/>
              <a:gd name="connsiteY0" fmla="*/ 562708 h 679939"/>
              <a:gd name="connsiteX1" fmla="*/ 3692769 w 3751384"/>
              <a:gd name="connsiteY1" fmla="*/ 504093 h 679939"/>
              <a:gd name="connsiteX2" fmla="*/ 3634154 w 3751384"/>
              <a:gd name="connsiteY2" fmla="*/ 457200 h 679939"/>
              <a:gd name="connsiteX3" fmla="*/ 3610708 w 3751384"/>
              <a:gd name="connsiteY3" fmla="*/ 422031 h 679939"/>
              <a:gd name="connsiteX4" fmla="*/ 3552092 w 3751384"/>
              <a:gd name="connsiteY4" fmla="*/ 363416 h 679939"/>
              <a:gd name="connsiteX5" fmla="*/ 3446584 w 3751384"/>
              <a:gd name="connsiteY5" fmla="*/ 269631 h 679939"/>
              <a:gd name="connsiteX6" fmla="*/ 3364523 w 3751384"/>
              <a:gd name="connsiteY6" fmla="*/ 246185 h 679939"/>
              <a:gd name="connsiteX7" fmla="*/ 3294184 w 3751384"/>
              <a:gd name="connsiteY7" fmla="*/ 234462 h 679939"/>
              <a:gd name="connsiteX8" fmla="*/ 3188677 w 3751384"/>
              <a:gd name="connsiteY8" fmla="*/ 257908 h 679939"/>
              <a:gd name="connsiteX9" fmla="*/ 3153508 w 3751384"/>
              <a:gd name="connsiteY9" fmla="*/ 281354 h 679939"/>
              <a:gd name="connsiteX10" fmla="*/ 3083169 w 3751384"/>
              <a:gd name="connsiteY10" fmla="*/ 304800 h 679939"/>
              <a:gd name="connsiteX11" fmla="*/ 3036277 w 3751384"/>
              <a:gd name="connsiteY11" fmla="*/ 328247 h 679939"/>
              <a:gd name="connsiteX12" fmla="*/ 2965938 w 3751384"/>
              <a:gd name="connsiteY12" fmla="*/ 351693 h 679939"/>
              <a:gd name="connsiteX13" fmla="*/ 2883877 w 3751384"/>
              <a:gd name="connsiteY13" fmla="*/ 398585 h 679939"/>
              <a:gd name="connsiteX14" fmla="*/ 2801815 w 3751384"/>
              <a:gd name="connsiteY14" fmla="*/ 422031 h 679939"/>
              <a:gd name="connsiteX15" fmla="*/ 2766646 w 3751384"/>
              <a:gd name="connsiteY15" fmla="*/ 433754 h 679939"/>
              <a:gd name="connsiteX16" fmla="*/ 2719754 w 3751384"/>
              <a:gd name="connsiteY16" fmla="*/ 445477 h 679939"/>
              <a:gd name="connsiteX17" fmla="*/ 2637692 w 3751384"/>
              <a:gd name="connsiteY17" fmla="*/ 480647 h 679939"/>
              <a:gd name="connsiteX18" fmla="*/ 2590800 w 3751384"/>
              <a:gd name="connsiteY18" fmla="*/ 492370 h 679939"/>
              <a:gd name="connsiteX19" fmla="*/ 2461846 w 3751384"/>
              <a:gd name="connsiteY19" fmla="*/ 527539 h 679939"/>
              <a:gd name="connsiteX20" fmla="*/ 2321169 w 3751384"/>
              <a:gd name="connsiteY20" fmla="*/ 539262 h 679939"/>
              <a:gd name="connsiteX21" fmla="*/ 2239108 w 3751384"/>
              <a:gd name="connsiteY21" fmla="*/ 562708 h 679939"/>
              <a:gd name="connsiteX22" fmla="*/ 2121877 w 3751384"/>
              <a:gd name="connsiteY22" fmla="*/ 574431 h 679939"/>
              <a:gd name="connsiteX23" fmla="*/ 2051538 w 3751384"/>
              <a:gd name="connsiteY23" fmla="*/ 597877 h 679939"/>
              <a:gd name="connsiteX24" fmla="*/ 1817077 w 3751384"/>
              <a:gd name="connsiteY24" fmla="*/ 621323 h 679939"/>
              <a:gd name="connsiteX25" fmla="*/ 1735015 w 3751384"/>
              <a:gd name="connsiteY25" fmla="*/ 644770 h 679939"/>
              <a:gd name="connsiteX26" fmla="*/ 1336431 w 3751384"/>
              <a:gd name="connsiteY26" fmla="*/ 668216 h 679939"/>
              <a:gd name="connsiteX27" fmla="*/ 773723 w 3751384"/>
              <a:gd name="connsiteY27" fmla="*/ 679939 h 679939"/>
              <a:gd name="connsiteX28" fmla="*/ 281354 w 3751384"/>
              <a:gd name="connsiteY28" fmla="*/ 668216 h 679939"/>
              <a:gd name="connsiteX29" fmla="*/ 211015 w 3751384"/>
              <a:gd name="connsiteY29" fmla="*/ 656493 h 679939"/>
              <a:gd name="connsiteX30" fmla="*/ 164123 w 3751384"/>
              <a:gd name="connsiteY30" fmla="*/ 633047 h 679939"/>
              <a:gd name="connsiteX31" fmla="*/ 93784 w 3751384"/>
              <a:gd name="connsiteY31" fmla="*/ 597877 h 679939"/>
              <a:gd name="connsiteX32" fmla="*/ 35169 w 3751384"/>
              <a:gd name="connsiteY32" fmla="*/ 480647 h 679939"/>
              <a:gd name="connsiteX33" fmla="*/ 11723 w 3751384"/>
              <a:gd name="connsiteY33" fmla="*/ 410308 h 679939"/>
              <a:gd name="connsiteX34" fmla="*/ 0 w 3751384"/>
              <a:gd name="connsiteY34" fmla="*/ 375139 h 679939"/>
              <a:gd name="connsiteX35" fmla="*/ 11723 w 3751384"/>
              <a:gd name="connsiteY35" fmla="*/ 257908 h 679939"/>
              <a:gd name="connsiteX36" fmla="*/ 93784 w 3751384"/>
              <a:gd name="connsiteY36" fmla="*/ 164123 h 679939"/>
              <a:gd name="connsiteX37" fmla="*/ 117231 w 3751384"/>
              <a:gd name="connsiteY37" fmla="*/ 140677 h 679939"/>
              <a:gd name="connsiteX38" fmla="*/ 246184 w 3751384"/>
              <a:gd name="connsiteY38" fmla="*/ 93785 h 679939"/>
              <a:gd name="connsiteX39" fmla="*/ 281354 w 3751384"/>
              <a:gd name="connsiteY39" fmla="*/ 82062 h 679939"/>
              <a:gd name="connsiteX40" fmla="*/ 316523 w 3751384"/>
              <a:gd name="connsiteY40" fmla="*/ 70339 h 679939"/>
              <a:gd name="connsiteX41" fmla="*/ 515815 w 3751384"/>
              <a:gd name="connsiteY41" fmla="*/ 35170 h 679939"/>
              <a:gd name="connsiteX42" fmla="*/ 586154 w 3751384"/>
              <a:gd name="connsiteY42" fmla="*/ 23447 h 679939"/>
              <a:gd name="connsiteX43" fmla="*/ 539261 w 3751384"/>
              <a:gd name="connsiteY43" fmla="*/ 0 h 679939"/>
              <a:gd name="connsiteX44" fmla="*/ 562708 w 3751384"/>
              <a:gd name="connsiteY44" fmla="*/ 23447 h 679939"/>
              <a:gd name="connsiteX45" fmla="*/ 597877 w 3751384"/>
              <a:gd name="connsiteY45" fmla="*/ 46893 h 679939"/>
              <a:gd name="connsiteX46" fmla="*/ 586154 w 3751384"/>
              <a:gd name="connsiteY46" fmla="*/ 82062 h 679939"/>
              <a:gd name="connsiteX47" fmla="*/ 550984 w 3751384"/>
              <a:gd name="connsiteY47" fmla="*/ 117231 h 679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751384" h="679939">
                <a:moveTo>
                  <a:pt x="3751384" y="562708"/>
                </a:moveTo>
                <a:cubicBezTo>
                  <a:pt x="3731846" y="543170"/>
                  <a:pt x="3713564" y="522288"/>
                  <a:pt x="3692769" y="504093"/>
                </a:cubicBezTo>
                <a:cubicBezTo>
                  <a:pt x="3652144" y="468547"/>
                  <a:pt x="3664628" y="495293"/>
                  <a:pt x="3634154" y="457200"/>
                </a:cubicBezTo>
                <a:cubicBezTo>
                  <a:pt x="3625353" y="446198"/>
                  <a:pt x="3619986" y="432634"/>
                  <a:pt x="3610708" y="422031"/>
                </a:cubicBezTo>
                <a:cubicBezTo>
                  <a:pt x="3592512" y="401236"/>
                  <a:pt x="3568671" y="385521"/>
                  <a:pt x="3552092" y="363416"/>
                </a:cubicBezTo>
                <a:cubicBezTo>
                  <a:pt x="3520029" y="320665"/>
                  <a:pt x="3504316" y="288875"/>
                  <a:pt x="3446584" y="269631"/>
                </a:cubicBezTo>
                <a:cubicBezTo>
                  <a:pt x="3413065" y="258458"/>
                  <a:pt x="3401323" y="253545"/>
                  <a:pt x="3364523" y="246185"/>
                </a:cubicBezTo>
                <a:cubicBezTo>
                  <a:pt x="3341215" y="241523"/>
                  <a:pt x="3317630" y="238370"/>
                  <a:pt x="3294184" y="234462"/>
                </a:cubicBezTo>
                <a:cubicBezTo>
                  <a:pt x="3267169" y="238964"/>
                  <a:pt x="3217536" y="243478"/>
                  <a:pt x="3188677" y="257908"/>
                </a:cubicBezTo>
                <a:cubicBezTo>
                  <a:pt x="3176075" y="264209"/>
                  <a:pt x="3166383" y="275632"/>
                  <a:pt x="3153508" y="281354"/>
                </a:cubicBezTo>
                <a:cubicBezTo>
                  <a:pt x="3130924" y="291391"/>
                  <a:pt x="3105274" y="293747"/>
                  <a:pt x="3083169" y="304800"/>
                </a:cubicBezTo>
                <a:cubicBezTo>
                  <a:pt x="3067538" y="312616"/>
                  <a:pt x="3052503" y="321757"/>
                  <a:pt x="3036277" y="328247"/>
                </a:cubicBezTo>
                <a:cubicBezTo>
                  <a:pt x="3013330" y="337426"/>
                  <a:pt x="2965938" y="351693"/>
                  <a:pt x="2965938" y="351693"/>
                </a:cubicBezTo>
                <a:cubicBezTo>
                  <a:pt x="2930618" y="375240"/>
                  <a:pt x="2925523" y="380737"/>
                  <a:pt x="2883877" y="398585"/>
                </a:cubicBezTo>
                <a:cubicBezTo>
                  <a:pt x="2855768" y="410632"/>
                  <a:pt x="2831561" y="413532"/>
                  <a:pt x="2801815" y="422031"/>
                </a:cubicBezTo>
                <a:cubicBezTo>
                  <a:pt x="2789933" y="425426"/>
                  <a:pt x="2778528" y="430359"/>
                  <a:pt x="2766646" y="433754"/>
                </a:cubicBezTo>
                <a:cubicBezTo>
                  <a:pt x="2751154" y="438180"/>
                  <a:pt x="2734896" y="439971"/>
                  <a:pt x="2719754" y="445477"/>
                </a:cubicBezTo>
                <a:cubicBezTo>
                  <a:pt x="2691785" y="455648"/>
                  <a:pt x="2665661" y="470476"/>
                  <a:pt x="2637692" y="480647"/>
                </a:cubicBezTo>
                <a:cubicBezTo>
                  <a:pt x="2622550" y="486153"/>
                  <a:pt x="2606232" y="487740"/>
                  <a:pt x="2590800" y="492370"/>
                </a:cubicBezTo>
                <a:cubicBezTo>
                  <a:pt x="2531656" y="510113"/>
                  <a:pt x="2520430" y="520647"/>
                  <a:pt x="2461846" y="527539"/>
                </a:cubicBezTo>
                <a:cubicBezTo>
                  <a:pt x="2415113" y="533037"/>
                  <a:pt x="2368061" y="535354"/>
                  <a:pt x="2321169" y="539262"/>
                </a:cubicBezTo>
                <a:cubicBezTo>
                  <a:pt x="2296117" y="547613"/>
                  <a:pt x="2264868" y="559028"/>
                  <a:pt x="2239108" y="562708"/>
                </a:cubicBezTo>
                <a:cubicBezTo>
                  <a:pt x="2200231" y="568262"/>
                  <a:pt x="2160954" y="570523"/>
                  <a:pt x="2121877" y="574431"/>
                </a:cubicBezTo>
                <a:cubicBezTo>
                  <a:pt x="2098431" y="582246"/>
                  <a:pt x="2076180" y="595981"/>
                  <a:pt x="2051538" y="597877"/>
                </a:cubicBezTo>
                <a:cubicBezTo>
                  <a:pt x="1871588" y="611719"/>
                  <a:pt x="1949576" y="602395"/>
                  <a:pt x="1817077" y="621323"/>
                </a:cubicBezTo>
                <a:cubicBezTo>
                  <a:pt x="1789723" y="629139"/>
                  <a:pt x="1762832" y="638809"/>
                  <a:pt x="1735015" y="644770"/>
                </a:cubicBezTo>
                <a:cubicBezTo>
                  <a:pt x="1624449" y="668463"/>
                  <a:pt x="1390116" y="666784"/>
                  <a:pt x="1336431" y="668216"/>
                </a:cubicBezTo>
                <a:lnTo>
                  <a:pt x="773723" y="679939"/>
                </a:lnTo>
                <a:lnTo>
                  <a:pt x="281354" y="668216"/>
                </a:lnTo>
                <a:cubicBezTo>
                  <a:pt x="257605" y="667226"/>
                  <a:pt x="233782" y="663323"/>
                  <a:pt x="211015" y="656493"/>
                </a:cubicBezTo>
                <a:cubicBezTo>
                  <a:pt x="194276" y="651471"/>
                  <a:pt x="180186" y="639931"/>
                  <a:pt x="164123" y="633047"/>
                </a:cubicBezTo>
                <a:cubicBezTo>
                  <a:pt x="96174" y="603925"/>
                  <a:pt x="161371" y="642934"/>
                  <a:pt x="93784" y="597877"/>
                </a:cubicBezTo>
                <a:cubicBezTo>
                  <a:pt x="26153" y="496431"/>
                  <a:pt x="60474" y="564998"/>
                  <a:pt x="35169" y="480647"/>
                </a:cubicBezTo>
                <a:cubicBezTo>
                  <a:pt x="28067" y="456975"/>
                  <a:pt x="19538" y="433754"/>
                  <a:pt x="11723" y="410308"/>
                </a:cubicBezTo>
                <a:lnTo>
                  <a:pt x="0" y="375139"/>
                </a:lnTo>
                <a:cubicBezTo>
                  <a:pt x="3908" y="336062"/>
                  <a:pt x="9" y="295392"/>
                  <a:pt x="11723" y="257908"/>
                </a:cubicBezTo>
                <a:cubicBezTo>
                  <a:pt x="34191" y="186011"/>
                  <a:pt x="51289" y="198119"/>
                  <a:pt x="93784" y="164123"/>
                </a:cubicBezTo>
                <a:cubicBezTo>
                  <a:pt x="102415" y="157218"/>
                  <a:pt x="107634" y="146161"/>
                  <a:pt x="117231" y="140677"/>
                </a:cubicBezTo>
                <a:cubicBezTo>
                  <a:pt x="140069" y="127627"/>
                  <a:pt x="224850" y="100896"/>
                  <a:pt x="246184" y="93785"/>
                </a:cubicBezTo>
                <a:lnTo>
                  <a:pt x="281354" y="82062"/>
                </a:lnTo>
                <a:cubicBezTo>
                  <a:pt x="293077" y="78154"/>
                  <a:pt x="304406" y="72762"/>
                  <a:pt x="316523" y="70339"/>
                </a:cubicBezTo>
                <a:cubicBezTo>
                  <a:pt x="421753" y="49293"/>
                  <a:pt x="355486" y="61891"/>
                  <a:pt x="515815" y="35170"/>
                </a:cubicBezTo>
                <a:lnTo>
                  <a:pt x="586154" y="23447"/>
                </a:lnTo>
                <a:cubicBezTo>
                  <a:pt x="570523" y="15631"/>
                  <a:pt x="556737" y="0"/>
                  <a:pt x="539261" y="0"/>
                </a:cubicBezTo>
                <a:cubicBezTo>
                  <a:pt x="528208" y="0"/>
                  <a:pt x="554077" y="16542"/>
                  <a:pt x="562708" y="23447"/>
                </a:cubicBezTo>
                <a:cubicBezTo>
                  <a:pt x="573710" y="32249"/>
                  <a:pt x="586154" y="39078"/>
                  <a:pt x="597877" y="46893"/>
                </a:cubicBezTo>
                <a:cubicBezTo>
                  <a:pt x="593969" y="58616"/>
                  <a:pt x="593009" y="71780"/>
                  <a:pt x="586154" y="82062"/>
                </a:cubicBezTo>
                <a:cubicBezTo>
                  <a:pt x="576957" y="95857"/>
                  <a:pt x="550984" y="117231"/>
                  <a:pt x="550984" y="117231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Freeform 6"/>
          <p:cNvSpPr/>
          <p:nvPr/>
        </p:nvSpPr>
        <p:spPr bwMode="auto">
          <a:xfrm>
            <a:off x="252663" y="4800127"/>
            <a:ext cx="3490551" cy="1843254"/>
          </a:xfrm>
          <a:custGeom>
            <a:avLst/>
            <a:gdLst>
              <a:gd name="connsiteX0" fmla="*/ 3453063 w 3490551"/>
              <a:gd name="connsiteY0" fmla="*/ 1083315 h 1843254"/>
              <a:gd name="connsiteX1" fmla="*/ 3489158 w 3490551"/>
              <a:gd name="connsiteY1" fmla="*/ 1143473 h 1843254"/>
              <a:gd name="connsiteX2" fmla="*/ 3477126 w 3490551"/>
              <a:gd name="connsiteY2" fmla="*/ 1263789 h 1843254"/>
              <a:gd name="connsiteX3" fmla="*/ 3441032 w 3490551"/>
              <a:gd name="connsiteY3" fmla="*/ 1348010 h 1843254"/>
              <a:gd name="connsiteX4" fmla="*/ 3404937 w 3490551"/>
              <a:gd name="connsiteY4" fmla="*/ 1396136 h 1843254"/>
              <a:gd name="connsiteX5" fmla="*/ 3368842 w 3490551"/>
              <a:gd name="connsiteY5" fmla="*/ 1420199 h 1843254"/>
              <a:gd name="connsiteX6" fmla="*/ 3296653 w 3490551"/>
              <a:gd name="connsiteY6" fmla="*/ 1492389 h 1843254"/>
              <a:gd name="connsiteX7" fmla="*/ 3260558 w 3490551"/>
              <a:gd name="connsiteY7" fmla="*/ 1528484 h 1843254"/>
              <a:gd name="connsiteX8" fmla="*/ 3224463 w 3490551"/>
              <a:gd name="connsiteY8" fmla="*/ 1552547 h 1843254"/>
              <a:gd name="connsiteX9" fmla="*/ 3164305 w 3490551"/>
              <a:gd name="connsiteY9" fmla="*/ 1612705 h 1843254"/>
              <a:gd name="connsiteX10" fmla="*/ 3128211 w 3490551"/>
              <a:gd name="connsiteY10" fmla="*/ 1636768 h 1843254"/>
              <a:gd name="connsiteX11" fmla="*/ 3092116 w 3490551"/>
              <a:gd name="connsiteY11" fmla="*/ 1648799 h 1843254"/>
              <a:gd name="connsiteX12" fmla="*/ 3031958 w 3490551"/>
              <a:gd name="connsiteY12" fmla="*/ 1672862 h 1843254"/>
              <a:gd name="connsiteX13" fmla="*/ 2983832 w 3490551"/>
              <a:gd name="connsiteY13" fmla="*/ 1696926 h 1843254"/>
              <a:gd name="connsiteX14" fmla="*/ 2947737 w 3490551"/>
              <a:gd name="connsiteY14" fmla="*/ 1720989 h 1843254"/>
              <a:gd name="connsiteX15" fmla="*/ 2911642 w 3490551"/>
              <a:gd name="connsiteY15" fmla="*/ 1733020 h 1843254"/>
              <a:gd name="connsiteX16" fmla="*/ 2875548 w 3490551"/>
              <a:gd name="connsiteY16" fmla="*/ 1757084 h 1843254"/>
              <a:gd name="connsiteX17" fmla="*/ 2719137 w 3490551"/>
              <a:gd name="connsiteY17" fmla="*/ 1781147 h 1843254"/>
              <a:gd name="connsiteX18" fmla="*/ 2634916 w 3490551"/>
              <a:gd name="connsiteY18" fmla="*/ 1793178 h 1843254"/>
              <a:gd name="connsiteX19" fmla="*/ 2526632 w 3490551"/>
              <a:gd name="connsiteY19" fmla="*/ 1805210 h 1843254"/>
              <a:gd name="connsiteX20" fmla="*/ 2057400 w 3490551"/>
              <a:gd name="connsiteY20" fmla="*/ 1841305 h 1843254"/>
              <a:gd name="connsiteX21" fmla="*/ 1564105 w 3490551"/>
              <a:gd name="connsiteY21" fmla="*/ 1829273 h 1843254"/>
              <a:gd name="connsiteX22" fmla="*/ 1515979 w 3490551"/>
              <a:gd name="connsiteY22" fmla="*/ 1817241 h 1843254"/>
              <a:gd name="connsiteX23" fmla="*/ 1431758 w 3490551"/>
              <a:gd name="connsiteY23" fmla="*/ 1805210 h 1843254"/>
              <a:gd name="connsiteX24" fmla="*/ 1335505 w 3490551"/>
              <a:gd name="connsiteY24" fmla="*/ 1781147 h 1843254"/>
              <a:gd name="connsiteX25" fmla="*/ 1263316 w 3490551"/>
              <a:gd name="connsiteY25" fmla="*/ 1757084 h 1843254"/>
              <a:gd name="connsiteX26" fmla="*/ 1227221 w 3490551"/>
              <a:gd name="connsiteY26" fmla="*/ 1745052 h 1843254"/>
              <a:gd name="connsiteX27" fmla="*/ 1167063 w 3490551"/>
              <a:gd name="connsiteY27" fmla="*/ 1720989 h 1843254"/>
              <a:gd name="connsiteX28" fmla="*/ 1094874 w 3490551"/>
              <a:gd name="connsiteY28" fmla="*/ 1708957 h 1843254"/>
              <a:gd name="connsiteX29" fmla="*/ 1034716 w 3490551"/>
              <a:gd name="connsiteY29" fmla="*/ 1696926 h 1843254"/>
              <a:gd name="connsiteX30" fmla="*/ 986590 w 3490551"/>
              <a:gd name="connsiteY30" fmla="*/ 1672862 h 1843254"/>
              <a:gd name="connsiteX31" fmla="*/ 745958 w 3490551"/>
              <a:gd name="connsiteY31" fmla="*/ 1612705 h 1843254"/>
              <a:gd name="connsiteX32" fmla="*/ 673769 w 3490551"/>
              <a:gd name="connsiteY32" fmla="*/ 1588641 h 1843254"/>
              <a:gd name="connsiteX33" fmla="*/ 589548 w 3490551"/>
              <a:gd name="connsiteY33" fmla="*/ 1564578 h 1843254"/>
              <a:gd name="connsiteX34" fmla="*/ 565484 w 3490551"/>
              <a:gd name="connsiteY34" fmla="*/ 1540515 h 1843254"/>
              <a:gd name="connsiteX35" fmla="*/ 517358 w 3490551"/>
              <a:gd name="connsiteY35" fmla="*/ 1516452 h 1843254"/>
              <a:gd name="connsiteX36" fmla="*/ 505326 w 3490551"/>
              <a:gd name="connsiteY36" fmla="*/ 1480357 h 1843254"/>
              <a:gd name="connsiteX37" fmla="*/ 481263 w 3490551"/>
              <a:gd name="connsiteY37" fmla="*/ 1444262 h 1843254"/>
              <a:gd name="connsiteX38" fmla="*/ 372979 w 3490551"/>
              <a:gd name="connsiteY38" fmla="*/ 1335978 h 1843254"/>
              <a:gd name="connsiteX39" fmla="*/ 324853 w 3490551"/>
              <a:gd name="connsiteY39" fmla="*/ 1287852 h 1843254"/>
              <a:gd name="connsiteX40" fmla="*/ 252663 w 3490551"/>
              <a:gd name="connsiteY40" fmla="*/ 1203631 h 1843254"/>
              <a:gd name="connsiteX41" fmla="*/ 216569 w 3490551"/>
              <a:gd name="connsiteY41" fmla="*/ 1131441 h 1843254"/>
              <a:gd name="connsiteX42" fmla="*/ 192505 w 3490551"/>
              <a:gd name="connsiteY42" fmla="*/ 1083315 h 1843254"/>
              <a:gd name="connsiteX43" fmla="*/ 144379 w 3490551"/>
              <a:gd name="connsiteY43" fmla="*/ 1011126 h 1843254"/>
              <a:gd name="connsiteX44" fmla="*/ 108284 w 3490551"/>
              <a:gd name="connsiteY44" fmla="*/ 926905 h 1843254"/>
              <a:gd name="connsiteX45" fmla="*/ 96253 w 3490551"/>
              <a:gd name="connsiteY45" fmla="*/ 890810 h 1843254"/>
              <a:gd name="connsiteX46" fmla="*/ 60158 w 3490551"/>
              <a:gd name="connsiteY46" fmla="*/ 830652 h 1843254"/>
              <a:gd name="connsiteX47" fmla="*/ 36095 w 3490551"/>
              <a:gd name="connsiteY47" fmla="*/ 758462 h 1843254"/>
              <a:gd name="connsiteX48" fmla="*/ 12032 w 3490551"/>
              <a:gd name="connsiteY48" fmla="*/ 686273 h 1843254"/>
              <a:gd name="connsiteX49" fmla="*/ 0 w 3490551"/>
              <a:gd name="connsiteY49" fmla="*/ 650178 h 1843254"/>
              <a:gd name="connsiteX50" fmla="*/ 12032 w 3490551"/>
              <a:gd name="connsiteY50" fmla="*/ 433610 h 1843254"/>
              <a:gd name="connsiteX51" fmla="*/ 24063 w 3490551"/>
              <a:gd name="connsiteY51" fmla="*/ 397515 h 1843254"/>
              <a:gd name="connsiteX52" fmla="*/ 60158 w 3490551"/>
              <a:gd name="connsiteY52" fmla="*/ 349389 h 1843254"/>
              <a:gd name="connsiteX53" fmla="*/ 120316 w 3490551"/>
              <a:gd name="connsiteY53" fmla="*/ 277199 h 1843254"/>
              <a:gd name="connsiteX54" fmla="*/ 144379 w 3490551"/>
              <a:gd name="connsiteY54" fmla="*/ 205010 h 1843254"/>
              <a:gd name="connsiteX55" fmla="*/ 168442 w 3490551"/>
              <a:gd name="connsiteY55" fmla="*/ 156884 h 1843254"/>
              <a:gd name="connsiteX56" fmla="*/ 192505 w 3490551"/>
              <a:gd name="connsiteY56" fmla="*/ 120789 h 1843254"/>
              <a:gd name="connsiteX57" fmla="*/ 216569 w 3490551"/>
              <a:gd name="connsiteY57" fmla="*/ 48599 h 1843254"/>
              <a:gd name="connsiteX58" fmla="*/ 204537 w 3490551"/>
              <a:gd name="connsiteY58" fmla="*/ 473 h 1843254"/>
              <a:gd name="connsiteX59" fmla="*/ 180474 w 3490551"/>
              <a:gd name="connsiteY59" fmla="*/ 36568 h 1843254"/>
              <a:gd name="connsiteX60" fmla="*/ 120316 w 3490551"/>
              <a:gd name="connsiteY60" fmla="*/ 96726 h 1843254"/>
              <a:gd name="connsiteX61" fmla="*/ 180474 w 3490551"/>
              <a:gd name="connsiteY61" fmla="*/ 473 h 1843254"/>
              <a:gd name="connsiteX62" fmla="*/ 240632 w 3490551"/>
              <a:gd name="connsiteY62" fmla="*/ 12505 h 1843254"/>
              <a:gd name="connsiteX63" fmla="*/ 276726 w 3490551"/>
              <a:gd name="connsiteY63" fmla="*/ 36568 h 1843254"/>
              <a:gd name="connsiteX64" fmla="*/ 312821 w 3490551"/>
              <a:gd name="connsiteY64" fmla="*/ 60631 h 1843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490551" h="1843254">
                <a:moveTo>
                  <a:pt x="3453063" y="1083315"/>
                </a:moveTo>
                <a:cubicBezTo>
                  <a:pt x="3465095" y="1103368"/>
                  <a:pt x="3486067" y="1120293"/>
                  <a:pt x="3489158" y="1143473"/>
                </a:cubicBezTo>
                <a:cubicBezTo>
                  <a:pt x="3494485" y="1183425"/>
                  <a:pt x="3483255" y="1223952"/>
                  <a:pt x="3477126" y="1263789"/>
                </a:cubicBezTo>
                <a:cubicBezTo>
                  <a:pt x="3473784" y="1285512"/>
                  <a:pt x="3450458" y="1332928"/>
                  <a:pt x="3441032" y="1348010"/>
                </a:cubicBezTo>
                <a:cubicBezTo>
                  <a:pt x="3430404" y="1365015"/>
                  <a:pt x="3419116" y="1381957"/>
                  <a:pt x="3404937" y="1396136"/>
                </a:cubicBezTo>
                <a:cubicBezTo>
                  <a:pt x="3394712" y="1406361"/>
                  <a:pt x="3380874" y="1412178"/>
                  <a:pt x="3368842" y="1420199"/>
                </a:cubicBezTo>
                <a:cubicBezTo>
                  <a:pt x="3326482" y="1483740"/>
                  <a:pt x="3366296" y="1432695"/>
                  <a:pt x="3296653" y="1492389"/>
                </a:cubicBezTo>
                <a:cubicBezTo>
                  <a:pt x="3283734" y="1503462"/>
                  <a:pt x="3273630" y="1517591"/>
                  <a:pt x="3260558" y="1528484"/>
                </a:cubicBezTo>
                <a:cubicBezTo>
                  <a:pt x="3249449" y="1537741"/>
                  <a:pt x="3235345" y="1543025"/>
                  <a:pt x="3224463" y="1552547"/>
                </a:cubicBezTo>
                <a:cubicBezTo>
                  <a:pt x="3203121" y="1571221"/>
                  <a:pt x="3187901" y="1596974"/>
                  <a:pt x="3164305" y="1612705"/>
                </a:cubicBezTo>
                <a:cubicBezTo>
                  <a:pt x="3152274" y="1620726"/>
                  <a:pt x="3141144" y="1630301"/>
                  <a:pt x="3128211" y="1636768"/>
                </a:cubicBezTo>
                <a:cubicBezTo>
                  <a:pt x="3116867" y="1642440"/>
                  <a:pt x="3103991" y="1644346"/>
                  <a:pt x="3092116" y="1648799"/>
                </a:cubicBezTo>
                <a:cubicBezTo>
                  <a:pt x="3071894" y="1656382"/>
                  <a:pt x="3051694" y="1664090"/>
                  <a:pt x="3031958" y="1672862"/>
                </a:cubicBezTo>
                <a:cubicBezTo>
                  <a:pt x="3015568" y="1680146"/>
                  <a:pt x="2999404" y="1688027"/>
                  <a:pt x="2983832" y="1696926"/>
                </a:cubicBezTo>
                <a:cubicBezTo>
                  <a:pt x="2971277" y="1704100"/>
                  <a:pt x="2960671" y="1714522"/>
                  <a:pt x="2947737" y="1720989"/>
                </a:cubicBezTo>
                <a:cubicBezTo>
                  <a:pt x="2936393" y="1726661"/>
                  <a:pt x="2923674" y="1729010"/>
                  <a:pt x="2911642" y="1733020"/>
                </a:cubicBezTo>
                <a:cubicBezTo>
                  <a:pt x="2899611" y="1741041"/>
                  <a:pt x="2888839" y="1751388"/>
                  <a:pt x="2875548" y="1757084"/>
                </a:cubicBezTo>
                <a:cubicBezTo>
                  <a:pt x="2838631" y="1772906"/>
                  <a:pt x="2741858" y="1778307"/>
                  <a:pt x="2719137" y="1781147"/>
                </a:cubicBezTo>
                <a:cubicBezTo>
                  <a:pt x="2690997" y="1784664"/>
                  <a:pt x="2663056" y="1789661"/>
                  <a:pt x="2634916" y="1793178"/>
                </a:cubicBezTo>
                <a:cubicBezTo>
                  <a:pt x="2598880" y="1797683"/>
                  <a:pt x="2562727" y="1801199"/>
                  <a:pt x="2526632" y="1805210"/>
                </a:cubicBezTo>
                <a:cubicBezTo>
                  <a:pt x="2328828" y="1871144"/>
                  <a:pt x="2479795" y="1828505"/>
                  <a:pt x="2057400" y="1841305"/>
                </a:cubicBezTo>
                <a:cubicBezTo>
                  <a:pt x="1892968" y="1837294"/>
                  <a:pt x="1728423" y="1836576"/>
                  <a:pt x="1564105" y="1829273"/>
                </a:cubicBezTo>
                <a:cubicBezTo>
                  <a:pt x="1547586" y="1828539"/>
                  <a:pt x="1532248" y="1820199"/>
                  <a:pt x="1515979" y="1817241"/>
                </a:cubicBezTo>
                <a:cubicBezTo>
                  <a:pt x="1488078" y="1812168"/>
                  <a:pt x="1459832" y="1809220"/>
                  <a:pt x="1431758" y="1805210"/>
                </a:cubicBezTo>
                <a:cubicBezTo>
                  <a:pt x="1322246" y="1768705"/>
                  <a:pt x="1495198" y="1824699"/>
                  <a:pt x="1335505" y="1781147"/>
                </a:cubicBezTo>
                <a:cubicBezTo>
                  <a:pt x="1311034" y="1774473"/>
                  <a:pt x="1287379" y="1765105"/>
                  <a:pt x="1263316" y="1757084"/>
                </a:cubicBezTo>
                <a:cubicBezTo>
                  <a:pt x="1251284" y="1753073"/>
                  <a:pt x="1238996" y="1749762"/>
                  <a:pt x="1227221" y="1745052"/>
                </a:cubicBezTo>
                <a:cubicBezTo>
                  <a:pt x="1207168" y="1737031"/>
                  <a:pt x="1187899" y="1726672"/>
                  <a:pt x="1167063" y="1720989"/>
                </a:cubicBezTo>
                <a:cubicBezTo>
                  <a:pt x="1143528" y="1714570"/>
                  <a:pt x="1118875" y="1713321"/>
                  <a:pt x="1094874" y="1708957"/>
                </a:cubicBezTo>
                <a:cubicBezTo>
                  <a:pt x="1074754" y="1705299"/>
                  <a:pt x="1054769" y="1700936"/>
                  <a:pt x="1034716" y="1696926"/>
                </a:cubicBezTo>
                <a:cubicBezTo>
                  <a:pt x="1018674" y="1688905"/>
                  <a:pt x="1003605" y="1678534"/>
                  <a:pt x="986590" y="1672862"/>
                </a:cubicBezTo>
                <a:cubicBezTo>
                  <a:pt x="849521" y="1627172"/>
                  <a:pt x="852842" y="1630518"/>
                  <a:pt x="745958" y="1612705"/>
                </a:cubicBezTo>
                <a:cubicBezTo>
                  <a:pt x="721895" y="1604684"/>
                  <a:pt x="698064" y="1595930"/>
                  <a:pt x="673769" y="1588641"/>
                </a:cubicBezTo>
                <a:cubicBezTo>
                  <a:pt x="522707" y="1543322"/>
                  <a:pt x="710839" y="1605010"/>
                  <a:pt x="589548" y="1564578"/>
                </a:cubicBezTo>
                <a:cubicBezTo>
                  <a:pt x="581527" y="1556557"/>
                  <a:pt x="574923" y="1546807"/>
                  <a:pt x="565484" y="1540515"/>
                </a:cubicBezTo>
                <a:cubicBezTo>
                  <a:pt x="550561" y="1530566"/>
                  <a:pt x="530040" y="1529134"/>
                  <a:pt x="517358" y="1516452"/>
                </a:cubicBezTo>
                <a:cubicBezTo>
                  <a:pt x="508390" y="1507484"/>
                  <a:pt x="510998" y="1491701"/>
                  <a:pt x="505326" y="1480357"/>
                </a:cubicBezTo>
                <a:cubicBezTo>
                  <a:pt x="498859" y="1467423"/>
                  <a:pt x="490870" y="1455070"/>
                  <a:pt x="481263" y="1444262"/>
                </a:cubicBezTo>
                <a:lnTo>
                  <a:pt x="372979" y="1335978"/>
                </a:lnTo>
                <a:cubicBezTo>
                  <a:pt x="356937" y="1319936"/>
                  <a:pt x="338465" y="1306001"/>
                  <a:pt x="324853" y="1287852"/>
                </a:cubicBezTo>
                <a:cubicBezTo>
                  <a:pt x="278549" y="1226114"/>
                  <a:pt x="302937" y="1253905"/>
                  <a:pt x="252663" y="1203631"/>
                </a:cubicBezTo>
                <a:cubicBezTo>
                  <a:pt x="230606" y="1137458"/>
                  <a:pt x="253884" y="1196742"/>
                  <a:pt x="216569" y="1131441"/>
                </a:cubicBezTo>
                <a:cubicBezTo>
                  <a:pt x="207670" y="1115869"/>
                  <a:pt x="201733" y="1098695"/>
                  <a:pt x="192505" y="1083315"/>
                </a:cubicBezTo>
                <a:cubicBezTo>
                  <a:pt x="177626" y="1058516"/>
                  <a:pt x="144379" y="1011126"/>
                  <a:pt x="144379" y="1011126"/>
                </a:cubicBezTo>
                <a:cubicBezTo>
                  <a:pt x="119339" y="910961"/>
                  <a:pt x="149830" y="1009996"/>
                  <a:pt x="108284" y="926905"/>
                </a:cubicBezTo>
                <a:cubicBezTo>
                  <a:pt x="102612" y="915562"/>
                  <a:pt x="101925" y="902154"/>
                  <a:pt x="96253" y="890810"/>
                </a:cubicBezTo>
                <a:cubicBezTo>
                  <a:pt x="85795" y="869894"/>
                  <a:pt x="69835" y="851941"/>
                  <a:pt x="60158" y="830652"/>
                </a:cubicBezTo>
                <a:cubicBezTo>
                  <a:pt x="49662" y="807561"/>
                  <a:pt x="44116" y="782525"/>
                  <a:pt x="36095" y="758462"/>
                </a:cubicBezTo>
                <a:lnTo>
                  <a:pt x="12032" y="686273"/>
                </a:lnTo>
                <a:lnTo>
                  <a:pt x="0" y="650178"/>
                </a:lnTo>
                <a:cubicBezTo>
                  <a:pt x="4011" y="577989"/>
                  <a:pt x="5177" y="505585"/>
                  <a:pt x="12032" y="433610"/>
                </a:cubicBezTo>
                <a:cubicBezTo>
                  <a:pt x="13234" y="420985"/>
                  <a:pt x="17771" y="408526"/>
                  <a:pt x="24063" y="397515"/>
                </a:cubicBezTo>
                <a:cubicBezTo>
                  <a:pt x="34012" y="380104"/>
                  <a:pt x="47108" y="364614"/>
                  <a:pt x="60158" y="349389"/>
                </a:cubicBezTo>
                <a:cubicBezTo>
                  <a:pt x="86313" y="318875"/>
                  <a:pt x="103952" y="314019"/>
                  <a:pt x="120316" y="277199"/>
                </a:cubicBezTo>
                <a:cubicBezTo>
                  <a:pt x="130618" y="254020"/>
                  <a:pt x="133036" y="227697"/>
                  <a:pt x="144379" y="205010"/>
                </a:cubicBezTo>
                <a:cubicBezTo>
                  <a:pt x="152400" y="188968"/>
                  <a:pt x="159544" y="172456"/>
                  <a:pt x="168442" y="156884"/>
                </a:cubicBezTo>
                <a:cubicBezTo>
                  <a:pt x="175616" y="144329"/>
                  <a:pt x="186632" y="134003"/>
                  <a:pt x="192505" y="120789"/>
                </a:cubicBezTo>
                <a:cubicBezTo>
                  <a:pt x="202807" y="97610"/>
                  <a:pt x="216569" y="48599"/>
                  <a:pt x="216569" y="48599"/>
                </a:cubicBezTo>
                <a:cubicBezTo>
                  <a:pt x="212558" y="32557"/>
                  <a:pt x="220224" y="5702"/>
                  <a:pt x="204537" y="473"/>
                </a:cubicBezTo>
                <a:cubicBezTo>
                  <a:pt x="190819" y="-4099"/>
                  <a:pt x="189996" y="25686"/>
                  <a:pt x="180474" y="36568"/>
                </a:cubicBezTo>
                <a:cubicBezTo>
                  <a:pt x="161800" y="57910"/>
                  <a:pt x="120316" y="96726"/>
                  <a:pt x="120316" y="96726"/>
                </a:cubicBezTo>
                <a:cubicBezTo>
                  <a:pt x="148952" y="10818"/>
                  <a:pt x="123274" y="38606"/>
                  <a:pt x="180474" y="473"/>
                </a:cubicBezTo>
                <a:cubicBezTo>
                  <a:pt x="200527" y="4484"/>
                  <a:pt x="221484" y="5325"/>
                  <a:pt x="240632" y="12505"/>
                </a:cubicBezTo>
                <a:cubicBezTo>
                  <a:pt x="254171" y="17582"/>
                  <a:pt x="265435" y="27535"/>
                  <a:pt x="276726" y="36568"/>
                </a:cubicBezTo>
                <a:cubicBezTo>
                  <a:pt x="310350" y="63467"/>
                  <a:pt x="287069" y="60631"/>
                  <a:pt x="312821" y="60631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047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Information: What You </a:t>
            </a:r>
            <a:r>
              <a:rPr lang="en-US" dirty="0" smtClean="0"/>
              <a:t>Will Learn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</a:t>
            </a:r>
            <a:r>
              <a:rPr lang="en-US" dirty="0"/>
              <a:t>is retained on a storage device (hard drive, portable device etc.) or even remotely (on another device via an Internet connection).</a:t>
            </a:r>
          </a:p>
          <a:p>
            <a:pPr lvl="1"/>
            <a:r>
              <a:rPr lang="en-US" dirty="0"/>
              <a:t>Sending data over the Internet can be done by using the “JSON string” format (a python dictionary</a:t>
            </a:r>
            <a:r>
              <a:rPr lang="en-US" dirty="0" smtClean="0"/>
              <a:t>) – as needed you be provided additional details.</a:t>
            </a:r>
            <a:endParaRPr lang="en-US" dirty="0"/>
          </a:p>
          <a:p>
            <a:pPr lvl="1"/>
            <a:r>
              <a:rPr lang="en-US" dirty="0"/>
              <a:t>Storing information in a file.</a:t>
            </a:r>
          </a:p>
          <a:p>
            <a:pPr lvl="2"/>
            <a:r>
              <a:rPr lang="en-US" b="1" dirty="0"/>
              <a:t>Text files</a:t>
            </a:r>
            <a:r>
              <a:rPr lang="en-US" dirty="0"/>
              <a:t>: must be encoded as ASCII or Unicode (the Unicode values are the same as UTF-8).</a:t>
            </a:r>
          </a:p>
          <a:p>
            <a:pPr lvl="3"/>
            <a:r>
              <a:rPr lang="en-US" dirty="0"/>
              <a:t>Recall: ASCII only represents values using 8 bits, UTF-8 is used for representing more than just the basic ASCII characters and uses more bits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en-US" b="1" dirty="0"/>
              <a:t>Binary files</a:t>
            </a:r>
            <a:r>
              <a:rPr lang="en-US" dirty="0"/>
              <a:t>: “files that aren’t text” but use bits to encode the information (everything else e.g. images, videos, MS-Office files etc.)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6998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Information: Python Programs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coded values (unnamed or named constants)</a:t>
            </a:r>
          </a:p>
          <a:p>
            <a:pPr lvl="1"/>
            <a:r>
              <a:rPr lang="en-US" dirty="0" smtClean="0"/>
              <a:t>E.g. </a:t>
            </a:r>
          </a:p>
          <a:p>
            <a:pPr marL="6286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age = 12</a:t>
            </a:r>
          </a:p>
          <a:p>
            <a:pPr marL="628650" lvl="3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taxOwed</a:t>
            </a:r>
            <a:r>
              <a:rPr lang="en-US" dirty="0" smtClean="0">
                <a:latin typeface="Consolas" panose="020B0609020204030204" pitchFamily="49" charset="0"/>
              </a:rPr>
              <a:t> = price * GST</a:t>
            </a:r>
          </a:p>
          <a:p>
            <a:pPr marL="628650" lvl="3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User entered</a:t>
            </a:r>
          </a:p>
          <a:p>
            <a:pPr lvl="1"/>
            <a:r>
              <a:rPr lang="en-US" dirty="0" smtClean="0"/>
              <a:t>E.g.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</a:rPr>
              <a:t>age </a:t>
            </a:r>
            <a:r>
              <a:rPr lang="en-US" dirty="0" smtClean="0">
                <a:latin typeface="Consolas" panose="020B0609020204030204" pitchFamily="49" charset="0"/>
              </a:rPr>
              <a:t>= </a:t>
            </a:r>
            <a:r>
              <a:rPr lang="en-US" dirty="0">
                <a:latin typeface="Consolas" panose="020B0609020204030204" pitchFamily="49" charset="0"/>
              </a:rPr>
              <a:t>float(input("Type in your age in years: "))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 in from a file</a:t>
            </a:r>
          </a:p>
          <a:p>
            <a:pPr lvl="1"/>
            <a:r>
              <a:rPr lang="en-US" dirty="0" smtClean="0"/>
              <a:t>Details come later in this section of notes.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7701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Folders/Directories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Files are contained in a folder/directory.</a:t>
            </a:r>
          </a:p>
          <a:p>
            <a:r>
              <a:rPr lang="en-US" dirty="0" smtClean="0"/>
              <a:t>Windows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Linux/UNIX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smtClean="0">
                <a:latin typeface="Consolas" panose="020B0609020204030204" pitchFamily="49" charset="0"/>
              </a:rPr>
              <a:t>/home/profs/tam</a:t>
            </a:r>
          </a:p>
          <a:p>
            <a:pPr lvl="1"/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755" y="2029772"/>
            <a:ext cx="385762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727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Location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opening a file with a python program you can first determine if the file exists at the specified location using the ‘</a:t>
            </a:r>
            <a:r>
              <a:rPr lang="en-US" dirty="0" err="1" smtClean="0"/>
              <a:t>os</a:t>
            </a:r>
            <a:r>
              <a:rPr lang="en-US" dirty="0" smtClean="0"/>
              <a:t>’ library/module/package.</a:t>
            </a:r>
          </a:p>
          <a:p>
            <a:r>
              <a:rPr lang="en-US" b="1" dirty="0" smtClean="0"/>
              <a:t>Name of the full online example</a:t>
            </a:r>
            <a:r>
              <a:rPr lang="en-US" b="1" dirty="0"/>
              <a:t>: </a:t>
            </a:r>
            <a:r>
              <a:rPr lang="en-US" dirty="0"/>
              <a:t>1file_checking_information.py</a:t>
            </a:r>
            <a:endParaRPr lang="en-US" dirty="0" smtClean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import </a:t>
            </a:r>
            <a:r>
              <a:rPr lang="en-US" dirty="0" err="1">
                <a:latin typeface="Consolas" panose="020B0609020204030204" pitchFamily="49" charset="0"/>
              </a:rPr>
              <a:t>os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FILE_PATH = "C:/231F 2024/www/notes/</a:t>
            </a:r>
            <a:r>
              <a:rPr lang="en-US" dirty="0" err="1">
                <a:latin typeface="Consolas" panose="020B0609020204030204" pitchFamily="49" charset="0"/>
              </a:rPr>
              <a:t>powerPoint</a:t>
            </a:r>
            <a:r>
              <a:rPr lang="en-US" dirty="0">
                <a:latin typeface="Consolas" panose="020B0609020204030204" pitchFamily="49" charset="0"/>
              </a:rPr>
              <a:t>/"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FILE_NAME = "input_file.txt"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if(</a:t>
            </a:r>
            <a:r>
              <a:rPr lang="en-US" dirty="0" err="1">
                <a:latin typeface="Consolas" panose="020B0609020204030204" pitchFamily="49" charset="0"/>
              </a:rPr>
              <a:t>os.path.exists</a:t>
            </a:r>
            <a:r>
              <a:rPr lang="en-US" dirty="0">
                <a:latin typeface="Consolas" panose="020B0609020204030204" pitchFamily="49" charset="0"/>
              </a:rPr>
              <a:t>(FILE_PATH+FILE_NAME)):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print("File %s exists in the location %s"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%(</a:t>
            </a:r>
            <a:r>
              <a:rPr lang="en-US" dirty="0">
                <a:latin typeface="Consolas" panose="020B0609020204030204" pitchFamily="49" charset="0"/>
              </a:rPr>
              <a:t>FILE_NAME,FILE_PATH))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else: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print("File %s not found in location %s" </a:t>
            </a: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%(</a:t>
            </a:r>
            <a:r>
              <a:rPr lang="en-US" dirty="0">
                <a:latin typeface="Consolas" panose="020B0609020204030204" pitchFamily="49" charset="0"/>
              </a:rPr>
              <a:t>FILE_NAME,FILE_PATH))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794873" y="2247442"/>
            <a:ext cx="2849066" cy="122533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An alternative to a </a:t>
            </a:r>
            <a:r>
              <a:rPr lang="en-US" sz="1600" dirty="0">
                <a:solidFill>
                  <a:srgbClr val="FFFFFF"/>
                </a:solidFill>
              </a:rPr>
              <a:t>hard-coded path </a:t>
            </a:r>
            <a:r>
              <a:rPr lang="en-US" sz="1600" dirty="0" smtClean="0">
                <a:solidFill>
                  <a:srgbClr val="FFFFFF"/>
                </a:solidFill>
              </a:rPr>
              <a:t>C:\</a:t>
            </a:r>
            <a:r>
              <a:rPr lang="en-US" sz="1600" dirty="0">
                <a:solidFill>
                  <a:srgbClr val="FFFFFF"/>
                </a:solidFill>
              </a:rPr>
              <a:t>231 F 2024</a:t>
            </a:r>
            <a:r>
              <a:rPr lang="en-US" sz="1600" dirty="0" smtClean="0">
                <a:solidFill>
                  <a:srgbClr val="FFFFFF"/>
                </a:solidFill>
              </a:rPr>
              <a:t>..”) may involve getting the location from the user.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82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Not Specified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path is not specified for a program then the program opening a file will look in the directory/folder which contains the program that is trying to access the file.</a:t>
            </a:r>
          </a:p>
          <a:p>
            <a:pPr lvl="1"/>
            <a:r>
              <a:rPr lang="en-US" dirty="0" smtClean="0"/>
              <a:t>If the program is moved then the location will reflect the current location.</a:t>
            </a:r>
          </a:p>
          <a:p>
            <a:r>
              <a:rPr lang="en-US" dirty="0" smtClean="0"/>
              <a:t>The following examples assume that the input file is in the same folder as the program.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55469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Example: Basic File Read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full online example: </a:t>
            </a:r>
            <a:r>
              <a:rPr lang="en-US" dirty="0"/>
              <a:t>1file_checking_information.py</a:t>
            </a:r>
          </a:p>
          <a:p>
            <a:pPr marL="442912" lvl="2" indent="0">
              <a:buNone/>
            </a:pPr>
            <a:endParaRPr lang="en-US" dirty="0" smtClean="0"/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file_name</a:t>
            </a:r>
            <a:r>
              <a:rPr lang="en-CA" dirty="0">
                <a:latin typeface="Consolas" panose="020B0609020204030204" pitchFamily="49" charset="0"/>
              </a:rPr>
              <a:t> = input("Type in the complete file name including </a:t>
            </a: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</a:t>
            </a:r>
            <a:r>
              <a:rPr lang="en-CA" dirty="0" smtClean="0">
                <a:latin typeface="Consolas" panose="020B0609020204030204" pitchFamily="49" charset="0"/>
              </a:rPr>
              <a:t>  extension </a:t>
            </a:r>
            <a:r>
              <a:rPr lang="en-CA" dirty="0">
                <a:latin typeface="Consolas" panose="020B0609020204030204" pitchFamily="49" charset="0"/>
              </a:rPr>
              <a:t>(e.g. input.txt): </a:t>
            </a:r>
            <a:r>
              <a:rPr lang="en-CA" dirty="0" smtClean="0">
                <a:latin typeface="Consolas" panose="020B0609020204030204" pitchFamily="49" charset="0"/>
              </a:rPr>
              <a:t>")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b="1" dirty="0">
                <a:latin typeface="Consolas" panose="020B0609020204030204" pitchFamily="49" charset="0"/>
              </a:rPr>
              <a:t>#</a:t>
            </a:r>
            <a:r>
              <a:rPr lang="en-CA" b="1" dirty="0" err="1">
                <a:latin typeface="Consolas" panose="020B0609020204030204" pitchFamily="49" charset="0"/>
              </a:rPr>
              <a:t>aFile</a:t>
            </a:r>
            <a:r>
              <a:rPr lang="en-CA" b="1" dirty="0">
                <a:latin typeface="Consolas" panose="020B0609020204030204" pitchFamily="49" charset="0"/>
              </a:rPr>
              <a:t>: </a:t>
            </a:r>
            <a:r>
              <a:rPr lang="en-CA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open file </a:t>
            </a:r>
            <a:r>
              <a:rPr lang="en-CA" b="1" dirty="0" smtClean="0">
                <a:latin typeface="Consolas" panose="020B0609020204030204" pitchFamily="49" charset="0"/>
              </a:rPr>
              <a:t>and connects </a:t>
            </a:r>
            <a:r>
              <a:rPr lang="en-CA" b="1" dirty="0">
                <a:latin typeface="Consolas" panose="020B0609020204030204" pitchFamily="49" charset="0"/>
              </a:rPr>
              <a:t>program with </a:t>
            </a:r>
            <a:r>
              <a:rPr lang="en-CA" b="1" dirty="0" smtClean="0">
                <a:latin typeface="Consolas" panose="020B0609020204030204" pitchFamily="49" charset="0"/>
              </a:rPr>
              <a:t>file</a:t>
            </a:r>
            <a:endParaRPr lang="en-CA" b="1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aFile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open(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file_name</a:t>
            </a:r>
            <a:r>
              <a:rPr lang="en-CA" dirty="0" err="1">
                <a:latin typeface="Consolas" panose="020B0609020204030204" pitchFamily="49" charset="0"/>
              </a:rPr>
              <a:t>,"</a:t>
            </a:r>
            <a:r>
              <a:rPr lang="en-CA" b="1" dirty="0" err="1">
                <a:latin typeface="Consolas" panose="020B0609020204030204" pitchFamily="49" charset="0"/>
              </a:rPr>
              <a:t>r</a:t>
            </a:r>
            <a:r>
              <a:rPr lang="en-CA" dirty="0" smtClean="0">
                <a:latin typeface="Consolas" panose="020B0609020204030204" pitchFamily="49" charset="0"/>
              </a:rPr>
              <a:t>"</a:t>
            </a:r>
            <a:r>
              <a:rPr lang="en-CA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)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b="1" dirty="0"/>
              <a:t>#r= read mode</a:t>
            </a:r>
            <a:endParaRPr lang="en-CA" b="1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#Reads a single 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line</a:t>
            </a:r>
          </a:p>
          <a:p>
            <a:pPr marL="442912" lvl="2" indent="0">
              <a:buNone/>
            </a:pPr>
            <a:r>
              <a:rPr lang="en-CA" dirty="0" err="1" smtClean="0">
                <a:latin typeface="Consolas" panose="020B0609020204030204" pitchFamily="49" charset="0"/>
              </a:rPr>
              <a:t>aLine</a:t>
            </a:r>
            <a:r>
              <a:rPr lang="en-CA" dirty="0" smtClean="0"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aFile.readline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() </a:t>
            </a: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print(</a:t>
            </a:r>
            <a:r>
              <a:rPr lang="en-CA" dirty="0" err="1" smtClean="0">
                <a:latin typeface="Consolas" panose="020B0609020204030204" pitchFamily="49" charset="0"/>
              </a:rPr>
              <a:t>aLine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aFile.close</a:t>
            </a:r>
            <a:r>
              <a:rPr lang="en-CA" dirty="0" smtClean="0">
                <a:latin typeface="Consolas" panose="020B0609020204030204" pitchFamily="49" charset="0"/>
              </a:rPr>
              <a:t>() </a:t>
            </a:r>
            <a:r>
              <a:rPr lang="en-CA" b="1" dirty="0" smtClean="0"/>
              <a:t>#Frees the file for access by other programs.</a:t>
            </a:r>
            <a:endParaRPr lang="en-CA" b="1" dirty="0"/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print("-")</a:t>
            </a: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b="1" dirty="0">
                <a:solidFill>
                  <a:srgbClr val="00B050"/>
                </a:solidFill>
                <a:latin typeface="Consolas" panose="020B0609020204030204" pitchFamily="49" charset="0"/>
              </a:rPr>
              <a:t>#Reads line by line from file from beginning to end.</a:t>
            </a:r>
          </a:p>
          <a:p>
            <a:pPr marL="442912" lvl="2" indent="0">
              <a:buNone/>
            </a:pP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for line in </a:t>
            </a:r>
            <a:r>
              <a:rPr lang="en-US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aFile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b="1" dirty="0">
                <a:latin typeface="Consolas" panose="020B0609020204030204" pitchFamily="49" charset="0"/>
              </a:rPr>
              <a:t>    #</a:t>
            </a:r>
            <a:r>
              <a:rPr lang="en-US" b="1" dirty="0" err="1">
                <a:latin typeface="Consolas" panose="020B0609020204030204" pitchFamily="49" charset="0"/>
              </a:rPr>
              <a:t>readline</a:t>
            </a:r>
            <a:r>
              <a:rPr lang="en-US" b="1" dirty="0">
                <a:latin typeface="Consolas" panose="020B0609020204030204" pitchFamily="49" charset="0"/>
              </a:rPr>
              <a:t> returns the information as a string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dirty="0" smtClean="0">
                <a:latin typeface="Consolas" panose="020B0609020204030204" pitchFamily="49" charset="0"/>
              </a:rPr>
              <a:t>print(line)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29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Example: Double Spaced Output?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for line in </a:t>
            </a:r>
            <a:r>
              <a:rPr lang="en-US" dirty="0" err="1">
                <a:latin typeface="Consolas" panose="020B0609020204030204" pitchFamily="49" charset="0"/>
              </a:rPr>
              <a:t>aFile</a:t>
            </a:r>
            <a:r>
              <a:rPr lang="en-US" dirty="0">
                <a:latin typeface="Consolas" panose="020B0609020204030204" pitchFamily="49" charset="0"/>
              </a:rPr>
              <a:t>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print(line</a:t>
            </a:r>
            <a:r>
              <a:rPr lang="en-US" dirty="0">
                <a:latin typeface="Consolas" panose="020B0609020204030204" pitchFamily="49" charset="0"/>
              </a:rPr>
              <a:t>)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4850" y="1100137"/>
            <a:ext cx="4356776" cy="23154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778177" y="1812332"/>
            <a:ext cx="865761" cy="3599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&lt;EOL&gt;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84728" y="2077919"/>
            <a:ext cx="865761" cy="3599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&lt;EOL&gt;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27818" y="2394699"/>
            <a:ext cx="865761" cy="3599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&lt;EOL&gt;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8742" y="2644449"/>
            <a:ext cx="865761" cy="3599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&lt;EOL&gt;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82696" y="1717995"/>
            <a:ext cx="2113078" cy="128637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Recall: print() displays the specified information AND adds an &lt;EOL&gt; 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30577" y="1964732"/>
            <a:ext cx="865761" cy="35992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&lt;EOL&gt;</a:t>
            </a:r>
            <a:endParaRPr lang="en-CA" sz="16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310" y="4175493"/>
            <a:ext cx="4133850" cy="1895475"/>
          </a:xfrm>
          <a:prstGeom prst="rect">
            <a:avLst/>
          </a:prstGeom>
        </p:spPr>
      </p:pic>
      <p:sp>
        <p:nvSpPr>
          <p:cNvPr id="13" name="Freeform 12"/>
          <p:cNvSpPr/>
          <p:nvPr/>
        </p:nvSpPr>
        <p:spPr bwMode="auto">
          <a:xfrm>
            <a:off x="3171217" y="2042809"/>
            <a:ext cx="4640094" cy="2832186"/>
          </a:xfrm>
          <a:custGeom>
            <a:avLst/>
            <a:gdLst>
              <a:gd name="connsiteX0" fmla="*/ 4640094 w 4640094"/>
              <a:gd name="connsiteY0" fmla="*/ 0 h 2832186"/>
              <a:gd name="connsiteX1" fmla="*/ 4484451 w 4640094"/>
              <a:gd name="connsiteY1" fmla="*/ 262646 h 2832186"/>
              <a:gd name="connsiteX2" fmla="*/ 4435813 w 4640094"/>
              <a:gd name="connsiteY2" fmla="*/ 301557 h 2832186"/>
              <a:gd name="connsiteX3" fmla="*/ 4406630 w 4640094"/>
              <a:gd name="connsiteY3" fmla="*/ 330740 h 2832186"/>
              <a:gd name="connsiteX4" fmla="*/ 4377447 w 4640094"/>
              <a:gd name="connsiteY4" fmla="*/ 369651 h 2832186"/>
              <a:gd name="connsiteX5" fmla="*/ 4328809 w 4640094"/>
              <a:gd name="connsiteY5" fmla="*/ 398834 h 2832186"/>
              <a:gd name="connsiteX6" fmla="*/ 4250987 w 4640094"/>
              <a:gd name="connsiteY6" fmla="*/ 486382 h 2832186"/>
              <a:gd name="connsiteX7" fmla="*/ 4202349 w 4640094"/>
              <a:gd name="connsiteY7" fmla="*/ 525293 h 2832186"/>
              <a:gd name="connsiteX8" fmla="*/ 4105072 w 4640094"/>
              <a:gd name="connsiteY8" fmla="*/ 612842 h 2832186"/>
              <a:gd name="connsiteX9" fmla="*/ 4056434 w 4640094"/>
              <a:gd name="connsiteY9" fmla="*/ 642025 h 2832186"/>
              <a:gd name="connsiteX10" fmla="*/ 3988340 w 4640094"/>
              <a:gd name="connsiteY10" fmla="*/ 710119 h 2832186"/>
              <a:gd name="connsiteX11" fmla="*/ 3949430 w 4640094"/>
              <a:gd name="connsiteY11" fmla="*/ 739302 h 2832186"/>
              <a:gd name="connsiteX12" fmla="*/ 3929974 w 4640094"/>
              <a:gd name="connsiteY12" fmla="*/ 768485 h 2832186"/>
              <a:gd name="connsiteX13" fmla="*/ 3891064 w 4640094"/>
              <a:gd name="connsiteY13" fmla="*/ 797668 h 2832186"/>
              <a:gd name="connsiteX14" fmla="*/ 3822970 w 4640094"/>
              <a:gd name="connsiteY14" fmla="*/ 846306 h 2832186"/>
              <a:gd name="connsiteX15" fmla="*/ 3803515 w 4640094"/>
              <a:gd name="connsiteY15" fmla="*/ 875489 h 2832186"/>
              <a:gd name="connsiteX16" fmla="*/ 3715966 w 4640094"/>
              <a:gd name="connsiteY16" fmla="*/ 933855 h 2832186"/>
              <a:gd name="connsiteX17" fmla="*/ 3657600 w 4640094"/>
              <a:gd name="connsiteY17" fmla="*/ 972765 h 2832186"/>
              <a:gd name="connsiteX18" fmla="*/ 3608962 w 4640094"/>
              <a:gd name="connsiteY18" fmla="*/ 1001948 h 2832186"/>
              <a:gd name="connsiteX19" fmla="*/ 3560323 w 4640094"/>
              <a:gd name="connsiteY19" fmla="*/ 1031131 h 2832186"/>
              <a:gd name="connsiteX20" fmla="*/ 3521413 w 4640094"/>
              <a:gd name="connsiteY20" fmla="*/ 1050587 h 2832186"/>
              <a:gd name="connsiteX21" fmla="*/ 3453319 w 4640094"/>
              <a:gd name="connsiteY21" fmla="*/ 1089497 h 2832186"/>
              <a:gd name="connsiteX22" fmla="*/ 3394953 w 4640094"/>
              <a:gd name="connsiteY22" fmla="*/ 1128408 h 2832186"/>
              <a:gd name="connsiteX23" fmla="*/ 3346315 w 4640094"/>
              <a:gd name="connsiteY23" fmla="*/ 1167319 h 2832186"/>
              <a:gd name="connsiteX24" fmla="*/ 3249038 w 4640094"/>
              <a:gd name="connsiteY24" fmla="*/ 1215957 h 2832186"/>
              <a:gd name="connsiteX25" fmla="*/ 3210128 w 4640094"/>
              <a:gd name="connsiteY25" fmla="*/ 1235412 h 2832186"/>
              <a:gd name="connsiteX26" fmla="*/ 3151762 w 4640094"/>
              <a:gd name="connsiteY26" fmla="*/ 1254868 h 2832186"/>
              <a:gd name="connsiteX27" fmla="*/ 3073940 w 4640094"/>
              <a:gd name="connsiteY27" fmla="*/ 1293778 h 2832186"/>
              <a:gd name="connsiteX28" fmla="*/ 3015574 w 4640094"/>
              <a:gd name="connsiteY28" fmla="*/ 1322961 h 2832186"/>
              <a:gd name="connsiteX29" fmla="*/ 2957209 w 4640094"/>
              <a:gd name="connsiteY29" fmla="*/ 1352144 h 2832186"/>
              <a:gd name="connsiteX30" fmla="*/ 2859932 w 4640094"/>
              <a:gd name="connsiteY30" fmla="*/ 1420238 h 2832186"/>
              <a:gd name="connsiteX31" fmla="*/ 2821021 w 4640094"/>
              <a:gd name="connsiteY31" fmla="*/ 1429965 h 2832186"/>
              <a:gd name="connsiteX32" fmla="*/ 2782111 w 4640094"/>
              <a:gd name="connsiteY32" fmla="*/ 1459148 h 2832186"/>
              <a:gd name="connsiteX33" fmla="*/ 2558374 w 4640094"/>
              <a:gd name="connsiteY33" fmla="*/ 1546697 h 2832186"/>
              <a:gd name="connsiteX34" fmla="*/ 2480553 w 4640094"/>
              <a:gd name="connsiteY34" fmla="*/ 1585608 h 2832186"/>
              <a:gd name="connsiteX35" fmla="*/ 2344366 w 4640094"/>
              <a:gd name="connsiteY35" fmla="*/ 1634246 h 2832186"/>
              <a:gd name="connsiteX36" fmla="*/ 2286000 w 4640094"/>
              <a:gd name="connsiteY36" fmla="*/ 1663429 h 2832186"/>
              <a:gd name="connsiteX37" fmla="*/ 2227634 w 4640094"/>
              <a:gd name="connsiteY37" fmla="*/ 1673157 h 2832186"/>
              <a:gd name="connsiteX38" fmla="*/ 2169268 w 4640094"/>
              <a:gd name="connsiteY38" fmla="*/ 1692612 h 2832186"/>
              <a:gd name="connsiteX39" fmla="*/ 2110902 w 4640094"/>
              <a:gd name="connsiteY39" fmla="*/ 1731523 h 2832186"/>
              <a:gd name="connsiteX40" fmla="*/ 2071992 w 4640094"/>
              <a:gd name="connsiteY40" fmla="*/ 1750978 h 2832186"/>
              <a:gd name="connsiteX41" fmla="*/ 2033081 w 4640094"/>
              <a:gd name="connsiteY41" fmla="*/ 1780161 h 2832186"/>
              <a:gd name="connsiteX42" fmla="*/ 1974715 w 4640094"/>
              <a:gd name="connsiteY42" fmla="*/ 1799617 h 2832186"/>
              <a:gd name="connsiteX43" fmla="*/ 1906621 w 4640094"/>
              <a:gd name="connsiteY43" fmla="*/ 1838527 h 2832186"/>
              <a:gd name="connsiteX44" fmla="*/ 1877438 w 4640094"/>
              <a:gd name="connsiteY44" fmla="*/ 1857982 h 2832186"/>
              <a:gd name="connsiteX45" fmla="*/ 1848255 w 4640094"/>
              <a:gd name="connsiteY45" fmla="*/ 1867710 h 2832186"/>
              <a:gd name="connsiteX46" fmla="*/ 1799617 w 4640094"/>
              <a:gd name="connsiteY46" fmla="*/ 1887165 h 2832186"/>
              <a:gd name="connsiteX47" fmla="*/ 1741251 w 4640094"/>
              <a:gd name="connsiteY47" fmla="*/ 1916348 h 2832186"/>
              <a:gd name="connsiteX48" fmla="*/ 1682885 w 4640094"/>
              <a:gd name="connsiteY48" fmla="*/ 1935804 h 2832186"/>
              <a:gd name="connsiteX49" fmla="*/ 1643974 w 4640094"/>
              <a:gd name="connsiteY49" fmla="*/ 1955259 h 2832186"/>
              <a:gd name="connsiteX50" fmla="*/ 1595336 w 4640094"/>
              <a:gd name="connsiteY50" fmla="*/ 1974714 h 2832186"/>
              <a:gd name="connsiteX51" fmla="*/ 1498060 w 4640094"/>
              <a:gd name="connsiteY51" fmla="*/ 2023353 h 2832186"/>
              <a:gd name="connsiteX52" fmla="*/ 1449421 w 4640094"/>
              <a:gd name="connsiteY52" fmla="*/ 2033080 h 2832186"/>
              <a:gd name="connsiteX53" fmla="*/ 1420238 w 4640094"/>
              <a:gd name="connsiteY53" fmla="*/ 2052536 h 2832186"/>
              <a:gd name="connsiteX54" fmla="*/ 1391055 w 4640094"/>
              <a:gd name="connsiteY54" fmla="*/ 2062263 h 2832186"/>
              <a:gd name="connsiteX55" fmla="*/ 1361872 w 4640094"/>
              <a:gd name="connsiteY55" fmla="*/ 2091446 h 2832186"/>
              <a:gd name="connsiteX56" fmla="*/ 1313234 w 4640094"/>
              <a:gd name="connsiteY56" fmla="*/ 2110902 h 2832186"/>
              <a:gd name="connsiteX57" fmla="*/ 1274323 w 4640094"/>
              <a:gd name="connsiteY57" fmla="*/ 2130357 h 2832186"/>
              <a:gd name="connsiteX58" fmla="*/ 1206230 w 4640094"/>
              <a:gd name="connsiteY58" fmla="*/ 2169268 h 2832186"/>
              <a:gd name="connsiteX59" fmla="*/ 1157592 w 4640094"/>
              <a:gd name="connsiteY59" fmla="*/ 2198451 h 2832186"/>
              <a:gd name="connsiteX60" fmla="*/ 1060315 w 4640094"/>
              <a:gd name="connsiteY60" fmla="*/ 2247089 h 2832186"/>
              <a:gd name="connsiteX61" fmla="*/ 982494 w 4640094"/>
              <a:gd name="connsiteY61" fmla="*/ 2286000 h 2832186"/>
              <a:gd name="connsiteX62" fmla="*/ 933855 w 4640094"/>
              <a:gd name="connsiteY62" fmla="*/ 2324910 h 2832186"/>
              <a:gd name="connsiteX63" fmla="*/ 904672 w 4640094"/>
              <a:gd name="connsiteY63" fmla="*/ 2334638 h 2832186"/>
              <a:gd name="connsiteX64" fmla="*/ 846306 w 4640094"/>
              <a:gd name="connsiteY64" fmla="*/ 2373548 h 2832186"/>
              <a:gd name="connsiteX65" fmla="*/ 797668 w 4640094"/>
              <a:gd name="connsiteY65" fmla="*/ 2412459 h 2832186"/>
              <a:gd name="connsiteX66" fmla="*/ 768485 w 4640094"/>
              <a:gd name="connsiteY66" fmla="*/ 2422187 h 2832186"/>
              <a:gd name="connsiteX67" fmla="*/ 700392 w 4640094"/>
              <a:gd name="connsiteY67" fmla="*/ 2480553 h 2832186"/>
              <a:gd name="connsiteX68" fmla="*/ 651753 w 4640094"/>
              <a:gd name="connsiteY68" fmla="*/ 2500008 h 2832186"/>
              <a:gd name="connsiteX69" fmla="*/ 612843 w 4640094"/>
              <a:gd name="connsiteY69" fmla="*/ 2529191 h 2832186"/>
              <a:gd name="connsiteX70" fmla="*/ 583660 w 4640094"/>
              <a:gd name="connsiteY70" fmla="*/ 2548646 h 2832186"/>
              <a:gd name="connsiteX71" fmla="*/ 476655 w 4640094"/>
              <a:gd name="connsiteY71" fmla="*/ 2597285 h 2832186"/>
              <a:gd name="connsiteX72" fmla="*/ 457200 w 4640094"/>
              <a:gd name="connsiteY72" fmla="*/ 2626468 h 2832186"/>
              <a:gd name="connsiteX73" fmla="*/ 369651 w 4640094"/>
              <a:gd name="connsiteY73" fmla="*/ 2665378 h 2832186"/>
              <a:gd name="connsiteX74" fmla="*/ 321013 w 4640094"/>
              <a:gd name="connsiteY74" fmla="*/ 2694561 h 2832186"/>
              <a:gd name="connsiteX75" fmla="*/ 243192 w 4640094"/>
              <a:gd name="connsiteY75" fmla="*/ 2733472 h 2832186"/>
              <a:gd name="connsiteX76" fmla="*/ 214009 w 4640094"/>
              <a:gd name="connsiteY76" fmla="*/ 2752927 h 2832186"/>
              <a:gd name="connsiteX77" fmla="*/ 175098 w 4640094"/>
              <a:gd name="connsiteY77" fmla="*/ 2762655 h 2832186"/>
              <a:gd name="connsiteX78" fmla="*/ 145915 w 4640094"/>
              <a:gd name="connsiteY78" fmla="*/ 2772382 h 2832186"/>
              <a:gd name="connsiteX79" fmla="*/ 145915 w 4640094"/>
              <a:gd name="connsiteY79" fmla="*/ 2704289 h 2832186"/>
              <a:gd name="connsiteX80" fmla="*/ 165370 w 4640094"/>
              <a:gd name="connsiteY80" fmla="*/ 2645923 h 2832186"/>
              <a:gd name="connsiteX81" fmla="*/ 136187 w 4640094"/>
              <a:gd name="connsiteY81" fmla="*/ 2665378 h 2832186"/>
              <a:gd name="connsiteX82" fmla="*/ 116732 w 4640094"/>
              <a:gd name="connsiteY82" fmla="*/ 2684834 h 2832186"/>
              <a:gd name="connsiteX83" fmla="*/ 58366 w 4640094"/>
              <a:gd name="connsiteY83" fmla="*/ 2723744 h 2832186"/>
              <a:gd name="connsiteX84" fmla="*/ 0 w 4640094"/>
              <a:gd name="connsiteY84" fmla="*/ 2791838 h 2832186"/>
              <a:gd name="connsiteX85" fmla="*/ 107004 w 4640094"/>
              <a:gd name="connsiteY85" fmla="*/ 2821021 h 2832186"/>
              <a:gd name="connsiteX86" fmla="*/ 145915 w 4640094"/>
              <a:gd name="connsiteY86" fmla="*/ 2830748 h 2832186"/>
              <a:gd name="connsiteX87" fmla="*/ 233464 w 4640094"/>
              <a:gd name="connsiteY87" fmla="*/ 2811293 h 2832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</a:cxnLst>
            <a:rect l="l" t="t" r="r" b="b"/>
            <a:pathLst>
              <a:path w="4640094" h="2832186">
                <a:moveTo>
                  <a:pt x="4640094" y="0"/>
                </a:moveTo>
                <a:cubicBezTo>
                  <a:pt x="4588213" y="87549"/>
                  <a:pt x="4541527" y="178392"/>
                  <a:pt x="4484451" y="262646"/>
                </a:cubicBezTo>
                <a:cubicBezTo>
                  <a:pt x="4472806" y="279836"/>
                  <a:pt x="4451438" y="287885"/>
                  <a:pt x="4435813" y="301557"/>
                </a:cubicBezTo>
                <a:cubicBezTo>
                  <a:pt x="4425460" y="310616"/>
                  <a:pt x="4415583" y="320295"/>
                  <a:pt x="4406630" y="330740"/>
                </a:cubicBezTo>
                <a:cubicBezTo>
                  <a:pt x="4396079" y="343050"/>
                  <a:pt x="4389648" y="358975"/>
                  <a:pt x="4377447" y="369651"/>
                </a:cubicBezTo>
                <a:cubicBezTo>
                  <a:pt x="4363218" y="382101"/>
                  <a:pt x="4345022" y="389106"/>
                  <a:pt x="4328809" y="398834"/>
                </a:cubicBezTo>
                <a:cubicBezTo>
                  <a:pt x="4297102" y="438467"/>
                  <a:pt x="4288092" y="453400"/>
                  <a:pt x="4250987" y="486382"/>
                </a:cubicBezTo>
                <a:cubicBezTo>
                  <a:pt x="4235469" y="500176"/>
                  <a:pt x="4217782" y="511404"/>
                  <a:pt x="4202349" y="525293"/>
                </a:cubicBezTo>
                <a:cubicBezTo>
                  <a:pt x="4144111" y="577707"/>
                  <a:pt x="4167013" y="569483"/>
                  <a:pt x="4105072" y="612842"/>
                </a:cubicBezTo>
                <a:cubicBezTo>
                  <a:pt x="4089583" y="623685"/>
                  <a:pt x="4070959" y="629921"/>
                  <a:pt x="4056434" y="642025"/>
                </a:cubicBezTo>
                <a:cubicBezTo>
                  <a:pt x="4031774" y="662575"/>
                  <a:pt x="4014020" y="690859"/>
                  <a:pt x="3988340" y="710119"/>
                </a:cubicBezTo>
                <a:cubicBezTo>
                  <a:pt x="3975370" y="719847"/>
                  <a:pt x="3960894" y="727838"/>
                  <a:pt x="3949430" y="739302"/>
                </a:cubicBezTo>
                <a:cubicBezTo>
                  <a:pt x="3941163" y="747569"/>
                  <a:pt x="3938241" y="760218"/>
                  <a:pt x="3929974" y="768485"/>
                </a:cubicBezTo>
                <a:cubicBezTo>
                  <a:pt x="3918510" y="779949"/>
                  <a:pt x="3903373" y="787117"/>
                  <a:pt x="3891064" y="797668"/>
                </a:cubicBezTo>
                <a:cubicBezTo>
                  <a:pt x="3835854" y="844991"/>
                  <a:pt x="3890812" y="812386"/>
                  <a:pt x="3822970" y="846306"/>
                </a:cubicBezTo>
                <a:cubicBezTo>
                  <a:pt x="3816485" y="856034"/>
                  <a:pt x="3812313" y="867790"/>
                  <a:pt x="3803515" y="875489"/>
                </a:cubicBezTo>
                <a:cubicBezTo>
                  <a:pt x="3803509" y="875494"/>
                  <a:pt x="3730561" y="924125"/>
                  <a:pt x="3715966" y="933855"/>
                </a:cubicBezTo>
                <a:cubicBezTo>
                  <a:pt x="3715947" y="933868"/>
                  <a:pt x="3657600" y="972765"/>
                  <a:pt x="3657600" y="972765"/>
                </a:cubicBezTo>
                <a:cubicBezTo>
                  <a:pt x="3641567" y="982786"/>
                  <a:pt x="3625175" y="992220"/>
                  <a:pt x="3608962" y="1001948"/>
                </a:cubicBezTo>
                <a:cubicBezTo>
                  <a:pt x="3592749" y="1011676"/>
                  <a:pt x="3577234" y="1022675"/>
                  <a:pt x="3560323" y="1031131"/>
                </a:cubicBezTo>
                <a:cubicBezTo>
                  <a:pt x="3547353" y="1037616"/>
                  <a:pt x="3534003" y="1043392"/>
                  <a:pt x="3521413" y="1050587"/>
                </a:cubicBezTo>
                <a:cubicBezTo>
                  <a:pt x="3425196" y="1105569"/>
                  <a:pt x="3570867" y="1030725"/>
                  <a:pt x="3453319" y="1089497"/>
                </a:cubicBezTo>
                <a:cubicBezTo>
                  <a:pt x="3408713" y="1134106"/>
                  <a:pt x="3465622" y="1081295"/>
                  <a:pt x="3394953" y="1128408"/>
                </a:cubicBezTo>
                <a:cubicBezTo>
                  <a:pt x="3377678" y="1139925"/>
                  <a:pt x="3364119" y="1156637"/>
                  <a:pt x="3346315" y="1167319"/>
                </a:cubicBezTo>
                <a:cubicBezTo>
                  <a:pt x="3315228" y="1185971"/>
                  <a:pt x="3281464" y="1199744"/>
                  <a:pt x="3249038" y="1215957"/>
                </a:cubicBezTo>
                <a:cubicBezTo>
                  <a:pt x="3236068" y="1222442"/>
                  <a:pt x="3223885" y="1230826"/>
                  <a:pt x="3210128" y="1235412"/>
                </a:cubicBezTo>
                <a:cubicBezTo>
                  <a:pt x="3190673" y="1241897"/>
                  <a:pt x="3170432" y="1246382"/>
                  <a:pt x="3151762" y="1254868"/>
                </a:cubicBezTo>
                <a:cubicBezTo>
                  <a:pt x="3025433" y="1312291"/>
                  <a:pt x="3158425" y="1265618"/>
                  <a:pt x="3073940" y="1293778"/>
                </a:cubicBezTo>
                <a:cubicBezTo>
                  <a:pt x="2990300" y="1349540"/>
                  <a:pt x="3096127" y="1282684"/>
                  <a:pt x="3015574" y="1322961"/>
                </a:cubicBezTo>
                <a:cubicBezTo>
                  <a:pt x="2940146" y="1360676"/>
                  <a:pt x="3030561" y="1327695"/>
                  <a:pt x="2957209" y="1352144"/>
                </a:cubicBezTo>
                <a:cubicBezTo>
                  <a:pt x="2932810" y="1370443"/>
                  <a:pt x="2883881" y="1408264"/>
                  <a:pt x="2859932" y="1420238"/>
                </a:cubicBezTo>
                <a:cubicBezTo>
                  <a:pt x="2847974" y="1426217"/>
                  <a:pt x="2833991" y="1426723"/>
                  <a:pt x="2821021" y="1429965"/>
                </a:cubicBezTo>
                <a:cubicBezTo>
                  <a:pt x="2808051" y="1439693"/>
                  <a:pt x="2796612" y="1451898"/>
                  <a:pt x="2782111" y="1459148"/>
                </a:cubicBezTo>
                <a:cubicBezTo>
                  <a:pt x="2558964" y="1570721"/>
                  <a:pt x="2729329" y="1476303"/>
                  <a:pt x="2558374" y="1546697"/>
                </a:cubicBezTo>
                <a:cubicBezTo>
                  <a:pt x="2531556" y="1557740"/>
                  <a:pt x="2507371" y="1574565"/>
                  <a:pt x="2480553" y="1585608"/>
                </a:cubicBezTo>
                <a:cubicBezTo>
                  <a:pt x="2358961" y="1635676"/>
                  <a:pt x="2431486" y="1594646"/>
                  <a:pt x="2344366" y="1634246"/>
                </a:cubicBezTo>
                <a:cubicBezTo>
                  <a:pt x="2324564" y="1643247"/>
                  <a:pt x="2306635" y="1656550"/>
                  <a:pt x="2286000" y="1663429"/>
                </a:cubicBezTo>
                <a:cubicBezTo>
                  <a:pt x="2267288" y="1669666"/>
                  <a:pt x="2246769" y="1668373"/>
                  <a:pt x="2227634" y="1673157"/>
                </a:cubicBezTo>
                <a:cubicBezTo>
                  <a:pt x="2207739" y="1678131"/>
                  <a:pt x="2188723" y="1686127"/>
                  <a:pt x="2169268" y="1692612"/>
                </a:cubicBezTo>
                <a:cubicBezTo>
                  <a:pt x="2149813" y="1705582"/>
                  <a:pt x="2130952" y="1719493"/>
                  <a:pt x="2110902" y="1731523"/>
                </a:cubicBezTo>
                <a:cubicBezTo>
                  <a:pt x="2098468" y="1738984"/>
                  <a:pt x="2084289" y="1743293"/>
                  <a:pt x="2071992" y="1750978"/>
                </a:cubicBezTo>
                <a:cubicBezTo>
                  <a:pt x="2058244" y="1759571"/>
                  <a:pt x="2047582" y="1772910"/>
                  <a:pt x="2033081" y="1780161"/>
                </a:cubicBezTo>
                <a:cubicBezTo>
                  <a:pt x="2014738" y="1789332"/>
                  <a:pt x="1991779" y="1788241"/>
                  <a:pt x="1974715" y="1799617"/>
                </a:cubicBezTo>
                <a:cubicBezTo>
                  <a:pt x="1903615" y="1847016"/>
                  <a:pt x="1993015" y="1789160"/>
                  <a:pt x="1906621" y="1838527"/>
                </a:cubicBezTo>
                <a:cubicBezTo>
                  <a:pt x="1896470" y="1844327"/>
                  <a:pt x="1887895" y="1852754"/>
                  <a:pt x="1877438" y="1857982"/>
                </a:cubicBezTo>
                <a:cubicBezTo>
                  <a:pt x="1868267" y="1862568"/>
                  <a:pt x="1857856" y="1864110"/>
                  <a:pt x="1848255" y="1867710"/>
                </a:cubicBezTo>
                <a:cubicBezTo>
                  <a:pt x="1831905" y="1873841"/>
                  <a:pt x="1815513" y="1879939"/>
                  <a:pt x="1799617" y="1887165"/>
                </a:cubicBezTo>
                <a:cubicBezTo>
                  <a:pt x="1779815" y="1896166"/>
                  <a:pt x="1761329" y="1907982"/>
                  <a:pt x="1741251" y="1916348"/>
                </a:cubicBezTo>
                <a:cubicBezTo>
                  <a:pt x="1722321" y="1924236"/>
                  <a:pt x="1701926" y="1928188"/>
                  <a:pt x="1682885" y="1935804"/>
                </a:cubicBezTo>
                <a:cubicBezTo>
                  <a:pt x="1669421" y="1941190"/>
                  <a:pt x="1657225" y="1949370"/>
                  <a:pt x="1643974" y="1955259"/>
                </a:cubicBezTo>
                <a:cubicBezTo>
                  <a:pt x="1628017" y="1962351"/>
                  <a:pt x="1611159" y="1967330"/>
                  <a:pt x="1595336" y="1974714"/>
                </a:cubicBezTo>
                <a:cubicBezTo>
                  <a:pt x="1562484" y="1990045"/>
                  <a:pt x="1533609" y="2016244"/>
                  <a:pt x="1498060" y="2023353"/>
                </a:cubicBezTo>
                <a:lnTo>
                  <a:pt x="1449421" y="2033080"/>
                </a:lnTo>
                <a:cubicBezTo>
                  <a:pt x="1439693" y="2039565"/>
                  <a:pt x="1430695" y="2047307"/>
                  <a:pt x="1420238" y="2052536"/>
                </a:cubicBezTo>
                <a:cubicBezTo>
                  <a:pt x="1411067" y="2057122"/>
                  <a:pt x="1399587" y="2056575"/>
                  <a:pt x="1391055" y="2062263"/>
                </a:cubicBezTo>
                <a:cubicBezTo>
                  <a:pt x="1379608" y="2069894"/>
                  <a:pt x="1373538" y="2084155"/>
                  <a:pt x="1361872" y="2091446"/>
                </a:cubicBezTo>
                <a:cubicBezTo>
                  <a:pt x="1347065" y="2100701"/>
                  <a:pt x="1329191" y="2103810"/>
                  <a:pt x="1313234" y="2110902"/>
                </a:cubicBezTo>
                <a:cubicBezTo>
                  <a:pt x="1299983" y="2116792"/>
                  <a:pt x="1287293" y="2123872"/>
                  <a:pt x="1274323" y="2130357"/>
                </a:cubicBezTo>
                <a:cubicBezTo>
                  <a:pt x="1216866" y="2187814"/>
                  <a:pt x="1276776" y="2137914"/>
                  <a:pt x="1206230" y="2169268"/>
                </a:cubicBezTo>
                <a:cubicBezTo>
                  <a:pt x="1188953" y="2176947"/>
                  <a:pt x="1174275" y="2189554"/>
                  <a:pt x="1157592" y="2198451"/>
                </a:cubicBezTo>
                <a:cubicBezTo>
                  <a:pt x="1125604" y="2215511"/>
                  <a:pt x="1092741" y="2230876"/>
                  <a:pt x="1060315" y="2247089"/>
                </a:cubicBezTo>
                <a:cubicBezTo>
                  <a:pt x="1060310" y="2247091"/>
                  <a:pt x="982498" y="2285996"/>
                  <a:pt x="982494" y="2286000"/>
                </a:cubicBezTo>
                <a:cubicBezTo>
                  <a:pt x="964398" y="2304095"/>
                  <a:pt x="958397" y="2312639"/>
                  <a:pt x="933855" y="2324910"/>
                </a:cubicBezTo>
                <a:cubicBezTo>
                  <a:pt x="924684" y="2329496"/>
                  <a:pt x="913636" y="2329658"/>
                  <a:pt x="904672" y="2334638"/>
                </a:cubicBezTo>
                <a:cubicBezTo>
                  <a:pt x="884232" y="2345993"/>
                  <a:pt x="862839" y="2357014"/>
                  <a:pt x="846306" y="2373548"/>
                </a:cubicBezTo>
                <a:cubicBezTo>
                  <a:pt x="828209" y="2391646"/>
                  <a:pt x="822213" y="2400187"/>
                  <a:pt x="797668" y="2412459"/>
                </a:cubicBezTo>
                <a:cubicBezTo>
                  <a:pt x="788497" y="2417045"/>
                  <a:pt x="778213" y="2418944"/>
                  <a:pt x="768485" y="2422187"/>
                </a:cubicBezTo>
                <a:cubicBezTo>
                  <a:pt x="746370" y="2444302"/>
                  <a:pt x="728468" y="2464955"/>
                  <a:pt x="700392" y="2480553"/>
                </a:cubicBezTo>
                <a:cubicBezTo>
                  <a:pt x="685128" y="2489033"/>
                  <a:pt x="667017" y="2491528"/>
                  <a:pt x="651753" y="2500008"/>
                </a:cubicBezTo>
                <a:cubicBezTo>
                  <a:pt x="637581" y="2507881"/>
                  <a:pt x="626036" y="2519768"/>
                  <a:pt x="612843" y="2529191"/>
                </a:cubicBezTo>
                <a:cubicBezTo>
                  <a:pt x="603330" y="2535986"/>
                  <a:pt x="593924" y="2543048"/>
                  <a:pt x="583660" y="2548646"/>
                </a:cubicBezTo>
                <a:cubicBezTo>
                  <a:pt x="515308" y="2585929"/>
                  <a:pt x="526761" y="2580582"/>
                  <a:pt x="476655" y="2597285"/>
                </a:cubicBezTo>
                <a:cubicBezTo>
                  <a:pt x="470170" y="2607013"/>
                  <a:pt x="466181" y="2618984"/>
                  <a:pt x="457200" y="2626468"/>
                </a:cubicBezTo>
                <a:cubicBezTo>
                  <a:pt x="444617" y="2636953"/>
                  <a:pt x="381243" y="2660741"/>
                  <a:pt x="369651" y="2665378"/>
                </a:cubicBezTo>
                <a:cubicBezTo>
                  <a:pt x="335415" y="2699616"/>
                  <a:pt x="367316" y="2673514"/>
                  <a:pt x="321013" y="2694561"/>
                </a:cubicBezTo>
                <a:cubicBezTo>
                  <a:pt x="294610" y="2706562"/>
                  <a:pt x="267323" y="2717385"/>
                  <a:pt x="243192" y="2733472"/>
                </a:cubicBezTo>
                <a:cubicBezTo>
                  <a:pt x="233464" y="2739957"/>
                  <a:pt x="224755" y="2748322"/>
                  <a:pt x="214009" y="2752927"/>
                </a:cubicBezTo>
                <a:cubicBezTo>
                  <a:pt x="201720" y="2758193"/>
                  <a:pt x="187953" y="2758982"/>
                  <a:pt x="175098" y="2762655"/>
                </a:cubicBezTo>
                <a:cubicBezTo>
                  <a:pt x="165239" y="2765472"/>
                  <a:pt x="155643" y="2769140"/>
                  <a:pt x="145915" y="2772382"/>
                </a:cubicBezTo>
                <a:cubicBezTo>
                  <a:pt x="132945" y="2733474"/>
                  <a:pt x="132414" y="2749291"/>
                  <a:pt x="145915" y="2704289"/>
                </a:cubicBezTo>
                <a:cubicBezTo>
                  <a:pt x="151808" y="2684646"/>
                  <a:pt x="182434" y="2634548"/>
                  <a:pt x="165370" y="2645923"/>
                </a:cubicBezTo>
                <a:cubicBezTo>
                  <a:pt x="155642" y="2652408"/>
                  <a:pt x="145316" y="2658075"/>
                  <a:pt x="136187" y="2665378"/>
                </a:cubicBezTo>
                <a:cubicBezTo>
                  <a:pt x="129025" y="2671107"/>
                  <a:pt x="124069" y="2679331"/>
                  <a:pt x="116732" y="2684834"/>
                </a:cubicBezTo>
                <a:cubicBezTo>
                  <a:pt x="98026" y="2698863"/>
                  <a:pt x="74900" y="2707210"/>
                  <a:pt x="58366" y="2723744"/>
                </a:cubicBezTo>
                <a:cubicBezTo>
                  <a:pt x="11188" y="2770922"/>
                  <a:pt x="29630" y="2747393"/>
                  <a:pt x="0" y="2791838"/>
                </a:cubicBezTo>
                <a:cubicBezTo>
                  <a:pt x="54546" y="2810019"/>
                  <a:pt x="19246" y="2799081"/>
                  <a:pt x="107004" y="2821021"/>
                </a:cubicBezTo>
                <a:lnTo>
                  <a:pt x="145915" y="2830748"/>
                </a:lnTo>
                <a:cubicBezTo>
                  <a:pt x="236687" y="2820663"/>
                  <a:pt x="233464" y="2850384"/>
                  <a:pt x="233464" y="2811293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Freeform 13"/>
          <p:cNvSpPr/>
          <p:nvPr/>
        </p:nvSpPr>
        <p:spPr bwMode="auto">
          <a:xfrm>
            <a:off x="544749" y="2889115"/>
            <a:ext cx="2801566" cy="2159540"/>
          </a:xfrm>
          <a:custGeom>
            <a:avLst/>
            <a:gdLst>
              <a:gd name="connsiteX0" fmla="*/ 2704289 w 2801566"/>
              <a:gd name="connsiteY0" fmla="*/ 0 h 2159540"/>
              <a:gd name="connsiteX1" fmla="*/ 2752928 w 2801566"/>
              <a:gd name="connsiteY1" fmla="*/ 19455 h 2159540"/>
              <a:gd name="connsiteX2" fmla="*/ 2791838 w 2801566"/>
              <a:gd name="connsiteY2" fmla="*/ 77821 h 2159540"/>
              <a:gd name="connsiteX3" fmla="*/ 2801566 w 2801566"/>
              <a:gd name="connsiteY3" fmla="*/ 116732 h 2159540"/>
              <a:gd name="connsiteX4" fmla="*/ 2782111 w 2801566"/>
              <a:gd name="connsiteY4" fmla="*/ 252919 h 2159540"/>
              <a:gd name="connsiteX5" fmla="*/ 2762655 w 2801566"/>
              <a:gd name="connsiteY5" fmla="*/ 291830 h 2159540"/>
              <a:gd name="connsiteX6" fmla="*/ 2704289 w 2801566"/>
              <a:gd name="connsiteY6" fmla="*/ 350196 h 2159540"/>
              <a:gd name="connsiteX7" fmla="*/ 2665379 w 2801566"/>
              <a:gd name="connsiteY7" fmla="*/ 379379 h 2159540"/>
              <a:gd name="connsiteX8" fmla="*/ 2616740 w 2801566"/>
              <a:gd name="connsiteY8" fmla="*/ 428017 h 2159540"/>
              <a:gd name="connsiteX9" fmla="*/ 2558374 w 2801566"/>
              <a:gd name="connsiteY9" fmla="*/ 466928 h 2159540"/>
              <a:gd name="connsiteX10" fmla="*/ 2538919 w 2801566"/>
              <a:gd name="connsiteY10" fmla="*/ 496111 h 2159540"/>
              <a:gd name="connsiteX11" fmla="*/ 2509736 w 2801566"/>
              <a:gd name="connsiteY11" fmla="*/ 505838 h 2159540"/>
              <a:gd name="connsiteX12" fmla="*/ 2461098 w 2801566"/>
              <a:gd name="connsiteY12" fmla="*/ 535021 h 2159540"/>
              <a:gd name="connsiteX13" fmla="*/ 2431915 w 2801566"/>
              <a:gd name="connsiteY13" fmla="*/ 544749 h 2159540"/>
              <a:gd name="connsiteX14" fmla="*/ 2383277 w 2801566"/>
              <a:gd name="connsiteY14" fmla="*/ 564204 h 2159540"/>
              <a:gd name="connsiteX15" fmla="*/ 2334638 w 2801566"/>
              <a:gd name="connsiteY15" fmla="*/ 593387 h 2159540"/>
              <a:gd name="connsiteX16" fmla="*/ 2305455 w 2801566"/>
              <a:gd name="connsiteY16" fmla="*/ 612842 h 2159540"/>
              <a:gd name="connsiteX17" fmla="*/ 2247089 w 2801566"/>
              <a:gd name="connsiteY17" fmla="*/ 632298 h 2159540"/>
              <a:gd name="connsiteX18" fmla="*/ 2159540 w 2801566"/>
              <a:gd name="connsiteY18" fmla="*/ 661481 h 2159540"/>
              <a:gd name="connsiteX19" fmla="*/ 2071991 w 2801566"/>
              <a:gd name="connsiteY19" fmla="*/ 700391 h 2159540"/>
              <a:gd name="connsiteX20" fmla="*/ 1974715 w 2801566"/>
              <a:gd name="connsiteY20" fmla="*/ 729574 h 2159540"/>
              <a:gd name="connsiteX21" fmla="*/ 1916349 w 2801566"/>
              <a:gd name="connsiteY21" fmla="*/ 749030 h 2159540"/>
              <a:gd name="connsiteX22" fmla="*/ 1838528 w 2801566"/>
              <a:gd name="connsiteY22" fmla="*/ 768485 h 2159540"/>
              <a:gd name="connsiteX23" fmla="*/ 1721796 w 2801566"/>
              <a:gd name="connsiteY23" fmla="*/ 807396 h 2159540"/>
              <a:gd name="connsiteX24" fmla="*/ 1653702 w 2801566"/>
              <a:gd name="connsiteY24" fmla="*/ 826851 h 2159540"/>
              <a:gd name="connsiteX25" fmla="*/ 1585608 w 2801566"/>
              <a:gd name="connsiteY25" fmla="*/ 865762 h 2159540"/>
              <a:gd name="connsiteX26" fmla="*/ 1488332 w 2801566"/>
              <a:gd name="connsiteY26" fmla="*/ 904672 h 2159540"/>
              <a:gd name="connsiteX27" fmla="*/ 1449421 w 2801566"/>
              <a:gd name="connsiteY27" fmla="*/ 924128 h 2159540"/>
              <a:gd name="connsiteX28" fmla="*/ 1332689 w 2801566"/>
              <a:gd name="connsiteY28" fmla="*/ 963038 h 2159540"/>
              <a:gd name="connsiteX29" fmla="*/ 1264596 w 2801566"/>
              <a:gd name="connsiteY29" fmla="*/ 972766 h 2159540"/>
              <a:gd name="connsiteX30" fmla="*/ 1177047 w 2801566"/>
              <a:gd name="connsiteY30" fmla="*/ 1001949 h 2159540"/>
              <a:gd name="connsiteX31" fmla="*/ 1108953 w 2801566"/>
              <a:gd name="connsiteY31" fmla="*/ 1011676 h 2159540"/>
              <a:gd name="connsiteX32" fmla="*/ 1060315 w 2801566"/>
              <a:gd name="connsiteY32" fmla="*/ 1031132 h 2159540"/>
              <a:gd name="connsiteX33" fmla="*/ 953311 w 2801566"/>
              <a:gd name="connsiteY33" fmla="*/ 1050587 h 2159540"/>
              <a:gd name="connsiteX34" fmla="*/ 924128 w 2801566"/>
              <a:gd name="connsiteY34" fmla="*/ 1070042 h 2159540"/>
              <a:gd name="connsiteX35" fmla="*/ 856034 w 2801566"/>
              <a:gd name="connsiteY35" fmla="*/ 1089498 h 2159540"/>
              <a:gd name="connsiteX36" fmla="*/ 768485 w 2801566"/>
              <a:gd name="connsiteY36" fmla="*/ 1128408 h 2159540"/>
              <a:gd name="connsiteX37" fmla="*/ 680936 w 2801566"/>
              <a:gd name="connsiteY37" fmla="*/ 1157591 h 2159540"/>
              <a:gd name="connsiteX38" fmla="*/ 651753 w 2801566"/>
              <a:gd name="connsiteY38" fmla="*/ 1177047 h 2159540"/>
              <a:gd name="connsiteX39" fmla="*/ 593387 w 2801566"/>
              <a:gd name="connsiteY39" fmla="*/ 1186774 h 2159540"/>
              <a:gd name="connsiteX40" fmla="*/ 554477 w 2801566"/>
              <a:gd name="connsiteY40" fmla="*/ 1196502 h 2159540"/>
              <a:gd name="connsiteX41" fmla="*/ 466928 w 2801566"/>
              <a:gd name="connsiteY41" fmla="*/ 1245140 h 2159540"/>
              <a:gd name="connsiteX42" fmla="*/ 437745 w 2801566"/>
              <a:gd name="connsiteY42" fmla="*/ 1264596 h 2159540"/>
              <a:gd name="connsiteX43" fmla="*/ 379379 w 2801566"/>
              <a:gd name="connsiteY43" fmla="*/ 1284051 h 2159540"/>
              <a:gd name="connsiteX44" fmla="*/ 330740 w 2801566"/>
              <a:gd name="connsiteY44" fmla="*/ 1313234 h 2159540"/>
              <a:gd name="connsiteX45" fmla="*/ 243191 w 2801566"/>
              <a:gd name="connsiteY45" fmla="*/ 1361872 h 2159540"/>
              <a:gd name="connsiteX46" fmla="*/ 223736 w 2801566"/>
              <a:gd name="connsiteY46" fmla="*/ 1381328 h 2159540"/>
              <a:gd name="connsiteX47" fmla="*/ 165370 w 2801566"/>
              <a:gd name="connsiteY47" fmla="*/ 1420238 h 2159540"/>
              <a:gd name="connsiteX48" fmla="*/ 136187 w 2801566"/>
              <a:gd name="connsiteY48" fmla="*/ 1449421 h 2159540"/>
              <a:gd name="connsiteX49" fmla="*/ 87549 w 2801566"/>
              <a:gd name="connsiteY49" fmla="*/ 1507787 h 2159540"/>
              <a:gd name="connsiteX50" fmla="*/ 68094 w 2801566"/>
              <a:gd name="connsiteY50" fmla="*/ 1546698 h 2159540"/>
              <a:gd name="connsiteX51" fmla="*/ 38911 w 2801566"/>
              <a:gd name="connsiteY51" fmla="*/ 1575881 h 2159540"/>
              <a:gd name="connsiteX52" fmla="*/ 19455 w 2801566"/>
              <a:gd name="connsiteY52" fmla="*/ 1634247 h 2159540"/>
              <a:gd name="connsiteX53" fmla="*/ 0 w 2801566"/>
              <a:gd name="connsiteY53" fmla="*/ 1702340 h 2159540"/>
              <a:gd name="connsiteX54" fmla="*/ 19455 w 2801566"/>
              <a:gd name="connsiteY54" fmla="*/ 1828800 h 2159540"/>
              <a:gd name="connsiteX55" fmla="*/ 29183 w 2801566"/>
              <a:gd name="connsiteY55" fmla="*/ 1857983 h 2159540"/>
              <a:gd name="connsiteX56" fmla="*/ 68094 w 2801566"/>
              <a:gd name="connsiteY56" fmla="*/ 1906621 h 2159540"/>
              <a:gd name="connsiteX57" fmla="*/ 107004 w 2801566"/>
              <a:gd name="connsiteY57" fmla="*/ 1945532 h 2159540"/>
              <a:gd name="connsiteX58" fmla="*/ 165370 w 2801566"/>
              <a:gd name="connsiteY58" fmla="*/ 1984442 h 2159540"/>
              <a:gd name="connsiteX59" fmla="*/ 194553 w 2801566"/>
              <a:gd name="connsiteY59" fmla="*/ 2003898 h 2159540"/>
              <a:gd name="connsiteX60" fmla="*/ 223736 w 2801566"/>
              <a:gd name="connsiteY60" fmla="*/ 2013625 h 2159540"/>
              <a:gd name="connsiteX61" fmla="*/ 272374 w 2801566"/>
              <a:gd name="connsiteY61" fmla="*/ 2052536 h 2159540"/>
              <a:gd name="connsiteX62" fmla="*/ 330740 w 2801566"/>
              <a:gd name="connsiteY62" fmla="*/ 2071991 h 2159540"/>
              <a:gd name="connsiteX63" fmla="*/ 359923 w 2801566"/>
              <a:gd name="connsiteY63" fmla="*/ 2081719 h 2159540"/>
              <a:gd name="connsiteX64" fmla="*/ 583660 w 2801566"/>
              <a:gd name="connsiteY64" fmla="*/ 2052536 h 2159540"/>
              <a:gd name="connsiteX65" fmla="*/ 554477 w 2801566"/>
              <a:gd name="connsiteY65" fmla="*/ 2042808 h 2159540"/>
              <a:gd name="connsiteX66" fmla="*/ 535021 w 2801566"/>
              <a:gd name="connsiteY66" fmla="*/ 2023353 h 2159540"/>
              <a:gd name="connsiteX67" fmla="*/ 573932 w 2801566"/>
              <a:gd name="connsiteY67" fmla="*/ 2013625 h 2159540"/>
              <a:gd name="connsiteX68" fmla="*/ 622570 w 2801566"/>
              <a:gd name="connsiteY68" fmla="*/ 2062264 h 2159540"/>
              <a:gd name="connsiteX69" fmla="*/ 612842 w 2801566"/>
              <a:gd name="connsiteY69" fmla="*/ 2101174 h 2159540"/>
              <a:gd name="connsiteX70" fmla="*/ 564204 w 2801566"/>
              <a:gd name="connsiteY70" fmla="*/ 2159540 h 2159540"/>
              <a:gd name="connsiteX71" fmla="*/ 554477 w 2801566"/>
              <a:gd name="connsiteY71" fmla="*/ 2110902 h 215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801566" h="2159540">
                <a:moveTo>
                  <a:pt x="2704289" y="0"/>
                </a:moveTo>
                <a:cubicBezTo>
                  <a:pt x="2720502" y="6485"/>
                  <a:pt x="2739877" y="7854"/>
                  <a:pt x="2752928" y="19455"/>
                </a:cubicBezTo>
                <a:cubicBezTo>
                  <a:pt x="2770404" y="34989"/>
                  <a:pt x="2791838" y="77821"/>
                  <a:pt x="2791838" y="77821"/>
                </a:cubicBezTo>
                <a:cubicBezTo>
                  <a:pt x="2795081" y="90791"/>
                  <a:pt x="2801566" y="103362"/>
                  <a:pt x="2801566" y="116732"/>
                </a:cubicBezTo>
                <a:cubicBezTo>
                  <a:pt x="2801566" y="140514"/>
                  <a:pt x="2795204" y="218004"/>
                  <a:pt x="2782111" y="252919"/>
                </a:cubicBezTo>
                <a:cubicBezTo>
                  <a:pt x="2777019" y="266497"/>
                  <a:pt x="2771714" y="280506"/>
                  <a:pt x="2762655" y="291830"/>
                </a:cubicBezTo>
                <a:cubicBezTo>
                  <a:pt x="2745467" y="313315"/>
                  <a:pt x="2726300" y="333687"/>
                  <a:pt x="2704289" y="350196"/>
                </a:cubicBezTo>
                <a:cubicBezTo>
                  <a:pt x="2691319" y="359924"/>
                  <a:pt x="2677496" y="368608"/>
                  <a:pt x="2665379" y="379379"/>
                </a:cubicBezTo>
                <a:cubicBezTo>
                  <a:pt x="2648242" y="394612"/>
                  <a:pt x="2635818" y="415299"/>
                  <a:pt x="2616740" y="428017"/>
                </a:cubicBezTo>
                <a:lnTo>
                  <a:pt x="2558374" y="466928"/>
                </a:lnTo>
                <a:cubicBezTo>
                  <a:pt x="2551889" y="476656"/>
                  <a:pt x="2548048" y="488808"/>
                  <a:pt x="2538919" y="496111"/>
                </a:cubicBezTo>
                <a:cubicBezTo>
                  <a:pt x="2530912" y="502516"/>
                  <a:pt x="2518907" y="501252"/>
                  <a:pt x="2509736" y="505838"/>
                </a:cubicBezTo>
                <a:cubicBezTo>
                  <a:pt x="2492825" y="514293"/>
                  <a:pt x="2478009" y="526565"/>
                  <a:pt x="2461098" y="535021"/>
                </a:cubicBezTo>
                <a:cubicBezTo>
                  <a:pt x="2451927" y="539607"/>
                  <a:pt x="2441516" y="541149"/>
                  <a:pt x="2431915" y="544749"/>
                </a:cubicBezTo>
                <a:cubicBezTo>
                  <a:pt x="2415565" y="550880"/>
                  <a:pt x="2398895" y="556395"/>
                  <a:pt x="2383277" y="564204"/>
                </a:cubicBezTo>
                <a:cubicBezTo>
                  <a:pt x="2366366" y="572660"/>
                  <a:pt x="2350671" y="583366"/>
                  <a:pt x="2334638" y="593387"/>
                </a:cubicBezTo>
                <a:cubicBezTo>
                  <a:pt x="2324724" y="599583"/>
                  <a:pt x="2316138" y="608094"/>
                  <a:pt x="2305455" y="612842"/>
                </a:cubicBezTo>
                <a:cubicBezTo>
                  <a:pt x="2286715" y="621171"/>
                  <a:pt x="2266130" y="624681"/>
                  <a:pt x="2247089" y="632298"/>
                </a:cubicBezTo>
                <a:cubicBezTo>
                  <a:pt x="2166543" y="664517"/>
                  <a:pt x="2253010" y="642787"/>
                  <a:pt x="2159540" y="661481"/>
                </a:cubicBezTo>
                <a:cubicBezTo>
                  <a:pt x="2103392" y="698912"/>
                  <a:pt x="2158817" y="665660"/>
                  <a:pt x="2071991" y="700391"/>
                </a:cubicBezTo>
                <a:cubicBezTo>
                  <a:pt x="1991201" y="732708"/>
                  <a:pt x="2080354" y="711969"/>
                  <a:pt x="1974715" y="729574"/>
                </a:cubicBezTo>
                <a:cubicBezTo>
                  <a:pt x="1955260" y="736059"/>
                  <a:pt x="1936068" y="743396"/>
                  <a:pt x="1916349" y="749030"/>
                </a:cubicBezTo>
                <a:cubicBezTo>
                  <a:pt x="1890639" y="756376"/>
                  <a:pt x="1864139" y="760802"/>
                  <a:pt x="1838528" y="768485"/>
                </a:cubicBezTo>
                <a:cubicBezTo>
                  <a:pt x="1799242" y="780271"/>
                  <a:pt x="1761233" y="796128"/>
                  <a:pt x="1721796" y="807396"/>
                </a:cubicBezTo>
                <a:cubicBezTo>
                  <a:pt x="1699098" y="813881"/>
                  <a:pt x="1675887" y="818784"/>
                  <a:pt x="1653702" y="826851"/>
                </a:cubicBezTo>
                <a:cubicBezTo>
                  <a:pt x="1565891" y="858782"/>
                  <a:pt x="1657850" y="832419"/>
                  <a:pt x="1585608" y="865762"/>
                </a:cubicBezTo>
                <a:cubicBezTo>
                  <a:pt x="1553899" y="880397"/>
                  <a:pt x="1519568" y="889054"/>
                  <a:pt x="1488332" y="904672"/>
                </a:cubicBezTo>
                <a:cubicBezTo>
                  <a:pt x="1475362" y="911157"/>
                  <a:pt x="1462672" y="918238"/>
                  <a:pt x="1449421" y="924128"/>
                </a:cubicBezTo>
                <a:cubicBezTo>
                  <a:pt x="1411976" y="940770"/>
                  <a:pt x="1372810" y="954441"/>
                  <a:pt x="1332689" y="963038"/>
                </a:cubicBezTo>
                <a:cubicBezTo>
                  <a:pt x="1310270" y="967842"/>
                  <a:pt x="1287294" y="969523"/>
                  <a:pt x="1264596" y="972766"/>
                </a:cubicBezTo>
                <a:cubicBezTo>
                  <a:pt x="1235413" y="982494"/>
                  <a:pt x="1206890" y="994488"/>
                  <a:pt x="1177047" y="1001949"/>
                </a:cubicBezTo>
                <a:cubicBezTo>
                  <a:pt x="1154803" y="1007510"/>
                  <a:pt x="1131197" y="1006115"/>
                  <a:pt x="1108953" y="1011676"/>
                </a:cubicBezTo>
                <a:cubicBezTo>
                  <a:pt x="1092013" y="1015911"/>
                  <a:pt x="1077040" y="1026114"/>
                  <a:pt x="1060315" y="1031132"/>
                </a:cubicBezTo>
                <a:cubicBezTo>
                  <a:pt x="1043329" y="1036228"/>
                  <a:pt x="967154" y="1048280"/>
                  <a:pt x="953311" y="1050587"/>
                </a:cubicBezTo>
                <a:cubicBezTo>
                  <a:pt x="943583" y="1057072"/>
                  <a:pt x="934585" y="1064814"/>
                  <a:pt x="924128" y="1070042"/>
                </a:cubicBezTo>
                <a:cubicBezTo>
                  <a:pt x="910171" y="1077020"/>
                  <a:pt x="868503" y="1086381"/>
                  <a:pt x="856034" y="1089498"/>
                </a:cubicBezTo>
                <a:cubicBezTo>
                  <a:pt x="799884" y="1126931"/>
                  <a:pt x="855314" y="1093675"/>
                  <a:pt x="768485" y="1128408"/>
                </a:cubicBezTo>
                <a:cubicBezTo>
                  <a:pt x="707434" y="1152829"/>
                  <a:pt x="736787" y="1143629"/>
                  <a:pt x="680936" y="1157591"/>
                </a:cubicBezTo>
                <a:cubicBezTo>
                  <a:pt x="671208" y="1164076"/>
                  <a:pt x="662844" y="1173350"/>
                  <a:pt x="651753" y="1177047"/>
                </a:cubicBezTo>
                <a:cubicBezTo>
                  <a:pt x="633041" y="1183284"/>
                  <a:pt x="612728" y="1182906"/>
                  <a:pt x="593387" y="1186774"/>
                </a:cubicBezTo>
                <a:cubicBezTo>
                  <a:pt x="580277" y="1189396"/>
                  <a:pt x="567447" y="1193259"/>
                  <a:pt x="554477" y="1196502"/>
                </a:cubicBezTo>
                <a:cubicBezTo>
                  <a:pt x="477938" y="1253906"/>
                  <a:pt x="556100" y="1200554"/>
                  <a:pt x="466928" y="1245140"/>
                </a:cubicBezTo>
                <a:cubicBezTo>
                  <a:pt x="456471" y="1250369"/>
                  <a:pt x="448429" y="1259848"/>
                  <a:pt x="437745" y="1264596"/>
                </a:cubicBezTo>
                <a:cubicBezTo>
                  <a:pt x="419005" y="1272925"/>
                  <a:pt x="379379" y="1284051"/>
                  <a:pt x="379379" y="1284051"/>
                </a:cubicBezTo>
                <a:cubicBezTo>
                  <a:pt x="335728" y="1327700"/>
                  <a:pt x="387568" y="1281663"/>
                  <a:pt x="330740" y="1313234"/>
                </a:cubicBezTo>
                <a:cubicBezTo>
                  <a:pt x="230399" y="1368980"/>
                  <a:pt x="309223" y="1339863"/>
                  <a:pt x="243191" y="1361872"/>
                </a:cubicBezTo>
                <a:cubicBezTo>
                  <a:pt x="236706" y="1368357"/>
                  <a:pt x="231073" y="1375825"/>
                  <a:pt x="223736" y="1381328"/>
                </a:cubicBezTo>
                <a:cubicBezTo>
                  <a:pt x="205030" y="1395357"/>
                  <a:pt x="181904" y="1403704"/>
                  <a:pt x="165370" y="1420238"/>
                </a:cubicBezTo>
                <a:cubicBezTo>
                  <a:pt x="155642" y="1429966"/>
                  <a:pt x="144994" y="1438853"/>
                  <a:pt x="136187" y="1449421"/>
                </a:cubicBezTo>
                <a:cubicBezTo>
                  <a:pt x="68472" y="1530680"/>
                  <a:pt x="172808" y="1422528"/>
                  <a:pt x="87549" y="1507787"/>
                </a:cubicBezTo>
                <a:cubicBezTo>
                  <a:pt x="81064" y="1520757"/>
                  <a:pt x="76523" y="1534898"/>
                  <a:pt x="68094" y="1546698"/>
                </a:cubicBezTo>
                <a:cubicBezTo>
                  <a:pt x="60098" y="1557893"/>
                  <a:pt x="45592" y="1563855"/>
                  <a:pt x="38911" y="1575881"/>
                </a:cubicBezTo>
                <a:cubicBezTo>
                  <a:pt x="28951" y="1593808"/>
                  <a:pt x="25940" y="1614792"/>
                  <a:pt x="19455" y="1634247"/>
                </a:cubicBezTo>
                <a:cubicBezTo>
                  <a:pt x="5503" y="1676102"/>
                  <a:pt x="12211" y="1653497"/>
                  <a:pt x="0" y="1702340"/>
                </a:cubicBezTo>
                <a:cubicBezTo>
                  <a:pt x="5905" y="1749582"/>
                  <a:pt x="8316" y="1784243"/>
                  <a:pt x="19455" y="1828800"/>
                </a:cubicBezTo>
                <a:cubicBezTo>
                  <a:pt x="21942" y="1838748"/>
                  <a:pt x="24597" y="1848812"/>
                  <a:pt x="29183" y="1857983"/>
                </a:cubicBezTo>
                <a:cubicBezTo>
                  <a:pt x="41455" y="1882528"/>
                  <a:pt x="49996" y="1888524"/>
                  <a:pt x="68094" y="1906621"/>
                </a:cubicBezTo>
                <a:cubicBezTo>
                  <a:pt x="84600" y="1956143"/>
                  <a:pt x="64557" y="1921950"/>
                  <a:pt x="107004" y="1945532"/>
                </a:cubicBezTo>
                <a:cubicBezTo>
                  <a:pt x="127444" y="1956887"/>
                  <a:pt x="145915" y="1971472"/>
                  <a:pt x="165370" y="1984442"/>
                </a:cubicBezTo>
                <a:cubicBezTo>
                  <a:pt x="175098" y="1990927"/>
                  <a:pt x="183462" y="2000201"/>
                  <a:pt x="194553" y="2003898"/>
                </a:cubicBezTo>
                <a:lnTo>
                  <a:pt x="223736" y="2013625"/>
                </a:lnTo>
                <a:cubicBezTo>
                  <a:pt x="239907" y="2029797"/>
                  <a:pt x="250284" y="2042718"/>
                  <a:pt x="272374" y="2052536"/>
                </a:cubicBezTo>
                <a:cubicBezTo>
                  <a:pt x="291114" y="2060865"/>
                  <a:pt x="311285" y="2065506"/>
                  <a:pt x="330740" y="2071991"/>
                </a:cubicBezTo>
                <a:lnTo>
                  <a:pt x="359923" y="2081719"/>
                </a:lnTo>
                <a:cubicBezTo>
                  <a:pt x="434502" y="2071991"/>
                  <a:pt x="509910" y="2067286"/>
                  <a:pt x="583660" y="2052536"/>
                </a:cubicBezTo>
                <a:cubicBezTo>
                  <a:pt x="593715" y="2050525"/>
                  <a:pt x="563270" y="2048084"/>
                  <a:pt x="554477" y="2042808"/>
                </a:cubicBezTo>
                <a:cubicBezTo>
                  <a:pt x="546613" y="2038089"/>
                  <a:pt x="541506" y="2029838"/>
                  <a:pt x="535021" y="2023353"/>
                </a:cubicBezTo>
                <a:cubicBezTo>
                  <a:pt x="547991" y="2020110"/>
                  <a:pt x="560697" y="2011734"/>
                  <a:pt x="573932" y="2013625"/>
                </a:cubicBezTo>
                <a:cubicBezTo>
                  <a:pt x="597824" y="2017038"/>
                  <a:pt x="611648" y="2045881"/>
                  <a:pt x="622570" y="2062264"/>
                </a:cubicBezTo>
                <a:cubicBezTo>
                  <a:pt x="619327" y="2075234"/>
                  <a:pt x="618821" y="2089216"/>
                  <a:pt x="612842" y="2101174"/>
                </a:cubicBezTo>
                <a:cubicBezTo>
                  <a:pt x="601278" y="2124303"/>
                  <a:pt x="582045" y="2141700"/>
                  <a:pt x="564204" y="2159540"/>
                </a:cubicBezTo>
                <a:cubicBezTo>
                  <a:pt x="553691" y="2117484"/>
                  <a:pt x="554477" y="2133999"/>
                  <a:pt x="554477" y="2110902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117955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62592</TotalTime>
  <Pages>8</Pages>
  <Words>1810</Words>
  <Application>Microsoft Office PowerPoint</Application>
  <PresentationFormat>On-screen Show (4:3)</PresentationFormat>
  <Paragraphs>254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4" baseType="lpstr">
      <vt:lpstr>ＭＳ Ｐゴシック</vt:lpstr>
      <vt:lpstr>Arial</vt:lpstr>
      <vt:lpstr>Calibri</vt:lpstr>
      <vt:lpstr>Calibri Light</vt:lpstr>
      <vt:lpstr>Comic Sans MS</vt:lpstr>
      <vt:lpstr>Consolas</vt:lpstr>
      <vt:lpstr>Courier New</vt:lpstr>
      <vt:lpstr>Garamond</vt:lpstr>
      <vt:lpstr>Times New Roman</vt:lpstr>
      <vt:lpstr>Wingdings</vt:lpstr>
      <vt:lpstr>evaluation_intro</vt:lpstr>
      <vt:lpstr>Office Theme</vt:lpstr>
      <vt:lpstr>File Basics, Reading From A File In Python</vt:lpstr>
      <vt:lpstr>Storing Information: What You Were Previously Taught</vt:lpstr>
      <vt:lpstr>Storing Information: What You Will Learn</vt:lpstr>
      <vt:lpstr>Sources Of Information: Python Programs</vt:lpstr>
      <vt:lpstr>Review: Folders/Directories</vt:lpstr>
      <vt:lpstr>Checking Location</vt:lpstr>
      <vt:lpstr>Location Not Specified</vt:lpstr>
      <vt:lpstr>First Example: Basic File Read</vt:lpstr>
      <vt:lpstr>Previous Example: Double Spaced Output?</vt:lpstr>
      <vt:lpstr>Removing One Or Both Newlines</vt:lpstr>
      <vt:lpstr>An Example Illustrating The String Strip Methods </vt:lpstr>
      <vt:lpstr>File Name Extensions/Suffixes</vt:lpstr>
      <vt:lpstr>Other Ways Of Reading From A File</vt:lpstr>
      <vt:lpstr>WHILE-Loop Implementation</vt:lpstr>
      <vt:lpstr>WHILE-Loop File Input Example</vt:lpstr>
      <vt:lpstr>WHILE-Loop File Input Example</vt:lpstr>
      <vt:lpstr>Specific Ways To Access A File</vt:lpstr>
      <vt:lpstr>Seek: An Application (Zhao/Hudson)</vt:lpstr>
      <vt:lpstr>Files - Reading From a File – Example (Zhoa/Hudson)</vt:lpstr>
      <vt:lpstr>After This Section You Should Now Know</vt:lpstr>
      <vt:lpstr>JT’s Implementation Of Previous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input in python</dc:title>
  <dc:subject>Introduction to Programming for Computer Science Majors</dc:subject>
  <dc:creator>James Tam</dc:creator>
  <cp:keywords>file input;file types</cp:keywords>
  <cp:lastModifiedBy>James Tam</cp:lastModifiedBy>
  <cp:revision>4087</cp:revision>
  <cp:lastPrinted>2014-08-25T22:49:30Z</cp:lastPrinted>
  <dcterms:created xsi:type="dcterms:W3CDTF">1995-08-18T10:27:02Z</dcterms:created>
  <dcterms:modified xsi:type="dcterms:W3CDTF">2025-11-02T07:00:29Z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