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1170" r:id="rId2"/>
    <p:sldId id="1247" r:id="rId3"/>
    <p:sldId id="1248" r:id="rId4"/>
    <p:sldId id="1249" r:id="rId5"/>
    <p:sldId id="1264" r:id="rId6"/>
    <p:sldId id="1250" r:id="rId7"/>
    <p:sldId id="1251" r:id="rId8"/>
    <p:sldId id="1254" r:id="rId9"/>
    <p:sldId id="1255" r:id="rId10"/>
    <p:sldId id="1261" r:id="rId11"/>
    <p:sldId id="1262" r:id="rId12"/>
    <p:sldId id="1263" r:id="rId13"/>
    <p:sldId id="1260" r:id="rId14"/>
    <p:sldId id="1265" r:id="rId15"/>
    <p:sldId id="1256" r:id="rId16"/>
    <p:sldId id="1257" r:id="rId17"/>
    <p:sldId id="1258" r:id="rId18"/>
    <p:sldId id="1259" r:id="rId19"/>
    <p:sldId id="1252" r:id="rId20"/>
    <p:sldId id="1253" r:id="rId21"/>
    <p:sldId id="1245" r:id="rId22"/>
    <p:sldId id="1084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3888" autoAdjust="0"/>
  </p:normalViewPr>
  <p:slideViewPr>
    <p:cSldViewPr snapToGrid="0">
      <p:cViewPr varScale="1">
        <p:scale>
          <a:sx n="91" d="100"/>
          <a:sy n="91" d="100"/>
        </p:scale>
        <p:origin x="7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08" y="-147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Exception handling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vidpython.com/python-basics/when-to-use-try-except-instead-of-if-els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Exception Handling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You will learn how </a:t>
            </a:r>
            <a:r>
              <a:rPr lang="en-US" altLang="en-US" sz="2400" dirty="0"/>
              <a:t>to design programs that can recover from runtime errors.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Naming</a:t>
            </a:r>
            <a:r>
              <a:rPr lang="en-US" dirty="0" smtClean="0"/>
              <a:t>” Exceptions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importing ‘</a:t>
            </a:r>
            <a:r>
              <a:rPr lang="en-US" dirty="0" err="1" smtClean="0"/>
              <a:t>numpy</a:t>
            </a:r>
            <a:r>
              <a:rPr lang="en-US" dirty="0" smtClean="0"/>
              <a:t>’ with a better name ‘np’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mport </a:t>
            </a:r>
            <a:r>
              <a:rPr lang="en-US" dirty="0" err="1" smtClean="0">
                <a:latin typeface="Consolas" panose="020B0609020204030204" pitchFamily="49" charset="0"/>
              </a:rPr>
              <a:t>numpy</a:t>
            </a:r>
            <a:r>
              <a:rPr lang="en-US" dirty="0" smtClean="0">
                <a:latin typeface="Consolas" panose="020B0609020204030204" pitchFamily="49" charset="0"/>
              </a:rPr>
              <a:t> as np</a:t>
            </a:r>
          </a:p>
          <a:p>
            <a:r>
              <a:rPr lang="en-US" dirty="0" smtClean="0"/>
              <a:t>A programmer can apparently provide a custom name for exceptions.</a:t>
            </a:r>
          </a:p>
          <a:p>
            <a:pPr lvl="1"/>
            <a:r>
              <a:rPr lang="en-US" dirty="0" smtClean="0"/>
              <a:t>By apparently giving it this custom name one can display more detailed information behind the error.</a:t>
            </a:r>
          </a:p>
          <a:p>
            <a:pPr lvl="1"/>
            <a:r>
              <a:rPr lang="en-US" dirty="0">
                <a:cs typeface="Calibri" panose="020F0502020204030204" pitchFamily="34" charset="0"/>
              </a:rPr>
              <a:t>JT: what’s actually happening is that the exception </a:t>
            </a:r>
            <a:r>
              <a:rPr lang="en-US" dirty="0" smtClean="0">
                <a:cs typeface="Calibri" panose="020F0502020204030204" pitchFamily="34" charset="0"/>
              </a:rPr>
              <a:t>itself is </a:t>
            </a:r>
            <a:r>
              <a:rPr lang="en-US" dirty="0">
                <a:cs typeface="Calibri" panose="020F0502020204030204" pitchFamily="34" charset="0"/>
              </a:rPr>
              <a:t>not being renamed. Instead you are </a:t>
            </a:r>
            <a:r>
              <a:rPr lang="en-US" i="1" dirty="0">
                <a:solidFill>
                  <a:srgbClr val="FF0000"/>
                </a:solidFill>
                <a:cs typeface="Calibri" panose="020F0502020204030204" pitchFamily="34" charset="0"/>
              </a:rPr>
              <a:t>creating a new variable </a:t>
            </a:r>
            <a:r>
              <a:rPr lang="en-US" dirty="0">
                <a:cs typeface="Calibri" panose="020F0502020204030204" pitchFamily="34" charset="0"/>
              </a:rPr>
              <a:t>which is an instance of the exception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More information can be derived through approaches such as passing this variable to the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print()</a:t>
            </a:r>
            <a:r>
              <a:rPr lang="en-US" dirty="0" smtClean="0">
                <a:cs typeface="Calibri" panose="020F0502020204030204" pitchFamily="34" charset="0"/>
              </a:rPr>
              <a:t> function.</a:t>
            </a:r>
            <a:endParaRPr lang="en-US" dirty="0" smtClean="0"/>
          </a:p>
          <a:p>
            <a:pPr lvl="1"/>
            <a:r>
              <a:rPr lang="en-US" b="1" dirty="0" smtClean="0"/>
              <a:t>Format: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except </a:t>
            </a: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i="1" dirty="0" smtClean="0">
                <a:latin typeface="Consolas" panose="020B0609020204030204" pitchFamily="49" charset="0"/>
              </a:rPr>
              <a:t>Python name for the exception</a:t>
            </a:r>
            <a:r>
              <a:rPr lang="en-US" dirty="0" smtClean="0">
                <a:latin typeface="Consolas" panose="020B0609020204030204" pitchFamily="49" charset="0"/>
              </a:rPr>
              <a:t>&gt; as &lt;variable name&gt;: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Example:</a:t>
            </a:r>
          </a:p>
          <a:p>
            <a:pPr marL="620712" lvl="3" indent="0">
              <a:buNone/>
            </a:pPr>
            <a:r>
              <a:rPr lang="en-CA" dirty="0">
                <a:latin typeface="Consolas" panose="020B0609020204030204" pitchFamily="49" charset="0"/>
              </a:rPr>
              <a:t>except </a:t>
            </a:r>
            <a:r>
              <a:rPr lang="en-CA" dirty="0" err="1">
                <a:latin typeface="Consolas" panose="020B0609020204030204" pitchFamily="49" charset="0"/>
              </a:rPr>
              <a:t>ZeroDivisionError</a:t>
            </a:r>
            <a:r>
              <a:rPr lang="en-CA" dirty="0">
                <a:latin typeface="Consolas" panose="020B0609020204030204" pitchFamily="49" charset="0"/>
              </a:rPr>
              <a:t> as </a:t>
            </a:r>
            <a:r>
              <a:rPr lang="en-CA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instanceOfDivisionByZero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</a:p>
          <a:p>
            <a:pPr marL="620712" lvl="3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7425370" y="1087572"/>
            <a:ext cx="826265" cy="49730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5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Contrast: Naming Vs. Not-Naming Exceptions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4naming_exceptions.py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quotient = 1/0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except </a:t>
            </a:r>
            <a:r>
              <a:rPr lang="en-US" dirty="0" err="1">
                <a:latin typeface="Consolas" panose="020B0609020204030204" pitchFamily="49" charset="0"/>
              </a:rPr>
              <a:t>ZeroDivisionError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smtClean="0">
                <a:latin typeface="Consolas" panose="020B0609020204030204" pitchFamily="49" charset="0"/>
              </a:rPr>
              <a:t>#Type name only</a:t>
            </a:r>
            <a:endParaRPr lang="en-US" b="1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ZeroDivisionError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try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quotient = 1/0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except </a:t>
            </a:r>
            <a:r>
              <a:rPr lang="en-US" dirty="0" err="1">
                <a:latin typeface="Consolas" panose="020B0609020204030204" pitchFamily="49" charset="0"/>
              </a:rPr>
              <a:t>ZeroDivisionError</a:t>
            </a:r>
            <a:r>
              <a:rPr lang="en-US" dirty="0">
                <a:latin typeface="Consolas" panose="020B0609020204030204" pitchFamily="49" charset="0"/>
              </a:rPr>
              <a:t> as </a:t>
            </a:r>
            <a:r>
              <a:rPr lang="en-CA" dirty="0" err="1" smtClean="0">
                <a:latin typeface="Consolas" panose="020B0609020204030204" pitchFamily="49" charset="0"/>
              </a:rPr>
              <a:t>instanceOfDivisionByZero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smtClean="0">
                <a:latin typeface="Consolas" panose="020B0609020204030204" pitchFamily="49" charset="0"/>
              </a:rPr>
              <a:t>#More detailed information can be displayed.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instanceOfDivisionByZero</a:t>
            </a:r>
            <a:r>
              <a:rPr lang="en-US" dirty="0" smtClean="0">
                <a:latin typeface="Consolas" panose="020B0609020204030204" pitchFamily="49" charset="0"/>
              </a:rPr>
              <a:t>)  </a:t>
            </a:r>
          </a:p>
          <a:p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54495"/>
          <a:stretch/>
        </p:blipFill>
        <p:spPr>
          <a:xfrm>
            <a:off x="4514850" y="3784600"/>
            <a:ext cx="3396462" cy="2564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48591"/>
          <a:stretch/>
        </p:blipFill>
        <p:spPr>
          <a:xfrm>
            <a:off x="4554538" y="5721790"/>
            <a:ext cx="3396464" cy="2897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419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Variables: Comparing </a:t>
            </a:r>
            <a:r>
              <a:rPr lang="en-US" dirty="0" smtClean="0">
                <a:solidFill>
                  <a:srgbClr val="FF0000"/>
                </a:solidFill>
              </a:rPr>
              <a:t>Type</a:t>
            </a:r>
            <a:r>
              <a:rPr lang="en-US" dirty="0" smtClean="0"/>
              <a:t> Vs. </a:t>
            </a:r>
            <a:r>
              <a:rPr lang="en-US" dirty="0" smtClean="0">
                <a:solidFill>
                  <a:srgbClr val="0066FF"/>
                </a:solidFill>
              </a:rPr>
              <a:t>Instance</a:t>
            </a:r>
            <a:endParaRPr lang="en-CA" dirty="0">
              <a:solidFill>
                <a:srgbClr val="00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b="1" dirty="0" smtClean="0">
                <a:solidFill>
                  <a:srgbClr val="FF0000"/>
                </a:solidFill>
              </a:rPr>
              <a:t>integer</a:t>
            </a:r>
          </a:p>
          <a:p>
            <a:pPr marL="442912" lvl="2" indent="0">
              <a:buNone/>
            </a:pP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n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um</a:t>
            </a:r>
            <a:r>
              <a:rPr lang="en-US" dirty="0" smtClean="0">
                <a:latin typeface="Consolas" panose="020B0609020204030204" pitchFamily="49" charset="0"/>
              </a:rPr>
              <a:t> = 12</a:t>
            </a:r>
          </a:p>
          <a:p>
            <a:endParaRPr lang="en-US" dirty="0"/>
          </a:p>
          <a:p>
            <a:r>
              <a:rPr lang="en-US" dirty="0" smtClean="0"/>
              <a:t>Previous example: an exception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except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ZeroDivisionError</a:t>
            </a:r>
            <a:r>
              <a:rPr lang="en-US" dirty="0">
                <a:latin typeface="Consolas" panose="020B0609020204030204" pitchFamily="49" charset="0"/>
              </a:rPr>
              <a:t> as 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instanceOfDivisionByZero</a:t>
            </a:r>
            <a:endParaRPr lang="en-CA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103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Including This Because It’s In The Notes</a:t>
            </a:r>
            <a:r>
              <a:rPr lang="en-US" baseline="30000" dirty="0" smtClean="0"/>
              <a:t>1</a:t>
            </a:r>
            <a:endParaRPr lang="en-CA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if desired one can list </a:t>
            </a:r>
            <a:r>
              <a:rPr lang="en-US" b="1" dirty="0" smtClean="0"/>
              <a:t>several different types </a:t>
            </a:r>
            <a:r>
              <a:rPr lang="en-US" dirty="0" smtClean="0"/>
              <a:t>of exceptions under a single ‘except’:</a:t>
            </a:r>
          </a:p>
          <a:p>
            <a:endParaRPr lang="en-US" dirty="0" smtClean="0"/>
          </a:p>
          <a:p>
            <a:pPr marL="368300" lvl="2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pPr marL="3683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&lt;code segment that </a:t>
            </a:r>
            <a:r>
              <a:rPr 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may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cause error&gt; </a:t>
            </a:r>
          </a:p>
          <a:p>
            <a:pPr marL="368300" lvl="2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&gt;, 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&gt;, ...)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&lt;name&gt;:    </a:t>
            </a:r>
          </a:p>
          <a:p>
            <a:pPr marL="3683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&lt;action to take when an exception occurs&gt;</a:t>
            </a:r>
          </a:p>
          <a:p>
            <a:pPr marL="368300" lvl="2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&gt;, &lt;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&gt;, ...)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&lt;name&gt;: </a:t>
            </a:r>
          </a:p>
          <a:p>
            <a:pPr marL="3683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&lt;action to take when an exception occurs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368300" lvl="2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IOError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IndexError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detail:    </a:t>
            </a: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(detail)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aseline="30000" dirty="0"/>
              <a:t>1 </a:t>
            </a:r>
            <a:r>
              <a:rPr lang="en-US" sz="1800" baseline="30000" dirty="0" smtClean="0"/>
              <a:t>Combining exceptions like this is contrary to what is said in another part of the </a:t>
            </a:r>
            <a:r>
              <a:rPr lang="en-US" sz="1800" baseline="30000" dirty="0"/>
              <a:t>lecture </a:t>
            </a:r>
            <a:r>
              <a:rPr lang="en-US" sz="1800" baseline="30000" dirty="0" smtClean="0"/>
              <a:t>notes </a:t>
            </a:r>
            <a:r>
              <a:rPr lang="en-US" sz="1800" baseline="30000" dirty="0"/>
              <a:t>created by Richard Zhao and Jonathan Hudson: </a:t>
            </a:r>
            <a:r>
              <a:rPr lang="en-US" sz="1800" baseline="30000" dirty="0" smtClean="0"/>
              <a:t>“It is a good coding practice to have one </a:t>
            </a:r>
            <a:r>
              <a:rPr lang="en-US" sz="1800" b="1" baseline="300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en-US" sz="1800" baseline="30000" dirty="0" smtClean="0"/>
              <a:t> for each exception type.</a:t>
            </a:r>
            <a:r>
              <a:rPr lang="en-CA" sz="1800" baseline="30000" dirty="0"/>
              <a:t>” </a:t>
            </a:r>
          </a:p>
          <a:p>
            <a:pPr marL="263525" lvl="1" indent="0" defTabSz="6858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8300" lvl="2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CA" dirty="0" smtClean="0"/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062" y="5486184"/>
            <a:ext cx="7783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solidFill>
                  <a:srgbClr val="000000"/>
                </a:solidFill>
                <a:latin typeface="Calibri" panose="020F0502020204030204"/>
              </a:rPr>
              <a:t>The variable </a:t>
            </a:r>
            <a:r>
              <a:rPr lang="en-CA" sz="2000" i="1" dirty="0">
                <a:solidFill>
                  <a:srgbClr val="000000"/>
                </a:solidFill>
                <a:latin typeface="Calibri" panose="020F0502020204030204"/>
              </a:rPr>
              <a:t>detail</a:t>
            </a:r>
            <a:r>
              <a:rPr lang="en-CA" sz="2000" dirty="0">
                <a:solidFill>
                  <a:srgbClr val="000000"/>
                </a:solidFill>
                <a:latin typeface="Calibri" panose="020F0502020204030204"/>
              </a:rPr>
              <a:t> will be assigned to which ever exception is raised first.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8D1226E1-2DE0-8BFE-D49A-431F1565D7E3}"/>
              </a:ext>
            </a:extLst>
          </p:cNvPr>
          <p:cNvCxnSpPr>
            <a:cxnSpLocks/>
          </p:cNvCxnSpPr>
          <p:nvPr/>
        </p:nvCxnSpPr>
        <p:spPr>
          <a:xfrm flipV="1">
            <a:off x="2190939" y="4798121"/>
            <a:ext cx="434566" cy="688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23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JT: Contrast This With The Previous Screen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Try: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smtClean="0">
                <a:latin typeface="Consolas" panose="020B0609020204030204" pitchFamily="49" charset="0"/>
              </a:rPr>
              <a:t>   # Where the run time exception may occur.</a:t>
            </a: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</a:rPr>
              <a:t>IOError</a:t>
            </a:r>
            <a:r>
              <a:rPr lang="en-US" sz="2000" dirty="0">
                <a:latin typeface="Consolas" panose="020B0609020204030204" pitchFamily="49" charset="0"/>
              </a:rPr>
              <a:t>: </a:t>
            </a:r>
            <a:endParaRPr lang="en-US" sz="20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    </a:t>
            </a:r>
            <a:r>
              <a:rPr lang="en-US" sz="2000" dirty="0">
                <a:latin typeface="Consolas" panose="020B0609020204030204" pitchFamily="49" charset="0"/>
              </a:rPr>
              <a:t>print</a:t>
            </a:r>
            <a:r>
              <a:rPr lang="en-US" sz="2000" dirty="0" smtClean="0">
                <a:latin typeface="Consolas" panose="020B0609020204030204" pitchFamily="49" charset="0"/>
              </a:rPr>
              <a:t>("Error during file input-output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</a:rPr>
              <a:t>ValueError</a:t>
            </a:r>
            <a:r>
              <a:rPr lang="en-US" sz="2000" dirty="0">
                <a:latin typeface="Consolas" panose="020B0609020204030204" pitchFamily="49" charset="0"/>
              </a:rPr>
              <a:t>: </a:t>
            </a: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</a:rPr>
              <a:t>    print(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Invalid type during conversion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ZeroDivisionError</a:t>
            </a:r>
            <a:r>
              <a:rPr lang="en-US" sz="2000" dirty="0" smtClean="0">
                <a:latin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smtClean="0">
                <a:latin typeface="Consolas" panose="020B0609020204030204" pitchFamily="49" charset="0"/>
              </a:rPr>
              <a:t>   print(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denominator </a:t>
            </a:r>
            <a:r>
              <a:rPr lang="en-US" sz="2000" dirty="0">
                <a:latin typeface="Consolas" panose="020B0609020204030204" pitchFamily="49" charset="0"/>
              </a:rPr>
              <a:t>is </a:t>
            </a:r>
            <a:r>
              <a:rPr lang="en-US" sz="2000" dirty="0" smtClean="0">
                <a:latin typeface="Consolas" panose="020B0609020204030204" pitchFamily="49" charset="0"/>
              </a:rPr>
              <a:t>zero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</a:rPr>
              <a:t>IndexError</a:t>
            </a:r>
            <a:r>
              <a:rPr lang="en-US" sz="2000" dirty="0" smtClean="0">
                <a:latin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smtClean="0">
                <a:latin typeface="Consolas" panose="020B0609020204030204" pitchFamily="49" charset="0"/>
              </a:rPr>
              <a:t>   print(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List index beyond list bounds</a:t>
            </a:r>
            <a:r>
              <a:rPr lang="en-US" sz="2000" dirty="0">
                <a:latin typeface="Consolas" panose="020B0609020204030204" pitchFamily="49" charset="0"/>
              </a:rPr>
              <a:t>"</a:t>
            </a:r>
            <a:r>
              <a:rPr lang="en-US" sz="2000" dirty="0" smtClean="0">
                <a:latin typeface="Consolas" panose="020B0609020204030204" pitchFamily="49" charset="0"/>
              </a:rPr>
              <a:t>) </a:t>
            </a:r>
            <a:endParaRPr lang="en-US" sz="2000" dirty="0">
              <a:latin typeface="Consolas" panose="020B0609020204030204" pitchFamily="49" charset="0"/>
            </a:endParaRPr>
          </a:p>
          <a:p>
            <a:endParaRPr lang="en-CA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51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When To Use Branches (“Conditionals”) Vs. Exceptions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5252616" cy="5368925"/>
          </a:xfrm>
        </p:spPr>
        <p:txBody>
          <a:bodyPr/>
          <a:lstStyle/>
          <a:p>
            <a:r>
              <a:rPr lang="en-US" sz="2000" dirty="0" smtClean="0"/>
              <a:t>When to use branches:</a:t>
            </a:r>
          </a:p>
          <a:p>
            <a:pPr lvl="1"/>
            <a:r>
              <a:rPr lang="en-US" sz="1800" dirty="0" smtClean="0"/>
              <a:t>To </a:t>
            </a:r>
            <a:r>
              <a:rPr lang="en-US" sz="1800" dirty="0" smtClean="0"/>
              <a:t>prevent the error/exception from happening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b="1" dirty="0" smtClean="0"/>
              <a:t>For specific cases</a:t>
            </a:r>
            <a:endParaRPr lang="en-US" sz="1800" b="1" dirty="0"/>
          </a:p>
          <a:p>
            <a:r>
              <a:rPr lang="en-US" sz="2000" dirty="0" smtClean="0"/>
              <a:t>When to use exception handling:</a:t>
            </a:r>
          </a:p>
          <a:p>
            <a:pPr lvl="1"/>
            <a:r>
              <a:rPr lang="en-US" sz="1800" dirty="0" smtClean="0"/>
              <a:t>To react to the error/exception after </a:t>
            </a:r>
            <a:r>
              <a:rPr lang="en-US" sz="1800" dirty="0" smtClean="0"/>
              <a:t>its </a:t>
            </a:r>
            <a:r>
              <a:rPr lang="en-US" sz="1800" dirty="0" smtClean="0"/>
              <a:t>occurred in order to prevent a run-time error (program crash).</a:t>
            </a:r>
          </a:p>
          <a:p>
            <a:pPr lvl="1"/>
            <a:r>
              <a:rPr lang="en-US" sz="1800" b="1" dirty="0" smtClean="0"/>
              <a:t>T</a:t>
            </a:r>
            <a:r>
              <a:rPr lang="en-US" sz="1800" b="1" dirty="0" smtClean="0"/>
              <a:t>he </a:t>
            </a:r>
            <a:r>
              <a:rPr lang="en-US" sz="1800" b="1" dirty="0" smtClean="0"/>
              <a:t>error cannot be easily defined </a:t>
            </a:r>
            <a:r>
              <a:rPr lang="en-US" sz="1800" dirty="0" smtClean="0"/>
              <a:t>(</a:t>
            </a:r>
            <a:r>
              <a:rPr lang="en-US" sz="1800" dirty="0" smtClean="0"/>
              <a:t>i.e. one of many non-specific events </a:t>
            </a:r>
            <a:r>
              <a:rPr lang="en-US" sz="1800" dirty="0" smtClean="0"/>
              <a:t>that may </a:t>
            </a:r>
            <a:r>
              <a:rPr lang="en-US" sz="1800" dirty="0" smtClean="0"/>
              <a:t>happen).</a:t>
            </a:r>
            <a:endParaRPr lang="en-US" sz="1800" dirty="0"/>
          </a:p>
          <a:p>
            <a:r>
              <a:rPr lang="en-US" sz="2000" dirty="0" smtClean="0"/>
              <a:t>Although this website is someone’s personal opinion (apparently non-profit) site I do agree with this person’s reason for:</a:t>
            </a:r>
          </a:p>
          <a:p>
            <a:pPr lvl="1"/>
            <a:r>
              <a:rPr lang="en-US" sz="1800" dirty="0" smtClean="0"/>
              <a:t>using branching (‘conditionals’) over exceptions,</a:t>
            </a:r>
          </a:p>
          <a:p>
            <a:pPr lvl="1"/>
            <a:r>
              <a:rPr lang="en-US" sz="1800" dirty="0"/>
              <a:t>u</a:t>
            </a:r>
            <a:r>
              <a:rPr lang="en-US" sz="1800" dirty="0" smtClean="0"/>
              <a:t>sing exceptions over branching.</a:t>
            </a:r>
          </a:p>
          <a:p>
            <a:pPr lvl="1"/>
            <a:r>
              <a:rPr lang="en-US" sz="1800" dirty="0" smtClean="0"/>
              <a:t>Consequently it’s listed as a resource for your reference:</a:t>
            </a:r>
          </a:p>
          <a:p>
            <a:pPr lvl="2"/>
            <a:r>
              <a:rPr lang="en-CA" sz="1600" dirty="0">
                <a:hlinkClick r:id="rId2"/>
              </a:rPr>
              <a:t>https://avidpython.com/python-basics/when-to-use-try-except-instead-of-if-else</a:t>
            </a:r>
            <a:r>
              <a:rPr lang="en-CA" sz="1600" dirty="0" smtClean="0">
                <a:hlinkClick r:id="rId2"/>
              </a:rPr>
              <a:t>/</a:t>
            </a:r>
            <a:endParaRPr lang="en-CA" sz="1600" dirty="0" smtClean="0"/>
          </a:p>
          <a:p>
            <a:pPr lvl="2"/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982160" y="1065539"/>
            <a:ext cx="2743200" cy="101510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Branches: for specific cases e.g. Boolean in branch for non-existent file, empty file name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982160" y="2407760"/>
            <a:ext cx="2743200" cy="184475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Exception handling:  IO runtime error can occur for numerous reasons e.g. no permission to access file, file becomes damaged, file is missing, storage device is dismounted etc. etc.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382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Using Branching To Prevent Errors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</a:t>
            </a:r>
            <a:r>
              <a:rPr lang="en-US" b="1" dirty="0" smtClean="0"/>
              <a:t>conditions</a:t>
            </a:r>
            <a:r>
              <a:rPr lang="en-US" dirty="0" smtClean="0"/>
              <a:t> can be clearly defined as </a:t>
            </a:r>
            <a:r>
              <a:rPr lang="en-US" b="1" dirty="0" smtClean="0"/>
              <a:t>Boolean expressions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list = []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denominator = 0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index = 0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size = </a:t>
            </a:r>
            <a:r>
              <a:rPr lang="en-US" dirty="0" err="1">
                <a:latin typeface="Consolas" panose="020B0609020204030204" pitchFamily="49" charset="0"/>
              </a:rPr>
              <a:t>len</a:t>
            </a:r>
            <a:r>
              <a:rPr lang="en-US" dirty="0">
                <a:latin typeface="Consolas" panose="020B0609020204030204" pitchFamily="49" charset="0"/>
              </a:rPr>
              <a:t>(list)</a:t>
            </a:r>
          </a:p>
          <a:p>
            <a:pPr marL="442912" lvl="2" indent="0">
              <a:buNone/>
            </a:pPr>
            <a:r>
              <a:rPr lang="en-US" dirty="0" err="1">
                <a:solidFill>
                  <a:srgbClr val="00B050"/>
                </a:solidFill>
                <a:latin typeface="Consolas" panose="020B0609020204030204" pitchFamily="49" charset="0"/>
              </a:rPr>
              <a:t>ageString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 = input("Age in years: 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if(denominator == 0):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print("Cannot divide by zero")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if((index&lt; 0) or (index&gt;=size)):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print("Index is outside list bounds")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if(</a:t>
            </a:r>
            <a:r>
              <a:rPr lang="en-US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ageString.isnumeric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() == False):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print(</a:t>
            </a:r>
            <a:r>
              <a:rPr lang="en-US" dirty="0" err="1" smtClean="0">
                <a:latin typeface="Consolas" panose="020B0609020204030204" pitchFamily="49" charset="0"/>
              </a:rPr>
              <a:t>ageString</a:t>
            </a:r>
            <a:r>
              <a:rPr lang="en-US" dirty="0">
                <a:latin typeface="Consolas" panose="020B0609020204030204" pitchFamily="49" charset="0"/>
              </a:rPr>
              <a:t>, "is </a:t>
            </a:r>
            <a:r>
              <a:rPr lang="en-US" dirty="0" smtClean="0">
                <a:latin typeface="Consolas" panose="020B0609020204030204" pitchFamily="49" charset="0"/>
              </a:rPr>
              <a:t>not a number</a:t>
            </a:r>
            <a:r>
              <a:rPr lang="en-US" dirty="0">
                <a:latin typeface="Consolas" panose="020B0609020204030204" pitchFamily="49" charset="0"/>
              </a:rPr>
              <a:t>")</a:t>
            </a:r>
            <a:endParaRPr lang="en-CA" dirty="0">
              <a:latin typeface="Consolas" panose="020B0609020204030204" pitchFamily="49" charset="0"/>
            </a:endParaRPr>
          </a:p>
          <a:p>
            <a:pPr marL="368300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802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Example: </a:t>
            </a:r>
            <a:r>
              <a:rPr lang="en-US" sz="2800" dirty="0" smtClean="0">
                <a:solidFill>
                  <a:srgbClr val="00B050"/>
                </a:solidFill>
              </a:rPr>
              <a:t>Using Exception Handling</a:t>
            </a:r>
            <a:r>
              <a:rPr lang="en-US" sz="2800" dirty="0" smtClean="0"/>
              <a:t> Over Branches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 for using exceptions for file I/O: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availability</a:t>
            </a:r>
            <a:r>
              <a:rPr lang="en-US" dirty="0" smtClean="0"/>
              <a:t> of the file may have changed since the </a:t>
            </a:r>
            <a:r>
              <a:rPr lang="en-US" b="1" dirty="0" smtClean="0">
                <a:solidFill>
                  <a:srgbClr val="0066FF"/>
                </a:solidFill>
              </a:rPr>
              <a:t>branch</a:t>
            </a:r>
            <a:r>
              <a:rPr lang="en-US" dirty="0" smtClean="0"/>
              <a:t> e.g. file is deleted, locked by another process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Also </a:t>
            </a:r>
            <a:r>
              <a:rPr lang="en-US" dirty="0" smtClean="0"/>
              <a:t>the </a:t>
            </a:r>
            <a:r>
              <a:rPr lang="en-US" b="1" dirty="0" smtClean="0"/>
              <a:t>except can handle run time errors that may arise beyond just a non-existent file </a:t>
            </a:r>
            <a:r>
              <a:rPr lang="en-US" dirty="0" smtClean="0"/>
              <a:t>e.g. file exists but it cannot be opened, file can be opened but suddenly it cannot be read/written to etc.</a:t>
            </a:r>
          </a:p>
          <a:p>
            <a:pPr lvl="1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564726" y="2308827"/>
            <a:ext cx="3822969" cy="260718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#Risky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PATH </a:t>
            </a:r>
            <a:r>
              <a:rPr lang="en-US" dirty="0">
                <a:latin typeface="Consolas" panose="020B0609020204030204" pitchFamily="49" charset="0"/>
              </a:rPr>
              <a:t>= "C:/</a:t>
            </a:r>
            <a:r>
              <a:rPr lang="en-US" dirty="0" smtClean="0">
                <a:latin typeface="Consolas" panose="020B0609020204030204" pitchFamily="49" charset="0"/>
              </a:rPr>
              <a:t>231F/"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NAME </a:t>
            </a:r>
            <a:r>
              <a:rPr lang="en-US" dirty="0">
                <a:latin typeface="Consolas" panose="020B0609020204030204" pitchFamily="49" charset="0"/>
              </a:rPr>
              <a:t>= "input_file.txt"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if(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os.path.exists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(PATH+NAME)):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...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</a:t>
            </a:r>
            <a:r>
              <a:rPr lang="en-US" dirty="0" smtClean="0">
                <a:latin typeface="Consolas" panose="020B0609020204030204" pitchFamily="49" charset="0"/>
              </a:rPr>
              <a:t>lse:</a:t>
            </a:r>
          </a:p>
          <a:p>
            <a:pPr marL="442912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aFile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open(...)</a:t>
            </a:r>
            <a:endParaRPr lang="en-US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37606" y="2308827"/>
            <a:ext cx="3822969" cy="260718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#Better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try: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aFile</a:t>
            </a:r>
            <a:r>
              <a:rPr lang="en-US" dirty="0" smtClean="0">
                <a:latin typeface="Consolas" panose="020B0609020204030204" pitchFamily="49" charset="0"/>
              </a:rPr>
              <a:t> = open(...)</a:t>
            </a:r>
          </a:p>
          <a:p>
            <a:pPr marL="442912" lvl="2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Except </a:t>
            </a:r>
            <a:r>
              <a:rPr lang="en-US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IOError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3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Example: Using Exception Handling Over </a:t>
            </a:r>
            <a:r>
              <a:rPr lang="en-US" sz="2800" dirty="0" smtClean="0"/>
              <a:t>Branches (2)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Reasons for using exceptions for file </a:t>
            </a:r>
            <a:r>
              <a:rPr lang="en-US" dirty="0" smtClean="0"/>
              <a:t>I/O (continued)</a:t>
            </a:r>
            <a:endParaRPr lang="en-US" dirty="0"/>
          </a:p>
          <a:p>
            <a:pPr lvl="1"/>
            <a:r>
              <a:rPr lang="en-US" dirty="0" smtClean="0"/>
              <a:t>An </a:t>
            </a:r>
            <a:r>
              <a:rPr lang="en-US" dirty="0"/>
              <a:t>exception may occur when </a:t>
            </a:r>
            <a:r>
              <a:rPr lang="en-US" b="1" dirty="0"/>
              <a:t>opening or reading </a:t>
            </a:r>
            <a:r>
              <a:rPr lang="en-US" dirty="0"/>
              <a:t>from the file may occur for many different (some not so clear) reasons: no file with this name, file permissions don’t allow access, file is corrupt, device on which the file was stored has been dismounted etc.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IOError</a:t>
            </a:r>
            <a:r>
              <a:rPr lang="en-US" dirty="0"/>
              <a:t> </a:t>
            </a:r>
            <a:r>
              <a:rPr lang="en-US" dirty="0" smtClean="0"/>
              <a:t>body contains the code for all input/output errors.</a:t>
            </a:r>
          </a:p>
          <a:p>
            <a:pPr lvl="1"/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</a:t>
            </a:r>
            <a:r>
              <a:rPr lang="en-US" dirty="0" smtClean="0">
                <a:latin typeface="Consolas" panose="020B0609020204030204" pitchFamily="49" charset="0"/>
              </a:rPr>
              <a:t>ry: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</a:t>
            </a:r>
            <a:r>
              <a:rPr lang="en-CA" dirty="0" err="1" smtClean="0">
                <a:latin typeface="Consolas" panose="020B0609020204030204" pitchFamily="49" charset="0"/>
              </a:rPr>
              <a:t>aFile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</a:t>
            </a:r>
            <a:r>
              <a:rPr lang="en-CA" b="1" dirty="0">
                <a:latin typeface="Consolas" panose="020B0609020204030204" pitchFamily="49" charset="0"/>
              </a:rPr>
              <a:t>open(</a:t>
            </a:r>
            <a:r>
              <a:rPr lang="en-CA" b="1" dirty="0" err="1">
                <a:latin typeface="Consolas" panose="020B0609020204030204" pitchFamily="49" charset="0"/>
              </a:rPr>
              <a:t>file_name</a:t>
            </a:r>
            <a:r>
              <a:rPr lang="en-CA" dirty="0" err="1">
                <a:latin typeface="Consolas" panose="020B0609020204030204" pitchFamily="49" charset="0"/>
              </a:rPr>
              <a:t>,"</a:t>
            </a:r>
            <a:r>
              <a:rPr lang="en-CA" b="1" dirty="0" err="1">
                <a:latin typeface="Consolas" panose="020B0609020204030204" pitchFamily="49" charset="0"/>
              </a:rPr>
              <a:t>r</a:t>
            </a:r>
            <a:r>
              <a:rPr lang="en-CA" dirty="0">
                <a:latin typeface="Consolas" panose="020B0609020204030204" pitchFamily="49" charset="0"/>
              </a:rPr>
              <a:t>"</a:t>
            </a:r>
            <a:r>
              <a:rPr lang="en-CA" b="1" dirty="0">
                <a:latin typeface="Consolas" panose="020B0609020204030204" pitchFamily="49" charset="0"/>
              </a:rPr>
              <a:t>)</a:t>
            </a:r>
            <a:r>
              <a:rPr lang="en-CA" dirty="0">
                <a:latin typeface="Consolas" panose="020B0609020204030204" pitchFamily="49" charset="0"/>
              </a:rPr>
              <a:t> 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    </a:t>
            </a:r>
            <a:r>
              <a:rPr lang="en-CA" dirty="0" err="1" smtClean="0">
                <a:latin typeface="Consolas" panose="020B0609020204030204" pitchFamily="49" charset="0"/>
              </a:rPr>
              <a:t>aLine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</a:t>
            </a:r>
            <a:r>
              <a:rPr lang="en-CA" dirty="0" err="1">
                <a:latin typeface="Consolas" panose="020B0609020204030204" pitchFamily="49" charset="0"/>
              </a:rPr>
              <a:t>aFile</a:t>
            </a:r>
            <a:r>
              <a:rPr lang="en-CA" b="1" dirty="0" err="1">
                <a:latin typeface="Consolas" panose="020B0609020204030204" pitchFamily="49" charset="0"/>
              </a:rPr>
              <a:t>.readline</a:t>
            </a:r>
            <a:r>
              <a:rPr lang="en-CA" b="1" dirty="0" smtClean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Except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IOError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CA" b="1" dirty="0" smtClean="0">
                <a:latin typeface="Consolas" panose="020B0609020204030204" pitchFamily="49" charset="0"/>
              </a:rPr>
              <a:t> </a:t>
            </a:r>
            <a:endParaRPr lang="en-CA" b="1" dirty="0">
              <a:latin typeface="Consolas" panose="020B0609020204030204" pitchFamily="49" charset="0"/>
            </a:endParaRPr>
          </a:p>
          <a:p>
            <a:pPr lvl="1"/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4532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Last Construct: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Finally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Unless the program crashes this body contains instructors that are guaranteed to execute.</a:t>
            </a:r>
          </a:p>
          <a:p>
            <a:r>
              <a:rPr lang="en-US" dirty="0" smtClean="0"/>
              <a:t>It will execute whether or not an exception occurred.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378" y="1220416"/>
            <a:ext cx="3510976" cy="16211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ight Arrow 4"/>
          <p:cNvSpPr/>
          <p:nvPr/>
        </p:nvSpPr>
        <p:spPr bwMode="auto">
          <a:xfrm>
            <a:off x="352540" y="2401677"/>
            <a:ext cx="539826" cy="297456"/>
          </a:xfrm>
          <a:prstGeom prst="rightArrow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46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Error Handling With Exceptions</a:t>
            </a:r>
          </a:p>
        </p:txBody>
      </p:sp>
      <p:sp>
        <p:nvSpPr>
          <p:cNvPr id="797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altLang="en-US" dirty="0" smtClean="0"/>
              <a:t>Exceptions are used to deal with extraordinary errors (‘exceptional ones’).</a:t>
            </a:r>
          </a:p>
          <a:p>
            <a:r>
              <a:rPr lang="en-US" altLang="en-US" dirty="0" smtClean="0"/>
              <a:t>Typically these are fatal runtime errors (“crashes” program)</a:t>
            </a:r>
          </a:p>
          <a:p>
            <a:r>
              <a:rPr lang="en-US" altLang="en-US" dirty="0" smtClean="0"/>
              <a:t>A non-exhaustive list of examples: </a:t>
            </a:r>
          </a:p>
          <a:p>
            <a:pPr lvl="1"/>
            <a:r>
              <a:rPr lang="en-US" altLang="en-US" dirty="0" smtClean="0"/>
              <a:t>trying to open a non-existent file,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nvalid conversions between types of data (string to numeric)</a:t>
            </a:r>
          </a:p>
          <a:p>
            <a:pPr lvl="1"/>
            <a:r>
              <a:rPr lang="en-US" altLang="en-US" dirty="0"/>
              <a:t>e</a:t>
            </a:r>
            <a:r>
              <a:rPr lang="en-US" altLang="en-US" dirty="0" smtClean="0"/>
              <a:t>xceeding the bounds of a composite type such as a list</a:t>
            </a:r>
          </a:p>
          <a:p>
            <a:pPr lvl="1"/>
            <a:r>
              <a:rPr lang="en-US" altLang="en-US" dirty="0"/>
              <a:t>d</a:t>
            </a:r>
            <a:r>
              <a:rPr lang="en-US" altLang="en-US" dirty="0" smtClean="0"/>
              <a:t>ivision by zero.</a:t>
            </a:r>
          </a:p>
          <a:p>
            <a:r>
              <a:rPr lang="en-US" altLang="en-US" dirty="0" smtClean="0"/>
              <a:t>Current process</a:t>
            </a:r>
            <a:r>
              <a:rPr lang="en-US" altLang="en-US" dirty="0"/>
              <a:t> </a:t>
            </a:r>
            <a:r>
              <a:rPr lang="en-US" altLang="en-US" dirty="0" smtClean="0"/>
              <a:t>from what you’ve been taught:</a:t>
            </a:r>
          </a:p>
          <a:p>
            <a:pPr lvl="1"/>
            <a:r>
              <a:rPr lang="en-US" altLang="en-US" dirty="0" smtClean="0"/>
              <a:t>An exception occurs e.g. trying to open non-existent file</a:t>
            </a:r>
          </a:p>
          <a:p>
            <a:pPr lvl="1"/>
            <a:r>
              <a:rPr lang="en-US" altLang="en-US" dirty="0" smtClean="0"/>
              <a:t>If no code is written to ‘handle’ the exception then a runtime error crashes the program.</a:t>
            </a:r>
          </a:p>
          <a:p>
            <a:pPr lvl="1"/>
            <a:r>
              <a:rPr lang="en-US" altLang="en-US" dirty="0" smtClean="0"/>
              <a:t>You will learn how to write code to ‘recover’ from the exception (no run-time error).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705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6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Finally</a:t>
            </a:r>
            <a:r>
              <a:rPr lang="en-US" dirty="0" smtClean="0"/>
              <a:t>: A Purely Academic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>
                <a:latin typeface="Consolas" panose="020B0609020204030204" pitchFamily="49" charset="0"/>
              </a:rPr>
              <a:t>5</a:t>
            </a:r>
            <a:r>
              <a:rPr lang="en-US" dirty="0" smtClean="0">
                <a:latin typeface="Consolas" panose="020B0609020204030204" pitchFamily="49" charset="0"/>
              </a:rPr>
              <a:t>try_catch_finally_learning_example_only.py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Finally body</a:t>
            </a:r>
            <a:r>
              <a:rPr lang="en-US" dirty="0" smtClean="0">
                <a:cs typeface="Calibri" panose="020F0502020204030204" pitchFamily="34" charset="0"/>
              </a:rPr>
              <a:t> always run regardless of </a:t>
            </a:r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extraordinary by-passing </a:t>
            </a:r>
            <a:r>
              <a:rPr lang="en-US" dirty="0" smtClean="0">
                <a:cs typeface="Calibri" panose="020F0502020204030204" pitchFamily="34" charset="0"/>
              </a:rPr>
              <a:t>instructions (</a:t>
            </a:r>
            <a:r>
              <a:rPr lang="en-US" b="1" dirty="0" smtClean="0">
                <a:cs typeface="Calibri" panose="020F0502020204030204" pitchFamily="34" charset="0"/>
              </a:rPr>
              <a:t>you should never do this</a:t>
            </a:r>
            <a:r>
              <a:rPr lang="en-US" dirty="0" smtClean="0">
                <a:cs typeface="Calibri" panose="020F0502020204030204" pitchFamily="34" charset="0"/>
              </a:rPr>
              <a:t>).</a:t>
            </a:r>
          </a:p>
          <a:p>
            <a:pPr lvl="1"/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def fun():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numerator = float(input("Number to divide: "))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denominator = float(input("Value to divide by: "))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quotient = numerator / denominator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except </a:t>
            </a:r>
            <a:r>
              <a:rPr lang="en-US" dirty="0" err="1">
                <a:latin typeface="Consolas" panose="020B0609020204030204" pitchFamily="49" charset="0"/>
              </a:rPr>
              <a:t>ZeroDivisionError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print("Cannot divide by zero")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       return() </a:t>
            </a:r>
            <a:r>
              <a:rPr lang="en-US" b="1" dirty="0">
                <a:latin typeface="Consolas" panose="020B0609020204030204" pitchFamily="49" charset="0"/>
              </a:rPr>
              <a:t>#Extremely bad style </a:t>
            </a:r>
            <a:endParaRPr lang="en-US" b="1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else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print("Quotient=%0.2f" %(quotient))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       return() </a:t>
            </a:r>
            <a:r>
              <a:rPr lang="en-US" b="1" dirty="0">
                <a:latin typeface="Consolas" panose="020B0609020204030204" pitchFamily="49" charset="0"/>
              </a:rPr>
              <a:t>#Extremely bad </a:t>
            </a:r>
            <a:r>
              <a:rPr lang="en-US" b="1" dirty="0" smtClean="0">
                <a:latin typeface="Consolas" panose="020B0609020204030204" pitchFamily="49" charset="0"/>
              </a:rPr>
              <a:t>style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finally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print("This message always appears")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804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After This Section You Should Now </a:t>
            </a:r>
            <a:r>
              <a:rPr lang="en-US" altLang="en-US" dirty="0" smtClean="0"/>
              <a:t>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altLang="en-US" dirty="0"/>
              <a:t>How exceptions can be used in conjunction with file input and with invalid keyboard/console </a:t>
            </a:r>
            <a:r>
              <a:rPr lang="en-US" altLang="en-US" dirty="0" smtClean="0"/>
              <a:t>input.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altLang="en-US" dirty="0" smtClean="0"/>
              <a:t>How components of the exception handling construct: try-except-else-finally each work.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/>
              <a:t>How to catch multiple types of exceptions</a:t>
            </a:r>
            <a:r>
              <a:rPr lang="en-US" smtClean="0"/>
              <a:t>.</a:t>
            </a:r>
            <a:endParaRPr lang="en-US" altLang="en-US" dirty="0"/>
          </a:p>
          <a:p>
            <a:r>
              <a:rPr lang="en-US" dirty="0" smtClean="0"/>
              <a:t>How to create an instance of an exception variable in order to access additional details about the error.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037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Basic </a:t>
            </a:r>
            <a:r>
              <a:rPr lang="en-US" altLang="en-US" dirty="0" smtClean="0"/>
              <a:t>Structure Of </a:t>
            </a:r>
            <a:r>
              <a:rPr lang="en-US" altLang="en-US" dirty="0" smtClean="0">
                <a:solidFill>
                  <a:srgbClr val="FF0000"/>
                </a:solidFill>
              </a:rPr>
              <a:t>Handling </a:t>
            </a:r>
            <a:r>
              <a:rPr lang="en-US" altLang="en-US" dirty="0">
                <a:solidFill>
                  <a:srgbClr val="FF0000"/>
                </a:solidFill>
              </a:rPr>
              <a:t>E</a:t>
            </a:r>
            <a:r>
              <a:rPr lang="en-US" altLang="en-US" dirty="0" smtClean="0">
                <a:solidFill>
                  <a:srgbClr val="FF0000"/>
                </a:solidFill>
              </a:rPr>
              <a:t>xceptions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altLang="en-US" b="1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Try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Attempt something where exception error may happen</a:t>
            </a:r>
          </a:p>
          <a:p>
            <a:pPr marL="342900" lvl="1" indent="0">
              <a:buNone/>
            </a:pPr>
            <a:r>
              <a:rPr lang="en-US" altLang="en-US" b="1" dirty="0">
                <a:solidFill>
                  <a:srgbClr val="FF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Except</a:t>
            </a:r>
            <a:r>
              <a:rPr lang="en-US" altLang="en-US" dirty="0">
                <a:solidFill>
                  <a:srgbClr val="FF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342900" lvl="1" indent="0">
              <a:buNone/>
            </a:pPr>
            <a:r>
              <a:rPr lang="en-US" altLang="en-US" dirty="0">
                <a:solidFill>
                  <a:srgbClr val="FF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React to the error</a:t>
            </a:r>
          </a:p>
          <a:p>
            <a:pPr marL="342900" lvl="1" indent="0">
              <a:buNone/>
            </a:pPr>
            <a:r>
              <a:rPr lang="en-US" altLang="en-US" b="1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 Not always needed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What to do if no error is encountered</a:t>
            </a:r>
          </a:p>
          <a:p>
            <a:pPr marL="342900" lvl="1" indent="0">
              <a:buNone/>
            </a:pPr>
            <a:r>
              <a:rPr lang="en-US" altLang="en-US" b="1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Finally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 Not always needed</a:t>
            </a:r>
          </a:p>
          <a:p>
            <a:pPr marL="342900" lvl="1" indent="0"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Actions that must always be performed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96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Implementation Of </a:t>
            </a:r>
            <a:r>
              <a:rPr lang="en-US" dirty="0" smtClean="0">
                <a:solidFill>
                  <a:srgbClr val="FF0000"/>
                </a:solidFill>
              </a:rPr>
              <a:t>Recovering</a:t>
            </a:r>
            <a:r>
              <a:rPr lang="en-US" dirty="0" smtClean="0"/>
              <a:t> From </a:t>
            </a:r>
            <a:r>
              <a:rPr lang="en-US" dirty="0">
                <a:solidFill>
                  <a:srgbClr val="FF0000"/>
                </a:solidFill>
              </a:rPr>
              <a:t>File I/O Exceptions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</a:t>
            </a:r>
            <a:r>
              <a:rPr lang="en-US" b="1" dirty="0"/>
              <a:t>online example: </a:t>
            </a:r>
            <a:r>
              <a:rPr lang="en-US" dirty="0" smtClean="0">
                <a:latin typeface="Consolas" panose="020B0609020204030204" pitchFamily="49" charset="0"/>
              </a:rPr>
              <a:t>1basic_exception_handling_files.py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INPUT_FILENAME = "</a:t>
            </a:r>
            <a:r>
              <a:rPr lang="en-CA" dirty="0" smtClean="0">
                <a:latin typeface="Consolas" panose="020B0609020204030204" pitchFamily="49" charset="0"/>
              </a:rPr>
              <a:t>input.txt"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open("</a:t>
            </a:r>
            <a:r>
              <a:rPr lang="en-US" dirty="0" err="1">
                <a:latin typeface="Consolas" panose="020B0609020204030204" pitchFamily="49" charset="0"/>
              </a:rPr>
              <a:t>input.txt","r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aFile.readline</a:t>
            </a:r>
            <a:r>
              <a:rPr lang="en-US" dirty="0">
                <a:latin typeface="Consolas" panose="020B0609020204030204" pitchFamily="49" charset="0"/>
              </a:rPr>
              <a:t>())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except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IOError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print("Problem </a:t>
            </a:r>
            <a:r>
              <a:rPr lang="en-US" dirty="0" err="1">
                <a:latin typeface="Consolas" panose="020B0609020204030204" pitchFamily="49" charset="0"/>
              </a:rPr>
              <a:t>encounted</a:t>
            </a:r>
            <a:r>
              <a:rPr lang="en-US" dirty="0">
                <a:latin typeface="Consolas" panose="020B0609020204030204" pitchFamily="49" charset="0"/>
              </a:rPr>
              <a:t> during the interaction with %s"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%(</a:t>
            </a:r>
            <a:r>
              <a:rPr lang="en-US" dirty="0">
                <a:latin typeface="Consolas" panose="020B0609020204030204" pitchFamily="49" charset="0"/>
              </a:rPr>
              <a:t>INPUT_FILENAME))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1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Try-Except Vs. Previous (Branching): Non-Existent File</a:t>
            </a:r>
            <a:endParaRPr lang="en-CA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05" y="1884524"/>
            <a:ext cx="4991100" cy="7810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273" y="4121570"/>
            <a:ext cx="6648450" cy="1809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244906" y="994392"/>
            <a:ext cx="2500829" cy="72124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Only when file exists at this point in the program is this false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098275" y="1582626"/>
            <a:ext cx="2159306" cy="774984"/>
          </a:xfrm>
          <a:custGeom>
            <a:avLst/>
            <a:gdLst>
              <a:gd name="connsiteX0" fmla="*/ 0 w 2159306"/>
              <a:gd name="connsiteY0" fmla="*/ 367360 h 774984"/>
              <a:gd name="connsiteX1" fmla="*/ 77118 w 2159306"/>
              <a:gd name="connsiteY1" fmla="*/ 279225 h 774984"/>
              <a:gd name="connsiteX2" fmla="*/ 165253 w 2159306"/>
              <a:gd name="connsiteY2" fmla="*/ 235157 h 774984"/>
              <a:gd name="connsiteX3" fmla="*/ 198303 w 2159306"/>
              <a:gd name="connsiteY3" fmla="*/ 213123 h 774984"/>
              <a:gd name="connsiteX4" fmla="*/ 286438 w 2159306"/>
              <a:gd name="connsiteY4" fmla="*/ 191090 h 774984"/>
              <a:gd name="connsiteX5" fmla="*/ 396607 w 2159306"/>
              <a:gd name="connsiteY5" fmla="*/ 158039 h 774984"/>
              <a:gd name="connsiteX6" fmla="*/ 429658 w 2159306"/>
              <a:gd name="connsiteY6" fmla="*/ 147022 h 774984"/>
              <a:gd name="connsiteX7" fmla="*/ 484742 w 2159306"/>
              <a:gd name="connsiteY7" fmla="*/ 136005 h 774984"/>
              <a:gd name="connsiteX8" fmla="*/ 550843 w 2159306"/>
              <a:gd name="connsiteY8" fmla="*/ 113972 h 774984"/>
              <a:gd name="connsiteX9" fmla="*/ 605927 w 2159306"/>
              <a:gd name="connsiteY9" fmla="*/ 102955 h 774984"/>
              <a:gd name="connsiteX10" fmla="*/ 683045 w 2159306"/>
              <a:gd name="connsiteY10" fmla="*/ 80921 h 774984"/>
              <a:gd name="connsiteX11" fmla="*/ 804231 w 2159306"/>
              <a:gd name="connsiteY11" fmla="*/ 69904 h 774984"/>
              <a:gd name="connsiteX12" fmla="*/ 881349 w 2159306"/>
              <a:gd name="connsiteY12" fmla="*/ 58887 h 774984"/>
              <a:gd name="connsiteX13" fmla="*/ 969484 w 2159306"/>
              <a:gd name="connsiteY13" fmla="*/ 47870 h 774984"/>
              <a:gd name="connsiteX14" fmla="*/ 1024568 w 2159306"/>
              <a:gd name="connsiteY14" fmla="*/ 36854 h 774984"/>
              <a:gd name="connsiteX15" fmla="*/ 1112703 w 2159306"/>
              <a:gd name="connsiteY15" fmla="*/ 25837 h 774984"/>
              <a:gd name="connsiteX16" fmla="*/ 1509311 w 2159306"/>
              <a:gd name="connsiteY16" fmla="*/ 25837 h 774984"/>
              <a:gd name="connsiteX17" fmla="*/ 1630496 w 2159306"/>
              <a:gd name="connsiteY17" fmla="*/ 36854 h 774984"/>
              <a:gd name="connsiteX18" fmla="*/ 1894901 w 2159306"/>
              <a:gd name="connsiteY18" fmla="*/ 47870 h 774984"/>
              <a:gd name="connsiteX19" fmla="*/ 1983036 w 2159306"/>
              <a:gd name="connsiteY19" fmla="*/ 69904 h 774984"/>
              <a:gd name="connsiteX20" fmla="*/ 2060154 w 2159306"/>
              <a:gd name="connsiteY20" fmla="*/ 102955 h 774984"/>
              <a:gd name="connsiteX21" fmla="*/ 2137272 w 2159306"/>
              <a:gd name="connsiteY21" fmla="*/ 191090 h 774984"/>
              <a:gd name="connsiteX22" fmla="*/ 2159306 w 2159306"/>
              <a:gd name="connsiteY22" fmla="*/ 224140 h 774984"/>
              <a:gd name="connsiteX23" fmla="*/ 2148289 w 2159306"/>
              <a:gd name="connsiteY23" fmla="*/ 389393 h 774984"/>
              <a:gd name="connsiteX24" fmla="*/ 2137272 w 2159306"/>
              <a:gd name="connsiteY24" fmla="*/ 422444 h 774984"/>
              <a:gd name="connsiteX25" fmla="*/ 2038120 w 2159306"/>
              <a:gd name="connsiteY25" fmla="*/ 499562 h 774984"/>
              <a:gd name="connsiteX26" fmla="*/ 1972019 w 2159306"/>
              <a:gd name="connsiteY26" fmla="*/ 543629 h 774984"/>
              <a:gd name="connsiteX27" fmla="*/ 1685580 w 2159306"/>
              <a:gd name="connsiteY27" fmla="*/ 554646 h 774984"/>
              <a:gd name="connsiteX28" fmla="*/ 1487277 w 2159306"/>
              <a:gd name="connsiteY28" fmla="*/ 576680 h 774984"/>
              <a:gd name="connsiteX29" fmla="*/ 1377108 w 2159306"/>
              <a:gd name="connsiteY29" fmla="*/ 609731 h 774984"/>
              <a:gd name="connsiteX30" fmla="*/ 1333041 w 2159306"/>
              <a:gd name="connsiteY30" fmla="*/ 620747 h 774984"/>
              <a:gd name="connsiteX31" fmla="*/ 1266939 w 2159306"/>
              <a:gd name="connsiteY31" fmla="*/ 653798 h 774984"/>
              <a:gd name="connsiteX32" fmla="*/ 1244906 w 2159306"/>
              <a:gd name="connsiteY32" fmla="*/ 620747 h 774984"/>
              <a:gd name="connsiteX33" fmla="*/ 1255923 w 2159306"/>
              <a:gd name="connsiteY33" fmla="*/ 587697 h 774984"/>
              <a:gd name="connsiteX34" fmla="*/ 1200838 w 2159306"/>
              <a:gd name="connsiteY34" fmla="*/ 664815 h 774984"/>
              <a:gd name="connsiteX35" fmla="*/ 1101686 w 2159306"/>
              <a:gd name="connsiteY35" fmla="*/ 752950 h 774984"/>
              <a:gd name="connsiteX36" fmla="*/ 1134737 w 2159306"/>
              <a:gd name="connsiteY36" fmla="*/ 774984 h 774984"/>
              <a:gd name="connsiteX37" fmla="*/ 1344058 w 2159306"/>
              <a:gd name="connsiteY37" fmla="*/ 763967 h 774984"/>
              <a:gd name="connsiteX38" fmla="*/ 1366091 w 2159306"/>
              <a:gd name="connsiteY38" fmla="*/ 763967 h 774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159306" h="774984">
                <a:moveTo>
                  <a:pt x="0" y="367360"/>
                </a:moveTo>
                <a:cubicBezTo>
                  <a:pt x="9375" y="355641"/>
                  <a:pt x="56875" y="292107"/>
                  <a:pt x="77118" y="279225"/>
                </a:cubicBezTo>
                <a:cubicBezTo>
                  <a:pt x="104829" y="261591"/>
                  <a:pt x="137924" y="253377"/>
                  <a:pt x="165253" y="235157"/>
                </a:cubicBezTo>
                <a:cubicBezTo>
                  <a:pt x="176270" y="227812"/>
                  <a:pt x="185860" y="217648"/>
                  <a:pt x="198303" y="213123"/>
                </a:cubicBezTo>
                <a:cubicBezTo>
                  <a:pt x="226762" y="202774"/>
                  <a:pt x="257710" y="200666"/>
                  <a:pt x="286438" y="191090"/>
                </a:cubicBezTo>
                <a:cubicBezTo>
                  <a:pt x="443514" y="138730"/>
                  <a:pt x="280062" y="191338"/>
                  <a:pt x="396607" y="158039"/>
                </a:cubicBezTo>
                <a:cubicBezTo>
                  <a:pt x="407773" y="154849"/>
                  <a:pt x="418392" y="149839"/>
                  <a:pt x="429658" y="147022"/>
                </a:cubicBezTo>
                <a:cubicBezTo>
                  <a:pt x="447824" y="142480"/>
                  <a:pt x="466677" y="140932"/>
                  <a:pt x="484742" y="136005"/>
                </a:cubicBezTo>
                <a:cubicBezTo>
                  <a:pt x="507149" y="129894"/>
                  <a:pt x="528436" y="120083"/>
                  <a:pt x="550843" y="113972"/>
                </a:cubicBezTo>
                <a:cubicBezTo>
                  <a:pt x="568908" y="109045"/>
                  <a:pt x="587761" y="107497"/>
                  <a:pt x="605927" y="102955"/>
                </a:cubicBezTo>
                <a:cubicBezTo>
                  <a:pt x="644768" y="93245"/>
                  <a:pt x="638891" y="86808"/>
                  <a:pt x="683045" y="80921"/>
                </a:cubicBezTo>
                <a:cubicBezTo>
                  <a:pt x="723251" y="75560"/>
                  <a:pt x="763917" y="74383"/>
                  <a:pt x="804231" y="69904"/>
                </a:cubicBezTo>
                <a:cubicBezTo>
                  <a:pt x="830039" y="67036"/>
                  <a:pt x="855610" y="62319"/>
                  <a:pt x="881349" y="58887"/>
                </a:cubicBezTo>
                <a:cubicBezTo>
                  <a:pt x="910696" y="54974"/>
                  <a:pt x="940221" y="52372"/>
                  <a:pt x="969484" y="47870"/>
                </a:cubicBezTo>
                <a:cubicBezTo>
                  <a:pt x="987991" y="45023"/>
                  <a:pt x="1006061" y="39701"/>
                  <a:pt x="1024568" y="36854"/>
                </a:cubicBezTo>
                <a:cubicBezTo>
                  <a:pt x="1053831" y="32352"/>
                  <a:pt x="1083325" y="29509"/>
                  <a:pt x="1112703" y="25837"/>
                </a:cubicBezTo>
                <a:cubicBezTo>
                  <a:pt x="1259336" y="-23041"/>
                  <a:pt x="1149153" y="9466"/>
                  <a:pt x="1509311" y="25837"/>
                </a:cubicBezTo>
                <a:cubicBezTo>
                  <a:pt x="1549831" y="27679"/>
                  <a:pt x="1590000" y="34540"/>
                  <a:pt x="1630496" y="36854"/>
                </a:cubicBezTo>
                <a:cubicBezTo>
                  <a:pt x="1718564" y="41886"/>
                  <a:pt x="1806766" y="44198"/>
                  <a:pt x="1894901" y="47870"/>
                </a:cubicBezTo>
                <a:cubicBezTo>
                  <a:pt x="1915851" y="52060"/>
                  <a:pt x="1960452" y="58612"/>
                  <a:pt x="1983036" y="69904"/>
                </a:cubicBezTo>
                <a:cubicBezTo>
                  <a:pt x="2059118" y="107946"/>
                  <a:pt x="1968438" y="80026"/>
                  <a:pt x="2060154" y="102955"/>
                </a:cubicBezTo>
                <a:cubicBezTo>
                  <a:pt x="2115240" y="139677"/>
                  <a:pt x="2085859" y="113970"/>
                  <a:pt x="2137272" y="191090"/>
                </a:cubicBezTo>
                <a:lnTo>
                  <a:pt x="2159306" y="224140"/>
                </a:lnTo>
                <a:cubicBezTo>
                  <a:pt x="2155634" y="279224"/>
                  <a:pt x="2154386" y="334524"/>
                  <a:pt x="2148289" y="389393"/>
                </a:cubicBezTo>
                <a:cubicBezTo>
                  <a:pt x="2147007" y="400935"/>
                  <a:pt x="2143714" y="412781"/>
                  <a:pt x="2137272" y="422444"/>
                </a:cubicBezTo>
                <a:cubicBezTo>
                  <a:pt x="2106262" y="468959"/>
                  <a:pt x="2081889" y="455792"/>
                  <a:pt x="2038120" y="499562"/>
                </a:cubicBezTo>
                <a:cubicBezTo>
                  <a:pt x="2015078" y="522605"/>
                  <a:pt x="2006271" y="541267"/>
                  <a:pt x="1972019" y="543629"/>
                </a:cubicBezTo>
                <a:cubicBezTo>
                  <a:pt x="1876695" y="550203"/>
                  <a:pt x="1781060" y="550974"/>
                  <a:pt x="1685580" y="554646"/>
                </a:cubicBezTo>
                <a:cubicBezTo>
                  <a:pt x="1643147" y="558889"/>
                  <a:pt x="1534060" y="568883"/>
                  <a:pt x="1487277" y="576680"/>
                </a:cubicBezTo>
                <a:cubicBezTo>
                  <a:pt x="1434807" y="585425"/>
                  <a:pt x="1435898" y="595034"/>
                  <a:pt x="1377108" y="609731"/>
                </a:cubicBezTo>
                <a:lnTo>
                  <a:pt x="1333041" y="620747"/>
                </a:lnTo>
                <a:cubicBezTo>
                  <a:pt x="1326082" y="625387"/>
                  <a:pt x="1281193" y="659500"/>
                  <a:pt x="1266939" y="653798"/>
                </a:cubicBezTo>
                <a:cubicBezTo>
                  <a:pt x="1254645" y="648880"/>
                  <a:pt x="1252250" y="631764"/>
                  <a:pt x="1244906" y="620747"/>
                </a:cubicBezTo>
                <a:cubicBezTo>
                  <a:pt x="1248578" y="609730"/>
                  <a:pt x="1266310" y="582504"/>
                  <a:pt x="1255923" y="587697"/>
                </a:cubicBezTo>
                <a:cubicBezTo>
                  <a:pt x="1242779" y="594269"/>
                  <a:pt x="1212973" y="651163"/>
                  <a:pt x="1200838" y="664815"/>
                </a:cubicBezTo>
                <a:cubicBezTo>
                  <a:pt x="1145956" y="726558"/>
                  <a:pt x="1151918" y="719462"/>
                  <a:pt x="1101686" y="752950"/>
                </a:cubicBezTo>
                <a:cubicBezTo>
                  <a:pt x="1112703" y="760295"/>
                  <a:pt x="1121510" y="774383"/>
                  <a:pt x="1134737" y="774984"/>
                </a:cubicBezTo>
                <a:lnTo>
                  <a:pt x="1344058" y="763967"/>
                </a:lnTo>
                <a:cubicBezTo>
                  <a:pt x="1351394" y="763618"/>
                  <a:pt x="1358747" y="763967"/>
                  <a:pt x="1366091" y="76396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5849957" y="1291618"/>
            <a:ext cx="506776" cy="3846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T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5105" y="3068126"/>
            <a:ext cx="5629620" cy="32544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latin typeface="Consolas" panose="020B0609020204030204" pitchFamily="49" charset="0"/>
              </a:rPr>
              <a:t>#The code below is added later in the program</a:t>
            </a:r>
            <a:endParaRPr lang="en-CA" sz="1600" b="1" dirty="0" smtClean="0">
              <a:latin typeface="Consolas" panose="020B0609020204030204" pitchFamily="49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4340382" y="4395179"/>
            <a:ext cx="451955" cy="958478"/>
          </a:xfrm>
          <a:custGeom>
            <a:avLst/>
            <a:gdLst>
              <a:gd name="connsiteX0" fmla="*/ 55348 w 451955"/>
              <a:gd name="connsiteY0" fmla="*/ 33602 h 958478"/>
              <a:gd name="connsiteX1" fmla="*/ 286702 w 451955"/>
              <a:gd name="connsiteY1" fmla="*/ 551 h 958478"/>
              <a:gd name="connsiteX2" fmla="*/ 352804 w 451955"/>
              <a:gd name="connsiteY2" fmla="*/ 44619 h 958478"/>
              <a:gd name="connsiteX3" fmla="*/ 385854 w 451955"/>
              <a:gd name="connsiteY3" fmla="*/ 77669 h 958478"/>
              <a:gd name="connsiteX4" fmla="*/ 429922 w 451955"/>
              <a:gd name="connsiteY4" fmla="*/ 187838 h 958478"/>
              <a:gd name="connsiteX5" fmla="*/ 451955 w 451955"/>
              <a:gd name="connsiteY5" fmla="*/ 264956 h 958478"/>
              <a:gd name="connsiteX6" fmla="*/ 429922 w 451955"/>
              <a:gd name="connsiteY6" fmla="*/ 386141 h 958478"/>
              <a:gd name="connsiteX7" fmla="*/ 407888 w 451955"/>
              <a:gd name="connsiteY7" fmla="*/ 419192 h 958478"/>
              <a:gd name="connsiteX8" fmla="*/ 385854 w 451955"/>
              <a:gd name="connsiteY8" fmla="*/ 463260 h 958478"/>
              <a:gd name="connsiteX9" fmla="*/ 341787 w 451955"/>
              <a:gd name="connsiteY9" fmla="*/ 529361 h 958478"/>
              <a:gd name="connsiteX10" fmla="*/ 319753 w 451955"/>
              <a:gd name="connsiteY10" fmla="*/ 562411 h 958478"/>
              <a:gd name="connsiteX11" fmla="*/ 275685 w 451955"/>
              <a:gd name="connsiteY11" fmla="*/ 606479 h 958478"/>
              <a:gd name="connsiteX12" fmla="*/ 253652 w 451955"/>
              <a:gd name="connsiteY12" fmla="*/ 639529 h 958478"/>
              <a:gd name="connsiteX13" fmla="*/ 187551 w 451955"/>
              <a:gd name="connsiteY13" fmla="*/ 683597 h 958478"/>
              <a:gd name="connsiteX14" fmla="*/ 154500 w 451955"/>
              <a:gd name="connsiteY14" fmla="*/ 716648 h 958478"/>
              <a:gd name="connsiteX15" fmla="*/ 110432 w 451955"/>
              <a:gd name="connsiteY15" fmla="*/ 771732 h 958478"/>
              <a:gd name="connsiteX16" fmla="*/ 55348 w 451955"/>
              <a:gd name="connsiteY16" fmla="*/ 826816 h 958478"/>
              <a:gd name="connsiteX17" fmla="*/ 33314 w 451955"/>
              <a:gd name="connsiteY17" fmla="*/ 859867 h 958478"/>
              <a:gd name="connsiteX18" fmla="*/ 264 w 451955"/>
              <a:gd name="connsiteY18" fmla="*/ 881901 h 958478"/>
              <a:gd name="connsiteX19" fmla="*/ 11281 w 451955"/>
              <a:gd name="connsiteY19" fmla="*/ 925968 h 958478"/>
              <a:gd name="connsiteX20" fmla="*/ 231618 w 451955"/>
              <a:gd name="connsiteY20" fmla="*/ 948002 h 9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51955" h="958478">
                <a:moveTo>
                  <a:pt x="55348" y="33602"/>
                </a:moveTo>
                <a:cubicBezTo>
                  <a:pt x="132466" y="22585"/>
                  <a:pt x="209049" y="6763"/>
                  <a:pt x="286702" y="551"/>
                </a:cubicBezTo>
                <a:cubicBezTo>
                  <a:pt x="337099" y="-3481"/>
                  <a:pt x="328070" y="14938"/>
                  <a:pt x="352804" y="44619"/>
                </a:cubicBezTo>
                <a:cubicBezTo>
                  <a:pt x="362778" y="56588"/>
                  <a:pt x="376798" y="64991"/>
                  <a:pt x="385854" y="77669"/>
                </a:cubicBezTo>
                <a:cubicBezTo>
                  <a:pt x="406116" y="106037"/>
                  <a:pt x="419889" y="157738"/>
                  <a:pt x="429922" y="187838"/>
                </a:cubicBezTo>
                <a:cubicBezTo>
                  <a:pt x="445723" y="235243"/>
                  <a:pt x="438125" y="209635"/>
                  <a:pt x="451955" y="264956"/>
                </a:cubicBezTo>
                <a:cubicBezTo>
                  <a:pt x="449403" y="282819"/>
                  <a:pt x="441051" y="360173"/>
                  <a:pt x="429922" y="386141"/>
                </a:cubicBezTo>
                <a:cubicBezTo>
                  <a:pt x="424706" y="398311"/>
                  <a:pt x="414457" y="407696"/>
                  <a:pt x="407888" y="419192"/>
                </a:cubicBezTo>
                <a:cubicBezTo>
                  <a:pt x="399740" y="433451"/>
                  <a:pt x="394304" y="449177"/>
                  <a:pt x="385854" y="463260"/>
                </a:cubicBezTo>
                <a:cubicBezTo>
                  <a:pt x="372230" y="485967"/>
                  <a:pt x="356476" y="507327"/>
                  <a:pt x="341787" y="529361"/>
                </a:cubicBezTo>
                <a:lnTo>
                  <a:pt x="319753" y="562411"/>
                </a:lnTo>
                <a:cubicBezTo>
                  <a:pt x="295716" y="634522"/>
                  <a:pt x="329101" y="563747"/>
                  <a:pt x="275685" y="606479"/>
                </a:cubicBezTo>
                <a:cubicBezTo>
                  <a:pt x="265346" y="614750"/>
                  <a:pt x="263616" y="630810"/>
                  <a:pt x="253652" y="639529"/>
                </a:cubicBezTo>
                <a:cubicBezTo>
                  <a:pt x="233723" y="656967"/>
                  <a:pt x="206276" y="664872"/>
                  <a:pt x="187551" y="683597"/>
                </a:cubicBezTo>
                <a:lnTo>
                  <a:pt x="154500" y="716648"/>
                </a:lnTo>
                <a:cubicBezTo>
                  <a:pt x="133052" y="780990"/>
                  <a:pt x="160264" y="721900"/>
                  <a:pt x="110432" y="771732"/>
                </a:cubicBezTo>
                <a:cubicBezTo>
                  <a:pt x="36986" y="845178"/>
                  <a:pt x="143486" y="768058"/>
                  <a:pt x="55348" y="826816"/>
                </a:cubicBezTo>
                <a:cubicBezTo>
                  <a:pt x="48003" y="837833"/>
                  <a:pt x="42677" y="850504"/>
                  <a:pt x="33314" y="859867"/>
                </a:cubicBezTo>
                <a:cubicBezTo>
                  <a:pt x="23952" y="869230"/>
                  <a:pt x="-2947" y="869056"/>
                  <a:pt x="264" y="881901"/>
                </a:cubicBezTo>
                <a:cubicBezTo>
                  <a:pt x="3936" y="896590"/>
                  <a:pt x="-1317" y="917569"/>
                  <a:pt x="11281" y="925968"/>
                </a:cubicBezTo>
                <a:cubicBezTo>
                  <a:pt x="96275" y="982632"/>
                  <a:pt x="31090" y="948002"/>
                  <a:pt x="231618" y="948002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/>
          <p:cNvSpPr txBox="1"/>
          <p:nvPr/>
        </p:nvSpPr>
        <p:spPr>
          <a:xfrm>
            <a:off x="4792337" y="3537134"/>
            <a:ext cx="4032174" cy="126582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Can still handle run time error case where the file suddenly vanished at this point but also it can also react to other file IO errors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49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Implementation Of Reacting To File I/O Exceptions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cs typeface="Calibri" panose="020F0502020204030204" pitchFamily="34" charset="0"/>
              </a:rPr>
              <a:t>This second approach is more complex not only because it reads multiple lines but because it handles the exception better.</a:t>
            </a:r>
          </a:p>
          <a:p>
            <a:pPr lvl="1"/>
            <a:endParaRPr lang="en-US" dirty="0" smtClean="0">
              <a:cs typeface="Calibri" panose="020F0502020204030204" pitchFamily="34" charset="0"/>
            </a:endParaRP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It allows the user to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continue running the program </a:t>
            </a:r>
            <a:r>
              <a:rPr lang="en-US" dirty="0" smtClean="0">
                <a:cs typeface="Calibri" panose="020F0502020204030204" pitchFamily="34" charset="0"/>
              </a:rPr>
              <a:t>rather than having to run it all over again if an exception is raised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Useful if something as minor as a typographical error is made while specifying the name of the input file.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A flag is employed</a:t>
            </a:r>
            <a:r>
              <a:rPr lang="en-US" dirty="0" smtClean="0">
                <a:cs typeface="Calibri" panose="020F0502020204030204" pitchFamily="34" charset="0"/>
              </a:rPr>
              <a:t> to repeatedly attempt the file input process if an </a:t>
            </a:r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exception is raised (occurs):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  <a:cs typeface="Calibri" panose="020F0502020204030204" pitchFamily="34" charset="0"/>
              </a:rPr>
              <a:t>The flag is disabled </a:t>
            </a:r>
            <a:r>
              <a:rPr lang="en-US" dirty="0" smtClean="0">
                <a:cs typeface="Calibri" panose="020F0502020204030204" pitchFamily="34" charset="0"/>
              </a:rPr>
              <a:t>if no exception occurred during file input.</a:t>
            </a:r>
          </a:p>
          <a:p>
            <a:pPr marL="620712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Set flag to enabled</a:t>
            </a:r>
          </a:p>
          <a:p>
            <a:pPr marL="628650" lvl="3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Do while(flag is set to enabled)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try</a:t>
            </a: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Open file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read from the file line by line</a:t>
            </a:r>
          </a:p>
          <a:p>
            <a:pPr marL="628650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close file</a:t>
            </a:r>
          </a:p>
          <a:p>
            <a:pPr marL="628650" lvl="3" indent="0">
              <a:buNone/>
            </a:pP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exception: reaction to exception to prevent a runtime error</a:t>
            </a:r>
          </a:p>
          <a:p>
            <a:pPr marL="628650" lvl="3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else:</a:t>
            </a:r>
          </a:p>
          <a:p>
            <a:pPr marL="628650" lvl="3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    no exception: flag is disabled </a:t>
            </a:r>
            <a:endParaRPr lang="en-US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End-while</a:t>
            </a:r>
          </a:p>
          <a:p>
            <a:pPr lvl="2"/>
            <a:endParaRPr lang="en-US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880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Implementation Of Reacting To File I/O </a:t>
            </a:r>
            <a:r>
              <a:rPr lang="en-US" dirty="0" smtClean="0"/>
              <a:t>Exceptions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>
                <a:latin typeface="Consolas" panose="020B0609020204030204" pitchFamily="49" charset="0"/>
              </a:rPr>
              <a:t>2better_example_of_exception_recovery.py</a:t>
            </a: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fileOK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False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while(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fileOK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== False):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filename = input("Name of file to open: 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</a:t>
            </a:r>
            <a:r>
              <a:rPr lang="en-US" dirty="0" err="1">
                <a:latin typeface="Consolas" panose="020B0609020204030204" pitchFamily="49" charset="0"/>
              </a:rPr>
              <a:t>filename,"r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for line in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  print(</a:t>
            </a:r>
            <a:r>
              <a:rPr lang="en-US" dirty="0" err="1">
                <a:latin typeface="Consolas" panose="020B0609020204030204" pitchFamily="49" charset="0"/>
              </a:rPr>
              <a:t>line,end</a:t>
            </a:r>
            <a:r>
              <a:rPr lang="en-US" dirty="0">
                <a:latin typeface="Consolas" panose="020B0609020204030204" pitchFamily="49" charset="0"/>
              </a:rPr>
              <a:t>="")</a:t>
            </a:r>
          </a:p>
          <a:p>
            <a:pPr marL="442912" lvl="2" indent="0">
              <a:buNone/>
            </a:pP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 except </a:t>
            </a:r>
            <a:r>
              <a:rPr lang="en-US" dirty="0" err="1">
                <a:solidFill>
                  <a:srgbClr val="0066FF"/>
                </a:solidFill>
                <a:latin typeface="Consolas" panose="020B0609020204030204" pitchFamily="49" charset="0"/>
              </a:rPr>
              <a:t>IOError</a:t>
            </a: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       print("Problem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encounted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during the interaction with </a:t>
            </a:r>
            <a:endParaRPr lang="en-US" b="1" dirty="0" smtClean="0">
              <a:solidFill>
                <a:srgbClr val="0066FF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      %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s" %(filename))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    else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</a:rPr>
              <a:t>       </a:t>
            </a:r>
            <a:r>
              <a:rPr lang="en-US" dirty="0" err="1" smtClean="0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fileOK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 = True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print()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print("Done reading from file")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1208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Types Of Exceptions That Can Be Caught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nsolas" panose="020B0609020204030204" pitchFamily="49" charset="0"/>
              </a:rPr>
              <a:t>IOError</a:t>
            </a:r>
            <a:r>
              <a:rPr lang="en-US" dirty="0" smtClean="0"/>
              <a:t>: occur during file input or output.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ValueError</a:t>
            </a:r>
            <a:r>
              <a:rPr lang="en-US" dirty="0" smtClean="0"/>
              <a:t>: can occur when the value of a memory location is invalid e.g. during a conversion between types.</a:t>
            </a:r>
          </a:p>
          <a:p>
            <a:r>
              <a:rPr lang="en-US" dirty="0" err="1">
                <a:latin typeface="Consolas" panose="020B0609020204030204" pitchFamily="49" charset="0"/>
              </a:rPr>
              <a:t>ZeroDivisionError</a:t>
            </a:r>
            <a:r>
              <a:rPr lang="en-US" dirty="0"/>
              <a:t>: occurs during division when the denominator is zero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IndexError</a:t>
            </a:r>
            <a:r>
              <a:rPr lang="en-US" dirty="0" smtClean="0"/>
              <a:t>: occurs when the index is invalid e.g. index is outside the list bounds.</a:t>
            </a:r>
          </a:p>
          <a:p>
            <a:r>
              <a:rPr lang="en-US" dirty="0" smtClean="0"/>
              <a:t>Except without specifying the type of the exception catches any  type of run time exception.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" y="4949136"/>
            <a:ext cx="2286110" cy="19088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01269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Multiple Types Of Exceptions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3catching_multiple_exceptions.py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order in which the exceptions occur </a:t>
            </a:r>
            <a:r>
              <a:rPr lang="en-US" dirty="0" smtClean="0">
                <a:cs typeface="Calibri" panose="020F0502020204030204" pitchFamily="34" charset="0"/>
              </a:rPr>
              <a:t>determines which exception is caught.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 order IS NOT determined by the </a:t>
            </a:r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order is which the exceptions are listed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1"/>
            <a:endParaRPr lang="en-US" dirty="0" smtClean="0">
              <a:cs typeface="Calibri" panose="020F0502020204030204" pitchFamily="34" charset="0"/>
            </a:endParaRPr>
          </a:p>
          <a:p>
            <a:pPr lvl="1"/>
            <a:endParaRPr lang="en-US" dirty="0" smtClean="0"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3038" y="3268494"/>
            <a:ext cx="3822969" cy="260718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 = [1,2]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2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   print(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aList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])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quotient = 1/0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except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IndexError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print("Outside list bounds")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except </a:t>
            </a:r>
            <a:r>
              <a:rPr lang="en-US" dirty="0" err="1">
                <a:solidFill>
                  <a:srgbClr val="0066FF"/>
                </a:solidFill>
                <a:latin typeface="Consolas" panose="020B0609020204030204" pitchFamily="49" charset="0"/>
              </a:rPr>
              <a:t>ZeroDivisionError</a:t>
            </a: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print("Cannot divide by zero")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4850" y="3268494"/>
            <a:ext cx="3822969" cy="260718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 = [1,2]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try: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</a:t>
            </a:r>
            <a:r>
              <a:rPr lang="en-US" dirty="0" smtClean="0">
                <a:latin typeface="Consolas" panose="020B0609020204030204" pitchFamily="49" charset="0"/>
              </a:rPr>
              <a:t>2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quotient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= 1/0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aList</a:t>
            </a:r>
            <a:r>
              <a:rPr lang="en-US" dirty="0">
                <a:latin typeface="Consolas" panose="020B0609020204030204" pitchFamily="49" charset="0"/>
              </a:rPr>
              <a:t>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])</a:t>
            </a:r>
          </a:p>
          <a:p>
            <a:pPr marL="442912" lvl="2" indent="0">
              <a:buNone/>
            </a:pP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</a:rPr>
              <a:t>except </a:t>
            </a:r>
            <a:r>
              <a:rPr lang="en-US" dirty="0" err="1">
                <a:solidFill>
                  <a:srgbClr val="0066FF"/>
                </a:solidFill>
                <a:latin typeface="Consolas" panose="020B0609020204030204" pitchFamily="49" charset="0"/>
              </a:rPr>
              <a:t>IndexError</a:t>
            </a: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print("Outside list bounds")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except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ZeroDivisionError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print("Cannot divide by zero")</a:t>
            </a:r>
            <a:endParaRPr lang="en-CA" dirty="0">
              <a:latin typeface="Consolas" panose="020B0609020204030204" pitchFamily="49" charset="0"/>
            </a:endParaRPr>
          </a:p>
          <a:p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13888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71887</TotalTime>
  <Pages>8</Pages>
  <Words>1705</Words>
  <Application>Microsoft Office PowerPoint</Application>
  <PresentationFormat>On-screen Show (4:3)</PresentationFormat>
  <Paragraphs>268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MS PGothic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Exception Handling</vt:lpstr>
      <vt:lpstr>Error Handling With Exceptions</vt:lpstr>
      <vt:lpstr>Basic Structure Of Handling Exceptions</vt:lpstr>
      <vt:lpstr>Simple Implementation Of Recovering From File I/O Exceptions</vt:lpstr>
      <vt:lpstr>Try-Except Vs. Previous (Branching): Non-Existent File</vt:lpstr>
      <vt:lpstr>Better Implementation Of Reacting To File I/O Exceptions</vt:lpstr>
      <vt:lpstr>Better Implementation Of Reacting To File I/O Exceptions (2)</vt:lpstr>
      <vt:lpstr>Some Types Of Exceptions That Can Be Caught</vt:lpstr>
      <vt:lpstr>Catching Multiple Types Of Exceptions</vt:lpstr>
      <vt:lpstr>“Naming” Exceptions</vt:lpstr>
      <vt:lpstr>Contrast: Naming Vs. Not-Naming Exceptions</vt:lpstr>
      <vt:lpstr>Variables: Comparing Type Vs. Instance</vt:lpstr>
      <vt:lpstr>Including This Because It’s In The Notes1</vt:lpstr>
      <vt:lpstr>JT: Contrast This With The Previous Screen</vt:lpstr>
      <vt:lpstr>When To Use Branches (“Conditionals”) Vs. Exceptions</vt:lpstr>
      <vt:lpstr>Examples: Using Branching To Prevent Errors</vt:lpstr>
      <vt:lpstr>Example: Using Exception Handling Over Branches</vt:lpstr>
      <vt:lpstr>Example: Using Exception Handling Over Branches (2)</vt:lpstr>
      <vt:lpstr>The Last Construct: Finally</vt:lpstr>
      <vt:lpstr>Finally: A Purely Academic Example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 handling in python</dc:title>
  <dc:subject>Introduction to Programming for Computer Science Majors</dc:subject>
  <dc:creator>James Tam</dc:creator>
  <cp:keywords>exceptions;exception handling;run time errors;value error</cp:keywords>
  <cp:lastModifiedBy>James Tam</cp:lastModifiedBy>
  <cp:revision>4175</cp:revision>
  <cp:lastPrinted>2014-08-25T22:49:30Z</cp:lastPrinted>
  <dcterms:created xsi:type="dcterms:W3CDTF">1995-08-18T10:27:02Z</dcterms:created>
  <dcterms:modified xsi:type="dcterms:W3CDTF">2025-11-17T07:19:30Z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