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816" r:id="rId2"/>
    <p:sldId id="796" r:id="rId3"/>
    <p:sldId id="818" r:id="rId4"/>
    <p:sldId id="819" r:id="rId5"/>
    <p:sldId id="834" r:id="rId6"/>
    <p:sldId id="673" r:id="rId7"/>
    <p:sldId id="794" r:id="rId8"/>
    <p:sldId id="742" r:id="rId9"/>
    <p:sldId id="783" r:id="rId10"/>
    <p:sldId id="784" r:id="rId11"/>
    <p:sldId id="817" r:id="rId12"/>
    <p:sldId id="804" r:id="rId13"/>
    <p:sldId id="805" r:id="rId14"/>
    <p:sldId id="806" r:id="rId15"/>
    <p:sldId id="820" r:id="rId16"/>
    <p:sldId id="825" r:id="rId17"/>
    <p:sldId id="826" r:id="rId18"/>
    <p:sldId id="824" r:id="rId19"/>
    <p:sldId id="821" r:id="rId20"/>
    <p:sldId id="827" r:id="rId21"/>
    <p:sldId id="828" r:id="rId22"/>
    <p:sldId id="829" r:id="rId23"/>
    <p:sldId id="822" r:id="rId24"/>
    <p:sldId id="831" r:id="rId25"/>
    <p:sldId id="832" r:id="rId26"/>
    <p:sldId id="833" r:id="rId27"/>
    <p:sldId id="723" r:id="rId28"/>
    <p:sldId id="830" r:id="rId2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6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CD5B5"/>
    <a:srgbClr val="FFFFFF"/>
    <a:srgbClr val="B2B2B2"/>
    <a:srgbClr val="66FFCC"/>
    <a:srgbClr val="808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81540" autoAdjust="0"/>
  </p:normalViewPr>
  <p:slideViewPr>
    <p:cSldViewPr snapToGrid="0">
      <p:cViewPr varScale="1">
        <p:scale>
          <a:sx n="81" d="100"/>
          <a:sy n="81" d="100"/>
        </p:scale>
        <p:origin x="162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870" y="-53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Administrative information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pPr>
              <a:defRPr/>
            </a:pPr>
            <a:fld id="{EF19BAC0-5D81-4458-B348-9106BB536B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7577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7136E1A-7237-41A7-902F-C3E9C7F14F8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dirty="0"/>
              <a:t>Page </a:t>
            </a:r>
            <a:fld id="{FDF66BB9-CA6A-4D81-924B-2FE16A2272BB}" type="slidenum">
              <a:rPr lang="en-US" altLang="en-US" sz="120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dirty="0"/>
          </a:p>
        </p:txBody>
      </p:sp>
      <p:sp>
        <p:nvSpPr>
          <p:cNvPr id="307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0643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9B63E2-B383-4C3B-970E-029E8FB4CA89}" type="slidenum">
              <a:rPr lang="en-US" altLang="en-US" sz="100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312678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136E1A-7237-41A7-902F-C3E9C7F14F8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083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F5DB1E6F-F6D2-44A1-80A4-E6F7199AABC7}" type="slidenum">
              <a:rPr lang="en-US" altLang="en-US" sz="1000" smtClean="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118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E39FBE40-1B88-4F3B-AFFD-1AEEEF32BF12}" type="slidenum">
              <a:rPr lang="en-US" altLang="en-US" sz="1000" smtClean="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856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defTabSz="95091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defTabSz="95091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 defTabSz="95091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 defTabSz="95091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defTabSz="95091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defTabSz="95091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defTabSz="95091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defTabSz="95091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0999ABC0-1307-4E34-9814-47C17A23447C}" type="slidenum">
              <a:rPr lang="en-US" altLang="en-US" sz="1000" smtClean="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54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525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F0A980DF-4B9A-460F-8F4F-3D4079154653}" type="slidenum">
              <a:rPr lang="en-US" altLang="en-US" sz="1000" smtClean="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en-US" altLang="en-US" sz="1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939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217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>
                <a:latin typeface="Times New Roman" pitchFamily="18" charset="0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441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421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3143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675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9388" indent="-179388">
              <a:defRPr/>
            </a:lvl1pPr>
            <a:lvl3pPr marL="623888" indent="-171450">
              <a:buFont typeface="Courier New" panose="02070309020205020404" pitchFamily="49" charset="0"/>
              <a:buChar char="o"/>
              <a:defRPr/>
            </a:lvl3pPr>
            <a:lvl4pPr marL="914400" indent="-228600">
              <a:buFont typeface="Wingdings" panose="05000000000000000000" pitchFamily="2" charset="2"/>
              <a:buChar char="§"/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	Fifth level</a:t>
            </a:r>
          </a:p>
        </p:txBody>
      </p:sp>
    </p:spTree>
    <p:extLst>
      <p:ext uri="{BB962C8B-B14F-4D97-AF65-F5344CB8AC3E}">
        <p14:creationId xmlns:p14="http://schemas.microsoft.com/office/powerpoint/2010/main" val="161580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65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58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750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840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451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127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80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08075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>
                <a:latin typeface="Garamond" panose="02020404030301010803" pitchFamily="18" charset="0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9" r:id="rId1"/>
    <p:sldLayoutId id="2147484638" r:id="rId2"/>
    <p:sldLayoutId id="2147484639" r:id="rId3"/>
    <p:sldLayoutId id="2147484640" r:id="rId4"/>
    <p:sldLayoutId id="2147484641" r:id="rId5"/>
    <p:sldLayoutId id="2147484642" r:id="rId6"/>
    <p:sldLayoutId id="2147484643" r:id="rId7"/>
    <p:sldLayoutId id="2147484644" r:id="rId8"/>
    <p:sldLayoutId id="2147484645" r:id="rId9"/>
    <p:sldLayoutId id="2147484646" r:id="rId10"/>
    <p:sldLayoutId id="2147484647" r:id="rId11"/>
    <p:sldLayoutId id="2147484648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11.png"/><Relationship Id="rId7" Type="http://schemas.openxmlformats.org/officeDocument/2006/relationships/image" Target="../media/image1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png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mailto:michelle.cheatham@ucalgary.c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am@ucalgary.c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ucalgary.ca" TargetMode="External"/><Relationship Id="rId2" Type="http://schemas.openxmlformats.org/officeDocument/2006/relationships/hyperlink" Target="https://itregport.ucalgary.c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aige.sobrien@ucalgary.ca" TargetMode="External"/><Relationship Id="rId2" Type="http://schemas.openxmlformats.org/officeDocument/2006/relationships/hyperlink" Target="mailto:michelle.cheatham@ucalgary.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orms.office.com/r/3hESEf7V7c" TargetMode="External"/><Relationship Id="rId4" Type="http://schemas.openxmlformats.org/officeDocument/2006/relationships/hyperlink" Target="https://discord.gg/FuzC22Jby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cpsc.ucalgary.ca/~tamj/2025/217F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ibrary.ucalgary.ca/" TargetMode="External"/><Relationship Id="rId4" Type="http://schemas.openxmlformats.org/officeDocument/2006/relationships/hyperlink" Target="https://link.springer.com/book/10.1007/978-3-030-18873-3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4000" u="none" dirty="0"/>
              <a:t>Introduction To CPSC 217</a:t>
            </a:r>
            <a:endParaRPr lang="en-US" altLang="en-US" sz="4000" b="1" dirty="0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>
              <a:latin typeface="Arial" panose="020B0604020202020204" pitchFamily="34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295400" y="2362200"/>
            <a:ext cx="6769100" cy="153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82563" indent="-182563" eaLnBrk="1" hangingPunct="1">
              <a:spcBef>
                <a:spcPts val="600"/>
              </a:spcBef>
              <a:spcAft>
                <a:spcPts val="0"/>
              </a:spcAft>
            </a:pPr>
            <a:r>
              <a:rPr lang="en-US" altLang="en-US" sz="2800" dirty="0"/>
              <a:t>Instructor contact information</a:t>
            </a:r>
          </a:p>
          <a:p>
            <a:pPr marL="182563" indent="-182563" eaLnBrk="1" hangingPunct="1">
              <a:spcBef>
                <a:spcPts val="600"/>
              </a:spcBef>
              <a:spcAft>
                <a:spcPts val="0"/>
              </a:spcAft>
            </a:pPr>
            <a:r>
              <a:rPr lang="en-US" altLang="en-US" sz="2800" dirty="0"/>
              <a:t>Course policies</a:t>
            </a:r>
          </a:p>
          <a:p>
            <a:pPr marL="182563" indent="-182563" eaLnBrk="1" hangingPunct="1">
              <a:spcBef>
                <a:spcPts val="600"/>
              </a:spcBef>
              <a:spcAft>
                <a:spcPts val="0"/>
              </a:spcAft>
            </a:pPr>
            <a:r>
              <a:rPr lang="en-US" altLang="en-US" sz="2800" dirty="0"/>
              <a:t>Evaluation: Determining your grade</a:t>
            </a:r>
          </a:p>
        </p:txBody>
      </p:sp>
    </p:spTree>
    <p:extLst>
      <p:ext uri="{BB962C8B-B14F-4D97-AF65-F5344CB8AC3E}">
        <p14:creationId xmlns:p14="http://schemas.microsoft.com/office/powerpoint/2010/main" val="919990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Tutorials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Tutorials provide time to practice using those concepts to solve problems and get help in a small group environment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b="1" dirty="0"/>
              <a:t>Students may only attend the tutorial sessions for which they are registered (course coordinator: Michelle Cheatham).</a:t>
            </a:r>
          </a:p>
        </p:txBody>
      </p:sp>
    </p:spTree>
    <p:extLst>
      <p:ext uri="{BB962C8B-B14F-4D97-AF65-F5344CB8AC3E}">
        <p14:creationId xmlns:p14="http://schemas.microsoft.com/office/powerpoint/2010/main" val="273068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Tam’s House Rules (Remote Learning)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of the common sense rules and social norms that apply for face-to-face to learning also apply to the online version e.g. turn taking.</a:t>
            </a:r>
          </a:p>
          <a:p>
            <a:r>
              <a:rPr lang="en-US" dirty="0"/>
              <a:t>Please do ask questions!</a:t>
            </a:r>
          </a:p>
          <a:p>
            <a:r>
              <a:rPr lang="en-US" dirty="0"/>
              <a:t>But when you have a question use the “raise your hand” feature in Zoom: </a:t>
            </a:r>
            <a:r>
              <a:rPr lang="en-US" dirty="0">
                <a:latin typeface="Consolas" panose="020B0609020204030204" pitchFamily="49" charset="0"/>
              </a:rPr>
              <a:t>Reactions -&gt; Raise hand</a:t>
            </a:r>
          </a:p>
          <a:p>
            <a:pPr lvl="1"/>
            <a:r>
              <a:rPr lang="en-US" dirty="0"/>
              <a:t>Of course you shouldn’t just turn on your microphone and start talking.</a:t>
            </a:r>
          </a:p>
          <a:p>
            <a:pPr lvl="1"/>
            <a:r>
              <a:rPr lang="en-US" dirty="0"/>
              <a:t>Please raise your hand and wait to be acknowledged before you use your talk (with your mic) or type into the chat.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825500"/>
            <a:ext cx="1589314" cy="718457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/>
              <a:t>NA: this semester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97640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Tam’s “House Rules” (In Person)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I will endeavor to keep the lecture within the prescribed time boundaries</a:t>
            </a:r>
          </a:p>
          <a:p>
            <a:pPr>
              <a:defRPr/>
            </a:pPr>
            <a:endParaRPr lang="en-US" altLang="en-US" dirty="0"/>
          </a:p>
          <a:p>
            <a:pPr marL="0" indent="0">
              <a:buFontTx/>
              <a:buNone/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You won’t pack up and end before time is up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Or if you have to leave then make sure you do it </a:t>
            </a:r>
            <a:r>
              <a:rPr lang="en-US" altLang="en-US" u="sng" dirty="0"/>
              <a:t>quietly</a:t>
            </a:r>
            <a:r>
              <a:rPr lang="en-US" altLang="en-US" dirty="0"/>
              <a:t>.</a:t>
            </a:r>
          </a:p>
          <a:p>
            <a:pPr>
              <a:defRPr/>
            </a:pPr>
            <a:endParaRPr lang="en-US" altLang="en-US" dirty="0"/>
          </a:p>
        </p:txBody>
      </p:sp>
      <p:pic>
        <p:nvPicPr>
          <p:cNvPr id="2052" name="Picture 4" descr="C:\Users\tamj\AppData\Local\Microsoft\Windows\Temporary Internet Files\Content.IE5\H2V5D7PC\MP90044870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924050"/>
            <a:ext cx="1168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C:\Users\tamj\AppData\Local\Microsoft\Windows\Temporary Internet Files\Content.IE5\5BWAU42G\MC90044189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0" y="4999038"/>
            <a:ext cx="1573213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C:\Users\tamj\AppData\Local\Microsoft\Windows\Temporary Internet Files\Content.IE5\H2V5D7PC\MC9001965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475038"/>
            <a:ext cx="1792288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5" descr="C:\Users\tamj\AppData\Local\Microsoft\Windows\Temporary Internet Files\Content.IE5\5BWAU42G\MC90044189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999038"/>
            <a:ext cx="1397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992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4 2.11659E-6 C -0.01441 0.00809 0.0033 0.01596 0.01128 0.02591 C 0.0191 0.03701 0.02309 0.04996 0.02691 0.06292 C 0.03108 0.0761 0.02691 0.08697 0.02309 0.099 C 0.0191 0.11011 0.01319 0.1219 -0.0007 0.13208 C -0.01233 0.14203 -0.03212 0.14989 -0.05347 0.15591 C -0.07326 0.16192 -0.09688 0.16609 -0.12031 0.16794 C -0.14392 0.17002 -0.16736 0.17002 -0.18924 0.16794 C -0.21267 0.16609 -0.2342 0.161 -0.25191 0.1529 C -0.26962 0.14596 -0.28524 0.13694 -0.29306 0.12607 C -0.30295 0.11589 -0.30677 0.10201 -0.30677 0.09091 C -0.30886 0.08003 -0.30677 0.06708 -0.29688 0.05598 C -0.28733 0.04603 -0.26962 0.03793 -0.24618 0.034 C -0.22222 0.03099 -0.19879 0.03493 -0.18299 0.0421 C -0.16945 0.04904 -0.15955 0.05991 -0.15747 0.0731 C -0.15747 0.08605 -0.15955 0.09808 -0.16945 0.10802 C -0.17934 0.11797 -0.17726 0.12005 -0.21649 0.13301 C -0.25191 0.14689 -0.28733 0.14295 -0.30886 0.14411 C -0.33021 0.14411 -0.34809 0.13995 -0.36945 0.13601 C -0.39288 0.13093 -0.41267 0.1219 -0.42656 0.11404 C -0.44028 0.10594 -0.44601 0.096 -0.45382 0.08003 C -0.45972 0.06407 -0.45972 0.05598 -0.45972 0.04395 C -0.45972 0.03192 -0.45972 0.01989 -0.45972 0.00809 " pathEditMode="relative" rAng="0" ptsTypes="fffffffffffffffffffffff">
                                      <p:cBhvr>
                                        <p:cTn id="2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38" y="84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069 C 0.00347 -0.00972 0.02535 -0.00949 0.03472 -0.01041 C 0.05382 -0.01828 0.07951 -0.01943 0.09983 -0.02059 C 0.12049 -0.02337 0.14219 -0.02476 0.16233 -0.0192 C 0.17552 -0.0155 0.18837 -0.00949 0.20156 -0.00648 C 0.21319 0.00185 0.20764 -0.00024 0.21736 0.00208 C 0.22257 0.00763 0.22934 0.0111 0.23472 0.01642 C 0.24149 0.0229 0.24427 0.03169 0.24653 0.04071 C 0.24601 0.05227 0.24601 0.0643 0.24496 0.07587 C 0.24462 0.08235 0.22205 0.09252 0.21597 0.09461 C 0.19583 0.09368 0.18437 0.09299 0.16667 0.08744 C 0.16389 0.08304 0.16094 0.07957 0.15937 0.07448 C 0.1599 0.06615 0.1599 0.05759 0.16076 0.04904 C 0.16215 0.03446 0.18368 0.0259 0.19427 0.0192 C 0.19913 0.01619 0.21371 0.01318 0.22031 0.01226 C 0.22882 0.0111 0.24653 0.00925 0.24653 0.00948 C 0.26094 0.00578 0.2724 0.00925 0.28559 0.01364 C 0.28976 0.02012 0.29427 0.02706 0.29861 0.03354 C 0.30035 0.03816 0.3026 0.04187 0.30451 0.04603 C 0.30312 0.06546 0.3066 0.07356 0.28993 0.08165 C 0.27639 0.08026 0.27361 0.08142 0.27101 0.0687 C 0.27205 0.06292 0.27274 0.04904 0.27691 0.0421 C 0.28767 0.02428 0.30868 0.01017 0.32326 -0.00509 C 0.33194 -0.01411 0.34149 -0.02915 0.35226 -0.03609 C 0.35503 -0.03794 0.35833 -0.03933 0.36094 -0.04187 C 0.37101 -0.05182 0.37031 -0.05575 0.37986 -0.06315 C 0.39115 -0.07218 0.38559 -0.06501 0.39444 -0.0731 C 0.40035 -0.07819 0.39913 -0.07935 0.4059 -0.08305 C 0.41354 -0.08721 0.42448 -0.08675 0.43212 -0.08721 C 0.46858 -0.08582 0.45434 -0.08606 0.47552 -0.08606 " pathEditMode="relative" rAng="0" ptsTypes="fffffffffffffffffffffffffffffA">
                                      <p:cBhvr>
                                        <p:cTn id="2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7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Tam’s “House Rules” (In Person)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No recordings/captures without permission during class please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SAS students with a letter can probably get permission.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(Recall that learning tends to increase with additional levels of engagement).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Consequently lectures won’t be recorded.</a:t>
            </a:r>
          </a:p>
          <a:p>
            <a:pPr marL="452438" lvl="2" indent="0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19138" y="1447800"/>
            <a:ext cx="3892550" cy="1143000"/>
            <a:chOff x="755583" y="1828800"/>
            <a:chExt cx="3892617" cy="1143000"/>
          </a:xfrm>
        </p:grpSpPr>
        <p:pic>
          <p:nvPicPr>
            <p:cNvPr id="22537" name="Picture 2" descr="C:\Users\tamj\AppData\Local\Microsoft\Windows\Temporary Internet Files\Content.IE5\LZWJTDG0\MC900433873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83" y="1828800"/>
              <a:ext cx="1143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8" name="Picture 3" descr="C:\Users\tamj\AppData\Local\Microsoft\Windows\Temporary Internet Files\Content.IE5\NXE19V4B\MM900336563[1].gif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9755" y="2012067"/>
              <a:ext cx="784506" cy="637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9" name="Picture 4" descr="C:\Users\tamj\AppData\Local\Microsoft\Windows\Temporary Internet Files\Content.IE5\BXRWTSP3\MC900433869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0193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19138" y="4234543"/>
            <a:ext cx="4408033" cy="1698172"/>
            <a:chOff x="876613" y="4637720"/>
            <a:chExt cx="4635945" cy="1920616"/>
          </a:xfrm>
        </p:grpSpPr>
        <p:pic>
          <p:nvPicPr>
            <p:cNvPr id="22534" name="Picture 8" descr="C:\Users\tamj\AppData\Local\Microsoft\Windows\Temporary Internet Files\Content.IE5\S73FJVX2\MC900237578[1].wm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76613" y="4637720"/>
              <a:ext cx="868512" cy="1700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5" name="Picture 10" descr="C:\Users\tamj\AppData\Local\Microsoft\Windows\Temporary Internet Files\Content.IE5\Z6TBLP53\MM900295151[1].gif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4965" y="5096579"/>
              <a:ext cx="3197593" cy="1461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6" name="Picture 11" descr="C:\Users\tamj\AppData\Local\Microsoft\Windows\Temporary Internet Files\Content.IE5\18FQ96LE\MC900293506[1].wmf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966" y="5323868"/>
              <a:ext cx="761999" cy="1035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725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Tam’s “House Rules” (In Person)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Quiet whispering is OK…</a:t>
            </a:r>
          </a:p>
          <a:p>
            <a:r>
              <a:rPr lang="en-US" dirty="0"/>
              <a:t>But “I can hear it” then you are probably disturbing the students around you.</a:t>
            </a:r>
          </a:p>
          <a:p>
            <a:pPr lvl="1"/>
            <a:r>
              <a:rPr lang="en-US" dirty="0"/>
              <a:t>“Take it outside” if you have urgent matters to discuss.</a:t>
            </a:r>
          </a:p>
        </p:txBody>
      </p:sp>
    </p:spTree>
    <p:extLst>
      <p:ext uri="{BB962C8B-B14F-4D97-AF65-F5344CB8AC3E}">
        <p14:creationId xmlns:p14="http://schemas.microsoft.com/office/powerpoint/2010/main" val="337367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You Will Be Evaluated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official course outline created by the course coordinator.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Reminder: if you have questions about the grading system then you need to contact: </a:t>
            </a:r>
          </a:p>
          <a:p>
            <a:pPr lvl="1"/>
            <a:r>
              <a:rPr lang="en-US" dirty="0"/>
              <a:t>Michelle Cheatham: </a:t>
            </a:r>
            <a:r>
              <a:rPr lang="en-US" dirty="0">
                <a:hlinkClick r:id="rId2"/>
              </a:rPr>
              <a:t>michelle.cheatham@ucalgary.ca</a:t>
            </a:r>
            <a:endParaRPr lang="en-US" dirty="0"/>
          </a:p>
          <a:p>
            <a:endParaRPr lang="en-US" dirty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712" y="1876425"/>
            <a:ext cx="7648575" cy="31051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809749" y="3254375"/>
            <a:ext cx="1162051" cy="17462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‘Assignments’</a:t>
            </a:r>
            <a:endParaRPr lang="en-CA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9748" y="2938462"/>
            <a:ext cx="1162051" cy="17462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Tied to tutorial</a:t>
            </a:r>
            <a:endParaRPr lang="en-CA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67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Exercises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Small problems provided to help you practice a specific programming construct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3 or so provided each week, but you only turn in one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Graded pass/fail on completion, not correctness (“did you give it an ‘honest’ attempt).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Once you turn something in, you can see others’ answers in D2L and discuss solutions with them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1324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Projects/Assignments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Larger, more open-ended problems for which you’ll need to pick and choose which ideas covered in lecture should be used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b="1" dirty="0"/>
              <a:t>Two</a:t>
            </a:r>
            <a:r>
              <a:rPr lang="en-US" dirty="0"/>
              <a:t> deliverables for each project: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	implementation (i.e. python programming code)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/>
              <a:t>	reflection (blog post)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2285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Cutoff (Course Coordinator)</a:t>
            </a:r>
            <a:endParaRPr lang="en-CA" dirty="0"/>
          </a:p>
        </p:txBody>
      </p:sp>
      <p:sp>
        <p:nvSpPr>
          <p:cNvPr id="4" name="Google Shape;133;p18"/>
          <p:cNvSpPr txBox="1">
            <a:spLocks/>
          </p:cNvSpPr>
          <p:nvPr/>
        </p:nvSpPr>
        <p:spPr bwMode="auto">
          <a:xfrm>
            <a:off x="2124727" y="1316000"/>
            <a:ext cx="2373000" cy="411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179388" indent="-179388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346075" indent="-120650" algn="l" rtl="0" eaLnBrk="0" fontAlgn="base" hangingPunct="0">
              <a:spcBef>
                <a:spcPct val="1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23888" indent="-171450" algn="l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4400" indent="-228600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0287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4859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6pPr>
            <a:lvl7pPr marL="1943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7pPr>
            <a:lvl8pPr marL="24003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8pPr>
            <a:lvl9pPr marL="28575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A+	[97-100]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A	[94-97)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A-	[90-94)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pt-BR" kern="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B+	[87-90)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B	[84-87)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pt-BR" kern="0" dirty="0"/>
              <a:t>B-	[80-84)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pt-BR" kern="0" dirty="0"/>
          </a:p>
        </p:txBody>
      </p:sp>
      <p:sp>
        <p:nvSpPr>
          <p:cNvPr id="5" name="Google Shape;135;p18"/>
          <p:cNvSpPr txBox="1">
            <a:spLocks/>
          </p:cNvSpPr>
          <p:nvPr/>
        </p:nvSpPr>
        <p:spPr bwMode="auto">
          <a:xfrm>
            <a:off x="4944127" y="1316000"/>
            <a:ext cx="2373000" cy="411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179388" indent="-179388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346075" indent="-120650" algn="l" rtl="0" eaLnBrk="0" fontAlgn="base" hangingPunct="0">
              <a:spcBef>
                <a:spcPct val="1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23888" indent="-171450" algn="l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914400" indent="-228600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0287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4859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6pPr>
            <a:lvl7pPr marL="1943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7pPr>
            <a:lvl8pPr marL="24003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8pPr>
            <a:lvl9pPr marL="28575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C+	[67-70)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C	[64-67)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C-	[60-64)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en-US" kern="0"/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D+	[57-60)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D	[50-57)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kern="0"/>
              <a:t>F	[0-50)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936781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Grading Considerations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(From another part of the course outline)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Shortcut link to the course outline: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87" y="1714500"/>
            <a:ext cx="7667625" cy="1733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787" y="4396014"/>
            <a:ext cx="6053137" cy="20809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6271420" y="3390899"/>
            <a:ext cx="2236786" cy="1571625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/>
              <a:t>Details of ‘5 days’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200" dirty="0"/>
              <a:t>Each one extends a project deadline by 24 hours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200" dirty="0"/>
              <a:t>This includes weekends and holidays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200" dirty="0"/>
              <a:t>You do not need to provide a reason; they will be applied automatically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endParaRPr lang="en-CA" sz="1200" dirty="0"/>
          </a:p>
        </p:txBody>
      </p:sp>
      <p:sp>
        <p:nvSpPr>
          <p:cNvPr id="7" name="Freeform 6"/>
          <p:cNvSpPr/>
          <p:nvPr/>
        </p:nvSpPr>
        <p:spPr bwMode="auto">
          <a:xfrm>
            <a:off x="2657475" y="3000375"/>
            <a:ext cx="3533775" cy="819175"/>
          </a:xfrm>
          <a:custGeom>
            <a:avLst/>
            <a:gdLst>
              <a:gd name="connsiteX0" fmla="*/ 0 w 3533775"/>
              <a:gd name="connsiteY0" fmla="*/ 0 h 819175"/>
              <a:gd name="connsiteX1" fmla="*/ 3057525 w 3533775"/>
              <a:gd name="connsiteY1" fmla="*/ 600075 h 819175"/>
              <a:gd name="connsiteX2" fmla="*/ 3095625 w 3533775"/>
              <a:gd name="connsiteY2" fmla="*/ 609600 h 819175"/>
              <a:gd name="connsiteX3" fmla="*/ 3152775 w 3533775"/>
              <a:gd name="connsiteY3" fmla="*/ 619125 h 819175"/>
              <a:gd name="connsiteX4" fmla="*/ 3209925 w 3533775"/>
              <a:gd name="connsiteY4" fmla="*/ 638175 h 819175"/>
              <a:gd name="connsiteX5" fmla="*/ 3371850 w 3533775"/>
              <a:gd name="connsiteY5" fmla="*/ 647700 h 819175"/>
              <a:gd name="connsiteX6" fmla="*/ 3448050 w 3533775"/>
              <a:gd name="connsiteY6" fmla="*/ 666750 h 819175"/>
              <a:gd name="connsiteX7" fmla="*/ 3476625 w 3533775"/>
              <a:gd name="connsiteY7" fmla="*/ 657225 h 819175"/>
              <a:gd name="connsiteX8" fmla="*/ 3438525 w 3533775"/>
              <a:gd name="connsiteY8" fmla="*/ 600075 h 819175"/>
              <a:gd name="connsiteX9" fmla="*/ 3429000 w 3533775"/>
              <a:gd name="connsiteY9" fmla="*/ 571500 h 819175"/>
              <a:gd name="connsiteX10" fmla="*/ 3467100 w 3533775"/>
              <a:gd name="connsiteY10" fmla="*/ 590550 h 819175"/>
              <a:gd name="connsiteX11" fmla="*/ 3486150 w 3533775"/>
              <a:gd name="connsiteY11" fmla="*/ 619125 h 819175"/>
              <a:gd name="connsiteX12" fmla="*/ 3533775 w 3533775"/>
              <a:gd name="connsiteY12" fmla="*/ 685800 h 819175"/>
              <a:gd name="connsiteX13" fmla="*/ 3495675 w 3533775"/>
              <a:gd name="connsiteY13" fmla="*/ 790575 h 819175"/>
              <a:gd name="connsiteX14" fmla="*/ 3467100 w 3533775"/>
              <a:gd name="connsiteY14" fmla="*/ 809625 h 819175"/>
              <a:gd name="connsiteX15" fmla="*/ 3429000 w 3533775"/>
              <a:gd name="connsiteY15" fmla="*/ 819150 h 819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533775" h="819175">
                <a:moveTo>
                  <a:pt x="0" y="0"/>
                </a:moveTo>
                <a:lnTo>
                  <a:pt x="3057525" y="600075"/>
                </a:lnTo>
                <a:cubicBezTo>
                  <a:pt x="3070369" y="602604"/>
                  <a:pt x="3082788" y="607033"/>
                  <a:pt x="3095625" y="609600"/>
                </a:cubicBezTo>
                <a:cubicBezTo>
                  <a:pt x="3114563" y="613388"/>
                  <a:pt x="3134039" y="614441"/>
                  <a:pt x="3152775" y="619125"/>
                </a:cubicBezTo>
                <a:cubicBezTo>
                  <a:pt x="3172256" y="623995"/>
                  <a:pt x="3189879" y="636996"/>
                  <a:pt x="3209925" y="638175"/>
                </a:cubicBezTo>
                <a:lnTo>
                  <a:pt x="3371850" y="647700"/>
                </a:lnTo>
                <a:cubicBezTo>
                  <a:pt x="3394399" y="655216"/>
                  <a:pt x="3425062" y="666750"/>
                  <a:pt x="3448050" y="666750"/>
                </a:cubicBezTo>
                <a:cubicBezTo>
                  <a:pt x="3458090" y="666750"/>
                  <a:pt x="3467100" y="660400"/>
                  <a:pt x="3476625" y="657225"/>
                </a:cubicBezTo>
                <a:cubicBezTo>
                  <a:pt x="3463925" y="638175"/>
                  <a:pt x="3445765" y="621795"/>
                  <a:pt x="3438525" y="600075"/>
                </a:cubicBezTo>
                <a:cubicBezTo>
                  <a:pt x="3435350" y="590550"/>
                  <a:pt x="3419475" y="574675"/>
                  <a:pt x="3429000" y="571500"/>
                </a:cubicBezTo>
                <a:cubicBezTo>
                  <a:pt x="3442470" y="567010"/>
                  <a:pt x="3454400" y="584200"/>
                  <a:pt x="3467100" y="590550"/>
                </a:cubicBezTo>
                <a:cubicBezTo>
                  <a:pt x="3473450" y="600075"/>
                  <a:pt x="3479496" y="609810"/>
                  <a:pt x="3486150" y="619125"/>
                </a:cubicBezTo>
                <a:cubicBezTo>
                  <a:pt x="3545223" y="701827"/>
                  <a:pt x="3488880" y="618457"/>
                  <a:pt x="3533775" y="685800"/>
                </a:cubicBezTo>
                <a:cubicBezTo>
                  <a:pt x="3526785" y="720750"/>
                  <a:pt x="3522728" y="763522"/>
                  <a:pt x="3495675" y="790575"/>
                </a:cubicBezTo>
                <a:cubicBezTo>
                  <a:pt x="3487580" y="798670"/>
                  <a:pt x="3477339" y="804505"/>
                  <a:pt x="3467100" y="809625"/>
                </a:cubicBezTo>
                <a:cubicBezTo>
                  <a:pt x="3446042" y="820154"/>
                  <a:pt x="3445236" y="819150"/>
                  <a:pt x="3429000" y="81915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038225" y="2314575"/>
            <a:ext cx="3971925" cy="1905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941035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 (James Tam)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8075"/>
            <a:ext cx="7142205" cy="5368925"/>
          </a:xfrm>
        </p:spPr>
        <p:txBody>
          <a:bodyPr/>
          <a:lstStyle/>
          <a:p>
            <a:pPr marL="271463" indent="-271463"/>
            <a:r>
              <a:rPr lang="en-US" altLang="en-US" dirty="0"/>
              <a:t>Identification</a:t>
            </a:r>
          </a:p>
          <a:p>
            <a:pPr lvl="2"/>
            <a:r>
              <a:rPr lang="en-US" sz="1400" dirty="0"/>
              <a:t>James Tam (Tam…James Tam): </a:t>
            </a:r>
            <a:r>
              <a:rPr lang="en-US" sz="1400" dirty="0">
                <a:hlinkClick r:id="rId2"/>
              </a:rPr>
              <a:t>tam@ucalgary.ca</a:t>
            </a:r>
            <a:r>
              <a:rPr lang="en-US" sz="1400" dirty="0"/>
              <a:t> (I’m the ‘Tam’ guy). </a:t>
            </a:r>
          </a:p>
          <a:p>
            <a:pPr lvl="2"/>
            <a:r>
              <a:rPr lang="en-US" sz="1400" dirty="0"/>
              <a:t>FYI: for those who communicate formally the honorific to use is ‘Prof.’ (Associate professor).</a:t>
            </a:r>
            <a:endParaRPr lang="en-US" altLang="en-US" dirty="0"/>
          </a:p>
          <a:p>
            <a:pPr marL="271463" indent="-271463"/>
            <a:r>
              <a:rPr lang="en-US" altLang="en-US" dirty="0"/>
              <a:t>How to reach me</a:t>
            </a:r>
          </a:p>
          <a:p>
            <a:pPr marL="568325" lvl="1" indent="-171450"/>
            <a:r>
              <a:rPr lang="en-US" altLang="en-US" sz="1800" dirty="0"/>
              <a:t>Email: </a:t>
            </a:r>
            <a:r>
              <a:rPr lang="en-US" altLang="en-US" sz="1800" dirty="0">
                <a:hlinkClick r:id="rId2"/>
              </a:rPr>
              <a:t>tam@ucalgary.ca</a:t>
            </a:r>
            <a:endParaRPr lang="en-US" altLang="en-US" sz="1800" dirty="0"/>
          </a:p>
          <a:p>
            <a:pPr marL="568325" lvl="1" indent="-171450"/>
            <a:r>
              <a:rPr lang="en-US" altLang="en-US" sz="1800" dirty="0"/>
              <a:t>Make sure you </a:t>
            </a:r>
            <a:r>
              <a:rPr lang="en-US" altLang="en-US" sz="1800" b="1" dirty="0"/>
              <a:t>specify the course name and number</a:t>
            </a:r>
            <a:r>
              <a:rPr lang="en-US" altLang="en-US" sz="1800" dirty="0"/>
              <a:t> in the subject line of the email e.g. ‘CPSC 217’ (otherwise I might miss it).</a:t>
            </a:r>
          </a:p>
          <a:p>
            <a:pPr marL="223838" indent="-223838"/>
            <a:r>
              <a:rPr lang="en-US" altLang="en-US" dirty="0"/>
              <a:t>Office time</a:t>
            </a:r>
          </a:p>
          <a:p>
            <a:pPr marL="568325" lvl="1" indent="-171450"/>
            <a:r>
              <a:rPr lang="en-US" altLang="en-US" sz="1800" dirty="0"/>
              <a:t>Monday, Tuesday: 2:30 – 3:00 PM</a:t>
            </a:r>
          </a:p>
          <a:p>
            <a:pPr marL="568325" lvl="1" indent="-171450"/>
            <a:r>
              <a:rPr lang="en-CA" sz="1800" dirty="0"/>
              <a:t>Zoom (passcode = hope) </a:t>
            </a:r>
            <a:r>
              <a:rPr lang="en-CA" sz="1600" dirty="0"/>
              <a:t>URL: https://ucalgary.zoom.us/j/93114407392</a:t>
            </a:r>
            <a:endParaRPr lang="en-CA" dirty="0"/>
          </a:p>
        </p:txBody>
      </p:sp>
      <p:pic>
        <p:nvPicPr>
          <p:cNvPr id="4" name="Picture 4" descr="new l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05373" y="16564"/>
            <a:ext cx="1663233" cy="21582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7015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Misconduct Details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All the work you submit must be your own (and content created by a generative AI tool is not your own) [JT: i.e. submitting someone else’s work may be treated as misconduct)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Any justification you give when asking for an exam deferral must be true. [JT: lying may be regarded as misconduct]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90033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Counts As Cheating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on graded assignments (exercises and projects) individually</a:t>
            </a:r>
          </a:p>
          <a:p>
            <a:pPr marL="50800" indent="0">
              <a:buNone/>
            </a:pPr>
            <a:endParaRPr lang="en-US" sz="700" dirty="0"/>
          </a:p>
          <a:p>
            <a:r>
              <a:rPr lang="en-US" dirty="0"/>
              <a:t>Do not share code outside of the designated discussion forums on D2L (in particular, do not post code on the Discord)</a:t>
            </a:r>
          </a:p>
          <a:p>
            <a:endParaRPr lang="en-US" sz="700" dirty="0"/>
          </a:p>
          <a:p>
            <a:r>
              <a:rPr lang="en-US" dirty="0"/>
              <a:t>Do not use someone else’s account to look at the D2L discussions prior to submitting your own work</a:t>
            </a:r>
          </a:p>
          <a:p>
            <a:pPr marL="50800" indent="0">
              <a:buNone/>
            </a:pPr>
            <a:endParaRPr lang="en-US" sz="700" dirty="0"/>
          </a:p>
          <a:p>
            <a:r>
              <a:rPr lang="en-US" dirty="0"/>
              <a:t>You can ask a generative AI tool for practice problems or to explain an error message, but do not ask it to write (or fix) code for you that you are submitting for a grade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8992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 For Misconduct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Penalties for academic misconduct can range from a zero on the assignment all the way up to suspension or expulsion</a:t>
            </a:r>
          </a:p>
          <a:p>
            <a:endParaRPr lang="en-US" sz="1100" dirty="0"/>
          </a:p>
          <a:p>
            <a:r>
              <a:rPr lang="en-US" dirty="0"/>
              <a:t>Often, a first academic misconduct violation results in a zero on the assignment and a second offense results in an F in the course</a:t>
            </a:r>
          </a:p>
          <a:p>
            <a:endParaRPr lang="en-US" sz="1100" dirty="0"/>
          </a:p>
          <a:p>
            <a:r>
              <a:rPr lang="en-US" dirty="0"/>
              <a:t>Egregious violations can result in more severe penalties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07047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 Programming Language For Assignments/Exercises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All evaluation components must be completed by writing a program using Python version 3.x (not version 2.x).</a:t>
            </a:r>
          </a:p>
          <a:p>
            <a:pPr lvl="1"/>
            <a:r>
              <a:rPr lang="en-US" sz="1800" dirty="0"/>
              <a:t>Aim for 3.12 or newer</a:t>
            </a:r>
          </a:p>
          <a:p>
            <a:pPr lvl="1"/>
            <a:r>
              <a:rPr lang="en-US" sz="1800" dirty="0"/>
              <a:t>During the first tutorial lab instructor will show you the lab environment and possibly assist you in this setup.</a:t>
            </a:r>
            <a:endParaRPr lang="en-US" altLang="en-US" sz="1800" dirty="0"/>
          </a:p>
          <a:p>
            <a:r>
              <a:rPr lang="en-US" altLang="en-US" sz="2000" dirty="0"/>
              <a:t>Installing python on your own device isn’t mandatory</a:t>
            </a:r>
          </a:p>
          <a:p>
            <a:r>
              <a:rPr lang="en-US" altLang="en-US" sz="2000" dirty="0"/>
              <a:t>The tool for writing your assignments using the python language is </a:t>
            </a:r>
            <a:r>
              <a:rPr lang="en-US" altLang="en-US" sz="2000" dirty="0" err="1"/>
              <a:t>PyCharm</a:t>
            </a:r>
            <a:endParaRPr lang="en-US" altLang="en-US" sz="2000" dirty="0"/>
          </a:p>
          <a:p>
            <a:pPr lvl="1"/>
            <a:r>
              <a:rPr lang="en-US" sz="1800" dirty="0"/>
              <a:t>Analogy (language vs. writing tool) </a:t>
            </a:r>
          </a:p>
          <a:p>
            <a:pPr lvl="2"/>
            <a:r>
              <a:rPr lang="en-US" sz="1600" dirty="0"/>
              <a:t>The language used in this class is python, the language used for most of your university reports will be English.</a:t>
            </a:r>
          </a:p>
          <a:p>
            <a:pPr lvl="2"/>
            <a:r>
              <a:rPr lang="en-US" sz="1600" dirty="0"/>
              <a:t>You may use a tool use as MS-Word to compose your reports while the tool supported in this class is </a:t>
            </a:r>
            <a:r>
              <a:rPr lang="en-US" sz="1600" dirty="0" err="1"/>
              <a:t>PyCharm</a:t>
            </a:r>
            <a:r>
              <a:rPr lang="en-US" sz="1600" dirty="0"/>
              <a:t>).</a:t>
            </a:r>
          </a:p>
          <a:p>
            <a:pPr lvl="2"/>
            <a:r>
              <a:rPr lang="en-US" sz="1600" dirty="0"/>
              <a:t>You can use other tools (e.g. IDLE which comes from the group who developed python) but the Teaching Assistants will only use and directly support PyCharm.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287016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Why Bother Learning How To Write A Computer Program (‘Programming’)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Generative A.I. (Artificial Intelligence) can produce original content including a computer program.</a:t>
            </a:r>
          </a:p>
          <a:p>
            <a:pPr lvl="1"/>
            <a:r>
              <a:rPr lang="en-US" dirty="0"/>
              <a:t>Demonstration to illustrate.</a:t>
            </a:r>
          </a:p>
          <a:p>
            <a:r>
              <a:rPr lang="en-US" dirty="0"/>
              <a:t>Yes programming will be ‘on the exam’ (closed book so you can’t just ‘AI’ your answers) but there are other reasons.</a:t>
            </a:r>
          </a:p>
          <a:p>
            <a:pPr lvl="1"/>
            <a:r>
              <a:rPr lang="en-US" dirty="0"/>
              <a:t>Another demonstration to illustrate.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67024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AI: You Asked For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really.</a:t>
            </a:r>
          </a:p>
          <a:p>
            <a:r>
              <a:rPr lang="en-US" dirty="0"/>
              <a:t>I asked for a program with text (output displayed).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 got one with a side order of graphics.</a:t>
            </a:r>
          </a:p>
          <a:p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50" y="2054224"/>
            <a:ext cx="3076575" cy="32834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576339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AI: Sometimes “The Answer” Is Far From The Best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Inefficient code.</a:t>
            </a:r>
          </a:p>
          <a:p>
            <a:r>
              <a:rPr lang="en-US" dirty="0"/>
              <a:t>Hard to understand.</a:t>
            </a:r>
          </a:p>
          <a:p>
            <a:r>
              <a:rPr lang="en-US" dirty="0"/>
              <a:t>More difficult to maintain.</a:t>
            </a:r>
          </a:p>
          <a:p>
            <a:pPr lvl="1"/>
            <a:r>
              <a:rPr lang="en-US" dirty="0"/>
              <a:t>Making changes for the version may be hard.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0028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How To Succeed In This Course: A Summary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altLang="en-US" dirty="0"/>
              <a:t>Practice things yourself.</a:t>
            </a:r>
          </a:p>
          <a:p>
            <a:pPr marL="622300" lvl="1" indent="-174625"/>
            <a:r>
              <a:rPr lang="en-US" altLang="en-US" dirty="0"/>
              <a:t>Write and trace (‘read’ and determine how it executes) as much code as possible.</a:t>
            </a:r>
          </a:p>
          <a:p>
            <a:pPr marL="457200" indent="-457200">
              <a:buFontTx/>
              <a:buAutoNum type="arabicPeriod"/>
            </a:pPr>
            <a:r>
              <a:rPr lang="en-US" altLang="en-US" dirty="0"/>
              <a:t>Make sure that you keep up with the material</a:t>
            </a:r>
          </a:p>
          <a:p>
            <a:pPr marL="622300" lvl="1" indent="-174625"/>
            <a:r>
              <a:rPr lang="en-US" altLang="en-US" dirty="0"/>
              <a:t>Don’t ‘fall behind’ more than 1 or 2 weeks at most.</a:t>
            </a:r>
          </a:p>
          <a:p>
            <a:pPr marL="622300" lvl="1" indent="-174625"/>
            <a:r>
              <a:rPr lang="en-US" altLang="en-US" dirty="0"/>
              <a:t>Keeping up means you not only study the material but try to apply (writing/tracing your own code).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dirty="0"/>
              <a:t>Start working on things early</a:t>
            </a:r>
          </a:p>
          <a:p>
            <a:pPr marL="622300" lvl="1" indent="-174625"/>
            <a:r>
              <a:rPr lang="en-US" altLang="en-US" dirty="0"/>
              <a:t>Student: how hard could this possibly be?</a:t>
            </a:r>
          </a:p>
          <a:p>
            <a:pPr marL="622300" lvl="1" indent="-174625"/>
            <a:r>
              <a:rPr lang="en-US" altLang="en-US" dirty="0"/>
              <a:t>Reality: </a:t>
            </a:r>
          </a:p>
          <a:p>
            <a:pPr marL="912812" lvl="3" indent="-174625"/>
            <a:r>
              <a:rPr lang="en-US" altLang="en-US" dirty="0"/>
              <a:t>Harder than you think when you actually have to try it yourself.</a:t>
            </a:r>
          </a:p>
          <a:p>
            <a:pPr marL="912812" lvl="3" indent="-174625"/>
            <a:r>
              <a:rPr lang="en-US" altLang="en-US" dirty="0"/>
              <a:t>With programming sometimes you may truly know the material but something small and stupid is a major problem e.g. James Tam in CPSC 457 </a:t>
            </a:r>
            <a:r>
              <a:rPr lang="en-US" altLang="en-US" sz="1600" dirty="0">
                <a:latin typeface="Consolas" panose="020B0609020204030204" pitchFamily="49" charset="0"/>
              </a:rPr>
              <a:t>if(</a:t>
            </a:r>
            <a:r>
              <a:rPr lang="en-US" altLang="en-US" sz="1600" dirty="0" err="1">
                <a:latin typeface="Consolas" panose="020B0609020204030204" pitchFamily="49" charset="0"/>
              </a:rPr>
              <a:t>systemJobs</a:t>
            </a:r>
            <a:r>
              <a:rPr lang="en-US" altLang="en-US" sz="1600" dirty="0">
                <a:latin typeface="Consolas" panose="020B0609020204030204" pitchFamily="49" charset="0"/>
              </a:rPr>
              <a:t>&gt;=value) { … } </a:t>
            </a:r>
            <a:r>
              <a:rPr lang="en-US" altLang="en-US" dirty="0"/>
              <a:t>vs </a:t>
            </a:r>
            <a:r>
              <a:rPr lang="en-US" altLang="en-US" sz="1600" dirty="0">
                <a:latin typeface="Consolas" panose="020B0609020204030204" pitchFamily="49" charset="0"/>
              </a:rPr>
              <a:t>if(</a:t>
            </a:r>
            <a:r>
              <a:rPr lang="en-US" altLang="en-US" sz="1600" dirty="0" err="1">
                <a:latin typeface="Consolas" panose="020B0609020204030204" pitchFamily="49" charset="0"/>
              </a:rPr>
              <a:t>systemJob</a:t>
            </a:r>
            <a:r>
              <a:rPr lang="en-US" altLang="en-US" sz="1600" dirty="0">
                <a:latin typeface="Consolas" panose="020B0609020204030204" pitchFamily="49" charset="0"/>
              </a:rPr>
              <a:t>&lt;=value) { … } </a:t>
            </a:r>
            <a:endParaRPr lang="en-US" altLang="en-US" sz="1600" dirty="0"/>
          </a:p>
          <a:p>
            <a:pPr marL="623887" lvl="1" indent="-457200">
              <a:buFont typeface="+mj-lt"/>
              <a:buAutoNum type="arabicPeriod"/>
            </a:pPr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 For Next Week (Course Coordinator)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b="1" dirty="0"/>
              <a:t>No tutorials this week</a:t>
            </a:r>
            <a:r>
              <a:rPr lang="en-US" dirty="0"/>
              <a:t>, but before next week…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Apply for an IT account if you don’t have one yet </a:t>
            </a:r>
            <a:r>
              <a:rPr lang="en-US" u="sng" dirty="0">
                <a:solidFill>
                  <a:schemeClr val="hlink"/>
                </a:solidFill>
                <a:hlinkClick r:id="rId2"/>
              </a:rPr>
              <a:t>https://itregport.ucalgary.ca/</a:t>
            </a:r>
            <a:endParaRPr lang="en-US" u="sng" dirty="0">
              <a:solidFill>
                <a:schemeClr val="hlink"/>
              </a:solidFill>
            </a:endParaRP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(If you have an @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ucalgary.ca</a:t>
            </a:r>
            <a:r>
              <a:rPr lang="en-US" dirty="0"/>
              <a:t> email, then you already have an IT account)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en-US" sz="1200" dirty="0"/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If you want to work on your own laptop, install </a:t>
            </a:r>
            <a:r>
              <a:rPr lang="en-US" b="1" dirty="0"/>
              <a:t>Python 3.12</a:t>
            </a:r>
            <a:r>
              <a:rPr lang="en-US" dirty="0"/>
              <a:t> and </a:t>
            </a:r>
            <a:r>
              <a:rPr lang="en-US" b="1" dirty="0"/>
              <a:t>PyCharm</a:t>
            </a:r>
            <a:r>
              <a:rPr lang="en-US" dirty="0"/>
              <a:t> (other IDEs are fine, but course personnel will only support PyCharm); your TA can help you with this on the first day of tutorial if you have trouble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834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You Going To Ask?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600" dirty="0"/>
              <a:t>This course is coordinated so the person you contact will depend upon the issue/question.</a:t>
            </a:r>
          </a:p>
          <a:p>
            <a:pPr lvl="1"/>
            <a:r>
              <a:rPr lang="en-US" sz="1600" b="1" dirty="0"/>
              <a:t>Course instructor </a:t>
            </a:r>
            <a:r>
              <a:rPr lang="en-US" sz="1600" dirty="0"/>
              <a:t>(that’s the guy in front of you now).</a:t>
            </a:r>
          </a:p>
          <a:p>
            <a:pPr lvl="2"/>
            <a:r>
              <a:rPr lang="en-US" sz="1400" dirty="0"/>
              <a:t>Things related to the lecture e.g. you don’t understand a concept being taught.</a:t>
            </a:r>
          </a:p>
          <a:p>
            <a:pPr lvl="1"/>
            <a:r>
              <a:rPr lang="en-US" sz="1600" b="1" dirty="0"/>
              <a:t>Course coordinator</a:t>
            </a:r>
            <a:r>
              <a:rPr lang="en-CA" sz="1600" b="1" dirty="0"/>
              <a:t>.</a:t>
            </a:r>
          </a:p>
          <a:p>
            <a:pPr lvl="2"/>
            <a:r>
              <a:rPr lang="en-US" sz="1400" dirty="0"/>
              <a:t>Overall course policies e.g. the specifics of the term grading system.</a:t>
            </a:r>
          </a:p>
          <a:p>
            <a:pPr marL="804863" lvl="3" indent="-119063"/>
            <a:r>
              <a:rPr lang="en-US" sz="1400" dirty="0"/>
              <a:t>E.g. (From the official course outline) “Each of the above components will be given a letter grade using the official university grading system (see section F.1.1).”</a:t>
            </a:r>
          </a:p>
          <a:p>
            <a:pPr lvl="2"/>
            <a:r>
              <a:rPr lang="en-US" sz="1400" dirty="0"/>
              <a:t>Time conflicts with the two out of class midterms (see course outline for details).</a:t>
            </a:r>
            <a:endParaRPr lang="en-US" sz="1400" dirty="0">
              <a:hlinkClick r:id="rId2"/>
            </a:endParaRPr>
          </a:p>
          <a:p>
            <a:pPr lvl="2"/>
            <a:r>
              <a:rPr lang="en-US" sz="1400" dirty="0"/>
              <a:t>Michelle Cheatham: </a:t>
            </a:r>
            <a:r>
              <a:rPr lang="en-US" sz="1400" dirty="0">
                <a:hlinkClick r:id="rId2"/>
              </a:rPr>
              <a:t>michelle.cheatham@ucalgary.ca</a:t>
            </a:r>
            <a:endParaRPr lang="en-US" sz="1400" dirty="0"/>
          </a:p>
          <a:p>
            <a:pPr lvl="2"/>
            <a:r>
              <a:rPr lang="en-US" sz="1400" dirty="0"/>
              <a:t>FYI: for those who communicate formally the honorific to use is ‘Dr.’.</a:t>
            </a:r>
            <a:endParaRPr lang="en-CA" sz="1400" dirty="0"/>
          </a:p>
          <a:p>
            <a:pPr lvl="1"/>
            <a:r>
              <a:rPr lang="en-US" sz="1600" b="1" dirty="0"/>
              <a:t>“Head” Teaching Assistant </a:t>
            </a:r>
            <a:r>
              <a:rPr lang="en-US" sz="1600" dirty="0"/>
              <a:t>(TA).</a:t>
            </a:r>
          </a:p>
          <a:p>
            <a:pPr lvl="2"/>
            <a:r>
              <a:rPr lang="en-US" sz="1400" dirty="0"/>
              <a:t>Assignment grading issues: the head TA (in writing):</a:t>
            </a:r>
          </a:p>
          <a:p>
            <a:pPr lvl="3"/>
            <a:r>
              <a:rPr lang="en-CA" sz="1400" dirty="0"/>
              <a:t>Paige </a:t>
            </a:r>
            <a:r>
              <a:rPr lang="en-CA" sz="1400" dirty="0" err="1"/>
              <a:t>So'Brien</a:t>
            </a:r>
            <a:r>
              <a:rPr lang="en-CA" sz="1400" dirty="0"/>
              <a:t> </a:t>
            </a:r>
            <a:r>
              <a:rPr lang="en-CA" sz="1400" dirty="0">
                <a:hlinkClick r:id="rId3"/>
              </a:rPr>
              <a:t>paige.sobrien@ucalgary.ca</a:t>
            </a:r>
            <a:r>
              <a:rPr lang="en-CA" sz="1400" dirty="0"/>
              <a:t> (graduate student student).</a:t>
            </a:r>
            <a:endParaRPr lang="en-US" sz="1400" dirty="0"/>
          </a:p>
          <a:p>
            <a:pPr lvl="1"/>
            <a:r>
              <a:rPr lang="en-US" sz="1600" b="1" dirty="0"/>
              <a:t>Teaching Assistant teaching your tutorial.</a:t>
            </a:r>
          </a:p>
          <a:p>
            <a:pPr lvl="2"/>
            <a:r>
              <a:rPr lang="en-US" sz="1400" dirty="0"/>
              <a:t>What’s required for exercises or assignments (‘projects’) or if you are ‘stuck’.</a:t>
            </a:r>
          </a:p>
          <a:p>
            <a:pPr lvl="2"/>
            <a:r>
              <a:rPr lang="en-US" sz="1400" dirty="0"/>
              <a:t>They have assigned hours to answer questions on Discord: </a:t>
            </a:r>
            <a:r>
              <a:rPr lang="en-CA" sz="1400" dirty="0">
                <a:hlinkClick r:id="rId4"/>
              </a:rPr>
              <a:t>https://discord.gg/FuzC22JbyK</a:t>
            </a:r>
            <a:r>
              <a:rPr lang="en-CA" sz="1400" dirty="0"/>
              <a:t> </a:t>
            </a:r>
            <a:endParaRPr lang="en-US" sz="1400" dirty="0"/>
          </a:p>
          <a:p>
            <a:pPr lvl="2"/>
            <a:r>
              <a:rPr lang="en-CA" sz="1400" dirty="0"/>
              <a:t>Exam grading issues (you may not want to ask questions that specifically pertain to you on Discord).</a:t>
            </a:r>
          </a:p>
          <a:p>
            <a:pPr lvl="3"/>
            <a:r>
              <a:rPr lang="en-US" sz="1400" dirty="0"/>
              <a:t>TA contact information on next screen.</a:t>
            </a:r>
          </a:p>
          <a:p>
            <a:pPr lvl="1"/>
            <a:r>
              <a:rPr lang="en-US" sz="1600" dirty="0"/>
              <a:t>Other</a:t>
            </a:r>
          </a:p>
          <a:p>
            <a:pPr lvl="2"/>
            <a:r>
              <a:rPr lang="en-US" sz="1400" dirty="0"/>
              <a:t>Class mates: </a:t>
            </a:r>
          </a:p>
          <a:p>
            <a:pPr lvl="3"/>
            <a:r>
              <a:rPr lang="en-US" sz="1400" dirty="0"/>
              <a:t>To catch up when you miss class i.e. to get their notes</a:t>
            </a:r>
          </a:p>
          <a:p>
            <a:pPr lvl="2"/>
            <a:r>
              <a:rPr lang="en-US" sz="1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Missed midterm -&gt; no one (weight for one is automatically added to final exam)</a:t>
            </a:r>
            <a:endParaRPr lang="pt-BR" sz="14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2"/>
            <a:r>
              <a:rPr lang="pt-BR" sz="1400" dirty="0"/>
              <a:t>Final exam deferral -&gt; https://www.ucalgary.ca/registrar/exams/deferred-final-exams</a:t>
            </a:r>
          </a:p>
          <a:p>
            <a:pPr lvl="3"/>
            <a:endParaRPr lang="en-US" sz="1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23467" y="5238044"/>
            <a:ext cx="3239911" cy="790222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200" b="1" dirty="0"/>
              <a:t>New from </a:t>
            </a:r>
            <a:r>
              <a:rPr lang="en-US" sz="1200" b="1"/>
              <a:t>Course Coordinator, </a:t>
            </a:r>
            <a:r>
              <a:rPr lang="en-US" sz="1200" b="1" dirty="0"/>
              <a:t>Sept. 2: </a:t>
            </a:r>
            <a:r>
              <a:rPr lang="en-US" sz="1200" dirty="0"/>
              <a:t>get permission here before exams can be reweighted: </a:t>
            </a:r>
            <a:r>
              <a:rPr lang="en-US" sz="1200" u="sng" dirty="0">
                <a:solidFill>
                  <a:srgbClr val="96607D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tooltip="https://forms.office.com/r/3hESEf7V7c"/>
              </a:rPr>
              <a:t>https://forms.office.com/r/3hESEf7V7c </a:t>
            </a:r>
            <a:endParaRPr lang="en-US" sz="1200" u="sng" dirty="0">
              <a:solidFill>
                <a:srgbClr val="96607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375692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Contact Information (As Of Aug. 29)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396274"/>
              </p:ext>
            </p:extLst>
          </p:nvPr>
        </p:nvGraphicFramePr>
        <p:xfrm>
          <a:off x="600075" y="1863326"/>
          <a:ext cx="7689265" cy="4201323"/>
        </p:xfrm>
        <a:graphic>
          <a:graphicData uri="http://schemas.openxmlformats.org/drawingml/2006/table">
            <a:tbl>
              <a:tblPr/>
              <a:tblGrid>
                <a:gridCol w="651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9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4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T01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MW  09:00-09:50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 err="1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Yomna</a:t>
                      </a:r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ElGhazouly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yomna.elghazouly@ucalgary.ca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T02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11:00-11:50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Timothy George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timothy.george@ucalgary.ca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T03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MW  12:00-12:50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Aref Motamedi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aref.motamedi1@ucalgary.ca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T04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09:00-09:50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Aref Motamedi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aref.motamedi1@ucalgary.ca</a:t>
                      </a:r>
                    </a:p>
                  </a:txBody>
                  <a:tcPr marL="81844" marR="9094" marT="9094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T05a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11:00-11:50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Adnan Ferdous Ashrafi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adnan.ashrafi@ucalgary.ca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T05b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11:00-11:50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Moshfiq-Us-Saleheen Chowdhury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moshfiqussaleheen.ch@ucalgary.ca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T05c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11:00-11:50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Ebun Makinde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ebunoluwa.makinde@ucalgary.ca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T06a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12:30-13:20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Adnan Ferdous Ashrafi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adnan.ashrafi@ucalgary.ca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T06b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12:30-13:20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Moshfiq-Us-Saleheen Chowdhury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moshfiqussaleheen.ch@ucalgary.ca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T06c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12:30-13:20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Ebun Makinde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ebunoluwa.makinde@ucalgary.ca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T07a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14:00-14:50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Saadman Rahman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saadman.rahman1@ucalgary.ca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T07b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14:00-14:50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NAM NGUYEN VU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namnguyen.vu1@ucalgary.ca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T07c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14:00-14:50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Raphael Aubut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raphael.aubut@ucalgary.ca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T08a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15:30-16:20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Saadman Rahman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saadman.rahman1@ucalgary.ca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T08b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15:30-16:20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NAM NGUYEN VU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namnguyen.vu1@ucalgary.ca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T08c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15:30-16:20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Raphael Aubut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raphael.aubut@ucalgary.ca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T09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16:00-16:50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Saina Daneshmandjahromi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saina.daneshmandjahr@ucalgary.ca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T10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TR  17:00-17:50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Mahta Ghorbanian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mahta.ghorbanian@ucalgary.ca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T11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WF  14:00-14:50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Timothy George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timothy.george@ucalgary.ca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T12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MW  10:00-10:50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Yomna ElGhazouly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yomna.elghazouly@ucalgary.ca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0063"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T13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MW  17:00-17:50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Carson Witts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CA" sz="110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carson.witts@ucalgary.ca</a:t>
                      </a:r>
                    </a:p>
                  </a:txBody>
                  <a:tcPr marL="81844" marR="9094" marT="9094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09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9BFD9-9BFB-8B0E-351A-2060C0AF7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Updated </a:t>
            </a:r>
            <a:r>
              <a:rPr lang="en-CA"/>
              <a:t>TA  Assignments </a:t>
            </a:r>
            <a:r>
              <a:rPr lang="en-CA" dirty="0"/>
              <a:t>(Sept. 22)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F715B1-A4A0-3E9A-0D4B-CF44276D13C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77081" y="1382712"/>
          <a:ext cx="7539038" cy="4819650"/>
        </p:xfrm>
        <a:graphic>
          <a:graphicData uri="http://schemas.openxmlformats.org/drawingml/2006/table">
            <a:tbl>
              <a:tblPr/>
              <a:tblGrid>
                <a:gridCol w="600504">
                  <a:extLst>
                    <a:ext uri="{9D8B030D-6E8A-4147-A177-3AD203B41FA5}">
                      <a16:colId xmlns:a16="http://schemas.microsoft.com/office/drawing/2014/main" val="2351959542"/>
                    </a:ext>
                  </a:extLst>
                </a:gridCol>
                <a:gridCol w="1266168">
                  <a:extLst>
                    <a:ext uri="{9D8B030D-6E8A-4147-A177-3AD203B41FA5}">
                      <a16:colId xmlns:a16="http://schemas.microsoft.com/office/drawing/2014/main" val="3244303193"/>
                    </a:ext>
                  </a:extLst>
                </a:gridCol>
                <a:gridCol w="451247">
                  <a:extLst>
                    <a:ext uri="{9D8B030D-6E8A-4147-A177-3AD203B41FA5}">
                      <a16:colId xmlns:a16="http://schemas.microsoft.com/office/drawing/2014/main" val="2983612745"/>
                    </a:ext>
                  </a:extLst>
                </a:gridCol>
                <a:gridCol w="2552900">
                  <a:extLst>
                    <a:ext uri="{9D8B030D-6E8A-4147-A177-3AD203B41FA5}">
                      <a16:colId xmlns:a16="http://schemas.microsoft.com/office/drawing/2014/main" val="4159384142"/>
                    </a:ext>
                  </a:extLst>
                </a:gridCol>
                <a:gridCol w="2668219">
                  <a:extLst>
                    <a:ext uri="{9D8B030D-6E8A-4147-A177-3AD203B41FA5}">
                      <a16:colId xmlns:a16="http://schemas.microsoft.com/office/drawing/2014/main" val="2418844536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Type</a:t>
                      </a:r>
                      <a:endParaRPr lang="en-CA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Times</a:t>
                      </a:r>
                      <a:endParaRPr lang="en-CA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GAT</a:t>
                      </a:r>
                      <a:endParaRPr lang="en-CA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Name</a:t>
                      </a:r>
                      <a:endParaRPr lang="en-CA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b="1">
                          <a:solidFill>
                            <a:srgbClr val="000000"/>
                          </a:solidFill>
                          <a:effectLst/>
                          <a:latin typeface="inherit"/>
                        </a:rPr>
                        <a:t>Email</a:t>
                      </a:r>
                      <a:endParaRPr lang="en-CA" sz="120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4585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head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02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tbd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Paige So'Brien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paige.sobrien@ucalgary.ca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7576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T01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MW  09:00-09:50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Yomna ElGhazouly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yomna.elghazouly@ucalgary.ca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393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T02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11:00-11:50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 Motamedi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aref.motamedi1@ucalgary.ca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04551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T03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MW  12:00-12:50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 Motamedi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aref.motamedi1@ucalgary.ca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1325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T04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09:00-09:50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 Motamedi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aref.motamedi1@ucalgary.ca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46244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T05a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11:00-11:50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Adnan Ferdous Ashrafi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adnan.ashrafi@ucalgary.ca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594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T05b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11:00-11:50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Moshfiq-Us-Saleheen Chowdhury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moshfiqussaleheen.ch@ucalgary.ca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2731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T05c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11:00-11:50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 Makinde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ebunoluwa.makinde@ucalgary.ca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40869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T06a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12:30-13:20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Adnan Ferdous Ashrafi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adnan.ashrafi@ucalgary.ca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3022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T06b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12:30-13:20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Moshfiq-Us-Saleheen Chowdhury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moshfiqussaleheen.ch@ucalgary.ca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0764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T06c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12:30-13:20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 Makinde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ebunoluwa.makinde@ucalgary.ca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93323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T07a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14:00-14:50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Saadman Rahman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saadman.rahman1@ucalgary.ca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4634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T07b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14:00-14:50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NAM NGUYEN VU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namnguyen.vu1@ucalgary.ca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0091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T07c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14:00-14:50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Raphael Aubut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raphael.aubut@ucalgary.ca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69290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T08a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15:30-16:20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Saadman Rahman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saadman.rahman1@ucalgary.ca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31702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T08b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15:30-16:20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NAM NGUYEN VU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namnguyen.vu1@ucalgary.ca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0708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T08c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15:30-16:20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Raphael Aubut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raphael.aubut@ucalgary.ca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79238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T09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16:00-16:50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Saina Daneshmandjahromi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saina.daneshmandjahr@ucalgary.ca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143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T10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TR  17:00-17:50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Mahta Ghorbanian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mahta.ghorbanian@ucalgary.ca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3699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T11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WF  14:00-14:50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 Makinde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ebunoluwa.makinde@ucalgary.ca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5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63155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T12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MW  10:00-10:50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Yomna ElGhazouly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yomna.elghazouly@ucalgary.ca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82780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T13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MW  17:00-17:50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Carson Witts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CA" sz="12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carson.witts@ucalgary.ca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537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287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Course Resources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82563" indent="-182563"/>
            <a:r>
              <a:rPr lang="en-US" altLang="en-US" dirty="0"/>
              <a:t>Required resources:</a:t>
            </a:r>
          </a:p>
          <a:p>
            <a:pPr marL="417513" lvl="1" indent="-182563"/>
            <a:r>
              <a:rPr lang="en-US" altLang="en-US" dirty="0"/>
              <a:t>D2L site (You </a:t>
            </a:r>
            <a:r>
              <a:rPr lang="en-US" altLang="en-US" b="1" dirty="0"/>
              <a:t>must </a:t>
            </a:r>
            <a:r>
              <a:rPr lang="en-US" altLang="en-US" dirty="0"/>
              <a:t>get the notes from here before lecture)</a:t>
            </a:r>
          </a:p>
          <a:p>
            <a:pPr marL="639763" lvl="2" indent="-182563"/>
            <a:r>
              <a:rPr lang="en-US" altLang="en-US" dirty="0"/>
              <a:t>Course website can be reached via D2L (</a:t>
            </a:r>
            <a:r>
              <a:rPr lang="en-US" altLang="en-US" dirty="0">
                <a:latin typeface="Consolas" panose="020B0609020204030204" pitchFamily="49" charset="0"/>
              </a:rPr>
              <a:t>Content-&gt;L02</a:t>
            </a:r>
            <a:r>
              <a:rPr lang="en-US" altLang="en-US" dirty="0">
                <a:cs typeface="Calibri" panose="020F0502020204030204" pitchFamily="34" charset="0"/>
              </a:rPr>
              <a:t> – my lecture</a:t>
            </a:r>
            <a:r>
              <a:rPr lang="en-US" altLang="en-US" dirty="0"/>
              <a:t>) or </a:t>
            </a:r>
            <a:r>
              <a:rPr lang="en-CA" dirty="0">
                <a:hlinkClick r:id="rId3"/>
              </a:rPr>
              <a:t>https://pages.cpsc.ucalgary.ca/~tamj/2025/217F/</a:t>
            </a:r>
            <a:endParaRPr lang="en-CA" dirty="0"/>
          </a:p>
          <a:p>
            <a:pPr marL="985838" lvl="3" indent="-182563"/>
            <a:r>
              <a:rPr lang="en-CA" dirty="0"/>
              <a:t> The website includes all resources (not all of which may be individually linked to in D2L( and may display better than viewing them from within D2L.</a:t>
            </a:r>
          </a:p>
          <a:p>
            <a:pPr marL="985838" lvl="3" indent="-182563"/>
            <a:r>
              <a:rPr lang="en-US" altLang="en-US" dirty="0"/>
              <a:t>Recommended but not required textbook:</a:t>
            </a:r>
          </a:p>
          <a:p>
            <a:pPr marL="1100138" lvl="4" indent="-182563"/>
            <a:r>
              <a:rPr lang="en-US" altLang="en-US" dirty="0">
                <a:hlinkClick r:id="rId4"/>
              </a:rPr>
              <a:t>https://link.springer.com/book/10.1007/978-3-030-18873-3</a:t>
            </a:r>
            <a:endParaRPr lang="en-US" altLang="en-US" dirty="0"/>
          </a:p>
          <a:p>
            <a:pPr marL="985838" lvl="3" indent="-182563"/>
            <a:r>
              <a:rPr lang="en-US" altLang="en-US" dirty="0"/>
              <a:t>Alternatively you can access any book licensed by the university (“for free”) on the library web site: </a:t>
            </a:r>
            <a:r>
              <a:rPr lang="en-US" altLang="en-US" dirty="0">
                <a:hlinkClick r:id="rId5"/>
              </a:rPr>
              <a:t>https://library.ucalgary.ca</a:t>
            </a:r>
            <a:endParaRPr lang="en-US" altLang="en-US" dirty="0"/>
          </a:p>
          <a:p>
            <a:pPr marL="985838" lvl="3" indent="-182563"/>
            <a:endParaRPr lang="en-US" altLang="en-US" dirty="0"/>
          </a:p>
          <a:p>
            <a:pPr marL="417513" lvl="1" indent="-182563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9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31800" y="165100"/>
            <a:ext cx="8166100" cy="850900"/>
          </a:xfrm>
        </p:spPr>
        <p:txBody>
          <a:bodyPr/>
          <a:lstStyle/>
          <a:p>
            <a:r>
              <a:rPr lang="en-US" altLang="en-US" dirty="0"/>
              <a:t>Your Engagement Level ---&gt; Your Learning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5146675" y="279400"/>
            <a:ext cx="2349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+</a:t>
            </a:r>
          </a:p>
        </p:txBody>
      </p: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6026150" y="1173163"/>
            <a:ext cx="3003550" cy="1700212"/>
            <a:chOff x="6025507" y="1172803"/>
            <a:chExt cx="3004944" cy="1700370"/>
          </a:xfrm>
        </p:grpSpPr>
        <p:pic>
          <p:nvPicPr>
            <p:cNvPr id="13339" name="Picture 2" descr="C:\Users\tamj\AppData\Local\Microsoft\Windows\Temporary Internet Files\Content.IE5\NXE19V4B\MC900334096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8351" y="1172803"/>
              <a:ext cx="992100" cy="1185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40" name="Group 14"/>
            <p:cNvGrpSpPr>
              <a:grpSpLocks/>
            </p:cNvGrpSpPr>
            <p:nvPr/>
          </p:nvGrpSpPr>
          <p:grpSpPr bwMode="auto">
            <a:xfrm>
              <a:off x="6025507" y="1733144"/>
              <a:ext cx="1854931" cy="1140029"/>
              <a:chOff x="5881435" y="1733144"/>
              <a:chExt cx="1854931" cy="1140029"/>
            </a:xfrm>
          </p:grpSpPr>
          <p:pic>
            <p:nvPicPr>
              <p:cNvPr id="13341" name="Picture 8" descr="C:\Users\tamj\AppData\Local\Microsoft\Windows\Temporary Internet Files\Content.IE5\Z6TBLP53\MC900293506[1].wm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1435" y="1891894"/>
                <a:ext cx="722158" cy="9812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42" name="TextBox 9"/>
              <p:cNvSpPr txBox="1">
                <a:spLocks noChangeArrowheads="1"/>
              </p:cNvSpPr>
              <p:nvPr/>
            </p:nvSpPr>
            <p:spPr bwMode="auto">
              <a:xfrm>
                <a:off x="6722752" y="1733144"/>
                <a:ext cx="1013614" cy="317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/>
              <a:lstStyle>
                <a:lvl1pPr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>
                    <a:latin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13343" name="Rectangle 10"/>
              <p:cNvSpPr>
                <a:spLocks noChangeArrowheads="1"/>
              </p:cNvSpPr>
              <p:nvPr/>
            </p:nvSpPr>
            <p:spPr bwMode="auto">
              <a:xfrm>
                <a:off x="6760852" y="2050644"/>
                <a:ext cx="218163" cy="749707"/>
              </a:xfrm>
              <a:prstGeom prst="rect">
                <a:avLst/>
              </a:prstGeom>
              <a:noFill/>
              <a:ln w="38100" algn="ctr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600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865563" y="2800350"/>
            <a:ext cx="1257300" cy="820738"/>
            <a:chOff x="3974707" y="2773940"/>
            <a:chExt cx="1256908" cy="820496"/>
          </a:xfrm>
        </p:grpSpPr>
        <p:pic>
          <p:nvPicPr>
            <p:cNvPr id="13336" name="Picture 4" descr="C:\Users\tamj\AppData\Local\Microsoft\Windows\Temporary Internet Files\Content.IE5\LZWJTDG0\MC900187159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4707" y="2773940"/>
              <a:ext cx="1000787" cy="820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7" name="Rectangle 13"/>
            <p:cNvSpPr>
              <a:spLocks noChangeArrowheads="1"/>
            </p:cNvSpPr>
            <p:nvPr/>
          </p:nvSpPr>
          <p:spPr bwMode="auto">
            <a:xfrm>
              <a:off x="5013452" y="2773940"/>
              <a:ext cx="218163" cy="749707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  <p:sp>
          <p:nvSpPr>
            <p:cNvPr id="13338" name="Rectangle 11"/>
            <p:cNvSpPr>
              <a:spLocks noChangeArrowheads="1"/>
            </p:cNvSpPr>
            <p:nvPr/>
          </p:nvSpPr>
          <p:spPr bwMode="auto">
            <a:xfrm>
              <a:off x="5045349" y="3427181"/>
              <a:ext cx="154368" cy="85777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250825" y="3686175"/>
            <a:ext cx="1560513" cy="1460500"/>
            <a:chOff x="250229" y="3686581"/>
            <a:chExt cx="1560801" cy="1460685"/>
          </a:xfrm>
        </p:grpSpPr>
        <p:pic>
          <p:nvPicPr>
            <p:cNvPr id="13333" name="Picture 5" descr="C:\Users\tamj\AppData\Local\Microsoft\Windows\Temporary Internet Files\Content.IE5\LKQU817W\MC900156053[1].wmf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50229" y="3686581"/>
              <a:ext cx="1278675" cy="1460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4" name="Rectangle 26"/>
            <p:cNvSpPr>
              <a:spLocks noChangeArrowheads="1"/>
            </p:cNvSpPr>
            <p:nvPr/>
          </p:nvSpPr>
          <p:spPr bwMode="auto">
            <a:xfrm>
              <a:off x="1592867" y="4372834"/>
              <a:ext cx="218163" cy="749707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  <p:sp>
          <p:nvSpPr>
            <p:cNvPr id="13335" name="Rectangle 27"/>
            <p:cNvSpPr>
              <a:spLocks noChangeArrowheads="1"/>
            </p:cNvSpPr>
            <p:nvPr/>
          </p:nvSpPr>
          <p:spPr bwMode="auto">
            <a:xfrm>
              <a:off x="1624764" y="4747687"/>
              <a:ext cx="148558" cy="343105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68275" y="5692775"/>
            <a:ext cx="1911350" cy="1146175"/>
            <a:chOff x="168095" y="5692453"/>
            <a:chExt cx="1911267" cy="1146425"/>
          </a:xfrm>
        </p:grpSpPr>
        <p:sp>
          <p:nvSpPr>
            <p:cNvPr id="13330" name="Documents"/>
            <p:cNvSpPr>
              <a:spLocks noEditPoints="1" noChangeArrowheads="1"/>
            </p:cNvSpPr>
            <p:nvPr/>
          </p:nvSpPr>
          <p:spPr bwMode="auto">
            <a:xfrm>
              <a:off x="168095" y="5692453"/>
              <a:ext cx="1525661" cy="1146425"/>
            </a:xfrm>
            <a:custGeom>
              <a:avLst/>
              <a:gdLst>
                <a:gd name="T0" fmla="*/ 0 w 21600"/>
                <a:gd name="T1" fmla="*/ 2147483646 h 21600"/>
                <a:gd name="T2" fmla="*/ 2147483646 w 21600"/>
                <a:gd name="T3" fmla="*/ 0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2147483646 w 21600"/>
                <a:gd name="T9" fmla="*/ 2147483646 h 21600"/>
                <a:gd name="T10" fmla="*/ 2147483646 w 21600"/>
                <a:gd name="T11" fmla="*/ 2147483646 h 21600"/>
                <a:gd name="T12" fmla="*/ 2147483646 w 21600"/>
                <a:gd name="T13" fmla="*/ 2147483646 h 21600"/>
                <a:gd name="T14" fmla="*/ 2147483646 w 21600"/>
                <a:gd name="T15" fmla="*/ 2147483646 h 21600"/>
                <a:gd name="T16" fmla="*/ 2147483646 w 21600"/>
                <a:gd name="T17" fmla="*/ 0 h 21600"/>
                <a:gd name="T18" fmla="*/ 2147483646 w 21600"/>
                <a:gd name="T19" fmla="*/ 0 h 21600"/>
                <a:gd name="T20" fmla="*/ 0 w 21600"/>
                <a:gd name="T21" fmla="*/ 2147483646 h 21600"/>
                <a:gd name="T22" fmla="*/ 2147483646 w 21600"/>
                <a:gd name="T23" fmla="*/ 2147483646 h 216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1645 w 21600"/>
                <a:gd name="T37" fmla="*/ 4171 h 21600"/>
                <a:gd name="T38" fmla="*/ 16522 w 21600"/>
                <a:gd name="T39" fmla="*/ 17314 h 2160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Computer programs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13331" name="Rectangle 45"/>
            <p:cNvSpPr>
              <a:spLocks noChangeArrowheads="1"/>
            </p:cNvSpPr>
            <p:nvPr/>
          </p:nvSpPr>
          <p:spPr bwMode="auto">
            <a:xfrm>
              <a:off x="1861199" y="6059403"/>
              <a:ext cx="218163" cy="749707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  <p:sp>
          <p:nvSpPr>
            <p:cNvPr id="13332" name="Rectangle 46"/>
            <p:cNvSpPr>
              <a:spLocks noChangeArrowheads="1"/>
            </p:cNvSpPr>
            <p:nvPr/>
          </p:nvSpPr>
          <p:spPr bwMode="auto">
            <a:xfrm>
              <a:off x="1893159" y="6186037"/>
              <a:ext cx="148558" cy="605017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2390775" y="3832225"/>
            <a:ext cx="1593850" cy="1371600"/>
            <a:chOff x="2183513" y="3807273"/>
            <a:chExt cx="1594397" cy="1372506"/>
          </a:xfrm>
        </p:grpSpPr>
        <p:pic>
          <p:nvPicPr>
            <p:cNvPr id="13327" name="Picture 9" descr="C:\Users\tamj\AppData\Local\Microsoft\Windows\Temporary Internet Files\Content.IE5\NXE19V4B\MC900232133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3513" y="3807273"/>
              <a:ext cx="1337388" cy="1372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8" name="Rectangle 47"/>
            <p:cNvSpPr>
              <a:spLocks noChangeArrowheads="1"/>
            </p:cNvSpPr>
            <p:nvPr/>
          </p:nvSpPr>
          <p:spPr bwMode="auto">
            <a:xfrm>
              <a:off x="3559747" y="4397559"/>
              <a:ext cx="218163" cy="749707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  <p:sp>
          <p:nvSpPr>
            <p:cNvPr id="13329" name="Rectangle 48"/>
            <p:cNvSpPr>
              <a:spLocks noChangeArrowheads="1"/>
            </p:cNvSpPr>
            <p:nvPr/>
          </p:nvSpPr>
          <p:spPr bwMode="auto">
            <a:xfrm>
              <a:off x="3591644" y="4919238"/>
              <a:ext cx="148558" cy="196279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519363" y="5840413"/>
            <a:ext cx="2563812" cy="928687"/>
            <a:chOff x="2520116" y="5839787"/>
            <a:chExt cx="2563813" cy="929387"/>
          </a:xfrm>
        </p:grpSpPr>
        <p:grpSp>
          <p:nvGrpSpPr>
            <p:cNvPr id="13322" name="Group 20"/>
            <p:cNvGrpSpPr>
              <a:grpSpLocks/>
            </p:cNvGrpSpPr>
            <p:nvPr/>
          </p:nvGrpSpPr>
          <p:grpSpPr bwMode="auto">
            <a:xfrm>
              <a:off x="2520116" y="5839787"/>
              <a:ext cx="2183513" cy="929387"/>
              <a:chOff x="0" y="5928613"/>
              <a:chExt cx="2183513" cy="929387"/>
            </a:xfrm>
          </p:grpSpPr>
          <p:pic>
            <p:nvPicPr>
              <p:cNvPr id="13325" name="Picture 9" descr="C:\Program Files (x86)\Microsoft Office\MEDIA\CAGCAT10\j0195384.wmf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5928613"/>
                <a:ext cx="910382" cy="929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26" name="Document"/>
              <p:cNvSpPr>
                <a:spLocks noEditPoints="1" noChangeArrowheads="1"/>
              </p:cNvSpPr>
              <p:nvPr/>
            </p:nvSpPr>
            <p:spPr bwMode="auto">
              <a:xfrm>
                <a:off x="1017042" y="5934126"/>
                <a:ext cx="1166471" cy="904875"/>
              </a:xfrm>
              <a:custGeom>
                <a:avLst/>
                <a:gdLst>
                  <a:gd name="T0" fmla="*/ 2147483646 w 21600"/>
                  <a:gd name="T1" fmla="*/ 2147483646 h 21600"/>
                  <a:gd name="T2" fmla="*/ 2147483646 w 21600"/>
                  <a:gd name="T3" fmla="*/ 2147483646 h 21600"/>
                  <a:gd name="T4" fmla="*/ 2147483646 w 21600"/>
                  <a:gd name="T5" fmla="*/ 2147483646 h 21600"/>
                  <a:gd name="T6" fmla="*/ 2147483646 w 21600"/>
                  <a:gd name="T7" fmla="*/ 2147483646 h 21600"/>
                  <a:gd name="T8" fmla="*/ 2147483646 w 21600"/>
                  <a:gd name="T9" fmla="*/ 2147483646 h 21600"/>
                  <a:gd name="T10" fmla="*/ 0 w 21600"/>
                  <a:gd name="T11" fmla="*/ 0 h 21600"/>
                  <a:gd name="T12" fmla="*/ 2147483646 w 21600"/>
                  <a:gd name="T13" fmla="*/ 0 h 21600"/>
                  <a:gd name="T14" fmla="*/ 2147483646 w 21600"/>
                  <a:gd name="T15" fmla="*/ 2147483646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977 w 21600"/>
                  <a:gd name="T25" fmla="*/ 818 h 21600"/>
                  <a:gd name="T26" fmla="*/ 20622 w 21600"/>
                  <a:gd name="T27" fmla="*/ 16429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>
                <a:lvl1pPr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Computer program</a:t>
                </a:r>
              </a:p>
            </p:txBody>
          </p:sp>
        </p:grpSp>
        <p:sp>
          <p:nvSpPr>
            <p:cNvPr id="13323" name="Rectangle 49"/>
            <p:cNvSpPr>
              <a:spLocks noChangeArrowheads="1"/>
            </p:cNvSpPr>
            <p:nvPr/>
          </p:nvSpPr>
          <p:spPr bwMode="auto">
            <a:xfrm>
              <a:off x="4865766" y="6019467"/>
              <a:ext cx="218163" cy="749707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  <p:sp>
          <p:nvSpPr>
            <p:cNvPr id="13324" name="Rectangle 50"/>
            <p:cNvSpPr>
              <a:spLocks noChangeArrowheads="1"/>
            </p:cNvSpPr>
            <p:nvPr/>
          </p:nvSpPr>
          <p:spPr bwMode="auto">
            <a:xfrm>
              <a:off x="4897663" y="6244194"/>
              <a:ext cx="148558" cy="493232"/>
            </a:xfrm>
            <a:prstGeom prst="rect">
              <a:avLst/>
            </a:prstGeom>
            <a:solidFill>
              <a:srgbClr val="FF0000"/>
            </a:solidFill>
            <a:ln w="38100" algn="ctr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/>
            <a:lstStyle>
              <a:lvl1pPr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6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999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Lecture: How To Use The Course Resources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08075"/>
            <a:ext cx="8169275" cy="5368925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CA" altLang="en-US" dirty="0"/>
              <a:t>They are provided to support and supplement this class.</a:t>
            </a:r>
          </a:p>
          <a:p>
            <a:pPr lvl="1">
              <a:spcBef>
                <a:spcPts val="600"/>
              </a:spcBef>
            </a:pPr>
            <a:r>
              <a:rPr lang="en-CA" altLang="en-US" dirty="0"/>
              <a:t>The notes outline the topics to be covered </a:t>
            </a:r>
          </a:p>
          <a:p>
            <a:pPr lvl="1">
              <a:spcBef>
                <a:spcPts val="600"/>
              </a:spcBef>
            </a:pPr>
            <a:r>
              <a:rPr lang="en-CA" altLang="en-US" i="1" u="sng" dirty="0"/>
              <a:t>At a minimum </a:t>
            </a:r>
            <a:r>
              <a:rPr lang="en-CA" altLang="en-US" dirty="0"/>
              <a:t>look through the notes to see the important topics.</a:t>
            </a:r>
          </a:p>
          <a:p>
            <a:pPr lvl="1">
              <a:spcBef>
                <a:spcPts val="600"/>
              </a:spcBef>
            </a:pPr>
            <a:r>
              <a:rPr lang="en-CA" altLang="en-US" dirty="0"/>
              <a:t>However the notes are just an outline and just looking at them without coming to class isn’t sufficient to do well</a:t>
            </a:r>
          </a:p>
          <a:p>
            <a:pPr lvl="1">
              <a:spcBef>
                <a:spcPts val="600"/>
              </a:spcBef>
            </a:pPr>
            <a:r>
              <a:rPr lang="en-CA" altLang="en-US" dirty="0"/>
              <a:t>You will get additional details (e.g., explanations) during lecture time</a:t>
            </a:r>
          </a:p>
          <a:p>
            <a:pPr lvl="2">
              <a:spcBef>
                <a:spcPts val="600"/>
              </a:spcBef>
            </a:pPr>
            <a:r>
              <a:rPr lang="en-CA" altLang="en-US" dirty="0"/>
              <a:t>Take notes!</a:t>
            </a:r>
          </a:p>
          <a:p>
            <a:pPr lvl="2">
              <a:spcBef>
                <a:spcPts val="600"/>
              </a:spcBef>
            </a:pPr>
            <a:r>
              <a:rPr lang="en-CA" altLang="en-US" dirty="0"/>
              <a:t>If you miss a lecture then get a copy of the in-class notes from another student (who takes detailed notes)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Content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You need to attend class </a:t>
            </a:r>
          </a:p>
          <a:p>
            <a:r>
              <a:rPr lang="en-US" sz="2000" dirty="0"/>
              <a:t>New programming concepts</a:t>
            </a:r>
          </a:p>
          <a:p>
            <a:pPr lvl="1"/>
            <a:r>
              <a:rPr lang="en-US" sz="1800" dirty="0"/>
              <a:t>E.g. repetition, functional decomposition…</a:t>
            </a:r>
          </a:p>
          <a:p>
            <a:r>
              <a:rPr lang="en-US" sz="2000" dirty="0"/>
              <a:t>Filtering concepts (i.e. you are told what to focus on): programming languages are extensive, even professional software developers aren’t experts in all parts of a language.</a:t>
            </a:r>
          </a:p>
          <a:p>
            <a:pPr lvl="1"/>
            <a:r>
              <a:rPr lang="en-US" sz="1800" dirty="0"/>
              <a:t>You will be informed as to what concepts are important for this course</a:t>
            </a:r>
          </a:p>
          <a:p>
            <a:pPr lvl="1"/>
            <a:r>
              <a:rPr lang="en-US" sz="1800" dirty="0"/>
              <a:t>What parts of the language are important.</a:t>
            </a:r>
          </a:p>
          <a:p>
            <a:pPr lvl="1"/>
            <a:r>
              <a:rPr lang="en-US" sz="1800" dirty="0"/>
              <a:t>How to do things with language e.g. how to use a random number function as computer simulation.</a:t>
            </a:r>
          </a:p>
          <a:p>
            <a:r>
              <a:rPr lang="en-US" sz="2000" dirty="0"/>
              <a:t>While “Googling it” can provide links to example programs Google won’t show you all the answers e.g. what’s important for this course.</a:t>
            </a:r>
          </a:p>
          <a:p>
            <a:r>
              <a:rPr lang="en-US" sz="2000" dirty="0"/>
              <a:t>Beyond this lecture will (may?) provide some opportunities to develop your skills e.g. we’ll go over practice problems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50224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CC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/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D:\@Courses\CPSC_481\PRESENT\evaluation_intro.ppt</Template>
  <TotalTime>43817</TotalTime>
  <Pages>8</Pages>
  <Words>2754</Words>
  <Application>Microsoft Office PowerPoint</Application>
  <PresentationFormat>On-screen Show (4:3)</PresentationFormat>
  <Paragraphs>437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Aptos</vt:lpstr>
      <vt:lpstr>Arial</vt:lpstr>
      <vt:lpstr>Calibri</vt:lpstr>
      <vt:lpstr>Consolas</vt:lpstr>
      <vt:lpstr>Courier New</vt:lpstr>
      <vt:lpstr>Garamond</vt:lpstr>
      <vt:lpstr>inherit</vt:lpstr>
      <vt:lpstr>Times New Roman</vt:lpstr>
      <vt:lpstr>Wingdings</vt:lpstr>
      <vt:lpstr>evaluation_intro</vt:lpstr>
      <vt:lpstr>Introduction To CPSC 217</vt:lpstr>
      <vt:lpstr>Contact Information (James Tam)</vt:lpstr>
      <vt:lpstr>Who Are You Going To Ask?</vt:lpstr>
      <vt:lpstr>TA Contact Information (As Of Aug. 29)</vt:lpstr>
      <vt:lpstr>Updated TA  Assignments (Sept. 22)</vt:lpstr>
      <vt:lpstr>Course Resources</vt:lpstr>
      <vt:lpstr>Your Engagement Level ---&gt; Your Learning</vt:lpstr>
      <vt:lpstr>Lecture: How To Use The Course Resources</vt:lpstr>
      <vt:lpstr>Lecture Content</vt:lpstr>
      <vt:lpstr>Tutorials</vt:lpstr>
      <vt:lpstr>Tam’s House Rules (Remote Learning)</vt:lpstr>
      <vt:lpstr>Tam’s “House Rules” (In Person)</vt:lpstr>
      <vt:lpstr>Tam’s “House Rules” (In Person)</vt:lpstr>
      <vt:lpstr>Tam’s “House Rules” (In Person)</vt:lpstr>
      <vt:lpstr>How You Will Be Evaluated</vt:lpstr>
      <vt:lpstr>Exercises (Course Coordinator)</vt:lpstr>
      <vt:lpstr>Projects/Assignments (Course Coordinator)</vt:lpstr>
      <vt:lpstr>Cutoff (Course Coordinator)</vt:lpstr>
      <vt:lpstr>Special Grading Considerations (Course Coordinator)</vt:lpstr>
      <vt:lpstr>Misconduct Details (Course Coordinator)</vt:lpstr>
      <vt:lpstr>What Counts As Cheating (Course Coordinator)</vt:lpstr>
      <vt:lpstr>Penalties For Misconduct (Course Coordinator)</vt:lpstr>
      <vt:lpstr>The Programming Language For Assignments/Exercises</vt:lpstr>
      <vt:lpstr>Why Bother Learning How To Write A Computer Program (‘Programming’)</vt:lpstr>
      <vt:lpstr>AI: You Asked For It?</vt:lpstr>
      <vt:lpstr>AI: Sometimes “The Answer” Is Far From The Best</vt:lpstr>
      <vt:lpstr>How To Succeed In This Course: A Summary</vt:lpstr>
      <vt:lpstr>To Do For Next Week (Course Coordinator)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Administrative information</dc:title>
  <dc:creator>James Tam</dc:creator>
  <cp:keywords>Lecture;tutorial;grading;assignments</cp:keywords>
  <cp:lastModifiedBy>James Tam</cp:lastModifiedBy>
  <cp:revision>3452</cp:revision>
  <cp:lastPrinted>1998-08-16T21:06:56Z</cp:lastPrinted>
  <dcterms:created xsi:type="dcterms:W3CDTF">1995-08-18T10:27:02Z</dcterms:created>
  <dcterms:modified xsi:type="dcterms:W3CDTF">2025-09-22T18:50:06Z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