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1170" r:id="rId2"/>
    <p:sldId id="1203" r:id="rId3"/>
    <p:sldId id="1205" r:id="rId4"/>
    <p:sldId id="1214" r:id="rId5"/>
    <p:sldId id="1215" r:id="rId6"/>
    <p:sldId id="1206" r:id="rId7"/>
    <p:sldId id="1207" r:id="rId8"/>
    <p:sldId id="1208" r:id="rId9"/>
    <p:sldId id="1209" r:id="rId10"/>
    <p:sldId id="1210" r:id="rId11"/>
    <p:sldId id="1211" r:id="rId12"/>
    <p:sldId id="1212" r:id="rId13"/>
    <p:sldId id="1216" r:id="rId14"/>
    <p:sldId id="1217" r:id="rId15"/>
    <p:sldId id="1218" r:id="rId16"/>
    <p:sldId id="1213" r:id="rId17"/>
    <p:sldId id="1084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0066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92" autoAdjust="0"/>
    <p:restoredTop sz="93888" autoAdjust="0"/>
  </p:normalViewPr>
  <p:slideViewPr>
    <p:cSldViewPr snapToGrid="0">
      <p:cViewPr varScale="1">
        <p:scale>
          <a:sx n="88" d="100"/>
          <a:sy n="88" d="100"/>
        </p:scale>
        <p:origin x="84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714" y="-678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Branching and making </a:t>
            </a:r>
            <a:r>
              <a:rPr lang="en-US" dirty="0" smtClean="0"/>
              <a:t>decisions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B57E32C9-CABB-45FD-8C45-8644DF58444C}" type="slidenum">
              <a:rPr lang="en-US" altLang="en-US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17247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6203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0" hangingPunct="0"/>
            <a:fld id="{02AF1E82-B9CD-48BA-8191-CBB0C0C83F3D}" type="slidenum">
              <a:rPr lang="en-US" altLang="en-US" sz="1000">
                <a:latin typeface="Times New Roman" panose="02020603050405020304" pitchFamily="18" charset="0"/>
              </a:rPr>
              <a:pPr eaLnBrk="0" hangingPunct="0"/>
              <a:t>6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585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1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61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0" hangingPunct="0"/>
            <a:fld id="{153B9758-B6FF-49F9-9DB6-579453A51221}" type="slidenum">
              <a:rPr lang="en-US" altLang="en-US" sz="1000">
                <a:latin typeface="Times New Roman" panose="02020603050405020304" pitchFamily="18" charset="0"/>
              </a:rPr>
              <a:pPr eaLnBrk="0" hangingPunct="0"/>
              <a:t>8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137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EB52B28F-4DFB-4EFE-A5FF-4B62CBDE4A93}" type="slidenum">
              <a:rPr lang="en-US" altLang="en-US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05695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Composites, Tuples: Part 4 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83163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2400" dirty="0" smtClean="0"/>
              <a:t>A composite type similar to a list but the elements store data that should not change.</a:t>
            </a:r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Functions Changing Multiple Items</a:t>
            </a:r>
          </a:p>
        </p:txBody>
      </p:sp>
      <p:sp>
        <p:nvSpPr>
          <p:cNvPr id="10547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 altLang="en-US" sz="2400" dirty="0" smtClean="0"/>
              <a:t>Because functions only return 0 or 1 items (Python returns one composite) the mechanism of </a:t>
            </a:r>
            <a:r>
              <a:rPr lang="en-CA" altLang="en-US" sz="2400" b="1" dirty="0" smtClean="0">
                <a:solidFill>
                  <a:srgbClr val="FF0000"/>
                </a:solidFill>
              </a:rPr>
              <a:t>passing by reference </a:t>
            </a:r>
            <a:r>
              <a:rPr lang="en-CA" altLang="en-US" sz="2400" dirty="0" smtClean="0"/>
              <a:t>(covered earlier in this section) is an </a:t>
            </a:r>
            <a:r>
              <a:rPr lang="en-CA" altLang="en-US" sz="2400" b="1" dirty="0" smtClean="0">
                <a:solidFill>
                  <a:srgbClr val="FF0000"/>
                </a:solidFill>
              </a:rPr>
              <a:t>important</a:t>
            </a:r>
            <a:r>
              <a:rPr lang="en-CA" altLang="en-US" sz="2400" dirty="0" smtClean="0"/>
              <a:t> concept.</a:t>
            </a:r>
          </a:p>
          <a:p>
            <a:pPr lvl="1"/>
            <a:r>
              <a:rPr lang="en-CA" altLang="en-US" sz="2000" dirty="0" smtClean="0"/>
              <a:t>What if more than one change must be communicated back to the caller (only one entity can be returned).</a:t>
            </a:r>
          </a:p>
          <a:p>
            <a:pPr lvl="1"/>
            <a:r>
              <a:rPr lang="en-CA" altLang="en-US" sz="2000" dirty="0" smtClean="0"/>
              <a:t>Multiple changes to parameters (&gt;1) </a:t>
            </a:r>
            <a:r>
              <a:rPr lang="en-CA" altLang="en-US" sz="2000" b="1" dirty="0" smtClean="0"/>
              <a:t>must</a:t>
            </a:r>
            <a:r>
              <a:rPr lang="en-CA" altLang="en-US" sz="2000" dirty="0" smtClean="0"/>
              <a:t> be passed by reference.</a:t>
            </a:r>
          </a:p>
        </p:txBody>
      </p:sp>
    </p:spTree>
    <p:extLst>
      <p:ext uri="{BB962C8B-B14F-4D97-AF65-F5344CB8AC3E}">
        <p14:creationId xmlns:p14="http://schemas.microsoft.com/office/powerpoint/2010/main" val="151789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Proving That Python Functions Return A Tuple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b="1" dirty="0">
                <a:cs typeface="Times New Roman" panose="02020603050405020304" pitchFamily="18" charset="0"/>
              </a:rPr>
              <a:t>Name of the online example</a:t>
            </a:r>
            <a:r>
              <a:rPr lang="en-CA" altLang="en-US" dirty="0"/>
              <a:t>:</a:t>
            </a:r>
            <a:r>
              <a:rPr lang="en-CA" altLang="en-US" sz="2000" dirty="0"/>
              <a:t> </a:t>
            </a:r>
            <a:r>
              <a:rPr lang="en-US" altLang="en-US" dirty="0">
                <a:latin typeface="Consolas" panose="020B0609020204030204" pitchFamily="49" charset="0"/>
              </a:rPr>
              <a:t>3</a:t>
            </a:r>
            <a:r>
              <a:rPr lang="en-US" altLang="en-US" dirty="0" smtClean="0">
                <a:latin typeface="Consolas" panose="020B0609020204030204" pitchFamily="49" charset="0"/>
              </a:rPr>
              <a:t>functionReturnValues.py</a:t>
            </a:r>
          </a:p>
          <a:p>
            <a:pPr lvl="1"/>
            <a:r>
              <a:rPr lang="en-US" altLang="en-US" dirty="0" smtClean="0"/>
              <a:t>Learning:</a:t>
            </a:r>
          </a:p>
          <a:p>
            <a:pPr lvl="2"/>
            <a:r>
              <a:rPr lang="en-US" dirty="0" smtClean="0"/>
              <a:t>Demonstrating </a:t>
            </a:r>
            <a:r>
              <a:rPr lang="en-US" dirty="0"/>
              <a:t>functions return tuples</a:t>
            </a:r>
          </a:p>
          <a:p>
            <a:pPr lvl="2"/>
            <a:r>
              <a:rPr lang="en-US" dirty="0" smtClean="0"/>
              <a:t>Iterating </a:t>
            </a:r>
            <a:r>
              <a:rPr lang="en-US" dirty="0"/>
              <a:t>a tuple using loops</a:t>
            </a:r>
            <a:r>
              <a:rPr lang="en-US" dirty="0" smtClean="0"/>
              <a:t>: </a:t>
            </a:r>
            <a:r>
              <a:rPr lang="en-US" dirty="0"/>
              <a:t>for, while</a:t>
            </a:r>
            <a:r>
              <a:rPr lang="en-US" dirty="0" smtClean="0"/>
              <a:t>.</a:t>
            </a:r>
          </a:p>
          <a:p>
            <a:pPr lvl="2"/>
            <a:endParaRPr lang="en-US" dirty="0"/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def fun():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tupleInFun = (1.5,2,7,0.3)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return(tupleInFun)</a:t>
            </a:r>
          </a:p>
          <a:p>
            <a:pPr marL="40005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def start():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tupleInStart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fun()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print("Iterating using a for-loop in conjunction with 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the </a:t>
            </a:r>
            <a:r>
              <a:rPr lang="en-US" sz="1800" dirty="0">
                <a:latin typeface="Consolas" panose="020B0609020204030204" pitchFamily="49" charset="0"/>
              </a:rPr>
              <a:t>'in' operator")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for element in tupleInStart:</a:t>
            </a:r>
          </a:p>
          <a:p>
            <a:pPr marL="4000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print("%.1f" %(element))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40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Proving That Python Functions Return A Tuple </a:t>
            </a:r>
            <a:r>
              <a:rPr lang="en-US" dirty="0" smtClean="0"/>
              <a:t>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5410200"/>
          </a:xfrm>
        </p:spPr>
        <p:txBody>
          <a:bodyPr/>
          <a:lstStyle/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print</a:t>
            </a:r>
            <a:r>
              <a:rPr lang="en-US" sz="1800" dirty="0">
                <a:latin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i </a:t>
            </a:r>
            <a:r>
              <a:rPr lang="en-US" sz="1800" dirty="0">
                <a:latin typeface="Consolas" panose="020B0609020204030204" pitchFamily="49" charset="0"/>
              </a:rPr>
              <a:t>= 0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numElements </a:t>
            </a:r>
            <a:r>
              <a:rPr lang="en-US" sz="1800" dirty="0">
                <a:latin typeface="Consolas" panose="020B0609020204030204" pitchFamily="49" charset="0"/>
              </a:rPr>
              <a:t>= len(tupleInStart)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print</a:t>
            </a:r>
            <a:r>
              <a:rPr lang="en-US" sz="1800" dirty="0">
                <a:latin typeface="Consolas" panose="020B0609020204030204" pitchFamily="49" charset="0"/>
              </a:rPr>
              <a:t>("Iterating using a while-loop in conjunction </a:t>
            </a:r>
            <a:r>
              <a:rPr lang="en-US" sz="1800" dirty="0" smtClean="0">
                <a:latin typeface="Consolas" panose="020B0609020204030204" pitchFamily="49" charset="0"/>
              </a:rPr>
              <a:t>with</a:t>
            </a:r>
            <a:r>
              <a:rPr lang="en-US" sz="1800" dirty="0">
                <a:latin typeface="Consolas" panose="020B0609020204030204" pitchFamily="49" charset="0"/>
              </a:rPr>
              <a:t>"</a:t>
            </a:r>
            <a:r>
              <a:rPr lang="en-US" sz="1800" dirty="0" smtClean="0">
                <a:latin typeface="Consolas" panose="020B0609020204030204" pitchFamily="49" charset="0"/>
              </a:rPr>
              <a:t> \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+" the </a:t>
            </a:r>
            <a:r>
              <a:rPr lang="en-US" sz="1800" dirty="0">
                <a:latin typeface="Consolas" panose="020B0609020204030204" pitchFamily="49" charset="0"/>
              </a:rPr>
              <a:t>len() function")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</a:rPr>
              <a:t>while(</a:t>
            </a:r>
            <a:r>
              <a:rPr lang="en-US" sz="1800" dirty="0" err="1" smtClean="0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&lt; numElements):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>
                <a:latin typeface="Consolas" panose="020B0609020204030204" pitchFamily="49" charset="0"/>
              </a:rPr>
              <a:t>print("%.1f" %(</a:t>
            </a:r>
            <a:r>
              <a:rPr lang="en-US" sz="1800" dirty="0" err="1">
                <a:latin typeface="Consolas" panose="020B0609020204030204" pitchFamily="49" charset="0"/>
              </a:rPr>
              <a:t>tupleInStart</a:t>
            </a:r>
            <a:r>
              <a:rPr lang="en-US" sz="1800" dirty="0">
                <a:latin typeface="Consolas" panose="020B0609020204030204" pitchFamily="49" charset="0"/>
              </a:rPr>
              <a:t>[</a:t>
            </a:r>
            <a:r>
              <a:rPr lang="en-US" sz="1800" dirty="0" err="1">
                <a:latin typeface="Consolas" panose="020B0609020204030204" pitchFamily="49" charset="0"/>
              </a:rPr>
              <a:t>i</a:t>
            </a:r>
            <a:r>
              <a:rPr lang="en-US" sz="1800" dirty="0" smtClean="0">
                <a:latin typeface="Consolas" panose="020B0609020204030204" pitchFamily="49" charset="0"/>
              </a:rPr>
              <a:t>]))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>
                <a:latin typeface="Consolas" panose="020B0609020204030204" pitchFamily="49" charset="0"/>
              </a:rPr>
              <a:t>i = i + 1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3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Packing A Tuple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full </a:t>
            </a:r>
            <a:r>
              <a:rPr lang="en-US" b="1" dirty="0"/>
              <a:t>online example: </a:t>
            </a:r>
            <a:r>
              <a:rPr lang="en-US" dirty="0" smtClean="0">
                <a:latin typeface="Consolas" panose="020B0609020204030204" pitchFamily="49" charset="0"/>
              </a:rPr>
              <a:t>4packing_unpacking_tuples.py</a:t>
            </a:r>
            <a:endParaRPr lang="en-US" dirty="0" smtClean="0"/>
          </a:p>
          <a:p>
            <a:pPr lvl="1"/>
            <a:r>
              <a:rPr lang="en-US" b="1" dirty="0" smtClean="0"/>
              <a:t>New terminology, packing a tuple: </a:t>
            </a:r>
            <a:r>
              <a:rPr lang="en-US" dirty="0" smtClean="0"/>
              <a:t> python encounters multiple values separated by commas it will create a new tuple to store the separate values into one composite.</a:t>
            </a:r>
          </a:p>
          <a:p>
            <a:pPr lvl="2"/>
            <a:r>
              <a:rPr lang="en-US" dirty="0" smtClean="0"/>
              <a:t>Example:</a:t>
            </a:r>
          </a:p>
          <a:p>
            <a:pPr marL="801687" lvl="4" indent="0">
              <a:buNone/>
            </a:pPr>
            <a:r>
              <a:rPr lang="en-US" dirty="0">
                <a:latin typeface="Consolas" panose="020B0609020204030204" pitchFamily="49" charset="0"/>
              </a:rPr>
              <a:t>t</a:t>
            </a:r>
            <a:r>
              <a:rPr lang="en-US" dirty="0" smtClean="0">
                <a:latin typeface="Consolas" panose="020B0609020204030204" pitchFamily="49" charset="0"/>
              </a:rPr>
              <a:t>uple = 1,2,3</a:t>
            </a:r>
          </a:p>
          <a:p>
            <a:pPr marL="801687" lvl="4" indent="0">
              <a:buNone/>
            </a:pPr>
            <a:r>
              <a:rPr lang="en-US" dirty="0">
                <a:latin typeface="Consolas" panose="020B0609020204030204" pitchFamily="49" charset="0"/>
              </a:rPr>
              <a:t>p</a:t>
            </a:r>
            <a:r>
              <a:rPr lang="en-US" dirty="0" smtClean="0">
                <a:latin typeface="Consolas" panose="020B0609020204030204" pitchFamily="49" charset="0"/>
              </a:rPr>
              <a:t>rint(type(tuple))</a:t>
            </a:r>
          </a:p>
          <a:p>
            <a:pPr lvl="1"/>
            <a:r>
              <a:rPr lang="en-US" dirty="0" smtClean="0"/>
              <a:t> </a:t>
            </a:r>
            <a:r>
              <a:rPr lang="en-US" b="1" dirty="0"/>
              <a:t>New terminology, </a:t>
            </a:r>
            <a:r>
              <a:rPr lang="en-US" b="1" dirty="0" smtClean="0"/>
              <a:t>unpacking </a:t>
            </a:r>
            <a:r>
              <a:rPr lang="en-US" b="1" dirty="0"/>
              <a:t>a tuple</a:t>
            </a:r>
            <a:r>
              <a:rPr lang="en-US" b="1" dirty="0" smtClean="0"/>
              <a:t>: </a:t>
            </a:r>
            <a:r>
              <a:rPr lang="en-US" dirty="0" smtClean="0"/>
              <a:t>a tuple has been created and a program instruction stores each element of the tuple into individual variables.</a:t>
            </a:r>
          </a:p>
          <a:p>
            <a:pPr lvl="2"/>
            <a:r>
              <a:rPr lang="en-US" dirty="0" smtClean="0"/>
              <a:t>Example:</a:t>
            </a:r>
          </a:p>
          <a:p>
            <a:pPr marL="801687" lvl="4" indent="0">
              <a:buNone/>
            </a:pPr>
            <a:r>
              <a:rPr lang="en-US" dirty="0">
                <a:latin typeface="Consolas" panose="020B0609020204030204" pitchFamily="49" charset="0"/>
              </a:rPr>
              <a:t>def fun():</a:t>
            </a:r>
          </a:p>
          <a:p>
            <a:pPr marL="801687" lvl="4" indent="0">
              <a:buNone/>
            </a:pPr>
            <a:r>
              <a:rPr lang="en-US" dirty="0">
                <a:latin typeface="Consolas" panose="020B0609020204030204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</a:rPr>
              <a:t>aTuple</a:t>
            </a:r>
            <a:r>
              <a:rPr lang="en-US" dirty="0">
                <a:latin typeface="Consolas" panose="020B0609020204030204" pitchFamily="49" charset="0"/>
              </a:rPr>
              <a:t> = (1,2.0,False)</a:t>
            </a:r>
          </a:p>
          <a:p>
            <a:pPr marL="801687" lvl="4" indent="0">
              <a:buNone/>
            </a:pPr>
            <a:r>
              <a:rPr lang="en-US" dirty="0">
                <a:latin typeface="Consolas" panose="020B0609020204030204" pitchFamily="49" charset="0"/>
              </a:rPr>
              <a:t>   return(</a:t>
            </a:r>
            <a:r>
              <a:rPr lang="en-US" dirty="0" err="1">
                <a:latin typeface="Consolas" panose="020B0609020204030204" pitchFamily="49" charset="0"/>
              </a:rPr>
              <a:t>aTuple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pPr marL="801687" lvl="4" indent="0">
              <a:buNone/>
            </a:pPr>
            <a:r>
              <a:rPr lang="en-US" dirty="0">
                <a:latin typeface="Consolas" panose="020B0609020204030204" pitchFamily="49" charset="0"/>
              </a:rPr>
              <a:t>n</a:t>
            </a:r>
            <a:r>
              <a:rPr lang="en-US" dirty="0" smtClean="0">
                <a:latin typeface="Consolas" panose="020B0609020204030204" pitchFamily="49" charset="0"/>
              </a:rPr>
              <a:t>um1,num2,num3 = fun()</a:t>
            </a:r>
          </a:p>
          <a:p>
            <a:pPr marL="801687" lvl="4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print(type(num1),type(num2),type(num3))</a:t>
            </a:r>
            <a:endParaRPr lang="en-US" dirty="0" smtClean="0"/>
          </a:p>
          <a:p>
            <a:pPr lvl="2"/>
            <a:r>
              <a:rPr lang="en-US" dirty="0" smtClean="0"/>
              <a:t>Note: if you do this make sure that the number of individual variables exactly matches the number of elements in the tuple or the unpacking will fail.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46649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Singletons And Tuples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a program must only have one instance of an entity e.g. the “print daemon” that manages print jobs on a computer or server.</a:t>
            </a:r>
          </a:p>
          <a:p>
            <a:r>
              <a:rPr lang="en-US" dirty="0" smtClean="0"/>
              <a:t>The Singleton ‘pattern’ can be applied to ensure there is no more than one instance.</a:t>
            </a:r>
          </a:p>
          <a:p>
            <a:r>
              <a:rPr lang="en-US" dirty="0" smtClean="0"/>
              <a:t>One ‘approach’ for ensuring Singleton pattern in python:</a:t>
            </a:r>
          </a:p>
          <a:p>
            <a:pPr lvl="1"/>
            <a:r>
              <a:rPr lang="en-US" b="1" dirty="0" smtClean="0"/>
              <a:t>General format:</a:t>
            </a:r>
          </a:p>
          <a:p>
            <a:pPr lvl="2"/>
            <a:r>
              <a:rPr lang="en-US" dirty="0" err="1" smtClean="0">
                <a:latin typeface="Consolas" panose="020B0609020204030204" pitchFamily="49" charset="0"/>
              </a:rPr>
              <a:t>singletonVariable</a:t>
            </a:r>
            <a:r>
              <a:rPr lang="en-US" dirty="0" smtClean="0">
                <a:latin typeface="Consolas" panose="020B0609020204030204" pitchFamily="49" charset="0"/>
              </a:rPr>
              <a:t> = {&lt;element&gt;,}</a:t>
            </a:r>
          </a:p>
          <a:p>
            <a:pPr lvl="1"/>
            <a:r>
              <a:rPr lang="en-US" b="1" dirty="0" smtClean="0"/>
              <a:t>Example:</a:t>
            </a:r>
          </a:p>
          <a:p>
            <a:pPr lvl="2"/>
            <a:r>
              <a:rPr lang="en-US" dirty="0">
                <a:latin typeface="Consolas" panose="020B0609020204030204" pitchFamily="49" charset="0"/>
              </a:rPr>
              <a:t>#Element stores all details of print jobs on the computer  </a:t>
            </a:r>
            <a:endParaRPr lang="en-US" b="1" dirty="0"/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daemon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{</a:t>
            </a:r>
            <a:r>
              <a:rPr lang="en-US" dirty="0" err="1" smtClean="0">
                <a:latin typeface="Consolas" panose="020B0609020204030204" pitchFamily="49" charset="0"/>
              </a:rPr>
              <a:t>printingDetails</a:t>
            </a:r>
            <a:r>
              <a:rPr lang="en-US" dirty="0" smtClean="0">
                <a:latin typeface="Consolas" panose="020B0609020204030204" pitchFamily="49" charset="0"/>
              </a:rPr>
              <a:t>,}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605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65139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63525" indent="-263525" algn="l" rtl="0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defRPr>
            </a:lvl1pPr>
            <a:lvl2pPr marL="442913" indent="-179388" algn="l" rtl="0" eaLnBrk="0" fontAlgn="base" hangingPunct="0">
              <a:spcBef>
                <a:spcPct val="1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2pPr>
            <a:lvl3pPr marL="631825" indent="-188913" algn="l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3pPr>
            <a:lvl4pPr marL="809625" indent="-180975" algn="l" defTabSz="809625" rtl="0" eaLnBrk="0" fontAlgn="base" hangingPunct="0">
              <a:spcBef>
                <a:spcPct val="1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4pPr>
            <a:lvl5pPr marL="990600" indent="-180975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5pPr>
            <a:lvl6pPr marL="14859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6pPr>
            <a:lvl7pPr marL="19431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7pPr>
            <a:lvl8pPr marL="24003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8pPr>
            <a:lvl9pPr marL="28575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kern="0" dirty="0"/>
              <a:t>Name of the full online example</a:t>
            </a:r>
            <a:r>
              <a:rPr lang="en-US" kern="0" dirty="0"/>
              <a:t>: </a:t>
            </a:r>
            <a:r>
              <a:rPr lang="en-US" kern="0" dirty="0">
                <a:latin typeface="Consolas" panose="020B0609020204030204" pitchFamily="49" charset="0"/>
              </a:rPr>
              <a:t>5list_operations </a:t>
            </a:r>
            <a:endParaRPr lang="en-CA" kern="0" dirty="0">
              <a:latin typeface="Consolas" panose="020B06090202040302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Tuple </a:t>
            </a:r>
            <a:r>
              <a:rPr lang="en-US" dirty="0" smtClean="0"/>
              <a:t>Operations (Table: Zhao/Hudson)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9484676"/>
              </p:ext>
            </p:extLst>
          </p:nvPr>
        </p:nvGraphicFramePr>
        <p:xfrm>
          <a:off x="589316" y="1675872"/>
          <a:ext cx="8178801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0062"/>
                <a:gridCol w="2946400"/>
                <a:gridCol w="346233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</a:t>
                      </a:r>
                      <a:endParaRPr lang="en-CA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endParaRPr lang="en-CA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</a:t>
                      </a:r>
                      <a:endParaRPr lang="en-CA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Index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single element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aTuple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[0]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Slicing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Make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copy of part of a tuple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aTuple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start:end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]</a:t>
                      </a:r>
                      <a:endParaRPr lang="en-CA" sz="1600" dirty="0" smtClean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Concatentation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Combines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elements of 2 tuples into a new, larger tuple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bigger</a:t>
                      </a:r>
                      <a:r>
                        <a:rPr lang="en-US" sz="1600" baseline="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 = tuple1 + tuple2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Length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Determining the number of elements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len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aTuple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)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Repetition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Repeat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‘n’ times the elements of one tuple (with the order retained) into a new tuple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aTuple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*3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Membership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 if item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 an element in a tuple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if item in </a:t>
                      </a:r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aTuple</a:t>
                      </a:r>
                      <a:r>
                        <a:rPr lang="en-US" sz="1600" dirty="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: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Iteration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Iterate (step through)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each element in a tuple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for element in aTuple</a:t>
                      </a:r>
                    </a:p>
                    <a:p>
                      <a:r>
                        <a:rPr lang="en-US" sz="160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    print(element)</a:t>
                      </a:r>
                      <a:endParaRPr lang="en-CA" sz="160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 (index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of)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Returns index of the 1</a:t>
                      </a:r>
                      <a:r>
                        <a:rPr lang="en-US" sz="16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occurrence of an element, run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time error if not in list</a:t>
                      </a:r>
                      <a:endParaRPr lang="en-C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aTuple.index</a:t>
                      </a:r>
                      <a:r>
                        <a:rPr lang="en-US" sz="1600" smtClean="0">
                          <a:latin typeface="Consolas" panose="020B0609020204030204" pitchFamily="49" charset="0"/>
                          <a:cs typeface="Arial" panose="020B0604020202020204" pitchFamily="34" charset="0"/>
                        </a:rPr>
                        <a:t>(True)</a:t>
                      </a:r>
                      <a:endParaRPr lang="en-CA" sz="1600" dirty="0">
                        <a:latin typeface="Consolas" panose="020B0609020204030204" pitchFamily="49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820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After This Section You Should Now Know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smtClean="0"/>
              <a:t>What is a tuple, common operations on tuples such as creation, accessing elements, displaying a tuple or elements.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The actual value returned from a function.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New terminology: packing/unpacking tuples.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Common operations </a:t>
            </a:r>
            <a:r>
              <a:rPr lang="en-US" altLang="en-US" sz="2400" smtClean="0"/>
              <a:t>for tuples.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97473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>
            <a:endCxn id="11" idx="1"/>
          </p:cNvCxnSpPr>
          <p:nvPr/>
        </p:nvCxnSpPr>
        <p:spPr>
          <a:xfrm flipV="1">
            <a:off x="5302777" y="6216732"/>
            <a:ext cx="914400" cy="2778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Terminology: Mutable, Constant, Immutable,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</a:rPr>
              <a:t>(New)</a:t>
            </a:r>
            <a:r>
              <a:rPr lang="en-US" altLang="en-US" b="1" dirty="0" smtClean="0"/>
              <a:t> Mutable types:</a:t>
            </a:r>
          </a:p>
          <a:p>
            <a:pPr lvl="1"/>
            <a:r>
              <a:rPr lang="en-US" altLang="en-US" dirty="0" smtClean="0"/>
              <a:t>The original memory location </a:t>
            </a:r>
            <a:r>
              <a:rPr lang="en-US" altLang="en-US" i="1" dirty="0" smtClean="0"/>
              <a:t>can</a:t>
            </a:r>
            <a:r>
              <a:rPr lang="en-US" altLang="en-US" dirty="0" smtClean="0"/>
              <a:t> change.</a:t>
            </a:r>
          </a:p>
          <a:p>
            <a:pPr lvl="1"/>
            <a:r>
              <a:rPr lang="en-US" altLang="en-US" dirty="0" smtClean="0"/>
              <a:t>You can visualize simple types as being mutable.</a:t>
            </a:r>
          </a:p>
          <a:p>
            <a:r>
              <a:rPr lang="en-US" altLang="en-US" b="1" dirty="0" smtClean="0"/>
              <a:t>Constants:</a:t>
            </a:r>
          </a:p>
          <a:p>
            <a:pPr lvl="1"/>
            <a:r>
              <a:rPr lang="en-US" altLang="en-US" dirty="0" smtClean="0"/>
              <a:t>Memory location </a:t>
            </a:r>
            <a:r>
              <a:rPr lang="en-US" altLang="en-US" i="1" dirty="0" smtClean="0"/>
              <a:t>shouldn’t</a:t>
            </a:r>
            <a:r>
              <a:rPr lang="en-US" altLang="en-US" dirty="0" smtClean="0"/>
              <a:t> change (Python): may produce a logic error if modified e.g. </a:t>
            </a:r>
            <a:r>
              <a:rPr lang="en-US" altLang="en-US" dirty="0" smtClean="0">
                <a:latin typeface="Consolas" panose="020B0609020204030204" pitchFamily="49" charset="0"/>
              </a:rPr>
              <a:t>GST_RATE = 0.05</a:t>
            </a:r>
          </a:p>
          <a:p>
            <a:pPr lvl="1"/>
            <a:r>
              <a:rPr lang="en-US" altLang="en-US" dirty="0" smtClean="0"/>
              <a:t>Memory location syntactically </a:t>
            </a:r>
            <a:r>
              <a:rPr lang="en-US" altLang="en-US" i="1" dirty="0" smtClean="0"/>
              <a:t>cannot</a:t>
            </a:r>
            <a:r>
              <a:rPr lang="en-US" altLang="en-US" dirty="0" smtClean="0"/>
              <a:t> change (C++, Java): produces a syntax error (violates the syntax or rule that constants cannot change)</a:t>
            </a:r>
          </a:p>
          <a:p>
            <a:r>
              <a:rPr lang="en-US" altLang="en-US" b="1" dirty="0">
                <a:solidFill>
                  <a:srgbClr val="FF0000"/>
                </a:solidFill>
              </a:rPr>
              <a:t>(New) </a:t>
            </a:r>
            <a:r>
              <a:rPr lang="en-US" altLang="en-US" b="1" dirty="0" smtClean="0"/>
              <a:t>Immutable types:</a:t>
            </a:r>
          </a:p>
          <a:p>
            <a:pPr lvl="1"/>
            <a:r>
              <a:rPr lang="en-US" altLang="en-US" dirty="0" smtClean="0"/>
              <a:t>The </a:t>
            </a:r>
            <a:r>
              <a:rPr lang="en-US" altLang="en-US" i="1" dirty="0" smtClean="0"/>
              <a:t>original </a:t>
            </a:r>
            <a:r>
              <a:rPr lang="en-US" altLang="en-US" dirty="0" smtClean="0"/>
              <a:t>memory location </a:t>
            </a:r>
            <a:r>
              <a:rPr lang="en-US" altLang="en-US" i="1" dirty="0" smtClean="0"/>
              <a:t>won’t change</a:t>
            </a:r>
          </a:p>
          <a:p>
            <a:pPr lvl="1"/>
            <a:r>
              <a:rPr lang="en-US" altLang="en-US" dirty="0" smtClean="0"/>
              <a:t>Changes to a variable of a pre-existing immutable type creates a new location in memory. There are now two locations.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172200" y="1901825"/>
            <a:ext cx="1066800" cy="369888"/>
            <a:chOff x="6172200" y="1494977"/>
            <a:chExt cx="1066800" cy="369332"/>
          </a:xfrm>
        </p:grpSpPr>
        <p:sp>
          <p:nvSpPr>
            <p:cNvPr id="24591" name="TextBox 3"/>
            <p:cNvSpPr txBox="1">
              <a:spLocks noChangeArrowheads="1"/>
            </p:cNvSpPr>
            <p:nvPr/>
          </p:nvSpPr>
          <p:spPr bwMode="auto">
            <a:xfrm>
              <a:off x="6172200" y="1494977"/>
              <a:ext cx="609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dirty="0">
                  <a:latin typeface="Consolas" panose="020B0609020204030204" pitchFamily="49" charset="0"/>
                </a:rPr>
                <a:t>num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705600" y="1494977"/>
              <a:ext cx="533400" cy="369332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dirty="0">
                  <a:solidFill>
                    <a:schemeClr val="tx1"/>
                  </a:solidFill>
                </a:rPr>
                <a:t>12</a:t>
              </a:r>
            </a:p>
          </p:txBody>
        </p:sp>
      </p:grpSp>
      <p:sp>
        <p:nvSpPr>
          <p:cNvPr id="6" name="Rectangle 5"/>
          <p:cNvSpPr/>
          <p:nvPr/>
        </p:nvSpPr>
        <p:spPr>
          <a:xfrm>
            <a:off x="6705600" y="1895475"/>
            <a:ext cx="533400" cy="3683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17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72200" y="1066800"/>
            <a:ext cx="1447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latin typeface="Consolas" panose="020B0609020204030204" pitchFamily="49" charset="0"/>
              </a:rPr>
              <a:t>num = 12</a:t>
            </a: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</a:rPr>
              <a:t>num = 17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34891" y="6060364"/>
            <a:ext cx="1617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 smtClean="0">
                <a:latin typeface="Consolas" panose="020B0609020204030204" pitchFamily="49" charset="0"/>
              </a:rPr>
              <a:t>COOL_DUDE</a:t>
            </a:r>
            <a:endParaRPr lang="en-US" altLang="en-US" dirty="0">
              <a:latin typeface="Consolas" panose="020B0609020204030204" pitchFamily="49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00646" y="5927725"/>
            <a:ext cx="2438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 smtClean="0">
                <a:latin typeface="Consolas" panose="020B0609020204030204" pitchFamily="49" charset="0"/>
              </a:rPr>
              <a:t>COOL_DUDE = 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r>
              <a:rPr lang="en-US" altLang="en-US" dirty="0" smtClean="0">
                <a:latin typeface="Consolas" panose="020B0609020204030204" pitchFamily="49" charset="0"/>
              </a:rPr>
              <a:t>Tam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endParaRPr lang="en-US" altLang="en-US" dirty="0">
              <a:latin typeface="Consolas" panose="020B0609020204030204" pitchFamily="49" charset="0"/>
            </a:endParaRPr>
          </a:p>
          <a:p>
            <a:pPr eaLnBrk="1" hangingPunct="1"/>
            <a:r>
              <a:rPr lang="en-US" altLang="en-US" dirty="0" smtClean="0">
                <a:latin typeface="Consolas" panose="020B0609020204030204" pitchFamily="49" charset="0"/>
              </a:rPr>
              <a:t>COOL_DUDE = 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r>
              <a:rPr lang="en-US" altLang="en-US" dirty="0" smtClean="0">
                <a:latin typeface="Consolas" panose="020B0609020204030204" pitchFamily="49" charset="0"/>
              </a:rPr>
              <a:t>Mat</a:t>
            </a:r>
            <a:r>
              <a:rPr lang="en-CA" altLang="en-US" dirty="0">
                <a:latin typeface="Consolas" panose="020B0609020204030204" pitchFamily="49" charset="0"/>
              </a:rPr>
              <a:t>"</a:t>
            </a:r>
            <a:endParaRPr lang="en-US" altLang="en-US" dirty="0">
              <a:latin typeface="Consolas" panose="020B0609020204030204" pitchFamily="49" charset="0"/>
            </a:endParaRP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181599" y="6400890"/>
            <a:ext cx="2046287" cy="380918"/>
            <a:chOff x="5182093" y="6401064"/>
            <a:chExt cx="2045655" cy="381469"/>
          </a:xfrm>
        </p:grpSpPr>
        <p:sp>
          <p:nvSpPr>
            <p:cNvPr id="12" name="Rectangle 11"/>
            <p:cNvSpPr/>
            <p:nvPr/>
          </p:nvSpPr>
          <p:spPr>
            <a:xfrm>
              <a:off x="6237454" y="6435957"/>
              <a:ext cx="990294" cy="346576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eaLnBrk="1" hangingPunct="1"/>
              <a:r>
                <a:rPr lang="en-CA" altLang="en-US" dirty="0">
                  <a:solidFill>
                    <a:schemeClr val="tx1"/>
                  </a:solidFill>
                  <a:latin typeface="Consolas" panose="020B0609020204030204" pitchFamily="49" charset="0"/>
                </a:rPr>
                <a:t>"</a:t>
              </a:r>
              <a:r>
                <a:rPr lang="en-US" altLang="en-US" dirty="0">
                  <a:solidFill>
                    <a:schemeClr val="tx1"/>
                  </a:solidFill>
                  <a:latin typeface="Consolas" panose="020B0609020204030204" pitchFamily="49" charset="0"/>
                </a:rPr>
                <a:t>Mat</a:t>
              </a:r>
              <a:r>
                <a:rPr lang="en-CA" altLang="en-US" dirty="0">
                  <a:solidFill>
                    <a:schemeClr val="tx1"/>
                  </a:solidFill>
                  <a:latin typeface="Consolas" panose="020B0609020204030204" pitchFamily="49" charset="0"/>
                </a:rPr>
                <a:t>"</a:t>
              </a:r>
              <a:endParaRPr lang="en-US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16" name="Straight Arrow Connector 15"/>
            <p:cNvCxnSpPr>
              <a:endCxn id="12" idx="1"/>
            </p:cNvCxnSpPr>
            <p:nvPr/>
          </p:nvCxnSpPr>
          <p:spPr>
            <a:xfrm>
              <a:off x="5182093" y="6401064"/>
              <a:ext cx="1055361" cy="20818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5322887" y="6030083"/>
            <a:ext cx="914400" cy="2968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17177" y="6060363"/>
            <a:ext cx="990600" cy="31273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/>
            <a:r>
              <a:rPr lang="en-CA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"</a:t>
            </a:r>
            <a:r>
              <a:rPr lang="en-US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Tam</a:t>
            </a:r>
            <a:r>
              <a:rPr lang="en-CA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"</a:t>
            </a:r>
            <a:endParaRPr lang="en-US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0551" y="5605879"/>
            <a:ext cx="1207959" cy="54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Memory leak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87767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8" grpId="0" build="p"/>
      <p:bldP spid="10" grpId="0"/>
      <p:bldP spid="13" grpId="0" build="p"/>
      <p:bldP spid="20" grpId="0" animBg="1"/>
      <p:bldP spid="11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 Are Mutable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</a:t>
            </a:r>
          </a:p>
          <a:p>
            <a:pPr marL="34290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aList = [1,2,3]</a:t>
            </a:r>
          </a:p>
          <a:p>
            <a:pPr marL="34290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aList[0] = 10</a:t>
            </a:r>
          </a:p>
          <a:p>
            <a:pPr marL="3429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p</a:t>
            </a:r>
            <a:r>
              <a:rPr lang="en-US" dirty="0" smtClean="0">
                <a:latin typeface="Consolas" panose="020B0609020204030204" pitchFamily="49" charset="0"/>
              </a:rPr>
              <a:t>rint(aList) 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[10,2,3]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1025434"/>
            <a:ext cx="2362200" cy="16829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original list can change (modifying an element) making this type mutable</a:t>
            </a:r>
            <a:endParaRPr lang="en-CA" b="1" dirty="0" smtClean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743200" y="1524000"/>
            <a:ext cx="2362200" cy="5192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3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altLang="en-US" sz="3200" dirty="0" smtClean="0"/>
              <a:t>Strings Are Immutable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dirty="0" smtClean="0"/>
              <a:t>Even though it may look a string can change they actually cannot be edited (original memory location cannot change).</a:t>
            </a:r>
          </a:p>
          <a:p>
            <a:r>
              <a:rPr lang="en-US" altLang="en-US" sz="2400" b="1" dirty="0" smtClean="0"/>
              <a:t>Name of the example program</a:t>
            </a:r>
            <a:r>
              <a:rPr lang="en-US" altLang="en-US" sz="2400" dirty="0" smtClean="0"/>
              <a:t>: </a:t>
            </a:r>
            <a:r>
              <a:rPr lang="en-US" altLang="en-US" sz="2200" dirty="0">
                <a:latin typeface="Consolas" panose="020B0609020204030204" pitchFamily="49" charset="0"/>
              </a:rPr>
              <a:t>1</a:t>
            </a:r>
            <a:r>
              <a:rPr lang="en-US" altLang="en-US" sz="2200" dirty="0" smtClean="0">
                <a:latin typeface="Consolas" panose="020B0609020204030204" pitchFamily="49" charset="0"/>
              </a:rPr>
              <a:t>immutableStrings</a:t>
            </a:r>
            <a:r>
              <a:rPr lang="en-US" altLang="ja-JP" sz="2200" dirty="0" smtClean="0">
                <a:latin typeface="Consolas" panose="020B0609020204030204" pitchFamily="49" charset="0"/>
              </a:rPr>
              <a:t>.py</a:t>
            </a:r>
          </a:p>
          <a:p>
            <a:pPr lvl="1"/>
            <a:r>
              <a:rPr lang="en-US" altLang="ja-JP" sz="1800" dirty="0" smtClean="0"/>
              <a:t>Learning: strings are immutable:</a:t>
            </a:r>
          </a:p>
          <a:p>
            <a:pPr lvl="2"/>
            <a:r>
              <a:rPr lang="en-US" altLang="ja-JP" sz="1600" dirty="0" smtClean="0"/>
              <a:t>Using the assignment operator in conjunction with the name of the whole string produces a new string (string variable refers to a new string not the original string).</a:t>
            </a:r>
          </a:p>
          <a:p>
            <a:pPr lvl="2"/>
            <a:r>
              <a:rPr lang="en-US" altLang="ja-JP" sz="1600" dirty="0" smtClean="0"/>
              <a:t>Attempting to modify a string produces an error.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s1 = "hi"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print(s1)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s1 = "bye</a:t>
            </a:r>
            <a:r>
              <a:rPr lang="en-US" altLang="en-US" sz="18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"    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New string created                                                                                            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print(s1)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s1[0] = "G"   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 Error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725" b="54546"/>
          <a:stretch>
            <a:fillRect/>
          </a:stretch>
        </p:blipFill>
        <p:spPr bwMode="auto">
          <a:xfrm>
            <a:off x="2318359" y="4442619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454" r="690"/>
          <a:stretch>
            <a:fillRect/>
          </a:stretch>
        </p:blipFill>
        <p:spPr bwMode="auto">
          <a:xfrm>
            <a:off x="2280259" y="5245779"/>
            <a:ext cx="6477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6074340"/>
            <a:ext cx="4838700" cy="8191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199" y="5791200"/>
            <a:ext cx="1861159" cy="10668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Cannot modify the characters in a string (immutable)</a:t>
            </a:r>
            <a:endParaRPr lang="en-CA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1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New Term</a:t>
            </a:r>
            <a:r>
              <a:rPr lang="en-US" dirty="0" smtClean="0"/>
              <a:t>: Memory Leak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(Paraphrased from different sources): A memory leak occurs when memory that has been allocated (e.g. during the creation of a: local identifier, list, object etc.) can no longer be accessed (and deallocated).</a:t>
            </a:r>
          </a:p>
          <a:p>
            <a:r>
              <a:rPr lang="en-US" dirty="0" smtClean="0"/>
              <a:t>Result: the consumption in memory may (depending upon the language) result in a run-time error or a general slow down of the device running the program. </a:t>
            </a:r>
          </a:p>
          <a:p>
            <a:r>
              <a:rPr lang="en-US" dirty="0" smtClean="0"/>
              <a:t>Example of a possible memory leak: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aStr1 = “hi”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aStr1 = “bye”  #String hi can become a memory leak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1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Tuples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000" dirty="0" smtClean="0"/>
              <a:t>Much like a list: </a:t>
            </a:r>
          </a:p>
          <a:p>
            <a:pPr lvl="1"/>
            <a:r>
              <a:rPr lang="en-US" altLang="en-US" sz="1800" dirty="0" smtClean="0"/>
              <a:t>A tuple is a composite type whose elements can consist of any other type.</a:t>
            </a:r>
          </a:p>
          <a:p>
            <a:pPr lvl="2"/>
            <a:r>
              <a:rPr lang="en-US" altLang="en-US" sz="1600" dirty="0" smtClean="0"/>
              <a:t>Heterogeneous: Elements do not have to be of the same type.</a:t>
            </a:r>
          </a:p>
          <a:p>
            <a:pPr lvl="1">
              <a:defRPr/>
            </a:pPr>
            <a:r>
              <a:rPr lang="en-US" sz="1800" dirty="0"/>
              <a:t>May contains values of different </a:t>
            </a:r>
            <a:r>
              <a:rPr lang="en-US" sz="1800" dirty="0" smtClean="0"/>
              <a:t>types.</a:t>
            </a:r>
            <a:endParaRPr lang="en-US" sz="1800" dirty="0"/>
          </a:p>
          <a:p>
            <a:pPr lvl="1">
              <a:defRPr/>
            </a:pPr>
            <a:r>
              <a:rPr lang="en-US" sz="1800" dirty="0"/>
              <a:t>Elements of a Tuple have an </a:t>
            </a:r>
            <a:r>
              <a:rPr lang="en-US" sz="1800" dirty="0" smtClean="0"/>
              <a:t>order and accessed via the index.</a:t>
            </a:r>
            <a:endParaRPr lang="en-US" altLang="en-US" sz="1800" dirty="0" smtClean="0"/>
          </a:p>
          <a:p>
            <a:r>
              <a:rPr lang="en-US" altLang="en-US" sz="2000" dirty="0" smtClean="0"/>
              <a:t>Tuples support many of the same operators as lists such as indexing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but not methods that modify it e.g. </a:t>
            </a:r>
            <a:r>
              <a:rPr lang="en-US" altLang="en-US" sz="2000" dirty="0" smtClean="0"/>
              <a:t>append</a:t>
            </a:r>
          </a:p>
          <a:p>
            <a:r>
              <a:rPr lang="en-US" altLang="en-US" sz="2000" dirty="0" smtClean="0"/>
              <a:t>Like </a:t>
            </a:r>
            <a:r>
              <a:rPr lang="en-US" altLang="en-US" sz="2000" dirty="0" smtClean="0"/>
              <a:t>lists each element of a tuple is not confined to characters (string of length 1). </a:t>
            </a:r>
          </a:p>
          <a:p>
            <a:r>
              <a:rPr lang="en-US" altLang="en-US" sz="2000" dirty="0" smtClean="0"/>
              <a:t>But unlike a list a tuple is </a:t>
            </a:r>
            <a:r>
              <a:rPr lang="en-US" altLang="en-US" sz="2000" dirty="0" smtClean="0"/>
              <a:t>immutable.</a:t>
            </a:r>
          </a:p>
          <a:p>
            <a:pPr lvl="1"/>
            <a:r>
              <a:rPr lang="en-US" altLang="en-US" sz="1800" dirty="0" smtClean="0"/>
              <a:t>It </a:t>
            </a:r>
            <a:r>
              <a:rPr lang="en-US" altLang="en-US" sz="1800" dirty="0" smtClean="0"/>
              <a:t>stores data that </a:t>
            </a:r>
            <a:r>
              <a:rPr lang="en-US" altLang="en-US" sz="1800" b="1" dirty="0" smtClean="0"/>
              <a:t>should not change</a:t>
            </a:r>
            <a:r>
              <a:rPr lang="en-US" altLang="en-US" sz="1800" dirty="0" smtClean="0"/>
              <a:t>.</a:t>
            </a:r>
          </a:p>
          <a:p>
            <a:pPr lvl="1"/>
            <a:r>
              <a:rPr lang="en-US" altLang="en-US" sz="1800" dirty="0" smtClean="0"/>
              <a:t>Elements cannot change, length cannot change.</a:t>
            </a:r>
          </a:p>
          <a:p>
            <a:pPr lvl="1"/>
            <a:r>
              <a:rPr lang="en-US" altLang="en-US" sz="1800" dirty="0" smtClean="0"/>
              <a:t>‘Changes’ creates a new tuple.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In that way it’s somewhat analogous to a named constant (e.g. </a:t>
            </a:r>
            <a:r>
              <a:rPr lang="en-US" altLang="en-US" sz="1800" dirty="0" smtClean="0">
                <a:latin typeface="Consolas" panose="020B0609020204030204" pitchFamily="49" charset="0"/>
              </a:rPr>
              <a:t>PI = 3.14</a:t>
            </a:r>
            <a:r>
              <a:rPr lang="en-US" altLang="en-US" sz="1800" dirty="0" smtClean="0"/>
              <a:t>) but unlike this named constant changes can only produce a new tuple.</a:t>
            </a:r>
          </a:p>
          <a:p>
            <a:pPr>
              <a:buFontTx/>
              <a:buNone/>
            </a:pPr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13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3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Tuples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b="1" dirty="0" smtClean="0"/>
              <a:t>Format</a:t>
            </a:r>
            <a:r>
              <a:rPr lang="en-US" altLang="en-US" sz="2400" dirty="0" smtClean="0"/>
              <a:t>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2000" i="1" dirty="0" smtClean="0">
                <a:latin typeface="Consolas" panose="020B0609020204030204" pitchFamily="49" charset="0"/>
              </a:rPr>
              <a:t>tuple_name</a:t>
            </a:r>
            <a:r>
              <a:rPr lang="en-US" altLang="en-US" sz="2000" dirty="0" smtClean="0">
                <a:latin typeface="Consolas" panose="020B0609020204030204" pitchFamily="49" charset="0"/>
              </a:rPr>
              <a:t> = (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value</a:t>
            </a:r>
            <a:r>
              <a:rPr lang="en-US" altLang="en-US" sz="2000" i="1" baseline="30000" dirty="0" smtClean="0">
                <a:latin typeface="Consolas" panose="020B0609020204030204" pitchFamily="49" charset="0"/>
              </a:rPr>
              <a:t>1</a:t>
            </a:r>
            <a:r>
              <a:rPr lang="en-US" altLang="en-US" sz="2000" dirty="0" smtClean="0">
                <a:latin typeface="Consolas" panose="020B0609020204030204" pitchFamily="49" charset="0"/>
              </a:rPr>
              <a:t>, 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value</a:t>
            </a:r>
            <a:r>
              <a:rPr lang="en-US" altLang="en-US" sz="2000" i="1" baseline="30000" dirty="0" smtClean="0">
                <a:latin typeface="Consolas" panose="020B0609020204030204" pitchFamily="49" charset="0"/>
              </a:rPr>
              <a:t>2</a:t>
            </a:r>
            <a:r>
              <a:rPr lang="en-US" altLang="en-US" sz="2000" dirty="0" smtClean="0">
                <a:latin typeface="Consolas" panose="020B0609020204030204" pitchFamily="49" charset="0"/>
              </a:rPr>
              <a:t>...</a:t>
            </a:r>
            <a:r>
              <a:rPr lang="en-US" altLang="en-US" sz="2000" i="1" dirty="0" smtClean="0">
                <a:latin typeface="Consolas" panose="020B0609020204030204" pitchFamily="49" charset="0"/>
              </a:rPr>
              <a:t>value</a:t>
            </a:r>
            <a:r>
              <a:rPr lang="en-US" altLang="en-US" sz="2000" i="1" baseline="30000" dirty="0" smtClean="0">
                <a:latin typeface="Consolas" panose="020B0609020204030204" pitchFamily="49" charset="0"/>
              </a:rPr>
              <a:t>n</a:t>
            </a:r>
            <a:r>
              <a:rPr lang="en-US" altLang="en-US" sz="2000" dirty="0" smtClean="0">
                <a:latin typeface="Consolas" panose="020B0609020204030204" pitchFamily="49" charset="0"/>
              </a:rPr>
              <a:t>) 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r>
              <a:rPr lang="en-US" altLang="en-US" sz="2400" b="1" dirty="0" smtClean="0"/>
              <a:t>Example</a:t>
            </a:r>
            <a:r>
              <a:rPr lang="en-US" altLang="en-US" sz="2400" dirty="0" smtClean="0"/>
              <a:t>:</a:t>
            </a:r>
          </a:p>
          <a:p>
            <a:pPr lvl="1">
              <a:buNone/>
            </a:pPr>
            <a:r>
              <a:rPr lang="en-US" altLang="en-US" b="1" dirty="0">
                <a:latin typeface="Consolas" panose="020B0609020204030204" pitchFamily="49" charset="0"/>
              </a:rPr>
              <a:t>#Empty tuple created, address in ‘</a:t>
            </a:r>
            <a:r>
              <a:rPr lang="en-US" altLang="en-US" b="1" dirty="0" err="1">
                <a:latin typeface="Consolas" panose="020B0609020204030204" pitchFamily="49" charset="0"/>
              </a:rPr>
              <a:t>tup</a:t>
            </a:r>
            <a:r>
              <a:rPr lang="en-US" altLang="en-US" b="1" dirty="0" smtClean="0">
                <a:latin typeface="Consolas" panose="020B0609020204030204" pitchFamily="49" charset="0"/>
              </a:rPr>
              <a:t>’</a:t>
            </a:r>
            <a:endParaRPr lang="en-US" altLang="en-US" sz="2000" b="1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2000" dirty="0" err="1" smtClean="0">
                <a:latin typeface="Consolas" panose="020B0609020204030204" pitchFamily="49" charset="0"/>
              </a:rPr>
              <a:t>tup</a:t>
            </a:r>
            <a:r>
              <a:rPr lang="en-US" altLang="en-US" sz="2000" dirty="0" smtClean="0">
                <a:latin typeface="Consolas" panose="020B0609020204030204" pitchFamily="49" charset="0"/>
              </a:rPr>
              <a:t> = () 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dirty="0">
              <a:latin typeface="Consolas" panose="020B0609020204030204" pitchFamily="49" charset="0"/>
            </a:endParaRPr>
          </a:p>
          <a:p>
            <a:pPr lvl="1">
              <a:buNone/>
            </a:pPr>
            <a:r>
              <a:rPr lang="en-US" altLang="en-US" b="1" dirty="0" smtClean="0">
                <a:latin typeface="Consolas" panose="020B0609020204030204" pitchFamily="49" charset="0"/>
              </a:rPr>
              <a:t>#New </a:t>
            </a:r>
            <a:r>
              <a:rPr lang="en-US" altLang="en-US" b="1" dirty="0">
                <a:latin typeface="Consolas" panose="020B0609020204030204" pitchFamily="49" charset="0"/>
              </a:rPr>
              <a:t>tuple created, address </a:t>
            </a:r>
            <a:r>
              <a:rPr lang="en-US" altLang="en-US" b="1" dirty="0" smtClean="0">
                <a:latin typeface="Consolas" panose="020B0609020204030204" pitchFamily="49" charset="0"/>
              </a:rPr>
              <a:t>of new tuple in </a:t>
            </a:r>
            <a:r>
              <a:rPr lang="en-US" altLang="en-US" b="1" dirty="0">
                <a:latin typeface="Consolas" panose="020B0609020204030204" pitchFamily="49" charset="0"/>
              </a:rPr>
              <a:t>‘</a:t>
            </a:r>
            <a:r>
              <a:rPr lang="en-US" altLang="en-US" b="1" dirty="0" err="1">
                <a:latin typeface="Consolas" panose="020B0609020204030204" pitchFamily="49" charset="0"/>
              </a:rPr>
              <a:t>tup</a:t>
            </a:r>
            <a:r>
              <a:rPr lang="en-US" altLang="en-US" b="1" dirty="0" smtClean="0">
                <a:latin typeface="Consolas" panose="020B0609020204030204" pitchFamily="49" charset="0"/>
              </a:rPr>
              <a:t>’</a:t>
            </a:r>
            <a:endParaRPr lang="en-US" altLang="en-US" sz="2000" b="1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2000" dirty="0" err="1" smtClean="0">
                <a:latin typeface="Consolas" panose="020B0609020204030204" pitchFamily="49" charset="0"/>
              </a:rPr>
              <a:t>tup</a:t>
            </a:r>
            <a:r>
              <a:rPr lang="en-US" altLang="en-US" sz="2000" dirty="0" smtClean="0">
                <a:latin typeface="Consolas" panose="020B0609020204030204" pitchFamily="49" charset="0"/>
              </a:rPr>
              <a:t> </a:t>
            </a:r>
            <a:r>
              <a:rPr lang="en-US" altLang="en-US" sz="2000" dirty="0" smtClean="0">
                <a:latin typeface="Consolas" panose="020B0609020204030204" pitchFamily="49" charset="0"/>
              </a:rPr>
              <a:t>= (1,2,"foo",0.3</a:t>
            </a:r>
            <a:r>
              <a:rPr lang="en-US" altLang="en-US" sz="2000" dirty="0" smtClean="0">
                <a:latin typeface="Consolas" panose="020B0609020204030204" pitchFamily="49" charset="0"/>
              </a:rPr>
              <a:t>)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2000" dirty="0" smtClean="0">
              <a:latin typeface="Consolas" panose="020B0609020204030204" pitchFamily="49" charset="0"/>
            </a:endParaRPr>
          </a:p>
          <a:p>
            <a:endParaRPr lang="en-US" altLang="en-US" sz="20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66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altLang="en-US" sz="3200" dirty="0" smtClean="0"/>
              <a:t>A Small Example Using Tuples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r>
              <a:rPr lang="en-CA" altLang="en-US" sz="2400" b="1" dirty="0" smtClean="0">
                <a:cs typeface="Times New Roman" panose="02020603050405020304" pitchFamily="18" charset="0"/>
              </a:rPr>
              <a:t>Name of the online example</a:t>
            </a:r>
            <a:r>
              <a:rPr lang="en-CA" altLang="en-US" sz="2400" dirty="0" smtClean="0"/>
              <a:t>:</a:t>
            </a:r>
            <a:r>
              <a:rPr lang="en-CA" altLang="en-US" sz="2000" dirty="0" smtClean="0"/>
              <a:t> </a:t>
            </a:r>
            <a:r>
              <a:rPr lang="en-US" altLang="en-US" dirty="0">
                <a:latin typeface="Consolas" panose="020B0609020204030204" pitchFamily="49" charset="0"/>
              </a:rPr>
              <a:t>2</a:t>
            </a:r>
            <a:r>
              <a:rPr lang="en-US" altLang="en-US" sz="2400" dirty="0" smtClean="0">
                <a:latin typeface="Consolas" panose="020B0609020204030204" pitchFamily="49" charset="0"/>
              </a:rPr>
              <a:t>simpleTupleExample.py</a:t>
            </a:r>
          </a:p>
          <a:p>
            <a:pPr lvl="1"/>
            <a:r>
              <a:rPr lang="en-US" altLang="en-US" sz="1600" dirty="0" smtClean="0"/>
              <a:t>Learning: accessing an entire tuple, accessing individual elements, tuples are an immutable type.</a:t>
            </a:r>
          </a:p>
          <a:p>
            <a:pPr lvl="1"/>
            <a:endParaRPr lang="en-US" altLang="en-US" sz="1600" dirty="0" smtClean="0"/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tup = (1,2,"foo",0.3)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print(tup)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print(tup[2])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tup[2] = "bar"</a:t>
            </a:r>
          </a:p>
          <a:p>
            <a:pPr>
              <a:buFontTx/>
              <a:buNone/>
            </a:pPr>
            <a:endParaRPr lang="en-US" altLang="en-US" sz="1800" dirty="0" smtClean="0"/>
          </a:p>
          <a:p>
            <a:endParaRPr lang="en-US" altLang="en-US" sz="2000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411412" y="3656603"/>
            <a:ext cx="6351588" cy="641350"/>
            <a:chOff x="1440" y="2064"/>
            <a:chExt cx="4001" cy="404"/>
          </a:xfrm>
        </p:grpSpPr>
        <p:sp>
          <p:nvSpPr>
            <p:cNvPr id="103430" name="Rectangle 4"/>
            <p:cNvSpPr>
              <a:spLocks noChangeArrowheads="1"/>
            </p:cNvSpPr>
            <p:nvPr/>
          </p:nvSpPr>
          <p:spPr bwMode="auto">
            <a:xfrm>
              <a:off x="1925" y="2064"/>
              <a:ext cx="35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Error (trying to change an immutable):</a:t>
              </a:r>
            </a:p>
            <a:p>
              <a:pPr eaLnBrk="1" hangingPunct="1"/>
              <a:r>
                <a:rPr lang="en-US" altLang="en-US" dirty="0">
                  <a:solidFill>
                    <a:srgbClr val="FF0000"/>
                  </a:solidFill>
                  <a:latin typeface="Arial" panose="020B0604020202020204" pitchFamily="34" charset="0"/>
                </a:rPr>
                <a:t>“TypeError: object does not support item assignment”</a:t>
              </a:r>
            </a:p>
          </p:txBody>
        </p:sp>
        <p:sp>
          <p:nvSpPr>
            <p:cNvPr id="103431" name="Line 5"/>
            <p:cNvSpPr>
              <a:spLocks noChangeShapeType="1"/>
            </p:cNvSpPr>
            <p:nvPr/>
          </p:nvSpPr>
          <p:spPr bwMode="auto">
            <a:xfrm flipH="1">
              <a:off x="1440" y="2256"/>
              <a:ext cx="50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</p:grpSp>
      <p:pic>
        <p:nvPicPr>
          <p:cNvPr id="8192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39"/>
          <a:stretch>
            <a:fillRect/>
          </a:stretch>
        </p:blipFill>
        <p:spPr bwMode="auto">
          <a:xfrm>
            <a:off x="3505200" y="2514600"/>
            <a:ext cx="342900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reeform 2"/>
          <p:cNvSpPr/>
          <p:nvPr/>
        </p:nvSpPr>
        <p:spPr>
          <a:xfrm>
            <a:off x="1802674" y="2567407"/>
            <a:ext cx="1584960" cy="820227"/>
          </a:xfrm>
          <a:custGeom>
            <a:avLst/>
            <a:gdLst>
              <a:gd name="connsiteX0" fmla="*/ 0 w 1584960"/>
              <a:gd name="connsiteY0" fmla="*/ 820227 h 820227"/>
              <a:gd name="connsiteX1" fmla="*/ 1245326 w 1584960"/>
              <a:gd name="connsiteY1" fmla="*/ 114833 h 820227"/>
              <a:gd name="connsiteX2" fmla="*/ 1445623 w 1584960"/>
              <a:gd name="connsiteY2" fmla="*/ 106124 h 820227"/>
              <a:gd name="connsiteX3" fmla="*/ 1506583 w 1584960"/>
              <a:gd name="connsiteY3" fmla="*/ 88707 h 820227"/>
              <a:gd name="connsiteX4" fmla="*/ 1454332 w 1584960"/>
              <a:gd name="connsiteY4" fmla="*/ 27747 h 820227"/>
              <a:gd name="connsiteX5" fmla="*/ 1419497 w 1584960"/>
              <a:gd name="connsiteY5" fmla="*/ 1622 h 820227"/>
              <a:gd name="connsiteX6" fmla="*/ 1471749 w 1584960"/>
              <a:gd name="connsiteY6" fmla="*/ 19039 h 820227"/>
              <a:gd name="connsiteX7" fmla="*/ 1489166 w 1584960"/>
              <a:gd name="connsiteY7" fmla="*/ 45164 h 820227"/>
              <a:gd name="connsiteX8" fmla="*/ 1515292 w 1584960"/>
              <a:gd name="connsiteY8" fmla="*/ 53873 h 820227"/>
              <a:gd name="connsiteX9" fmla="*/ 1584960 w 1584960"/>
              <a:gd name="connsiteY9" fmla="*/ 106124 h 820227"/>
              <a:gd name="connsiteX10" fmla="*/ 1567543 w 1584960"/>
              <a:gd name="connsiteY10" fmla="*/ 149667 h 820227"/>
              <a:gd name="connsiteX11" fmla="*/ 1558835 w 1584960"/>
              <a:gd name="connsiteY11" fmla="*/ 175793 h 820227"/>
              <a:gd name="connsiteX12" fmla="*/ 1541417 w 1584960"/>
              <a:gd name="connsiteY12" fmla="*/ 201919 h 820227"/>
              <a:gd name="connsiteX13" fmla="*/ 1524000 w 1584960"/>
              <a:gd name="connsiteY13" fmla="*/ 236753 h 820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84960" h="820227">
                <a:moveTo>
                  <a:pt x="0" y="820227"/>
                </a:moveTo>
                <a:cubicBezTo>
                  <a:pt x="415109" y="585096"/>
                  <a:pt x="817590" y="326124"/>
                  <a:pt x="1245326" y="114833"/>
                </a:cubicBezTo>
                <a:cubicBezTo>
                  <a:pt x="1305243" y="85235"/>
                  <a:pt x="1379126" y="112774"/>
                  <a:pt x="1445623" y="106124"/>
                </a:cubicBezTo>
                <a:cubicBezTo>
                  <a:pt x="1466651" y="104021"/>
                  <a:pt x="1486263" y="94513"/>
                  <a:pt x="1506583" y="88707"/>
                </a:cubicBezTo>
                <a:cubicBezTo>
                  <a:pt x="1480426" y="23315"/>
                  <a:pt x="1506402" y="60290"/>
                  <a:pt x="1454332" y="27747"/>
                </a:cubicBezTo>
                <a:cubicBezTo>
                  <a:pt x="1442024" y="20055"/>
                  <a:pt x="1406515" y="8113"/>
                  <a:pt x="1419497" y="1622"/>
                </a:cubicBezTo>
                <a:cubicBezTo>
                  <a:pt x="1435918" y="-6588"/>
                  <a:pt x="1471749" y="19039"/>
                  <a:pt x="1471749" y="19039"/>
                </a:cubicBezTo>
                <a:cubicBezTo>
                  <a:pt x="1477555" y="27747"/>
                  <a:pt x="1480993" y="38626"/>
                  <a:pt x="1489166" y="45164"/>
                </a:cubicBezTo>
                <a:cubicBezTo>
                  <a:pt x="1496334" y="50899"/>
                  <a:pt x="1507081" y="49768"/>
                  <a:pt x="1515292" y="53873"/>
                </a:cubicBezTo>
                <a:cubicBezTo>
                  <a:pt x="1558575" y="75515"/>
                  <a:pt x="1554739" y="75903"/>
                  <a:pt x="1584960" y="106124"/>
                </a:cubicBezTo>
                <a:cubicBezTo>
                  <a:pt x="1579154" y="120638"/>
                  <a:pt x="1573032" y="135030"/>
                  <a:pt x="1567543" y="149667"/>
                </a:cubicBezTo>
                <a:cubicBezTo>
                  <a:pt x="1564320" y="158262"/>
                  <a:pt x="1562940" y="167582"/>
                  <a:pt x="1558835" y="175793"/>
                </a:cubicBezTo>
                <a:cubicBezTo>
                  <a:pt x="1554154" y="185155"/>
                  <a:pt x="1547223" y="193210"/>
                  <a:pt x="1541417" y="201919"/>
                </a:cubicBezTo>
                <a:cubicBezTo>
                  <a:pt x="1532005" y="239569"/>
                  <a:pt x="1544678" y="236753"/>
                  <a:pt x="1524000" y="236753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Freeform 3"/>
          <p:cNvSpPr/>
          <p:nvPr/>
        </p:nvSpPr>
        <p:spPr>
          <a:xfrm>
            <a:off x="2194560" y="3028782"/>
            <a:ext cx="1306488" cy="611401"/>
          </a:xfrm>
          <a:custGeom>
            <a:avLst/>
            <a:gdLst>
              <a:gd name="connsiteX0" fmla="*/ 0 w 1306488"/>
              <a:gd name="connsiteY0" fmla="*/ 611401 h 611401"/>
              <a:gd name="connsiteX1" fmla="*/ 1227909 w 1306488"/>
              <a:gd name="connsiteY1" fmla="*/ 45344 h 611401"/>
              <a:gd name="connsiteX2" fmla="*/ 1254034 w 1306488"/>
              <a:gd name="connsiteY2" fmla="*/ 36635 h 611401"/>
              <a:gd name="connsiteX3" fmla="*/ 1175657 w 1306488"/>
              <a:gd name="connsiteY3" fmla="*/ 10509 h 611401"/>
              <a:gd name="connsiteX4" fmla="*/ 1149531 w 1306488"/>
              <a:gd name="connsiteY4" fmla="*/ 1801 h 611401"/>
              <a:gd name="connsiteX5" fmla="*/ 1210491 w 1306488"/>
              <a:gd name="connsiteY5" fmla="*/ 27927 h 611401"/>
              <a:gd name="connsiteX6" fmla="*/ 1236617 w 1306488"/>
              <a:gd name="connsiteY6" fmla="*/ 45344 h 611401"/>
              <a:gd name="connsiteX7" fmla="*/ 1297577 w 1306488"/>
              <a:gd name="connsiteY7" fmla="*/ 106304 h 611401"/>
              <a:gd name="connsiteX8" fmla="*/ 1306286 w 1306488"/>
              <a:gd name="connsiteY8" fmla="*/ 132429 h 611401"/>
              <a:gd name="connsiteX9" fmla="*/ 1288869 w 1306488"/>
              <a:gd name="connsiteY9" fmla="*/ 158555 h 611401"/>
              <a:gd name="connsiteX10" fmla="*/ 1280160 w 1306488"/>
              <a:gd name="connsiteY10" fmla="*/ 184681 h 611401"/>
              <a:gd name="connsiteX11" fmla="*/ 1245326 w 1306488"/>
              <a:gd name="connsiteY11" fmla="*/ 167264 h 611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306488" h="611401">
                <a:moveTo>
                  <a:pt x="0" y="611401"/>
                </a:moveTo>
                <a:lnTo>
                  <a:pt x="1227909" y="45344"/>
                </a:lnTo>
                <a:cubicBezTo>
                  <a:pt x="1236254" y="41519"/>
                  <a:pt x="1256937" y="45343"/>
                  <a:pt x="1254034" y="36635"/>
                </a:cubicBezTo>
                <a:cubicBezTo>
                  <a:pt x="1248766" y="20833"/>
                  <a:pt x="1183123" y="12376"/>
                  <a:pt x="1175657" y="10509"/>
                </a:cubicBezTo>
                <a:cubicBezTo>
                  <a:pt x="1166751" y="8283"/>
                  <a:pt x="1143040" y="-4690"/>
                  <a:pt x="1149531" y="1801"/>
                </a:cubicBezTo>
                <a:cubicBezTo>
                  <a:pt x="1167649" y="19919"/>
                  <a:pt x="1189676" y="17519"/>
                  <a:pt x="1210491" y="27927"/>
                </a:cubicBezTo>
                <a:cubicBezTo>
                  <a:pt x="1219852" y="32608"/>
                  <a:pt x="1228837" y="38342"/>
                  <a:pt x="1236617" y="45344"/>
                </a:cubicBezTo>
                <a:cubicBezTo>
                  <a:pt x="1257977" y="64568"/>
                  <a:pt x="1297577" y="106304"/>
                  <a:pt x="1297577" y="106304"/>
                </a:cubicBezTo>
                <a:cubicBezTo>
                  <a:pt x="1300480" y="115012"/>
                  <a:pt x="1307795" y="123374"/>
                  <a:pt x="1306286" y="132429"/>
                </a:cubicBezTo>
                <a:cubicBezTo>
                  <a:pt x="1304565" y="142753"/>
                  <a:pt x="1293550" y="149194"/>
                  <a:pt x="1288869" y="158555"/>
                </a:cubicBezTo>
                <a:cubicBezTo>
                  <a:pt x="1284764" y="166766"/>
                  <a:pt x="1283063" y="175972"/>
                  <a:pt x="1280160" y="184681"/>
                </a:cubicBezTo>
                <a:cubicBezTo>
                  <a:pt x="1250140" y="174674"/>
                  <a:pt x="1260525" y="182463"/>
                  <a:pt x="1245326" y="167264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172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altLang="en-US" sz="2000" dirty="0" smtClean="0"/>
              <a:t>Although it appears that functions in Python can return multiple values they are in fact consistent with how functions are defined in other programming languages.</a:t>
            </a:r>
          </a:p>
          <a:p>
            <a:r>
              <a:rPr lang="en-US" altLang="en-US" sz="2000" dirty="0" smtClean="0"/>
              <a:t>Functions can either return zero or </a:t>
            </a:r>
            <a:r>
              <a:rPr lang="en-US" altLang="en-US" sz="2000" i="1" dirty="0" smtClean="0"/>
              <a:t>exactly one value</a:t>
            </a:r>
            <a:r>
              <a:rPr lang="en-US" altLang="en-US" sz="2000" dirty="0" smtClean="0"/>
              <a:t> only.</a:t>
            </a:r>
          </a:p>
          <a:p>
            <a:r>
              <a:rPr lang="en-US" altLang="en-US" sz="2000" dirty="0" smtClean="0"/>
              <a:t>Specifying the return value with brackets merely returns one tuple back to the caller (to be more specific it is the address of a tuple)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fun():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return(1,2,3)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def fun(num):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if (num &gt; 0):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print(</a:t>
            </a:r>
            <a:r>
              <a:rPr lang="en-US" altLang="en-US" sz="1800" dirty="0" smtClean="0"/>
              <a:t>"</a:t>
            </a:r>
            <a:r>
              <a:rPr lang="en-US" altLang="en-US" sz="1800" dirty="0" smtClean="0">
                <a:latin typeface="Consolas" panose="020B0609020204030204" pitchFamily="49" charset="0"/>
              </a:rPr>
              <a:t>pos</a:t>
            </a:r>
            <a:r>
              <a:rPr lang="en-US" altLang="en-US" sz="1800" dirty="0" smtClean="0"/>
              <a:t> "</a:t>
            </a:r>
            <a:r>
              <a:rPr lang="en-US" altLang="en-US" sz="1800" dirty="0" smtClean="0">
                <a:latin typeface="Consolas" panose="020B0609020204030204" pitchFamily="49" charset="0"/>
              </a:rPr>
              <a:t>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return()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elif (num &lt; 0):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print(</a:t>
            </a:r>
            <a:r>
              <a:rPr lang="en-US" altLang="en-US" sz="1800" dirty="0" smtClean="0"/>
              <a:t>"</a:t>
            </a:r>
            <a:r>
              <a:rPr lang="en-US" altLang="en-US" sz="1800" dirty="0" smtClean="0">
                <a:latin typeface="Consolas" panose="020B0609020204030204" pitchFamily="49" charset="0"/>
              </a:rPr>
              <a:t>neg</a:t>
            </a:r>
            <a:r>
              <a:rPr lang="en-US" altLang="en-US" sz="1800" dirty="0" smtClean="0"/>
              <a:t>")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return()</a:t>
            </a: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Function Return Values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971800" y="3562665"/>
            <a:ext cx="5816600" cy="366713"/>
            <a:chOff x="1872" y="2496"/>
            <a:chExt cx="3664" cy="231"/>
          </a:xfrm>
        </p:grpSpPr>
        <p:sp>
          <p:nvSpPr>
            <p:cNvPr id="104458" name="Text Box 6"/>
            <p:cNvSpPr txBox="1">
              <a:spLocks noChangeArrowheads="1"/>
            </p:cNvSpPr>
            <p:nvPr/>
          </p:nvSpPr>
          <p:spPr bwMode="auto">
            <a:xfrm>
              <a:off x="2832" y="2496"/>
              <a:ext cx="27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Returns: A tuple with three elements</a:t>
              </a:r>
            </a:p>
          </p:txBody>
        </p:sp>
        <p:sp>
          <p:nvSpPr>
            <p:cNvPr id="104459" name="Line 7"/>
            <p:cNvSpPr>
              <a:spLocks noChangeShapeType="1"/>
            </p:cNvSpPr>
            <p:nvPr/>
          </p:nvSpPr>
          <p:spPr bwMode="auto">
            <a:xfrm flipH="1">
              <a:off x="1872" y="2624"/>
              <a:ext cx="96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628900" y="5020359"/>
            <a:ext cx="5969000" cy="1187560"/>
            <a:chOff x="2590800" y="5629275"/>
            <a:chExt cx="5969000" cy="1187560"/>
          </a:xfrm>
        </p:grpSpPr>
        <p:sp>
          <p:nvSpPr>
            <p:cNvPr id="104454" name="Text Box 8"/>
            <p:cNvSpPr txBox="1">
              <a:spLocks noChangeArrowheads="1"/>
            </p:cNvSpPr>
            <p:nvPr/>
          </p:nvSpPr>
          <p:spPr bwMode="auto">
            <a:xfrm>
              <a:off x="4267200" y="5629275"/>
              <a:ext cx="42926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Nothing is returned back to the </a:t>
              </a:r>
              <a:r>
                <a:rPr lang="en-US" altLang="en-US" b="1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caller (empty tuple)</a:t>
              </a:r>
              <a:endParaRPr lang="en-US" altLang="en-US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04455" name="Group 13"/>
            <p:cNvGrpSpPr>
              <a:grpSpLocks/>
            </p:cNvGrpSpPr>
            <p:nvPr/>
          </p:nvGrpSpPr>
          <p:grpSpPr bwMode="auto">
            <a:xfrm>
              <a:off x="2590800" y="5857877"/>
              <a:ext cx="1663700" cy="958958"/>
              <a:chOff x="1824" y="3536"/>
              <a:chExt cx="1048" cy="540"/>
            </a:xfrm>
          </p:grpSpPr>
          <p:sp>
            <p:nvSpPr>
              <p:cNvPr id="104456" name="Line 9"/>
              <p:cNvSpPr>
                <a:spLocks noChangeShapeType="1"/>
              </p:cNvSpPr>
              <p:nvPr/>
            </p:nvSpPr>
            <p:spPr bwMode="auto">
              <a:xfrm flipH="1">
                <a:off x="1904" y="3536"/>
                <a:ext cx="96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104457" name="Line 10"/>
              <p:cNvSpPr>
                <a:spLocks noChangeShapeType="1"/>
              </p:cNvSpPr>
              <p:nvPr/>
            </p:nvSpPr>
            <p:spPr bwMode="auto">
              <a:xfrm flipH="1">
                <a:off x="1824" y="3536"/>
                <a:ext cx="1032" cy="54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1061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2643" grpId="0" build="p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58804</TotalTime>
  <Pages>8</Pages>
  <Words>1439</Words>
  <Application>Microsoft Office PowerPoint</Application>
  <PresentationFormat>On-screen Show (4:3)</PresentationFormat>
  <Paragraphs>192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Arial</vt:lpstr>
      <vt:lpstr>Calibri</vt:lpstr>
      <vt:lpstr>Consolas</vt:lpstr>
      <vt:lpstr>Courier New</vt:lpstr>
      <vt:lpstr>Times New Roman</vt:lpstr>
      <vt:lpstr>Wingdings</vt:lpstr>
      <vt:lpstr>evaluation_intro</vt:lpstr>
      <vt:lpstr>Composites, Tuples: Part 4 </vt:lpstr>
      <vt:lpstr>Terminology: Mutable, Constant, Immutable, </vt:lpstr>
      <vt:lpstr>Lists Are Mutable</vt:lpstr>
      <vt:lpstr>Strings Are Immutable</vt:lpstr>
      <vt:lpstr>New Term: Memory Leak</vt:lpstr>
      <vt:lpstr>Tuples</vt:lpstr>
      <vt:lpstr>Creating Tuples</vt:lpstr>
      <vt:lpstr>A Small Example Using Tuples</vt:lpstr>
      <vt:lpstr>Function Return Values</vt:lpstr>
      <vt:lpstr>Functions Changing Multiple Items</vt:lpstr>
      <vt:lpstr>Proving That Python Functions Return A Tuple </vt:lpstr>
      <vt:lpstr>Proving That Python Functions Return A Tuple  (2)</vt:lpstr>
      <vt:lpstr>Packing A Tuple</vt:lpstr>
      <vt:lpstr>Singletons And Tuples</vt:lpstr>
      <vt:lpstr>Tuple Operations (Table: Zhao/Hudson)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tuples</dc:title>
  <dc:subject>Introduction to Programming for Computer Science Majors</dc:subject>
  <dc:creator>James Tam</dc:creator>
  <cp:keywords>tuples;immutable;Function return values</cp:keywords>
  <cp:lastModifiedBy>James Tam</cp:lastModifiedBy>
  <cp:revision>3944</cp:revision>
  <cp:lastPrinted>2014-08-25T22:49:30Z</cp:lastPrinted>
  <dcterms:created xsi:type="dcterms:W3CDTF">1995-08-18T10:27:02Z</dcterms:created>
  <dcterms:modified xsi:type="dcterms:W3CDTF">2025-10-29T07:54:41Z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