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1170" r:id="rId2"/>
    <p:sldId id="1214" r:id="rId3"/>
    <p:sldId id="1216" r:id="rId4"/>
    <p:sldId id="1215" r:id="rId5"/>
    <p:sldId id="1217" r:id="rId6"/>
    <p:sldId id="1218" r:id="rId7"/>
    <p:sldId id="1220" r:id="rId8"/>
    <p:sldId id="1237" r:id="rId9"/>
    <p:sldId id="1221" r:id="rId10"/>
    <p:sldId id="1222" r:id="rId11"/>
    <p:sldId id="1238" r:id="rId12"/>
    <p:sldId id="1223" r:id="rId13"/>
    <p:sldId id="1224" r:id="rId14"/>
    <p:sldId id="1239" r:id="rId15"/>
    <p:sldId id="1225" r:id="rId16"/>
    <p:sldId id="1240" r:id="rId17"/>
    <p:sldId id="1227" r:id="rId18"/>
    <p:sldId id="1226" r:id="rId19"/>
    <p:sldId id="1246" r:id="rId20"/>
    <p:sldId id="1228" r:id="rId21"/>
    <p:sldId id="1242" r:id="rId22"/>
    <p:sldId id="1243" r:id="rId23"/>
    <p:sldId id="1244" r:id="rId24"/>
    <p:sldId id="1241" r:id="rId25"/>
    <p:sldId id="1229" r:id="rId26"/>
    <p:sldId id="1230" r:id="rId27"/>
    <p:sldId id="1231" r:id="rId28"/>
    <p:sldId id="1232" r:id="rId29"/>
    <p:sldId id="1233" r:id="rId30"/>
    <p:sldId id="1234" r:id="rId31"/>
    <p:sldId id="1235" r:id="rId32"/>
    <p:sldId id="1213" r:id="rId33"/>
    <p:sldId id="1245" r:id="rId34"/>
    <p:sldId id="1084" r:id="rId3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0066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3" autoAdjust="0"/>
    <p:restoredTop sz="93888" autoAdjust="0"/>
  </p:normalViewPr>
  <p:slideViewPr>
    <p:cSldViewPr snapToGrid="0">
      <p:cViewPr varScale="1">
        <p:scale>
          <a:sx n="87" d="100"/>
          <a:sy n="87" d="100"/>
        </p:scale>
        <p:origin x="96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708" y="-1458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Composites: Sets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EB52B28F-4DFB-4EFE-A5FF-4B62CBDE4A93}" type="slidenum">
              <a:rPr lang="en-US" altLang="en-US"/>
              <a:pPr/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5695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Composites, Sets: Part </a:t>
            </a:r>
            <a:r>
              <a:rPr lang="en-US" altLang="en-US" sz="3600" dirty="0">
                <a:ea typeface="ＭＳ Ｐゴシック" panose="020B0600070205080204" pitchFamily="34" charset="-128"/>
              </a:rPr>
              <a:t>5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83163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2400" dirty="0" smtClean="0"/>
              <a:t>A composite type that is a programming implementation of a mathematical set.</a:t>
            </a:r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Discarding</a:t>
            </a:r>
            <a:r>
              <a:rPr lang="en-US" dirty="0" smtClean="0"/>
              <a:t> (A Single) Element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{"Red","Blue","Green</a:t>
            </a:r>
            <a:r>
              <a:rPr lang="en-CA" dirty="0" smtClean="0">
                <a:latin typeface="Consolas" panose="020B0609020204030204" pitchFamily="49" charset="0"/>
              </a:rPr>
              <a:t>"}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set2.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discard</a:t>
            </a:r>
            <a:r>
              <a:rPr lang="en-CA" dirty="0">
                <a:latin typeface="Consolas" panose="020B0609020204030204" pitchFamily="49" charset="0"/>
              </a:rPr>
              <a:t>("</a:t>
            </a:r>
            <a:r>
              <a:rPr lang="en-CA" dirty="0" err="1">
                <a:latin typeface="Consolas" panose="020B0609020204030204" pitchFamily="49" charset="0"/>
              </a:rPr>
              <a:t>Orchre</a:t>
            </a:r>
            <a:r>
              <a:rPr lang="en-CA" dirty="0">
                <a:latin typeface="Consolas" panose="020B0609020204030204" pitchFamily="49" charset="0"/>
              </a:rPr>
              <a:t>")</a:t>
            </a:r>
            <a:endParaRPr lang="en-CA" dirty="0" smtClean="0">
              <a:latin typeface="Consolas" panose="020B0609020204030204" pitchFamily="49" charset="0"/>
            </a:endParaRPr>
          </a:p>
          <a:p>
            <a:pPr lvl="1"/>
            <a:endParaRPr lang="en-US" dirty="0">
              <a:cs typeface="Calibri" panose="020F0502020204030204" pitchFamily="34" charset="0"/>
            </a:endParaRP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Nothing is discarded if the element is not already in the set</a:t>
            </a:r>
            <a:endParaRPr lang="en-CA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996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Checking Length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{"Red","Blue","Green</a:t>
            </a:r>
            <a:r>
              <a:rPr lang="en-CA" dirty="0" smtClean="0">
                <a:latin typeface="Consolas" panose="020B0609020204030204" pitchFamily="49" charset="0"/>
              </a:rPr>
              <a:t>"}</a:t>
            </a:r>
          </a:p>
          <a:p>
            <a:pPr marL="442912" lvl="2" indent="0">
              <a:buNone/>
            </a:pP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dirty="0" smtClean="0">
                <a:latin typeface="Consolas" panose="020B0609020204030204" pitchFamily="49" charset="0"/>
              </a:rPr>
              <a:t>(set2)</a:t>
            </a:r>
          </a:p>
          <a:p>
            <a:pPr marL="442912" lvl="2" indent="0">
              <a:buNone/>
            </a:pPr>
            <a:endParaRPr lang="en-US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65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Updating</a:t>
            </a:r>
            <a:r>
              <a:rPr lang="en-US" dirty="0" smtClean="0"/>
              <a:t> A Set (Adding One Set To Another)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set1 = {"</a:t>
            </a:r>
            <a:r>
              <a:rPr lang="en-US" dirty="0" err="1">
                <a:latin typeface="Consolas" panose="020B0609020204030204" pitchFamily="49" charset="0"/>
              </a:rPr>
              <a:t>Red","Blue","Green</a:t>
            </a:r>
            <a:r>
              <a:rPr lang="en-US" dirty="0">
                <a:latin typeface="Consolas" panose="020B0609020204030204" pitchFamily="49" charset="0"/>
              </a:rPr>
              <a:t>"}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set2 = {"</a:t>
            </a:r>
            <a:r>
              <a:rPr lang="en-US" dirty="0" err="1">
                <a:latin typeface="Consolas" panose="020B0609020204030204" pitchFamily="49" charset="0"/>
              </a:rPr>
              <a:t>Red","Pink","Purple</a:t>
            </a:r>
            <a:r>
              <a:rPr lang="en-US" dirty="0">
                <a:latin typeface="Consolas" panose="020B0609020204030204" pitchFamily="49" charset="0"/>
              </a:rPr>
              <a:t>"}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print(set1,set2)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set1.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update</a:t>
            </a:r>
            <a:r>
              <a:rPr lang="en-CA" dirty="0" smtClean="0">
                <a:latin typeface="Consolas" panose="020B0609020204030204" pitchFamily="49" charset="0"/>
              </a:rPr>
              <a:t>(set2</a:t>
            </a:r>
            <a:r>
              <a:rPr lang="en-CA" dirty="0" smtClean="0">
                <a:latin typeface="Consolas" panose="020B0609020204030204" pitchFamily="49" charset="0"/>
              </a:rPr>
              <a:t>)</a:t>
            </a:r>
          </a:p>
          <a:p>
            <a:pPr lvl="1"/>
            <a:endParaRPr lang="en-US" dirty="0">
              <a:cs typeface="Calibri" panose="020F0502020204030204" pitchFamily="34" charset="0"/>
            </a:endParaRP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Duplicates won’t be added. 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The second set (the method argument, in this case set2) will be unchanged</a:t>
            </a:r>
            <a:r>
              <a:rPr lang="en-US" dirty="0" smtClean="0">
                <a:cs typeface="Calibri" panose="020F0502020204030204" pitchFamily="34" charset="0"/>
              </a:rPr>
              <a:t>.</a:t>
            </a:r>
          </a:p>
          <a:p>
            <a:pPr lvl="1"/>
            <a:endParaRPr lang="en-US" dirty="0">
              <a:cs typeface="Calibri" panose="020F0502020204030204" pitchFamily="34" charset="0"/>
            </a:endParaRPr>
          </a:p>
          <a:p>
            <a:pPr marL="452437" lvl="2" indent="0">
              <a:buNone/>
            </a:pPr>
            <a:r>
              <a:rPr lang="en-CA" dirty="0">
                <a:latin typeface="Consolas" panose="020B0609020204030204" pitchFamily="49" charset="0"/>
                <a:cs typeface="Calibri" panose="020F0502020204030204" pitchFamily="34" charset="0"/>
              </a:rPr>
              <a:t>print(set1,set2)</a:t>
            </a:r>
            <a:endParaRPr lang="en-CA" dirty="0">
              <a:latin typeface="Consolas" panose="020B0609020204030204" pitchFamily="49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55021"/>
          <a:stretch/>
        </p:blipFill>
        <p:spPr>
          <a:xfrm>
            <a:off x="3290294" y="1696597"/>
            <a:ext cx="6845951" cy="2533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37030" b="17991"/>
          <a:stretch/>
        </p:blipFill>
        <p:spPr>
          <a:xfrm>
            <a:off x="965735" y="4781319"/>
            <a:ext cx="6845951" cy="253389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 bwMode="auto">
          <a:xfrm>
            <a:off x="3899104" y="4296578"/>
            <a:ext cx="1829667" cy="594911"/>
          </a:xfrm>
          <a:custGeom>
            <a:avLst/>
            <a:gdLst>
              <a:gd name="connsiteX0" fmla="*/ 1829667 w 1829667"/>
              <a:gd name="connsiteY0" fmla="*/ 594911 h 594911"/>
              <a:gd name="connsiteX1" fmla="*/ 1818650 w 1829667"/>
              <a:gd name="connsiteY1" fmla="*/ 539827 h 594911"/>
              <a:gd name="connsiteX2" fmla="*/ 1807633 w 1829667"/>
              <a:gd name="connsiteY2" fmla="*/ 440675 h 594911"/>
              <a:gd name="connsiteX3" fmla="*/ 1774583 w 1829667"/>
              <a:gd name="connsiteY3" fmla="*/ 374574 h 594911"/>
              <a:gd name="connsiteX4" fmla="*/ 1752549 w 1829667"/>
              <a:gd name="connsiteY4" fmla="*/ 297456 h 594911"/>
              <a:gd name="connsiteX5" fmla="*/ 1730515 w 1829667"/>
              <a:gd name="connsiteY5" fmla="*/ 264405 h 594911"/>
              <a:gd name="connsiteX6" fmla="*/ 1708482 w 1829667"/>
              <a:gd name="connsiteY6" fmla="*/ 220338 h 594911"/>
              <a:gd name="connsiteX7" fmla="*/ 1675431 w 1829667"/>
              <a:gd name="connsiteY7" fmla="*/ 187287 h 594911"/>
              <a:gd name="connsiteX8" fmla="*/ 1653397 w 1829667"/>
              <a:gd name="connsiteY8" fmla="*/ 154236 h 594911"/>
              <a:gd name="connsiteX9" fmla="*/ 1620347 w 1829667"/>
              <a:gd name="connsiteY9" fmla="*/ 132203 h 594911"/>
              <a:gd name="connsiteX10" fmla="*/ 1554245 w 1829667"/>
              <a:gd name="connsiteY10" fmla="*/ 77118 h 594911"/>
              <a:gd name="connsiteX11" fmla="*/ 1466110 w 1829667"/>
              <a:gd name="connsiteY11" fmla="*/ 55085 h 594911"/>
              <a:gd name="connsiteX12" fmla="*/ 1433060 w 1829667"/>
              <a:gd name="connsiteY12" fmla="*/ 33051 h 594911"/>
              <a:gd name="connsiteX13" fmla="*/ 1355942 w 1829667"/>
              <a:gd name="connsiteY13" fmla="*/ 11017 h 594911"/>
              <a:gd name="connsiteX14" fmla="*/ 1322891 w 1829667"/>
              <a:gd name="connsiteY14" fmla="*/ 0 h 594911"/>
              <a:gd name="connsiteX15" fmla="*/ 772048 w 1829667"/>
              <a:gd name="connsiteY15" fmla="*/ 11017 h 594911"/>
              <a:gd name="connsiteX16" fmla="*/ 738997 w 1829667"/>
              <a:gd name="connsiteY16" fmla="*/ 22034 h 594911"/>
              <a:gd name="connsiteX17" fmla="*/ 518660 w 1829667"/>
              <a:gd name="connsiteY17" fmla="*/ 33051 h 594911"/>
              <a:gd name="connsiteX18" fmla="*/ 408491 w 1829667"/>
              <a:gd name="connsiteY18" fmla="*/ 55085 h 594911"/>
              <a:gd name="connsiteX19" fmla="*/ 375441 w 1829667"/>
              <a:gd name="connsiteY19" fmla="*/ 77118 h 594911"/>
              <a:gd name="connsiteX20" fmla="*/ 298323 w 1829667"/>
              <a:gd name="connsiteY20" fmla="*/ 110169 h 594911"/>
              <a:gd name="connsiteX21" fmla="*/ 232221 w 1829667"/>
              <a:gd name="connsiteY21" fmla="*/ 154236 h 594911"/>
              <a:gd name="connsiteX22" fmla="*/ 199171 w 1829667"/>
              <a:gd name="connsiteY22" fmla="*/ 176270 h 594911"/>
              <a:gd name="connsiteX23" fmla="*/ 166120 w 1829667"/>
              <a:gd name="connsiteY23" fmla="*/ 242371 h 594911"/>
              <a:gd name="connsiteX24" fmla="*/ 155103 w 1829667"/>
              <a:gd name="connsiteY24" fmla="*/ 275422 h 594911"/>
              <a:gd name="connsiteX25" fmla="*/ 111036 w 1829667"/>
              <a:gd name="connsiteY25" fmla="*/ 341523 h 594911"/>
              <a:gd name="connsiteX26" fmla="*/ 89002 w 1829667"/>
              <a:gd name="connsiteY26" fmla="*/ 374574 h 594911"/>
              <a:gd name="connsiteX27" fmla="*/ 77985 w 1829667"/>
              <a:gd name="connsiteY27" fmla="*/ 407624 h 594911"/>
              <a:gd name="connsiteX28" fmla="*/ 55951 w 1829667"/>
              <a:gd name="connsiteY28" fmla="*/ 484742 h 594911"/>
              <a:gd name="connsiteX29" fmla="*/ 22901 w 1829667"/>
              <a:gd name="connsiteY29" fmla="*/ 462709 h 594911"/>
              <a:gd name="connsiteX30" fmla="*/ 867 w 1829667"/>
              <a:gd name="connsiteY30" fmla="*/ 396608 h 594911"/>
              <a:gd name="connsiteX31" fmla="*/ 11884 w 1829667"/>
              <a:gd name="connsiteY31" fmla="*/ 451692 h 594911"/>
              <a:gd name="connsiteX32" fmla="*/ 33918 w 1829667"/>
              <a:gd name="connsiteY32" fmla="*/ 484742 h 594911"/>
              <a:gd name="connsiteX33" fmla="*/ 232221 w 1829667"/>
              <a:gd name="connsiteY33" fmla="*/ 462709 h 59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829667" h="594911">
                <a:moveTo>
                  <a:pt x="1829667" y="594911"/>
                </a:moveTo>
                <a:cubicBezTo>
                  <a:pt x="1825995" y="576550"/>
                  <a:pt x="1821298" y="558364"/>
                  <a:pt x="1818650" y="539827"/>
                </a:cubicBezTo>
                <a:cubicBezTo>
                  <a:pt x="1813947" y="506907"/>
                  <a:pt x="1813100" y="473477"/>
                  <a:pt x="1807633" y="440675"/>
                </a:cubicBezTo>
                <a:cubicBezTo>
                  <a:pt x="1800710" y="399138"/>
                  <a:pt x="1793616" y="412641"/>
                  <a:pt x="1774583" y="374574"/>
                </a:cubicBezTo>
                <a:cubicBezTo>
                  <a:pt x="1753142" y="331691"/>
                  <a:pt x="1773731" y="346880"/>
                  <a:pt x="1752549" y="297456"/>
                </a:cubicBezTo>
                <a:cubicBezTo>
                  <a:pt x="1747333" y="285286"/>
                  <a:pt x="1737084" y="275901"/>
                  <a:pt x="1730515" y="264405"/>
                </a:cubicBezTo>
                <a:cubicBezTo>
                  <a:pt x="1722367" y="250146"/>
                  <a:pt x="1718027" y="233702"/>
                  <a:pt x="1708482" y="220338"/>
                </a:cubicBezTo>
                <a:cubicBezTo>
                  <a:pt x="1699426" y="207660"/>
                  <a:pt x="1685405" y="199256"/>
                  <a:pt x="1675431" y="187287"/>
                </a:cubicBezTo>
                <a:cubicBezTo>
                  <a:pt x="1666954" y="177115"/>
                  <a:pt x="1662760" y="163599"/>
                  <a:pt x="1653397" y="154236"/>
                </a:cubicBezTo>
                <a:cubicBezTo>
                  <a:pt x="1644035" y="144874"/>
                  <a:pt x="1630519" y="140679"/>
                  <a:pt x="1620347" y="132203"/>
                </a:cubicBezTo>
                <a:cubicBezTo>
                  <a:pt x="1583800" y="101747"/>
                  <a:pt x="1595274" y="97632"/>
                  <a:pt x="1554245" y="77118"/>
                </a:cubicBezTo>
                <a:cubicBezTo>
                  <a:pt x="1531664" y="65827"/>
                  <a:pt x="1487056" y="59274"/>
                  <a:pt x="1466110" y="55085"/>
                </a:cubicBezTo>
                <a:cubicBezTo>
                  <a:pt x="1455093" y="47740"/>
                  <a:pt x="1444903" y="38972"/>
                  <a:pt x="1433060" y="33051"/>
                </a:cubicBezTo>
                <a:cubicBezTo>
                  <a:pt x="1415452" y="24247"/>
                  <a:pt x="1372413" y="15723"/>
                  <a:pt x="1355942" y="11017"/>
                </a:cubicBezTo>
                <a:cubicBezTo>
                  <a:pt x="1344776" y="7827"/>
                  <a:pt x="1333908" y="3672"/>
                  <a:pt x="1322891" y="0"/>
                </a:cubicBezTo>
                <a:lnTo>
                  <a:pt x="772048" y="11017"/>
                </a:lnTo>
                <a:cubicBezTo>
                  <a:pt x="760443" y="11455"/>
                  <a:pt x="750566" y="21028"/>
                  <a:pt x="738997" y="22034"/>
                </a:cubicBezTo>
                <a:cubicBezTo>
                  <a:pt x="665736" y="28405"/>
                  <a:pt x="592106" y="29379"/>
                  <a:pt x="518660" y="33051"/>
                </a:cubicBezTo>
                <a:cubicBezTo>
                  <a:pt x="490239" y="37111"/>
                  <a:pt x="439257" y="39702"/>
                  <a:pt x="408491" y="55085"/>
                </a:cubicBezTo>
                <a:cubicBezTo>
                  <a:pt x="396648" y="61006"/>
                  <a:pt x="387284" y="71197"/>
                  <a:pt x="375441" y="77118"/>
                </a:cubicBezTo>
                <a:cubicBezTo>
                  <a:pt x="284263" y="122706"/>
                  <a:pt x="412946" y="41396"/>
                  <a:pt x="298323" y="110169"/>
                </a:cubicBezTo>
                <a:cubicBezTo>
                  <a:pt x="275615" y="123794"/>
                  <a:pt x="254255" y="139547"/>
                  <a:pt x="232221" y="154236"/>
                </a:cubicBezTo>
                <a:lnTo>
                  <a:pt x="199171" y="176270"/>
                </a:lnTo>
                <a:cubicBezTo>
                  <a:pt x="171479" y="259345"/>
                  <a:pt x="208834" y="156945"/>
                  <a:pt x="166120" y="242371"/>
                </a:cubicBezTo>
                <a:cubicBezTo>
                  <a:pt x="160926" y="252758"/>
                  <a:pt x="160743" y="265270"/>
                  <a:pt x="155103" y="275422"/>
                </a:cubicBezTo>
                <a:cubicBezTo>
                  <a:pt x="142243" y="298571"/>
                  <a:pt x="125725" y="319489"/>
                  <a:pt x="111036" y="341523"/>
                </a:cubicBezTo>
                <a:cubicBezTo>
                  <a:pt x="103691" y="352540"/>
                  <a:pt x="93189" y="362013"/>
                  <a:pt x="89002" y="374574"/>
                </a:cubicBezTo>
                <a:cubicBezTo>
                  <a:pt x="85330" y="385591"/>
                  <a:pt x="81175" y="396458"/>
                  <a:pt x="77985" y="407624"/>
                </a:cubicBezTo>
                <a:cubicBezTo>
                  <a:pt x="50318" y="504457"/>
                  <a:pt x="82366" y="405500"/>
                  <a:pt x="55951" y="484742"/>
                </a:cubicBezTo>
                <a:cubicBezTo>
                  <a:pt x="44934" y="477398"/>
                  <a:pt x="29918" y="473937"/>
                  <a:pt x="22901" y="462709"/>
                </a:cubicBezTo>
                <a:cubicBezTo>
                  <a:pt x="10591" y="443014"/>
                  <a:pt x="-3688" y="373833"/>
                  <a:pt x="867" y="396608"/>
                </a:cubicBezTo>
                <a:cubicBezTo>
                  <a:pt x="4539" y="414969"/>
                  <a:pt x="5309" y="434159"/>
                  <a:pt x="11884" y="451692"/>
                </a:cubicBezTo>
                <a:cubicBezTo>
                  <a:pt x="16533" y="464089"/>
                  <a:pt x="26573" y="473725"/>
                  <a:pt x="33918" y="484742"/>
                </a:cubicBezTo>
                <a:cubicBezTo>
                  <a:pt x="226389" y="473421"/>
                  <a:pt x="176984" y="517946"/>
                  <a:pt x="232221" y="462709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Freeform 6"/>
          <p:cNvSpPr/>
          <p:nvPr/>
        </p:nvSpPr>
        <p:spPr bwMode="auto">
          <a:xfrm>
            <a:off x="2916950" y="3844887"/>
            <a:ext cx="4299098" cy="1013552"/>
          </a:xfrm>
          <a:custGeom>
            <a:avLst/>
            <a:gdLst>
              <a:gd name="connsiteX0" fmla="*/ 4299098 w 4299098"/>
              <a:gd name="connsiteY0" fmla="*/ 1013552 h 1013552"/>
              <a:gd name="connsiteX1" fmla="*/ 3913508 w 4299098"/>
              <a:gd name="connsiteY1" fmla="*/ 385590 h 1013552"/>
              <a:gd name="connsiteX2" fmla="*/ 3869440 w 4299098"/>
              <a:gd name="connsiteY2" fmla="*/ 363556 h 1013552"/>
              <a:gd name="connsiteX3" fmla="*/ 3836390 w 4299098"/>
              <a:gd name="connsiteY3" fmla="*/ 319489 h 1013552"/>
              <a:gd name="connsiteX4" fmla="*/ 3770289 w 4299098"/>
              <a:gd name="connsiteY4" fmla="*/ 275421 h 1013552"/>
              <a:gd name="connsiteX5" fmla="*/ 3704187 w 4299098"/>
              <a:gd name="connsiteY5" fmla="*/ 231354 h 1013552"/>
              <a:gd name="connsiteX6" fmla="*/ 3693170 w 4299098"/>
              <a:gd name="connsiteY6" fmla="*/ 198303 h 1013552"/>
              <a:gd name="connsiteX7" fmla="*/ 3660120 w 4299098"/>
              <a:gd name="connsiteY7" fmla="*/ 187286 h 1013552"/>
              <a:gd name="connsiteX8" fmla="*/ 3627069 w 4299098"/>
              <a:gd name="connsiteY8" fmla="*/ 165253 h 1013552"/>
              <a:gd name="connsiteX9" fmla="*/ 3560968 w 4299098"/>
              <a:gd name="connsiteY9" fmla="*/ 143219 h 1013552"/>
              <a:gd name="connsiteX10" fmla="*/ 3472833 w 4299098"/>
              <a:gd name="connsiteY10" fmla="*/ 121185 h 1013552"/>
              <a:gd name="connsiteX11" fmla="*/ 3373681 w 4299098"/>
              <a:gd name="connsiteY11" fmla="*/ 110168 h 1013552"/>
              <a:gd name="connsiteX12" fmla="*/ 3230462 w 4299098"/>
              <a:gd name="connsiteY12" fmla="*/ 88135 h 1013552"/>
              <a:gd name="connsiteX13" fmla="*/ 3197411 w 4299098"/>
              <a:gd name="connsiteY13" fmla="*/ 77118 h 1013552"/>
              <a:gd name="connsiteX14" fmla="*/ 3076226 w 4299098"/>
              <a:gd name="connsiteY14" fmla="*/ 55084 h 1013552"/>
              <a:gd name="connsiteX15" fmla="*/ 3021142 w 4299098"/>
              <a:gd name="connsiteY15" fmla="*/ 44067 h 1013552"/>
              <a:gd name="connsiteX16" fmla="*/ 2977074 w 4299098"/>
              <a:gd name="connsiteY16" fmla="*/ 33050 h 1013552"/>
              <a:gd name="connsiteX17" fmla="*/ 2668602 w 4299098"/>
              <a:gd name="connsiteY17" fmla="*/ 11017 h 1013552"/>
              <a:gd name="connsiteX18" fmla="*/ 2635551 w 4299098"/>
              <a:gd name="connsiteY18" fmla="*/ 0 h 1013552"/>
              <a:gd name="connsiteX19" fmla="*/ 1831320 w 4299098"/>
              <a:gd name="connsiteY19" fmla="*/ 11017 h 1013552"/>
              <a:gd name="connsiteX20" fmla="*/ 1754202 w 4299098"/>
              <a:gd name="connsiteY20" fmla="*/ 22033 h 1013552"/>
              <a:gd name="connsiteX21" fmla="*/ 1291493 w 4299098"/>
              <a:gd name="connsiteY21" fmla="*/ 33050 h 1013552"/>
              <a:gd name="connsiteX22" fmla="*/ 1181325 w 4299098"/>
              <a:gd name="connsiteY22" fmla="*/ 66101 h 1013552"/>
              <a:gd name="connsiteX23" fmla="*/ 1148274 w 4299098"/>
              <a:gd name="connsiteY23" fmla="*/ 77118 h 1013552"/>
              <a:gd name="connsiteX24" fmla="*/ 994038 w 4299098"/>
              <a:gd name="connsiteY24" fmla="*/ 132202 h 1013552"/>
              <a:gd name="connsiteX25" fmla="*/ 883869 w 4299098"/>
              <a:gd name="connsiteY25" fmla="*/ 154236 h 1013552"/>
              <a:gd name="connsiteX26" fmla="*/ 839802 w 4299098"/>
              <a:gd name="connsiteY26" fmla="*/ 176270 h 1013552"/>
              <a:gd name="connsiteX27" fmla="*/ 751667 w 4299098"/>
              <a:gd name="connsiteY27" fmla="*/ 209320 h 1013552"/>
              <a:gd name="connsiteX28" fmla="*/ 674549 w 4299098"/>
              <a:gd name="connsiteY28" fmla="*/ 275421 h 1013552"/>
              <a:gd name="connsiteX29" fmla="*/ 586414 w 4299098"/>
              <a:gd name="connsiteY29" fmla="*/ 308472 h 1013552"/>
              <a:gd name="connsiteX30" fmla="*/ 553363 w 4299098"/>
              <a:gd name="connsiteY30" fmla="*/ 330506 h 1013552"/>
              <a:gd name="connsiteX31" fmla="*/ 520313 w 4299098"/>
              <a:gd name="connsiteY31" fmla="*/ 341523 h 1013552"/>
              <a:gd name="connsiteX32" fmla="*/ 454211 w 4299098"/>
              <a:gd name="connsiteY32" fmla="*/ 385590 h 1013552"/>
              <a:gd name="connsiteX33" fmla="*/ 377093 w 4299098"/>
              <a:gd name="connsiteY33" fmla="*/ 407624 h 1013552"/>
              <a:gd name="connsiteX34" fmla="*/ 310992 w 4299098"/>
              <a:gd name="connsiteY34" fmla="*/ 451691 h 1013552"/>
              <a:gd name="connsiteX35" fmla="*/ 200823 w 4299098"/>
              <a:gd name="connsiteY35" fmla="*/ 495759 h 1013552"/>
              <a:gd name="connsiteX36" fmla="*/ 178790 w 4299098"/>
              <a:gd name="connsiteY36" fmla="*/ 528809 h 1013552"/>
              <a:gd name="connsiteX37" fmla="*/ 156756 w 4299098"/>
              <a:gd name="connsiteY37" fmla="*/ 605927 h 1013552"/>
              <a:gd name="connsiteX38" fmla="*/ 134722 w 4299098"/>
              <a:gd name="connsiteY38" fmla="*/ 672029 h 1013552"/>
              <a:gd name="connsiteX39" fmla="*/ 123705 w 4299098"/>
              <a:gd name="connsiteY39" fmla="*/ 705079 h 1013552"/>
              <a:gd name="connsiteX40" fmla="*/ 112689 w 4299098"/>
              <a:gd name="connsiteY40" fmla="*/ 936433 h 1013552"/>
              <a:gd name="connsiteX41" fmla="*/ 90655 w 4299098"/>
              <a:gd name="connsiteY41" fmla="*/ 1013552 h 1013552"/>
              <a:gd name="connsiteX42" fmla="*/ 35570 w 4299098"/>
              <a:gd name="connsiteY42" fmla="*/ 947450 h 1013552"/>
              <a:gd name="connsiteX43" fmla="*/ 13537 w 4299098"/>
              <a:gd name="connsiteY43" fmla="*/ 914400 h 1013552"/>
              <a:gd name="connsiteX44" fmla="*/ 2520 w 4299098"/>
              <a:gd name="connsiteY44" fmla="*/ 881349 h 1013552"/>
              <a:gd name="connsiteX45" fmla="*/ 101672 w 4299098"/>
              <a:gd name="connsiteY45" fmla="*/ 980501 h 1013552"/>
              <a:gd name="connsiteX46" fmla="*/ 222857 w 4299098"/>
              <a:gd name="connsiteY46" fmla="*/ 958467 h 1013552"/>
              <a:gd name="connsiteX47" fmla="*/ 277942 w 4299098"/>
              <a:gd name="connsiteY47" fmla="*/ 936433 h 1013552"/>
              <a:gd name="connsiteX48" fmla="*/ 388110 w 4299098"/>
              <a:gd name="connsiteY48" fmla="*/ 881349 h 101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4299098" h="1013552">
                <a:moveTo>
                  <a:pt x="4299098" y="1013552"/>
                </a:moveTo>
                <a:cubicBezTo>
                  <a:pt x="4170568" y="804231"/>
                  <a:pt x="4048958" y="590501"/>
                  <a:pt x="3913508" y="385590"/>
                </a:cubicBezTo>
                <a:cubicBezTo>
                  <a:pt x="3904452" y="371889"/>
                  <a:pt x="3881909" y="374244"/>
                  <a:pt x="3869440" y="363556"/>
                </a:cubicBezTo>
                <a:cubicBezTo>
                  <a:pt x="3855499" y="351607"/>
                  <a:pt x="3850113" y="331688"/>
                  <a:pt x="3836390" y="319489"/>
                </a:cubicBezTo>
                <a:cubicBezTo>
                  <a:pt x="3816598" y="301896"/>
                  <a:pt x="3770289" y="275421"/>
                  <a:pt x="3770289" y="275421"/>
                </a:cubicBezTo>
                <a:cubicBezTo>
                  <a:pt x="3700750" y="171115"/>
                  <a:pt x="3805821" y="312661"/>
                  <a:pt x="3704187" y="231354"/>
                </a:cubicBezTo>
                <a:cubicBezTo>
                  <a:pt x="3695119" y="224099"/>
                  <a:pt x="3701381" y="206515"/>
                  <a:pt x="3693170" y="198303"/>
                </a:cubicBezTo>
                <a:cubicBezTo>
                  <a:pt x="3684959" y="190092"/>
                  <a:pt x="3670507" y="192479"/>
                  <a:pt x="3660120" y="187286"/>
                </a:cubicBezTo>
                <a:cubicBezTo>
                  <a:pt x="3648277" y="181365"/>
                  <a:pt x="3639168" y="170630"/>
                  <a:pt x="3627069" y="165253"/>
                </a:cubicBezTo>
                <a:cubicBezTo>
                  <a:pt x="3605845" y="155820"/>
                  <a:pt x="3583002" y="150564"/>
                  <a:pt x="3560968" y="143219"/>
                </a:cubicBezTo>
                <a:cubicBezTo>
                  <a:pt x="3522521" y="130403"/>
                  <a:pt x="3519361" y="127832"/>
                  <a:pt x="3472833" y="121185"/>
                </a:cubicBezTo>
                <a:cubicBezTo>
                  <a:pt x="3439913" y="116482"/>
                  <a:pt x="3406707" y="114053"/>
                  <a:pt x="3373681" y="110168"/>
                </a:cubicBezTo>
                <a:cubicBezTo>
                  <a:pt x="3323130" y="104221"/>
                  <a:pt x="3279057" y="100284"/>
                  <a:pt x="3230462" y="88135"/>
                </a:cubicBezTo>
                <a:cubicBezTo>
                  <a:pt x="3219196" y="85318"/>
                  <a:pt x="3208677" y="79935"/>
                  <a:pt x="3197411" y="77118"/>
                </a:cubicBezTo>
                <a:cubicBezTo>
                  <a:pt x="3161125" y="68047"/>
                  <a:pt x="3112242" y="61633"/>
                  <a:pt x="3076226" y="55084"/>
                </a:cubicBezTo>
                <a:cubicBezTo>
                  <a:pt x="3057803" y="51734"/>
                  <a:pt x="3039421" y="48129"/>
                  <a:pt x="3021142" y="44067"/>
                </a:cubicBezTo>
                <a:cubicBezTo>
                  <a:pt x="3006361" y="40782"/>
                  <a:pt x="2992149" y="34463"/>
                  <a:pt x="2977074" y="33050"/>
                </a:cubicBezTo>
                <a:cubicBezTo>
                  <a:pt x="2874438" y="23428"/>
                  <a:pt x="2668602" y="11017"/>
                  <a:pt x="2668602" y="11017"/>
                </a:cubicBezTo>
                <a:cubicBezTo>
                  <a:pt x="2657585" y="7345"/>
                  <a:pt x="2647164" y="0"/>
                  <a:pt x="2635551" y="0"/>
                </a:cubicBezTo>
                <a:cubicBezTo>
                  <a:pt x="2367449" y="0"/>
                  <a:pt x="2099338" y="4317"/>
                  <a:pt x="1831320" y="11017"/>
                </a:cubicBezTo>
                <a:cubicBezTo>
                  <a:pt x="1805361" y="11666"/>
                  <a:pt x="1780147" y="20974"/>
                  <a:pt x="1754202" y="22033"/>
                </a:cubicBezTo>
                <a:cubicBezTo>
                  <a:pt x="1600050" y="28325"/>
                  <a:pt x="1445729" y="29378"/>
                  <a:pt x="1291493" y="33050"/>
                </a:cubicBezTo>
                <a:cubicBezTo>
                  <a:pt x="1224893" y="49700"/>
                  <a:pt x="1261792" y="39278"/>
                  <a:pt x="1181325" y="66101"/>
                </a:cubicBezTo>
                <a:cubicBezTo>
                  <a:pt x="1170308" y="69773"/>
                  <a:pt x="1159056" y="72805"/>
                  <a:pt x="1148274" y="77118"/>
                </a:cubicBezTo>
                <a:cubicBezTo>
                  <a:pt x="1105461" y="94243"/>
                  <a:pt x="1033350" y="124340"/>
                  <a:pt x="994038" y="132202"/>
                </a:cubicBezTo>
                <a:lnTo>
                  <a:pt x="883869" y="154236"/>
                </a:lnTo>
                <a:cubicBezTo>
                  <a:pt x="869180" y="161581"/>
                  <a:pt x="855179" y="170504"/>
                  <a:pt x="839802" y="176270"/>
                </a:cubicBezTo>
                <a:cubicBezTo>
                  <a:pt x="760929" y="205847"/>
                  <a:pt x="829746" y="164703"/>
                  <a:pt x="751667" y="209320"/>
                </a:cubicBezTo>
                <a:cubicBezTo>
                  <a:pt x="680495" y="249990"/>
                  <a:pt x="760668" y="210832"/>
                  <a:pt x="674549" y="275421"/>
                </a:cubicBezTo>
                <a:cubicBezTo>
                  <a:pt x="645744" y="297025"/>
                  <a:pt x="619857" y="300111"/>
                  <a:pt x="586414" y="308472"/>
                </a:cubicBezTo>
                <a:cubicBezTo>
                  <a:pt x="575397" y="315817"/>
                  <a:pt x="565206" y="324584"/>
                  <a:pt x="553363" y="330506"/>
                </a:cubicBezTo>
                <a:cubicBezTo>
                  <a:pt x="542976" y="335699"/>
                  <a:pt x="530464" y="335883"/>
                  <a:pt x="520313" y="341523"/>
                </a:cubicBezTo>
                <a:cubicBezTo>
                  <a:pt x="497164" y="354383"/>
                  <a:pt x="479902" y="379167"/>
                  <a:pt x="454211" y="385590"/>
                </a:cubicBezTo>
                <a:cubicBezTo>
                  <a:pt x="398878" y="399424"/>
                  <a:pt x="424508" y="391819"/>
                  <a:pt x="377093" y="407624"/>
                </a:cubicBezTo>
                <a:cubicBezTo>
                  <a:pt x="355059" y="422313"/>
                  <a:pt x="335579" y="441856"/>
                  <a:pt x="310992" y="451691"/>
                </a:cubicBezTo>
                <a:lnTo>
                  <a:pt x="200823" y="495759"/>
                </a:lnTo>
                <a:cubicBezTo>
                  <a:pt x="193479" y="506776"/>
                  <a:pt x="184711" y="516966"/>
                  <a:pt x="178790" y="528809"/>
                </a:cubicBezTo>
                <a:cubicBezTo>
                  <a:pt x="169534" y="547321"/>
                  <a:pt x="162051" y="588278"/>
                  <a:pt x="156756" y="605927"/>
                </a:cubicBezTo>
                <a:cubicBezTo>
                  <a:pt x="150082" y="628173"/>
                  <a:pt x="142067" y="649995"/>
                  <a:pt x="134722" y="672029"/>
                </a:cubicBezTo>
                <a:lnTo>
                  <a:pt x="123705" y="705079"/>
                </a:lnTo>
                <a:cubicBezTo>
                  <a:pt x="120033" y="782197"/>
                  <a:pt x="118846" y="859473"/>
                  <a:pt x="112689" y="936433"/>
                </a:cubicBezTo>
                <a:cubicBezTo>
                  <a:pt x="111233" y="954635"/>
                  <a:pt x="96967" y="994616"/>
                  <a:pt x="90655" y="1013552"/>
                </a:cubicBezTo>
                <a:cubicBezTo>
                  <a:pt x="38738" y="978941"/>
                  <a:pt x="69976" y="1007661"/>
                  <a:pt x="35570" y="947450"/>
                </a:cubicBezTo>
                <a:cubicBezTo>
                  <a:pt x="29001" y="935954"/>
                  <a:pt x="19458" y="926243"/>
                  <a:pt x="13537" y="914400"/>
                </a:cubicBezTo>
                <a:cubicBezTo>
                  <a:pt x="8344" y="904013"/>
                  <a:pt x="-5692" y="873137"/>
                  <a:pt x="2520" y="881349"/>
                </a:cubicBezTo>
                <a:cubicBezTo>
                  <a:pt x="112124" y="990953"/>
                  <a:pt x="22229" y="954020"/>
                  <a:pt x="101672" y="980501"/>
                </a:cubicBezTo>
                <a:cubicBezTo>
                  <a:pt x="142067" y="973156"/>
                  <a:pt x="183026" y="968425"/>
                  <a:pt x="222857" y="958467"/>
                </a:cubicBezTo>
                <a:cubicBezTo>
                  <a:pt x="242043" y="953671"/>
                  <a:pt x="259986" y="944720"/>
                  <a:pt x="277942" y="936433"/>
                </a:cubicBezTo>
                <a:cubicBezTo>
                  <a:pt x="278012" y="936401"/>
                  <a:pt x="360551" y="895129"/>
                  <a:pt x="388110" y="881349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Freeform 7"/>
          <p:cNvSpPr/>
          <p:nvPr/>
        </p:nvSpPr>
        <p:spPr bwMode="auto">
          <a:xfrm>
            <a:off x="2331588" y="5111827"/>
            <a:ext cx="4245482" cy="1024568"/>
          </a:xfrm>
          <a:custGeom>
            <a:avLst/>
            <a:gdLst>
              <a:gd name="connsiteX0" fmla="*/ 4245482 w 4245482"/>
              <a:gd name="connsiteY0" fmla="*/ 0 h 1024568"/>
              <a:gd name="connsiteX1" fmla="*/ 2846340 w 4245482"/>
              <a:gd name="connsiteY1" fmla="*/ 1013551 h 1024568"/>
              <a:gd name="connsiteX2" fmla="*/ 2174311 w 4245482"/>
              <a:gd name="connsiteY2" fmla="*/ 1024568 h 1024568"/>
              <a:gd name="connsiteX3" fmla="*/ 1854822 w 4245482"/>
              <a:gd name="connsiteY3" fmla="*/ 1013551 h 1024568"/>
              <a:gd name="connsiteX4" fmla="*/ 1799737 w 4245482"/>
              <a:gd name="connsiteY4" fmla="*/ 1002534 h 1024568"/>
              <a:gd name="connsiteX5" fmla="*/ 1722619 w 4245482"/>
              <a:gd name="connsiteY5" fmla="*/ 980501 h 1024568"/>
              <a:gd name="connsiteX6" fmla="*/ 1678552 w 4245482"/>
              <a:gd name="connsiteY6" fmla="*/ 969484 h 1024568"/>
              <a:gd name="connsiteX7" fmla="*/ 1612451 w 4245482"/>
              <a:gd name="connsiteY7" fmla="*/ 947450 h 1024568"/>
              <a:gd name="connsiteX8" fmla="*/ 1458214 w 4245482"/>
              <a:gd name="connsiteY8" fmla="*/ 925416 h 1024568"/>
              <a:gd name="connsiteX9" fmla="*/ 1414147 w 4245482"/>
              <a:gd name="connsiteY9" fmla="*/ 914400 h 1024568"/>
              <a:gd name="connsiteX10" fmla="*/ 1381096 w 4245482"/>
              <a:gd name="connsiteY10" fmla="*/ 903383 h 1024568"/>
              <a:gd name="connsiteX11" fmla="*/ 1226860 w 4245482"/>
              <a:gd name="connsiteY11" fmla="*/ 881349 h 1024568"/>
              <a:gd name="connsiteX12" fmla="*/ 1160759 w 4245482"/>
              <a:gd name="connsiteY12" fmla="*/ 859315 h 1024568"/>
              <a:gd name="connsiteX13" fmla="*/ 1127708 w 4245482"/>
              <a:gd name="connsiteY13" fmla="*/ 848298 h 1024568"/>
              <a:gd name="connsiteX14" fmla="*/ 1028557 w 4245482"/>
              <a:gd name="connsiteY14" fmla="*/ 837281 h 1024568"/>
              <a:gd name="connsiteX15" fmla="*/ 962455 w 4245482"/>
              <a:gd name="connsiteY15" fmla="*/ 815248 h 1024568"/>
              <a:gd name="connsiteX16" fmla="*/ 929405 w 4245482"/>
              <a:gd name="connsiteY16" fmla="*/ 804231 h 1024568"/>
              <a:gd name="connsiteX17" fmla="*/ 797202 w 4245482"/>
              <a:gd name="connsiteY17" fmla="*/ 771180 h 1024568"/>
              <a:gd name="connsiteX18" fmla="*/ 731101 w 4245482"/>
              <a:gd name="connsiteY18" fmla="*/ 749146 h 1024568"/>
              <a:gd name="connsiteX19" fmla="*/ 698051 w 4245482"/>
              <a:gd name="connsiteY19" fmla="*/ 738130 h 1024568"/>
              <a:gd name="connsiteX20" fmla="*/ 609916 w 4245482"/>
              <a:gd name="connsiteY20" fmla="*/ 683045 h 1024568"/>
              <a:gd name="connsiteX21" fmla="*/ 554831 w 4245482"/>
              <a:gd name="connsiteY21" fmla="*/ 649995 h 1024568"/>
              <a:gd name="connsiteX22" fmla="*/ 510764 w 4245482"/>
              <a:gd name="connsiteY22" fmla="*/ 638978 h 1024568"/>
              <a:gd name="connsiteX23" fmla="*/ 477713 w 4245482"/>
              <a:gd name="connsiteY23" fmla="*/ 616944 h 1024568"/>
              <a:gd name="connsiteX24" fmla="*/ 411612 w 4245482"/>
              <a:gd name="connsiteY24" fmla="*/ 583893 h 1024568"/>
              <a:gd name="connsiteX25" fmla="*/ 312460 w 4245482"/>
              <a:gd name="connsiteY25" fmla="*/ 506775 h 1024568"/>
              <a:gd name="connsiteX26" fmla="*/ 279410 w 4245482"/>
              <a:gd name="connsiteY26" fmla="*/ 484742 h 1024568"/>
              <a:gd name="connsiteX27" fmla="*/ 246359 w 4245482"/>
              <a:gd name="connsiteY27" fmla="*/ 473725 h 1024568"/>
              <a:gd name="connsiteX28" fmla="*/ 180258 w 4245482"/>
              <a:gd name="connsiteY28" fmla="*/ 418640 h 1024568"/>
              <a:gd name="connsiteX29" fmla="*/ 114157 w 4245482"/>
              <a:gd name="connsiteY29" fmla="*/ 319489 h 1024568"/>
              <a:gd name="connsiteX30" fmla="*/ 92123 w 4245482"/>
              <a:gd name="connsiteY30" fmla="*/ 286438 h 1024568"/>
              <a:gd name="connsiteX31" fmla="*/ 70089 w 4245482"/>
              <a:gd name="connsiteY31" fmla="*/ 220337 h 1024568"/>
              <a:gd name="connsiteX32" fmla="*/ 48055 w 4245482"/>
              <a:gd name="connsiteY32" fmla="*/ 264404 h 1024568"/>
              <a:gd name="connsiteX33" fmla="*/ 15005 w 4245482"/>
              <a:gd name="connsiteY33" fmla="*/ 308472 h 1024568"/>
              <a:gd name="connsiteX34" fmla="*/ 3988 w 4245482"/>
              <a:gd name="connsiteY34" fmla="*/ 341522 h 1024568"/>
              <a:gd name="connsiteX35" fmla="*/ 48055 w 4245482"/>
              <a:gd name="connsiteY35" fmla="*/ 308472 h 1024568"/>
              <a:gd name="connsiteX36" fmla="*/ 70089 w 4245482"/>
              <a:gd name="connsiteY36" fmla="*/ 264404 h 1024568"/>
              <a:gd name="connsiteX37" fmla="*/ 92123 w 4245482"/>
              <a:gd name="connsiteY37" fmla="*/ 231354 h 1024568"/>
              <a:gd name="connsiteX38" fmla="*/ 103140 w 4245482"/>
              <a:gd name="connsiteY38" fmla="*/ 198303 h 1024568"/>
              <a:gd name="connsiteX39" fmla="*/ 169241 w 4245482"/>
              <a:gd name="connsiteY39" fmla="*/ 209320 h 1024568"/>
              <a:gd name="connsiteX40" fmla="*/ 202292 w 4245482"/>
              <a:gd name="connsiteY40" fmla="*/ 231354 h 1024568"/>
              <a:gd name="connsiteX41" fmla="*/ 235342 w 4245482"/>
              <a:gd name="connsiteY41" fmla="*/ 242371 h 1024568"/>
              <a:gd name="connsiteX42" fmla="*/ 290426 w 4245482"/>
              <a:gd name="connsiteY42" fmla="*/ 297455 h 1024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4245482" h="1024568">
                <a:moveTo>
                  <a:pt x="4245482" y="0"/>
                </a:moveTo>
                <a:cubicBezTo>
                  <a:pt x="3442381" y="641071"/>
                  <a:pt x="3479824" y="996430"/>
                  <a:pt x="2846340" y="1013551"/>
                </a:cubicBezTo>
                <a:cubicBezTo>
                  <a:pt x="2622382" y="1019604"/>
                  <a:pt x="2398321" y="1020896"/>
                  <a:pt x="2174311" y="1024568"/>
                </a:cubicBezTo>
                <a:cubicBezTo>
                  <a:pt x="2067815" y="1020896"/>
                  <a:pt x="1961198" y="1019808"/>
                  <a:pt x="1854822" y="1013551"/>
                </a:cubicBezTo>
                <a:cubicBezTo>
                  <a:pt x="1836129" y="1012451"/>
                  <a:pt x="1818016" y="1006596"/>
                  <a:pt x="1799737" y="1002534"/>
                </a:cubicBezTo>
                <a:cubicBezTo>
                  <a:pt x="1722247" y="985315"/>
                  <a:pt x="1787028" y="998904"/>
                  <a:pt x="1722619" y="980501"/>
                </a:cubicBezTo>
                <a:cubicBezTo>
                  <a:pt x="1708060" y="976341"/>
                  <a:pt x="1693055" y="973835"/>
                  <a:pt x="1678552" y="969484"/>
                </a:cubicBezTo>
                <a:cubicBezTo>
                  <a:pt x="1656306" y="962810"/>
                  <a:pt x="1634697" y="954124"/>
                  <a:pt x="1612451" y="947450"/>
                </a:cubicBezTo>
                <a:cubicBezTo>
                  <a:pt x="1552548" y="929479"/>
                  <a:pt x="1534776" y="933072"/>
                  <a:pt x="1458214" y="925416"/>
                </a:cubicBezTo>
                <a:cubicBezTo>
                  <a:pt x="1443525" y="921744"/>
                  <a:pt x="1428705" y="918559"/>
                  <a:pt x="1414147" y="914400"/>
                </a:cubicBezTo>
                <a:cubicBezTo>
                  <a:pt x="1402981" y="911210"/>
                  <a:pt x="1392532" y="905401"/>
                  <a:pt x="1381096" y="903383"/>
                </a:cubicBezTo>
                <a:cubicBezTo>
                  <a:pt x="1329952" y="894358"/>
                  <a:pt x="1226860" y="881349"/>
                  <a:pt x="1226860" y="881349"/>
                </a:cubicBezTo>
                <a:lnTo>
                  <a:pt x="1160759" y="859315"/>
                </a:lnTo>
                <a:cubicBezTo>
                  <a:pt x="1149742" y="855643"/>
                  <a:pt x="1139250" y="849580"/>
                  <a:pt x="1127708" y="848298"/>
                </a:cubicBezTo>
                <a:lnTo>
                  <a:pt x="1028557" y="837281"/>
                </a:lnTo>
                <a:lnTo>
                  <a:pt x="962455" y="815248"/>
                </a:lnTo>
                <a:cubicBezTo>
                  <a:pt x="951438" y="811576"/>
                  <a:pt x="940860" y="806140"/>
                  <a:pt x="929405" y="804231"/>
                </a:cubicBezTo>
                <a:cubicBezTo>
                  <a:pt x="840396" y="789396"/>
                  <a:pt x="884494" y="800277"/>
                  <a:pt x="797202" y="771180"/>
                </a:cubicBezTo>
                <a:lnTo>
                  <a:pt x="731101" y="749146"/>
                </a:lnTo>
                <a:lnTo>
                  <a:pt x="698051" y="738130"/>
                </a:lnTo>
                <a:cubicBezTo>
                  <a:pt x="621527" y="680737"/>
                  <a:pt x="687684" y="726249"/>
                  <a:pt x="609916" y="683045"/>
                </a:cubicBezTo>
                <a:cubicBezTo>
                  <a:pt x="591198" y="672646"/>
                  <a:pt x="574399" y="658692"/>
                  <a:pt x="554831" y="649995"/>
                </a:cubicBezTo>
                <a:cubicBezTo>
                  <a:pt x="540995" y="643846"/>
                  <a:pt x="525453" y="642650"/>
                  <a:pt x="510764" y="638978"/>
                </a:cubicBezTo>
                <a:cubicBezTo>
                  <a:pt x="499747" y="631633"/>
                  <a:pt x="489556" y="622866"/>
                  <a:pt x="477713" y="616944"/>
                </a:cubicBezTo>
                <a:cubicBezTo>
                  <a:pt x="428025" y="592100"/>
                  <a:pt x="458974" y="623360"/>
                  <a:pt x="411612" y="583893"/>
                </a:cubicBezTo>
                <a:cubicBezTo>
                  <a:pt x="308060" y="497601"/>
                  <a:pt x="479526" y="618153"/>
                  <a:pt x="312460" y="506775"/>
                </a:cubicBezTo>
                <a:cubicBezTo>
                  <a:pt x="301443" y="499431"/>
                  <a:pt x="291971" y="488929"/>
                  <a:pt x="279410" y="484742"/>
                </a:cubicBezTo>
                <a:cubicBezTo>
                  <a:pt x="268393" y="481070"/>
                  <a:pt x="256746" y="478918"/>
                  <a:pt x="246359" y="473725"/>
                </a:cubicBezTo>
                <a:cubicBezTo>
                  <a:pt x="223211" y="462151"/>
                  <a:pt x="195764" y="438577"/>
                  <a:pt x="180258" y="418640"/>
                </a:cubicBezTo>
                <a:cubicBezTo>
                  <a:pt x="180246" y="418625"/>
                  <a:pt x="125179" y="336023"/>
                  <a:pt x="114157" y="319489"/>
                </a:cubicBezTo>
                <a:cubicBezTo>
                  <a:pt x="106812" y="308472"/>
                  <a:pt x="96310" y="298999"/>
                  <a:pt x="92123" y="286438"/>
                </a:cubicBezTo>
                <a:lnTo>
                  <a:pt x="70089" y="220337"/>
                </a:lnTo>
                <a:cubicBezTo>
                  <a:pt x="62744" y="235026"/>
                  <a:pt x="56759" y="250477"/>
                  <a:pt x="48055" y="264404"/>
                </a:cubicBezTo>
                <a:cubicBezTo>
                  <a:pt x="38323" y="279975"/>
                  <a:pt x="24115" y="292530"/>
                  <a:pt x="15005" y="308472"/>
                </a:cubicBezTo>
                <a:cubicBezTo>
                  <a:pt x="9244" y="318555"/>
                  <a:pt x="-7625" y="341522"/>
                  <a:pt x="3988" y="341522"/>
                </a:cubicBezTo>
                <a:cubicBezTo>
                  <a:pt x="22349" y="341522"/>
                  <a:pt x="33366" y="319489"/>
                  <a:pt x="48055" y="308472"/>
                </a:cubicBezTo>
                <a:cubicBezTo>
                  <a:pt x="55400" y="293783"/>
                  <a:pt x="61941" y="278663"/>
                  <a:pt x="70089" y="264404"/>
                </a:cubicBezTo>
                <a:cubicBezTo>
                  <a:pt x="76658" y="252908"/>
                  <a:pt x="86202" y="243197"/>
                  <a:pt x="92123" y="231354"/>
                </a:cubicBezTo>
                <a:cubicBezTo>
                  <a:pt x="97317" y="220967"/>
                  <a:pt x="99468" y="209320"/>
                  <a:pt x="103140" y="198303"/>
                </a:cubicBezTo>
                <a:cubicBezTo>
                  <a:pt x="125174" y="201975"/>
                  <a:pt x="148050" y="202256"/>
                  <a:pt x="169241" y="209320"/>
                </a:cubicBezTo>
                <a:cubicBezTo>
                  <a:pt x="181802" y="213507"/>
                  <a:pt x="190449" y="225432"/>
                  <a:pt x="202292" y="231354"/>
                </a:cubicBezTo>
                <a:cubicBezTo>
                  <a:pt x="212679" y="236547"/>
                  <a:pt x="224325" y="238699"/>
                  <a:pt x="235342" y="242371"/>
                </a:cubicBezTo>
                <a:lnTo>
                  <a:pt x="290426" y="297455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2682632" y="5368615"/>
            <a:ext cx="807981" cy="637432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X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667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Iterating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66FF"/>
                </a:solidFill>
              </a:rPr>
              <a:t>Dynamically Creating New Elements</a:t>
            </a:r>
            <a:endParaRPr lang="en-CA" sz="2800" dirty="0">
              <a:solidFill>
                <a:srgbClr val="00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set3 = set()</a:t>
            </a:r>
          </a:p>
          <a:p>
            <a:pPr marL="442912" lvl="2" indent="0">
              <a:buNone/>
            </a:pPr>
            <a:r>
              <a:rPr lang="en-CA" dirty="0">
                <a:solidFill>
                  <a:srgbClr val="FF0000"/>
                </a:solidFill>
                <a:latin typeface="Consolas" panose="020B0609020204030204" pitchFamily="49" charset="0"/>
              </a:rPr>
              <a:t>for i in range(0,4,1):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set3.</a:t>
            </a:r>
            <a:r>
              <a:rPr lang="en-CA" b="1" dirty="0">
                <a:solidFill>
                  <a:srgbClr val="0066FF"/>
                </a:solidFill>
                <a:latin typeface="Consolas" panose="020B0609020204030204" pitchFamily="49" charset="0"/>
              </a:rPr>
              <a:t>add</a:t>
            </a:r>
            <a:r>
              <a:rPr lang="en-CA" dirty="0">
                <a:latin typeface="Consolas" panose="020B0609020204030204" pitchFamily="49" charset="0"/>
              </a:rPr>
              <a:t>(i)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282" y="2101352"/>
            <a:ext cx="2064333" cy="43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584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Checking For Membership</a:t>
            </a:r>
            <a:r>
              <a:rPr lang="en-US" sz="2800" dirty="0" smtClean="0"/>
              <a:t> (Using The ‘</a:t>
            </a:r>
            <a:r>
              <a:rPr lang="en-US" sz="2800" dirty="0" smtClean="0">
                <a:latin typeface="Consolas" panose="020B0609020204030204" pitchFamily="49" charset="0"/>
              </a:rPr>
              <a:t>In</a:t>
            </a:r>
            <a:r>
              <a:rPr lang="en-US" sz="2800" dirty="0" smtClean="0"/>
              <a:t>’ Operator)</a:t>
            </a:r>
            <a:endParaRPr lang="en-CA" sz="2800" dirty="0">
              <a:solidFill>
                <a:srgbClr val="00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set3 = </a:t>
            </a:r>
            <a:r>
              <a:rPr lang="en-CA" dirty="0">
                <a:latin typeface="Consolas" panose="020B0609020204030204" pitchFamily="49" charset="0"/>
              </a:rPr>
              <a:t>{</a:t>
            </a:r>
            <a:r>
              <a:rPr lang="en-CA" dirty="0" smtClean="0">
                <a:latin typeface="Consolas" panose="020B0609020204030204" pitchFamily="49" charset="0"/>
              </a:rPr>
              <a:t>1,2,3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if 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1 in set3</a:t>
            </a:r>
            <a:r>
              <a:rPr lang="en-CA" dirty="0" smtClean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 print</a:t>
            </a:r>
            <a:r>
              <a:rPr lang="en-CA" dirty="0">
                <a:latin typeface="Consolas" panose="020B0609020204030204" pitchFamily="49" charset="0"/>
              </a:rPr>
              <a:t>("1 in set3")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3599" y="1185484"/>
            <a:ext cx="1130435" cy="48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891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Subset Vs. Proper Subset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345401" cy="5368925"/>
          </a:xfrm>
        </p:spPr>
        <p:txBody>
          <a:bodyPr/>
          <a:lstStyle/>
          <a:p>
            <a:r>
              <a:rPr lang="en-US" dirty="0" smtClean="0">
                <a:cs typeface="Calibri" panose="020F0502020204030204" pitchFamily="34" charset="0"/>
              </a:rPr>
              <a:t>A proper subset cannot be identical to superset.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Set1 = {1}, Set2 = {1}</a:t>
            </a:r>
          </a:p>
          <a:p>
            <a:pPr lvl="1"/>
            <a:r>
              <a:rPr lang="en-US" dirty="0"/>
              <a:t>Set1 is a subset of Set2</a:t>
            </a:r>
          </a:p>
          <a:p>
            <a:pPr lvl="1"/>
            <a:r>
              <a:rPr lang="en-US" dirty="0"/>
              <a:t>Set1 is </a:t>
            </a:r>
            <a:r>
              <a:rPr lang="en-US" dirty="0" smtClean="0"/>
              <a:t>NOT </a:t>
            </a:r>
            <a:r>
              <a:rPr lang="en-US" dirty="0"/>
              <a:t>a proper subset of Set2 because they contain the same values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marL="263525" lvl="1" indent="0">
              <a:buNone/>
            </a:pPr>
            <a:endParaRPr lang="en-US" dirty="0" smtClean="0"/>
          </a:p>
          <a:p>
            <a:r>
              <a:rPr lang="en-US" dirty="0">
                <a:latin typeface="Consolas" panose="020B0609020204030204" pitchFamily="49" charset="0"/>
              </a:rPr>
              <a:t>Set1 = {1}, Set2 = {</a:t>
            </a:r>
            <a:r>
              <a:rPr lang="en-US" dirty="0" smtClean="0">
                <a:latin typeface="Consolas" panose="020B0609020204030204" pitchFamily="49" charset="0"/>
              </a:rPr>
              <a:t>1,2}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Set1 is a subset of Set2</a:t>
            </a:r>
          </a:p>
          <a:p>
            <a:pPr lvl="1"/>
            <a:r>
              <a:rPr lang="en-US" dirty="0"/>
              <a:t>Set1 </a:t>
            </a:r>
            <a:r>
              <a:rPr lang="en-US" dirty="0" smtClean="0"/>
              <a:t>IS a </a:t>
            </a:r>
            <a:r>
              <a:rPr lang="en-US" dirty="0"/>
              <a:t>proper subset of Set2 because </a:t>
            </a:r>
            <a:r>
              <a:rPr lang="en-US" dirty="0" smtClean="0"/>
              <a:t>the values they contain are not identical.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1805" r="10580"/>
          <a:stretch/>
        </p:blipFill>
        <p:spPr>
          <a:xfrm>
            <a:off x="5105525" y="1213463"/>
            <a:ext cx="3471946" cy="80286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11349" b="56719"/>
          <a:stretch/>
        </p:blipFill>
        <p:spPr>
          <a:xfrm>
            <a:off x="5105525" y="4357879"/>
            <a:ext cx="3442128" cy="7210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47593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Python Sets?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mathematical set operations are needed e.g. checking if one set is a superset of another.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48544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online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3set_comparisons.py</a:t>
            </a:r>
          </a:p>
          <a:p>
            <a:r>
              <a:rPr lang="en-US" dirty="0" smtClean="0"/>
              <a:t>Comparisons covered in the example: intersection, union, symmetric difference, complement difference, subset, superset, equality, inequality, proper subset, proper superset, disjoint sets.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33588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Superset Vs. Proper Superset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345401" cy="5368925"/>
          </a:xfrm>
        </p:spPr>
        <p:txBody>
          <a:bodyPr/>
          <a:lstStyle/>
          <a:p>
            <a:r>
              <a:rPr lang="en-US" dirty="0" smtClean="0">
                <a:cs typeface="Calibri" panose="020F0502020204030204" pitchFamily="34" charset="0"/>
              </a:rPr>
              <a:t>A proper superset cannot be identical to subset.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Set1 = {1}, Set2 = {1}</a:t>
            </a:r>
          </a:p>
          <a:p>
            <a:pPr lvl="1"/>
            <a:r>
              <a:rPr lang="en-US" dirty="0"/>
              <a:t>Set1 is a </a:t>
            </a:r>
            <a:r>
              <a:rPr lang="en-US" dirty="0" smtClean="0"/>
              <a:t>superset </a:t>
            </a:r>
            <a:r>
              <a:rPr lang="en-US" dirty="0"/>
              <a:t>of Set2</a:t>
            </a:r>
          </a:p>
          <a:p>
            <a:pPr lvl="1"/>
            <a:r>
              <a:rPr lang="en-US" dirty="0"/>
              <a:t>Set1 is </a:t>
            </a:r>
            <a:r>
              <a:rPr lang="en-US" dirty="0" smtClean="0"/>
              <a:t>NOT </a:t>
            </a:r>
            <a:r>
              <a:rPr lang="en-US" dirty="0"/>
              <a:t>a proper subset of Set2 because they contain the same values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marL="263525" lvl="1" indent="0">
              <a:buNone/>
            </a:pPr>
            <a:endParaRPr lang="en-US" dirty="0" smtClean="0"/>
          </a:p>
          <a:p>
            <a:r>
              <a:rPr lang="en-US" dirty="0">
                <a:latin typeface="Consolas" panose="020B0609020204030204" pitchFamily="49" charset="0"/>
              </a:rPr>
              <a:t>Set1 = {</a:t>
            </a:r>
            <a:r>
              <a:rPr lang="en-US" dirty="0" smtClean="0">
                <a:latin typeface="Consolas" panose="020B0609020204030204" pitchFamily="49" charset="0"/>
              </a:rPr>
              <a:t>1,2}, </a:t>
            </a:r>
            <a:r>
              <a:rPr lang="en-US" dirty="0">
                <a:latin typeface="Consolas" panose="020B0609020204030204" pitchFamily="49" charset="0"/>
              </a:rPr>
              <a:t>Set2 = {</a:t>
            </a:r>
            <a:r>
              <a:rPr lang="en-US" dirty="0" smtClean="0">
                <a:latin typeface="Consolas" panose="020B0609020204030204" pitchFamily="49" charset="0"/>
              </a:rPr>
              <a:t>1}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Set1 is a subset of Set2</a:t>
            </a:r>
          </a:p>
          <a:p>
            <a:pPr lvl="1"/>
            <a:r>
              <a:rPr lang="en-US" dirty="0"/>
              <a:t>Set1 </a:t>
            </a:r>
            <a:r>
              <a:rPr lang="en-US" dirty="0" smtClean="0"/>
              <a:t>IS a </a:t>
            </a:r>
            <a:r>
              <a:rPr lang="en-US" dirty="0"/>
              <a:t>proper subset of Set2 because </a:t>
            </a:r>
            <a:r>
              <a:rPr lang="en-US" dirty="0" smtClean="0"/>
              <a:t>the values they contain are not identical.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56378"/>
          <a:stretch/>
        </p:blipFill>
        <p:spPr>
          <a:xfrm>
            <a:off x="5118581" y="2042808"/>
            <a:ext cx="3791887" cy="69066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b="54477"/>
          <a:stretch/>
        </p:blipFill>
        <p:spPr>
          <a:xfrm>
            <a:off x="5118581" y="4473811"/>
            <a:ext cx="3791887" cy="72075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60493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Set </a:t>
            </a:r>
            <a:r>
              <a:rPr lang="en-US" dirty="0" err="1" smtClean="0"/>
              <a:t>Comparisions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Equality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if(set1 == set2):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smtClean="0"/>
              <a:t>Inequality (not equal)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if(set1 != </a:t>
            </a:r>
            <a:r>
              <a:rPr lang="en-US" dirty="0">
                <a:latin typeface="Consolas" panose="020B0609020204030204" pitchFamily="49" charset="0"/>
              </a:rPr>
              <a:t>set2):</a:t>
            </a:r>
          </a:p>
          <a:p>
            <a:pPr marL="442912" lvl="2" indent="0">
              <a:buNone/>
            </a:pPr>
            <a:endParaRPr lang="en-US" dirty="0" smtClean="0"/>
          </a:p>
          <a:p>
            <a:r>
              <a:rPr lang="en-US" dirty="0" smtClean="0"/>
              <a:t>Disjoint (do not share an element)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0526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Sets</a:t>
            </a:r>
            <a:r>
              <a:rPr lang="en-US" dirty="0" smtClean="0"/>
              <a:t>: An Overview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When to use:</a:t>
            </a:r>
          </a:p>
          <a:p>
            <a:pPr lvl="1"/>
            <a:r>
              <a:rPr lang="en-US" sz="1800" dirty="0" smtClean="0"/>
              <a:t>You need a composite where </a:t>
            </a:r>
            <a:r>
              <a:rPr lang="en-US" sz="1800" b="1" dirty="0" smtClean="0"/>
              <a:t>elements are unique</a:t>
            </a:r>
            <a:r>
              <a:rPr lang="en-US" sz="1800" dirty="0" smtClean="0"/>
              <a:t> (not duplicates).</a:t>
            </a:r>
          </a:p>
          <a:p>
            <a:pPr lvl="1"/>
            <a:r>
              <a:rPr lang="en-US" sz="1800" dirty="0" smtClean="0"/>
              <a:t>Python: </a:t>
            </a:r>
            <a:r>
              <a:rPr lang="en-US" sz="1800" u="sng" dirty="0" smtClean="0"/>
              <a:t>adding an element that already exists will fail </a:t>
            </a:r>
            <a:r>
              <a:rPr lang="en-US" sz="1800" dirty="0" smtClean="0"/>
              <a:t>(no error)</a:t>
            </a:r>
          </a:p>
          <a:p>
            <a:r>
              <a:rPr lang="en-US" sz="2000" dirty="0" smtClean="0"/>
              <a:t>Another </a:t>
            </a:r>
            <a:r>
              <a:rPr lang="en-US" sz="2000" dirty="0" smtClean="0"/>
              <a:t>composite where the data can be accessed in different ways:</a:t>
            </a:r>
          </a:p>
          <a:p>
            <a:pPr lvl="1"/>
            <a:r>
              <a:rPr lang="en-US" sz="1800" dirty="0" smtClean="0"/>
              <a:t>individual elements,</a:t>
            </a:r>
          </a:p>
          <a:p>
            <a:pPr lvl="1"/>
            <a:r>
              <a:rPr lang="en-US" sz="1800" dirty="0" smtClean="0"/>
              <a:t>the entire collective </a:t>
            </a:r>
            <a:r>
              <a:rPr lang="en-US" sz="1800" dirty="0" smtClean="0"/>
              <a:t>entity </a:t>
            </a:r>
            <a:r>
              <a:rPr lang="en-US" sz="1800" b="1" dirty="0" smtClean="0">
                <a:solidFill>
                  <a:srgbClr val="FF0000"/>
                </a:solidFill>
              </a:rPr>
              <a:t>{ }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r>
              <a:rPr lang="en-US" sz="2000" b="1" dirty="0" smtClean="0"/>
              <a:t>Mutable</a:t>
            </a:r>
            <a:r>
              <a:rPr lang="en-US" sz="2000" dirty="0" smtClean="0"/>
              <a:t> like a list: </a:t>
            </a:r>
            <a:r>
              <a:rPr lang="en-US" sz="2000" u="sng" dirty="0" smtClean="0"/>
              <a:t>elements can change </a:t>
            </a:r>
            <a:r>
              <a:rPr lang="en-US" sz="2000" dirty="0" smtClean="0"/>
              <a:t>and elements are heterogeneous (don’t have to be the same type</a:t>
            </a:r>
            <a:r>
              <a:rPr lang="en-US" sz="2000" dirty="0" smtClean="0"/>
              <a:t>).</a:t>
            </a:r>
            <a:endParaRPr lang="en-US" sz="2000" dirty="0" smtClean="0"/>
          </a:p>
          <a:p>
            <a:r>
              <a:rPr lang="en-US" sz="2000" dirty="0" smtClean="0"/>
              <a:t>Associated operations are different from a list (likely because it’s not ordered) e.g. </a:t>
            </a:r>
            <a:r>
              <a:rPr lang="en-US" sz="2000" dirty="0" smtClean="0"/>
              <a:t>indexing, slicing, concatenation, repetition operations are not available.</a:t>
            </a:r>
            <a:endParaRPr lang="en-US" sz="2000" dirty="0" smtClean="0"/>
          </a:p>
          <a:p>
            <a:r>
              <a:rPr lang="en-US" sz="2000" dirty="0" smtClean="0"/>
              <a:t>Duplicates cannot be added.</a:t>
            </a:r>
          </a:p>
          <a:p>
            <a:pPr lvl="1"/>
            <a:r>
              <a:rPr lang="en-US" sz="1800" dirty="0" smtClean="0"/>
              <a:t>Attempting to do this via the ‘</a:t>
            </a:r>
            <a:r>
              <a:rPr lang="en-US" sz="1800" dirty="0" smtClean="0">
                <a:latin typeface="Consolas" panose="020B0609020204030204" pitchFamily="49" charset="0"/>
              </a:rPr>
              <a:t>add</a:t>
            </a:r>
            <a:r>
              <a:rPr lang="en-US" sz="1800" dirty="0" smtClean="0"/>
              <a:t>’ method will not add the duplicate element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 smtClean="0"/>
              <a:t>In this way it provides an automatic form of error prevention (should the data being modeled not allow for duplicates e.g. students in a university).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783126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Intersection (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⋂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)</a:t>
                </a:r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t="-24706" b="-411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{1,2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set3 = set1 &amp; </a:t>
            </a:r>
            <a:r>
              <a:rPr lang="en-CA" dirty="0" smtClean="0">
                <a:latin typeface="Consolas" panose="020B0609020204030204" pitchFamily="49" charset="0"/>
              </a:rPr>
              <a:t>set2</a:t>
            </a:r>
          </a:p>
          <a:p>
            <a:pPr marL="442912" lvl="2" indent="0">
              <a:buNone/>
            </a:pP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3166" y="1100138"/>
            <a:ext cx="3313233" cy="66821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1004674" y="4334821"/>
            <a:ext cx="3828422" cy="41198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dirty="0" smtClean="0"/>
              <a:t>Image: Richard Zhao, Jonathan Hudson</a:t>
            </a:r>
            <a:endParaRPr lang="en-CA" dirty="0" smtClean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674" y="2258371"/>
            <a:ext cx="2752725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28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Union (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)</a:t>
                </a:r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t="-24706" b="-411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{1,2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set3 = set1 </a:t>
            </a:r>
            <a:r>
              <a:rPr lang="en-CA" dirty="0" smtClean="0">
                <a:latin typeface="Consolas" panose="020B0609020204030204" pitchFamily="49" charset="0"/>
              </a:rPr>
              <a:t>| set2</a:t>
            </a:r>
          </a:p>
          <a:p>
            <a:pPr marL="442912" lvl="2" indent="0">
              <a:buNone/>
            </a:pP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4674" y="4300614"/>
            <a:ext cx="3828422" cy="41198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dirty="0" smtClean="0"/>
              <a:t>Image: Richard Zhao, Jonathan Hudson</a:t>
            </a:r>
            <a:endParaRPr lang="en-CA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585"/>
          <a:stretch/>
        </p:blipFill>
        <p:spPr>
          <a:xfrm>
            <a:off x="4710544" y="1102957"/>
            <a:ext cx="2355273" cy="7447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674" y="2309889"/>
            <a:ext cx="268605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255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Symmetric Difference (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△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)</a:t>
                </a:r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t="-24706" b="-411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US" dirty="0"/>
              <a:t>The symmetric difference </a:t>
            </a:r>
            <a:r>
              <a:rPr lang="en-US" dirty="0" smtClean="0"/>
              <a:t>of Set1 and Set2 is </a:t>
            </a:r>
            <a:r>
              <a:rPr lang="en-US" dirty="0"/>
              <a:t>the set of elements which are in either of </a:t>
            </a:r>
            <a:r>
              <a:rPr lang="en-US" dirty="0" smtClean="0"/>
              <a:t>Set1 </a:t>
            </a:r>
            <a:r>
              <a:rPr lang="en-US" dirty="0"/>
              <a:t>and </a:t>
            </a:r>
            <a:r>
              <a:rPr lang="en-US" dirty="0" smtClean="0"/>
              <a:t>Set2, </a:t>
            </a:r>
            <a:r>
              <a:rPr lang="en-US" dirty="0"/>
              <a:t>but not in their intersection</a:t>
            </a:r>
            <a:r>
              <a:rPr lang="en-US" dirty="0" smtClean="0"/>
              <a:t>.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{1,2,3}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{3,4}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set3 </a:t>
            </a:r>
            <a:r>
              <a:rPr lang="en-CA" dirty="0">
                <a:latin typeface="Consolas" panose="020B0609020204030204" pitchFamily="49" charset="0"/>
              </a:rPr>
              <a:t>= set1 ^</a:t>
            </a:r>
            <a:r>
              <a:rPr lang="en-CA" dirty="0" smtClean="0">
                <a:latin typeface="Consolas" panose="020B0609020204030204" pitchFamily="49" charset="0"/>
              </a:rPr>
              <a:t> set2</a:t>
            </a:r>
          </a:p>
          <a:p>
            <a:pPr marL="442912" lvl="2" indent="0">
              <a:buNone/>
            </a:pP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7692" y="5769196"/>
            <a:ext cx="3828422" cy="41198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dirty="0" smtClean="0"/>
              <a:t>Image: Richard Zhao, Jonathan Hudson</a:t>
            </a:r>
            <a:endParaRPr lang="en-CA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164" y="3683221"/>
            <a:ext cx="2895600" cy="20859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4686" y="1888548"/>
            <a:ext cx="4539649" cy="79923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47115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Complement </a:t>
                </a:r>
                <a:r>
                  <a:rPr lang="en-US" sz="2800" dirty="0" smtClean="0">
                    <a:solidFill>
                      <a:srgbClr val="FF0000"/>
                    </a:solidFill>
                  </a:rPr>
                  <a:t>Difference (</a:t>
                </a:r>
                <a:r>
                  <a:rPr lang="en-US" sz="2800" dirty="0"/>
                  <a:t>B \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2800" dirty="0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p>
                    <m:r>
                      <a:rPr lang="en-US" sz="2800" dirty="0">
                        <a:latin typeface="Cambria Math" panose="02040503050406030204" pitchFamily="18" charset="0"/>
                      </a:rPr>
                      <m:t>⋂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B</a:t>
                </a:r>
                <a:r>
                  <a:rPr lang="en-US" sz="2800" dirty="0" smtClean="0">
                    <a:solidFill>
                      <a:srgbClr val="FF0000"/>
                    </a:solidFill>
                  </a:rPr>
                  <a:t>)</a:t>
                </a:r>
                <a:endParaRPr lang="en-CA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t="-52941" b="-6705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US" dirty="0" smtClean="0"/>
              <a:t>Set subtraction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{1,2,3}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{3,4}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set3 </a:t>
            </a:r>
            <a:r>
              <a:rPr lang="en-CA" dirty="0">
                <a:latin typeface="Consolas" panose="020B0609020204030204" pitchFamily="49" charset="0"/>
              </a:rPr>
              <a:t>= set1 </a:t>
            </a:r>
            <a:r>
              <a:rPr lang="en-CA" dirty="0" smtClean="0">
                <a:latin typeface="Consolas" panose="020B0609020204030204" pitchFamily="49" charset="0"/>
              </a:rPr>
              <a:t>- set2</a:t>
            </a:r>
          </a:p>
          <a:p>
            <a:pPr marL="442912" lvl="2" indent="0">
              <a:buNone/>
            </a:pP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7692" y="5769196"/>
            <a:ext cx="3828422" cy="41198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dirty="0" smtClean="0"/>
              <a:t>Image: Richard Zhao, Jonathan Hudson</a:t>
            </a:r>
            <a:endParaRPr lang="en-CA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2324" y="1550843"/>
            <a:ext cx="4026232" cy="76286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692" y="3784600"/>
            <a:ext cx="2752725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3371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Subset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{1,2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if(set1.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issubset</a:t>
            </a:r>
            <a:r>
              <a:rPr lang="en-CA" dirty="0">
                <a:latin typeface="Consolas" panose="020B0609020204030204" pitchFamily="49" charset="0"/>
              </a:rPr>
              <a:t>(set2</a:t>
            </a:r>
            <a:r>
              <a:rPr lang="en-CA" dirty="0" smtClean="0">
                <a:latin typeface="Consolas" panose="020B0609020204030204" pitchFamily="49" charset="0"/>
              </a:rPr>
              <a:t>)):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OR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if(set1 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&lt;=</a:t>
            </a:r>
            <a:r>
              <a:rPr lang="en-CA" dirty="0">
                <a:latin typeface="Consolas" panose="020B0609020204030204" pitchFamily="49" charset="0"/>
              </a:rPr>
              <a:t> set2):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538" y="1957286"/>
            <a:ext cx="3620066" cy="86373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549826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Superset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{1,2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if(set1.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issuperset</a:t>
            </a:r>
            <a:r>
              <a:rPr lang="en-CA" dirty="0" smtClean="0">
                <a:latin typeface="Consolas" panose="020B0609020204030204" pitchFamily="49" charset="0"/>
              </a:rPr>
              <a:t>(set2)):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OR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if(set1 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&gt;=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set2):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718" y="2010888"/>
            <a:ext cx="4027183" cy="8101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47259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Equality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{1,2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if(set1 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==</a:t>
            </a:r>
            <a:r>
              <a:rPr lang="en-CA" dirty="0">
                <a:latin typeface="Consolas" panose="020B0609020204030204" pitchFamily="49" charset="0"/>
              </a:rPr>
              <a:t> set2):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4351" y="2004100"/>
            <a:ext cx="5391562" cy="74882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244905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Inequality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{1,2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if(set1 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!=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set2):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498" y="1940973"/>
            <a:ext cx="4318028" cy="72440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1378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Proper Subset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{1,2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if((set1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&lt;=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set2</a:t>
            </a:r>
            <a:r>
              <a:rPr lang="en-US" dirty="0" smtClean="0">
                <a:latin typeface="Consolas" panose="020B0609020204030204" pitchFamily="49" charset="0"/>
              </a:rPr>
              <a:t>)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and</a:t>
            </a:r>
            <a:r>
              <a:rPr lang="en-US" dirty="0" smtClean="0">
                <a:latin typeface="Consolas" panose="020B0609020204030204" pitchFamily="49" charset="0"/>
              </a:rPr>
              <a:t> (set1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!=</a:t>
            </a:r>
            <a:r>
              <a:rPr lang="en-US" dirty="0" smtClean="0">
                <a:latin typeface="Consolas" panose="020B0609020204030204" pitchFamily="49" charset="0"/>
              </a:rPr>
              <a:t> set2)):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OR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f(set1 &lt; set2):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672" y="2866280"/>
            <a:ext cx="3803759" cy="6956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520" y="4828768"/>
            <a:ext cx="4030061" cy="74518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933645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Proper Superset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{1,2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if((set1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&gt;=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set2</a:t>
            </a:r>
            <a:r>
              <a:rPr lang="en-US" dirty="0" smtClean="0">
                <a:latin typeface="Consolas" panose="020B0609020204030204" pitchFamily="49" charset="0"/>
              </a:rPr>
              <a:t>)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and</a:t>
            </a:r>
            <a:r>
              <a:rPr lang="en-US" dirty="0" smtClean="0">
                <a:latin typeface="Consolas" panose="020B0609020204030204" pitchFamily="49" charset="0"/>
              </a:rPr>
              <a:t> (set1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!=</a:t>
            </a:r>
            <a:r>
              <a:rPr lang="en-US" dirty="0" smtClean="0">
                <a:latin typeface="Consolas" panose="020B0609020204030204" pitchFamily="49" charset="0"/>
              </a:rPr>
              <a:t> set2)):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OR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f(set1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&gt;</a:t>
            </a:r>
            <a:r>
              <a:rPr lang="en-US" dirty="0" smtClean="0">
                <a:latin typeface="Consolas" panose="020B0609020204030204" pitchFamily="49" charset="0"/>
              </a:rPr>
              <a:t> set2):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{1</a:t>
            </a:r>
            <a:r>
              <a:rPr lang="en-CA" dirty="0" smtClean="0">
                <a:latin typeface="Consolas" panose="020B0609020204030204" pitchFamily="49" charset="0"/>
              </a:rPr>
              <a:t>}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54884"/>
          <a:stretch/>
        </p:blipFill>
        <p:spPr>
          <a:xfrm>
            <a:off x="1041873" y="2842402"/>
            <a:ext cx="4381928" cy="762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58582"/>
          <a:stretch/>
        </p:blipFill>
        <p:spPr>
          <a:xfrm>
            <a:off x="1041873" y="4873557"/>
            <a:ext cx="4381930" cy="70039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3827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online example</a:t>
            </a:r>
            <a:r>
              <a:rPr lang="en-US" dirty="0"/>
              <a:t>: </a:t>
            </a:r>
            <a:r>
              <a:rPr lang="en-US" dirty="0">
                <a:latin typeface="Consolas" panose="020B0609020204030204" pitchFamily="49" charset="0"/>
              </a:rPr>
              <a:t>2set_operations.py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smtClean="0"/>
              <a:t>Operations covered in the example: </a:t>
            </a:r>
            <a:r>
              <a:rPr lang="en-US" dirty="0"/>
              <a:t>creating a set, iterating, adding, discarding, remove, popping, updating, iterating/creating a set dynamically, </a:t>
            </a:r>
            <a:r>
              <a:rPr lang="en-US" dirty="0" smtClean="0"/>
              <a:t>membership</a:t>
            </a:r>
          </a:p>
          <a:p>
            <a:r>
              <a:rPr lang="en-US" dirty="0" smtClean="0"/>
              <a:t>Invalid set operations (not operations in mathematical sets): concatenation, repetition.</a:t>
            </a: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501337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Disjoint Sets</a:t>
            </a:r>
            <a:r>
              <a:rPr lang="en-US" dirty="0" smtClean="0">
                <a:solidFill>
                  <a:schemeClr val="tx1"/>
                </a:solidFill>
              </a:rPr>
              <a:t> (Do Not Share Elements)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{1,2}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{2}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if(set1.isdisjoint(set2)):</a:t>
            </a: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 = {1,2}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{3}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50172"/>
          <a:stretch/>
        </p:blipFill>
        <p:spPr>
          <a:xfrm>
            <a:off x="1017146" y="2291067"/>
            <a:ext cx="6179838" cy="73423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t="50206"/>
          <a:stretch/>
        </p:blipFill>
        <p:spPr>
          <a:xfrm>
            <a:off x="1017146" y="4013453"/>
            <a:ext cx="6179838" cy="73372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333637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The Composites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simple types covered thus far (int, float, bool) are all immutable.</a:t>
            </a:r>
          </a:p>
          <a:p>
            <a:pPr lvl="1"/>
            <a:r>
              <a:rPr lang="en-US" dirty="0" smtClean="0"/>
              <a:t>The final composite type (classes) is significantly different so it’s covered separately (introduced at the end of the term and covered in depth in the next course).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74808"/>
              </p:ext>
            </p:extLst>
          </p:nvPr>
        </p:nvGraphicFramePr>
        <p:xfrm>
          <a:off x="465138" y="1100138"/>
          <a:ext cx="8132762" cy="3332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72"/>
                <a:gridCol w="901521"/>
                <a:gridCol w="734096"/>
                <a:gridCol w="1571222"/>
                <a:gridCol w="1339403"/>
                <a:gridCol w="945125"/>
                <a:gridCol w="1161823"/>
              </a:tblGrid>
              <a:tr h="634178">
                <a:tc>
                  <a:txBody>
                    <a:bodyPr/>
                    <a:lstStyle/>
                    <a:p>
                      <a:endParaRPr lang="en-CA" sz="16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String</a:t>
                      </a:r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List</a:t>
                      </a:r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Array</a:t>
                      </a:r>
                      <a:r>
                        <a:rPr lang="en-US" sz="1600" baseline="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 </a:t>
                      </a:r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Dictionary</a:t>
                      </a:r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Tuple</a:t>
                      </a:r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Set</a:t>
                      </a:r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9316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 of creation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""</a:t>
                      </a:r>
                      <a:endParaRPr lang="en-CA" sz="14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[]</a:t>
                      </a:r>
                      <a:endParaRPr lang="en-CA" sz="14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numpy</a:t>
                      </a:r>
                      <a:r>
                        <a:rPr lang="en-US" sz="1400" baseline="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.array() or np.array()</a:t>
                      </a:r>
                      <a:endParaRPr lang="en-CA" sz="14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{}</a:t>
                      </a:r>
                      <a:endParaRPr lang="en-CA" sz="14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()</a:t>
                      </a:r>
                      <a:endParaRPr lang="en-CA" sz="14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{}</a:t>
                      </a:r>
                      <a:endParaRPr lang="en-CA" sz="14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0164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 heterogeneous?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6742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Ordered and index able?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6742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Mutable</a:t>
                      </a:r>
                      <a:r>
                        <a:rPr lang="en-US" sz="14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CA" sz="1400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6742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Duplicates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allowed?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Keys=no, values=yes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0563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After This Section You Should Now Know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/>
              <a:t>Set operations: creating a set, iterating, adding, discarding, remove, popping, updating, checking for length, iterating/creating a set dynamically, membership</a:t>
            </a:r>
          </a:p>
          <a:p>
            <a:r>
              <a:rPr lang="en-US" dirty="0"/>
              <a:t>Operations from mathematical sets implemented in python: intersection, union, symmetric difference, complement difference, subset, superset, equality, inequality, proper subset, proper superset, disjoint sets.</a:t>
            </a:r>
            <a:endParaRPr lang="en-CA" dirty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Differences between the composite types covered thus far: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How to create (distinguish) between strings, lists, dictionaries, tuples, sets and arrays.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Which ones are mutable and which ones are immutable (you should know this for non-composites as well).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Which types are ordinal (elements have an ordered) and which ones can be indexed.</a:t>
            </a:r>
          </a:p>
        </p:txBody>
      </p:sp>
    </p:spTree>
    <p:extLst>
      <p:ext uri="{BB962C8B-B14F-4D97-AF65-F5344CB8AC3E}">
        <p14:creationId xmlns:p14="http://schemas.microsoft.com/office/powerpoint/2010/main" val="397473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After This Section You Should Now </a:t>
            </a:r>
            <a:r>
              <a:rPr lang="en-US" altLang="en-US" smtClean="0"/>
              <a:t>Know (2)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Differences between the composite types covered thus </a:t>
            </a:r>
            <a:r>
              <a:rPr lang="en-US" altLang="en-US" dirty="0" smtClean="0"/>
              <a:t>far (continued):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Which ones allow for duplicate elements.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Which ones can be heterogeneous (elements don’t have to all be of the same type).</a:t>
            </a:r>
          </a:p>
          <a:p>
            <a:endParaRPr lang="en-US" altLang="en-US" dirty="0" smtClean="0"/>
          </a:p>
          <a:p>
            <a:pPr lvl="1"/>
            <a:endParaRPr lang="en-US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30372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Set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Format:</a:t>
            </a:r>
          </a:p>
          <a:p>
            <a:pPr marL="452437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&lt;name&gt; = {</a:t>
            </a:r>
            <a:r>
              <a:rPr lang="en-US" dirty="0">
                <a:latin typeface="Consolas" panose="020B0609020204030204" pitchFamily="49" charset="0"/>
              </a:rPr>
              <a:t>&lt;</a:t>
            </a:r>
            <a:r>
              <a:rPr lang="en-US" i="1" dirty="0">
                <a:latin typeface="Consolas" panose="020B0609020204030204" pitchFamily="49" charset="0"/>
              </a:rPr>
              <a:t>element1</a:t>
            </a:r>
            <a:r>
              <a:rPr lang="en-US" dirty="0" smtClean="0">
                <a:latin typeface="Consolas" panose="020B0609020204030204" pitchFamily="49" charset="0"/>
              </a:rPr>
              <a:t>&gt;,</a:t>
            </a:r>
            <a:r>
              <a:rPr lang="en-US" dirty="0">
                <a:latin typeface="Consolas" panose="020B0609020204030204" pitchFamily="49" charset="0"/>
              </a:rPr>
              <a:t> &lt;</a:t>
            </a:r>
            <a:r>
              <a:rPr lang="en-US" i="1" dirty="0" smtClean="0">
                <a:latin typeface="Consolas" panose="020B0609020204030204" pitchFamily="49" charset="0"/>
              </a:rPr>
              <a:t>element2</a:t>
            </a:r>
            <a:r>
              <a:rPr lang="en-US" dirty="0" smtClean="0">
                <a:latin typeface="Consolas" panose="020B0609020204030204" pitchFamily="49" charset="0"/>
              </a:rPr>
              <a:t>&gt;,</a:t>
            </a:r>
            <a:r>
              <a:rPr lang="en-US" i="1" dirty="0" smtClean="0">
                <a:latin typeface="Consolas" panose="020B0609020204030204" pitchFamily="49" charset="0"/>
              </a:rPr>
              <a:t>...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&lt;</a:t>
            </a:r>
            <a:r>
              <a:rPr lang="en-US" i="1" dirty="0" smtClean="0">
                <a:latin typeface="Consolas" panose="020B0609020204030204" pitchFamily="49" charset="0"/>
              </a:rPr>
              <a:t>element n</a:t>
            </a:r>
            <a:r>
              <a:rPr lang="en-US" dirty="0" smtClean="0">
                <a:latin typeface="Consolas" panose="020B0609020204030204" pitchFamily="49" charset="0"/>
              </a:rPr>
              <a:t>&gt;,}}</a:t>
            </a:r>
            <a:endParaRPr lang="en-US" dirty="0"/>
          </a:p>
          <a:p>
            <a:r>
              <a:rPr lang="en-US" b="1" dirty="0" smtClean="0"/>
              <a:t>Example: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cpsc231L01Set = {"</a:t>
            </a:r>
            <a:r>
              <a:rPr lang="en-US" dirty="0" err="1" smtClean="0">
                <a:latin typeface="Consolas" panose="020B0609020204030204" pitchFamily="49" charset="0"/>
              </a:rPr>
              <a:t>Humid</a:t>
            </a:r>
            <a:r>
              <a:rPr lang="en-US" dirty="0" err="1" smtClean="0">
                <a:latin typeface="Consolas" panose="020B0609020204030204" pitchFamily="49" charset="0"/>
              </a:rPr>
              <a:t>","Kin</a:t>
            </a:r>
            <a:r>
              <a:rPr lang="en-US" dirty="0" err="1" smtClean="0">
                <a:latin typeface="Consolas" panose="020B0609020204030204" pitchFamily="49" charset="0"/>
              </a:rPr>
              <a:t>","Wai</a:t>
            </a:r>
            <a:r>
              <a:rPr lang="en-US" dirty="0" smtClean="0">
                <a:latin typeface="Consolas" panose="020B0609020204030204" pitchFamily="49" charset="0"/>
              </a:rPr>
              <a:t>"}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 smtClean="0"/>
              <a:t>Note: this is not the same syntax as creating a dictionary!</a:t>
            </a:r>
          </a:p>
          <a:p>
            <a:pPr lvl="1"/>
            <a:r>
              <a:rPr lang="en-US" dirty="0" smtClean="0"/>
              <a:t>Recall: This latter type has a </a:t>
            </a:r>
            <a:r>
              <a:rPr lang="en-US" dirty="0" smtClean="0">
                <a:solidFill>
                  <a:srgbClr val="FF0000"/>
                </a:solidFill>
              </a:rPr>
              <a:t>key</a:t>
            </a:r>
            <a:r>
              <a:rPr lang="en-US" dirty="0" smtClean="0"/>
              <a:t> and pair for each element.</a:t>
            </a:r>
          </a:p>
          <a:p>
            <a:pPr marL="452437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cpsc231L01Dictionary = {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sz="1600" dirty="0"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smtClean="0">
                <a:solidFill>
                  <a:srgbClr val="0066FF"/>
                </a:solidFill>
                <a:latin typeface="Consolas" panose="020B0609020204030204" pitchFamily="49" charset="0"/>
              </a:rPr>
              <a:t>Humid"</a:t>
            </a:r>
            <a:r>
              <a:rPr lang="en-US" sz="1600" dirty="0" smtClean="0">
                <a:latin typeface="Consolas" panose="020B0609020204030204" pitchFamily="49" charset="0"/>
              </a:rPr>
              <a:t>,</a:t>
            </a:r>
            <a:endParaRPr lang="en-US" sz="1600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                 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r>
              <a:rPr lang="en-US" sz="1600" dirty="0" smtClean="0">
                <a:latin typeface="Consolas" panose="020B0609020204030204" pitchFamily="49" charset="0"/>
              </a:rPr>
              <a:t>:</a:t>
            </a:r>
            <a:r>
              <a:rPr lang="en-US" sz="1600" dirty="0" smtClean="0">
                <a:solidFill>
                  <a:srgbClr val="0066FF"/>
                </a:solidFill>
                <a:latin typeface="Consolas" panose="020B0609020204030204" pitchFamily="49" charset="0"/>
              </a:rPr>
              <a:t>“</a:t>
            </a:r>
            <a:r>
              <a:rPr lang="en-US" sz="1600" dirty="0" smtClean="0">
                <a:solidFill>
                  <a:srgbClr val="0066FF"/>
                </a:solidFill>
                <a:latin typeface="Consolas" panose="020B0609020204030204" pitchFamily="49" charset="0"/>
              </a:rPr>
              <a:t>Kin</a:t>
            </a:r>
            <a:r>
              <a:rPr lang="en-US" sz="1600" dirty="0" smtClean="0">
                <a:solidFill>
                  <a:srgbClr val="0066FF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smtClean="0">
                <a:latin typeface="Consolas" panose="020B0609020204030204" pitchFamily="49" charset="0"/>
              </a:rPr>
              <a:t>,</a:t>
            </a:r>
            <a:endParaRPr lang="en-US" sz="1600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                 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3</a:t>
            </a:r>
            <a:r>
              <a:rPr lang="en-US" sz="1600" dirty="0"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smtClean="0">
                <a:solidFill>
                  <a:srgbClr val="0066FF"/>
                </a:solidFill>
                <a:latin typeface="Consolas" panose="020B0609020204030204" pitchFamily="49" charset="0"/>
              </a:rPr>
              <a:t>Wai"</a:t>
            </a:r>
            <a:r>
              <a:rPr lang="en-US" sz="1600" dirty="0" smtClean="0">
                <a:latin typeface="Consolas" panose="020B0609020204030204" pitchFamily="49" charset="0"/>
              </a:rPr>
              <a:t>}</a:t>
            </a:r>
            <a:endParaRPr lang="en-US" sz="1600" dirty="0" smtClean="0">
              <a:latin typeface="Consolas" panose="020B0609020204030204" pitchFamily="49" charset="0"/>
            </a:endParaRPr>
          </a:p>
          <a:p>
            <a:r>
              <a:rPr lang="en-US" b="1" dirty="0"/>
              <a:t>Creating an empty set:</a:t>
            </a:r>
          </a:p>
          <a:p>
            <a:pPr lvl="1"/>
            <a:r>
              <a:rPr lang="en-US" dirty="0"/>
              <a:t>A function must be called: </a:t>
            </a:r>
            <a:r>
              <a:rPr lang="en-US" dirty="0">
                <a:latin typeface="Consolas" panose="020B0609020204030204" pitchFamily="49" charset="0"/>
              </a:rPr>
              <a:t>set()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aSet = set</a:t>
            </a:r>
            <a:r>
              <a:rPr lang="en-US" dirty="0" smtClean="0">
                <a:latin typeface="Consolas" panose="020B0609020204030204" pitchFamily="49" charset="0"/>
              </a:rPr>
              <a:t>()  </a:t>
            </a:r>
            <a:r>
              <a:rPr lang="en-US" b="1" dirty="0" smtClean="0">
                <a:latin typeface="Consolas" panose="020B0609020204030204" pitchFamily="49" charset="0"/>
              </a:rPr>
              <a:t>#</a:t>
            </a:r>
            <a:r>
              <a:rPr lang="en-US" b="1" dirty="0" err="1" smtClean="0">
                <a:latin typeface="Consolas" panose="020B0609020204030204" pitchFamily="49" charset="0"/>
              </a:rPr>
              <a:t>aSet</a:t>
            </a:r>
            <a:r>
              <a:rPr lang="en-US" b="1" dirty="0" smtClean="0">
                <a:latin typeface="Consolas" panose="020B0609020204030204" pitchFamily="49" charset="0"/>
              </a:rPr>
              <a:t> = {} Creates a dictionary not a set</a:t>
            </a:r>
            <a:endParaRPr lang="en-US" b="1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Note: the later examples occur after a set has already been created.</a:t>
            </a:r>
            <a:endParaRPr lang="en-US" dirty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CA" sz="1600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26450"/>
          <a:stretch/>
        </p:blipFill>
        <p:spPr>
          <a:xfrm>
            <a:off x="2881542" y="5199962"/>
            <a:ext cx="1549985" cy="220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308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Adding</a:t>
            </a:r>
            <a:r>
              <a:rPr lang="en-US" dirty="0" smtClean="0"/>
              <a:t> New Elements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 elements one at a time.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set1 = set()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set1.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add</a:t>
            </a:r>
            <a:r>
              <a:rPr lang="en-CA" dirty="0" smtClean="0">
                <a:latin typeface="Consolas" panose="020B0609020204030204" pitchFamily="49" charset="0"/>
              </a:rPr>
              <a:t>("</a:t>
            </a:r>
            <a:r>
              <a:rPr lang="en-CA" dirty="0">
                <a:latin typeface="Consolas" panose="020B0609020204030204" pitchFamily="49" charset="0"/>
              </a:rPr>
              <a:t>1")</a:t>
            </a: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set1.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add</a:t>
            </a:r>
            <a:r>
              <a:rPr lang="en-CA" dirty="0" smtClean="0">
                <a:latin typeface="Consolas" panose="020B0609020204030204" pitchFamily="49" charset="0"/>
              </a:rPr>
              <a:t>(True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set1.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add</a:t>
            </a:r>
            <a:r>
              <a:rPr lang="en-CA" dirty="0">
                <a:latin typeface="Consolas" panose="020B0609020204030204" pitchFamily="49" charset="0"/>
              </a:rPr>
              <a:t>(2)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set1.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add</a:t>
            </a:r>
            <a:r>
              <a:rPr lang="en-CA" dirty="0">
                <a:latin typeface="Consolas" panose="020B0609020204030204" pitchFamily="49" charset="0"/>
              </a:rPr>
              <a:t>(3)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set1.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add</a:t>
            </a:r>
            <a:r>
              <a:rPr lang="en-CA" dirty="0">
                <a:latin typeface="Consolas" panose="020B0609020204030204" pitchFamily="49" charset="0"/>
              </a:rPr>
              <a:t>(3</a:t>
            </a:r>
            <a:r>
              <a:rPr lang="en-CA" dirty="0" smtClean="0">
                <a:latin typeface="Consolas" panose="020B0609020204030204" pitchFamily="49" charset="0"/>
              </a:rPr>
              <a:t>)  </a:t>
            </a:r>
            <a:r>
              <a:rPr lang="en-CA" b="1" dirty="0" smtClean="0">
                <a:latin typeface="Consolas" panose="020B0609020204030204" pitchFamily="49" charset="0"/>
              </a:rPr>
              <a:t>#Duplicate not added.</a:t>
            </a:r>
            <a:endParaRPr lang="en-CA" b="1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132" y="3227944"/>
            <a:ext cx="1300198" cy="4478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8132" y="3784600"/>
            <a:ext cx="1402250" cy="37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102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Iterating</a:t>
            </a:r>
            <a:r>
              <a:rPr lang="en-US" dirty="0" smtClean="0"/>
              <a:t> Through A Set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for 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element</a:t>
            </a:r>
            <a:r>
              <a:rPr lang="en-CA" dirty="0">
                <a:latin typeface="Consolas" panose="020B0609020204030204" pitchFamily="49" charset="0"/>
              </a:rPr>
              <a:t> in set1:</a:t>
            </a: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    print(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element</a:t>
            </a:r>
            <a:r>
              <a:rPr lang="en-CA" dirty="0" smtClean="0">
                <a:latin typeface="Consolas" panose="020B0609020204030204" pitchFamily="49" charset="0"/>
              </a:rPr>
              <a:t>,end</a:t>
            </a:r>
            <a:r>
              <a:rPr lang="en-CA" dirty="0">
                <a:latin typeface="Consolas" panose="020B0609020204030204" pitchFamily="49" charset="0"/>
              </a:rPr>
              <a:t>=" </a:t>
            </a:r>
            <a:r>
              <a:rPr lang="en-CA" dirty="0" smtClean="0">
                <a:latin typeface="Consolas" panose="020B0609020204030204" pitchFamily="49" charset="0"/>
              </a:rPr>
              <a:t>")</a:t>
            </a: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957" y="1659185"/>
            <a:ext cx="1735282" cy="3899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004" y="2246657"/>
            <a:ext cx="1428750" cy="13239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12239" y="1659185"/>
            <a:ext cx="2500416" cy="389951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/>
              <a:t>Recall: it is not ordered</a:t>
            </a:r>
            <a:endParaRPr lang="en-CA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35404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Discarding</a:t>
            </a:r>
            <a:r>
              <a:rPr lang="en-US" dirty="0" smtClean="0"/>
              <a:t> (A Single) Specified Element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{"Red","Blue","Green</a:t>
            </a:r>
            <a:r>
              <a:rPr lang="en-CA" dirty="0" smtClean="0">
                <a:latin typeface="Consolas" panose="020B0609020204030204" pitchFamily="49" charset="0"/>
              </a:rPr>
              <a:t>"}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set2.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discard</a:t>
            </a:r>
            <a:r>
              <a:rPr lang="en-CA" dirty="0">
                <a:latin typeface="Consolas" panose="020B0609020204030204" pitchFamily="49" charset="0"/>
              </a:rPr>
              <a:t>("Red</a:t>
            </a:r>
            <a:r>
              <a:rPr lang="en-CA" dirty="0" smtClean="0">
                <a:latin typeface="Consolas" panose="020B0609020204030204" pitchFamily="49" charset="0"/>
              </a:rPr>
              <a:t>")</a:t>
            </a:r>
          </a:p>
          <a:p>
            <a:pPr lvl="1"/>
            <a:endParaRPr lang="en-US" dirty="0">
              <a:cs typeface="Calibri" panose="020F0502020204030204" pitchFamily="34" charset="0"/>
            </a:endParaRP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Nothing is discarded if the </a:t>
            </a:r>
            <a:r>
              <a:rPr lang="en-US" b="1" dirty="0" smtClean="0">
                <a:cs typeface="Calibri" panose="020F0502020204030204" pitchFamily="34" charset="0"/>
              </a:rPr>
              <a:t>element is not already in the </a:t>
            </a:r>
            <a:r>
              <a:rPr lang="en-US" b="1" dirty="0" smtClean="0">
                <a:cs typeface="Calibri" panose="020F0502020204030204" pitchFamily="34" charset="0"/>
              </a:rPr>
              <a:t>set</a:t>
            </a:r>
          </a:p>
          <a:p>
            <a:pPr marL="452437" lvl="2" indent="0">
              <a:buNone/>
            </a:pPr>
            <a:r>
              <a:rPr lang="en-CA" dirty="0">
                <a:latin typeface="Consolas" panose="020B0609020204030204" pitchFamily="49" charset="0"/>
                <a:cs typeface="Calibri" panose="020F0502020204030204" pitchFamily="34" charset="0"/>
              </a:rPr>
              <a:t>set2.discard("</a:t>
            </a:r>
            <a:r>
              <a:rPr lang="en-CA" b="1" dirty="0" err="1">
                <a:latin typeface="Consolas" panose="020B0609020204030204" pitchFamily="49" charset="0"/>
                <a:cs typeface="Calibri" panose="020F0502020204030204" pitchFamily="34" charset="0"/>
              </a:rPr>
              <a:t>Orchre</a:t>
            </a:r>
            <a:r>
              <a:rPr lang="en-CA" dirty="0">
                <a:latin typeface="Consolas" panose="020B0609020204030204" pitchFamily="49" charset="0"/>
                <a:cs typeface="Calibri" panose="020F0502020204030204" pitchFamily="34" charset="0"/>
              </a:rPr>
              <a:t>")</a:t>
            </a:r>
            <a:endParaRPr lang="en-CA" dirty="0">
              <a:latin typeface="Consolas" panose="020B0609020204030204" pitchFamily="49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5464" y="2521314"/>
            <a:ext cx="2248584" cy="42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59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Removing</a:t>
            </a:r>
            <a:r>
              <a:rPr lang="en-US" dirty="0" smtClean="0"/>
              <a:t> (A Single) Specified Element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set2 = {"Red","Blue","Green</a:t>
            </a:r>
            <a:r>
              <a:rPr lang="en-CA" dirty="0" smtClean="0">
                <a:latin typeface="Consolas" panose="020B0609020204030204" pitchFamily="49" charset="0"/>
              </a:rPr>
              <a:t>"}</a:t>
            </a: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set2.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remove</a:t>
            </a:r>
            <a:r>
              <a:rPr lang="en-CA" dirty="0" smtClean="0">
                <a:latin typeface="Consolas" panose="020B0609020204030204" pitchFamily="49" charset="0"/>
              </a:rPr>
              <a:t>("</a:t>
            </a:r>
            <a:r>
              <a:rPr lang="en-CA" dirty="0">
                <a:latin typeface="Consolas" panose="020B0609020204030204" pitchFamily="49" charset="0"/>
              </a:rPr>
              <a:t>Red</a:t>
            </a:r>
            <a:r>
              <a:rPr lang="en-CA" dirty="0" smtClean="0">
                <a:latin typeface="Consolas" panose="020B0609020204030204" pitchFamily="49" charset="0"/>
              </a:rPr>
              <a:t>")</a:t>
            </a:r>
          </a:p>
          <a:p>
            <a:pPr lvl="1"/>
            <a:endParaRPr lang="en-US" dirty="0">
              <a:cs typeface="Calibri" panose="020F0502020204030204" pitchFamily="34" charset="0"/>
            </a:endParaRP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Runtime error results if the element is not already in the set</a:t>
            </a:r>
          </a:p>
          <a:p>
            <a:pPr marL="452437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set2.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remove</a:t>
            </a:r>
            <a:r>
              <a:rPr lang="en-CA" dirty="0">
                <a:latin typeface="Consolas" panose="020B0609020204030204" pitchFamily="49" charset="0"/>
              </a:rPr>
              <a:t>("</a:t>
            </a:r>
            <a:r>
              <a:rPr lang="en-CA" dirty="0" err="1" smtClean="0">
                <a:latin typeface="Consolas" panose="020B0609020204030204" pitchFamily="49" charset="0"/>
              </a:rPr>
              <a:t>Orcher</a:t>
            </a:r>
            <a:r>
              <a:rPr lang="en-CA" dirty="0" smtClean="0">
                <a:latin typeface="Consolas" panose="020B0609020204030204" pitchFamily="49" charset="0"/>
              </a:rPr>
              <a:t> jelly")</a:t>
            </a:r>
            <a:endParaRPr lang="en-CA" dirty="0">
              <a:latin typeface="Consolas" panose="020B0609020204030204" pitchFamily="49" charset="0"/>
            </a:endParaRPr>
          </a:p>
          <a:p>
            <a:pPr lvl="1"/>
            <a:endParaRPr lang="en-CA" dirty="0"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0090" y="2853770"/>
            <a:ext cx="3579033" cy="33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695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Popping</a:t>
            </a:r>
            <a:r>
              <a:rPr lang="en-US" sz="2800" dirty="0" smtClean="0"/>
              <a:t> (Discard) An Element</a:t>
            </a:r>
            <a:r>
              <a:rPr lang="en-US" sz="2800" dirty="0"/>
              <a:t> (</a:t>
            </a:r>
            <a:r>
              <a:rPr lang="en-US" sz="2800" dirty="0" smtClean="0"/>
              <a:t>Randomly </a:t>
            </a:r>
            <a:r>
              <a:rPr lang="en-US" sz="2800" dirty="0"/>
              <a:t>Determined)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set2 = {"</a:t>
            </a:r>
            <a:r>
              <a:rPr lang="en-US" dirty="0" err="1">
                <a:latin typeface="Consolas" panose="020B0609020204030204" pitchFamily="49" charset="0"/>
              </a:rPr>
              <a:t>Red","Blue","Green</a:t>
            </a:r>
            <a:r>
              <a:rPr lang="en-US" dirty="0" smtClean="0">
                <a:latin typeface="Consolas" panose="020B0609020204030204" pitchFamily="49" charset="0"/>
              </a:rPr>
              <a:t>"}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set2.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pop</a:t>
            </a:r>
            <a:r>
              <a:rPr lang="en-US" dirty="0">
                <a:latin typeface="Consolas" panose="020B0609020204030204" pitchFamily="49" charset="0"/>
              </a:rPr>
              <a:t>() </a:t>
            </a:r>
            <a:r>
              <a:rPr lang="en-US" b="1" dirty="0">
                <a:latin typeface="Consolas" panose="020B0609020204030204" pitchFamily="49" charset="0"/>
              </a:rPr>
              <a:t>#Run multiple times and </a:t>
            </a:r>
            <a:r>
              <a:rPr lang="en-US" b="1" dirty="0" smtClean="0">
                <a:latin typeface="Consolas" panose="020B0609020204030204" pitchFamily="49" charset="0"/>
              </a:rPr>
              <a:t>different </a:t>
            </a:r>
            <a:r>
              <a:rPr lang="en-US" b="1" dirty="0">
                <a:latin typeface="Consolas" panose="020B0609020204030204" pitchFamily="49" charset="0"/>
              </a:rPr>
              <a:t>element removed</a:t>
            </a:r>
            <a:endParaRPr lang="en-CA" b="1" dirty="0"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829" y="1824496"/>
            <a:ext cx="6037885" cy="8078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829" y="2971688"/>
            <a:ext cx="6009537" cy="7795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829" y="4093808"/>
            <a:ext cx="5910326" cy="76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869988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63771</TotalTime>
  <Pages>8</Pages>
  <Words>1516</Words>
  <Application>Microsoft Office PowerPoint</Application>
  <PresentationFormat>On-screen Show (4:3)</PresentationFormat>
  <Paragraphs>276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ＭＳ Ｐゴシック</vt:lpstr>
      <vt:lpstr>Arial</vt:lpstr>
      <vt:lpstr>Calibri</vt:lpstr>
      <vt:lpstr>Cambria Math</vt:lpstr>
      <vt:lpstr>Consolas</vt:lpstr>
      <vt:lpstr>Courier New</vt:lpstr>
      <vt:lpstr>Garamond</vt:lpstr>
      <vt:lpstr>Times New Roman</vt:lpstr>
      <vt:lpstr>Wingdings</vt:lpstr>
      <vt:lpstr>evaluation_intro</vt:lpstr>
      <vt:lpstr>Composites, Sets: Part 5</vt:lpstr>
      <vt:lpstr>Sets: An Overview</vt:lpstr>
      <vt:lpstr>Set Operations</vt:lpstr>
      <vt:lpstr>Creating A Set</vt:lpstr>
      <vt:lpstr>Adding New Elements</vt:lpstr>
      <vt:lpstr>Iterating Through A Set</vt:lpstr>
      <vt:lpstr>Discarding (A Single) Specified Element</vt:lpstr>
      <vt:lpstr>Removing (A Single) Specified Element</vt:lpstr>
      <vt:lpstr>Popping (Discard) An Element (Randomly Determined)</vt:lpstr>
      <vt:lpstr>Discarding (A Single) Element</vt:lpstr>
      <vt:lpstr>Checking Length</vt:lpstr>
      <vt:lpstr>Updating A Set (Adding One Set To Another)</vt:lpstr>
      <vt:lpstr>Iterating And Dynamically Creating New Elements</vt:lpstr>
      <vt:lpstr>Checking For Membership (Using The ‘In’ Operator)</vt:lpstr>
      <vt:lpstr>Terminology: Subset Vs. Proper Subset</vt:lpstr>
      <vt:lpstr>Why Use Python Sets?</vt:lpstr>
      <vt:lpstr>Set Operations</vt:lpstr>
      <vt:lpstr>Terminology: Superset Vs. Proper Superset</vt:lpstr>
      <vt:lpstr>Other Set Comparisions</vt:lpstr>
      <vt:lpstr>Intersection (A⋂B)</vt:lpstr>
      <vt:lpstr>Union (A∪B)</vt:lpstr>
      <vt:lpstr>Symmetric Difference (A△B)</vt:lpstr>
      <vt:lpstr>Complement Difference (B \ A A^C⋂ B)</vt:lpstr>
      <vt:lpstr>Subset</vt:lpstr>
      <vt:lpstr>Superset</vt:lpstr>
      <vt:lpstr>Equality</vt:lpstr>
      <vt:lpstr>Inequality</vt:lpstr>
      <vt:lpstr>Proper Subset</vt:lpstr>
      <vt:lpstr>Proper Superset</vt:lpstr>
      <vt:lpstr>Disjoint Sets (Do Not Share Elements)</vt:lpstr>
      <vt:lpstr>Review Of The Composites</vt:lpstr>
      <vt:lpstr>After This Section You Should Now Know</vt:lpstr>
      <vt:lpstr>After This Section You Should Now Know (2)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sets</dc:title>
  <dc:subject>Introduction to Programming for Computer Science Majors</dc:subject>
  <dc:creator>James Tam</dc:creator>
  <cp:keywords>sets;unordered data;unique data</cp:keywords>
  <cp:lastModifiedBy>James Tam</cp:lastModifiedBy>
  <cp:revision>4052</cp:revision>
  <cp:lastPrinted>2014-08-25T22:49:30Z</cp:lastPrinted>
  <dcterms:created xsi:type="dcterms:W3CDTF">1995-08-18T10:27:02Z</dcterms:created>
  <dcterms:modified xsi:type="dcterms:W3CDTF">2025-10-26T07:19:59Z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