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3"/>
  </p:notesMasterIdLst>
  <p:handoutMasterIdLst>
    <p:handoutMasterId r:id="rId54"/>
  </p:handoutMasterIdLst>
  <p:sldIdLst>
    <p:sldId id="1170" r:id="rId2"/>
    <p:sldId id="1212" r:id="rId3"/>
    <p:sldId id="1213" r:id="rId4"/>
    <p:sldId id="1214" r:id="rId5"/>
    <p:sldId id="1215" r:id="rId6"/>
    <p:sldId id="1216" r:id="rId7"/>
    <p:sldId id="1217" r:id="rId8"/>
    <p:sldId id="1218" r:id="rId9"/>
    <p:sldId id="1219" r:id="rId10"/>
    <p:sldId id="1220" r:id="rId11"/>
    <p:sldId id="1221" r:id="rId12"/>
    <p:sldId id="1222" r:id="rId13"/>
    <p:sldId id="1223" r:id="rId14"/>
    <p:sldId id="1224" r:id="rId15"/>
    <p:sldId id="1200" r:id="rId16"/>
    <p:sldId id="1201" r:id="rId17"/>
    <p:sldId id="1210" r:id="rId18"/>
    <p:sldId id="1211" r:id="rId19"/>
    <p:sldId id="1202" r:id="rId20"/>
    <p:sldId id="1225" r:id="rId21"/>
    <p:sldId id="1226" r:id="rId22"/>
    <p:sldId id="1227" r:id="rId23"/>
    <p:sldId id="1228" r:id="rId24"/>
    <p:sldId id="1229" r:id="rId25"/>
    <p:sldId id="1230" r:id="rId26"/>
    <p:sldId id="1232" r:id="rId27"/>
    <p:sldId id="1233" r:id="rId28"/>
    <p:sldId id="1234" r:id="rId29"/>
    <p:sldId id="1236" r:id="rId30"/>
    <p:sldId id="1237" r:id="rId31"/>
    <p:sldId id="1239" r:id="rId32"/>
    <p:sldId id="1238" r:id="rId33"/>
    <p:sldId id="1235" r:id="rId34"/>
    <p:sldId id="1204" r:id="rId35"/>
    <p:sldId id="1205" r:id="rId36"/>
    <p:sldId id="1206" r:id="rId37"/>
    <p:sldId id="1209" r:id="rId38"/>
    <p:sldId id="1190" r:id="rId39"/>
    <p:sldId id="1191" r:id="rId40"/>
    <p:sldId id="1192" r:id="rId41"/>
    <p:sldId id="1193" r:id="rId42"/>
    <p:sldId id="1194" r:id="rId43"/>
    <p:sldId id="1240" r:id="rId44"/>
    <p:sldId id="1195" r:id="rId45"/>
    <p:sldId id="1196" r:id="rId46"/>
    <p:sldId id="1197" r:id="rId47"/>
    <p:sldId id="1198" r:id="rId48"/>
    <p:sldId id="1199" r:id="rId49"/>
    <p:sldId id="1203" r:id="rId50"/>
    <p:sldId id="1188" r:id="rId51"/>
    <p:sldId id="1084" r:id="rId5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1B6486A2-E781-44C2-B7EE-87889CDB0272}">
          <p14:sldIdLst>
            <p14:sldId id="1170"/>
          </p14:sldIdLst>
        </p14:section>
        <p14:section name="Review" id="{E23177C9-A5E5-496E-AD8B-65B1F060D5B5}">
          <p14:sldIdLst>
            <p14:sldId id="1212"/>
            <p14:sldId id="1213"/>
            <p14:sldId id="1214"/>
            <p14:sldId id="1215"/>
            <p14:sldId id="1216"/>
            <p14:sldId id="1217"/>
            <p14:sldId id="1218"/>
          </p14:sldIdLst>
        </p14:section>
        <p14:section name="Lists" id="{C4EB9043-AE6E-482F-9A65-1F54A2F8EC06}">
          <p14:sldIdLst>
            <p14:sldId id="1219"/>
            <p14:sldId id="1220"/>
            <p14:sldId id="1221"/>
            <p14:sldId id="1222"/>
            <p14:sldId id="1223"/>
            <p14:sldId id="1224"/>
            <p14:sldId id="1200"/>
            <p14:sldId id="1201"/>
            <p14:sldId id="1210"/>
            <p14:sldId id="1211"/>
            <p14:sldId id="1202"/>
            <p14:sldId id="1225"/>
            <p14:sldId id="1226"/>
            <p14:sldId id="1227"/>
            <p14:sldId id="1228"/>
            <p14:sldId id="1229"/>
            <p14:sldId id="1230"/>
            <p14:sldId id="1232"/>
            <p14:sldId id="1233"/>
            <p14:sldId id="1234"/>
            <p14:sldId id="1236"/>
            <p14:sldId id="1237"/>
            <p14:sldId id="1239"/>
            <p14:sldId id="1238"/>
            <p14:sldId id="1235"/>
            <p14:sldId id="1204"/>
            <p14:sldId id="1205"/>
            <p14:sldId id="1206"/>
            <p14:sldId id="1209"/>
            <p14:sldId id="1190"/>
            <p14:sldId id="1191"/>
            <p14:sldId id="1192"/>
            <p14:sldId id="1193"/>
            <p14:sldId id="1194"/>
            <p14:sldId id="1240"/>
            <p14:sldId id="1195"/>
            <p14:sldId id="1196"/>
            <p14:sldId id="1197"/>
            <p14:sldId id="1198"/>
            <p14:sldId id="1199"/>
            <p14:sldId id="1203"/>
            <p14:sldId id="1188"/>
            <p14:sldId id="10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3245"/>
    <a:srgbClr val="0066FF"/>
    <a:srgbClr val="FFFFFF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9" autoAdjust="0"/>
    <p:restoredTop sz="85768" autoAdjust="0"/>
  </p:normalViewPr>
  <p:slideViewPr>
    <p:cSldViewPr snapToGrid="0">
      <p:cViewPr varScale="1">
        <p:scale>
          <a:sx n="85" d="100"/>
          <a:sy n="85" d="100"/>
        </p:scale>
        <p:origin x="15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324" y="9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Composites: lists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8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6733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Determine what's a reference vs. an actual composite type and talk about the issues e.g., objects are actually references to objects</a:t>
            </a: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21018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6034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5010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7033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09880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r>
              <a:rPr lang="en-US" altLang="en-US" dirty="0" smtClean="0"/>
              <a:t>First for loop creates each row of the list from column 0 to COLUMNS-1 with each element set to zero</a:t>
            </a:r>
          </a:p>
          <a:p>
            <a:pPr>
              <a:buFontTx/>
              <a:buChar char="•"/>
            </a:pPr>
            <a:r>
              <a:rPr lang="en-US" altLang="en-US" dirty="0" smtClean="0"/>
              <a:t>The second for loop determines how many rows that the list will contain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778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CA" altLang="en-US" dirty="0" smtClean="0"/>
              <a:t>012</a:t>
            </a:r>
          </a:p>
          <a:p>
            <a:r>
              <a:rPr lang="en-CA" altLang="en-US" dirty="0" smtClean="0"/>
              <a:t>123</a:t>
            </a:r>
          </a:p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8153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95350" indent="-209550">
              <a:buFont typeface="Courier New" panose="02070309020205020404" pitchFamily="49" charset="0"/>
              <a:buChar char="o"/>
              <a:defRPr/>
            </a:lvl4pPr>
            <a:lvl5pPr marL="1077913" indent="-174625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w3schools.com/python/python_lists_methods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Composites</a:t>
            </a:r>
            <a:r>
              <a:rPr lang="en-US" altLang="en-US" sz="3600" dirty="0">
                <a:ea typeface="ＭＳ Ｐゴシック" panose="020B0600070205080204" pitchFamily="34" charset="-128"/>
              </a:rPr>
              <a:t>:</a:t>
            </a:r>
            <a:r>
              <a:rPr lang="en-US" altLang="en-US" sz="3600" dirty="0" smtClean="0">
                <a:ea typeface="ＭＳ Ｐゴシック" panose="020B0600070205080204" pitchFamily="34" charset="-128"/>
              </a:rPr>
              <a:t> Lists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3047630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Some list methods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CA" sz="2400" dirty="0" smtClean="0"/>
              <a:t>When </a:t>
            </a:r>
            <a:r>
              <a:rPr lang="en-CA" sz="2400" dirty="0"/>
              <a:t>to use multi-dimensional </a:t>
            </a:r>
            <a:r>
              <a:rPr lang="en-CA" sz="2400" dirty="0" smtClean="0"/>
              <a:t>lists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sz="2400" dirty="0" smtClean="0"/>
              <a:t>Creating </a:t>
            </a:r>
            <a:r>
              <a:rPr lang="en-US" sz="2400" dirty="0"/>
              <a:t>2D lists </a:t>
            </a:r>
            <a:endParaRPr lang="en-US" sz="2400" dirty="0" smtClean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sz="2400" dirty="0" smtClean="0"/>
              <a:t>How </a:t>
            </a:r>
            <a:r>
              <a:rPr lang="en-US" sz="2400" dirty="0"/>
              <a:t>to access a 2D list and its </a:t>
            </a:r>
            <a:r>
              <a:rPr lang="en-US" sz="2400" dirty="0" smtClean="0"/>
              <a:t>parts</a:t>
            </a:r>
            <a:endParaRPr lang="en-CA" sz="2400" dirty="0" smtClean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sz="2400" dirty="0" smtClean="0"/>
              <a:t>Basic </a:t>
            </a:r>
            <a:r>
              <a:rPr lang="en-US" sz="2400" dirty="0"/>
              <a:t>2D list operations: display, accessing parts, copying the </a:t>
            </a:r>
            <a:r>
              <a:rPr lang="en-US" sz="2400" dirty="0" smtClean="0"/>
              <a:t>list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sz="2400" dirty="0" smtClean="0"/>
              <a:t>Using </a:t>
            </a:r>
            <a:r>
              <a:rPr lang="en-US" sz="2400" dirty="0"/>
              <a:t>named constants to stay within list </a:t>
            </a:r>
            <a:r>
              <a:rPr lang="en-US" sz="2400" dirty="0" smtClean="0"/>
              <a:t>bounds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sz="2400" dirty="0" smtClean="0"/>
              <a:t>Dynamically </a:t>
            </a:r>
            <a:r>
              <a:rPr lang="en-US" sz="2400" dirty="0"/>
              <a:t>creating 2D lists with </a:t>
            </a:r>
            <a:r>
              <a:rPr lang="en-US" sz="2400" dirty="0" smtClean="0">
                <a:latin typeface="Consolas" panose="020B0609020204030204" pitchFamily="49" charset="0"/>
              </a:rPr>
              <a:t>append.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631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Some Topics (Sort Of) Covered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9952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List 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list operations:</a:t>
            </a:r>
          </a:p>
          <a:p>
            <a:pPr lvl="1"/>
            <a:r>
              <a:rPr lang="en-US" b="1" dirty="0" smtClean="0"/>
              <a:t>Create a new fixed size list:</a:t>
            </a:r>
          </a:p>
          <a:p>
            <a:pPr marL="460375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 = [2,6,2</a:t>
            </a:r>
            <a:r>
              <a:rPr lang="en-US" sz="1600" dirty="0" smtClean="0">
                <a:latin typeface="Consolas" panose="020B0609020204030204" pitchFamily="49" charset="0"/>
              </a:rPr>
              <a:t>]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b="1" dirty="0" smtClean="0"/>
              <a:t>Displaying entire list:</a:t>
            </a:r>
          </a:p>
          <a:p>
            <a:pPr marL="460375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= 0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size = </a:t>
            </a:r>
            <a:r>
              <a:rPr lang="en-US" sz="1600" dirty="0" err="1">
                <a:latin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while(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&lt; size</a:t>
            </a:r>
            <a:r>
              <a:rPr lang="en-US" sz="1600" dirty="0" smtClean="0">
                <a:latin typeface="Consolas" panose="020B0609020204030204" pitchFamily="49" charset="0"/>
              </a:rPr>
              <a:t>): 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CA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takes on values from 0 – (size-1)</a:t>
            </a:r>
            <a:endParaRPr lang="en-US" sz="1600" dirty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print(</a:t>
            </a: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[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], end=" ")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+ </a:t>
            </a:r>
            <a:r>
              <a:rPr lang="en-US" sz="1600" dirty="0" smtClean="0">
                <a:latin typeface="Consolas" panose="020B0609020204030204" pitchFamily="49" charset="0"/>
              </a:rPr>
              <a:t>1</a:t>
            </a:r>
            <a:endParaRPr lang="en-US" dirty="0"/>
          </a:p>
          <a:p>
            <a:pPr lvl="1"/>
            <a:r>
              <a:rPr lang="en-US" b="1" dirty="0" smtClean="0"/>
              <a:t>Modifying a single element</a:t>
            </a:r>
          </a:p>
          <a:p>
            <a:pPr marL="460375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[size-1] = 3</a:t>
            </a:r>
          </a:p>
          <a:p>
            <a:pPr lvl="1"/>
            <a:r>
              <a:rPr lang="en-US" b="1" dirty="0" smtClean="0"/>
              <a:t>Modifying all elements</a:t>
            </a:r>
          </a:p>
          <a:p>
            <a:pPr marL="460375" lvl="2" indent="0">
              <a:buNone/>
            </a:pPr>
            <a:r>
              <a:rPr lang="en-CA" sz="1600" dirty="0" smtClean="0">
                <a:latin typeface="Consolas" panose="020B0609020204030204" pitchFamily="49" charset="0"/>
              </a:rPr>
              <a:t>while(</a:t>
            </a:r>
            <a:r>
              <a:rPr lang="en-CA" sz="1600" dirty="0" err="1" smtClean="0">
                <a:latin typeface="Consolas" panose="020B0609020204030204" pitchFamily="49" charset="0"/>
              </a:rPr>
              <a:t>i</a:t>
            </a:r>
            <a:r>
              <a:rPr lang="en-CA" sz="1600" dirty="0" smtClean="0">
                <a:latin typeface="Consolas" panose="020B0609020204030204" pitchFamily="49" charset="0"/>
              </a:rPr>
              <a:t> </a:t>
            </a:r>
            <a:r>
              <a:rPr lang="en-CA" sz="1600" dirty="0">
                <a:latin typeface="Consolas" panose="020B0609020204030204" pitchFamily="49" charset="0"/>
              </a:rPr>
              <a:t>&lt; size</a:t>
            </a:r>
            <a:r>
              <a:rPr lang="en-CA" sz="1600" dirty="0" smtClean="0">
                <a:latin typeface="Consolas" panose="020B0609020204030204" pitchFamily="49" charset="0"/>
              </a:rPr>
              <a:t>): </a:t>
            </a:r>
            <a:r>
              <a:rPr lang="en-CA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CA" sz="1600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CA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takes on values from 0 – (size-1)</a:t>
            </a:r>
            <a:endParaRPr lang="en-CA" sz="16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</a:t>
            </a:r>
            <a:r>
              <a:rPr lang="en-CA" sz="1600" dirty="0" err="1">
                <a:latin typeface="Consolas" panose="020B0609020204030204" pitchFamily="49" charset="0"/>
              </a:rPr>
              <a:t>aList</a:t>
            </a:r>
            <a:r>
              <a:rPr lang="en-CA" sz="1600" dirty="0">
                <a:latin typeface="Consolas" panose="020B0609020204030204" pitchFamily="49" charset="0"/>
              </a:rPr>
              <a:t>[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] = </a:t>
            </a:r>
            <a:r>
              <a:rPr lang="en-CA" sz="1600" dirty="0" err="1">
                <a:latin typeface="Consolas" panose="020B0609020204030204" pitchFamily="49" charset="0"/>
              </a:rPr>
              <a:t>aList</a:t>
            </a:r>
            <a:r>
              <a:rPr lang="en-CA" sz="1600" dirty="0">
                <a:latin typeface="Consolas" panose="020B0609020204030204" pitchFamily="49" charset="0"/>
              </a:rPr>
              <a:t>[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] * 2</a:t>
            </a:r>
          </a:p>
          <a:p>
            <a:pPr marL="460375" lvl="2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 = 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 + </a:t>
            </a:r>
            <a:r>
              <a:rPr lang="en-CA" sz="1600" dirty="0" smtClean="0">
                <a:latin typeface="Consolas" panose="020B0609020204030204" pitchFamily="49" charset="0"/>
              </a:rPr>
              <a:t>1</a:t>
            </a:r>
          </a:p>
          <a:p>
            <a:pPr lvl="1"/>
            <a:r>
              <a:rPr lang="en-US" b="1" dirty="0"/>
              <a:t>Adding new elements: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adding new elements to end </a:t>
            </a:r>
            <a:r>
              <a:rPr lang="en-US" dirty="0"/>
              <a:t>(append method):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</a:rPr>
              <a:t>aList.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append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ch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460375" lvl="2" indent="0">
              <a:buNone/>
            </a:pPr>
            <a:endParaRPr lang="en-CA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49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Negative Indices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Although Python allows for negative indices (-1 last element, -2 second last…-&lt;size&gt;) this is unusual and this approach is not allowed in other languages.</a:t>
            </a:r>
          </a:p>
          <a:p>
            <a:r>
              <a:rPr lang="en-US" altLang="en-US" dirty="0" smtClean="0"/>
              <a:t>So unless otherwise told your </a:t>
            </a:r>
            <a:r>
              <a:rPr lang="en-US" altLang="en-US" b="1" dirty="0" smtClean="0">
                <a:solidFill>
                  <a:srgbClr val="92D050"/>
                </a:solidFill>
              </a:rPr>
              <a:t>index should be a positive integer</a:t>
            </a:r>
            <a:r>
              <a:rPr lang="en-US" altLang="en-US" dirty="0" smtClean="0"/>
              <a:t> ranging from &lt;zero&gt; to &lt;list size – 1&gt;</a:t>
            </a:r>
          </a:p>
          <a:p>
            <a:r>
              <a:rPr lang="en-US" altLang="en-US" b="1" dirty="0" smtClean="0">
                <a:solidFill>
                  <a:srgbClr val="FF0000"/>
                </a:solidFill>
              </a:rPr>
              <a:t>Don’t use negative indices</a:t>
            </a:r>
            <a:r>
              <a:rPr lang="en-US" altLang="en-US" dirty="0" smtClean="0"/>
              <a:t>.</a:t>
            </a:r>
          </a:p>
          <a:p>
            <a:pPr marL="0" indent="0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7285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5948218" cy="522287"/>
          </a:xfrm>
        </p:spPr>
        <p:txBody>
          <a:bodyPr/>
          <a:lstStyle/>
          <a:p>
            <a:r>
              <a:rPr lang="en-CA" sz="2800" dirty="0" smtClean="0"/>
              <a:t>Creating A Variable Sized List: Looping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You can use a loop and </a:t>
            </a:r>
            <a:r>
              <a:rPr lang="en-CA" b="1" dirty="0" smtClean="0">
                <a:solidFill>
                  <a:srgbClr val="FF0000"/>
                </a:solidFill>
              </a:rPr>
              <a:t>append new elements </a:t>
            </a:r>
            <a:r>
              <a:rPr lang="en-CA" dirty="0" smtClean="0"/>
              <a:t>onto the end of the list.</a:t>
            </a:r>
          </a:p>
          <a:p>
            <a:r>
              <a:rPr lang="en-CA" b="1" dirty="0" smtClean="0"/>
              <a:t>Name of the </a:t>
            </a:r>
            <a:r>
              <a:rPr lang="en-CA" b="1" dirty="0"/>
              <a:t>full example: </a:t>
            </a:r>
            <a:r>
              <a:rPr lang="en-CA" dirty="0" smtClean="0">
                <a:latin typeface="Consolas" panose="020B0609020204030204" pitchFamily="49" charset="0"/>
              </a:rPr>
              <a:t>1list_creation_loop_N_append.py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748146" y="2836600"/>
            <a:ext cx="300297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onsolas" panose="020B0609020204030204" pitchFamily="49" charset="0"/>
              </a:rPr>
              <a:t>SIZE = 5</a:t>
            </a:r>
          </a:p>
          <a:p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 = [] </a:t>
            </a:r>
            <a:r>
              <a:rPr lang="en-CA" b="1" dirty="0">
                <a:latin typeface="Consolas" panose="020B0609020204030204" pitchFamily="49" charset="0"/>
              </a:rPr>
              <a:t>#Create new list</a:t>
            </a:r>
          </a:p>
          <a:p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 = 0</a:t>
            </a:r>
          </a:p>
          <a:p>
            <a:r>
              <a:rPr lang="en-CA" dirty="0">
                <a:latin typeface="Consolas" panose="020B0609020204030204" pitchFamily="49" charset="0"/>
              </a:rPr>
              <a:t>while(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&lt;SIZE):</a:t>
            </a:r>
          </a:p>
          <a:p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aList.append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CA" dirty="0">
                <a:latin typeface="Consolas" panose="020B0609020204030204" pitchFamily="49" charset="0"/>
              </a:rPr>
              <a:t>    print(</a:t>
            </a:r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[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],end=" ")</a:t>
            </a:r>
          </a:p>
          <a:p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 + 1</a:t>
            </a:r>
          </a:p>
        </p:txBody>
      </p:sp>
      <p:sp>
        <p:nvSpPr>
          <p:cNvPr id="5" name="Rectangle 4"/>
          <p:cNvSpPr/>
          <p:nvPr/>
        </p:nvSpPr>
        <p:spPr>
          <a:xfrm>
            <a:off x="4685650" y="3066247"/>
            <a:ext cx="302375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 = [] #Create new list</a:t>
            </a:r>
          </a:p>
          <a:p>
            <a:r>
              <a:rPr lang="en-CA" dirty="0">
                <a:latin typeface="Consolas" panose="020B0609020204030204" pitchFamily="49" charset="0"/>
              </a:rPr>
              <a:t>for 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 in range(0,SIZE,1):</a:t>
            </a:r>
          </a:p>
          <a:p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dirty="0" err="1">
                <a:latin typeface="Consolas" panose="020B0609020204030204" pitchFamily="49" charset="0"/>
              </a:rPr>
              <a:t>aList.append</a:t>
            </a:r>
            <a:r>
              <a:rPr lang="en-CA" dirty="0">
                <a:latin typeface="Consolas" panose="020B0609020204030204" pitchFamily="49" charset="0"/>
              </a:rPr>
              <a:t>(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  <a:p>
            <a:r>
              <a:rPr lang="en-CA" dirty="0">
                <a:latin typeface="Consolas" panose="020B0609020204030204" pitchFamily="49" charset="0"/>
              </a:rPr>
              <a:t>    print(</a:t>
            </a:r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[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],end=" ")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849" y="4746468"/>
            <a:ext cx="1854777" cy="7065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6785265" y="10390"/>
            <a:ext cx="2358736" cy="815109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CA" sz="1600" dirty="0" smtClean="0">
                <a:solidFill>
                  <a:srgbClr val="FFFFFF"/>
                </a:solidFill>
              </a:rPr>
              <a:t>You already know: create a fixed </a:t>
            </a:r>
            <a:r>
              <a:rPr lang="en-CA" sz="1600" smtClean="0">
                <a:solidFill>
                  <a:srgbClr val="FFFFFF"/>
                </a:solidFill>
              </a:rPr>
              <a:t>size all </a:t>
            </a:r>
            <a:r>
              <a:rPr lang="en-CA" sz="1600" dirty="0" smtClean="0">
                <a:solidFill>
                  <a:srgbClr val="FFFFFF"/>
                </a:solidFill>
              </a:rPr>
              <a:t>at once.</a:t>
            </a:r>
          </a:p>
          <a:p>
            <a:r>
              <a:rPr lang="en-CA" dirty="0" err="1" smtClean="0">
                <a:solidFill>
                  <a:srgbClr val="FFFFFF"/>
                </a:solidFill>
                <a:latin typeface="Consolas" panose="020B0609020204030204" pitchFamily="49" charset="0"/>
              </a:rPr>
              <a:t>aList</a:t>
            </a:r>
            <a:r>
              <a:rPr lang="en-CA" dirty="0" smtClean="0">
                <a:solidFill>
                  <a:srgbClr val="FFFFFF"/>
                </a:solidFill>
                <a:latin typeface="Consolas" panose="020B0609020204030204" pitchFamily="49" charset="0"/>
              </a:rPr>
              <a:t> = [1,2,3]</a:t>
            </a:r>
          </a:p>
        </p:txBody>
      </p:sp>
    </p:spTree>
    <p:extLst>
      <p:ext uri="{BB962C8B-B14F-4D97-AF65-F5344CB8AC3E}">
        <p14:creationId xmlns:p14="http://schemas.microsoft.com/office/powerpoint/2010/main" val="354277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800" dirty="0"/>
              <a:t>Creating A Variable Sized </a:t>
            </a:r>
            <a:r>
              <a:rPr lang="en-CA" sz="2800" dirty="0" smtClean="0"/>
              <a:t>List: Repetition Operator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Create a list of any size but it is initialized all with the same value.</a:t>
            </a:r>
          </a:p>
          <a:p>
            <a:r>
              <a:rPr lang="en-CA" b="1" dirty="0"/>
              <a:t>Name of the full example: </a:t>
            </a:r>
            <a:r>
              <a:rPr lang="en-CA" dirty="0">
                <a:latin typeface="Consolas" panose="020B0609020204030204" pitchFamily="49" charset="0"/>
              </a:rPr>
              <a:t>2list_creation_repetition.py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737755" y="2920775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CA" dirty="0">
                <a:latin typeface="Consolas" panose="020B0609020204030204" pitchFamily="49" charset="0"/>
              </a:rPr>
              <a:t>SIZE = 5</a:t>
            </a:r>
          </a:p>
          <a:p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 = [0]*SIZE </a:t>
            </a:r>
            <a:endParaRPr lang="en-CA" dirty="0" smtClean="0">
              <a:latin typeface="Consolas" panose="020B0609020204030204" pitchFamily="49" charset="0"/>
            </a:endParaRPr>
          </a:p>
          <a:p>
            <a:r>
              <a:rPr lang="en-CA" dirty="0" smtClean="0">
                <a:latin typeface="Consolas" panose="020B0609020204030204" pitchFamily="49" charset="0"/>
              </a:rPr>
              <a:t>print(</a:t>
            </a:r>
            <a:r>
              <a:rPr lang="en-CA" dirty="0" err="1" smtClean="0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9543" y="3385705"/>
            <a:ext cx="1724524" cy="27373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37755" y="4325587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[0] = 7</a:t>
            </a:r>
          </a:p>
          <a:p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[SIZE-1]= 13</a:t>
            </a:r>
          </a:p>
          <a:p>
            <a:r>
              <a:rPr lang="en-CA" dirty="0">
                <a:latin typeface="Consolas" panose="020B0609020204030204" pitchFamily="49" charset="0"/>
              </a:rPr>
              <a:t>print(</a:t>
            </a:r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9543" y="4800600"/>
            <a:ext cx="1744438" cy="32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79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List Methods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Methods we cover in this version of CPSC 217/231:</a:t>
            </a:r>
          </a:p>
          <a:p>
            <a:pPr lvl="1"/>
            <a:r>
              <a:rPr lang="en-US" dirty="0"/>
              <a:t>Example starting list: </a:t>
            </a:r>
            <a:r>
              <a:rPr lang="en-US" sz="1800" dirty="0" err="1">
                <a:latin typeface="Consolas" panose="020B0609020204030204" pitchFamily="49" charset="0"/>
              </a:rPr>
              <a:t>aList</a:t>
            </a:r>
            <a:r>
              <a:rPr lang="en-US" sz="1800" dirty="0">
                <a:latin typeface="Consolas" panose="020B0609020204030204" pitchFamily="49" charset="0"/>
              </a:rPr>
              <a:t> = [1,2,3]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lvl="1"/>
            <a:r>
              <a:rPr lang="en-US" dirty="0" smtClean="0"/>
              <a:t>(Already covered), add to the end: </a:t>
            </a:r>
            <a:r>
              <a:rPr lang="en-US" b="1" dirty="0" smtClean="0">
                <a:latin typeface="Consolas" panose="020B0609020204030204" pitchFamily="49" charset="0"/>
              </a:rPr>
              <a:t>append</a:t>
            </a:r>
          </a:p>
          <a:p>
            <a:pPr lvl="1"/>
            <a:r>
              <a:rPr lang="en-US" b="1" dirty="0" smtClean="0"/>
              <a:t>Insert: </a:t>
            </a:r>
            <a:r>
              <a:rPr lang="en-US" dirty="0"/>
              <a:t>a</a:t>
            </a:r>
            <a:r>
              <a:rPr lang="en-US" dirty="0" smtClean="0"/>
              <a:t>dd element at the specified index: 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insert(&lt;</a:t>
            </a:r>
            <a:r>
              <a:rPr lang="en-US" i="1" dirty="0" smtClean="0">
                <a:latin typeface="Consolas" panose="020B0609020204030204" pitchFamily="49" charset="0"/>
              </a:rPr>
              <a:t>index</a:t>
            </a:r>
            <a:r>
              <a:rPr lang="en-US" dirty="0" smtClean="0">
                <a:latin typeface="Consolas" panose="020B0609020204030204" pitchFamily="49" charset="0"/>
              </a:rPr>
              <a:t>&gt;,&lt;</a:t>
            </a:r>
            <a:r>
              <a:rPr lang="en-US" i="1" dirty="0" smtClean="0">
                <a:latin typeface="Consolas" panose="020B0609020204030204" pitchFamily="49" charset="0"/>
              </a:rPr>
              <a:t>element</a:t>
            </a:r>
            <a:r>
              <a:rPr lang="en-US" dirty="0" smtClean="0">
                <a:latin typeface="Consolas" panose="020B0609020204030204" pitchFamily="49" charset="0"/>
              </a:rPr>
              <a:t>&gt;)</a:t>
            </a:r>
            <a:r>
              <a:rPr lang="en-US" dirty="0">
                <a:latin typeface="Consolas" panose="020B0609020204030204" pitchFamily="49" charset="0"/>
              </a:rPr>
              <a:t>	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aList.insert</a:t>
            </a:r>
            <a:r>
              <a:rPr lang="en-US" dirty="0">
                <a:latin typeface="Consolas" panose="020B0609020204030204" pitchFamily="49" charset="0"/>
              </a:rPr>
              <a:t>(0,"first</a:t>
            </a:r>
            <a:r>
              <a:rPr lang="en-US" dirty="0" smtClean="0">
                <a:latin typeface="Consolas" panose="020B0609020204030204" pitchFamily="49" charset="0"/>
              </a:rPr>
              <a:t>")</a:t>
            </a: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b="1" dirty="0" smtClean="0">
                <a:cs typeface="Calibri" panose="020F0502020204030204" pitchFamily="34" charset="0"/>
              </a:rPr>
              <a:t>Extend: </a:t>
            </a:r>
            <a:r>
              <a:rPr lang="en-US" dirty="0" smtClean="0">
                <a:cs typeface="Calibri" panose="020F0502020204030204" pitchFamily="34" charset="0"/>
              </a:rPr>
              <a:t>add another list to the end of another list.</a:t>
            </a:r>
            <a:endParaRPr lang="en-US" dirty="0">
              <a:cs typeface="Calibri" panose="020F0502020204030204" pitchFamily="34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extend</a:t>
            </a:r>
            <a:r>
              <a:rPr lang="en-US" dirty="0" smtClean="0">
                <a:latin typeface="Consolas" panose="020B0609020204030204" pitchFamily="49" charset="0"/>
              </a:rPr>
              <a:t>(&lt;</a:t>
            </a:r>
            <a:r>
              <a:rPr lang="en-US" i="1" dirty="0" smtClean="0">
                <a:latin typeface="Consolas" panose="020B0609020204030204" pitchFamily="49" charset="0"/>
              </a:rPr>
              <a:t>list</a:t>
            </a:r>
            <a:r>
              <a:rPr lang="en-US" dirty="0" smtClean="0">
                <a:latin typeface="Consolas" panose="020B0609020204030204" pitchFamily="49" charset="0"/>
              </a:rPr>
              <a:t>&gt;))</a:t>
            </a:r>
          </a:p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aList.append</a:t>
            </a:r>
            <a:r>
              <a:rPr lang="en-US" dirty="0">
                <a:latin typeface="Consolas" panose="020B0609020204030204" pitchFamily="49" charset="0"/>
              </a:rPr>
              <a:t>(["</a:t>
            </a:r>
            <a:r>
              <a:rPr lang="en-US" dirty="0" err="1">
                <a:latin typeface="Consolas" panose="020B0609020204030204" pitchFamily="49" charset="0"/>
              </a:rPr>
              <a:t>second","third</a:t>
            </a:r>
            <a:r>
              <a:rPr lang="en-US" dirty="0">
                <a:latin typeface="Consolas" panose="020B0609020204030204" pitchFamily="49" charset="0"/>
              </a:rPr>
              <a:t>"])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Here’s some online documentation on these and other list methods:</a:t>
            </a:r>
          </a:p>
          <a:p>
            <a:pPr lvl="1"/>
            <a:r>
              <a:rPr lang="en-CA" dirty="0">
                <a:hlinkClick r:id="rId2"/>
              </a:rPr>
              <a:t>https://</a:t>
            </a:r>
            <a:r>
              <a:rPr lang="en-CA" dirty="0" smtClean="0">
                <a:hlinkClick r:id="rId2"/>
              </a:rPr>
              <a:t>www.w3schools.com/python/python_lists_methods.asp</a:t>
            </a:r>
            <a:endParaRPr lang="en-CA" dirty="0" smtClean="0"/>
          </a:p>
          <a:p>
            <a:pPr lvl="1"/>
            <a:r>
              <a:rPr lang="en-US" dirty="0" smtClean="0"/>
              <a:t>If you click ‘next’ at the above link it also provides basic multiple choice questions to evaluate your knowledge</a:t>
            </a:r>
            <a:r>
              <a:rPr lang="en-US" dirty="0"/>
              <a:t> </a:t>
            </a:r>
            <a:r>
              <a:rPr lang="en-US" dirty="0" smtClean="0"/>
              <a:t>(keep in mind some questions are really simple).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8516" y="2788356"/>
            <a:ext cx="2005092" cy="2682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57" y="3962401"/>
            <a:ext cx="3878157" cy="31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79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The  “Slicing-Operator” (Also Works With Strings)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“square brackets” with a single integer accesses/modifies a single element.</a:t>
            </a:r>
          </a:p>
          <a:p>
            <a:r>
              <a:rPr lang="en-US" dirty="0" smtClean="0"/>
              <a:t>A range can be specified to retrieve multiple elements into a new list “sub list”</a:t>
            </a:r>
          </a:p>
          <a:p>
            <a:r>
              <a:rPr lang="en-US" b="1" dirty="0" smtClean="0"/>
              <a:t>Format:</a:t>
            </a:r>
          </a:p>
          <a:p>
            <a:pPr marL="452437" lvl="2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&lt;</a:t>
            </a:r>
            <a:r>
              <a:rPr lang="en-US" sz="1600" i="1" dirty="0" smtClean="0">
                <a:latin typeface="Consolas" panose="020B0609020204030204" pitchFamily="49" charset="0"/>
              </a:rPr>
              <a:t>new sub list</a:t>
            </a:r>
            <a:r>
              <a:rPr lang="en-US" sz="1600" dirty="0" smtClean="0">
                <a:latin typeface="Consolas" panose="020B0609020204030204" pitchFamily="49" charset="0"/>
              </a:rPr>
              <a:t>&gt; = &lt;</a:t>
            </a:r>
            <a:r>
              <a:rPr lang="en-US" sz="1600" i="1" dirty="0" smtClean="0">
                <a:latin typeface="Consolas" panose="020B0609020204030204" pitchFamily="49" charset="0"/>
              </a:rPr>
              <a:t>existing list</a:t>
            </a:r>
            <a:r>
              <a:rPr lang="en-US" sz="1600" dirty="0" smtClean="0">
                <a:latin typeface="Consolas" panose="020B0609020204030204" pitchFamily="49" charset="0"/>
              </a:rPr>
              <a:t>&gt;[&lt;</a:t>
            </a:r>
            <a:r>
              <a:rPr lang="en-US" sz="1600" i="1" dirty="0" smtClean="0">
                <a:latin typeface="Consolas" panose="020B0609020204030204" pitchFamily="49" charset="0"/>
              </a:rPr>
              <a:t>start ind</a:t>
            </a:r>
            <a:r>
              <a:rPr lang="en-US" sz="1600" dirty="0" smtClean="0">
                <a:latin typeface="Consolas" panose="020B0609020204030204" pitchFamily="49" charset="0"/>
              </a:rPr>
              <a:t>ex&gt;:&lt;</a:t>
            </a:r>
            <a:r>
              <a:rPr lang="en-US" sz="1600" i="1" dirty="0" smtClean="0">
                <a:latin typeface="Consolas" panose="020B0609020204030204" pitchFamily="49" charset="0"/>
              </a:rPr>
              <a:t>end index</a:t>
            </a:r>
            <a:r>
              <a:rPr lang="en-US" sz="1600" dirty="0" smtClean="0">
                <a:latin typeface="Consolas" panose="020B0609020204030204" pitchFamily="49" charset="0"/>
              </a:rPr>
              <a:t>&gt;]</a:t>
            </a:r>
          </a:p>
          <a:p>
            <a:pPr marL="452437" lvl="2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r>
              <a:rPr lang="en-US" b="1" dirty="0" smtClean="0"/>
              <a:t>Example: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subList1 = </a:t>
            </a:r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[1:3]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65097" y="3787422"/>
            <a:ext cx="1140178" cy="496711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Include element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69165" y="3653366"/>
            <a:ext cx="1140178" cy="496711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Exclude element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2904376" y="3384816"/>
            <a:ext cx="2090957" cy="509851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0" name="Straight Arrow Connector 9"/>
          <p:cNvCxnSpPr>
            <a:stCxn id="4" idx="2"/>
          </p:cNvCxnSpPr>
          <p:nvPr/>
        </p:nvCxnSpPr>
        <p:spPr bwMode="auto">
          <a:xfrm>
            <a:off x="2835186" y="4284133"/>
            <a:ext cx="280547" cy="3556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H="1" flipV="1">
            <a:off x="6852357" y="3384816"/>
            <a:ext cx="582213" cy="31375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>
            <a:off x="3612444" y="4035777"/>
            <a:ext cx="3822127" cy="682979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08701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List Slicing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</a:t>
            </a:r>
            <a:r>
              <a:rPr lang="en-US" b="1" dirty="0"/>
              <a:t>online example: </a:t>
            </a:r>
            <a:r>
              <a:rPr lang="en-US" dirty="0">
                <a:latin typeface="Consolas" panose="020B0609020204030204" pitchFamily="49" charset="0"/>
              </a:rPr>
              <a:t>3</a:t>
            </a:r>
            <a:r>
              <a:rPr lang="en-US" dirty="0" smtClean="0">
                <a:latin typeface="Consolas" panose="020B0609020204030204" pitchFamily="49" charset="0"/>
              </a:rPr>
              <a:t>listSlicing</a:t>
            </a:r>
            <a:endParaRPr lang="en-US" dirty="0">
              <a:latin typeface="Consolas" panose="020B0609020204030204" pitchFamily="49" charset="0"/>
            </a:endParaRPr>
          </a:p>
          <a:p>
            <a:endParaRPr lang="en-US" dirty="0" smtClean="0"/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 = ["</a:t>
            </a:r>
            <a:r>
              <a:rPr lang="en-CA" dirty="0" err="1">
                <a:latin typeface="Consolas" panose="020B0609020204030204" pitchFamily="49" charset="0"/>
              </a:rPr>
              <a:t>a","b","c","d","e","f</a:t>
            </a:r>
            <a:r>
              <a:rPr lang="en-CA" dirty="0">
                <a:latin typeface="Consolas" panose="020B0609020204030204" pitchFamily="49" charset="0"/>
              </a:rPr>
              <a:t>"]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subList1 = </a:t>
            </a:r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[1:3]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print(subList1</a:t>
            </a:r>
            <a:r>
              <a:rPr lang="en-CA" dirty="0" smtClean="0">
                <a:latin typeface="Consolas" panose="020B0609020204030204" pitchFamily="49" charset="0"/>
              </a:rPr>
              <a:t>)</a:t>
            </a: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subList2 = </a:t>
            </a:r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[:3]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print(subList2</a:t>
            </a:r>
            <a:r>
              <a:rPr lang="en-CA" dirty="0" smtClean="0">
                <a:latin typeface="Consolas" panose="020B0609020204030204" pitchFamily="49" charset="0"/>
              </a:rPr>
              <a:t>)</a:t>
            </a: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subList3 = </a:t>
            </a:r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[4:]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print(subList3</a:t>
            </a:r>
            <a:r>
              <a:rPr lang="en-CA" dirty="0" smtClean="0">
                <a:latin typeface="Consolas" panose="020B0609020204030204" pitchFamily="49" charset="0"/>
              </a:rPr>
              <a:t>)</a:t>
            </a: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subList4 = </a:t>
            </a:r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[:]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print(subList4)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69067" y="1794933"/>
            <a:ext cx="146756" cy="361245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0</a:t>
            </a:r>
            <a:endParaRPr lang="en-CA" sz="1200" b="1" dirty="0" smtClean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8845" y="1794932"/>
            <a:ext cx="146756" cy="361245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1</a:t>
            </a:r>
            <a:endParaRPr lang="en-CA" sz="1200" b="1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2735" y="1794931"/>
            <a:ext cx="146756" cy="361245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2</a:t>
            </a:r>
            <a:endParaRPr lang="en-CA" sz="1200" b="1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6625" y="1777998"/>
            <a:ext cx="118533" cy="37817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3</a:t>
            </a:r>
            <a:endParaRPr lang="en-CA" sz="1200" b="1" dirty="0" smtClean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33338" y="1797751"/>
            <a:ext cx="146756" cy="361245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4</a:t>
            </a:r>
            <a:endParaRPr lang="en-CA" sz="1200" b="1" dirty="0" smtClean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3117" y="1777998"/>
            <a:ext cx="146756" cy="361245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5</a:t>
            </a:r>
            <a:endParaRPr lang="en-CA" sz="1200" b="1" dirty="0" smtClean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98" y="5938208"/>
            <a:ext cx="3227915" cy="91281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/>
          <a:srcRect b="67817"/>
          <a:stretch/>
        </p:blipFill>
        <p:spPr>
          <a:xfrm>
            <a:off x="3149962" y="2570493"/>
            <a:ext cx="3227915" cy="29377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/>
          <a:srcRect t="25082" b="48947"/>
          <a:stretch/>
        </p:blipFill>
        <p:spPr>
          <a:xfrm>
            <a:off x="3172537" y="3492754"/>
            <a:ext cx="3227915" cy="23706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t="49971" b="22821"/>
          <a:stretch/>
        </p:blipFill>
        <p:spPr>
          <a:xfrm>
            <a:off x="3172536" y="4277059"/>
            <a:ext cx="3227915" cy="24835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t="73376"/>
          <a:stretch/>
        </p:blipFill>
        <p:spPr>
          <a:xfrm>
            <a:off x="3149961" y="5099083"/>
            <a:ext cx="3227915" cy="24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1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List 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have already been covered previously e.g. creating new empty list, iterating a list, changing/accessing elements etc.</a:t>
            </a:r>
          </a:p>
          <a:p>
            <a:r>
              <a:rPr lang="en-US" dirty="0" smtClean="0"/>
              <a:t>You can refer to your notes when lists were first introduced (looping/repetition).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0718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Creating A New List By Copying An Existing List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not a comprehensive list</a:t>
            </a:r>
          </a:p>
          <a:p>
            <a:r>
              <a:rPr lang="en-US" dirty="0" smtClean="0"/>
              <a:t>Assume we have this list: </a:t>
            </a:r>
          </a:p>
          <a:p>
            <a:pPr marL="452437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list1 = [1,2,3]</a:t>
            </a:r>
          </a:p>
          <a:p>
            <a:pPr lvl="1"/>
            <a:r>
              <a:rPr lang="en-US" b="1" dirty="0" smtClean="0"/>
              <a:t>Method 1 (python specific): </a:t>
            </a:r>
            <a:r>
              <a:rPr lang="en-US" dirty="0" smtClean="0"/>
              <a:t>Utilize one of the prebuilt python methods for copying a list (if you don’t know which one to use then use “</a:t>
            </a:r>
            <a:r>
              <a:rPr lang="en-US" smtClean="0"/>
              <a:t>deep copy).</a:t>
            </a:r>
            <a:endParaRPr lang="en-US" dirty="0"/>
          </a:p>
          <a:p>
            <a:pPr lvl="1"/>
            <a:r>
              <a:rPr lang="en-US" b="1" dirty="0" smtClean="0"/>
              <a:t>Method 2 (python specific): </a:t>
            </a:r>
            <a:r>
              <a:rPr lang="en-US" dirty="0" smtClean="0"/>
              <a:t>write the code yourself using a FOR-loop</a:t>
            </a:r>
          </a:p>
          <a:p>
            <a:pPr marL="71596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for element in list1:</a:t>
            </a:r>
          </a:p>
          <a:p>
            <a:pPr marL="71596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    list2.append(element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</a:p>
          <a:p>
            <a:pPr marL="606425" lvl="1" indent="-342900"/>
            <a:r>
              <a:rPr lang="en-US" b="1" dirty="0" smtClean="0"/>
              <a:t>Method 3(language independent): </a:t>
            </a:r>
            <a:r>
              <a:rPr lang="en-US" dirty="0" smtClean="0"/>
              <a:t>write the code yourself using a WHILE-loop.</a:t>
            </a:r>
          </a:p>
          <a:p>
            <a:pPr marL="715962" lvl="3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</a:t>
            </a:r>
            <a:r>
              <a:rPr lang="en-US" dirty="0" smtClean="0">
                <a:latin typeface="Consolas" panose="020B0609020204030204" pitchFamily="49" charset="0"/>
              </a:rPr>
              <a:t>0</a:t>
            </a:r>
          </a:p>
          <a:p>
            <a:pPr marL="715962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List2 = []</a:t>
            </a:r>
            <a:endParaRPr lang="en-US" dirty="0">
              <a:latin typeface="Consolas" panose="020B0609020204030204" pitchFamily="49" charset="0"/>
            </a:endParaRPr>
          </a:p>
          <a:p>
            <a:pPr marL="71596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size = </a:t>
            </a:r>
            <a:r>
              <a:rPr lang="en-US" dirty="0" err="1">
                <a:latin typeface="Consolas" panose="020B0609020204030204" pitchFamily="49" charset="0"/>
              </a:rPr>
              <a:t>len</a:t>
            </a:r>
            <a:r>
              <a:rPr lang="en-US" dirty="0">
                <a:latin typeface="Consolas" panose="020B0609020204030204" pitchFamily="49" charset="0"/>
              </a:rPr>
              <a:t>(list1)</a:t>
            </a:r>
          </a:p>
          <a:p>
            <a:pPr marL="71596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while(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&lt;size):</a:t>
            </a:r>
          </a:p>
          <a:p>
            <a:pPr marL="71596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    list2.append(list1[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])</a:t>
            </a:r>
          </a:p>
          <a:p>
            <a:pPr marL="71596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+ 1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27037" indent="-342900"/>
            <a:endParaRPr lang="en-US" dirty="0" smtClean="0"/>
          </a:p>
          <a:p>
            <a:pPr marL="84137" indent="0">
              <a:buNone/>
            </a:pPr>
            <a:endParaRPr lang="en-US" dirty="0" smtClean="0"/>
          </a:p>
          <a:p>
            <a:pPr marL="442912" lvl="2" indent="0">
              <a:buNone/>
            </a:pP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59776"/>
          <a:stretch/>
        </p:blipFill>
        <p:spPr>
          <a:xfrm>
            <a:off x="4904509" y="3674183"/>
            <a:ext cx="3923434" cy="2208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04509" y="3452091"/>
            <a:ext cx="1828801" cy="332509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b="1" dirty="0" smtClean="0"/>
              <a:t>(Hudson and Zhao)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04509" y="3865217"/>
            <a:ext cx="1485901" cy="28295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200" dirty="0" smtClean="0"/>
              <a:t>JT: ‘names’ is a list</a:t>
            </a:r>
          </a:p>
        </p:txBody>
      </p:sp>
    </p:spTree>
    <p:extLst>
      <p:ext uri="{BB962C8B-B14F-4D97-AF65-F5344CB8AC3E}">
        <p14:creationId xmlns:p14="http://schemas.microsoft.com/office/powerpoint/2010/main" val="64111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You Should Already Know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following notes were already covered in the looping/repetition section.</a:t>
            </a:r>
          </a:p>
          <a:p>
            <a:r>
              <a:rPr lang="en-CA" dirty="0" smtClean="0"/>
              <a:t>They are included for your reference (and if needed to remind you of what you need to review).</a:t>
            </a:r>
          </a:p>
          <a:p>
            <a:r>
              <a:rPr lang="en-CA" dirty="0" smtClean="0"/>
              <a:t>We won’t be covering them again in class but instead we will immediately proceed to the </a:t>
            </a:r>
            <a:r>
              <a:rPr lang="en-CA" smtClean="0"/>
              <a:t>next section.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073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800" dirty="0" smtClean="0">
                <a:solidFill>
                  <a:srgbClr val="FF0000"/>
                </a:solidFill>
              </a:rPr>
              <a:t>Creating A New </a:t>
            </a:r>
            <a:r>
              <a:rPr lang="en-CA" sz="2800" dirty="0" smtClean="0"/>
              <a:t>List Via </a:t>
            </a:r>
            <a:r>
              <a:rPr lang="en-CA" sz="2800" dirty="0" smtClean="0">
                <a:solidFill>
                  <a:srgbClr val="0066FF"/>
                </a:solidFill>
              </a:rPr>
              <a:t>Copying</a:t>
            </a:r>
            <a:r>
              <a:rPr lang="en-CA" sz="2800" dirty="0" smtClean="0"/>
              <a:t> (Python Specific)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smtClean="0"/>
              <a:t>Name of the </a:t>
            </a:r>
            <a:r>
              <a:rPr lang="en-CA" b="1" dirty="0"/>
              <a:t>full example: </a:t>
            </a:r>
            <a:r>
              <a:rPr lang="en-CA" dirty="0" smtClean="0">
                <a:latin typeface="Consolas" panose="020B0609020204030204" pitchFamily="49" charset="0"/>
              </a:rPr>
              <a:t>4list_creation_copying.py</a:t>
            </a:r>
          </a:p>
          <a:p>
            <a:pPr lvl="1"/>
            <a:endParaRPr lang="en-US" dirty="0"/>
          </a:p>
          <a:p>
            <a:pPr marL="2635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original = [1,2,3]</a:t>
            </a:r>
          </a:p>
          <a:p>
            <a:pPr marL="2635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copy = [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0066FF"/>
                </a:solidFill>
                <a:latin typeface="Consolas" panose="020B0609020204030204" pitchFamily="49" charset="0"/>
              </a:rPr>
              <a:t>for </a:t>
            </a:r>
            <a:r>
              <a:rPr lang="en-US" sz="1800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i</a:t>
            </a:r>
            <a:r>
              <a:rPr lang="en-US" sz="1800" b="1" dirty="0">
                <a:solidFill>
                  <a:srgbClr val="0066FF"/>
                </a:solidFill>
                <a:latin typeface="Consolas" panose="020B0609020204030204" pitchFamily="49" charset="0"/>
              </a:rPr>
              <a:t> in original</a:t>
            </a:r>
            <a:r>
              <a:rPr lang="en-US" sz="1800" dirty="0">
                <a:latin typeface="Consolas" panose="020B0609020204030204" pitchFamily="49" charset="0"/>
              </a:rPr>
              <a:t>]</a:t>
            </a:r>
          </a:p>
          <a:p>
            <a:pPr marL="2635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</a:t>
            </a:r>
            <a:r>
              <a:rPr lang="en-US" sz="1800" dirty="0" err="1">
                <a:latin typeface="Consolas" panose="020B0609020204030204" pitchFamily="49" charset="0"/>
              </a:rPr>
              <a:t>original,copy</a:t>
            </a:r>
            <a:r>
              <a:rPr lang="en-US" sz="1800" dirty="0" smtClean="0">
                <a:latin typeface="Consolas" panose="020B0609020204030204" pitchFamily="49" charset="0"/>
              </a:rPr>
              <a:t>)</a:t>
            </a:r>
            <a:endParaRPr lang="en-US" sz="1800" dirty="0">
              <a:latin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6078" y="2513734"/>
            <a:ext cx="1495425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89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Deciphering The Previous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35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original </a:t>
            </a:r>
            <a:r>
              <a:rPr lang="en-US" sz="1800" dirty="0">
                <a:latin typeface="Consolas" panose="020B0609020204030204" pitchFamily="49" charset="0"/>
              </a:rPr>
              <a:t>= [1,2,3]</a:t>
            </a:r>
          </a:p>
          <a:p>
            <a:pPr marL="2635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copy = [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0066FF"/>
                </a:solidFill>
                <a:latin typeface="Consolas" panose="020B0609020204030204" pitchFamily="49" charset="0"/>
              </a:rPr>
              <a:t>for </a:t>
            </a:r>
            <a:r>
              <a:rPr lang="en-US" sz="1800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i</a:t>
            </a:r>
            <a:r>
              <a:rPr lang="en-US" sz="1800" b="1" dirty="0">
                <a:solidFill>
                  <a:srgbClr val="0066FF"/>
                </a:solidFill>
                <a:latin typeface="Consolas" panose="020B0609020204030204" pitchFamily="49" charset="0"/>
              </a:rPr>
              <a:t> in original</a:t>
            </a:r>
            <a:r>
              <a:rPr lang="en-US" sz="1800" dirty="0">
                <a:latin typeface="Consolas" panose="020B0609020204030204" pitchFamily="49" charset="0"/>
              </a:rPr>
              <a:t>]</a:t>
            </a:r>
          </a:p>
          <a:p>
            <a:pPr marL="2635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</a:t>
            </a:r>
            <a:r>
              <a:rPr lang="en-US" sz="1800" dirty="0" err="1">
                <a:latin typeface="Consolas" panose="020B0609020204030204" pitchFamily="49" charset="0"/>
              </a:rPr>
              <a:t>original,copy</a:t>
            </a:r>
            <a:r>
              <a:rPr lang="en-US" sz="1800" dirty="0" smtClean="0">
                <a:latin typeface="Consolas" panose="020B0609020204030204" pitchFamily="49" charset="0"/>
              </a:rPr>
              <a:t>)</a:t>
            </a:r>
          </a:p>
          <a:p>
            <a:pPr marL="263525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r>
              <a:rPr lang="en-US" sz="2000" dirty="0" smtClean="0">
                <a:cs typeface="Calibri" panose="020F0502020204030204" pitchFamily="34" charset="0"/>
              </a:rPr>
              <a:t>Remember what I taught you at the beginning of the term, when faced with a complex and/or big problem break it into parts.</a:t>
            </a:r>
          </a:p>
          <a:p>
            <a:r>
              <a:rPr lang="en-US" sz="2000" dirty="0" smtClean="0">
                <a:cs typeface="Calibri" panose="020F0502020204030204" pitchFamily="34" charset="0"/>
              </a:rPr>
              <a:t>Example: decomposing your program into parts, each part will be implemented with one or more functions.</a:t>
            </a:r>
          </a:p>
          <a:p>
            <a:pPr marL="263525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343072" y="1100138"/>
            <a:ext cx="2254828" cy="87283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CA" sz="1600" dirty="0" smtClean="0">
                <a:solidFill>
                  <a:srgbClr val="FFFFFF"/>
                </a:solidFill>
              </a:rPr>
              <a:t>Tam’s reaction when first seeing this: WTH?</a:t>
            </a:r>
          </a:p>
        </p:txBody>
      </p:sp>
      <p:sp>
        <p:nvSpPr>
          <p:cNvPr id="5" name="Freeform 4"/>
          <p:cNvSpPr/>
          <p:nvPr/>
        </p:nvSpPr>
        <p:spPr bwMode="auto">
          <a:xfrm>
            <a:off x="3240728" y="1080655"/>
            <a:ext cx="3087336" cy="436418"/>
          </a:xfrm>
          <a:custGeom>
            <a:avLst/>
            <a:gdLst>
              <a:gd name="connsiteX0" fmla="*/ 3087336 w 3087336"/>
              <a:gd name="connsiteY0" fmla="*/ 238990 h 436418"/>
              <a:gd name="connsiteX1" fmla="*/ 2962645 w 3087336"/>
              <a:gd name="connsiteY1" fmla="*/ 218209 h 436418"/>
              <a:gd name="connsiteX2" fmla="*/ 2889908 w 3087336"/>
              <a:gd name="connsiteY2" fmla="*/ 176645 h 436418"/>
              <a:gd name="connsiteX3" fmla="*/ 2848345 w 3087336"/>
              <a:gd name="connsiteY3" fmla="*/ 166254 h 436418"/>
              <a:gd name="connsiteX4" fmla="*/ 2775608 w 3087336"/>
              <a:gd name="connsiteY4" fmla="*/ 135081 h 436418"/>
              <a:gd name="connsiteX5" fmla="*/ 2682090 w 3087336"/>
              <a:gd name="connsiteY5" fmla="*/ 124690 h 436418"/>
              <a:gd name="connsiteX6" fmla="*/ 2547008 w 3087336"/>
              <a:gd name="connsiteY6" fmla="*/ 103909 h 436418"/>
              <a:gd name="connsiteX7" fmla="*/ 2391145 w 3087336"/>
              <a:gd name="connsiteY7" fmla="*/ 93518 h 436418"/>
              <a:gd name="connsiteX8" fmla="*/ 2339190 w 3087336"/>
              <a:gd name="connsiteY8" fmla="*/ 83127 h 436418"/>
              <a:gd name="connsiteX9" fmla="*/ 2297627 w 3087336"/>
              <a:gd name="connsiteY9" fmla="*/ 72736 h 436418"/>
              <a:gd name="connsiteX10" fmla="*/ 2235281 w 3087336"/>
              <a:gd name="connsiteY10" fmla="*/ 62345 h 436418"/>
              <a:gd name="connsiteX11" fmla="*/ 2120981 w 3087336"/>
              <a:gd name="connsiteY11" fmla="*/ 41563 h 436418"/>
              <a:gd name="connsiteX12" fmla="*/ 1809254 w 3087336"/>
              <a:gd name="connsiteY12" fmla="*/ 31172 h 436418"/>
              <a:gd name="connsiteX13" fmla="*/ 1653390 w 3087336"/>
              <a:gd name="connsiteY13" fmla="*/ 20781 h 436418"/>
              <a:gd name="connsiteX14" fmla="*/ 1071499 w 3087336"/>
              <a:gd name="connsiteY14" fmla="*/ 0 h 436418"/>
              <a:gd name="connsiteX15" fmla="*/ 946808 w 3087336"/>
              <a:gd name="connsiteY15" fmla="*/ 10390 h 436418"/>
              <a:gd name="connsiteX16" fmla="*/ 832508 w 3087336"/>
              <a:gd name="connsiteY16" fmla="*/ 41563 h 436418"/>
              <a:gd name="connsiteX17" fmla="*/ 770163 w 3087336"/>
              <a:gd name="connsiteY17" fmla="*/ 51954 h 436418"/>
              <a:gd name="connsiteX18" fmla="*/ 697427 w 3087336"/>
              <a:gd name="connsiteY18" fmla="*/ 72736 h 436418"/>
              <a:gd name="connsiteX19" fmla="*/ 624690 w 3087336"/>
              <a:gd name="connsiteY19" fmla="*/ 83127 h 436418"/>
              <a:gd name="connsiteX20" fmla="*/ 593517 w 3087336"/>
              <a:gd name="connsiteY20" fmla="*/ 103909 h 436418"/>
              <a:gd name="connsiteX21" fmla="*/ 531172 w 3087336"/>
              <a:gd name="connsiteY21" fmla="*/ 124690 h 436418"/>
              <a:gd name="connsiteX22" fmla="*/ 499999 w 3087336"/>
              <a:gd name="connsiteY22" fmla="*/ 135081 h 436418"/>
              <a:gd name="connsiteX23" fmla="*/ 458436 w 3087336"/>
              <a:gd name="connsiteY23" fmla="*/ 155863 h 436418"/>
              <a:gd name="connsiteX24" fmla="*/ 427263 w 3087336"/>
              <a:gd name="connsiteY24" fmla="*/ 166254 h 436418"/>
              <a:gd name="connsiteX25" fmla="*/ 323354 w 3087336"/>
              <a:gd name="connsiteY25" fmla="*/ 218209 h 436418"/>
              <a:gd name="connsiteX26" fmla="*/ 229836 w 3087336"/>
              <a:gd name="connsiteY26" fmla="*/ 280554 h 436418"/>
              <a:gd name="connsiteX27" fmla="*/ 198663 w 3087336"/>
              <a:gd name="connsiteY27" fmla="*/ 301336 h 436418"/>
              <a:gd name="connsiteX28" fmla="*/ 157099 w 3087336"/>
              <a:gd name="connsiteY28" fmla="*/ 342900 h 436418"/>
              <a:gd name="connsiteX29" fmla="*/ 94754 w 3087336"/>
              <a:gd name="connsiteY29" fmla="*/ 384463 h 436418"/>
              <a:gd name="connsiteX30" fmla="*/ 73972 w 3087336"/>
              <a:gd name="connsiteY30" fmla="*/ 353290 h 436418"/>
              <a:gd name="connsiteX31" fmla="*/ 63581 w 3087336"/>
              <a:gd name="connsiteY31" fmla="*/ 322118 h 436418"/>
              <a:gd name="connsiteX32" fmla="*/ 32408 w 3087336"/>
              <a:gd name="connsiteY32" fmla="*/ 332509 h 436418"/>
              <a:gd name="connsiteX33" fmla="*/ 1236 w 3087336"/>
              <a:gd name="connsiteY33" fmla="*/ 394854 h 436418"/>
              <a:gd name="connsiteX34" fmla="*/ 63581 w 3087336"/>
              <a:gd name="connsiteY34" fmla="*/ 415636 h 436418"/>
              <a:gd name="connsiteX35" fmla="*/ 94754 w 3087336"/>
              <a:gd name="connsiteY35" fmla="*/ 426027 h 436418"/>
              <a:gd name="connsiteX36" fmla="*/ 125927 w 3087336"/>
              <a:gd name="connsiteY36" fmla="*/ 436418 h 436418"/>
              <a:gd name="connsiteX37" fmla="*/ 198663 w 3087336"/>
              <a:gd name="connsiteY37" fmla="*/ 436418 h 436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3087336" h="436418">
                <a:moveTo>
                  <a:pt x="3087336" y="238990"/>
                </a:moveTo>
                <a:cubicBezTo>
                  <a:pt x="3057701" y="235698"/>
                  <a:pt x="2997462" y="235618"/>
                  <a:pt x="2962645" y="218209"/>
                </a:cubicBezTo>
                <a:cubicBezTo>
                  <a:pt x="2902352" y="188062"/>
                  <a:pt x="2962775" y="203970"/>
                  <a:pt x="2889908" y="176645"/>
                </a:cubicBezTo>
                <a:cubicBezTo>
                  <a:pt x="2876537" y="171631"/>
                  <a:pt x="2861716" y="171268"/>
                  <a:pt x="2848345" y="166254"/>
                </a:cubicBezTo>
                <a:cubicBezTo>
                  <a:pt x="2818062" y="154898"/>
                  <a:pt x="2806572" y="140242"/>
                  <a:pt x="2775608" y="135081"/>
                </a:cubicBezTo>
                <a:cubicBezTo>
                  <a:pt x="2744670" y="129925"/>
                  <a:pt x="2713179" y="128835"/>
                  <a:pt x="2682090" y="124690"/>
                </a:cubicBezTo>
                <a:cubicBezTo>
                  <a:pt x="2626224" y="117241"/>
                  <a:pt x="2604985" y="109180"/>
                  <a:pt x="2547008" y="103909"/>
                </a:cubicBezTo>
                <a:cubicBezTo>
                  <a:pt x="2495152" y="99195"/>
                  <a:pt x="2443099" y="96982"/>
                  <a:pt x="2391145" y="93518"/>
                </a:cubicBezTo>
                <a:cubicBezTo>
                  <a:pt x="2373827" y="90054"/>
                  <a:pt x="2356431" y="86958"/>
                  <a:pt x="2339190" y="83127"/>
                </a:cubicBezTo>
                <a:cubicBezTo>
                  <a:pt x="2325249" y="80029"/>
                  <a:pt x="2311630" y="75537"/>
                  <a:pt x="2297627" y="72736"/>
                </a:cubicBezTo>
                <a:cubicBezTo>
                  <a:pt x="2276967" y="68604"/>
                  <a:pt x="2255941" y="66477"/>
                  <a:pt x="2235281" y="62345"/>
                </a:cubicBezTo>
                <a:cubicBezTo>
                  <a:pt x="2178400" y="50969"/>
                  <a:pt x="2193374" y="45476"/>
                  <a:pt x="2120981" y="41563"/>
                </a:cubicBezTo>
                <a:cubicBezTo>
                  <a:pt x="2017166" y="35951"/>
                  <a:pt x="1913118" y="35788"/>
                  <a:pt x="1809254" y="31172"/>
                </a:cubicBezTo>
                <a:cubicBezTo>
                  <a:pt x="1757235" y="28860"/>
                  <a:pt x="1705392" y="23448"/>
                  <a:pt x="1653390" y="20781"/>
                </a:cubicBezTo>
                <a:cubicBezTo>
                  <a:pt x="1466072" y="11175"/>
                  <a:pt x="1256776" y="5789"/>
                  <a:pt x="1071499" y="0"/>
                </a:cubicBezTo>
                <a:cubicBezTo>
                  <a:pt x="1029935" y="3463"/>
                  <a:pt x="988230" y="5517"/>
                  <a:pt x="946808" y="10390"/>
                </a:cubicBezTo>
                <a:cubicBezTo>
                  <a:pt x="779948" y="30020"/>
                  <a:pt x="1027490" y="9065"/>
                  <a:pt x="832508" y="41563"/>
                </a:cubicBezTo>
                <a:cubicBezTo>
                  <a:pt x="811726" y="45027"/>
                  <a:pt x="790730" y="47384"/>
                  <a:pt x="770163" y="51954"/>
                </a:cubicBezTo>
                <a:cubicBezTo>
                  <a:pt x="670015" y="74209"/>
                  <a:pt x="821882" y="50108"/>
                  <a:pt x="697427" y="72736"/>
                </a:cubicBezTo>
                <a:cubicBezTo>
                  <a:pt x="673330" y="77117"/>
                  <a:pt x="648936" y="79663"/>
                  <a:pt x="624690" y="83127"/>
                </a:cubicBezTo>
                <a:cubicBezTo>
                  <a:pt x="614299" y="90054"/>
                  <a:pt x="604929" y="98837"/>
                  <a:pt x="593517" y="103909"/>
                </a:cubicBezTo>
                <a:cubicBezTo>
                  <a:pt x="573499" y="112806"/>
                  <a:pt x="551954" y="117763"/>
                  <a:pt x="531172" y="124690"/>
                </a:cubicBezTo>
                <a:cubicBezTo>
                  <a:pt x="520781" y="128154"/>
                  <a:pt x="509796" y="130183"/>
                  <a:pt x="499999" y="135081"/>
                </a:cubicBezTo>
                <a:cubicBezTo>
                  <a:pt x="486145" y="142008"/>
                  <a:pt x="472673" y="149761"/>
                  <a:pt x="458436" y="155863"/>
                </a:cubicBezTo>
                <a:cubicBezTo>
                  <a:pt x="448369" y="160178"/>
                  <a:pt x="436838" y="160935"/>
                  <a:pt x="427263" y="166254"/>
                </a:cubicBezTo>
                <a:cubicBezTo>
                  <a:pt x="326042" y="222488"/>
                  <a:pt x="404581" y="197902"/>
                  <a:pt x="323354" y="218209"/>
                </a:cubicBezTo>
                <a:lnTo>
                  <a:pt x="229836" y="280554"/>
                </a:lnTo>
                <a:lnTo>
                  <a:pt x="198663" y="301336"/>
                </a:lnTo>
                <a:cubicBezTo>
                  <a:pt x="181030" y="354235"/>
                  <a:pt x="202441" y="317710"/>
                  <a:pt x="157099" y="342900"/>
                </a:cubicBezTo>
                <a:cubicBezTo>
                  <a:pt x="135266" y="355030"/>
                  <a:pt x="94754" y="384463"/>
                  <a:pt x="94754" y="384463"/>
                </a:cubicBezTo>
                <a:cubicBezTo>
                  <a:pt x="87827" y="374072"/>
                  <a:pt x="79557" y="364460"/>
                  <a:pt x="73972" y="353290"/>
                </a:cubicBezTo>
                <a:cubicBezTo>
                  <a:pt x="69074" y="343494"/>
                  <a:pt x="73378" y="327016"/>
                  <a:pt x="63581" y="322118"/>
                </a:cubicBezTo>
                <a:cubicBezTo>
                  <a:pt x="53784" y="317220"/>
                  <a:pt x="42799" y="329045"/>
                  <a:pt x="32408" y="332509"/>
                </a:cubicBezTo>
                <a:cubicBezTo>
                  <a:pt x="31710" y="333555"/>
                  <a:pt x="-7368" y="386250"/>
                  <a:pt x="1236" y="394854"/>
                </a:cubicBezTo>
                <a:cubicBezTo>
                  <a:pt x="16726" y="410344"/>
                  <a:pt x="42799" y="408709"/>
                  <a:pt x="63581" y="415636"/>
                </a:cubicBezTo>
                <a:lnTo>
                  <a:pt x="94754" y="426027"/>
                </a:lnTo>
                <a:cubicBezTo>
                  <a:pt x="105145" y="429491"/>
                  <a:pt x="114974" y="436418"/>
                  <a:pt x="125927" y="436418"/>
                </a:cubicBezTo>
                <a:lnTo>
                  <a:pt x="198663" y="436418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467" y="3784600"/>
            <a:ext cx="3174593" cy="284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10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Reminder: Past Examples Of Decomposition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3535362" cy="5368925"/>
          </a:xfrm>
        </p:spPr>
        <p:txBody>
          <a:bodyPr/>
          <a:lstStyle/>
          <a:p>
            <a:r>
              <a:rPr lang="en-CA" dirty="0" smtClean="0"/>
              <a:t>Midterm I help materials: tackle a complex Boolean expression by examining only a part at a time.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8809" y="1100138"/>
            <a:ext cx="3200400" cy="35115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2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Reminder: Past Examples Of Decomposition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3535362" cy="5368925"/>
          </a:xfrm>
        </p:spPr>
        <p:txBody>
          <a:bodyPr/>
          <a:lstStyle/>
          <a:p>
            <a:r>
              <a:rPr lang="en-CA" dirty="0" smtClean="0"/>
              <a:t>Functional decomposition: scope</a:t>
            </a:r>
          </a:p>
          <a:p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9040" y="1613064"/>
            <a:ext cx="3376324" cy="198119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4209039" y="1205345"/>
            <a:ext cx="2524269" cy="48837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 smtClean="0"/>
              <a:t>Original: Huh???!!!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9040" y="4381819"/>
            <a:ext cx="2940344" cy="223491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4204565" y="4001974"/>
            <a:ext cx="3910735" cy="48837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sz="1800" b="1" dirty="0" smtClean="0"/>
              <a:t>Simplified: You already know this</a:t>
            </a:r>
          </a:p>
        </p:txBody>
      </p:sp>
    </p:spTree>
    <p:extLst>
      <p:ext uri="{BB962C8B-B14F-4D97-AF65-F5344CB8AC3E}">
        <p14:creationId xmlns:p14="http://schemas.microsoft.com/office/powerpoint/2010/main" val="426503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copy = 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for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in original]</a:t>
            </a:r>
          </a:p>
          <a:p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Back To The WTH Code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756602" y="1945076"/>
            <a:ext cx="20922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for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in original</a:t>
            </a:r>
            <a:endParaRPr lang="en-CA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3273136" y="1901339"/>
            <a:ext cx="5247410" cy="42602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dirty="0" smtClean="0"/>
              <a:t>1)  You should know what’s happening: from the repetition section: for-loops iterating a list</a:t>
            </a:r>
          </a:p>
        </p:txBody>
      </p:sp>
      <p:sp>
        <p:nvSpPr>
          <p:cNvPr id="6" name="Rectangle 5"/>
          <p:cNvSpPr/>
          <p:nvPr/>
        </p:nvSpPr>
        <p:spPr>
          <a:xfrm>
            <a:off x="756602" y="3368630"/>
            <a:ext cx="207300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</a:rPr>
              <a:t>for </a:t>
            </a:r>
            <a:r>
              <a:rPr lang="en-US" b="1" dirty="0" err="1">
                <a:latin typeface="Consolas" panose="020B0609020204030204" pitchFamily="49" charset="0"/>
              </a:rPr>
              <a:t>i</a:t>
            </a:r>
            <a:r>
              <a:rPr lang="en-US" b="1" dirty="0">
                <a:latin typeface="Consolas" panose="020B0609020204030204" pitchFamily="49" charset="0"/>
              </a:rPr>
              <a:t> in original</a:t>
            </a:r>
            <a:endParaRPr lang="en-CA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148445" y="3309504"/>
            <a:ext cx="5247410" cy="42602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dirty="0" smtClean="0"/>
              <a:t>2) Now that you have been reminded as to what’s happening in the code above #1 we explain in class what this is doing </a:t>
            </a:r>
          </a:p>
        </p:txBody>
      </p:sp>
      <p:sp>
        <p:nvSpPr>
          <p:cNvPr id="8" name="Rectangle 7"/>
          <p:cNvSpPr/>
          <p:nvPr/>
        </p:nvSpPr>
        <p:spPr>
          <a:xfrm>
            <a:off x="833433" y="4670193"/>
            <a:ext cx="29674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copy = </a:t>
            </a:r>
            <a:r>
              <a:rPr lang="en-US" b="1" dirty="0">
                <a:latin typeface="Consolas" panose="020B0609020204030204" pitchFamily="49" charset="0"/>
              </a:rPr>
              <a:t>[</a:t>
            </a:r>
            <a:r>
              <a:rPr lang="en-US" b="1" dirty="0" err="1">
                <a:latin typeface="Consolas" panose="020B0609020204030204" pitchFamily="49" charset="0"/>
              </a:rPr>
              <a:t>i</a:t>
            </a:r>
            <a:r>
              <a:rPr lang="en-US" b="1" dirty="0">
                <a:latin typeface="Consolas" panose="020B0609020204030204" pitchFamily="49" charset="0"/>
              </a:rPr>
              <a:t> for </a:t>
            </a:r>
            <a:r>
              <a:rPr lang="en-US" b="1" dirty="0" err="1">
                <a:latin typeface="Consolas" panose="020B0609020204030204" pitchFamily="49" charset="0"/>
              </a:rPr>
              <a:t>i</a:t>
            </a:r>
            <a:r>
              <a:rPr lang="en-US" b="1" dirty="0">
                <a:latin typeface="Consolas" panose="020B0609020204030204" pitchFamily="49" charset="0"/>
              </a:rPr>
              <a:t> in original]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96590" y="4670193"/>
            <a:ext cx="5247410" cy="42602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dirty="0" smtClean="0"/>
              <a:t>3) Finally the result of the expression from #2 above is assigned to ‘copy’</a:t>
            </a:r>
          </a:p>
        </p:txBody>
      </p:sp>
    </p:spTree>
    <p:extLst>
      <p:ext uri="{BB962C8B-B14F-4D97-AF65-F5344CB8AC3E}">
        <p14:creationId xmlns:p14="http://schemas.microsoft.com/office/powerpoint/2010/main" val="89738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800" dirty="0" smtClean="0"/>
              <a:t>But What Do I Do When Tam Isn’t Around In The Future?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Rejoice and dance in the streets</a:t>
            </a:r>
            <a:r>
              <a:rPr lang="en-CA" dirty="0"/>
              <a:t>! </a:t>
            </a:r>
            <a:r>
              <a:rPr lang="en-CA" dirty="0" smtClean="0"/>
              <a:t>(</a:t>
            </a:r>
            <a:r>
              <a:rPr lang="en-CA" dirty="0"/>
              <a:t>H</a:t>
            </a:r>
            <a:r>
              <a:rPr lang="en-CA" dirty="0" smtClean="0"/>
              <a:t>allelujah!) </a:t>
            </a:r>
          </a:p>
          <a:p>
            <a:r>
              <a:rPr lang="en-CA" dirty="0" smtClean="0"/>
              <a:t>(Just kidding folks!)</a:t>
            </a:r>
          </a:p>
        </p:txBody>
      </p:sp>
    </p:spTree>
    <p:extLst>
      <p:ext uri="{BB962C8B-B14F-4D97-AF65-F5344CB8AC3E}">
        <p14:creationId xmlns:p14="http://schemas.microsoft.com/office/powerpoint/2010/main" val="19282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800" dirty="0" smtClean="0"/>
              <a:t>Searching The Web Directly May Be Challenging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It may be okay if you have a search term but in this case you just have a concept (non-CPSC courses) or code (in this example).</a:t>
            </a:r>
          </a:p>
          <a:p>
            <a:r>
              <a:rPr lang="en-CA" dirty="0"/>
              <a:t>Here’s where online A.I. tools ‘may’ help:</a:t>
            </a:r>
          </a:p>
          <a:p>
            <a:pPr lvl="1"/>
            <a:r>
              <a:rPr lang="en-CA" dirty="0"/>
              <a:t>Bing Co-pilot</a:t>
            </a:r>
            <a:r>
              <a:rPr lang="en-CA" dirty="0" smtClean="0"/>
              <a:t>: “</a:t>
            </a:r>
            <a:r>
              <a:rPr lang="en-US" sz="1800" dirty="0">
                <a:latin typeface="Consolas" panose="020B0609020204030204" pitchFamily="49" charset="0"/>
              </a:rPr>
              <a:t>explain what this python code is doing copy = [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for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in original</a:t>
            </a:r>
            <a:r>
              <a:rPr lang="en-US" sz="1800" dirty="0" smtClean="0">
                <a:latin typeface="Consolas" panose="020B0609020204030204" pitchFamily="49" charset="0"/>
              </a:rPr>
              <a:t>]</a:t>
            </a:r>
            <a:r>
              <a:rPr lang="en-US" dirty="0" smtClean="0"/>
              <a:t>”</a:t>
            </a:r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189" y="3458008"/>
            <a:ext cx="6467475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65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Answer From An Alternative ‘Intelligence’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Facebook’s Meta: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r>
              <a:rPr lang="en-CA" dirty="0" smtClean="0"/>
              <a:t>JT’s caution: Just like web searches confirm your information:</a:t>
            </a:r>
          </a:p>
          <a:p>
            <a:pPr lvl="1"/>
            <a:r>
              <a:rPr lang="en-CA" dirty="0" smtClean="0"/>
              <a:t>Verify by looking at a good source: textbook published by a reputable publisher.</a:t>
            </a:r>
          </a:p>
          <a:p>
            <a:pPr lvl="1"/>
            <a:r>
              <a:rPr lang="en-CA" dirty="0" smtClean="0"/>
              <a:t>Writing your own code and testing the results.</a:t>
            </a:r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5581" r="1"/>
          <a:stretch/>
        </p:blipFill>
        <p:spPr>
          <a:xfrm>
            <a:off x="852055" y="1516206"/>
            <a:ext cx="7023821" cy="31813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7052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Review: Passing Parameters Which Aren’t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copy of the </a:t>
            </a:r>
            <a:r>
              <a:rPr lang="en-US" b="1" dirty="0" smtClean="0"/>
              <a:t>data</a:t>
            </a:r>
            <a:r>
              <a:rPr lang="en-US" dirty="0" smtClean="0"/>
              <a:t> stored in the variable is passed into the function.</a:t>
            </a:r>
          </a:p>
          <a:p>
            <a:r>
              <a:rPr lang="en-US" dirty="0"/>
              <a:t>For </a:t>
            </a:r>
            <a:r>
              <a:rPr lang="en-US" dirty="0" smtClean="0"/>
              <a:t>previous examples refer </a:t>
            </a:r>
            <a:r>
              <a:rPr lang="en-US" dirty="0"/>
              <a:t>to functional decomposition examples where simple types were passed as function parameters: </a:t>
            </a:r>
            <a:r>
              <a:rPr lang="en-US" dirty="0">
                <a:latin typeface="Consolas" panose="020B0609020204030204" pitchFamily="49" charset="0"/>
              </a:rPr>
              <a:t>bool, int, </a:t>
            </a:r>
            <a:r>
              <a:rPr lang="en-US" dirty="0" smtClean="0">
                <a:latin typeface="Consolas" panose="020B0609020204030204" pitchFamily="49" charset="0"/>
              </a:rPr>
              <a:t>float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Changes</a:t>
            </a:r>
            <a:r>
              <a:rPr lang="en-US" dirty="0" smtClean="0"/>
              <a:t> made to the parameters are </a:t>
            </a:r>
            <a:r>
              <a:rPr lang="en-US" b="1" dirty="0" smtClean="0">
                <a:solidFill>
                  <a:srgbClr val="FF0000"/>
                </a:solidFill>
              </a:rPr>
              <a:t>only made to local variables</a:t>
            </a:r>
            <a:r>
              <a:rPr lang="en-US" dirty="0" smtClean="0"/>
              <a:t>.</a:t>
            </a:r>
          </a:p>
          <a:p>
            <a:pPr marL="452437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d</a:t>
            </a:r>
            <a:r>
              <a:rPr lang="en-US" dirty="0" smtClean="0">
                <a:latin typeface="Consolas" panose="020B0609020204030204" pitchFamily="49" charset="0"/>
              </a:rPr>
              <a:t>ef fun(num):</a:t>
            </a:r>
          </a:p>
          <a:p>
            <a:pPr marL="452437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num = 21  </a:t>
            </a:r>
            <a:r>
              <a:rPr lang="en-US" b="1" dirty="0" smtClean="0">
                <a:latin typeface="Consolas" panose="020B0609020204030204" pitchFamily="49" charset="0"/>
              </a:rPr>
              <a:t>#Only num local to fun changed</a:t>
            </a:r>
          </a:p>
          <a:p>
            <a:pPr marL="452437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n</a:t>
            </a:r>
            <a:r>
              <a:rPr lang="en-US" dirty="0" smtClean="0">
                <a:latin typeface="Consolas" panose="020B0609020204030204" pitchFamily="49" charset="0"/>
              </a:rPr>
              <a:t>um = 12</a:t>
            </a:r>
          </a:p>
          <a:p>
            <a:pPr marL="452437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f</a:t>
            </a:r>
            <a:r>
              <a:rPr lang="en-US" dirty="0" smtClean="0">
                <a:latin typeface="Consolas" panose="020B0609020204030204" pitchFamily="49" charset="0"/>
              </a:rPr>
              <a:t>un(num)  </a:t>
            </a:r>
            <a:r>
              <a:rPr lang="en-US" b="1" dirty="0" smtClean="0">
                <a:latin typeface="Consolas" panose="020B0609020204030204" pitchFamily="49" charset="0"/>
              </a:rPr>
              <a:t>#Still 12</a:t>
            </a:r>
          </a:p>
          <a:p>
            <a:r>
              <a:rPr lang="en-US" dirty="0" smtClean="0"/>
              <a:t>The changed local variables must have their values returned back to the caller in order to be retained.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5277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Details On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516553" cy="5410200"/>
          </a:xfrm>
        </p:spPr>
        <p:txBody>
          <a:bodyPr/>
          <a:lstStyle/>
          <a:p>
            <a:r>
              <a:rPr lang="en-US" dirty="0" smtClean="0"/>
              <a:t>With the simple variable types (integer, float, boolean) you can think of as a single memory location.</a:t>
            </a:r>
          </a:p>
          <a:p>
            <a:pPr lvl="1"/>
            <a:r>
              <a:rPr lang="en-US" dirty="0" smtClean="0"/>
              <a:t>E.g. </a:t>
            </a:r>
          </a:p>
          <a:p>
            <a:pPr marL="57150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a</a:t>
            </a:r>
            <a:r>
              <a:rPr lang="en-US" dirty="0" smtClean="0">
                <a:latin typeface="Consolas" panose="020B0609020204030204" pitchFamily="49" charset="0"/>
              </a:rPr>
              <a:t>ge = 37</a:t>
            </a:r>
          </a:p>
          <a:p>
            <a:pPr marL="571500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cool = False</a:t>
            </a:r>
          </a:p>
          <a:p>
            <a:endParaRPr lang="en-US" dirty="0" smtClean="0"/>
          </a:p>
          <a:p>
            <a:r>
              <a:rPr lang="en-US" dirty="0" smtClean="0"/>
              <a:t>Declaring a list variable will result in two memory locations allocated in memory.</a:t>
            </a:r>
          </a:p>
          <a:p>
            <a:pPr lvl="1"/>
            <a:r>
              <a:rPr lang="en-US" dirty="0" smtClean="0"/>
              <a:t>One location is for the list itself (“The multi-suite building”)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Another location “refers to” or contains the address of the building.</a:t>
            </a:r>
            <a:endParaRPr lang="en-CA" dirty="0"/>
          </a:p>
        </p:txBody>
      </p:sp>
      <p:grpSp>
        <p:nvGrpSpPr>
          <p:cNvPr id="8" name="Group 7"/>
          <p:cNvGrpSpPr/>
          <p:nvPr/>
        </p:nvGrpSpPr>
        <p:grpSpPr>
          <a:xfrm>
            <a:off x="7372237" y="2309706"/>
            <a:ext cx="1390763" cy="836635"/>
            <a:chOff x="7012772" y="1915029"/>
            <a:chExt cx="1390763" cy="836635"/>
          </a:xfrm>
        </p:grpSpPr>
        <p:sp>
          <p:nvSpPr>
            <p:cNvPr id="4" name="TextBox 3"/>
            <p:cNvSpPr txBox="1"/>
            <p:nvPr/>
          </p:nvSpPr>
          <p:spPr>
            <a:xfrm>
              <a:off x="7108135" y="1915029"/>
              <a:ext cx="6858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dirty="0" smtClean="0">
                  <a:latin typeface="Consolas" panose="020B0609020204030204" pitchFamily="49" charset="0"/>
                </a:rPr>
                <a:t>age</a:t>
              </a:r>
              <a:endParaRPr lang="en-CA" dirty="0" smtClean="0">
                <a:latin typeface="Consolas" panose="020B0609020204030204" pitchFamily="49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7641535" y="1953129"/>
              <a:ext cx="762000" cy="269631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>
              <a:noAutofit/>
            </a:bodyPr>
            <a:lstStyle/>
            <a:p>
              <a:r>
                <a:rPr lang="en-US" sz="16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37</a:t>
              </a:r>
              <a:endParaRPr lang="en-CA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012772" y="2294464"/>
              <a:ext cx="6858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dirty="0" smtClean="0">
                  <a:latin typeface="Consolas" panose="020B0609020204030204" pitchFamily="49" charset="0"/>
                </a:rPr>
                <a:t>cool</a:t>
              </a:r>
              <a:endParaRPr lang="en-CA" dirty="0" smtClean="0">
                <a:latin typeface="Consolas" panose="020B0609020204030204" pitchFamily="49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641535" y="2350145"/>
              <a:ext cx="762000" cy="260267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>
              <a:normAutofit fontScale="77500" lnSpcReduction="20000"/>
            </a:bodyPr>
            <a:lstStyle/>
            <a:p>
              <a:r>
                <a:rPr lang="en-US" sz="16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False</a:t>
              </a:r>
              <a:endParaRPr lang="en-CA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8153400" y="4190545"/>
            <a:ext cx="609600" cy="1295855"/>
            <a:chOff x="8153400" y="4190545"/>
            <a:chExt cx="609600" cy="1295855"/>
          </a:xfrm>
        </p:grpSpPr>
        <p:sp>
          <p:nvSpPr>
            <p:cNvPr id="9" name="Rectangle 8"/>
            <p:cNvSpPr/>
            <p:nvPr/>
          </p:nvSpPr>
          <p:spPr>
            <a:xfrm>
              <a:off x="8153400" y="4343400"/>
              <a:ext cx="609600" cy="1143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/>
            </a:bodyPr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267700" y="5248085"/>
              <a:ext cx="457200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sz="1200" b="1" dirty="0" smtClean="0">
                  <a:solidFill>
                    <a:schemeClr val="bg1"/>
                  </a:solidFill>
                </a:rPr>
                <a:t>123</a:t>
              </a:r>
              <a:endParaRPr lang="en-CA" sz="1200" b="1" dirty="0" smtClean="0">
                <a:solidFill>
                  <a:schemeClr val="bg1"/>
                </a:solidFill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8215863" y="5095683"/>
              <a:ext cx="489987" cy="85916"/>
              <a:chOff x="8215863" y="5095683"/>
              <a:chExt cx="489987" cy="85916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8215863" y="5095683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8406590" y="5095684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8591550" y="5095683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8221328" y="4883321"/>
              <a:ext cx="489987" cy="85916"/>
              <a:chOff x="8221328" y="4883321"/>
              <a:chExt cx="489987" cy="85916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8221328" y="4883321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8412055" y="4883322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8597015" y="4883321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8218746" y="4666869"/>
              <a:ext cx="489987" cy="85916"/>
              <a:chOff x="8208956" y="4611764"/>
              <a:chExt cx="489987" cy="8591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8208956" y="4611764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8399683" y="4611765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8584643" y="4611764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8221629" y="4469337"/>
              <a:ext cx="489987" cy="85916"/>
              <a:chOff x="8208956" y="4413976"/>
              <a:chExt cx="489987" cy="85916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8208956" y="4413976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8399683" y="4413977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8584643" y="4413976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7" name="Rectangle 26"/>
            <p:cNvSpPr/>
            <p:nvPr/>
          </p:nvSpPr>
          <p:spPr>
            <a:xfrm>
              <a:off x="8611890" y="4190545"/>
              <a:ext cx="11430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32500" lnSpcReduction="20000"/>
            </a:bodyPr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8" name="Vertical Scroll 27"/>
          <p:cNvSpPr/>
          <p:nvPr/>
        </p:nvSpPr>
        <p:spPr>
          <a:xfrm>
            <a:off x="7524750" y="6086283"/>
            <a:ext cx="1257300" cy="329667"/>
          </a:xfrm>
          <a:prstGeom prst="verticalScroll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92500" lnSpcReduction="2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Vladimir Script" panose="03050402040407070305" pitchFamily="66" charset="0"/>
              </a:rPr>
              <a:t>123 Sesame St.</a:t>
            </a:r>
            <a:endParaRPr lang="en-CA" dirty="0" smtClean="0">
              <a:solidFill>
                <a:schemeClr val="tx1"/>
              </a:solidFill>
              <a:latin typeface="Vladimir Script" panose="030504020404070703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97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Type Of Variable: List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only a very basic introduction.</a:t>
            </a:r>
          </a:p>
          <a:p>
            <a:pPr lvl="1"/>
            <a:r>
              <a:rPr lang="en-US" dirty="0" smtClean="0"/>
              <a:t>For the keeners: more details will come later.</a:t>
            </a:r>
          </a:p>
          <a:p>
            <a:r>
              <a:rPr lang="en-US" b="1" dirty="0" smtClean="0"/>
              <a:t>String</a:t>
            </a:r>
            <a:r>
              <a:rPr lang="en-US" dirty="0" smtClean="0"/>
              <a:t>: consists of individual elements that can be accessed via an index (zero to length of the string minus one) </a:t>
            </a:r>
            <a:r>
              <a:rPr lang="en-US" sz="1800" dirty="0" smtClean="0">
                <a:latin typeface="Consolas" panose="020B0609020204030204" pitchFamily="49" charset="0"/>
              </a:rPr>
              <a:t>s1 </a:t>
            </a:r>
            <a:r>
              <a:rPr lang="en-US" sz="1800" dirty="0">
                <a:latin typeface="Consolas" panose="020B0609020204030204" pitchFamily="49" charset="0"/>
              </a:rPr>
              <a:t>= "Jim tam"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endParaRPr lang="en-US" dirty="0" smtClean="0"/>
          </a:p>
          <a:p>
            <a:pPr marL="225425" lvl="1" indent="0">
              <a:buNone/>
            </a:pPr>
            <a:endParaRPr lang="en-US" dirty="0" smtClean="0"/>
          </a:p>
          <a:p>
            <a:r>
              <a:rPr lang="en-US" b="1" dirty="0" smtClean="0"/>
              <a:t>List:</a:t>
            </a:r>
            <a:r>
              <a:rPr lang="en-US" dirty="0" smtClean="0"/>
              <a:t> need not consist only of characters nor does it have to be homogeneous (e.g. all integers, all Booleans) </a:t>
            </a:r>
          </a:p>
          <a:p>
            <a:pPr lvl="1"/>
            <a:r>
              <a:rPr lang="en-US" dirty="0" smtClean="0"/>
              <a:t>i.e. </a:t>
            </a:r>
            <a:r>
              <a:rPr lang="en-US" dirty="0"/>
              <a:t>Python lists </a:t>
            </a:r>
            <a:r>
              <a:rPr lang="en-US" dirty="0" smtClean="0"/>
              <a:t>can be heterogeneous</a:t>
            </a:r>
          </a:p>
          <a:p>
            <a:pPr lvl="1"/>
            <a:r>
              <a:rPr lang="en-US" sz="1800" dirty="0" smtClean="0">
                <a:latin typeface="Consolas" panose="020B0609020204030204" pitchFamily="49" charset="0"/>
              </a:rPr>
              <a:t>list1 = [1, </a:t>
            </a:r>
            <a:r>
              <a:rPr lang="en-US" sz="1800" dirty="0">
                <a:latin typeface="Consolas" panose="020B0609020204030204" pitchFamily="49" charset="0"/>
              </a:rPr>
              <a:t>"</a:t>
            </a:r>
            <a:r>
              <a:rPr lang="en-US" sz="1800" dirty="0" err="1">
                <a:latin typeface="Consolas" panose="020B0609020204030204" pitchFamily="49" charset="0"/>
              </a:rPr>
              <a:t>a",True</a:t>
            </a:r>
            <a:r>
              <a:rPr lang="en-US" sz="1800" dirty="0" smtClean="0">
                <a:latin typeface="Consolas" panose="020B0609020204030204" pitchFamily="49" charset="0"/>
              </a:rPr>
              <a:t>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2466" y="3073852"/>
            <a:ext cx="1299990" cy="594911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2200" dirty="0" smtClean="0">
                <a:latin typeface="Consolas" panose="020B0609020204030204" pitchFamily="49" charset="0"/>
              </a:rPr>
              <a:t>Jim tam</a:t>
            </a:r>
            <a:endParaRPr lang="en-CA" sz="2200" dirty="0" smtClean="0">
              <a:latin typeface="Consolas" panose="020B0609020204030204" pitchFamily="49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842466" y="2936141"/>
            <a:ext cx="1119383" cy="275422"/>
            <a:chOff x="903383" y="3547737"/>
            <a:chExt cx="1119383" cy="275422"/>
          </a:xfrm>
        </p:grpSpPr>
        <p:sp>
          <p:nvSpPr>
            <p:cNvPr id="5" name="TextBox 4"/>
            <p:cNvSpPr txBox="1"/>
            <p:nvPr/>
          </p:nvSpPr>
          <p:spPr>
            <a:xfrm>
              <a:off x="903383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0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57620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1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11857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2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99141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3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536186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4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687923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5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868529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6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996703" y="5322988"/>
            <a:ext cx="1683758" cy="594911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2200" dirty="0" smtClean="0">
                <a:latin typeface="Consolas" panose="020B0609020204030204" pitchFamily="49" charset="0"/>
              </a:rPr>
              <a:t>1  a  True</a:t>
            </a:r>
            <a:endParaRPr lang="en-CA" sz="2200" dirty="0" smtClean="0">
              <a:latin typeface="Consolas" panose="020B0609020204030204" pitchFamily="49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16395" y="5185277"/>
            <a:ext cx="1119383" cy="279851"/>
            <a:chOff x="903383" y="3547737"/>
            <a:chExt cx="1119383" cy="279851"/>
          </a:xfrm>
        </p:grpSpPr>
        <p:sp>
          <p:nvSpPr>
            <p:cNvPr id="15" name="TextBox 14"/>
            <p:cNvSpPr txBox="1"/>
            <p:nvPr/>
          </p:nvSpPr>
          <p:spPr>
            <a:xfrm>
              <a:off x="903383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0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79449" y="3547737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1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68529" y="3552166"/>
              <a:ext cx="154237" cy="27542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</a:rPr>
                <a:t>2</a:t>
              </a:r>
              <a:endParaRPr lang="en-CA" sz="12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18" name="Rectangle 17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3404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Illustrating List 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the example program: </a:t>
            </a:r>
            <a:r>
              <a:rPr lang="en-CA" altLang="en-US" sz="2000" dirty="0">
                <a:latin typeface="Consolas" panose="020B0609020204030204" pitchFamily="49" charset="0"/>
              </a:rPr>
              <a:t>5</a:t>
            </a:r>
            <a:r>
              <a:rPr lang="en-CA" altLang="en-US" sz="2000" dirty="0" smtClean="0">
                <a:latin typeface="Consolas" panose="020B0609020204030204" pitchFamily="49" charset="0"/>
              </a:rPr>
              <a:t>listReferences.py</a:t>
            </a:r>
            <a:endParaRPr lang="en-CA" altLang="en-US" sz="2000" dirty="0">
              <a:latin typeface="Consolas" panose="020B0609020204030204" pitchFamily="49" charset="0"/>
            </a:endParaRPr>
          </a:p>
          <a:p>
            <a:endParaRPr lang="pt-BR" dirty="0" smtClean="0"/>
          </a:p>
          <a:p>
            <a:pPr marL="342900" lvl="1" indent="0">
              <a:buNone/>
            </a:pPr>
            <a:r>
              <a:rPr lang="pt-BR" sz="1800" dirty="0" smtClean="0">
                <a:latin typeface="Consolas" panose="020B0609020204030204" pitchFamily="49" charset="0"/>
              </a:rPr>
              <a:t>num </a:t>
            </a:r>
            <a:r>
              <a:rPr lang="pt-BR" sz="1800" dirty="0">
                <a:latin typeface="Consolas" panose="020B0609020204030204" pitchFamily="49" charset="0"/>
              </a:rPr>
              <a:t>= 123</a:t>
            </a:r>
          </a:p>
          <a:p>
            <a:pPr marL="342900" lvl="1" indent="0">
              <a:buNone/>
            </a:pPr>
            <a:r>
              <a:rPr lang="pt-BR" sz="1800" dirty="0">
                <a:latin typeface="Consolas" panose="020B0609020204030204" pitchFamily="49" charset="0"/>
              </a:rPr>
              <a:t>list1 = [1,2,3]</a:t>
            </a:r>
          </a:p>
          <a:p>
            <a:pPr marL="342900" lvl="1" indent="0">
              <a:buNone/>
            </a:pPr>
            <a:r>
              <a:rPr lang="pt-BR" sz="1800" dirty="0">
                <a:latin typeface="Consolas" panose="020B0609020204030204" pitchFamily="49" charset="0"/>
              </a:rPr>
              <a:t>list2 = </a:t>
            </a:r>
            <a:r>
              <a:rPr lang="pt-BR" sz="1800" dirty="0" smtClean="0">
                <a:latin typeface="Consolas" panose="020B0609020204030204" pitchFamily="49" charset="0"/>
              </a:rPr>
              <a:t>list1 </a:t>
            </a:r>
            <a:endParaRPr lang="pt-BR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pt-BR" sz="1800" dirty="0" smtClean="0">
                <a:latin typeface="Consolas" panose="020B0609020204030204" pitchFamily="49" charset="0"/>
              </a:rPr>
              <a:t>print(list1</a:t>
            </a:r>
            <a:r>
              <a:rPr lang="pt-BR" sz="1800" dirty="0" smtClean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pt-BR" sz="1800" dirty="0">
                <a:latin typeface="Consolas" panose="020B0609020204030204" pitchFamily="49" charset="0"/>
              </a:rPr>
              <a:t>p</a:t>
            </a:r>
            <a:r>
              <a:rPr lang="pt-BR" sz="1800" dirty="0" smtClean="0">
                <a:latin typeface="Consolas" panose="020B0609020204030204" pitchFamily="49" charset="0"/>
              </a:rPr>
              <a:t>rint(list2)</a:t>
            </a:r>
          </a:p>
          <a:p>
            <a:pPr marL="342900" lvl="1" indent="0">
              <a:buNone/>
            </a:pPr>
            <a:endParaRPr lang="pt-B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pt-BR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list1[0] = 888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list2[2] = 777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print(list1)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print(list2)</a:t>
            </a: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4542" y="2879548"/>
            <a:ext cx="1113014" cy="6650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6484" y="4721101"/>
            <a:ext cx="1501402" cy="776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18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New Term: </a:t>
            </a:r>
            <a:r>
              <a:rPr lang="en-CA" dirty="0" smtClean="0">
                <a:solidFill>
                  <a:srgbClr val="FF0000"/>
                </a:solidFill>
              </a:rPr>
              <a:t>Shallow Copy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 smtClean="0"/>
              <a:t>Shallow copy: </a:t>
            </a:r>
            <a:r>
              <a:rPr lang="en-CA" dirty="0" smtClean="0"/>
              <a:t>the address of a list (or some of the composite types) is copied rather than the data (elements of a list). </a:t>
            </a:r>
            <a:r>
              <a:rPr lang="en-CA" dirty="0"/>
              <a:t> </a:t>
            </a:r>
            <a:endParaRPr lang="en-CA" dirty="0" smtClean="0"/>
          </a:p>
          <a:p>
            <a:pPr lvl="1"/>
            <a:r>
              <a:rPr lang="en-CA" dirty="0" smtClean="0"/>
              <a:t>Result: two references containing the address of (references to) a single list. </a:t>
            </a:r>
          </a:p>
          <a:p>
            <a:pPr lvl="1"/>
            <a:r>
              <a:rPr lang="en-CA" dirty="0" smtClean="0"/>
              <a:t>Previous example:</a:t>
            </a:r>
          </a:p>
          <a:p>
            <a:pPr lvl="1"/>
            <a:endParaRPr lang="en-CA" dirty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marL="442912" lvl="2" indent="0">
              <a:buNone/>
            </a:pPr>
            <a:endParaRPr lang="pt-BR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pt-BR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list2 </a:t>
            </a:r>
            <a:r>
              <a:rPr lang="pt-BR" b="1" dirty="0">
                <a:solidFill>
                  <a:srgbClr val="FF0000"/>
                </a:solidFill>
                <a:latin typeface="Consolas" panose="020B0609020204030204" pitchFamily="49" charset="0"/>
              </a:rPr>
              <a:t>= list1 </a:t>
            </a:r>
            <a:endParaRPr lang="pt-BR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pt-BR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r>
              <a:rPr lang="pt-BR" dirty="0" smtClean="0">
                <a:cs typeface="Calibri" panose="020F0502020204030204" pitchFamily="34" charset="0"/>
              </a:rPr>
              <a:t>The shallow copy allows access to the list so it may be changed by either reference to it (in this example it’s </a:t>
            </a:r>
            <a:r>
              <a:rPr lang="pt-BR" dirty="0" smtClean="0">
                <a:latin typeface="Consolas" panose="020B0609020204030204" pitchFamily="49" charset="0"/>
              </a:rPr>
              <a:t>‘list1’</a:t>
            </a:r>
            <a:r>
              <a:rPr lang="pt-BR" dirty="0" smtClean="0">
                <a:cs typeface="Calibri" panose="020F0502020204030204" pitchFamily="34" charset="0"/>
              </a:rPr>
              <a:t>or </a:t>
            </a:r>
            <a:r>
              <a:rPr lang="pt-BR" dirty="0">
                <a:latin typeface="Consolas" panose="020B0609020204030204" pitchFamily="49" charset="0"/>
              </a:rPr>
              <a:t>‘</a:t>
            </a:r>
            <a:r>
              <a:rPr lang="pt-BR" dirty="0" smtClean="0">
                <a:latin typeface="Consolas" panose="020B0609020204030204" pitchFamily="49" charset="0"/>
              </a:rPr>
              <a:t>list2’</a:t>
            </a:r>
            <a:r>
              <a:rPr lang="pt-BR" dirty="0" smtClean="0">
                <a:cs typeface="Calibri" panose="020F0502020204030204" pitchFamily="34" charset="0"/>
              </a:rPr>
              <a:t>)</a:t>
            </a:r>
            <a:r>
              <a:rPr lang="pt-BR" dirty="0">
                <a:cs typeface="Calibri" panose="020F0502020204030204" pitchFamily="34" charset="0"/>
              </a:rPr>
              <a:t>.</a:t>
            </a:r>
          </a:p>
          <a:p>
            <a:pPr lvl="1"/>
            <a:endParaRPr lang="en-CA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5721927" y="2507218"/>
            <a:ext cx="609600" cy="1295855"/>
            <a:chOff x="8153400" y="4190545"/>
            <a:chExt cx="609600" cy="1295855"/>
          </a:xfrm>
        </p:grpSpPr>
        <p:sp>
          <p:nvSpPr>
            <p:cNvPr id="5" name="Rectangle 4"/>
            <p:cNvSpPr/>
            <p:nvPr/>
          </p:nvSpPr>
          <p:spPr>
            <a:xfrm>
              <a:off x="8153400" y="4343400"/>
              <a:ext cx="609600" cy="1143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/>
            </a:bodyPr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267700" y="5248085"/>
              <a:ext cx="457200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sz="1200" b="1" dirty="0" smtClean="0">
                  <a:solidFill>
                    <a:srgbClr val="783245"/>
                  </a:solidFill>
                </a:rPr>
                <a:t>123</a:t>
              </a:r>
              <a:endParaRPr lang="en-CA" sz="1200" b="1" dirty="0" smtClean="0">
                <a:solidFill>
                  <a:srgbClr val="783245"/>
                </a:solidFill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8215863" y="5095683"/>
              <a:ext cx="489987" cy="85916"/>
              <a:chOff x="8215863" y="5095683"/>
              <a:chExt cx="489987" cy="85916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8215863" y="5095683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8406590" y="5095684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8591550" y="5095683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8221328" y="4883321"/>
              <a:ext cx="489987" cy="85916"/>
              <a:chOff x="8221328" y="4883321"/>
              <a:chExt cx="489987" cy="85916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8221328" y="4883321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8412055" y="4883322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8597015" y="4883321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8218746" y="4666869"/>
              <a:ext cx="489987" cy="85916"/>
              <a:chOff x="8208956" y="4611764"/>
              <a:chExt cx="489987" cy="85916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8208956" y="4611764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8399683" y="4611765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8584643" y="4611764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8221629" y="4469337"/>
              <a:ext cx="489987" cy="85916"/>
              <a:chOff x="8208956" y="4413976"/>
              <a:chExt cx="489987" cy="8591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8208956" y="4413976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8399683" y="4413977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8584643" y="4413976"/>
                <a:ext cx="114300" cy="85915"/>
              </a:xfrm>
              <a:prstGeom prst="rect">
                <a:avLst/>
              </a:prstGeom>
              <a:solidFill>
                <a:srgbClr val="FFFFCC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rmAutofit fontScale="25000" lnSpcReduction="20000"/>
              </a:bodyPr>
              <a:lstStyle/>
              <a:p>
                <a:pPr algn="ctr"/>
                <a:endParaRPr lang="en-CA" dirty="0" smtClean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Rectangle 10"/>
            <p:cNvSpPr/>
            <p:nvPr/>
          </p:nvSpPr>
          <p:spPr>
            <a:xfrm>
              <a:off x="8611890" y="4190545"/>
              <a:ext cx="114300" cy="152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32500" lnSpcReduction="20000"/>
            </a:bodyPr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4" name="Vertical Scroll 23"/>
          <p:cNvSpPr/>
          <p:nvPr/>
        </p:nvSpPr>
        <p:spPr>
          <a:xfrm>
            <a:off x="4590620" y="4402956"/>
            <a:ext cx="1257300" cy="329667"/>
          </a:xfrm>
          <a:prstGeom prst="verticalScroll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92500" lnSpcReduction="2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Vladimir Script" panose="03050402040407070305" pitchFamily="66" charset="0"/>
              </a:rPr>
              <a:t>123 Sesame St.</a:t>
            </a:r>
            <a:endParaRPr lang="en-CA" dirty="0" smtClean="0">
              <a:solidFill>
                <a:schemeClr val="tx1"/>
              </a:solidFill>
              <a:latin typeface="Vladimir Script" panose="03050402040407070305" pitchFamily="66" charset="0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1257300" y="3606322"/>
            <a:ext cx="955964" cy="519546"/>
          </a:xfrm>
          <a:custGeom>
            <a:avLst/>
            <a:gdLst>
              <a:gd name="connsiteX0" fmla="*/ 955964 w 955964"/>
              <a:gd name="connsiteY0" fmla="*/ 446809 h 519546"/>
              <a:gd name="connsiteX1" fmla="*/ 924791 w 955964"/>
              <a:gd name="connsiteY1" fmla="*/ 332509 h 519546"/>
              <a:gd name="connsiteX2" fmla="*/ 904009 w 955964"/>
              <a:gd name="connsiteY2" fmla="*/ 290946 h 519546"/>
              <a:gd name="connsiteX3" fmla="*/ 883227 w 955964"/>
              <a:gd name="connsiteY3" fmla="*/ 228600 h 519546"/>
              <a:gd name="connsiteX4" fmla="*/ 831273 w 955964"/>
              <a:gd name="connsiteY4" fmla="*/ 166255 h 519546"/>
              <a:gd name="connsiteX5" fmla="*/ 810491 w 955964"/>
              <a:gd name="connsiteY5" fmla="*/ 135082 h 519546"/>
              <a:gd name="connsiteX6" fmla="*/ 768927 w 955964"/>
              <a:gd name="connsiteY6" fmla="*/ 114300 h 519546"/>
              <a:gd name="connsiteX7" fmla="*/ 706582 w 955964"/>
              <a:gd name="connsiteY7" fmla="*/ 72736 h 519546"/>
              <a:gd name="connsiteX8" fmla="*/ 665018 w 955964"/>
              <a:gd name="connsiteY8" fmla="*/ 51955 h 519546"/>
              <a:gd name="connsiteX9" fmla="*/ 592282 w 955964"/>
              <a:gd name="connsiteY9" fmla="*/ 10391 h 519546"/>
              <a:gd name="connsiteX10" fmla="*/ 561109 w 955964"/>
              <a:gd name="connsiteY10" fmla="*/ 0 h 519546"/>
              <a:gd name="connsiteX11" fmla="*/ 394855 w 955964"/>
              <a:gd name="connsiteY11" fmla="*/ 10391 h 519546"/>
              <a:gd name="connsiteX12" fmla="*/ 363682 w 955964"/>
              <a:gd name="connsiteY12" fmla="*/ 20782 h 519546"/>
              <a:gd name="connsiteX13" fmla="*/ 301336 w 955964"/>
              <a:gd name="connsiteY13" fmla="*/ 62346 h 519546"/>
              <a:gd name="connsiteX14" fmla="*/ 259773 w 955964"/>
              <a:gd name="connsiteY14" fmla="*/ 114300 h 519546"/>
              <a:gd name="connsiteX15" fmla="*/ 218209 w 955964"/>
              <a:gd name="connsiteY15" fmla="*/ 176646 h 519546"/>
              <a:gd name="connsiteX16" fmla="*/ 187036 w 955964"/>
              <a:gd name="connsiteY16" fmla="*/ 207818 h 519546"/>
              <a:gd name="connsiteX17" fmla="*/ 166255 w 955964"/>
              <a:gd name="connsiteY17" fmla="*/ 280555 h 519546"/>
              <a:gd name="connsiteX18" fmla="*/ 155864 w 955964"/>
              <a:gd name="connsiteY18" fmla="*/ 311727 h 519546"/>
              <a:gd name="connsiteX19" fmla="*/ 145473 w 955964"/>
              <a:gd name="connsiteY19" fmla="*/ 353291 h 519546"/>
              <a:gd name="connsiteX20" fmla="*/ 124691 w 955964"/>
              <a:gd name="connsiteY20" fmla="*/ 415636 h 519546"/>
              <a:gd name="connsiteX21" fmla="*/ 114300 w 955964"/>
              <a:gd name="connsiteY21" fmla="*/ 446809 h 519546"/>
              <a:gd name="connsiteX22" fmla="*/ 83127 w 955964"/>
              <a:gd name="connsiteY22" fmla="*/ 457200 h 519546"/>
              <a:gd name="connsiteX23" fmla="*/ 0 w 955964"/>
              <a:gd name="connsiteY23" fmla="*/ 363682 h 519546"/>
              <a:gd name="connsiteX24" fmla="*/ 31173 w 955964"/>
              <a:gd name="connsiteY24" fmla="*/ 477982 h 519546"/>
              <a:gd name="connsiteX25" fmla="*/ 51955 w 955964"/>
              <a:gd name="connsiteY25" fmla="*/ 509155 h 519546"/>
              <a:gd name="connsiteX26" fmla="*/ 83127 w 955964"/>
              <a:gd name="connsiteY26" fmla="*/ 519546 h 519546"/>
              <a:gd name="connsiteX27" fmla="*/ 166255 w 955964"/>
              <a:gd name="connsiteY27" fmla="*/ 477982 h 519546"/>
              <a:gd name="connsiteX28" fmla="*/ 197427 w 955964"/>
              <a:gd name="connsiteY28" fmla="*/ 467591 h 51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955964" h="519546">
                <a:moveTo>
                  <a:pt x="955964" y="446809"/>
                </a:moveTo>
                <a:cubicBezTo>
                  <a:pt x="945573" y="408709"/>
                  <a:pt x="937279" y="369974"/>
                  <a:pt x="924791" y="332509"/>
                </a:cubicBezTo>
                <a:cubicBezTo>
                  <a:pt x="919893" y="317814"/>
                  <a:pt x="909762" y="305328"/>
                  <a:pt x="904009" y="290946"/>
                </a:cubicBezTo>
                <a:cubicBezTo>
                  <a:pt x="895873" y="270607"/>
                  <a:pt x="895378" y="246827"/>
                  <a:pt x="883227" y="228600"/>
                </a:cubicBezTo>
                <a:cubicBezTo>
                  <a:pt x="831629" y="151202"/>
                  <a:pt x="897945" y="246262"/>
                  <a:pt x="831273" y="166255"/>
                </a:cubicBezTo>
                <a:cubicBezTo>
                  <a:pt x="823278" y="156661"/>
                  <a:pt x="820085" y="143077"/>
                  <a:pt x="810491" y="135082"/>
                </a:cubicBezTo>
                <a:cubicBezTo>
                  <a:pt x="798591" y="125166"/>
                  <a:pt x="782210" y="122270"/>
                  <a:pt x="768927" y="114300"/>
                </a:cubicBezTo>
                <a:cubicBezTo>
                  <a:pt x="747510" y="101450"/>
                  <a:pt x="728922" y="83905"/>
                  <a:pt x="706582" y="72736"/>
                </a:cubicBezTo>
                <a:cubicBezTo>
                  <a:pt x="692727" y="65809"/>
                  <a:pt x="678467" y="59640"/>
                  <a:pt x="665018" y="51955"/>
                </a:cubicBezTo>
                <a:cubicBezTo>
                  <a:pt x="612837" y="22138"/>
                  <a:pt x="655086" y="37307"/>
                  <a:pt x="592282" y="10391"/>
                </a:cubicBezTo>
                <a:cubicBezTo>
                  <a:pt x="582215" y="6076"/>
                  <a:pt x="571500" y="3464"/>
                  <a:pt x="561109" y="0"/>
                </a:cubicBezTo>
                <a:cubicBezTo>
                  <a:pt x="505691" y="3464"/>
                  <a:pt x="450076" y="4578"/>
                  <a:pt x="394855" y="10391"/>
                </a:cubicBezTo>
                <a:cubicBezTo>
                  <a:pt x="383962" y="11538"/>
                  <a:pt x="373257" y="15463"/>
                  <a:pt x="363682" y="20782"/>
                </a:cubicBezTo>
                <a:cubicBezTo>
                  <a:pt x="341848" y="32912"/>
                  <a:pt x="301336" y="62346"/>
                  <a:pt x="301336" y="62346"/>
                </a:cubicBezTo>
                <a:cubicBezTo>
                  <a:pt x="277936" y="132544"/>
                  <a:pt x="310388" y="56453"/>
                  <a:pt x="259773" y="114300"/>
                </a:cubicBezTo>
                <a:cubicBezTo>
                  <a:pt x="243326" y="133097"/>
                  <a:pt x="235871" y="158985"/>
                  <a:pt x="218209" y="176646"/>
                </a:cubicBezTo>
                <a:lnTo>
                  <a:pt x="187036" y="207818"/>
                </a:lnTo>
                <a:cubicBezTo>
                  <a:pt x="162120" y="282566"/>
                  <a:pt x="192351" y="189215"/>
                  <a:pt x="166255" y="280555"/>
                </a:cubicBezTo>
                <a:cubicBezTo>
                  <a:pt x="163246" y="291086"/>
                  <a:pt x="158873" y="301196"/>
                  <a:pt x="155864" y="311727"/>
                </a:cubicBezTo>
                <a:cubicBezTo>
                  <a:pt x="151941" y="325459"/>
                  <a:pt x="149577" y="339612"/>
                  <a:pt x="145473" y="353291"/>
                </a:cubicBezTo>
                <a:cubicBezTo>
                  <a:pt x="139178" y="374273"/>
                  <a:pt x="131618" y="394854"/>
                  <a:pt x="124691" y="415636"/>
                </a:cubicBezTo>
                <a:cubicBezTo>
                  <a:pt x="121227" y="426027"/>
                  <a:pt x="124691" y="443345"/>
                  <a:pt x="114300" y="446809"/>
                </a:cubicBezTo>
                <a:lnTo>
                  <a:pt x="83127" y="457200"/>
                </a:lnTo>
                <a:cubicBezTo>
                  <a:pt x="11951" y="386024"/>
                  <a:pt x="37084" y="419309"/>
                  <a:pt x="0" y="363682"/>
                </a:cubicBezTo>
                <a:cubicBezTo>
                  <a:pt x="10192" y="435027"/>
                  <a:pt x="949" y="425091"/>
                  <a:pt x="31173" y="477982"/>
                </a:cubicBezTo>
                <a:cubicBezTo>
                  <a:pt x="37369" y="488825"/>
                  <a:pt x="42203" y="501353"/>
                  <a:pt x="51955" y="509155"/>
                </a:cubicBezTo>
                <a:cubicBezTo>
                  <a:pt x="60508" y="515997"/>
                  <a:pt x="72736" y="516082"/>
                  <a:pt x="83127" y="519546"/>
                </a:cubicBezTo>
                <a:cubicBezTo>
                  <a:pt x="130470" y="472203"/>
                  <a:pt x="95466" y="495680"/>
                  <a:pt x="166255" y="477982"/>
                </a:cubicBezTo>
                <a:cubicBezTo>
                  <a:pt x="176881" y="475326"/>
                  <a:pt x="197427" y="467591"/>
                  <a:pt x="197427" y="467591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TextBox 25"/>
          <p:cNvSpPr txBox="1"/>
          <p:nvPr/>
        </p:nvSpPr>
        <p:spPr>
          <a:xfrm>
            <a:off x="945573" y="3053509"/>
            <a:ext cx="2930236" cy="55635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CA" dirty="0" smtClean="0"/>
              <a:t>Copy contents (address not a list) from ‘</a:t>
            </a:r>
            <a:r>
              <a:rPr lang="en-CA" dirty="0" smtClean="0">
                <a:latin typeface="Consolas" panose="020B0609020204030204" pitchFamily="49" charset="0"/>
              </a:rPr>
              <a:t>list1</a:t>
            </a:r>
            <a:r>
              <a:rPr lang="en-CA" dirty="0" smtClean="0"/>
              <a:t>’ into ‘</a:t>
            </a:r>
            <a:r>
              <a:rPr lang="en-CA" dirty="0" smtClean="0">
                <a:latin typeface="Consolas" panose="020B0609020204030204" pitchFamily="49" charset="0"/>
              </a:rPr>
              <a:t>list2</a:t>
            </a:r>
            <a:r>
              <a:rPr lang="en-CA" dirty="0" smtClean="0"/>
              <a:t>’</a:t>
            </a:r>
          </a:p>
        </p:txBody>
      </p:sp>
      <p:sp>
        <p:nvSpPr>
          <p:cNvPr id="27" name="Vertical Scroll 26"/>
          <p:cNvSpPr/>
          <p:nvPr/>
        </p:nvSpPr>
        <p:spPr>
          <a:xfrm>
            <a:off x="6841983" y="4388354"/>
            <a:ext cx="1257300" cy="329667"/>
          </a:xfrm>
          <a:prstGeom prst="verticalScroll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92500" lnSpcReduction="2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Vladimir Script" panose="03050402040407070305" pitchFamily="66" charset="0"/>
              </a:rPr>
              <a:t>123 Sesame St.</a:t>
            </a:r>
            <a:endParaRPr lang="en-CA" dirty="0" smtClean="0">
              <a:solidFill>
                <a:schemeClr val="tx1"/>
              </a:solidFill>
              <a:latin typeface="Vladimir Script" panose="03050402040407070305" pitchFamily="66" charset="0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5133109" y="3846647"/>
            <a:ext cx="872836" cy="600662"/>
          </a:xfrm>
          <a:custGeom>
            <a:avLst/>
            <a:gdLst>
              <a:gd name="connsiteX0" fmla="*/ 0 w 872836"/>
              <a:gd name="connsiteY0" fmla="*/ 600662 h 600662"/>
              <a:gd name="connsiteX1" fmla="*/ 10391 w 872836"/>
              <a:gd name="connsiteY1" fmla="*/ 548708 h 600662"/>
              <a:gd name="connsiteX2" fmla="*/ 20782 w 872836"/>
              <a:gd name="connsiteY2" fmla="*/ 517535 h 600662"/>
              <a:gd name="connsiteX3" fmla="*/ 51955 w 872836"/>
              <a:gd name="connsiteY3" fmla="*/ 507144 h 600662"/>
              <a:gd name="connsiteX4" fmla="*/ 83127 w 872836"/>
              <a:gd name="connsiteY4" fmla="*/ 486362 h 600662"/>
              <a:gd name="connsiteX5" fmla="*/ 114300 w 872836"/>
              <a:gd name="connsiteY5" fmla="*/ 475971 h 600662"/>
              <a:gd name="connsiteX6" fmla="*/ 155864 w 872836"/>
              <a:gd name="connsiteY6" fmla="*/ 455189 h 600662"/>
              <a:gd name="connsiteX7" fmla="*/ 602673 w 872836"/>
              <a:gd name="connsiteY7" fmla="*/ 465580 h 600662"/>
              <a:gd name="connsiteX8" fmla="*/ 665018 w 872836"/>
              <a:gd name="connsiteY8" fmla="*/ 434408 h 600662"/>
              <a:gd name="connsiteX9" fmla="*/ 685800 w 872836"/>
              <a:gd name="connsiteY9" fmla="*/ 403235 h 600662"/>
              <a:gd name="connsiteX10" fmla="*/ 696191 w 872836"/>
              <a:gd name="connsiteY10" fmla="*/ 372062 h 600662"/>
              <a:gd name="connsiteX11" fmla="*/ 716973 w 872836"/>
              <a:gd name="connsiteY11" fmla="*/ 340889 h 600662"/>
              <a:gd name="connsiteX12" fmla="*/ 748146 w 872836"/>
              <a:gd name="connsiteY12" fmla="*/ 236980 h 600662"/>
              <a:gd name="connsiteX13" fmla="*/ 696191 w 872836"/>
              <a:gd name="connsiteY13" fmla="*/ 39553 h 600662"/>
              <a:gd name="connsiteX14" fmla="*/ 665018 w 872836"/>
              <a:gd name="connsiteY14" fmla="*/ 60335 h 600662"/>
              <a:gd name="connsiteX15" fmla="*/ 644236 w 872836"/>
              <a:gd name="connsiteY15" fmla="*/ 91508 h 600662"/>
              <a:gd name="connsiteX16" fmla="*/ 654627 w 872836"/>
              <a:gd name="connsiteY16" fmla="*/ 60335 h 600662"/>
              <a:gd name="connsiteX17" fmla="*/ 716973 w 872836"/>
              <a:gd name="connsiteY17" fmla="*/ 29162 h 600662"/>
              <a:gd name="connsiteX18" fmla="*/ 820882 w 872836"/>
              <a:gd name="connsiteY18" fmla="*/ 60335 h 600662"/>
              <a:gd name="connsiteX19" fmla="*/ 852055 w 872836"/>
              <a:gd name="connsiteY19" fmla="*/ 70726 h 600662"/>
              <a:gd name="connsiteX20" fmla="*/ 872836 w 872836"/>
              <a:gd name="connsiteY20" fmla="*/ 91508 h 600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72836" h="600662">
                <a:moveTo>
                  <a:pt x="0" y="600662"/>
                </a:moveTo>
                <a:cubicBezTo>
                  <a:pt x="3464" y="583344"/>
                  <a:pt x="6108" y="565842"/>
                  <a:pt x="10391" y="548708"/>
                </a:cubicBezTo>
                <a:cubicBezTo>
                  <a:pt x="13048" y="538082"/>
                  <a:pt x="13037" y="525280"/>
                  <a:pt x="20782" y="517535"/>
                </a:cubicBezTo>
                <a:cubicBezTo>
                  <a:pt x="28527" y="509790"/>
                  <a:pt x="41564" y="510608"/>
                  <a:pt x="51955" y="507144"/>
                </a:cubicBezTo>
                <a:cubicBezTo>
                  <a:pt x="62346" y="500217"/>
                  <a:pt x="71957" y="491947"/>
                  <a:pt x="83127" y="486362"/>
                </a:cubicBezTo>
                <a:cubicBezTo>
                  <a:pt x="92924" y="481464"/>
                  <a:pt x="104233" y="480286"/>
                  <a:pt x="114300" y="475971"/>
                </a:cubicBezTo>
                <a:cubicBezTo>
                  <a:pt x="128538" y="469869"/>
                  <a:pt x="142009" y="462116"/>
                  <a:pt x="155864" y="455189"/>
                </a:cubicBezTo>
                <a:cubicBezTo>
                  <a:pt x="484837" y="480495"/>
                  <a:pt x="335862" y="481275"/>
                  <a:pt x="602673" y="465580"/>
                </a:cubicBezTo>
                <a:cubicBezTo>
                  <a:pt x="628026" y="457129"/>
                  <a:pt x="644876" y="454550"/>
                  <a:pt x="665018" y="434408"/>
                </a:cubicBezTo>
                <a:cubicBezTo>
                  <a:pt x="673849" y="425577"/>
                  <a:pt x="680215" y="414405"/>
                  <a:pt x="685800" y="403235"/>
                </a:cubicBezTo>
                <a:cubicBezTo>
                  <a:pt x="690698" y="393438"/>
                  <a:pt x="691293" y="381859"/>
                  <a:pt x="696191" y="372062"/>
                </a:cubicBezTo>
                <a:cubicBezTo>
                  <a:pt x="701776" y="360892"/>
                  <a:pt x="711901" y="352301"/>
                  <a:pt x="716973" y="340889"/>
                </a:cubicBezTo>
                <a:cubicBezTo>
                  <a:pt x="731430" y="308362"/>
                  <a:pt x="739510" y="271524"/>
                  <a:pt x="748146" y="236980"/>
                </a:cubicBezTo>
                <a:cubicBezTo>
                  <a:pt x="736258" y="-24550"/>
                  <a:pt x="798939" y="-33839"/>
                  <a:pt x="696191" y="39553"/>
                </a:cubicBezTo>
                <a:cubicBezTo>
                  <a:pt x="686029" y="46812"/>
                  <a:pt x="675409" y="53408"/>
                  <a:pt x="665018" y="60335"/>
                </a:cubicBezTo>
                <a:cubicBezTo>
                  <a:pt x="658091" y="70726"/>
                  <a:pt x="656724" y="91508"/>
                  <a:pt x="644236" y="91508"/>
                </a:cubicBezTo>
                <a:cubicBezTo>
                  <a:pt x="633283" y="91508"/>
                  <a:pt x="647785" y="68888"/>
                  <a:pt x="654627" y="60335"/>
                </a:cubicBezTo>
                <a:cubicBezTo>
                  <a:pt x="669277" y="42023"/>
                  <a:pt x="696437" y="36007"/>
                  <a:pt x="716973" y="29162"/>
                </a:cubicBezTo>
                <a:cubicBezTo>
                  <a:pt x="779788" y="44866"/>
                  <a:pt x="744988" y="35037"/>
                  <a:pt x="820882" y="60335"/>
                </a:cubicBezTo>
                <a:cubicBezTo>
                  <a:pt x="831273" y="63799"/>
                  <a:pt x="844310" y="62981"/>
                  <a:pt x="852055" y="70726"/>
                </a:cubicBezTo>
                <a:lnTo>
                  <a:pt x="872836" y="91508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Freeform 30"/>
          <p:cNvSpPr/>
          <p:nvPr/>
        </p:nvSpPr>
        <p:spPr bwMode="auto">
          <a:xfrm>
            <a:off x="6109855" y="3834010"/>
            <a:ext cx="1392381" cy="550954"/>
          </a:xfrm>
          <a:custGeom>
            <a:avLst/>
            <a:gdLst>
              <a:gd name="connsiteX0" fmla="*/ 1392381 w 1392381"/>
              <a:gd name="connsiteY0" fmla="*/ 550954 h 550954"/>
              <a:gd name="connsiteX1" fmla="*/ 1361209 w 1392381"/>
              <a:gd name="connsiteY1" fmla="*/ 498999 h 550954"/>
              <a:gd name="connsiteX2" fmla="*/ 1330036 w 1392381"/>
              <a:gd name="connsiteY2" fmla="*/ 478217 h 550954"/>
              <a:gd name="connsiteX3" fmla="*/ 1298863 w 1392381"/>
              <a:gd name="connsiteY3" fmla="*/ 447045 h 550954"/>
              <a:gd name="connsiteX4" fmla="*/ 1205345 w 1392381"/>
              <a:gd name="connsiteY4" fmla="*/ 395090 h 550954"/>
              <a:gd name="connsiteX5" fmla="*/ 1163781 w 1392381"/>
              <a:gd name="connsiteY5" fmla="*/ 384699 h 550954"/>
              <a:gd name="connsiteX6" fmla="*/ 758536 w 1392381"/>
              <a:gd name="connsiteY6" fmla="*/ 395090 h 550954"/>
              <a:gd name="connsiteX7" fmla="*/ 727363 w 1392381"/>
              <a:gd name="connsiteY7" fmla="*/ 405481 h 550954"/>
              <a:gd name="connsiteX8" fmla="*/ 571500 w 1392381"/>
              <a:gd name="connsiteY8" fmla="*/ 415872 h 550954"/>
              <a:gd name="connsiteX9" fmla="*/ 249381 w 1392381"/>
              <a:gd name="connsiteY9" fmla="*/ 426263 h 550954"/>
              <a:gd name="connsiteX10" fmla="*/ 124690 w 1392381"/>
              <a:gd name="connsiteY10" fmla="*/ 447045 h 550954"/>
              <a:gd name="connsiteX11" fmla="*/ 72736 w 1392381"/>
              <a:gd name="connsiteY11" fmla="*/ 436654 h 550954"/>
              <a:gd name="connsiteX12" fmla="*/ 62345 w 1392381"/>
              <a:gd name="connsiteY12" fmla="*/ 395090 h 550954"/>
              <a:gd name="connsiteX13" fmla="*/ 83127 w 1392381"/>
              <a:gd name="connsiteY13" fmla="*/ 197663 h 550954"/>
              <a:gd name="connsiteX14" fmla="*/ 93518 w 1392381"/>
              <a:gd name="connsiteY14" fmla="*/ 156099 h 550954"/>
              <a:gd name="connsiteX15" fmla="*/ 103909 w 1392381"/>
              <a:gd name="connsiteY15" fmla="*/ 52190 h 550954"/>
              <a:gd name="connsiteX16" fmla="*/ 93518 w 1392381"/>
              <a:gd name="connsiteY16" fmla="*/ 235 h 550954"/>
              <a:gd name="connsiteX17" fmla="*/ 31172 w 1392381"/>
              <a:gd name="connsiteY17" fmla="*/ 41799 h 550954"/>
              <a:gd name="connsiteX18" fmla="*/ 0 w 1392381"/>
              <a:gd name="connsiteY18" fmla="*/ 52190 h 550954"/>
              <a:gd name="connsiteX19" fmla="*/ 31172 w 1392381"/>
              <a:gd name="connsiteY19" fmla="*/ 41799 h 550954"/>
              <a:gd name="connsiteX20" fmla="*/ 145472 w 1392381"/>
              <a:gd name="connsiteY20" fmla="*/ 31408 h 550954"/>
              <a:gd name="connsiteX21" fmla="*/ 176645 w 1392381"/>
              <a:gd name="connsiteY21" fmla="*/ 41799 h 550954"/>
              <a:gd name="connsiteX22" fmla="*/ 207818 w 1392381"/>
              <a:gd name="connsiteY22" fmla="*/ 62581 h 550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392381" h="550954">
                <a:moveTo>
                  <a:pt x="1392381" y="550954"/>
                </a:moveTo>
                <a:cubicBezTo>
                  <a:pt x="1381990" y="533636"/>
                  <a:pt x="1374352" y="514333"/>
                  <a:pt x="1361209" y="498999"/>
                </a:cubicBezTo>
                <a:cubicBezTo>
                  <a:pt x="1353082" y="489517"/>
                  <a:pt x="1339630" y="486212"/>
                  <a:pt x="1330036" y="478217"/>
                </a:cubicBezTo>
                <a:cubicBezTo>
                  <a:pt x="1318747" y="468810"/>
                  <a:pt x="1310462" y="456067"/>
                  <a:pt x="1298863" y="447045"/>
                </a:cubicBezTo>
                <a:cubicBezTo>
                  <a:pt x="1255647" y="413432"/>
                  <a:pt x="1247828" y="407228"/>
                  <a:pt x="1205345" y="395090"/>
                </a:cubicBezTo>
                <a:cubicBezTo>
                  <a:pt x="1191613" y="391167"/>
                  <a:pt x="1177636" y="388163"/>
                  <a:pt x="1163781" y="384699"/>
                </a:cubicBezTo>
                <a:cubicBezTo>
                  <a:pt x="1028699" y="388163"/>
                  <a:pt x="893509" y="388663"/>
                  <a:pt x="758536" y="395090"/>
                </a:cubicBezTo>
                <a:cubicBezTo>
                  <a:pt x="747595" y="395611"/>
                  <a:pt x="738249" y="404271"/>
                  <a:pt x="727363" y="405481"/>
                </a:cubicBezTo>
                <a:cubicBezTo>
                  <a:pt x="675612" y="411231"/>
                  <a:pt x="623521" y="413610"/>
                  <a:pt x="571500" y="415872"/>
                </a:cubicBezTo>
                <a:cubicBezTo>
                  <a:pt x="464173" y="420538"/>
                  <a:pt x="356754" y="422799"/>
                  <a:pt x="249381" y="426263"/>
                </a:cubicBezTo>
                <a:cubicBezTo>
                  <a:pt x="200606" y="442522"/>
                  <a:pt x="194294" y="447045"/>
                  <a:pt x="124690" y="447045"/>
                </a:cubicBezTo>
                <a:cubicBezTo>
                  <a:pt x="107029" y="447045"/>
                  <a:pt x="90054" y="440118"/>
                  <a:pt x="72736" y="436654"/>
                </a:cubicBezTo>
                <a:cubicBezTo>
                  <a:pt x="69272" y="422799"/>
                  <a:pt x="62345" y="409371"/>
                  <a:pt x="62345" y="395090"/>
                </a:cubicBezTo>
                <a:cubicBezTo>
                  <a:pt x="62345" y="337221"/>
                  <a:pt x="70913" y="258732"/>
                  <a:pt x="83127" y="197663"/>
                </a:cubicBezTo>
                <a:cubicBezTo>
                  <a:pt x="85928" y="183659"/>
                  <a:pt x="90054" y="169954"/>
                  <a:pt x="93518" y="156099"/>
                </a:cubicBezTo>
                <a:cubicBezTo>
                  <a:pt x="96982" y="121463"/>
                  <a:pt x="103909" y="86999"/>
                  <a:pt x="103909" y="52190"/>
                </a:cubicBezTo>
                <a:cubicBezTo>
                  <a:pt x="103909" y="34529"/>
                  <a:pt x="111002" y="2733"/>
                  <a:pt x="93518" y="235"/>
                </a:cubicBezTo>
                <a:cubicBezTo>
                  <a:pt x="68792" y="-3297"/>
                  <a:pt x="54867" y="33900"/>
                  <a:pt x="31172" y="41799"/>
                </a:cubicBezTo>
                <a:lnTo>
                  <a:pt x="0" y="52190"/>
                </a:lnTo>
                <a:lnTo>
                  <a:pt x="31172" y="41799"/>
                </a:lnTo>
                <a:cubicBezTo>
                  <a:pt x="81647" y="-8676"/>
                  <a:pt x="49828" y="5323"/>
                  <a:pt x="145472" y="31408"/>
                </a:cubicBezTo>
                <a:cubicBezTo>
                  <a:pt x="156039" y="34290"/>
                  <a:pt x="166848" y="36901"/>
                  <a:pt x="176645" y="41799"/>
                </a:cubicBezTo>
                <a:cubicBezTo>
                  <a:pt x="187815" y="47384"/>
                  <a:pt x="207818" y="62581"/>
                  <a:pt x="207818" y="62581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249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One Part Of The Previous Example Was Actually Unneeded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000" dirty="0" smtClean="0">
                <a:latin typeface="Consolas" panose="020B0609020204030204" pitchFamily="49" charset="0"/>
              </a:rPr>
              <a:t>def read(classGrades):</a:t>
            </a:r>
          </a:p>
          <a:p>
            <a:pPr>
              <a:buFontTx/>
              <a:buNone/>
            </a:pPr>
            <a:endParaRPr lang="en-US" altLang="en-US" sz="2000" dirty="0" smtClean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2000" dirty="0" smtClean="0">
                <a:latin typeface="Consolas" panose="020B0609020204030204" pitchFamily="49" charset="0"/>
              </a:rPr>
              <a:t>         :              :</a:t>
            </a:r>
          </a:p>
          <a:p>
            <a:pPr>
              <a:buFontTx/>
              <a:buNone/>
            </a:pPr>
            <a:endParaRPr lang="en-US" altLang="en-US" sz="2000" dirty="0" smtClean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2000" dirty="0" smtClean="0">
                <a:latin typeface="Consolas" panose="020B0609020204030204" pitchFamily="49" charset="0"/>
              </a:rPr>
              <a:t>     return(classGrades, average)</a:t>
            </a:r>
          </a:p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grpSp>
        <p:nvGrpSpPr>
          <p:cNvPr id="71684" name="Group 9"/>
          <p:cNvGrpSpPr>
            <a:grpSpLocks/>
          </p:cNvGrpSpPr>
          <p:nvPr/>
        </p:nvGrpSpPr>
        <p:grpSpPr bwMode="auto">
          <a:xfrm>
            <a:off x="2833254" y="1410566"/>
            <a:ext cx="6145213" cy="739775"/>
            <a:chOff x="1944" y="832"/>
            <a:chExt cx="3871" cy="466"/>
          </a:xfrm>
        </p:grpSpPr>
        <p:sp>
          <p:nvSpPr>
            <p:cNvPr id="71689" name="Line 4"/>
            <p:cNvSpPr>
              <a:spLocks noChangeShapeType="1"/>
            </p:cNvSpPr>
            <p:nvPr/>
          </p:nvSpPr>
          <p:spPr bwMode="auto">
            <a:xfrm flipH="1" flipV="1">
              <a:off x="1944" y="832"/>
              <a:ext cx="1480" cy="4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71690" name="Text Box 5"/>
            <p:cNvSpPr txBox="1">
              <a:spLocks noChangeArrowheads="1"/>
            </p:cNvSpPr>
            <p:nvPr/>
          </p:nvSpPr>
          <p:spPr bwMode="auto">
            <a:xfrm>
              <a:off x="3368" y="1104"/>
              <a:ext cx="2447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When list is </a:t>
              </a:r>
              <a:r>
                <a:rPr lang="en-US" altLang="en-US" b="1" dirty="0" smtClean="0">
                  <a:solidFill>
                    <a:srgbClr val="FF0000"/>
                  </a:solidFill>
                  <a:latin typeface="Arial" panose="020B0604020202020204" pitchFamily="34" charset="0"/>
                </a:rPr>
                <a:t>‘passed’ </a:t>
              </a:r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as a parameter…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941638" y="2987675"/>
            <a:ext cx="5702300" cy="1593850"/>
            <a:chOff x="1328" y="1800"/>
            <a:chExt cx="3592" cy="1004"/>
          </a:xfrm>
        </p:grpSpPr>
        <p:sp>
          <p:nvSpPr>
            <p:cNvPr id="71687" name="Line 6"/>
            <p:cNvSpPr>
              <a:spLocks noChangeShapeType="1"/>
            </p:cNvSpPr>
            <p:nvPr/>
          </p:nvSpPr>
          <p:spPr bwMode="auto">
            <a:xfrm flipH="1" flipV="1">
              <a:off x="1328" y="1800"/>
              <a:ext cx="1182" cy="67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71688" name="Text Box 7"/>
            <p:cNvSpPr txBox="1">
              <a:spLocks noChangeArrowheads="1"/>
            </p:cNvSpPr>
            <p:nvPr/>
          </p:nvSpPr>
          <p:spPr bwMode="auto">
            <a:xfrm>
              <a:off x="2464" y="2400"/>
              <a:ext cx="24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…returning the list is likely not needed</a:t>
              </a:r>
            </a:p>
          </p:txBody>
        </p:sp>
      </p:grpSp>
      <p:sp>
        <p:nvSpPr>
          <p:cNvPr id="829448" name="Text Box 8"/>
          <p:cNvSpPr txBox="1">
            <a:spLocks noChangeArrowheads="1"/>
          </p:cNvSpPr>
          <p:nvPr/>
        </p:nvSpPr>
        <p:spPr bwMode="auto">
          <a:xfrm>
            <a:off x="0" y="6491288"/>
            <a:ext cx="6896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Arial" panose="020B0604020202020204" pitchFamily="34" charset="0"/>
              </a:rPr>
              <a:t>More details on ‘why’ coming up shortly!</a:t>
            </a:r>
          </a:p>
        </p:txBody>
      </p:sp>
    </p:spTree>
    <p:extLst>
      <p:ext uri="{BB962C8B-B14F-4D97-AF65-F5344CB8AC3E}">
        <p14:creationId xmlns:p14="http://schemas.microsoft.com/office/powerpoint/2010/main" val="2755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4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/>
              <a:t>Passing References (Lists)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Recall: A list variable is actually just a reference to a list (~a paper with an address written on it).</a:t>
            </a:r>
          </a:p>
          <a:p>
            <a:pPr marL="342900" lvl="1" indent="0"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aList           = [1,2,3]</a:t>
            </a:r>
          </a:p>
          <a:p>
            <a:pPr marL="342900" lvl="1" indent="0">
              <a:buNone/>
            </a:pPr>
            <a:endParaRPr lang="en-US" altLang="en-US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altLang="en-US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altLang="en-US" dirty="0" smtClean="0">
              <a:latin typeface="Consolas" panose="020B0609020204030204" pitchFamily="49" charset="0"/>
            </a:endParaRPr>
          </a:p>
          <a:p>
            <a:endParaRPr lang="en-CA" altLang="en-US" dirty="0" smtClean="0"/>
          </a:p>
          <a:p>
            <a:r>
              <a:rPr lang="en-CA" altLang="en-US" dirty="0" smtClean="0"/>
              <a:t>A copy of the address is passed into the function (~copying what’s on the paper, the address).</a:t>
            </a:r>
          </a:p>
          <a:p>
            <a:pPr marL="342900" lvl="1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d</a:t>
            </a:r>
            <a:r>
              <a:rPr lang="en-US" altLang="en-US" dirty="0" smtClean="0">
                <a:latin typeface="Consolas" panose="020B0609020204030204" pitchFamily="49" charset="0"/>
              </a:rPr>
              <a:t>ef fun(copyList):</a:t>
            </a:r>
          </a:p>
          <a:p>
            <a:pPr marL="342900" lvl="1" indent="0">
              <a:buNone/>
            </a:pPr>
            <a:r>
              <a:rPr lang="en-US" altLang="en-US" dirty="0">
                <a:latin typeface="Consolas" panose="020B0609020204030204" pitchFamily="49" charset="0"/>
              </a:rPr>
              <a:t> </a:t>
            </a:r>
            <a:r>
              <a:rPr lang="en-US" altLang="en-US" dirty="0" smtClean="0">
                <a:latin typeface="Consolas" panose="020B0609020204030204" pitchFamily="49" charset="0"/>
              </a:rPr>
              <a:t>    copyList[0] = 10</a:t>
            </a:r>
            <a:endParaRPr lang="en-CA" altLang="en-US" dirty="0" smtClean="0"/>
          </a:p>
          <a:p>
            <a:r>
              <a:rPr lang="en-CA" altLang="en-US" dirty="0" smtClean="0"/>
              <a:t>The local reference ‘refers’ to the original list  (</a:t>
            </a:r>
            <a:r>
              <a:rPr lang="en-US" altLang="en-US" dirty="0" smtClean="0"/>
              <a:t>use </a:t>
            </a:r>
            <a:r>
              <a:rPr lang="en-US" altLang="en-US" dirty="0"/>
              <a:t>the paper to go to the specified address</a:t>
            </a:r>
            <a:r>
              <a:rPr lang="en-CA" altLang="en-US" dirty="0" smtClean="0"/>
              <a:t>).</a:t>
            </a:r>
          </a:p>
          <a:p>
            <a:pPr lvl="1"/>
            <a:r>
              <a:rPr lang="en-CA" altLang="en-US" dirty="0" smtClean="0"/>
              <a:t>In essence: parameter passing with lists is a shallow copy.</a:t>
            </a:r>
          </a:p>
        </p:txBody>
      </p:sp>
      <p:sp>
        <p:nvSpPr>
          <p:cNvPr id="2" name="Right Brace 1"/>
          <p:cNvSpPr/>
          <p:nvPr/>
        </p:nvSpPr>
        <p:spPr>
          <a:xfrm rot="5400000">
            <a:off x="1071890" y="1943100"/>
            <a:ext cx="381000" cy="914400"/>
          </a:xfrm>
          <a:prstGeom prst="rightBrac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Right Brace 4"/>
          <p:cNvSpPr/>
          <p:nvPr/>
        </p:nvSpPr>
        <p:spPr>
          <a:xfrm rot="5400000">
            <a:off x="3774141" y="1993900"/>
            <a:ext cx="381000" cy="914400"/>
          </a:xfrm>
          <a:prstGeom prst="rightBrac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2783541" y="2590800"/>
            <a:ext cx="2362200" cy="482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list (no name just a location in memory)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3240" y="2590800"/>
            <a:ext cx="2362200" cy="482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Reference to the list (contains the memory address)</a:t>
            </a:r>
            <a:endParaRPr lang="en-CA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01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Passing A List As A Parameter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 reference to the list is passed</a:t>
            </a:r>
            <a:r>
              <a:rPr lang="en-US" dirty="0" smtClean="0"/>
              <a:t>, in the function </a:t>
            </a:r>
            <a:r>
              <a:rPr lang="en-US" b="1" dirty="0" smtClean="0">
                <a:solidFill>
                  <a:srgbClr val="0000FF"/>
                </a:solidFill>
              </a:rPr>
              <a:t>a local variable</a:t>
            </a:r>
            <a:r>
              <a:rPr lang="en-US" dirty="0" smtClean="0"/>
              <a:t> which is another reference can allow </a:t>
            </a:r>
            <a:r>
              <a:rPr lang="en-US" b="1" dirty="0" smtClean="0">
                <a:solidFill>
                  <a:srgbClr val="92D050"/>
                </a:solidFill>
              </a:rPr>
              <a:t>access to the list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Example: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def read(</a:t>
            </a:r>
            <a:r>
              <a:rPr lang="en-US" alt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classGrades</a:t>
            </a:r>
            <a:r>
              <a:rPr lang="en-US" altLang="en-US" sz="1800" dirty="0">
                <a:latin typeface="Consolas" panose="020B0609020204030204" pitchFamily="49" charset="0"/>
              </a:rPr>
              <a:t>):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...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</a:rPr>
              <a:t>   for </a:t>
            </a:r>
            <a:r>
              <a:rPr lang="en-US" altLang="en-US" sz="1800" dirty="0">
                <a:latin typeface="Consolas" panose="020B0609020204030204" pitchFamily="49" charset="0"/>
              </a:rPr>
              <a:t>i in range (0, CLASS_SIZE, 1):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temp = i + 1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print("Enter grade for student no.", temp, ":")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</a:rPr>
              <a:t>classGrades[i]</a:t>
            </a:r>
            <a:r>
              <a:rPr lang="en-US" altLang="en-US" sz="1800" dirty="0">
                <a:solidFill>
                  <a:srgbClr val="92D05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800" dirty="0">
                <a:latin typeface="Consolas" panose="020B0609020204030204" pitchFamily="49" charset="0"/>
              </a:rPr>
              <a:t>= float(input ("&gt;"))</a:t>
            </a:r>
          </a:p>
          <a:p>
            <a:pPr lvl="1">
              <a:lnSpc>
                <a:spcPct val="70000"/>
              </a:lnSpc>
              <a:spcAft>
                <a:spcPts val="450"/>
              </a:spcAft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    total = total + </a:t>
            </a:r>
            <a:r>
              <a:rPr lang="en-US" altLang="en-US" sz="1800" b="1" dirty="0" err="1">
                <a:solidFill>
                  <a:srgbClr val="92D050"/>
                </a:solidFill>
                <a:latin typeface="Consolas" panose="020B0609020204030204" pitchFamily="49" charset="0"/>
              </a:rPr>
              <a:t>classGrades</a:t>
            </a:r>
            <a:r>
              <a:rPr lang="en-US" altLang="en-US" sz="1800" b="1" dirty="0">
                <a:solidFill>
                  <a:srgbClr val="92D050"/>
                </a:solidFill>
                <a:latin typeface="Consolas" panose="020B0609020204030204" pitchFamily="49" charset="0"/>
              </a:rPr>
              <a:t>[</a:t>
            </a:r>
            <a:r>
              <a:rPr lang="en-US" altLang="en-US" sz="1800" b="1" dirty="0" err="1">
                <a:solidFill>
                  <a:srgbClr val="92D05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800" b="1" dirty="0" smtClean="0">
                <a:solidFill>
                  <a:srgbClr val="92D050"/>
                </a:solidFill>
                <a:latin typeface="Consolas" panose="020B0609020204030204" pitchFamily="49" charset="0"/>
              </a:rPr>
              <a:t>]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</a:t>
            </a:r>
            <a:r>
              <a:rPr lang="en-US" altLang="en-US" sz="1800" dirty="0">
                <a:latin typeface="Consolas" panose="020B0609020204030204" pitchFamily="49" charset="0"/>
              </a:rPr>
              <a:t>classGrades = initialize()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read(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classGrades</a:t>
            </a:r>
            <a:r>
              <a:rPr lang="en-US" altLang="en-US" sz="1800" dirty="0">
                <a:latin typeface="Consolas" panose="020B0609020204030204" pitchFamily="49" charset="0"/>
              </a:rPr>
              <a:t>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5897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Example: Passing Lists As Parameters</a:t>
            </a: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Name of the example program</a:t>
            </a:r>
            <a:r>
              <a:rPr lang="en-US" altLang="en-US" dirty="0" smtClean="0"/>
              <a:t>: </a:t>
            </a:r>
            <a:r>
              <a:rPr lang="en-US" altLang="en-US" dirty="0" smtClean="0">
                <a:latin typeface="Consolas" panose="020B0609020204030204" pitchFamily="49" charset="0"/>
              </a:rPr>
              <a:t>6listParametersPassAddress</a:t>
            </a:r>
          </a:p>
          <a:p>
            <a:r>
              <a:rPr lang="en-US" altLang="en-US" dirty="0" smtClean="0"/>
              <a:t>Learning : a list parameter allows changes to the original list (persist even after the function ends).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fun1(aListCopy):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aListCopy[0] = aListCopy[0] * 2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aListCopy[1] = aListCopy[1] * 2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return(aListCopy)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fun2(aListCopy):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aListCopy[0] = aListCopy[0] * 2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aListCopy[1] = aListCopy[1] * 2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83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Example: Passing Lists As Parameters (2)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start():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aList = [2,4]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print("Original list in start() before function 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 calls:\t", end="")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aList = fun1(aList)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print("Original list in start() after calling fun1():\t", 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 end="")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fun2(aList)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print("Original list in start() after calling fun2():\t", 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 end="")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print(aList)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start()</a:t>
            </a:r>
          </a:p>
          <a:p>
            <a:pPr marL="342900" lvl="1" indent="0">
              <a:buFont typeface="Arial" panose="020B0604020202020204" pitchFamily="34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endParaRPr lang="en-US" altLang="en-US" dirty="0" smtClean="0"/>
          </a:p>
        </p:txBody>
      </p:sp>
      <p:pic>
        <p:nvPicPr>
          <p:cNvPr id="870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282"/>
          <a:stretch>
            <a:fillRect/>
          </a:stretch>
        </p:blipFill>
        <p:spPr bwMode="auto">
          <a:xfrm>
            <a:off x="2971800" y="1219200"/>
            <a:ext cx="60071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7" b="28625"/>
          <a:stretch>
            <a:fillRect/>
          </a:stretch>
        </p:blipFill>
        <p:spPr bwMode="auto">
          <a:xfrm>
            <a:off x="2667000" y="3657600"/>
            <a:ext cx="6311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731"/>
          <a:stretch>
            <a:fillRect/>
          </a:stretch>
        </p:blipFill>
        <p:spPr bwMode="auto">
          <a:xfrm>
            <a:off x="2108200" y="5410200"/>
            <a:ext cx="68453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1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When To Use Lists Of Different Dimensions</a:t>
            </a:r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08075"/>
            <a:ext cx="8018463" cy="5368925"/>
          </a:xfrm>
        </p:spPr>
        <p:txBody>
          <a:bodyPr/>
          <a:lstStyle/>
          <a:p>
            <a:r>
              <a:rPr lang="en-US" altLang="en-US" sz="2000" dirty="0" smtClean="0"/>
              <a:t>It’s determined by the data – the number of categories of information determines the number of dimensions to use.</a:t>
            </a:r>
          </a:p>
          <a:p>
            <a:r>
              <a:rPr lang="en-US" altLang="en-US" sz="2000" dirty="0" smtClean="0"/>
              <a:t>  Examples:</a:t>
            </a:r>
          </a:p>
          <a:p>
            <a:r>
              <a:rPr lang="en-US" altLang="en-US" sz="2000" dirty="0" smtClean="0"/>
              <a:t>(1D list)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Tracking grades for a class (previous example)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Each cell contains the grade for a student i.e., </a:t>
            </a:r>
            <a:r>
              <a:rPr lang="en-US" altLang="en-US" sz="1800" dirty="0" smtClean="0">
                <a:latin typeface="Consolas" panose="020B0609020204030204" pitchFamily="49" charset="0"/>
              </a:rPr>
              <a:t>grades[i]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There is one dimension that specifies which student’s grades are being accessed</a:t>
            </a: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r>
              <a:rPr lang="en-US" altLang="en-US" sz="2000" dirty="0" smtClean="0"/>
              <a:t>(2D list)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Expanded grades program (table: grades for multiple lectures)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Again there is </a:t>
            </a:r>
            <a:r>
              <a:rPr lang="en-US" altLang="en-US" sz="1800" i="1" dirty="0" smtClean="0"/>
              <a:t>one dimension</a:t>
            </a:r>
            <a:r>
              <a:rPr lang="en-US" altLang="en-US" sz="1800" dirty="0" smtClean="0"/>
              <a:t> that specifies which student’s grades are being accessed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The </a:t>
            </a:r>
            <a:r>
              <a:rPr lang="en-US" altLang="en-US" sz="1800" i="1" dirty="0" smtClean="0"/>
              <a:t>other dimension</a:t>
            </a:r>
            <a:r>
              <a:rPr lang="en-US" altLang="en-US" sz="1800" dirty="0" smtClean="0"/>
              <a:t> can be used to specify the lecture section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073150" y="3733800"/>
            <a:ext cx="3810000" cy="838200"/>
            <a:chOff x="4504" y="1120"/>
            <a:chExt cx="2400" cy="528"/>
          </a:xfrm>
        </p:grpSpPr>
        <p:sp>
          <p:nvSpPr>
            <p:cNvPr id="92165" name="Line 5"/>
            <p:cNvSpPr>
              <a:spLocks noChangeShapeType="1"/>
            </p:cNvSpPr>
            <p:nvPr/>
          </p:nvSpPr>
          <p:spPr bwMode="auto">
            <a:xfrm>
              <a:off x="4504" y="1360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59398" name="Text Box 6"/>
            <p:cNvSpPr txBox="1">
              <a:spLocks noChangeArrowheads="1"/>
            </p:cNvSpPr>
            <p:nvPr/>
          </p:nvSpPr>
          <p:spPr bwMode="auto">
            <a:xfrm>
              <a:off x="4504" y="1120"/>
              <a:ext cx="2016" cy="15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en-US" altLang="en-US" sz="1600" b="1" dirty="0" smtClean="0"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One dimension (which student)</a:t>
              </a:r>
            </a:p>
          </p:txBody>
        </p:sp>
        <p:sp>
          <p:nvSpPr>
            <p:cNvPr id="92167" name="Rectangle 7"/>
            <p:cNvSpPr>
              <a:spLocks noChangeArrowheads="1"/>
            </p:cNvSpPr>
            <p:nvPr/>
          </p:nvSpPr>
          <p:spPr bwMode="auto">
            <a:xfrm>
              <a:off x="666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68" name="Rectangle 8"/>
            <p:cNvSpPr>
              <a:spLocks noChangeArrowheads="1"/>
            </p:cNvSpPr>
            <p:nvPr/>
          </p:nvSpPr>
          <p:spPr bwMode="auto">
            <a:xfrm>
              <a:off x="642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69" name="Rectangle 9"/>
            <p:cNvSpPr>
              <a:spLocks noChangeArrowheads="1"/>
            </p:cNvSpPr>
            <p:nvPr/>
          </p:nvSpPr>
          <p:spPr bwMode="auto">
            <a:xfrm>
              <a:off x="618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0" name="Rectangle 10"/>
            <p:cNvSpPr>
              <a:spLocks noChangeArrowheads="1"/>
            </p:cNvSpPr>
            <p:nvPr/>
          </p:nvSpPr>
          <p:spPr bwMode="auto">
            <a:xfrm>
              <a:off x="594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1" name="Rectangle 11"/>
            <p:cNvSpPr>
              <a:spLocks noChangeArrowheads="1"/>
            </p:cNvSpPr>
            <p:nvPr/>
          </p:nvSpPr>
          <p:spPr bwMode="auto">
            <a:xfrm>
              <a:off x="570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2" name="Rectangle 12"/>
            <p:cNvSpPr>
              <a:spLocks noChangeArrowheads="1"/>
            </p:cNvSpPr>
            <p:nvPr/>
          </p:nvSpPr>
          <p:spPr bwMode="auto">
            <a:xfrm>
              <a:off x="546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3" name="Rectangle 13"/>
            <p:cNvSpPr>
              <a:spLocks noChangeArrowheads="1"/>
            </p:cNvSpPr>
            <p:nvPr/>
          </p:nvSpPr>
          <p:spPr bwMode="auto">
            <a:xfrm>
              <a:off x="522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4" name="Rectangle 14"/>
            <p:cNvSpPr>
              <a:spLocks noChangeArrowheads="1"/>
            </p:cNvSpPr>
            <p:nvPr/>
          </p:nvSpPr>
          <p:spPr bwMode="auto">
            <a:xfrm>
              <a:off x="498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5" name="Rectangle 15"/>
            <p:cNvSpPr>
              <a:spLocks noChangeArrowheads="1"/>
            </p:cNvSpPr>
            <p:nvPr/>
          </p:nvSpPr>
          <p:spPr bwMode="auto">
            <a:xfrm>
              <a:off x="474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6" name="Rectangle 16"/>
            <p:cNvSpPr>
              <a:spLocks noChangeArrowheads="1"/>
            </p:cNvSpPr>
            <p:nvPr/>
          </p:nvSpPr>
          <p:spPr bwMode="auto">
            <a:xfrm>
              <a:off x="450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7" name="Line 17"/>
            <p:cNvSpPr>
              <a:spLocks noChangeShapeType="1"/>
            </p:cNvSpPr>
            <p:nvPr/>
          </p:nvSpPr>
          <p:spPr bwMode="auto">
            <a:xfrm>
              <a:off x="4504" y="1408"/>
              <a:ext cx="24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78" name="Line 18"/>
            <p:cNvSpPr>
              <a:spLocks noChangeShapeType="1"/>
            </p:cNvSpPr>
            <p:nvPr/>
          </p:nvSpPr>
          <p:spPr bwMode="auto">
            <a:xfrm>
              <a:off x="4504" y="1648"/>
              <a:ext cx="24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79" name="Line 19"/>
            <p:cNvSpPr>
              <a:spLocks noChangeShapeType="1"/>
            </p:cNvSpPr>
            <p:nvPr/>
          </p:nvSpPr>
          <p:spPr bwMode="auto">
            <a:xfrm>
              <a:off x="4504" y="1408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0" name="Line 20"/>
            <p:cNvSpPr>
              <a:spLocks noChangeShapeType="1"/>
            </p:cNvSpPr>
            <p:nvPr/>
          </p:nvSpPr>
          <p:spPr bwMode="auto">
            <a:xfrm>
              <a:off x="474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1" name="Line 21"/>
            <p:cNvSpPr>
              <a:spLocks noChangeShapeType="1"/>
            </p:cNvSpPr>
            <p:nvPr/>
          </p:nvSpPr>
          <p:spPr bwMode="auto">
            <a:xfrm>
              <a:off x="498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2" name="Line 22"/>
            <p:cNvSpPr>
              <a:spLocks noChangeShapeType="1"/>
            </p:cNvSpPr>
            <p:nvPr/>
          </p:nvSpPr>
          <p:spPr bwMode="auto">
            <a:xfrm>
              <a:off x="522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3" name="Line 23"/>
            <p:cNvSpPr>
              <a:spLocks noChangeShapeType="1"/>
            </p:cNvSpPr>
            <p:nvPr/>
          </p:nvSpPr>
          <p:spPr bwMode="auto">
            <a:xfrm>
              <a:off x="546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4" name="Line 24"/>
            <p:cNvSpPr>
              <a:spLocks noChangeShapeType="1"/>
            </p:cNvSpPr>
            <p:nvPr/>
          </p:nvSpPr>
          <p:spPr bwMode="auto">
            <a:xfrm>
              <a:off x="570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5" name="Line 25"/>
            <p:cNvSpPr>
              <a:spLocks noChangeShapeType="1"/>
            </p:cNvSpPr>
            <p:nvPr/>
          </p:nvSpPr>
          <p:spPr bwMode="auto">
            <a:xfrm>
              <a:off x="594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6" name="Line 26"/>
            <p:cNvSpPr>
              <a:spLocks noChangeShapeType="1"/>
            </p:cNvSpPr>
            <p:nvPr/>
          </p:nvSpPr>
          <p:spPr bwMode="auto">
            <a:xfrm>
              <a:off x="618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7" name="Line 27"/>
            <p:cNvSpPr>
              <a:spLocks noChangeShapeType="1"/>
            </p:cNvSpPr>
            <p:nvPr/>
          </p:nvSpPr>
          <p:spPr bwMode="auto">
            <a:xfrm>
              <a:off x="642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8" name="Line 28"/>
            <p:cNvSpPr>
              <a:spLocks noChangeShapeType="1"/>
            </p:cNvSpPr>
            <p:nvPr/>
          </p:nvSpPr>
          <p:spPr bwMode="auto">
            <a:xfrm>
              <a:off x="666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9" name="Line 29"/>
            <p:cNvSpPr>
              <a:spLocks noChangeShapeType="1"/>
            </p:cNvSpPr>
            <p:nvPr/>
          </p:nvSpPr>
          <p:spPr bwMode="auto">
            <a:xfrm>
              <a:off x="6904" y="1408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151123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891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When To Use Lists Of Different Dimensions (2)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7200"/>
          </a:xfrm>
        </p:spPr>
        <p:txBody>
          <a:bodyPr/>
          <a:lstStyle/>
          <a:p>
            <a:r>
              <a:rPr lang="en-US" altLang="en-US" sz="2000" dirty="0" smtClean="0"/>
              <a:t>(2D list continued)</a:t>
            </a: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38213" y="2225675"/>
            <a:ext cx="2971800" cy="381000"/>
            <a:chOff x="1104" y="1040"/>
            <a:chExt cx="1872" cy="240"/>
          </a:xfrm>
        </p:grpSpPr>
        <p:sp>
          <p:nvSpPr>
            <p:cNvPr id="93248" name="Line 5"/>
            <p:cNvSpPr>
              <a:spLocks noChangeShapeType="1"/>
            </p:cNvSpPr>
            <p:nvPr/>
          </p:nvSpPr>
          <p:spPr bwMode="auto">
            <a:xfrm>
              <a:off x="1104" y="1280"/>
              <a:ext cx="1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93249" name="Text Box 6"/>
            <p:cNvSpPr txBox="1">
              <a:spLocks noChangeArrowheads="1"/>
            </p:cNvSpPr>
            <p:nvPr/>
          </p:nvSpPr>
          <p:spPr bwMode="auto">
            <a:xfrm>
              <a:off x="1488" y="1040"/>
              <a:ext cx="5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1" dirty="0">
                  <a:latin typeface="Arial" panose="020B0604020202020204" pitchFamily="34" charset="0"/>
                </a:rPr>
                <a:t>Student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1113" y="2606675"/>
            <a:ext cx="927100" cy="685800"/>
            <a:chOff x="520" y="1280"/>
            <a:chExt cx="584" cy="432"/>
          </a:xfrm>
        </p:grpSpPr>
        <p:sp>
          <p:nvSpPr>
            <p:cNvPr id="93246" name="Line 8"/>
            <p:cNvSpPr>
              <a:spLocks noChangeShapeType="1"/>
            </p:cNvSpPr>
            <p:nvPr/>
          </p:nvSpPr>
          <p:spPr bwMode="auto">
            <a:xfrm>
              <a:off x="1104" y="128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93247" name="Text Box 9"/>
            <p:cNvSpPr txBox="1">
              <a:spLocks noChangeArrowheads="1"/>
            </p:cNvSpPr>
            <p:nvPr/>
          </p:nvSpPr>
          <p:spPr bwMode="auto">
            <a:xfrm>
              <a:off x="520" y="1280"/>
              <a:ext cx="53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1" dirty="0">
                  <a:latin typeface="Arial" panose="020B0604020202020204" pitchFamily="34" charset="0"/>
                </a:rPr>
                <a:t>Lecture section</a:t>
              </a:r>
            </a:p>
          </p:txBody>
        </p:sp>
      </p:grpSp>
      <p:graphicFrame>
        <p:nvGraphicFramePr>
          <p:cNvPr id="807946" name="Group 10"/>
          <p:cNvGraphicFramePr>
            <a:graphicFrameLocks noGrp="1"/>
          </p:cNvGraphicFramePr>
          <p:nvPr>
            <p:extLst/>
          </p:nvPr>
        </p:nvGraphicFramePr>
        <p:xfrm>
          <a:off x="1090613" y="2759075"/>
          <a:ext cx="5029200" cy="3763965"/>
        </p:xfrm>
        <a:graphic>
          <a:graphicData uri="http://schemas.openxmlformats.org/drawingml/2006/table">
            <a:tbl>
              <a:tblPr/>
              <a:tblGrid>
                <a:gridCol w="10048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6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First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student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Second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student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Third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student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59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75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91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43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76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92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   </a:t>
                      </a: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: 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24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L0N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46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When To Use Lists Of Different Dimensions (3)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1800" dirty="0" smtClean="0"/>
              <a:t>(2D list continued)</a:t>
            </a:r>
          </a:p>
          <a:p>
            <a:r>
              <a:rPr lang="en-US" altLang="en-US" sz="1800" dirty="0" smtClean="0"/>
              <a:t>Notice that each row is merely a 1D list</a:t>
            </a:r>
          </a:p>
          <a:p>
            <a:r>
              <a:rPr lang="en-US" altLang="en-US" sz="1800" dirty="0" smtClean="0"/>
              <a:t>(A 2D list is a list containing rows of 1D lists)</a:t>
            </a: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graphicFrame>
        <p:nvGraphicFramePr>
          <p:cNvPr id="809988" name="Group 4"/>
          <p:cNvGraphicFramePr>
            <a:graphicFrameLocks noGrp="1"/>
          </p:cNvGraphicFramePr>
          <p:nvPr>
            <p:extLst/>
          </p:nvPr>
        </p:nvGraphicFramePr>
        <p:xfrm>
          <a:off x="977900" y="4057650"/>
          <a:ext cx="5029200" cy="434975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L02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10002" name="Group 18"/>
          <p:cNvGraphicFramePr>
            <a:graphicFrameLocks noGrp="1"/>
          </p:cNvGraphicFramePr>
          <p:nvPr>
            <p:extLst/>
          </p:nvPr>
        </p:nvGraphicFramePr>
        <p:xfrm>
          <a:off x="981075" y="6367463"/>
          <a:ext cx="5029200" cy="381000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L07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10016" name="Group 32"/>
          <p:cNvGraphicFramePr>
            <a:graphicFrameLocks noGrp="1"/>
          </p:cNvGraphicFramePr>
          <p:nvPr>
            <p:extLst/>
          </p:nvPr>
        </p:nvGraphicFramePr>
        <p:xfrm>
          <a:off x="977900" y="3600450"/>
          <a:ext cx="5029200" cy="431800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L01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10030" name="Group 46"/>
          <p:cNvGraphicFramePr>
            <a:graphicFrameLocks noGrp="1"/>
          </p:cNvGraphicFramePr>
          <p:nvPr>
            <p:extLst/>
          </p:nvPr>
        </p:nvGraphicFramePr>
        <p:xfrm>
          <a:off x="977900" y="4514850"/>
          <a:ext cx="5029200" cy="434975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L03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10044" name="Group 60"/>
          <p:cNvGraphicFramePr>
            <a:graphicFrameLocks noGrp="1"/>
          </p:cNvGraphicFramePr>
          <p:nvPr>
            <p:extLst/>
          </p:nvPr>
        </p:nvGraphicFramePr>
        <p:xfrm>
          <a:off x="977900" y="4972050"/>
          <a:ext cx="5029200" cy="457200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L04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94282" name="Text Box 74"/>
          <p:cNvSpPr txBox="1">
            <a:spLocks noChangeArrowheads="1"/>
          </p:cNvSpPr>
          <p:nvPr/>
        </p:nvSpPr>
        <p:spPr bwMode="auto">
          <a:xfrm>
            <a:off x="2349500" y="3295650"/>
            <a:ext cx="304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[0]</a:t>
            </a:r>
          </a:p>
        </p:txBody>
      </p:sp>
      <p:sp>
        <p:nvSpPr>
          <p:cNvPr id="94283" name="Text Box 75"/>
          <p:cNvSpPr txBox="1">
            <a:spLocks noChangeArrowheads="1"/>
          </p:cNvSpPr>
          <p:nvPr/>
        </p:nvSpPr>
        <p:spPr bwMode="auto">
          <a:xfrm>
            <a:off x="3340100" y="3295650"/>
            <a:ext cx="304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</a:p>
        </p:txBody>
      </p:sp>
      <p:sp>
        <p:nvSpPr>
          <p:cNvPr id="94284" name="Text Box 76"/>
          <p:cNvSpPr txBox="1">
            <a:spLocks noChangeArrowheads="1"/>
          </p:cNvSpPr>
          <p:nvPr/>
        </p:nvSpPr>
        <p:spPr bwMode="auto">
          <a:xfrm>
            <a:off x="4330700" y="3295650"/>
            <a:ext cx="304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[2]</a:t>
            </a:r>
          </a:p>
        </p:txBody>
      </p:sp>
      <p:sp>
        <p:nvSpPr>
          <p:cNvPr id="94285" name="Text Box 77"/>
          <p:cNvSpPr txBox="1">
            <a:spLocks noChangeArrowheads="1"/>
          </p:cNvSpPr>
          <p:nvPr/>
        </p:nvSpPr>
        <p:spPr bwMode="auto">
          <a:xfrm>
            <a:off x="5397500" y="3295650"/>
            <a:ext cx="304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[3]</a:t>
            </a:r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596900" y="3600450"/>
            <a:ext cx="304800" cy="3065463"/>
            <a:chOff x="480" y="1728"/>
            <a:chExt cx="192" cy="1931"/>
          </a:xfrm>
        </p:grpSpPr>
        <p:sp>
          <p:nvSpPr>
            <p:cNvPr id="94328" name="Text Box 79"/>
            <p:cNvSpPr txBox="1">
              <a:spLocks noChangeArrowheads="1"/>
            </p:cNvSpPr>
            <p:nvPr/>
          </p:nvSpPr>
          <p:spPr bwMode="auto">
            <a:xfrm>
              <a:off x="480" y="1728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[0]</a:t>
              </a:r>
            </a:p>
          </p:txBody>
        </p:sp>
        <p:sp>
          <p:nvSpPr>
            <p:cNvPr id="94329" name="Text Box 80"/>
            <p:cNvSpPr txBox="1">
              <a:spLocks noChangeArrowheads="1"/>
            </p:cNvSpPr>
            <p:nvPr/>
          </p:nvSpPr>
          <p:spPr bwMode="auto">
            <a:xfrm>
              <a:off x="480" y="2016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[1]</a:t>
              </a:r>
            </a:p>
          </p:txBody>
        </p:sp>
        <p:sp>
          <p:nvSpPr>
            <p:cNvPr id="94330" name="Text Box 81"/>
            <p:cNvSpPr txBox="1">
              <a:spLocks noChangeArrowheads="1"/>
            </p:cNvSpPr>
            <p:nvPr/>
          </p:nvSpPr>
          <p:spPr bwMode="auto">
            <a:xfrm>
              <a:off x="480" y="2304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[2]</a:t>
              </a:r>
            </a:p>
          </p:txBody>
        </p:sp>
        <p:sp>
          <p:nvSpPr>
            <p:cNvPr id="94331" name="Text Box 82"/>
            <p:cNvSpPr txBox="1">
              <a:spLocks noChangeArrowheads="1"/>
            </p:cNvSpPr>
            <p:nvPr/>
          </p:nvSpPr>
          <p:spPr bwMode="auto">
            <a:xfrm>
              <a:off x="480" y="2592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[3]</a:t>
              </a:r>
            </a:p>
          </p:txBody>
        </p:sp>
        <p:sp>
          <p:nvSpPr>
            <p:cNvPr id="94332" name="Text Box 83"/>
            <p:cNvSpPr txBox="1">
              <a:spLocks noChangeArrowheads="1"/>
            </p:cNvSpPr>
            <p:nvPr/>
          </p:nvSpPr>
          <p:spPr bwMode="auto">
            <a:xfrm>
              <a:off x="480" y="2928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[4]</a:t>
              </a:r>
            </a:p>
          </p:txBody>
        </p:sp>
        <p:sp>
          <p:nvSpPr>
            <p:cNvPr id="94333" name="Text Box 84"/>
            <p:cNvSpPr txBox="1">
              <a:spLocks noChangeArrowheads="1"/>
            </p:cNvSpPr>
            <p:nvPr/>
          </p:nvSpPr>
          <p:spPr bwMode="auto">
            <a:xfrm>
              <a:off x="480" y="3216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[5]</a:t>
              </a:r>
            </a:p>
          </p:txBody>
        </p:sp>
        <p:sp>
          <p:nvSpPr>
            <p:cNvPr id="94334" name="Text Box 85"/>
            <p:cNvSpPr txBox="1">
              <a:spLocks noChangeArrowheads="1"/>
            </p:cNvSpPr>
            <p:nvPr/>
          </p:nvSpPr>
          <p:spPr bwMode="auto">
            <a:xfrm>
              <a:off x="480" y="3504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[6]</a:t>
              </a:r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1054100" y="2754314"/>
            <a:ext cx="4876800" cy="617538"/>
            <a:chOff x="768" y="1531"/>
            <a:chExt cx="3072" cy="389"/>
          </a:xfrm>
        </p:grpSpPr>
        <p:sp>
          <p:nvSpPr>
            <p:cNvPr id="94326" name="AutoShape 87"/>
            <p:cNvSpPr>
              <a:spLocks/>
            </p:cNvSpPr>
            <p:nvPr/>
          </p:nvSpPr>
          <p:spPr bwMode="auto">
            <a:xfrm rot="-5400000">
              <a:off x="2184" y="264"/>
              <a:ext cx="240" cy="3072"/>
            </a:xfrm>
            <a:prstGeom prst="rightBrace">
              <a:avLst>
                <a:gd name="adj1" fmla="val 106667"/>
                <a:gd name="adj2" fmla="val 491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94327" name="Text Box 88"/>
            <p:cNvSpPr txBox="1">
              <a:spLocks noChangeArrowheads="1"/>
            </p:cNvSpPr>
            <p:nvPr/>
          </p:nvSpPr>
          <p:spPr bwMode="auto">
            <a:xfrm>
              <a:off x="1704" y="1531"/>
              <a:ext cx="144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Columns (e.g. grades)</a:t>
              </a:r>
              <a:endPara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6115052" y="3676650"/>
            <a:ext cx="1503363" cy="3048000"/>
            <a:chOff x="3936" y="2112"/>
            <a:chExt cx="947" cy="1920"/>
          </a:xfrm>
        </p:grpSpPr>
        <p:sp>
          <p:nvSpPr>
            <p:cNvPr id="94324" name="AutoShape 90"/>
            <p:cNvSpPr>
              <a:spLocks/>
            </p:cNvSpPr>
            <p:nvPr/>
          </p:nvSpPr>
          <p:spPr bwMode="auto">
            <a:xfrm>
              <a:off x="3936" y="2112"/>
              <a:ext cx="288" cy="1920"/>
            </a:xfrm>
            <a:prstGeom prst="rightBrace">
              <a:avLst>
                <a:gd name="adj1" fmla="val 55556"/>
                <a:gd name="adj2" fmla="val 5041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94325" name="Text Box 91"/>
            <p:cNvSpPr txBox="1">
              <a:spLocks noChangeArrowheads="1"/>
            </p:cNvSpPr>
            <p:nvPr/>
          </p:nvSpPr>
          <p:spPr bwMode="auto">
            <a:xfrm>
              <a:off x="4259" y="2762"/>
              <a:ext cx="624" cy="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Rows (e.g. lecture section)</a:t>
              </a:r>
              <a:endPara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977900" y="5886450"/>
            <a:ext cx="5030788" cy="457200"/>
            <a:chOff x="720" y="3504"/>
            <a:chExt cx="3169" cy="288"/>
          </a:xfrm>
        </p:grpSpPr>
        <p:grpSp>
          <p:nvGrpSpPr>
            <p:cNvPr id="94309" name="Group 93"/>
            <p:cNvGrpSpPr>
              <a:grpSpLocks/>
            </p:cNvGrpSpPr>
            <p:nvPr/>
          </p:nvGrpSpPr>
          <p:grpSpPr bwMode="auto">
            <a:xfrm>
              <a:off x="720" y="3504"/>
              <a:ext cx="3169" cy="288"/>
              <a:chOff x="720" y="3168"/>
              <a:chExt cx="3169" cy="288"/>
            </a:xfrm>
          </p:grpSpPr>
          <p:sp>
            <p:nvSpPr>
              <p:cNvPr id="94311" name="Rectangle 94"/>
              <p:cNvSpPr>
                <a:spLocks noChangeArrowheads="1"/>
              </p:cNvSpPr>
              <p:nvPr/>
            </p:nvSpPr>
            <p:spPr bwMode="auto">
              <a:xfrm>
                <a:off x="3255" y="3168"/>
                <a:ext cx="63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  <a:buFontTx/>
                  <a:buChar char="•"/>
                </a:pPr>
                <a:endParaRPr lang="en-CA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312" name="Rectangle 95"/>
              <p:cNvSpPr>
                <a:spLocks noChangeArrowheads="1"/>
              </p:cNvSpPr>
              <p:nvPr/>
            </p:nvSpPr>
            <p:spPr bwMode="auto">
              <a:xfrm>
                <a:off x="2620" y="3168"/>
                <a:ext cx="63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  <a:buFontTx/>
                  <a:buChar char="•"/>
                </a:pPr>
                <a:endParaRPr lang="en-CA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313" name="Rectangle 96"/>
              <p:cNvSpPr>
                <a:spLocks noChangeArrowheads="1"/>
              </p:cNvSpPr>
              <p:nvPr/>
            </p:nvSpPr>
            <p:spPr bwMode="auto">
              <a:xfrm>
                <a:off x="1988" y="3168"/>
                <a:ext cx="6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  <a:buFontTx/>
                  <a:buChar char="•"/>
                </a:pPr>
                <a:endParaRPr lang="en-CA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314" name="Rectangle 97"/>
              <p:cNvSpPr>
                <a:spLocks noChangeArrowheads="1"/>
              </p:cNvSpPr>
              <p:nvPr/>
            </p:nvSpPr>
            <p:spPr bwMode="auto">
              <a:xfrm>
                <a:off x="1353" y="3168"/>
                <a:ext cx="63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  <a:buFontTx/>
                  <a:buChar char="•"/>
                </a:pPr>
                <a:endParaRPr lang="en-CA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315" name="Rectangle 98"/>
              <p:cNvSpPr>
                <a:spLocks noChangeArrowheads="1"/>
              </p:cNvSpPr>
              <p:nvPr/>
            </p:nvSpPr>
            <p:spPr bwMode="auto">
              <a:xfrm>
                <a:off x="720" y="3216"/>
                <a:ext cx="6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altLang="en-US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L06</a:t>
                </a:r>
              </a:p>
            </p:txBody>
          </p:sp>
          <p:sp>
            <p:nvSpPr>
              <p:cNvPr id="94316" name="Line 99"/>
              <p:cNvSpPr>
                <a:spLocks noChangeShapeType="1"/>
              </p:cNvSpPr>
              <p:nvPr/>
            </p:nvSpPr>
            <p:spPr bwMode="auto">
              <a:xfrm>
                <a:off x="720" y="3168"/>
                <a:ext cx="3168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17" name="Line 100"/>
              <p:cNvSpPr>
                <a:spLocks noChangeShapeType="1"/>
              </p:cNvSpPr>
              <p:nvPr/>
            </p:nvSpPr>
            <p:spPr bwMode="auto">
              <a:xfrm>
                <a:off x="720" y="3456"/>
                <a:ext cx="3168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18" name="Line 101"/>
              <p:cNvSpPr>
                <a:spLocks noChangeShapeType="1"/>
              </p:cNvSpPr>
              <p:nvPr/>
            </p:nvSpPr>
            <p:spPr bwMode="auto">
              <a:xfrm>
                <a:off x="720" y="3168"/>
                <a:ext cx="1" cy="28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19" name="Line 102"/>
              <p:cNvSpPr>
                <a:spLocks noChangeShapeType="1"/>
              </p:cNvSpPr>
              <p:nvPr/>
            </p:nvSpPr>
            <p:spPr bwMode="auto">
              <a:xfrm>
                <a:off x="1353" y="3168"/>
                <a:ext cx="1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20" name="Line 103"/>
              <p:cNvSpPr>
                <a:spLocks noChangeShapeType="1"/>
              </p:cNvSpPr>
              <p:nvPr/>
            </p:nvSpPr>
            <p:spPr bwMode="auto">
              <a:xfrm>
                <a:off x="1988" y="3168"/>
                <a:ext cx="1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21" name="Line 104"/>
              <p:cNvSpPr>
                <a:spLocks noChangeShapeType="1"/>
              </p:cNvSpPr>
              <p:nvPr/>
            </p:nvSpPr>
            <p:spPr bwMode="auto">
              <a:xfrm>
                <a:off x="2620" y="3168"/>
                <a:ext cx="1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22" name="Line 105"/>
              <p:cNvSpPr>
                <a:spLocks noChangeShapeType="1"/>
              </p:cNvSpPr>
              <p:nvPr/>
            </p:nvSpPr>
            <p:spPr bwMode="auto">
              <a:xfrm>
                <a:off x="3888" y="3168"/>
                <a:ext cx="1" cy="28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23" name="Line 106"/>
              <p:cNvSpPr>
                <a:spLocks noChangeShapeType="1"/>
              </p:cNvSpPr>
              <p:nvPr/>
            </p:nvSpPr>
            <p:spPr bwMode="auto">
              <a:xfrm>
                <a:off x="3255" y="3168"/>
                <a:ext cx="1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CA" dirty="0"/>
              </a:p>
            </p:txBody>
          </p:sp>
        </p:grpSp>
        <p:sp>
          <p:nvSpPr>
            <p:cNvPr id="94310" name="Line 107"/>
            <p:cNvSpPr>
              <a:spLocks noChangeShapeType="1"/>
            </p:cNvSpPr>
            <p:nvPr/>
          </p:nvSpPr>
          <p:spPr bwMode="auto">
            <a:xfrm>
              <a:off x="720" y="3792"/>
              <a:ext cx="316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</p:grpSp>
      <p:grpSp>
        <p:nvGrpSpPr>
          <p:cNvPr id="7" name="Group 108"/>
          <p:cNvGrpSpPr>
            <a:grpSpLocks/>
          </p:cNvGrpSpPr>
          <p:nvPr/>
        </p:nvGrpSpPr>
        <p:grpSpPr bwMode="auto">
          <a:xfrm>
            <a:off x="977900" y="5429250"/>
            <a:ext cx="5030788" cy="457200"/>
            <a:chOff x="720" y="3216"/>
            <a:chExt cx="3169" cy="288"/>
          </a:xfrm>
        </p:grpSpPr>
        <p:grpSp>
          <p:nvGrpSpPr>
            <p:cNvPr id="94292" name="Group 109"/>
            <p:cNvGrpSpPr>
              <a:grpSpLocks/>
            </p:cNvGrpSpPr>
            <p:nvPr/>
          </p:nvGrpSpPr>
          <p:grpSpPr bwMode="auto">
            <a:xfrm>
              <a:off x="720" y="3216"/>
              <a:ext cx="3169" cy="288"/>
              <a:chOff x="720" y="3216"/>
              <a:chExt cx="3169" cy="288"/>
            </a:xfrm>
          </p:grpSpPr>
          <p:grpSp>
            <p:nvGrpSpPr>
              <p:cNvPr id="94294" name="Group 110"/>
              <p:cNvGrpSpPr>
                <a:grpSpLocks/>
              </p:cNvGrpSpPr>
              <p:nvPr/>
            </p:nvGrpSpPr>
            <p:grpSpPr bwMode="auto">
              <a:xfrm>
                <a:off x="720" y="3216"/>
                <a:ext cx="3169" cy="288"/>
                <a:chOff x="720" y="2880"/>
                <a:chExt cx="3169" cy="288"/>
              </a:xfrm>
            </p:grpSpPr>
            <p:sp>
              <p:nvSpPr>
                <p:cNvPr id="94296" name="Rectangle 111"/>
                <p:cNvSpPr>
                  <a:spLocks noChangeArrowheads="1"/>
                </p:cNvSpPr>
                <p:nvPr/>
              </p:nvSpPr>
              <p:spPr bwMode="auto">
                <a:xfrm>
                  <a:off x="3255" y="2880"/>
                  <a:ext cx="633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CA" alt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4297" name="Rectangle 112"/>
                <p:cNvSpPr>
                  <a:spLocks noChangeArrowheads="1"/>
                </p:cNvSpPr>
                <p:nvPr/>
              </p:nvSpPr>
              <p:spPr bwMode="auto">
                <a:xfrm>
                  <a:off x="2620" y="2880"/>
                  <a:ext cx="635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CA" alt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4298" name="Rectangle 113"/>
                <p:cNvSpPr>
                  <a:spLocks noChangeArrowheads="1"/>
                </p:cNvSpPr>
                <p:nvPr/>
              </p:nvSpPr>
              <p:spPr bwMode="auto">
                <a:xfrm>
                  <a:off x="1988" y="2880"/>
                  <a:ext cx="632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CA" alt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4299" name="Rectangle 114"/>
                <p:cNvSpPr>
                  <a:spLocks noChangeArrowheads="1"/>
                </p:cNvSpPr>
                <p:nvPr/>
              </p:nvSpPr>
              <p:spPr bwMode="auto">
                <a:xfrm>
                  <a:off x="1344" y="2880"/>
                  <a:ext cx="644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US" altLang="en-US" dirty="0">
                    <a:latin typeface="Times New Roman" panose="02020603050405020304" pitchFamily="18" charset="0"/>
                  </a:endParaRPr>
                </a:p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US" alt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4300" name="Rectangle 115"/>
                <p:cNvSpPr>
                  <a:spLocks noChangeArrowheads="1"/>
                </p:cNvSpPr>
                <p:nvPr/>
              </p:nvSpPr>
              <p:spPr bwMode="auto">
                <a:xfrm>
                  <a:off x="720" y="2880"/>
                  <a:ext cx="624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</a:pPr>
                  <a:r>
                    <a:rPr lang="en-US" altLang="en-US" sz="1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L05</a:t>
                  </a:r>
                </a:p>
              </p:txBody>
            </p:sp>
            <p:sp>
              <p:nvSpPr>
                <p:cNvPr id="94301" name="Line 116"/>
                <p:cNvSpPr>
                  <a:spLocks noChangeShapeType="1"/>
                </p:cNvSpPr>
                <p:nvPr/>
              </p:nvSpPr>
              <p:spPr bwMode="auto">
                <a:xfrm>
                  <a:off x="720" y="2880"/>
                  <a:ext cx="3168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2" name="Line 117"/>
                <p:cNvSpPr>
                  <a:spLocks noChangeShapeType="1"/>
                </p:cNvSpPr>
                <p:nvPr/>
              </p:nvSpPr>
              <p:spPr bwMode="auto">
                <a:xfrm>
                  <a:off x="720" y="3168"/>
                  <a:ext cx="3168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3" name="Line 118"/>
                <p:cNvSpPr>
                  <a:spLocks noChangeShapeType="1"/>
                </p:cNvSpPr>
                <p:nvPr/>
              </p:nvSpPr>
              <p:spPr bwMode="auto">
                <a:xfrm>
                  <a:off x="720" y="2880"/>
                  <a:ext cx="1" cy="288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4" name="Line 119"/>
                <p:cNvSpPr>
                  <a:spLocks noChangeShapeType="1"/>
                </p:cNvSpPr>
                <p:nvPr/>
              </p:nvSpPr>
              <p:spPr bwMode="auto">
                <a:xfrm>
                  <a:off x="1344" y="2880"/>
                  <a:ext cx="0" cy="28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5" name="Line 120"/>
                <p:cNvSpPr>
                  <a:spLocks noChangeShapeType="1"/>
                </p:cNvSpPr>
                <p:nvPr/>
              </p:nvSpPr>
              <p:spPr bwMode="auto">
                <a:xfrm>
                  <a:off x="1988" y="2880"/>
                  <a:ext cx="0" cy="28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6" name="Line 121"/>
                <p:cNvSpPr>
                  <a:spLocks noChangeShapeType="1"/>
                </p:cNvSpPr>
                <p:nvPr/>
              </p:nvSpPr>
              <p:spPr bwMode="auto">
                <a:xfrm>
                  <a:off x="2620" y="2880"/>
                  <a:ext cx="2" cy="28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7" name="Line 122"/>
                <p:cNvSpPr>
                  <a:spLocks noChangeShapeType="1"/>
                </p:cNvSpPr>
                <p:nvPr/>
              </p:nvSpPr>
              <p:spPr bwMode="auto">
                <a:xfrm>
                  <a:off x="3888" y="2880"/>
                  <a:ext cx="1" cy="288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8" name="Line 123"/>
                <p:cNvSpPr>
                  <a:spLocks noChangeShapeType="1"/>
                </p:cNvSpPr>
                <p:nvPr/>
              </p:nvSpPr>
              <p:spPr bwMode="auto">
                <a:xfrm>
                  <a:off x="3255" y="2880"/>
                  <a:ext cx="0" cy="28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CA" dirty="0"/>
                </a:p>
              </p:txBody>
            </p:sp>
          </p:grpSp>
          <p:sp>
            <p:nvSpPr>
              <p:cNvPr id="94295" name="Line 124"/>
              <p:cNvSpPr>
                <a:spLocks noChangeShapeType="1"/>
              </p:cNvSpPr>
              <p:nvPr/>
            </p:nvSpPr>
            <p:spPr bwMode="auto">
              <a:xfrm>
                <a:off x="720" y="3216"/>
                <a:ext cx="316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CA" dirty="0"/>
              </a:p>
            </p:txBody>
          </p:sp>
        </p:grpSp>
        <p:sp>
          <p:nvSpPr>
            <p:cNvPr id="94293" name="Line 125"/>
            <p:cNvSpPr>
              <a:spLocks noChangeShapeType="1"/>
            </p:cNvSpPr>
            <p:nvPr/>
          </p:nvSpPr>
          <p:spPr bwMode="auto">
            <a:xfrm>
              <a:off x="720" y="3504"/>
              <a:ext cx="316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</p:grpSp>
      <p:sp>
        <p:nvSpPr>
          <p:cNvPr id="810110" name="Text Box 126"/>
          <p:cNvSpPr txBox="1">
            <a:spLocks noChangeArrowheads="1"/>
          </p:cNvSpPr>
          <p:nvPr/>
        </p:nvSpPr>
        <p:spPr bwMode="auto">
          <a:xfrm>
            <a:off x="6172200" y="1435100"/>
            <a:ext cx="25908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b="1" dirty="0">
                <a:latin typeface="Arial" panose="020B0604020202020204" pitchFamily="34" charset="0"/>
              </a:rPr>
              <a:t>Important</a:t>
            </a:r>
            <a:r>
              <a:rPr lang="en-CA" altLang="en-US" dirty="0">
                <a:latin typeface="Arial" panose="020B0604020202020204" pitchFamily="34" charset="0"/>
              </a:rPr>
              <a:t>: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altLang="en-US" sz="1600" dirty="0">
                <a:latin typeface="Arial" panose="020B0604020202020204" pitchFamily="34" charset="0"/>
              </a:rPr>
              <a:t>List elements are specified in the order of </a:t>
            </a:r>
            <a:r>
              <a:rPr lang="en-CA" altLang="en-US" sz="1600" dirty="0">
                <a:latin typeface="Consolas" panose="020B0609020204030204" pitchFamily="49" charset="0"/>
              </a:rPr>
              <a:t>[row] [column]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altLang="en-US" sz="1600" dirty="0">
                <a:latin typeface="Arial" panose="020B0604020202020204" pitchFamily="34" charset="0"/>
              </a:rPr>
              <a:t>Specifying only a single </a:t>
            </a:r>
            <a:r>
              <a:rPr lang="en-CA" altLang="en-US" sz="1600" dirty="0" smtClean="0">
                <a:latin typeface="Arial" panose="020B0604020202020204" pitchFamily="34" charset="0"/>
              </a:rPr>
              <a:t>set of brackets </a:t>
            </a:r>
            <a:r>
              <a:rPr lang="en-CA" altLang="en-US" sz="1600" dirty="0">
                <a:latin typeface="Arial" panose="020B0604020202020204" pitchFamily="34" charset="0"/>
              </a:rPr>
              <a:t>specifies the </a:t>
            </a:r>
            <a:r>
              <a:rPr lang="en-CA" altLang="en-US" sz="1600" dirty="0" smtClean="0">
                <a:latin typeface="Arial" panose="020B0604020202020204" pitchFamily="34" charset="0"/>
              </a:rPr>
              <a:t>row </a:t>
            </a:r>
          </a:p>
        </p:txBody>
      </p:sp>
    </p:spTree>
    <p:extLst>
      <p:ext uri="{BB962C8B-B14F-4D97-AF65-F5344CB8AC3E}">
        <p14:creationId xmlns:p14="http://schemas.microsoft.com/office/powerpoint/2010/main" val="6162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0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0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0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0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0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0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10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10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810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810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01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 smtClean="0">
                <a:ea typeface="+mj-ea"/>
                <a:cs typeface="Calibri" panose="020F0502020204030204" pitchFamily="34" charset="0"/>
              </a:rPr>
              <a:t>Creating A List (Fixed Size)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114300" indent="-114300">
              <a:lnSpc>
                <a:spcPct val="110000"/>
              </a:lnSpc>
            </a:pPr>
            <a:r>
              <a:rPr lang="en-US" altLang="en-US" sz="2400" b="1" dirty="0" smtClean="0"/>
              <a:t>Format (‘n’ element list):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000" dirty="0" smtClean="0"/>
              <a:t>     </a:t>
            </a:r>
            <a:r>
              <a:rPr lang="en-US" altLang="en-US" sz="1800" dirty="0" smtClean="0">
                <a:latin typeface="Consolas" panose="020B0609020204030204" pitchFamily="49" charset="0"/>
              </a:rPr>
              <a:t>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list_name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 = [&lt;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value 1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&gt;,  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value 2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&gt;, ... &lt;</a:t>
            </a:r>
            <a:r>
              <a:rPr lang="en-US" altLang="en-US" sz="1800" i="1" dirty="0" smtClean="0">
                <a:latin typeface="Consolas" panose="020B0609020204030204" pitchFamily="49" charset="0"/>
              </a:rPr>
              <a:t>value n</a:t>
            </a:r>
            <a:r>
              <a:rPr lang="en-US" altLang="en-US" sz="1800" dirty="0" smtClean="0">
                <a:latin typeface="Consolas" panose="020B0609020204030204" pitchFamily="49" charset="0"/>
              </a:rPr>
              <a:t>&gt;]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400" b="1" dirty="0" smtClean="0"/>
              <a:t>Example:</a:t>
            </a:r>
            <a:endParaRPr lang="en-US" altLang="en-US" sz="2400" dirty="0" smtClean="0"/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</a:t>
            </a:r>
            <a:r>
              <a:rPr lang="en-US" altLang="en-US" sz="1800" b="1" dirty="0" smtClean="0">
                <a:latin typeface="Consolas" panose="020B0609020204030204" pitchFamily="49" charset="0"/>
              </a:rPr>
              <a:t>#List with 5 elements, index ranges from 0 to (5-1)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endParaRPr lang="en-US" altLang="en-US" sz="1800" b="1" dirty="0" smtClean="0">
              <a:latin typeface="Consolas" panose="020B0609020204030204" pitchFamily="49" charset="0"/>
            </a:endParaRP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percentages = [50.0, 100.0, 78.5, 99.9, 65.1]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2400" b="1" dirty="0" smtClean="0"/>
              <a:t>Other Examples:</a:t>
            </a:r>
          </a:p>
          <a:p>
            <a:pPr marL="114300" indent="-114300">
              <a:lnSpc>
                <a:spcPct val="110000"/>
              </a:lnSpc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letters = </a:t>
            </a:r>
            <a:r>
              <a:rPr lang="en-US" altLang="en-US" sz="1800" dirty="0">
                <a:latin typeface="Consolas" panose="020B0609020204030204" pitchFamily="49" charset="0"/>
              </a:rPr>
              <a:t>["</a:t>
            </a:r>
            <a:r>
              <a:rPr lang="en-US" altLang="en-US" sz="1800" dirty="0" smtClean="0">
                <a:latin typeface="Consolas" panose="020B0609020204030204" pitchFamily="49" charset="0"/>
              </a:rPr>
              <a:t>A</a:t>
            </a:r>
            <a:r>
              <a:rPr lang="en-US" altLang="en-US" sz="1800" dirty="0">
                <a:latin typeface="Consolas" panose="020B0609020204030204" pitchFamily="49" charset="0"/>
              </a:rPr>
              <a:t>", "</a:t>
            </a:r>
            <a:r>
              <a:rPr lang="en-US" altLang="en-US" sz="1800" dirty="0" smtClean="0">
                <a:latin typeface="Consolas" panose="020B0609020204030204" pitchFamily="49" charset="0"/>
              </a:rPr>
              <a:t>B</a:t>
            </a:r>
            <a:r>
              <a:rPr lang="en-US" altLang="en-US" sz="1800" dirty="0">
                <a:latin typeface="Consolas" panose="020B0609020204030204" pitchFamily="49" charset="0"/>
              </a:rPr>
              <a:t>", </a:t>
            </a:r>
            <a:r>
              <a:rPr lang="en-US" altLang="en-US" sz="1800" dirty="0" smtClean="0">
                <a:latin typeface="Consolas" panose="020B0609020204030204" pitchFamily="49" charset="0"/>
              </a:rPr>
              <a:t>"A</a:t>
            </a:r>
            <a:r>
              <a:rPr lang="en-US" altLang="en-US" sz="1800" dirty="0">
                <a:latin typeface="Consolas" panose="020B0609020204030204" pitchFamily="49" charset="0"/>
              </a:rPr>
              <a:t>"]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 marL="114300" indent="-11430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names = ["The Borg", "Klingon ", "Hirogin", "Jem’hadar"]</a:t>
            </a:r>
          </a:p>
        </p:txBody>
      </p:sp>
      <p:sp>
        <p:nvSpPr>
          <p:cNvPr id="58372" name="TextBox 1"/>
          <p:cNvSpPr txBox="1">
            <a:spLocks noChangeArrowheads="1"/>
          </p:cNvSpPr>
          <p:nvPr/>
        </p:nvSpPr>
        <p:spPr bwMode="auto">
          <a:xfrm>
            <a:off x="2895600" y="1968500"/>
            <a:ext cx="838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Element 0</a:t>
            </a:r>
          </a:p>
        </p:txBody>
      </p:sp>
      <p:sp>
        <p:nvSpPr>
          <p:cNvPr id="58373" name="TextBox 4"/>
          <p:cNvSpPr txBox="1">
            <a:spLocks noChangeArrowheads="1"/>
          </p:cNvSpPr>
          <p:nvPr/>
        </p:nvSpPr>
        <p:spPr bwMode="auto">
          <a:xfrm>
            <a:off x="4419600" y="1968500"/>
            <a:ext cx="838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Element 1</a:t>
            </a:r>
          </a:p>
        </p:txBody>
      </p:sp>
      <p:sp>
        <p:nvSpPr>
          <p:cNvPr id="58374" name="TextBox 5"/>
          <p:cNvSpPr txBox="1">
            <a:spLocks noChangeArrowheads="1"/>
          </p:cNvSpPr>
          <p:nvPr/>
        </p:nvSpPr>
        <p:spPr bwMode="auto">
          <a:xfrm>
            <a:off x="6324600" y="1981200"/>
            <a:ext cx="990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Element n-1</a:t>
            </a:r>
          </a:p>
        </p:txBody>
      </p:sp>
      <p:sp>
        <p:nvSpPr>
          <p:cNvPr id="58375" name="TextBox 6"/>
          <p:cNvSpPr txBox="1">
            <a:spLocks noChangeArrowheads="1"/>
          </p:cNvSpPr>
          <p:nvPr/>
        </p:nvSpPr>
        <p:spPr bwMode="auto">
          <a:xfrm>
            <a:off x="3124200" y="3513931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58376" name="TextBox 7"/>
          <p:cNvSpPr txBox="1">
            <a:spLocks noChangeArrowheads="1"/>
          </p:cNvSpPr>
          <p:nvPr/>
        </p:nvSpPr>
        <p:spPr bwMode="auto">
          <a:xfrm>
            <a:off x="3994150" y="3521869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8377" name="TextBox 8"/>
          <p:cNvSpPr txBox="1">
            <a:spLocks noChangeArrowheads="1"/>
          </p:cNvSpPr>
          <p:nvPr/>
        </p:nvSpPr>
        <p:spPr bwMode="auto">
          <a:xfrm>
            <a:off x="4762500" y="3510756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8378" name="TextBox 9"/>
          <p:cNvSpPr txBox="1">
            <a:spLocks noChangeArrowheads="1"/>
          </p:cNvSpPr>
          <p:nvPr/>
        </p:nvSpPr>
        <p:spPr bwMode="auto">
          <a:xfrm>
            <a:off x="5538788" y="3499644"/>
            <a:ext cx="3048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58379" name="TextBox 10"/>
          <p:cNvSpPr txBox="1">
            <a:spLocks noChangeArrowheads="1"/>
          </p:cNvSpPr>
          <p:nvPr/>
        </p:nvSpPr>
        <p:spPr bwMode="auto">
          <a:xfrm>
            <a:off x="6324600" y="3521869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8380" name="TextBox 1"/>
          <p:cNvSpPr txBox="1">
            <a:spLocks noChangeArrowheads="1"/>
          </p:cNvSpPr>
          <p:nvPr/>
        </p:nvSpPr>
        <p:spPr bwMode="auto">
          <a:xfrm>
            <a:off x="-15875" y="6477000"/>
            <a:ext cx="7467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 dirty="0"/>
              <a:t>1 These 4 names (Borg, Klingon, Hirogin, Jem’hadar) </a:t>
            </a:r>
            <a:r>
              <a:rPr lang="en-US" altLang="en-US" sz="1400" dirty="0">
                <a:sym typeface="Symbol" panose="05050102010706020507" pitchFamily="18" charset="2"/>
              </a:rPr>
              <a:t></a:t>
            </a:r>
            <a:r>
              <a:rPr lang="en-US" altLang="en-US" sz="1400" dirty="0"/>
              <a:t> are  CBS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59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Creating And Initializing A Multi-Dimensional List In Python (Fixed Size During Creation)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30490"/>
            <a:ext cx="7086600" cy="4895674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b="1" dirty="0" smtClean="0"/>
              <a:t>General structure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     </a:t>
            </a:r>
            <a:r>
              <a:rPr lang="en-US" altLang="en-US" sz="1400" dirty="0" smtClean="0">
                <a:latin typeface="Consolas" panose="020B0609020204030204" pitchFamily="49" charset="0"/>
              </a:rPr>
              <a:t>&lt;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list_name</a:t>
            </a:r>
            <a:r>
              <a:rPr lang="en-US" altLang="en-US" sz="1400" dirty="0" smtClean="0">
                <a:latin typeface="Consolas" panose="020B0609020204030204" pitchFamily="49" charset="0"/>
              </a:rPr>
              <a:t>&gt; = [ [&lt;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value 1</a:t>
            </a:r>
            <a:r>
              <a:rPr lang="en-US" altLang="en-US" sz="1400" dirty="0" smtClean="0">
                <a:latin typeface="Consolas" panose="020B0609020204030204" pitchFamily="49" charset="0"/>
              </a:rPr>
              <a:t>&gt;,  &lt;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value 2</a:t>
            </a:r>
            <a:r>
              <a:rPr lang="en-US" altLang="en-US" sz="1400" dirty="0" smtClean="0">
                <a:latin typeface="Consolas" panose="020B0609020204030204" pitchFamily="49" charset="0"/>
              </a:rPr>
              <a:t>&gt;, ... &lt;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value n</a:t>
            </a:r>
            <a:r>
              <a:rPr lang="en-US" altLang="en-US" sz="1400" dirty="0" smtClean="0">
                <a:latin typeface="Consolas" panose="020B0609020204030204" pitchFamily="49" charset="0"/>
              </a:rPr>
              <a:t>&gt;],</a:t>
            </a:r>
          </a:p>
          <a:p>
            <a:pPr>
              <a:buFontTx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                     [&lt;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value 1</a:t>
            </a:r>
            <a:r>
              <a:rPr lang="en-US" altLang="en-US" sz="1400" dirty="0" smtClean="0">
                <a:latin typeface="Consolas" panose="020B0609020204030204" pitchFamily="49" charset="0"/>
              </a:rPr>
              <a:t>&gt;,  &lt;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value 2</a:t>
            </a:r>
            <a:r>
              <a:rPr lang="en-US" altLang="en-US" sz="1400" dirty="0" smtClean="0">
                <a:latin typeface="Consolas" panose="020B0609020204030204" pitchFamily="49" charset="0"/>
              </a:rPr>
              <a:t>&gt;, ... &lt;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value n</a:t>
            </a:r>
            <a:r>
              <a:rPr lang="en-US" altLang="en-US" sz="1400" dirty="0" smtClean="0">
                <a:latin typeface="Consolas" panose="020B0609020204030204" pitchFamily="49" charset="0"/>
              </a:rPr>
              <a:t>&gt;],</a:t>
            </a:r>
          </a:p>
          <a:p>
            <a:pPr>
              <a:buFontTx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			               :	:	:</a:t>
            </a:r>
          </a:p>
          <a:p>
            <a:pPr>
              <a:buFontTx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			               :	:	:</a:t>
            </a:r>
          </a:p>
          <a:p>
            <a:pPr>
              <a:buFontTx/>
              <a:buNone/>
            </a:pPr>
            <a:r>
              <a:rPr lang="en-US" altLang="en-US" sz="1400" dirty="0" smtClean="0">
                <a:latin typeface="Consolas" panose="020B0609020204030204" pitchFamily="49" charset="0"/>
              </a:rPr>
              <a:t> 		             [&lt;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value 1</a:t>
            </a:r>
            <a:r>
              <a:rPr lang="en-US" altLang="en-US" sz="1400" dirty="0" smtClean="0">
                <a:latin typeface="Consolas" panose="020B0609020204030204" pitchFamily="49" charset="0"/>
              </a:rPr>
              <a:t>&gt;,  &lt;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value 2</a:t>
            </a:r>
            <a:r>
              <a:rPr lang="en-US" altLang="en-US" sz="1400" dirty="0" smtClean="0">
                <a:latin typeface="Consolas" panose="020B0609020204030204" pitchFamily="49" charset="0"/>
              </a:rPr>
              <a:t>&gt;, ... &lt;</a:t>
            </a:r>
            <a:r>
              <a:rPr lang="en-US" altLang="en-US" sz="1400" i="1" dirty="0" smtClean="0">
                <a:latin typeface="Consolas" panose="020B0609020204030204" pitchFamily="49" charset="0"/>
              </a:rPr>
              <a:t>value n</a:t>
            </a:r>
            <a:r>
              <a:rPr lang="en-US" altLang="en-US" sz="1400" dirty="0" smtClean="0">
                <a:latin typeface="Consolas" panose="020B0609020204030204" pitchFamily="49" charset="0"/>
              </a:rPr>
              <a:t>&gt;] ]</a:t>
            </a:r>
          </a:p>
          <a:p>
            <a:pPr>
              <a:buFontTx/>
              <a:buNone/>
            </a:pPr>
            <a:endParaRPr lang="en-US" altLang="en-US" sz="1800" dirty="0" smtClean="0"/>
          </a:p>
          <a:p>
            <a:pPr>
              <a:buFontTx/>
              <a:buNone/>
            </a:pPr>
            <a:endParaRPr lang="en-US" altLang="en-US" sz="1800" dirty="0" smtClean="0"/>
          </a:p>
          <a:p>
            <a:pPr>
              <a:buFontTx/>
              <a:buNone/>
            </a:pPr>
            <a:r>
              <a:rPr lang="en-US" altLang="en-US" sz="1800" dirty="0" smtClean="0">
                <a:latin typeface="Times New Roman" panose="02020603050405020304" pitchFamily="18" charset="0"/>
              </a:rPr>
              <a:t>    </a:t>
            </a: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030155" y="1665111"/>
            <a:ext cx="1485900" cy="1536700"/>
            <a:chOff x="3952" y="1016"/>
            <a:chExt cx="936" cy="968"/>
          </a:xfrm>
        </p:grpSpPr>
        <p:sp>
          <p:nvSpPr>
            <p:cNvPr id="95240" name="AutoShape 5"/>
            <p:cNvSpPr>
              <a:spLocks/>
            </p:cNvSpPr>
            <p:nvPr/>
          </p:nvSpPr>
          <p:spPr bwMode="auto">
            <a:xfrm>
              <a:off x="3952" y="1016"/>
              <a:ext cx="304" cy="968"/>
            </a:xfrm>
            <a:prstGeom prst="rightBrace">
              <a:avLst>
                <a:gd name="adj1" fmla="val 26535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95241" name="Text Box 6"/>
            <p:cNvSpPr txBox="1">
              <a:spLocks noChangeArrowheads="1"/>
            </p:cNvSpPr>
            <p:nvPr/>
          </p:nvSpPr>
          <p:spPr bwMode="auto">
            <a:xfrm>
              <a:off x="4144" y="1384"/>
              <a:ext cx="7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Rows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076222" y="3440289"/>
            <a:ext cx="3505200" cy="781050"/>
            <a:chOff x="1628" y="2148"/>
            <a:chExt cx="2208" cy="492"/>
          </a:xfrm>
        </p:grpSpPr>
        <p:sp>
          <p:nvSpPr>
            <p:cNvPr id="95238" name="AutoShape 8"/>
            <p:cNvSpPr>
              <a:spLocks/>
            </p:cNvSpPr>
            <p:nvPr/>
          </p:nvSpPr>
          <p:spPr bwMode="auto">
            <a:xfrm rot="5400000">
              <a:off x="2580" y="1196"/>
              <a:ext cx="304" cy="2208"/>
            </a:xfrm>
            <a:prstGeom prst="rightBrace">
              <a:avLst>
                <a:gd name="adj1" fmla="val 60526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95239" name="Text Box 9"/>
            <p:cNvSpPr txBox="1">
              <a:spLocks noChangeArrowheads="1"/>
            </p:cNvSpPr>
            <p:nvPr/>
          </p:nvSpPr>
          <p:spPr bwMode="auto">
            <a:xfrm>
              <a:off x="2352" y="2448"/>
              <a:ext cx="7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Columns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744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90600"/>
            <a:ext cx="8229600" cy="5867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b="1" dirty="0"/>
              <a:t>Name of the example program</a:t>
            </a:r>
            <a:r>
              <a:rPr lang="en-US" altLang="en-US" sz="2400" dirty="0">
                <a:latin typeface="Times New Roman" panose="02020603050405020304" pitchFamily="18" charset="0"/>
              </a:rPr>
              <a:t>: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smtClean="0">
                <a:latin typeface="Consolas" panose="020B0609020204030204" pitchFamily="49" charset="0"/>
              </a:rPr>
              <a:t>7display2DList.py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2000" dirty="0"/>
              <a:t>	Learning: creating, displaying a fixed size 2D </a:t>
            </a:r>
            <a:r>
              <a:rPr lang="en-US" altLang="en-US" sz="2000" dirty="0" smtClean="0"/>
              <a:t>list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table </a:t>
            </a:r>
            <a:r>
              <a:rPr lang="en-US" altLang="en-US" sz="1800" dirty="0" smtClean="0">
                <a:latin typeface="Consolas" panose="020B0609020204030204" pitchFamily="49" charset="0"/>
              </a:rPr>
              <a:t>= [ [0, 0, 0],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[1, 1, 1],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[2, 2, 2],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[3, 3, 3]]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for r in range (0, 4, 1):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 </a:t>
            </a:r>
            <a:r>
              <a:rPr lang="en-US" altLang="en-US" sz="1800" dirty="0">
                <a:latin typeface="Consolas" panose="020B0609020204030204" pitchFamily="49" charset="0"/>
              </a:rPr>
              <a:t>(table[r</a:t>
            </a:r>
            <a:r>
              <a:rPr lang="en-US" altLang="en-US" sz="1800" dirty="0" smtClean="0">
                <a:latin typeface="Consolas" panose="020B0609020204030204" pitchFamily="49" charset="0"/>
              </a:rPr>
              <a:t>])  </a:t>
            </a:r>
            <a:r>
              <a:rPr lang="en-US" altLang="en-US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#Each call to print displays a 1D list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for r in range (0,4,1):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for c in range (0,3,1):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print(table[r][c], end="")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print()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print(table[2</a:t>
            </a:r>
            <a:r>
              <a:rPr lang="en-US" altLang="en-US" sz="1800" dirty="0" smtClean="0">
                <a:latin typeface="Consolas" panose="020B0609020204030204" pitchFamily="49" charset="0"/>
              </a:rPr>
              <a:t>][0]) </a:t>
            </a:r>
            <a:r>
              <a:rPr lang="en-US" altLang="en-US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#Displays 2 not 0</a:t>
            </a:r>
          </a:p>
        </p:txBody>
      </p:sp>
      <p:sp>
        <p:nvSpPr>
          <p:cNvPr id="962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812822"/>
          </a:xfrm>
        </p:spPr>
        <p:txBody>
          <a:bodyPr/>
          <a:lstStyle/>
          <a:p>
            <a:r>
              <a:rPr lang="en-US" altLang="en-US" sz="2800" dirty="0" smtClean="0"/>
              <a:t>Creating And Initializing A Multi-Dimensional List In Python (2): </a:t>
            </a:r>
            <a:r>
              <a:rPr lang="en-US" altLang="en-US" sz="2800" dirty="0"/>
              <a:t>Fixed Size During Creation</a:t>
            </a:r>
            <a:endParaRPr lang="en-US" altLang="en-US" sz="2800" dirty="0" smtClean="0"/>
          </a:p>
        </p:txBody>
      </p:sp>
      <p:pic>
        <p:nvPicPr>
          <p:cNvPr id="727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903" b="14635"/>
          <a:stretch>
            <a:fillRect/>
          </a:stretch>
        </p:blipFill>
        <p:spPr bwMode="auto">
          <a:xfrm>
            <a:off x="7010400" y="4829175"/>
            <a:ext cx="16906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4571440" y="1897074"/>
            <a:ext cx="2376488" cy="381000"/>
            <a:chOff x="2688" y="1440"/>
            <a:chExt cx="1497" cy="240"/>
          </a:xfrm>
        </p:grpSpPr>
        <p:pic>
          <p:nvPicPr>
            <p:cNvPr id="9627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7805"/>
            <a:stretch>
              <a:fillRect/>
            </a:stretch>
          </p:blipFill>
          <p:spPr bwMode="auto">
            <a:xfrm>
              <a:off x="3120" y="1440"/>
              <a:ext cx="1065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279" name="Rectangle 10"/>
            <p:cNvSpPr>
              <a:spLocks noChangeArrowheads="1"/>
            </p:cNvSpPr>
            <p:nvPr/>
          </p:nvSpPr>
          <p:spPr bwMode="auto">
            <a:xfrm>
              <a:off x="2688" y="1440"/>
              <a:ext cx="38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CA" altLang="en-US" sz="1400" dirty="0">
                  <a:solidFill>
                    <a:srgbClr val="FF0000"/>
                  </a:solidFill>
                  <a:latin typeface="Consolas" panose="020B0609020204030204" pitchFamily="49" charset="0"/>
                  <a:cs typeface="Arial" panose="020B0604020202020204" pitchFamily="34" charset="0"/>
                </a:rPr>
                <a:t>r = 0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596871" y="2331197"/>
            <a:ext cx="2376488" cy="381000"/>
            <a:chOff x="2688" y="1776"/>
            <a:chExt cx="1497" cy="240"/>
          </a:xfrm>
        </p:grpSpPr>
        <p:pic>
          <p:nvPicPr>
            <p:cNvPr id="96276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756" b="78049"/>
            <a:stretch>
              <a:fillRect/>
            </a:stretch>
          </p:blipFill>
          <p:spPr bwMode="auto">
            <a:xfrm>
              <a:off x="3120" y="1776"/>
              <a:ext cx="1065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277" name="Rectangle 11"/>
            <p:cNvSpPr>
              <a:spLocks noChangeArrowheads="1"/>
            </p:cNvSpPr>
            <p:nvPr/>
          </p:nvSpPr>
          <p:spPr bwMode="auto">
            <a:xfrm>
              <a:off x="2688" y="1776"/>
              <a:ext cx="38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CA" altLang="en-US" sz="1400" dirty="0">
                  <a:solidFill>
                    <a:srgbClr val="FF0000"/>
                  </a:solidFill>
                  <a:latin typeface="Consolas" panose="020B0609020204030204" pitchFamily="49" charset="0"/>
                  <a:cs typeface="Arial" panose="020B0604020202020204" pitchFamily="34" charset="0"/>
                </a:rPr>
                <a:t>r = 1</a:t>
              </a: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4596871" y="2767002"/>
            <a:ext cx="2376488" cy="381000"/>
            <a:chOff x="2688" y="2064"/>
            <a:chExt cx="1497" cy="240"/>
          </a:xfrm>
        </p:grpSpPr>
        <p:pic>
          <p:nvPicPr>
            <p:cNvPr id="96274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951" b="68292"/>
            <a:stretch>
              <a:fillRect/>
            </a:stretch>
          </p:blipFill>
          <p:spPr bwMode="auto">
            <a:xfrm>
              <a:off x="3120" y="2064"/>
              <a:ext cx="10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275" name="Rectangle 12"/>
            <p:cNvSpPr>
              <a:spLocks noChangeArrowheads="1"/>
            </p:cNvSpPr>
            <p:nvPr/>
          </p:nvSpPr>
          <p:spPr bwMode="auto">
            <a:xfrm>
              <a:off x="2688" y="2064"/>
              <a:ext cx="38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CA" altLang="en-US" sz="1400" dirty="0">
                  <a:solidFill>
                    <a:srgbClr val="FF0000"/>
                  </a:solidFill>
                  <a:latin typeface="Consolas" panose="020B0609020204030204" pitchFamily="49" charset="0"/>
                  <a:cs typeface="Arial" panose="020B0604020202020204" pitchFamily="34" charset="0"/>
                </a:rPr>
                <a:t>r = 2</a:t>
              </a:r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4590528" y="3133714"/>
            <a:ext cx="2362200" cy="381000"/>
            <a:chOff x="2688" y="2352"/>
            <a:chExt cx="1488" cy="240"/>
          </a:xfrm>
        </p:grpSpPr>
        <p:pic>
          <p:nvPicPr>
            <p:cNvPr id="96272" name="Picture 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708" r="845" b="56097"/>
            <a:stretch>
              <a:fillRect/>
            </a:stretch>
          </p:blipFill>
          <p:spPr bwMode="auto">
            <a:xfrm>
              <a:off x="3120" y="2352"/>
              <a:ext cx="105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273" name="Rectangle 13"/>
            <p:cNvSpPr>
              <a:spLocks noChangeArrowheads="1"/>
            </p:cNvSpPr>
            <p:nvPr/>
          </p:nvSpPr>
          <p:spPr bwMode="auto">
            <a:xfrm>
              <a:off x="2688" y="2352"/>
              <a:ext cx="38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CA" altLang="en-US" sz="1400" dirty="0">
                  <a:solidFill>
                    <a:srgbClr val="FF0000"/>
                  </a:solidFill>
                  <a:latin typeface="Consolas" panose="020B0609020204030204" pitchFamily="49" charset="0"/>
                  <a:cs typeface="Arial" panose="020B0604020202020204" pitchFamily="34" charset="0"/>
                </a:rPr>
                <a:t>r = 3</a:t>
              </a:r>
            </a:p>
          </p:txBody>
        </p:sp>
      </p:grpSp>
      <p:pic>
        <p:nvPicPr>
          <p:cNvPr id="72722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65" r="9468" b="4460"/>
          <a:stretch>
            <a:fillRect/>
          </a:stretch>
        </p:blipFill>
        <p:spPr bwMode="auto">
          <a:xfrm>
            <a:off x="7038975" y="6313933"/>
            <a:ext cx="1676400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286500" y="4829175"/>
            <a:ext cx="685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r = 0</a:t>
            </a: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6286500" y="5124450"/>
            <a:ext cx="762000" cy="1000125"/>
            <a:chOff x="6286500" y="5125165"/>
            <a:chExt cx="762000" cy="999410"/>
          </a:xfrm>
        </p:grpSpPr>
        <p:sp>
          <p:nvSpPr>
            <p:cNvPr id="96269" name="Rectangle 2"/>
            <p:cNvSpPr>
              <a:spLocks noChangeArrowheads="1"/>
            </p:cNvSpPr>
            <p:nvPr/>
          </p:nvSpPr>
          <p:spPr bwMode="auto">
            <a:xfrm>
              <a:off x="6296026" y="5125165"/>
              <a:ext cx="74294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r = 1</a:t>
              </a:r>
            </a:p>
          </p:txBody>
        </p:sp>
        <p:sp>
          <p:nvSpPr>
            <p:cNvPr id="96270" name="TextBox 3"/>
            <p:cNvSpPr txBox="1">
              <a:spLocks noChangeArrowheads="1"/>
            </p:cNvSpPr>
            <p:nvPr/>
          </p:nvSpPr>
          <p:spPr bwMode="auto">
            <a:xfrm>
              <a:off x="6296026" y="5476875"/>
              <a:ext cx="74771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r = 2</a:t>
              </a:r>
            </a:p>
          </p:txBody>
        </p:sp>
        <p:sp>
          <p:nvSpPr>
            <p:cNvPr id="96271" name="TextBox 4"/>
            <p:cNvSpPr txBox="1">
              <a:spLocks noChangeArrowheads="1"/>
            </p:cNvSpPr>
            <p:nvPr/>
          </p:nvSpPr>
          <p:spPr bwMode="auto">
            <a:xfrm>
              <a:off x="6286500" y="5816798"/>
              <a:ext cx="7620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solidFill>
                    <a:srgbClr val="FF0000"/>
                  </a:solidFill>
                  <a:latin typeface="Consolas" panose="020B0609020204030204" pitchFamily="49" charset="0"/>
                </a:rPr>
                <a:t>r = 3</a:t>
              </a:r>
            </a:p>
          </p:txBody>
        </p:sp>
      </p:grp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972299" y="4498181"/>
            <a:ext cx="17049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tabLst>
                <a:tab pos="180975" algn="l"/>
                <a:tab pos="361950" algn="l"/>
              </a:tabLst>
            </a:pPr>
            <a:r>
              <a:rPr lang="en-US" alt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0	1	2 </a:t>
            </a:r>
            <a:r>
              <a:rPr lang="en-US" alt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(col)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62590" y="1642493"/>
            <a:ext cx="2454774" cy="5866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>
              <a:tabLst>
                <a:tab pos="542925" algn="l"/>
                <a:tab pos="1073150" algn="l"/>
              </a:tabLst>
            </a:pPr>
            <a:r>
              <a:rPr lang="en-US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c=0	c=1	c=2</a:t>
            </a:r>
            <a:endParaRPr lang="en-CA" sz="14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77113" y="4571043"/>
            <a:ext cx="3273175" cy="3823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altLang="en-US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#Displays list element</a:t>
            </a:r>
            <a:endParaRPr lang="en-CA" sz="1800" dirty="0" smtClean="0"/>
          </a:p>
        </p:txBody>
      </p:sp>
    </p:spTree>
    <p:extLst>
      <p:ext uri="{BB962C8B-B14F-4D97-AF65-F5344CB8AC3E}">
        <p14:creationId xmlns:p14="http://schemas.microsoft.com/office/powerpoint/2010/main" val="3612596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2D Lists Via The Repetition Operator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000" b="1" dirty="0"/>
              <a:t>Name of the example program</a:t>
            </a:r>
            <a:r>
              <a:rPr lang="en-US" altLang="en-US" sz="2000" dirty="0">
                <a:latin typeface="Times New Roman" panose="02020603050405020304" pitchFamily="18" charset="0"/>
              </a:rPr>
              <a:t>: </a:t>
            </a:r>
            <a:r>
              <a:rPr lang="en-US" altLang="en-US" sz="2000" dirty="0">
                <a:latin typeface="Consolas" panose="020B0609020204030204" pitchFamily="49" charset="0"/>
              </a:rPr>
              <a:t>8</a:t>
            </a:r>
            <a:r>
              <a:rPr lang="en-US" altLang="en-US" sz="2000" dirty="0" smtClean="0">
                <a:latin typeface="Consolas" panose="020B0609020204030204" pitchFamily="49" charset="0"/>
              </a:rPr>
              <a:t>creatingListViaRepetition.py</a:t>
            </a:r>
            <a:endParaRPr lang="en-US" altLang="en-US" sz="2000" dirty="0" smtClean="0"/>
          </a:p>
          <a:p>
            <a:pPr>
              <a:buFontTx/>
              <a:buNone/>
            </a:pPr>
            <a:r>
              <a:rPr lang="en-US" altLang="en-US" sz="2000" dirty="0" smtClean="0"/>
              <a:t>    Learning</a:t>
            </a:r>
            <a:r>
              <a:rPr lang="en-US" altLang="en-US" sz="2000" dirty="0"/>
              <a:t>: </a:t>
            </a:r>
            <a:endParaRPr lang="en-US" altLang="en-US" sz="2000" dirty="0" smtClean="0"/>
          </a:p>
          <a:p>
            <a:pPr lvl="1"/>
            <a:r>
              <a:rPr lang="en-US" altLang="en-US" sz="1800" dirty="0" smtClean="0"/>
              <a:t>Creating a variable sized 2D list using the repetition operator and the append method. </a:t>
            </a:r>
          </a:p>
          <a:p>
            <a:pPr lvl="1"/>
            <a:r>
              <a:rPr lang="en-US" altLang="en-US" sz="1800" dirty="0" smtClean="0"/>
              <a:t>The 2D list is created by </a:t>
            </a:r>
            <a:r>
              <a:rPr lang="en-US" altLang="en-US" sz="1800" dirty="0" smtClean="0">
                <a:solidFill>
                  <a:srgbClr val="FF0000"/>
                </a:solidFill>
              </a:rPr>
              <a:t>creating a 1D list </a:t>
            </a:r>
            <a:r>
              <a:rPr lang="en-US" altLang="en-US" sz="1800" dirty="0" smtClean="0"/>
              <a:t>and </a:t>
            </a:r>
            <a:r>
              <a:rPr lang="en-US" altLang="en-US" sz="1800" b="1" dirty="0" smtClean="0">
                <a:solidFill>
                  <a:srgbClr val="0000FF"/>
                </a:solidFill>
              </a:rPr>
              <a:t>appending the 1D list to the end of the 2D list</a:t>
            </a:r>
            <a:r>
              <a:rPr lang="en-US" altLang="en-US" sz="1800" dirty="0" smtClean="0"/>
              <a:t>.</a:t>
            </a:r>
          </a:p>
          <a:p>
            <a:pPr lvl="1"/>
            <a:endParaRPr lang="en-US" altLang="en-US" dirty="0"/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MAX_COLUMNS = 5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MAX_ROWS = 3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ELEMENT = </a:t>
            </a:r>
            <a:r>
              <a:rPr lang="en-US" altLang="en-US" sz="1800" dirty="0" smtClean="0">
                <a:latin typeface="Consolas" panose="020B0609020204030204" pitchFamily="49" charset="0"/>
              </a:rPr>
              <a:t>"*"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aList</a:t>
            </a:r>
            <a:r>
              <a:rPr lang="en-US" altLang="en-US" sz="1800" dirty="0">
                <a:latin typeface="Consolas" panose="020B0609020204030204" pitchFamily="49" charset="0"/>
              </a:rPr>
              <a:t> = []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r = 0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while(r </a:t>
            </a:r>
            <a:r>
              <a:rPr lang="en-US" altLang="en-US" sz="1800" dirty="0">
                <a:latin typeface="Consolas" panose="020B0609020204030204" pitchFamily="49" charset="0"/>
              </a:rPr>
              <a:t>&lt; MAX_ROWS):</a:t>
            </a:r>
          </a:p>
          <a:p>
            <a:pPr>
              <a:buFontTx/>
              <a:buNone/>
            </a:pPr>
            <a:r>
              <a:rPr lang="en-US" altLang="en-US" sz="1800" b="1" dirty="0">
                <a:latin typeface="Consolas" panose="020B0609020204030204" pitchFamily="49" charset="0"/>
              </a:rPr>
              <a:t>   </a:t>
            </a:r>
            <a:r>
              <a:rPr lang="en-US" alt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tempList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= [ELEMENT] * MAX_COLUMNS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</a:t>
            </a:r>
            <a:r>
              <a:rPr lang="en-US" altLang="en-US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aList.append</a:t>
            </a:r>
            <a:r>
              <a:rPr lang="en-US" alt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tempList</a:t>
            </a:r>
            <a:r>
              <a:rPr lang="en-US" alt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r = r + 1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89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Using The Repetition Operator On 1D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You have just seen how the repetition operator can create a 1D list (one set of square brackets).</a:t>
            </a:r>
          </a:p>
          <a:p>
            <a:r>
              <a:rPr lang="en-CA" dirty="0" smtClean="0"/>
              <a:t>Example: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list2 = [0] * 4</a:t>
            </a: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print(list2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  <a:p>
            <a:r>
              <a:rPr lang="en-CA" dirty="0" smtClean="0"/>
              <a:t>Using a repetition operator on an existing 1D list merely repeats instances of that 1D list.</a:t>
            </a:r>
          </a:p>
          <a:p>
            <a:pPr lvl="1"/>
            <a:r>
              <a:rPr lang="en-CA" dirty="0" smtClean="0"/>
              <a:t>Consider: </a:t>
            </a:r>
            <a:r>
              <a:rPr lang="en-CA" sz="1800" dirty="0">
                <a:latin typeface="Consolas" panose="020B0609020204030204" pitchFamily="49" charset="0"/>
              </a:rPr>
              <a:t>list2 = [0] * </a:t>
            </a:r>
            <a:r>
              <a:rPr lang="en-CA" sz="1800" dirty="0" smtClean="0">
                <a:latin typeface="Consolas" panose="020B0609020204030204" pitchFamily="49" charset="0"/>
              </a:rPr>
              <a:t>4 </a:t>
            </a:r>
            <a:r>
              <a:rPr lang="en-CA" sz="1800" b="1" dirty="0" smtClean="0">
                <a:latin typeface="Consolas" panose="020B0609020204030204" pitchFamily="49" charset="0"/>
              </a:rPr>
              <a:t>#Repeats list with 1 element x 4</a:t>
            </a:r>
          </a:p>
          <a:p>
            <a:pPr lvl="1"/>
            <a:r>
              <a:rPr lang="en-CA" sz="1800" dirty="0" smtClean="0">
                <a:latin typeface="Consolas" panose="020B0609020204030204" pitchFamily="49" charset="0"/>
              </a:rPr>
              <a:t>Examples:</a:t>
            </a:r>
          </a:p>
          <a:p>
            <a:pPr lvl="2"/>
            <a:r>
              <a:rPr lang="en-CA" sz="1600" dirty="0">
                <a:latin typeface="Consolas" panose="020B0609020204030204" pitchFamily="49" charset="0"/>
              </a:rPr>
              <a:t>list1= [1,2,3]</a:t>
            </a:r>
          </a:p>
          <a:p>
            <a:pPr lvl="2"/>
            <a:r>
              <a:rPr lang="en-CA" sz="1600" dirty="0">
                <a:latin typeface="Consolas" panose="020B0609020204030204" pitchFamily="49" charset="0"/>
              </a:rPr>
              <a:t>list2 = [0] * 4</a:t>
            </a:r>
          </a:p>
          <a:p>
            <a:pPr lvl="2"/>
            <a:r>
              <a:rPr lang="en-CA" sz="1600" dirty="0" smtClean="0">
                <a:latin typeface="Consolas" panose="020B0609020204030204" pitchFamily="49" charset="0"/>
              </a:rPr>
              <a:t>list3 </a:t>
            </a:r>
            <a:r>
              <a:rPr lang="en-CA" sz="1600" dirty="0">
                <a:latin typeface="Consolas" panose="020B0609020204030204" pitchFamily="49" charset="0"/>
              </a:rPr>
              <a:t>= list1 * </a:t>
            </a:r>
            <a:r>
              <a:rPr lang="en-CA" sz="1600" dirty="0" smtClean="0">
                <a:latin typeface="Consolas" panose="020B0609020204030204" pitchFamily="49" charset="0"/>
              </a:rPr>
              <a:t>5 </a:t>
            </a:r>
            <a:r>
              <a:rPr lang="en-CA" sz="1600" b="1" dirty="0" smtClean="0">
                <a:latin typeface="Consolas" panose="020B0609020204030204" pitchFamily="49" charset="0"/>
              </a:rPr>
              <a:t>#List with 15 elements: 3 elements x 5</a:t>
            </a:r>
            <a:endParaRPr lang="en-CA" sz="1600" b="1" dirty="0">
              <a:latin typeface="Consolas" panose="020B0609020204030204" pitchFamily="49" charset="0"/>
            </a:endParaRPr>
          </a:p>
          <a:p>
            <a:pPr lvl="2"/>
            <a:r>
              <a:rPr lang="en-CA" sz="1600" dirty="0">
                <a:latin typeface="Consolas" panose="020B0609020204030204" pitchFamily="49" charset="0"/>
              </a:rPr>
              <a:t>list4 = list2 * </a:t>
            </a:r>
            <a:r>
              <a:rPr lang="en-CA" sz="1600" dirty="0" smtClean="0">
                <a:latin typeface="Consolas" panose="020B0609020204030204" pitchFamily="49" charset="0"/>
              </a:rPr>
              <a:t>2 </a:t>
            </a:r>
            <a:r>
              <a:rPr lang="en-CA" sz="1600" b="1" dirty="0" smtClean="0">
                <a:latin typeface="Consolas" panose="020B0609020204030204" pitchFamily="49" charset="0"/>
              </a:rPr>
              <a:t>#List with 8 elements: 4 elements x 2</a:t>
            </a:r>
            <a:endParaRPr lang="en-CA" sz="1600" dirty="0" smtClean="0">
              <a:latin typeface="Consolas" panose="020B0609020204030204" pitchFamily="49" charset="0"/>
            </a:endParaRPr>
          </a:p>
          <a:p>
            <a:pPr lvl="2"/>
            <a:endParaRPr lang="en-CA" sz="1600" b="1" dirty="0">
              <a:latin typeface="Consolas" panose="020B0609020204030204" pitchFamily="49" charset="0"/>
            </a:endParaRPr>
          </a:p>
          <a:p>
            <a:pPr lvl="2"/>
            <a:r>
              <a:rPr lang="en-CA" sz="1600" dirty="0">
                <a:latin typeface="Consolas" panose="020B0609020204030204" pitchFamily="49" charset="0"/>
              </a:rPr>
              <a:t>print(</a:t>
            </a:r>
            <a:r>
              <a:rPr lang="en-CA" sz="1600" dirty="0" err="1">
                <a:latin typeface="Consolas" panose="020B0609020204030204" pitchFamily="49" charset="0"/>
              </a:rPr>
              <a:t>len</a:t>
            </a:r>
            <a:r>
              <a:rPr lang="en-CA" sz="1600" dirty="0">
                <a:latin typeface="Consolas" panose="020B0609020204030204" pitchFamily="49" charset="0"/>
              </a:rPr>
              <a:t>(list3),</a:t>
            </a:r>
            <a:r>
              <a:rPr lang="en-CA" sz="1600" dirty="0" err="1">
                <a:latin typeface="Consolas" panose="020B0609020204030204" pitchFamily="49" charset="0"/>
              </a:rPr>
              <a:t>len</a:t>
            </a:r>
            <a:r>
              <a:rPr lang="en-CA" sz="1600" dirty="0">
                <a:latin typeface="Consolas" panose="020B0609020204030204" pitchFamily="49" charset="0"/>
              </a:rPr>
              <a:t>(list4))</a:t>
            </a:r>
          </a:p>
          <a:p>
            <a:pPr lvl="2"/>
            <a:r>
              <a:rPr lang="en-CA" sz="1600" dirty="0">
                <a:latin typeface="Consolas" panose="020B0609020204030204" pitchFamily="49" charset="0"/>
              </a:rPr>
              <a:t>print(list3)</a:t>
            </a:r>
          </a:p>
          <a:p>
            <a:pPr lvl="2"/>
            <a:r>
              <a:rPr lang="en-CA" sz="1600" dirty="0">
                <a:latin typeface="Consolas" panose="020B0609020204030204" pitchFamily="49" charset="0"/>
              </a:rPr>
              <a:t>print(list4)</a:t>
            </a:r>
          </a:p>
          <a:p>
            <a:pPr lvl="1"/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8894" y="2636290"/>
            <a:ext cx="1195983" cy="2750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0443" y="5588125"/>
            <a:ext cx="557377" cy="2388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8894" y="5876844"/>
            <a:ext cx="4533366" cy="44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46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Avoid Overflowing 2D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 named constants</a:t>
            </a:r>
          </a:p>
          <a:p>
            <a:r>
              <a:rPr lang="en-US" dirty="0" smtClean="0"/>
              <a:t>Recall that the previous example declared 2 named constants.</a:t>
            </a:r>
          </a:p>
          <a:p>
            <a:endParaRPr lang="en-US" dirty="0" smtClean="0"/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MAX_COLUMNS = 5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MAX_ROWS = </a:t>
            </a:r>
            <a:r>
              <a:rPr lang="en-US" altLang="en-US" sz="1800" dirty="0" smtClean="0">
                <a:latin typeface="Consolas" panose="020B0609020204030204" pitchFamily="49" charset="0"/>
              </a:rPr>
              <a:t>3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r>
              <a:rPr lang="en-US" dirty="0" smtClean="0"/>
              <a:t>Control access to list elements using these constants.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r = 0</a:t>
            </a:r>
          </a:p>
          <a:p>
            <a:pPr marL="0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while(r </a:t>
            </a:r>
            <a:r>
              <a:rPr lang="en-US" sz="1800" dirty="0">
                <a:latin typeface="Consolas" panose="020B0609020204030204" pitchFamily="49" charset="0"/>
              </a:rPr>
              <a:t>&lt; MAX_ROWS):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c = 0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</a:rPr>
              <a:t>while(c </a:t>
            </a:r>
            <a:r>
              <a:rPr lang="en-US" sz="1800" dirty="0">
                <a:latin typeface="Consolas" panose="020B0609020204030204" pitchFamily="49" charset="0"/>
              </a:rPr>
              <a:t>&lt; MAX_COLUMNS):</a:t>
            </a:r>
          </a:p>
          <a:p>
            <a:pPr marL="0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print(</a:t>
            </a:r>
            <a:r>
              <a:rPr lang="en-US" sz="1800" dirty="0" err="1" smtClean="0">
                <a:latin typeface="Consolas" panose="020B0609020204030204" pitchFamily="49" charset="0"/>
              </a:rPr>
              <a:t>aList</a:t>
            </a:r>
            <a:r>
              <a:rPr lang="en-US" sz="1800" dirty="0" smtClean="0">
                <a:latin typeface="Consolas" panose="020B0609020204030204" pitchFamily="49" charset="0"/>
              </a:rPr>
              <a:t>[r</a:t>
            </a:r>
            <a:r>
              <a:rPr lang="en-US" sz="1800" dirty="0">
                <a:latin typeface="Consolas" panose="020B0609020204030204" pitchFamily="49" charset="0"/>
              </a:rPr>
              <a:t>][c], end = "")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c = c + 1</a:t>
            </a:r>
          </a:p>
          <a:p>
            <a:pPr marL="0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print</a:t>
            </a:r>
            <a:r>
              <a:rPr lang="en-US" sz="1800" dirty="0">
                <a:latin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r = r + 1</a:t>
            </a:r>
          </a:p>
          <a:p>
            <a:pPr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endParaRPr lang="en-US" dirty="0" smtClean="0"/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956331" y="0"/>
            <a:ext cx="1187669" cy="831904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CA" sz="1600" dirty="0" smtClean="0">
                <a:solidFill>
                  <a:srgbClr val="FFFFFF"/>
                </a:solidFill>
              </a:rPr>
              <a:t>For 231</a:t>
            </a:r>
          </a:p>
        </p:txBody>
      </p:sp>
    </p:spTree>
    <p:extLst>
      <p:ext uri="{BB962C8B-B14F-4D97-AF65-F5344CB8AC3E}">
        <p14:creationId xmlns:p14="http://schemas.microsoft.com/office/powerpoint/2010/main" val="102659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Creating And Initializing A Multi-Dimensional List In Python: Dynamic Creation</a:t>
            </a:r>
          </a:p>
        </p:txBody>
      </p:sp>
      <p:sp>
        <p:nvSpPr>
          <p:cNvPr id="815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3962398" cy="47244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400" b="1" dirty="0" smtClean="0">
                <a:ea typeface="+mn-ea"/>
                <a:cs typeface="+mn-cs"/>
              </a:rPr>
              <a:t>General structure (Using loops</a:t>
            </a:r>
            <a:r>
              <a:rPr lang="en-US" sz="2400" dirty="0" smtClean="0">
                <a:ea typeface="+mn-ea"/>
                <a:cs typeface="+mn-cs"/>
              </a:rPr>
              <a:t>):</a:t>
            </a:r>
          </a:p>
          <a:p>
            <a:pPr>
              <a:buFont typeface="Arial" charset="0"/>
              <a:buChar char="•"/>
              <a:defRPr/>
            </a:pPr>
            <a:r>
              <a:rPr lang="en-US" sz="1800" dirty="0" smtClean="0">
                <a:ea typeface="+mn-ea"/>
                <a:cs typeface="+mn-cs"/>
              </a:rPr>
              <a:t>Create a variable that refers to an empty list</a:t>
            </a:r>
          </a:p>
          <a:p>
            <a:pPr>
              <a:buFont typeface="Arial" charset="0"/>
              <a:buChar char="•"/>
              <a:defRPr/>
            </a:pPr>
            <a:r>
              <a:rPr lang="en-US" sz="1800" dirty="0" smtClean="0">
                <a:ea typeface="+mn-ea"/>
                <a:cs typeface="+mn-cs"/>
              </a:rPr>
              <a:t>Create list:</a:t>
            </a:r>
          </a:p>
          <a:p>
            <a:pPr marL="450850" lvl="1" indent="-107950">
              <a:buFont typeface="Arial" charset="0"/>
              <a:buChar char="•"/>
              <a:defRPr/>
            </a:pPr>
            <a:r>
              <a:rPr lang="en-US" sz="1600" dirty="0" smtClean="0">
                <a:ea typeface="+mn-ea"/>
                <a:cs typeface="+mn-cs"/>
              </a:rPr>
              <a:t>One loop (outer loop) traverses the rows. </a:t>
            </a:r>
          </a:p>
          <a:p>
            <a:pPr marL="450850" lvl="1" indent="-107950">
              <a:buFont typeface="Arial" charset="0"/>
              <a:buChar char="•"/>
              <a:defRPr/>
            </a:pPr>
            <a:r>
              <a:rPr lang="en-US" sz="1600" b="1" dirty="0" smtClean="0">
                <a:solidFill>
                  <a:srgbClr val="FF0000"/>
                </a:solidFill>
                <a:ea typeface="+mn-ea"/>
                <a:cs typeface="+mn-cs"/>
              </a:rPr>
              <a:t>Each iteration of the outer loop creates a new 1D list</a:t>
            </a:r>
            <a:r>
              <a:rPr lang="en-US" sz="1600" b="1" dirty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ea typeface="+mn-ea"/>
                <a:cs typeface="+mn-cs"/>
              </a:rPr>
              <a:t>(empty at start)</a:t>
            </a:r>
          </a:p>
          <a:p>
            <a:pPr marL="450850" lvl="1" indent="-90488">
              <a:buFont typeface="Arial" charset="0"/>
              <a:buChar char="•"/>
              <a:defRPr/>
            </a:pPr>
            <a:r>
              <a:rPr lang="en-US" sz="1600" b="1" dirty="0" smtClean="0">
                <a:solidFill>
                  <a:srgbClr val="0000FF"/>
                </a:solidFill>
                <a:ea typeface="+mn-ea"/>
                <a:cs typeface="+mn-cs"/>
              </a:rPr>
              <a:t>Then the inner loop traverses the elements of the newly created 1D list </a:t>
            </a:r>
            <a:r>
              <a:rPr lang="en-US" sz="1600" dirty="0" smtClean="0">
                <a:ea typeface="+mn-ea"/>
                <a:cs typeface="+mn-cs"/>
              </a:rPr>
              <a:t>creating and </a:t>
            </a:r>
            <a:r>
              <a:rPr lang="en-US" sz="1600" b="1" dirty="0" smtClean="0">
                <a:solidFill>
                  <a:srgbClr val="00B050"/>
                </a:solidFill>
                <a:ea typeface="+mn-ea"/>
                <a:cs typeface="+mn-cs"/>
              </a:rPr>
              <a:t>initializing each element</a:t>
            </a:r>
            <a:r>
              <a:rPr lang="en-US" sz="1600" dirty="0" smtClean="0">
                <a:ea typeface="+mn-ea"/>
                <a:cs typeface="+mn-cs"/>
              </a:rPr>
              <a:t> in a fashion similar to how a single 1D list was created and initialized (add to end)</a:t>
            </a:r>
          </a:p>
          <a:p>
            <a:pPr>
              <a:buFont typeface="Arial" charset="0"/>
              <a:buChar char="•"/>
              <a:defRPr/>
            </a:pPr>
            <a:r>
              <a:rPr lang="en-US" sz="1800" dirty="0" smtClean="0">
                <a:ea typeface="+mn-ea"/>
                <a:cs typeface="+mn-cs"/>
              </a:rPr>
              <a:t>Repeat the process for each row in the list</a:t>
            </a:r>
          </a:p>
          <a:p>
            <a:pPr>
              <a:buFont typeface="Arial" charset="0"/>
              <a:buChar char="•"/>
              <a:defRPr/>
            </a:pPr>
            <a:endParaRPr lang="en-US" sz="1800" dirty="0" smtClean="0">
              <a:latin typeface="Times New Roman" pitchFamily="18" charset="0"/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endParaRPr lang="en-US" sz="1800" dirty="0" smtClean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11888" y="2563813"/>
            <a:ext cx="1981200" cy="3048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Row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537200" y="2592388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r = 0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223000" y="2278063"/>
            <a:ext cx="482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c=0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718300" y="2273300"/>
            <a:ext cx="4841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c=1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205663" y="2282825"/>
            <a:ext cx="48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c=2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88263" y="2271713"/>
            <a:ext cx="48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c=3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648199" y="1901826"/>
            <a:ext cx="1231900" cy="562770"/>
            <a:chOff x="4648200" y="1902023"/>
            <a:chExt cx="1231288" cy="562072"/>
          </a:xfrm>
        </p:grpSpPr>
        <p:sp>
          <p:nvSpPr>
            <p:cNvPr id="97296" name="TextBox 2"/>
            <p:cNvSpPr txBox="1">
              <a:spLocks noChangeArrowheads="1"/>
            </p:cNvSpPr>
            <p:nvPr/>
          </p:nvSpPr>
          <p:spPr bwMode="auto">
            <a:xfrm>
              <a:off x="4648200" y="1902023"/>
              <a:ext cx="9906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Consolas" panose="020B0609020204030204" pitchFamily="49" charset="0"/>
                </a:rPr>
                <a:t>List ref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5257497" y="2133511"/>
              <a:ext cx="621991" cy="33058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6211888" y="3005138"/>
            <a:ext cx="1981200" cy="3048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Row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537200" y="3033713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r = 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89663" y="3462338"/>
            <a:ext cx="1981200" cy="3048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Row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514975" y="3490913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</a:t>
            </a:r>
            <a:endParaRPr lang="en-US" altLang="en-US" sz="12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880100" y="42672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/>
              <a:t>Etc.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01819" y="2306503"/>
            <a:ext cx="430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ell Gothic Std Light" panose="020B0606020203020204" pitchFamily="34" charset="0"/>
              </a:rPr>
              <a:t>[]</a:t>
            </a:r>
            <a:endParaRPr lang="en-CA" sz="1600" dirty="0">
              <a:latin typeface="Bell Gothic Std Light" panose="020B0606020203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111472" y="4876800"/>
            <a:ext cx="47350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err="1">
                <a:latin typeface="Consolas" panose="020B0609020204030204" pitchFamily="49" charset="0"/>
              </a:rPr>
              <a:t>aGrid</a:t>
            </a:r>
            <a:r>
              <a:rPr lang="en-US" altLang="en-US" sz="1600" dirty="0">
                <a:latin typeface="Consolas" panose="020B0609020204030204" pitchFamily="49" charset="0"/>
              </a:rPr>
              <a:t> = [] </a:t>
            </a:r>
            <a:endParaRPr lang="en-US" altLang="en-US" sz="16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for </a:t>
            </a:r>
            <a:r>
              <a:rPr lang="en-US" altLang="en-US" sz="1600" dirty="0">
                <a:latin typeface="Consolas" panose="020B0609020204030204" pitchFamily="49" charset="0"/>
              </a:rPr>
              <a:t>r in range (0, 3, 1): </a:t>
            </a:r>
            <a:endParaRPr lang="en-US" altLang="en-US" sz="16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1600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aGrid.append</a:t>
            </a:r>
            <a:r>
              <a:rPr lang="en-US" alt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([])</a:t>
            </a:r>
            <a:endParaRPr lang="en-US" altLang="en-US" sz="16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   </a:t>
            </a:r>
            <a:r>
              <a:rPr lang="en-US" altLang="en-US" sz="1600" b="1" dirty="0">
                <a:solidFill>
                  <a:srgbClr val="0000FF"/>
                </a:solidFill>
                <a:latin typeface="Consolas" panose="020B0609020204030204" pitchFamily="49" charset="0"/>
              </a:rPr>
              <a:t>for c in range (0, 3, 1): </a:t>
            </a:r>
            <a:endParaRPr lang="en-US" altLang="en-US" sz="1600" b="1" dirty="0" smtClean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</a:t>
            </a:r>
            <a:r>
              <a:rPr lang="en-US" altLang="en-US" sz="1600" dirty="0" smtClean="0">
                <a:latin typeface="Consolas" panose="020B0609020204030204" pitchFamily="49" charset="0"/>
              </a:rPr>
              <a:t>       </a:t>
            </a:r>
            <a:r>
              <a:rPr lang="en-US" altLang="en-US" sz="1600" dirty="0" err="1" smtClean="0">
                <a:latin typeface="Consolas" panose="020B0609020204030204" pitchFamily="49" charset="0"/>
              </a:rPr>
              <a:t>aValue</a:t>
            </a:r>
            <a:r>
              <a:rPr lang="en-US" altLang="en-US" sz="1600" dirty="0" smtClean="0">
                <a:latin typeface="Consolas" panose="020B0609020204030204" pitchFamily="49" charset="0"/>
              </a:rPr>
              <a:t> = &lt;Some source&gt;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</a:t>
            </a:r>
            <a:r>
              <a:rPr lang="en-US" altLang="en-US" sz="1600" dirty="0" smtClean="0">
                <a:latin typeface="Consolas" panose="020B0609020204030204" pitchFamily="49" charset="0"/>
              </a:rPr>
              <a:t>       </a:t>
            </a:r>
            <a:r>
              <a:rPr lang="en-US" altLang="en-US" sz="1600" b="1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aGrid</a:t>
            </a:r>
            <a:r>
              <a:rPr lang="en-US" altLang="en-US" sz="1600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[r</a:t>
            </a:r>
            <a:r>
              <a:rPr lang="en-US" altLang="en-US" sz="1600" b="1" dirty="0">
                <a:solidFill>
                  <a:srgbClr val="00B050"/>
                </a:solidFill>
                <a:latin typeface="Consolas" panose="020B0609020204030204" pitchFamily="49" charset="0"/>
              </a:rPr>
              <a:t>].</a:t>
            </a:r>
            <a:r>
              <a:rPr lang="en-US" altLang="en-US" sz="1600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append(</a:t>
            </a:r>
            <a:r>
              <a:rPr lang="en-US" altLang="en-US" sz="1600" b="1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aValue</a:t>
            </a:r>
            <a:r>
              <a:rPr lang="en-US" altLang="en-US" sz="1600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) </a:t>
            </a:r>
            <a:endParaRPr lang="en-CA" b="1" dirty="0">
              <a:solidFill>
                <a:srgbClr val="00B050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4991548" y="5142155"/>
            <a:ext cx="1473798" cy="1381835"/>
          </a:xfrm>
          <a:custGeom>
            <a:avLst/>
            <a:gdLst>
              <a:gd name="connsiteX0" fmla="*/ 1473798 w 1473798"/>
              <a:gd name="connsiteY0" fmla="*/ 1258645 h 1381835"/>
              <a:gd name="connsiteX1" fmla="*/ 1118796 w 1473798"/>
              <a:gd name="connsiteY1" fmla="*/ 1376979 h 1381835"/>
              <a:gd name="connsiteX2" fmla="*/ 602428 w 1473798"/>
              <a:gd name="connsiteY2" fmla="*/ 1366221 h 1381835"/>
              <a:gd name="connsiteX3" fmla="*/ 398033 w 1473798"/>
              <a:gd name="connsiteY3" fmla="*/ 1333949 h 1381835"/>
              <a:gd name="connsiteX4" fmla="*/ 333487 w 1473798"/>
              <a:gd name="connsiteY4" fmla="*/ 1312433 h 1381835"/>
              <a:gd name="connsiteX5" fmla="*/ 258184 w 1473798"/>
              <a:gd name="connsiteY5" fmla="*/ 1269403 h 1381835"/>
              <a:gd name="connsiteX6" fmla="*/ 204396 w 1473798"/>
              <a:gd name="connsiteY6" fmla="*/ 1215614 h 1381835"/>
              <a:gd name="connsiteX7" fmla="*/ 172123 w 1473798"/>
              <a:gd name="connsiteY7" fmla="*/ 1161826 h 1381835"/>
              <a:gd name="connsiteX8" fmla="*/ 150607 w 1473798"/>
              <a:gd name="connsiteY8" fmla="*/ 1097280 h 1381835"/>
              <a:gd name="connsiteX9" fmla="*/ 86061 w 1473798"/>
              <a:gd name="connsiteY9" fmla="*/ 796066 h 1381835"/>
              <a:gd name="connsiteX10" fmla="*/ 32273 w 1473798"/>
              <a:gd name="connsiteY10" fmla="*/ 613186 h 1381835"/>
              <a:gd name="connsiteX11" fmla="*/ 0 w 1473798"/>
              <a:gd name="connsiteY11" fmla="*/ 430306 h 1381835"/>
              <a:gd name="connsiteX12" fmla="*/ 21516 w 1473798"/>
              <a:gd name="connsiteY12" fmla="*/ 279699 h 1381835"/>
              <a:gd name="connsiteX13" fmla="*/ 43031 w 1473798"/>
              <a:gd name="connsiteY13" fmla="*/ 215153 h 1381835"/>
              <a:gd name="connsiteX14" fmla="*/ 96819 w 1473798"/>
              <a:gd name="connsiteY14" fmla="*/ 118334 h 1381835"/>
              <a:gd name="connsiteX15" fmla="*/ 129092 w 1473798"/>
              <a:gd name="connsiteY15" fmla="*/ 75304 h 1381835"/>
              <a:gd name="connsiteX16" fmla="*/ 182880 w 1473798"/>
              <a:gd name="connsiteY16" fmla="*/ 43031 h 1381835"/>
              <a:gd name="connsiteX17" fmla="*/ 204396 w 1473798"/>
              <a:gd name="connsiteY17" fmla="*/ 21516 h 1381835"/>
              <a:gd name="connsiteX18" fmla="*/ 290457 w 1473798"/>
              <a:gd name="connsiteY18" fmla="*/ 10758 h 1381835"/>
              <a:gd name="connsiteX19" fmla="*/ 344245 w 1473798"/>
              <a:gd name="connsiteY19" fmla="*/ 0 h 1381835"/>
              <a:gd name="connsiteX20" fmla="*/ 516367 w 1473798"/>
              <a:gd name="connsiteY20" fmla="*/ 10758 h 1381835"/>
              <a:gd name="connsiteX21" fmla="*/ 548640 w 1473798"/>
              <a:gd name="connsiteY21" fmla="*/ 32273 h 1381835"/>
              <a:gd name="connsiteX22" fmla="*/ 623944 w 1473798"/>
              <a:gd name="connsiteY22" fmla="*/ 53789 h 1381835"/>
              <a:gd name="connsiteX23" fmla="*/ 677732 w 1473798"/>
              <a:gd name="connsiteY23" fmla="*/ 75304 h 1381835"/>
              <a:gd name="connsiteX24" fmla="*/ 666974 w 1473798"/>
              <a:gd name="connsiteY24" fmla="*/ 43031 h 1381835"/>
              <a:gd name="connsiteX25" fmla="*/ 699247 w 1473798"/>
              <a:gd name="connsiteY25" fmla="*/ 86061 h 1381835"/>
              <a:gd name="connsiteX26" fmla="*/ 623944 w 1473798"/>
              <a:gd name="connsiteY26" fmla="*/ 96819 h 1381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73798" h="1381835">
                <a:moveTo>
                  <a:pt x="1473798" y="1258645"/>
                </a:moveTo>
                <a:cubicBezTo>
                  <a:pt x="1361444" y="1308580"/>
                  <a:pt x="1242374" y="1366681"/>
                  <a:pt x="1118796" y="1376979"/>
                </a:cubicBezTo>
                <a:cubicBezTo>
                  <a:pt x="947231" y="1391276"/>
                  <a:pt x="774551" y="1369807"/>
                  <a:pt x="602428" y="1366221"/>
                </a:cubicBezTo>
                <a:cubicBezTo>
                  <a:pt x="534296" y="1355464"/>
                  <a:pt x="465669" y="1347476"/>
                  <a:pt x="398033" y="1333949"/>
                </a:cubicBezTo>
                <a:cubicBezTo>
                  <a:pt x="375794" y="1329501"/>
                  <a:pt x="354544" y="1320856"/>
                  <a:pt x="333487" y="1312433"/>
                </a:cubicBezTo>
                <a:cubicBezTo>
                  <a:pt x="315203" y="1305119"/>
                  <a:pt x="274526" y="1283702"/>
                  <a:pt x="258184" y="1269403"/>
                </a:cubicBezTo>
                <a:cubicBezTo>
                  <a:pt x="239102" y="1252706"/>
                  <a:pt x="217442" y="1237357"/>
                  <a:pt x="204396" y="1215614"/>
                </a:cubicBezTo>
                <a:cubicBezTo>
                  <a:pt x="193638" y="1197685"/>
                  <a:pt x="180775" y="1180861"/>
                  <a:pt x="172123" y="1161826"/>
                </a:cubicBezTo>
                <a:cubicBezTo>
                  <a:pt x="162738" y="1141180"/>
                  <a:pt x="156677" y="1119132"/>
                  <a:pt x="150607" y="1097280"/>
                </a:cubicBezTo>
                <a:cubicBezTo>
                  <a:pt x="68826" y="802873"/>
                  <a:pt x="173032" y="1154822"/>
                  <a:pt x="86061" y="796066"/>
                </a:cubicBezTo>
                <a:cubicBezTo>
                  <a:pt x="71091" y="734313"/>
                  <a:pt x="48220" y="674694"/>
                  <a:pt x="32273" y="613186"/>
                </a:cubicBezTo>
                <a:cubicBezTo>
                  <a:pt x="15418" y="548174"/>
                  <a:pt x="9251" y="495058"/>
                  <a:pt x="0" y="430306"/>
                </a:cubicBezTo>
                <a:cubicBezTo>
                  <a:pt x="7172" y="380104"/>
                  <a:pt x="11570" y="329426"/>
                  <a:pt x="21516" y="279699"/>
                </a:cubicBezTo>
                <a:cubicBezTo>
                  <a:pt x="25964" y="257460"/>
                  <a:pt x="34308" y="236088"/>
                  <a:pt x="43031" y="215153"/>
                </a:cubicBezTo>
                <a:cubicBezTo>
                  <a:pt x="59377" y="175923"/>
                  <a:pt x="73629" y="150800"/>
                  <a:pt x="96819" y="118334"/>
                </a:cubicBezTo>
                <a:cubicBezTo>
                  <a:pt x="107240" y="103744"/>
                  <a:pt x="115599" y="87110"/>
                  <a:pt x="129092" y="75304"/>
                </a:cubicBezTo>
                <a:cubicBezTo>
                  <a:pt x="144828" y="61535"/>
                  <a:pt x="165866" y="55184"/>
                  <a:pt x="182880" y="43031"/>
                </a:cubicBezTo>
                <a:cubicBezTo>
                  <a:pt x="191133" y="37136"/>
                  <a:pt x="194681" y="24430"/>
                  <a:pt x="204396" y="21516"/>
                </a:cubicBezTo>
                <a:cubicBezTo>
                  <a:pt x="232087" y="13209"/>
                  <a:pt x="261883" y="15154"/>
                  <a:pt x="290457" y="10758"/>
                </a:cubicBezTo>
                <a:cubicBezTo>
                  <a:pt x="308529" y="7978"/>
                  <a:pt x="326316" y="3586"/>
                  <a:pt x="344245" y="0"/>
                </a:cubicBezTo>
                <a:cubicBezTo>
                  <a:pt x="401619" y="3586"/>
                  <a:pt x="459585" y="1792"/>
                  <a:pt x="516367" y="10758"/>
                </a:cubicBezTo>
                <a:cubicBezTo>
                  <a:pt x="529138" y="12774"/>
                  <a:pt x="536636" y="27471"/>
                  <a:pt x="548640" y="32273"/>
                </a:cubicBezTo>
                <a:cubicBezTo>
                  <a:pt x="572879" y="41969"/>
                  <a:pt x="599178" y="45534"/>
                  <a:pt x="623944" y="53789"/>
                </a:cubicBezTo>
                <a:cubicBezTo>
                  <a:pt x="642263" y="59896"/>
                  <a:pt x="659803" y="68132"/>
                  <a:pt x="677732" y="75304"/>
                </a:cubicBezTo>
                <a:cubicBezTo>
                  <a:pt x="674146" y="64546"/>
                  <a:pt x="656831" y="37960"/>
                  <a:pt x="666974" y="43031"/>
                </a:cubicBezTo>
                <a:cubicBezTo>
                  <a:pt x="683011" y="51049"/>
                  <a:pt x="710447" y="72061"/>
                  <a:pt x="699247" y="86061"/>
                </a:cubicBezTo>
                <a:cubicBezTo>
                  <a:pt x="683407" y="105861"/>
                  <a:pt x="623944" y="96819"/>
                  <a:pt x="623944" y="96819"/>
                </a:cubicBezTo>
              </a:path>
            </a:pathLst>
          </a:cu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4275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5107" grpId="0" build="p" bldLvl="2"/>
      <p:bldP spid="2" grpId="0" animBg="1"/>
      <p:bldP spid="4" grpId="0"/>
      <p:bldP spid="8" grpId="0"/>
      <p:bldP spid="9" grpId="0"/>
      <p:bldP spid="10" grpId="0"/>
      <p:bldP spid="11" grpId="0"/>
      <p:bldP spid="15" grpId="0" animBg="1"/>
      <p:bldP spid="16" grpId="0"/>
      <p:bldP spid="17" grpId="0" animBg="1"/>
      <p:bldP spid="18" grpId="0"/>
      <p:bldP spid="13" grpId="0"/>
      <p:bldP spid="20" grpId="0"/>
      <p:bldP spid="22" grpId="0" build="p" bldLvl="2"/>
      <p:bldP spid="23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2800" dirty="0" smtClean="0">
                <a:ea typeface="ＭＳ Ｐゴシック" charset="0"/>
              </a:rPr>
              <a:t>Repeating Just The Steps In The Code Creating The List</a:t>
            </a:r>
            <a:endParaRPr lang="en-US" sz="2800" dirty="0">
              <a:ea typeface="ＭＳ Ｐゴシック" charset="0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0" y="327660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Create </a:t>
            </a:r>
            <a:r>
              <a:rPr lang="en-US" sz="2000" dirty="0">
                <a:solidFill>
                  <a:srgbClr val="000000"/>
                </a:solidFill>
              </a:rPr>
              <a:t>a variable that refers to an empty  </a:t>
            </a:r>
            <a:r>
              <a:rPr lang="en-US" sz="2000" dirty="0" smtClean="0">
                <a:solidFill>
                  <a:srgbClr val="000000"/>
                </a:solidFill>
              </a:rPr>
              <a:t>list</a:t>
            </a:r>
            <a:endParaRPr lang="en-US" sz="2000" dirty="0">
              <a:solidFill>
                <a:srgbClr val="000000"/>
              </a:solidFill>
            </a:endParaRPr>
          </a:p>
          <a:p>
            <a:pPr marL="342900" lvl="1" indent="0">
              <a:buNone/>
            </a:pPr>
            <a:r>
              <a:rPr lang="en-US" sz="18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aGrid</a:t>
            </a:r>
            <a:r>
              <a:rPr lang="en-US" sz="18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sz="18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[]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Successively </a:t>
            </a:r>
            <a:r>
              <a:rPr lang="en-US" sz="2000" dirty="0">
                <a:solidFill>
                  <a:srgbClr val="000000"/>
                </a:solidFill>
              </a:rPr>
              <a:t>create rows in the list</a:t>
            </a:r>
          </a:p>
          <a:p>
            <a:pPr marL="342900" lvl="1" indent="0">
              <a:buNone/>
            </a:pPr>
            <a:r>
              <a:rPr lang="en-US" sz="18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for 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r in range (0,noRows,1):</a:t>
            </a:r>
          </a:p>
          <a:p>
            <a:pPr marL="3429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18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aGrid.append</a:t>
            </a:r>
            <a:r>
              <a:rPr lang="en-US" sz="18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([])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Each </a:t>
            </a:r>
            <a:r>
              <a:rPr lang="en-US" sz="2000" dirty="0">
                <a:solidFill>
                  <a:srgbClr val="000000"/>
                </a:solidFill>
              </a:rPr>
              <a:t>row is a 1D list, add elements to the end of the 1D list (empty list needed in #2 so that the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append</a:t>
            </a:r>
            <a:r>
              <a:rPr lang="en-US" sz="2000" dirty="0">
                <a:solidFill>
                  <a:srgbClr val="000000"/>
                </a:solidFill>
              </a:rPr>
              <a:t> method can be called to </a:t>
            </a:r>
            <a:r>
              <a:rPr lang="en-US" sz="2000" b="1" dirty="0">
                <a:solidFill>
                  <a:srgbClr val="00B050"/>
                </a:solidFill>
              </a:rPr>
              <a:t>add elements to the end</a:t>
            </a:r>
            <a:r>
              <a:rPr lang="en-US" sz="2000" dirty="0" smtClean="0">
                <a:solidFill>
                  <a:srgbClr val="000000"/>
                </a:solidFill>
              </a:rPr>
              <a:t>).</a:t>
            </a:r>
          </a:p>
          <a:p>
            <a:pPr marL="3429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    for c in range (0,noColumns,1):</a:t>
            </a:r>
          </a:p>
          <a:p>
            <a:pPr marL="3429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      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1800" b="1" dirty="0" err="1">
                <a:solidFill>
                  <a:srgbClr val="00B050"/>
                </a:solidFill>
                <a:latin typeface="Consolas" panose="020B0609020204030204" pitchFamily="49" charset="0"/>
              </a:rPr>
              <a:t>aGrid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[r].append</a:t>
            </a:r>
            <a:r>
              <a:rPr lang="en-US" sz="1800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("*")</a:t>
            </a:r>
          </a:p>
          <a:p>
            <a:pPr marL="342900" lvl="1" indent="0">
              <a:buNone/>
            </a:pPr>
            <a:endParaRPr lang="en-US" sz="18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The [r] part </a:t>
            </a:r>
            <a:r>
              <a:rPr lang="en-US" sz="1800" dirty="0" smtClean="0">
                <a:solidFill>
                  <a:srgbClr val="000000"/>
                </a:solidFill>
              </a:rPr>
              <a:t>of specifies </a:t>
            </a:r>
            <a:r>
              <a:rPr lang="en-US" sz="1800" dirty="0">
                <a:solidFill>
                  <a:srgbClr val="000000"/>
                </a:solidFill>
              </a:rPr>
              <a:t>which row the loop will add elements on the end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aGrid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[r].append("*") </a:t>
            </a:r>
            <a:endParaRPr lang="en-US" sz="1800" dirty="0">
              <a:solidFill>
                <a:srgbClr val="000000"/>
              </a:solidFill>
            </a:endParaRPr>
          </a:p>
          <a:p>
            <a:pPr marL="342900" lvl="1" indent="0">
              <a:buNone/>
            </a:pP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6096000" y="914400"/>
            <a:ext cx="2895600" cy="22479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Recall ‘append’ is unique to a list.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Append won’t work if for something other than a list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but for a list an empty row can have new elements appended.</a:t>
            </a:r>
          </a:p>
          <a:p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num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= 123</a:t>
            </a:r>
          </a:p>
          <a:p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num.append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(4)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09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Example 2D List Program: </a:t>
            </a:r>
            <a:r>
              <a:rPr lang="en-US" altLang="en-US" sz="3200" dirty="0" smtClean="0">
                <a:solidFill>
                  <a:srgbClr val="FF0000"/>
                </a:solidFill>
              </a:rPr>
              <a:t>A Variable Sized </a:t>
            </a:r>
            <a:r>
              <a:rPr lang="en-US" altLang="en-US" sz="3200" dirty="0" smtClean="0"/>
              <a:t>2D List (Dynamic)</a:t>
            </a:r>
          </a:p>
        </p:txBody>
      </p:sp>
      <p:sp>
        <p:nvSpPr>
          <p:cNvPr id="8171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Font typeface="Arial" charset="0"/>
              <a:buChar char="•"/>
              <a:defRPr/>
            </a:pPr>
            <a:r>
              <a:rPr lang="en-US" sz="2400" b="1" dirty="0" smtClean="0">
                <a:ea typeface="+mn-ea"/>
                <a:cs typeface="+mn-cs"/>
              </a:rPr>
              <a:t>Name of the example program: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+mn-cs"/>
              </a:rPr>
              <a:t>5</a:t>
            </a:r>
            <a:r>
              <a:rPr lang="en-US" sz="20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variableSize2DList.py</a:t>
            </a:r>
            <a:endParaRPr lang="en-US" sz="2000" dirty="0" smtClean="0">
              <a:ea typeface="+mn-ea"/>
              <a:cs typeface="+mn-cs"/>
            </a:endParaRPr>
          </a:p>
          <a:p>
            <a:pPr>
              <a:buFontTx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aGrid = []</a:t>
            </a:r>
          </a:p>
          <a:p>
            <a:pPr>
              <a:buFontTx/>
              <a:buNone/>
              <a:defRPr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noRows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= int(input("Number rows: "))</a:t>
            </a:r>
          </a:p>
          <a:p>
            <a:pPr>
              <a:buFontTx/>
              <a:buNone/>
              <a:defRPr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noColumns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= int(input("Number columns: 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"))</a:t>
            </a:r>
            <a:endParaRPr lang="en-US" sz="1800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>
              <a:buFontTx/>
              <a:buNone/>
              <a:defRPr/>
            </a:pP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#Create list</a:t>
            </a:r>
          </a:p>
          <a:p>
            <a:pPr>
              <a:buFontTx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for 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r in range (0,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noRows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,1):</a:t>
            </a:r>
          </a:p>
          <a:p>
            <a:pPr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aGrid.append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([]) </a:t>
            </a: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#Create empty row, add to list</a:t>
            </a:r>
            <a:endParaRPr lang="en-US" sz="1800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for c in range (0,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noColumns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,1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):</a:t>
            </a: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   element 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= input("Type in a single character: ") 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</a:t>
            </a: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   </a:t>
            </a:r>
            <a:r>
              <a:rPr lang="en-US" sz="1800" dirty="0" err="1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aGrid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[r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].append(element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) </a:t>
            </a: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#Add to the end of new row</a:t>
            </a:r>
            <a:endParaRPr lang="en-US" sz="1800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>
              <a:buFontTx/>
              <a:buNone/>
              <a:defRPr/>
            </a:pP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#Display list</a:t>
            </a:r>
          </a:p>
          <a:p>
            <a:pPr>
              <a:buFontTx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for 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r in range (0,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noRows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,1):</a:t>
            </a: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for c in range (0,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noColumns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,1):</a:t>
            </a: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  print(aGrid[r][c], end="")</a:t>
            </a: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print()</a:t>
            </a:r>
            <a:endParaRPr lang="en-US" sz="1800" dirty="0" smtClean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9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2D Lists: </a:t>
            </a:r>
            <a:r>
              <a:rPr lang="en-US" dirty="0" smtClean="0"/>
              <a:t>Using Append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table = [ [0, 0, 0],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 [1, 1, 1],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 [2, 2, 2],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 [3, 3, 3</a:t>
            </a:r>
            <a:r>
              <a:rPr lang="fr-FR" sz="1800" dirty="0" smtClean="0">
                <a:latin typeface="Consolas" panose="020B0609020204030204" pitchFamily="49" charset="0"/>
              </a:rPr>
              <a:t>]]</a:t>
            </a: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smtClean="0">
                <a:latin typeface="Consolas" panose="020B0609020204030204" pitchFamily="49" charset="0"/>
              </a:rPr>
              <a:t>table.append([2,1,7])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#Where was the append occurring?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p</a:t>
            </a:r>
            <a:r>
              <a:rPr lang="fr-FR" sz="1800" dirty="0" smtClean="0">
                <a:latin typeface="Consolas" panose="020B0609020204030204" pitchFamily="49" charset="0"/>
              </a:rPr>
              <a:t>rint(table)</a:t>
            </a: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smtClean="0">
                <a:latin typeface="Consolas" panose="020B0609020204030204" pitchFamily="49" charset="0"/>
              </a:rPr>
              <a:t>table[3].append(3) 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#Where was the append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occurring?</a:t>
            </a: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smtClean="0">
                <a:latin typeface="Consolas" panose="020B0609020204030204" pitchFamily="49" charset="0"/>
              </a:rPr>
              <a:t>print(table)</a:t>
            </a:r>
          </a:p>
          <a:p>
            <a:pPr marL="342900" lvl="1" indent="0">
              <a:buNone/>
            </a:pPr>
            <a:endParaRPr lang="fr-FR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What element </a:t>
            </a:r>
            <a:r>
              <a:rPr lang="fr-FR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is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the append </a:t>
            </a:r>
            <a:r>
              <a:rPr lang="fr-FR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applied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to?</a:t>
            </a: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smtClean="0">
                <a:latin typeface="Consolas" panose="020B0609020204030204" pitchFamily="49" charset="0"/>
              </a:rPr>
              <a:t>table[2][1].append(888)</a:t>
            </a:r>
            <a:endParaRPr lang="fr-FR" sz="1800" b="1" dirty="0" smtClean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Hint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: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add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the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following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before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the last instruction</a:t>
            </a:r>
          </a:p>
          <a:p>
            <a:pPr marL="342900" lvl="1" indent="0">
              <a:buNone/>
            </a:pPr>
            <a:r>
              <a:rPr lang="fr-FR" sz="1800" dirty="0" err="1" smtClean="0">
                <a:latin typeface="Consolas" panose="020B0609020204030204" pitchFamily="49" charset="0"/>
              </a:rPr>
              <a:t>print</a:t>
            </a:r>
            <a:r>
              <a:rPr lang="fr-FR" sz="1800" dirty="0" smtClean="0">
                <a:latin typeface="Consolas" panose="020B0609020204030204" pitchFamily="49" charset="0"/>
              </a:rPr>
              <a:t>(table[2][1])</a:t>
            </a:r>
          </a:p>
          <a:p>
            <a:pPr marL="342900" lvl="1" indent="0">
              <a:buNone/>
            </a:pPr>
            <a:r>
              <a:rPr lang="fr-FR" sz="1800" dirty="0" err="1">
                <a:latin typeface="Consolas" panose="020B0609020204030204" pitchFamily="49" charset="0"/>
              </a:rPr>
              <a:t>print</a:t>
            </a:r>
            <a:r>
              <a:rPr lang="fr-FR" sz="1800">
                <a:latin typeface="Consolas" panose="020B0609020204030204" pitchFamily="49" charset="0"/>
              </a:rPr>
              <a:t>(type(table[2][1]))</a:t>
            </a: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6659696" y="0"/>
            <a:ext cx="2484304" cy="15240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Final JT hint: Make sure you apply the right operation on the right type of variable.</a:t>
            </a:r>
            <a:endParaRPr lang="en-CA" dirty="0" smtClean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62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Lists: Final Notes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Reminder: python list elements need not be all the same type.</a:t>
            </a:r>
          </a:p>
          <a:p>
            <a:r>
              <a:rPr lang="en-US" dirty="0" smtClean="0"/>
              <a:t>Python 2D lists need not be rectangular.</a:t>
            </a:r>
          </a:p>
          <a:p>
            <a:endParaRPr lang="en-US" dirty="0"/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aList</a:t>
            </a:r>
            <a:r>
              <a:rPr lang="en-CA" dirty="0">
                <a:latin typeface="Consolas" panose="020B0609020204030204" pitchFamily="49" charset="0"/>
              </a:rPr>
              <a:t> = [[1,True,"hi"],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 [</a:t>
            </a:r>
            <a:r>
              <a:rPr lang="en-CA" dirty="0" smtClean="0">
                <a:latin typeface="Consolas" panose="020B0609020204030204" pitchFamily="49" charset="0"/>
              </a:rPr>
              <a:t>1,2.3</a:t>
            </a:r>
            <a:r>
              <a:rPr lang="en-CA" dirty="0">
                <a:latin typeface="Consolas" panose="020B0609020204030204" pitchFamily="49" charset="0"/>
              </a:rPr>
              <a:t>],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 </a:t>
            </a:r>
            <a:r>
              <a:rPr lang="en-CA" dirty="0" smtClean="0">
                <a:latin typeface="Consolas" panose="020B0609020204030204" pitchFamily="49" charset="0"/>
              </a:rPr>
              <a:t>[]]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54538" y="2460979"/>
            <a:ext cx="2540000" cy="32737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Row index 0: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, bool, string</a:t>
            </a:r>
            <a:endParaRPr lang="en-CA" dirty="0" smtClean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54538" y="2735617"/>
            <a:ext cx="2540000" cy="32737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Row index 1: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, float</a:t>
            </a:r>
            <a:endParaRPr lang="en-CA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54538" y="3010255"/>
            <a:ext cx="2540000" cy="32737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Row index 2: </a:t>
            </a:r>
            <a:r>
              <a:rPr lang="en-US" dirty="0" smtClean="0">
                <a:solidFill>
                  <a:srgbClr val="FF0000"/>
                </a:solidFill>
              </a:rPr>
              <a:t>empty list</a:t>
            </a:r>
            <a:endParaRPr lang="en-CA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92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Accessing/Displaying A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Because a list is composite you can access the entire list or individual elements.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dirty="0" smtClean="0">
                <a:latin typeface="Consolas" panose="020B0609020204030204" pitchFamily="49" charset="0"/>
              </a:rPr>
              <a:t>percentages = [50.0, 100.0, 78.5, 99.9, 65.1]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Name of the list accesses the whole list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print(percentages)</a:t>
            </a:r>
          </a:p>
          <a:p>
            <a:r>
              <a:rPr lang="en-US" altLang="en-US" dirty="0" smtClean="0"/>
              <a:t>Name of the list and an index “</a:t>
            </a:r>
            <a:r>
              <a:rPr lang="en-US" altLang="ja-JP" sz="2000" dirty="0" smtClean="0">
                <a:latin typeface="Consolas" panose="020B0609020204030204" pitchFamily="49" charset="0"/>
              </a:rPr>
              <a:t>[index]</a:t>
            </a:r>
            <a:r>
              <a:rPr lang="en-US" altLang="en-US" dirty="0" smtClean="0"/>
              <a:t>”</a:t>
            </a:r>
            <a:r>
              <a:rPr lang="en-US" altLang="ja-JP" dirty="0" smtClean="0"/>
              <a:t>accesses an element</a:t>
            </a: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print(percentages[1])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124200" y="1763713"/>
            <a:ext cx="3962400" cy="1055687"/>
            <a:chOff x="3124200" y="1764347"/>
            <a:chExt cx="3962400" cy="1055053"/>
          </a:xfrm>
        </p:grpSpPr>
        <p:sp>
          <p:nvSpPr>
            <p:cNvPr id="4" name="Right Brace 3"/>
            <p:cNvSpPr/>
            <p:nvPr/>
          </p:nvSpPr>
          <p:spPr>
            <a:xfrm rot="16200000">
              <a:off x="4800783" y="533583"/>
              <a:ext cx="609234" cy="3962400"/>
            </a:xfrm>
            <a:prstGeom prst="rightBrac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59407" name="TextBox 4"/>
            <p:cNvSpPr txBox="1">
              <a:spLocks noChangeArrowheads="1"/>
            </p:cNvSpPr>
            <p:nvPr/>
          </p:nvSpPr>
          <p:spPr bwMode="auto">
            <a:xfrm>
              <a:off x="4762500" y="1764347"/>
              <a:ext cx="8001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List</a:t>
              </a:r>
            </a:p>
          </p:txBody>
        </p:sp>
      </p:grpSp>
      <p:pic>
        <p:nvPicPr>
          <p:cNvPr id="140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811713"/>
            <a:ext cx="325596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0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91200"/>
            <a:ext cx="3200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239963" y="3124200"/>
            <a:ext cx="4389437" cy="1331913"/>
            <a:chOff x="2240604" y="3124200"/>
            <a:chExt cx="4388796" cy="1332131"/>
          </a:xfrm>
        </p:grpSpPr>
        <p:sp>
          <p:nvSpPr>
            <p:cNvPr id="59400" name="TextBox 6"/>
            <p:cNvSpPr txBox="1">
              <a:spLocks noChangeArrowheads="1"/>
            </p:cNvSpPr>
            <p:nvPr/>
          </p:nvSpPr>
          <p:spPr bwMode="auto">
            <a:xfrm>
              <a:off x="2240604" y="3994666"/>
              <a:ext cx="156939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Elements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V="1">
              <a:off x="2972334" y="3124200"/>
              <a:ext cx="228567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2972334" y="3124200"/>
              <a:ext cx="1219022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3024714" y="3124200"/>
              <a:ext cx="2004719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3024714" y="3124200"/>
              <a:ext cx="2766608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2972334" y="3124200"/>
              <a:ext cx="3657066" cy="99076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361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After This Section You Should Now 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When to use lists of different </a:t>
            </a:r>
            <a:r>
              <a:rPr lang="en-US" altLang="en-US" dirty="0" smtClean="0"/>
              <a:t>dimensions.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Basic operations on a 2D </a:t>
            </a:r>
            <a:r>
              <a:rPr lang="en-US" altLang="en-US" dirty="0" smtClean="0"/>
              <a:t>list.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How to create a 2D list: fixed size and a variable sized list by using the repetition operator.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How to access a 2D list: the whole list, rows in the list and individual elements.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 use of a named constant to ensure that list boundaries are adhered to.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 ability to dynamically creating 2D lists using the append function for both the rows and columns.</a:t>
            </a:r>
          </a:p>
          <a:p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396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51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List 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online example</a:t>
            </a:r>
            <a:r>
              <a:rPr lang="en-US" dirty="0" smtClean="0"/>
              <a:t>: </a:t>
            </a:r>
            <a:r>
              <a:rPr lang="en-US" dirty="0" smtClean="0">
                <a:latin typeface="Consolas" panose="020B0609020204030204" pitchFamily="49" charset="0"/>
              </a:rPr>
              <a:t>5modifying_displaying_list </a:t>
            </a:r>
          </a:p>
          <a:p>
            <a:r>
              <a:rPr lang="en-US" dirty="0" smtClean="0"/>
              <a:t>Common list operations:</a:t>
            </a:r>
          </a:p>
          <a:p>
            <a:pPr lvl="1"/>
            <a:r>
              <a:rPr lang="en-US" b="1" dirty="0" smtClean="0"/>
              <a:t>Create a new fixed size list:</a:t>
            </a:r>
          </a:p>
          <a:p>
            <a:pPr marL="460375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 = [2,6,2</a:t>
            </a:r>
            <a:r>
              <a:rPr lang="en-US" sz="1600" dirty="0" smtClean="0">
                <a:latin typeface="Consolas" panose="020B0609020204030204" pitchFamily="49" charset="0"/>
              </a:rPr>
              <a:t>]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b="1" dirty="0" smtClean="0"/>
              <a:t>Displaying entire list:</a:t>
            </a:r>
          </a:p>
          <a:p>
            <a:pPr marL="460375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= 0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size = </a:t>
            </a:r>
            <a:r>
              <a:rPr lang="en-US" sz="1600" dirty="0" err="1">
                <a:latin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while(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&lt; size</a:t>
            </a:r>
            <a:r>
              <a:rPr lang="en-US" sz="1600" dirty="0" smtClean="0">
                <a:latin typeface="Consolas" panose="020B0609020204030204" pitchFamily="49" charset="0"/>
              </a:rPr>
              <a:t>): 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CA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CA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takes on values from 0 – (size-1)</a:t>
            </a:r>
            <a:endParaRPr lang="en-US" sz="1600" dirty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print(</a:t>
            </a: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[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], end=" ")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+ </a:t>
            </a:r>
            <a:r>
              <a:rPr lang="en-US" sz="1600" dirty="0" smtClean="0">
                <a:latin typeface="Consolas" panose="020B0609020204030204" pitchFamily="49" charset="0"/>
              </a:rPr>
              <a:t>1</a:t>
            </a:r>
            <a:endParaRPr lang="en-US" dirty="0"/>
          </a:p>
          <a:p>
            <a:pPr lvl="1"/>
            <a:r>
              <a:rPr lang="en-US" b="1" dirty="0" smtClean="0"/>
              <a:t>Modifying a single element</a:t>
            </a:r>
          </a:p>
          <a:p>
            <a:pPr marL="460375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aList</a:t>
            </a:r>
            <a:r>
              <a:rPr lang="en-US" sz="1600" dirty="0">
                <a:latin typeface="Consolas" panose="020B0609020204030204" pitchFamily="49" charset="0"/>
              </a:rPr>
              <a:t>[size-1] = 3</a:t>
            </a:r>
          </a:p>
          <a:p>
            <a:pPr lvl="1"/>
            <a:r>
              <a:rPr lang="en-US" b="1" dirty="0" smtClean="0"/>
              <a:t>Modifying all elements</a:t>
            </a:r>
          </a:p>
          <a:p>
            <a:pPr marL="460375" lvl="2" indent="0">
              <a:buNone/>
            </a:pPr>
            <a:r>
              <a:rPr lang="en-CA" sz="1600" dirty="0" smtClean="0">
                <a:latin typeface="Consolas" panose="020B0609020204030204" pitchFamily="49" charset="0"/>
              </a:rPr>
              <a:t>while(</a:t>
            </a:r>
            <a:r>
              <a:rPr lang="en-CA" sz="1600" dirty="0" err="1" smtClean="0">
                <a:latin typeface="Consolas" panose="020B0609020204030204" pitchFamily="49" charset="0"/>
              </a:rPr>
              <a:t>i</a:t>
            </a:r>
            <a:r>
              <a:rPr lang="en-CA" sz="1600" dirty="0" smtClean="0">
                <a:latin typeface="Consolas" panose="020B0609020204030204" pitchFamily="49" charset="0"/>
              </a:rPr>
              <a:t> </a:t>
            </a:r>
            <a:r>
              <a:rPr lang="en-CA" sz="1600" dirty="0">
                <a:latin typeface="Consolas" panose="020B0609020204030204" pitchFamily="49" charset="0"/>
              </a:rPr>
              <a:t>&lt; size</a:t>
            </a:r>
            <a:r>
              <a:rPr lang="en-CA" sz="1600" dirty="0" smtClean="0">
                <a:latin typeface="Consolas" panose="020B0609020204030204" pitchFamily="49" charset="0"/>
              </a:rPr>
              <a:t>): </a:t>
            </a:r>
            <a:r>
              <a:rPr lang="en-CA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CA" sz="1600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CA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takes on values from 0 – (size-1)</a:t>
            </a:r>
            <a:endParaRPr lang="en-CA" sz="16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</a:t>
            </a:r>
            <a:r>
              <a:rPr lang="en-CA" sz="1600" dirty="0" err="1">
                <a:latin typeface="Consolas" panose="020B0609020204030204" pitchFamily="49" charset="0"/>
              </a:rPr>
              <a:t>aList</a:t>
            </a:r>
            <a:r>
              <a:rPr lang="en-CA" sz="1600" dirty="0">
                <a:latin typeface="Consolas" panose="020B0609020204030204" pitchFamily="49" charset="0"/>
              </a:rPr>
              <a:t>[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] = </a:t>
            </a:r>
            <a:r>
              <a:rPr lang="en-CA" sz="1600" dirty="0" err="1">
                <a:latin typeface="Consolas" panose="020B0609020204030204" pitchFamily="49" charset="0"/>
              </a:rPr>
              <a:t>aList</a:t>
            </a:r>
            <a:r>
              <a:rPr lang="en-CA" sz="1600" dirty="0">
                <a:latin typeface="Consolas" panose="020B0609020204030204" pitchFamily="49" charset="0"/>
              </a:rPr>
              <a:t>[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] * 2</a:t>
            </a:r>
          </a:p>
          <a:p>
            <a:pPr marL="460375" lvl="2" indent="0">
              <a:buNone/>
            </a:pPr>
            <a:r>
              <a:rPr lang="en-CA" sz="1600" dirty="0">
                <a:latin typeface="Consolas" panose="020B0609020204030204" pitchFamily="49" charset="0"/>
              </a:rPr>
              <a:t>    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 = </a:t>
            </a:r>
            <a:r>
              <a:rPr lang="en-CA" sz="1600" dirty="0" err="1">
                <a:latin typeface="Consolas" panose="020B0609020204030204" pitchFamily="49" charset="0"/>
              </a:rPr>
              <a:t>i</a:t>
            </a:r>
            <a:r>
              <a:rPr lang="en-CA" sz="1600" dirty="0">
                <a:latin typeface="Consolas" panose="020B0609020204030204" pitchFamily="49" charset="0"/>
              </a:rPr>
              <a:t> + 1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013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List 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online example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6adding_2_end_modify_select_while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pl-PL" sz="1800" dirty="0">
                <a:latin typeface="Consolas" panose="020B0609020204030204" pitchFamily="49" charset="0"/>
              </a:rPr>
              <a:t>aList = ["A","a","z","B</a:t>
            </a:r>
            <a:r>
              <a:rPr lang="pl-PL" sz="1800" dirty="0" smtClean="0">
                <a:latin typeface="Consolas" panose="020B0609020204030204" pitchFamily="49" charset="0"/>
              </a:rPr>
              <a:t>"]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dirty="0" smtClean="0"/>
              <a:t>New list operations</a:t>
            </a:r>
            <a:r>
              <a:rPr lang="en-US" dirty="0"/>
              <a:t>:</a:t>
            </a:r>
          </a:p>
          <a:p>
            <a:pPr lvl="1"/>
            <a:r>
              <a:rPr lang="en-US" b="1" dirty="0" smtClean="0"/>
              <a:t>Adding new elements: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adding new elements to end </a:t>
            </a:r>
            <a:r>
              <a:rPr lang="en-US" dirty="0" smtClean="0"/>
              <a:t>(append method):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</a:rPr>
              <a:t>aList.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append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ch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460375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b="1" dirty="0" smtClean="0"/>
              <a:t>Modifying </a:t>
            </a:r>
            <a:r>
              <a:rPr lang="en-US" b="1" dirty="0" smtClean="0">
                <a:solidFill>
                  <a:srgbClr val="FF0000"/>
                </a:solidFill>
              </a:rPr>
              <a:t>select elements </a:t>
            </a:r>
            <a:r>
              <a:rPr lang="en-US" b="1" dirty="0" smtClean="0"/>
              <a:t>(based upon a condition):</a:t>
            </a:r>
          </a:p>
          <a:p>
            <a:pPr marL="460375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0</a:t>
            </a:r>
          </a:p>
          <a:p>
            <a:pPr marL="4603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size = </a:t>
            </a:r>
            <a:r>
              <a:rPr lang="en-US" dirty="0" err="1">
                <a:latin typeface="Consolas" panose="020B0609020204030204" pitchFamily="49" charset="0"/>
              </a:rPr>
              <a:t>len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aList</a:t>
            </a:r>
            <a:r>
              <a:rPr lang="en-US" dirty="0">
                <a:latin typeface="Consolas" panose="020B0609020204030204" pitchFamily="49" charset="0"/>
              </a:rPr>
              <a:t>)</a:t>
            </a:r>
          </a:p>
          <a:p>
            <a:pPr marL="4603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while(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&lt; size</a:t>
            </a:r>
            <a:r>
              <a:rPr lang="en-US" dirty="0" smtClean="0">
                <a:latin typeface="Consolas" panose="020B0609020204030204" pitchFamily="49" charset="0"/>
              </a:rPr>
              <a:t>): </a:t>
            </a:r>
            <a:r>
              <a:rPr lang="en-US" b="1" dirty="0" smtClean="0">
                <a:latin typeface="Consolas" panose="020B0609020204030204" pitchFamily="49" charset="0"/>
              </a:rPr>
              <a:t>#A=ASCII 65, Z=90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if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((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aList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[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]&gt;="A") and 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aList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[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]&lt;="Z")):</a:t>
            </a:r>
          </a:p>
          <a:p>
            <a:pPr marL="4603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</a:t>
            </a:r>
            <a:r>
              <a:rPr lang="en-US" dirty="0" err="1">
                <a:latin typeface="Consolas" panose="020B0609020204030204" pitchFamily="49" charset="0"/>
              </a:rPr>
              <a:t>aList</a:t>
            </a:r>
            <a:r>
              <a:rPr lang="en-US" dirty="0">
                <a:latin typeface="Consolas" panose="020B0609020204030204" pitchFamily="49" charset="0"/>
              </a:rPr>
              <a:t>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 = </a:t>
            </a:r>
            <a:r>
              <a:rPr lang="en-US" dirty="0" err="1">
                <a:latin typeface="Consolas" panose="020B0609020204030204" pitchFamily="49" charset="0"/>
              </a:rPr>
              <a:t>aList</a:t>
            </a:r>
            <a:r>
              <a:rPr lang="en-US" dirty="0">
                <a:latin typeface="Consolas" panose="020B0609020204030204" pitchFamily="49" charset="0"/>
              </a:rPr>
              <a:t>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 + </a:t>
            </a:r>
            <a:r>
              <a:rPr lang="en-US" dirty="0" smtClean="0">
                <a:latin typeface="Consolas" panose="020B0609020204030204" pitchFamily="49" charset="0"/>
              </a:rPr>
              <a:t>"!" #Applies to caps only</a:t>
            </a:r>
            <a:endParaRPr lang="en-US" dirty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+ 1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732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Loops Can Be Used To Iterate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online example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7adding_2_select_for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pl-PL" sz="1800" dirty="0">
                <a:latin typeface="Consolas" panose="020B0609020204030204" pitchFamily="49" charset="0"/>
              </a:rPr>
              <a:t>aList = ["A","a","z","B"]</a:t>
            </a:r>
            <a:endParaRPr lang="en-US" sz="1800" dirty="0">
              <a:latin typeface="Consolas" panose="020B0609020204030204" pitchFamily="49" charset="0"/>
            </a:endParaRPr>
          </a:p>
          <a:p>
            <a:pPr lvl="1"/>
            <a:r>
              <a:rPr lang="en-US" dirty="0" smtClean="0"/>
              <a:t>Iterating list using a for-loop:</a:t>
            </a:r>
            <a:endParaRPr lang="en-US" dirty="0"/>
          </a:p>
          <a:p>
            <a:pPr marL="4476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for </a:t>
            </a:r>
            <a:r>
              <a:rPr lang="en-US" dirty="0" err="1">
                <a:latin typeface="Consolas" panose="020B0609020204030204" pitchFamily="49" charset="0"/>
              </a:rPr>
              <a:t>ch</a:t>
            </a:r>
            <a:r>
              <a:rPr lang="en-US" dirty="0">
                <a:latin typeface="Consolas" panose="020B0609020204030204" pitchFamily="49" charset="0"/>
              </a:rPr>
              <a:t> in </a:t>
            </a:r>
            <a:r>
              <a:rPr lang="en-US" dirty="0" err="1">
                <a:latin typeface="Consolas" panose="020B0609020204030204" pitchFamily="49" charset="0"/>
              </a:rPr>
              <a:t>aList</a:t>
            </a:r>
            <a:r>
              <a:rPr lang="en-US" dirty="0">
                <a:latin typeface="Consolas" panose="020B0609020204030204" pitchFamily="49" charset="0"/>
              </a:rPr>
              <a:t>:</a:t>
            </a:r>
          </a:p>
          <a:p>
            <a:pPr marL="4476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</a:t>
            </a:r>
            <a:r>
              <a:rPr lang="en-US" dirty="0" err="1">
                <a:latin typeface="Consolas" panose="020B0609020204030204" pitchFamily="49" charset="0"/>
              </a:rPr>
              <a:t>ch</a:t>
            </a:r>
            <a:r>
              <a:rPr lang="en-US" dirty="0">
                <a:latin typeface="Consolas" panose="020B0609020204030204" pitchFamily="49" charset="0"/>
              </a:rPr>
              <a:t>)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7860167" y="28575"/>
            <a:ext cx="1286189" cy="562707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Cover after midterm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637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/>
              <a:t>Types Of Variables</a:t>
            </a:r>
          </a:p>
        </p:txBody>
      </p:sp>
      <p:sp>
        <p:nvSpPr>
          <p:cNvPr id="759811" name="Text Box 3"/>
          <p:cNvSpPr txBox="1">
            <a:spLocks noChangeArrowheads="1"/>
          </p:cNvSpPr>
          <p:nvPr/>
        </p:nvSpPr>
        <p:spPr bwMode="auto">
          <a:xfrm>
            <a:off x="3683000" y="1689100"/>
            <a:ext cx="1219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Python variables</a:t>
            </a:r>
          </a:p>
        </p:txBody>
      </p:sp>
      <p:sp>
        <p:nvSpPr>
          <p:cNvPr id="759812" name="Text Box 4"/>
          <p:cNvSpPr txBox="1">
            <a:spLocks noChangeArrowheads="1"/>
          </p:cNvSpPr>
          <p:nvPr/>
        </p:nvSpPr>
        <p:spPr bwMode="auto">
          <a:xfrm>
            <a:off x="1612900" y="3086100"/>
            <a:ext cx="14097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en-CA" alt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Simple   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CA" altLang="en-US" sz="2000" dirty="0">
                <a:solidFill>
                  <a:prstClr val="black"/>
                </a:solidFill>
                <a:latin typeface="Arial" panose="020B0604020202020204" pitchFamily="34" charset="0"/>
              </a:rPr>
              <a:t>      (atomic) </a:t>
            </a:r>
          </a:p>
        </p:txBody>
      </p:sp>
      <p:sp>
        <p:nvSpPr>
          <p:cNvPr id="759813" name="Line 5"/>
          <p:cNvSpPr>
            <a:spLocks noChangeShapeType="1"/>
          </p:cNvSpPr>
          <p:nvPr/>
        </p:nvSpPr>
        <p:spPr bwMode="auto">
          <a:xfrm flipH="1">
            <a:off x="2309813" y="2265363"/>
            <a:ext cx="1820862" cy="730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endParaRPr lang="en-CA" sz="1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49300" y="3603625"/>
            <a:ext cx="3606800" cy="1235075"/>
            <a:chOff x="472" y="2270"/>
            <a:chExt cx="2272" cy="778"/>
          </a:xfrm>
        </p:grpSpPr>
        <p:sp>
          <p:nvSpPr>
            <p:cNvPr id="14355" name="Text Box 7"/>
            <p:cNvSpPr txBox="1">
              <a:spLocks noChangeArrowheads="1"/>
            </p:cNvSpPr>
            <p:nvPr/>
          </p:nvSpPr>
          <p:spPr bwMode="auto">
            <a:xfrm>
              <a:off x="472" y="2840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CA" altLang="en-US" sz="2000" dirty="0">
                  <a:solidFill>
                    <a:prstClr val="black"/>
                  </a:solidFill>
                  <a:latin typeface="Arial" panose="020B0604020202020204" pitchFamily="34" charset="0"/>
                </a:rPr>
                <a:t>integer</a:t>
              </a:r>
            </a:p>
          </p:txBody>
        </p:sp>
        <p:sp>
          <p:nvSpPr>
            <p:cNvPr id="14356" name="Text Box 8"/>
            <p:cNvSpPr txBox="1">
              <a:spLocks noChangeArrowheads="1"/>
            </p:cNvSpPr>
            <p:nvPr/>
          </p:nvSpPr>
          <p:spPr bwMode="auto">
            <a:xfrm>
              <a:off x="1224" y="2832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CA" altLang="en-US" sz="2000" dirty="0">
                  <a:solidFill>
                    <a:prstClr val="black"/>
                  </a:solidFill>
                  <a:latin typeface="Arial" panose="020B0604020202020204" pitchFamily="34" charset="0"/>
                </a:rPr>
                <a:t>boolean</a:t>
              </a:r>
            </a:p>
          </p:txBody>
        </p:sp>
        <p:sp>
          <p:nvSpPr>
            <p:cNvPr id="14357" name="Text Box 9"/>
            <p:cNvSpPr txBox="1">
              <a:spLocks noChangeArrowheads="1"/>
            </p:cNvSpPr>
            <p:nvPr/>
          </p:nvSpPr>
          <p:spPr bwMode="auto">
            <a:xfrm>
              <a:off x="2408" y="2856"/>
              <a:ext cx="3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CA" altLang="en-US" sz="2000" dirty="0">
                  <a:solidFill>
                    <a:prstClr val="black"/>
                  </a:solidFill>
                  <a:latin typeface="Arial" panose="020B0604020202020204" pitchFamily="34" charset="0"/>
                </a:rPr>
                <a:t>float</a:t>
              </a:r>
            </a:p>
          </p:txBody>
        </p:sp>
        <p:sp>
          <p:nvSpPr>
            <p:cNvPr id="14358" name="Line 10"/>
            <p:cNvSpPr>
              <a:spLocks noChangeShapeType="1"/>
            </p:cNvSpPr>
            <p:nvPr/>
          </p:nvSpPr>
          <p:spPr bwMode="auto">
            <a:xfrm flipH="1">
              <a:off x="744" y="2271"/>
              <a:ext cx="774" cy="5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/>
              <a:endParaRPr lang="en-CA" sz="1800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4359" name="Line 11"/>
            <p:cNvSpPr>
              <a:spLocks noChangeShapeType="1"/>
            </p:cNvSpPr>
            <p:nvPr/>
          </p:nvSpPr>
          <p:spPr bwMode="auto">
            <a:xfrm flipV="1">
              <a:off x="1493" y="2271"/>
              <a:ext cx="26" cy="5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/>
              <a:endParaRPr lang="en-CA" sz="1800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4360" name="Line 12"/>
            <p:cNvSpPr>
              <a:spLocks noChangeShapeType="1"/>
            </p:cNvSpPr>
            <p:nvPr/>
          </p:nvSpPr>
          <p:spPr bwMode="auto">
            <a:xfrm flipH="1" flipV="1">
              <a:off x="1517" y="2270"/>
              <a:ext cx="955" cy="5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/>
              <a:endParaRPr lang="en-CA" sz="1800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127500" y="2266950"/>
            <a:ext cx="3200400" cy="1336675"/>
            <a:chOff x="2600" y="1428"/>
            <a:chExt cx="2016" cy="842"/>
          </a:xfrm>
        </p:grpSpPr>
        <p:sp>
          <p:nvSpPr>
            <p:cNvPr id="14353" name="Line 14"/>
            <p:cNvSpPr>
              <a:spLocks noChangeShapeType="1"/>
            </p:cNvSpPr>
            <p:nvPr/>
          </p:nvSpPr>
          <p:spPr bwMode="auto">
            <a:xfrm flipH="1" flipV="1">
              <a:off x="2600" y="1428"/>
              <a:ext cx="1336" cy="4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/>
              <a:endParaRPr lang="en-CA" sz="1800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4354" name="Text Box 15"/>
            <p:cNvSpPr txBox="1">
              <a:spLocks noChangeArrowheads="1"/>
            </p:cNvSpPr>
            <p:nvPr/>
          </p:nvSpPr>
          <p:spPr bwMode="auto">
            <a:xfrm>
              <a:off x="3496" y="1944"/>
              <a:ext cx="112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457200" indent="-4572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CA" altLang="en-US" sz="2000" dirty="0">
                  <a:solidFill>
                    <a:prstClr val="black"/>
                  </a:solidFill>
                  <a:latin typeface="Arial" panose="020B0604020202020204" pitchFamily="34" charset="0"/>
                </a:rPr>
                <a:t>2.   Aggregate    </a:t>
              </a:r>
            </a:p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CA" altLang="en-US" sz="2000" dirty="0">
                  <a:solidFill>
                    <a:prstClr val="black"/>
                  </a:solidFill>
                  <a:latin typeface="Arial" panose="020B0604020202020204" pitchFamily="34" charset="0"/>
                </a:rPr>
                <a:t>      (composite) </a:t>
              </a:r>
            </a:p>
          </p:txBody>
        </p:sp>
      </p:grp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4575175" y="3657600"/>
            <a:ext cx="3951587" cy="2419410"/>
            <a:chOff x="4575175" y="3657600"/>
            <a:chExt cx="3951586" cy="2419410"/>
          </a:xfrm>
        </p:grpSpPr>
        <p:sp>
          <p:nvSpPr>
            <p:cNvPr id="14347" name="Line 17"/>
            <p:cNvSpPr>
              <a:spLocks noChangeShapeType="1"/>
            </p:cNvSpPr>
            <p:nvPr/>
          </p:nvSpPr>
          <p:spPr bwMode="auto">
            <a:xfrm flipH="1">
              <a:off x="5062536" y="3657600"/>
              <a:ext cx="1566863" cy="210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/>
              <a:endParaRPr lang="en-CA" sz="1800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4348" name="Rectangle 18"/>
            <p:cNvSpPr>
              <a:spLocks noChangeArrowheads="1"/>
            </p:cNvSpPr>
            <p:nvPr/>
          </p:nvSpPr>
          <p:spPr bwMode="auto">
            <a:xfrm>
              <a:off x="4575175" y="5676900"/>
              <a:ext cx="71205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CA" altLang="en-US" sz="20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Lists</a:t>
              </a:r>
              <a:endParaRPr lang="en-CA" altLang="en-US" sz="20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49" name="Text Box 20"/>
            <p:cNvSpPr txBox="1">
              <a:spLocks noChangeArrowheads="1"/>
            </p:cNvSpPr>
            <p:nvPr/>
          </p:nvSpPr>
          <p:spPr bwMode="auto">
            <a:xfrm>
              <a:off x="6221514" y="5740400"/>
              <a:ext cx="81398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CA" altLang="en-US" sz="20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Tuples</a:t>
              </a:r>
              <a:endParaRPr lang="en-CA" altLang="en-US" sz="20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50" name="Line 21"/>
            <p:cNvSpPr>
              <a:spLocks noChangeShapeType="1"/>
            </p:cNvSpPr>
            <p:nvPr/>
          </p:nvSpPr>
          <p:spPr bwMode="auto">
            <a:xfrm flipH="1">
              <a:off x="6438900" y="3657600"/>
              <a:ext cx="190500" cy="210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/>
              <a:endParaRPr lang="en-CA" sz="1800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4351" name="Rectangle 23"/>
            <p:cNvSpPr>
              <a:spLocks noChangeArrowheads="1"/>
            </p:cNvSpPr>
            <p:nvPr/>
          </p:nvSpPr>
          <p:spPr bwMode="auto">
            <a:xfrm>
              <a:off x="7543800" y="5676899"/>
              <a:ext cx="98296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CA" altLang="en-US" sz="20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Strings</a:t>
              </a:r>
              <a:endParaRPr lang="en-US" altLang="en-US" sz="20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52" name="Line 24"/>
            <p:cNvSpPr>
              <a:spLocks noChangeShapeType="1"/>
            </p:cNvSpPr>
            <p:nvPr/>
          </p:nvSpPr>
          <p:spPr bwMode="auto">
            <a:xfrm>
              <a:off x="6629400" y="3657600"/>
              <a:ext cx="1353834" cy="210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pPr eaLnBrk="0" hangingPunct="0"/>
              <a:endParaRPr lang="en-CA" sz="1800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2810" y="5259021"/>
            <a:ext cx="282178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 b="1" dirty="0">
                <a:solidFill>
                  <a:prstClr val="black"/>
                </a:solidFill>
                <a:latin typeface="Arial" panose="020B0604020202020204" pitchFamily="34" charset="0"/>
              </a:rPr>
              <a:t>Example Simple type</a:t>
            </a:r>
          </a:p>
          <a:p>
            <a:r>
              <a:rPr lang="en-US" altLang="en-US" sz="1800" dirty="0">
                <a:solidFill>
                  <a:prstClr val="black"/>
                </a:solidFill>
                <a:latin typeface="Arial" panose="020B0604020202020204" pitchFamily="34" charset="0"/>
              </a:rPr>
              <a:t>A variable containing the number </a:t>
            </a:r>
            <a:r>
              <a:rPr lang="en-US" altLang="en-US" sz="1800" i="1" dirty="0">
                <a:solidFill>
                  <a:prstClr val="black"/>
                </a:solidFill>
                <a:latin typeface="Arial" panose="020B0604020202020204" pitchFamily="34" charset="0"/>
              </a:rPr>
              <a:t>707</a:t>
            </a:r>
            <a:r>
              <a:rPr lang="en-US" altLang="en-US" sz="1800" dirty="0">
                <a:solidFill>
                  <a:prstClr val="black"/>
                </a:solidFill>
                <a:latin typeface="Arial" panose="020B0604020202020204" pitchFamily="34" charset="0"/>
              </a:rPr>
              <a:t> can’t be meaningfully decomposed  into parts</a:t>
            </a:r>
          </a:p>
          <a:p>
            <a:endParaRPr lang="en-US" altLang="en-US" sz="1800" dirty="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88107" y="865592"/>
            <a:ext cx="268605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How lists fit into what you have learned</a:t>
            </a:r>
            <a:endParaRPr lang="en-US" altLang="en-US" sz="1800" b="1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r>
              <a:rPr lang="en-US" altLang="en-US" sz="1800" dirty="0">
                <a:solidFill>
                  <a:prstClr val="black"/>
                </a:solidFill>
              </a:rPr>
              <a:t>A string </a:t>
            </a:r>
            <a:r>
              <a:rPr lang="en-US" altLang="en-US" sz="1800" dirty="0" smtClean="0">
                <a:solidFill>
                  <a:prstClr val="black"/>
                </a:solidFill>
              </a:rPr>
              <a:t>or list </a:t>
            </a:r>
            <a:r>
              <a:rPr lang="en-US" altLang="en-US" sz="1800" dirty="0">
                <a:solidFill>
                  <a:prstClr val="black"/>
                </a:solidFill>
              </a:rPr>
              <a:t>can be decomposed into individual </a:t>
            </a:r>
            <a:r>
              <a:rPr lang="en-US" altLang="en-US" sz="1800" dirty="0" smtClean="0">
                <a:solidFill>
                  <a:prstClr val="black"/>
                </a:solidFill>
              </a:rPr>
              <a:t>characters.</a:t>
            </a:r>
            <a:endParaRPr lang="en-US" altLang="en-US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00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9811" grpId="0"/>
      <p:bldP spid="759812" grpId="0"/>
      <p:bldP spid="4" grpId="0"/>
      <p:bldP spid="24" grpId="0"/>
    </p:bld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57121</TotalTime>
  <Pages>8</Pages>
  <Words>3870</Words>
  <Application>Microsoft Office PowerPoint</Application>
  <PresentationFormat>On-screen Show (4:3)</PresentationFormat>
  <Paragraphs>677</Paragraphs>
  <Slides>51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4" baseType="lpstr">
      <vt:lpstr>MS PGothic</vt:lpstr>
      <vt:lpstr>MS PGothic</vt:lpstr>
      <vt:lpstr>Arial</vt:lpstr>
      <vt:lpstr>Bell Gothic Std Light</vt:lpstr>
      <vt:lpstr>Calibri</vt:lpstr>
      <vt:lpstr>Consolas</vt:lpstr>
      <vt:lpstr>Courier New</vt:lpstr>
      <vt:lpstr>Garamond</vt:lpstr>
      <vt:lpstr>Symbol</vt:lpstr>
      <vt:lpstr>Times New Roman</vt:lpstr>
      <vt:lpstr>Vladimir Script</vt:lpstr>
      <vt:lpstr>Wingdings</vt:lpstr>
      <vt:lpstr>evaluation_intro</vt:lpstr>
      <vt:lpstr>Composites: Lists</vt:lpstr>
      <vt:lpstr>What You Should Already Know</vt:lpstr>
      <vt:lpstr>New Type Of Variable: List</vt:lpstr>
      <vt:lpstr>Creating A List (Fixed Size)</vt:lpstr>
      <vt:lpstr>Accessing/Displaying A List</vt:lpstr>
      <vt:lpstr>Basic List Operations</vt:lpstr>
      <vt:lpstr>Additional List Operations</vt:lpstr>
      <vt:lpstr>For Loops Can Be Used To Iterate Lists</vt:lpstr>
      <vt:lpstr>Types Of Variables</vt:lpstr>
      <vt:lpstr>Some Topics (Sort Of) Covered</vt:lpstr>
      <vt:lpstr>Basic List Operations</vt:lpstr>
      <vt:lpstr>Negative Indices</vt:lpstr>
      <vt:lpstr>Creating A Variable Sized List: Looping</vt:lpstr>
      <vt:lpstr>Creating A Variable Sized List: Repetition Operator</vt:lpstr>
      <vt:lpstr>Some List Methods</vt:lpstr>
      <vt:lpstr>The  “Slicing-Operator” (Also Works With Strings)</vt:lpstr>
      <vt:lpstr>Examples Of List Slicing</vt:lpstr>
      <vt:lpstr>Common List Operations</vt:lpstr>
      <vt:lpstr>Creating A New List By Copying An Existing List</vt:lpstr>
      <vt:lpstr>Creating A New List Via Copying (Python Specific)</vt:lpstr>
      <vt:lpstr>Deciphering The Previous Example</vt:lpstr>
      <vt:lpstr>Reminder: Past Examples Of Decomposition</vt:lpstr>
      <vt:lpstr>Reminder: Past Examples Of Decomposition (2)</vt:lpstr>
      <vt:lpstr>Back To The WTH Code</vt:lpstr>
      <vt:lpstr>But What Do I Do When Tam Isn’t Around In The Future?</vt:lpstr>
      <vt:lpstr>Searching The Web Directly May Be Challenging</vt:lpstr>
      <vt:lpstr>Answer From An Alternative ‘Intelligence’ </vt:lpstr>
      <vt:lpstr>Review: Passing Parameters Which Aren’t Lists</vt:lpstr>
      <vt:lpstr>More Details On Lists</vt:lpstr>
      <vt:lpstr>Example: Illustrating List References</vt:lpstr>
      <vt:lpstr>New Term: Shallow Copy</vt:lpstr>
      <vt:lpstr>One Part Of The Previous Example Was Actually Unneeded</vt:lpstr>
      <vt:lpstr>Passing References (Lists)</vt:lpstr>
      <vt:lpstr>Passing A List As A Parameter</vt:lpstr>
      <vt:lpstr>Example: Passing Lists As Parameters</vt:lpstr>
      <vt:lpstr>Example: Passing Lists As Parameters (2)</vt:lpstr>
      <vt:lpstr>When To Use Lists Of Different Dimensions</vt:lpstr>
      <vt:lpstr>When To Use Lists Of Different Dimensions (2)</vt:lpstr>
      <vt:lpstr>When To Use Lists Of Different Dimensions (3)</vt:lpstr>
      <vt:lpstr>Creating And Initializing A Multi-Dimensional List In Python (Fixed Size During Creation)</vt:lpstr>
      <vt:lpstr>Creating And Initializing A Multi-Dimensional List In Python (2): Fixed Size During Creation</vt:lpstr>
      <vt:lpstr>Creating 2D Lists Via The Repetition Operator</vt:lpstr>
      <vt:lpstr>Using The Repetition Operator On 1D Lists</vt:lpstr>
      <vt:lpstr>How To Avoid Overflowing 2D Lists</vt:lpstr>
      <vt:lpstr>Creating And Initializing A Multi-Dimensional List In Python: Dynamic Creation</vt:lpstr>
      <vt:lpstr>Repeating Just The Steps In The Code Creating The List</vt:lpstr>
      <vt:lpstr>Example 2D List Program: A Variable Sized 2D List (Dynamic)</vt:lpstr>
      <vt:lpstr>2D Lists: Using Append</vt:lpstr>
      <vt:lpstr>Lists: Final Notes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Composites, 2D lists and some list methods, advanced parameter passing</dc:title>
  <dc:subject>Introduction to Programming for Computer Science Majors</dc:subject>
  <dc:creator>James Tam</dc:creator>
  <cp:keywords>list methods;2D lists;pass-by-reference;pass-by-value</cp:keywords>
  <cp:lastModifiedBy>James Tam</cp:lastModifiedBy>
  <cp:revision>3843</cp:revision>
  <cp:lastPrinted>2014-08-25T22:49:30Z</cp:lastPrinted>
  <dcterms:created xsi:type="dcterms:W3CDTF">1995-08-18T10:27:02Z</dcterms:created>
  <dcterms:modified xsi:type="dcterms:W3CDTF">2025-10-27T08:05:19Z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