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1170" r:id="rId2"/>
    <p:sldId id="1189" r:id="rId3"/>
    <p:sldId id="1190" r:id="rId4"/>
    <p:sldId id="1191" r:id="rId5"/>
    <p:sldId id="1192" r:id="rId6"/>
    <p:sldId id="1193" r:id="rId7"/>
    <p:sldId id="1194" r:id="rId8"/>
    <p:sldId id="1195" r:id="rId9"/>
    <p:sldId id="1197" r:id="rId10"/>
    <p:sldId id="1198" r:id="rId11"/>
    <p:sldId id="1196" r:id="rId12"/>
    <p:sldId id="1199" r:id="rId13"/>
    <p:sldId id="1200" r:id="rId14"/>
    <p:sldId id="1201" r:id="rId15"/>
    <p:sldId id="1202" r:id="rId16"/>
    <p:sldId id="1084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0079" autoAdjust="0"/>
    <p:restoredTop sz="85768" autoAdjust="0"/>
  </p:normalViewPr>
  <p:slideViewPr>
    <p:cSldViewPr snapToGrid="0">
      <p:cViewPr varScale="1">
        <p:scale>
          <a:sx n="98" d="100"/>
          <a:sy n="98" d="100"/>
        </p:scale>
        <p:origin x="7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14" y="-6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Composites, Dictionaries: Part 3 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1200971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A composite type that employs a key and data value pair to allow for more efficient retrievals of elements.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759286" y="22180"/>
            <a:ext cx="2369128" cy="126769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FYI, Part 2 covered arrays which will not be included in the required part of 217.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Other Dictionary Operations: Complete </a:t>
            </a:r>
            <a:r>
              <a:rPr lang="en-US" sz="2800" dirty="0" smtClean="0"/>
              <a:t>Example (2)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#New </a:t>
            </a:r>
            <a:r>
              <a:rPr lang="en-US" b="1" dirty="0" smtClean="0">
                <a:latin typeface="Consolas" panose="020B0609020204030204" pitchFamily="49" charset="0"/>
              </a:rPr>
              <a:t>dictionary </a:t>
            </a:r>
            <a:r>
              <a:rPr lang="en-US" b="1" dirty="0">
                <a:latin typeface="Consolas" panose="020B0609020204030204" pitchFamily="49" charset="0"/>
              </a:rPr>
              <a:t>operation </a:t>
            </a:r>
            <a:r>
              <a:rPr lang="en-US" b="1" dirty="0" smtClean="0">
                <a:latin typeface="Consolas" panose="020B0609020204030204" pitchFamily="49" charset="0"/>
              </a:rPr>
              <a:t>#4: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Deleting</a:t>
            </a:r>
            <a:r>
              <a:rPr lang="en-US" b="1" dirty="0">
                <a:latin typeface="Consolas" panose="020B0609020204030204" pitchFamily="49" charset="0"/>
              </a:rPr>
              <a:t> element by key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del scientists[1]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#5</a:t>
            </a:r>
            <a:r>
              <a:rPr lang="en-US" b="1" baseline="30000" dirty="0" smtClean="0">
                <a:latin typeface="Consolas" panose="020B0609020204030204" pitchFamily="49" charset="0"/>
              </a:rPr>
              <a:t>th</a:t>
            </a:r>
            <a:r>
              <a:rPr lang="en-US" b="1" dirty="0" smtClean="0">
                <a:latin typeface="Consolas" panose="020B0609020204030204" pitchFamily="49" charset="0"/>
              </a:rPr>
              <a:t> dictionary operation: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Checking for membership    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key = 1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 key in scientists: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print("Scientist with ID %d exists" %(key))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else: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print("No such scientist with ID %d" %(key))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key = 2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 key in scientists: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print("Scientist with ID %d exists" %(key))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else: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print("No such scientist with ID %d" %(key</a:t>
            </a:r>
            <a:r>
              <a:rPr lang="en-US" dirty="0" smtClean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#6</a:t>
            </a:r>
            <a:r>
              <a:rPr lang="en-US" b="1" baseline="30000" dirty="0" smtClean="0">
                <a:latin typeface="Consolas" panose="020B0609020204030204" pitchFamily="49" charset="0"/>
              </a:rPr>
              <a:t>th</a:t>
            </a:r>
            <a:r>
              <a:rPr lang="en-US" b="1" dirty="0" smtClean="0">
                <a:latin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</a:rPr>
              <a:t>dictionary operation: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Clearing the whole dictionary</a:t>
            </a:r>
          </a:p>
          <a:p>
            <a:pPr marL="442912" lvl="2" indent="0">
              <a:buNone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scientists.clear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endParaRPr lang="en-US" dirty="0"/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3920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Dictionary Key-Related </a:t>
            </a:r>
            <a:r>
              <a:rPr lang="en-US" dirty="0" smtClean="0"/>
              <a:t>Functions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788708"/>
              </p:ext>
            </p:extLst>
          </p:nvPr>
        </p:nvGraphicFramePr>
        <p:xfrm>
          <a:off x="353293" y="1091046"/>
          <a:ext cx="8290647" cy="2071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598"/>
                <a:gridCol w="3226270"/>
                <a:gridCol w="3692779"/>
              </a:tblGrid>
              <a:tr h="37993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</a:t>
                      </a:r>
                      <a:endParaRPr lang="en-CA" sz="16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 </a:t>
                      </a: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(Zhao/Hudson) </a:t>
                      </a:r>
                      <a:endParaRPr lang="en-CA" sz="16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 (</a:t>
                      </a: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students</a:t>
                      </a: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=dictionary)</a:t>
                      </a:r>
                      <a:endParaRPr lang="en-CA" sz="16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list(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students.keys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all keys in dictionary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sorted(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students.keys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Sort the dictionary by the keys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Keys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students.keys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 all the keys in the dictionary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students.items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 all the items (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key:values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in the dictionary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353293" y="3575040"/>
            <a:ext cx="3086098" cy="37490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Functions already covered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2081883"/>
              </p:ext>
            </p:extLst>
          </p:nvPr>
        </p:nvGraphicFramePr>
        <p:xfrm>
          <a:off x="307253" y="4156221"/>
          <a:ext cx="8290647" cy="2529840"/>
        </p:xfrm>
        <a:graphic>
          <a:graphicData uri="http://schemas.openxmlformats.org/drawingml/2006/table">
            <a:tbl>
              <a:tblPr firstRow="1" bandRow="1"/>
              <a:tblGrid>
                <a:gridCol w="2473198"/>
                <a:gridCol w="5817449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381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 </a:t>
                      </a:r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where it was covered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381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 via key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381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nl-NL" sz="1400" dirty="0" smtClean="0">
                          <a:latin typeface="Consolas" panose="020B0609020204030204" pitchFamily="49" charset="0"/>
                        </a:rPr>
                        <a:t>print("\t%d: %s" %(aStudentID,students[aStudentID]))</a:t>
                      </a:r>
                      <a:endParaRPr lang="en-CA" sz="14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381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Membership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if key in scientists:</a:t>
                      </a: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print("Number of students %d" %(</a:t>
                      </a:r>
                      <a:r>
                        <a:rPr lang="en-US" sz="14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len</a:t>
                      </a:r>
                      <a:r>
                        <a:rPr lang="en-US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(students)))</a:t>
                      </a: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Clear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en-CA" sz="14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scientists.clear</a:t>
                      </a:r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()</a:t>
                      </a: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Create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33CCFF"/>
                      </a:solidFill>
                    </a:lnT>
                    <a:lnB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scientists[size] = "Scientist #" + </a:t>
                      </a:r>
                      <a:r>
                        <a:rPr lang="en-CA" sz="14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str</a:t>
                      </a:r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(size)</a:t>
                      </a:r>
                    </a:p>
                  </a:txBody>
                  <a:tcPr>
                    <a:lnL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Delete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33CCFF"/>
                      </a:solidFill>
                    </a:lnL>
                    <a:lnR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del scientists[1]</a:t>
                      </a:r>
                    </a:p>
                  </a:txBody>
                  <a:tcPr>
                    <a:lnL w="12700" cap="flat" cmpd="sng" algn="ctr">
                      <a:solidFill>
                        <a:srgbClr val="33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33CCFF"/>
                      </a:solidFill>
                    </a:lnR>
                    <a:lnT w="12700" cmpd="sng">
                      <a:solidFill>
                        <a:srgbClr val="33CCFF"/>
                      </a:solidFill>
                    </a:lnT>
                    <a:lnB w="12700" cmpd="sng">
                      <a:solidFill>
                        <a:srgbClr val="33CC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18FF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739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Dictionaries Be Used?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Composite data needs to be represented but one field uniquely identifies the element (it becomes the key).</a:t>
            </a:r>
          </a:p>
          <a:p>
            <a:pPr lvl="1"/>
            <a:r>
              <a:rPr lang="en-US" dirty="0" smtClean="0"/>
              <a:t>Aforementioned examples: SIN, student identification number etc.</a:t>
            </a:r>
          </a:p>
          <a:p>
            <a:r>
              <a:rPr lang="en-US" dirty="0" smtClean="0"/>
              <a:t>The key is how the dictionary element is retrieved.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8430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Dictionaries Over Lists?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 (quickly) of accessing elements.</a:t>
            </a:r>
          </a:p>
          <a:p>
            <a:pPr lvl="1"/>
            <a:r>
              <a:rPr lang="en-US" dirty="0" smtClean="0"/>
              <a:t>You will learn more about evaluating efficiency of your programs in CPSC 331 and in CPSC 413.</a:t>
            </a:r>
          </a:p>
          <a:p>
            <a:r>
              <a:rPr lang="en-US" dirty="0" smtClean="0"/>
              <a:t>To quickly access list elements it’s typically sorted.</a:t>
            </a:r>
          </a:p>
          <a:p>
            <a:r>
              <a:rPr lang="en-US" dirty="0" smtClean="0"/>
              <a:t>But the sorting operation takes time.</a:t>
            </a:r>
          </a:p>
          <a:p>
            <a:pPr lvl="1"/>
            <a:r>
              <a:rPr lang="en-US" dirty="0" smtClean="0"/>
              <a:t>And time is still required to access elements with a sorted list.</a:t>
            </a:r>
          </a:p>
          <a:p>
            <a:r>
              <a:rPr lang="en-US" dirty="0" smtClean="0"/>
              <a:t>Dictionaries use the programming technique called ‘hashing’ to allow for a fast lookup of the data values.</a:t>
            </a:r>
          </a:p>
          <a:p>
            <a:pPr lvl="1"/>
            <a:r>
              <a:rPr lang="en-US" dirty="0" smtClean="0"/>
              <a:t>You will learn details about hashing algorithms in CPSC 331 but briefly the hashing maps the key to an index via the hashing function.</a:t>
            </a:r>
          </a:p>
          <a:p>
            <a:pPr lvl="1"/>
            <a:r>
              <a:rPr lang="en-US" dirty="0" smtClean="0"/>
              <a:t>Bottom line: rather than the lookup time be affected by the size of the list (without hashing) the lookup time is a constant value.</a:t>
            </a:r>
          </a:p>
        </p:txBody>
      </p:sp>
    </p:spTree>
    <p:extLst>
      <p:ext uri="{BB962C8B-B14F-4D97-AF65-F5344CB8AC3E}">
        <p14:creationId xmlns:p14="http://schemas.microsoft.com/office/powerpoint/2010/main" val="1329641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Dictionaries In Memory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lists, creating a dictionary allocates a reference in memory.</a:t>
            </a:r>
          </a:p>
          <a:p>
            <a:pPr lvl="1"/>
            <a:r>
              <a:rPr lang="en-US" dirty="0" smtClean="0"/>
              <a:t>These are references to an empty list and an empty dictionary respectively.</a:t>
            </a: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aList</a:t>
            </a:r>
            <a:r>
              <a:rPr lang="en-US" dirty="0" smtClean="0">
                <a:latin typeface="Consolas" panose="020B0609020204030204" pitchFamily="49" charset="0"/>
              </a:rPr>
              <a:t> = []</a:t>
            </a: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aDictionary</a:t>
            </a:r>
            <a:r>
              <a:rPr lang="en-US" dirty="0" smtClean="0">
                <a:latin typeface="Consolas" panose="020B0609020204030204" pitchFamily="49" charset="0"/>
              </a:rPr>
              <a:t> = []</a:t>
            </a:r>
          </a:p>
          <a:p>
            <a:r>
              <a:rPr lang="en-US" dirty="0" smtClean="0"/>
              <a:t>Consequently “passing a dictionary” as a function parameter is actually passing a reference to the dictionary (address of the dictionary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8482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create a new dictionary using the methods covered.</a:t>
            </a:r>
          </a:p>
          <a:p>
            <a:r>
              <a:rPr lang="en-US" dirty="0"/>
              <a:t>Valid data types for the key and data value parts of a dictionary element.</a:t>
            </a:r>
          </a:p>
          <a:p>
            <a:r>
              <a:rPr lang="en-US" dirty="0"/>
              <a:t>How to access keys and data values using the methods covered.</a:t>
            </a:r>
          </a:p>
          <a:p>
            <a:r>
              <a:rPr lang="en-US" dirty="0"/>
              <a:t>How to iterate through the elements in a dictionary.</a:t>
            </a:r>
          </a:p>
          <a:p>
            <a:r>
              <a:rPr lang="en-US" dirty="0"/>
              <a:t>Other common operation: adding new elements, checking for membership, clearing dictionary, deleting elements, modifying existing elements.</a:t>
            </a:r>
          </a:p>
          <a:p>
            <a:r>
              <a:rPr lang="en-US" dirty="0"/>
              <a:t>How changes to dictionaries made inside a function will change the actual dictionary because references are employed.</a:t>
            </a:r>
          </a:p>
          <a:p>
            <a:r>
              <a:rPr lang="en-US" dirty="0"/>
              <a:t>When and why to use dictionaries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3490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Life Dictionary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using a dictionary one “looks up” the word in the dictionary.</a:t>
            </a:r>
          </a:p>
          <a:p>
            <a:r>
              <a:rPr lang="en-US" dirty="0" smtClean="0"/>
              <a:t>The word provides the search parameter in order to retrieve additional details.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077" y="2830281"/>
            <a:ext cx="4815946" cy="32126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 bwMode="auto">
          <a:xfrm>
            <a:off x="6893278" y="2649659"/>
            <a:ext cx="1704622" cy="36124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Lookup </a:t>
            </a:r>
            <a:r>
              <a:rPr lang="en-US" sz="1600" i="1" dirty="0" smtClean="0">
                <a:solidFill>
                  <a:srgbClr val="FFFFFF"/>
                </a:solidFill>
              </a:rPr>
              <a:t>key</a:t>
            </a:r>
            <a:endParaRPr lang="en-CA" sz="1600" i="1" dirty="0" smtClean="0">
              <a:solidFill>
                <a:srgbClr val="FFFFFF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867378" y="2788356"/>
            <a:ext cx="4052711" cy="620979"/>
          </a:xfrm>
          <a:custGeom>
            <a:avLst/>
            <a:gdLst>
              <a:gd name="connsiteX0" fmla="*/ 4052711 w 4052711"/>
              <a:gd name="connsiteY0" fmla="*/ 0 h 620979"/>
              <a:gd name="connsiteX1" fmla="*/ 3059289 w 4052711"/>
              <a:gd name="connsiteY1" fmla="*/ 293511 h 620979"/>
              <a:gd name="connsiteX2" fmla="*/ 2957689 w 4052711"/>
              <a:gd name="connsiteY2" fmla="*/ 327377 h 620979"/>
              <a:gd name="connsiteX3" fmla="*/ 2901244 w 4052711"/>
              <a:gd name="connsiteY3" fmla="*/ 338666 h 620979"/>
              <a:gd name="connsiteX4" fmla="*/ 2743200 w 4052711"/>
              <a:gd name="connsiteY4" fmla="*/ 372533 h 620979"/>
              <a:gd name="connsiteX5" fmla="*/ 2585155 w 4052711"/>
              <a:gd name="connsiteY5" fmla="*/ 395111 h 620979"/>
              <a:gd name="connsiteX6" fmla="*/ 2517422 w 4052711"/>
              <a:gd name="connsiteY6" fmla="*/ 406400 h 620979"/>
              <a:gd name="connsiteX7" fmla="*/ 2359378 w 4052711"/>
              <a:gd name="connsiteY7" fmla="*/ 428977 h 620979"/>
              <a:gd name="connsiteX8" fmla="*/ 2314222 w 4052711"/>
              <a:gd name="connsiteY8" fmla="*/ 440266 h 620979"/>
              <a:gd name="connsiteX9" fmla="*/ 2257778 w 4052711"/>
              <a:gd name="connsiteY9" fmla="*/ 451555 h 620979"/>
              <a:gd name="connsiteX10" fmla="*/ 2156178 w 4052711"/>
              <a:gd name="connsiteY10" fmla="*/ 474133 h 620979"/>
              <a:gd name="connsiteX11" fmla="*/ 1986844 w 4052711"/>
              <a:gd name="connsiteY11" fmla="*/ 485422 h 620979"/>
              <a:gd name="connsiteX12" fmla="*/ 1648178 w 4052711"/>
              <a:gd name="connsiteY12" fmla="*/ 519288 h 620979"/>
              <a:gd name="connsiteX13" fmla="*/ 1456266 w 4052711"/>
              <a:gd name="connsiteY13" fmla="*/ 530577 h 620979"/>
              <a:gd name="connsiteX14" fmla="*/ 1230489 w 4052711"/>
              <a:gd name="connsiteY14" fmla="*/ 553155 h 620979"/>
              <a:gd name="connsiteX15" fmla="*/ 395111 w 4052711"/>
              <a:gd name="connsiteY15" fmla="*/ 541866 h 620979"/>
              <a:gd name="connsiteX16" fmla="*/ 349955 w 4052711"/>
              <a:gd name="connsiteY16" fmla="*/ 530577 h 620979"/>
              <a:gd name="connsiteX17" fmla="*/ 282222 w 4052711"/>
              <a:gd name="connsiteY17" fmla="*/ 508000 h 620979"/>
              <a:gd name="connsiteX18" fmla="*/ 191911 w 4052711"/>
              <a:gd name="connsiteY18" fmla="*/ 485422 h 620979"/>
              <a:gd name="connsiteX19" fmla="*/ 124178 w 4052711"/>
              <a:gd name="connsiteY19" fmla="*/ 462844 h 620979"/>
              <a:gd name="connsiteX20" fmla="*/ 90311 w 4052711"/>
              <a:gd name="connsiteY20" fmla="*/ 451555 h 620979"/>
              <a:gd name="connsiteX21" fmla="*/ 45155 w 4052711"/>
              <a:gd name="connsiteY21" fmla="*/ 440266 h 620979"/>
              <a:gd name="connsiteX22" fmla="*/ 67733 w 4052711"/>
              <a:gd name="connsiteY22" fmla="*/ 395111 h 620979"/>
              <a:gd name="connsiteX23" fmla="*/ 101600 w 4052711"/>
              <a:gd name="connsiteY23" fmla="*/ 361244 h 620979"/>
              <a:gd name="connsiteX24" fmla="*/ 33866 w 4052711"/>
              <a:gd name="connsiteY24" fmla="*/ 406400 h 620979"/>
              <a:gd name="connsiteX25" fmla="*/ 0 w 4052711"/>
              <a:gd name="connsiteY25" fmla="*/ 474133 h 620979"/>
              <a:gd name="connsiteX26" fmla="*/ 11289 w 4052711"/>
              <a:gd name="connsiteY26" fmla="*/ 508000 h 620979"/>
              <a:gd name="connsiteX27" fmla="*/ 33866 w 4052711"/>
              <a:gd name="connsiteY27" fmla="*/ 541866 h 620979"/>
              <a:gd name="connsiteX28" fmla="*/ 101600 w 4052711"/>
              <a:gd name="connsiteY28" fmla="*/ 587022 h 620979"/>
              <a:gd name="connsiteX29" fmla="*/ 124178 w 4052711"/>
              <a:gd name="connsiteY29" fmla="*/ 620888 h 620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052711" h="620979">
                <a:moveTo>
                  <a:pt x="4052711" y="0"/>
                </a:moveTo>
                <a:lnTo>
                  <a:pt x="3059289" y="293511"/>
                </a:lnTo>
                <a:cubicBezTo>
                  <a:pt x="3025086" y="303737"/>
                  <a:pt x="2992694" y="320376"/>
                  <a:pt x="2957689" y="327377"/>
                </a:cubicBezTo>
                <a:lnTo>
                  <a:pt x="2901244" y="338666"/>
                </a:lnTo>
                <a:cubicBezTo>
                  <a:pt x="2848522" y="349765"/>
                  <a:pt x="2796536" y="364914"/>
                  <a:pt x="2743200" y="372533"/>
                </a:cubicBezTo>
                <a:cubicBezTo>
                  <a:pt x="2690518" y="380059"/>
                  <a:pt x="2637647" y="386362"/>
                  <a:pt x="2585155" y="395111"/>
                </a:cubicBezTo>
                <a:cubicBezTo>
                  <a:pt x="2562577" y="398874"/>
                  <a:pt x="2540081" y="403163"/>
                  <a:pt x="2517422" y="406400"/>
                </a:cubicBezTo>
                <a:cubicBezTo>
                  <a:pt x="2444569" y="416807"/>
                  <a:pt x="2426729" y="415507"/>
                  <a:pt x="2359378" y="428977"/>
                </a:cubicBezTo>
                <a:cubicBezTo>
                  <a:pt x="2344164" y="432020"/>
                  <a:pt x="2329368" y="436900"/>
                  <a:pt x="2314222" y="440266"/>
                </a:cubicBezTo>
                <a:cubicBezTo>
                  <a:pt x="2295492" y="444428"/>
                  <a:pt x="2276392" y="446901"/>
                  <a:pt x="2257778" y="451555"/>
                </a:cubicBezTo>
                <a:cubicBezTo>
                  <a:pt x="2191338" y="468165"/>
                  <a:pt x="2256535" y="464575"/>
                  <a:pt x="2156178" y="474133"/>
                </a:cubicBezTo>
                <a:cubicBezTo>
                  <a:pt x="2099863" y="479496"/>
                  <a:pt x="2043219" y="480724"/>
                  <a:pt x="1986844" y="485422"/>
                </a:cubicBezTo>
                <a:cubicBezTo>
                  <a:pt x="1774599" y="503109"/>
                  <a:pt x="1993132" y="498997"/>
                  <a:pt x="1648178" y="519288"/>
                </a:cubicBezTo>
                <a:lnTo>
                  <a:pt x="1456266" y="530577"/>
                </a:lnTo>
                <a:cubicBezTo>
                  <a:pt x="1370031" y="544950"/>
                  <a:pt x="1333846" y="553155"/>
                  <a:pt x="1230489" y="553155"/>
                </a:cubicBezTo>
                <a:cubicBezTo>
                  <a:pt x="952004" y="553155"/>
                  <a:pt x="673570" y="545629"/>
                  <a:pt x="395111" y="541866"/>
                </a:cubicBezTo>
                <a:cubicBezTo>
                  <a:pt x="380059" y="538103"/>
                  <a:pt x="364816" y="535035"/>
                  <a:pt x="349955" y="530577"/>
                </a:cubicBezTo>
                <a:cubicBezTo>
                  <a:pt x="327160" y="523739"/>
                  <a:pt x="305310" y="513772"/>
                  <a:pt x="282222" y="508000"/>
                </a:cubicBezTo>
                <a:cubicBezTo>
                  <a:pt x="252118" y="500474"/>
                  <a:pt x="221349" y="495235"/>
                  <a:pt x="191911" y="485422"/>
                </a:cubicBezTo>
                <a:lnTo>
                  <a:pt x="124178" y="462844"/>
                </a:lnTo>
                <a:cubicBezTo>
                  <a:pt x="112889" y="459081"/>
                  <a:pt x="101855" y="454441"/>
                  <a:pt x="90311" y="451555"/>
                </a:cubicBezTo>
                <a:lnTo>
                  <a:pt x="45155" y="440266"/>
                </a:lnTo>
                <a:cubicBezTo>
                  <a:pt x="52681" y="425214"/>
                  <a:pt x="57952" y="408805"/>
                  <a:pt x="67733" y="395111"/>
                </a:cubicBezTo>
                <a:cubicBezTo>
                  <a:pt x="77013" y="382120"/>
                  <a:pt x="116746" y="356195"/>
                  <a:pt x="101600" y="361244"/>
                </a:cubicBezTo>
                <a:cubicBezTo>
                  <a:pt x="75857" y="369825"/>
                  <a:pt x="33866" y="406400"/>
                  <a:pt x="33866" y="406400"/>
                </a:cubicBezTo>
                <a:cubicBezTo>
                  <a:pt x="22451" y="423523"/>
                  <a:pt x="0" y="450764"/>
                  <a:pt x="0" y="474133"/>
                </a:cubicBezTo>
                <a:cubicBezTo>
                  <a:pt x="0" y="486033"/>
                  <a:pt x="5967" y="497357"/>
                  <a:pt x="11289" y="508000"/>
                </a:cubicBezTo>
                <a:cubicBezTo>
                  <a:pt x="17356" y="520135"/>
                  <a:pt x="23656" y="532932"/>
                  <a:pt x="33866" y="541866"/>
                </a:cubicBezTo>
                <a:cubicBezTo>
                  <a:pt x="54287" y="559735"/>
                  <a:pt x="101600" y="587022"/>
                  <a:pt x="101600" y="587022"/>
                </a:cubicBezTo>
                <a:cubicBezTo>
                  <a:pt x="114079" y="624458"/>
                  <a:pt x="100990" y="620888"/>
                  <a:pt x="124178" y="620888"/>
                </a:cubicBezTo>
              </a:path>
            </a:pathLst>
          </a:cu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>
              <a:ln>
                <a:solidFill>
                  <a:srgbClr val="0066FF"/>
                </a:solidFill>
              </a:ln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939316" y="4800193"/>
            <a:ext cx="1704622" cy="36124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Lookup </a:t>
            </a:r>
            <a:r>
              <a:rPr lang="en-US" sz="1600" i="1" dirty="0" smtClean="0">
                <a:solidFill>
                  <a:srgbClr val="FFFFFF"/>
                </a:solidFill>
              </a:rPr>
              <a:t>value</a:t>
            </a:r>
            <a:endParaRPr lang="en-CA" sz="1600" i="1" dirty="0" smtClean="0">
              <a:solidFill>
                <a:srgbClr val="FFFFFF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5576711" y="4999184"/>
            <a:ext cx="1433689" cy="399601"/>
          </a:xfrm>
          <a:custGeom>
            <a:avLst/>
            <a:gdLst>
              <a:gd name="connsiteX0" fmla="*/ 1433689 w 1433689"/>
              <a:gd name="connsiteY0" fmla="*/ 35660 h 399601"/>
              <a:gd name="connsiteX1" fmla="*/ 1343378 w 1433689"/>
              <a:gd name="connsiteY1" fmla="*/ 24372 h 399601"/>
              <a:gd name="connsiteX2" fmla="*/ 1298222 w 1433689"/>
              <a:gd name="connsiteY2" fmla="*/ 13083 h 399601"/>
              <a:gd name="connsiteX3" fmla="*/ 812800 w 1433689"/>
              <a:gd name="connsiteY3" fmla="*/ 1794 h 399601"/>
              <a:gd name="connsiteX4" fmla="*/ 406400 w 1433689"/>
              <a:gd name="connsiteY4" fmla="*/ 13083 h 399601"/>
              <a:gd name="connsiteX5" fmla="*/ 361245 w 1433689"/>
              <a:gd name="connsiteY5" fmla="*/ 80816 h 399601"/>
              <a:gd name="connsiteX6" fmla="*/ 316089 w 1433689"/>
              <a:gd name="connsiteY6" fmla="*/ 148549 h 399601"/>
              <a:gd name="connsiteX7" fmla="*/ 248356 w 1433689"/>
              <a:gd name="connsiteY7" fmla="*/ 204994 h 399601"/>
              <a:gd name="connsiteX8" fmla="*/ 180622 w 1433689"/>
              <a:gd name="connsiteY8" fmla="*/ 250149 h 399601"/>
              <a:gd name="connsiteX9" fmla="*/ 146756 w 1433689"/>
              <a:gd name="connsiteY9" fmla="*/ 272727 h 399601"/>
              <a:gd name="connsiteX10" fmla="*/ 79022 w 1433689"/>
              <a:gd name="connsiteY10" fmla="*/ 295305 h 399601"/>
              <a:gd name="connsiteX11" fmla="*/ 33867 w 1433689"/>
              <a:gd name="connsiteY11" fmla="*/ 272727 h 399601"/>
              <a:gd name="connsiteX12" fmla="*/ 22578 w 1433689"/>
              <a:gd name="connsiteY12" fmla="*/ 238860 h 399601"/>
              <a:gd name="connsiteX13" fmla="*/ 0 w 1433689"/>
              <a:gd name="connsiteY13" fmla="*/ 306594 h 399601"/>
              <a:gd name="connsiteX14" fmla="*/ 11289 w 1433689"/>
              <a:gd name="connsiteY14" fmla="*/ 374327 h 399601"/>
              <a:gd name="connsiteX15" fmla="*/ 45156 w 1433689"/>
              <a:gd name="connsiteY15" fmla="*/ 396905 h 399601"/>
              <a:gd name="connsiteX16" fmla="*/ 191911 w 1433689"/>
              <a:gd name="connsiteY16" fmla="*/ 396905 h 3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33689" h="399601">
                <a:moveTo>
                  <a:pt x="1433689" y="35660"/>
                </a:moveTo>
                <a:cubicBezTo>
                  <a:pt x="1403585" y="31897"/>
                  <a:pt x="1373303" y="29359"/>
                  <a:pt x="1343378" y="24372"/>
                </a:cubicBezTo>
                <a:cubicBezTo>
                  <a:pt x="1328074" y="21821"/>
                  <a:pt x="1313723" y="13743"/>
                  <a:pt x="1298222" y="13083"/>
                </a:cubicBezTo>
                <a:cubicBezTo>
                  <a:pt x="1136517" y="6202"/>
                  <a:pt x="974607" y="5557"/>
                  <a:pt x="812800" y="1794"/>
                </a:cubicBezTo>
                <a:cubicBezTo>
                  <a:pt x="677333" y="5557"/>
                  <a:pt x="539890" y="-10278"/>
                  <a:pt x="406400" y="13083"/>
                </a:cubicBezTo>
                <a:cubicBezTo>
                  <a:pt x="379671" y="17761"/>
                  <a:pt x="376297" y="58238"/>
                  <a:pt x="361245" y="80816"/>
                </a:cubicBezTo>
                <a:cubicBezTo>
                  <a:pt x="361244" y="80817"/>
                  <a:pt x="316091" y="148548"/>
                  <a:pt x="316089" y="148549"/>
                </a:cubicBezTo>
                <a:cubicBezTo>
                  <a:pt x="195058" y="229236"/>
                  <a:pt x="378749" y="103577"/>
                  <a:pt x="248356" y="204994"/>
                </a:cubicBezTo>
                <a:cubicBezTo>
                  <a:pt x="226937" y="221653"/>
                  <a:pt x="203200" y="235097"/>
                  <a:pt x="180622" y="250149"/>
                </a:cubicBezTo>
                <a:cubicBezTo>
                  <a:pt x="169333" y="257675"/>
                  <a:pt x="159627" y="268437"/>
                  <a:pt x="146756" y="272727"/>
                </a:cubicBezTo>
                <a:lnTo>
                  <a:pt x="79022" y="295305"/>
                </a:lnTo>
                <a:cubicBezTo>
                  <a:pt x="63970" y="287779"/>
                  <a:pt x="45766" y="284627"/>
                  <a:pt x="33867" y="272727"/>
                </a:cubicBezTo>
                <a:cubicBezTo>
                  <a:pt x="25453" y="264313"/>
                  <a:pt x="30992" y="230446"/>
                  <a:pt x="22578" y="238860"/>
                </a:cubicBezTo>
                <a:cubicBezTo>
                  <a:pt x="5749" y="255689"/>
                  <a:pt x="0" y="306594"/>
                  <a:pt x="0" y="306594"/>
                </a:cubicBezTo>
                <a:cubicBezTo>
                  <a:pt x="3763" y="329172"/>
                  <a:pt x="1053" y="353854"/>
                  <a:pt x="11289" y="374327"/>
                </a:cubicBezTo>
                <a:cubicBezTo>
                  <a:pt x="17357" y="386462"/>
                  <a:pt x="31693" y="395222"/>
                  <a:pt x="45156" y="396905"/>
                </a:cubicBezTo>
                <a:cubicBezTo>
                  <a:pt x="93697" y="402973"/>
                  <a:pt x="142993" y="396905"/>
                  <a:pt x="191911" y="396905"/>
                </a:cubicBezTo>
              </a:path>
            </a:pathLst>
          </a:cu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073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Real Life: Other Cases Of Looking Values Using A Key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Workers: using the Social Insurance Number (key) to find additional information about the person (data value).</a:t>
            </a:r>
          </a:p>
          <a:p>
            <a:r>
              <a:rPr lang="en-US" dirty="0" smtClean="0"/>
              <a:t>Students: </a:t>
            </a:r>
            <a:r>
              <a:rPr lang="en-US" dirty="0"/>
              <a:t>using the </a:t>
            </a:r>
            <a:r>
              <a:rPr lang="en-US" dirty="0" smtClean="0"/>
              <a:t>student identification number </a:t>
            </a:r>
            <a:r>
              <a:rPr lang="en-US" dirty="0"/>
              <a:t>(key) to find </a:t>
            </a:r>
            <a:r>
              <a:rPr lang="en-US" dirty="0" smtClean="0"/>
              <a:t>student information such as: courses, grades, contact information… (data values).</a:t>
            </a:r>
          </a:p>
          <a:p>
            <a:r>
              <a:rPr lang="en-US" dirty="0" smtClean="0"/>
              <a:t>ISBN: the unique identifier for a book (key) to find details about the book such as: title, author, publisher… (data values).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084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Dictionaries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lists, strings and arrays, a dictionary is a composite type that can be decomposed into multiple parts.</a:t>
            </a:r>
          </a:p>
          <a:p>
            <a:r>
              <a:rPr lang="en-US" dirty="0" smtClean="0"/>
              <a:t>The curly braces specifies a dictionary.</a:t>
            </a:r>
          </a:p>
          <a:p>
            <a:r>
              <a:rPr lang="en-US" dirty="0" smtClean="0"/>
              <a:t>Each element needs a pair 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Key : data 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Key</a:t>
            </a:r>
            <a:r>
              <a:rPr lang="en-US" dirty="0" smtClean="0"/>
              <a:t>: an integer that uniquely identifies the element (don’t try to repeat keys).</a:t>
            </a:r>
            <a:endParaRPr lang="en-US" dirty="0"/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Data</a:t>
            </a:r>
            <a:r>
              <a:rPr lang="en-US" dirty="0" smtClean="0"/>
              <a:t>: the information that is stored for the element.</a:t>
            </a: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latin typeface="Consolas" panose="020B0609020204030204" pitchFamily="49" charset="0"/>
              </a:rPr>
              <a:t>111:</a:t>
            </a:r>
            <a:r>
              <a:rPr lang="en-US" dirty="0" smtClean="0">
                <a:latin typeface="Consolas" panose="020B0609020204030204" pitchFamily="49" charset="0"/>
              </a:rPr>
              <a:t> Jim Tam, undeclared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111</a:t>
            </a:r>
            <a:r>
              <a:rPr lang="en-US" dirty="0" smtClean="0">
                <a:cs typeface="Calibri" panose="020F0502020204030204" pitchFamily="34" charset="0"/>
              </a:rPr>
              <a:t>: the lookup key (in this case the student identification number)</a:t>
            </a:r>
          </a:p>
          <a:p>
            <a:pPr lvl="2"/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Jim Tam,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undeclared</a:t>
            </a:r>
            <a:r>
              <a:rPr lang="en-US" dirty="0" smtClean="0">
                <a:cs typeface="Calibri" panose="020F0502020204030204" pitchFamily="34" charset="0"/>
              </a:rPr>
              <a:t>: </a:t>
            </a:r>
            <a:r>
              <a:rPr lang="en-US" dirty="0">
                <a:cs typeface="Calibri" panose="020F0502020204030204" pitchFamily="34" charset="0"/>
              </a:rPr>
              <a:t>the </a:t>
            </a:r>
            <a:r>
              <a:rPr lang="en-US" dirty="0" smtClean="0">
                <a:cs typeface="Calibri" panose="020F0502020204030204" pitchFamily="34" charset="0"/>
              </a:rPr>
              <a:t>data value for the element (in this case it’s the information about the student).</a:t>
            </a:r>
            <a:endParaRPr lang="en-US" dirty="0" smtClean="0"/>
          </a:p>
          <a:p>
            <a:r>
              <a:rPr lang="en-US" dirty="0" smtClean="0"/>
              <a:t>Individual elements are accessed via key </a:t>
            </a:r>
            <a:r>
              <a:rPr lang="en-US" b="1" dirty="0" smtClean="0">
                <a:solidFill>
                  <a:srgbClr val="FF0000"/>
                </a:solidFill>
              </a:rPr>
              <a:t>not as a index</a:t>
            </a:r>
            <a:r>
              <a:rPr lang="en-US" b="1" dirty="0" smtClean="0"/>
              <a:t> </a:t>
            </a:r>
            <a:r>
              <a:rPr lang="en-US" dirty="0" smtClean="0"/>
              <a:t>from zero to (size-1).</a:t>
            </a:r>
          </a:p>
        </p:txBody>
      </p:sp>
    </p:spTree>
    <p:extLst>
      <p:ext uri="{BB962C8B-B14F-4D97-AF65-F5344CB8AC3E}">
        <p14:creationId xmlns:p14="http://schemas.microsoft.com/office/powerpoint/2010/main" val="3485878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Dictionary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Format: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dictionary name</a:t>
            </a:r>
            <a:r>
              <a:rPr lang="en-US" dirty="0" smtClean="0">
                <a:latin typeface="Consolas" panose="020B0609020204030204" pitchFamily="49" charset="0"/>
              </a:rPr>
              <a:t>&gt;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{&lt;</a:t>
            </a:r>
            <a:r>
              <a:rPr lang="en-US" i="1" dirty="0" smtClean="0">
                <a:latin typeface="Consolas" panose="020B0609020204030204" pitchFamily="49" charset="0"/>
              </a:rPr>
              <a:t>key1&gt;</a:t>
            </a:r>
            <a:r>
              <a:rPr lang="en-US" dirty="0" smtClean="0">
                <a:latin typeface="Consolas" panose="020B0609020204030204" pitchFamily="49" charset="0"/>
              </a:rPr>
              <a:t>:&lt;</a:t>
            </a:r>
            <a:r>
              <a:rPr lang="en-US" i="1" dirty="0" smtClean="0">
                <a:latin typeface="Consolas" panose="020B0609020204030204" pitchFamily="49" charset="0"/>
              </a:rPr>
              <a:t>value1</a:t>
            </a:r>
            <a:r>
              <a:rPr lang="en-US" dirty="0" smtClean="0">
                <a:latin typeface="Consolas" panose="020B0609020204030204" pitchFamily="49" charset="0"/>
              </a:rPr>
              <a:t>&gt;, 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key2&gt;</a:t>
            </a:r>
            <a:r>
              <a:rPr lang="en-US" dirty="0" smtClean="0">
                <a:latin typeface="Consolas" panose="020B0609020204030204" pitchFamily="49" charset="0"/>
              </a:rPr>
              <a:t>:&lt;</a:t>
            </a:r>
            <a:r>
              <a:rPr lang="en-US" i="1" dirty="0" smtClean="0">
                <a:latin typeface="Consolas" panose="020B0609020204030204" pitchFamily="49" charset="0"/>
              </a:rPr>
              <a:t>value2</a:t>
            </a:r>
            <a:r>
              <a:rPr lang="en-US" dirty="0" smtClean="0">
                <a:latin typeface="Consolas" panose="020B0609020204030204" pitchFamily="49" charset="0"/>
              </a:rPr>
              <a:t>&gt;,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key3&gt;</a:t>
            </a:r>
            <a:r>
              <a:rPr lang="en-US" dirty="0" smtClean="0">
                <a:latin typeface="Consolas" panose="020B0609020204030204" pitchFamily="49" charset="0"/>
              </a:rPr>
              <a:t>:&lt;</a:t>
            </a:r>
            <a:r>
              <a:rPr lang="en-US" i="1" dirty="0" smtClean="0">
                <a:latin typeface="Consolas" panose="020B0609020204030204" pitchFamily="49" charset="0"/>
              </a:rPr>
              <a:t>value3</a:t>
            </a:r>
            <a:r>
              <a:rPr lang="en-US" dirty="0" smtClean="0">
                <a:latin typeface="Consolas" panose="020B0609020204030204" pitchFamily="49" charset="0"/>
              </a:rPr>
              <a:t>&gt;,...</a:t>
            </a:r>
            <a:r>
              <a:rPr lang="en-US" dirty="0">
                <a:latin typeface="Consolas" panose="020B0609020204030204" pitchFamily="49" charset="0"/>
              </a:rPr>
              <a:t> &lt;</a:t>
            </a:r>
            <a:r>
              <a:rPr lang="en-US" i="1" dirty="0" smtClean="0">
                <a:latin typeface="Consolas" panose="020B0609020204030204" pitchFamily="49" charset="0"/>
              </a:rPr>
              <a:t>key</a:t>
            </a:r>
            <a:r>
              <a:rPr lang="en-US" i="1" baseline="30000" dirty="0" smtClean="0">
                <a:latin typeface="Consolas" panose="020B0609020204030204" pitchFamily="49" charset="0"/>
              </a:rPr>
              <a:t>n</a:t>
            </a:r>
            <a:r>
              <a:rPr lang="en-US" i="1" dirty="0" smtClean="0">
                <a:latin typeface="Consolas" panose="020B0609020204030204" pitchFamily="49" charset="0"/>
              </a:rPr>
              <a:t>&gt;</a:t>
            </a:r>
            <a:r>
              <a:rPr lang="en-US" dirty="0" smtClean="0">
                <a:latin typeface="Consolas" panose="020B0609020204030204" pitchFamily="49" charset="0"/>
              </a:rPr>
              <a:t>:&lt;</a:t>
            </a:r>
            <a:r>
              <a:rPr lang="en-US" i="1" dirty="0" err="1" smtClean="0">
                <a:latin typeface="Consolas" panose="020B0609020204030204" pitchFamily="49" charset="0"/>
              </a:rPr>
              <a:t>value</a:t>
            </a:r>
            <a:r>
              <a:rPr lang="en-US" i="1" baseline="30000" dirty="0" err="1">
                <a:latin typeface="Consolas" panose="020B0609020204030204" pitchFamily="49" charset="0"/>
              </a:rPr>
              <a:t>n</a:t>
            </a:r>
            <a:r>
              <a:rPr lang="en-US" dirty="0" smtClean="0">
                <a:latin typeface="Consolas" panose="020B0609020204030204" pitchFamily="49" charset="0"/>
              </a:rPr>
              <a:t>&gt;}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b="1" dirty="0" smtClean="0"/>
              <a:t>Example: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students = {111:"James </a:t>
            </a:r>
            <a:r>
              <a:rPr lang="en-US" dirty="0" err="1">
                <a:latin typeface="Consolas" panose="020B0609020204030204" pitchFamily="49" charset="0"/>
              </a:rPr>
              <a:t>Tam,business,computer</a:t>
            </a:r>
            <a:r>
              <a:rPr lang="en-US" dirty="0">
                <a:latin typeface="Consolas" panose="020B0609020204030204" pitchFamily="49" charset="0"/>
              </a:rPr>
              <a:t> science",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250:"Jim Tam(Ace </a:t>
            </a:r>
            <a:r>
              <a:rPr lang="en-US" dirty="0" err="1">
                <a:latin typeface="Consolas" panose="020B0609020204030204" pitchFamily="49" charset="0"/>
              </a:rPr>
              <a:t>student,undeclared</a:t>
            </a:r>
            <a:r>
              <a:rPr lang="en-US" dirty="0">
                <a:latin typeface="Consolas" panose="020B0609020204030204" pitchFamily="49" charset="0"/>
              </a:rPr>
              <a:t>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117:"Scott </a:t>
            </a:r>
            <a:r>
              <a:rPr lang="en-US" dirty="0" err="1">
                <a:latin typeface="Consolas" panose="020B0609020204030204" pitchFamily="49" charset="0"/>
              </a:rPr>
              <a:t>Bruce,business</a:t>
            </a:r>
            <a:r>
              <a:rPr lang="en-US" dirty="0">
                <a:latin typeface="Consolas" panose="020B0609020204030204" pitchFamily="49" charset="0"/>
              </a:rPr>
              <a:t>"}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aDictionary</a:t>
            </a:r>
            <a:r>
              <a:rPr lang="en-US" dirty="0" smtClean="0">
                <a:latin typeface="Consolas" panose="020B0609020204030204" pitchFamily="49" charset="0"/>
              </a:rPr>
              <a:t> = {}  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#A reference to an empty dictionary</a:t>
            </a:r>
          </a:p>
          <a:p>
            <a:pPr marL="452437" lvl="2" indent="0">
              <a:buNone/>
            </a:pPr>
            <a:endParaRPr lang="en-US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27037" indent="-342900"/>
            <a:r>
              <a:rPr lang="en-US" dirty="0" smtClean="0">
                <a:cs typeface="Calibri" panose="020F0502020204030204" pitchFamily="34" charset="0"/>
              </a:rPr>
              <a:t>Important details:</a:t>
            </a:r>
          </a:p>
          <a:p>
            <a:pPr marL="450850" lvl="1" indent="-187325"/>
            <a:r>
              <a:rPr lang="en-US" dirty="0" smtClean="0">
                <a:cs typeface="Calibri" panose="020F0502020204030204" pitchFamily="34" charset="0"/>
              </a:rPr>
              <a:t>Key: needs to be </a:t>
            </a:r>
            <a:r>
              <a:rPr lang="en-US" dirty="0" smtClean="0">
                <a:cs typeface="Calibri" panose="020F0502020204030204" pitchFamily="34" charset="0"/>
              </a:rPr>
              <a:t>one: integer, bool, string, float – avoid the latter even though it meets syntax requirements because of precision issues).</a:t>
            </a:r>
            <a:endParaRPr lang="en-US" dirty="0" smtClean="0">
              <a:cs typeface="Calibri" panose="020F0502020204030204" pitchFamily="34" charset="0"/>
            </a:endParaRPr>
          </a:p>
          <a:p>
            <a:pPr marL="639762" lvl="2" indent="-187325"/>
            <a:r>
              <a:rPr lang="en-US" dirty="0" smtClean="0">
                <a:cs typeface="Calibri" panose="020F0502020204030204" pitchFamily="34" charset="0"/>
              </a:rPr>
              <a:t>Keys must be unique, repeating a key overwrites the previous value.</a:t>
            </a:r>
          </a:p>
          <a:p>
            <a:pPr marL="450850" lvl="1" indent="-187325"/>
            <a:r>
              <a:rPr lang="en-US" dirty="0" smtClean="0">
                <a:cs typeface="Calibri" panose="020F0502020204030204" pitchFamily="34" charset="0"/>
              </a:rPr>
              <a:t>Values aren</a:t>
            </a:r>
            <a:r>
              <a:rPr lang="en-US" dirty="0" smtClean="0">
                <a:cs typeface="Calibri" panose="020F0502020204030204" pitchFamily="34" charset="0"/>
              </a:rPr>
              <a:t>’t limited.</a:t>
            </a:r>
            <a:endParaRPr lang="en-US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11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Dictionary Elements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element</a:t>
            </a:r>
          </a:p>
          <a:p>
            <a:pPr lvl="1"/>
            <a:r>
              <a:rPr lang="en-US" b="1" dirty="0" smtClean="0"/>
              <a:t>Format:</a:t>
            </a: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dictionary</a:t>
            </a:r>
            <a:r>
              <a:rPr lang="en-US" dirty="0" smtClean="0">
                <a:latin typeface="Consolas" panose="020B0609020204030204" pitchFamily="49" charset="0"/>
              </a:rPr>
              <a:t>&gt;[&lt;</a:t>
            </a:r>
            <a:r>
              <a:rPr lang="en-US" i="1" dirty="0" smtClean="0">
                <a:latin typeface="Consolas" panose="020B0609020204030204" pitchFamily="49" charset="0"/>
              </a:rPr>
              <a:t>key</a:t>
            </a:r>
            <a:r>
              <a:rPr lang="en-US" dirty="0" smtClean="0">
                <a:latin typeface="Consolas" panose="020B0609020204030204" pitchFamily="49" charset="0"/>
              </a:rPr>
              <a:t>&gt;]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Example:</a:t>
            </a:r>
          </a:p>
          <a:p>
            <a:pPr marL="628650" lvl="3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print(students[</a:t>
            </a:r>
            <a:r>
              <a:rPr lang="en-US" sz="1600" dirty="0" err="1" smtClean="0">
                <a:latin typeface="Consolas" panose="020B0609020204030204" pitchFamily="49" charset="0"/>
              </a:rPr>
              <a:t>studentID</a:t>
            </a:r>
            <a:r>
              <a:rPr lang="en-US" sz="1600" dirty="0">
                <a:latin typeface="Consolas" panose="020B0609020204030204" pitchFamily="49" charset="0"/>
              </a:rPr>
              <a:t>])</a:t>
            </a:r>
            <a:endParaRPr lang="en-US" sz="1600" dirty="0" smtClean="0">
              <a:latin typeface="Consolas" panose="020B0609020204030204" pitchFamily="49" charset="0"/>
            </a:endParaRPr>
          </a:p>
          <a:p>
            <a:endParaRPr lang="en-US" dirty="0"/>
          </a:p>
          <a:p>
            <a:r>
              <a:rPr lang="en-US" dirty="0" smtClean="0"/>
              <a:t>All elements</a:t>
            </a:r>
          </a:p>
          <a:p>
            <a:pPr lvl="1"/>
            <a:r>
              <a:rPr lang="en-US" b="1" dirty="0"/>
              <a:t>Format:</a:t>
            </a:r>
          </a:p>
          <a:p>
            <a:pPr marL="628650" lvl="3" indent="0">
              <a:buNone/>
            </a:pPr>
            <a:r>
              <a:rPr lang="nl-NL" dirty="0">
                <a:latin typeface="Consolas" panose="020B0609020204030204" pitchFamily="49" charset="0"/>
              </a:rPr>
              <a:t>for </a:t>
            </a:r>
            <a:r>
              <a:rPr lang="nl-NL" i="1" dirty="0" smtClean="0">
                <a:latin typeface="Consolas" panose="020B0609020204030204" pitchFamily="49" charset="0"/>
              </a:rPr>
              <a:t>&lt;key&gt;</a:t>
            </a:r>
            <a:r>
              <a:rPr lang="nl-NL" dirty="0" smtClean="0">
                <a:latin typeface="Consolas" panose="020B0609020204030204" pitchFamily="49" charset="0"/>
              </a:rPr>
              <a:t> </a:t>
            </a:r>
            <a:r>
              <a:rPr lang="nl-NL" dirty="0">
                <a:latin typeface="Consolas" panose="020B0609020204030204" pitchFamily="49" charset="0"/>
              </a:rPr>
              <a:t>in </a:t>
            </a:r>
            <a:r>
              <a:rPr lang="nl-NL" dirty="0" smtClean="0">
                <a:latin typeface="Consolas" panose="020B0609020204030204" pitchFamily="49" charset="0"/>
              </a:rPr>
              <a:t>&lt;</a:t>
            </a:r>
            <a:r>
              <a:rPr lang="nl-NL" i="1" dirty="0" smtClean="0">
                <a:latin typeface="Consolas" panose="020B0609020204030204" pitchFamily="49" charset="0"/>
              </a:rPr>
              <a:t>dictionary</a:t>
            </a:r>
            <a:r>
              <a:rPr lang="nl-NL" dirty="0" smtClean="0">
                <a:latin typeface="Consolas" panose="020B0609020204030204" pitchFamily="49" charset="0"/>
              </a:rPr>
              <a:t>&gt;:</a:t>
            </a:r>
            <a:endParaRPr lang="nl-NL" dirty="0">
              <a:latin typeface="Consolas" panose="020B0609020204030204" pitchFamily="49" charset="0"/>
            </a:endParaRPr>
          </a:p>
          <a:p>
            <a:pPr marL="628650" lvl="3" indent="0">
              <a:buNone/>
            </a:pPr>
            <a:r>
              <a:rPr lang="nl-NL" dirty="0" smtClean="0">
                <a:latin typeface="Consolas" panose="020B0609020204030204" pitchFamily="49" charset="0"/>
              </a:rPr>
              <a:t>    students[</a:t>
            </a:r>
            <a:r>
              <a:rPr lang="nl-NL" i="1" dirty="0">
                <a:latin typeface="Consolas" panose="020B0609020204030204" pitchFamily="49" charset="0"/>
              </a:rPr>
              <a:t>&lt;key</a:t>
            </a:r>
            <a:r>
              <a:rPr lang="nl-NL" i="1" dirty="0" smtClean="0">
                <a:latin typeface="Consolas" panose="020B0609020204030204" pitchFamily="49" charset="0"/>
              </a:rPr>
              <a:t>&gt;</a:t>
            </a:r>
            <a:r>
              <a:rPr lang="nl-NL" dirty="0" smtClean="0">
                <a:latin typeface="Consolas" panose="020B0609020204030204" pitchFamily="49" charset="0"/>
              </a:rPr>
              <a:t>]</a:t>
            </a:r>
            <a:endParaRPr lang="en-CA" b="1" dirty="0"/>
          </a:p>
          <a:p>
            <a:pPr lvl="1"/>
            <a:r>
              <a:rPr lang="en-US" b="1" dirty="0" smtClean="0"/>
              <a:t>Example</a:t>
            </a:r>
            <a:r>
              <a:rPr lang="en-US" b="1" dirty="0"/>
              <a:t>:</a:t>
            </a:r>
          </a:p>
          <a:p>
            <a:pPr marL="628650" lvl="3" indent="0">
              <a:buNone/>
            </a:pPr>
            <a:r>
              <a:rPr lang="nl-NL" dirty="0">
                <a:latin typeface="Consolas" panose="020B0609020204030204" pitchFamily="49" charset="0"/>
              </a:rPr>
              <a:t>for aStudentID in students:</a:t>
            </a:r>
          </a:p>
          <a:p>
            <a:pPr marL="628650" lvl="3" indent="0">
              <a:buNone/>
            </a:pPr>
            <a:r>
              <a:rPr lang="nl-NL" dirty="0">
                <a:latin typeface="Consolas" panose="020B0609020204030204" pitchFamily="49" charset="0"/>
              </a:rPr>
              <a:t>    </a:t>
            </a:r>
            <a:r>
              <a:rPr lang="nl-NL" dirty="0" smtClean="0">
                <a:latin typeface="Consolas" panose="020B0609020204030204" pitchFamily="49" charset="0"/>
              </a:rPr>
              <a:t>print(aStudentID,students[aStudentID])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887013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Dictionary Basics: Complete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complete online example</a:t>
            </a:r>
            <a:r>
              <a:rPr lang="en-US" b="1" dirty="0"/>
              <a:t>: </a:t>
            </a:r>
            <a:r>
              <a:rPr lang="en-US" dirty="0">
                <a:latin typeface="Consolas" panose="020B0609020204030204" pitchFamily="49" charset="0"/>
              </a:rPr>
              <a:t>1dictonary_basics.py</a:t>
            </a:r>
            <a:endParaRPr lang="en-US" dirty="0" smtClean="0">
              <a:latin typeface="Consolas" panose="020B0609020204030204" pitchFamily="49" charset="0"/>
            </a:endParaRPr>
          </a:p>
          <a:p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students = {111:"James </a:t>
            </a:r>
            <a:r>
              <a:rPr lang="en-US" dirty="0" err="1">
                <a:latin typeface="Consolas" panose="020B0609020204030204" pitchFamily="49" charset="0"/>
              </a:rPr>
              <a:t>Tam,business,computer</a:t>
            </a:r>
            <a:r>
              <a:rPr lang="en-US" dirty="0">
                <a:latin typeface="Consolas" panose="020B0609020204030204" pitchFamily="49" charset="0"/>
              </a:rPr>
              <a:t> science",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250:"Jim Tam(Ace </a:t>
            </a:r>
            <a:r>
              <a:rPr lang="en-US" dirty="0" err="1">
                <a:latin typeface="Consolas" panose="020B0609020204030204" pitchFamily="49" charset="0"/>
              </a:rPr>
              <a:t>student,undeclared</a:t>
            </a:r>
            <a:r>
              <a:rPr lang="en-US" dirty="0">
                <a:latin typeface="Consolas" panose="020B0609020204030204" pitchFamily="49" charset="0"/>
              </a:rPr>
              <a:t>",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117:"Scott </a:t>
            </a:r>
            <a:r>
              <a:rPr lang="en-US" dirty="0" err="1" smtClean="0">
                <a:latin typeface="Consolas" panose="020B0609020204030204" pitchFamily="49" charset="0"/>
              </a:rPr>
              <a:t>Bruce,business</a:t>
            </a:r>
            <a:r>
              <a:rPr lang="en-US" dirty="0" smtClean="0">
                <a:latin typeface="Consolas" panose="020B0609020204030204" pitchFamily="49" charset="0"/>
              </a:rPr>
              <a:t>"}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studentID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111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print(students[</a:t>
            </a:r>
            <a:r>
              <a:rPr lang="en-US" dirty="0" err="1" smtClean="0">
                <a:latin typeface="Consolas" panose="020B0609020204030204" pitchFamily="49" charset="0"/>
              </a:rPr>
              <a:t>studentID</a:t>
            </a:r>
            <a:r>
              <a:rPr lang="en-US" dirty="0" smtClean="0">
                <a:latin typeface="Consolas" panose="020B0609020204030204" pitchFamily="49" charset="0"/>
              </a:rPr>
              <a:t>])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print("Number </a:t>
            </a:r>
            <a:r>
              <a:rPr lang="en-US" dirty="0">
                <a:latin typeface="Consolas" panose="020B0609020204030204" pitchFamily="49" charset="0"/>
              </a:rPr>
              <a:t>of students %d" %(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(students</a:t>
            </a:r>
            <a:r>
              <a:rPr lang="en-US" dirty="0" smtClean="0">
                <a:latin typeface="Consolas" panose="020B0609020204030204" pitchFamily="49" charset="0"/>
              </a:rPr>
              <a:t>)))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for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aStudentID</a:t>
            </a:r>
            <a:r>
              <a:rPr lang="en-US" dirty="0">
                <a:latin typeface="Consolas" panose="020B0609020204030204" pitchFamily="49" charset="0"/>
              </a:rPr>
              <a:t> in students</a:t>
            </a:r>
            <a:r>
              <a:rPr lang="en-US" dirty="0" smtClean="0">
                <a:latin typeface="Consolas" panose="020B0609020204030204" pitchFamily="49" charset="0"/>
              </a:rPr>
              <a:t>: </a:t>
            </a:r>
            <a:r>
              <a:rPr lang="en-US" b="1" dirty="0" smtClean="0">
                <a:latin typeface="Consolas" panose="020B0609020204030204" pitchFamily="49" charset="0"/>
              </a:rPr>
              <a:t>#</a:t>
            </a:r>
            <a:r>
              <a:rPr lang="en-US" b="1" dirty="0" err="1" smtClean="0">
                <a:latin typeface="Consolas" panose="020B0609020204030204" pitchFamily="49" charset="0"/>
              </a:rPr>
              <a:t>aStudentID</a:t>
            </a:r>
            <a:r>
              <a:rPr lang="en-US" b="1" dirty="0" smtClean="0">
                <a:latin typeface="Consolas" panose="020B0609020204030204" pitchFamily="49" charset="0"/>
              </a:rPr>
              <a:t>=key</a:t>
            </a:r>
            <a:endParaRPr lang="en-US" b="1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print("\</a:t>
            </a:r>
            <a:r>
              <a:rPr lang="en-US" dirty="0" err="1">
                <a:latin typeface="Consolas" panose="020B0609020204030204" pitchFamily="49" charset="0"/>
              </a:rPr>
              <a:t>t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%d</a:t>
            </a:r>
            <a:r>
              <a:rPr lang="en-US" dirty="0">
                <a:latin typeface="Consolas" panose="020B0609020204030204" pitchFamily="49" charset="0"/>
              </a:rPr>
              <a:t>: %s" %(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aStudentID</a:t>
            </a:r>
            <a:r>
              <a:rPr lang="en-US" dirty="0" err="1">
                <a:latin typeface="Consolas" panose="020B0609020204030204" pitchFamily="49" charset="0"/>
              </a:rPr>
              <a:t>,students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aStudentID</a:t>
            </a:r>
            <a:r>
              <a:rPr lang="en-US" dirty="0">
                <a:latin typeface="Consolas" panose="020B0609020204030204" pitchFamily="49" charset="0"/>
              </a:rPr>
              <a:t>]))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004711" y="5576711"/>
            <a:ext cx="5915377" cy="99765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marL="90488" lvl="2">
              <a:buNone/>
            </a:pPr>
            <a:r>
              <a:rPr lang="en-US" dirty="0" smtClean="0">
                <a:solidFill>
                  <a:srgbClr val="FFFFFF"/>
                </a:solidFill>
                <a:latin typeface="Consolas" panose="020B0609020204030204" pitchFamily="49" charset="0"/>
              </a:rPr>
              <a:t>Unless the </a:t>
            </a:r>
            <a:r>
              <a:rPr lang="en-US" dirty="0">
                <a:solidFill>
                  <a:srgbClr val="FFFFFF"/>
                </a:solidFill>
                <a:latin typeface="Consolas" panose="020B0609020204030204" pitchFamily="49" charset="0"/>
              </a:rPr>
              <a:t>keys are </a:t>
            </a:r>
            <a:r>
              <a:rPr lang="en-US" dirty="0" smtClean="0">
                <a:solidFill>
                  <a:srgbClr val="FFFFFF"/>
                </a:solidFill>
                <a:latin typeface="Consolas" panose="020B0609020204030204" pitchFamily="49" charset="0"/>
              </a:rPr>
              <a:t>a fixed ascending/descending sequence a while-loop </a:t>
            </a:r>
            <a:r>
              <a:rPr lang="en-US" dirty="0">
                <a:solidFill>
                  <a:srgbClr val="FFFFFF"/>
                </a:solidFill>
                <a:latin typeface="Consolas" panose="020B0609020204030204" pitchFamily="49" charset="0"/>
              </a:rPr>
              <a:t>can't be </a:t>
            </a:r>
            <a:r>
              <a:rPr lang="en-US" dirty="0" smtClean="0">
                <a:solidFill>
                  <a:srgbClr val="FFFFFF"/>
                </a:solidFill>
                <a:latin typeface="Consolas" panose="020B0609020204030204" pitchFamily="49" charset="0"/>
              </a:rPr>
              <a:t>used. Dictionary values are retrieved through </a:t>
            </a:r>
            <a:r>
              <a:rPr lang="en-US" dirty="0">
                <a:solidFill>
                  <a:srgbClr val="FFFFFF"/>
                </a:solidFill>
                <a:latin typeface="Consolas" panose="020B0609020204030204" pitchFamily="49" charset="0"/>
              </a:rPr>
              <a:t>the keys not through an index from zero to (size-1)</a:t>
            </a:r>
          </a:p>
        </p:txBody>
      </p:sp>
    </p:spTree>
    <p:extLst>
      <p:ext uri="{BB962C8B-B14F-4D97-AF65-F5344CB8AC3E}">
        <p14:creationId xmlns:p14="http://schemas.microsoft.com/office/powerpoint/2010/main" val="72177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Dictionary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list operations are possible with dictionaries</a:t>
            </a:r>
          </a:p>
          <a:p>
            <a:r>
              <a:rPr lang="en-US" dirty="0" smtClean="0"/>
              <a:t>Review of operations you just saw:</a:t>
            </a:r>
          </a:p>
          <a:p>
            <a:pPr lvl="1"/>
            <a:r>
              <a:rPr lang="en-US" dirty="0" smtClean="0"/>
              <a:t>Creating a new dictionary</a:t>
            </a:r>
          </a:p>
          <a:p>
            <a:pPr lvl="1"/>
            <a:r>
              <a:rPr lang="en-US" dirty="0" smtClean="0"/>
              <a:t>Access single element</a:t>
            </a:r>
          </a:p>
          <a:p>
            <a:pPr lvl="1"/>
            <a:r>
              <a:rPr lang="en-US" dirty="0" smtClean="0"/>
              <a:t>Stepping through all elements</a:t>
            </a:r>
          </a:p>
          <a:p>
            <a:pPr lvl="2"/>
            <a:r>
              <a:rPr lang="en-US" dirty="0" smtClean="0"/>
              <a:t>Getting a key for an element (</a:t>
            </a:r>
            <a:r>
              <a:rPr lang="en-US" dirty="0" smtClean="0">
                <a:solidFill>
                  <a:srgbClr val="FF0000"/>
                </a:solidFill>
              </a:rPr>
              <a:t>needed for an assignment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Changing elements (to be covered in the next </a:t>
            </a:r>
            <a:r>
              <a:rPr lang="en-US" dirty="0"/>
              <a:t>example</a:t>
            </a:r>
            <a:r>
              <a:rPr lang="en-US" dirty="0" smtClean="0"/>
              <a:t>)</a:t>
            </a:r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Add/creating </a:t>
            </a:r>
            <a:r>
              <a:rPr lang="en-US" dirty="0" smtClean="0"/>
              <a:t>new element (no such key exists).</a:t>
            </a:r>
            <a:endParaRPr lang="en-US" dirty="0"/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Update/modifying </a:t>
            </a:r>
            <a:r>
              <a:rPr lang="en-US" dirty="0" smtClean="0"/>
              <a:t>an existing element (key already exists</a:t>
            </a:r>
            <a:r>
              <a:rPr lang="en-US" dirty="0" smtClean="0"/>
              <a:t>).</a:t>
            </a:r>
            <a:endParaRPr lang="en-US" dirty="0" smtClean="0"/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Creating a dictionary dynamically via a loop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needed for an assignment</a:t>
            </a:r>
            <a:r>
              <a:rPr lang="en-US" dirty="0" smtClean="0"/>
              <a:t>).</a:t>
            </a:r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Deleting elements.</a:t>
            </a:r>
          </a:p>
          <a:p>
            <a:pPr marL="720725" lvl="1" indent="-358775">
              <a:buFont typeface="+mj-lt"/>
              <a:buAutoNum type="arabicPeriod"/>
            </a:pPr>
            <a:endParaRPr lang="en-US" dirty="0" smtClean="0"/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Checking for membership in the dictionary.</a:t>
            </a:r>
          </a:p>
          <a:p>
            <a:pPr marL="720725" lvl="1" indent="-358775">
              <a:buFont typeface="+mj-lt"/>
              <a:buAutoNum type="arabicPeriod"/>
            </a:pPr>
            <a:r>
              <a:rPr lang="en-US" dirty="0" smtClean="0"/>
              <a:t>Clearing the dictionary (</a:t>
            </a:r>
            <a:r>
              <a:rPr lang="en-US" dirty="0"/>
              <a:t>deleting the whole thing</a:t>
            </a:r>
            <a:r>
              <a:rPr lang="en-US" dirty="0" smtClean="0"/>
              <a:t>).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2417763"/>
            <a:ext cx="3619500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833" y="4816684"/>
            <a:ext cx="4748044" cy="7053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2909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Other Dictionary Operations: </a:t>
            </a:r>
            <a:r>
              <a:rPr lang="en-US" sz="2800" dirty="0"/>
              <a:t>Complete Example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</a:t>
            </a:r>
            <a:r>
              <a:rPr lang="en-US" b="1" dirty="0"/>
              <a:t>online example: </a:t>
            </a:r>
            <a:r>
              <a:rPr lang="en-US" dirty="0" smtClean="0">
                <a:latin typeface="Consolas" panose="020B0609020204030204" pitchFamily="49" charset="0"/>
              </a:rPr>
              <a:t>2creating_modifying_elements.py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scientists = {}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 = 1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size = 4</a:t>
            </a:r>
          </a:p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#3</a:t>
            </a:r>
            <a:r>
              <a:rPr lang="en-US" b="1" baseline="30000" dirty="0" smtClean="0">
                <a:latin typeface="Consolas" panose="020B0609020204030204" pitchFamily="49" charset="0"/>
              </a:rPr>
              <a:t>rd</a:t>
            </a:r>
            <a:r>
              <a:rPr lang="en-US" b="1" dirty="0" smtClean="0">
                <a:latin typeface="Consolas" panose="020B0609020204030204" pitchFamily="49" charset="0"/>
              </a:rPr>
              <a:t> operation: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Create dictionary dynamically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via a loop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while(i &lt;= size):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scientists[i] = "Scientist #" + str(i)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i = i + 1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size = size + 1</a:t>
            </a:r>
          </a:p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#1</a:t>
            </a:r>
            <a:r>
              <a:rPr lang="en-US" b="1" baseline="30000" dirty="0" smtClean="0">
                <a:latin typeface="Consolas" panose="020B0609020204030204" pitchFamily="49" charset="0"/>
              </a:rPr>
              <a:t>st</a:t>
            </a:r>
            <a:r>
              <a:rPr lang="en-US" b="1" dirty="0" smtClean="0">
                <a:latin typeface="Consolas" panose="020B0609020204030204" pitchFamily="49" charset="0"/>
              </a:rPr>
              <a:t> operation: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Add/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reate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new </a:t>
            </a:r>
            <a:r>
              <a:rPr lang="en-US" b="1" dirty="0">
                <a:latin typeface="Consolas" panose="020B0609020204030204" pitchFamily="49" charset="0"/>
              </a:rPr>
              <a:t>element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scientists[size] = "Scientist #" + str(size)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#2nd operation: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Change/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m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odify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existing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element </a:t>
            </a:r>
            <a:r>
              <a:rPr lang="en-US" dirty="0" smtClean="0">
                <a:latin typeface="Consolas" panose="020B0609020204030204" pitchFamily="49" charset="0"/>
              </a:rPr>
              <a:t>(key = 2)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scientists[2] = "James Tam"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16609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59180</TotalTime>
  <Pages>8</Pages>
  <Words>1335</Words>
  <Application>Microsoft Office PowerPoint</Application>
  <PresentationFormat>On-screen Show (4:3)</PresentationFormat>
  <Paragraphs>183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Composites, Dictionaries: Part 3 </vt:lpstr>
      <vt:lpstr>Real Life Dictionary</vt:lpstr>
      <vt:lpstr>Real Life: Other Cases Of Looking Values Using A Key</vt:lpstr>
      <vt:lpstr>Python Dictionaries</vt:lpstr>
      <vt:lpstr>Creating A Dictionary</vt:lpstr>
      <vt:lpstr>Accessing Dictionary Elements</vt:lpstr>
      <vt:lpstr>Dictionary Basics: Complete Example</vt:lpstr>
      <vt:lpstr>Other Dictionary Operations</vt:lpstr>
      <vt:lpstr>Other Dictionary Operations: Complete Example</vt:lpstr>
      <vt:lpstr>Other Dictionary Operations: Complete Example (2)</vt:lpstr>
      <vt:lpstr>Dictionary Key-Related Functions</vt:lpstr>
      <vt:lpstr>When Can Dictionaries Be Used?</vt:lpstr>
      <vt:lpstr>Why Use Dictionaries Over Lists?</vt:lpstr>
      <vt:lpstr>Implementation Of Dictionaries In Memory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dictionaries</dc:title>
  <dc:subject>Introduction to Programming for Computer Science Majors</dc:subject>
  <dc:creator>James Tam</dc:creator>
  <cp:keywords>dictionary;key-lookup</cp:keywords>
  <cp:lastModifiedBy>James Tam</cp:lastModifiedBy>
  <cp:revision>3924</cp:revision>
  <cp:lastPrinted>2014-08-25T22:49:30Z</cp:lastPrinted>
  <dcterms:created xsi:type="dcterms:W3CDTF">1995-08-18T10:27:02Z</dcterms:created>
  <dcterms:modified xsi:type="dcterms:W3CDTF">2025-10-15T07:26:00Z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