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1170" r:id="rId2"/>
    <p:sldId id="1189" r:id="rId3"/>
    <p:sldId id="1190" r:id="rId4"/>
    <p:sldId id="1192" r:id="rId5"/>
    <p:sldId id="1191" r:id="rId6"/>
    <p:sldId id="1193" r:id="rId7"/>
    <p:sldId id="1194" r:id="rId8"/>
    <p:sldId id="1195" r:id="rId9"/>
    <p:sldId id="1197" r:id="rId10"/>
    <p:sldId id="1198" r:id="rId11"/>
    <p:sldId id="1188" r:id="rId12"/>
    <p:sldId id="1084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9" autoAdjust="0"/>
    <p:restoredTop sz="95167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14" y="-67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Branching and making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1225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95350" indent="-2095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2l.ucalgary.ca/d2l/le/content/618004/viewContent/6705362/View" TargetMode="External"/><Relationship Id="rId2" Type="http://schemas.openxmlformats.org/officeDocument/2006/relationships/hyperlink" Target="https://numpy.org/instal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Composites, Arrays: </a:t>
            </a:r>
            <a:r>
              <a:rPr lang="en-US" altLang="en-US" sz="3600" dirty="0">
                <a:ea typeface="ＭＳ Ｐゴシック" panose="020B0600070205080204" pitchFamily="34" charset="-128"/>
              </a:rPr>
              <a:t>Part 3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 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This is a new composite type similar to a python list but with some </a:t>
            </a:r>
            <a:r>
              <a:rPr lang="en-US" altLang="en-US" sz="2400" smtClean="0"/>
              <a:t>unique advantages. 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 Operation: </a:t>
            </a:r>
            <a:r>
              <a:rPr lang="en-US" dirty="0" smtClean="0">
                <a:solidFill>
                  <a:srgbClr val="0066FF"/>
                </a:solidFill>
              </a:rPr>
              <a:t>Slicing</a:t>
            </a:r>
            <a:r>
              <a:rPr lang="en-US" dirty="0" smtClean="0"/>
              <a:t> Into A Copy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88622" y="1286933"/>
            <a:ext cx="3522134" cy="461715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#Python list</a:t>
            </a:r>
            <a:endParaRPr lang="en-CA" sz="16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 = [["</a:t>
            </a:r>
            <a:r>
              <a:rPr lang="en-US" sz="1600" dirty="0" err="1" smtClean="0">
                <a:latin typeface="Consolas" panose="020B0609020204030204" pitchFamily="49" charset="0"/>
              </a:rPr>
              <a:t>a","b","c","</a:t>
            </a:r>
            <a:r>
              <a:rPr lang="en-US" sz="1600" dirty="0" err="1">
                <a:latin typeface="Consolas" panose="020B0609020204030204" pitchFamily="49" charset="0"/>
              </a:rPr>
              <a:t>d</a:t>
            </a:r>
            <a:r>
              <a:rPr lang="en-US" sz="1600" dirty="0">
                <a:latin typeface="Consolas" panose="020B0609020204030204" pitchFamily="49" charset="0"/>
              </a:rPr>
              <a:t>"],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 ["</a:t>
            </a:r>
            <a:r>
              <a:rPr lang="en-US" sz="1600" dirty="0" err="1">
                <a:latin typeface="Consolas" panose="020B0609020204030204" pitchFamily="49" charset="0"/>
              </a:rPr>
              <a:t>e","f","g","h</a:t>
            </a:r>
            <a:r>
              <a:rPr lang="en-US" sz="1600" dirty="0">
                <a:latin typeface="Consolas" panose="020B0609020204030204" pitchFamily="49" charset="0"/>
              </a:rPr>
              <a:t>"],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 ["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","</a:t>
            </a:r>
            <a:r>
              <a:rPr lang="en-US" sz="1600" dirty="0" err="1">
                <a:latin typeface="Consolas" panose="020B0609020204030204" pitchFamily="49" charset="0"/>
              </a:rPr>
              <a:t>j","k","l</a:t>
            </a:r>
            <a:r>
              <a:rPr lang="en-US" sz="1600" dirty="0">
                <a:latin typeface="Consolas" panose="020B0609020204030204" pitchFamily="49" charset="0"/>
              </a:rPr>
              <a:t>"],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 ["</a:t>
            </a:r>
            <a:r>
              <a:rPr lang="en-US" sz="1600" dirty="0" err="1">
                <a:latin typeface="Consolas" panose="020B0609020204030204" pitchFamily="49" charset="0"/>
              </a:rPr>
              <a:t>m","n","p","p</a:t>
            </a:r>
            <a:r>
              <a:rPr lang="en-US" sz="1600" dirty="0">
                <a:latin typeface="Consolas" panose="020B0609020204030204" pitchFamily="49" charset="0"/>
              </a:rPr>
              <a:t>"]]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 err="1">
                <a:latin typeface="Consolas" panose="020B0609020204030204" pitchFamily="49" charset="0"/>
              </a:rPr>
              <a:t>tempList</a:t>
            </a:r>
            <a:r>
              <a:rPr lang="en-US" sz="1600" dirty="0">
                <a:latin typeface="Consolas" panose="020B0609020204030204" pitchFamily="49" charset="0"/>
              </a:rPr>
              <a:t> = []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for </a:t>
            </a:r>
            <a:r>
              <a:rPr lang="en-US" sz="1600" dirty="0" err="1">
                <a:latin typeface="Consolas" panose="020B0609020204030204" pitchFamily="49" charset="0"/>
              </a:rPr>
              <a:t>tempRow</a:t>
            </a:r>
            <a:r>
              <a:rPr lang="en-US" sz="1600" dirty="0">
                <a:latin typeface="Consolas" panose="020B0609020204030204" pitchFamily="49" charset="0"/>
              </a:rPr>
              <a:t> in 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</a:rPr>
              <a:t>3</a:t>
            </a:r>
            <a:r>
              <a:rPr lang="en-US" sz="1600" dirty="0">
                <a:latin typeface="Consolas" panose="020B0609020204030204" pitchFamily="49" charset="0"/>
              </a:rPr>
              <a:t>]: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""""Each iteration slices 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    a row: row </a:t>
            </a:r>
            <a:r>
              <a:rPr lang="en-US" sz="1600" dirty="0">
                <a:latin typeface="Consolas" panose="020B0609020204030204" pitchFamily="49" charset="0"/>
              </a:rPr>
              <a:t>index </a:t>
            </a:r>
            <a:r>
              <a:rPr lang="en-US" sz="1600" b="1" dirty="0">
                <a:latin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</a:rPr>
              <a:t>, 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    row </a:t>
            </a:r>
            <a:r>
              <a:rPr lang="en-US" sz="1600" dirty="0">
                <a:latin typeface="Consolas" panose="020B0609020204030204" pitchFamily="49" charset="0"/>
              </a:rPr>
              <a:t>index </a:t>
            </a:r>
            <a:r>
              <a:rPr lang="en-US" sz="1600" b="1" dirty="0" smtClean="0">
                <a:latin typeface="Consolas" panose="020B0609020204030204" pitchFamily="49" charset="0"/>
              </a:rPr>
              <a:t>2</a:t>
            </a:r>
            <a:r>
              <a:rPr lang="en-US" sz="1600" dirty="0" smtClean="0">
                <a:latin typeface="Consolas" panose="020B0609020204030204" pitchFamily="49" charset="0"/>
              </a:rPr>
              <a:t> sliced</a:t>
            </a:r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</a:rPr>
              <a:t>For </a:t>
            </a:r>
            <a:r>
              <a:rPr lang="en-US" sz="1600" dirty="0">
                <a:latin typeface="Consolas" panose="020B0609020204030204" pitchFamily="49" charset="0"/>
              </a:rPr>
              <a:t>that row slice off </a:t>
            </a: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elements </a:t>
            </a:r>
            <a:r>
              <a:rPr lang="en-US" sz="1600" dirty="0">
                <a:latin typeface="Consolas" panose="020B0609020204030204" pitchFamily="49" charset="0"/>
              </a:rPr>
              <a:t>at index:</a:t>
            </a:r>
            <a:r>
              <a:rPr lang="en-US" sz="1600" b="1" dirty="0">
                <a:latin typeface="Consolas" panose="020B0609020204030204" pitchFamily="49" charset="0"/>
              </a:rPr>
              <a:t>0</a:t>
            </a:r>
            <a:r>
              <a:rPr lang="en-US" sz="1600" dirty="0">
                <a:latin typeface="Consolas" panose="020B0609020204030204" pitchFamily="49" charset="0"/>
              </a:rPr>
              <a:t>,</a:t>
            </a:r>
            <a:r>
              <a:rPr lang="en-US" sz="1600" b="1" dirty="0">
                <a:latin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that </a:t>
            </a:r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 smtClean="0">
                <a:latin typeface="Consolas" panose="020B0609020204030204" pitchFamily="49" charset="0"/>
              </a:rPr>
              <a:t>    becomes </a:t>
            </a:r>
            <a:r>
              <a:rPr lang="en-US" sz="1600" dirty="0">
                <a:latin typeface="Consolas" panose="020B0609020204030204" pitchFamily="49" charset="0"/>
              </a:rPr>
              <a:t>a new row in </a:t>
            </a: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</a:t>
            </a:r>
            <a:r>
              <a:rPr lang="en-US" sz="1600" dirty="0" err="1" smtClean="0">
                <a:latin typeface="Consolas" panose="020B0609020204030204" pitchFamily="49" charset="0"/>
              </a:rPr>
              <a:t>tempList</a:t>
            </a:r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</a:rPr>
              <a:t>"""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    </a:t>
            </a:r>
            <a:r>
              <a:rPr lang="en-US" sz="1600" dirty="0" err="1" smtClean="0">
                <a:latin typeface="Consolas" panose="020B0609020204030204" pitchFamily="49" charset="0"/>
              </a:rPr>
              <a:t>tempList.append</a:t>
            </a:r>
            <a:r>
              <a:rPr lang="en-US" sz="1600" dirty="0" smtClean="0">
                <a:latin typeface="Consolas" panose="020B0609020204030204" pitchFamily="49" charset="0"/>
              </a:rPr>
              <a:t>(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</a:t>
            </a:r>
            <a:r>
              <a:rPr lang="en-US" sz="1600" dirty="0" err="1" smtClean="0">
                <a:latin typeface="Consolas" panose="020B0609020204030204" pitchFamily="49" charset="0"/>
              </a:rPr>
              <a:t>tempRow</a:t>
            </a:r>
            <a:r>
              <a:rPr lang="en-US" sz="1600" dirty="0" smtClean="0">
                <a:latin typeface="Consolas" panose="020B0609020204030204" pitchFamily="49" charset="0"/>
              </a:rPr>
              <a:t>[</a:t>
            </a: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0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2</a:t>
            </a:r>
            <a:r>
              <a:rPr lang="en-US" sz="1600" dirty="0" smtClean="0">
                <a:latin typeface="Consolas" panose="020B0609020204030204" pitchFamily="49" charset="0"/>
              </a:rPr>
              <a:t>]) 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2755" y="1286933"/>
            <a:ext cx="3522134" cy="461715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US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Numpy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array</a:t>
            </a:r>
          </a:p>
          <a:p>
            <a:r>
              <a:rPr lang="en-US" sz="1600" dirty="0" err="1">
                <a:latin typeface="Consolas" panose="020B0609020204030204" pitchFamily="49" charset="0"/>
              </a:rPr>
              <a:t>anArray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np.array</a:t>
            </a:r>
            <a:r>
              <a:rPr lang="en-US" sz="1600" dirty="0">
                <a:latin typeface="Consolas" panose="020B0609020204030204" pitchFamily="49" charset="0"/>
              </a:rPr>
              <a:t>([["</a:t>
            </a:r>
            <a:r>
              <a:rPr lang="en-US" sz="1600" dirty="0" err="1">
                <a:latin typeface="Consolas" panose="020B0609020204030204" pitchFamily="49" charset="0"/>
              </a:rPr>
              <a:t>a","b","c","d</a:t>
            </a:r>
            <a:r>
              <a:rPr lang="en-US" sz="1600" dirty="0" smtClean="0">
                <a:latin typeface="Consolas" panose="020B0609020204030204" pitchFamily="49" charset="0"/>
              </a:rPr>
              <a:t>"],                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 ["</a:t>
            </a:r>
            <a:r>
              <a:rPr lang="en-US" sz="1600" dirty="0" err="1">
                <a:latin typeface="Consolas" panose="020B0609020204030204" pitchFamily="49" charset="0"/>
              </a:rPr>
              <a:t>e","f","g","h</a:t>
            </a:r>
            <a:r>
              <a:rPr lang="en-US" sz="1600" dirty="0" smtClean="0">
                <a:latin typeface="Consolas" panose="020B0609020204030204" pitchFamily="49" charset="0"/>
              </a:rPr>
              <a:t>"],                   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         ["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","</a:t>
            </a:r>
            <a:r>
              <a:rPr lang="en-US" sz="1600" dirty="0" err="1">
                <a:latin typeface="Consolas" panose="020B0609020204030204" pitchFamily="49" charset="0"/>
              </a:rPr>
              <a:t>j","k","l</a:t>
            </a:r>
            <a:r>
              <a:rPr lang="en-US" sz="1600" dirty="0" smtClean="0">
                <a:latin typeface="Consolas" panose="020B0609020204030204" pitchFamily="49" charset="0"/>
              </a:rPr>
              <a:t>"],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 ["</a:t>
            </a:r>
            <a:r>
              <a:rPr lang="en-US" sz="1600" dirty="0" err="1">
                <a:latin typeface="Consolas" panose="020B0609020204030204" pitchFamily="49" charset="0"/>
              </a:rPr>
              <a:t>m","n","p","p</a:t>
            </a:r>
            <a:r>
              <a:rPr lang="en-US" sz="1600" dirty="0">
                <a:latin typeface="Consolas" panose="020B0609020204030204" pitchFamily="49" charset="0"/>
              </a:rPr>
              <a:t>"]])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 smtClean="0">
                <a:latin typeface="Consolas" panose="020B0609020204030204" pitchFamily="49" charset="0"/>
              </a:rPr>
              <a:t>""""Display </a:t>
            </a:r>
            <a:r>
              <a:rPr lang="en-US" sz="1600" dirty="0">
                <a:latin typeface="Consolas" panose="020B0609020204030204" pitchFamily="49" charset="0"/>
              </a:rPr>
              <a:t>only </a:t>
            </a:r>
            <a:r>
              <a:rPr lang="en-US" sz="1600" b="1" dirty="0" smtClean="0">
                <a:latin typeface="Consolas" panose="020B0609020204030204" pitchFamily="49" charset="0"/>
              </a:rPr>
              <a:t>2nd,3rd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rows and the </a:t>
            </a:r>
            <a:r>
              <a:rPr lang="en-US" sz="1600" b="1" dirty="0">
                <a:latin typeface="Consolas" panose="020B0609020204030204" pitchFamily="49" charset="0"/>
              </a:rPr>
              <a:t>1st and 2nd </a:t>
            </a:r>
            <a:r>
              <a:rPr lang="en-US" sz="1600" dirty="0">
                <a:latin typeface="Consolas" panose="020B0609020204030204" pitchFamily="49" charset="0"/>
              </a:rPr>
              <a:t>columns of those </a:t>
            </a:r>
            <a:r>
              <a:rPr lang="en-US" sz="1600" dirty="0" smtClean="0">
                <a:latin typeface="Consolas" panose="020B0609020204030204" pitchFamily="49" charset="0"/>
              </a:rPr>
              <a:t>rows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""""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print(</a:t>
            </a:r>
            <a:r>
              <a:rPr lang="en-US" sz="1600" dirty="0" err="1">
                <a:latin typeface="Consolas" panose="020B0609020204030204" pitchFamily="49" charset="0"/>
              </a:rPr>
              <a:t>anArray</a:t>
            </a:r>
            <a:r>
              <a:rPr lang="en-US" sz="1600" dirty="0">
                <a:latin typeface="Consolas" panose="020B0609020204030204" pitchFamily="49" charset="0"/>
              </a:rPr>
              <a:t>[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</a:rPr>
              <a:t>1:3</a:t>
            </a:r>
            <a:r>
              <a:rPr lang="en-US" sz="1600" dirty="0">
                <a:latin typeface="Consolas" panose="020B0609020204030204" pitchFamily="49" charset="0"/>
              </a:rPr>
              <a:t>,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</a:rPr>
              <a:t>0:2</a:t>
            </a:r>
            <a:r>
              <a:rPr lang="en-US" sz="1600" dirty="0">
                <a:latin typeface="Consolas" panose="020B0609020204030204" pitchFamily="49" charset="0"/>
              </a:rPr>
              <a:t>])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63133" y="2159000"/>
            <a:ext cx="905933" cy="5842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Access a row at a time</a:t>
            </a:r>
            <a:endParaRPr lang="en-CA" sz="1800" dirty="0" smtClean="0"/>
          </a:p>
        </p:txBody>
      </p:sp>
      <p:sp>
        <p:nvSpPr>
          <p:cNvPr id="6" name="Freeform 5"/>
          <p:cNvSpPr/>
          <p:nvPr/>
        </p:nvSpPr>
        <p:spPr bwMode="auto">
          <a:xfrm>
            <a:off x="-677333" y="2310009"/>
            <a:ext cx="2438400" cy="790642"/>
          </a:xfrm>
          <a:custGeom>
            <a:avLst/>
            <a:gdLst>
              <a:gd name="connsiteX0" fmla="*/ 0 w 2438400"/>
              <a:gd name="connsiteY0" fmla="*/ 196124 h 790642"/>
              <a:gd name="connsiteX1" fmla="*/ 93133 w 2438400"/>
              <a:gd name="connsiteY1" fmla="*/ 119924 h 790642"/>
              <a:gd name="connsiteX2" fmla="*/ 203200 w 2438400"/>
              <a:gd name="connsiteY2" fmla="*/ 77591 h 790642"/>
              <a:gd name="connsiteX3" fmla="*/ 567266 w 2438400"/>
              <a:gd name="connsiteY3" fmla="*/ 9858 h 790642"/>
              <a:gd name="connsiteX4" fmla="*/ 762000 w 2438400"/>
              <a:gd name="connsiteY4" fmla="*/ 9858 h 790642"/>
              <a:gd name="connsiteX5" fmla="*/ 804333 w 2438400"/>
              <a:gd name="connsiteY5" fmla="*/ 18324 h 790642"/>
              <a:gd name="connsiteX6" fmla="*/ 880533 w 2438400"/>
              <a:gd name="connsiteY6" fmla="*/ 35258 h 790642"/>
              <a:gd name="connsiteX7" fmla="*/ 1109133 w 2438400"/>
              <a:gd name="connsiteY7" fmla="*/ 52191 h 790642"/>
              <a:gd name="connsiteX8" fmla="*/ 1295400 w 2438400"/>
              <a:gd name="connsiteY8" fmla="*/ 69124 h 790642"/>
              <a:gd name="connsiteX9" fmla="*/ 1430866 w 2438400"/>
              <a:gd name="connsiteY9" fmla="*/ 77591 h 790642"/>
              <a:gd name="connsiteX10" fmla="*/ 1566333 w 2438400"/>
              <a:gd name="connsiteY10" fmla="*/ 94524 h 790642"/>
              <a:gd name="connsiteX11" fmla="*/ 1617133 w 2438400"/>
              <a:gd name="connsiteY11" fmla="*/ 111458 h 790642"/>
              <a:gd name="connsiteX12" fmla="*/ 1761066 w 2438400"/>
              <a:gd name="connsiteY12" fmla="*/ 136858 h 790642"/>
              <a:gd name="connsiteX13" fmla="*/ 1879600 w 2438400"/>
              <a:gd name="connsiteY13" fmla="*/ 170724 h 790642"/>
              <a:gd name="connsiteX14" fmla="*/ 2006600 w 2438400"/>
              <a:gd name="connsiteY14" fmla="*/ 213058 h 790642"/>
              <a:gd name="connsiteX15" fmla="*/ 2074333 w 2438400"/>
              <a:gd name="connsiteY15" fmla="*/ 263858 h 790642"/>
              <a:gd name="connsiteX16" fmla="*/ 2108200 w 2438400"/>
              <a:gd name="connsiteY16" fmla="*/ 289258 h 790642"/>
              <a:gd name="connsiteX17" fmla="*/ 2133600 w 2438400"/>
              <a:gd name="connsiteY17" fmla="*/ 306191 h 790642"/>
              <a:gd name="connsiteX18" fmla="*/ 2167466 w 2438400"/>
              <a:gd name="connsiteY18" fmla="*/ 340058 h 790642"/>
              <a:gd name="connsiteX19" fmla="*/ 2218266 w 2438400"/>
              <a:gd name="connsiteY19" fmla="*/ 416258 h 790642"/>
              <a:gd name="connsiteX20" fmla="*/ 2235200 w 2438400"/>
              <a:gd name="connsiteY20" fmla="*/ 441658 h 790642"/>
              <a:gd name="connsiteX21" fmla="*/ 2252133 w 2438400"/>
              <a:gd name="connsiteY21" fmla="*/ 492458 h 790642"/>
              <a:gd name="connsiteX22" fmla="*/ 2260600 w 2438400"/>
              <a:gd name="connsiteY22" fmla="*/ 517858 h 790642"/>
              <a:gd name="connsiteX23" fmla="*/ 2277533 w 2438400"/>
              <a:gd name="connsiteY23" fmla="*/ 543258 h 790642"/>
              <a:gd name="connsiteX24" fmla="*/ 2294466 w 2438400"/>
              <a:gd name="connsiteY24" fmla="*/ 619458 h 790642"/>
              <a:gd name="connsiteX25" fmla="*/ 2311400 w 2438400"/>
              <a:gd name="connsiteY25" fmla="*/ 644858 h 790642"/>
              <a:gd name="connsiteX26" fmla="*/ 2336800 w 2438400"/>
              <a:gd name="connsiteY26" fmla="*/ 737991 h 790642"/>
              <a:gd name="connsiteX27" fmla="*/ 2328333 w 2438400"/>
              <a:gd name="connsiteY27" fmla="*/ 788791 h 790642"/>
              <a:gd name="connsiteX28" fmla="*/ 2277533 w 2438400"/>
              <a:gd name="connsiteY28" fmla="*/ 771858 h 790642"/>
              <a:gd name="connsiteX29" fmla="*/ 2294466 w 2438400"/>
              <a:gd name="connsiteY29" fmla="*/ 754924 h 790642"/>
              <a:gd name="connsiteX30" fmla="*/ 2319866 w 2438400"/>
              <a:gd name="connsiteY30" fmla="*/ 771858 h 790642"/>
              <a:gd name="connsiteX31" fmla="*/ 2345266 w 2438400"/>
              <a:gd name="connsiteY31" fmla="*/ 780324 h 790642"/>
              <a:gd name="connsiteX32" fmla="*/ 2404533 w 2438400"/>
              <a:gd name="connsiteY32" fmla="*/ 763391 h 790642"/>
              <a:gd name="connsiteX33" fmla="*/ 2438400 w 2438400"/>
              <a:gd name="connsiteY33" fmla="*/ 754924 h 790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438400" h="790642">
                <a:moveTo>
                  <a:pt x="0" y="196124"/>
                </a:moveTo>
                <a:cubicBezTo>
                  <a:pt x="31044" y="170724"/>
                  <a:pt x="60363" y="143056"/>
                  <a:pt x="93133" y="119924"/>
                </a:cubicBezTo>
                <a:cubicBezTo>
                  <a:pt x="126027" y="96704"/>
                  <a:pt x="165105" y="87387"/>
                  <a:pt x="203200" y="77591"/>
                </a:cubicBezTo>
                <a:cubicBezTo>
                  <a:pt x="470996" y="8729"/>
                  <a:pt x="364425" y="23380"/>
                  <a:pt x="567266" y="9858"/>
                </a:cubicBezTo>
                <a:cubicBezTo>
                  <a:pt x="661899" y="-3662"/>
                  <a:pt x="627978" y="-2906"/>
                  <a:pt x="762000" y="9858"/>
                </a:cubicBezTo>
                <a:cubicBezTo>
                  <a:pt x="776326" y="11222"/>
                  <a:pt x="790285" y="15202"/>
                  <a:pt x="804333" y="18324"/>
                </a:cubicBezTo>
                <a:cubicBezTo>
                  <a:pt x="837611" y="25719"/>
                  <a:pt x="844783" y="30151"/>
                  <a:pt x="880533" y="35258"/>
                </a:cubicBezTo>
                <a:cubicBezTo>
                  <a:pt x="973586" y="48551"/>
                  <a:pt x="998335" y="43881"/>
                  <a:pt x="1109133" y="52191"/>
                </a:cubicBezTo>
                <a:cubicBezTo>
                  <a:pt x="1171303" y="56854"/>
                  <a:pt x="1233176" y="65235"/>
                  <a:pt x="1295400" y="69124"/>
                </a:cubicBezTo>
                <a:cubicBezTo>
                  <a:pt x="1340555" y="71946"/>
                  <a:pt x="1385820" y="73368"/>
                  <a:pt x="1430866" y="77591"/>
                </a:cubicBezTo>
                <a:cubicBezTo>
                  <a:pt x="1476174" y="81839"/>
                  <a:pt x="1566333" y="94524"/>
                  <a:pt x="1566333" y="94524"/>
                </a:cubicBezTo>
                <a:cubicBezTo>
                  <a:pt x="1583266" y="100169"/>
                  <a:pt x="1599680" y="107718"/>
                  <a:pt x="1617133" y="111458"/>
                </a:cubicBezTo>
                <a:cubicBezTo>
                  <a:pt x="1818637" y="154638"/>
                  <a:pt x="1539205" y="78981"/>
                  <a:pt x="1761066" y="136858"/>
                </a:cubicBezTo>
                <a:cubicBezTo>
                  <a:pt x="1800828" y="147231"/>
                  <a:pt x="1841447" y="155462"/>
                  <a:pt x="1879600" y="170724"/>
                </a:cubicBezTo>
                <a:cubicBezTo>
                  <a:pt x="1977627" y="209936"/>
                  <a:pt x="1934460" y="198630"/>
                  <a:pt x="2006600" y="213058"/>
                </a:cubicBezTo>
                <a:cubicBezTo>
                  <a:pt x="2087481" y="261587"/>
                  <a:pt x="2016720" y="214475"/>
                  <a:pt x="2074333" y="263858"/>
                </a:cubicBezTo>
                <a:cubicBezTo>
                  <a:pt x="2085047" y="273041"/>
                  <a:pt x="2096717" y="281056"/>
                  <a:pt x="2108200" y="289258"/>
                </a:cubicBezTo>
                <a:cubicBezTo>
                  <a:pt x="2116480" y="295172"/>
                  <a:pt x="2125874" y="299569"/>
                  <a:pt x="2133600" y="306191"/>
                </a:cubicBezTo>
                <a:cubicBezTo>
                  <a:pt x="2145721" y="316581"/>
                  <a:pt x="2157493" y="327592"/>
                  <a:pt x="2167466" y="340058"/>
                </a:cubicBezTo>
                <a:cubicBezTo>
                  <a:pt x="2167476" y="340071"/>
                  <a:pt x="2209795" y="403551"/>
                  <a:pt x="2218266" y="416258"/>
                </a:cubicBezTo>
                <a:lnTo>
                  <a:pt x="2235200" y="441658"/>
                </a:lnTo>
                <a:lnTo>
                  <a:pt x="2252133" y="492458"/>
                </a:lnTo>
                <a:cubicBezTo>
                  <a:pt x="2254955" y="500925"/>
                  <a:pt x="2255650" y="510432"/>
                  <a:pt x="2260600" y="517858"/>
                </a:cubicBezTo>
                <a:lnTo>
                  <a:pt x="2277533" y="543258"/>
                </a:lnTo>
                <a:cubicBezTo>
                  <a:pt x="2279038" y="550785"/>
                  <a:pt x="2289985" y="609002"/>
                  <a:pt x="2294466" y="619458"/>
                </a:cubicBezTo>
                <a:cubicBezTo>
                  <a:pt x="2298474" y="628811"/>
                  <a:pt x="2305755" y="636391"/>
                  <a:pt x="2311400" y="644858"/>
                </a:cubicBezTo>
                <a:cubicBezTo>
                  <a:pt x="2330498" y="721249"/>
                  <a:pt x="2320973" y="690513"/>
                  <a:pt x="2336800" y="737991"/>
                </a:cubicBezTo>
                <a:cubicBezTo>
                  <a:pt x="2333978" y="754924"/>
                  <a:pt x="2343238" y="780274"/>
                  <a:pt x="2328333" y="788791"/>
                </a:cubicBezTo>
                <a:cubicBezTo>
                  <a:pt x="2312836" y="797647"/>
                  <a:pt x="2277533" y="771858"/>
                  <a:pt x="2277533" y="771858"/>
                </a:cubicBezTo>
                <a:cubicBezTo>
                  <a:pt x="2283177" y="766213"/>
                  <a:pt x="2286483" y="754924"/>
                  <a:pt x="2294466" y="754924"/>
                </a:cubicBezTo>
                <a:cubicBezTo>
                  <a:pt x="2304642" y="754924"/>
                  <a:pt x="2310764" y="767307"/>
                  <a:pt x="2319866" y="771858"/>
                </a:cubicBezTo>
                <a:cubicBezTo>
                  <a:pt x="2327848" y="775849"/>
                  <a:pt x="2336799" y="777502"/>
                  <a:pt x="2345266" y="780324"/>
                </a:cubicBezTo>
                <a:lnTo>
                  <a:pt x="2404533" y="763391"/>
                </a:lnTo>
                <a:cubicBezTo>
                  <a:pt x="2415759" y="760329"/>
                  <a:pt x="2438400" y="754924"/>
                  <a:pt x="2438400" y="754924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4131815" y="3275112"/>
            <a:ext cx="880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err="1">
                <a:latin typeface="Consolas" panose="020B0609020204030204" pitchFamily="49" charset="0"/>
              </a:rPr>
              <a:t>b","c</a:t>
            </a:r>
            <a:r>
              <a:rPr lang="en-US" dirty="0">
                <a:latin typeface="Consolas" panose="020B0609020204030204" pitchFamily="49" charset="0"/>
              </a:rPr>
              <a:t>"</a:t>
            </a:r>
            <a:endParaRPr lang="en-CA" dirty="0"/>
          </a:p>
        </p:txBody>
      </p:sp>
      <p:sp>
        <p:nvSpPr>
          <p:cNvPr id="8" name="Rectangle 7"/>
          <p:cNvSpPr/>
          <p:nvPr/>
        </p:nvSpPr>
        <p:spPr>
          <a:xfrm>
            <a:off x="2009504" y="6211633"/>
            <a:ext cx="880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err="1">
                <a:latin typeface="Consolas" panose="020B0609020204030204" pitchFamily="49" charset="0"/>
              </a:rPr>
              <a:t>b","c</a:t>
            </a:r>
            <a:r>
              <a:rPr lang="en-US" dirty="0">
                <a:latin typeface="Consolas" panose="020B0609020204030204" pitchFamily="49" charset="0"/>
              </a:rPr>
              <a:t>"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5545667" y="5198533"/>
            <a:ext cx="829733" cy="47413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Parts of row sliced</a:t>
            </a:r>
            <a:endParaRPr lang="en-CA" sz="1800" dirty="0" smtClean="0"/>
          </a:p>
        </p:txBody>
      </p:sp>
      <p:sp>
        <p:nvSpPr>
          <p:cNvPr id="10" name="Freeform 9"/>
          <p:cNvSpPr/>
          <p:nvPr/>
        </p:nvSpPr>
        <p:spPr bwMode="auto">
          <a:xfrm>
            <a:off x="5918200" y="4241800"/>
            <a:ext cx="821267" cy="1193800"/>
          </a:xfrm>
          <a:custGeom>
            <a:avLst/>
            <a:gdLst>
              <a:gd name="connsiteX0" fmla="*/ 0 w 821267"/>
              <a:gd name="connsiteY0" fmla="*/ 1193800 h 1193800"/>
              <a:gd name="connsiteX1" fmla="*/ 67733 w 821267"/>
              <a:gd name="connsiteY1" fmla="*/ 1024467 h 1193800"/>
              <a:gd name="connsiteX2" fmla="*/ 93133 w 821267"/>
              <a:gd name="connsiteY2" fmla="*/ 990600 h 1193800"/>
              <a:gd name="connsiteX3" fmla="*/ 101600 w 821267"/>
              <a:gd name="connsiteY3" fmla="*/ 965200 h 1193800"/>
              <a:gd name="connsiteX4" fmla="*/ 127000 w 821267"/>
              <a:gd name="connsiteY4" fmla="*/ 931333 h 1193800"/>
              <a:gd name="connsiteX5" fmla="*/ 143933 w 821267"/>
              <a:gd name="connsiteY5" fmla="*/ 897467 h 1193800"/>
              <a:gd name="connsiteX6" fmla="*/ 160867 w 821267"/>
              <a:gd name="connsiteY6" fmla="*/ 872067 h 1193800"/>
              <a:gd name="connsiteX7" fmla="*/ 186267 w 821267"/>
              <a:gd name="connsiteY7" fmla="*/ 812800 h 1193800"/>
              <a:gd name="connsiteX8" fmla="*/ 203200 w 821267"/>
              <a:gd name="connsiteY8" fmla="*/ 787400 h 1193800"/>
              <a:gd name="connsiteX9" fmla="*/ 220133 w 821267"/>
              <a:gd name="connsiteY9" fmla="*/ 753533 h 1193800"/>
              <a:gd name="connsiteX10" fmla="*/ 237067 w 821267"/>
              <a:gd name="connsiteY10" fmla="*/ 736600 h 1193800"/>
              <a:gd name="connsiteX11" fmla="*/ 270933 w 821267"/>
              <a:gd name="connsiteY11" fmla="*/ 711200 h 1193800"/>
              <a:gd name="connsiteX12" fmla="*/ 296333 w 821267"/>
              <a:gd name="connsiteY12" fmla="*/ 694267 h 1193800"/>
              <a:gd name="connsiteX13" fmla="*/ 338667 w 821267"/>
              <a:gd name="connsiteY13" fmla="*/ 660400 h 1193800"/>
              <a:gd name="connsiteX14" fmla="*/ 355600 w 821267"/>
              <a:gd name="connsiteY14" fmla="*/ 635000 h 1193800"/>
              <a:gd name="connsiteX15" fmla="*/ 389467 w 821267"/>
              <a:gd name="connsiteY15" fmla="*/ 609600 h 1193800"/>
              <a:gd name="connsiteX16" fmla="*/ 423333 w 821267"/>
              <a:gd name="connsiteY16" fmla="*/ 541867 h 1193800"/>
              <a:gd name="connsiteX17" fmla="*/ 440267 w 821267"/>
              <a:gd name="connsiteY17" fmla="*/ 516467 h 1193800"/>
              <a:gd name="connsiteX18" fmla="*/ 465667 w 821267"/>
              <a:gd name="connsiteY18" fmla="*/ 448733 h 1193800"/>
              <a:gd name="connsiteX19" fmla="*/ 491067 w 821267"/>
              <a:gd name="connsiteY19" fmla="*/ 364067 h 1193800"/>
              <a:gd name="connsiteX20" fmla="*/ 508000 w 821267"/>
              <a:gd name="connsiteY20" fmla="*/ 338667 h 1193800"/>
              <a:gd name="connsiteX21" fmla="*/ 524933 w 821267"/>
              <a:gd name="connsiteY21" fmla="*/ 287867 h 1193800"/>
              <a:gd name="connsiteX22" fmla="*/ 584200 w 821267"/>
              <a:gd name="connsiteY22" fmla="*/ 211667 h 1193800"/>
              <a:gd name="connsiteX23" fmla="*/ 635000 w 821267"/>
              <a:gd name="connsiteY23" fmla="*/ 152400 h 1193800"/>
              <a:gd name="connsiteX24" fmla="*/ 643467 w 821267"/>
              <a:gd name="connsiteY24" fmla="*/ 127000 h 1193800"/>
              <a:gd name="connsiteX25" fmla="*/ 685800 w 821267"/>
              <a:gd name="connsiteY25" fmla="*/ 50800 h 1193800"/>
              <a:gd name="connsiteX26" fmla="*/ 660400 w 821267"/>
              <a:gd name="connsiteY26" fmla="*/ 42333 h 1193800"/>
              <a:gd name="connsiteX27" fmla="*/ 635000 w 821267"/>
              <a:gd name="connsiteY27" fmla="*/ 59267 h 1193800"/>
              <a:gd name="connsiteX28" fmla="*/ 643467 w 821267"/>
              <a:gd name="connsiteY28" fmla="*/ 25400 h 1193800"/>
              <a:gd name="connsiteX29" fmla="*/ 694267 w 821267"/>
              <a:gd name="connsiteY29" fmla="*/ 0 h 1193800"/>
              <a:gd name="connsiteX30" fmla="*/ 745067 w 821267"/>
              <a:gd name="connsiteY30" fmla="*/ 33867 h 1193800"/>
              <a:gd name="connsiteX31" fmla="*/ 795867 w 821267"/>
              <a:gd name="connsiteY31" fmla="*/ 67733 h 1193800"/>
              <a:gd name="connsiteX32" fmla="*/ 821267 w 821267"/>
              <a:gd name="connsiteY32" fmla="*/ 93133 h 119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821267" h="1193800">
                <a:moveTo>
                  <a:pt x="0" y="1193800"/>
                </a:moveTo>
                <a:cubicBezTo>
                  <a:pt x="22578" y="1137356"/>
                  <a:pt x="42404" y="1079731"/>
                  <a:pt x="67733" y="1024467"/>
                </a:cubicBezTo>
                <a:cubicBezTo>
                  <a:pt x="73612" y="1011639"/>
                  <a:pt x="86132" y="1002852"/>
                  <a:pt x="93133" y="990600"/>
                </a:cubicBezTo>
                <a:cubicBezTo>
                  <a:pt x="97561" y="982851"/>
                  <a:pt x="97172" y="972949"/>
                  <a:pt x="101600" y="965200"/>
                </a:cubicBezTo>
                <a:cubicBezTo>
                  <a:pt x="108601" y="952948"/>
                  <a:pt x="119521" y="943299"/>
                  <a:pt x="127000" y="931333"/>
                </a:cubicBezTo>
                <a:cubicBezTo>
                  <a:pt x="133689" y="920630"/>
                  <a:pt x="137671" y="908425"/>
                  <a:pt x="143933" y="897467"/>
                </a:cubicBezTo>
                <a:cubicBezTo>
                  <a:pt x="148982" y="888632"/>
                  <a:pt x="155818" y="880902"/>
                  <a:pt x="160867" y="872067"/>
                </a:cubicBezTo>
                <a:cubicBezTo>
                  <a:pt x="231327" y="748763"/>
                  <a:pt x="138782" y="907771"/>
                  <a:pt x="186267" y="812800"/>
                </a:cubicBezTo>
                <a:cubicBezTo>
                  <a:pt x="190818" y="803699"/>
                  <a:pt x="198152" y="796235"/>
                  <a:pt x="203200" y="787400"/>
                </a:cubicBezTo>
                <a:cubicBezTo>
                  <a:pt x="209462" y="776441"/>
                  <a:pt x="213132" y="764035"/>
                  <a:pt x="220133" y="753533"/>
                </a:cubicBezTo>
                <a:cubicBezTo>
                  <a:pt x="224561" y="746891"/>
                  <a:pt x="230935" y="741710"/>
                  <a:pt x="237067" y="736600"/>
                </a:cubicBezTo>
                <a:cubicBezTo>
                  <a:pt x="247907" y="727566"/>
                  <a:pt x="259450" y="719402"/>
                  <a:pt x="270933" y="711200"/>
                </a:cubicBezTo>
                <a:cubicBezTo>
                  <a:pt x="279213" y="705286"/>
                  <a:pt x="288387" y="700624"/>
                  <a:pt x="296333" y="694267"/>
                </a:cubicBezTo>
                <a:cubicBezTo>
                  <a:pt x="356655" y="646010"/>
                  <a:pt x="260491" y="712517"/>
                  <a:pt x="338667" y="660400"/>
                </a:cubicBezTo>
                <a:cubicBezTo>
                  <a:pt x="344311" y="651933"/>
                  <a:pt x="348405" y="642195"/>
                  <a:pt x="355600" y="635000"/>
                </a:cubicBezTo>
                <a:cubicBezTo>
                  <a:pt x="365578" y="625022"/>
                  <a:pt x="381167" y="621012"/>
                  <a:pt x="389467" y="609600"/>
                </a:cubicBezTo>
                <a:cubicBezTo>
                  <a:pt x="404314" y="589185"/>
                  <a:pt x="409331" y="562870"/>
                  <a:pt x="423333" y="541867"/>
                </a:cubicBezTo>
                <a:lnTo>
                  <a:pt x="440267" y="516467"/>
                </a:lnTo>
                <a:cubicBezTo>
                  <a:pt x="461739" y="409099"/>
                  <a:pt x="432965" y="525037"/>
                  <a:pt x="465667" y="448733"/>
                </a:cubicBezTo>
                <a:cubicBezTo>
                  <a:pt x="479869" y="415594"/>
                  <a:pt x="468294" y="398227"/>
                  <a:pt x="491067" y="364067"/>
                </a:cubicBezTo>
                <a:cubicBezTo>
                  <a:pt x="496711" y="355600"/>
                  <a:pt x="503867" y="347966"/>
                  <a:pt x="508000" y="338667"/>
                </a:cubicBezTo>
                <a:cubicBezTo>
                  <a:pt x="515249" y="322356"/>
                  <a:pt x="515032" y="302718"/>
                  <a:pt x="524933" y="287867"/>
                </a:cubicBezTo>
                <a:cubicBezTo>
                  <a:pt x="599261" y="176376"/>
                  <a:pt x="524512" y="281303"/>
                  <a:pt x="584200" y="211667"/>
                </a:cubicBezTo>
                <a:cubicBezTo>
                  <a:pt x="649368" y="135637"/>
                  <a:pt x="571973" y="215427"/>
                  <a:pt x="635000" y="152400"/>
                </a:cubicBezTo>
                <a:cubicBezTo>
                  <a:pt x="637822" y="143933"/>
                  <a:pt x="639133" y="134802"/>
                  <a:pt x="643467" y="127000"/>
                </a:cubicBezTo>
                <a:cubicBezTo>
                  <a:pt x="691988" y="39661"/>
                  <a:pt x="666641" y="108274"/>
                  <a:pt x="685800" y="50800"/>
                </a:cubicBezTo>
                <a:cubicBezTo>
                  <a:pt x="672190" y="-3637"/>
                  <a:pt x="686126" y="16606"/>
                  <a:pt x="660400" y="42333"/>
                </a:cubicBezTo>
                <a:cubicBezTo>
                  <a:pt x="653205" y="49528"/>
                  <a:pt x="643467" y="53622"/>
                  <a:pt x="635000" y="59267"/>
                </a:cubicBezTo>
                <a:cubicBezTo>
                  <a:pt x="637822" y="47978"/>
                  <a:pt x="637012" y="35082"/>
                  <a:pt x="643467" y="25400"/>
                </a:cubicBezTo>
                <a:cubicBezTo>
                  <a:pt x="652845" y="11333"/>
                  <a:pt x="679779" y="4830"/>
                  <a:pt x="694267" y="0"/>
                </a:cubicBezTo>
                <a:cubicBezTo>
                  <a:pt x="742845" y="16193"/>
                  <a:pt x="697500" y="-3129"/>
                  <a:pt x="745067" y="33867"/>
                </a:cubicBezTo>
                <a:cubicBezTo>
                  <a:pt x="761131" y="46361"/>
                  <a:pt x="781477" y="53342"/>
                  <a:pt x="795867" y="67733"/>
                </a:cubicBezTo>
                <a:lnTo>
                  <a:pt x="821267" y="93133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7095067" y="5317067"/>
            <a:ext cx="1126066" cy="74506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The part of the row to slice off</a:t>
            </a:r>
            <a:endParaRPr lang="en-CA" sz="1800" dirty="0" smtClean="0"/>
          </a:p>
        </p:txBody>
      </p:sp>
      <p:sp>
        <p:nvSpPr>
          <p:cNvPr id="12" name="Freeform 11"/>
          <p:cNvSpPr/>
          <p:nvPr/>
        </p:nvSpPr>
        <p:spPr bwMode="auto">
          <a:xfrm>
            <a:off x="6858000" y="4257867"/>
            <a:ext cx="872067" cy="1211600"/>
          </a:xfrm>
          <a:custGeom>
            <a:avLst/>
            <a:gdLst>
              <a:gd name="connsiteX0" fmla="*/ 872067 w 872067"/>
              <a:gd name="connsiteY0" fmla="*/ 1211600 h 1211600"/>
              <a:gd name="connsiteX1" fmla="*/ 795867 w 872067"/>
              <a:gd name="connsiteY1" fmla="*/ 1194666 h 1211600"/>
              <a:gd name="connsiteX2" fmla="*/ 753533 w 872067"/>
              <a:gd name="connsiteY2" fmla="*/ 1186200 h 1211600"/>
              <a:gd name="connsiteX3" fmla="*/ 694267 w 872067"/>
              <a:gd name="connsiteY3" fmla="*/ 1152333 h 1211600"/>
              <a:gd name="connsiteX4" fmla="*/ 550333 w 872067"/>
              <a:gd name="connsiteY4" fmla="*/ 1093066 h 1211600"/>
              <a:gd name="connsiteX5" fmla="*/ 457200 w 872067"/>
              <a:gd name="connsiteY5" fmla="*/ 1059200 h 1211600"/>
              <a:gd name="connsiteX6" fmla="*/ 364067 w 872067"/>
              <a:gd name="connsiteY6" fmla="*/ 1008400 h 1211600"/>
              <a:gd name="connsiteX7" fmla="*/ 169333 w 872067"/>
              <a:gd name="connsiteY7" fmla="*/ 915266 h 1211600"/>
              <a:gd name="connsiteX8" fmla="*/ 118533 w 872067"/>
              <a:gd name="connsiteY8" fmla="*/ 872933 h 1211600"/>
              <a:gd name="connsiteX9" fmla="*/ 59267 w 872067"/>
              <a:gd name="connsiteY9" fmla="*/ 771333 h 1211600"/>
              <a:gd name="connsiteX10" fmla="*/ 50800 w 872067"/>
              <a:gd name="connsiteY10" fmla="*/ 737466 h 1211600"/>
              <a:gd name="connsiteX11" fmla="*/ 33867 w 872067"/>
              <a:gd name="connsiteY11" fmla="*/ 686666 h 1211600"/>
              <a:gd name="connsiteX12" fmla="*/ 25400 w 872067"/>
              <a:gd name="connsiteY12" fmla="*/ 661266 h 1211600"/>
              <a:gd name="connsiteX13" fmla="*/ 16933 w 872067"/>
              <a:gd name="connsiteY13" fmla="*/ 618933 h 1211600"/>
              <a:gd name="connsiteX14" fmla="*/ 0 w 872067"/>
              <a:gd name="connsiteY14" fmla="*/ 542733 h 1211600"/>
              <a:gd name="connsiteX15" fmla="*/ 8467 w 872067"/>
              <a:gd name="connsiteY15" fmla="*/ 356466 h 1211600"/>
              <a:gd name="connsiteX16" fmla="*/ 16933 w 872067"/>
              <a:gd name="connsiteY16" fmla="*/ 331066 h 1211600"/>
              <a:gd name="connsiteX17" fmla="*/ 67733 w 872067"/>
              <a:gd name="connsiteY17" fmla="*/ 288733 h 1211600"/>
              <a:gd name="connsiteX18" fmla="*/ 110067 w 872067"/>
              <a:gd name="connsiteY18" fmla="*/ 280266 h 1211600"/>
              <a:gd name="connsiteX19" fmla="*/ 160867 w 872067"/>
              <a:gd name="connsiteY19" fmla="*/ 263333 h 1211600"/>
              <a:gd name="connsiteX20" fmla="*/ 186267 w 872067"/>
              <a:gd name="connsiteY20" fmla="*/ 254866 h 1211600"/>
              <a:gd name="connsiteX21" fmla="*/ 254000 w 872067"/>
              <a:gd name="connsiteY21" fmla="*/ 237933 h 1211600"/>
              <a:gd name="connsiteX22" fmla="*/ 313267 w 872067"/>
              <a:gd name="connsiteY22" fmla="*/ 212533 h 1211600"/>
              <a:gd name="connsiteX23" fmla="*/ 338667 w 872067"/>
              <a:gd name="connsiteY23" fmla="*/ 187133 h 1211600"/>
              <a:gd name="connsiteX24" fmla="*/ 355600 w 872067"/>
              <a:gd name="connsiteY24" fmla="*/ 161733 h 1211600"/>
              <a:gd name="connsiteX25" fmla="*/ 397933 w 872067"/>
              <a:gd name="connsiteY25" fmla="*/ 102466 h 1211600"/>
              <a:gd name="connsiteX26" fmla="*/ 397933 w 872067"/>
              <a:gd name="connsiteY26" fmla="*/ 866 h 1211600"/>
              <a:gd name="connsiteX27" fmla="*/ 364067 w 872067"/>
              <a:gd name="connsiteY27" fmla="*/ 51666 h 1211600"/>
              <a:gd name="connsiteX28" fmla="*/ 338667 w 872067"/>
              <a:gd name="connsiteY28" fmla="*/ 77066 h 1211600"/>
              <a:gd name="connsiteX29" fmla="*/ 347133 w 872067"/>
              <a:gd name="connsiteY29" fmla="*/ 68600 h 1211600"/>
              <a:gd name="connsiteX30" fmla="*/ 389467 w 872067"/>
              <a:gd name="connsiteY30" fmla="*/ 34733 h 1211600"/>
              <a:gd name="connsiteX31" fmla="*/ 482600 w 872067"/>
              <a:gd name="connsiteY31" fmla="*/ 60133 h 1211600"/>
              <a:gd name="connsiteX32" fmla="*/ 541867 w 872067"/>
              <a:gd name="connsiteY32" fmla="*/ 94000 h 121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872067" h="1211600">
                <a:moveTo>
                  <a:pt x="872067" y="1211600"/>
                </a:moveTo>
                <a:lnTo>
                  <a:pt x="795867" y="1194666"/>
                </a:lnTo>
                <a:cubicBezTo>
                  <a:pt x="781796" y="1191651"/>
                  <a:pt x="766817" y="1191735"/>
                  <a:pt x="753533" y="1186200"/>
                </a:cubicBezTo>
                <a:cubicBezTo>
                  <a:pt x="732530" y="1177449"/>
                  <a:pt x="714951" y="1161813"/>
                  <a:pt x="694267" y="1152333"/>
                </a:cubicBezTo>
                <a:cubicBezTo>
                  <a:pt x="647099" y="1130714"/>
                  <a:pt x="598626" y="1112038"/>
                  <a:pt x="550333" y="1093066"/>
                </a:cubicBezTo>
                <a:cubicBezTo>
                  <a:pt x="519587" y="1080987"/>
                  <a:pt x="486200" y="1075018"/>
                  <a:pt x="457200" y="1059200"/>
                </a:cubicBezTo>
                <a:cubicBezTo>
                  <a:pt x="426156" y="1042267"/>
                  <a:pt x="396141" y="1023291"/>
                  <a:pt x="364067" y="1008400"/>
                </a:cubicBezTo>
                <a:cubicBezTo>
                  <a:pt x="198934" y="931731"/>
                  <a:pt x="264239" y="981701"/>
                  <a:pt x="169333" y="915266"/>
                </a:cubicBezTo>
                <a:cubicBezTo>
                  <a:pt x="152141" y="903232"/>
                  <a:pt x="132400" y="889573"/>
                  <a:pt x="118533" y="872933"/>
                </a:cubicBezTo>
                <a:cubicBezTo>
                  <a:pt x="95961" y="845847"/>
                  <a:pt x="67292" y="803434"/>
                  <a:pt x="59267" y="771333"/>
                </a:cubicBezTo>
                <a:cubicBezTo>
                  <a:pt x="56445" y="760044"/>
                  <a:pt x="54144" y="748612"/>
                  <a:pt x="50800" y="737466"/>
                </a:cubicBezTo>
                <a:cubicBezTo>
                  <a:pt x="45671" y="720369"/>
                  <a:pt x="39511" y="703599"/>
                  <a:pt x="33867" y="686666"/>
                </a:cubicBezTo>
                <a:cubicBezTo>
                  <a:pt x="31045" y="678199"/>
                  <a:pt x="27150" y="670017"/>
                  <a:pt x="25400" y="661266"/>
                </a:cubicBezTo>
                <a:cubicBezTo>
                  <a:pt x="22578" y="647155"/>
                  <a:pt x="20055" y="632981"/>
                  <a:pt x="16933" y="618933"/>
                </a:cubicBezTo>
                <a:cubicBezTo>
                  <a:pt x="-6980" y="511321"/>
                  <a:pt x="25537" y="670410"/>
                  <a:pt x="0" y="542733"/>
                </a:cubicBezTo>
                <a:cubicBezTo>
                  <a:pt x="2822" y="480644"/>
                  <a:pt x="3511" y="418421"/>
                  <a:pt x="8467" y="356466"/>
                </a:cubicBezTo>
                <a:cubicBezTo>
                  <a:pt x="9179" y="347570"/>
                  <a:pt x="12341" y="338719"/>
                  <a:pt x="16933" y="331066"/>
                </a:cubicBezTo>
                <a:cubicBezTo>
                  <a:pt x="23472" y="320168"/>
                  <a:pt x="63496" y="290616"/>
                  <a:pt x="67733" y="288733"/>
                </a:cubicBezTo>
                <a:cubicBezTo>
                  <a:pt x="80883" y="282888"/>
                  <a:pt x="96183" y="284052"/>
                  <a:pt x="110067" y="280266"/>
                </a:cubicBezTo>
                <a:cubicBezTo>
                  <a:pt x="127287" y="275570"/>
                  <a:pt x="143934" y="268977"/>
                  <a:pt x="160867" y="263333"/>
                </a:cubicBezTo>
                <a:cubicBezTo>
                  <a:pt x="169334" y="260511"/>
                  <a:pt x="177516" y="256616"/>
                  <a:pt x="186267" y="254866"/>
                </a:cubicBezTo>
                <a:cubicBezTo>
                  <a:pt x="202373" y="251645"/>
                  <a:pt x="236641" y="246613"/>
                  <a:pt x="254000" y="237933"/>
                </a:cubicBezTo>
                <a:cubicBezTo>
                  <a:pt x="312469" y="208698"/>
                  <a:pt x="242784" y="230154"/>
                  <a:pt x="313267" y="212533"/>
                </a:cubicBezTo>
                <a:cubicBezTo>
                  <a:pt x="321734" y="204066"/>
                  <a:pt x="331002" y="196331"/>
                  <a:pt x="338667" y="187133"/>
                </a:cubicBezTo>
                <a:cubicBezTo>
                  <a:pt x="345181" y="179316"/>
                  <a:pt x="349686" y="170013"/>
                  <a:pt x="355600" y="161733"/>
                </a:cubicBezTo>
                <a:cubicBezTo>
                  <a:pt x="408108" y="88220"/>
                  <a:pt x="358027" y="162326"/>
                  <a:pt x="397933" y="102466"/>
                </a:cubicBezTo>
                <a:cubicBezTo>
                  <a:pt x="403165" y="81540"/>
                  <a:pt x="424961" y="11678"/>
                  <a:pt x="397933" y="866"/>
                </a:cubicBezTo>
                <a:cubicBezTo>
                  <a:pt x="379037" y="-6693"/>
                  <a:pt x="378457" y="37276"/>
                  <a:pt x="364067" y="51666"/>
                </a:cubicBezTo>
                <a:lnTo>
                  <a:pt x="338667" y="77066"/>
                </a:lnTo>
                <a:cubicBezTo>
                  <a:pt x="321276" y="129236"/>
                  <a:pt x="333184" y="89523"/>
                  <a:pt x="347133" y="68600"/>
                </a:cubicBezTo>
                <a:cubicBezTo>
                  <a:pt x="356785" y="54122"/>
                  <a:pt x="375879" y="43792"/>
                  <a:pt x="389467" y="34733"/>
                </a:cubicBezTo>
                <a:cubicBezTo>
                  <a:pt x="412185" y="39277"/>
                  <a:pt x="464187" y="47858"/>
                  <a:pt x="482600" y="60133"/>
                </a:cubicBezTo>
                <a:cubicBezTo>
                  <a:pt x="535748" y="95566"/>
                  <a:pt x="513049" y="94000"/>
                  <a:pt x="541867" y="9400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1189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How install and import the package (module/library) </a:t>
            </a:r>
            <a:r>
              <a:rPr lang="en-US" altLang="en-US" dirty="0" err="1" smtClean="0">
                <a:latin typeface="Consolas" panose="020B0609020204030204" pitchFamily="49" charset="0"/>
              </a:rPr>
              <a:t>numpy</a:t>
            </a:r>
            <a:endParaRPr lang="en-US" altLang="en-US" dirty="0" smtClean="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Array vs list operations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Creating a new array.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Display array elements.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Appending new elements onto the end.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Performing numeric operations on each element.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Performing a non-numeric operation (slicing) on each element.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How to determine the type of data stored in all of the elements in an array.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cs typeface="Calibri" panose="020F0502020204030204" pitchFamily="34" charset="0"/>
              </a:rPr>
              <a:t>Advantages of an array implementation over one employing lists.</a:t>
            </a:r>
          </a:p>
          <a:p>
            <a:pPr>
              <a:lnSpc>
                <a:spcPct val="90000"/>
              </a:lnSpc>
            </a:pPr>
            <a:endParaRPr lang="en-US" altLang="en-US" dirty="0" smtClean="0"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9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Some List  Operations &amp; Methods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</a:t>
            </a:r>
            <a:r>
              <a:rPr lang="en-US" b="1" dirty="0"/>
              <a:t>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1list_operations.py</a:t>
            </a:r>
          </a:p>
          <a:p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7766756" y="2844800"/>
            <a:ext cx="722488" cy="56444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endParaRPr lang="en-CA" sz="18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898325"/>
              </p:ext>
            </p:extLst>
          </p:nvPr>
        </p:nvGraphicFramePr>
        <p:xfrm>
          <a:off x="824086" y="1603775"/>
          <a:ext cx="8094135" cy="4865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7475"/>
                <a:gridCol w="4946660"/>
              </a:tblGrid>
              <a:tr h="5293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Operation/method</a:t>
                      </a:r>
                      <a:endParaRPr lang="en-CA" b="0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FF"/>
                          </a:solidFill>
                        </a:rPr>
                        <a:t>Example</a:t>
                      </a:r>
                      <a:endParaRPr lang="en-CA" dirty="0">
                        <a:solidFill>
                          <a:srgbClr val="FFFFFF"/>
                        </a:solidFill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a fixed size list</a:t>
                      </a:r>
                      <a:endParaRPr lang="en-CA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Consolas" panose="020B0609020204030204" pitchFamily="49" charset="0"/>
                        </a:rPr>
                        <a:t>aList = </a:t>
                      </a:r>
                      <a:r>
                        <a:rPr lang="pl-PL" sz="1600" b="1" dirty="0" smtClean="0">
                          <a:latin typeface="Consolas" panose="020B0609020204030204" pitchFamily="49" charset="0"/>
                        </a:rPr>
                        <a:t>[</a:t>
                      </a:r>
                      <a:r>
                        <a:rPr lang="pl-PL" sz="1600" dirty="0" smtClean="0">
                          <a:latin typeface="Consolas" panose="020B0609020204030204" pitchFamily="49" charset="0"/>
                        </a:rPr>
                        <a:t>1.5,True,"tam",123,"james tam"</a:t>
                      </a:r>
                      <a:r>
                        <a:rPr lang="pl-PL" sz="1600" b="1" dirty="0" smtClean="0">
                          <a:latin typeface="Consolas" panose="020B0609020204030204" pitchFamily="49" charset="0"/>
                        </a:rPr>
                        <a:t>]</a:t>
                      </a:r>
                      <a:endParaRPr lang="en-CA" sz="1600" b="1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Checking for an occurrence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n-CA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"tam" 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en-CA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</a:t>
                      </a:r>
                      <a:r>
                        <a:rPr lang="en-CA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: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Determining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length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b="1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len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</a:t>
                      </a:r>
                      <a:endParaRPr lang="en-CA" sz="1600" b="1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Adding single element to the end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aList.</a:t>
                      </a:r>
                      <a:r>
                        <a:rPr lang="en-CA" sz="1600" b="1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append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CA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"another tam"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</a:t>
                      </a:r>
                      <a:endParaRPr lang="en-CA" sz="1600" b="1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Extending with another list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aList.</a:t>
                      </a:r>
                      <a:r>
                        <a:rPr lang="en-CA" sz="1600" b="1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extend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CA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["tam1","tam2"]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</a:t>
                      </a:r>
                      <a:endParaRPr lang="en-CA" sz="1600" b="1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Arranging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ascending order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aList.</a:t>
                      </a:r>
                      <a:r>
                        <a:rPr lang="en-CA" sz="1600" b="1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sort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</a:t>
                      </a:r>
                      <a:endParaRPr lang="en-CA" sz="1600" b="1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Reversing order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aList.</a:t>
                      </a:r>
                      <a:r>
                        <a:rPr lang="en-CA" sz="1600" b="1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reverse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</a:t>
                      </a:r>
                      <a:endParaRPr lang="en-CA" sz="1600" b="1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9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Counting instances of an element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aList.</a:t>
                      </a:r>
                      <a:r>
                        <a:rPr lang="en-CA" sz="1600" b="1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count</a:t>
                      </a:r>
                      <a:r>
                        <a:rPr lang="en-CA" sz="1600" b="1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(1))</a:t>
                      </a:r>
                      <a:endParaRPr lang="en-CA" sz="1600" b="1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9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Arrays In Python: Need ‘</a:t>
            </a:r>
            <a:r>
              <a:rPr lang="en-US" dirty="0" err="1" smtClean="0">
                <a:latin typeface="Consolas" panose="020B0609020204030204" pitchFamily="49" charset="0"/>
              </a:rPr>
              <a:t>Numpy</a:t>
            </a:r>
            <a:r>
              <a:rPr lang="en-US" dirty="0" smtClean="0"/>
              <a:t>’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1: </a:t>
            </a:r>
            <a:r>
              <a:rPr lang="en-US" dirty="0" smtClean="0"/>
              <a:t>You need to install the </a:t>
            </a:r>
            <a:r>
              <a:rPr lang="en-US" dirty="0" err="1" smtClean="0">
                <a:latin typeface="Consolas" panose="020B0609020204030204" pitchFamily="49" charset="0"/>
              </a:rPr>
              <a:t>numpy</a:t>
            </a:r>
            <a:r>
              <a:rPr lang="en-US" dirty="0" smtClean="0"/>
              <a:t> library/module on your computer.</a:t>
            </a:r>
          </a:p>
          <a:p>
            <a:pPr lvl="1"/>
            <a:r>
              <a:rPr lang="en-US" b="1" dirty="0" smtClean="0"/>
              <a:t>Windows </a:t>
            </a:r>
            <a:r>
              <a:rPr lang="en-US" dirty="0"/>
              <a:t>(with administrator access</a:t>
            </a:r>
            <a:r>
              <a:rPr lang="en-US" dirty="0" smtClean="0"/>
              <a:t>): Run the ‘</a:t>
            </a:r>
            <a:r>
              <a:rPr lang="en-US" dirty="0" err="1" smtClean="0">
                <a:latin typeface="Consolas" panose="020B0609020204030204" pitchFamily="49" charset="0"/>
              </a:rPr>
              <a:t>cmd</a:t>
            </a:r>
            <a:r>
              <a:rPr lang="en-US" dirty="0" smtClean="0"/>
              <a:t>’ command and type “</a:t>
            </a:r>
            <a:r>
              <a:rPr lang="en-US" dirty="0" smtClean="0">
                <a:latin typeface="Consolas" panose="020B0609020204030204" pitchFamily="49" charset="0"/>
              </a:rPr>
              <a:t>pip install </a:t>
            </a:r>
            <a:r>
              <a:rPr lang="en-US" dirty="0" err="1" smtClean="0">
                <a:latin typeface="Consolas" panose="020B0609020204030204" pitchFamily="49" charset="0"/>
              </a:rPr>
              <a:t>numpy</a:t>
            </a:r>
            <a:r>
              <a:rPr lang="en-US" dirty="0" smtClean="0"/>
              <a:t>” which downloads/installs the code.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JT’s note: if you want to install other python ‘packages’ (modules/libraries) that don’t come with the python.org install you can also use ‘pip’.</a:t>
            </a:r>
          </a:p>
          <a:p>
            <a:pPr lvl="2"/>
            <a:r>
              <a:rPr lang="en-US" dirty="0" smtClean="0"/>
              <a:t>Install this code at your own peril however (</a:t>
            </a:r>
            <a:r>
              <a:rPr lang="en-US" b="1" dirty="0" smtClean="0"/>
              <a:t>not mandatory for this course</a:t>
            </a:r>
            <a:r>
              <a:rPr lang="en-US" dirty="0" smtClean="0"/>
              <a:t>).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263525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503" y="2591154"/>
            <a:ext cx="5728053" cy="252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7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Arrays In Python: Need ‘</a:t>
            </a:r>
            <a:r>
              <a:rPr lang="en-US" dirty="0" err="1">
                <a:latin typeface="Consolas" panose="020B0609020204030204" pitchFamily="49" charset="0"/>
              </a:rPr>
              <a:t>Numpy</a:t>
            </a:r>
            <a:r>
              <a:rPr lang="en-US" dirty="0" smtClean="0"/>
              <a:t>’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/>
              <a:t>MAC: </a:t>
            </a:r>
            <a:r>
              <a:rPr lang="en-US" dirty="0"/>
              <a:t>you can search online for resources that show how to do the equivalent for your operating system.</a:t>
            </a:r>
          </a:p>
          <a:p>
            <a:pPr lvl="2"/>
            <a:r>
              <a:rPr lang="en-US" dirty="0"/>
              <a:t>Here’s the numpy.org support link (it’s not as straight-forward as others but it appears to be ‘official’): </a:t>
            </a:r>
            <a:r>
              <a:rPr lang="en-US" dirty="0">
                <a:hlinkClick r:id="rId2"/>
              </a:rPr>
              <a:t>https://numpy.org/install/</a:t>
            </a:r>
            <a:endParaRPr lang="en-US" dirty="0"/>
          </a:p>
          <a:p>
            <a:pPr lvl="1"/>
            <a:r>
              <a:rPr lang="en-US" b="1" dirty="0"/>
              <a:t>CPSC Linux labs: </a:t>
            </a:r>
            <a:r>
              <a:rPr lang="en-US" dirty="0"/>
              <a:t>this step is not needed!</a:t>
            </a:r>
            <a:endParaRPr lang="en-CA" dirty="0"/>
          </a:p>
          <a:p>
            <a:pPr lvl="1"/>
            <a:r>
              <a:rPr lang="en-US" b="1" dirty="0" smtClean="0"/>
              <a:t>PyCharm</a:t>
            </a:r>
            <a:r>
              <a:rPr lang="en-US" dirty="0" smtClean="0"/>
              <a:t>: A resource specifically covering installing </a:t>
            </a:r>
            <a:r>
              <a:rPr lang="en-US" dirty="0" err="1" smtClean="0"/>
              <a:t>numpy</a:t>
            </a:r>
            <a:r>
              <a:rPr lang="en-US" dirty="0" smtClean="0"/>
              <a:t> for this development environment: </a:t>
            </a:r>
          </a:p>
          <a:p>
            <a:pPr lvl="3"/>
            <a:r>
              <a:rPr lang="en-CA" dirty="0">
                <a:hlinkClick r:id="rId3"/>
              </a:rPr>
              <a:t>https://</a:t>
            </a:r>
            <a:r>
              <a:rPr lang="en-CA" dirty="0" smtClean="0">
                <a:hlinkClick r:id="rId3"/>
              </a:rPr>
              <a:t>d2l.ucalgary.ca/d2l/le/content/618004/viewContent/6705362/View</a:t>
            </a:r>
            <a:endParaRPr lang="en-CA" dirty="0" smtClean="0"/>
          </a:p>
          <a:p>
            <a:pPr lvl="3"/>
            <a:r>
              <a:rPr lang="en-US" smtClean="0"/>
              <a:t>This resource </a:t>
            </a:r>
            <a:r>
              <a:rPr lang="en-US" dirty="0" smtClean="0"/>
              <a:t>doesn’t apply if you run python programs using another tool but it should work regardless of operating system (as long as you have PyCharm installed and running on the device).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329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Arrays In Python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2: </a:t>
            </a:r>
            <a:r>
              <a:rPr lang="en-US" dirty="0" smtClean="0"/>
              <a:t>Now that the library is installed on the device where you are creating/running your python programs you can import it just like any other library/module.</a:t>
            </a:r>
          </a:p>
          <a:p>
            <a:pPr marL="2635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mport </a:t>
            </a:r>
            <a:r>
              <a:rPr lang="en-US" dirty="0" err="1" smtClean="0">
                <a:latin typeface="Consolas" panose="020B0609020204030204" pitchFamily="49" charset="0"/>
              </a:rPr>
              <a:t>numpy</a:t>
            </a:r>
            <a:r>
              <a:rPr lang="en-US" dirty="0" smtClean="0">
                <a:latin typeface="Consolas" panose="020B0609020204030204" pitchFamily="49" charset="0"/>
              </a:rPr>
              <a:t> as np</a:t>
            </a:r>
          </a:p>
          <a:p>
            <a:pPr marL="2635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After the above import anytime you refer to ‘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np</a:t>
            </a:r>
            <a:r>
              <a:rPr lang="en-US" dirty="0" smtClean="0">
                <a:cs typeface="Calibri" panose="020F0502020204030204" pitchFamily="34" charset="0"/>
              </a:rPr>
              <a:t>’, python will ‘know’ you actually mean ‘</a:t>
            </a:r>
            <a:r>
              <a:rPr lang="en-US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numpy</a:t>
            </a:r>
            <a:r>
              <a:rPr lang="en-US" dirty="0" smtClean="0">
                <a:cs typeface="Calibri" panose="020F0502020204030204" pitchFamily="34" charset="0"/>
              </a:rPr>
              <a:t>’.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If you just type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import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numpy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endParaRPr lang="en-US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Then instead of typing ‘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np</a:t>
            </a:r>
            <a:r>
              <a:rPr lang="en-US" dirty="0" smtClean="0">
                <a:cs typeface="Calibri" panose="020F0502020204030204" pitchFamily="34" charset="0"/>
              </a:rPr>
              <a:t>’ then you have to type ‘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numpy</a:t>
            </a:r>
            <a:r>
              <a:rPr lang="en-US" dirty="0" smtClean="0">
                <a:cs typeface="Calibri" panose="020F0502020204030204" pitchFamily="34" charset="0"/>
              </a:rPr>
              <a:t>’</a:t>
            </a:r>
          </a:p>
          <a:p>
            <a:pPr lvl="1"/>
            <a:r>
              <a:rPr lang="en-US" dirty="0" smtClean="0"/>
              <a:t>Comparing the different imports: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65138" y="3183467"/>
            <a:ext cx="1772356" cy="85795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Longer full name for library/module</a:t>
            </a:r>
            <a:endParaRPr lang="en-CA" sz="1800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0727" y="3183467"/>
            <a:ext cx="1772356" cy="85795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Your alias/nickname/shortcut</a:t>
            </a:r>
            <a:endParaRPr lang="en-CA" sz="1800" b="1" dirty="0" smtClean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1299369" y="2596444"/>
            <a:ext cx="619742" cy="587023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H="1" flipV="1">
            <a:off x="3318933" y="2596444"/>
            <a:ext cx="1062921" cy="73377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3" name="Rectangle 12"/>
          <p:cNvSpPr/>
          <p:nvPr/>
        </p:nvSpPr>
        <p:spPr>
          <a:xfrm>
            <a:off x="4381854" y="5970863"/>
            <a:ext cx="36426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0488" lvl="1"/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anArray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= </a:t>
            </a:r>
            <a:r>
              <a:rPr lang="en-US" sz="1600" b="1" dirty="0" err="1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numpy</a:t>
            </a:r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.array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([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1,2.5])</a:t>
            </a:r>
            <a:endParaRPr lang="en-US" sz="1600" dirty="0">
              <a:latin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5138" y="5955475"/>
            <a:ext cx="36760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anArray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np</a:t>
            </a:r>
            <a:r>
              <a:rPr lang="en-US" sz="1600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.array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([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1,2.5])</a:t>
            </a:r>
            <a:endParaRPr lang="en-US" sz="1600" dirty="0">
              <a:latin typeface="Consolas" panose="020B0609020204030204" pitchFamily="49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81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Array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7512" indent="-342900"/>
            <a:r>
              <a:rPr lang="en-US" b="1" dirty="0" smtClean="0">
                <a:cs typeface="Calibri" panose="020F0502020204030204" pitchFamily="34" charset="0"/>
              </a:rPr>
              <a:t>Name of the full </a:t>
            </a:r>
            <a:r>
              <a:rPr lang="en-US" b="1" dirty="0">
                <a:cs typeface="Calibri" panose="020F0502020204030204" pitchFamily="34" charset="0"/>
              </a:rPr>
              <a:t>online example: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2array_basics.py</a:t>
            </a:r>
            <a:endParaRPr lang="en-CA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import </a:t>
            </a:r>
            <a:r>
              <a:rPr lang="en-CA" dirty="0" err="1">
                <a:latin typeface="Consolas" panose="020B0609020204030204" pitchFamily="49" charset="0"/>
              </a:rPr>
              <a:t>numpy</a:t>
            </a:r>
            <a:r>
              <a:rPr lang="en-CA" dirty="0">
                <a:latin typeface="Consolas" panose="020B0609020204030204" pitchFamily="49" charset="0"/>
              </a:rPr>
              <a:t> as </a:t>
            </a:r>
            <a:r>
              <a:rPr lang="en-CA" dirty="0" smtClean="0">
                <a:latin typeface="Consolas" panose="020B0609020204030204" pitchFamily="49" charset="0"/>
              </a:rPr>
              <a:t>np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anArray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np.array</a:t>
            </a:r>
            <a:r>
              <a:rPr lang="en-CA" dirty="0">
                <a:latin typeface="Consolas" panose="020B0609020204030204" pitchFamily="49" charset="0"/>
              </a:rPr>
              <a:t>([1,2.5,True,"hi"])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print("\</a:t>
            </a:r>
            <a:r>
              <a:rPr lang="en-CA" dirty="0" err="1">
                <a:latin typeface="Consolas" panose="020B0609020204030204" pitchFamily="49" charset="0"/>
              </a:rPr>
              <a:t>nDisplay</a:t>
            </a:r>
            <a:r>
              <a:rPr lang="en-CA" dirty="0">
                <a:latin typeface="Consolas" panose="020B0609020204030204" pitchFamily="49" charset="0"/>
              </a:rPr>
              <a:t>  each array element")</a:t>
            </a: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anArray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np.append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anArray</a:t>
            </a:r>
            <a:r>
              <a:rPr lang="en-CA" dirty="0">
                <a:latin typeface="Consolas" panose="020B0609020204030204" pitchFamily="49" charset="0"/>
              </a:rPr>
              <a:t>,"new end")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for element in </a:t>
            </a:r>
            <a:r>
              <a:rPr lang="en-CA" dirty="0" err="1">
                <a:latin typeface="Consolas" panose="020B0609020204030204" pitchFamily="49" charset="0"/>
              </a:rPr>
              <a:t>anArray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print(element, end=" </a:t>
            </a:r>
            <a:r>
              <a:rPr lang="en-CA" dirty="0" smtClean="0">
                <a:latin typeface="Consolas" panose="020B0609020204030204" pitchFamily="49" charset="0"/>
              </a:rPr>
              <a:t>") </a:t>
            </a:r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#Looks like a regular list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print("Display the type of information stored in each array 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element")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for element in </a:t>
            </a:r>
            <a:r>
              <a:rPr lang="en-CA" dirty="0" err="1">
                <a:latin typeface="Consolas" panose="020B0609020204030204" pitchFamily="49" charset="0"/>
              </a:rPr>
              <a:t>anArray</a:t>
            </a:r>
            <a:r>
              <a:rPr lang="en-CA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print(type(element), end=" ") </a:t>
            </a:r>
            <a:r>
              <a:rPr lang="en-CA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#Everything is a string 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596900" lvl="1" indent="-342900"/>
            <a:r>
              <a:rPr lang="en-US" dirty="0" smtClean="0">
                <a:cs typeface="Calibri" panose="020F0502020204030204" pitchFamily="34" charset="0"/>
              </a:rPr>
              <a:t>The type of array elements will all be the same (either float or string):</a:t>
            </a:r>
          </a:p>
          <a:p>
            <a:pPr marL="785812" lvl="2" indent="-342900"/>
            <a:r>
              <a:rPr lang="en-US" b="1" dirty="0" smtClean="0">
                <a:cs typeface="Calibri" panose="020F0502020204030204" pitchFamily="34" charset="0"/>
              </a:rPr>
              <a:t>All floats</a:t>
            </a:r>
            <a:r>
              <a:rPr lang="en-US" dirty="0" smtClean="0">
                <a:cs typeface="Calibri" panose="020F0502020204030204" pitchFamily="34" charset="0"/>
              </a:rPr>
              <a:t>: If </a:t>
            </a:r>
            <a:r>
              <a:rPr lang="en-US" i="1" dirty="0" smtClean="0">
                <a:cs typeface="Calibri" panose="020F0502020204030204" pitchFamily="34" charset="0"/>
              </a:rPr>
              <a:t>all</a:t>
            </a:r>
            <a:r>
              <a:rPr lang="en-US" dirty="0" smtClean="0">
                <a:cs typeface="Calibri" panose="020F0502020204030204" pitchFamily="34" charset="0"/>
              </a:rPr>
              <a:t> elements are numeric (float and/or </a:t>
            </a:r>
            <a:r>
              <a:rPr lang="en-US" dirty="0" err="1" smtClean="0">
                <a:cs typeface="Calibri" panose="020F0502020204030204" pitchFamily="34" charset="0"/>
              </a:rPr>
              <a:t>int</a:t>
            </a:r>
            <a:r>
              <a:rPr lang="en-US" dirty="0" smtClean="0">
                <a:cs typeface="Calibri" panose="020F0502020204030204" pitchFamily="34" charset="0"/>
              </a:rPr>
              <a:t>)</a:t>
            </a:r>
          </a:p>
          <a:p>
            <a:pPr marL="785812" lvl="2" indent="-342900"/>
            <a:r>
              <a:rPr lang="en-US" b="1" dirty="0" smtClean="0">
                <a:cs typeface="Calibri" panose="020F0502020204030204" pitchFamily="34" charset="0"/>
              </a:rPr>
              <a:t>All strings</a:t>
            </a:r>
            <a:r>
              <a:rPr lang="en-US" dirty="0" smtClean="0">
                <a:cs typeface="Calibri" panose="020F0502020204030204" pitchFamily="34" charset="0"/>
              </a:rPr>
              <a:t>: If </a:t>
            </a:r>
            <a:r>
              <a:rPr lang="en-US" i="1" dirty="0" smtClean="0">
                <a:cs typeface="Calibri" panose="020F0502020204030204" pitchFamily="34" charset="0"/>
              </a:rPr>
              <a:t>any</a:t>
            </a:r>
            <a:r>
              <a:rPr lang="en-US" dirty="0" smtClean="0">
                <a:cs typeface="Calibri" panose="020F0502020204030204" pitchFamily="34" charset="0"/>
              </a:rPr>
              <a:t> element is a string. </a:t>
            </a:r>
            <a:endParaRPr lang="en-CA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9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Advantages Of </a:t>
            </a:r>
            <a:r>
              <a:rPr lang="en-US" sz="2800" dirty="0" err="1" smtClean="0">
                <a:latin typeface="Consolas" panose="020B0609020204030204" pitchFamily="49" charset="0"/>
              </a:rPr>
              <a:t>Numpy</a:t>
            </a:r>
            <a:r>
              <a:rPr lang="en-US" sz="2800" dirty="0" smtClean="0"/>
              <a:t> Arrays Over Python Lists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 in the storage of information (compact) for arrays as compared to lists.</a:t>
            </a:r>
          </a:p>
          <a:p>
            <a:r>
              <a:rPr lang="en-US" dirty="0" smtClean="0"/>
              <a:t>Ease of use: </a:t>
            </a:r>
          </a:p>
          <a:p>
            <a:pPr lvl="1"/>
            <a:r>
              <a:rPr lang="en-US" dirty="0"/>
              <a:t>Numeric operations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dirty="0" smtClean="0"/>
              <a:t>Array: define a python to perform that operation on the array once and that operation will be applied on each element.</a:t>
            </a:r>
          </a:p>
          <a:p>
            <a:pPr lvl="3"/>
            <a:r>
              <a:rPr lang="en-US" dirty="0" smtClean="0"/>
              <a:t>Pseudo code example: Python multiply this list by two.</a:t>
            </a:r>
          </a:p>
          <a:p>
            <a:pPr lvl="2"/>
            <a:r>
              <a:rPr lang="en-US" dirty="0" smtClean="0"/>
              <a:t>List: define the code to manually step through each element (using a loop or the equivalent) and apply that operation to each element.</a:t>
            </a:r>
          </a:p>
          <a:p>
            <a:pPr lvl="3"/>
            <a:r>
              <a:rPr lang="en-US" dirty="0"/>
              <a:t>Pseudo code </a:t>
            </a:r>
            <a:r>
              <a:rPr lang="en-US" dirty="0" smtClean="0"/>
              <a:t>example with a list with ‘n’ (n&gt;=1) for multiply by two: </a:t>
            </a:r>
          </a:p>
          <a:p>
            <a:pPr lvl="4"/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sz="1600" dirty="0" smtClean="0">
                <a:latin typeface="Consolas" panose="020B0609020204030204" pitchFamily="49" charset="0"/>
              </a:rPr>
              <a:t>list element index zero x 2</a:t>
            </a:r>
            <a:r>
              <a:rPr lang="en-US" dirty="0" smtClean="0">
                <a:latin typeface="Consolas" panose="020B0609020204030204" pitchFamily="49" charset="0"/>
              </a:rPr>
              <a:t>&gt;,</a:t>
            </a:r>
          </a:p>
          <a:p>
            <a:pPr lvl="4"/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sz="1600" dirty="0">
                <a:latin typeface="Consolas" panose="020B0609020204030204" pitchFamily="49" charset="0"/>
              </a:rPr>
              <a:t>list element index </a:t>
            </a:r>
            <a:r>
              <a:rPr lang="en-US" sz="1600" dirty="0" smtClean="0">
                <a:latin typeface="Consolas" panose="020B0609020204030204" pitchFamily="49" charset="0"/>
              </a:rPr>
              <a:t>one </a:t>
            </a:r>
            <a:r>
              <a:rPr lang="en-US" sz="1600" dirty="0">
                <a:latin typeface="Consolas" panose="020B0609020204030204" pitchFamily="49" charset="0"/>
              </a:rPr>
              <a:t>x 2</a:t>
            </a:r>
            <a:r>
              <a:rPr lang="en-US" dirty="0" smtClean="0">
                <a:latin typeface="Consolas" panose="020B0609020204030204" pitchFamily="49" charset="0"/>
              </a:rPr>
              <a:t>&gt;,</a:t>
            </a:r>
          </a:p>
          <a:p>
            <a:pPr lvl="4"/>
            <a:r>
              <a:rPr lang="en-US" dirty="0" smtClean="0">
                <a:latin typeface="Consolas" panose="020B0609020204030204" pitchFamily="49" charset="0"/>
              </a:rPr>
              <a:t>...</a:t>
            </a:r>
          </a:p>
          <a:p>
            <a:pPr lvl="4"/>
            <a:r>
              <a:rPr lang="en-US" sz="1600" dirty="0">
                <a:latin typeface="Consolas" panose="020B0609020204030204" pitchFamily="49" charset="0"/>
              </a:rPr>
              <a:t>list element index </a:t>
            </a:r>
            <a:r>
              <a:rPr lang="en-US" sz="1600" dirty="0" smtClean="0">
                <a:latin typeface="Consolas" panose="020B0609020204030204" pitchFamily="49" charset="0"/>
              </a:rPr>
              <a:t>‘n’ </a:t>
            </a:r>
            <a:r>
              <a:rPr lang="en-US" sz="1600" dirty="0">
                <a:latin typeface="Consolas" panose="020B0609020204030204" pitchFamily="49" charset="0"/>
              </a:rPr>
              <a:t>x </a:t>
            </a:r>
            <a:r>
              <a:rPr lang="en-US" sz="1600" dirty="0" smtClean="0">
                <a:latin typeface="Consolas" panose="020B0609020204030204" pitchFamily="49" charset="0"/>
              </a:rPr>
              <a:t>2</a:t>
            </a:r>
            <a:r>
              <a:rPr lang="en-US" sz="1600" dirty="0">
                <a:latin typeface="Consolas" panose="020B0609020204030204" pitchFamily="49" charset="0"/>
              </a:rPr>
              <a:t>&gt;</a:t>
            </a:r>
          </a:p>
          <a:p>
            <a:pPr lvl="1"/>
            <a:r>
              <a:rPr lang="en-US" dirty="0"/>
              <a:t>Non-numeric </a:t>
            </a:r>
            <a:r>
              <a:rPr lang="en-US" dirty="0" smtClean="0"/>
              <a:t>operations (e.g. slicing) may also be implemented with greater ease with arrays vs. list.</a:t>
            </a:r>
            <a:endParaRPr lang="en-US" dirty="0" smtClean="0">
              <a:latin typeface="Consolas" panose="020B0609020204030204" pitchFamily="49" charset="0"/>
            </a:endParaRPr>
          </a:p>
          <a:p>
            <a:pPr lvl="4"/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7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More Advanced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Array: </a:t>
            </a:r>
            <a:r>
              <a:rPr lang="en-US" dirty="0" smtClean="0">
                <a:latin typeface="Consolas" panose="020B0609020204030204" pitchFamily="49" charset="0"/>
              </a:rPr>
              <a:t>3Aarray_advanced.py</a:t>
            </a:r>
          </a:p>
          <a:p>
            <a:pPr lvl="1"/>
            <a:r>
              <a:rPr lang="en-US" dirty="0" smtClean="0"/>
              <a:t>List</a:t>
            </a:r>
            <a:r>
              <a:rPr lang="en-US" dirty="0"/>
              <a:t>: </a:t>
            </a:r>
            <a:r>
              <a:rPr lang="en-US" dirty="0">
                <a:latin typeface="Consolas" panose="020B0609020204030204" pitchFamily="49" charset="0"/>
              </a:rPr>
              <a:t>3Bcorresponding_list_advanced.py 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5613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 Operation: </a:t>
            </a:r>
            <a:r>
              <a:rPr lang="en-US" dirty="0" smtClean="0">
                <a:solidFill>
                  <a:srgbClr val="0066FF"/>
                </a:solidFill>
              </a:rPr>
              <a:t>Double</a:t>
            </a:r>
            <a:r>
              <a:rPr lang="en-US" dirty="0" smtClean="0"/>
              <a:t> Value Of Elements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88622" y="1286933"/>
            <a:ext cx="3522134" cy="461715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#Python list</a:t>
            </a:r>
            <a:endParaRPr lang="en-CA" sz="18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CA" sz="1800" dirty="0" err="1" smtClean="0">
                <a:latin typeface="Consolas" panose="020B0609020204030204" pitchFamily="49" charset="0"/>
              </a:rPr>
              <a:t>aList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= [[2,2,2],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     [3,3,3]]</a:t>
            </a:r>
          </a:p>
          <a:p>
            <a:endParaRPr lang="en-CA" sz="1800" dirty="0">
              <a:latin typeface="Consolas" panose="020B0609020204030204" pitchFamily="49" charset="0"/>
            </a:endParaRPr>
          </a:p>
          <a:p>
            <a:r>
              <a:rPr lang="en-CA" sz="1800" dirty="0" err="1">
                <a:latin typeface="Consolas" panose="020B0609020204030204" pitchFamily="49" charset="0"/>
              </a:rPr>
              <a:t>numRows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len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r>
              <a:rPr lang="en-CA" sz="1800" dirty="0" err="1">
                <a:latin typeface="Consolas" panose="020B0609020204030204" pitchFamily="49" charset="0"/>
              </a:rPr>
              <a:t>numColumns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len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[0])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r = </a:t>
            </a:r>
            <a:r>
              <a:rPr lang="en-CA" sz="1800" dirty="0" smtClean="0">
                <a:latin typeface="Consolas" panose="020B0609020204030204" pitchFamily="49" charset="0"/>
              </a:rPr>
              <a:t>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#Traverse each row</a:t>
            </a:r>
            <a:endParaRPr lang="en-CA" sz="1800" dirty="0">
              <a:latin typeface="Consolas" panose="020B0609020204030204" pitchFamily="49" charset="0"/>
            </a:endParaRPr>
          </a:p>
          <a:p>
            <a:r>
              <a:rPr lang="en-CA" sz="1800" dirty="0">
                <a:latin typeface="Consolas" panose="020B0609020204030204" pitchFamily="49" charset="0"/>
              </a:rPr>
              <a:t>while(r&lt;</a:t>
            </a:r>
            <a:r>
              <a:rPr lang="en-CA" sz="1800" dirty="0" err="1">
                <a:latin typeface="Consolas" panose="020B0609020204030204" pitchFamily="49" charset="0"/>
              </a:rPr>
              <a:t>numRows</a:t>
            </a:r>
            <a:r>
              <a:rPr lang="en-CA" sz="1800" dirty="0" smtClean="0">
                <a:latin typeface="Consolas" panose="020B0609020204030204" pitchFamily="49" charset="0"/>
              </a:rPr>
              <a:t>):</a:t>
            </a:r>
            <a:endParaRPr lang="en-CA" sz="1800" dirty="0">
              <a:latin typeface="Consolas" panose="020B0609020204030204" pitchFamily="49" charset="0"/>
            </a:endParaRPr>
          </a:p>
          <a:p>
            <a:r>
              <a:rPr lang="en-CA" sz="1800" dirty="0">
                <a:latin typeface="Consolas" panose="020B0609020204030204" pitchFamily="49" charset="0"/>
              </a:rPr>
              <a:t>    c = </a:t>
            </a:r>
            <a:r>
              <a:rPr lang="en-CA" sz="1800" dirty="0" smtClean="0">
                <a:latin typeface="Consolas" panose="020B0609020204030204" pitchFamily="49" charset="0"/>
              </a:rPr>
              <a:t>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#Traverse each column</a:t>
            </a:r>
            <a:endParaRPr lang="en-CA" sz="1800" dirty="0">
              <a:latin typeface="Consolas" panose="020B0609020204030204" pitchFamily="49" charset="0"/>
            </a:endParaRPr>
          </a:p>
          <a:p>
            <a:r>
              <a:rPr lang="en-CA" sz="1800" dirty="0">
                <a:latin typeface="Consolas" panose="020B0609020204030204" pitchFamily="49" charset="0"/>
              </a:rPr>
              <a:t>    while(c&lt;</a:t>
            </a:r>
            <a:r>
              <a:rPr lang="en-CA" sz="1800" dirty="0" err="1">
                <a:latin typeface="Consolas" panose="020B0609020204030204" pitchFamily="49" charset="0"/>
              </a:rPr>
              <a:t>numColumns</a:t>
            </a:r>
            <a:r>
              <a:rPr lang="en-CA" sz="1800" dirty="0">
                <a:latin typeface="Consolas" panose="020B0609020204030204" pitchFamily="49" charset="0"/>
              </a:rPr>
              <a:t>):</a:t>
            </a:r>
          </a:p>
          <a:p>
            <a:r>
              <a:rPr lang="en-CA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        </a:t>
            </a:r>
            <a:r>
              <a:rPr lang="en-CA" sz="18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aList</a:t>
            </a:r>
            <a:r>
              <a:rPr lang="en-CA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[r][c] = </a:t>
            </a:r>
            <a:endParaRPr lang="en-CA" sz="1800" b="1" dirty="0" smtClean="0">
              <a:solidFill>
                <a:srgbClr val="0066FF"/>
              </a:solidFill>
              <a:latin typeface="Consolas" panose="020B0609020204030204" pitchFamily="49" charset="0"/>
            </a:endParaRPr>
          </a:p>
          <a:p>
            <a:r>
              <a:rPr lang="en-CA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        </a:t>
            </a:r>
            <a:r>
              <a:rPr lang="en-CA" sz="1800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aList</a:t>
            </a:r>
            <a:r>
              <a:rPr lang="en-CA" sz="18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[r</a:t>
            </a:r>
            <a:r>
              <a:rPr lang="en-CA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][c]*2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    c = c + 1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r = r + 1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print(</a:t>
            </a: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  <a:endParaRPr lang="en-CA" sz="1800" dirty="0" smtClean="0"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2755" y="1286933"/>
            <a:ext cx="3522134" cy="461715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US" sz="1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Numpy</a:t>
            </a:r>
            <a:r>
              <a:rPr lang="en-US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array</a:t>
            </a:r>
            <a:endParaRPr lang="en-CA" sz="18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1800" dirty="0" err="1">
                <a:latin typeface="Consolas" panose="020B0609020204030204" pitchFamily="49" charset="0"/>
              </a:rPr>
              <a:t>anArray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np.array</a:t>
            </a:r>
            <a:r>
              <a:rPr lang="en-US" sz="1800" dirty="0">
                <a:latin typeface="Consolas" panose="020B0609020204030204" pitchFamily="49" charset="0"/>
              </a:rPr>
              <a:t>([[2,2,2],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       </a:t>
            </a:r>
            <a:r>
              <a:rPr lang="en-US" sz="1800" dirty="0" smtClean="0">
                <a:latin typeface="Consolas" panose="020B0609020204030204" pitchFamily="49" charset="0"/>
              </a:rPr>
              <a:t>[</a:t>
            </a:r>
            <a:r>
              <a:rPr lang="en-US" sz="1800" dirty="0">
                <a:latin typeface="Consolas" panose="020B0609020204030204" pitchFamily="49" charset="0"/>
              </a:rPr>
              <a:t>3,3,3]])</a:t>
            </a:r>
          </a:p>
          <a:p>
            <a:r>
              <a:rPr lang="en-US" sz="18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anArray</a:t>
            </a:r>
            <a:r>
              <a:rPr lang="en-US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 = </a:t>
            </a:r>
            <a:r>
              <a:rPr lang="en-US" sz="18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anArray</a:t>
            </a:r>
            <a:r>
              <a:rPr lang="en-US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 * 2</a:t>
            </a:r>
            <a:endParaRPr lang="en-CA" sz="1800" b="1" dirty="0" smtClean="0">
              <a:solidFill>
                <a:srgbClr val="0066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466424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59181</TotalTime>
  <Pages>8</Pages>
  <Words>1110</Words>
  <Application>Microsoft Office PowerPoint</Application>
  <PresentationFormat>On-screen Show (4:3)</PresentationFormat>
  <Paragraphs>174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Consolas</vt:lpstr>
      <vt:lpstr>Courier New</vt:lpstr>
      <vt:lpstr>Times New Roman</vt:lpstr>
      <vt:lpstr>Wingdings</vt:lpstr>
      <vt:lpstr>evaluation_intro</vt:lpstr>
      <vt:lpstr>Composites, Arrays: Part 3 </vt:lpstr>
      <vt:lpstr>Summary Of Some List  Operations &amp; Methods</vt:lpstr>
      <vt:lpstr>Using Arrays In Python: Need ‘Numpy’</vt:lpstr>
      <vt:lpstr>Using Arrays In Python: Need ‘Numpy’ (2)</vt:lpstr>
      <vt:lpstr>Using Arrays In Python</vt:lpstr>
      <vt:lpstr>Basic Array Operations</vt:lpstr>
      <vt:lpstr>Advantages Of Numpy Arrays Over Python Lists</vt:lpstr>
      <vt:lpstr>Comparing More Advanced Operations</vt:lpstr>
      <vt:lpstr>Numeric Operation: Double Value Of Elements</vt:lpstr>
      <vt:lpstr>Numeric Operation: Slicing Into A Copy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arrays a more efficient but more contrained composite than python lists</dc:title>
  <dc:subject>Introduction to Programming for Computer Science Majors</dc:subject>
  <dc:creator>James Tam</dc:creator>
  <cp:keywords>the python array;more efficient composite;more contrained composite</cp:keywords>
  <cp:lastModifiedBy>Work</cp:lastModifiedBy>
  <cp:revision>3840</cp:revision>
  <cp:lastPrinted>2014-08-25T22:49:30Z</cp:lastPrinted>
  <dcterms:created xsi:type="dcterms:W3CDTF">1995-08-18T10:27:02Z</dcterms:created>
  <dcterms:modified xsi:type="dcterms:W3CDTF">2024-10-23T17:27:30Z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