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0"/>
  </p:notesMasterIdLst>
  <p:handoutMasterIdLst>
    <p:handoutMasterId r:id="rId21"/>
  </p:handoutMasterIdLst>
  <p:sldIdLst>
    <p:sldId id="1170" r:id="rId2"/>
    <p:sldId id="1171" r:id="rId3"/>
    <p:sldId id="1172" r:id="rId4"/>
    <p:sldId id="1174" r:id="rId5"/>
    <p:sldId id="1173" r:id="rId6"/>
    <p:sldId id="1183" r:id="rId7"/>
    <p:sldId id="1175" r:id="rId8"/>
    <p:sldId id="1176" r:id="rId9"/>
    <p:sldId id="1177" r:id="rId10"/>
    <p:sldId id="1181" r:id="rId11"/>
    <p:sldId id="1180" r:id="rId12"/>
    <p:sldId id="1179" r:id="rId13"/>
    <p:sldId id="1182" r:id="rId14"/>
    <p:sldId id="1178" r:id="rId15"/>
    <p:sldId id="1186" r:id="rId16"/>
    <p:sldId id="1184" r:id="rId17"/>
    <p:sldId id="1185" r:id="rId18"/>
    <p:sldId id="1084" r:id="rId1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Tam" initials="JT" lastIdx="3" clrIdx="0">
    <p:extLst>
      <p:ext uri="{19B8F6BF-5375-455C-9EA6-DF929625EA0E}">
        <p15:presenceInfo xmlns:p15="http://schemas.microsoft.com/office/powerpoint/2012/main" userId="James Tam" providerId="None"/>
      </p:ext>
    </p:extLst>
  </p:cmAuthor>
  <p:cmAuthor id="2" name="James Tam" initials="JT [2]" lastIdx="1" clrIdx="1">
    <p:extLst>
      <p:ext uri="{19B8F6BF-5375-455C-9EA6-DF929625EA0E}">
        <p15:presenceInfo xmlns:p15="http://schemas.microsoft.com/office/powerpoint/2012/main" userId="b79815ee8932e9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FFCC"/>
    <a:srgbClr val="3366FF"/>
    <a:srgbClr val="0066FF"/>
    <a:srgbClr val="FFFFFF"/>
    <a:srgbClr val="783245"/>
    <a:srgbClr val="FCD5B5"/>
    <a:srgbClr val="808000"/>
    <a:srgbClr val="66FFC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93" autoAdjust="0"/>
    <p:restoredTop sz="93888" autoAdjust="0"/>
  </p:normalViewPr>
  <p:slideViewPr>
    <p:cSldViewPr snapToGrid="0">
      <p:cViewPr varScale="1">
        <p:scale>
          <a:sx n="97" d="100"/>
          <a:sy n="97" d="100"/>
        </p:scale>
        <p:origin x="16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1536" y="-1578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 dirty="0" smtClean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Review of O-O and scope</a:t>
            </a:r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/>
            </a:lvl1pPr>
          </a:lstStyle>
          <a:p>
            <a:fld id="{C4BD0D69-FD40-4614-8ED8-EC203C0DDE4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911710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anose="02020603050405020304" pitchFamily="18" charset="0"/>
              </a:defRPr>
            </a:lvl1pPr>
          </a:lstStyle>
          <a:p>
            <a:fld id="{1EA6677B-2DAB-4DCC-A86A-F7F0F8DD4460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136900" y="8853488"/>
            <a:ext cx="735013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064" tIns="46123" rIns="89064" bIns="46123">
            <a:spAutoFit/>
          </a:bodyPr>
          <a:lstStyle>
            <a:lvl1pPr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dirty="0"/>
              <a:t>Page </a:t>
            </a:r>
            <a:fld id="{61724E73-F4A3-492F-94FF-9B4325E9C044}" type="slidenum">
              <a:rPr lang="en-US" altLang="en-US" sz="1200"/>
              <a:pPr algn="ctr">
                <a:lnSpc>
                  <a:spcPct val="90000"/>
                </a:lnSpc>
              </a:pPr>
              <a:t>‹#›</a:t>
            </a:fld>
            <a:endParaRPr lang="en-US" altLang="en-US" sz="1200" dirty="0"/>
          </a:p>
        </p:txBody>
      </p:sp>
      <p:sp>
        <p:nvSpPr>
          <p:cNvPr id="8090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2213" y="703263"/>
            <a:ext cx="4629150" cy="3471862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4838"/>
            <a:ext cx="5140325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36" tIns="47713" rIns="93836" bIns="47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95776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11430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20574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3A03D8A0-386D-4F12-97A6-90825291D810}" type="slidenum"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</a:t>
            </a:fld>
            <a:endParaRPr lang="en-US" altLang="en-US" sz="10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25058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41300" y="139700"/>
            <a:ext cx="87757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CA" altLang="en-US" dirty="0" smtClean="0">
              <a:ea typeface="+mn-ea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232775" y="6629400"/>
            <a:ext cx="911225" cy="23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Garamond" panose="02020404030301010803" pitchFamily="18" charset="0"/>
                <a:ea typeface="+mn-ea"/>
              </a:rPr>
              <a:t>James Tam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1074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4950" y="303213"/>
            <a:ext cx="2051050" cy="61737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03213"/>
            <a:ext cx="6000750" cy="61737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660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303213"/>
            <a:ext cx="8166100" cy="522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22800" y="1108075"/>
            <a:ext cx="4013200" cy="26082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22800" y="3868738"/>
            <a:ext cx="4013200" cy="26082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990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63525" indent="-263525">
              <a:defRPr/>
            </a:lvl1pPr>
            <a:lvl2pPr marL="442913" indent="-179388">
              <a:defRPr/>
            </a:lvl2pPr>
            <a:lvl3pPr marL="631825" indent="-188913">
              <a:defRPr/>
            </a:lvl3pPr>
            <a:lvl4pPr marL="809625" indent="-180975" defTabSz="809625">
              <a:buFont typeface="Courier New" panose="02070309020205020404" pitchFamily="49" charset="0"/>
              <a:buChar char="o"/>
              <a:defRPr sz="1600"/>
            </a:lvl4pPr>
            <a:lvl5pPr marL="990600" indent="-180975"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247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689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802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35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3332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44794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520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705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31800" y="303213"/>
            <a:ext cx="81661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Slide Title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5138" y="1100138"/>
            <a:ext cx="8178800" cy="536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Text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auto">
          <a:xfrm>
            <a:off x="8164513" y="6629400"/>
            <a:ext cx="9112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Times New Roman" pitchFamily="18" charset="0"/>
                <a:ea typeface="+mn-ea"/>
              </a:rPr>
              <a:t>James Tam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689" r:id="rId2"/>
    <p:sldLayoutId id="2147484690" r:id="rId3"/>
    <p:sldLayoutId id="2147484691" r:id="rId4"/>
    <p:sldLayoutId id="2147484692" r:id="rId5"/>
    <p:sldLayoutId id="2147484693" r:id="rId6"/>
    <p:sldLayoutId id="2147484694" r:id="rId7"/>
    <p:sldLayoutId id="2147484695" r:id="rId8"/>
    <p:sldLayoutId id="2147484696" r:id="rId9"/>
    <p:sldLayoutId id="2147484697" r:id="rId10"/>
    <p:sldLayoutId id="2147484698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9pPr>
    </p:titleStyle>
    <p:bodyStyle>
      <a:lvl1pPr marL="111125" indent="-111125" algn="l" rtl="0" eaLnBrk="0" fontAlgn="base" hangingPunct="0">
        <a:spcBef>
          <a:spcPct val="3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marL="346075" indent="-120650" algn="l" rtl="0" eaLnBrk="0" fontAlgn="base" hangingPunct="0">
        <a:spcBef>
          <a:spcPct val="10000"/>
        </a:spcBef>
        <a:spcAft>
          <a:spcPct val="0"/>
        </a:spcAft>
        <a:buSzPct val="100000"/>
        <a:buFont typeface="Times New Roman" panose="02020603050405020304" pitchFamily="18" charset="0"/>
        <a:buChar char="-"/>
        <a:defRPr sz="2000"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2pPr>
      <a:lvl3pPr marL="568325" indent="-10795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3pPr>
      <a:lvl4pPr marL="800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4pPr>
      <a:lvl5pPr marL="10287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5pPr>
      <a:lvl6pPr marL="14859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6pPr>
      <a:lvl7pPr marL="1943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7pPr>
      <a:lvl8pPr marL="24003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8pPr>
      <a:lvl9pPr marL="28575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 smtClean="0">
                <a:cs typeface="Calibri" panose="020F0502020204030204" pitchFamily="34" charset="0"/>
              </a:rPr>
              <a:t>Review &amp; Extra Details</a:t>
            </a:r>
            <a:endParaRPr lang="en-US" altLang="en-US" sz="3600" u="none" dirty="0" smtClean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842963" y="5815013"/>
            <a:ext cx="710088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CA" altLang="en-US" sz="1800" baseline="30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6" name="Text Box 9"/>
          <p:cNvSpPr txBox="1">
            <a:spLocks noChangeArrowheads="1"/>
          </p:cNvSpPr>
          <p:nvPr/>
        </p:nvSpPr>
        <p:spPr bwMode="auto">
          <a:xfrm>
            <a:off x="1239838" y="3617913"/>
            <a:ext cx="6769100" cy="831639"/>
          </a:xfrm>
          <a:prstGeom prst="rect">
            <a:avLst/>
          </a:prstGeom>
          <a:noFill/>
          <a:ln>
            <a:noFill/>
          </a:ln>
          <a:extLst/>
        </p:spPr>
        <p:txBody>
          <a:bodyPr lIns="92075" tIns="46038" rIns="92075" bIns="46038">
            <a:spAutoFit/>
          </a:bodyPr>
          <a:lstStyle>
            <a:lvl1pPr marL="114300" indent="-1143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0" indent="0" eaLnBrk="1" hangingPunct="1"/>
            <a:r>
              <a:rPr lang="en-US" altLang="en-US" sz="2400" dirty="0" smtClean="0"/>
              <a:t>Problem decomposition through functions: scope</a:t>
            </a:r>
          </a:p>
          <a:p>
            <a:pPr marL="0" indent="0" eaLnBrk="1" hangingPunct="1"/>
            <a:r>
              <a:rPr lang="en-US" altLang="en-US" sz="2400" dirty="0" smtClean="0"/>
              <a:t>Object-Orientated concepts</a:t>
            </a:r>
          </a:p>
        </p:txBody>
      </p:sp>
    </p:spTree>
    <p:extLst>
      <p:ext uri="{BB962C8B-B14F-4D97-AF65-F5344CB8AC3E}">
        <p14:creationId xmlns:p14="http://schemas.microsoft.com/office/powerpoint/2010/main" val="356311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366FF"/>
                </a:solidFill>
              </a:rPr>
              <a:t>Attributes</a:t>
            </a:r>
            <a:endParaRPr lang="en-CA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38" y="1100138"/>
            <a:ext cx="4441159" cy="5368925"/>
          </a:xfrm>
        </p:spPr>
        <p:txBody>
          <a:bodyPr/>
          <a:lstStyle/>
          <a:p>
            <a:r>
              <a:rPr lang="en-US" sz="2000" u="sng" dirty="0" smtClean="0"/>
              <a:t>Information</a:t>
            </a:r>
            <a:r>
              <a:rPr lang="en-US" sz="2000" dirty="0" smtClean="0"/>
              <a:t> that is associated with the type e.g. a person has these attributes:</a:t>
            </a:r>
            <a:endParaRPr lang="en-CA" sz="1800" dirty="0" smtClean="0"/>
          </a:p>
          <a:p>
            <a:pPr lvl="1"/>
            <a:r>
              <a:rPr lang="en-US" sz="1800" dirty="0" smtClean="0"/>
              <a:t>Height</a:t>
            </a:r>
            <a:endParaRPr lang="en-CA" sz="1800" dirty="0" smtClean="0"/>
          </a:p>
          <a:p>
            <a:pPr lvl="1"/>
            <a:r>
              <a:rPr lang="en-US" sz="1800" dirty="0" smtClean="0"/>
              <a:t>Weight</a:t>
            </a:r>
          </a:p>
          <a:p>
            <a:pPr lvl="1"/>
            <a:r>
              <a:rPr lang="en-US" sz="1800" dirty="0" smtClean="0"/>
              <a:t>Blood type</a:t>
            </a:r>
          </a:p>
          <a:p>
            <a:pPr lvl="1"/>
            <a:r>
              <a:rPr lang="en-US" sz="1800" dirty="0" smtClean="0"/>
              <a:t>Age</a:t>
            </a:r>
          </a:p>
          <a:p>
            <a:pPr lvl="1"/>
            <a:r>
              <a:rPr lang="en-US" sz="1800" dirty="0" smtClean="0"/>
              <a:t>Etc.</a:t>
            </a:r>
          </a:p>
          <a:p>
            <a:pPr lvl="1"/>
            <a:r>
              <a:rPr lang="en-US" sz="1800" dirty="0" smtClean="0"/>
              <a:t>All examples or instances of this type will have these attributes.</a:t>
            </a:r>
          </a:p>
          <a:p>
            <a:r>
              <a:rPr lang="en-US" sz="2000" dirty="0" smtClean="0"/>
              <a:t>The specific value of these attributes can vary from instance to instance e.g. a ‘runner’ has a time for the runs but the actual times will depend upon the particular runner.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7741" y="1140543"/>
            <a:ext cx="3190159" cy="1671484"/>
          </a:xfrm>
          <a:prstGeom prst="rect">
            <a:avLst/>
          </a:prstGeom>
          <a:noFill/>
          <a:ln w="0">
            <a:noFill/>
          </a:ln>
        </p:spPr>
        <p:txBody>
          <a:bodyPr wrap="square" lIns="90000" rtlCol="0">
            <a:noAutofit/>
          </a:bodyPr>
          <a:lstStyle/>
          <a:p>
            <a:r>
              <a:rPr lang="en-US" sz="1600" dirty="0" smtClean="0"/>
              <a:t>Python implementation</a:t>
            </a:r>
          </a:p>
          <a:p>
            <a:endParaRPr lang="en-US" sz="1600" dirty="0" smtClean="0"/>
          </a:p>
          <a:p>
            <a:r>
              <a:rPr lang="en-US" sz="1600" dirty="0">
                <a:latin typeface="Consolas" panose="020B0609020204030204" pitchFamily="49" charset="0"/>
              </a:rPr>
              <a:t>class Person: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 def __init</a:t>
            </a:r>
            <a:r>
              <a:rPr lang="en-US" sz="1600" dirty="0" smtClean="0">
                <a:latin typeface="Consolas" panose="020B0609020204030204" pitchFamily="49" charset="0"/>
              </a:rPr>
              <a:t>__</a:t>
            </a:r>
          </a:p>
          <a:p>
            <a:r>
              <a:rPr lang="en-US" sz="1600" dirty="0" smtClean="0">
                <a:latin typeface="Consolas" panose="020B0609020204030204" pitchFamily="49" charset="0"/>
              </a:rPr>
              <a:t>      (</a:t>
            </a:r>
            <a:r>
              <a:rPr lang="en-US" sz="1600" dirty="0">
                <a:latin typeface="Consolas" panose="020B0609020204030204" pitchFamily="49" charset="0"/>
              </a:rPr>
              <a:t>self,age,name):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     </a:t>
            </a:r>
            <a:r>
              <a:rPr lang="en-US" sz="1600" dirty="0" err="1" smtClean="0">
                <a:latin typeface="Consolas" panose="020B0609020204030204" pitchFamily="49" charset="0"/>
              </a:rPr>
              <a:t>self</a:t>
            </a:r>
            <a:r>
              <a:rPr lang="en-US" sz="1600" b="1" dirty="0" err="1" smtClean="0">
                <a:solidFill>
                  <a:srgbClr val="3366FF"/>
                </a:solidFill>
                <a:latin typeface="Consolas" panose="020B0609020204030204" pitchFamily="49" charset="0"/>
              </a:rPr>
              <a:t>.age</a:t>
            </a:r>
            <a:r>
              <a:rPr lang="en-US" sz="1600" dirty="0" smtClean="0">
                <a:latin typeface="Consolas" panose="020B0609020204030204" pitchFamily="49" charset="0"/>
              </a:rPr>
              <a:t> </a:t>
            </a:r>
            <a:r>
              <a:rPr lang="en-US" sz="1600" dirty="0">
                <a:latin typeface="Consolas" panose="020B0609020204030204" pitchFamily="49" charset="0"/>
              </a:rPr>
              <a:t>= age </a:t>
            </a:r>
            <a:endParaRPr lang="en-US" sz="1600" dirty="0" smtClean="0">
              <a:latin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dirty="0" smtClean="0">
                <a:latin typeface="Consolas" panose="020B0609020204030204" pitchFamily="49" charset="0"/>
              </a:rPr>
              <a:t>       self</a:t>
            </a:r>
            <a:r>
              <a:rPr lang="en-US" sz="1600" b="1" dirty="0" smtClean="0">
                <a:solidFill>
                  <a:srgbClr val="3366FF"/>
                </a:solidFill>
                <a:latin typeface="Consolas" panose="020B0609020204030204" pitchFamily="49" charset="0"/>
              </a:rPr>
              <a:t>.name</a:t>
            </a:r>
            <a:r>
              <a:rPr lang="en-US" sz="1600" dirty="0" smtClean="0">
                <a:latin typeface="Consolas" panose="020B0609020204030204" pitchFamily="49" charset="0"/>
              </a:rPr>
              <a:t> </a:t>
            </a:r>
            <a:r>
              <a:rPr lang="en-US" sz="1600" dirty="0">
                <a:latin typeface="Consolas" panose="020B0609020204030204" pitchFamily="49" charset="0"/>
              </a:rPr>
              <a:t>= name</a:t>
            </a:r>
          </a:p>
        </p:txBody>
      </p:sp>
    </p:spTree>
    <p:extLst>
      <p:ext uri="{BB962C8B-B14F-4D97-AF65-F5344CB8AC3E}">
        <p14:creationId xmlns:p14="http://schemas.microsoft.com/office/powerpoint/2010/main" val="23153809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366FF"/>
                </a:solidFill>
              </a:rPr>
              <a:t>Methods</a:t>
            </a:r>
            <a:endParaRPr lang="en-CA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38" y="1100138"/>
            <a:ext cx="4441159" cy="5368925"/>
          </a:xfrm>
        </p:spPr>
        <p:txBody>
          <a:bodyPr/>
          <a:lstStyle/>
          <a:p>
            <a:r>
              <a:rPr lang="en-US" sz="2000" u="sng" dirty="0" smtClean="0"/>
              <a:t>Actions</a:t>
            </a:r>
            <a:r>
              <a:rPr lang="en-US" sz="2000" dirty="0" smtClean="0"/>
              <a:t> or possible </a:t>
            </a:r>
            <a:r>
              <a:rPr lang="en-US" sz="2000" u="sng" dirty="0" smtClean="0"/>
              <a:t>behaviors</a:t>
            </a:r>
            <a:r>
              <a:rPr lang="en-US" sz="2000" dirty="0" smtClean="0"/>
              <a:t> of that type e.g. a person can carry out these actions:</a:t>
            </a:r>
            <a:endParaRPr lang="en-CA" sz="1800" dirty="0" smtClean="0"/>
          </a:p>
          <a:p>
            <a:pPr lvl="1"/>
            <a:r>
              <a:rPr lang="en-US" sz="1800" dirty="0" smtClean="0"/>
              <a:t>Eat</a:t>
            </a:r>
          </a:p>
          <a:p>
            <a:pPr lvl="1"/>
            <a:r>
              <a:rPr lang="en-US" sz="1800" dirty="0" smtClean="0"/>
              <a:t>Sleep</a:t>
            </a:r>
          </a:p>
          <a:p>
            <a:pPr lvl="1"/>
            <a:r>
              <a:rPr lang="en-US" sz="1800" dirty="0" smtClean="0"/>
              <a:t>Breath</a:t>
            </a:r>
          </a:p>
          <a:p>
            <a:pPr lvl="1"/>
            <a:r>
              <a:rPr lang="en-US" sz="1800" dirty="0" smtClean="0"/>
              <a:t>Procreate</a:t>
            </a:r>
          </a:p>
          <a:p>
            <a:pPr lvl="1"/>
            <a:r>
              <a:rPr lang="en-US" sz="1800" dirty="0" smtClean="0"/>
              <a:t>Etc.</a:t>
            </a:r>
          </a:p>
          <a:p>
            <a:pPr lvl="1"/>
            <a:r>
              <a:rPr lang="en-US" sz="1800" dirty="0" smtClean="0"/>
              <a:t>All examples or instances of the type can carry out these actions.</a:t>
            </a:r>
          </a:p>
          <a:p>
            <a:r>
              <a:rPr lang="en-US" sz="2000" dirty="0" smtClean="0"/>
              <a:t>The particular action (if any) undertaken by an instance will vary from instance to instance e.g. a live person is constantly breathing but the same cannot be said about procreating.</a:t>
            </a:r>
            <a:endParaRPr lang="en-CA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5407741" y="1140542"/>
            <a:ext cx="3190159" cy="3293805"/>
          </a:xfrm>
          <a:prstGeom prst="rect">
            <a:avLst/>
          </a:prstGeom>
          <a:noFill/>
          <a:ln w="0">
            <a:noFill/>
          </a:ln>
        </p:spPr>
        <p:txBody>
          <a:bodyPr wrap="square" lIns="90000" rtlCol="0">
            <a:noAutofit/>
          </a:bodyPr>
          <a:lstStyle/>
          <a:p>
            <a:r>
              <a:rPr lang="en-US" sz="1600" dirty="0" smtClean="0"/>
              <a:t>Python implementation</a:t>
            </a:r>
          </a:p>
          <a:p>
            <a:endParaRPr lang="en-US" sz="1600" dirty="0" smtClean="0"/>
          </a:p>
          <a:p>
            <a:r>
              <a:rPr lang="en-US" dirty="0">
                <a:latin typeface="Consolas" panose="020B0609020204030204" pitchFamily="49" charset="0"/>
              </a:rPr>
              <a:t>class Person:</a:t>
            </a:r>
          </a:p>
          <a:p>
            <a:r>
              <a:rPr lang="en-US" dirty="0">
                <a:latin typeface="Consolas" panose="020B0609020204030204" pitchFamily="49" charset="0"/>
              </a:rPr>
              <a:t>    </a:t>
            </a:r>
            <a:endParaRPr lang="en-US" dirty="0" smtClean="0">
              <a:latin typeface="Consolas" panose="020B0609020204030204" pitchFamily="49" charset="0"/>
            </a:endParaRPr>
          </a:p>
          <a:p>
            <a:r>
              <a:rPr lang="en-US" b="1" dirty="0">
                <a:solidFill>
                  <a:srgbClr val="3366FF"/>
                </a:solidFill>
                <a:latin typeface="Consolas" panose="020B0609020204030204" pitchFamily="49" charset="0"/>
              </a:rPr>
              <a:t> </a:t>
            </a:r>
            <a:r>
              <a:rPr lang="en-US" b="1" dirty="0" smtClean="0">
                <a:solidFill>
                  <a:srgbClr val="3366FF"/>
                </a:solidFill>
                <a:latin typeface="Consolas" panose="020B0609020204030204" pitchFamily="49" charset="0"/>
              </a:rPr>
              <a:t>   def </a:t>
            </a:r>
            <a:r>
              <a:rPr lang="en-US" b="1" dirty="0">
                <a:solidFill>
                  <a:srgbClr val="3366FF"/>
                </a:solidFill>
                <a:latin typeface="Consolas" panose="020B0609020204030204" pitchFamily="49" charset="0"/>
              </a:rPr>
              <a:t>__init</a:t>
            </a:r>
            <a:r>
              <a:rPr lang="en-US" b="1" dirty="0" smtClean="0">
                <a:solidFill>
                  <a:srgbClr val="3366FF"/>
                </a:solidFill>
                <a:latin typeface="Consolas" panose="020B0609020204030204" pitchFamily="49" charset="0"/>
              </a:rPr>
              <a:t>__</a:t>
            </a:r>
          </a:p>
          <a:p>
            <a:r>
              <a:rPr lang="en-US" b="1" dirty="0" smtClean="0">
                <a:solidFill>
                  <a:srgbClr val="3366FF"/>
                </a:solidFill>
                <a:latin typeface="Consolas" panose="020B0609020204030204" pitchFamily="49" charset="0"/>
              </a:rPr>
              <a:t>      (</a:t>
            </a:r>
            <a:r>
              <a:rPr lang="en-US" b="1" dirty="0">
                <a:solidFill>
                  <a:srgbClr val="3366FF"/>
                </a:solidFill>
                <a:latin typeface="Consolas" panose="020B0609020204030204" pitchFamily="49" charset="0"/>
              </a:rPr>
              <a:t>self,age,name):</a:t>
            </a:r>
          </a:p>
          <a:p>
            <a:r>
              <a:rPr lang="en-US" b="1" dirty="0">
                <a:solidFill>
                  <a:srgbClr val="3366FF"/>
                </a:solidFill>
                <a:latin typeface="Consolas" panose="020B0609020204030204" pitchFamily="49" charset="0"/>
              </a:rPr>
              <a:t>        </a:t>
            </a:r>
            <a:r>
              <a:rPr lang="en-US" b="1" dirty="0" err="1" smtClean="0">
                <a:solidFill>
                  <a:srgbClr val="3366FF"/>
                </a:solidFill>
                <a:latin typeface="Consolas" panose="020B0609020204030204" pitchFamily="49" charset="0"/>
              </a:rPr>
              <a:t>self.age</a:t>
            </a:r>
            <a:r>
              <a:rPr lang="en-US" b="1" dirty="0" smtClean="0">
                <a:solidFill>
                  <a:srgbClr val="3366FF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3366FF"/>
                </a:solidFill>
                <a:latin typeface="Consolas" panose="020B0609020204030204" pitchFamily="49" charset="0"/>
              </a:rPr>
              <a:t>= age </a:t>
            </a:r>
            <a:endParaRPr lang="en-US" b="1" dirty="0" smtClean="0">
              <a:solidFill>
                <a:srgbClr val="3366FF"/>
              </a:solidFill>
              <a:latin typeface="Consolas" panose="020B0609020204030204" pitchFamily="49" charset="0"/>
            </a:endParaRPr>
          </a:p>
          <a:p>
            <a:r>
              <a:rPr lang="en-US" b="1" dirty="0">
                <a:solidFill>
                  <a:srgbClr val="3366FF"/>
                </a:solidFill>
                <a:latin typeface="Consolas" panose="020B0609020204030204" pitchFamily="49" charset="0"/>
              </a:rPr>
              <a:t> </a:t>
            </a:r>
            <a:r>
              <a:rPr lang="en-US" b="1" dirty="0" smtClean="0">
                <a:solidFill>
                  <a:srgbClr val="3366FF"/>
                </a:solidFill>
                <a:latin typeface="Consolas" panose="020B0609020204030204" pitchFamily="49" charset="0"/>
              </a:rPr>
              <a:t>       self.name </a:t>
            </a:r>
            <a:r>
              <a:rPr lang="en-US" b="1" dirty="0">
                <a:solidFill>
                  <a:srgbClr val="3366FF"/>
                </a:solidFill>
                <a:latin typeface="Consolas" panose="020B0609020204030204" pitchFamily="49" charset="0"/>
              </a:rPr>
              <a:t>= </a:t>
            </a:r>
            <a:r>
              <a:rPr lang="en-US" b="1" dirty="0" smtClean="0">
                <a:solidFill>
                  <a:srgbClr val="3366FF"/>
                </a:solidFill>
                <a:latin typeface="Consolas" panose="020B0609020204030204" pitchFamily="49" charset="0"/>
              </a:rPr>
              <a:t>name</a:t>
            </a:r>
          </a:p>
          <a:p>
            <a:endParaRPr lang="en-US" dirty="0" smtClean="0">
              <a:latin typeface="Consolas" panose="020B0609020204030204" pitchFamily="49" charset="0"/>
            </a:endParaRPr>
          </a:p>
          <a:p>
            <a:r>
              <a:rPr lang="en-US" b="1" dirty="0" smtClean="0">
                <a:solidFill>
                  <a:srgbClr val="3366FF"/>
                </a:solidFill>
                <a:latin typeface="Consolas" panose="020B0609020204030204" pitchFamily="49" charset="0"/>
              </a:rPr>
              <a:t>    def </a:t>
            </a:r>
            <a:r>
              <a:rPr lang="en-US" b="1" dirty="0">
                <a:solidFill>
                  <a:srgbClr val="3366FF"/>
                </a:solidFill>
                <a:latin typeface="Consolas" panose="020B0609020204030204" pitchFamily="49" charset="0"/>
              </a:rPr>
              <a:t>__</a:t>
            </a:r>
            <a:r>
              <a:rPr lang="en-US" b="1" dirty="0" err="1">
                <a:solidFill>
                  <a:srgbClr val="3366FF"/>
                </a:solidFill>
                <a:latin typeface="Consolas" panose="020B0609020204030204" pitchFamily="49" charset="0"/>
              </a:rPr>
              <a:t>str</a:t>
            </a:r>
            <a:r>
              <a:rPr lang="en-US" b="1" dirty="0">
                <a:solidFill>
                  <a:srgbClr val="3366FF"/>
                </a:solidFill>
                <a:latin typeface="Consolas" panose="020B0609020204030204" pitchFamily="49" charset="0"/>
              </a:rPr>
              <a:t>__(self):</a:t>
            </a:r>
          </a:p>
          <a:p>
            <a:r>
              <a:rPr lang="en-US" b="1" dirty="0">
                <a:solidFill>
                  <a:srgbClr val="3366FF"/>
                </a:solidFill>
                <a:latin typeface="Consolas" panose="020B0609020204030204" pitchFamily="49" charset="0"/>
              </a:rPr>
              <a:t>        </a:t>
            </a:r>
            <a:r>
              <a:rPr lang="en-US" b="1" dirty="0" err="1">
                <a:solidFill>
                  <a:srgbClr val="3366FF"/>
                </a:solidFill>
                <a:latin typeface="Consolas" panose="020B0609020204030204" pitchFamily="49" charset="0"/>
              </a:rPr>
              <a:t>aStr</a:t>
            </a:r>
            <a:r>
              <a:rPr lang="en-US" b="1" dirty="0">
                <a:solidFill>
                  <a:srgbClr val="3366FF"/>
                </a:solidFill>
                <a:latin typeface="Consolas" panose="020B0609020204030204" pitchFamily="49" charset="0"/>
              </a:rPr>
              <a:t> = self.name + </a:t>
            </a:r>
            <a:r>
              <a:rPr lang="en-US" b="1" dirty="0" smtClean="0">
                <a:solidFill>
                  <a:srgbClr val="3366FF"/>
                </a:solidFill>
                <a:latin typeface="Consolas" panose="020B0609020204030204" pitchFamily="49" charset="0"/>
              </a:rPr>
              <a:t>\</a:t>
            </a:r>
          </a:p>
          <a:p>
            <a:r>
              <a:rPr lang="en-US" b="1" dirty="0">
                <a:solidFill>
                  <a:srgbClr val="3366FF"/>
                </a:solidFill>
                <a:latin typeface="Consolas" panose="020B0609020204030204" pitchFamily="49" charset="0"/>
              </a:rPr>
              <a:t> </a:t>
            </a:r>
            <a:r>
              <a:rPr lang="en-US" b="1" dirty="0" smtClean="0">
                <a:solidFill>
                  <a:srgbClr val="3366FF"/>
                </a:solidFill>
                <a:latin typeface="Consolas" panose="020B0609020204030204" pitchFamily="49" charset="0"/>
              </a:rPr>
              <a:t>         " </a:t>
            </a:r>
            <a:r>
              <a:rPr lang="en-US" b="1" dirty="0">
                <a:solidFill>
                  <a:srgbClr val="3366FF"/>
                </a:solidFill>
                <a:latin typeface="Consolas" panose="020B0609020204030204" pitchFamily="49" charset="0"/>
              </a:rPr>
              <a:t>" + </a:t>
            </a:r>
            <a:r>
              <a:rPr lang="en-US" b="1" dirty="0" smtClean="0">
                <a:solidFill>
                  <a:srgbClr val="3366FF"/>
                </a:solidFill>
                <a:latin typeface="Consolas" panose="020B0609020204030204" pitchFamily="49" charset="0"/>
              </a:rPr>
              <a:t>\</a:t>
            </a:r>
          </a:p>
          <a:p>
            <a:r>
              <a:rPr lang="en-US" b="1" dirty="0">
                <a:solidFill>
                  <a:srgbClr val="3366FF"/>
                </a:solidFill>
                <a:latin typeface="Consolas" panose="020B0609020204030204" pitchFamily="49" charset="0"/>
              </a:rPr>
              <a:t> </a:t>
            </a:r>
            <a:r>
              <a:rPr lang="en-US" b="1" dirty="0" smtClean="0">
                <a:solidFill>
                  <a:srgbClr val="3366FF"/>
                </a:solidFill>
                <a:latin typeface="Consolas" panose="020B0609020204030204" pitchFamily="49" charset="0"/>
              </a:rPr>
              <a:t>         </a:t>
            </a:r>
            <a:r>
              <a:rPr lang="en-US" b="1" dirty="0" err="1" smtClean="0">
                <a:solidFill>
                  <a:srgbClr val="3366FF"/>
                </a:solidFill>
                <a:latin typeface="Consolas" panose="020B0609020204030204" pitchFamily="49" charset="0"/>
              </a:rPr>
              <a:t>str</a:t>
            </a:r>
            <a:r>
              <a:rPr lang="en-US" b="1" dirty="0" smtClean="0">
                <a:solidFill>
                  <a:srgbClr val="3366FF"/>
                </a:solidFill>
                <a:latin typeface="Consolas" panose="020B0609020204030204" pitchFamily="49" charset="0"/>
              </a:rPr>
              <a:t>(self</a:t>
            </a:r>
            <a:r>
              <a:rPr lang="en-US" b="1" dirty="0">
                <a:solidFill>
                  <a:srgbClr val="3366FF"/>
                </a:solidFill>
                <a:latin typeface="Consolas" panose="020B0609020204030204" pitchFamily="49" charset="0"/>
              </a:rPr>
              <a:t>.__age)</a:t>
            </a:r>
          </a:p>
          <a:p>
            <a:r>
              <a:rPr lang="en-US" b="1" dirty="0">
                <a:solidFill>
                  <a:srgbClr val="3366FF"/>
                </a:solidFill>
                <a:latin typeface="Consolas" panose="020B0609020204030204" pitchFamily="49" charset="0"/>
              </a:rPr>
              <a:t>        return(</a:t>
            </a:r>
            <a:r>
              <a:rPr lang="en-US" b="1" dirty="0" err="1">
                <a:solidFill>
                  <a:srgbClr val="3366FF"/>
                </a:solidFill>
                <a:latin typeface="Consolas" panose="020B0609020204030204" pitchFamily="49" charset="0"/>
              </a:rPr>
              <a:t>aStr</a:t>
            </a:r>
            <a:r>
              <a:rPr lang="en-US" b="1" dirty="0">
                <a:solidFill>
                  <a:srgbClr val="3366FF"/>
                </a:solidFill>
                <a:latin typeface="Consolas" panose="020B06090202040302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340237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366FF"/>
                </a:solidFill>
              </a:rPr>
              <a:t>Information Hiding/Encapsulation (Def. #2)</a:t>
            </a:r>
            <a:endParaRPr lang="en-CA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38" y="1100138"/>
            <a:ext cx="4441159" cy="5368925"/>
          </a:xfrm>
        </p:spPr>
        <p:txBody>
          <a:bodyPr/>
          <a:lstStyle/>
          <a:p>
            <a:r>
              <a:rPr lang="en-US" sz="2000" dirty="0" smtClean="0"/>
              <a:t>The inner workings are protected from outside access.</a:t>
            </a:r>
          </a:p>
          <a:p>
            <a:pPr lvl="1"/>
            <a:r>
              <a:rPr lang="en-US" sz="1800" dirty="0" smtClean="0">
                <a:cs typeface="Calibri" panose="020F0502020204030204" pitchFamily="34" charset="0"/>
              </a:rPr>
              <a:t>One cannot directly access the mechanical parts of the car while driving.</a:t>
            </a:r>
          </a:p>
          <a:p>
            <a:pPr lvl="2"/>
            <a:r>
              <a:rPr lang="en-US" sz="1600" dirty="0" smtClean="0"/>
              <a:t>One cannot directly access the </a:t>
            </a:r>
            <a:r>
              <a:rPr lang="en-US" sz="1600" b="1" dirty="0" smtClean="0">
                <a:solidFill>
                  <a:srgbClr val="3366FF"/>
                </a:solidFill>
              </a:rPr>
              <a:t>transmission</a:t>
            </a:r>
            <a:r>
              <a:rPr lang="en-US" sz="1600" dirty="0" smtClean="0"/>
              <a:t> to change gears.</a:t>
            </a:r>
          </a:p>
          <a:p>
            <a:pPr lvl="2"/>
            <a:r>
              <a:rPr lang="en-US" sz="1600" dirty="0" smtClean="0"/>
              <a:t>One cannot directly squeeze the </a:t>
            </a:r>
            <a:r>
              <a:rPr lang="en-US" sz="1600" b="1" dirty="0" smtClean="0">
                <a:solidFill>
                  <a:srgbClr val="3366FF"/>
                </a:solidFill>
              </a:rPr>
              <a:t>brake pads </a:t>
            </a:r>
            <a:r>
              <a:rPr lang="en-US" sz="1600" dirty="0" smtClean="0"/>
              <a:t>to slow the car.</a:t>
            </a:r>
          </a:p>
          <a:p>
            <a:pPr lvl="2"/>
            <a:r>
              <a:rPr lang="en-US" sz="1600" dirty="0" smtClean="0"/>
              <a:t>Etc.</a:t>
            </a:r>
          </a:p>
          <a:p>
            <a:pPr lvl="1"/>
            <a:r>
              <a:rPr lang="en-US" sz="1800" dirty="0" smtClean="0"/>
              <a:t>When using a browser to access files on a website one does not have direct access to the storage device’s file system as a computer user.</a:t>
            </a:r>
          </a:p>
          <a:p>
            <a:pPr lvl="2"/>
            <a:r>
              <a:rPr lang="en-US" sz="1600" dirty="0" smtClean="0"/>
              <a:t>One cannot view all </a:t>
            </a:r>
            <a:r>
              <a:rPr lang="en-US" sz="1600" b="1" dirty="0" smtClean="0">
                <a:solidFill>
                  <a:srgbClr val="3366FF"/>
                </a:solidFill>
              </a:rPr>
              <a:t>folders/directories</a:t>
            </a:r>
            <a:r>
              <a:rPr lang="en-US" sz="1600" dirty="0" smtClean="0"/>
              <a:t>.</a:t>
            </a:r>
          </a:p>
          <a:p>
            <a:pPr lvl="2"/>
            <a:r>
              <a:rPr lang="en-US" sz="1600" dirty="0" smtClean="0"/>
              <a:t>In folders/directories that are visible on </a:t>
            </a:r>
            <a:r>
              <a:rPr lang="en-US" sz="1600" b="1" dirty="0" smtClean="0">
                <a:solidFill>
                  <a:srgbClr val="3366FF"/>
                </a:solidFill>
              </a:rPr>
              <a:t>cannot delete files</a:t>
            </a:r>
            <a:r>
              <a:rPr lang="en-US" sz="1600" dirty="0" smtClean="0"/>
              <a:t>.</a:t>
            </a:r>
          </a:p>
          <a:p>
            <a:pPr lvl="2"/>
            <a:endParaRPr lang="en-US" sz="1600" dirty="0" smtClean="0"/>
          </a:p>
          <a:p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5407741" y="1140542"/>
            <a:ext cx="3190159" cy="4424515"/>
          </a:xfrm>
          <a:prstGeom prst="rect">
            <a:avLst/>
          </a:prstGeom>
          <a:noFill/>
          <a:ln w="0">
            <a:noFill/>
          </a:ln>
        </p:spPr>
        <p:txBody>
          <a:bodyPr wrap="square" lIns="90000" rtlCol="0">
            <a:noAutofit/>
          </a:bodyPr>
          <a:lstStyle/>
          <a:p>
            <a:r>
              <a:rPr lang="en-US" sz="1600" dirty="0" smtClean="0"/>
              <a:t>Python implementation (</a:t>
            </a:r>
            <a:r>
              <a:rPr lang="en-US" sz="1600" b="1" dirty="0" smtClean="0">
                <a:solidFill>
                  <a:srgbClr val="3366FF"/>
                </a:solidFill>
              </a:rPr>
              <a:t>access level of attributes </a:t>
            </a:r>
            <a:r>
              <a:rPr lang="en-US" dirty="0" smtClean="0">
                <a:latin typeface="Consolas" panose="020B0609020204030204" pitchFamily="49" charset="0"/>
              </a:rPr>
              <a:t>class </a:t>
            </a:r>
            <a:r>
              <a:rPr lang="en-US" dirty="0">
                <a:latin typeface="Consolas" panose="020B0609020204030204" pitchFamily="49" charset="0"/>
              </a:rPr>
              <a:t>Person:</a:t>
            </a:r>
          </a:p>
          <a:p>
            <a:r>
              <a:rPr lang="en-US" dirty="0">
                <a:latin typeface="Consolas" panose="020B0609020204030204" pitchFamily="49" charset="0"/>
              </a:rPr>
              <a:t>    def __init</a:t>
            </a:r>
            <a:r>
              <a:rPr lang="en-US" dirty="0" smtClean="0">
                <a:latin typeface="Consolas" panose="020B0609020204030204" pitchFamily="49" charset="0"/>
              </a:rPr>
              <a:t>__</a:t>
            </a:r>
          </a:p>
          <a:p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     (</a:t>
            </a:r>
            <a:r>
              <a:rPr lang="en-US" dirty="0">
                <a:latin typeface="Consolas" panose="020B0609020204030204" pitchFamily="49" charset="0"/>
              </a:rPr>
              <a:t>self,age,name):</a:t>
            </a:r>
          </a:p>
          <a:p>
            <a:r>
              <a:rPr lang="en-US" dirty="0">
                <a:latin typeface="Consolas" panose="020B0609020204030204" pitchFamily="49" charset="0"/>
              </a:rPr>
              <a:t>        self.</a:t>
            </a:r>
            <a:r>
              <a:rPr lang="en-US" b="1" dirty="0">
                <a:solidFill>
                  <a:srgbClr val="3366FF"/>
                </a:solidFill>
                <a:latin typeface="Consolas" panose="020B0609020204030204" pitchFamily="49" charset="0"/>
              </a:rPr>
              <a:t>__</a:t>
            </a:r>
            <a:r>
              <a:rPr lang="en-US" dirty="0">
                <a:latin typeface="Consolas" panose="020B0609020204030204" pitchFamily="49" charset="0"/>
              </a:rPr>
              <a:t>age = </a:t>
            </a:r>
            <a:r>
              <a:rPr lang="en-US" dirty="0" smtClean="0">
                <a:latin typeface="Consolas" panose="020B0609020204030204" pitchFamily="49" charset="0"/>
              </a:rPr>
              <a:t>age </a:t>
            </a:r>
          </a:p>
          <a:p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       self.name </a:t>
            </a:r>
            <a:r>
              <a:rPr lang="en-US" dirty="0">
                <a:latin typeface="Consolas" panose="020B0609020204030204" pitchFamily="49" charset="0"/>
              </a:rPr>
              <a:t>= </a:t>
            </a:r>
            <a:r>
              <a:rPr lang="en-US" dirty="0" smtClean="0">
                <a:latin typeface="Consolas" panose="020B0609020204030204" pitchFamily="49" charset="0"/>
              </a:rPr>
              <a:t>name</a:t>
            </a:r>
          </a:p>
          <a:p>
            <a:endParaRPr lang="en-US" dirty="0">
              <a:latin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</a:rPr>
              <a:t>    def </a:t>
            </a:r>
            <a:r>
              <a:rPr lang="en-US" dirty="0" err="1">
                <a:latin typeface="Consolas" panose="020B0609020204030204" pitchFamily="49" charset="0"/>
              </a:rPr>
              <a:t>getAge</a:t>
            </a:r>
            <a:r>
              <a:rPr lang="en-US" dirty="0">
                <a:latin typeface="Consolas" panose="020B0609020204030204" pitchFamily="49" charset="0"/>
              </a:rPr>
              <a:t>(self):</a:t>
            </a:r>
          </a:p>
          <a:p>
            <a:r>
              <a:rPr lang="en-US" dirty="0">
                <a:latin typeface="Consolas" panose="020B0609020204030204" pitchFamily="49" charset="0"/>
              </a:rPr>
              <a:t>        return(</a:t>
            </a:r>
            <a:r>
              <a:rPr lang="en-US" dirty="0" err="1">
                <a:latin typeface="Consolas" panose="020B0609020204030204" pitchFamily="49" charset="0"/>
              </a:rPr>
              <a:t>self.__age</a:t>
            </a:r>
            <a:r>
              <a:rPr lang="en-US" dirty="0">
                <a:latin typeface="Consolas" panose="020B0609020204030204" pitchFamily="49" charset="0"/>
              </a:rPr>
              <a:t>)</a:t>
            </a:r>
          </a:p>
          <a:p>
            <a:endParaRPr lang="en-US" dirty="0">
              <a:latin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</a:rPr>
              <a:t>    def </a:t>
            </a:r>
            <a:r>
              <a:rPr lang="en-US" dirty="0" err="1">
                <a:latin typeface="Consolas" panose="020B0609020204030204" pitchFamily="49" charset="0"/>
              </a:rPr>
              <a:t>setAge</a:t>
            </a:r>
            <a:r>
              <a:rPr lang="en-US" dirty="0">
                <a:latin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</a:rPr>
              <a:t>self,newAge</a:t>
            </a:r>
            <a:r>
              <a:rPr lang="en-US" dirty="0">
                <a:latin typeface="Consolas" panose="020B0609020204030204" pitchFamily="49" charset="0"/>
              </a:rPr>
              <a:t>):</a:t>
            </a:r>
          </a:p>
          <a:p>
            <a:r>
              <a:rPr lang="en-US" dirty="0">
                <a:latin typeface="Consolas" panose="020B0609020204030204" pitchFamily="49" charset="0"/>
              </a:rPr>
              <a:t>        </a:t>
            </a:r>
            <a:r>
              <a:rPr lang="en-US" dirty="0" err="1">
                <a:latin typeface="Consolas" panose="020B0609020204030204" pitchFamily="49" charset="0"/>
              </a:rPr>
              <a:t>self.__age</a:t>
            </a:r>
            <a:r>
              <a:rPr lang="en-US" dirty="0">
                <a:latin typeface="Consolas" panose="020B0609020204030204" pitchFamily="49" charset="0"/>
              </a:rPr>
              <a:t> = </a:t>
            </a:r>
            <a:r>
              <a:rPr lang="en-US" dirty="0" err="1" smtClean="0">
                <a:latin typeface="Consolas" panose="020B0609020204030204" pitchFamily="49" charset="0"/>
              </a:rPr>
              <a:t>newAge</a:t>
            </a:r>
            <a:endParaRPr lang="en-US" dirty="0" smtClean="0">
              <a:latin typeface="Consolas" panose="020B0609020204030204" pitchFamily="49" charset="0"/>
            </a:endParaRPr>
          </a:p>
          <a:p>
            <a:endParaRPr lang="en-US" dirty="0">
              <a:latin typeface="Consolas" panose="020B0609020204030204" pitchFamily="49" charset="0"/>
            </a:endParaRPr>
          </a:p>
          <a:p>
            <a:r>
              <a:rPr lang="en-US" b="1" dirty="0" smtClean="0">
                <a:latin typeface="Consolas" panose="020B0609020204030204" pitchFamily="49" charset="0"/>
              </a:rPr>
              <a:t>#Won’t work outside of class</a:t>
            </a:r>
          </a:p>
          <a:p>
            <a:r>
              <a:rPr lang="en-US" dirty="0" smtClean="0">
                <a:latin typeface="Consolas" panose="020B0609020204030204" pitchFamily="49" charset="0"/>
              </a:rPr>
              <a:t>#print(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khan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.__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age</a:t>
            </a:r>
            <a:r>
              <a:rPr lang="en-US" dirty="0" err="1">
                <a:latin typeface="Consolas" panose="020B0609020204030204" pitchFamily="49" charset="0"/>
              </a:rPr>
              <a:t>,khan.name</a:t>
            </a:r>
            <a:r>
              <a:rPr lang="en-US" dirty="0">
                <a:latin typeface="Consolas" panose="020B0609020204030204" pitchFamily="49" charset="0"/>
              </a:rPr>
              <a:t>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2167" y="5839695"/>
            <a:ext cx="2994508" cy="479783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7" name="Straight Connector 6"/>
          <p:cNvCxnSpPr/>
          <p:nvPr/>
        </p:nvCxnSpPr>
        <p:spPr bwMode="auto">
          <a:xfrm flipH="1">
            <a:off x="3582168" y="2517058"/>
            <a:ext cx="2710477" cy="3322637"/>
          </a:xfrm>
          <a:prstGeom prst="line">
            <a:avLst/>
          </a:prstGeom>
          <a:noFill/>
          <a:ln w="19050" cap="flat" cmpd="sng" algn="ctr">
            <a:solidFill>
              <a:schemeClr val="bg2">
                <a:lumMod val="60000"/>
                <a:lumOff val="40000"/>
              </a:schemeClr>
            </a:solidFill>
            <a:prstDash val="dash"/>
            <a:round/>
            <a:headEnd type="none" w="sm" len="sm"/>
            <a:tailEnd type="none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 flipH="1">
            <a:off x="6576676" y="2517058"/>
            <a:ext cx="699195" cy="3363041"/>
          </a:xfrm>
          <a:prstGeom prst="line">
            <a:avLst/>
          </a:prstGeom>
          <a:noFill/>
          <a:ln w="19050" cap="flat" cmpd="sng" algn="ctr">
            <a:solidFill>
              <a:schemeClr val="bg2">
                <a:lumMod val="60000"/>
                <a:lumOff val="40000"/>
              </a:schemeClr>
            </a:solidFill>
            <a:prstDash val="dash"/>
            <a:round/>
            <a:headEnd type="none" w="sm" len="sm"/>
            <a:tailEnd type="none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6687651" y="5638760"/>
            <a:ext cx="1335675" cy="881652"/>
          </a:xfrm>
          <a:prstGeom prst="rect">
            <a:avLst/>
          </a:prstGeom>
          <a:noFill/>
          <a:ln w="0">
            <a:noFill/>
          </a:ln>
        </p:spPr>
        <p:txBody>
          <a:bodyPr wrap="square" lIns="90000" rtlCol="0">
            <a:noAutofit/>
          </a:bodyPr>
          <a:lstStyle/>
          <a:p>
            <a:r>
              <a:rPr lang="en-US" sz="1200" dirty="0" smtClean="0"/>
              <a:t>Underscores: </a:t>
            </a:r>
            <a:r>
              <a:rPr lang="en-US" sz="1200" dirty="0" smtClean="0"/>
              <a:t>signifies </a:t>
            </a:r>
            <a:r>
              <a:rPr lang="en-US" sz="1200" dirty="0" smtClean="0"/>
              <a:t>‘private’ access restricted to within the class</a:t>
            </a:r>
            <a:endParaRPr lang="en-CA" sz="1200" dirty="0" smtClean="0"/>
          </a:p>
        </p:txBody>
      </p:sp>
    </p:spTree>
    <p:extLst>
      <p:ext uri="{BB962C8B-B14F-4D97-AF65-F5344CB8AC3E}">
        <p14:creationId xmlns:p14="http://schemas.microsoft.com/office/powerpoint/2010/main" val="4359564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366FF"/>
                </a:solidFill>
              </a:rPr>
              <a:t>Abstraction</a:t>
            </a:r>
            <a:endParaRPr lang="en-CA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38" y="1100138"/>
            <a:ext cx="4441159" cy="5368925"/>
          </a:xfrm>
        </p:spPr>
        <p:txBody>
          <a:bodyPr/>
          <a:lstStyle/>
          <a:p>
            <a:r>
              <a:rPr lang="en-US" sz="2000" dirty="0" smtClean="0"/>
              <a:t>Abstract: an alternative representation often simplified or summarized.</a:t>
            </a:r>
          </a:p>
          <a:p>
            <a:r>
              <a:rPr lang="en-US" sz="2000" dirty="0" smtClean="0"/>
              <a:t>Programming related: </a:t>
            </a:r>
          </a:p>
          <a:p>
            <a:pPr lvl="1"/>
            <a:r>
              <a:rPr lang="en-US" sz="1600" dirty="0" smtClean="0">
                <a:latin typeface="Garamond" panose="02020404030301010803" pitchFamily="18" charset="0"/>
              </a:rPr>
              <a:t>“Knowing </a:t>
            </a:r>
            <a:r>
              <a:rPr lang="en-US" sz="1600" dirty="0" smtClean="0">
                <a:latin typeface="Garamond" panose="02020404030301010803" pitchFamily="18" charset="0"/>
              </a:rPr>
              <a:t>how to use something without knowledge of the </a:t>
            </a:r>
            <a:r>
              <a:rPr lang="en-US" sz="16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how the inner parts</a:t>
            </a:r>
            <a:r>
              <a:rPr lang="en-US" sz="1600" b="1" dirty="0" smtClean="0">
                <a:latin typeface="Garamond" panose="02020404030301010803" pitchFamily="18" charset="0"/>
              </a:rPr>
              <a:t> </a:t>
            </a:r>
            <a:r>
              <a:rPr lang="en-US" sz="1600" dirty="0" smtClean="0">
                <a:latin typeface="Garamond" panose="02020404030301010803" pitchFamily="18" charset="0"/>
              </a:rPr>
              <a:t>work</a:t>
            </a:r>
            <a:r>
              <a:rPr lang="en-US" sz="1600" dirty="0" smtClean="0">
                <a:latin typeface="Garamond" panose="02020404030301010803" pitchFamily="18" charset="0"/>
              </a:rPr>
              <a:t>.”</a:t>
            </a:r>
            <a:endParaRPr lang="en-CA" sz="1600" dirty="0" smtClean="0">
              <a:latin typeface="Garamond" panose="02020404030301010803" pitchFamily="18" charset="0"/>
            </a:endParaRPr>
          </a:p>
          <a:p>
            <a:pPr lvl="1"/>
            <a:r>
              <a:rPr lang="en-US" sz="1800" dirty="0" smtClean="0"/>
              <a:t>Drive a car by using the </a:t>
            </a:r>
            <a:r>
              <a:rPr lang="en-US" sz="1800" b="1" dirty="0" smtClean="0">
                <a:solidFill>
                  <a:srgbClr val="3366FF"/>
                </a:solidFill>
              </a:rPr>
              <a:t>wheel, shifter, the break and accelerator</a:t>
            </a:r>
            <a:r>
              <a:rPr lang="en-US" sz="1800" dirty="0" smtClean="0"/>
              <a:t>.</a:t>
            </a:r>
          </a:p>
          <a:p>
            <a:pPr lvl="2"/>
            <a:r>
              <a:rPr lang="en-US" sz="1600" dirty="0" smtClean="0"/>
              <a:t>(No need to understand how the </a:t>
            </a:r>
            <a:r>
              <a:rPr lang="en-US" sz="1600" b="1" dirty="0" smtClean="0">
                <a:solidFill>
                  <a:srgbClr val="FF0000"/>
                </a:solidFill>
              </a:rPr>
              <a:t>engine</a:t>
            </a:r>
            <a:r>
              <a:rPr lang="en-US" sz="1600" dirty="0" smtClean="0"/>
              <a:t> moves the car, how the </a:t>
            </a:r>
            <a:r>
              <a:rPr lang="en-US" sz="1600" b="1" dirty="0" smtClean="0">
                <a:solidFill>
                  <a:srgbClr val="FF0000"/>
                </a:solidFill>
              </a:rPr>
              <a:t>transmission </a:t>
            </a:r>
            <a:r>
              <a:rPr lang="en-US" sz="1600" dirty="0" smtClean="0"/>
              <a:t>changes gears, how the </a:t>
            </a:r>
            <a:r>
              <a:rPr lang="en-US" sz="1600" b="1" dirty="0" smtClean="0">
                <a:solidFill>
                  <a:srgbClr val="FF0000"/>
                </a:solidFill>
              </a:rPr>
              <a:t>breaking system </a:t>
            </a:r>
            <a:r>
              <a:rPr lang="en-US" sz="1600" dirty="0" smtClean="0"/>
              <a:t>is applied etc.)</a:t>
            </a:r>
          </a:p>
          <a:p>
            <a:pPr lvl="1"/>
            <a:r>
              <a:rPr lang="en-US" dirty="0" smtClean="0"/>
              <a:t>Access parks of a website by clicking on </a:t>
            </a:r>
            <a:r>
              <a:rPr lang="en-US" b="1" dirty="0" smtClean="0">
                <a:solidFill>
                  <a:srgbClr val="3366FF"/>
                </a:solidFill>
              </a:rPr>
              <a:t>parts (links, controls </a:t>
            </a:r>
            <a:r>
              <a:rPr lang="en-US" b="1" dirty="0" err="1" smtClean="0">
                <a:solidFill>
                  <a:srgbClr val="3366FF"/>
                </a:solidFill>
              </a:rPr>
              <a:t>etc</a:t>
            </a:r>
            <a:r>
              <a:rPr lang="en-US" b="1" dirty="0" smtClean="0">
                <a:solidFill>
                  <a:srgbClr val="3366FF"/>
                </a:solidFill>
              </a:rPr>
              <a:t>)</a:t>
            </a:r>
            <a:r>
              <a:rPr lang="en-US" dirty="0" smtClean="0"/>
              <a:t>.</a:t>
            </a:r>
          </a:p>
          <a:p>
            <a:pPr lvl="2"/>
            <a:r>
              <a:rPr lang="en-US" sz="1600" dirty="0" smtClean="0"/>
              <a:t>No need to understand how: </a:t>
            </a:r>
            <a:r>
              <a:rPr lang="en-US" sz="1600" b="1" dirty="0" smtClean="0">
                <a:solidFill>
                  <a:srgbClr val="FF0000"/>
                </a:solidFill>
              </a:rPr>
              <a:t>the server reacts to events, data is requested and sent back</a:t>
            </a:r>
            <a:r>
              <a:rPr lang="en-US" sz="1600" dirty="0" smtClean="0"/>
              <a:t>.</a:t>
            </a:r>
          </a:p>
          <a:p>
            <a:pPr lvl="1"/>
            <a:r>
              <a:rPr lang="en-US" dirty="0" smtClean="0"/>
              <a:t>The </a:t>
            </a:r>
            <a:r>
              <a:rPr lang="en-US" b="1" dirty="0" smtClean="0">
                <a:solidFill>
                  <a:srgbClr val="3366FF"/>
                </a:solidFill>
              </a:rPr>
              <a:t>interface</a:t>
            </a:r>
            <a:r>
              <a:rPr lang="en-US" dirty="0" smtClean="0"/>
              <a:t> to these 2 things is an abstraction of the inner workings.</a:t>
            </a:r>
          </a:p>
          <a:p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5407741" y="1140542"/>
            <a:ext cx="3190159" cy="4424515"/>
          </a:xfrm>
          <a:prstGeom prst="rect">
            <a:avLst/>
          </a:prstGeom>
          <a:noFill/>
          <a:ln w="0">
            <a:noFill/>
          </a:ln>
        </p:spPr>
        <p:txBody>
          <a:bodyPr wrap="square" lIns="90000" rtlCol="0">
            <a:noAutofit/>
          </a:bodyPr>
          <a:lstStyle/>
          <a:p>
            <a:r>
              <a:rPr lang="en-US" sz="1600" dirty="0" smtClean="0"/>
              <a:t>Python implementation (</a:t>
            </a:r>
            <a:r>
              <a:rPr lang="en-US" sz="1600" b="1" dirty="0" smtClean="0">
                <a:solidFill>
                  <a:srgbClr val="3366FF"/>
                </a:solidFill>
              </a:rPr>
              <a:t>method signature</a:t>
            </a:r>
            <a:r>
              <a:rPr lang="en-US" sz="1600" dirty="0" smtClean="0"/>
              <a:t>: name, type/number/order of the parameters)</a:t>
            </a:r>
          </a:p>
          <a:p>
            <a:r>
              <a:rPr lang="en-US" dirty="0">
                <a:latin typeface="Consolas" panose="020B0609020204030204" pitchFamily="49" charset="0"/>
              </a:rPr>
              <a:t>class Person:</a:t>
            </a:r>
          </a:p>
          <a:p>
            <a:r>
              <a:rPr lang="en-US" dirty="0">
                <a:latin typeface="Consolas" panose="020B0609020204030204" pitchFamily="49" charset="0"/>
              </a:rPr>
              <a:t>    def </a:t>
            </a:r>
            <a:r>
              <a:rPr lang="en-US" b="1" dirty="0">
                <a:solidFill>
                  <a:srgbClr val="3366FF"/>
                </a:solidFill>
                <a:latin typeface="Consolas" panose="020B0609020204030204" pitchFamily="49" charset="0"/>
              </a:rPr>
              <a:t>__init</a:t>
            </a:r>
            <a:r>
              <a:rPr lang="en-US" b="1" dirty="0" smtClean="0">
                <a:solidFill>
                  <a:srgbClr val="3366FF"/>
                </a:solidFill>
                <a:latin typeface="Consolas" panose="020B0609020204030204" pitchFamily="49" charset="0"/>
              </a:rPr>
              <a:t>__</a:t>
            </a:r>
          </a:p>
          <a:p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     </a:t>
            </a:r>
            <a:r>
              <a:rPr lang="en-US" b="1" dirty="0" smtClean="0">
                <a:solidFill>
                  <a:srgbClr val="3366FF"/>
                </a:solidFill>
                <a:latin typeface="Consolas" panose="020B0609020204030204" pitchFamily="49" charset="0"/>
              </a:rPr>
              <a:t>(</a:t>
            </a:r>
            <a:r>
              <a:rPr lang="en-US" b="1" dirty="0">
                <a:solidFill>
                  <a:srgbClr val="3366FF"/>
                </a:solidFill>
                <a:latin typeface="Consolas" panose="020B0609020204030204" pitchFamily="49" charset="0"/>
              </a:rPr>
              <a:t>self,age,name)</a:t>
            </a:r>
            <a:r>
              <a:rPr lang="en-US" dirty="0">
                <a:latin typeface="Consolas" panose="020B0609020204030204" pitchFamily="49" charset="0"/>
              </a:rPr>
              <a:t>:</a:t>
            </a:r>
          </a:p>
          <a:p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        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self.__age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 = 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age </a:t>
            </a:r>
          </a:p>
          <a:p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      self.name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= 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name</a:t>
            </a:r>
          </a:p>
          <a:p>
            <a:endParaRPr lang="en-US" dirty="0">
              <a:latin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</a:rPr>
              <a:t>    def </a:t>
            </a:r>
            <a:r>
              <a:rPr lang="en-US" b="1" dirty="0" err="1">
                <a:solidFill>
                  <a:srgbClr val="3366FF"/>
                </a:solidFill>
                <a:latin typeface="Consolas" panose="020B0609020204030204" pitchFamily="49" charset="0"/>
              </a:rPr>
              <a:t>getAge</a:t>
            </a:r>
            <a:r>
              <a:rPr lang="en-US" b="1" dirty="0">
                <a:solidFill>
                  <a:srgbClr val="3366FF"/>
                </a:solidFill>
                <a:latin typeface="Consolas" panose="020B0609020204030204" pitchFamily="49" charset="0"/>
              </a:rPr>
              <a:t>(self)</a:t>
            </a:r>
            <a:r>
              <a:rPr lang="en-US" dirty="0">
                <a:latin typeface="Consolas" panose="020B0609020204030204" pitchFamily="49" charset="0"/>
              </a:rPr>
              <a:t>:</a:t>
            </a:r>
          </a:p>
          <a:p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        return(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self.__age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)</a:t>
            </a:r>
          </a:p>
          <a:p>
            <a:endParaRPr lang="en-US" dirty="0">
              <a:latin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</a:rPr>
              <a:t>    def </a:t>
            </a:r>
            <a:r>
              <a:rPr lang="en-US" b="1" dirty="0" err="1">
                <a:solidFill>
                  <a:srgbClr val="3366FF"/>
                </a:solidFill>
                <a:latin typeface="Consolas" panose="020B0609020204030204" pitchFamily="49" charset="0"/>
              </a:rPr>
              <a:t>setAge</a:t>
            </a:r>
            <a:r>
              <a:rPr lang="en-US" b="1" dirty="0">
                <a:solidFill>
                  <a:srgbClr val="3366FF"/>
                </a:solidFill>
                <a:latin typeface="Consolas" panose="020B0609020204030204" pitchFamily="49" charset="0"/>
              </a:rPr>
              <a:t>(</a:t>
            </a:r>
            <a:r>
              <a:rPr lang="en-US" b="1" dirty="0" err="1">
                <a:solidFill>
                  <a:srgbClr val="3366FF"/>
                </a:solidFill>
                <a:latin typeface="Consolas" panose="020B0609020204030204" pitchFamily="49" charset="0"/>
              </a:rPr>
              <a:t>self,newAge</a:t>
            </a:r>
            <a:r>
              <a:rPr lang="en-US" b="1" dirty="0">
                <a:solidFill>
                  <a:srgbClr val="3366FF"/>
                </a:solidFill>
                <a:latin typeface="Consolas" panose="020B0609020204030204" pitchFamily="49" charset="0"/>
              </a:rPr>
              <a:t>)</a:t>
            </a:r>
            <a:r>
              <a:rPr lang="en-US" dirty="0">
                <a:latin typeface="Consolas" panose="020B0609020204030204" pitchFamily="49" charset="0"/>
              </a:rPr>
              <a:t>:</a:t>
            </a:r>
          </a:p>
          <a:p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        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self.__age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 = </a:t>
            </a:r>
            <a:r>
              <a:rPr lang="en-US" b="1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newAge</a:t>
            </a:r>
            <a:endParaRPr lang="en-US" b="1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endParaRPr lang="en-US" dirty="0">
              <a:latin typeface="Consolas" panose="020B0609020204030204" pitchFamily="49" charset="0"/>
            </a:endParaRPr>
          </a:p>
          <a:p>
            <a:r>
              <a:rPr lang="en-US" b="1" dirty="0" smtClean="0">
                <a:latin typeface="Consolas" panose="020B0609020204030204" pitchFamily="49" charset="0"/>
              </a:rPr>
              <a:t>#Using methods thru signatures</a:t>
            </a:r>
          </a:p>
          <a:p>
            <a:r>
              <a:rPr lang="en-US" dirty="0" smtClean="0">
                <a:latin typeface="Consolas" panose="020B0609020204030204" pitchFamily="49" charset="0"/>
              </a:rPr>
              <a:t>khan </a:t>
            </a:r>
            <a:r>
              <a:rPr lang="en-US" dirty="0">
                <a:latin typeface="Consolas" panose="020B0609020204030204" pitchFamily="49" charset="0"/>
              </a:rPr>
              <a:t>= </a:t>
            </a:r>
            <a:r>
              <a:rPr lang="en-US" b="1" dirty="0">
                <a:solidFill>
                  <a:srgbClr val="3366FF"/>
                </a:solidFill>
                <a:latin typeface="Consolas" panose="020B0609020204030204" pitchFamily="49" charset="0"/>
              </a:rPr>
              <a:t>Person(200,"Khan</a:t>
            </a:r>
            <a:r>
              <a:rPr lang="en-US" b="1" dirty="0" smtClean="0">
                <a:solidFill>
                  <a:srgbClr val="3366FF"/>
                </a:solidFill>
                <a:latin typeface="Consolas" panose="020B0609020204030204" pitchFamily="49" charset="0"/>
              </a:rPr>
              <a:t>!!!")</a:t>
            </a:r>
          </a:p>
          <a:p>
            <a:r>
              <a:rPr lang="en-US" dirty="0" smtClean="0">
                <a:latin typeface="Consolas" panose="020B0609020204030204" pitchFamily="49" charset="0"/>
              </a:rPr>
              <a:t>print(</a:t>
            </a:r>
            <a:r>
              <a:rPr lang="en-US" dirty="0" err="1" smtClean="0">
                <a:latin typeface="Consolas" panose="020B0609020204030204" pitchFamily="49" charset="0"/>
              </a:rPr>
              <a:t>khan.name,khan.</a:t>
            </a:r>
            <a:r>
              <a:rPr lang="en-US" b="1" dirty="0" err="1" smtClean="0">
                <a:solidFill>
                  <a:srgbClr val="3366FF"/>
                </a:solidFill>
                <a:latin typeface="Consolas" panose="020B0609020204030204" pitchFamily="49" charset="0"/>
              </a:rPr>
              <a:t>getAge</a:t>
            </a:r>
            <a:r>
              <a:rPr lang="en-US" b="1" dirty="0">
                <a:solidFill>
                  <a:srgbClr val="3366FF"/>
                </a:solidFill>
                <a:latin typeface="Consolas" panose="020B0609020204030204" pitchFamily="49" charset="0"/>
              </a:rPr>
              <a:t>()</a:t>
            </a:r>
            <a:r>
              <a:rPr lang="en-US" dirty="0">
                <a:latin typeface="Consolas" panose="020B06090202040302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918953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366FF"/>
                </a:solidFill>
              </a:rPr>
              <a:t>Inheritance</a:t>
            </a:r>
            <a:endParaRPr lang="en-CA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38" y="1100138"/>
            <a:ext cx="4441159" cy="5368925"/>
          </a:xfrm>
        </p:spPr>
        <p:txBody>
          <a:bodyPr/>
          <a:lstStyle/>
          <a:p>
            <a:r>
              <a:rPr lang="en-US" sz="2000" dirty="0" smtClean="0"/>
              <a:t>There is an original type (parent) from which the derived type (child) gains or inherits in some form all the attributes and methods.</a:t>
            </a:r>
          </a:p>
          <a:p>
            <a:r>
              <a:rPr lang="en-US" sz="2000" dirty="0" smtClean="0"/>
              <a:t>The parent child relationship in an O-O sense is not strictly associated with procreation.</a:t>
            </a:r>
          </a:p>
          <a:p>
            <a:pPr lvl="1"/>
            <a:r>
              <a:rPr lang="en-US" sz="1600" dirty="0" smtClean="0"/>
              <a:t>Think of more as a more general type (parent) from which is derived a more specific type (child)</a:t>
            </a:r>
          </a:p>
          <a:p>
            <a:r>
              <a:rPr lang="en-US" sz="2000" dirty="0" smtClean="0"/>
              <a:t>Example:</a:t>
            </a:r>
          </a:p>
          <a:p>
            <a:pPr lvl="1"/>
            <a:r>
              <a:rPr lang="en-US" dirty="0" smtClean="0"/>
              <a:t>Original parent type: Person</a:t>
            </a:r>
          </a:p>
          <a:p>
            <a:pPr lvl="1"/>
            <a:r>
              <a:rPr lang="en-US" dirty="0" smtClean="0"/>
              <a:t>The derived child types will have all the attributes and actions.</a:t>
            </a:r>
          </a:p>
          <a:p>
            <a:pPr lvl="2"/>
            <a:r>
              <a:rPr lang="en-US" dirty="0" smtClean="0"/>
              <a:t>Soldier, athlete, engineer, accountant, researcher, martial artist etc.</a:t>
            </a:r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5407741" y="1140542"/>
            <a:ext cx="3190159" cy="4424515"/>
          </a:xfrm>
          <a:prstGeom prst="rect">
            <a:avLst/>
          </a:prstGeom>
          <a:noFill/>
          <a:ln w="0">
            <a:noFill/>
          </a:ln>
        </p:spPr>
        <p:txBody>
          <a:bodyPr wrap="square" lIns="90000" rtlCol="0">
            <a:no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class Person:</a:t>
            </a:r>
          </a:p>
          <a:p>
            <a:r>
              <a:rPr lang="en-US" dirty="0">
                <a:latin typeface="Consolas" panose="020B0609020204030204" pitchFamily="49" charset="0"/>
              </a:rPr>
              <a:t>    def __init__\</a:t>
            </a:r>
          </a:p>
          <a:p>
            <a:r>
              <a:rPr lang="en-US" dirty="0">
                <a:latin typeface="Consolas" panose="020B0609020204030204" pitchFamily="49" charset="0"/>
              </a:rPr>
              <a:t>      (self): </a:t>
            </a:r>
          </a:p>
          <a:p>
            <a:r>
              <a:rPr lang="en-US" dirty="0">
                <a:latin typeface="Consolas" panose="020B0609020204030204" pitchFamily="49" charset="0"/>
              </a:rPr>
              <a:t>        self.name = "A name"</a:t>
            </a:r>
          </a:p>
          <a:p>
            <a:endParaRPr lang="en-US" dirty="0">
              <a:latin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</a:rPr>
              <a:t>    def </a:t>
            </a:r>
            <a:r>
              <a:rPr lang="en-US" dirty="0" err="1">
                <a:latin typeface="Consolas" panose="020B0609020204030204" pitchFamily="49" charset="0"/>
              </a:rPr>
              <a:t>sayHi</a:t>
            </a:r>
            <a:r>
              <a:rPr lang="en-US" dirty="0">
                <a:latin typeface="Consolas" panose="020B0609020204030204" pitchFamily="49" charset="0"/>
              </a:rPr>
              <a:t>(self):</a:t>
            </a:r>
          </a:p>
          <a:p>
            <a:r>
              <a:rPr lang="en-US" dirty="0">
                <a:latin typeface="Consolas" panose="020B0609020204030204" pitchFamily="49" charset="0"/>
              </a:rPr>
              <a:t>        print("sup?")</a:t>
            </a:r>
          </a:p>
          <a:p>
            <a:endParaRPr lang="en-US" dirty="0">
              <a:latin typeface="Consolas" panose="020B0609020204030204" pitchFamily="49" charset="0"/>
            </a:endParaRPr>
          </a:p>
          <a:p>
            <a:r>
              <a:rPr lang="en-US" b="1" dirty="0">
                <a:solidFill>
                  <a:srgbClr val="3366FF"/>
                </a:solidFill>
                <a:latin typeface="Consolas" panose="020B0609020204030204" pitchFamily="49" charset="0"/>
              </a:rPr>
              <a:t>class Prof(Person):</a:t>
            </a:r>
          </a:p>
          <a:p>
            <a:r>
              <a:rPr lang="en-US" dirty="0">
                <a:latin typeface="Consolas" panose="020B0609020204030204" pitchFamily="49" charset="0"/>
              </a:rPr>
              <a:t>    def __init__(</a:t>
            </a:r>
            <a:r>
              <a:rPr lang="en-US" dirty="0" err="1">
                <a:latin typeface="Consolas" panose="020B0609020204030204" pitchFamily="49" charset="0"/>
              </a:rPr>
              <a:t>self,aRank</a:t>
            </a:r>
            <a:r>
              <a:rPr lang="en-US" dirty="0">
                <a:latin typeface="Consolas" panose="020B0609020204030204" pitchFamily="49" charset="0"/>
              </a:rPr>
              <a:t>):</a:t>
            </a:r>
          </a:p>
          <a:p>
            <a:r>
              <a:rPr lang="en-US" dirty="0">
                <a:latin typeface="Consolas" panose="020B0609020204030204" pitchFamily="49" charset="0"/>
              </a:rPr>
              <a:t>        </a:t>
            </a:r>
            <a:r>
              <a:rPr lang="en-US" dirty="0" err="1">
                <a:latin typeface="Consolas" panose="020B0609020204030204" pitchFamily="49" charset="0"/>
              </a:rPr>
              <a:t>self.rank</a:t>
            </a:r>
            <a:r>
              <a:rPr lang="en-US" dirty="0">
                <a:latin typeface="Consolas" panose="020B0609020204030204" pitchFamily="49" charset="0"/>
              </a:rPr>
              <a:t> = \</a:t>
            </a:r>
          </a:p>
          <a:p>
            <a:r>
              <a:rPr lang="en-US" dirty="0">
                <a:latin typeface="Consolas" panose="020B0609020204030204" pitchFamily="49" charset="0"/>
              </a:rPr>
              <a:t>          </a:t>
            </a:r>
            <a:r>
              <a:rPr lang="en-US" dirty="0" err="1">
                <a:latin typeface="Consolas" panose="020B0609020204030204" pitchFamily="49" charset="0"/>
              </a:rPr>
              <a:t>aRank</a:t>
            </a:r>
            <a:endParaRPr lang="en-US" dirty="0">
              <a:latin typeface="Consolas" panose="020B0609020204030204" pitchFamily="49" charset="0"/>
            </a:endParaRPr>
          </a:p>
          <a:p>
            <a:endParaRPr lang="en-US" dirty="0">
              <a:latin typeface="Consolas" panose="020B0609020204030204" pitchFamily="49" charset="0"/>
            </a:endParaRPr>
          </a:p>
          <a:p>
            <a:r>
              <a:rPr lang="en-US" dirty="0" err="1">
                <a:latin typeface="Consolas" panose="020B0609020204030204" pitchFamily="49" charset="0"/>
              </a:rPr>
              <a:t>aProf</a:t>
            </a:r>
            <a:r>
              <a:rPr lang="en-US" dirty="0">
                <a:latin typeface="Consolas" panose="020B0609020204030204" pitchFamily="49" charset="0"/>
              </a:rPr>
              <a:t> = Prof\</a:t>
            </a:r>
          </a:p>
          <a:p>
            <a:r>
              <a:rPr lang="en-US" dirty="0">
                <a:latin typeface="Consolas" panose="020B0609020204030204" pitchFamily="49" charset="0"/>
              </a:rPr>
              <a:t>  ("Associate")</a:t>
            </a:r>
          </a:p>
          <a:p>
            <a:r>
              <a:rPr lang="en-US" dirty="0" err="1">
                <a:latin typeface="Consolas" panose="020B0609020204030204" pitchFamily="49" charset="0"/>
              </a:rPr>
              <a:t>aProf.sayHi</a:t>
            </a:r>
            <a:r>
              <a:rPr lang="en-US" dirty="0">
                <a:latin typeface="Consolas" panose="020B0609020204030204" pitchFamily="49" charset="0"/>
              </a:rPr>
              <a:t>()</a:t>
            </a:r>
            <a:endParaRPr lang="en-US" dirty="0">
              <a:latin typeface="Consolas" panose="020B0609020204030204" pitchFamily="49" charset="0"/>
            </a:endParaRPr>
          </a:p>
          <a:p>
            <a:endParaRPr lang="en-US" dirty="0">
              <a:latin typeface="Consolas" panose="020B0609020204030204" pitchFamily="49" charset="0"/>
            </a:endParaRPr>
          </a:p>
          <a:p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590502" y="0"/>
            <a:ext cx="1553497" cy="403123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219/233 Topic</a:t>
            </a:r>
            <a:endParaRPr lang="en-CA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3658" y="4370899"/>
            <a:ext cx="735167" cy="310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5531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366FF"/>
                </a:solidFill>
              </a:rPr>
              <a:t>Inheritance</a:t>
            </a:r>
            <a:endParaRPr lang="en-CA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38" y="1100138"/>
            <a:ext cx="4441159" cy="5368925"/>
          </a:xfrm>
        </p:spPr>
        <p:txBody>
          <a:bodyPr/>
          <a:lstStyle/>
          <a:p>
            <a:r>
              <a:rPr lang="en-US" sz="2000" dirty="0" smtClean="0"/>
              <a:t>There is an original type (parent) from which the derived type (child) gains or inherits in some form all the attributes and methods.</a:t>
            </a:r>
          </a:p>
          <a:p>
            <a:r>
              <a:rPr lang="en-US" sz="2000" dirty="0" smtClean="0"/>
              <a:t>The parent child relationship in an O-O sense is not strictly associated with procreation.</a:t>
            </a:r>
          </a:p>
          <a:p>
            <a:pPr lvl="1"/>
            <a:r>
              <a:rPr lang="en-US" sz="1600" dirty="0" smtClean="0"/>
              <a:t>Think of more as a more general type (parent) from which is derived a more specific type (child)</a:t>
            </a:r>
          </a:p>
          <a:p>
            <a:r>
              <a:rPr lang="en-US" sz="2000" dirty="0" smtClean="0"/>
              <a:t>Example:</a:t>
            </a:r>
          </a:p>
          <a:p>
            <a:pPr lvl="1"/>
            <a:r>
              <a:rPr lang="en-US" dirty="0" smtClean="0"/>
              <a:t>Original parent type: Person</a:t>
            </a:r>
          </a:p>
          <a:p>
            <a:pPr lvl="1"/>
            <a:r>
              <a:rPr lang="en-US" dirty="0" smtClean="0"/>
              <a:t>The derived child types will have all the attributes and actions.</a:t>
            </a:r>
          </a:p>
          <a:p>
            <a:pPr lvl="2"/>
            <a:r>
              <a:rPr lang="en-US" dirty="0" smtClean="0"/>
              <a:t>Soldier, athlete, engineer, accountant, researcher, martial artist etc.</a:t>
            </a:r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5407741" y="1140542"/>
            <a:ext cx="3190159" cy="4424515"/>
          </a:xfrm>
          <a:prstGeom prst="rect">
            <a:avLst/>
          </a:prstGeom>
          <a:noFill/>
          <a:ln w="0">
            <a:noFill/>
          </a:ln>
        </p:spPr>
        <p:txBody>
          <a:bodyPr wrap="square" lIns="90000" rtlCol="0">
            <a:no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class Person:</a:t>
            </a:r>
          </a:p>
          <a:p>
            <a:r>
              <a:rPr lang="en-US" dirty="0">
                <a:latin typeface="Consolas" panose="020B0609020204030204" pitchFamily="49" charset="0"/>
              </a:rPr>
              <a:t>    def __init__\</a:t>
            </a:r>
          </a:p>
          <a:p>
            <a:r>
              <a:rPr lang="en-US" dirty="0">
                <a:latin typeface="Consolas" panose="020B0609020204030204" pitchFamily="49" charset="0"/>
              </a:rPr>
              <a:t>      (self): </a:t>
            </a:r>
          </a:p>
          <a:p>
            <a:r>
              <a:rPr lang="en-US" dirty="0">
                <a:latin typeface="Consolas" panose="020B0609020204030204" pitchFamily="49" charset="0"/>
              </a:rPr>
              <a:t>        self.name = "A name"</a:t>
            </a:r>
          </a:p>
          <a:p>
            <a:endParaRPr lang="en-US" dirty="0">
              <a:latin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</a:rPr>
              <a:t>    def </a:t>
            </a:r>
            <a:r>
              <a:rPr lang="en-US" dirty="0" err="1">
                <a:latin typeface="Consolas" panose="020B0609020204030204" pitchFamily="49" charset="0"/>
              </a:rPr>
              <a:t>sayHi</a:t>
            </a:r>
            <a:r>
              <a:rPr lang="en-US" dirty="0">
                <a:latin typeface="Consolas" panose="020B0609020204030204" pitchFamily="49" charset="0"/>
              </a:rPr>
              <a:t>(self):</a:t>
            </a:r>
          </a:p>
          <a:p>
            <a:r>
              <a:rPr lang="en-US" dirty="0">
                <a:latin typeface="Consolas" panose="020B0609020204030204" pitchFamily="49" charset="0"/>
              </a:rPr>
              <a:t>        print("sup?")</a:t>
            </a:r>
          </a:p>
          <a:p>
            <a:endParaRPr lang="en-US" dirty="0">
              <a:latin typeface="Consolas" panose="020B0609020204030204" pitchFamily="49" charset="0"/>
            </a:endParaRPr>
          </a:p>
          <a:p>
            <a:r>
              <a:rPr lang="en-US" b="1" dirty="0">
                <a:solidFill>
                  <a:srgbClr val="3366FF"/>
                </a:solidFill>
                <a:latin typeface="Consolas" panose="020B0609020204030204" pitchFamily="49" charset="0"/>
              </a:rPr>
              <a:t>class Prof(Person):</a:t>
            </a:r>
          </a:p>
          <a:p>
            <a:r>
              <a:rPr lang="en-US" dirty="0">
                <a:latin typeface="Consolas" panose="020B0609020204030204" pitchFamily="49" charset="0"/>
              </a:rPr>
              <a:t>    def __init__(</a:t>
            </a:r>
            <a:r>
              <a:rPr lang="en-US" dirty="0" err="1">
                <a:latin typeface="Consolas" panose="020B0609020204030204" pitchFamily="49" charset="0"/>
              </a:rPr>
              <a:t>self,aRank</a:t>
            </a:r>
            <a:r>
              <a:rPr lang="en-US" dirty="0">
                <a:latin typeface="Consolas" panose="020B0609020204030204" pitchFamily="49" charset="0"/>
              </a:rPr>
              <a:t>):</a:t>
            </a:r>
          </a:p>
          <a:p>
            <a:r>
              <a:rPr lang="en-US" dirty="0">
                <a:latin typeface="Consolas" panose="020B0609020204030204" pitchFamily="49" charset="0"/>
              </a:rPr>
              <a:t>        </a:t>
            </a:r>
            <a:r>
              <a:rPr lang="en-US" dirty="0" err="1">
                <a:latin typeface="Consolas" panose="020B0609020204030204" pitchFamily="49" charset="0"/>
              </a:rPr>
              <a:t>self.rank</a:t>
            </a:r>
            <a:r>
              <a:rPr lang="en-US" dirty="0">
                <a:latin typeface="Consolas" panose="020B0609020204030204" pitchFamily="49" charset="0"/>
              </a:rPr>
              <a:t> = \</a:t>
            </a:r>
          </a:p>
          <a:p>
            <a:r>
              <a:rPr lang="en-US" dirty="0">
                <a:latin typeface="Consolas" panose="020B0609020204030204" pitchFamily="49" charset="0"/>
              </a:rPr>
              <a:t>          </a:t>
            </a:r>
            <a:r>
              <a:rPr lang="en-US" dirty="0" err="1">
                <a:latin typeface="Consolas" panose="020B0609020204030204" pitchFamily="49" charset="0"/>
              </a:rPr>
              <a:t>aRank</a:t>
            </a:r>
            <a:endParaRPr lang="en-US" dirty="0">
              <a:latin typeface="Consolas" panose="020B0609020204030204" pitchFamily="49" charset="0"/>
            </a:endParaRPr>
          </a:p>
          <a:p>
            <a:endParaRPr lang="en-US" dirty="0">
              <a:latin typeface="Consolas" panose="020B0609020204030204" pitchFamily="49" charset="0"/>
            </a:endParaRPr>
          </a:p>
          <a:p>
            <a:r>
              <a:rPr lang="en-US" dirty="0" err="1">
                <a:latin typeface="Consolas" panose="020B0609020204030204" pitchFamily="49" charset="0"/>
              </a:rPr>
              <a:t>aProf</a:t>
            </a:r>
            <a:r>
              <a:rPr lang="en-US" dirty="0">
                <a:latin typeface="Consolas" panose="020B0609020204030204" pitchFamily="49" charset="0"/>
              </a:rPr>
              <a:t> = Prof\</a:t>
            </a:r>
          </a:p>
          <a:p>
            <a:r>
              <a:rPr lang="en-US" dirty="0">
                <a:latin typeface="Consolas" panose="020B0609020204030204" pitchFamily="49" charset="0"/>
              </a:rPr>
              <a:t>  ("Associate")</a:t>
            </a:r>
          </a:p>
          <a:p>
            <a:r>
              <a:rPr lang="en-US" dirty="0" err="1">
                <a:latin typeface="Consolas" panose="020B0609020204030204" pitchFamily="49" charset="0"/>
              </a:rPr>
              <a:t>aProf.sayHi</a:t>
            </a:r>
            <a:r>
              <a:rPr lang="en-US" dirty="0">
                <a:latin typeface="Consolas" panose="020B0609020204030204" pitchFamily="49" charset="0"/>
              </a:rPr>
              <a:t>()</a:t>
            </a:r>
            <a:endParaRPr lang="en-US" dirty="0">
              <a:latin typeface="Consolas" panose="020B0609020204030204" pitchFamily="49" charset="0"/>
            </a:endParaRPr>
          </a:p>
          <a:p>
            <a:endParaRPr lang="en-US" dirty="0">
              <a:latin typeface="Consolas" panose="020B0609020204030204" pitchFamily="49" charset="0"/>
            </a:endParaRPr>
          </a:p>
          <a:p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590502" y="0"/>
            <a:ext cx="1553497" cy="403123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219/233 Topic</a:t>
            </a:r>
            <a:endParaRPr lang="en-CA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3658" y="4370899"/>
            <a:ext cx="735167" cy="310404"/>
          </a:xfrm>
          <a:prstGeom prst="rect">
            <a:avLst/>
          </a:prstGeom>
        </p:spPr>
      </p:pic>
      <p:sp>
        <p:nvSpPr>
          <p:cNvPr id="7" name="Freeform 6"/>
          <p:cNvSpPr/>
          <p:nvPr/>
        </p:nvSpPr>
        <p:spPr>
          <a:xfrm>
            <a:off x="6843252" y="2289901"/>
            <a:ext cx="1465006" cy="2183776"/>
          </a:xfrm>
          <a:custGeom>
            <a:avLst/>
            <a:gdLst>
              <a:gd name="connsiteX0" fmla="*/ 0 w 1465006"/>
              <a:gd name="connsiteY0" fmla="*/ 2183776 h 2183776"/>
              <a:gd name="connsiteX1" fmla="*/ 186813 w 1465006"/>
              <a:gd name="connsiteY1" fmla="*/ 2144447 h 2183776"/>
              <a:gd name="connsiteX2" fmla="*/ 275303 w 1465006"/>
              <a:gd name="connsiteY2" fmla="*/ 2114951 h 2183776"/>
              <a:gd name="connsiteX3" fmla="*/ 373625 w 1465006"/>
              <a:gd name="connsiteY3" fmla="*/ 2095286 h 2183776"/>
              <a:gd name="connsiteX4" fmla="*/ 481780 w 1465006"/>
              <a:gd name="connsiteY4" fmla="*/ 2055957 h 2183776"/>
              <a:gd name="connsiteX5" fmla="*/ 570271 w 1465006"/>
              <a:gd name="connsiteY5" fmla="*/ 2036293 h 2183776"/>
              <a:gd name="connsiteX6" fmla="*/ 639096 w 1465006"/>
              <a:gd name="connsiteY6" fmla="*/ 2006796 h 2183776"/>
              <a:gd name="connsiteX7" fmla="*/ 717754 w 1465006"/>
              <a:gd name="connsiteY7" fmla="*/ 1977299 h 2183776"/>
              <a:gd name="connsiteX8" fmla="*/ 816077 w 1465006"/>
              <a:gd name="connsiteY8" fmla="*/ 1918305 h 2183776"/>
              <a:gd name="connsiteX9" fmla="*/ 865238 w 1465006"/>
              <a:gd name="connsiteY9" fmla="*/ 1888809 h 2183776"/>
              <a:gd name="connsiteX10" fmla="*/ 894735 w 1465006"/>
              <a:gd name="connsiteY10" fmla="*/ 1869144 h 2183776"/>
              <a:gd name="connsiteX11" fmla="*/ 963561 w 1465006"/>
              <a:gd name="connsiteY11" fmla="*/ 1839647 h 2183776"/>
              <a:gd name="connsiteX12" fmla="*/ 993058 w 1465006"/>
              <a:gd name="connsiteY12" fmla="*/ 1819983 h 2183776"/>
              <a:gd name="connsiteX13" fmla="*/ 1120877 w 1465006"/>
              <a:gd name="connsiteY13" fmla="*/ 1760989 h 2183776"/>
              <a:gd name="connsiteX14" fmla="*/ 1189703 w 1465006"/>
              <a:gd name="connsiteY14" fmla="*/ 1711828 h 2183776"/>
              <a:gd name="connsiteX15" fmla="*/ 1209367 w 1465006"/>
              <a:gd name="connsiteY15" fmla="*/ 1682331 h 2183776"/>
              <a:gd name="connsiteX16" fmla="*/ 1268361 w 1465006"/>
              <a:gd name="connsiteY16" fmla="*/ 1623338 h 2183776"/>
              <a:gd name="connsiteX17" fmla="*/ 1297858 w 1465006"/>
              <a:gd name="connsiteY17" fmla="*/ 1593841 h 2183776"/>
              <a:gd name="connsiteX18" fmla="*/ 1366683 w 1465006"/>
              <a:gd name="connsiteY18" fmla="*/ 1505351 h 2183776"/>
              <a:gd name="connsiteX19" fmla="*/ 1396180 w 1465006"/>
              <a:gd name="connsiteY19" fmla="*/ 1426693 h 2183776"/>
              <a:gd name="connsiteX20" fmla="*/ 1425677 w 1465006"/>
              <a:gd name="connsiteY20" fmla="*/ 1318538 h 2183776"/>
              <a:gd name="connsiteX21" fmla="*/ 1445342 w 1465006"/>
              <a:gd name="connsiteY21" fmla="*/ 1053067 h 2183776"/>
              <a:gd name="connsiteX22" fmla="*/ 1465006 w 1465006"/>
              <a:gd name="connsiteY22" fmla="*/ 807260 h 2183776"/>
              <a:gd name="connsiteX23" fmla="*/ 1445342 w 1465006"/>
              <a:gd name="connsiteY23" fmla="*/ 551622 h 2183776"/>
              <a:gd name="connsiteX24" fmla="*/ 1435509 w 1465006"/>
              <a:gd name="connsiteY24" fmla="*/ 522125 h 2183776"/>
              <a:gd name="connsiteX25" fmla="*/ 1396180 w 1465006"/>
              <a:gd name="connsiteY25" fmla="*/ 394305 h 2183776"/>
              <a:gd name="connsiteX26" fmla="*/ 1356851 w 1465006"/>
              <a:gd name="connsiteY26" fmla="*/ 325480 h 2183776"/>
              <a:gd name="connsiteX27" fmla="*/ 1317522 w 1465006"/>
              <a:gd name="connsiteY27" fmla="*/ 256654 h 2183776"/>
              <a:gd name="connsiteX28" fmla="*/ 1297858 w 1465006"/>
              <a:gd name="connsiteY28" fmla="*/ 227157 h 2183776"/>
              <a:gd name="connsiteX29" fmla="*/ 1288025 w 1465006"/>
              <a:gd name="connsiteY29" fmla="*/ 197660 h 2183776"/>
              <a:gd name="connsiteX30" fmla="*/ 1258529 w 1465006"/>
              <a:gd name="connsiteY30" fmla="*/ 168164 h 2183776"/>
              <a:gd name="connsiteX31" fmla="*/ 1238864 w 1465006"/>
              <a:gd name="connsiteY31" fmla="*/ 138667 h 2183776"/>
              <a:gd name="connsiteX32" fmla="*/ 1199535 w 1465006"/>
              <a:gd name="connsiteY32" fmla="*/ 128834 h 2183776"/>
              <a:gd name="connsiteX33" fmla="*/ 1140542 w 1465006"/>
              <a:gd name="connsiteY33" fmla="*/ 109170 h 2183776"/>
              <a:gd name="connsiteX34" fmla="*/ 1071716 w 1465006"/>
              <a:gd name="connsiteY34" fmla="*/ 89505 h 2183776"/>
              <a:gd name="connsiteX35" fmla="*/ 1002890 w 1465006"/>
              <a:gd name="connsiteY35" fmla="*/ 69841 h 2183776"/>
              <a:gd name="connsiteX36" fmla="*/ 786580 w 1465006"/>
              <a:gd name="connsiteY36" fmla="*/ 60009 h 2183776"/>
              <a:gd name="connsiteX37" fmla="*/ 776748 w 1465006"/>
              <a:gd name="connsiteY37" fmla="*/ 1015 h 2183776"/>
              <a:gd name="connsiteX38" fmla="*/ 747251 w 1465006"/>
              <a:gd name="connsiteY38" fmla="*/ 40344 h 2183776"/>
              <a:gd name="connsiteX39" fmla="*/ 707922 w 1465006"/>
              <a:gd name="connsiteY39" fmla="*/ 79673 h 2183776"/>
              <a:gd name="connsiteX40" fmla="*/ 707922 w 1465006"/>
              <a:gd name="connsiteY40" fmla="*/ 177996 h 2183776"/>
              <a:gd name="connsiteX41" fmla="*/ 776748 w 1465006"/>
              <a:gd name="connsiteY41" fmla="*/ 177996 h 2183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1465006" h="2183776">
                <a:moveTo>
                  <a:pt x="0" y="2183776"/>
                </a:moveTo>
                <a:cubicBezTo>
                  <a:pt x="32271" y="2177322"/>
                  <a:pt x="152196" y="2154063"/>
                  <a:pt x="186813" y="2144447"/>
                </a:cubicBezTo>
                <a:cubicBezTo>
                  <a:pt x="216771" y="2136125"/>
                  <a:pt x="245235" y="2122864"/>
                  <a:pt x="275303" y="2114951"/>
                </a:cubicBezTo>
                <a:cubicBezTo>
                  <a:pt x="307626" y="2106445"/>
                  <a:pt x="341488" y="2104468"/>
                  <a:pt x="373625" y="2095286"/>
                </a:cubicBezTo>
                <a:cubicBezTo>
                  <a:pt x="410510" y="2084747"/>
                  <a:pt x="445037" y="2066980"/>
                  <a:pt x="481780" y="2055957"/>
                </a:cubicBezTo>
                <a:cubicBezTo>
                  <a:pt x="510722" y="2047274"/>
                  <a:pt x="541430" y="2045306"/>
                  <a:pt x="570271" y="2036293"/>
                </a:cubicBezTo>
                <a:cubicBezTo>
                  <a:pt x="594095" y="2028848"/>
                  <a:pt x="615921" y="2016066"/>
                  <a:pt x="639096" y="2006796"/>
                </a:cubicBezTo>
                <a:cubicBezTo>
                  <a:pt x="665095" y="1996396"/>
                  <a:pt x="692708" y="1989822"/>
                  <a:pt x="717754" y="1977299"/>
                </a:cubicBezTo>
                <a:cubicBezTo>
                  <a:pt x="751940" y="1960206"/>
                  <a:pt x="783303" y="1937970"/>
                  <a:pt x="816077" y="1918305"/>
                </a:cubicBezTo>
                <a:cubicBezTo>
                  <a:pt x="832464" y="1908473"/>
                  <a:pt x="849337" y="1899410"/>
                  <a:pt x="865238" y="1888809"/>
                </a:cubicBezTo>
                <a:cubicBezTo>
                  <a:pt x="875070" y="1882254"/>
                  <a:pt x="884166" y="1874429"/>
                  <a:pt x="894735" y="1869144"/>
                </a:cubicBezTo>
                <a:cubicBezTo>
                  <a:pt x="917060" y="1857981"/>
                  <a:pt x="941236" y="1850809"/>
                  <a:pt x="963561" y="1839647"/>
                </a:cubicBezTo>
                <a:cubicBezTo>
                  <a:pt x="974130" y="1834362"/>
                  <a:pt x="982489" y="1825268"/>
                  <a:pt x="993058" y="1819983"/>
                </a:cubicBezTo>
                <a:cubicBezTo>
                  <a:pt x="1058401" y="1787311"/>
                  <a:pt x="1044761" y="1811731"/>
                  <a:pt x="1120877" y="1760989"/>
                </a:cubicBezTo>
                <a:cubicBezTo>
                  <a:pt x="1164009" y="1732235"/>
                  <a:pt x="1140921" y="1748415"/>
                  <a:pt x="1189703" y="1711828"/>
                </a:cubicBezTo>
                <a:cubicBezTo>
                  <a:pt x="1196258" y="1701996"/>
                  <a:pt x="1201516" y="1691163"/>
                  <a:pt x="1209367" y="1682331"/>
                </a:cubicBezTo>
                <a:cubicBezTo>
                  <a:pt x="1227843" y="1661546"/>
                  <a:pt x="1248696" y="1643002"/>
                  <a:pt x="1268361" y="1623338"/>
                </a:cubicBezTo>
                <a:lnTo>
                  <a:pt x="1297858" y="1593841"/>
                </a:lnTo>
                <a:cubicBezTo>
                  <a:pt x="1325613" y="1566085"/>
                  <a:pt x="1351004" y="1544549"/>
                  <a:pt x="1366683" y="1505351"/>
                </a:cubicBezTo>
                <a:cubicBezTo>
                  <a:pt x="1375198" y="1484063"/>
                  <a:pt x="1389574" y="1450915"/>
                  <a:pt x="1396180" y="1426693"/>
                </a:cubicBezTo>
                <a:cubicBezTo>
                  <a:pt x="1429447" y="1304713"/>
                  <a:pt x="1403046" y="1386430"/>
                  <a:pt x="1425677" y="1318538"/>
                </a:cubicBezTo>
                <a:cubicBezTo>
                  <a:pt x="1446269" y="1112610"/>
                  <a:pt x="1424752" y="1341327"/>
                  <a:pt x="1445342" y="1053067"/>
                </a:cubicBezTo>
                <a:cubicBezTo>
                  <a:pt x="1451198" y="971078"/>
                  <a:pt x="1465006" y="807260"/>
                  <a:pt x="1465006" y="807260"/>
                </a:cubicBezTo>
                <a:cubicBezTo>
                  <a:pt x="1461383" y="742050"/>
                  <a:pt x="1459070" y="627124"/>
                  <a:pt x="1445342" y="551622"/>
                </a:cubicBezTo>
                <a:cubicBezTo>
                  <a:pt x="1443488" y="541425"/>
                  <a:pt x="1438356" y="532090"/>
                  <a:pt x="1435509" y="522125"/>
                </a:cubicBezTo>
                <a:cubicBezTo>
                  <a:pt x="1422128" y="475291"/>
                  <a:pt x="1420766" y="443479"/>
                  <a:pt x="1396180" y="394305"/>
                </a:cubicBezTo>
                <a:cubicBezTo>
                  <a:pt x="1371231" y="344407"/>
                  <a:pt x="1384647" y="367171"/>
                  <a:pt x="1356851" y="325480"/>
                </a:cubicBezTo>
                <a:cubicBezTo>
                  <a:pt x="1340896" y="277612"/>
                  <a:pt x="1354726" y="308740"/>
                  <a:pt x="1317522" y="256654"/>
                </a:cubicBezTo>
                <a:cubicBezTo>
                  <a:pt x="1310654" y="247038"/>
                  <a:pt x="1303143" y="237726"/>
                  <a:pt x="1297858" y="227157"/>
                </a:cubicBezTo>
                <a:cubicBezTo>
                  <a:pt x="1293223" y="217887"/>
                  <a:pt x="1293774" y="206284"/>
                  <a:pt x="1288025" y="197660"/>
                </a:cubicBezTo>
                <a:cubicBezTo>
                  <a:pt x="1280312" y="186091"/>
                  <a:pt x="1267430" y="178846"/>
                  <a:pt x="1258529" y="168164"/>
                </a:cubicBezTo>
                <a:cubicBezTo>
                  <a:pt x="1250964" y="159086"/>
                  <a:pt x="1248696" y="145222"/>
                  <a:pt x="1238864" y="138667"/>
                </a:cubicBezTo>
                <a:cubicBezTo>
                  <a:pt x="1227620" y="131171"/>
                  <a:pt x="1212478" y="132717"/>
                  <a:pt x="1199535" y="128834"/>
                </a:cubicBezTo>
                <a:cubicBezTo>
                  <a:pt x="1179681" y="122878"/>
                  <a:pt x="1160206" y="115725"/>
                  <a:pt x="1140542" y="109170"/>
                </a:cubicBezTo>
                <a:cubicBezTo>
                  <a:pt x="1069824" y="85598"/>
                  <a:pt x="1158130" y="114195"/>
                  <a:pt x="1071716" y="89505"/>
                </a:cubicBezTo>
                <a:cubicBezTo>
                  <a:pt x="1051147" y="83628"/>
                  <a:pt x="1023918" y="71459"/>
                  <a:pt x="1002890" y="69841"/>
                </a:cubicBezTo>
                <a:cubicBezTo>
                  <a:pt x="930925" y="64305"/>
                  <a:pt x="858683" y="63286"/>
                  <a:pt x="786580" y="60009"/>
                </a:cubicBezTo>
                <a:cubicBezTo>
                  <a:pt x="783303" y="40344"/>
                  <a:pt x="794579" y="9931"/>
                  <a:pt x="776748" y="1015"/>
                </a:cubicBezTo>
                <a:cubicBezTo>
                  <a:pt x="762091" y="-6314"/>
                  <a:pt x="758042" y="28011"/>
                  <a:pt x="747251" y="40344"/>
                </a:cubicBezTo>
                <a:cubicBezTo>
                  <a:pt x="735042" y="54297"/>
                  <a:pt x="721032" y="66563"/>
                  <a:pt x="707922" y="79673"/>
                </a:cubicBezTo>
                <a:cubicBezTo>
                  <a:pt x="698748" y="107196"/>
                  <a:pt x="678767" y="152485"/>
                  <a:pt x="707922" y="177996"/>
                </a:cubicBezTo>
                <a:cubicBezTo>
                  <a:pt x="725188" y="193103"/>
                  <a:pt x="753806" y="177996"/>
                  <a:pt x="776748" y="177996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Box 7"/>
          <p:cNvSpPr txBox="1"/>
          <p:nvPr/>
        </p:nvSpPr>
        <p:spPr>
          <a:xfrm>
            <a:off x="7865806" y="2289901"/>
            <a:ext cx="1042220" cy="807260"/>
          </a:xfrm>
          <a:prstGeom prst="rect">
            <a:avLst/>
          </a:prstGeom>
          <a:solidFill>
            <a:srgbClr val="FFFFCC"/>
          </a:solidFill>
          <a:ln w="0">
            <a:solidFill>
              <a:schemeClr val="tx1"/>
            </a:solidFill>
          </a:ln>
        </p:spPr>
        <p:txBody>
          <a:bodyPr wrap="square" lIns="90000" rtlCol="0">
            <a:noAutofit/>
          </a:bodyPr>
          <a:lstStyle/>
          <a:p>
            <a:r>
              <a:rPr lang="en-US" sz="1200" dirty="0" smtClean="0"/>
              <a:t>Prof is-a Person so it can call this method</a:t>
            </a:r>
            <a:endParaRPr lang="en-CA" sz="1200" dirty="0" smtClean="0"/>
          </a:p>
        </p:txBody>
      </p:sp>
    </p:spTree>
    <p:extLst>
      <p:ext uri="{BB962C8B-B14F-4D97-AF65-F5344CB8AC3E}">
        <p14:creationId xmlns:p14="http://schemas.microsoft.com/office/powerpoint/2010/main" val="18574655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Inheritance Hierarchy</a:t>
            </a:r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2583423" y="1360230"/>
            <a:ext cx="1779639" cy="921978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Zombie: </a:t>
            </a:r>
            <a:r>
              <a:rPr lang="en-US" sz="1200" dirty="0" smtClean="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reanimated dead e.g. the non-boss monster from “The wailing”</a:t>
            </a:r>
            <a:endParaRPr lang="en-CA" sz="1200" dirty="0" smtClean="0">
              <a:solidFill>
                <a:schemeClr val="tx1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2910347"/>
            <a:ext cx="1769808" cy="997974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Carrier: </a:t>
            </a:r>
            <a:r>
              <a:rPr lang="en-US" sz="1200" dirty="0" smtClean="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infects others to produce more Carriers e.g. Dawn of the Dead et al.</a:t>
            </a:r>
            <a:endParaRPr lang="en-CA" sz="1200" dirty="0" smtClean="0">
              <a:solidFill>
                <a:schemeClr val="tx1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4483509"/>
            <a:ext cx="1769808" cy="997974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K-Horror variant: </a:t>
            </a:r>
            <a:r>
              <a:rPr lang="en-US" sz="1200" dirty="0" smtClean="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can run, retains minimal intelligence e.g. #Alive, Train to Busan</a:t>
            </a:r>
            <a:endParaRPr lang="en-CA" sz="1200" dirty="0" smtClean="0">
              <a:solidFill>
                <a:schemeClr val="tx1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66223" y="2863643"/>
            <a:ext cx="2241756" cy="1091382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Magical: </a:t>
            </a:r>
            <a:r>
              <a:rPr lang="en-US" sz="1200" dirty="0" smtClean="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created via arcane ritual, limited ways it can be stopped or destroyed e.g. Kolchak the Night Stalker (1974-1975)</a:t>
            </a:r>
            <a:endParaRPr lang="en-CA" sz="1200" dirty="0" smtClean="0">
              <a:solidFill>
                <a:schemeClr val="tx1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981204" y="4483509"/>
            <a:ext cx="1705897" cy="914401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Rage: </a:t>
            </a:r>
            <a:r>
              <a:rPr lang="en-US" sz="1200" dirty="0" smtClean="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extremely strong and fast (sprint) e.g. 28 days/weeks later</a:t>
            </a:r>
            <a:endParaRPr lang="en-CA" sz="1200" dirty="0" smtClean="0">
              <a:solidFill>
                <a:schemeClr val="tx1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9" name="Isosceles Triangle 8"/>
          <p:cNvSpPr/>
          <p:nvPr/>
        </p:nvSpPr>
        <p:spPr>
          <a:xfrm>
            <a:off x="3274142" y="2322666"/>
            <a:ext cx="240889" cy="204224"/>
          </a:xfrm>
          <a:prstGeom prst="triangl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Isosceles Triangle 9"/>
          <p:cNvSpPr/>
          <p:nvPr/>
        </p:nvSpPr>
        <p:spPr>
          <a:xfrm>
            <a:off x="764459" y="3930238"/>
            <a:ext cx="240889" cy="204224"/>
          </a:xfrm>
          <a:prstGeom prst="triangl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 flipH="1" flipV="1">
            <a:off x="7059560" y="1302365"/>
            <a:ext cx="117987" cy="4537996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triangle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6056671" y="1221453"/>
            <a:ext cx="1170038" cy="1305437"/>
          </a:xfrm>
          <a:prstGeom prst="rect">
            <a:avLst/>
          </a:prstGeom>
          <a:noFill/>
          <a:ln w="0">
            <a:noFill/>
          </a:ln>
        </p:spPr>
        <p:txBody>
          <a:bodyPr wrap="square" lIns="90000" rtlCol="0">
            <a:noAutofit/>
          </a:bodyPr>
          <a:lstStyle/>
          <a:p>
            <a:r>
              <a:rPr lang="en-US" sz="1600" dirty="0" smtClean="0"/>
              <a:t>Parent(s)</a:t>
            </a:r>
          </a:p>
          <a:p>
            <a:r>
              <a:rPr lang="en-US" dirty="0" smtClean="0"/>
              <a:t>More general, fewer abilities</a:t>
            </a:r>
            <a:endParaRPr lang="en-CA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7536424" y="4483509"/>
            <a:ext cx="1607576" cy="1379179"/>
          </a:xfrm>
          <a:prstGeom prst="rect">
            <a:avLst/>
          </a:prstGeom>
          <a:noFill/>
          <a:ln w="0">
            <a:noFill/>
          </a:ln>
        </p:spPr>
        <p:txBody>
          <a:bodyPr wrap="square" lIns="90000" rtlCol="0">
            <a:noAutofit/>
          </a:bodyPr>
          <a:lstStyle/>
          <a:p>
            <a:r>
              <a:rPr lang="en-US" sz="1600" dirty="0" smtClean="0"/>
              <a:t>Child / children</a:t>
            </a:r>
          </a:p>
          <a:p>
            <a:r>
              <a:rPr lang="en-US" dirty="0" smtClean="0"/>
              <a:t>More specialized, increased abilities/attributes or in a different form</a:t>
            </a:r>
            <a:endParaRPr lang="en-CA" dirty="0" smtClean="0"/>
          </a:p>
        </p:txBody>
      </p:sp>
      <p:cxnSp>
        <p:nvCxnSpPr>
          <p:cNvPr id="15" name="Straight Arrow Connector 14"/>
          <p:cNvCxnSpPr/>
          <p:nvPr/>
        </p:nvCxnSpPr>
        <p:spPr bwMode="auto">
          <a:xfrm>
            <a:off x="7325032" y="1302365"/>
            <a:ext cx="117987" cy="4537996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20" name="Straight Connector 19"/>
          <p:cNvCxnSpPr>
            <a:stCxn id="9" idx="3"/>
          </p:cNvCxnSpPr>
          <p:nvPr/>
        </p:nvCxnSpPr>
        <p:spPr bwMode="auto">
          <a:xfrm flipH="1">
            <a:off x="3392129" y="2526890"/>
            <a:ext cx="2458" cy="336753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>
            <a:off x="839435" y="2659519"/>
            <a:ext cx="2458" cy="25082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 flipH="1">
            <a:off x="883674" y="4146756"/>
            <a:ext cx="2458" cy="336753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 flipH="1" flipV="1">
            <a:off x="841893" y="2659519"/>
            <a:ext cx="2550236" cy="35747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883674" y="4285371"/>
            <a:ext cx="1924687" cy="4919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</p:cxnSp>
      <p:cxnSp>
        <p:nvCxnSpPr>
          <p:cNvPr id="28" name="Straight Connector 27"/>
          <p:cNvCxnSpPr/>
          <p:nvPr/>
        </p:nvCxnSpPr>
        <p:spPr bwMode="auto">
          <a:xfrm>
            <a:off x="2808361" y="4285371"/>
            <a:ext cx="0" cy="204545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</p:cxnSp>
    </p:spTree>
    <p:extLst>
      <p:ext uri="{BB962C8B-B14F-4D97-AF65-F5344CB8AC3E}">
        <p14:creationId xmlns:p14="http://schemas.microsoft.com/office/powerpoint/2010/main" val="5885941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Another Hierarchy: Illustrating How Abilities Differ (Parent-Child)</a:t>
            </a:r>
            <a:endParaRPr lang="en-CA" sz="2800" dirty="0"/>
          </a:p>
        </p:txBody>
      </p:sp>
      <p:sp>
        <p:nvSpPr>
          <p:cNvPr id="4" name="Rectangle 3"/>
          <p:cNvSpPr/>
          <p:nvPr/>
        </p:nvSpPr>
        <p:spPr>
          <a:xfrm>
            <a:off x="2583423" y="1360230"/>
            <a:ext cx="1779639" cy="921978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Car: </a:t>
            </a:r>
            <a:r>
              <a:rPr lang="en-US" sz="1200" dirty="0" smtClean="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it is drivable</a:t>
            </a:r>
          </a:p>
          <a:p>
            <a:r>
              <a:rPr lang="en-US" sz="1200" dirty="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d</a:t>
            </a:r>
            <a:r>
              <a:rPr lang="en-US" sz="1200" dirty="0" smtClean="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ef drive():</a:t>
            </a:r>
            <a:endParaRPr lang="en-CA" sz="1200" dirty="0" smtClean="0">
              <a:solidFill>
                <a:schemeClr val="tx1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31800" y="3373690"/>
            <a:ext cx="1769808" cy="997974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Trail-rated SUV: </a:t>
            </a:r>
            <a:r>
              <a:rPr lang="en-US" sz="1200" dirty="0" smtClean="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def drive():</a:t>
            </a:r>
          </a:p>
          <a:p>
            <a:pPr marL="176213"/>
            <a:r>
              <a:rPr lang="en-US" sz="1200" dirty="0" smtClean="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off road, traverse steep inclines, rivers etc.</a:t>
            </a:r>
            <a:endParaRPr lang="en-CA" sz="1200" dirty="0" smtClean="0">
              <a:solidFill>
                <a:schemeClr val="tx1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21164" y="3265536"/>
            <a:ext cx="3765751" cy="128557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Sports car:</a:t>
            </a:r>
          </a:p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def drive():</a:t>
            </a:r>
          </a:p>
          <a:p>
            <a:pPr marL="176213"/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Fast acceleration, high top speed, able to round corners quickly</a:t>
            </a:r>
            <a:endParaRPr lang="en-CA" dirty="0">
              <a:solidFill>
                <a:schemeClr val="tx1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endParaRPr lang="en-US" b="1" dirty="0" smtClean="0">
              <a:solidFill>
                <a:schemeClr val="tx1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endParaRPr lang="en-CA" sz="1200" dirty="0" smtClean="0">
              <a:solidFill>
                <a:schemeClr val="tx1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7" name="Isosceles Triangle 6"/>
          <p:cNvSpPr/>
          <p:nvPr/>
        </p:nvSpPr>
        <p:spPr>
          <a:xfrm>
            <a:off x="3274142" y="2322666"/>
            <a:ext cx="240889" cy="204224"/>
          </a:xfrm>
          <a:prstGeom prst="triangl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3394586" y="2526890"/>
            <a:ext cx="0" cy="446473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 flipH="1">
            <a:off x="1187246" y="3025878"/>
            <a:ext cx="2458" cy="336753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6504039" y="3014819"/>
            <a:ext cx="0" cy="250717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 flipH="1">
            <a:off x="1187246" y="3014819"/>
            <a:ext cx="5316793" cy="3123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</p:cxnSp>
    </p:spTree>
    <p:extLst>
      <p:ext uri="{BB962C8B-B14F-4D97-AF65-F5344CB8AC3E}">
        <p14:creationId xmlns:p14="http://schemas.microsoft.com/office/powerpoint/2010/main" val="3888068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Copyright Notification</a:t>
            </a:r>
          </a:p>
        </p:txBody>
      </p:sp>
      <p:sp>
        <p:nvSpPr>
          <p:cNvPr id="798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Unless otherwise indicated, all images in this presentation were provided courtesy of James Tam.</a:t>
            </a:r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17475" y="6665913"/>
            <a:ext cx="854075" cy="19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solidFill>
                  <a:srgbClr val="898989"/>
                </a:solidFill>
                <a:latin typeface="Arial" panose="020B0604020202020204" pitchFamily="34" charset="0"/>
              </a:rPr>
              <a:t>slide </a:t>
            </a:r>
            <a:fld id="{5D2171E3-1DB1-4C7D-9D12-69C3A48F8168}" type="slidenum">
              <a:rPr lang="en-US" altLang="en-US" sz="900">
                <a:solidFill>
                  <a:srgbClr val="898989"/>
                </a:solidFill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900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86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Decomposition: Scope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09668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Scope: Global Vs. Local</a:t>
            </a:r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2669201" y="1809752"/>
            <a:ext cx="5459413" cy="13716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hangingPunct="1">
              <a:defRPr/>
            </a:pPr>
            <a:r>
              <a:rPr lang="en-US" sz="1600" b="1" dirty="0">
                <a:solidFill>
                  <a:srgbClr val="FF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HUMAN_CAT_AGE_RATIO = 7</a:t>
            </a:r>
          </a:p>
          <a:p>
            <a:pPr eaLnBrk="1" hangingPunct="1">
              <a:defRPr/>
            </a:pPr>
            <a:endParaRPr lang="en-US" sz="1600" b="1" dirty="0">
              <a:solidFill>
                <a:srgbClr val="FFFFFF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1" hangingPunct="1">
              <a:defRPr/>
            </a:pPr>
            <a:r>
              <a:rPr lang="en-US" sz="1600" b="1" dirty="0">
                <a:solidFill>
                  <a:srgbClr val="FF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def getInformation():</a:t>
            </a:r>
          </a:p>
          <a:p>
            <a:pPr eaLnBrk="1" hangingPunct="1">
              <a:defRPr/>
            </a:pPr>
            <a:r>
              <a:rPr lang="en-US" sz="1600" b="1" dirty="0">
                <a:solidFill>
                  <a:srgbClr val="FF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age = input("What is your age in years: ")</a:t>
            </a:r>
          </a:p>
          <a:p>
            <a:pPr eaLnBrk="1" hangingPunct="1">
              <a:defRPr/>
            </a:pPr>
            <a:r>
              <a:rPr lang="en-US" sz="1600" b="1" dirty="0">
                <a:solidFill>
                  <a:srgbClr val="FF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catAge = age * HUMAN_CAT_AGE_RATIO</a:t>
            </a:r>
          </a:p>
          <a:p>
            <a:pPr eaLnBrk="1" hangingPunct="1">
              <a:defRPr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6981" y="1275839"/>
            <a:ext cx="2236429" cy="825910"/>
          </a:xfrm>
          <a:prstGeom prst="rect">
            <a:avLst/>
          </a:prstGeom>
          <a:noFill/>
          <a:ln w="0">
            <a:noFill/>
          </a:ln>
        </p:spPr>
        <p:txBody>
          <a:bodyPr wrap="square" lIns="90000" rtlCol="0">
            <a:noAutofit/>
          </a:bodyPr>
          <a:lstStyle/>
          <a:p>
            <a:r>
              <a:rPr lang="en-US" sz="1600" dirty="0" smtClean="0"/>
              <a:t>Global identifier (declared outside a function’s body)</a:t>
            </a:r>
            <a:endParaRPr lang="en-CA" sz="16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176981" y="2672533"/>
            <a:ext cx="2236429" cy="825910"/>
          </a:xfrm>
          <a:prstGeom prst="rect">
            <a:avLst/>
          </a:prstGeom>
          <a:noFill/>
          <a:ln w="0">
            <a:noFill/>
          </a:ln>
        </p:spPr>
        <p:txBody>
          <a:bodyPr wrap="square" lIns="90000" rtlCol="0">
            <a:noAutofit/>
          </a:bodyPr>
          <a:lstStyle/>
          <a:p>
            <a:r>
              <a:rPr lang="en-US" sz="1600" dirty="0" smtClean="0"/>
              <a:t>Local identifiers (declared inside a function’s body)</a:t>
            </a:r>
            <a:endParaRPr lang="en-CA" sz="1600" dirty="0" smtClean="0"/>
          </a:p>
        </p:txBody>
      </p:sp>
      <p:sp>
        <p:nvSpPr>
          <p:cNvPr id="9" name="Freeform 8"/>
          <p:cNvSpPr/>
          <p:nvPr/>
        </p:nvSpPr>
        <p:spPr>
          <a:xfrm>
            <a:off x="1769806" y="1396182"/>
            <a:ext cx="776749" cy="688268"/>
          </a:xfrm>
          <a:custGeom>
            <a:avLst/>
            <a:gdLst>
              <a:gd name="connsiteX0" fmla="*/ 0 w 776749"/>
              <a:gd name="connsiteY0" fmla="*/ 68824 h 688268"/>
              <a:gd name="connsiteX1" fmla="*/ 334297 w 776749"/>
              <a:gd name="connsiteY1" fmla="*/ 9831 h 688268"/>
              <a:gd name="connsiteX2" fmla="*/ 363794 w 776749"/>
              <a:gd name="connsiteY2" fmla="*/ 19663 h 688268"/>
              <a:gd name="connsiteX3" fmla="*/ 422788 w 776749"/>
              <a:gd name="connsiteY3" fmla="*/ 68824 h 688268"/>
              <a:gd name="connsiteX4" fmla="*/ 452284 w 776749"/>
              <a:gd name="connsiteY4" fmla="*/ 127818 h 688268"/>
              <a:gd name="connsiteX5" fmla="*/ 471949 w 776749"/>
              <a:gd name="connsiteY5" fmla="*/ 206476 h 688268"/>
              <a:gd name="connsiteX6" fmla="*/ 462117 w 776749"/>
              <a:gd name="connsiteY6" fmla="*/ 344128 h 688268"/>
              <a:gd name="connsiteX7" fmla="*/ 442452 w 776749"/>
              <a:gd name="connsiteY7" fmla="*/ 403121 h 688268"/>
              <a:gd name="connsiteX8" fmla="*/ 422788 w 776749"/>
              <a:gd name="connsiteY8" fmla="*/ 471947 h 688268"/>
              <a:gd name="connsiteX9" fmla="*/ 412955 w 776749"/>
              <a:gd name="connsiteY9" fmla="*/ 501444 h 688268"/>
              <a:gd name="connsiteX10" fmla="*/ 422788 w 776749"/>
              <a:gd name="connsiteY10" fmla="*/ 570270 h 688268"/>
              <a:gd name="connsiteX11" fmla="*/ 511278 w 776749"/>
              <a:gd name="connsiteY11" fmla="*/ 599766 h 688268"/>
              <a:gd name="connsiteX12" fmla="*/ 540775 w 776749"/>
              <a:gd name="connsiteY12" fmla="*/ 609599 h 688268"/>
              <a:gd name="connsiteX13" fmla="*/ 707923 w 776749"/>
              <a:gd name="connsiteY13" fmla="*/ 599766 h 688268"/>
              <a:gd name="connsiteX14" fmla="*/ 688259 w 776749"/>
              <a:gd name="connsiteY14" fmla="*/ 570270 h 688268"/>
              <a:gd name="connsiteX15" fmla="*/ 658762 w 776749"/>
              <a:gd name="connsiteY15" fmla="*/ 540773 h 688268"/>
              <a:gd name="connsiteX16" fmla="*/ 639097 w 776749"/>
              <a:gd name="connsiteY16" fmla="*/ 511276 h 688268"/>
              <a:gd name="connsiteX17" fmla="*/ 688259 w 776749"/>
              <a:gd name="connsiteY17" fmla="*/ 511276 h 688268"/>
              <a:gd name="connsiteX18" fmla="*/ 747252 w 776749"/>
              <a:gd name="connsiteY18" fmla="*/ 550605 h 688268"/>
              <a:gd name="connsiteX19" fmla="*/ 776749 w 776749"/>
              <a:gd name="connsiteY19" fmla="*/ 570270 h 688268"/>
              <a:gd name="connsiteX20" fmla="*/ 757084 w 776749"/>
              <a:gd name="connsiteY20" fmla="*/ 619431 h 688268"/>
              <a:gd name="connsiteX21" fmla="*/ 727588 w 776749"/>
              <a:gd name="connsiteY21" fmla="*/ 648928 h 688268"/>
              <a:gd name="connsiteX22" fmla="*/ 658762 w 776749"/>
              <a:gd name="connsiteY22" fmla="*/ 688257 h 688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776749" h="688268">
                <a:moveTo>
                  <a:pt x="0" y="68824"/>
                </a:moveTo>
                <a:cubicBezTo>
                  <a:pt x="253918" y="-11967"/>
                  <a:pt x="140906" y="-6284"/>
                  <a:pt x="334297" y="9831"/>
                </a:cubicBezTo>
                <a:cubicBezTo>
                  <a:pt x="344129" y="13108"/>
                  <a:pt x="354524" y="15028"/>
                  <a:pt x="363794" y="19663"/>
                </a:cubicBezTo>
                <a:cubicBezTo>
                  <a:pt x="391170" y="33351"/>
                  <a:pt x="401044" y="47081"/>
                  <a:pt x="422788" y="68824"/>
                </a:cubicBezTo>
                <a:cubicBezTo>
                  <a:pt x="447499" y="142959"/>
                  <a:pt x="414167" y="51585"/>
                  <a:pt x="452284" y="127818"/>
                </a:cubicBezTo>
                <a:cubicBezTo>
                  <a:pt x="462364" y="147978"/>
                  <a:pt x="468208" y="187771"/>
                  <a:pt x="471949" y="206476"/>
                </a:cubicBezTo>
                <a:cubicBezTo>
                  <a:pt x="468672" y="252360"/>
                  <a:pt x="468941" y="298636"/>
                  <a:pt x="462117" y="344128"/>
                </a:cubicBezTo>
                <a:cubicBezTo>
                  <a:pt x="459042" y="364627"/>
                  <a:pt x="449007" y="383457"/>
                  <a:pt x="442452" y="403121"/>
                </a:cubicBezTo>
                <a:cubicBezTo>
                  <a:pt x="418878" y="473843"/>
                  <a:pt x="447480" y="385528"/>
                  <a:pt x="422788" y="471947"/>
                </a:cubicBezTo>
                <a:cubicBezTo>
                  <a:pt x="419941" y="481912"/>
                  <a:pt x="416233" y="491612"/>
                  <a:pt x="412955" y="501444"/>
                </a:cubicBezTo>
                <a:cubicBezTo>
                  <a:pt x="416233" y="524386"/>
                  <a:pt x="408560" y="551977"/>
                  <a:pt x="422788" y="570270"/>
                </a:cubicBezTo>
                <a:cubicBezTo>
                  <a:pt x="422789" y="570271"/>
                  <a:pt x="496529" y="594850"/>
                  <a:pt x="511278" y="599766"/>
                </a:cubicBezTo>
                <a:lnTo>
                  <a:pt x="540775" y="609599"/>
                </a:lnTo>
                <a:cubicBezTo>
                  <a:pt x="596491" y="606321"/>
                  <a:pt x="653995" y="614147"/>
                  <a:pt x="707923" y="599766"/>
                </a:cubicBezTo>
                <a:cubicBezTo>
                  <a:pt x="719341" y="596721"/>
                  <a:pt x="695824" y="579348"/>
                  <a:pt x="688259" y="570270"/>
                </a:cubicBezTo>
                <a:cubicBezTo>
                  <a:pt x="679357" y="559588"/>
                  <a:pt x="667664" y="551455"/>
                  <a:pt x="658762" y="540773"/>
                </a:cubicBezTo>
                <a:cubicBezTo>
                  <a:pt x="651197" y="531695"/>
                  <a:pt x="648325" y="518658"/>
                  <a:pt x="639097" y="511276"/>
                </a:cubicBezTo>
                <a:cubicBezTo>
                  <a:pt x="622256" y="497804"/>
                  <a:pt x="503137" y="488137"/>
                  <a:pt x="688259" y="511276"/>
                </a:cubicBezTo>
                <a:lnTo>
                  <a:pt x="747252" y="550605"/>
                </a:lnTo>
                <a:lnTo>
                  <a:pt x="776749" y="570270"/>
                </a:lnTo>
                <a:cubicBezTo>
                  <a:pt x="770194" y="586657"/>
                  <a:pt x="766438" y="604464"/>
                  <a:pt x="757084" y="619431"/>
                </a:cubicBezTo>
                <a:cubicBezTo>
                  <a:pt x="749715" y="631222"/>
                  <a:pt x="738564" y="640391"/>
                  <a:pt x="727588" y="648928"/>
                </a:cubicBezTo>
                <a:cubicBezTo>
                  <a:pt x="674685" y="690075"/>
                  <a:pt x="691005" y="688257"/>
                  <a:pt x="658762" y="688257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0" name="Left Brace 9"/>
          <p:cNvSpPr/>
          <p:nvPr/>
        </p:nvSpPr>
        <p:spPr bwMode="auto">
          <a:xfrm>
            <a:off x="2989006" y="2672431"/>
            <a:ext cx="157317" cy="365737"/>
          </a:xfrm>
          <a:prstGeom prst="leftBrace">
            <a:avLst/>
          </a:prstGeom>
          <a:noFill/>
          <a:ln w="38100" cap="flat" cmpd="sng" algn="ctr">
            <a:solidFill>
              <a:srgbClr val="FFFF00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1" name="Freeform 10"/>
          <p:cNvSpPr/>
          <p:nvPr/>
        </p:nvSpPr>
        <p:spPr>
          <a:xfrm>
            <a:off x="1710813" y="2753032"/>
            <a:ext cx="1130710" cy="226142"/>
          </a:xfrm>
          <a:custGeom>
            <a:avLst/>
            <a:gdLst>
              <a:gd name="connsiteX0" fmla="*/ 0 w 1130710"/>
              <a:gd name="connsiteY0" fmla="*/ 127820 h 226142"/>
              <a:gd name="connsiteX1" fmla="*/ 727587 w 1130710"/>
              <a:gd name="connsiteY1" fmla="*/ 117987 h 226142"/>
              <a:gd name="connsiteX2" fmla="*/ 796413 w 1130710"/>
              <a:gd name="connsiteY2" fmla="*/ 108155 h 226142"/>
              <a:gd name="connsiteX3" fmla="*/ 1012722 w 1130710"/>
              <a:gd name="connsiteY3" fmla="*/ 98323 h 226142"/>
              <a:gd name="connsiteX4" fmla="*/ 1111045 w 1130710"/>
              <a:gd name="connsiteY4" fmla="*/ 88491 h 226142"/>
              <a:gd name="connsiteX5" fmla="*/ 1091381 w 1130710"/>
              <a:gd name="connsiteY5" fmla="*/ 49162 h 226142"/>
              <a:gd name="connsiteX6" fmla="*/ 1042219 w 1130710"/>
              <a:gd name="connsiteY6" fmla="*/ 9833 h 226142"/>
              <a:gd name="connsiteX7" fmla="*/ 1071716 w 1130710"/>
              <a:gd name="connsiteY7" fmla="*/ 0 h 226142"/>
              <a:gd name="connsiteX8" fmla="*/ 1130710 w 1130710"/>
              <a:gd name="connsiteY8" fmla="*/ 29497 h 226142"/>
              <a:gd name="connsiteX9" fmla="*/ 1120877 w 1130710"/>
              <a:gd name="connsiteY9" fmla="*/ 176981 h 226142"/>
              <a:gd name="connsiteX10" fmla="*/ 1091381 w 1130710"/>
              <a:gd name="connsiteY10" fmla="*/ 186813 h 226142"/>
              <a:gd name="connsiteX11" fmla="*/ 1042219 w 1130710"/>
              <a:gd name="connsiteY11" fmla="*/ 226142 h 226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30710" h="226142">
                <a:moveTo>
                  <a:pt x="0" y="127820"/>
                </a:moveTo>
                <a:lnTo>
                  <a:pt x="727587" y="117987"/>
                </a:lnTo>
                <a:cubicBezTo>
                  <a:pt x="750755" y="117415"/>
                  <a:pt x="773293" y="109749"/>
                  <a:pt x="796413" y="108155"/>
                </a:cubicBezTo>
                <a:cubicBezTo>
                  <a:pt x="868419" y="103189"/>
                  <a:pt x="940619" y="101600"/>
                  <a:pt x="1012722" y="98323"/>
                </a:cubicBezTo>
                <a:lnTo>
                  <a:pt x="1111045" y="88491"/>
                </a:lnTo>
                <a:cubicBezTo>
                  <a:pt x="1123474" y="80723"/>
                  <a:pt x="1098653" y="61888"/>
                  <a:pt x="1091381" y="49162"/>
                </a:cubicBezTo>
                <a:cubicBezTo>
                  <a:pt x="1070452" y="12537"/>
                  <a:pt x="1078993" y="22091"/>
                  <a:pt x="1042219" y="9833"/>
                </a:cubicBezTo>
                <a:cubicBezTo>
                  <a:pt x="1052051" y="6555"/>
                  <a:pt x="1061352" y="0"/>
                  <a:pt x="1071716" y="0"/>
                </a:cubicBezTo>
                <a:cubicBezTo>
                  <a:pt x="1092068" y="0"/>
                  <a:pt x="1115798" y="19556"/>
                  <a:pt x="1130710" y="29497"/>
                </a:cubicBezTo>
                <a:cubicBezTo>
                  <a:pt x="1127432" y="78658"/>
                  <a:pt x="1132827" y="129182"/>
                  <a:pt x="1120877" y="176981"/>
                </a:cubicBezTo>
                <a:cubicBezTo>
                  <a:pt x="1118363" y="187035"/>
                  <a:pt x="1100004" y="181064"/>
                  <a:pt x="1091381" y="186813"/>
                </a:cubicBezTo>
                <a:cubicBezTo>
                  <a:pt x="987358" y="256162"/>
                  <a:pt x="1110869" y="191819"/>
                  <a:pt x="1042219" y="226142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70362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Determining Access: Local or Global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reference to an identifier ‘num’</a:t>
            </a: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      def fun():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   </a:t>
            </a: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          print(num)</a:t>
            </a:r>
            <a:endParaRPr lang="en-CA" dirty="0">
              <a:latin typeface="Consolas" panose="020B0609020204030204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768646" y="4041059"/>
            <a:ext cx="1907458" cy="471947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 to an identifier 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num</a:t>
            </a:r>
            <a:endParaRPr lang="en-CA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Straight Arrow Connector 5"/>
          <p:cNvCxnSpPr>
            <a:stCxn id="4" idx="1"/>
          </p:cNvCxnSpPr>
          <p:nvPr/>
        </p:nvCxnSpPr>
        <p:spPr bwMode="auto">
          <a:xfrm flipH="1">
            <a:off x="3746091" y="4277033"/>
            <a:ext cx="1022555" cy="58994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triangle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334580" y="3588774"/>
            <a:ext cx="1180690" cy="924232"/>
          </a:xfrm>
          <a:prstGeom prst="rect">
            <a:avLst/>
          </a:prstGeom>
          <a:noFill/>
          <a:ln w="0">
            <a:noFill/>
          </a:ln>
        </p:spPr>
        <p:txBody>
          <a:bodyPr wrap="square" lIns="90000" rtlCol="0">
            <a:noAutofit/>
          </a:bodyPr>
          <a:lstStyle/>
          <a:p>
            <a:r>
              <a:rPr lang="en-US" b="1" dirty="0" smtClean="0"/>
              <a:t>Step 1: </a:t>
            </a:r>
            <a:r>
              <a:rPr lang="en-US" dirty="0" smtClean="0"/>
              <a:t>check local memory for this identifier</a:t>
            </a:r>
            <a:endParaRPr lang="en-CA" dirty="0" smtClean="0"/>
          </a:p>
        </p:txBody>
      </p:sp>
      <p:sp>
        <p:nvSpPr>
          <p:cNvPr id="9" name="Freeform 8"/>
          <p:cNvSpPr/>
          <p:nvPr/>
        </p:nvSpPr>
        <p:spPr>
          <a:xfrm>
            <a:off x="1032387" y="3765755"/>
            <a:ext cx="1297858" cy="324464"/>
          </a:xfrm>
          <a:custGeom>
            <a:avLst/>
            <a:gdLst>
              <a:gd name="connsiteX0" fmla="*/ 0 w 1297858"/>
              <a:gd name="connsiteY0" fmla="*/ 0 h 324464"/>
              <a:gd name="connsiteX1" fmla="*/ 147484 w 1297858"/>
              <a:gd name="connsiteY1" fmla="*/ 58993 h 324464"/>
              <a:gd name="connsiteX2" fmla="*/ 206478 w 1297858"/>
              <a:gd name="connsiteY2" fmla="*/ 98322 h 324464"/>
              <a:gd name="connsiteX3" fmla="*/ 235974 w 1297858"/>
              <a:gd name="connsiteY3" fmla="*/ 117987 h 324464"/>
              <a:gd name="connsiteX4" fmla="*/ 265471 w 1297858"/>
              <a:gd name="connsiteY4" fmla="*/ 127819 h 324464"/>
              <a:gd name="connsiteX5" fmla="*/ 324465 w 1297858"/>
              <a:gd name="connsiteY5" fmla="*/ 157316 h 324464"/>
              <a:gd name="connsiteX6" fmla="*/ 353961 w 1297858"/>
              <a:gd name="connsiteY6" fmla="*/ 176980 h 324464"/>
              <a:gd name="connsiteX7" fmla="*/ 432619 w 1297858"/>
              <a:gd name="connsiteY7" fmla="*/ 196645 h 324464"/>
              <a:gd name="connsiteX8" fmla="*/ 491613 w 1297858"/>
              <a:gd name="connsiteY8" fmla="*/ 216310 h 324464"/>
              <a:gd name="connsiteX9" fmla="*/ 560439 w 1297858"/>
              <a:gd name="connsiteY9" fmla="*/ 235974 h 324464"/>
              <a:gd name="connsiteX10" fmla="*/ 737419 w 1297858"/>
              <a:gd name="connsiteY10" fmla="*/ 216310 h 324464"/>
              <a:gd name="connsiteX11" fmla="*/ 796413 w 1297858"/>
              <a:gd name="connsiteY11" fmla="*/ 196645 h 324464"/>
              <a:gd name="connsiteX12" fmla="*/ 825910 w 1297858"/>
              <a:gd name="connsiteY12" fmla="*/ 176980 h 324464"/>
              <a:gd name="connsiteX13" fmla="*/ 884903 w 1297858"/>
              <a:gd name="connsiteY13" fmla="*/ 157316 h 324464"/>
              <a:gd name="connsiteX14" fmla="*/ 914400 w 1297858"/>
              <a:gd name="connsiteY14" fmla="*/ 137651 h 324464"/>
              <a:gd name="connsiteX15" fmla="*/ 983226 w 1297858"/>
              <a:gd name="connsiteY15" fmla="*/ 117987 h 324464"/>
              <a:gd name="connsiteX16" fmla="*/ 1012723 w 1297858"/>
              <a:gd name="connsiteY16" fmla="*/ 108155 h 324464"/>
              <a:gd name="connsiteX17" fmla="*/ 1081548 w 1297858"/>
              <a:gd name="connsiteY17" fmla="*/ 117987 h 324464"/>
              <a:gd name="connsiteX18" fmla="*/ 1140542 w 1297858"/>
              <a:gd name="connsiteY18" fmla="*/ 137651 h 324464"/>
              <a:gd name="connsiteX19" fmla="*/ 1238865 w 1297858"/>
              <a:gd name="connsiteY19" fmla="*/ 147484 h 324464"/>
              <a:gd name="connsiteX20" fmla="*/ 1229032 w 1297858"/>
              <a:gd name="connsiteY20" fmla="*/ 117987 h 324464"/>
              <a:gd name="connsiteX21" fmla="*/ 1209368 w 1297858"/>
              <a:gd name="connsiteY21" fmla="*/ 78658 h 324464"/>
              <a:gd name="connsiteX22" fmla="*/ 1179871 w 1297858"/>
              <a:gd name="connsiteY22" fmla="*/ 49161 h 324464"/>
              <a:gd name="connsiteX23" fmla="*/ 1238865 w 1297858"/>
              <a:gd name="connsiteY23" fmla="*/ 88490 h 324464"/>
              <a:gd name="connsiteX24" fmla="*/ 1268361 w 1297858"/>
              <a:gd name="connsiteY24" fmla="*/ 98322 h 324464"/>
              <a:gd name="connsiteX25" fmla="*/ 1288026 w 1297858"/>
              <a:gd name="connsiteY25" fmla="*/ 157316 h 324464"/>
              <a:gd name="connsiteX26" fmla="*/ 1297858 w 1297858"/>
              <a:gd name="connsiteY26" fmla="*/ 186813 h 324464"/>
              <a:gd name="connsiteX27" fmla="*/ 1258529 w 1297858"/>
              <a:gd name="connsiteY27" fmla="*/ 226142 h 324464"/>
              <a:gd name="connsiteX28" fmla="*/ 1199536 w 1297858"/>
              <a:gd name="connsiteY28" fmla="*/ 245806 h 324464"/>
              <a:gd name="connsiteX29" fmla="*/ 1160207 w 1297858"/>
              <a:gd name="connsiteY29" fmla="*/ 265471 h 324464"/>
              <a:gd name="connsiteX30" fmla="*/ 1091381 w 1297858"/>
              <a:gd name="connsiteY30" fmla="*/ 314632 h 324464"/>
              <a:gd name="connsiteX31" fmla="*/ 1061884 w 1297858"/>
              <a:gd name="connsiteY31" fmla="*/ 324464 h 324464"/>
              <a:gd name="connsiteX32" fmla="*/ 1111045 w 1297858"/>
              <a:gd name="connsiteY32" fmla="*/ 275303 h 324464"/>
              <a:gd name="connsiteX33" fmla="*/ 1120878 w 1297858"/>
              <a:gd name="connsiteY33" fmla="*/ 275303 h 324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297858" h="324464">
                <a:moveTo>
                  <a:pt x="0" y="0"/>
                </a:moveTo>
                <a:cubicBezTo>
                  <a:pt x="40381" y="14684"/>
                  <a:pt x="105001" y="33504"/>
                  <a:pt x="147484" y="58993"/>
                </a:cubicBezTo>
                <a:cubicBezTo>
                  <a:pt x="167750" y="71152"/>
                  <a:pt x="186813" y="85212"/>
                  <a:pt x="206478" y="98322"/>
                </a:cubicBezTo>
                <a:cubicBezTo>
                  <a:pt x="216310" y="104877"/>
                  <a:pt x="224764" y="114250"/>
                  <a:pt x="235974" y="117987"/>
                </a:cubicBezTo>
                <a:lnTo>
                  <a:pt x="265471" y="127819"/>
                </a:lnTo>
                <a:cubicBezTo>
                  <a:pt x="350001" y="184173"/>
                  <a:pt x="243054" y="116611"/>
                  <a:pt x="324465" y="157316"/>
                </a:cubicBezTo>
                <a:cubicBezTo>
                  <a:pt x="335034" y="162600"/>
                  <a:pt x="343392" y="171695"/>
                  <a:pt x="353961" y="176980"/>
                </a:cubicBezTo>
                <a:cubicBezTo>
                  <a:pt x="377832" y="188916"/>
                  <a:pt x="407929" y="189911"/>
                  <a:pt x="432619" y="196645"/>
                </a:cubicBezTo>
                <a:cubicBezTo>
                  <a:pt x="452617" y="202099"/>
                  <a:pt x="471503" y="211283"/>
                  <a:pt x="491613" y="216310"/>
                </a:cubicBezTo>
                <a:cubicBezTo>
                  <a:pt x="540997" y="228656"/>
                  <a:pt x="518122" y="221869"/>
                  <a:pt x="560439" y="235974"/>
                </a:cubicBezTo>
                <a:cubicBezTo>
                  <a:pt x="601365" y="232564"/>
                  <a:pt x="688460" y="228550"/>
                  <a:pt x="737419" y="216310"/>
                </a:cubicBezTo>
                <a:cubicBezTo>
                  <a:pt x="757529" y="211283"/>
                  <a:pt x="796413" y="196645"/>
                  <a:pt x="796413" y="196645"/>
                </a:cubicBezTo>
                <a:cubicBezTo>
                  <a:pt x="806245" y="190090"/>
                  <a:pt x="815111" y="181779"/>
                  <a:pt x="825910" y="176980"/>
                </a:cubicBezTo>
                <a:cubicBezTo>
                  <a:pt x="844851" y="168562"/>
                  <a:pt x="884903" y="157316"/>
                  <a:pt x="884903" y="157316"/>
                </a:cubicBezTo>
                <a:cubicBezTo>
                  <a:pt x="894735" y="150761"/>
                  <a:pt x="903831" y="142936"/>
                  <a:pt x="914400" y="137651"/>
                </a:cubicBezTo>
                <a:cubicBezTo>
                  <a:pt x="930115" y="129794"/>
                  <a:pt x="968527" y="122187"/>
                  <a:pt x="983226" y="117987"/>
                </a:cubicBezTo>
                <a:cubicBezTo>
                  <a:pt x="993191" y="115140"/>
                  <a:pt x="1002891" y="111432"/>
                  <a:pt x="1012723" y="108155"/>
                </a:cubicBezTo>
                <a:cubicBezTo>
                  <a:pt x="1035665" y="111432"/>
                  <a:pt x="1058967" y="112776"/>
                  <a:pt x="1081548" y="117987"/>
                </a:cubicBezTo>
                <a:cubicBezTo>
                  <a:pt x="1101746" y="122648"/>
                  <a:pt x="1140542" y="137651"/>
                  <a:pt x="1140542" y="137651"/>
                </a:cubicBezTo>
                <a:cubicBezTo>
                  <a:pt x="1173191" y="159417"/>
                  <a:pt x="1189975" y="180077"/>
                  <a:pt x="1238865" y="147484"/>
                </a:cubicBezTo>
                <a:cubicBezTo>
                  <a:pt x="1247489" y="141735"/>
                  <a:pt x="1233115" y="127513"/>
                  <a:pt x="1229032" y="117987"/>
                </a:cubicBezTo>
                <a:cubicBezTo>
                  <a:pt x="1223258" y="104515"/>
                  <a:pt x="1217887" y="90585"/>
                  <a:pt x="1209368" y="78658"/>
                </a:cubicBezTo>
                <a:cubicBezTo>
                  <a:pt x="1201286" y="67343"/>
                  <a:pt x="1166679" y="44764"/>
                  <a:pt x="1179871" y="49161"/>
                </a:cubicBezTo>
                <a:cubicBezTo>
                  <a:pt x="1202292" y="56634"/>
                  <a:pt x="1216444" y="81016"/>
                  <a:pt x="1238865" y="88490"/>
                </a:cubicBezTo>
                <a:lnTo>
                  <a:pt x="1268361" y="98322"/>
                </a:lnTo>
                <a:lnTo>
                  <a:pt x="1288026" y="157316"/>
                </a:lnTo>
                <a:lnTo>
                  <a:pt x="1297858" y="186813"/>
                </a:lnTo>
                <a:cubicBezTo>
                  <a:pt x="1284748" y="199923"/>
                  <a:pt x="1274427" y="216603"/>
                  <a:pt x="1258529" y="226142"/>
                </a:cubicBezTo>
                <a:cubicBezTo>
                  <a:pt x="1240755" y="236806"/>
                  <a:pt x="1218076" y="236536"/>
                  <a:pt x="1199536" y="245806"/>
                </a:cubicBezTo>
                <a:cubicBezTo>
                  <a:pt x="1186426" y="252361"/>
                  <a:pt x="1172636" y="257703"/>
                  <a:pt x="1160207" y="265471"/>
                </a:cubicBezTo>
                <a:cubicBezTo>
                  <a:pt x="1142386" y="276610"/>
                  <a:pt x="1112187" y="304229"/>
                  <a:pt x="1091381" y="314632"/>
                </a:cubicBezTo>
                <a:cubicBezTo>
                  <a:pt x="1082111" y="319267"/>
                  <a:pt x="1071716" y="321187"/>
                  <a:pt x="1061884" y="324464"/>
                </a:cubicBezTo>
                <a:cubicBezTo>
                  <a:pt x="1081548" y="294968"/>
                  <a:pt x="1078271" y="291690"/>
                  <a:pt x="1111045" y="275303"/>
                </a:cubicBezTo>
                <a:cubicBezTo>
                  <a:pt x="1113977" y="273837"/>
                  <a:pt x="1117600" y="275303"/>
                  <a:pt x="1120878" y="275303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0" name="TextBox 9"/>
          <p:cNvSpPr txBox="1"/>
          <p:nvPr/>
        </p:nvSpPr>
        <p:spPr>
          <a:xfrm>
            <a:off x="334580" y="2241755"/>
            <a:ext cx="1180690" cy="924232"/>
          </a:xfrm>
          <a:prstGeom prst="rect">
            <a:avLst/>
          </a:prstGeom>
          <a:noFill/>
          <a:ln w="0">
            <a:noFill/>
          </a:ln>
        </p:spPr>
        <p:txBody>
          <a:bodyPr wrap="square" lIns="90000" rtlCol="0">
            <a:noAutofit/>
          </a:bodyPr>
          <a:lstStyle/>
          <a:p>
            <a:r>
              <a:rPr lang="en-US" b="1" dirty="0" smtClean="0"/>
              <a:t>Step 2: </a:t>
            </a:r>
            <a:r>
              <a:rPr lang="en-US" dirty="0" smtClean="0"/>
              <a:t>check local global for this identifier</a:t>
            </a:r>
            <a:endParaRPr lang="en-CA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5722375" y="1907458"/>
            <a:ext cx="2517876" cy="1258529"/>
          </a:xfrm>
          <a:prstGeom prst="rect">
            <a:avLst/>
          </a:prstGeom>
          <a:noFill/>
          <a:ln w="0">
            <a:noFill/>
          </a:ln>
        </p:spPr>
        <p:txBody>
          <a:bodyPr wrap="square" lIns="90000" rtlCol="0">
            <a:noAutofit/>
          </a:bodyPr>
          <a:lstStyle/>
          <a:p>
            <a:r>
              <a:rPr lang="en-US" b="1" dirty="0" smtClean="0"/>
              <a:t>Third possibility (beyond 217 material, this is an FYI : </a:t>
            </a:r>
            <a:r>
              <a:rPr lang="en-US" dirty="0" smtClean="0"/>
              <a:t>access identifier from another file (in python a ‘module’) if it has been imported.</a:t>
            </a:r>
            <a:endParaRPr lang="en-CA" dirty="0" smtClean="0"/>
          </a:p>
        </p:txBody>
      </p:sp>
      <p:sp>
        <p:nvSpPr>
          <p:cNvPr id="12" name="Freeform 11"/>
          <p:cNvSpPr/>
          <p:nvPr/>
        </p:nvSpPr>
        <p:spPr>
          <a:xfrm>
            <a:off x="1032387" y="2369574"/>
            <a:ext cx="926529" cy="609600"/>
          </a:xfrm>
          <a:custGeom>
            <a:avLst/>
            <a:gdLst>
              <a:gd name="connsiteX0" fmla="*/ 0 w 926529"/>
              <a:gd name="connsiteY0" fmla="*/ 68826 h 609600"/>
              <a:gd name="connsiteX1" fmla="*/ 147484 w 926529"/>
              <a:gd name="connsiteY1" fmla="*/ 29497 h 609600"/>
              <a:gd name="connsiteX2" fmla="*/ 255639 w 926529"/>
              <a:gd name="connsiteY2" fmla="*/ 0 h 609600"/>
              <a:gd name="connsiteX3" fmla="*/ 373626 w 926529"/>
              <a:gd name="connsiteY3" fmla="*/ 39329 h 609600"/>
              <a:gd name="connsiteX4" fmla="*/ 412955 w 926529"/>
              <a:gd name="connsiteY4" fmla="*/ 98323 h 609600"/>
              <a:gd name="connsiteX5" fmla="*/ 422787 w 926529"/>
              <a:gd name="connsiteY5" fmla="*/ 226142 h 609600"/>
              <a:gd name="connsiteX6" fmla="*/ 442452 w 926529"/>
              <a:gd name="connsiteY6" fmla="*/ 285136 h 609600"/>
              <a:gd name="connsiteX7" fmla="*/ 452284 w 926529"/>
              <a:gd name="connsiteY7" fmla="*/ 314632 h 609600"/>
              <a:gd name="connsiteX8" fmla="*/ 471948 w 926529"/>
              <a:gd name="connsiteY8" fmla="*/ 344129 h 609600"/>
              <a:gd name="connsiteX9" fmla="*/ 530942 w 926529"/>
              <a:gd name="connsiteY9" fmla="*/ 412955 h 609600"/>
              <a:gd name="connsiteX10" fmla="*/ 619432 w 926529"/>
              <a:gd name="connsiteY10" fmla="*/ 462116 h 609600"/>
              <a:gd name="connsiteX11" fmla="*/ 737419 w 926529"/>
              <a:gd name="connsiteY11" fmla="*/ 521110 h 609600"/>
              <a:gd name="connsiteX12" fmla="*/ 766916 w 926529"/>
              <a:gd name="connsiteY12" fmla="*/ 530942 h 609600"/>
              <a:gd name="connsiteX13" fmla="*/ 806245 w 926529"/>
              <a:gd name="connsiteY13" fmla="*/ 521110 h 609600"/>
              <a:gd name="connsiteX14" fmla="*/ 865239 w 926529"/>
              <a:gd name="connsiteY14" fmla="*/ 501445 h 609600"/>
              <a:gd name="connsiteX15" fmla="*/ 796413 w 926529"/>
              <a:gd name="connsiteY15" fmla="*/ 462116 h 609600"/>
              <a:gd name="connsiteX16" fmla="*/ 825910 w 926529"/>
              <a:gd name="connsiteY16" fmla="*/ 452284 h 609600"/>
              <a:gd name="connsiteX17" fmla="*/ 924232 w 926529"/>
              <a:gd name="connsiteY17" fmla="*/ 491613 h 609600"/>
              <a:gd name="connsiteX18" fmla="*/ 914400 w 926529"/>
              <a:gd name="connsiteY18" fmla="*/ 599768 h 609600"/>
              <a:gd name="connsiteX19" fmla="*/ 884903 w 926529"/>
              <a:gd name="connsiteY19" fmla="*/ 60960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926529" h="609600">
                <a:moveTo>
                  <a:pt x="0" y="68826"/>
                </a:moveTo>
                <a:cubicBezTo>
                  <a:pt x="204553" y="23368"/>
                  <a:pt x="-5914" y="73325"/>
                  <a:pt x="147484" y="29497"/>
                </a:cubicBezTo>
                <a:cubicBezTo>
                  <a:pt x="302732" y="-14859"/>
                  <a:pt x="174987" y="26883"/>
                  <a:pt x="255639" y="0"/>
                </a:cubicBezTo>
                <a:cubicBezTo>
                  <a:pt x="331740" y="8455"/>
                  <a:pt x="335423" y="-9789"/>
                  <a:pt x="373626" y="39329"/>
                </a:cubicBezTo>
                <a:cubicBezTo>
                  <a:pt x="388136" y="57985"/>
                  <a:pt x="412955" y="98323"/>
                  <a:pt x="412955" y="98323"/>
                </a:cubicBezTo>
                <a:cubicBezTo>
                  <a:pt x="416232" y="140929"/>
                  <a:pt x="416122" y="183933"/>
                  <a:pt x="422787" y="226142"/>
                </a:cubicBezTo>
                <a:cubicBezTo>
                  <a:pt x="426020" y="246617"/>
                  <a:pt x="435897" y="265471"/>
                  <a:pt x="442452" y="285136"/>
                </a:cubicBezTo>
                <a:cubicBezTo>
                  <a:pt x="445729" y="294968"/>
                  <a:pt x="446535" y="306009"/>
                  <a:pt x="452284" y="314632"/>
                </a:cubicBezTo>
                <a:cubicBezTo>
                  <a:pt x="458839" y="324464"/>
                  <a:pt x="467149" y="333331"/>
                  <a:pt x="471948" y="344129"/>
                </a:cubicBezTo>
                <a:cubicBezTo>
                  <a:pt x="504862" y="418187"/>
                  <a:pt x="465652" y="396633"/>
                  <a:pt x="530942" y="412955"/>
                </a:cubicBezTo>
                <a:cubicBezTo>
                  <a:pt x="598559" y="458033"/>
                  <a:pt x="567515" y="444810"/>
                  <a:pt x="619432" y="462116"/>
                </a:cubicBezTo>
                <a:cubicBezTo>
                  <a:pt x="695671" y="512941"/>
                  <a:pt x="656007" y="493972"/>
                  <a:pt x="737419" y="521110"/>
                </a:cubicBezTo>
                <a:lnTo>
                  <a:pt x="766916" y="530942"/>
                </a:lnTo>
                <a:cubicBezTo>
                  <a:pt x="780026" y="527665"/>
                  <a:pt x="793302" y="524993"/>
                  <a:pt x="806245" y="521110"/>
                </a:cubicBezTo>
                <a:cubicBezTo>
                  <a:pt x="826099" y="515154"/>
                  <a:pt x="865239" y="501445"/>
                  <a:pt x="865239" y="501445"/>
                </a:cubicBezTo>
                <a:cubicBezTo>
                  <a:pt x="858075" y="500012"/>
                  <a:pt x="787457" y="497940"/>
                  <a:pt x="796413" y="462116"/>
                </a:cubicBezTo>
                <a:cubicBezTo>
                  <a:pt x="798927" y="452061"/>
                  <a:pt x="816078" y="455561"/>
                  <a:pt x="825910" y="452284"/>
                </a:cubicBezTo>
                <a:cubicBezTo>
                  <a:pt x="841588" y="454524"/>
                  <a:pt x="918497" y="451464"/>
                  <a:pt x="924232" y="491613"/>
                </a:cubicBezTo>
                <a:cubicBezTo>
                  <a:pt x="929351" y="527450"/>
                  <a:pt x="925848" y="565425"/>
                  <a:pt x="914400" y="599768"/>
                </a:cubicBezTo>
                <a:cubicBezTo>
                  <a:pt x="911123" y="609600"/>
                  <a:pt x="884903" y="609600"/>
                  <a:pt x="884903" y="60960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3" name="Left Brace 12"/>
          <p:cNvSpPr/>
          <p:nvPr/>
        </p:nvSpPr>
        <p:spPr bwMode="auto">
          <a:xfrm>
            <a:off x="2414922" y="3755923"/>
            <a:ext cx="245806" cy="501445"/>
          </a:xfrm>
          <a:prstGeom prst="leftBrace">
            <a:avLst>
              <a:gd name="adj1" fmla="val 51000"/>
              <a:gd name="adj2" fmla="val 50000"/>
            </a:avLst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4" name="Rectangle 13"/>
          <p:cNvSpPr/>
          <p:nvPr/>
        </p:nvSpPr>
        <p:spPr>
          <a:xfrm>
            <a:off x="1958916" y="2369574"/>
            <a:ext cx="2555934" cy="37854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Left Brace 14"/>
          <p:cNvSpPr/>
          <p:nvPr/>
        </p:nvSpPr>
        <p:spPr bwMode="auto">
          <a:xfrm>
            <a:off x="2028434" y="2423651"/>
            <a:ext cx="223153" cy="919317"/>
          </a:xfrm>
          <a:prstGeom prst="leftBrace">
            <a:avLst>
              <a:gd name="adj1" fmla="val 51000"/>
              <a:gd name="adj2" fmla="val 50000"/>
            </a:avLst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6" name="Left Brace 15"/>
          <p:cNvSpPr/>
          <p:nvPr/>
        </p:nvSpPr>
        <p:spPr bwMode="auto">
          <a:xfrm>
            <a:off x="2018602" y="4819982"/>
            <a:ext cx="272314" cy="1197360"/>
          </a:xfrm>
          <a:prstGeom prst="leftBrace">
            <a:avLst>
              <a:gd name="adj1" fmla="val 51000"/>
              <a:gd name="adj2" fmla="val 50000"/>
            </a:avLst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7" name="Freeform 16"/>
          <p:cNvSpPr/>
          <p:nvPr/>
        </p:nvSpPr>
        <p:spPr>
          <a:xfrm>
            <a:off x="1052052" y="2477729"/>
            <a:ext cx="866125" cy="3224981"/>
          </a:xfrm>
          <a:custGeom>
            <a:avLst/>
            <a:gdLst>
              <a:gd name="connsiteX0" fmla="*/ 0 w 866125"/>
              <a:gd name="connsiteY0" fmla="*/ 0 h 3224981"/>
              <a:gd name="connsiteX1" fmla="*/ 176980 w 866125"/>
              <a:gd name="connsiteY1" fmla="*/ 68826 h 3224981"/>
              <a:gd name="connsiteX2" fmla="*/ 235974 w 866125"/>
              <a:gd name="connsiteY2" fmla="*/ 108155 h 3224981"/>
              <a:gd name="connsiteX3" fmla="*/ 294967 w 866125"/>
              <a:gd name="connsiteY3" fmla="*/ 167148 h 3224981"/>
              <a:gd name="connsiteX4" fmla="*/ 363793 w 866125"/>
              <a:gd name="connsiteY4" fmla="*/ 265471 h 3224981"/>
              <a:gd name="connsiteX5" fmla="*/ 442451 w 866125"/>
              <a:gd name="connsiteY5" fmla="*/ 383458 h 3224981"/>
              <a:gd name="connsiteX6" fmla="*/ 491613 w 866125"/>
              <a:gd name="connsiteY6" fmla="*/ 442452 h 3224981"/>
              <a:gd name="connsiteX7" fmla="*/ 530942 w 866125"/>
              <a:gd name="connsiteY7" fmla="*/ 540774 h 3224981"/>
              <a:gd name="connsiteX8" fmla="*/ 550606 w 866125"/>
              <a:gd name="connsiteY8" fmla="*/ 629265 h 3224981"/>
              <a:gd name="connsiteX9" fmla="*/ 540774 w 866125"/>
              <a:gd name="connsiteY9" fmla="*/ 973394 h 3224981"/>
              <a:gd name="connsiteX10" fmla="*/ 521109 w 866125"/>
              <a:gd name="connsiteY10" fmla="*/ 1032387 h 3224981"/>
              <a:gd name="connsiteX11" fmla="*/ 491613 w 866125"/>
              <a:gd name="connsiteY11" fmla="*/ 1052052 h 3224981"/>
              <a:gd name="connsiteX12" fmla="*/ 462116 w 866125"/>
              <a:gd name="connsiteY12" fmla="*/ 1081548 h 3224981"/>
              <a:gd name="connsiteX13" fmla="*/ 422787 w 866125"/>
              <a:gd name="connsiteY13" fmla="*/ 1091381 h 3224981"/>
              <a:gd name="connsiteX14" fmla="*/ 393290 w 866125"/>
              <a:gd name="connsiteY14" fmla="*/ 1101213 h 3224981"/>
              <a:gd name="connsiteX15" fmla="*/ 363793 w 866125"/>
              <a:gd name="connsiteY15" fmla="*/ 1170039 h 3224981"/>
              <a:gd name="connsiteX16" fmla="*/ 344129 w 866125"/>
              <a:gd name="connsiteY16" fmla="*/ 1209368 h 3224981"/>
              <a:gd name="connsiteX17" fmla="*/ 324464 w 866125"/>
              <a:gd name="connsiteY17" fmla="*/ 1268361 h 3224981"/>
              <a:gd name="connsiteX18" fmla="*/ 314632 w 866125"/>
              <a:gd name="connsiteY18" fmla="*/ 1297858 h 3224981"/>
              <a:gd name="connsiteX19" fmla="*/ 304800 w 866125"/>
              <a:gd name="connsiteY19" fmla="*/ 1347019 h 3224981"/>
              <a:gd name="connsiteX20" fmla="*/ 275303 w 866125"/>
              <a:gd name="connsiteY20" fmla="*/ 1415845 h 3224981"/>
              <a:gd name="connsiteX21" fmla="*/ 265471 w 866125"/>
              <a:gd name="connsiteY21" fmla="*/ 1465006 h 3224981"/>
              <a:gd name="connsiteX22" fmla="*/ 226142 w 866125"/>
              <a:gd name="connsiteY22" fmla="*/ 1573161 h 3224981"/>
              <a:gd name="connsiteX23" fmla="*/ 206477 w 866125"/>
              <a:gd name="connsiteY23" fmla="*/ 1759974 h 3224981"/>
              <a:gd name="connsiteX24" fmla="*/ 186813 w 866125"/>
              <a:gd name="connsiteY24" fmla="*/ 1907458 h 3224981"/>
              <a:gd name="connsiteX25" fmla="*/ 176980 w 866125"/>
              <a:gd name="connsiteY25" fmla="*/ 1956619 h 3224981"/>
              <a:gd name="connsiteX26" fmla="*/ 167148 w 866125"/>
              <a:gd name="connsiteY26" fmla="*/ 2094271 h 3224981"/>
              <a:gd name="connsiteX27" fmla="*/ 147483 w 866125"/>
              <a:gd name="connsiteY27" fmla="*/ 2153265 h 3224981"/>
              <a:gd name="connsiteX28" fmla="*/ 137651 w 866125"/>
              <a:gd name="connsiteY28" fmla="*/ 2261419 h 3224981"/>
              <a:gd name="connsiteX29" fmla="*/ 108154 w 866125"/>
              <a:gd name="connsiteY29" fmla="*/ 2359742 h 3224981"/>
              <a:gd name="connsiteX30" fmla="*/ 98322 w 866125"/>
              <a:gd name="connsiteY30" fmla="*/ 2408903 h 3224981"/>
              <a:gd name="connsiteX31" fmla="*/ 108154 w 866125"/>
              <a:gd name="connsiteY31" fmla="*/ 2605548 h 3224981"/>
              <a:gd name="connsiteX32" fmla="*/ 147483 w 866125"/>
              <a:gd name="connsiteY32" fmla="*/ 2654710 h 3224981"/>
              <a:gd name="connsiteX33" fmla="*/ 196645 w 866125"/>
              <a:gd name="connsiteY33" fmla="*/ 2713703 h 3224981"/>
              <a:gd name="connsiteX34" fmla="*/ 206477 w 866125"/>
              <a:gd name="connsiteY34" fmla="*/ 2743200 h 3224981"/>
              <a:gd name="connsiteX35" fmla="*/ 294967 w 866125"/>
              <a:gd name="connsiteY35" fmla="*/ 2812026 h 3224981"/>
              <a:gd name="connsiteX36" fmla="*/ 334296 w 866125"/>
              <a:gd name="connsiteY36" fmla="*/ 2871019 h 3224981"/>
              <a:gd name="connsiteX37" fmla="*/ 363793 w 866125"/>
              <a:gd name="connsiteY37" fmla="*/ 2910348 h 3224981"/>
              <a:gd name="connsiteX38" fmla="*/ 383458 w 866125"/>
              <a:gd name="connsiteY38" fmla="*/ 2949677 h 3224981"/>
              <a:gd name="connsiteX39" fmla="*/ 442451 w 866125"/>
              <a:gd name="connsiteY39" fmla="*/ 2989006 h 3224981"/>
              <a:gd name="connsiteX40" fmla="*/ 698090 w 866125"/>
              <a:gd name="connsiteY40" fmla="*/ 2998839 h 3224981"/>
              <a:gd name="connsiteX41" fmla="*/ 757083 w 866125"/>
              <a:gd name="connsiteY41" fmla="*/ 2989006 h 3224981"/>
              <a:gd name="connsiteX42" fmla="*/ 717754 w 866125"/>
              <a:gd name="connsiteY42" fmla="*/ 2930013 h 3224981"/>
              <a:gd name="connsiteX43" fmla="*/ 727587 w 866125"/>
              <a:gd name="connsiteY43" fmla="*/ 2910348 h 3224981"/>
              <a:gd name="connsiteX44" fmla="*/ 786580 w 866125"/>
              <a:gd name="connsiteY44" fmla="*/ 2949677 h 3224981"/>
              <a:gd name="connsiteX45" fmla="*/ 855406 w 866125"/>
              <a:gd name="connsiteY45" fmla="*/ 2998839 h 3224981"/>
              <a:gd name="connsiteX46" fmla="*/ 865238 w 866125"/>
              <a:gd name="connsiteY46" fmla="*/ 3028336 h 3224981"/>
              <a:gd name="connsiteX47" fmla="*/ 776748 w 866125"/>
              <a:gd name="connsiteY47" fmla="*/ 3136490 h 3224981"/>
              <a:gd name="connsiteX48" fmla="*/ 727587 w 866125"/>
              <a:gd name="connsiteY48" fmla="*/ 3185652 h 3224981"/>
              <a:gd name="connsiteX49" fmla="*/ 678425 w 866125"/>
              <a:gd name="connsiteY49" fmla="*/ 3224981 h 3224981"/>
              <a:gd name="connsiteX50" fmla="*/ 668593 w 866125"/>
              <a:gd name="connsiteY50" fmla="*/ 3146323 h 32249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866125" h="3224981">
                <a:moveTo>
                  <a:pt x="0" y="0"/>
                </a:moveTo>
                <a:cubicBezTo>
                  <a:pt x="58993" y="22942"/>
                  <a:pt x="119831" y="41612"/>
                  <a:pt x="176980" y="68826"/>
                </a:cubicBezTo>
                <a:cubicBezTo>
                  <a:pt x="348818" y="150654"/>
                  <a:pt x="92653" y="60383"/>
                  <a:pt x="235974" y="108155"/>
                </a:cubicBezTo>
                <a:cubicBezTo>
                  <a:pt x="255638" y="127819"/>
                  <a:pt x="280659" y="143301"/>
                  <a:pt x="294967" y="167148"/>
                </a:cubicBezTo>
                <a:cubicBezTo>
                  <a:pt x="355271" y="267655"/>
                  <a:pt x="290553" y="164765"/>
                  <a:pt x="363793" y="265471"/>
                </a:cubicBezTo>
                <a:lnTo>
                  <a:pt x="442451" y="383458"/>
                </a:lnTo>
                <a:cubicBezTo>
                  <a:pt x="480304" y="421311"/>
                  <a:pt x="464235" y="401385"/>
                  <a:pt x="491613" y="442452"/>
                </a:cubicBezTo>
                <a:cubicBezTo>
                  <a:pt x="515912" y="515350"/>
                  <a:pt x="502007" y="482905"/>
                  <a:pt x="530942" y="540774"/>
                </a:cubicBezTo>
                <a:cubicBezTo>
                  <a:pt x="534734" y="555943"/>
                  <a:pt x="550606" y="616782"/>
                  <a:pt x="550606" y="629265"/>
                </a:cubicBezTo>
                <a:cubicBezTo>
                  <a:pt x="550606" y="744021"/>
                  <a:pt x="549149" y="858944"/>
                  <a:pt x="540774" y="973394"/>
                </a:cubicBezTo>
                <a:cubicBezTo>
                  <a:pt x="539261" y="994067"/>
                  <a:pt x="538356" y="1020889"/>
                  <a:pt x="521109" y="1032387"/>
                </a:cubicBezTo>
                <a:cubicBezTo>
                  <a:pt x="511277" y="1038942"/>
                  <a:pt x="500691" y="1044487"/>
                  <a:pt x="491613" y="1052052"/>
                </a:cubicBezTo>
                <a:cubicBezTo>
                  <a:pt x="480931" y="1060954"/>
                  <a:pt x="474189" y="1074649"/>
                  <a:pt x="462116" y="1081548"/>
                </a:cubicBezTo>
                <a:cubicBezTo>
                  <a:pt x="450383" y="1088252"/>
                  <a:pt x="435780" y="1087669"/>
                  <a:pt x="422787" y="1091381"/>
                </a:cubicBezTo>
                <a:cubicBezTo>
                  <a:pt x="412822" y="1094228"/>
                  <a:pt x="403122" y="1097936"/>
                  <a:pt x="393290" y="1101213"/>
                </a:cubicBezTo>
                <a:cubicBezTo>
                  <a:pt x="353439" y="1160988"/>
                  <a:pt x="391002" y="1097479"/>
                  <a:pt x="363793" y="1170039"/>
                </a:cubicBezTo>
                <a:cubicBezTo>
                  <a:pt x="358647" y="1183763"/>
                  <a:pt x="349572" y="1195759"/>
                  <a:pt x="344129" y="1209368"/>
                </a:cubicBezTo>
                <a:cubicBezTo>
                  <a:pt x="336431" y="1228614"/>
                  <a:pt x="331019" y="1248697"/>
                  <a:pt x="324464" y="1268361"/>
                </a:cubicBezTo>
                <a:cubicBezTo>
                  <a:pt x="321187" y="1278193"/>
                  <a:pt x="316665" y="1287695"/>
                  <a:pt x="314632" y="1297858"/>
                </a:cubicBezTo>
                <a:cubicBezTo>
                  <a:pt x="311355" y="1314245"/>
                  <a:pt x="310085" y="1331165"/>
                  <a:pt x="304800" y="1347019"/>
                </a:cubicBezTo>
                <a:cubicBezTo>
                  <a:pt x="276659" y="1431441"/>
                  <a:pt x="292486" y="1347113"/>
                  <a:pt x="275303" y="1415845"/>
                </a:cubicBezTo>
                <a:cubicBezTo>
                  <a:pt x="271250" y="1432058"/>
                  <a:pt x="269868" y="1448883"/>
                  <a:pt x="265471" y="1465006"/>
                </a:cubicBezTo>
                <a:cubicBezTo>
                  <a:pt x="254653" y="1504673"/>
                  <a:pt x="241219" y="1535467"/>
                  <a:pt x="226142" y="1573161"/>
                </a:cubicBezTo>
                <a:cubicBezTo>
                  <a:pt x="206126" y="1713263"/>
                  <a:pt x="226069" y="1564045"/>
                  <a:pt x="206477" y="1759974"/>
                </a:cubicBezTo>
                <a:cubicBezTo>
                  <a:pt x="203992" y="1784825"/>
                  <a:pt x="191417" y="1879835"/>
                  <a:pt x="186813" y="1907458"/>
                </a:cubicBezTo>
                <a:cubicBezTo>
                  <a:pt x="184066" y="1923942"/>
                  <a:pt x="180258" y="1940232"/>
                  <a:pt x="176980" y="1956619"/>
                </a:cubicBezTo>
                <a:cubicBezTo>
                  <a:pt x="173703" y="2002503"/>
                  <a:pt x="173972" y="2048779"/>
                  <a:pt x="167148" y="2094271"/>
                </a:cubicBezTo>
                <a:cubicBezTo>
                  <a:pt x="164073" y="2114770"/>
                  <a:pt x="151085" y="2132852"/>
                  <a:pt x="147483" y="2153265"/>
                </a:cubicBezTo>
                <a:cubicBezTo>
                  <a:pt x="141192" y="2188914"/>
                  <a:pt x="142435" y="2225537"/>
                  <a:pt x="137651" y="2261419"/>
                </a:cubicBezTo>
                <a:cubicBezTo>
                  <a:pt x="133644" y="2291469"/>
                  <a:pt x="115445" y="2333009"/>
                  <a:pt x="108154" y="2359742"/>
                </a:cubicBezTo>
                <a:cubicBezTo>
                  <a:pt x="103757" y="2375865"/>
                  <a:pt x="101599" y="2392516"/>
                  <a:pt x="98322" y="2408903"/>
                </a:cubicBezTo>
                <a:cubicBezTo>
                  <a:pt x="101599" y="2474451"/>
                  <a:pt x="102468" y="2540165"/>
                  <a:pt x="108154" y="2605548"/>
                </a:cubicBezTo>
                <a:cubicBezTo>
                  <a:pt x="111800" y="2647475"/>
                  <a:pt x="120679" y="2627906"/>
                  <a:pt x="147483" y="2654710"/>
                </a:cubicBezTo>
                <a:cubicBezTo>
                  <a:pt x="165583" y="2672810"/>
                  <a:pt x="180258" y="2694039"/>
                  <a:pt x="196645" y="2713703"/>
                </a:cubicBezTo>
                <a:cubicBezTo>
                  <a:pt x="199922" y="2723535"/>
                  <a:pt x="199148" y="2735871"/>
                  <a:pt x="206477" y="2743200"/>
                </a:cubicBezTo>
                <a:cubicBezTo>
                  <a:pt x="280834" y="2817557"/>
                  <a:pt x="246528" y="2749747"/>
                  <a:pt x="294967" y="2812026"/>
                </a:cubicBezTo>
                <a:cubicBezTo>
                  <a:pt x="309477" y="2830681"/>
                  <a:pt x="320743" y="2851658"/>
                  <a:pt x="334296" y="2871019"/>
                </a:cubicBezTo>
                <a:cubicBezTo>
                  <a:pt x="343693" y="2884444"/>
                  <a:pt x="355108" y="2896452"/>
                  <a:pt x="363793" y="2910348"/>
                </a:cubicBezTo>
                <a:cubicBezTo>
                  <a:pt x="371561" y="2922777"/>
                  <a:pt x="373094" y="2939313"/>
                  <a:pt x="383458" y="2949677"/>
                </a:cubicBezTo>
                <a:cubicBezTo>
                  <a:pt x="400170" y="2966389"/>
                  <a:pt x="418835" y="2988098"/>
                  <a:pt x="442451" y="2989006"/>
                </a:cubicBezTo>
                <a:lnTo>
                  <a:pt x="698090" y="2998839"/>
                </a:lnTo>
                <a:lnTo>
                  <a:pt x="757083" y="2989006"/>
                </a:lnTo>
                <a:cubicBezTo>
                  <a:pt x="763575" y="2966282"/>
                  <a:pt x="730864" y="2949677"/>
                  <a:pt x="717754" y="2930013"/>
                </a:cubicBezTo>
                <a:cubicBezTo>
                  <a:pt x="692340" y="2891892"/>
                  <a:pt x="686880" y="2896780"/>
                  <a:pt x="727587" y="2910348"/>
                </a:cubicBezTo>
                <a:cubicBezTo>
                  <a:pt x="747251" y="2923458"/>
                  <a:pt x="767673" y="2935497"/>
                  <a:pt x="786580" y="2949677"/>
                </a:cubicBezTo>
                <a:cubicBezTo>
                  <a:pt x="835363" y="2986264"/>
                  <a:pt x="812274" y="2970084"/>
                  <a:pt x="855406" y="2998839"/>
                </a:cubicBezTo>
                <a:cubicBezTo>
                  <a:pt x="858683" y="3008671"/>
                  <a:pt x="869224" y="3018769"/>
                  <a:pt x="865238" y="3028336"/>
                </a:cubicBezTo>
                <a:cubicBezTo>
                  <a:pt x="833724" y="3103970"/>
                  <a:pt x="824397" y="3104725"/>
                  <a:pt x="776748" y="3136490"/>
                </a:cubicBezTo>
                <a:cubicBezTo>
                  <a:pt x="724310" y="3215146"/>
                  <a:pt x="793133" y="3120106"/>
                  <a:pt x="727587" y="3185652"/>
                </a:cubicBezTo>
                <a:cubicBezTo>
                  <a:pt x="683114" y="3230125"/>
                  <a:pt x="735848" y="3205839"/>
                  <a:pt x="678425" y="3224981"/>
                </a:cubicBezTo>
                <a:cubicBezTo>
                  <a:pt x="663411" y="3179938"/>
                  <a:pt x="668593" y="3205848"/>
                  <a:pt x="668593" y="3146323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8" name="TextBox 17"/>
          <p:cNvSpPr txBox="1"/>
          <p:nvPr/>
        </p:nvSpPr>
        <p:spPr>
          <a:xfrm>
            <a:off x="1836064" y="2045110"/>
            <a:ext cx="1616630" cy="402457"/>
          </a:xfrm>
          <a:prstGeom prst="rect">
            <a:avLst/>
          </a:prstGeom>
          <a:noFill/>
          <a:ln w="0">
            <a:noFill/>
          </a:ln>
        </p:spPr>
        <p:txBody>
          <a:bodyPr wrap="square" lIns="90000" rtlCol="0">
            <a:noAutofit/>
          </a:bodyPr>
          <a:lstStyle/>
          <a:p>
            <a:r>
              <a:rPr lang="en-US" sz="1600" b="1" dirty="0" smtClean="0">
                <a:latin typeface="Consolas" panose="020B0609020204030204" pitchFamily="49" charset="0"/>
              </a:rPr>
              <a:t>myProgram.py</a:t>
            </a:r>
            <a:endParaRPr lang="en-CA" sz="1600" b="1" dirty="0" smtClean="0">
              <a:latin typeface="Consolas" panose="020B0609020204030204" pitchFamily="49" charset="0"/>
            </a:endParaRPr>
          </a:p>
        </p:txBody>
      </p:sp>
      <p:sp>
        <p:nvSpPr>
          <p:cNvPr id="19" name="Right Arrow 18"/>
          <p:cNvSpPr/>
          <p:nvPr/>
        </p:nvSpPr>
        <p:spPr>
          <a:xfrm rot="19082006">
            <a:off x="7876740" y="1603289"/>
            <a:ext cx="1130710" cy="286210"/>
          </a:xfrm>
          <a:prstGeom prst="rightArrow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2588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  <a:r>
              <a:rPr lang="en-US" dirty="0" smtClean="0">
                <a:solidFill>
                  <a:srgbClr val="FF0000"/>
                </a:solidFill>
              </a:rPr>
              <a:t>Local Access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3366FF"/>
                </a:solidFill>
              </a:rPr>
              <a:t>Global Access</a:t>
            </a:r>
            <a:endParaRPr lang="en-CA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2912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x = False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d</a:t>
            </a:r>
            <a:r>
              <a:rPr lang="en-US" dirty="0" smtClean="0">
                <a:latin typeface="Consolas" panose="020B0609020204030204" pitchFamily="49" charset="0"/>
              </a:rPr>
              <a:t>ef fun(y):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   z = 3.0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   print(</a:t>
            </a:r>
            <a:r>
              <a:rPr lang="en-US" b="1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y,z</a:t>
            </a:r>
            <a:r>
              <a:rPr lang="en-US" dirty="0" smtClean="0">
                <a:latin typeface="Consolas" panose="020B0609020204030204" pitchFamily="49" charset="0"/>
              </a:rPr>
              <a:t>)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   while(</a:t>
            </a:r>
            <a:r>
              <a:rPr lang="en-US" b="1" dirty="0" smtClean="0">
                <a:solidFill>
                  <a:srgbClr val="3366FF"/>
                </a:solidFill>
                <a:latin typeface="Consolas" panose="020B0609020204030204" pitchFamily="49" charset="0"/>
              </a:rPr>
              <a:t>x</a:t>
            </a:r>
            <a:r>
              <a:rPr lang="en-US" dirty="0" smtClean="0">
                <a:latin typeface="Consolas" panose="020B0609020204030204" pitchFamily="49" charset="0"/>
              </a:rPr>
              <a:t>):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       pass #</a:t>
            </a:r>
            <a:r>
              <a:rPr lang="en-US" b="1" dirty="0" smtClean="0">
                <a:latin typeface="Consolas" panose="020B0609020204030204" pitchFamily="49" charset="0"/>
              </a:rPr>
              <a:t>FYI: Bad style: loop control not updated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   </a:t>
            </a: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f</a:t>
            </a:r>
            <a:r>
              <a:rPr lang="en-US" dirty="0" smtClean="0">
                <a:latin typeface="Consolas" panose="020B0609020204030204" pitchFamily="49" charset="0"/>
              </a:rPr>
              <a:t>un(1)</a:t>
            </a:r>
            <a:endParaRPr lang="en-CA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8031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  <a:r>
              <a:rPr lang="en-US" dirty="0" smtClean="0">
                <a:solidFill>
                  <a:srgbClr val="3366FF"/>
                </a:solidFill>
              </a:rPr>
              <a:t>Shadowing</a:t>
            </a:r>
            <a:endParaRPr lang="en-CA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Shadowing is an extension of the rule: first look local and then look global.</a:t>
            </a:r>
          </a:p>
          <a:p>
            <a:r>
              <a:rPr lang="en-US" dirty="0" smtClean="0"/>
              <a:t>It occurs when a </a:t>
            </a:r>
            <a:r>
              <a:rPr lang="en-US" b="1" dirty="0" smtClean="0">
                <a:solidFill>
                  <a:srgbClr val="3366FF"/>
                </a:solidFill>
              </a:rPr>
              <a:t>local identifier </a:t>
            </a:r>
            <a:r>
              <a:rPr lang="en-US" dirty="0" smtClean="0"/>
              <a:t>matches the name of 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global identifier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 local identifier shadows (or hides) the global identifier.</a:t>
            </a:r>
          </a:p>
          <a:p>
            <a:r>
              <a:rPr lang="en-US" dirty="0" smtClean="0"/>
              <a:t>Example:</a:t>
            </a:r>
          </a:p>
          <a:p>
            <a:pPr marL="442912" lvl="2" indent="0">
              <a:buNone/>
            </a:pP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age = 37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d</a:t>
            </a:r>
            <a:r>
              <a:rPr lang="en-US" dirty="0" smtClean="0">
                <a:latin typeface="Consolas" panose="020B0609020204030204" pitchFamily="49" charset="0"/>
              </a:rPr>
              <a:t>ef fun():</a:t>
            </a:r>
          </a:p>
          <a:p>
            <a:pPr marL="442912" lvl="2" indent="0">
              <a:buNone/>
            </a:pPr>
            <a:r>
              <a:rPr lang="en-US" b="1" dirty="0">
                <a:solidFill>
                  <a:srgbClr val="3366FF"/>
                </a:solidFill>
                <a:latin typeface="Consolas" panose="020B0609020204030204" pitchFamily="49" charset="0"/>
              </a:rPr>
              <a:t> </a:t>
            </a:r>
            <a:r>
              <a:rPr lang="en-US" b="1" dirty="0" smtClean="0">
                <a:solidFill>
                  <a:srgbClr val="3366FF"/>
                </a:solidFill>
                <a:latin typeface="Consolas" panose="020B0609020204030204" pitchFamily="49" charset="0"/>
              </a:rPr>
              <a:t>   age = 73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   print(age)  </a:t>
            </a:r>
            <a:r>
              <a:rPr lang="en-US" b="1" dirty="0" smtClean="0">
                <a:latin typeface="Consolas" panose="020B0609020204030204" pitchFamily="49" charset="0"/>
              </a:rPr>
              <a:t>#73 is the output </a:t>
            </a:r>
            <a:endParaRPr lang="en-CA" b="1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0528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Object-Oriented (O-O) Principles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211092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366FF"/>
                </a:solidFill>
              </a:rPr>
              <a:t>Types</a:t>
            </a:r>
            <a:endParaRPr lang="en-CA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38" y="1100138"/>
            <a:ext cx="4441159" cy="5368925"/>
          </a:xfrm>
        </p:spPr>
        <p:txBody>
          <a:bodyPr/>
          <a:lstStyle/>
          <a:p>
            <a:r>
              <a:rPr lang="en-US" sz="2000" dirty="0" smtClean="0"/>
              <a:t>They are real life categories (or concepts) of physical or even abstract entities</a:t>
            </a:r>
          </a:p>
          <a:p>
            <a:pPr lvl="1"/>
            <a:r>
              <a:rPr lang="en-US" sz="1800" dirty="0" smtClean="0"/>
              <a:t>Cars</a:t>
            </a:r>
          </a:p>
          <a:p>
            <a:pPr lvl="1"/>
            <a:r>
              <a:rPr lang="en-US" sz="1800" dirty="0" smtClean="0"/>
              <a:t>Cats</a:t>
            </a:r>
          </a:p>
          <a:p>
            <a:pPr lvl="1"/>
            <a:r>
              <a:rPr lang="en-US" sz="1800" dirty="0" smtClean="0"/>
              <a:t>People</a:t>
            </a:r>
          </a:p>
          <a:p>
            <a:pPr lvl="1"/>
            <a:r>
              <a:rPr lang="en-US" sz="1800" dirty="0" smtClean="0"/>
              <a:t>Pens</a:t>
            </a:r>
          </a:p>
          <a:p>
            <a:pPr lvl="1"/>
            <a:r>
              <a:rPr lang="en-US" sz="1800" dirty="0" smtClean="0"/>
              <a:t>Dogs</a:t>
            </a:r>
          </a:p>
          <a:p>
            <a:pPr lvl="1"/>
            <a:r>
              <a:rPr lang="en-US" sz="1800" dirty="0" smtClean="0"/>
              <a:t>Zombies</a:t>
            </a:r>
          </a:p>
          <a:p>
            <a:pPr lvl="1"/>
            <a:r>
              <a:rPr lang="en-US" sz="1800" dirty="0" smtClean="0"/>
              <a:t>Super heroes</a:t>
            </a:r>
          </a:p>
          <a:p>
            <a:pPr lvl="1"/>
            <a:r>
              <a:rPr lang="en-US" sz="1800" dirty="0" smtClean="0"/>
              <a:t>Web server</a:t>
            </a:r>
          </a:p>
          <a:p>
            <a:pPr lvl="1"/>
            <a:r>
              <a:rPr lang="en-US" sz="1800" dirty="0" smtClean="0"/>
              <a:t>Etc.</a:t>
            </a:r>
          </a:p>
          <a:p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5407741" y="1140543"/>
            <a:ext cx="3190159" cy="1671484"/>
          </a:xfrm>
          <a:prstGeom prst="rect">
            <a:avLst/>
          </a:prstGeom>
          <a:noFill/>
          <a:ln w="0">
            <a:noFill/>
          </a:ln>
        </p:spPr>
        <p:txBody>
          <a:bodyPr wrap="square" lIns="90000" rtlCol="0">
            <a:noAutofit/>
          </a:bodyPr>
          <a:lstStyle/>
          <a:p>
            <a:r>
              <a:rPr lang="en-US" sz="1600" dirty="0" smtClean="0"/>
              <a:t>Python implementation</a:t>
            </a:r>
          </a:p>
          <a:p>
            <a:r>
              <a:rPr lang="en-US" sz="1600" dirty="0" smtClean="0"/>
              <a:t>(it defines a new type of variable)</a:t>
            </a:r>
          </a:p>
          <a:p>
            <a:r>
              <a:rPr lang="en-US" dirty="0">
                <a:latin typeface="Consolas" panose="020B0609020204030204" pitchFamily="49" charset="0"/>
              </a:rPr>
              <a:t>c</a:t>
            </a:r>
            <a:r>
              <a:rPr lang="en-US" dirty="0" smtClean="0">
                <a:latin typeface="Consolas" panose="020B0609020204030204" pitchFamily="49" charset="0"/>
              </a:rPr>
              <a:t>lass </a:t>
            </a:r>
            <a:r>
              <a:rPr lang="en-US" b="1" dirty="0" smtClean="0">
                <a:solidFill>
                  <a:srgbClr val="3366FF"/>
                </a:solidFill>
                <a:latin typeface="Consolas" panose="020B0609020204030204" pitchFamily="49" charset="0"/>
              </a:rPr>
              <a:t>Person</a:t>
            </a:r>
            <a:r>
              <a:rPr lang="en-US" dirty="0" smtClean="0">
                <a:latin typeface="Consolas" panose="020B0609020204030204" pitchFamily="49" charset="0"/>
              </a:rPr>
              <a:t>:</a:t>
            </a:r>
          </a:p>
          <a:p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   def __init__(self):</a:t>
            </a:r>
          </a:p>
          <a:p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       #etc.</a:t>
            </a:r>
            <a:endParaRPr lang="en-CA" dirty="0" smtClean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83321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366FF"/>
                </a:solidFill>
              </a:rPr>
              <a:t>Instances</a:t>
            </a:r>
            <a:endParaRPr lang="en-CA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38" y="1100138"/>
            <a:ext cx="4441159" cy="5368925"/>
          </a:xfrm>
        </p:spPr>
        <p:txBody>
          <a:bodyPr/>
          <a:lstStyle/>
          <a:p>
            <a:r>
              <a:rPr lang="en-US" sz="2000" dirty="0" smtClean="0"/>
              <a:t>Instances are actual examples of these categorical types (in this case examples of actual or fictional people).</a:t>
            </a:r>
            <a:endParaRPr lang="en-CA" sz="1800" dirty="0" smtClean="0"/>
          </a:p>
          <a:p>
            <a:pPr lvl="1"/>
            <a:r>
              <a:rPr lang="en-CA" sz="1800" dirty="0" smtClean="0"/>
              <a:t>Otto </a:t>
            </a:r>
            <a:r>
              <a:rPr lang="en-CA" sz="1800" dirty="0"/>
              <a:t>von </a:t>
            </a:r>
            <a:r>
              <a:rPr lang="en-CA" sz="1800" dirty="0" smtClean="0"/>
              <a:t>Bismarck</a:t>
            </a:r>
          </a:p>
          <a:p>
            <a:pPr lvl="1"/>
            <a:r>
              <a:rPr lang="en-CA" sz="1800" dirty="0" err="1"/>
              <a:t>Hohiro</a:t>
            </a:r>
            <a:r>
              <a:rPr lang="en-CA" sz="1800" dirty="0"/>
              <a:t> Kurita</a:t>
            </a:r>
            <a:endParaRPr lang="en-US" sz="1800" dirty="0" smtClean="0"/>
          </a:p>
          <a:p>
            <a:pPr lvl="1"/>
            <a:r>
              <a:rPr lang="en-US" sz="1800" dirty="0" smtClean="0"/>
              <a:t>Chun Li</a:t>
            </a:r>
          </a:p>
          <a:p>
            <a:pPr lvl="1"/>
            <a:r>
              <a:rPr lang="en-US" sz="1800" dirty="0" smtClean="0"/>
              <a:t>Khan </a:t>
            </a:r>
            <a:r>
              <a:rPr lang="en-US" sz="1800" dirty="0" err="1" smtClean="0"/>
              <a:t>Noonien</a:t>
            </a:r>
            <a:r>
              <a:rPr lang="en-US" sz="1800" dirty="0" smtClean="0"/>
              <a:t> Singh</a:t>
            </a:r>
          </a:p>
          <a:p>
            <a:pPr lvl="1"/>
            <a:r>
              <a:rPr lang="en-US" sz="1800" dirty="0" smtClean="0"/>
              <a:t>Tony Montana</a:t>
            </a:r>
          </a:p>
          <a:p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5407741" y="1140543"/>
            <a:ext cx="3190159" cy="1671484"/>
          </a:xfrm>
          <a:prstGeom prst="rect">
            <a:avLst/>
          </a:prstGeom>
          <a:noFill/>
          <a:ln w="0">
            <a:noFill/>
          </a:ln>
        </p:spPr>
        <p:txBody>
          <a:bodyPr wrap="square" lIns="90000" rtlCol="0">
            <a:noAutofit/>
          </a:bodyPr>
          <a:lstStyle/>
          <a:p>
            <a:r>
              <a:rPr lang="en-US" sz="1600" dirty="0" smtClean="0"/>
              <a:t>Python implementation</a:t>
            </a:r>
          </a:p>
          <a:p>
            <a:r>
              <a:rPr lang="en-US" sz="1600" dirty="0" smtClean="0"/>
              <a:t>(it defines a new type of variable)</a:t>
            </a:r>
          </a:p>
          <a:p>
            <a:r>
              <a:rPr lang="en-US" sz="1600" b="1" dirty="0">
                <a:solidFill>
                  <a:srgbClr val="3366FF"/>
                </a:solidFill>
                <a:latin typeface="Consolas" panose="020B0609020204030204" pitchFamily="49" charset="0"/>
              </a:rPr>
              <a:t>k</a:t>
            </a:r>
            <a:r>
              <a:rPr lang="en-US" sz="1600" b="1" dirty="0" smtClean="0">
                <a:solidFill>
                  <a:srgbClr val="3366FF"/>
                </a:solidFill>
                <a:latin typeface="Consolas" panose="020B0609020204030204" pitchFamily="49" charset="0"/>
              </a:rPr>
              <a:t>han</a:t>
            </a:r>
            <a:r>
              <a:rPr lang="en-US" sz="1600" dirty="0" smtClean="0">
                <a:latin typeface="Consolas" panose="020B0609020204030204" pitchFamily="49" charset="0"/>
              </a:rPr>
              <a:t> </a:t>
            </a:r>
            <a:r>
              <a:rPr lang="en-US" sz="1600" dirty="0">
                <a:latin typeface="Consolas" panose="020B0609020204030204" pitchFamily="49" charset="0"/>
              </a:rPr>
              <a:t>= </a:t>
            </a:r>
            <a:endParaRPr lang="en-US" sz="1600" dirty="0" smtClean="0">
              <a:latin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dirty="0" smtClean="0">
                <a:latin typeface="Consolas" panose="020B0609020204030204" pitchFamily="49" charset="0"/>
              </a:rPr>
              <a:t> Person(200</a:t>
            </a:r>
            <a:r>
              <a:rPr lang="en-US" sz="1600" dirty="0">
                <a:latin typeface="Consolas" panose="020B0609020204030204" pitchFamily="49" charset="0"/>
              </a:rPr>
              <a:t>,"Khan</a:t>
            </a:r>
            <a:r>
              <a:rPr lang="en-US" sz="1600" dirty="0" smtClean="0">
                <a:latin typeface="Consolas" panose="020B0609020204030204" pitchFamily="49" charset="0"/>
              </a:rPr>
              <a:t>!!!")</a:t>
            </a:r>
          </a:p>
          <a:p>
            <a:r>
              <a:rPr lang="en-US" sz="1600" b="1" dirty="0" err="1" smtClean="0">
                <a:solidFill>
                  <a:srgbClr val="3366FF"/>
                </a:solidFill>
                <a:latin typeface="Consolas" panose="020B0609020204030204" pitchFamily="49" charset="0"/>
              </a:rPr>
              <a:t>scarface</a:t>
            </a:r>
            <a:r>
              <a:rPr lang="en-US" sz="1600" dirty="0" smtClean="0">
                <a:latin typeface="Consolas" panose="020B0609020204030204" pitchFamily="49" charset="0"/>
              </a:rPr>
              <a:t> </a:t>
            </a:r>
            <a:r>
              <a:rPr lang="en-US" sz="1600" dirty="0">
                <a:latin typeface="Consolas" panose="020B0609020204030204" pitchFamily="49" charset="0"/>
              </a:rPr>
              <a:t>= </a:t>
            </a:r>
            <a:endParaRPr lang="en-US" sz="1600" dirty="0" smtClean="0">
              <a:latin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dirty="0" smtClean="0">
                <a:latin typeface="Consolas" panose="020B0609020204030204" pitchFamily="49" charset="0"/>
              </a:rPr>
              <a:t> Person(42</a:t>
            </a:r>
            <a:r>
              <a:rPr lang="en-US" sz="1600" dirty="0">
                <a:latin typeface="Consolas" panose="020B0609020204030204" pitchFamily="49" charset="0"/>
              </a:rPr>
              <a:t>,"Tony Montana")</a:t>
            </a:r>
          </a:p>
        </p:txBody>
      </p:sp>
    </p:spTree>
    <p:extLst>
      <p:ext uri="{BB962C8B-B14F-4D97-AF65-F5344CB8AC3E}">
        <p14:creationId xmlns:p14="http://schemas.microsoft.com/office/powerpoint/2010/main" val="3188603076"/>
      </p:ext>
    </p:extLst>
  </p:cSld>
  <p:clrMapOvr>
    <a:masterClrMapping/>
  </p:clrMapOvr>
</p:sld>
</file>

<file path=ppt/theme/theme1.xml><?xml version="1.0" encoding="utf-8"?>
<a:theme xmlns:a="http://schemas.openxmlformats.org/drawingml/2006/main" name="evaluation_intro">
  <a:themeElements>
    <a:clrScheme name="">
      <a:dk1>
        <a:srgbClr val="000000"/>
      </a:dk1>
      <a:lt1>
        <a:srgbClr val="33CC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ADE2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valuation_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CC"/>
        </a:solidFill>
        <a:ln>
          <a:solidFill>
            <a:schemeClr val="tx1"/>
          </a:solidFill>
        </a:ln>
      </a:spPr>
      <a:bodyPr rtlCol="0" anchor="ctr"/>
      <a:lstStyle>
        <a:defPPr>
          <a:defRPr b="1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auto">
        <a:noFill/>
        <a:ln w="38100" cap="flat" cmpd="sng" algn="ctr">
          <a:solidFill>
            <a:srgbClr val="FF0000"/>
          </a:solidFill>
          <a:prstDash val="solid"/>
          <a:round/>
          <a:headEnd type="none" w="sm" len="sm"/>
          <a:tailEnd type="none"/>
        </a:ln>
        <a:effectLst/>
      </a:spPr>
      <a:bodyPr/>
      <a:lstStyle/>
    </a:lnDef>
    <a:txDef>
      <a:spPr>
        <a:noFill/>
        <a:ln w="0">
          <a:noFill/>
        </a:ln>
      </a:spPr>
      <a:bodyPr wrap="square" lIns="90000" rtlCol="0">
        <a:noAutofit/>
      </a:bodyPr>
      <a:lstStyle>
        <a:defPPr>
          <a:defRPr sz="1600" dirty="0" smtClean="0"/>
        </a:defPPr>
      </a:lstStyle>
    </a:txDef>
  </a:objectDefaults>
  <a:extraClrSchemeLst>
    <a:extraClrScheme>
      <a:clrScheme name="evaluation_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valuation_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67328</TotalTime>
  <Pages>8</Pages>
  <Words>1427</Words>
  <Application>Microsoft Office PowerPoint</Application>
  <PresentationFormat>On-screen Show (4:3)</PresentationFormat>
  <Paragraphs>240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ＭＳ Ｐゴシック</vt:lpstr>
      <vt:lpstr>Arial</vt:lpstr>
      <vt:lpstr>Calibri</vt:lpstr>
      <vt:lpstr>Comic Sans MS</vt:lpstr>
      <vt:lpstr>Consolas</vt:lpstr>
      <vt:lpstr>Courier New</vt:lpstr>
      <vt:lpstr>Garamond</vt:lpstr>
      <vt:lpstr>Times New Roman</vt:lpstr>
      <vt:lpstr>Wingdings</vt:lpstr>
      <vt:lpstr>evaluation_intro</vt:lpstr>
      <vt:lpstr>Review &amp; Extra Details</vt:lpstr>
      <vt:lpstr>Decomposition: Scope</vt:lpstr>
      <vt:lpstr>Scope: Global Vs. Local</vt:lpstr>
      <vt:lpstr>Determining Access: Local or Global</vt:lpstr>
      <vt:lpstr>Example: Local Access, Global Access</vt:lpstr>
      <vt:lpstr>Example: Shadowing</vt:lpstr>
      <vt:lpstr>Object-Oriented (O-O) Principles</vt:lpstr>
      <vt:lpstr>Types</vt:lpstr>
      <vt:lpstr>Instances</vt:lpstr>
      <vt:lpstr>Attributes</vt:lpstr>
      <vt:lpstr>Methods</vt:lpstr>
      <vt:lpstr>Information Hiding/Encapsulation (Def. #2)</vt:lpstr>
      <vt:lpstr>Abstraction</vt:lpstr>
      <vt:lpstr>Inheritance</vt:lpstr>
      <vt:lpstr>Inheritance</vt:lpstr>
      <vt:lpstr>Example Inheritance Hierarchy</vt:lpstr>
      <vt:lpstr>Another Hierarchy: Illustrating How Abilities Differ (Parent-Child)</vt:lpstr>
      <vt:lpstr>Copyright Notification</vt:lpstr>
    </vt:vector>
  </TitlesOfParts>
  <Company>Department of Computer Science, University of Calgary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Object-Oriented programming</dc:title>
  <dc:subject>Introduction to Programming for Computer Science Majors</dc:subject>
  <dc:creator>James Tam</dc:creator>
  <cp:keywords>classes;objects;attributes;methods;self;init;constructor;inheritance</cp:keywords>
  <cp:lastModifiedBy>James Tam</cp:lastModifiedBy>
  <cp:revision>4268</cp:revision>
  <cp:lastPrinted>2014-08-25T22:49:30Z</cp:lastPrinted>
  <dcterms:created xsi:type="dcterms:W3CDTF">1995-08-18T10:27:02Z</dcterms:created>
  <dcterms:modified xsi:type="dcterms:W3CDTF">2025-12-05T08:10:11Z</dcterms:modified>
  <cp:category>Course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1</vt:i4>
  </property>
  <property fmtid="{D5CDD505-2E9C-101B-9397-08002B2CF9AE}" pid="7" name="MailAddress">
    <vt:lpwstr>saul@cpsc.ucalgary.ca</vt:lpwstr>
  </property>
  <property fmtid="{D5CDD505-2E9C-101B-9397-08002B2CF9AE}" pid="8" name="HomePage">
    <vt:lpwstr>http://www.cpsc.ucalgary.ca/~saul</vt:lpwstr>
  </property>
  <property fmtid="{D5CDD505-2E9C-101B-9397-08002B2CF9AE}" pid="9" name="Other">
    <vt:lpwstr>Saul Greenberg, _x000d_
Department of Computer Science, _x000d_
University of Calgary,  _x000d_
Calgary, Alberta CANADA_x000d_
T2N 1N4</vt:lpwstr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false</vt:bool>
  </property>
  <property fmtid="{D5CDD505-2E9C-101B-9397-08002B2CF9AE}" pid="13" name="BackColor">
    <vt:i4>16777215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D:\@www\grouplab\saul\481\topics</vt:lpwstr>
  </property>
</Properties>
</file>