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1170" r:id="rId2"/>
    <p:sldId id="1171" r:id="rId3"/>
    <p:sldId id="1172" r:id="rId4"/>
    <p:sldId id="1174" r:id="rId5"/>
    <p:sldId id="1175" r:id="rId6"/>
    <p:sldId id="1178" r:id="rId7"/>
    <p:sldId id="1179" r:id="rId8"/>
    <p:sldId id="1180" r:id="rId9"/>
    <p:sldId id="1176" r:id="rId10"/>
    <p:sldId id="1181" r:id="rId11"/>
    <p:sldId id="1182" r:id="rId12"/>
    <p:sldId id="1177" r:id="rId13"/>
    <p:sldId id="1084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66FF"/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3" autoAdjust="0"/>
    <p:restoredTop sz="86340" autoAdjust="0"/>
  </p:normalViewPr>
  <p:slideViewPr>
    <p:cSldViewPr snapToGrid="0">
      <p:cViewPr varScale="1">
        <p:scale>
          <a:sx n="64" d="100"/>
          <a:sy n="64" d="100"/>
        </p:scale>
        <p:origin x="60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36" y="-15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Review of O-O and scope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49325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This shows 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module name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 where the class is defined. If you run a script directly, the module name is __main__.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2334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49325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This shows the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module name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 where the class is defined. </a:t>
            </a:r>
            <a:r>
              <a:rPr lang="en-US" sz="1200" b="0" i="0" kern="1200" smtClean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If you run a script directly, the module name is __main__.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276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cs typeface="Calibri" panose="020F0502020204030204" pitchFamily="34" charset="0"/>
              </a:rPr>
              <a:t>Miscellaneous Topics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1200971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Final exam preparation: wrapping up details that may not have been covered or not covered in sufficient detail.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138" y="318203"/>
            <a:ext cx="8166100" cy="522287"/>
          </a:xfrm>
        </p:spPr>
        <p:txBody>
          <a:bodyPr/>
          <a:lstStyle/>
          <a:p>
            <a:r>
              <a:rPr lang="en-US" dirty="0" smtClean="0"/>
              <a:t>A Composite’s Elements Can Be Composite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list’s elements can consist of another list (e.g. 2D list = sequence of 1D lists).</a:t>
            </a:r>
          </a:p>
          <a:p>
            <a:r>
              <a:rPr lang="en-US" dirty="0" smtClean="0"/>
              <a:t>Example (list is used but this applies to other composites):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class </a:t>
            </a:r>
            <a:r>
              <a:rPr lang="en-CA" sz="1800" dirty="0" err="1">
                <a:latin typeface="Consolas" panose="020B0609020204030204" pitchFamily="49" charset="0"/>
              </a:rPr>
              <a:t>WuffWuff</a:t>
            </a:r>
            <a:r>
              <a:rPr lang="en-CA" sz="1800" dirty="0">
                <a:latin typeface="Consolas" panose="020B0609020204030204" pitchFamily="49" charset="0"/>
              </a:rPr>
              <a:t>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def __init__(self):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self.name = "Call me '</a:t>
            </a:r>
            <a:r>
              <a:rPr lang="en-CA" sz="1800" dirty="0" err="1">
                <a:latin typeface="Consolas" panose="020B0609020204030204" pitchFamily="49" charset="0"/>
              </a:rPr>
              <a:t>wuff</a:t>
            </a:r>
            <a:r>
              <a:rPr lang="en-CA" sz="1800" dirty="0">
                <a:latin typeface="Consolas" panose="020B0609020204030204" pitchFamily="49" charset="0"/>
              </a:rPr>
              <a:t>'"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def __</a:t>
            </a:r>
            <a:r>
              <a:rPr lang="en-CA" sz="1800" dirty="0" err="1">
                <a:latin typeface="Consolas" panose="020B0609020204030204" pitchFamily="49" charset="0"/>
              </a:rPr>
              <a:t>str</a:t>
            </a:r>
            <a:r>
              <a:rPr lang="en-CA" sz="1800" dirty="0">
                <a:latin typeface="Consolas" panose="020B0609020204030204" pitchFamily="49" charset="0"/>
              </a:rPr>
              <a:t>__(self):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return(self.name)</a:t>
            </a:r>
          </a:p>
          <a:p>
            <a:pPr marL="2635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w = </a:t>
            </a:r>
            <a:r>
              <a:rPr lang="en-CA" sz="1800" dirty="0" err="1">
                <a:latin typeface="Consolas" panose="020B0609020204030204" pitchFamily="49" charset="0"/>
              </a:rPr>
              <a:t>WuffWuff</a:t>
            </a:r>
            <a:r>
              <a:rPr lang="en-CA" sz="1800" dirty="0">
                <a:latin typeface="Consolas" panose="020B0609020204030204" pitchFamily="49" charset="0"/>
              </a:rPr>
              <a:t>()   </a:t>
            </a:r>
          </a:p>
          <a:p>
            <a:pPr marL="263525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 =  [True,7,3.14,"hi",[(1,2),[2,1]],(),{},w]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element in </a:t>
            </a: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print(element, "is of type", type(element))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39" y="5591175"/>
            <a:ext cx="4124325" cy="12668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1663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138" y="318203"/>
            <a:ext cx="8166100" cy="522287"/>
          </a:xfrm>
        </p:spPr>
        <p:txBody>
          <a:bodyPr/>
          <a:lstStyle/>
          <a:p>
            <a:r>
              <a:rPr lang="en-US" dirty="0" smtClean="0"/>
              <a:t>A Composite’s Elements Can Be Composite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list’s elements can consist of another list (e.g. 2D list = sequence of 1D lists).</a:t>
            </a:r>
          </a:p>
          <a:p>
            <a:r>
              <a:rPr lang="en-US" dirty="0" smtClean="0"/>
              <a:t>Example (list is used but this applies to other composites):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class </a:t>
            </a:r>
            <a:r>
              <a:rPr lang="en-CA" sz="1800" dirty="0" err="1">
                <a:latin typeface="Consolas" panose="020B0609020204030204" pitchFamily="49" charset="0"/>
              </a:rPr>
              <a:t>WuffWuff</a:t>
            </a:r>
            <a:r>
              <a:rPr lang="en-CA" sz="1800" dirty="0">
                <a:latin typeface="Consolas" panose="020B0609020204030204" pitchFamily="49" charset="0"/>
              </a:rPr>
              <a:t>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def __init__(self):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self.name = "Call me '</a:t>
            </a:r>
            <a:r>
              <a:rPr lang="en-CA" sz="1800" dirty="0" err="1">
                <a:latin typeface="Consolas" panose="020B0609020204030204" pitchFamily="49" charset="0"/>
              </a:rPr>
              <a:t>wuff</a:t>
            </a:r>
            <a:r>
              <a:rPr lang="en-CA" sz="1800" dirty="0">
                <a:latin typeface="Consolas" panose="020B0609020204030204" pitchFamily="49" charset="0"/>
              </a:rPr>
              <a:t>'"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def __</a:t>
            </a:r>
            <a:r>
              <a:rPr lang="en-CA" sz="1800" dirty="0" err="1">
                <a:latin typeface="Consolas" panose="020B0609020204030204" pitchFamily="49" charset="0"/>
              </a:rPr>
              <a:t>str</a:t>
            </a:r>
            <a:r>
              <a:rPr lang="en-CA" sz="1800" dirty="0">
                <a:latin typeface="Consolas" panose="020B0609020204030204" pitchFamily="49" charset="0"/>
              </a:rPr>
              <a:t>__(self):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return(self.name)</a:t>
            </a:r>
          </a:p>
          <a:p>
            <a:pPr marL="2635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w = </a:t>
            </a:r>
            <a:r>
              <a:rPr lang="en-CA" sz="1800" dirty="0" err="1">
                <a:latin typeface="Consolas" panose="020B0609020204030204" pitchFamily="49" charset="0"/>
              </a:rPr>
              <a:t>WuffWuff</a:t>
            </a:r>
            <a:r>
              <a:rPr lang="en-CA" sz="1800" dirty="0">
                <a:latin typeface="Consolas" panose="020B0609020204030204" pitchFamily="49" charset="0"/>
              </a:rPr>
              <a:t>()   </a:t>
            </a:r>
          </a:p>
          <a:p>
            <a:pPr marL="263525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 =  [True,7,3.14,"hi",[(1,2),[2,1]],(),{},w]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element in </a:t>
            </a:r>
            <a:r>
              <a:rPr lang="en-CA" sz="1800" dirty="0" err="1">
                <a:latin typeface="Consolas" panose="020B0609020204030204" pitchFamily="49" charset="0"/>
              </a:rPr>
              <a:t>aList</a:t>
            </a:r>
            <a:r>
              <a:rPr lang="en-CA" sz="1800" dirty="0">
                <a:latin typeface="Consolas" panose="020B0609020204030204" pitchFamily="49" charset="0"/>
              </a:rPr>
              <a:t>: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print(element, "is of type", type(element))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939" y="5591175"/>
            <a:ext cx="4124325" cy="1266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806274" y="3282429"/>
            <a:ext cx="3824964" cy="100434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JT: (advanced concept beyond 217) A true deep copy doesn’t just iterate the list and copy elements but instead it must determine if each element is immutable.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316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Class Attributes: FYI </a:t>
            </a:r>
            <a:r>
              <a:rPr lang="en-US" sz="2800" dirty="0" smtClean="0">
                <a:solidFill>
                  <a:srgbClr val="3366FF"/>
                </a:solidFill>
              </a:rPr>
              <a:t>Class Attributes Can </a:t>
            </a:r>
            <a:r>
              <a:rPr lang="en-US" sz="2800" smtClean="0">
                <a:solidFill>
                  <a:srgbClr val="3366FF"/>
                </a:solidFill>
              </a:rPr>
              <a:t>Be Composite</a:t>
            </a:r>
            <a:endParaRPr lang="en-CA" sz="2800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class Person():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def __init__(self, </a:t>
            </a:r>
            <a:r>
              <a:rPr lang="en-US" sz="1800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aName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</a:t>
            </a:r>
            <a:r>
              <a:rPr lang="en-US" sz="1800" dirty="0" err="1">
                <a:latin typeface="Consolas" panose="020B0609020204030204" pitchFamily="49" charset="0"/>
              </a:rPr>
              <a:t>self.myName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b="1" dirty="0" err="1">
                <a:solidFill>
                  <a:srgbClr val="3366FF"/>
                </a:solidFill>
                <a:latin typeface="Consolas" panose="020B0609020204030204" pitchFamily="49" charset="0"/>
              </a:rPr>
              <a:t>aName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179388" lvl="1" indent="0">
              <a:buNone/>
            </a:pPr>
            <a:r>
              <a:rPr lang="en-US" sz="1800" b="1" dirty="0">
                <a:solidFill>
                  <a:srgbClr val="3366FF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       </a:t>
            </a:r>
            <a:r>
              <a:rPr lang="en-US" sz="1800" dirty="0" err="1" smtClean="0">
                <a:latin typeface="Consolas" panose="020B0609020204030204" pitchFamily="49" charset="0"/>
              </a:rPr>
              <a:t>self.myFriends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b="1" dirty="0" smtClean="0">
                <a:solidFill>
                  <a:srgbClr val="3366FF"/>
                </a:solidFill>
                <a:latin typeface="Consolas" panose="020B0609020204030204" pitchFamily="49" charset="0"/>
              </a:rPr>
              <a:t>[]</a:t>
            </a:r>
          </a:p>
          <a:p>
            <a:pPr marL="179388" lvl="1" indent="0">
              <a:buNone/>
            </a:pPr>
            <a:endParaRPr lang="en-US" sz="1800" b="1" dirty="0">
              <a:solidFill>
                <a:srgbClr val="3366FF"/>
              </a:solidFill>
              <a:latin typeface="Consolas" panose="020B0609020204030204" pitchFamily="49" charset="0"/>
            </a:endParaRPr>
          </a:p>
          <a:p>
            <a:pPr marL="179388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aPerson = Person(</a:t>
            </a:r>
            <a:r>
              <a:rPr lang="en-CA" sz="1800" b="1" dirty="0">
                <a:solidFill>
                  <a:srgbClr val="3366FF"/>
                </a:solidFill>
                <a:latin typeface="Consolas" panose="020B0609020204030204" pitchFamily="49" charset="0"/>
              </a:rPr>
              <a:t>"JT"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81734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Logic: Alternative Representations</a:t>
            </a:r>
            <a:endParaRPr lang="en-C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841096"/>
              </p:ext>
            </p:extLst>
          </p:nvPr>
        </p:nvGraphicFramePr>
        <p:xfrm>
          <a:off x="864831" y="2329427"/>
          <a:ext cx="1966859" cy="194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63"/>
                <a:gridCol w="403122"/>
                <a:gridCol w="1150374"/>
              </a:tblGrid>
              <a:tr h="340605">
                <a:tc>
                  <a:txBody>
                    <a:bodyPr/>
                    <a:lstStyle/>
                    <a:p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</a:rPr>
                        <a:t>Logical</a:t>
                      </a:r>
                      <a:r>
                        <a:rPr lang="en-US" sz="1600" baseline="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</a:rPr>
                        <a:t>-AND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0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1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63561" y="4748981"/>
            <a:ext cx="2113936" cy="855406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endParaRPr lang="en-CA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17346" y="1245010"/>
            <a:ext cx="3470787" cy="712839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b="1" dirty="0" smtClean="0"/>
              <a:t>Alternatives</a:t>
            </a:r>
          </a:p>
          <a:p>
            <a:r>
              <a:rPr lang="en-US" sz="1600" dirty="0" smtClean="0"/>
              <a:t>0 in place of False</a:t>
            </a:r>
          </a:p>
          <a:p>
            <a:r>
              <a:rPr lang="en-US" sz="1600" dirty="0" smtClean="0"/>
              <a:t>1 in place of True</a:t>
            </a:r>
            <a:endParaRPr lang="en-US" sz="1600" dirty="0" smtClean="0"/>
          </a:p>
          <a:p>
            <a:endParaRPr lang="en-CA" sz="1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696929" y="2891914"/>
            <a:ext cx="1317522" cy="657532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sz="1600" b="1" dirty="0" smtClean="0"/>
              <a:t>Both are the same</a:t>
            </a:r>
            <a:endParaRPr lang="en-CA" sz="16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14782"/>
              </p:ext>
            </p:extLst>
          </p:nvPr>
        </p:nvGraphicFramePr>
        <p:xfrm>
          <a:off x="5540070" y="2297393"/>
          <a:ext cx="1966859" cy="194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63"/>
                <a:gridCol w="403122"/>
                <a:gridCol w="1150374"/>
              </a:tblGrid>
              <a:tr h="340605">
                <a:tc>
                  <a:txBody>
                    <a:bodyPr/>
                    <a:lstStyle/>
                    <a:p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</a:rPr>
                        <a:t>Logical</a:t>
                      </a:r>
                      <a:r>
                        <a:rPr lang="en-US" sz="1600" baseline="0" dirty="0" smtClean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</a:rPr>
                        <a:t>-AND</a:t>
                      </a:r>
                      <a:endParaRPr lang="en-CA" sz="1600" dirty="0">
                        <a:solidFill>
                          <a:srgbClr val="FFFFFF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T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T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F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  <a:tr h="3406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T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T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</a:rPr>
                        <a:t>T</a:t>
                      </a:r>
                      <a:endParaRPr lang="en-CA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13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Functions: Use Of Return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 can return a tuple: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Empty ()</a:t>
            </a:r>
          </a:p>
          <a:p>
            <a:pPr lvl="1"/>
            <a:r>
              <a:rPr lang="en-US" b="1" dirty="0" smtClean="0">
                <a:solidFill>
                  <a:srgbClr val="3366FF"/>
                </a:solidFill>
              </a:rPr>
              <a:t>Non-empty (1,2,3)</a:t>
            </a:r>
          </a:p>
          <a:p>
            <a:pPr lvl="1"/>
            <a:r>
              <a:rPr lang="en-US" dirty="0" smtClean="0"/>
              <a:t>Nothing or the ‘None’ type (</a:t>
            </a:r>
            <a:r>
              <a:rPr lang="en-US" b="1" dirty="0" smtClean="0">
                <a:solidFill>
                  <a:srgbClr val="00B050"/>
                </a:solidFill>
              </a:rPr>
              <a:t>no return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</a:rPr>
              <a:t>ageMap</a:t>
            </a:r>
            <a:r>
              <a:rPr lang="en-US" sz="1600" dirty="0">
                <a:latin typeface="Consolas" panose="020B0609020204030204" pitchFamily="49" charset="0"/>
              </a:rPr>
              <a:t>(age):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if((age&gt;0)and(age&lt;=2)):</a:t>
            </a:r>
          </a:p>
          <a:p>
            <a:pPr marL="442912" lvl="2" indent="0">
              <a:buNone/>
            </a:pPr>
            <a:r>
              <a:rPr lang="en-US" sz="1600" b="1" dirty="0">
                <a:solidFill>
                  <a:srgbClr val="3366FF"/>
                </a:solidFill>
                <a:latin typeface="Consolas" panose="020B0609020204030204" pitchFamily="49" charset="0"/>
              </a:rPr>
              <a:t>        return("Baby")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elif</a:t>
            </a:r>
            <a:r>
              <a:rPr lang="en-US" sz="1600" dirty="0">
                <a:latin typeface="Consolas" panose="020B0609020204030204" pitchFamily="49" charset="0"/>
              </a:rPr>
              <a:t>((age&gt;2)and(age&lt;=4)):</a:t>
            </a:r>
          </a:p>
          <a:p>
            <a:pPr marL="442912" lvl="2" indent="0">
              <a:buNone/>
            </a:pPr>
            <a:r>
              <a:rPr lang="en-US" sz="1600" b="1" dirty="0">
                <a:solidFill>
                  <a:srgbClr val="3366FF"/>
                </a:solidFill>
                <a:latin typeface="Consolas" panose="020B0609020204030204" pitchFamily="49" charset="0"/>
              </a:rPr>
              <a:t>        return("Toddler")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elif</a:t>
            </a:r>
            <a:r>
              <a:rPr lang="en-US" sz="1600" dirty="0">
                <a:latin typeface="Consolas" panose="020B0609020204030204" pitchFamily="49" charset="0"/>
              </a:rPr>
              <a:t>((age&gt;5)and(age&lt;=12)):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return("Pre-teen")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elif</a:t>
            </a:r>
            <a:r>
              <a:rPr lang="en-US" sz="1600" dirty="0">
                <a:latin typeface="Consolas" panose="020B0609020204030204" pitchFamily="49" charset="0"/>
              </a:rPr>
              <a:t>((age&gt;12)and(age&lt;=19)):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return("Teen")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</a:rPr>
              <a:t>#Last cases are stylistically poor but included for learning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elif</a:t>
            </a:r>
            <a:r>
              <a:rPr lang="en-US" sz="1600" dirty="0">
                <a:latin typeface="Consolas" panose="020B0609020204030204" pitchFamily="49" charset="0"/>
              </a:rPr>
              <a:t>((age&gt;19)and(age&lt;=64)):</a:t>
            </a:r>
          </a:p>
          <a:p>
            <a:pPr marL="442912" lvl="2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return()    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else: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    </a:t>
            </a:r>
            <a:r>
              <a:rPr 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pass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latin typeface="Consolas" panose="020B0609020204030204" pitchFamily="49" charset="0"/>
              </a:rPr>
              <a:t>#No explicit return is possible for this case</a:t>
            </a:r>
            <a:endParaRPr lang="en-CA" sz="16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3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And Paths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New definition, </a:t>
            </a:r>
            <a:r>
              <a:rPr lang="en-US" b="1" dirty="0" smtClean="0">
                <a:solidFill>
                  <a:srgbClr val="FF0000"/>
                </a:solidFill>
              </a:rPr>
              <a:t>Absolute path</a:t>
            </a:r>
            <a:r>
              <a:rPr lang="en-US" dirty="0" smtClean="0"/>
              <a:t>: specifies the full path in the directories/folders e.g</a:t>
            </a:r>
            <a:r>
              <a:rPr lang="en-US" dirty="0"/>
              <a:t>.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C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:\Program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Files\Java\jdk-24\bin </a:t>
            </a:r>
            <a:r>
              <a:rPr lang="en-US" dirty="0" smtClean="0"/>
              <a:t>(installation location of a version of java)</a:t>
            </a:r>
          </a:p>
          <a:p>
            <a:pPr lvl="1"/>
            <a:r>
              <a:rPr lang="en-US" dirty="0" smtClean="0"/>
              <a:t>Rough real world analogy when giving directions: starting at the Calgary Tower you then provide directions to your house.</a:t>
            </a:r>
          </a:p>
          <a:p>
            <a:pPr lvl="1"/>
            <a:r>
              <a:rPr lang="en-US" dirty="0" smtClean="0"/>
              <a:t>It’s a rough analogy because while the ‘C’ drive contains the “Program Files” folder, the Calgary Tower doesn’t contain the entire city. </a:t>
            </a:r>
          </a:p>
        </p:txBody>
      </p:sp>
    </p:spTree>
    <p:extLst>
      <p:ext uri="{BB962C8B-B14F-4D97-AF65-F5344CB8AC3E}">
        <p14:creationId xmlns:p14="http://schemas.microsoft.com/office/powerpoint/2010/main" val="3978980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 And Paths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New </a:t>
            </a:r>
            <a:r>
              <a:rPr lang="en-US" b="1" dirty="0"/>
              <a:t>definition, </a:t>
            </a:r>
            <a:r>
              <a:rPr lang="en-US" b="1" dirty="0" smtClean="0">
                <a:solidFill>
                  <a:srgbClr val="3366FF"/>
                </a:solidFill>
              </a:rPr>
              <a:t>Relative path</a:t>
            </a:r>
            <a:r>
              <a:rPr lang="en-US" dirty="0" smtClean="0"/>
              <a:t>: specifies a path relative to the current location.</a:t>
            </a:r>
          </a:p>
          <a:p>
            <a:pPr lvl="1"/>
            <a:r>
              <a:rPr lang="en-US" dirty="0" smtClean="0"/>
              <a:t>Example:</a:t>
            </a:r>
          </a:p>
          <a:p>
            <a:pPr lvl="2"/>
            <a:r>
              <a:rPr lang="en-US" dirty="0"/>
              <a:t>Current location: </a:t>
            </a:r>
            <a:r>
              <a:rPr lang="en-US" dirty="0">
                <a:latin typeface="Consolas" panose="020B0609020204030204" pitchFamily="49" charset="0"/>
              </a:rPr>
              <a:t>E:\</a:t>
            </a:r>
            <a:r>
              <a:rPr lang="en-US" dirty="0" smtClean="0">
                <a:latin typeface="Consolas" panose="020B0609020204030204" pitchFamily="49" charset="0"/>
              </a:rPr>
              <a:t>1data</a:t>
            </a:r>
          </a:p>
          <a:p>
            <a:pPr lvl="2"/>
            <a:r>
              <a:rPr lang="en-US" dirty="0" smtClean="0"/>
              <a:t>Location of a file (to be accessed via file input or output</a:t>
            </a:r>
            <a:r>
              <a:rPr lang="en-US" dirty="0"/>
              <a:t>): </a:t>
            </a:r>
            <a:r>
              <a:rPr lang="en-US" dirty="0">
                <a:latin typeface="Consolas" panose="020B0609020204030204" pitchFamily="49" charset="0"/>
              </a:rPr>
              <a:t>E:\</a:t>
            </a:r>
            <a:r>
              <a:rPr lang="en-US" dirty="0" smtClean="0">
                <a:latin typeface="Consolas" panose="020B0609020204030204" pitchFamily="49" charset="0"/>
              </a:rPr>
              <a:t>1data\dir1</a:t>
            </a:r>
          </a:p>
          <a:p>
            <a:pPr lvl="2"/>
            <a:r>
              <a:rPr lang="en-US" dirty="0" smtClean="0"/>
              <a:t>Because </a:t>
            </a:r>
            <a:r>
              <a:rPr lang="en-US" dirty="0" smtClean="0">
                <a:latin typeface="Consolas" panose="020B0609020204030204" pitchFamily="49" charset="0"/>
              </a:rPr>
              <a:t>dir1</a:t>
            </a:r>
            <a:r>
              <a:rPr lang="en-US" dirty="0" smtClean="0">
                <a:cs typeface="Calibri" panose="020F0502020204030204" pitchFamily="34" charset="0"/>
              </a:rPr>
              <a:t> </a:t>
            </a:r>
            <a:r>
              <a:rPr lang="en-US" dirty="0" smtClean="0"/>
              <a:t>is contained within the </a:t>
            </a:r>
            <a:r>
              <a:rPr lang="en-US" dirty="0">
                <a:latin typeface="Consolas" panose="020B0609020204030204" pitchFamily="49" charset="0"/>
              </a:rPr>
              <a:t>1data</a:t>
            </a:r>
            <a:r>
              <a:rPr lang="en-US" dirty="0" smtClean="0"/>
              <a:t> folder it is visible at this point so the full path doesn’t have to be specified.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Instead a path relative to the current location can be used instead i.e. a prompt for a location of a file to open can just specify the name of the folder (and then the name of the file) e.g. </a:t>
            </a:r>
            <a:r>
              <a:rPr lang="en-US" b="1" dirty="0" smtClean="0">
                <a:solidFill>
                  <a:srgbClr val="3366FF"/>
                </a:solidFill>
              </a:rPr>
              <a:t>dir1\input1.txt</a:t>
            </a:r>
            <a:r>
              <a:rPr lang="en-US" dirty="0" smtClean="0"/>
              <a:t> (assuming file is here).</a:t>
            </a:r>
          </a:p>
          <a:p>
            <a:pPr lvl="2"/>
            <a:r>
              <a:rPr lang="en-US" dirty="0"/>
              <a:t>Rough real world analogy when giving directions: </a:t>
            </a:r>
            <a:r>
              <a:rPr lang="en-US" dirty="0" smtClean="0"/>
              <a:t>given the person is currently at the U of C your first step will begin there (“walk to the Bio. building and take overpass to the LRT that is heading downtown:).</a:t>
            </a:r>
            <a:endParaRPr lang="en-US" dirty="0"/>
          </a:p>
          <a:p>
            <a:pPr lvl="2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091" y="3367088"/>
            <a:ext cx="3800475" cy="13430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5515897" y="3367088"/>
            <a:ext cx="1238864" cy="51665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d</a:t>
            </a:r>
            <a:r>
              <a:rPr lang="en-US" b="1" dirty="0" smtClean="0">
                <a:solidFill>
                  <a:schemeClr val="tx1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ir1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inside of </a:t>
            </a:r>
            <a:r>
              <a:rPr lang="en-US" b="1" dirty="0" smtClean="0">
                <a:solidFill>
                  <a:schemeClr val="tx1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1data</a:t>
            </a:r>
            <a:endParaRPr lang="en-CA" b="1" dirty="0" smtClean="0">
              <a:solidFill>
                <a:schemeClr val="tx1"/>
              </a:solidFill>
              <a:latin typeface="Consolas" panose="020B0609020204030204" pitchFamily="49" charset="0"/>
              <a:cs typeface="Arial" panose="020B0604020202020204" pitchFamily="34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4365523" y="3421626"/>
            <a:ext cx="1199535" cy="159974"/>
          </a:xfrm>
          <a:custGeom>
            <a:avLst/>
            <a:gdLst>
              <a:gd name="connsiteX0" fmla="*/ 1199535 w 1199535"/>
              <a:gd name="connsiteY0" fmla="*/ 137651 h 159974"/>
              <a:gd name="connsiteX1" fmla="*/ 1002890 w 1199535"/>
              <a:gd name="connsiteY1" fmla="*/ 98322 h 159974"/>
              <a:gd name="connsiteX2" fmla="*/ 894735 w 1199535"/>
              <a:gd name="connsiteY2" fmla="*/ 68826 h 159974"/>
              <a:gd name="connsiteX3" fmla="*/ 776748 w 1199535"/>
              <a:gd name="connsiteY3" fmla="*/ 39329 h 159974"/>
              <a:gd name="connsiteX4" fmla="*/ 678425 w 1199535"/>
              <a:gd name="connsiteY4" fmla="*/ 19664 h 159974"/>
              <a:gd name="connsiteX5" fmla="*/ 639096 w 1199535"/>
              <a:gd name="connsiteY5" fmla="*/ 9832 h 159974"/>
              <a:gd name="connsiteX6" fmla="*/ 570271 w 1199535"/>
              <a:gd name="connsiteY6" fmla="*/ 0 h 159974"/>
              <a:gd name="connsiteX7" fmla="*/ 265471 w 1199535"/>
              <a:gd name="connsiteY7" fmla="*/ 9832 h 159974"/>
              <a:gd name="connsiteX8" fmla="*/ 176980 w 1199535"/>
              <a:gd name="connsiteY8" fmla="*/ 29497 h 159974"/>
              <a:gd name="connsiteX9" fmla="*/ 117987 w 1199535"/>
              <a:gd name="connsiteY9" fmla="*/ 58993 h 159974"/>
              <a:gd name="connsiteX10" fmla="*/ 88490 w 1199535"/>
              <a:gd name="connsiteY10" fmla="*/ 49161 h 159974"/>
              <a:gd name="connsiteX11" fmla="*/ 78658 w 1199535"/>
              <a:gd name="connsiteY11" fmla="*/ 19664 h 159974"/>
              <a:gd name="connsiteX12" fmla="*/ 58993 w 1199535"/>
              <a:gd name="connsiteY12" fmla="*/ 58993 h 159974"/>
              <a:gd name="connsiteX13" fmla="*/ 29496 w 1199535"/>
              <a:gd name="connsiteY13" fmla="*/ 88490 h 159974"/>
              <a:gd name="connsiteX14" fmla="*/ 0 w 1199535"/>
              <a:gd name="connsiteY14" fmla="*/ 147484 h 159974"/>
              <a:gd name="connsiteX15" fmla="*/ 127819 w 1199535"/>
              <a:gd name="connsiteY15" fmla="*/ 157316 h 15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99535" h="159974">
                <a:moveTo>
                  <a:pt x="1199535" y="137651"/>
                </a:moveTo>
                <a:cubicBezTo>
                  <a:pt x="1133987" y="124541"/>
                  <a:pt x="1067891" y="113922"/>
                  <a:pt x="1002890" y="98322"/>
                </a:cubicBezTo>
                <a:cubicBezTo>
                  <a:pt x="787587" y="46650"/>
                  <a:pt x="1137897" y="109352"/>
                  <a:pt x="894735" y="68826"/>
                </a:cubicBezTo>
                <a:cubicBezTo>
                  <a:pt x="805027" y="38922"/>
                  <a:pt x="867539" y="56352"/>
                  <a:pt x="776748" y="39329"/>
                </a:cubicBezTo>
                <a:cubicBezTo>
                  <a:pt x="743897" y="33169"/>
                  <a:pt x="710851" y="27770"/>
                  <a:pt x="678425" y="19664"/>
                </a:cubicBezTo>
                <a:cubicBezTo>
                  <a:pt x="665315" y="16387"/>
                  <a:pt x="652391" y="12249"/>
                  <a:pt x="639096" y="9832"/>
                </a:cubicBezTo>
                <a:cubicBezTo>
                  <a:pt x="616295" y="5686"/>
                  <a:pt x="593213" y="3277"/>
                  <a:pt x="570271" y="0"/>
                </a:cubicBezTo>
                <a:cubicBezTo>
                  <a:pt x="468671" y="3277"/>
                  <a:pt x="366967" y="4193"/>
                  <a:pt x="265471" y="9832"/>
                </a:cubicBezTo>
                <a:cubicBezTo>
                  <a:pt x="249415" y="10724"/>
                  <a:pt x="195038" y="24982"/>
                  <a:pt x="176980" y="29497"/>
                </a:cubicBezTo>
                <a:cubicBezTo>
                  <a:pt x="162067" y="39438"/>
                  <a:pt x="138340" y="58993"/>
                  <a:pt x="117987" y="58993"/>
                </a:cubicBezTo>
                <a:cubicBezTo>
                  <a:pt x="107623" y="58993"/>
                  <a:pt x="98322" y="52438"/>
                  <a:pt x="88490" y="49161"/>
                </a:cubicBezTo>
                <a:cubicBezTo>
                  <a:pt x="85213" y="39329"/>
                  <a:pt x="88490" y="16387"/>
                  <a:pt x="78658" y="19664"/>
                </a:cubicBezTo>
                <a:cubicBezTo>
                  <a:pt x="64753" y="24299"/>
                  <a:pt x="67512" y="47066"/>
                  <a:pt x="58993" y="58993"/>
                </a:cubicBezTo>
                <a:cubicBezTo>
                  <a:pt x="50911" y="70308"/>
                  <a:pt x="38398" y="77808"/>
                  <a:pt x="29496" y="88490"/>
                </a:cubicBezTo>
                <a:cubicBezTo>
                  <a:pt x="8319" y="113903"/>
                  <a:pt x="9854" y="117922"/>
                  <a:pt x="0" y="147484"/>
                </a:cubicBezTo>
                <a:cubicBezTo>
                  <a:pt x="60588" y="167680"/>
                  <a:pt x="19132" y="157316"/>
                  <a:pt x="127819" y="15731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>
          <a:xfrm>
            <a:off x="3696929" y="3628103"/>
            <a:ext cx="530942" cy="433891"/>
          </a:xfrm>
          <a:custGeom>
            <a:avLst/>
            <a:gdLst>
              <a:gd name="connsiteX0" fmla="*/ 530942 w 530942"/>
              <a:gd name="connsiteY0" fmla="*/ 0 h 433891"/>
              <a:gd name="connsiteX1" fmla="*/ 422787 w 530942"/>
              <a:gd name="connsiteY1" fmla="*/ 39329 h 433891"/>
              <a:gd name="connsiteX2" fmla="*/ 363794 w 530942"/>
              <a:gd name="connsiteY2" fmla="*/ 78658 h 433891"/>
              <a:gd name="connsiteX3" fmla="*/ 314632 w 530942"/>
              <a:gd name="connsiteY3" fmla="*/ 98323 h 433891"/>
              <a:gd name="connsiteX4" fmla="*/ 285136 w 530942"/>
              <a:gd name="connsiteY4" fmla="*/ 117987 h 433891"/>
              <a:gd name="connsiteX5" fmla="*/ 245806 w 530942"/>
              <a:gd name="connsiteY5" fmla="*/ 137652 h 433891"/>
              <a:gd name="connsiteX6" fmla="*/ 216310 w 530942"/>
              <a:gd name="connsiteY6" fmla="*/ 157316 h 433891"/>
              <a:gd name="connsiteX7" fmla="*/ 147484 w 530942"/>
              <a:gd name="connsiteY7" fmla="*/ 226142 h 433891"/>
              <a:gd name="connsiteX8" fmla="*/ 117987 w 530942"/>
              <a:gd name="connsiteY8" fmla="*/ 235974 h 433891"/>
              <a:gd name="connsiteX9" fmla="*/ 98323 w 530942"/>
              <a:gd name="connsiteY9" fmla="*/ 304800 h 433891"/>
              <a:gd name="connsiteX10" fmla="*/ 88490 w 530942"/>
              <a:gd name="connsiteY10" fmla="*/ 334297 h 433891"/>
              <a:gd name="connsiteX11" fmla="*/ 78658 w 530942"/>
              <a:gd name="connsiteY11" fmla="*/ 373626 h 433891"/>
              <a:gd name="connsiteX12" fmla="*/ 58994 w 530942"/>
              <a:gd name="connsiteY12" fmla="*/ 403123 h 433891"/>
              <a:gd name="connsiteX13" fmla="*/ 29497 w 530942"/>
              <a:gd name="connsiteY13" fmla="*/ 393291 h 433891"/>
              <a:gd name="connsiteX14" fmla="*/ 0 w 530942"/>
              <a:gd name="connsiteY14" fmla="*/ 403123 h 433891"/>
              <a:gd name="connsiteX15" fmla="*/ 9832 w 530942"/>
              <a:gd name="connsiteY15" fmla="*/ 432620 h 433891"/>
              <a:gd name="connsiteX16" fmla="*/ 186813 w 530942"/>
              <a:gd name="connsiteY16" fmla="*/ 412955 h 433891"/>
              <a:gd name="connsiteX17" fmla="*/ 206477 w 530942"/>
              <a:gd name="connsiteY17" fmla="*/ 403123 h 43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30942" h="433891">
                <a:moveTo>
                  <a:pt x="530942" y="0"/>
                </a:moveTo>
                <a:cubicBezTo>
                  <a:pt x="494890" y="13110"/>
                  <a:pt x="457497" y="22995"/>
                  <a:pt x="422787" y="39329"/>
                </a:cubicBezTo>
                <a:cubicBezTo>
                  <a:pt x="401403" y="49392"/>
                  <a:pt x="385737" y="69881"/>
                  <a:pt x="363794" y="78658"/>
                </a:cubicBezTo>
                <a:cubicBezTo>
                  <a:pt x="347407" y="85213"/>
                  <a:pt x="330418" y="90430"/>
                  <a:pt x="314632" y="98323"/>
                </a:cubicBezTo>
                <a:cubicBezTo>
                  <a:pt x="304063" y="103608"/>
                  <a:pt x="295396" y="112124"/>
                  <a:pt x="285136" y="117987"/>
                </a:cubicBezTo>
                <a:cubicBezTo>
                  <a:pt x="272410" y="125259"/>
                  <a:pt x="258532" y="130380"/>
                  <a:pt x="245806" y="137652"/>
                </a:cubicBezTo>
                <a:cubicBezTo>
                  <a:pt x="235546" y="143515"/>
                  <a:pt x="225093" y="149411"/>
                  <a:pt x="216310" y="157316"/>
                </a:cubicBezTo>
                <a:cubicBezTo>
                  <a:pt x="192194" y="179021"/>
                  <a:pt x="178264" y="215882"/>
                  <a:pt x="147484" y="226142"/>
                </a:cubicBezTo>
                <a:lnTo>
                  <a:pt x="117987" y="235974"/>
                </a:lnTo>
                <a:cubicBezTo>
                  <a:pt x="94406" y="306718"/>
                  <a:pt x="123023" y="218352"/>
                  <a:pt x="98323" y="304800"/>
                </a:cubicBezTo>
                <a:cubicBezTo>
                  <a:pt x="95476" y="314765"/>
                  <a:pt x="91337" y="324332"/>
                  <a:pt x="88490" y="334297"/>
                </a:cubicBezTo>
                <a:cubicBezTo>
                  <a:pt x="84778" y="347290"/>
                  <a:pt x="83981" y="361205"/>
                  <a:pt x="78658" y="373626"/>
                </a:cubicBezTo>
                <a:cubicBezTo>
                  <a:pt x="74003" y="384487"/>
                  <a:pt x="65549" y="393291"/>
                  <a:pt x="58994" y="403123"/>
                </a:cubicBezTo>
                <a:cubicBezTo>
                  <a:pt x="49162" y="399846"/>
                  <a:pt x="37590" y="399765"/>
                  <a:pt x="29497" y="393291"/>
                </a:cubicBezTo>
                <a:cubicBezTo>
                  <a:pt x="-1625" y="368394"/>
                  <a:pt x="17227" y="334212"/>
                  <a:pt x="0" y="403123"/>
                </a:cubicBezTo>
                <a:cubicBezTo>
                  <a:pt x="3277" y="412955"/>
                  <a:pt x="-441" y="431250"/>
                  <a:pt x="9832" y="432620"/>
                </a:cubicBezTo>
                <a:cubicBezTo>
                  <a:pt x="43611" y="437124"/>
                  <a:pt x="137329" y="429449"/>
                  <a:pt x="186813" y="412955"/>
                </a:cubicBezTo>
                <a:cubicBezTo>
                  <a:pt x="193765" y="410638"/>
                  <a:pt x="199922" y="406400"/>
                  <a:pt x="206477" y="40312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 7"/>
          <p:cNvSpPr/>
          <p:nvPr/>
        </p:nvSpPr>
        <p:spPr>
          <a:xfrm>
            <a:off x="481781" y="3903406"/>
            <a:ext cx="5466735" cy="914400"/>
          </a:xfrm>
          <a:custGeom>
            <a:avLst/>
            <a:gdLst>
              <a:gd name="connsiteX0" fmla="*/ 5466735 w 5466735"/>
              <a:gd name="connsiteY0" fmla="*/ 0 h 914400"/>
              <a:gd name="connsiteX1" fmla="*/ 5388077 w 5466735"/>
              <a:gd name="connsiteY1" fmla="*/ 78659 h 914400"/>
              <a:gd name="connsiteX2" fmla="*/ 5368413 w 5466735"/>
              <a:gd name="connsiteY2" fmla="*/ 108155 h 914400"/>
              <a:gd name="connsiteX3" fmla="*/ 5338916 w 5466735"/>
              <a:gd name="connsiteY3" fmla="*/ 137652 h 914400"/>
              <a:gd name="connsiteX4" fmla="*/ 5299587 w 5466735"/>
              <a:gd name="connsiteY4" fmla="*/ 186813 h 914400"/>
              <a:gd name="connsiteX5" fmla="*/ 5201264 w 5466735"/>
              <a:gd name="connsiteY5" fmla="*/ 304800 h 914400"/>
              <a:gd name="connsiteX6" fmla="*/ 5171767 w 5466735"/>
              <a:gd name="connsiteY6" fmla="*/ 314633 h 914400"/>
              <a:gd name="connsiteX7" fmla="*/ 5132438 w 5466735"/>
              <a:gd name="connsiteY7" fmla="*/ 363794 h 914400"/>
              <a:gd name="connsiteX8" fmla="*/ 5093109 w 5466735"/>
              <a:gd name="connsiteY8" fmla="*/ 403123 h 914400"/>
              <a:gd name="connsiteX9" fmla="*/ 5024284 w 5466735"/>
              <a:gd name="connsiteY9" fmla="*/ 452284 h 914400"/>
              <a:gd name="connsiteX10" fmla="*/ 4994787 w 5466735"/>
              <a:gd name="connsiteY10" fmla="*/ 481781 h 914400"/>
              <a:gd name="connsiteX11" fmla="*/ 4965290 w 5466735"/>
              <a:gd name="connsiteY11" fmla="*/ 501446 h 914400"/>
              <a:gd name="connsiteX12" fmla="*/ 4925961 w 5466735"/>
              <a:gd name="connsiteY12" fmla="*/ 530942 h 914400"/>
              <a:gd name="connsiteX13" fmla="*/ 4847303 w 5466735"/>
              <a:gd name="connsiteY13" fmla="*/ 570271 h 914400"/>
              <a:gd name="connsiteX14" fmla="*/ 4817806 w 5466735"/>
              <a:gd name="connsiteY14" fmla="*/ 589936 h 914400"/>
              <a:gd name="connsiteX15" fmla="*/ 4778477 w 5466735"/>
              <a:gd name="connsiteY15" fmla="*/ 609600 h 914400"/>
              <a:gd name="connsiteX16" fmla="*/ 4719484 w 5466735"/>
              <a:gd name="connsiteY16" fmla="*/ 629265 h 914400"/>
              <a:gd name="connsiteX17" fmla="*/ 4689987 w 5466735"/>
              <a:gd name="connsiteY17" fmla="*/ 648929 h 914400"/>
              <a:gd name="connsiteX18" fmla="*/ 4650658 w 5466735"/>
              <a:gd name="connsiteY18" fmla="*/ 658762 h 914400"/>
              <a:gd name="connsiteX19" fmla="*/ 4572000 w 5466735"/>
              <a:gd name="connsiteY19" fmla="*/ 678426 h 914400"/>
              <a:gd name="connsiteX20" fmla="*/ 4522838 w 5466735"/>
              <a:gd name="connsiteY20" fmla="*/ 707923 h 914400"/>
              <a:gd name="connsiteX21" fmla="*/ 4434348 w 5466735"/>
              <a:gd name="connsiteY21" fmla="*/ 727588 h 914400"/>
              <a:gd name="connsiteX22" fmla="*/ 4404851 w 5466735"/>
              <a:gd name="connsiteY22" fmla="*/ 737420 h 914400"/>
              <a:gd name="connsiteX23" fmla="*/ 4365522 w 5466735"/>
              <a:gd name="connsiteY23" fmla="*/ 747252 h 914400"/>
              <a:gd name="connsiteX24" fmla="*/ 4336025 w 5466735"/>
              <a:gd name="connsiteY24" fmla="*/ 757084 h 914400"/>
              <a:gd name="connsiteX25" fmla="*/ 4119716 w 5466735"/>
              <a:gd name="connsiteY25" fmla="*/ 786581 h 914400"/>
              <a:gd name="connsiteX26" fmla="*/ 4031225 w 5466735"/>
              <a:gd name="connsiteY26" fmla="*/ 796413 h 914400"/>
              <a:gd name="connsiteX27" fmla="*/ 3972232 w 5466735"/>
              <a:gd name="connsiteY27" fmla="*/ 806246 h 914400"/>
              <a:gd name="connsiteX28" fmla="*/ 3834580 w 5466735"/>
              <a:gd name="connsiteY28" fmla="*/ 816078 h 914400"/>
              <a:gd name="connsiteX29" fmla="*/ 3746090 w 5466735"/>
              <a:gd name="connsiteY29" fmla="*/ 825910 h 914400"/>
              <a:gd name="connsiteX30" fmla="*/ 3451122 w 5466735"/>
              <a:gd name="connsiteY30" fmla="*/ 835742 h 914400"/>
              <a:gd name="connsiteX31" fmla="*/ 3264309 w 5466735"/>
              <a:gd name="connsiteY31" fmla="*/ 855407 h 914400"/>
              <a:gd name="connsiteX32" fmla="*/ 2989006 w 5466735"/>
              <a:gd name="connsiteY32" fmla="*/ 865239 h 914400"/>
              <a:gd name="connsiteX33" fmla="*/ 2045109 w 5466735"/>
              <a:gd name="connsiteY33" fmla="*/ 894736 h 914400"/>
              <a:gd name="connsiteX34" fmla="*/ 1858296 w 5466735"/>
              <a:gd name="connsiteY34" fmla="*/ 904568 h 914400"/>
              <a:gd name="connsiteX35" fmla="*/ 1809135 w 5466735"/>
              <a:gd name="connsiteY35" fmla="*/ 914400 h 914400"/>
              <a:gd name="connsiteX36" fmla="*/ 678425 w 5466735"/>
              <a:gd name="connsiteY36" fmla="*/ 904568 h 914400"/>
              <a:gd name="connsiteX37" fmla="*/ 540774 w 5466735"/>
              <a:gd name="connsiteY37" fmla="*/ 884904 h 914400"/>
              <a:gd name="connsiteX38" fmla="*/ 442451 w 5466735"/>
              <a:gd name="connsiteY38" fmla="*/ 865239 h 914400"/>
              <a:gd name="connsiteX39" fmla="*/ 294967 w 5466735"/>
              <a:gd name="connsiteY39" fmla="*/ 835742 h 914400"/>
              <a:gd name="connsiteX40" fmla="*/ 186813 w 5466735"/>
              <a:gd name="connsiteY40" fmla="*/ 825910 h 914400"/>
              <a:gd name="connsiteX41" fmla="*/ 127819 w 5466735"/>
              <a:gd name="connsiteY41" fmla="*/ 806246 h 914400"/>
              <a:gd name="connsiteX42" fmla="*/ 98322 w 5466735"/>
              <a:gd name="connsiteY42" fmla="*/ 796413 h 914400"/>
              <a:gd name="connsiteX43" fmla="*/ 29496 w 5466735"/>
              <a:gd name="connsiteY43" fmla="*/ 717755 h 914400"/>
              <a:gd name="connsiteX44" fmla="*/ 19664 w 5466735"/>
              <a:gd name="connsiteY44" fmla="*/ 668594 h 914400"/>
              <a:gd name="connsiteX45" fmla="*/ 9832 w 5466735"/>
              <a:gd name="connsiteY45" fmla="*/ 639097 h 914400"/>
              <a:gd name="connsiteX46" fmla="*/ 0 w 5466735"/>
              <a:gd name="connsiteY46" fmla="*/ 589936 h 914400"/>
              <a:gd name="connsiteX47" fmla="*/ 29496 w 5466735"/>
              <a:gd name="connsiteY47" fmla="*/ 383459 h 914400"/>
              <a:gd name="connsiteX48" fmla="*/ 39329 w 5466735"/>
              <a:gd name="connsiteY48" fmla="*/ 353962 h 914400"/>
              <a:gd name="connsiteX49" fmla="*/ 68825 w 5466735"/>
              <a:gd name="connsiteY49" fmla="*/ 334297 h 914400"/>
              <a:gd name="connsiteX50" fmla="*/ 88490 w 5466735"/>
              <a:gd name="connsiteY50" fmla="*/ 304800 h 914400"/>
              <a:gd name="connsiteX51" fmla="*/ 108154 w 5466735"/>
              <a:gd name="connsiteY51" fmla="*/ 265471 h 914400"/>
              <a:gd name="connsiteX52" fmla="*/ 167148 w 5466735"/>
              <a:gd name="connsiteY52" fmla="*/ 226142 h 914400"/>
              <a:gd name="connsiteX53" fmla="*/ 245806 w 5466735"/>
              <a:gd name="connsiteY53" fmla="*/ 186813 h 914400"/>
              <a:gd name="connsiteX54" fmla="*/ 324464 w 5466735"/>
              <a:gd name="connsiteY54" fmla="*/ 167149 h 914400"/>
              <a:gd name="connsiteX55" fmla="*/ 393290 w 5466735"/>
              <a:gd name="connsiteY55" fmla="*/ 147484 h 914400"/>
              <a:gd name="connsiteX56" fmla="*/ 491613 w 5466735"/>
              <a:gd name="connsiteY56" fmla="*/ 117988 h 914400"/>
              <a:gd name="connsiteX57" fmla="*/ 698090 w 5466735"/>
              <a:gd name="connsiteY57" fmla="*/ 127820 h 914400"/>
              <a:gd name="connsiteX58" fmla="*/ 796413 w 5466735"/>
              <a:gd name="connsiteY58" fmla="*/ 117988 h 914400"/>
              <a:gd name="connsiteX59" fmla="*/ 796413 w 5466735"/>
              <a:gd name="connsiteY59" fmla="*/ 108155 h 914400"/>
              <a:gd name="connsiteX60" fmla="*/ 825909 w 5466735"/>
              <a:gd name="connsiteY60" fmla="*/ 127820 h 914400"/>
              <a:gd name="connsiteX61" fmla="*/ 855406 w 5466735"/>
              <a:gd name="connsiteY61" fmla="*/ 137652 h 914400"/>
              <a:gd name="connsiteX62" fmla="*/ 845574 w 5466735"/>
              <a:gd name="connsiteY62" fmla="*/ 167149 h 914400"/>
              <a:gd name="connsiteX63" fmla="*/ 816077 w 5466735"/>
              <a:gd name="connsiteY63" fmla="*/ 186813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5466735" h="914400">
                <a:moveTo>
                  <a:pt x="5466735" y="0"/>
                </a:moveTo>
                <a:cubicBezTo>
                  <a:pt x="5345310" y="151783"/>
                  <a:pt x="5500307" y="-33571"/>
                  <a:pt x="5388077" y="78659"/>
                </a:cubicBezTo>
                <a:cubicBezTo>
                  <a:pt x="5379721" y="87015"/>
                  <a:pt x="5375978" y="99077"/>
                  <a:pt x="5368413" y="108155"/>
                </a:cubicBezTo>
                <a:cubicBezTo>
                  <a:pt x="5359511" y="118837"/>
                  <a:pt x="5348748" y="127820"/>
                  <a:pt x="5338916" y="137652"/>
                </a:cubicBezTo>
                <a:cubicBezTo>
                  <a:pt x="5316775" y="204079"/>
                  <a:pt x="5347482" y="132076"/>
                  <a:pt x="5299587" y="186813"/>
                </a:cubicBezTo>
                <a:cubicBezTo>
                  <a:pt x="5273656" y="216448"/>
                  <a:pt x="5243053" y="290870"/>
                  <a:pt x="5201264" y="304800"/>
                </a:cubicBezTo>
                <a:lnTo>
                  <a:pt x="5171767" y="314633"/>
                </a:lnTo>
                <a:cubicBezTo>
                  <a:pt x="5155226" y="364255"/>
                  <a:pt x="5173947" y="328215"/>
                  <a:pt x="5132438" y="363794"/>
                </a:cubicBezTo>
                <a:cubicBezTo>
                  <a:pt x="5118362" y="375860"/>
                  <a:pt x="5107062" y="390914"/>
                  <a:pt x="5093109" y="403123"/>
                </a:cubicBezTo>
                <a:cubicBezTo>
                  <a:pt x="4951412" y="527108"/>
                  <a:pt x="5134415" y="360508"/>
                  <a:pt x="5024284" y="452284"/>
                </a:cubicBezTo>
                <a:cubicBezTo>
                  <a:pt x="5013602" y="461186"/>
                  <a:pt x="5005469" y="472879"/>
                  <a:pt x="4994787" y="481781"/>
                </a:cubicBezTo>
                <a:cubicBezTo>
                  <a:pt x="4985709" y="489346"/>
                  <a:pt x="4974906" y="494578"/>
                  <a:pt x="4965290" y="501446"/>
                </a:cubicBezTo>
                <a:cubicBezTo>
                  <a:pt x="4951955" y="510971"/>
                  <a:pt x="4940116" y="522685"/>
                  <a:pt x="4925961" y="530942"/>
                </a:cubicBezTo>
                <a:cubicBezTo>
                  <a:pt x="4900640" y="545712"/>
                  <a:pt x="4871694" y="554010"/>
                  <a:pt x="4847303" y="570271"/>
                </a:cubicBezTo>
                <a:cubicBezTo>
                  <a:pt x="4837471" y="576826"/>
                  <a:pt x="4828066" y="584073"/>
                  <a:pt x="4817806" y="589936"/>
                </a:cubicBezTo>
                <a:cubicBezTo>
                  <a:pt x="4805080" y="597208"/>
                  <a:pt x="4792086" y="604157"/>
                  <a:pt x="4778477" y="609600"/>
                </a:cubicBezTo>
                <a:cubicBezTo>
                  <a:pt x="4759231" y="617298"/>
                  <a:pt x="4736731" y="617767"/>
                  <a:pt x="4719484" y="629265"/>
                </a:cubicBezTo>
                <a:cubicBezTo>
                  <a:pt x="4709652" y="635820"/>
                  <a:pt x="4700848" y="644274"/>
                  <a:pt x="4689987" y="648929"/>
                </a:cubicBezTo>
                <a:cubicBezTo>
                  <a:pt x="4677566" y="654252"/>
                  <a:pt x="4663651" y="655050"/>
                  <a:pt x="4650658" y="658762"/>
                </a:cubicBezTo>
                <a:cubicBezTo>
                  <a:pt x="4580124" y="678915"/>
                  <a:pt x="4671929" y="658441"/>
                  <a:pt x="4572000" y="678426"/>
                </a:cubicBezTo>
                <a:cubicBezTo>
                  <a:pt x="4555613" y="688258"/>
                  <a:pt x="4539931" y="699376"/>
                  <a:pt x="4522838" y="707923"/>
                </a:cubicBezTo>
                <a:cubicBezTo>
                  <a:pt x="4496279" y="721202"/>
                  <a:pt x="4461534" y="721547"/>
                  <a:pt x="4434348" y="727588"/>
                </a:cubicBezTo>
                <a:cubicBezTo>
                  <a:pt x="4424231" y="729836"/>
                  <a:pt x="4414816" y="734573"/>
                  <a:pt x="4404851" y="737420"/>
                </a:cubicBezTo>
                <a:cubicBezTo>
                  <a:pt x="4391858" y="741132"/>
                  <a:pt x="4378515" y="743540"/>
                  <a:pt x="4365522" y="747252"/>
                </a:cubicBezTo>
                <a:cubicBezTo>
                  <a:pt x="4355557" y="750099"/>
                  <a:pt x="4346124" y="754753"/>
                  <a:pt x="4336025" y="757084"/>
                </a:cubicBezTo>
                <a:cubicBezTo>
                  <a:pt x="4218853" y="784124"/>
                  <a:pt x="4247574" y="774404"/>
                  <a:pt x="4119716" y="786581"/>
                </a:cubicBezTo>
                <a:cubicBezTo>
                  <a:pt x="4090171" y="789395"/>
                  <a:pt x="4060643" y="792490"/>
                  <a:pt x="4031225" y="796413"/>
                </a:cubicBezTo>
                <a:cubicBezTo>
                  <a:pt x="4011464" y="799048"/>
                  <a:pt x="3992069" y="804262"/>
                  <a:pt x="3972232" y="806246"/>
                </a:cubicBezTo>
                <a:cubicBezTo>
                  <a:pt x="3926459" y="810823"/>
                  <a:pt x="3880408" y="812093"/>
                  <a:pt x="3834580" y="816078"/>
                </a:cubicBezTo>
                <a:cubicBezTo>
                  <a:pt x="3805013" y="818649"/>
                  <a:pt x="3775729" y="824390"/>
                  <a:pt x="3746090" y="825910"/>
                </a:cubicBezTo>
                <a:cubicBezTo>
                  <a:pt x="3647842" y="830948"/>
                  <a:pt x="3549445" y="832465"/>
                  <a:pt x="3451122" y="835742"/>
                </a:cubicBezTo>
                <a:cubicBezTo>
                  <a:pt x="3389296" y="843471"/>
                  <a:pt x="3326508" y="852217"/>
                  <a:pt x="3264309" y="855407"/>
                </a:cubicBezTo>
                <a:cubicBezTo>
                  <a:pt x="3172603" y="860110"/>
                  <a:pt x="3080761" y="861617"/>
                  <a:pt x="2989006" y="865239"/>
                </a:cubicBezTo>
                <a:cubicBezTo>
                  <a:pt x="2285804" y="892997"/>
                  <a:pt x="2748468" y="880083"/>
                  <a:pt x="2045109" y="894736"/>
                </a:cubicBezTo>
                <a:cubicBezTo>
                  <a:pt x="1982838" y="898013"/>
                  <a:pt x="1920438" y="899390"/>
                  <a:pt x="1858296" y="904568"/>
                </a:cubicBezTo>
                <a:cubicBezTo>
                  <a:pt x="1841642" y="905956"/>
                  <a:pt x="1825847" y="914400"/>
                  <a:pt x="1809135" y="914400"/>
                </a:cubicBezTo>
                <a:lnTo>
                  <a:pt x="678425" y="904568"/>
                </a:lnTo>
                <a:cubicBezTo>
                  <a:pt x="632541" y="898013"/>
                  <a:pt x="585739" y="896146"/>
                  <a:pt x="540774" y="884904"/>
                </a:cubicBezTo>
                <a:cubicBezTo>
                  <a:pt x="462498" y="865333"/>
                  <a:pt x="543700" y="884524"/>
                  <a:pt x="442451" y="865239"/>
                </a:cubicBezTo>
                <a:cubicBezTo>
                  <a:pt x="393202" y="855858"/>
                  <a:pt x="344896" y="840281"/>
                  <a:pt x="294967" y="835742"/>
                </a:cubicBezTo>
                <a:lnTo>
                  <a:pt x="186813" y="825910"/>
                </a:lnTo>
                <a:lnTo>
                  <a:pt x="127819" y="806246"/>
                </a:lnTo>
                <a:lnTo>
                  <a:pt x="98322" y="796413"/>
                </a:lnTo>
                <a:cubicBezTo>
                  <a:pt x="52438" y="727588"/>
                  <a:pt x="78657" y="750530"/>
                  <a:pt x="29496" y="717755"/>
                </a:cubicBezTo>
                <a:cubicBezTo>
                  <a:pt x="26219" y="701368"/>
                  <a:pt x="23717" y="684807"/>
                  <a:pt x="19664" y="668594"/>
                </a:cubicBezTo>
                <a:cubicBezTo>
                  <a:pt x="17150" y="658539"/>
                  <a:pt x="12346" y="649152"/>
                  <a:pt x="9832" y="639097"/>
                </a:cubicBezTo>
                <a:cubicBezTo>
                  <a:pt x="5779" y="622884"/>
                  <a:pt x="3277" y="606323"/>
                  <a:pt x="0" y="589936"/>
                </a:cubicBezTo>
                <a:cubicBezTo>
                  <a:pt x="11210" y="421779"/>
                  <a:pt x="-5748" y="489190"/>
                  <a:pt x="29496" y="383459"/>
                </a:cubicBezTo>
                <a:cubicBezTo>
                  <a:pt x="32774" y="373627"/>
                  <a:pt x="30706" y="359711"/>
                  <a:pt x="39329" y="353962"/>
                </a:cubicBezTo>
                <a:lnTo>
                  <a:pt x="68825" y="334297"/>
                </a:lnTo>
                <a:cubicBezTo>
                  <a:pt x="75380" y="324465"/>
                  <a:pt x="82627" y="315060"/>
                  <a:pt x="88490" y="304800"/>
                </a:cubicBezTo>
                <a:cubicBezTo>
                  <a:pt x="95762" y="292074"/>
                  <a:pt x="97790" y="275835"/>
                  <a:pt x="108154" y="265471"/>
                </a:cubicBezTo>
                <a:cubicBezTo>
                  <a:pt x="124866" y="248759"/>
                  <a:pt x="146009" y="236711"/>
                  <a:pt x="167148" y="226142"/>
                </a:cubicBezTo>
                <a:cubicBezTo>
                  <a:pt x="193367" y="213032"/>
                  <a:pt x="217367" y="193923"/>
                  <a:pt x="245806" y="186813"/>
                </a:cubicBezTo>
                <a:lnTo>
                  <a:pt x="324464" y="167149"/>
                </a:lnTo>
                <a:cubicBezTo>
                  <a:pt x="347518" y="161001"/>
                  <a:pt x="370142" y="153271"/>
                  <a:pt x="393290" y="147484"/>
                </a:cubicBezTo>
                <a:cubicBezTo>
                  <a:pt x="481919" y="125326"/>
                  <a:pt x="403529" y="153220"/>
                  <a:pt x="491613" y="117988"/>
                </a:cubicBezTo>
                <a:cubicBezTo>
                  <a:pt x="560439" y="121265"/>
                  <a:pt x="629186" y="127820"/>
                  <a:pt x="698090" y="127820"/>
                </a:cubicBezTo>
                <a:cubicBezTo>
                  <a:pt x="731028" y="127820"/>
                  <a:pt x="766138" y="130963"/>
                  <a:pt x="796413" y="117988"/>
                </a:cubicBezTo>
                <a:cubicBezTo>
                  <a:pt x="813092" y="110840"/>
                  <a:pt x="707643" y="78566"/>
                  <a:pt x="796413" y="108155"/>
                </a:cubicBezTo>
                <a:cubicBezTo>
                  <a:pt x="806245" y="114710"/>
                  <a:pt x="815340" y="122535"/>
                  <a:pt x="825909" y="127820"/>
                </a:cubicBezTo>
                <a:cubicBezTo>
                  <a:pt x="835179" y="132455"/>
                  <a:pt x="850771" y="128382"/>
                  <a:pt x="855406" y="137652"/>
                </a:cubicBezTo>
                <a:cubicBezTo>
                  <a:pt x="860041" y="146922"/>
                  <a:pt x="852048" y="159056"/>
                  <a:pt x="845574" y="167149"/>
                </a:cubicBezTo>
                <a:cubicBezTo>
                  <a:pt x="838192" y="176376"/>
                  <a:pt x="816077" y="186813"/>
                  <a:pt x="816077" y="18681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1168350" y="4129031"/>
            <a:ext cx="306489" cy="275821"/>
          </a:xfrm>
          <a:custGeom>
            <a:avLst/>
            <a:gdLst>
              <a:gd name="connsiteX0" fmla="*/ 208166 w 306489"/>
              <a:gd name="connsiteY0" fmla="*/ 10350 h 275821"/>
              <a:gd name="connsiteX1" fmla="*/ 60682 w 306489"/>
              <a:gd name="connsiteY1" fmla="*/ 10350 h 275821"/>
              <a:gd name="connsiteX2" fmla="*/ 31185 w 306489"/>
              <a:gd name="connsiteY2" fmla="*/ 30014 h 275821"/>
              <a:gd name="connsiteX3" fmla="*/ 11521 w 306489"/>
              <a:gd name="connsiteY3" fmla="*/ 59511 h 275821"/>
              <a:gd name="connsiteX4" fmla="*/ 11521 w 306489"/>
              <a:gd name="connsiteY4" fmla="*/ 177498 h 275821"/>
              <a:gd name="connsiteX5" fmla="*/ 31185 w 306489"/>
              <a:gd name="connsiteY5" fmla="*/ 206995 h 275821"/>
              <a:gd name="connsiteX6" fmla="*/ 60682 w 306489"/>
              <a:gd name="connsiteY6" fmla="*/ 226659 h 275821"/>
              <a:gd name="connsiteX7" fmla="*/ 119676 w 306489"/>
              <a:gd name="connsiteY7" fmla="*/ 246324 h 275821"/>
              <a:gd name="connsiteX8" fmla="*/ 257327 w 306489"/>
              <a:gd name="connsiteY8" fmla="*/ 216827 h 275821"/>
              <a:gd name="connsiteX9" fmla="*/ 208166 w 306489"/>
              <a:gd name="connsiteY9" fmla="*/ 167666 h 275821"/>
              <a:gd name="connsiteX10" fmla="*/ 237663 w 306489"/>
              <a:gd name="connsiteY10" fmla="*/ 157834 h 275821"/>
              <a:gd name="connsiteX11" fmla="*/ 296656 w 306489"/>
              <a:gd name="connsiteY11" fmla="*/ 187330 h 275821"/>
              <a:gd name="connsiteX12" fmla="*/ 306489 w 306489"/>
              <a:gd name="connsiteY12" fmla="*/ 216827 h 275821"/>
              <a:gd name="connsiteX13" fmla="*/ 276992 w 306489"/>
              <a:gd name="connsiteY13" fmla="*/ 275821 h 275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6489" h="275821">
                <a:moveTo>
                  <a:pt x="208166" y="10350"/>
                </a:moveTo>
                <a:cubicBezTo>
                  <a:pt x="144872" y="1307"/>
                  <a:pt x="126204" y="-7520"/>
                  <a:pt x="60682" y="10350"/>
                </a:cubicBezTo>
                <a:cubicBezTo>
                  <a:pt x="49282" y="13459"/>
                  <a:pt x="41017" y="23459"/>
                  <a:pt x="31185" y="30014"/>
                </a:cubicBezTo>
                <a:cubicBezTo>
                  <a:pt x="24630" y="39846"/>
                  <a:pt x="16806" y="48942"/>
                  <a:pt x="11521" y="59511"/>
                </a:cubicBezTo>
                <a:cubicBezTo>
                  <a:pt x="-7704" y="97963"/>
                  <a:pt x="569" y="133688"/>
                  <a:pt x="11521" y="177498"/>
                </a:cubicBezTo>
                <a:cubicBezTo>
                  <a:pt x="14387" y="188962"/>
                  <a:pt x="22829" y="198639"/>
                  <a:pt x="31185" y="206995"/>
                </a:cubicBezTo>
                <a:cubicBezTo>
                  <a:pt x="39541" y="215351"/>
                  <a:pt x="49884" y="221860"/>
                  <a:pt x="60682" y="226659"/>
                </a:cubicBezTo>
                <a:cubicBezTo>
                  <a:pt x="79624" y="235078"/>
                  <a:pt x="119676" y="246324"/>
                  <a:pt x="119676" y="246324"/>
                </a:cubicBezTo>
                <a:cubicBezTo>
                  <a:pt x="120664" y="246214"/>
                  <a:pt x="243079" y="240574"/>
                  <a:pt x="257327" y="216827"/>
                </a:cubicBezTo>
                <a:cubicBezTo>
                  <a:pt x="266692" y="201219"/>
                  <a:pt x="211912" y="170163"/>
                  <a:pt x="208166" y="167666"/>
                </a:cubicBezTo>
                <a:cubicBezTo>
                  <a:pt x="217998" y="164389"/>
                  <a:pt x="227299" y="157834"/>
                  <a:pt x="237663" y="157834"/>
                </a:cubicBezTo>
                <a:cubicBezTo>
                  <a:pt x="258017" y="157834"/>
                  <a:pt x="281742" y="177387"/>
                  <a:pt x="296656" y="187330"/>
                </a:cubicBezTo>
                <a:cubicBezTo>
                  <a:pt x="299934" y="197162"/>
                  <a:pt x="306489" y="206463"/>
                  <a:pt x="306489" y="216827"/>
                </a:cubicBezTo>
                <a:cubicBezTo>
                  <a:pt x="306489" y="253067"/>
                  <a:pt x="297923" y="254889"/>
                  <a:pt x="276992" y="27582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965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Absolute Path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>
                <a:cs typeface="Calibri" panose="020F0502020204030204" pitchFamily="34" charset="0"/>
              </a:rPr>
              <a:t>File system for this example path to </a:t>
            </a:r>
            <a:r>
              <a:rPr lang="en-US" dirty="0" smtClean="0">
                <a:cs typeface="Calibri" panose="020F0502020204030204" pitchFamily="34" charset="0"/>
              </a:rPr>
              <a:t>the program.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path </a:t>
            </a:r>
            <a:r>
              <a:rPr lang="en-US" sz="1600" dirty="0">
                <a:latin typeface="Consolas" panose="020B0609020204030204" pitchFamily="49" charset="0"/>
              </a:rPr>
              <a:t>= input("Path to file (e.g. 'C:\data\'): ")</a:t>
            </a:r>
          </a:p>
          <a:p>
            <a:pPr marL="452437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fileName</a:t>
            </a:r>
            <a:r>
              <a:rPr lang="en-US" sz="1600" dirty="0">
                <a:latin typeface="Consolas" panose="020B0609020204030204" pitchFamily="49" charset="0"/>
              </a:rPr>
              <a:t> = input("Name of file (e.g. 'input.txt'): ") </a:t>
            </a:r>
          </a:p>
          <a:p>
            <a:pPr marL="452437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aFile</a:t>
            </a:r>
            <a:r>
              <a:rPr lang="en-US" sz="1600" dirty="0">
                <a:latin typeface="Consolas" panose="020B0609020204030204" pitchFamily="49" charset="0"/>
              </a:rPr>
              <a:t> = open(</a:t>
            </a:r>
            <a:r>
              <a:rPr lang="en-US" sz="1600" dirty="0" err="1">
                <a:latin typeface="Consolas" panose="020B0609020204030204" pitchFamily="49" charset="0"/>
              </a:rPr>
              <a:t>path+fileName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52437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print("File", </a:t>
            </a:r>
            <a:r>
              <a:rPr lang="en-US" sz="1600" dirty="0" err="1">
                <a:latin typeface="Consolas" panose="020B0609020204030204" pitchFamily="49" charset="0"/>
              </a:rPr>
              <a:t>fileName</a:t>
            </a:r>
            <a:r>
              <a:rPr lang="en-US" sz="1600" dirty="0">
                <a:latin typeface="Consolas" panose="020B0609020204030204" pitchFamily="49" charset="0"/>
              </a:rPr>
              <a:t>, "contains:", </a:t>
            </a:r>
            <a:r>
              <a:rPr lang="en-US" sz="1600" dirty="0" err="1">
                <a:latin typeface="Consolas" panose="020B0609020204030204" pitchFamily="49" charset="0"/>
              </a:rPr>
              <a:t>aFile.read</a:t>
            </a:r>
            <a:r>
              <a:rPr lang="en-US" sz="1600" dirty="0" smtClean="0">
                <a:latin typeface="Consolas" panose="020B0609020204030204" pitchFamily="49" charset="0"/>
              </a:rPr>
              <a:t>())</a:t>
            </a: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File system for this example path to input file</a:t>
            </a:r>
          </a:p>
          <a:p>
            <a:pPr lvl="1"/>
            <a:endParaRPr lang="en-US" sz="1800" dirty="0">
              <a:cs typeface="Calibri" panose="020F0502020204030204" pitchFamily="34" charset="0"/>
            </a:endParaRPr>
          </a:p>
          <a:p>
            <a:pPr lvl="1"/>
            <a:endParaRPr lang="en-US" sz="1800" dirty="0" smtClean="0">
              <a:cs typeface="Calibri" panose="020F0502020204030204" pitchFamily="34" charset="0"/>
            </a:endParaRPr>
          </a:p>
          <a:p>
            <a:pPr lvl="1"/>
            <a:endParaRPr lang="en-US" sz="1800" dirty="0">
              <a:cs typeface="Calibri" panose="020F0502020204030204" pitchFamily="34" charset="0"/>
            </a:endParaRPr>
          </a:p>
          <a:p>
            <a:pPr lvl="1"/>
            <a:endParaRPr lang="en-US" sz="1800" dirty="0" smtClean="0">
              <a:cs typeface="Calibri" panose="020F0502020204030204" pitchFamily="34" charset="0"/>
            </a:endParaRP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Run of program (</a:t>
            </a:r>
            <a:r>
              <a:rPr lang="en-US" sz="1800" b="1" dirty="0" smtClean="0">
                <a:solidFill>
                  <a:srgbClr val="3366FF"/>
                </a:solidFill>
                <a:cs typeface="Calibri" panose="020F0502020204030204" pitchFamily="34" charset="0"/>
              </a:rPr>
              <a:t>full absolute path</a:t>
            </a:r>
            <a:r>
              <a:rPr lang="en-US" sz="1800" dirty="0" smtClean="0">
                <a:cs typeface="Calibri" panose="020F0502020204030204" pitchFamily="34" charset="0"/>
              </a:rPr>
              <a:t>)</a:t>
            </a: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32" y="5852964"/>
            <a:ext cx="4057650" cy="476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831" y="4361260"/>
            <a:ext cx="2314575" cy="866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6278"/>
          <a:stretch/>
        </p:blipFill>
        <p:spPr>
          <a:xfrm>
            <a:off x="1004832" y="1514381"/>
            <a:ext cx="1385607" cy="9687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Freeform 7"/>
          <p:cNvSpPr/>
          <p:nvPr/>
        </p:nvSpPr>
        <p:spPr>
          <a:xfrm>
            <a:off x="4270786" y="5314278"/>
            <a:ext cx="1183341" cy="667102"/>
          </a:xfrm>
          <a:custGeom>
            <a:avLst/>
            <a:gdLst>
              <a:gd name="connsiteX0" fmla="*/ 0 w 1183341"/>
              <a:gd name="connsiteY0" fmla="*/ 258183 h 667102"/>
              <a:gd name="connsiteX1" fmla="*/ 129092 w 1183341"/>
              <a:gd name="connsiteY1" fmla="*/ 182880 h 667102"/>
              <a:gd name="connsiteX2" fmla="*/ 279699 w 1183341"/>
              <a:gd name="connsiteY2" fmla="*/ 107576 h 667102"/>
              <a:gd name="connsiteX3" fmla="*/ 387275 w 1183341"/>
              <a:gd name="connsiteY3" fmla="*/ 53788 h 667102"/>
              <a:gd name="connsiteX4" fmla="*/ 462579 w 1183341"/>
              <a:gd name="connsiteY4" fmla="*/ 21515 h 667102"/>
              <a:gd name="connsiteX5" fmla="*/ 623943 w 1183341"/>
              <a:gd name="connsiteY5" fmla="*/ 10757 h 667102"/>
              <a:gd name="connsiteX6" fmla="*/ 731520 w 1183341"/>
              <a:gd name="connsiteY6" fmla="*/ 0 h 667102"/>
              <a:gd name="connsiteX7" fmla="*/ 914400 w 1183341"/>
              <a:gd name="connsiteY7" fmla="*/ 21515 h 667102"/>
              <a:gd name="connsiteX8" fmla="*/ 1054249 w 1183341"/>
              <a:gd name="connsiteY8" fmla="*/ 43030 h 667102"/>
              <a:gd name="connsiteX9" fmla="*/ 1108038 w 1183341"/>
              <a:gd name="connsiteY9" fmla="*/ 96818 h 667102"/>
              <a:gd name="connsiteX10" fmla="*/ 1129553 w 1183341"/>
              <a:gd name="connsiteY10" fmla="*/ 118334 h 667102"/>
              <a:gd name="connsiteX11" fmla="*/ 1183341 w 1183341"/>
              <a:gd name="connsiteY11" fmla="*/ 193637 h 667102"/>
              <a:gd name="connsiteX12" fmla="*/ 1172583 w 1183341"/>
              <a:gd name="connsiteY12" fmla="*/ 333487 h 667102"/>
              <a:gd name="connsiteX13" fmla="*/ 1086522 w 1183341"/>
              <a:gd name="connsiteY13" fmla="*/ 408790 h 667102"/>
              <a:gd name="connsiteX14" fmla="*/ 1000461 w 1183341"/>
              <a:gd name="connsiteY14" fmla="*/ 451821 h 667102"/>
              <a:gd name="connsiteX15" fmla="*/ 957430 w 1183341"/>
              <a:gd name="connsiteY15" fmla="*/ 473336 h 667102"/>
              <a:gd name="connsiteX16" fmla="*/ 849854 w 1183341"/>
              <a:gd name="connsiteY16" fmla="*/ 505609 h 667102"/>
              <a:gd name="connsiteX17" fmla="*/ 774550 w 1183341"/>
              <a:gd name="connsiteY17" fmla="*/ 527124 h 667102"/>
              <a:gd name="connsiteX18" fmla="*/ 742278 w 1183341"/>
              <a:gd name="connsiteY18" fmla="*/ 548640 h 667102"/>
              <a:gd name="connsiteX19" fmla="*/ 634701 w 1183341"/>
              <a:gd name="connsiteY19" fmla="*/ 580913 h 667102"/>
              <a:gd name="connsiteX20" fmla="*/ 602428 w 1183341"/>
              <a:gd name="connsiteY20" fmla="*/ 591670 h 667102"/>
              <a:gd name="connsiteX21" fmla="*/ 559398 w 1183341"/>
              <a:gd name="connsiteY21" fmla="*/ 602428 h 667102"/>
              <a:gd name="connsiteX22" fmla="*/ 451821 w 1183341"/>
              <a:gd name="connsiteY22" fmla="*/ 634701 h 667102"/>
              <a:gd name="connsiteX23" fmla="*/ 322729 w 1183341"/>
              <a:gd name="connsiteY23" fmla="*/ 623943 h 667102"/>
              <a:gd name="connsiteX24" fmla="*/ 279699 w 1183341"/>
              <a:gd name="connsiteY24" fmla="*/ 613186 h 667102"/>
              <a:gd name="connsiteX25" fmla="*/ 258183 w 1183341"/>
              <a:gd name="connsiteY25" fmla="*/ 634701 h 667102"/>
              <a:gd name="connsiteX26" fmla="*/ 279699 w 1183341"/>
              <a:gd name="connsiteY26" fmla="*/ 656216 h 667102"/>
              <a:gd name="connsiteX27" fmla="*/ 365760 w 1183341"/>
              <a:gd name="connsiteY27" fmla="*/ 666974 h 667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83341" h="667102">
                <a:moveTo>
                  <a:pt x="0" y="258183"/>
                </a:moveTo>
                <a:cubicBezTo>
                  <a:pt x="204460" y="112140"/>
                  <a:pt x="-24356" y="266578"/>
                  <a:pt x="129092" y="182880"/>
                </a:cubicBezTo>
                <a:cubicBezTo>
                  <a:pt x="283163" y="98842"/>
                  <a:pt x="93558" y="177379"/>
                  <a:pt x="279699" y="107576"/>
                </a:cubicBezTo>
                <a:cubicBezTo>
                  <a:pt x="353152" y="52485"/>
                  <a:pt x="290187" y="92623"/>
                  <a:pt x="387275" y="53788"/>
                </a:cubicBezTo>
                <a:cubicBezTo>
                  <a:pt x="407193" y="45821"/>
                  <a:pt x="438608" y="24179"/>
                  <a:pt x="462579" y="21515"/>
                </a:cubicBezTo>
                <a:cubicBezTo>
                  <a:pt x="516157" y="15562"/>
                  <a:pt x="570207" y="15056"/>
                  <a:pt x="623943" y="10757"/>
                </a:cubicBezTo>
                <a:cubicBezTo>
                  <a:pt x="659866" y="7883"/>
                  <a:pt x="695661" y="3586"/>
                  <a:pt x="731520" y="0"/>
                </a:cubicBezTo>
                <a:lnTo>
                  <a:pt x="914400" y="21515"/>
                </a:lnTo>
                <a:cubicBezTo>
                  <a:pt x="1039201" y="35382"/>
                  <a:pt x="985918" y="20254"/>
                  <a:pt x="1054249" y="43030"/>
                </a:cubicBezTo>
                <a:lnTo>
                  <a:pt x="1108038" y="96818"/>
                </a:lnTo>
                <a:cubicBezTo>
                  <a:pt x="1115210" y="103990"/>
                  <a:pt x="1123927" y="109895"/>
                  <a:pt x="1129553" y="118334"/>
                </a:cubicBezTo>
                <a:cubicBezTo>
                  <a:pt x="1161013" y="165525"/>
                  <a:pt x="1143310" y="140264"/>
                  <a:pt x="1183341" y="193637"/>
                </a:cubicBezTo>
                <a:cubicBezTo>
                  <a:pt x="1179755" y="240254"/>
                  <a:pt x="1181199" y="287533"/>
                  <a:pt x="1172583" y="333487"/>
                </a:cubicBezTo>
                <a:cubicBezTo>
                  <a:pt x="1165549" y="371003"/>
                  <a:pt x="1104177" y="391134"/>
                  <a:pt x="1086522" y="408790"/>
                </a:cubicBezTo>
                <a:cubicBezTo>
                  <a:pt x="1037916" y="457398"/>
                  <a:pt x="1099348" y="402379"/>
                  <a:pt x="1000461" y="451821"/>
                </a:cubicBezTo>
                <a:cubicBezTo>
                  <a:pt x="986117" y="458993"/>
                  <a:pt x="972320" y="467380"/>
                  <a:pt x="957430" y="473336"/>
                </a:cubicBezTo>
                <a:cubicBezTo>
                  <a:pt x="893516" y="498901"/>
                  <a:pt x="905331" y="489758"/>
                  <a:pt x="849854" y="505609"/>
                </a:cubicBezTo>
                <a:cubicBezTo>
                  <a:pt x="741862" y="536465"/>
                  <a:pt x="909020" y="493509"/>
                  <a:pt x="774550" y="527124"/>
                </a:cubicBezTo>
                <a:cubicBezTo>
                  <a:pt x="763793" y="534296"/>
                  <a:pt x="754093" y="543389"/>
                  <a:pt x="742278" y="548640"/>
                </a:cubicBezTo>
                <a:cubicBezTo>
                  <a:pt x="696272" y="569087"/>
                  <a:pt x="678503" y="568398"/>
                  <a:pt x="634701" y="580913"/>
                </a:cubicBezTo>
                <a:cubicBezTo>
                  <a:pt x="623798" y="584028"/>
                  <a:pt x="613331" y="588555"/>
                  <a:pt x="602428" y="591670"/>
                </a:cubicBezTo>
                <a:cubicBezTo>
                  <a:pt x="588212" y="595732"/>
                  <a:pt x="573559" y="598180"/>
                  <a:pt x="559398" y="602428"/>
                </a:cubicBezTo>
                <a:cubicBezTo>
                  <a:pt x="428451" y="641712"/>
                  <a:pt x="550998" y="609906"/>
                  <a:pt x="451821" y="634701"/>
                </a:cubicBezTo>
                <a:cubicBezTo>
                  <a:pt x="408790" y="631115"/>
                  <a:pt x="365575" y="629299"/>
                  <a:pt x="322729" y="623943"/>
                </a:cubicBezTo>
                <a:cubicBezTo>
                  <a:pt x="308058" y="622109"/>
                  <a:pt x="294283" y="610755"/>
                  <a:pt x="279699" y="613186"/>
                </a:cubicBezTo>
                <a:cubicBezTo>
                  <a:pt x="269695" y="614853"/>
                  <a:pt x="265355" y="627529"/>
                  <a:pt x="258183" y="634701"/>
                </a:cubicBezTo>
                <a:cubicBezTo>
                  <a:pt x="265355" y="641873"/>
                  <a:pt x="270377" y="652221"/>
                  <a:pt x="279699" y="656216"/>
                </a:cubicBezTo>
                <a:cubicBezTo>
                  <a:pt x="309724" y="669084"/>
                  <a:pt x="335390" y="666974"/>
                  <a:pt x="365760" y="666974"/>
                </a:cubicBez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5726243" y="4991724"/>
            <a:ext cx="2323475" cy="112456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JT: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you enter for the path MUST match with where you downloaded this example</a:t>
            </a:r>
            <a:endParaRPr lang="en-C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46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Relative Path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74" y="1100136"/>
            <a:ext cx="8178800" cy="5368925"/>
          </a:xfrm>
        </p:spPr>
        <p:txBody>
          <a:bodyPr/>
          <a:lstStyle/>
          <a:p>
            <a:pPr lvl="1"/>
            <a:r>
              <a:rPr lang="en-US" dirty="0">
                <a:cs typeface="Calibri" panose="020F0502020204030204" pitchFamily="34" charset="0"/>
              </a:rPr>
              <a:t>File system for this example path to the </a:t>
            </a:r>
            <a:r>
              <a:rPr lang="en-US" dirty="0" smtClean="0">
                <a:cs typeface="Calibri" panose="020F0502020204030204" pitchFamily="34" charset="0"/>
              </a:rPr>
              <a:t>program (same).</a:t>
            </a:r>
            <a:endParaRPr lang="en-US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52437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File system for this example path to input file</a:t>
            </a:r>
          </a:p>
          <a:p>
            <a:pPr lvl="1"/>
            <a:endParaRPr lang="en-US" sz="1800" dirty="0">
              <a:cs typeface="Calibri" panose="020F0502020204030204" pitchFamily="34" charset="0"/>
            </a:endParaRPr>
          </a:p>
          <a:p>
            <a:pPr lvl="1"/>
            <a:endParaRPr lang="en-US" sz="1800" dirty="0" smtClean="0">
              <a:cs typeface="Calibri" panose="020F0502020204030204" pitchFamily="34" charset="0"/>
            </a:endParaRPr>
          </a:p>
          <a:p>
            <a:pPr lvl="1"/>
            <a:endParaRPr lang="en-US" sz="1800" dirty="0">
              <a:cs typeface="Calibri" panose="020F0502020204030204" pitchFamily="34" charset="0"/>
            </a:endParaRPr>
          </a:p>
          <a:p>
            <a:pPr lvl="1"/>
            <a:endParaRPr lang="en-US" sz="1800" dirty="0" smtClean="0">
              <a:cs typeface="Calibri" panose="020F0502020204030204" pitchFamily="34" charset="0"/>
            </a:endParaRP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Run of program (</a:t>
            </a:r>
            <a:r>
              <a:rPr lang="en-US" sz="1800" b="1" dirty="0" smtClean="0">
                <a:solidFill>
                  <a:srgbClr val="3366FF"/>
                </a:solidFill>
                <a:cs typeface="Calibri" panose="020F0502020204030204" pitchFamily="34" charset="0"/>
              </a:rPr>
              <a:t>relative path</a:t>
            </a:r>
            <a:r>
              <a:rPr lang="en-US" sz="1800" dirty="0" smtClean="0">
                <a:cs typeface="Calibri" panose="020F0502020204030204" pitchFamily="34" charset="0"/>
              </a:rPr>
              <a:t>)</a:t>
            </a: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32" y="3341687"/>
            <a:ext cx="2476500" cy="8858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t="6278"/>
          <a:stretch/>
        </p:blipFill>
        <p:spPr>
          <a:xfrm>
            <a:off x="1004832" y="1514381"/>
            <a:ext cx="1385607" cy="9687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5841403" y="2977939"/>
            <a:ext cx="925157" cy="45375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1data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8993" y="3840479"/>
            <a:ext cx="1372524" cy="462579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filePaths.py</a:t>
            </a:r>
            <a:endParaRPr lang="en-CA" b="1" dirty="0" smtClean="0">
              <a:latin typeface="Consolas" panose="020B06090202040302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88972" y="3840479"/>
            <a:ext cx="925157" cy="45375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dir2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72743" y="4701020"/>
            <a:ext cx="925157" cy="45375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dir2a</a:t>
            </a:r>
            <a:endParaRPr lang="en-CA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72743" y="5561561"/>
            <a:ext cx="1161751" cy="419819"/>
          </a:xfrm>
          <a:prstGeom prst="rect">
            <a:avLst/>
          </a:prstGeom>
          <a:noFill/>
          <a:ln w="0">
            <a:noFill/>
          </a:ln>
        </p:spPr>
        <p:txBody>
          <a:bodyPr wrap="square" lIns="90000" rtlCol="0">
            <a:noAutofit/>
          </a:bodyPr>
          <a:lstStyle/>
          <a:p>
            <a:r>
              <a:rPr lang="en-US" b="1" dirty="0"/>
              <a:t>i</a:t>
            </a:r>
            <a:r>
              <a:rPr lang="en-US" b="1" dirty="0" smtClean="0"/>
              <a:t>nput2.txt</a:t>
            </a:r>
            <a:endParaRPr lang="en-CA" b="1" dirty="0" smtClean="0"/>
          </a:p>
        </p:txBody>
      </p:sp>
      <p:cxnSp>
        <p:nvCxnSpPr>
          <p:cNvPr id="16" name="Straight Connector 15"/>
          <p:cNvCxnSpPr>
            <a:endCxn id="11" idx="0"/>
          </p:cNvCxnSpPr>
          <p:nvPr/>
        </p:nvCxnSpPr>
        <p:spPr bwMode="auto">
          <a:xfrm flipH="1">
            <a:off x="5555255" y="3431690"/>
            <a:ext cx="770242" cy="40878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ysDash"/>
            <a:round/>
            <a:headEnd type="none" w="sm" len="sm"/>
            <a:tailEnd type="none"/>
          </a:ln>
          <a:effectLst/>
        </p:spPr>
      </p:cxnSp>
      <p:cxnSp>
        <p:nvCxnSpPr>
          <p:cNvPr id="17" name="Straight Connector 16"/>
          <p:cNvCxnSpPr>
            <a:stCxn id="10" idx="2"/>
            <a:endCxn id="12" idx="0"/>
          </p:cNvCxnSpPr>
          <p:nvPr/>
        </p:nvCxnSpPr>
        <p:spPr bwMode="auto">
          <a:xfrm>
            <a:off x="6303982" y="3431690"/>
            <a:ext cx="1247569" cy="40878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ysDash"/>
            <a:round/>
            <a:headEnd type="none" w="sm" len="sm"/>
            <a:tailEnd type="none"/>
          </a:ln>
          <a:effectLst/>
        </p:spPr>
      </p:cxnSp>
      <p:cxnSp>
        <p:nvCxnSpPr>
          <p:cNvPr id="20" name="Straight Connector 19"/>
          <p:cNvCxnSpPr>
            <a:stCxn id="12" idx="2"/>
          </p:cNvCxnSpPr>
          <p:nvPr/>
        </p:nvCxnSpPr>
        <p:spPr bwMode="auto">
          <a:xfrm>
            <a:off x="7551551" y="4294230"/>
            <a:ext cx="661713" cy="45275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ysDash"/>
            <a:round/>
            <a:headEnd type="none" w="sm" len="sm"/>
            <a:tailEnd type="none"/>
          </a:ln>
          <a:effectLst/>
        </p:spPr>
      </p:cxnSp>
      <p:cxnSp>
        <p:nvCxnSpPr>
          <p:cNvPr id="23" name="Straight Connector 22"/>
          <p:cNvCxnSpPr>
            <a:stCxn id="13" idx="2"/>
            <a:endCxn id="14" idx="0"/>
          </p:cNvCxnSpPr>
          <p:nvPr/>
        </p:nvCxnSpPr>
        <p:spPr bwMode="auto">
          <a:xfrm>
            <a:off x="8135322" y="5154771"/>
            <a:ext cx="118297" cy="40679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ysDash"/>
            <a:round/>
            <a:headEnd type="none" w="sm" len="sm"/>
            <a:tailEnd type="none"/>
          </a:ln>
          <a:effectLst/>
        </p:spPr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832" y="4863261"/>
            <a:ext cx="4248150" cy="485775"/>
          </a:xfrm>
          <a:prstGeom prst="rect">
            <a:avLst/>
          </a:prstGeom>
        </p:spPr>
      </p:pic>
      <p:sp>
        <p:nvSpPr>
          <p:cNvPr id="27" name="Freeform 26"/>
          <p:cNvSpPr/>
          <p:nvPr/>
        </p:nvSpPr>
        <p:spPr>
          <a:xfrm>
            <a:off x="3957403" y="4377128"/>
            <a:ext cx="914400" cy="660599"/>
          </a:xfrm>
          <a:custGeom>
            <a:avLst/>
            <a:gdLst>
              <a:gd name="connsiteX0" fmla="*/ 0 w 914400"/>
              <a:gd name="connsiteY0" fmla="*/ 209862 h 660599"/>
              <a:gd name="connsiteX1" fmla="*/ 59961 w 914400"/>
              <a:gd name="connsiteY1" fmla="*/ 134911 h 660599"/>
              <a:gd name="connsiteX2" fmla="*/ 119922 w 914400"/>
              <a:gd name="connsiteY2" fmla="*/ 104931 h 660599"/>
              <a:gd name="connsiteX3" fmla="*/ 284813 w 914400"/>
              <a:gd name="connsiteY3" fmla="*/ 44970 h 660599"/>
              <a:gd name="connsiteX4" fmla="*/ 329784 w 914400"/>
              <a:gd name="connsiteY4" fmla="*/ 29980 h 660599"/>
              <a:gd name="connsiteX5" fmla="*/ 449705 w 914400"/>
              <a:gd name="connsiteY5" fmla="*/ 0 h 660599"/>
              <a:gd name="connsiteX6" fmla="*/ 749508 w 914400"/>
              <a:gd name="connsiteY6" fmla="*/ 14990 h 660599"/>
              <a:gd name="connsiteX7" fmla="*/ 794479 w 914400"/>
              <a:gd name="connsiteY7" fmla="*/ 29980 h 660599"/>
              <a:gd name="connsiteX8" fmla="*/ 839449 w 914400"/>
              <a:gd name="connsiteY8" fmla="*/ 59961 h 660599"/>
              <a:gd name="connsiteX9" fmla="*/ 869430 w 914400"/>
              <a:gd name="connsiteY9" fmla="*/ 89941 h 660599"/>
              <a:gd name="connsiteX10" fmla="*/ 914400 w 914400"/>
              <a:gd name="connsiteY10" fmla="*/ 194872 h 660599"/>
              <a:gd name="connsiteX11" fmla="*/ 884420 w 914400"/>
              <a:gd name="connsiteY11" fmla="*/ 374754 h 660599"/>
              <a:gd name="connsiteX12" fmla="*/ 854440 w 914400"/>
              <a:gd name="connsiteY12" fmla="*/ 419724 h 660599"/>
              <a:gd name="connsiteX13" fmla="*/ 809469 w 914400"/>
              <a:gd name="connsiteY13" fmla="*/ 434715 h 660599"/>
              <a:gd name="connsiteX14" fmla="*/ 674558 w 914400"/>
              <a:gd name="connsiteY14" fmla="*/ 494675 h 660599"/>
              <a:gd name="connsiteX15" fmla="*/ 584617 w 914400"/>
              <a:gd name="connsiteY15" fmla="*/ 524656 h 660599"/>
              <a:gd name="connsiteX16" fmla="*/ 539646 w 914400"/>
              <a:gd name="connsiteY16" fmla="*/ 539646 h 660599"/>
              <a:gd name="connsiteX17" fmla="*/ 434715 w 914400"/>
              <a:gd name="connsiteY17" fmla="*/ 584616 h 660599"/>
              <a:gd name="connsiteX18" fmla="*/ 419725 w 914400"/>
              <a:gd name="connsiteY18" fmla="*/ 479685 h 660599"/>
              <a:gd name="connsiteX19" fmla="*/ 434715 w 914400"/>
              <a:gd name="connsiteY19" fmla="*/ 434715 h 660599"/>
              <a:gd name="connsiteX20" fmla="*/ 464695 w 914400"/>
              <a:gd name="connsiteY20" fmla="*/ 404734 h 660599"/>
              <a:gd name="connsiteX21" fmla="*/ 374754 w 914400"/>
              <a:gd name="connsiteY21" fmla="*/ 554636 h 660599"/>
              <a:gd name="connsiteX22" fmla="*/ 329784 w 914400"/>
              <a:gd name="connsiteY22" fmla="*/ 584616 h 660599"/>
              <a:gd name="connsiteX23" fmla="*/ 464695 w 914400"/>
              <a:gd name="connsiteY23" fmla="*/ 644577 h 660599"/>
              <a:gd name="connsiteX24" fmla="*/ 524656 w 914400"/>
              <a:gd name="connsiteY24" fmla="*/ 629587 h 660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4400" h="660599">
                <a:moveTo>
                  <a:pt x="0" y="209862"/>
                </a:moveTo>
                <a:cubicBezTo>
                  <a:pt x="19987" y="184878"/>
                  <a:pt x="35882" y="155980"/>
                  <a:pt x="59961" y="134911"/>
                </a:cubicBezTo>
                <a:cubicBezTo>
                  <a:pt x="76778" y="120196"/>
                  <a:pt x="99502" y="114007"/>
                  <a:pt x="119922" y="104931"/>
                </a:cubicBezTo>
                <a:cubicBezTo>
                  <a:pt x="182494" y="77122"/>
                  <a:pt x="218344" y="67127"/>
                  <a:pt x="284813" y="44970"/>
                </a:cubicBezTo>
                <a:cubicBezTo>
                  <a:pt x="299803" y="39973"/>
                  <a:pt x="314455" y="33812"/>
                  <a:pt x="329784" y="29980"/>
                </a:cubicBezTo>
                <a:lnTo>
                  <a:pt x="449705" y="0"/>
                </a:lnTo>
                <a:cubicBezTo>
                  <a:pt x="549639" y="4997"/>
                  <a:pt x="649825" y="6322"/>
                  <a:pt x="749508" y="14990"/>
                </a:cubicBezTo>
                <a:cubicBezTo>
                  <a:pt x="765250" y="16359"/>
                  <a:pt x="780346" y="22913"/>
                  <a:pt x="794479" y="29980"/>
                </a:cubicBezTo>
                <a:cubicBezTo>
                  <a:pt x="810593" y="38037"/>
                  <a:pt x="825381" y="48707"/>
                  <a:pt x="839449" y="59961"/>
                </a:cubicBezTo>
                <a:cubicBezTo>
                  <a:pt x="850485" y="68790"/>
                  <a:pt x="859436" y="79948"/>
                  <a:pt x="869430" y="89941"/>
                </a:cubicBezTo>
                <a:cubicBezTo>
                  <a:pt x="875283" y="101648"/>
                  <a:pt x="914400" y="172816"/>
                  <a:pt x="914400" y="194872"/>
                </a:cubicBezTo>
                <a:cubicBezTo>
                  <a:pt x="914400" y="228118"/>
                  <a:pt x="907874" y="327846"/>
                  <a:pt x="884420" y="374754"/>
                </a:cubicBezTo>
                <a:cubicBezTo>
                  <a:pt x="876363" y="390868"/>
                  <a:pt x="868508" y="408470"/>
                  <a:pt x="854440" y="419724"/>
                </a:cubicBezTo>
                <a:cubicBezTo>
                  <a:pt x="842101" y="429595"/>
                  <a:pt x="823602" y="427648"/>
                  <a:pt x="809469" y="434715"/>
                </a:cubicBezTo>
                <a:cubicBezTo>
                  <a:pt x="666947" y="505977"/>
                  <a:pt x="906585" y="417334"/>
                  <a:pt x="674558" y="494675"/>
                </a:cubicBezTo>
                <a:lnTo>
                  <a:pt x="584617" y="524656"/>
                </a:lnTo>
                <a:cubicBezTo>
                  <a:pt x="569627" y="529653"/>
                  <a:pt x="553779" y="532580"/>
                  <a:pt x="539646" y="539646"/>
                </a:cubicBezTo>
                <a:cubicBezTo>
                  <a:pt x="465553" y="576692"/>
                  <a:pt x="500885" y="562560"/>
                  <a:pt x="434715" y="584616"/>
                </a:cubicBezTo>
                <a:cubicBezTo>
                  <a:pt x="395000" y="525044"/>
                  <a:pt x="398430" y="554220"/>
                  <a:pt x="419725" y="479685"/>
                </a:cubicBezTo>
                <a:cubicBezTo>
                  <a:pt x="424066" y="464492"/>
                  <a:pt x="426586" y="448264"/>
                  <a:pt x="434715" y="434715"/>
                </a:cubicBezTo>
                <a:cubicBezTo>
                  <a:pt x="441986" y="422596"/>
                  <a:pt x="468123" y="391023"/>
                  <a:pt x="464695" y="404734"/>
                </a:cubicBezTo>
                <a:cubicBezTo>
                  <a:pt x="455682" y="440787"/>
                  <a:pt x="404708" y="524682"/>
                  <a:pt x="374754" y="554636"/>
                </a:cubicBezTo>
                <a:cubicBezTo>
                  <a:pt x="362015" y="567375"/>
                  <a:pt x="344774" y="574623"/>
                  <a:pt x="329784" y="584616"/>
                </a:cubicBezTo>
                <a:cubicBezTo>
                  <a:pt x="401048" y="632127"/>
                  <a:pt x="357663" y="608900"/>
                  <a:pt x="464695" y="644577"/>
                </a:cubicBezTo>
                <a:cubicBezTo>
                  <a:pt x="520265" y="663100"/>
                  <a:pt x="502600" y="673700"/>
                  <a:pt x="524656" y="629587"/>
                </a:cubicBez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Freeform 28"/>
          <p:cNvSpPr/>
          <p:nvPr/>
        </p:nvSpPr>
        <p:spPr>
          <a:xfrm>
            <a:off x="6640643" y="4092315"/>
            <a:ext cx="974360" cy="944380"/>
          </a:xfrm>
          <a:custGeom>
            <a:avLst/>
            <a:gdLst>
              <a:gd name="connsiteX0" fmla="*/ 299803 w 974360"/>
              <a:gd name="connsiteY0" fmla="*/ 0 h 944380"/>
              <a:gd name="connsiteX1" fmla="*/ 194872 w 974360"/>
              <a:gd name="connsiteY1" fmla="*/ 134911 h 944380"/>
              <a:gd name="connsiteX2" fmla="*/ 164891 w 974360"/>
              <a:gd name="connsiteY2" fmla="*/ 179882 h 944380"/>
              <a:gd name="connsiteX3" fmla="*/ 119921 w 974360"/>
              <a:gd name="connsiteY3" fmla="*/ 224852 h 944380"/>
              <a:gd name="connsiteX4" fmla="*/ 104931 w 974360"/>
              <a:gd name="connsiteY4" fmla="*/ 269823 h 944380"/>
              <a:gd name="connsiteX5" fmla="*/ 44970 w 974360"/>
              <a:gd name="connsiteY5" fmla="*/ 344774 h 944380"/>
              <a:gd name="connsiteX6" fmla="*/ 14990 w 974360"/>
              <a:gd name="connsiteY6" fmla="*/ 434715 h 944380"/>
              <a:gd name="connsiteX7" fmla="*/ 0 w 974360"/>
              <a:gd name="connsiteY7" fmla="*/ 479685 h 944380"/>
              <a:gd name="connsiteX8" fmla="*/ 29980 w 974360"/>
              <a:gd name="connsiteY8" fmla="*/ 734518 h 944380"/>
              <a:gd name="connsiteX9" fmla="*/ 44970 w 974360"/>
              <a:gd name="connsiteY9" fmla="*/ 794478 h 944380"/>
              <a:gd name="connsiteX10" fmla="*/ 149901 w 974360"/>
              <a:gd name="connsiteY10" fmla="*/ 869429 h 944380"/>
              <a:gd name="connsiteX11" fmla="*/ 269823 w 974360"/>
              <a:gd name="connsiteY11" fmla="*/ 929390 h 944380"/>
              <a:gd name="connsiteX12" fmla="*/ 314793 w 974360"/>
              <a:gd name="connsiteY12" fmla="*/ 944380 h 944380"/>
              <a:gd name="connsiteX13" fmla="*/ 659567 w 974360"/>
              <a:gd name="connsiteY13" fmla="*/ 929390 h 944380"/>
              <a:gd name="connsiteX14" fmla="*/ 824459 w 974360"/>
              <a:gd name="connsiteY14" fmla="*/ 899410 h 944380"/>
              <a:gd name="connsiteX15" fmla="*/ 929390 w 974360"/>
              <a:gd name="connsiteY15" fmla="*/ 884419 h 944380"/>
              <a:gd name="connsiteX16" fmla="*/ 974360 w 974360"/>
              <a:gd name="connsiteY16" fmla="*/ 824459 h 944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4360" h="944380">
                <a:moveTo>
                  <a:pt x="299803" y="0"/>
                </a:moveTo>
                <a:cubicBezTo>
                  <a:pt x="264826" y="44970"/>
                  <a:pt x="226474" y="87508"/>
                  <a:pt x="194872" y="134911"/>
                </a:cubicBezTo>
                <a:cubicBezTo>
                  <a:pt x="184878" y="149901"/>
                  <a:pt x="176425" y="166042"/>
                  <a:pt x="164891" y="179882"/>
                </a:cubicBezTo>
                <a:cubicBezTo>
                  <a:pt x="151320" y="196168"/>
                  <a:pt x="134911" y="209862"/>
                  <a:pt x="119921" y="224852"/>
                </a:cubicBezTo>
                <a:cubicBezTo>
                  <a:pt x="114924" y="239842"/>
                  <a:pt x="113061" y="256274"/>
                  <a:pt x="104931" y="269823"/>
                </a:cubicBezTo>
                <a:cubicBezTo>
                  <a:pt x="51531" y="358822"/>
                  <a:pt x="96403" y="229048"/>
                  <a:pt x="44970" y="344774"/>
                </a:cubicBezTo>
                <a:cubicBezTo>
                  <a:pt x="32135" y="373652"/>
                  <a:pt x="24983" y="404735"/>
                  <a:pt x="14990" y="434715"/>
                </a:cubicBezTo>
                <a:lnTo>
                  <a:pt x="0" y="479685"/>
                </a:lnTo>
                <a:cubicBezTo>
                  <a:pt x="10459" y="594736"/>
                  <a:pt x="9927" y="634254"/>
                  <a:pt x="29980" y="734518"/>
                </a:cubicBezTo>
                <a:cubicBezTo>
                  <a:pt x="34020" y="754720"/>
                  <a:pt x="34051" y="777008"/>
                  <a:pt x="44970" y="794478"/>
                </a:cubicBezTo>
                <a:cubicBezTo>
                  <a:pt x="82409" y="854380"/>
                  <a:pt x="96951" y="851779"/>
                  <a:pt x="149901" y="869429"/>
                </a:cubicBezTo>
                <a:cubicBezTo>
                  <a:pt x="202228" y="921756"/>
                  <a:pt x="166474" y="894941"/>
                  <a:pt x="269823" y="929390"/>
                </a:cubicBezTo>
                <a:lnTo>
                  <a:pt x="314793" y="944380"/>
                </a:lnTo>
                <a:cubicBezTo>
                  <a:pt x="429718" y="939383"/>
                  <a:pt x="544806" y="937304"/>
                  <a:pt x="659567" y="929390"/>
                </a:cubicBezTo>
                <a:cubicBezTo>
                  <a:pt x="702198" y="926450"/>
                  <a:pt x="780430" y="906748"/>
                  <a:pt x="824459" y="899410"/>
                </a:cubicBezTo>
                <a:cubicBezTo>
                  <a:pt x="859310" y="893601"/>
                  <a:pt x="894413" y="889416"/>
                  <a:pt x="929390" y="884419"/>
                </a:cubicBezTo>
                <a:cubicBezTo>
                  <a:pt x="947913" y="828849"/>
                  <a:pt x="930247" y="846515"/>
                  <a:pt x="974360" y="824459"/>
                </a:cubicBez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678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Different Types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a = ""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print(type(a))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b = []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print(type(b))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c = ()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print(type(c))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d = {}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print(type(d))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e = set()</a:t>
            </a:r>
          </a:p>
          <a:p>
            <a:pPr marL="263525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print(type(e))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978" y="1285332"/>
            <a:ext cx="4564070" cy="299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22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List Methods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Append: you have seen it applied many times</a:t>
            </a:r>
          </a:p>
          <a:p>
            <a:r>
              <a:rPr lang="en-US" dirty="0" smtClean="0"/>
              <a:t>Extend: </a:t>
            </a:r>
          </a:p>
          <a:p>
            <a:pPr marL="263525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aList</a:t>
            </a:r>
            <a:r>
              <a:rPr lang="en-US" sz="1800" dirty="0">
                <a:latin typeface="Consolas" panose="020B0609020204030204" pitchFamily="49" charset="0"/>
              </a:rPr>
              <a:t> = [1,2,3]</a:t>
            </a:r>
          </a:p>
          <a:p>
            <a:pPr marL="263525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aList.extend</a:t>
            </a:r>
            <a:r>
              <a:rPr lang="en-US" sz="1800" dirty="0">
                <a:latin typeface="Consolas" panose="020B0609020204030204" pitchFamily="49" charset="0"/>
              </a:rPr>
              <a:t>(["</a:t>
            </a:r>
            <a:r>
              <a:rPr lang="en-US" sz="1800" dirty="0" err="1">
                <a:latin typeface="Consolas" panose="020B0609020204030204" pitchFamily="49" charset="0"/>
              </a:rPr>
              <a:t>second","third</a:t>
            </a:r>
            <a:r>
              <a:rPr lang="en-US" sz="1800" dirty="0" smtClean="0">
                <a:latin typeface="Consolas" panose="020B0609020204030204" pitchFamily="49" charset="0"/>
              </a:rPr>
              <a:t>"])</a:t>
            </a:r>
          </a:p>
          <a:p>
            <a:pPr marL="2635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print(</a:t>
            </a:r>
            <a:r>
              <a:rPr 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US" dirty="0" smtClean="0"/>
          </a:p>
          <a:p>
            <a:r>
              <a:rPr lang="en-US" dirty="0" smtClean="0"/>
              <a:t>Copy </a:t>
            </a:r>
            <a:r>
              <a:rPr lang="en-US" dirty="0"/>
              <a:t>(reference: https://</a:t>
            </a:r>
            <a:r>
              <a:rPr lang="en-US" dirty="0" smtClean="0"/>
              <a:t>docs.python.org/3/library/copy.htm)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aList1 = [2,3]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aList2 = aList1.copy()</a:t>
            </a:r>
          </a:p>
          <a:p>
            <a:pPr marL="2635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print(aList1,aList2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lvl="1"/>
            <a:r>
              <a:rPr lang="en-US" sz="1800" dirty="0" smtClean="0">
                <a:cs typeface="Calibri" panose="020F0502020204030204" pitchFamily="34" charset="0"/>
              </a:rPr>
              <a:t>This method only performs a shallow copy, use </a:t>
            </a:r>
            <a:r>
              <a:rPr lang="en-US" sz="1800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deep</a:t>
            </a:r>
            <a:r>
              <a:rPr lang="en-US" sz="1800" dirty="0" err="1" smtClean="0">
                <a:latin typeface="Consolas" panose="020B0609020204030204" pitchFamily="49" charset="0"/>
              </a:rPr>
              <a:t>copy</a:t>
            </a:r>
            <a:r>
              <a:rPr lang="en-US" sz="1800" dirty="0" smtClean="0">
                <a:latin typeface="Consolas" panose="020B0609020204030204" pitchFamily="49" charset="0"/>
              </a:rPr>
              <a:t>()</a:t>
            </a:r>
            <a:r>
              <a:rPr lang="en-US" sz="1800" dirty="0" smtClean="0">
                <a:cs typeface="Calibri" panose="020F0502020204030204" pitchFamily="34" charset="0"/>
              </a:rPr>
              <a:t> for a full deep copy).</a:t>
            </a:r>
          </a:p>
          <a:p>
            <a:r>
              <a:rPr lang="en-US" dirty="0" smtClean="0"/>
              <a:t>Remove</a:t>
            </a:r>
          </a:p>
          <a:p>
            <a:pPr marL="268288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aList1.remove(2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185738" indent="-185738"/>
            <a:r>
              <a:rPr lang="en-US" dirty="0" smtClean="0">
                <a:cs typeface="Calibri" panose="020F0502020204030204" pitchFamily="34" charset="0"/>
              </a:rPr>
              <a:t>These are the list methods of importance for this course (there are others).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673" y="2675296"/>
            <a:ext cx="3135468" cy="30387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014" y="3882832"/>
            <a:ext cx="1649899" cy="3083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772" y="5178361"/>
            <a:ext cx="468068" cy="34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96802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>
          <a:defRPr b="1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90000" rtlCol="0">
        <a:noAutofit/>
      </a:bodyPr>
      <a:lstStyle>
        <a:defPPr>
          <a:defRPr sz="16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69154</TotalTime>
  <Pages>8</Pages>
  <Words>949</Words>
  <Application>Microsoft Office PowerPoint</Application>
  <PresentationFormat>On-screen Show (4:3)</PresentationFormat>
  <Paragraphs>189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Miscellaneous Topics</vt:lpstr>
      <vt:lpstr>Logic: Alternative Representations</vt:lpstr>
      <vt:lpstr>Functions: Use Of Return</vt:lpstr>
      <vt:lpstr>Files And Paths</vt:lpstr>
      <vt:lpstr>Files And Paths (2)</vt:lpstr>
      <vt:lpstr>Example: Absolute Path</vt:lpstr>
      <vt:lpstr>Example: Relative Path</vt:lpstr>
      <vt:lpstr>Creating Different Types</vt:lpstr>
      <vt:lpstr>Some List Methods</vt:lpstr>
      <vt:lpstr>A Composite’s Elements Can Be Composite</vt:lpstr>
      <vt:lpstr>A Composite’s Elements Can Be Composite</vt:lpstr>
      <vt:lpstr>Class Attributes: FYI Class Attributes Can Be Composite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</dc:title>
  <dc:subject>Introduction to Programming for Computer Science Majors</dc:subject>
  <dc:creator>James Tam</dc:creator>
  <cp:keywords>classes;objects;attributes;methods;self;init;constructor;inheritance</cp:keywords>
  <cp:lastModifiedBy>James Tam</cp:lastModifiedBy>
  <cp:revision>4295</cp:revision>
  <cp:lastPrinted>2014-08-25T22:49:30Z</cp:lastPrinted>
  <dcterms:created xsi:type="dcterms:W3CDTF">1995-08-18T10:27:02Z</dcterms:created>
  <dcterms:modified xsi:type="dcterms:W3CDTF">2025-12-05T07:45:58Z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