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6340" autoAdjust="0"/>
  </p:normalViewPr>
  <p:slideViewPr>
    <p:cSldViewPr snapToGrid="0">
      <p:cViewPr varScale="1">
        <p:scale>
          <a:sx n="81" d="100"/>
          <a:sy n="81" d="100"/>
        </p:scale>
        <p:origin x="84" y="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344" y="-158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Command line arguments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 </a:t>
            </a:r>
            <a:r>
              <a:rPr lang="en-US" dirty="0" smtClean="0"/>
              <a:t>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a class ‘Adventurer’ that consists of two attributes:</a:t>
            </a:r>
          </a:p>
          <a:p>
            <a:pPr lvl="1"/>
            <a:r>
              <a:rPr lang="en-US" dirty="0" smtClean="0"/>
              <a:t>Hit points: a whole number value.</a:t>
            </a:r>
          </a:p>
          <a:p>
            <a:pPr lvl="1"/>
            <a:r>
              <a:rPr lang="en-US" dirty="0" smtClean="0"/>
              <a:t>Name</a:t>
            </a:r>
          </a:p>
          <a:p>
            <a:r>
              <a:rPr lang="en-US" dirty="0" smtClean="0"/>
              <a:t>As instances of the class are created these attributes will be set to these initial values:</a:t>
            </a:r>
          </a:p>
          <a:p>
            <a:pPr lvl="1"/>
            <a:r>
              <a:rPr lang="en-US" dirty="0" smtClean="0"/>
              <a:t>Hit points are negative one.</a:t>
            </a:r>
          </a:p>
          <a:p>
            <a:pPr lvl="1"/>
            <a:r>
              <a:rPr lang="en-US" dirty="0" smtClean="0"/>
              <a:t>The name is “Nameless”</a:t>
            </a:r>
          </a:p>
          <a:p>
            <a:r>
              <a:rPr lang="en-US" dirty="0" smtClean="0"/>
              <a:t>Define and call a starting function.</a:t>
            </a:r>
          </a:p>
          <a:p>
            <a:pPr lvl="1"/>
            <a:r>
              <a:rPr lang="en-US" dirty="0" smtClean="0"/>
              <a:t>An instance of an adventurer will be created.</a:t>
            </a:r>
          </a:p>
          <a:p>
            <a:pPr lvl="1"/>
            <a:r>
              <a:rPr lang="en-US" dirty="0" smtClean="0"/>
              <a:t>The attributes will be displayed onscreen.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30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class Adventurer: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def __init__(self):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self.name = -1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self.hitPoints</a:t>
            </a:r>
            <a:r>
              <a:rPr lang="en-CA" dirty="0">
                <a:latin typeface="Consolas" panose="020B0609020204030204" pitchFamily="49" charset="0"/>
              </a:rPr>
              <a:t> = "Nameless"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def start():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anAdventurer</a:t>
            </a:r>
            <a:r>
              <a:rPr lang="en-CA" dirty="0">
                <a:latin typeface="Consolas" panose="020B0609020204030204" pitchFamily="49" charset="0"/>
              </a:rPr>
              <a:t> = Adventurer()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anAdventurer.name,anAdventurer.hitPoints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start</a:t>
            </a:r>
            <a:r>
              <a:rPr lang="en-CA" dirty="0" smtClean="0">
                <a:latin typeface="Consolas" panose="020B0609020204030204" pitchFamily="49" charset="0"/>
              </a:rPr>
              <a:t>()	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0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Mistakes: </a:t>
            </a:r>
            <a:r>
              <a:rPr lang="en-US" dirty="0" smtClean="0">
                <a:solidFill>
                  <a:srgbClr val="FF0000"/>
                </a:solidFill>
              </a:rPr>
              <a:t>No Self In Class Methods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class Adventurer: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def __init__(self):</a:t>
            </a:r>
          </a:p>
          <a:p>
            <a:pPr marL="263525" lvl="1" indent="0"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name </a:t>
            </a:r>
            <a:r>
              <a:rPr lang="en-CA" dirty="0">
                <a:latin typeface="Consolas" panose="020B0609020204030204" pitchFamily="49" charset="0"/>
              </a:rPr>
              <a:t>= -1</a:t>
            </a:r>
          </a:p>
          <a:p>
            <a:pPr marL="263525" lvl="1" indent="0"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</a:t>
            </a:r>
            <a:r>
              <a:rPr lang="en-CA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hitPoints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"Nameless"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def start():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anAdventurer</a:t>
            </a:r>
            <a:r>
              <a:rPr lang="en-CA" dirty="0">
                <a:latin typeface="Consolas" panose="020B0609020204030204" pitchFamily="49" charset="0"/>
              </a:rPr>
              <a:t> = Adventurer()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anAdventurer.name,anAdventurer.hitPoints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start()	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320146" y="1100138"/>
            <a:ext cx="3277754" cy="1025545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Logic errors: creates two locals rather than creating and initializing the attributes.</a:t>
            </a:r>
            <a:endParaRPr lang="en-CA" sz="2000" dirty="0" smtClean="0">
              <a:solidFill>
                <a:srgbClr val="FFFFFF"/>
              </a:solidFill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 bwMode="auto">
          <a:xfrm flipH="1">
            <a:off x="3253839" y="1612911"/>
            <a:ext cx="2066307" cy="32520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21230" y="1612910"/>
            <a:ext cx="2152878" cy="650406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3991573" y="4660756"/>
            <a:ext cx="2824863" cy="1193779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Syntax errors: refers to 2 non-existent attributes.</a:t>
            </a:r>
            <a:endParaRPr lang="en-CA" sz="2000" dirty="0" smtClean="0">
              <a:solidFill>
                <a:srgbClr val="FFFFFF"/>
              </a:solidFill>
            </a:endParaRPr>
          </a:p>
        </p:txBody>
      </p:sp>
      <p:cxnSp>
        <p:nvCxnSpPr>
          <p:cNvPr id="11" name="Straight Arrow Connector 10"/>
          <p:cNvCxnSpPr>
            <a:stCxn id="10" idx="0"/>
          </p:cNvCxnSpPr>
          <p:nvPr/>
        </p:nvCxnSpPr>
        <p:spPr bwMode="auto">
          <a:xfrm flipH="1" flipV="1">
            <a:off x="4243707" y="3784600"/>
            <a:ext cx="1160298" cy="876156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5404004" y="3787239"/>
            <a:ext cx="1412432" cy="873517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51086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Mistakes: </a:t>
            </a:r>
            <a:r>
              <a:rPr lang="en-US" dirty="0" smtClean="0">
                <a:solidFill>
                  <a:srgbClr val="FF0000"/>
                </a:solidFill>
              </a:rPr>
              <a:t>No Reference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class Adventurer: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def __init__(self):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smtClean="0">
                <a:latin typeface="Consolas" panose="020B0609020204030204" pitchFamily="49" charset="0"/>
              </a:rPr>
              <a:t>self.name </a:t>
            </a:r>
            <a:r>
              <a:rPr lang="en-CA" dirty="0">
                <a:latin typeface="Consolas" panose="020B0609020204030204" pitchFamily="49" charset="0"/>
              </a:rPr>
              <a:t>= -1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 smtClean="0">
                <a:latin typeface="Consolas" panose="020B0609020204030204" pitchFamily="49" charset="0"/>
              </a:rPr>
              <a:t>self.hitPoints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"Nameless"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def start():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anAdventurer</a:t>
            </a:r>
            <a:r>
              <a:rPr lang="en-CA" dirty="0">
                <a:latin typeface="Consolas" panose="020B0609020204030204" pitchFamily="49" charset="0"/>
              </a:rPr>
              <a:t> = Adventurer()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smtClean="0">
                <a:latin typeface="Consolas" panose="020B0609020204030204" pitchFamily="49" charset="0"/>
              </a:rPr>
              <a:t>print(</a:t>
            </a:r>
            <a:r>
              <a:rPr lang="en-CA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name,hitPoints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start()	</a:t>
            </a:r>
          </a:p>
          <a:p>
            <a:endParaRPr lang="en-CA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991573" y="4073236"/>
            <a:ext cx="4606327" cy="20663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Syntax </a:t>
            </a:r>
            <a:r>
              <a:rPr lang="en-US" sz="2000" dirty="0" smtClean="0">
                <a:solidFill>
                  <a:srgbClr val="FFFFFF"/>
                </a:solidFill>
              </a:rPr>
              <a:t>errors: leaving out the reference name before accessing the attribute (e.g. anAdventurer.name) means that name, </a:t>
            </a:r>
            <a:r>
              <a:rPr lang="en-US" sz="2000" dirty="0" err="1" smtClean="0">
                <a:solidFill>
                  <a:srgbClr val="FFFFFF"/>
                </a:solidFill>
              </a:rPr>
              <a:t>hitPoints</a:t>
            </a:r>
            <a:r>
              <a:rPr lang="en-US" sz="2000" dirty="0" smtClean="0">
                <a:solidFill>
                  <a:srgbClr val="FFFFFF"/>
                </a:solidFill>
              </a:rPr>
              <a:t> are accessed as locals or globals rather than as attributes of an object </a:t>
            </a:r>
            <a:endParaRPr lang="en-CA" sz="20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862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Mistakes: </a:t>
            </a:r>
            <a:r>
              <a:rPr lang="en-US" dirty="0" smtClean="0">
                <a:solidFill>
                  <a:srgbClr val="FF0000"/>
                </a:solidFill>
              </a:rPr>
              <a:t>No Self Parameter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class Adventurer: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def __init</a:t>
            </a:r>
            <a:r>
              <a:rPr lang="en-CA" dirty="0" smtClean="0">
                <a:latin typeface="Consolas" panose="020B0609020204030204" pitchFamily="49" charset="0"/>
              </a:rPr>
              <a:t>__</a:t>
            </a:r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  <a:r>
              <a:rPr lang="en-CA" dirty="0" smtClean="0">
                <a:latin typeface="Consolas" panose="020B0609020204030204" pitchFamily="49" charset="0"/>
              </a:rPr>
              <a:t>:</a:t>
            </a: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smtClean="0">
                <a:latin typeface="Consolas" panose="020B0609020204030204" pitchFamily="49" charset="0"/>
              </a:rPr>
              <a:t>self.name </a:t>
            </a:r>
            <a:r>
              <a:rPr lang="en-CA" dirty="0">
                <a:latin typeface="Consolas" panose="020B0609020204030204" pitchFamily="49" charset="0"/>
              </a:rPr>
              <a:t>= -1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 smtClean="0">
                <a:latin typeface="Consolas" panose="020B0609020204030204" pitchFamily="49" charset="0"/>
              </a:rPr>
              <a:t>self.hitPoints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"Nameless"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def start():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anAdventurer</a:t>
            </a:r>
            <a:r>
              <a:rPr lang="en-CA" dirty="0">
                <a:latin typeface="Consolas" panose="020B0609020204030204" pitchFamily="49" charset="0"/>
              </a:rPr>
              <a:t> = Adventurer()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start()	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450609" y="4014298"/>
            <a:ext cx="3277754" cy="220837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During every method call: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A reference to the object whose </a:t>
            </a:r>
            <a:r>
              <a:rPr lang="en-US" sz="2000" u="sng" dirty="0" smtClean="0">
                <a:solidFill>
                  <a:srgbClr val="FFFFFF"/>
                </a:solidFill>
              </a:rPr>
              <a:t>method is called </a:t>
            </a:r>
            <a:r>
              <a:rPr lang="en-US" sz="2000" dirty="0" smtClean="0">
                <a:solidFill>
                  <a:srgbClr val="FFFFFF"/>
                </a:solidFill>
              </a:rPr>
              <a:t>is always passed as an argument. You must define a parameter in the method definition.</a:t>
            </a:r>
            <a:endParaRPr lang="en-CA" sz="2000" dirty="0" smtClean="0">
              <a:solidFill>
                <a:srgbClr val="FFFF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 flipV="1">
            <a:off x="4726215" y="3462860"/>
            <a:ext cx="1662710" cy="1311021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2" name="Freeform 11"/>
          <p:cNvSpPr/>
          <p:nvPr/>
        </p:nvSpPr>
        <p:spPr bwMode="auto">
          <a:xfrm>
            <a:off x="3146087" y="1021278"/>
            <a:ext cx="5819783" cy="4738254"/>
          </a:xfrm>
          <a:custGeom>
            <a:avLst/>
            <a:gdLst>
              <a:gd name="connsiteX0" fmla="*/ 5309144 w 5819783"/>
              <a:gd name="connsiteY0" fmla="*/ 4738254 h 4738254"/>
              <a:gd name="connsiteX1" fmla="*/ 5416022 w 5819783"/>
              <a:gd name="connsiteY1" fmla="*/ 4631377 h 4738254"/>
              <a:gd name="connsiteX2" fmla="*/ 5451648 w 5819783"/>
              <a:gd name="connsiteY2" fmla="*/ 4595751 h 4738254"/>
              <a:gd name="connsiteX3" fmla="*/ 5511025 w 5819783"/>
              <a:gd name="connsiteY3" fmla="*/ 4512623 h 4738254"/>
              <a:gd name="connsiteX4" fmla="*/ 5546651 w 5819783"/>
              <a:gd name="connsiteY4" fmla="*/ 4465122 h 4738254"/>
              <a:gd name="connsiteX5" fmla="*/ 5582277 w 5819783"/>
              <a:gd name="connsiteY5" fmla="*/ 4393870 h 4738254"/>
              <a:gd name="connsiteX6" fmla="*/ 5641653 w 5819783"/>
              <a:gd name="connsiteY6" fmla="*/ 4275117 h 4738254"/>
              <a:gd name="connsiteX7" fmla="*/ 5665404 w 5819783"/>
              <a:gd name="connsiteY7" fmla="*/ 4168239 h 4738254"/>
              <a:gd name="connsiteX8" fmla="*/ 5712905 w 5819783"/>
              <a:gd name="connsiteY8" fmla="*/ 4073236 h 4738254"/>
              <a:gd name="connsiteX9" fmla="*/ 5736656 w 5819783"/>
              <a:gd name="connsiteY9" fmla="*/ 4013860 h 4738254"/>
              <a:gd name="connsiteX10" fmla="*/ 5772282 w 5819783"/>
              <a:gd name="connsiteY10" fmla="*/ 3871356 h 4738254"/>
              <a:gd name="connsiteX11" fmla="*/ 5796032 w 5819783"/>
              <a:gd name="connsiteY11" fmla="*/ 3800104 h 4738254"/>
              <a:gd name="connsiteX12" fmla="*/ 5807908 w 5819783"/>
              <a:gd name="connsiteY12" fmla="*/ 3621974 h 4738254"/>
              <a:gd name="connsiteX13" fmla="*/ 5819783 w 5819783"/>
              <a:gd name="connsiteY13" fmla="*/ 3467595 h 4738254"/>
              <a:gd name="connsiteX14" fmla="*/ 5807908 w 5819783"/>
              <a:gd name="connsiteY14" fmla="*/ 2897579 h 4738254"/>
              <a:gd name="connsiteX15" fmla="*/ 5772282 w 5819783"/>
              <a:gd name="connsiteY15" fmla="*/ 2731325 h 4738254"/>
              <a:gd name="connsiteX16" fmla="*/ 5760407 w 5819783"/>
              <a:gd name="connsiteY16" fmla="*/ 2683823 h 4738254"/>
              <a:gd name="connsiteX17" fmla="*/ 5748531 w 5819783"/>
              <a:gd name="connsiteY17" fmla="*/ 2600696 h 4738254"/>
              <a:gd name="connsiteX18" fmla="*/ 5724781 w 5819783"/>
              <a:gd name="connsiteY18" fmla="*/ 2565070 h 4738254"/>
              <a:gd name="connsiteX19" fmla="*/ 5689155 w 5819783"/>
              <a:gd name="connsiteY19" fmla="*/ 2446317 h 4738254"/>
              <a:gd name="connsiteX20" fmla="*/ 5629778 w 5819783"/>
              <a:gd name="connsiteY20" fmla="*/ 2363190 h 4738254"/>
              <a:gd name="connsiteX21" fmla="*/ 5582277 w 5819783"/>
              <a:gd name="connsiteY21" fmla="*/ 2232561 h 4738254"/>
              <a:gd name="connsiteX22" fmla="*/ 5558526 w 5819783"/>
              <a:gd name="connsiteY22" fmla="*/ 2196935 h 4738254"/>
              <a:gd name="connsiteX23" fmla="*/ 5499149 w 5819783"/>
              <a:gd name="connsiteY23" fmla="*/ 2078182 h 4738254"/>
              <a:gd name="connsiteX24" fmla="*/ 5475399 w 5819783"/>
              <a:gd name="connsiteY24" fmla="*/ 2006930 h 4738254"/>
              <a:gd name="connsiteX25" fmla="*/ 5439773 w 5819783"/>
              <a:gd name="connsiteY25" fmla="*/ 1947553 h 4738254"/>
              <a:gd name="connsiteX26" fmla="*/ 5368521 w 5819783"/>
              <a:gd name="connsiteY26" fmla="*/ 1852551 h 4738254"/>
              <a:gd name="connsiteX27" fmla="*/ 5321019 w 5819783"/>
              <a:gd name="connsiteY27" fmla="*/ 1781299 h 4738254"/>
              <a:gd name="connsiteX28" fmla="*/ 5297269 w 5819783"/>
              <a:gd name="connsiteY28" fmla="*/ 1745673 h 4738254"/>
              <a:gd name="connsiteX29" fmla="*/ 5273518 w 5819783"/>
              <a:gd name="connsiteY29" fmla="*/ 1698171 h 4738254"/>
              <a:gd name="connsiteX30" fmla="*/ 5237892 w 5819783"/>
              <a:gd name="connsiteY30" fmla="*/ 1674421 h 4738254"/>
              <a:gd name="connsiteX31" fmla="*/ 5154765 w 5819783"/>
              <a:gd name="connsiteY31" fmla="*/ 1591293 h 4738254"/>
              <a:gd name="connsiteX32" fmla="*/ 5071638 w 5819783"/>
              <a:gd name="connsiteY32" fmla="*/ 1496291 h 4738254"/>
              <a:gd name="connsiteX33" fmla="*/ 5012261 w 5819783"/>
              <a:gd name="connsiteY33" fmla="*/ 1425039 h 4738254"/>
              <a:gd name="connsiteX34" fmla="*/ 4976635 w 5819783"/>
              <a:gd name="connsiteY34" fmla="*/ 1377538 h 4738254"/>
              <a:gd name="connsiteX35" fmla="*/ 4905383 w 5819783"/>
              <a:gd name="connsiteY35" fmla="*/ 1318161 h 4738254"/>
              <a:gd name="connsiteX36" fmla="*/ 4846007 w 5819783"/>
              <a:gd name="connsiteY36" fmla="*/ 1258784 h 4738254"/>
              <a:gd name="connsiteX37" fmla="*/ 4810381 w 5819783"/>
              <a:gd name="connsiteY37" fmla="*/ 1235034 h 4738254"/>
              <a:gd name="connsiteX38" fmla="*/ 4739129 w 5819783"/>
              <a:gd name="connsiteY38" fmla="*/ 1163782 h 4738254"/>
              <a:gd name="connsiteX39" fmla="*/ 4703503 w 5819783"/>
              <a:gd name="connsiteY39" fmla="*/ 1128156 h 4738254"/>
              <a:gd name="connsiteX40" fmla="*/ 4572874 w 5819783"/>
              <a:gd name="connsiteY40" fmla="*/ 1045028 h 4738254"/>
              <a:gd name="connsiteX41" fmla="*/ 4537248 w 5819783"/>
              <a:gd name="connsiteY41" fmla="*/ 1021278 h 4738254"/>
              <a:gd name="connsiteX42" fmla="*/ 4501622 w 5819783"/>
              <a:gd name="connsiteY42" fmla="*/ 985652 h 4738254"/>
              <a:gd name="connsiteX43" fmla="*/ 4465996 w 5819783"/>
              <a:gd name="connsiteY43" fmla="*/ 973777 h 4738254"/>
              <a:gd name="connsiteX44" fmla="*/ 4418495 w 5819783"/>
              <a:gd name="connsiteY44" fmla="*/ 938151 h 4738254"/>
              <a:gd name="connsiteX45" fmla="*/ 4347243 w 5819783"/>
              <a:gd name="connsiteY45" fmla="*/ 878774 h 4738254"/>
              <a:gd name="connsiteX46" fmla="*/ 4311617 w 5819783"/>
              <a:gd name="connsiteY46" fmla="*/ 866899 h 4738254"/>
              <a:gd name="connsiteX47" fmla="*/ 4275991 w 5819783"/>
              <a:gd name="connsiteY47" fmla="*/ 843148 h 4738254"/>
              <a:gd name="connsiteX48" fmla="*/ 4228490 w 5819783"/>
              <a:gd name="connsiteY48" fmla="*/ 795647 h 4738254"/>
              <a:gd name="connsiteX49" fmla="*/ 4157238 w 5819783"/>
              <a:gd name="connsiteY49" fmla="*/ 760021 h 4738254"/>
              <a:gd name="connsiteX50" fmla="*/ 4074110 w 5819783"/>
              <a:gd name="connsiteY50" fmla="*/ 700644 h 4738254"/>
              <a:gd name="connsiteX51" fmla="*/ 4002858 w 5819783"/>
              <a:gd name="connsiteY51" fmla="*/ 653143 h 4738254"/>
              <a:gd name="connsiteX52" fmla="*/ 3943482 w 5819783"/>
              <a:gd name="connsiteY52" fmla="*/ 617517 h 4738254"/>
              <a:gd name="connsiteX53" fmla="*/ 3872230 w 5819783"/>
              <a:gd name="connsiteY53" fmla="*/ 581891 h 4738254"/>
              <a:gd name="connsiteX54" fmla="*/ 3824729 w 5819783"/>
              <a:gd name="connsiteY54" fmla="*/ 546265 h 4738254"/>
              <a:gd name="connsiteX55" fmla="*/ 3753477 w 5819783"/>
              <a:gd name="connsiteY55" fmla="*/ 534390 h 4738254"/>
              <a:gd name="connsiteX56" fmla="*/ 3705975 w 5819783"/>
              <a:gd name="connsiteY56" fmla="*/ 510639 h 4738254"/>
              <a:gd name="connsiteX57" fmla="*/ 3634723 w 5819783"/>
              <a:gd name="connsiteY57" fmla="*/ 486888 h 4738254"/>
              <a:gd name="connsiteX58" fmla="*/ 3599097 w 5819783"/>
              <a:gd name="connsiteY58" fmla="*/ 475013 h 4738254"/>
              <a:gd name="connsiteX59" fmla="*/ 3563471 w 5819783"/>
              <a:gd name="connsiteY59" fmla="*/ 451262 h 4738254"/>
              <a:gd name="connsiteX60" fmla="*/ 3456594 w 5819783"/>
              <a:gd name="connsiteY60" fmla="*/ 415636 h 4738254"/>
              <a:gd name="connsiteX61" fmla="*/ 3361591 w 5819783"/>
              <a:gd name="connsiteY61" fmla="*/ 380010 h 4738254"/>
              <a:gd name="connsiteX62" fmla="*/ 3242838 w 5819783"/>
              <a:gd name="connsiteY62" fmla="*/ 332509 h 4738254"/>
              <a:gd name="connsiteX63" fmla="*/ 3195336 w 5819783"/>
              <a:gd name="connsiteY63" fmla="*/ 308758 h 4738254"/>
              <a:gd name="connsiteX64" fmla="*/ 3124084 w 5819783"/>
              <a:gd name="connsiteY64" fmla="*/ 296883 h 4738254"/>
              <a:gd name="connsiteX65" fmla="*/ 3052832 w 5819783"/>
              <a:gd name="connsiteY65" fmla="*/ 273132 h 4738254"/>
              <a:gd name="connsiteX66" fmla="*/ 2993456 w 5819783"/>
              <a:gd name="connsiteY66" fmla="*/ 261257 h 4738254"/>
              <a:gd name="connsiteX67" fmla="*/ 2934079 w 5819783"/>
              <a:gd name="connsiteY67" fmla="*/ 225631 h 4738254"/>
              <a:gd name="connsiteX68" fmla="*/ 2815326 w 5819783"/>
              <a:gd name="connsiteY68" fmla="*/ 190005 h 4738254"/>
              <a:gd name="connsiteX69" fmla="*/ 2696573 w 5819783"/>
              <a:gd name="connsiteY69" fmla="*/ 154379 h 4738254"/>
              <a:gd name="connsiteX70" fmla="*/ 2613445 w 5819783"/>
              <a:gd name="connsiteY70" fmla="*/ 130628 h 4738254"/>
              <a:gd name="connsiteX71" fmla="*/ 2530318 w 5819783"/>
              <a:gd name="connsiteY71" fmla="*/ 118753 h 4738254"/>
              <a:gd name="connsiteX72" fmla="*/ 2459066 w 5819783"/>
              <a:gd name="connsiteY72" fmla="*/ 106878 h 4738254"/>
              <a:gd name="connsiteX73" fmla="*/ 2245310 w 5819783"/>
              <a:gd name="connsiteY73" fmla="*/ 83127 h 4738254"/>
              <a:gd name="connsiteX74" fmla="*/ 2185934 w 5819783"/>
              <a:gd name="connsiteY74" fmla="*/ 71252 h 4738254"/>
              <a:gd name="connsiteX75" fmla="*/ 2150308 w 5819783"/>
              <a:gd name="connsiteY75" fmla="*/ 59377 h 4738254"/>
              <a:gd name="connsiteX76" fmla="*/ 1889051 w 5819783"/>
              <a:gd name="connsiteY76" fmla="*/ 35626 h 4738254"/>
              <a:gd name="connsiteX77" fmla="*/ 1817799 w 5819783"/>
              <a:gd name="connsiteY77" fmla="*/ 23751 h 4738254"/>
              <a:gd name="connsiteX78" fmla="*/ 1449664 w 5819783"/>
              <a:gd name="connsiteY78" fmla="*/ 11875 h 4738254"/>
              <a:gd name="connsiteX79" fmla="*/ 1378412 w 5819783"/>
              <a:gd name="connsiteY79" fmla="*/ 0 h 4738254"/>
              <a:gd name="connsiteX80" fmla="*/ 1342786 w 5819783"/>
              <a:gd name="connsiteY80" fmla="*/ 11875 h 4738254"/>
              <a:gd name="connsiteX81" fmla="*/ 1247783 w 5819783"/>
              <a:gd name="connsiteY81" fmla="*/ 23751 h 4738254"/>
              <a:gd name="connsiteX82" fmla="*/ 1069653 w 5819783"/>
              <a:gd name="connsiteY82" fmla="*/ 59377 h 4738254"/>
              <a:gd name="connsiteX83" fmla="*/ 998401 w 5819783"/>
              <a:gd name="connsiteY83" fmla="*/ 83127 h 4738254"/>
              <a:gd name="connsiteX84" fmla="*/ 855897 w 5819783"/>
              <a:gd name="connsiteY84" fmla="*/ 118753 h 4738254"/>
              <a:gd name="connsiteX85" fmla="*/ 737144 w 5819783"/>
              <a:gd name="connsiteY85" fmla="*/ 142504 h 4738254"/>
              <a:gd name="connsiteX86" fmla="*/ 654017 w 5819783"/>
              <a:gd name="connsiteY86" fmla="*/ 166254 h 4738254"/>
              <a:gd name="connsiteX87" fmla="*/ 606516 w 5819783"/>
              <a:gd name="connsiteY87" fmla="*/ 178130 h 4738254"/>
              <a:gd name="connsiteX88" fmla="*/ 570890 w 5819783"/>
              <a:gd name="connsiteY88" fmla="*/ 190005 h 4738254"/>
              <a:gd name="connsiteX89" fmla="*/ 452136 w 5819783"/>
              <a:gd name="connsiteY89" fmla="*/ 213756 h 4738254"/>
              <a:gd name="connsiteX90" fmla="*/ 380884 w 5819783"/>
              <a:gd name="connsiteY90" fmla="*/ 237506 h 4738254"/>
              <a:gd name="connsiteX91" fmla="*/ 357134 w 5819783"/>
              <a:gd name="connsiteY91" fmla="*/ 273132 h 4738254"/>
              <a:gd name="connsiteX92" fmla="*/ 226505 w 5819783"/>
              <a:gd name="connsiteY92" fmla="*/ 320634 h 4738254"/>
              <a:gd name="connsiteX93" fmla="*/ 167129 w 5819783"/>
              <a:gd name="connsiteY93" fmla="*/ 380010 h 4738254"/>
              <a:gd name="connsiteX94" fmla="*/ 95877 w 5819783"/>
              <a:gd name="connsiteY94" fmla="*/ 451262 h 4738254"/>
              <a:gd name="connsiteX95" fmla="*/ 84001 w 5819783"/>
              <a:gd name="connsiteY95" fmla="*/ 498764 h 4738254"/>
              <a:gd name="connsiteX96" fmla="*/ 60251 w 5819783"/>
              <a:gd name="connsiteY96" fmla="*/ 570016 h 4738254"/>
              <a:gd name="connsiteX97" fmla="*/ 874 w 5819783"/>
              <a:gd name="connsiteY97" fmla="*/ 522514 h 4738254"/>
              <a:gd name="connsiteX98" fmla="*/ 36500 w 5819783"/>
              <a:gd name="connsiteY98" fmla="*/ 510639 h 4738254"/>
              <a:gd name="connsiteX99" fmla="*/ 48375 w 5819783"/>
              <a:gd name="connsiteY99" fmla="*/ 546265 h 4738254"/>
              <a:gd name="connsiteX100" fmla="*/ 179004 w 5819783"/>
              <a:gd name="connsiteY100" fmla="*/ 558140 h 4738254"/>
              <a:gd name="connsiteX101" fmla="*/ 202755 w 5819783"/>
              <a:gd name="connsiteY101" fmla="*/ 558140 h 473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5819783" h="4738254">
                <a:moveTo>
                  <a:pt x="5309144" y="4738254"/>
                </a:moveTo>
                <a:lnTo>
                  <a:pt x="5416022" y="4631377"/>
                </a:lnTo>
                <a:cubicBezTo>
                  <a:pt x="5427897" y="4619502"/>
                  <a:pt x="5441572" y="4609186"/>
                  <a:pt x="5451648" y="4595751"/>
                </a:cubicBezTo>
                <a:cubicBezTo>
                  <a:pt x="5568110" y="4440466"/>
                  <a:pt x="5424179" y="4634206"/>
                  <a:pt x="5511025" y="4512623"/>
                </a:cubicBezTo>
                <a:cubicBezTo>
                  <a:pt x="5522529" y="4496518"/>
                  <a:pt x="5535147" y="4481228"/>
                  <a:pt x="5546651" y="4465122"/>
                </a:cubicBezTo>
                <a:cubicBezTo>
                  <a:pt x="5593648" y="4399326"/>
                  <a:pt x="5551589" y="4460362"/>
                  <a:pt x="5582277" y="4393870"/>
                </a:cubicBezTo>
                <a:cubicBezTo>
                  <a:pt x="5600823" y="4353687"/>
                  <a:pt x="5641653" y="4275117"/>
                  <a:pt x="5641653" y="4275117"/>
                </a:cubicBezTo>
                <a:cubicBezTo>
                  <a:pt x="5649570" y="4239491"/>
                  <a:pt x="5653258" y="4202654"/>
                  <a:pt x="5665404" y="4168239"/>
                </a:cubicBezTo>
                <a:cubicBezTo>
                  <a:pt x="5677188" y="4134852"/>
                  <a:pt x="5699755" y="4106109"/>
                  <a:pt x="5712905" y="4073236"/>
                </a:cubicBezTo>
                <a:lnTo>
                  <a:pt x="5736656" y="4013860"/>
                </a:lnTo>
                <a:cubicBezTo>
                  <a:pt x="5754184" y="3891162"/>
                  <a:pt x="5736126" y="3970784"/>
                  <a:pt x="5772282" y="3871356"/>
                </a:cubicBezTo>
                <a:cubicBezTo>
                  <a:pt x="5780838" y="3847828"/>
                  <a:pt x="5796032" y="3800104"/>
                  <a:pt x="5796032" y="3800104"/>
                </a:cubicBezTo>
                <a:cubicBezTo>
                  <a:pt x="5799991" y="3740727"/>
                  <a:pt x="5803668" y="3681331"/>
                  <a:pt x="5807908" y="3621974"/>
                </a:cubicBezTo>
                <a:cubicBezTo>
                  <a:pt x="5811585" y="3570493"/>
                  <a:pt x="5819783" y="3519207"/>
                  <a:pt x="5819783" y="3467595"/>
                </a:cubicBezTo>
                <a:cubicBezTo>
                  <a:pt x="5819783" y="3277548"/>
                  <a:pt x="5814458" y="3087513"/>
                  <a:pt x="5807908" y="2897579"/>
                </a:cubicBezTo>
                <a:cubicBezTo>
                  <a:pt x="5803867" y="2780406"/>
                  <a:pt x="5809552" y="2805867"/>
                  <a:pt x="5772282" y="2731325"/>
                </a:cubicBezTo>
                <a:cubicBezTo>
                  <a:pt x="5768324" y="2715491"/>
                  <a:pt x="5763327" y="2699881"/>
                  <a:pt x="5760407" y="2683823"/>
                </a:cubicBezTo>
                <a:cubicBezTo>
                  <a:pt x="5755400" y="2656284"/>
                  <a:pt x="5756574" y="2627506"/>
                  <a:pt x="5748531" y="2600696"/>
                </a:cubicBezTo>
                <a:cubicBezTo>
                  <a:pt x="5744430" y="2587026"/>
                  <a:pt x="5732698" y="2576945"/>
                  <a:pt x="5724781" y="2565070"/>
                </a:cubicBezTo>
                <a:cubicBezTo>
                  <a:pt x="5718143" y="2538520"/>
                  <a:pt x="5700717" y="2463659"/>
                  <a:pt x="5689155" y="2446317"/>
                </a:cubicBezTo>
                <a:cubicBezTo>
                  <a:pt x="5654425" y="2394223"/>
                  <a:pt x="5673968" y="2422109"/>
                  <a:pt x="5629778" y="2363190"/>
                </a:cubicBezTo>
                <a:cubicBezTo>
                  <a:pt x="5618696" y="2329944"/>
                  <a:pt x="5598798" y="2265603"/>
                  <a:pt x="5582277" y="2232561"/>
                </a:cubicBezTo>
                <a:cubicBezTo>
                  <a:pt x="5575894" y="2219795"/>
                  <a:pt x="5566443" y="2208810"/>
                  <a:pt x="5558526" y="2196935"/>
                </a:cubicBezTo>
                <a:cubicBezTo>
                  <a:pt x="5528516" y="2106907"/>
                  <a:pt x="5549796" y="2145711"/>
                  <a:pt x="5499149" y="2078182"/>
                </a:cubicBezTo>
                <a:cubicBezTo>
                  <a:pt x="5491232" y="2054431"/>
                  <a:pt x="5488280" y="2028398"/>
                  <a:pt x="5475399" y="2006930"/>
                </a:cubicBezTo>
                <a:cubicBezTo>
                  <a:pt x="5463524" y="1987138"/>
                  <a:pt x="5452911" y="1966530"/>
                  <a:pt x="5439773" y="1947553"/>
                </a:cubicBezTo>
                <a:cubicBezTo>
                  <a:pt x="5417241" y="1915007"/>
                  <a:pt x="5390479" y="1885487"/>
                  <a:pt x="5368521" y="1852551"/>
                </a:cubicBezTo>
                <a:lnTo>
                  <a:pt x="5321019" y="1781299"/>
                </a:lnTo>
                <a:cubicBezTo>
                  <a:pt x="5313102" y="1769424"/>
                  <a:pt x="5303652" y="1758438"/>
                  <a:pt x="5297269" y="1745673"/>
                </a:cubicBezTo>
                <a:cubicBezTo>
                  <a:pt x="5289352" y="1729839"/>
                  <a:pt x="5284851" y="1711771"/>
                  <a:pt x="5273518" y="1698171"/>
                </a:cubicBezTo>
                <a:cubicBezTo>
                  <a:pt x="5264381" y="1687207"/>
                  <a:pt x="5248500" y="1683969"/>
                  <a:pt x="5237892" y="1674421"/>
                </a:cubicBezTo>
                <a:cubicBezTo>
                  <a:pt x="5208765" y="1648206"/>
                  <a:pt x="5176502" y="1623898"/>
                  <a:pt x="5154765" y="1591293"/>
                </a:cubicBezTo>
                <a:cubicBezTo>
                  <a:pt x="5099347" y="1508166"/>
                  <a:pt x="5131015" y="1535874"/>
                  <a:pt x="5071638" y="1496291"/>
                </a:cubicBezTo>
                <a:cubicBezTo>
                  <a:pt x="5020685" y="1394386"/>
                  <a:pt x="5079402" y="1492180"/>
                  <a:pt x="5012261" y="1425039"/>
                </a:cubicBezTo>
                <a:cubicBezTo>
                  <a:pt x="4998266" y="1411044"/>
                  <a:pt x="4990630" y="1391533"/>
                  <a:pt x="4976635" y="1377538"/>
                </a:cubicBezTo>
                <a:cubicBezTo>
                  <a:pt x="4954774" y="1355677"/>
                  <a:pt x="4928259" y="1338958"/>
                  <a:pt x="4905383" y="1318161"/>
                </a:cubicBezTo>
                <a:cubicBezTo>
                  <a:pt x="4884672" y="1299333"/>
                  <a:pt x="4867072" y="1277216"/>
                  <a:pt x="4846007" y="1258784"/>
                </a:cubicBezTo>
                <a:cubicBezTo>
                  <a:pt x="4835266" y="1249386"/>
                  <a:pt x="4821048" y="1244516"/>
                  <a:pt x="4810381" y="1235034"/>
                </a:cubicBezTo>
                <a:cubicBezTo>
                  <a:pt x="4785277" y="1212719"/>
                  <a:pt x="4762880" y="1187533"/>
                  <a:pt x="4739129" y="1163782"/>
                </a:cubicBezTo>
                <a:cubicBezTo>
                  <a:pt x="4727254" y="1151907"/>
                  <a:pt x="4717477" y="1137472"/>
                  <a:pt x="4703503" y="1128156"/>
                </a:cubicBezTo>
                <a:cubicBezTo>
                  <a:pt x="4550867" y="1026397"/>
                  <a:pt x="4707006" y="1128859"/>
                  <a:pt x="4572874" y="1045028"/>
                </a:cubicBezTo>
                <a:cubicBezTo>
                  <a:pt x="4560771" y="1037464"/>
                  <a:pt x="4548212" y="1030415"/>
                  <a:pt x="4537248" y="1021278"/>
                </a:cubicBezTo>
                <a:cubicBezTo>
                  <a:pt x="4524346" y="1010527"/>
                  <a:pt x="4515596" y="994968"/>
                  <a:pt x="4501622" y="985652"/>
                </a:cubicBezTo>
                <a:cubicBezTo>
                  <a:pt x="4491207" y="978708"/>
                  <a:pt x="4477871" y="977735"/>
                  <a:pt x="4465996" y="973777"/>
                </a:cubicBezTo>
                <a:cubicBezTo>
                  <a:pt x="4450162" y="961902"/>
                  <a:pt x="4433950" y="950515"/>
                  <a:pt x="4418495" y="938151"/>
                </a:cubicBezTo>
                <a:cubicBezTo>
                  <a:pt x="4394353" y="918838"/>
                  <a:pt x="4372967" y="895923"/>
                  <a:pt x="4347243" y="878774"/>
                </a:cubicBezTo>
                <a:cubicBezTo>
                  <a:pt x="4336828" y="871830"/>
                  <a:pt x="4323492" y="870857"/>
                  <a:pt x="4311617" y="866899"/>
                </a:cubicBezTo>
                <a:cubicBezTo>
                  <a:pt x="4299742" y="858982"/>
                  <a:pt x="4286827" y="852436"/>
                  <a:pt x="4275991" y="843148"/>
                </a:cubicBezTo>
                <a:cubicBezTo>
                  <a:pt x="4258990" y="828575"/>
                  <a:pt x="4246711" y="808662"/>
                  <a:pt x="4228490" y="795647"/>
                </a:cubicBezTo>
                <a:cubicBezTo>
                  <a:pt x="4102058" y="705337"/>
                  <a:pt x="4291376" y="874995"/>
                  <a:pt x="4157238" y="760021"/>
                </a:cubicBezTo>
                <a:cubicBezTo>
                  <a:pt x="4085515" y="698545"/>
                  <a:pt x="4139571" y="722464"/>
                  <a:pt x="4074110" y="700644"/>
                </a:cubicBezTo>
                <a:cubicBezTo>
                  <a:pt x="4050359" y="684810"/>
                  <a:pt x="4026940" y="668468"/>
                  <a:pt x="4002858" y="653143"/>
                </a:cubicBezTo>
                <a:cubicBezTo>
                  <a:pt x="3983385" y="640751"/>
                  <a:pt x="3962687" y="630320"/>
                  <a:pt x="3943482" y="617517"/>
                </a:cubicBezTo>
                <a:cubicBezTo>
                  <a:pt x="3897441" y="586822"/>
                  <a:pt x="3921396" y="598279"/>
                  <a:pt x="3872230" y="581891"/>
                </a:cubicBezTo>
                <a:cubicBezTo>
                  <a:pt x="3856396" y="570016"/>
                  <a:pt x="3843106" y="553616"/>
                  <a:pt x="3824729" y="546265"/>
                </a:cubicBezTo>
                <a:cubicBezTo>
                  <a:pt x="3802373" y="537323"/>
                  <a:pt x="3776540" y="541309"/>
                  <a:pt x="3753477" y="534390"/>
                </a:cubicBezTo>
                <a:cubicBezTo>
                  <a:pt x="3736521" y="529303"/>
                  <a:pt x="3722412" y="517214"/>
                  <a:pt x="3705975" y="510639"/>
                </a:cubicBezTo>
                <a:cubicBezTo>
                  <a:pt x="3682730" y="501341"/>
                  <a:pt x="3658474" y="494805"/>
                  <a:pt x="3634723" y="486888"/>
                </a:cubicBezTo>
                <a:lnTo>
                  <a:pt x="3599097" y="475013"/>
                </a:lnTo>
                <a:cubicBezTo>
                  <a:pt x="3587222" y="467096"/>
                  <a:pt x="3576646" y="456751"/>
                  <a:pt x="3563471" y="451262"/>
                </a:cubicBezTo>
                <a:cubicBezTo>
                  <a:pt x="3528807" y="436818"/>
                  <a:pt x="3487840" y="436466"/>
                  <a:pt x="3456594" y="415636"/>
                </a:cubicBezTo>
                <a:cubicBezTo>
                  <a:pt x="3404173" y="380690"/>
                  <a:pt x="3434963" y="394685"/>
                  <a:pt x="3361591" y="380010"/>
                </a:cubicBezTo>
                <a:cubicBezTo>
                  <a:pt x="3272719" y="313355"/>
                  <a:pt x="3360509" y="367810"/>
                  <a:pt x="3242838" y="332509"/>
                </a:cubicBezTo>
                <a:cubicBezTo>
                  <a:pt x="3225882" y="327422"/>
                  <a:pt x="3212292" y="313845"/>
                  <a:pt x="3195336" y="308758"/>
                </a:cubicBezTo>
                <a:cubicBezTo>
                  <a:pt x="3172273" y="301839"/>
                  <a:pt x="3147835" y="300841"/>
                  <a:pt x="3124084" y="296883"/>
                </a:cubicBezTo>
                <a:cubicBezTo>
                  <a:pt x="3100333" y="288966"/>
                  <a:pt x="3076985" y="279719"/>
                  <a:pt x="3052832" y="273132"/>
                </a:cubicBezTo>
                <a:cubicBezTo>
                  <a:pt x="3033359" y="267821"/>
                  <a:pt x="3012196" y="268753"/>
                  <a:pt x="2993456" y="261257"/>
                </a:cubicBezTo>
                <a:cubicBezTo>
                  <a:pt x="2972025" y="252685"/>
                  <a:pt x="2955092" y="235182"/>
                  <a:pt x="2934079" y="225631"/>
                </a:cubicBezTo>
                <a:cubicBezTo>
                  <a:pt x="2898739" y="209567"/>
                  <a:pt x="2853609" y="199576"/>
                  <a:pt x="2815326" y="190005"/>
                </a:cubicBezTo>
                <a:cubicBezTo>
                  <a:pt x="2733245" y="148964"/>
                  <a:pt x="2803028" y="178035"/>
                  <a:pt x="2696573" y="154379"/>
                </a:cubicBezTo>
                <a:cubicBezTo>
                  <a:pt x="2582107" y="128943"/>
                  <a:pt x="2755699" y="156493"/>
                  <a:pt x="2613445" y="130628"/>
                </a:cubicBezTo>
                <a:cubicBezTo>
                  <a:pt x="2585906" y="125621"/>
                  <a:pt x="2557983" y="123009"/>
                  <a:pt x="2530318" y="118753"/>
                </a:cubicBezTo>
                <a:cubicBezTo>
                  <a:pt x="2506520" y="115092"/>
                  <a:pt x="2482958" y="109865"/>
                  <a:pt x="2459066" y="106878"/>
                </a:cubicBezTo>
                <a:cubicBezTo>
                  <a:pt x="2387929" y="97986"/>
                  <a:pt x="2315608" y="97186"/>
                  <a:pt x="2245310" y="83127"/>
                </a:cubicBezTo>
                <a:cubicBezTo>
                  <a:pt x="2225518" y="79169"/>
                  <a:pt x="2205515" y="76147"/>
                  <a:pt x="2185934" y="71252"/>
                </a:cubicBezTo>
                <a:cubicBezTo>
                  <a:pt x="2173790" y="68216"/>
                  <a:pt x="2162736" y="60868"/>
                  <a:pt x="2150308" y="59377"/>
                </a:cubicBezTo>
                <a:cubicBezTo>
                  <a:pt x="2063486" y="48958"/>
                  <a:pt x="1975306" y="50001"/>
                  <a:pt x="1889051" y="35626"/>
                </a:cubicBezTo>
                <a:cubicBezTo>
                  <a:pt x="1865300" y="31668"/>
                  <a:pt x="1841842" y="25051"/>
                  <a:pt x="1817799" y="23751"/>
                </a:cubicBezTo>
                <a:cubicBezTo>
                  <a:pt x="1695202" y="17124"/>
                  <a:pt x="1572376" y="15834"/>
                  <a:pt x="1449664" y="11875"/>
                </a:cubicBezTo>
                <a:cubicBezTo>
                  <a:pt x="1425913" y="7917"/>
                  <a:pt x="1402490" y="0"/>
                  <a:pt x="1378412" y="0"/>
                </a:cubicBezTo>
                <a:cubicBezTo>
                  <a:pt x="1365894" y="0"/>
                  <a:pt x="1355102" y="9636"/>
                  <a:pt x="1342786" y="11875"/>
                </a:cubicBezTo>
                <a:cubicBezTo>
                  <a:pt x="1311387" y="17584"/>
                  <a:pt x="1279225" y="18283"/>
                  <a:pt x="1247783" y="23751"/>
                </a:cubicBezTo>
                <a:cubicBezTo>
                  <a:pt x="1188126" y="34126"/>
                  <a:pt x="1127098" y="40229"/>
                  <a:pt x="1069653" y="59377"/>
                </a:cubicBezTo>
                <a:cubicBezTo>
                  <a:pt x="1045902" y="67294"/>
                  <a:pt x="1022950" y="78217"/>
                  <a:pt x="998401" y="83127"/>
                </a:cubicBezTo>
                <a:cubicBezTo>
                  <a:pt x="808145" y="121181"/>
                  <a:pt x="1104952" y="60152"/>
                  <a:pt x="855897" y="118753"/>
                </a:cubicBezTo>
                <a:cubicBezTo>
                  <a:pt x="816602" y="127999"/>
                  <a:pt x="776439" y="133258"/>
                  <a:pt x="737144" y="142504"/>
                </a:cubicBezTo>
                <a:cubicBezTo>
                  <a:pt x="709092" y="149104"/>
                  <a:pt x="681819" y="158672"/>
                  <a:pt x="654017" y="166254"/>
                </a:cubicBezTo>
                <a:cubicBezTo>
                  <a:pt x="638271" y="170548"/>
                  <a:pt x="622209" y="173646"/>
                  <a:pt x="606516" y="178130"/>
                </a:cubicBezTo>
                <a:cubicBezTo>
                  <a:pt x="594480" y="181569"/>
                  <a:pt x="583087" y="187190"/>
                  <a:pt x="570890" y="190005"/>
                </a:cubicBezTo>
                <a:cubicBezTo>
                  <a:pt x="531555" y="199082"/>
                  <a:pt x="490433" y="200991"/>
                  <a:pt x="452136" y="213756"/>
                </a:cubicBezTo>
                <a:lnTo>
                  <a:pt x="380884" y="237506"/>
                </a:lnTo>
                <a:cubicBezTo>
                  <a:pt x="372967" y="249381"/>
                  <a:pt x="368098" y="263995"/>
                  <a:pt x="357134" y="273132"/>
                </a:cubicBezTo>
                <a:cubicBezTo>
                  <a:pt x="328461" y="297026"/>
                  <a:pt x="254044" y="312765"/>
                  <a:pt x="226505" y="320634"/>
                </a:cubicBezTo>
                <a:cubicBezTo>
                  <a:pt x="153094" y="369573"/>
                  <a:pt x="224706" y="315236"/>
                  <a:pt x="167129" y="380010"/>
                </a:cubicBezTo>
                <a:cubicBezTo>
                  <a:pt x="144814" y="405114"/>
                  <a:pt x="95877" y="451262"/>
                  <a:pt x="95877" y="451262"/>
                </a:cubicBezTo>
                <a:cubicBezTo>
                  <a:pt x="91918" y="467096"/>
                  <a:pt x="88691" y="483131"/>
                  <a:pt x="84001" y="498764"/>
                </a:cubicBezTo>
                <a:cubicBezTo>
                  <a:pt x="76807" y="522744"/>
                  <a:pt x="60251" y="570016"/>
                  <a:pt x="60251" y="570016"/>
                </a:cubicBezTo>
                <a:cubicBezTo>
                  <a:pt x="45254" y="565017"/>
                  <a:pt x="-7389" y="555569"/>
                  <a:pt x="874" y="522514"/>
                </a:cubicBezTo>
                <a:cubicBezTo>
                  <a:pt x="3910" y="510370"/>
                  <a:pt x="24625" y="514597"/>
                  <a:pt x="36500" y="510639"/>
                </a:cubicBezTo>
                <a:cubicBezTo>
                  <a:pt x="40458" y="522514"/>
                  <a:pt x="40555" y="536490"/>
                  <a:pt x="48375" y="546265"/>
                </a:cubicBezTo>
                <a:cubicBezTo>
                  <a:pt x="84591" y="591536"/>
                  <a:pt x="127895" y="563251"/>
                  <a:pt x="179004" y="558140"/>
                </a:cubicBezTo>
                <a:cubicBezTo>
                  <a:pt x="186882" y="557352"/>
                  <a:pt x="194838" y="558140"/>
                  <a:pt x="202755" y="55814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577964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69943</TotalTime>
  <Pages>8</Pages>
  <Words>316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Exercise 1</vt:lpstr>
      <vt:lpstr>Solution</vt:lpstr>
      <vt:lpstr>Common Mistakes: No Self In Class Methods</vt:lpstr>
      <vt:lpstr>Common Mistakes: No Reference</vt:lpstr>
      <vt:lpstr>Common Mistakes: No Self Parameter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1;</dc:title>
  <dc:subject>Introduction to Programming for Computer Science Majors</dc:subject>
  <dc:creator>James Tam</dc:creator>
  <cp:keywords>Exercise 1</cp:keywords>
  <cp:lastModifiedBy>James Tam</cp:lastModifiedBy>
  <cp:revision>4196</cp:revision>
  <cp:lastPrinted>2014-08-25T22:49:30Z</cp:lastPrinted>
  <dcterms:created xsi:type="dcterms:W3CDTF">1995-08-18T10:27:02Z</dcterms:created>
  <dcterms:modified xsi:type="dcterms:W3CDTF">2024-11-22T20:18:16Z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