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465" r:id="rId2"/>
    <p:sldId id="521" r:id="rId3"/>
    <p:sldId id="509" r:id="rId4"/>
    <p:sldId id="510" r:id="rId5"/>
    <p:sldId id="511" r:id="rId6"/>
    <p:sldId id="512" r:id="rId7"/>
    <p:sldId id="513" r:id="rId8"/>
    <p:sldId id="514" r:id="rId9"/>
    <p:sldId id="515" r:id="rId10"/>
    <p:sldId id="516" r:id="rId11"/>
    <p:sldId id="517" r:id="rId12"/>
    <p:sldId id="518" r:id="rId13"/>
    <p:sldId id="519" r:id="rId14"/>
    <p:sldId id="520" r:id="rId15"/>
    <p:sldId id="522" r:id="rId16"/>
    <p:sldId id="523" r:id="rId17"/>
    <p:sldId id="502" r:id="rId18"/>
    <p:sldId id="481" r:id="rId19"/>
    <p:sldId id="52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8" clrIdx="0">
    <p:extLst>
      <p:ext uri="{19B8F6BF-5375-455C-9EA6-DF929625EA0E}">
        <p15:presenceInfo xmlns:p15="http://schemas.microsoft.com/office/powerpoint/2012/main" userId="James T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CD5B5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61" autoAdjust="0"/>
    <p:restoredTop sz="89158" autoAdjust="0"/>
  </p:normalViewPr>
  <p:slideViewPr>
    <p:cSldViewPr>
      <p:cViewPr varScale="1">
        <p:scale>
          <a:sx n="87" d="100"/>
          <a:sy n="87" d="100"/>
        </p:scale>
        <p:origin x="90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4" d="100"/>
          <a:sy n="84" d="100"/>
        </p:scale>
        <p:origin x="1542" y="-4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D5ABCEED-7380-4148-84EA-26B881B78976}" type="datetimeFigureOut">
              <a:rPr lang="en-US" altLang="en-US"/>
              <a:pPr>
                <a:defRPr/>
              </a:pPr>
              <a:t>6/11/2024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Decomposition/functions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CAEAA0C-65DA-4DA6-9403-115FD08BDE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33483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FF3B6440-B735-4E86-9CAE-7AD6D51CC159}" type="datetimeFigureOut">
              <a:rPr lang="en-US" altLang="en-US"/>
              <a:pPr>
                <a:defRPr/>
              </a:pPr>
              <a:t>6/11/2024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5DDD8C-F390-4C1E-8889-7F014B60A19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4334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EF01837C-61B1-4FA4-9240-2804EEDCF6AF}" type="slidenum">
              <a:rPr lang="en-US" altLang="en-US" sz="1000" smtClean="0">
                <a:latin typeface="Times New Roman" pitchFamily="18" charset="0"/>
              </a:rPr>
              <a:pPr eaLnBrk="0" hangingPunct="0"/>
              <a:t>1</a:t>
            </a:fld>
            <a:endParaRPr lang="en-US" altLang="en-US" sz="1000" dirty="0" smtClean="0">
              <a:latin typeface="Times New Roman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2345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1</a:t>
            </a:r>
          </a:p>
          <a:p>
            <a:r>
              <a:rPr lang="en-US" altLang="en-US" smtClean="0"/>
              <a:t>2</a:t>
            </a:r>
          </a:p>
          <a:p>
            <a:r>
              <a:rPr lang="en-US" altLang="en-US" smtClean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332400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900" smtClean="0"/>
              <a:t>TO HELP Illustrate Non-tail: show a non-recursive example where fun1 calls fun2, fun2 must end before fun1 proceeds</a:t>
            </a:r>
          </a:p>
          <a:p>
            <a:endParaRPr lang="en-US" altLang="en-US" sz="900" smtClean="0"/>
          </a:p>
          <a:p>
            <a:r>
              <a:rPr lang="en-US" altLang="en-US" sz="900" smtClean="0"/>
              <a:t>5</a:t>
            </a:r>
          </a:p>
          <a:p>
            <a:r>
              <a:rPr lang="en-US" altLang="en-US" sz="900" smtClean="0"/>
              <a:t>4</a:t>
            </a:r>
          </a:p>
          <a:p>
            <a:r>
              <a:rPr lang="en-US" altLang="en-US" sz="900" smtClean="0"/>
              <a:t>3</a:t>
            </a:r>
          </a:p>
          <a:p>
            <a:r>
              <a:rPr lang="en-US" altLang="en-US" sz="900" smtClean="0"/>
              <a:t>2</a:t>
            </a:r>
          </a:p>
          <a:p>
            <a:r>
              <a:rPr lang="en-US" altLang="en-US" sz="900" smtClean="0"/>
              <a:t>1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82055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5DDD8C-F390-4C1E-8889-7F014B60A19F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190586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6"/>
          <p:cNvSpPr txBox="1">
            <a:spLocks noGrp="1"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>
                <a:latin typeface="Times New Roman" panose="02020603050405020304" pitchFamily="18" charset="0"/>
              </a:rPr>
              <a:t>Recursion in Pascal</a:t>
            </a:r>
          </a:p>
        </p:txBody>
      </p:sp>
      <p:sp>
        <p:nvSpPr>
          <p:cNvPr id="81923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67E082-CC13-40DD-A3E8-1A289570E815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16953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 txBox="1">
            <a:spLocks noGrp="1"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>
                <a:latin typeface="Times New Roman" panose="02020603050405020304" pitchFamily="18" charset="0"/>
              </a:rPr>
              <a:t>Recursion in Pascal</a:t>
            </a:r>
          </a:p>
        </p:txBody>
      </p:sp>
      <p:sp>
        <p:nvSpPr>
          <p:cNvPr id="6246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5B4F8A3-9FAF-4A65-A44D-DB0C49F9DB0E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24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98401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 txBox="1">
            <a:spLocks noGrp="1"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>
                <a:latin typeface="Times New Roman" panose="02020603050405020304" pitchFamily="18" charset="0"/>
              </a:rPr>
              <a:t>Recursion in Pascal</a:t>
            </a:r>
          </a:p>
        </p:txBody>
      </p:sp>
      <p:sp>
        <p:nvSpPr>
          <p:cNvPr id="63491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E44F884-E377-498C-BAAA-D31ED06865C1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34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82811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/>
          <p:cNvSpPr txBox="1">
            <a:spLocks noGrp="1"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>
                <a:latin typeface="Times New Roman" panose="02020603050405020304" pitchFamily="18" charset="0"/>
              </a:rPr>
              <a:t>Recursion in Pascal</a:t>
            </a:r>
          </a:p>
        </p:txBody>
      </p:sp>
      <p:sp>
        <p:nvSpPr>
          <p:cNvPr id="64515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2CCD288-939B-49B4-AAFE-3532EDD3F8F5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4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54223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/>
          <p:cNvSpPr txBox="1">
            <a:spLocks noGrp="1"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>
                <a:latin typeface="Times New Roman" panose="02020603050405020304" pitchFamily="18" charset="0"/>
              </a:rPr>
              <a:t>Recursion in Pascal</a:t>
            </a:r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37610AA-461A-47AD-A2CE-11578380558D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1005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"/>
          <p:cNvSpPr txBox="1">
            <a:spLocks noGrp="1"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>
                <a:latin typeface="Times New Roman" panose="02020603050405020304" pitchFamily="18" charset="0"/>
              </a:rPr>
              <a:t>Recursion in Pascal</a:t>
            </a:r>
          </a:p>
        </p:txBody>
      </p:sp>
      <p:sp>
        <p:nvSpPr>
          <p:cNvPr id="66563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89BF1CE-0BAD-4CF4-AAE9-16312568DECA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65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r>
              <a:rPr lang="en-US" altLang="en-US" smtClean="0"/>
              <a:t>e.g., sum of a series of numbers from 1 – n.</a:t>
            </a:r>
          </a:p>
          <a:p>
            <a:pPr defTabSz="896938" eaLnBrk="1" hangingPunct="1"/>
            <a:r>
              <a:rPr lang="en-US" altLang="en-US" smtClean="0"/>
              <a:t>Sum(4)  = 4 + 3 + 2 + 1 = 10</a:t>
            </a:r>
          </a:p>
          <a:p>
            <a:pPr defTabSz="896938" eaLnBrk="1" hangingPunct="1"/>
            <a:endParaRPr lang="en-US" altLang="en-US" smtClean="0"/>
          </a:p>
          <a:p>
            <a:pPr defTabSz="896938" eaLnBrk="1" hangingPunct="1"/>
            <a:r>
              <a:rPr lang="en-US" altLang="en-US" smtClean="0"/>
              <a:t>Recursively:</a:t>
            </a:r>
          </a:p>
          <a:p>
            <a:pPr defTabSz="896938" eaLnBrk="1" hangingPunct="1"/>
            <a:r>
              <a:rPr lang="en-US" altLang="en-US" smtClean="0"/>
              <a:t>Sum(4) = 4 + sum(3)</a:t>
            </a:r>
          </a:p>
          <a:p>
            <a:pPr defTabSz="896938" eaLnBrk="1" hangingPunct="1"/>
            <a:r>
              <a:rPr lang="en-US" altLang="en-US" smtClean="0"/>
              <a:t>Sum(3) = 3 + sum(2)</a:t>
            </a:r>
          </a:p>
          <a:p>
            <a:pPr defTabSz="896938" eaLnBrk="1" hangingPunct="1"/>
            <a:r>
              <a:rPr lang="en-US" altLang="en-US" smtClean="0"/>
              <a:t>Sum(2) = 2 + sum(1)</a:t>
            </a:r>
          </a:p>
          <a:p>
            <a:pPr defTabSz="896938" eaLnBrk="1" hangingPunct="1"/>
            <a:r>
              <a:rPr lang="en-US" altLang="en-US" smtClean="0"/>
              <a:t>Sum(1) = 1</a:t>
            </a:r>
          </a:p>
          <a:p>
            <a:pPr defTabSz="896938" eaLnBrk="1" hangingPunct="1"/>
            <a:endParaRPr lang="en-US" altLang="en-US" smtClean="0"/>
          </a:p>
          <a:p>
            <a:pPr defTabSz="896938" eaLnBrk="1" hangingPunct="1"/>
            <a:r>
              <a:rPr lang="en-US" altLang="en-US" smtClean="0"/>
              <a:t>General:</a:t>
            </a:r>
          </a:p>
          <a:p>
            <a:pPr defTabSz="896938" eaLnBrk="1" hangingPunct="1"/>
            <a:r>
              <a:rPr lang="en-US" altLang="en-US" smtClean="0"/>
              <a:t>Sum(n) = n + sum(n-1)</a:t>
            </a:r>
          </a:p>
          <a:p>
            <a:pPr defTabSz="896938"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01532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6"/>
          <p:cNvSpPr txBox="1">
            <a:spLocks noGrp="1"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>
                <a:latin typeface="Times New Roman" panose="02020603050405020304" pitchFamily="18" charset="0"/>
              </a:rPr>
              <a:t>Recursion in Pascal</a:t>
            </a:r>
          </a:p>
        </p:txBody>
      </p:sp>
      <p:sp>
        <p:nvSpPr>
          <p:cNvPr id="675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09280F8-3476-4422-9688-280F773D7461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75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>
              <a:buFontTx/>
              <a:buChar char="•"/>
            </a:pPr>
            <a:r>
              <a:rPr lang="en-US" altLang="en-US" smtClean="0"/>
              <a:t>Draw a memory map for each call to sum.</a:t>
            </a:r>
          </a:p>
        </p:txBody>
      </p:sp>
    </p:spTree>
    <p:extLst>
      <p:ext uri="{BB962C8B-B14F-4D97-AF65-F5344CB8AC3E}">
        <p14:creationId xmlns:p14="http://schemas.microsoft.com/office/powerpoint/2010/main" val="2206118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/>
          <p:cNvSpPr txBox="1">
            <a:spLocks noGrp="1"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>
                <a:latin typeface="Times New Roman" panose="02020603050405020304" pitchFamily="18" charset="0"/>
              </a:rPr>
              <a:t>Recursion in Pascal</a:t>
            </a:r>
          </a:p>
        </p:txBody>
      </p:sp>
      <p:sp>
        <p:nvSpPr>
          <p:cNvPr id="68611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BEE0B80-C798-4F21-908A-B3929C5353EC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86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r>
              <a:rPr lang="en-US" altLang="en-US" smtClean="0"/>
              <a:t>Show an example where information has to be reversed like a number conversion: display linked list in reverse order</a:t>
            </a:r>
          </a:p>
        </p:txBody>
      </p:sp>
    </p:spTree>
    <p:extLst>
      <p:ext uri="{BB962C8B-B14F-4D97-AF65-F5344CB8AC3E}">
        <p14:creationId xmlns:p14="http://schemas.microsoft.com/office/powerpoint/2010/main" val="37843619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6"/>
          <p:cNvSpPr txBox="1">
            <a:spLocks noGrp="1"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>
                <a:latin typeface="Times New Roman" panose="02020603050405020304" pitchFamily="18" charset="0"/>
              </a:rPr>
              <a:t>Recursion in Pascal</a:t>
            </a:r>
          </a:p>
        </p:txBody>
      </p:sp>
      <p:sp>
        <p:nvSpPr>
          <p:cNvPr id="69635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346CEB7-D477-451B-B467-22B215DF3898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96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defTabSz="896938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57943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93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CDBE8AE3-5059-4446-AEA2-611E5F9D44B1}" type="datetimeFigureOut">
              <a:rPr lang="en-US" altLang="en-US"/>
              <a:pPr>
                <a:defRPr/>
              </a:pPr>
              <a:t>6/11/2024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7EDA4D93-942C-41D4-9A0B-729A8FEB247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6842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C8A8370-B399-4FE5-A500-C5666209F498}" type="datetimeFigureOut">
              <a:rPr lang="en-US" altLang="en-US"/>
              <a:pPr>
                <a:defRPr/>
              </a:pPr>
              <a:t>6/11/2024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EE222FE-49C1-4801-9CC9-169EF7E7DC0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96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1200" dirty="0" smtClean="0">
                <a:ea typeface="+mn-ea"/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62037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21B290D-ADF0-4B72-B452-74F90BDDEE3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9847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C440ABE-13C6-4071-BF75-8DC5AC2B550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6986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A6FEC9D-1805-4C9A-BC82-C8A62FF4317A}" type="datetimeFigureOut">
              <a:rPr lang="en-US" altLang="en-US"/>
              <a:pPr>
                <a:defRPr/>
              </a:pPr>
              <a:t>6/11/2024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5524B16-E9E0-44FF-92F8-9EFB0667DAB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8469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DC498C3-BE7E-4EEA-A290-65BD0DFC9AE1}" type="datetimeFigureOut">
              <a:rPr lang="en-US" altLang="en-US"/>
              <a:pPr>
                <a:defRPr/>
              </a:pPr>
              <a:t>6/11/2024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63F399C1-190E-4904-AD6C-5EE2B07A43E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1448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D801BA8B-D695-4186-BE15-FEEF053D3737}" type="datetimeFigureOut">
              <a:rPr lang="en-US" altLang="en-US"/>
              <a:pPr>
                <a:defRPr/>
              </a:pPr>
              <a:t>6/11/2024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DB3DE14F-8DDF-4EC5-B5C9-5F8ADCEEF30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835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B7801757-C2B7-4B5F-B927-A98CBA5C6DA0}" type="datetimeFigureOut">
              <a:rPr lang="en-US" altLang="en-US"/>
              <a:pPr>
                <a:defRPr/>
              </a:pPr>
              <a:t>6/11/2024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B2C8B31C-123F-4967-A9D8-8CF8E80F927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99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4FE098D-D121-4E5C-8A33-436C1E052B77}" type="datetimeFigureOut">
              <a:rPr lang="en-US" altLang="en-US"/>
              <a:pPr>
                <a:defRPr/>
              </a:pPr>
              <a:t>6/11/2024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309731D-5C77-4DAE-ACBE-1AE3EA03AA3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664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76450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Recursion</a:t>
            </a:r>
            <a:endParaRPr lang="en-US" altLang="en-US" b="1" dirty="0" smtClean="0"/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en-CA" altLang="en-US" sz="1800" baseline="30000" dirty="0">
              <a:latin typeface="Arial" charset="0"/>
            </a:endParaRP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95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114300" indent="-114300"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800" dirty="0" smtClean="0"/>
              <a:t>A function calling itself directly or indirectly in a repetitive fashion.</a:t>
            </a:r>
            <a:endParaRPr lang="en-US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When To Consider Alternatives To Recursion</a:t>
            </a:r>
            <a:endParaRPr lang="en-CA" altLang="en-US" sz="3200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When a loop will solve the problem just as well</a:t>
            </a:r>
          </a:p>
          <a:p>
            <a:pPr eaLnBrk="1" hangingPunct="1"/>
            <a:r>
              <a:rPr lang="en-US" altLang="en-US" sz="2400" dirty="0" smtClean="0"/>
              <a:t>Types of recursion (for both types a </a:t>
            </a:r>
            <a:r>
              <a:rPr lang="en-US" altLang="en-US" sz="2400" dirty="0" smtClean="0">
                <a:latin typeface="Consolas" panose="020B0609020204030204" pitchFamily="49" charset="0"/>
              </a:rPr>
              <a:t>return</a:t>
            </a:r>
            <a:r>
              <a:rPr lang="en-US" altLang="en-US" sz="2400" dirty="0" smtClean="0"/>
              <a:t> statement is excepted)</a:t>
            </a:r>
          </a:p>
          <a:p>
            <a:pPr lvl="1" eaLnBrk="1" hangingPunct="1"/>
            <a:r>
              <a:rPr lang="en-US" altLang="en-US" sz="2000" b="1" dirty="0" smtClean="0"/>
              <a:t>Tail recursion</a:t>
            </a:r>
          </a:p>
          <a:p>
            <a:pPr lvl="2" eaLnBrk="1" hangingPunct="1"/>
            <a:r>
              <a:rPr lang="en-US" altLang="en-US" sz="1800" dirty="0" smtClean="0"/>
              <a:t>The last statement in the function is another recursive call to that function This form of recursion can easily be replaced with a loop.</a:t>
            </a:r>
          </a:p>
          <a:p>
            <a:pPr lvl="1" eaLnBrk="1" hangingPunct="1"/>
            <a:r>
              <a:rPr lang="en-US" altLang="en-US" sz="2000" b="1" dirty="0" smtClean="0"/>
              <a:t>Non-tail recursion</a:t>
            </a:r>
          </a:p>
          <a:p>
            <a:pPr lvl="2" eaLnBrk="1" hangingPunct="1"/>
            <a:r>
              <a:rPr lang="en-US" altLang="en-US" sz="1800" dirty="0" smtClean="0"/>
              <a:t>The last statement in the recursive function is not a recursive call</a:t>
            </a:r>
            <a:r>
              <a:rPr lang="en-US" altLang="en-US" sz="1800" dirty="0" smtClean="0"/>
              <a:t>.</a:t>
            </a:r>
          </a:p>
          <a:p>
            <a:pPr lvl="3" eaLnBrk="1" hangingPunct="1"/>
            <a:r>
              <a:rPr lang="en-US" altLang="en-US" sz="1400" dirty="0" smtClean="0"/>
              <a:t>Excludes t</a:t>
            </a:r>
            <a:endParaRPr lang="en-US" altLang="en-US" sz="1400" dirty="0" smtClean="0"/>
          </a:p>
          <a:p>
            <a:pPr lvl="2" eaLnBrk="1" hangingPunct="1"/>
            <a:r>
              <a:rPr lang="en-US" altLang="en-US" sz="1800" dirty="0" smtClean="0"/>
              <a:t>This form of recursion is very difficult (read: impossible) to replace with a loop.</a:t>
            </a:r>
          </a:p>
          <a:p>
            <a:pPr eaLnBrk="1" hangingPunct="1">
              <a:buFontTx/>
              <a:buNone/>
            </a:pPr>
            <a:endParaRPr lang="en-CA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59018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Example: Tail Recursion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Tail recursion: A recursive call is the last statement in the recursive function.</a:t>
            </a:r>
          </a:p>
          <a:p>
            <a:r>
              <a:rPr lang="en-US" altLang="en-US" sz="2400" dirty="0" smtClean="0"/>
              <a:t>Name of the online example: </a:t>
            </a:r>
            <a:r>
              <a:rPr lang="en-US" altLang="en-US" sz="2400" dirty="0" smtClean="0">
                <a:latin typeface="Consolas" panose="020B0609020204030204" pitchFamily="49" charset="0"/>
              </a:rPr>
              <a:t>3tail.py</a:t>
            </a:r>
          </a:p>
          <a:p>
            <a:pPr>
              <a:buFontTx/>
              <a:buNone/>
            </a:pPr>
            <a:endParaRPr lang="en-US" altLang="en-US" sz="1800" dirty="0" smtClean="0"/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tail(no):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</a:t>
            </a:r>
            <a:r>
              <a:rPr lang="en-US" altLang="en-US" sz="1800" dirty="0" smtClean="0">
                <a:latin typeface="Consolas" panose="020B0609020204030204" pitchFamily="49" charset="0"/>
              </a:rPr>
              <a:t>if(no </a:t>
            </a:r>
            <a:r>
              <a:rPr lang="en-US" altLang="en-US" sz="1800" dirty="0" smtClean="0">
                <a:latin typeface="Consolas" panose="020B0609020204030204" pitchFamily="49" charset="0"/>
              </a:rPr>
              <a:t>&lt;= 3):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</a:t>
            </a:r>
            <a:r>
              <a:rPr lang="en-US" altLang="en-US" sz="1800" dirty="0" smtClean="0">
                <a:latin typeface="Consolas" panose="020B0609020204030204" pitchFamily="49" charset="0"/>
              </a:rPr>
              <a:t>print (no</a:t>
            </a:r>
            <a:r>
              <a:rPr lang="en-US" altLang="en-US" sz="1800" dirty="0" smtClean="0">
                <a:latin typeface="Consolas" panose="020B0609020204030204" pitchFamily="49" charset="0"/>
              </a:rPr>
              <a:t>) 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tail(no+1)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return()</a:t>
            </a:r>
          </a:p>
          <a:p>
            <a:pPr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tail(1)</a:t>
            </a:r>
          </a:p>
        </p:txBody>
      </p:sp>
    </p:spTree>
    <p:extLst>
      <p:ext uri="{BB962C8B-B14F-4D97-AF65-F5344CB8AC3E}">
        <p14:creationId xmlns:p14="http://schemas.microsoft.com/office/powerpoint/2010/main" val="93304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Example: Non-Tail Recursion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Non-Tail recursion: A statement which is not a recursive call to the function comprises the last statement in the recursive function.</a:t>
            </a:r>
          </a:p>
          <a:p>
            <a:r>
              <a:rPr lang="en-US" altLang="en-US" sz="2400" b="1" dirty="0" smtClean="0"/>
              <a:t>Name of the online example</a:t>
            </a:r>
            <a:r>
              <a:rPr lang="en-US" altLang="en-US" sz="2400" dirty="0" smtClean="0"/>
              <a:t>: 4</a:t>
            </a:r>
            <a:r>
              <a:rPr lang="en-US" altLang="en-US" sz="2400" dirty="0" smtClean="0">
                <a:latin typeface="Consolas" panose="020B0609020204030204" pitchFamily="49" charset="0"/>
              </a:rPr>
              <a:t>nonTail.py</a:t>
            </a:r>
            <a:endParaRPr lang="en-US" altLang="en-US" sz="2400" dirty="0" smtClean="0"/>
          </a:p>
          <a:p>
            <a:endParaRPr lang="en-US" altLang="en-US" sz="1800" dirty="0" smtClean="0"/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</a:t>
            </a:r>
            <a:r>
              <a:rPr lang="en-US" altLang="en-US" sz="1800" dirty="0" err="1" smtClean="0">
                <a:latin typeface="Consolas" panose="020B0609020204030204" pitchFamily="49" charset="0"/>
              </a:rPr>
              <a:t>nonTail</a:t>
            </a:r>
            <a:r>
              <a:rPr lang="en-US" altLang="en-US" sz="1800" dirty="0" smtClean="0">
                <a:latin typeface="Consolas" panose="020B0609020204030204" pitchFamily="49" charset="0"/>
              </a:rPr>
              <a:t>(no):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</a:t>
            </a:r>
            <a:r>
              <a:rPr lang="en-US" altLang="en-US" sz="1800" dirty="0" smtClean="0">
                <a:latin typeface="Consolas" panose="020B0609020204030204" pitchFamily="49" charset="0"/>
              </a:rPr>
              <a:t>if (no </a:t>
            </a:r>
            <a:r>
              <a:rPr lang="en-US" altLang="en-US" sz="1800" dirty="0" smtClean="0">
                <a:latin typeface="Consolas" panose="020B0609020204030204" pitchFamily="49" charset="0"/>
              </a:rPr>
              <a:t>&lt; 3):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</a:t>
            </a:r>
            <a:r>
              <a:rPr lang="en-US" altLang="en-US" sz="1800" dirty="0" err="1" smtClean="0">
                <a:latin typeface="Consolas" panose="020B0609020204030204" pitchFamily="49" charset="0"/>
              </a:rPr>
              <a:t>nonTail</a:t>
            </a:r>
            <a:r>
              <a:rPr lang="en-US" altLang="en-US" sz="1800" dirty="0" smtClean="0">
                <a:latin typeface="Consolas" panose="020B0609020204030204" pitchFamily="49" charset="0"/>
              </a:rPr>
              <a:t>(no+1)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print(no)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return()</a:t>
            </a:r>
          </a:p>
          <a:p>
            <a:pPr>
              <a:buFontTx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err="1" smtClean="0">
                <a:latin typeface="Consolas" panose="020B0609020204030204" pitchFamily="49" charset="0"/>
              </a:rPr>
              <a:t>nonTail</a:t>
            </a:r>
            <a:r>
              <a:rPr lang="en-US" altLang="en-US" sz="1800" dirty="0" smtClean="0">
                <a:latin typeface="Consolas" panose="020B0609020204030204" pitchFamily="49" charset="0"/>
              </a:rPr>
              <a:t>(1)</a:t>
            </a:r>
          </a:p>
          <a:p>
            <a:endParaRPr lang="en-US" alt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88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Error Handling Example Using Recursion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Name of the online example</a:t>
            </a:r>
            <a:r>
              <a:rPr lang="en-US" altLang="en-US" dirty="0"/>
              <a:t>: </a:t>
            </a:r>
            <a:r>
              <a:rPr lang="en-US" altLang="en-US" dirty="0" smtClean="0">
                <a:latin typeface="Consolas" panose="020B0609020204030204" pitchFamily="49" charset="0"/>
              </a:rPr>
              <a:t>5errorHandling_Loop.py</a:t>
            </a:r>
          </a:p>
          <a:p>
            <a:pPr marL="0" indent="0">
              <a:buNone/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en-US" dirty="0" smtClean="0">
                <a:latin typeface="+mj-lt"/>
              </a:rPr>
              <a:t>Iterative/looping solution (month must be between 1 – 12)</a:t>
            </a:r>
            <a:endParaRPr lang="en-US" altLang="en-US" dirty="0">
              <a:latin typeface="+mj-lt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JAN = 1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DEC = 12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month = -1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while((month &lt; JAN) or (month &gt; DEC)):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month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(input("Enter birth month (%d-%d): " \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            %(JAN,DEC)))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print(month)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51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Error Handling Example Using </a:t>
            </a:r>
            <a:r>
              <a:rPr lang="en-CA" dirty="0" smtClean="0"/>
              <a:t>Recursion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sz="2400" b="1" dirty="0"/>
              <a:t>Name of the online example</a:t>
            </a:r>
            <a:r>
              <a:rPr lang="en-US" altLang="en-US" sz="2400" dirty="0"/>
              <a:t>: </a:t>
            </a:r>
            <a:r>
              <a:rPr lang="en-US" altLang="en-US" sz="2400" dirty="0" smtClean="0">
                <a:latin typeface="Consolas" panose="020B0609020204030204" pitchFamily="49" charset="0"/>
              </a:rPr>
              <a:t>6errorHandling_Recursive.py</a:t>
            </a:r>
            <a:endParaRPr lang="en-US" altLang="en-US" sz="2400" dirty="0" smtClean="0"/>
          </a:p>
          <a:p>
            <a:pPr lvl="1"/>
            <a:r>
              <a:rPr lang="en-US" altLang="en-US" sz="2400" dirty="0" smtClean="0"/>
              <a:t>Recursive </a:t>
            </a:r>
            <a:r>
              <a:rPr lang="en-US" altLang="en-US" sz="2400" dirty="0"/>
              <a:t>solution </a:t>
            </a:r>
            <a:r>
              <a:rPr lang="en-US" altLang="en-US" sz="2400" dirty="0" smtClean="0"/>
              <a:t>(day </a:t>
            </a:r>
            <a:r>
              <a:rPr lang="en-US" altLang="en-US" sz="2400" dirty="0"/>
              <a:t>must be between 1 – </a:t>
            </a:r>
            <a:r>
              <a:rPr lang="en-US" altLang="en-US" sz="2400" dirty="0" smtClean="0"/>
              <a:t>31</a:t>
            </a:r>
            <a:r>
              <a:rPr lang="en-US" altLang="en-US" sz="2400" dirty="0" smtClean="0"/>
              <a:t>)</a:t>
            </a:r>
          </a:p>
          <a:p>
            <a:pPr lvl="1"/>
            <a:endParaRPr lang="en-US" altLang="en-US" sz="2400" dirty="0"/>
          </a:p>
          <a:p>
            <a:pPr marL="51435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MIN = 1</a:t>
            </a:r>
          </a:p>
          <a:p>
            <a:pPr marL="51435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MAX = 31</a:t>
            </a:r>
          </a:p>
          <a:p>
            <a:pPr marL="514350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def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promptDay</a:t>
            </a:r>
            <a:r>
              <a:rPr lang="en-US" dirty="0">
                <a:latin typeface="Consolas" panose="020B0609020204030204" pitchFamily="49" charset="0"/>
              </a:rPr>
              <a:t>():</a:t>
            </a:r>
          </a:p>
          <a:p>
            <a:pPr marL="51435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day =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</a:rPr>
              <a:t>(input("Enter day of birth (%d-%d): " %(MIN,MAX)))</a:t>
            </a:r>
          </a:p>
          <a:p>
            <a:pPr marL="51435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if ((day &lt; MIN) or (day &gt; MAX)):</a:t>
            </a:r>
          </a:p>
          <a:p>
            <a:pPr marL="51435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day = </a:t>
            </a:r>
            <a:r>
              <a:rPr lang="en-US" dirty="0" err="1">
                <a:latin typeface="Consolas" panose="020B0609020204030204" pitchFamily="49" charset="0"/>
              </a:rPr>
              <a:t>promptDay</a:t>
            </a:r>
            <a:r>
              <a:rPr lang="en-US" dirty="0">
                <a:latin typeface="Consolas" panose="020B0609020204030204" pitchFamily="49" charset="0"/>
              </a:rPr>
              <a:t>()</a:t>
            </a:r>
          </a:p>
          <a:p>
            <a:pPr marL="51435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return(day)</a:t>
            </a:r>
          </a:p>
          <a:p>
            <a:pPr marL="514350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51435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day = </a:t>
            </a:r>
            <a:r>
              <a:rPr lang="en-US" dirty="0" err="1">
                <a:latin typeface="Consolas" panose="020B0609020204030204" pitchFamily="49" charset="0"/>
              </a:rPr>
              <a:t>promptDay</a:t>
            </a:r>
            <a:r>
              <a:rPr lang="en-US" dirty="0">
                <a:latin typeface="Consolas" panose="020B0609020204030204" pitchFamily="49" charset="0"/>
              </a:rPr>
              <a:t>()</a:t>
            </a:r>
          </a:p>
          <a:p>
            <a:pPr marL="514350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print(day)</a:t>
            </a:r>
            <a:endParaRPr lang="en-CA" sz="1800" dirty="0">
              <a:latin typeface="Consolas" panose="020B0609020204030204" pitchFamily="49" charset="0"/>
            </a:endParaRPr>
          </a:p>
          <a:p>
            <a:pPr lvl="1"/>
            <a:endParaRPr lang="en-US" altLang="en-US" sz="24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5754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Iteration Or Recursion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 of thumb for using iteration: if you can implement a solution using a loop then you should do so.</a:t>
            </a:r>
          </a:p>
          <a:p>
            <a:r>
              <a:rPr lang="en-US" dirty="0" smtClean="0"/>
              <a:t>When to employ a recursive solution: a loop cannot be employed.</a:t>
            </a:r>
          </a:p>
          <a:p>
            <a:pPr lvl="1"/>
            <a:r>
              <a:rPr lang="en-US" dirty="0" smtClean="0"/>
              <a:t>“Back tracking” is needed. </a:t>
            </a:r>
          </a:p>
          <a:p>
            <a:pPr lvl="1"/>
            <a:r>
              <a:rPr lang="en-US" dirty="0" smtClean="0"/>
              <a:t>Back tracking: When the repetition (whether via the iterations of a loop or a function calling itself over and over) ends the actual work of solving the problem occurs.</a:t>
            </a:r>
          </a:p>
          <a:p>
            <a:pPr lvl="1"/>
            <a:r>
              <a:rPr lang="en-US" dirty="0" smtClean="0"/>
              <a:t>Examples:</a:t>
            </a:r>
            <a:r>
              <a:rPr lang="en-CA" dirty="0" smtClean="0"/>
              <a:t> Traversing a maze, traversing a file system (folders/directories containing other folders).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464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Picked the wrong direction in the maze?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After repeatedly traversing the maze (going up, left, right, down) and you hit a dead end!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92D050"/>
                </a:solidFill>
              </a:rPr>
              <a:t>You </a:t>
            </a:r>
            <a:r>
              <a:rPr lang="en-US" dirty="0">
                <a:solidFill>
                  <a:srgbClr val="92D050"/>
                </a:solidFill>
              </a:rPr>
              <a:t>must “back track” (retrace your steps)</a:t>
            </a:r>
            <a:endParaRPr lang="en-CA" dirty="0">
              <a:solidFill>
                <a:srgbClr val="92D050"/>
              </a:solidFill>
            </a:endParaRP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Recursion: Traversing A </a:t>
            </a:r>
            <a:r>
              <a:rPr lang="en-US" dirty="0" smtClean="0"/>
              <a:t>Maze (Tutorial)</a:t>
            </a:r>
            <a:endParaRPr lang="en-CA" dirty="0"/>
          </a:p>
        </p:txBody>
      </p:sp>
      <p:pic>
        <p:nvPicPr>
          <p:cNvPr id="7" name="Picture 6" descr="C:\Users\TEMP.PC\AppData\Local\Microsoft\Windows\Temporary Internet Files\Content.IE5\LGQ31H4R\MC900099486[1].wm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55" t="21219" r="32286" b="37085"/>
          <a:stretch/>
        </p:blipFill>
        <p:spPr bwMode="auto">
          <a:xfrm>
            <a:off x="838200" y="2438401"/>
            <a:ext cx="2711301" cy="34289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reeform 11"/>
          <p:cNvSpPr/>
          <p:nvPr/>
        </p:nvSpPr>
        <p:spPr>
          <a:xfrm>
            <a:off x="2008682" y="3222885"/>
            <a:ext cx="1001610" cy="1064302"/>
          </a:xfrm>
          <a:custGeom>
            <a:avLst/>
            <a:gdLst>
              <a:gd name="connsiteX0" fmla="*/ 899410 w 1001610"/>
              <a:gd name="connsiteY0" fmla="*/ 1064302 h 1064302"/>
              <a:gd name="connsiteX1" fmla="*/ 944380 w 1001610"/>
              <a:gd name="connsiteY1" fmla="*/ 374754 h 1064302"/>
              <a:gd name="connsiteX2" fmla="*/ 944380 w 1001610"/>
              <a:gd name="connsiteY2" fmla="*/ 119922 h 1064302"/>
              <a:gd name="connsiteX3" fmla="*/ 899410 w 1001610"/>
              <a:gd name="connsiteY3" fmla="*/ 104931 h 1064302"/>
              <a:gd name="connsiteX4" fmla="*/ 869429 w 1001610"/>
              <a:gd name="connsiteY4" fmla="*/ 74951 h 1064302"/>
              <a:gd name="connsiteX5" fmla="*/ 809469 w 1001610"/>
              <a:gd name="connsiteY5" fmla="*/ 59961 h 1064302"/>
              <a:gd name="connsiteX6" fmla="*/ 764498 w 1001610"/>
              <a:gd name="connsiteY6" fmla="*/ 44971 h 1064302"/>
              <a:gd name="connsiteX7" fmla="*/ 659567 w 1001610"/>
              <a:gd name="connsiteY7" fmla="*/ 0 h 1064302"/>
              <a:gd name="connsiteX8" fmla="*/ 359764 w 1001610"/>
              <a:gd name="connsiteY8" fmla="*/ 29981 h 1064302"/>
              <a:gd name="connsiteX9" fmla="*/ 299803 w 1001610"/>
              <a:gd name="connsiteY9" fmla="*/ 44971 h 1064302"/>
              <a:gd name="connsiteX10" fmla="*/ 209862 w 1001610"/>
              <a:gd name="connsiteY10" fmla="*/ 59961 h 1064302"/>
              <a:gd name="connsiteX11" fmla="*/ 149902 w 1001610"/>
              <a:gd name="connsiteY11" fmla="*/ 89941 h 1064302"/>
              <a:gd name="connsiteX12" fmla="*/ 119921 w 1001610"/>
              <a:gd name="connsiteY12" fmla="*/ 119922 h 1064302"/>
              <a:gd name="connsiteX13" fmla="*/ 74951 w 1001610"/>
              <a:gd name="connsiteY13" fmla="*/ 149902 h 1064302"/>
              <a:gd name="connsiteX14" fmla="*/ 29980 w 1001610"/>
              <a:gd name="connsiteY14" fmla="*/ 284813 h 1064302"/>
              <a:gd name="connsiteX15" fmla="*/ 14990 w 1001610"/>
              <a:gd name="connsiteY15" fmla="*/ 329784 h 1064302"/>
              <a:gd name="connsiteX16" fmla="*/ 0 w 1001610"/>
              <a:gd name="connsiteY16" fmla="*/ 404735 h 1064302"/>
              <a:gd name="connsiteX17" fmla="*/ 44970 w 1001610"/>
              <a:gd name="connsiteY17" fmla="*/ 599607 h 1064302"/>
              <a:gd name="connsiteX18" fmla="*/ 59961 w 1001610"/>
              <a:gd name="connsiteY18" fmla="*/ 659567 h 1064302"/>
              <a:gd name="connsiteX19" fmla="*/ 89941 w 1001610"/>
              <a:gd name="connsiteY19" fmla="*/ 689548 h 1064302"/>
              <a:gd name="connsiteX20" fmla="*/ 239843 w 1001610"/>
              <a:gd name="connsiteY20" fmla="*/ 734518 h 1064302"/>
              <a:gd name="connsiteX21" fmla="*/ 344774 w 1001610"/>
              <a:gd name="connsiteY21" fmla="*/ 764499 h 1064302"/>
              <a:gd name="connsiteX22" fmla="*/ 434715 w 1001610"/>
              <a:gd name="connsiteY22" fmla="*/ 749508 h 1064302"/>
              <a:gd name="connsiteX23" fmla="*/ 449705 w 1001610"/>
              <a:gd name="connsiteY23" fmla="*/ 704538 h 1064302"/>
              <a:gd name="connsiteX24" fmla="*/ 434715 w 1001610"/>
              <a:gd name="connsiteY24" fmla="*/ 464695 h 1064302"/>
              <a:gd name="connsiteX25" fmla="*/ 359764 w 1001610"/>
              <a:gd name="connsiteY25" fmla="*/ 509666 h 1064302"/>
              <a:gd name="connsiteX26" fmla="*/ 389744 w 1001610"/>
              <a:gd name="connsiteY26" fmla="*/ 479685 h 1064302"/>
              <a:gd name="connsiteX27" fmla="*/ 434715 w 1001610"/>
              <a:gd name="connsiteY27" fmla="*/ 464695 h 1064302"/>
              <a:gd name="connsiteX28" fmla="*/ 539646 w 1001610"/>
              <a:gd name="connsiteY28" fmla="*/ 509666 h 1064302"/>
              <a:gd name="connsiteX29" fmla="*/ 539646 w 1001610"/>
              <a:gd name="connsiteY29" fmla="*/ 524656 h 1064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001610" h="1064302">
                <a:moveTo>
                  <a:pt x="899410" y="1064302"/>
                </a:moveTo>
                <a:cubicBezTo>
                  <a:pt x="914400" y="834453"/>
                  <a:pt x="925639" y="604328"/>
                  <a:pt x="944380" y="374754"/>
                </a:cubicBezTo>
                <a:cubicBezTo>
                  <a:pt x="957734" y="211165"/>
                  <a:pt x="1066193" y="576727"/>
                  <a:pt x="944380" y="119922"/>
                </a:cubicBezTo>
                <a:cubicBezTo>
                  <a:pt x="940309" y="104655"/>
                  <a:pt x="914400" y="109928"/>
                  <a:pt x="899410" y="104931"/>
                </a:cubicBezTo>
                <a:cubicBezTo>
                  <a:pt x="889416" y="94938"/>
                  <a:pt x="882070" y="81271"/>
                  <a:pt x="869429" y="74951"/>
                </a:cubicBezTo>
                <a:cubicBezTo>
                  <a:pt x="851002" y="65738"/>
                  <a:pt x="829278" y="65621"/>
                  <a:pt x="809469" y="59961"/>
                </a:cubicBezTo>
                <a:cubicBezTo>
                  <a:pt x="794276" y="55620"/>
                  <a:pt x="779022" y="51195"/>
                  <a:pt x="764498" y="44971"/>
                </a:cubicBezTo>
                <a:cubicBezTo>
                  <a:pt x="634834" y="-10600"/>
                  <a:pt x="765032" y="35154"/>
                  <a:pt x="659567" y="0"/>
                </a:cubicBezTo>
                <a:cubicBezTo>
                  <a:pt x="573662" y="7159"/>
                  <a:pt x="449589" y="15010"/>
                  <a:pt x="359764" y="29981"/>
                </a:cubicBezTo>
                <a:cubicBezTo>
                  <a:pt x="339442" y="33368"/>
                  <a:pt x="320005" y="40931"/>
                  <a:pt x="299803" y="44971"/>
                </a:cubicBezTo>
                <a:cubicBezTo>
                  <a:pt x="269999" y="50932"/>
                  <a:pt x="239842" y="54964"/>
                  <a:pt x="209862" y="59961"/>
                </a:cubicBezTo>
                <a:cubicBezTo>
                  <a:pt x="189875" y="69954"/>
                  <a:pt x="168495" y="77546"/>
                  <a:pt x="149902" y="89941"/>
                </a:cubicBezTo>
                <a:cubicBezTo>
                  <a:pt x="138143" y="97781"/>
                  <a:pt x="130957" y="111093"/>
                  <a:pt x="119921" y="119922"/>
                </a:cubicBezTo>
                <a:cubicBezTo>
                  <a:pt x="105853" y="131176"/>
                  <a:pt x="89941" y="139909"/>
                  <a:pt x="74951" y="149902"/>
                </a:cubicBezTo>
                <a:lnTo>
                  <a:pt x="29980" y="284813"/>
                </a:lnTo>
                <a:cubicBezTo>
                  <a:pt x="24983" y="299803"/>
                  <a:pt x="18089" y="314290"/>
                  <a:pt x="14990" y="329784"/>
                </a:cubicBezTo>
                <a:lnTo>
                  <a:pt x="0" y="404735"/>
                </a:lnTo>
                <a:cubicBezTo>
                  <a:pt x="34790" y="648265"/>
                  <a:pt x="-9895" y="380162"/>
                  <a:pt x="44970" y="599607"/>
                </a:cubicBezTo>
                <a:cubicBezTo>
                  <a:pt x="49967" y="619594"/>
                  <a:pt x="50747" y="641140"/>
                  <a:pt x="59961" y="659567"/>
                </a:cubicBezTo>
                <a:cubicBezTo>
                  <a:pt x="66282" y="672208"/>
                  <a:pt x="77300" y="683228"/>
                  <a:pt x="89941" y="689548"/>
                </a:cubicBezTo>
                <a:cubicBezTo>
                  <a:pt x="137437" y="713296"/>
                  <a:pt x="189636" y="720173"/>
                  <a:pt x="239843" y="734518"/>
                </a:cubicBezTo>
                <a:cubicBezTo>
                  <a:pt x="390420" y="777539"/>
                  <a:pt x="157271" y="717621"/>
                  <a:pt x="344774" y="764499"/>
                </a:cubicBezTo>
                <a:cubicBezTo>
                  <a:pt x="374754" y="759502"/>
                  <a:pt x="408326" y="764588"/>
                  <a:pt x="434715" y="749508"/>
                </a:cubicBezTo>
                <a:cubicBezTo>
                  <a:pt x="448434" y="741669"/>
                  <a:pt x="449705" y="720339"/>
                  <a:pt x="449705" y="704538"/>
                </a:cubicBezTo>
                <a:cubicBezTo>
                  <a:pt x="449705" y="624434"/>
                  <a:pt x="439712" y="544643"/>
                  <a:pt x="434715" y="464695"/>
                </a:cubicBezTo>
                <a:cubicBezTo>
                  <a:pt x="428373" y="471037"/>
                  <a:pt x="379223" y="529126"/>
                  <a:pt x="359764" y="509666"/>
                </a:cubicBezTo>
                <a:cubicBezTo>
                  <a:pt x="349771" y="499672"/>
                  <a:pt x="377625" y="486956"/>
                  <a:pt x="389744" y="479685"/>
                </a:cubicBezTo>
                <a:cubicBezTo>
                  <a:pt x="403293" y="471555"/>
                  <a:pt x="419725" y="469692"/>
                  <a:pt x="434715" y="464695"/>
                </a:cubicBezTo>
                <a:cubicBezTo>
                  <a:pt x="490247" y="475801"/>
                  <a:pt x="510110" y="465361"/>
                  <a:pt x="539646" y="509666"/>
                </a:cubicBezTo>
                <a:cubicBezTo>
                  <a:pt x="542418" y="513824"/>
                  <a:pt x="539646" y="519659"/>
                  <a:pt x="539646" y="524656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Freeform 12"/>
          <p:cNvSpPr/>
          <p:nvPr/>
        </p:nvSpPr>
        <p:spPr>
          <a:xfrm>
            <a:off x="1894345" y="3067850"/>
            <a:ext cx="1230283" cy="1374371"/>
          </a:xfrm>
          <a:custGeom>
            <a:avLst/>
            <a:gdLst>
              <a:gd name="connsiteX0" fmla="*/ 692727 w 1230283"/>
              <a:gd name="connsiteY0" fmla="*/ 626225 h 1374371"/>
              <a:gd name="connsiteX1" fmla="*/ 703811 w 1230283"/>
              <a:gd name="connsiteY1" fmla="*/ 698269 h 1374371"/>
              <a:gd name="connsiteX2" fmla="*/ 709352 w 1230283"/>
              <a:gd name="connsiteY2" fmla="*/ 814647 h 1374371"/>
              <a:gd name="connsiteX3" fmla="*/ 698269 w 1230283"/>
              <a:gd name="connsiteY3" fmla="*/ 897774 h 1374371"/>
              <a:gd name="connsiteX4" fmla="*/ 687185 w 1230283"/>
              <a:gd name="connsiteY4" fmla="*/ 931025 h 1374371"/>
              <a:gd name="connsiteX5" fmla="*/ 681643 w 1230283"/>
              <a:gd name="connsiteY5" fmla="*/ 947651 h 1374371"/>
              <a:gd name="connsiteX6" fmla="*/ 637309 w 1230283"/>
              <a:gd name="connsiteY6" fmla="*/ 958734 h 1374371"/>
              <a:gd name="connsiteX7" fmla="*/ 620683 w 1230283"/>
              <a:gd name="connsiteY7" fmla="*/ 964276 h 1374371"/>
              <a:gd name="connsiteX8" fmla="*/ 548640 w 1230283"/>
              <a:gd name="connsiteY8" fmla="*/ 969818 h 1374371"/>
              <a:gd name="connsiteX9" fmla="*/ 471054 w 1230283"/>
              <a:gd name="connsiteY9" fmla="*/ 980902 h 1374371"/>
              <a:gd name="connsiteX10" fmla="*/ 210589 w 1230283"/>
              <a:gd name="connsiteY10" fmla="*/ 975360 h 1374371"/>
              <a:gd name="connsiteX11" fmla="*/ 105294 w 1230283"/>
              <a:gd name="connsiteY11" fmla="*/ 969818 h 1374371"/>
              <a:gd name="connsiteX12" fmla="*/ 72043 w 1230283"/>
              <a:gd name="connsiteY12" fmla="*/ 947651 h 1374371"/>
              <a:gd name="connsiteX13" fmla="*/ 49876 w 1230283"/>
              <a:gd name="connsiteY13" fmla="*/ 914400 h 1374371"/>
              <a:gd name="connsiteX14" fmla="*/ 33251 w 1230283"/>
              <a:gd name="connsiteY14" fmla="*/ 881149 h 1374371"/>
              <a:gd name="connsiteX15" fmla="*/ 27709 w 1230283"/>
              <a:gd name="connsiteY15" fmla="*/ 858982 h 1374371"/>
              <a:gd name="connsiteX16" fmla="*/ 22167 w 1230283"/>
              <a:gd name="connsiteY16" fmla="*/ 842356 h 1374371"/>
              <a:gd name="connsiteX17" fmla="*/ 11083 w 1230283"/>
              <a:gd name="connsiteY17" fmla="*/ 798022 h 1374371"/>
              <a:gd name="connsiteX18" fmla="*/ 5541 w 1230283"/>
              <a:gd name="connsiteY18" fmla="*/ 459971 h 1374371"/>
              <a:gd name="connsiteX19" fmla="*/ 0 w 1230283"/>
              <a:gd name="connsiteY19" fmla="*/ 393469 h 1374371"/>
              <a:gd name="connsiteX20" fmla="*/ 5541 w 1230283"/>
              <a:gd name="connsiteY20" fmla="*/ 182880 h 1374371"/>
              <a:gd name="connsiteX21" fmla="*/ 11083 w 1230283"/>
              <a:gd name="connsiteY21" fmla="*/ 166254 h 1374371"/>
              <a:gd name="connsiteX22" fmla="*/ 66501 w 1230283"/>
              <a:gd name="connsiteY22" fmla="*/ 88669 h 1374371"/>
              <a:gd name="connsiteX23" fmla="*/ 88669 w 1230283"/>
              <a:gd name="connsiteY23" fmla="*/ 77585 h 1374371"/>
              <a:gd name="connsiteX24" fmla="*/ 99752 w 1230283"/>
              <a:gd name="connsiteY24" fmla="*/ 60960 h 1374371"/>
              <a:gd name="connsiteX25" fmla="*/ 133003 w 1230283"/>
              <a:gd name="connsiteY25" fmla="*/ 49876 h 1374371"/>
              <a:gd name="connsiteX26" fmla="*/ 199505 w 1230283"/>
              <a:gd name="connsiteY26" fmla="*/ 38793 h 1374371"/>
              <a:gd name="connsiteX27" fmla="*/ 227214 w 1230283"/>
              <a:gd name="connsiteY27" fmla="*/ 33251 h 1374371"/>
              <a:gd name="connsiteX28" fmla="*/ 243840 w 1230283"/>
              <a:gd name="connsiteY28" fmla="*/ 27709 h 1374371"/>
              <a:gd name="connsiteX29" fmla="*/ 321425 w 1230283"/>
              <a:gd name="connsiteY29" fmla="*/ 22167 h 1374371"/>
              <a:gd name="connsiteX30" fmla="*/ 376843 w 1230283"/>
              <a:gd name="connsiteY30" fmla="*/ 16625 h 1374371"/>
              <a:gd name="connsiteX31" fmla="*/ 526472 w 1230283"/>
              <a:gd name="connsiteY31" fmla="*/ 11084 h 1374371"/>
              <a:gd name="connsiteX32" fmla="*/ 626225 w 1230283"/>
              <a:gd name="connsiteY32" fmla="*/ 5542 h 1374371"/>
              <a:gd name="connsiteX33" fmla="*/ 676101 w 1230283"/>
              <a:gd name="connsiteY33" fmla="*/ 0 h 1374371"/>
              <a:gd name="connsiteX34" fmla="*/ 831272 w 1230283"/>
              <a:gd name="connsiteY34" fmla="*/ 11084 h 1374371"/>
              <a:gd name="connsiteX35" fmla="*/ 853440 w 1230283"/>
              <a:gd name="connsiteY35" fmla="*/ 16625 h 1374371"/>
              <a:gd name="connsiteX36" fmla="*/ 886691 w 1230283"/>
              <a:gd name="connsiteY36" fmla="*/ 27709 h 1374371"/>
              <a:gd name="connsiteX37" fmla="*/ 953192 w 1230283"/>
              <a:gd name="connsiteY37" fmla="*/ 33251 h 1374371"/>
              <a:gd name="connsiteX38" fmla="*/ 1058487 w 1230283"/>
              <a:gd name="connsiteY38" fmla="*/ 38793 h 1374371"/>
              <a:gd name="connsiteX39" fmla="*/ 1136072 w 1230283"/>
              <a:gd name="connsiteY39" fmla="*/ 44334 h 1374371"/>
              <a:gd name="connsiteX40" fmla="*/ 1152698 w 1230283"/>
              <a:gd name="connsiteY40" fmla="*/ 55418 h 1374371"/>
              <a:gd name="connsiteX41" fmla="*/ 1158240 w 1230283"/>
              <a:gd name="connsiteY41" fmla="*/ 77585 h 1374371"/>
              <a:gd name="connsiteX42" fmla="*/ 1169323 w 1230283"/>
              <a:gd name="connsiteY42" fmla="*/ 177338 h 1374371"/>
              <a:gd name="connsiteX43" fmla="*/ 1185949 w 1230283"/>
              <a:gd name="connsiteY43" fmla="*/ 421178 h 1374371"/>
              <a:gd name="connsiteX44" fmla="*/ 1191491 w 1230283"/>
              <a:gd name="connsiteY44" fmla="*/ 703811 h 1374371"/>
              <a:gd name="connsiteX45" fmla="*/ 1180407 w 1230283"/>
              <a:gd name="connsiteY45" fmla="*/ 975360 h 1374371"/>
              <a:gd name="connsiteX46" fmla="*/ 1174865 w 1230283"/>
              <a:gd name="connsiteY46" fmla="*/ 1025236 h 1374371"/>
              <a:gd name="connsiteX47" fmla="*/ 1169323 w 1230283"/>
              <a:gd name="connsiteY47" fmla="*/ 1257993 h 1374371"/>
              <a:gd name="connsiteX48" fmla="*/ 1163781 w 1230283"/>
              <a:gd name="connsiteY48" fmla="*/ 1280160 h 1374371"/>
              <a:gd name="connsiteX49" fmla="*/ 1158240 w 1230283"/>
              <a:gd name="connsiteY49" fmla="*/ 1324494 h 1374371"/>
              <a:gd name="connsiteX50" fmla="*/ 1152698 w 1230283"/>
              <a:gd name="connsiteY50" fmla="*/ 1357745 h 1374371"/>
              <a:gd name="connsiteX51" fmla="*/ 1136072 w 1230283"/>
              <a:gd name="connsiteY51" fmla="*/ 1346662 h 1374371"/>
              <a:gd name="connsiteX52" fmla="*/ 1113905 w 1230283"/>
              <a:gd name="connsiteY52" fmla="*/ 1313411 h 1374371"/>
              <a:gd name="connsiteX53" fmla="*/ 1108363 w 1230283"/>
              <a:gd name="connsiteY53" fmla="*/ 1296785 h 1374371"/>
              <a:gd name="connsiteX54" fmla="*/ 1119447 w 1230283"/>
              <a:gd name="connsiteY54" fmla="*/ 1335578 h 1374371"/>
              <a:gd name="connsiteX55" fmla="*/ 1124989 w 1230283"/>
              <a:gd name="connsiteY55" fmla="*/ 1357745 h 1374371"/>
              <a:gd name="connsiteX56" fmla="*/ 1141614 w 1230283"/>
              <a:gd name="connsiteY56" fmla="*/ 1363287 h 1374371"/>
              <a:gd name="connsiteX57" fmla="*/ 1158240 w 1230283"/>
              <a:gd name="connsiteY57" fmla="*/ 1374371 h 1374371"/>
              <a:gd name="connsiteX58" fmla="*/ 1197032 w 1230283"/>
              <a:gd name="connsiteY58" fmla="*/ 1357745 h 1374371"/>
              <a:gd name="connsiteX59" fmla="*/ 1219200 w 1230283"/>
              <a:gd name="connsiteY59" fmla="*/ 1352204 h 1374371"/>
              <a:gd name="connsiteX60" fmla="*/ 1230283 w 1230283"/>
              <a:gd name="connsiteY60" fmla="*/ 1346662 h 1374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1230283" h="1374371">
                <a:moveTo>
                  <a:pt x="692727" y="626225"/>
                </a:moveTo>
                <a:cubicBezTo>
                  <a:pt x="698286" y="654019"/>
                  <a:pt x="701692" y="667544"/>
                  <a:pt x="703811" y="698269"/>
                </a:cubicBezTo>
                <a:cubicBezTo>
                  <a:pt x="706483" y="737014"/>
                  <a:pt x="707505" y="775854"/>
                  <a:pt x="709352" y="814647"/>
                </a:cubicBezTo>
                <a:cubicBezTo>
                  <a:pt x="706683" y="841340"/>
                  <a:pt x="705519" y="871190"/>
                  <a:pt x="698269" y="897774"/>
                </a:cubicBezTo>
                <a:cubicBezTo>
                  <a:pt x="695195" y="909046"/>
                  <a:pt x="690880" y="919941"/>
                  <a:pt x="687185" y="931025"/>
                </a:cubicBezTo>
                <a:cubicBezTo>
                  <a:pt x="685338" y="936567"/>
                  <a:pt x="687310" y="946234"/>
                  <a:pt x="681643" y="947651"/>
                </a:cubicBezTo>
                <a:cubicBezTo>
                  <a:pt x="666865" y="951345"/>
                  <a:pt x="651760" y="953917"/>
                  <a:pt x="637309" y="958734"/>
                </a:cubicBezTo>
                <a:cubicBezTo>
                  <a:pt x="631767" y="960581"/>
                  <a:pt x="626480" y="963551"/>
                  <a:pt x="620683" y="964276"/>
                </a:cubicBezTo>
                <a:cubicBezTo>
                  <a:pt x="596784" y="967264"/>
                  <a:pt x="572617" y="967534"/>
                  <a:pt x="548640" y="969818"/>
                </a:cubicBezTo>
                <a:cubicBezTo>
                  <a:pt x="516273" y="972901"/>
                  <a:pt x="501554" y="975818"/>
                  <a:pt x="471054" y="980902"/>
                </a:cubicBezTo>
                <a:lnTo>
                  <a:pt x="210589" y="975360"/>
                </a:lnTo>
                <a:cubicBezTo>
                  <a:pt x="175458" y="974295"/>
                  <a:pt x="139758" y="976711"/>
                  <a:pt x="105294" y="969818"/>
                </a:cubicBezTo>
                <a:cubicBezTo>
                  <a:pt x="92232" y="967206"/>
                  <a:pt x="72043" y="947651"/>
                  <a:pt x="72043" y="947651"/>
                </a:cubicBezTo>
                <a:cubicBezTo>
                  <a:pt x="64654" y="936567"/>
                  <a:pt x="54088" y="927037"/>
                  <a:pt x="49876" y="914400"/>
                </a:cubicBezTo>
                <a:cubicBezTo>
                  <a:pt x="42228" y="891456"/>
                  <a:pt x="47574" y="902635"/>
                  <a:pt x="33251" y="881149"/>
                </a:cubicBezTo>
                <a:cubicBezTo>
                  <a:pt x="31404" y="873760"/>
                  <a:pt x="29801" y="866305"/>
                  <a:pt x="27709" y="858982"/>
                </a:cubicBezTo>
                <a:cubicBezTo>
                  <a:pt x="26104" y="853365"/>
                  <a:pt x="23704" y="847992"/>
                  <a:pt x="22167" y="842356"/>
                </a:cubicBezTo>
                <a:cubicBezTo>
                  <a:pt x="18159" y="827660"/>
                  <a:pt x="11083" y="798022"/>
                  <a:pt x="11083" y="798022"/>
                </a:cubicBezTo>
                <a:cubicBezTo>
                  <a:pt x="9236" y="685338"/>
                  <a:pt x="8627" y="572628"/>
                  <a:pt x="5541" y="459971"/>
                </a:cubicBezTo>
                <a:cubicBezTo>
                  <a:pt x="4932" y="437735"/>
                  <a:pt x="0" y="415713"/>
                  <a:pt x="0" y="393469"/>
                </a:cubicBezTo>
                <a:cubicBezTo>
                  <a:pt x="0" y="323248"/>
                  <a:pt x="2120" y="253017"/>
                  <a:pt x="5541" y="182880"/>
                </a:cubicBezTo>
                <a:cubicBezTo>
                  <a:pt x="5826" y="177045"/>
                  <a:pt x="8666" y="171572"/>
                  <a:pt x="11083" y="166254"/>
                </a:cubicBezTo>
                <a:cubicBezTo>
                  <a:pt x="22896" y="140266"/>
                  <a:pt x="38042" y="102899"/>
                  <a:pt x="66501" y="88669"/>
                </a:cubicBezTo>
                <a:lnTo>
                  <a:pt x="88669" y="77585"/>
                </a:lnTo>
                <a:cubicBezTo>
                  <a:pt x="92363" y="72043"/>
                  <a:pt x="94104" y="64490"/>
                  <a:pt x="99752" y="60960"/>
                </a:cubicBezTo>
                <a:cubicBezTo>
                  <a:pt x="109659" y="54768"/>
                  <a:pt x="121669" y="52710"/>
                  <a:pt x="133003" y="49876"/>
                </a:cubicBezTo>
                <a:cubicBezTo>
                  <a:pt x="177583" y="38731"/>
                  <a:pt x="132042" y="49171"/>
                  <a:pt x="199505" y="38793"/>
                </a:cubicBezTo>
                <a:cubicBezTo>
                  <a:pt x="208815" y="37361"/>
                  <a:pt x="218076" y="35536"/>
                  <a:pt x="227214" y="33251"/>
                </a:cubicBezTo>
                <a:cubicBezTo>
                  <a:pt x="232881" y="31834"/>
                  <a:pt x="238038" y="28392"/>
                  <a:pt x="243840" y="27709"/>
                </a:cubicBezTo>
                <a:cubicBezTo>
                  <a:pt x="269590" y="24679"/>
                  <a:pt x="295587" y="24320"/>
                  <a:pt x="321425" y="22167"/>
                </a:cubicBezTo>
                <a:cubicBezTo>
                  <a:pt x="339926" y="20625"/>
                  <a:pt x="358305" y="17627"/>
                  <a:pt x="376843" y="16625"/>
                </a:cubicBezTo>
                <a:cubicBezTo>
                  <a:pt x="426681" y="13931"/>
                  <a:pt x="476611" y="13300"/>
                  <a:pt x="526472" y="11084"/>
                </a:cubicBezTo>
                <a:cubicBezTo>
                  <a:pt x="559741" y="9605"/>
                  <a:pt x="592974" y="7389"/>
                  <a:pt x="626225" y="5542"/>
                </a:cubicBezTo>
                <a:cubicBezTo>
                  <a:pt x="642850" y="3695"/>
                  <a:pt x="659373" y="0"/>
                  <a:pt x="676101" y="0"/>
                </a:cubicBezTo>
                <a:cubicBezTo>
                  <a:pt x="690391" y="0"/>
                  <a:pt x="812085" y="9608"/>
                  <a:pt x="831272" y="11084"/>
                </a:cubicBezTo>
                <a:cubicBezTo>
                  <a:pt x="838661" y="12931"/>
                  <a:pt x="846145" y="14436"/>
                  <a:pt x="853440" y="16625"/>
                </a:cubicBezTo>
                <a:cubicBezTo>
                  <a:pt x="864631" y="19982"/>
                  <a:pt x="875048" y="26739"/>
                  <a:pt x="886691" y="27709"/>
                </a:cubicBezTo>
                <a:lnTo>
                  <a:pt x="953192" y="33251"/>
                </a:lnTo>
                <a:cubicBezTo>
                  <a:pt x="988266" y="35514"/>
                  <a:pt x="1023404" y="36667"/>
                  <a:pt x="1058487" y="38793"/>
                </a:cubicBezTo>
                <a:cubicBezTo>
                  <a:pt x="1084367" y="40361"/>
                  <a:pt x="1110210" y="42487"/>
                  <a:pt x="1136072" y="44334"/>
                </a:cubicBezTo>
                <a:cubicBezTo>
                  <a:pt x="1141614" y="48029"/>
                  <a:pt x="1149003" y="49876"/>
                  <a:pt x="1152698" y="55418"/>
                </a:cubicBezTo>
                <a:cubicBezTo>
                  <a:pt x="1156923" y="61755"/>
                  <a:pt x="1157350" y="70021"/>
                  <a:pt x="1158240" y="77585"/>
                </a:cubicBezTo>
                <a:cubicBezTo>
                  <a:pt x="1172557" y="199289"/>
                  <a:pt x="1155908" y="110263"/>
                  <a:pt x="1169323" y="177338"/>
                </a:cubicBezTo>
                <a:cubicBezTo>
                  <a:pt x="1182731" y="358339"/>
                  <a:pt x="1177470" y="277040"/>
                  <a:pt x="1185949" y="421178"/>
                </a:cubicBezTo>
                <a:cubicBezTo>
                  <a:pt x="1187796" y="515389"/>
                  <a:pt x="1191491" y="609582"/>
                  <a:pt x="1191491" y="703811"/>
                </a:cubicBezTo>
                <a:cubicBezTo>
                  <a:pt x="1191491" y="800273"/>
                  <a:pt x="1188803" y="883007"/>
                  <a:pt x="1180407" y="975360"/>
                </a:cubicBezTo>
                <a:cubicBezTo>
                  <a:pt x="1178893" y="992019"/>
                  <a:pt x="1176712" y="1008611"/>
                  <a:pt x="1174865" y="1025236"/>
                </a:cubicBezTo>
                <a:cubicBezTo>
                  <a:pt x="1173018" y="1102822"/>
                  <a:pt x="1172694" y="1180459"/>
                  <a:pt x="1169323" y="1257993"/>
                </a:cubicBezTo>
                <a:cubicBezTo>
                  <a:pt x="1168992" y="1265602"/>
                  <a:pt x="1165033" y="1272647"/>
                  <a:pt x="1163781" y="1280160"/>
                </a:cubicBezTo>
                <a:cubicBezTo>
                  <a:pt x="1161333" y="1294850"/>
                  <a:pt x="1160346" y="1309751"/>
                  <a:pt x="1158240" y="1324494"/>
                </a:cubicBezTo>
                <a:cubicBezTo>
                  <a:pt x="1156651" y="1335618"/>
                  <a:pt x="1154545" y="1346661"/>
                  <a:pt x="1152698" y="1357745"/>
                </a:cubicBezTo>
                <a:cubicBezTo>
                  <a:pt x="1147156" y="1354051"/>
                  <a:pt x="1140458" y="1351674"/>
                  <a:pt x="1136072" y="1346662"/>
                </a:cubicBezTo>
                <a:cubicBezTo>
                  <a:pt x="1127300" y="1336637"/>
                  <a:pt x="1113905" y="1313411"/>
                  <a:pt x="1113905" y="1313411"/>
                </a:cubicBezTo>
                <a:cubicBezTo>
                  <a:pt x="1112058" y="1307869"/>
                  <a:pt x="1108363" y="1290943"/>
                  <a:pt x="1108363" y="1296785"/>
                </a:cubicBezTo>
                <a:cubicBezTo>
                  <a:pt x="1108363" y="1305449"/>
                  <a:pt x="1116833" y="1326430"/>
                  <a:pt x="1119447" y="1335578"/>
                </a:cubicBezTo>
                <a:cubicBezTo>
                  <a:pt x="1121539" y="1342901"/>
                  <a:pt x="1120231" y="1351798"/>
                  <a:pt x="1124989" y="1357745"/>
                </a:cubicBezTo>
                <a:cubicBezTo>
                  <a:pt x="1128638" y="1362306"/>
                  <a:pt x="1136389" y="1360675"/>
                  <a:pt x="1141614" y="1363287"/>
                </a:cubicBezTo>
                <a:cubicBezTo>
                  <a:pt x="1147571" y="1366266"/>
                  <a:pt x="1152698" y="1370676"/>
                  <a:pt x="1158240" y="1374371"/>
                </a:cubicBezTo>
                <a:cubicBezTo>
                  <a:pt x="1221893" y="1358457"/>
                  <a:pt x="1143442" y="1380711"/>
                  <a:pt x="1197032" y="1357745"/>
                </a:cubicBezTo>
                <a:cubicBezTo>
                  <a:pt x="1204033" y="1354745"/>
                  <a:pt x="1211974" y="1354612"/>
                  <a:pt x="1219200" y="1352204"/>
                </a:cubicBezTo>
                <a:cubicBezTo>
                  <a:pt x="1223119" y="1350898"/>
                  <a:pt x="1226589" y="1348509"/>
                  <a:pt x="1230283" y="1346662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19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Applying Recursion: Traversing A Directory/Folder Structure (Chart: James Tam)</a:t>
            </a:r>
            <a:endParaRPr lang="en-CA" sz="2800" dirty="0"/>
          </a:p>
        </p:txBody>
      </p:sp>
      <p:grpSp>
        <p:nvGrpSpPr>
          <p:cNvPr id="5" name="Group 4"/>
          <p:cNvGrpSpPr/>
          <p:nvPr/>
        </p:nvGrpSpPr>
        <p:grpSpPr>
          <a:xfrm>
            <a:off x="2758191" y="3640111"/>
            <a:ext cx="1066800" cy="533400"/>
            <a:chOff x="1600200" y="2438400"/>
            <a:chExt cx="1066800" cy="533400"/>
          </a:xfrm>
        </p:grpSpPr>
        <p:sp>
          <p:nvSpPr>
            <p:cNvPr id="3" name="Rectangle 2"/>
            <p:cNvSpPr/>
            <p:nvPr/>
          </p:nvSpPr>
          <p:spPr>
            <a:xfrm>
              <a:off x="1600200" y="2590800"/>
              <a:ext cx="1066800" cy="3810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Folder</a:t>
              </a:r>
              <a:endParaRPr lang="en-CA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600200" y="2438400"/>
              <a:ext cx="304800" cy="1524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3829987" y="2702511"/>
            <a:ext cx="1143000" cy="7620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Storage drive</a:t>
            </a:r>
            <a:endParaRPr lang="en-CA" dirty="0" smtClean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177291" y="3444279"/>
            <a:ext cx="942819" cy="33355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482091" y="3351994"/>
            <a:ext cx="304800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dirty="0" smtClean="0">
                <a:latin typeface="Consolas" panose="020B0609020204030204" pitchFamily="49" charset="0"/>
              </a:rPr>
              <a:t>1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728272" y="5895950"/>
            <a:ext cx="869431" cy="866960"/>
            <a:chOff x="-685800" y="7312395"/>
            <a:chExt cx="963038" cy="1039443"/>
          </a:xfrm>
        </p:grpSpPr>
        <p:sp>
          <p:nvSpPr>
            <p:cNvPr id="10" name="Rectangle 9"/>
            <p:cNvSpPr/>
            <p:nvPr/>
          </p:nvSpPr>
          <p:spPr>
            <a:xfrm>
              <a:off x="-685800" y="7315200"/>
              <a:ext cx="963038" cy="103663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File</a:t>
              </a:r>
              <a:endParaRPr lang="en-CA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1" name="Isosceles Triangle 10"/>
            <p:cNvSpPr/>
            <p:nvPr/>
          </p:nvSpPr>
          <p:spPr>
            <a:xfrm flipV="1">
              <a:off x="-416208" y="7312395"/>
              <a:ext cx="423854" cy="198438"/>
            </a:xfrm>
            <a:prstGeom prst="triangle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535242" y="4859311"/>
            <a:ext cx="1066800" cy="533400"/>
            <a:chOff x="1600200" y="2438400"/>
            <a:chExt cx="1066800" cy="533400"/>
          </a:xfrm>
        </p:grpSpPr>
        <p:sp>
          <p:nvSpPr>
            <p:cNvPr id="13" name="Rectangle 12"/>
            <p:cNvSpPr/>
            <p:nvPr/>
          </p:nvSpPr>
          <p:spPr>
            <a:xfrm>
              <a:off x="1600200" y="2590800"/>
              <a:ext cx="1066800" cy="3810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Folder</a:t>
              </a:r>
              <a:endParaRPr lang="en-CA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600200" y="2438400"/>
              <a:ext cx="304800" cy="1524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15" name="Straight Arrow Connector 14"/>
          <p:cNvCxnSpPr/>
          <p:nvPr/>
        </p:nvCxnSpPr>
        <p:spPr>
          <a:xfrm flipH="1">
            <a:off x="2179821" y="4173511"/>
            <a:ext cx="883170" cy="838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402801" y="4277257"/>
            <a:ext cx="304800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dirty="0" smtClean="0">
                <a:latin typeface="Consolas" panose="020B0609020204030204" pitchFamily="49" charset="0"/>
              </a:rPr>
              <a:t>2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cxnSp>
        <p:nvCxnSpPr>
          <p:cNvPr id="18" name="Straight Arrow Connector 17"/>
          <p:cNvCxnSpPr>
            <a:stCxn id="6" idx="2"/>
          </p:cNvCxnSpPr>
          <p:nvPr/>
        </p:nvCxnSpPr>
        <p:spPr>
          <a:xfrm>
            <a:off x="4401487" y="3464511"/>
            <a:ext cx="2420692" cy="497889"/>
          </a:xfrm>
          <a:prstGeom prst="straightConnector1">
            <a:avLst/>
          </a:prstGeom>
          <a:ln w="25400">
            <a:solidFill>
              <a:srgbClr val="33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3" idx="2"/>
          </p:cNvCxnSpPr>
          <p:nvPr/>
        </p:nvCxnSpPr>
        <p:spPr>
          <a:xfrm flipH="1">
            <a:off x="1306642" y="5392711"/>
            <a:ext cx="762000" cy="4873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1877517" y="5897352"/>
            <a:ext cx="869431" cy="866960"/>
            <a:chOff x="-685800" y="7312395"/>
            <a:chExt cx="963038" cy="1039443"/>
          </a:xfrm>
        </p:grpSpPr>
        <p:sp>
          <p:nvSpPr>
            <p:cNvPr id="25" name="Rectangle 24"/>
            <p:cNvSpPr/>
            <p:nvPr/>
          </p:nvSpPr>
          <p:spPr>
            <a:xfrm>
              <a:off x="-685800" y="7315200"/>
              <a:ext cx="963038" cy="103663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File</a:t>
              </a:r>
              <a:endParaRPr lang="en-CA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26" name="Isosceles Triangle 25"/>
            <p:cNvSpPr/>
            <p:nvPr/>
          </p:nvSpPr>
          <p:spPr>
            <a:xfrm flipV="1">
              <a:off x="-416208" y="7312395"/>
              <a:ext cx="423854" cy="198438"/>
            </a:xfrm>
            <a:prstGeom prst="triangle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27" name="Straight Connector 26"/>
          <p:cNvCxnSpPr>
            <a:stCxn id="13" idx="2"/>
            <a:endCxn id="26" idx="3"/>
          </p:cNvCxnSpPr>
          <p:nvPr/>
        </p:nvCxnSpPr>
        <p:spPr>
          <a:xfrm>
            <a:off x="2068642" y="5392711"/>
            <a:ext cx="243591" cy="50464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698131" y="4999492"/>
            <a:ext cx="2913702" cy="8168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dirty="0" smtClean="0">
                <a:latin typeface="Consolas" panose="020B0609020204030204" pitchFamily="49" charset="0"/>
              </a:rPr>
              <a:t>No more folders: Stop function calls and return to previous time function was called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62928" y="1261493"/>
            <a:ext cx="4195372" cy="239530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mic Sans MS" panose="030F0702030302020204" pitchFamily="66" charset="0"/>
              </a:rPr>
              <a:t>Pseudo code</a:t>
            </a:r>
          </a:p>
          <a:p>
            <a:r>
              <a:rPr lang="en-US" dirty="0" smtClean="0">
                <a:latin typeface="Comic Sans MS" panose="030F0702030302020204" pitchFamily="66" charset="0"/>
              </a:rPr>
              <a:t>traverse(folder reference)</a:t>
            </a:r>
          </a:p>
          <a:p>
            <a:r>
              <a:rPr lang="en-US" dirty="0" smtClean="0">
                <a:latin typeface="Comic Sans MS" panose="030F0702030302020204" pitchFamily="66" charset="0"/>
              </a:rPr>
              <a:t>    If (reference leads a folder)</a:t>
            </a:r>
          </a:p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traverse(go to left folder)</a:t>
            </a:r>
          </a:p>
          <a:p>
            <a:r>
              <a:rPr lang="en-US" dirty="0">
                <a:solidFill>
                  <a:srgbClr val="3366FF"/>
                </a:solidFill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rgbClr val="3366FF"/>
                </a:solidFill>
                <a:latin typeface="Comic Sans MS" panose="030F0702030302020204" pitchFamily="66" charset="0"/>
              </a:rPr>
              <a:t>       traverse(go to the right folder)</a:t>
            </a:r>
          </a:p>
          <a:p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end if</a:t>
            </a:r>
          </a:p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return()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5586334" y="4945061"/>
            <a:ext cx="1066800" cy="533400"/>
            <a:chOff x="1600200" y="2438400"/>
            <a:chExt cx="1066800" cy="533400"/>
          </a:xfrm>
        </p:grpSpPr>
        <p:sp>
          <p:nvSpPr>
            <p:cNvPr id="34" name="Rectangle 33"/>
            <p:cNvSpPr/>
            <p:nvPr/>
          </p:nvSpPr>
          <p:spPr>
            <a:xfrm>
              <a:off x="1600200" y="2590800"/>
              <a:ext cx="1066800" cy="3810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Folder</a:t>
              </a:r>
              <a:endParaRPr lang="en-CA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600200" y="2438400"/>
              <a:ext cx="304800" cy="1524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36" name="Straight Arrow Connector 35"/>
          <p:cNvCxnSpPr>
            <a:stCxn id="3" idx="2"/>
          </p:cNvCxnSpPr>
          <p:nvPr/>
        </p:nvCxnSpPr>
        <p:spPr>
          <a:xfrm>
            <a:off x="3291591" y="4173511"/>
            <a:ext cx="2294743" cy="96418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146201" y="6484343"/>
            <a:ext cx="304800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dirty="0" smtClean="0">
                <a:latin typeface="Consolas" panose="020B0609020204030204" pitchFamily="49" charset="0"/>
              </a:rPr>
              <a:t>3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4889700" y="5981700"/>
            <a:ext cx="869431" cy="866960"/>
            <a:chOff x="-685800" y="7312395"/>
            <a:chExt cx="963038" cy="1039443"/>
          </a:xfrm>
        </p:grpSpPr>
        <p:sp>
          <p:nvSpPr>
            <p:cNvPr id="41" name="Rectangle 40"/>
            <p:cNvSpPr/>
            <p:nvPr/>
          </p:nvSpPr>
          <p:spPr>
            <a:xfrm>
              <a:off x="-685800" y="7315200"/>
              <a:ext cx="963038" cy="103663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File</a:t>
              </a:r>
              <a:endParaRPr lang="en-CA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42" name="Isosceles Triangle 41"/>
            <p:cNvSpPr/>
            <p:nvPr/>
          </p:nvSpPr>
          <p:spPr>
            <a:xfrm flipV="1">
              <a:off x="-416208" y="7312395"/>
              <a:ext cx="423854" cy="198438"/>
            </a:xfrm>
            <a:prstGeom prst="triangle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43" name="Straight Connector 42"/>
          <p:cNvCxnSpPr/>
          <p:nvPr/>
        </p:nvCxnSpPr>
        <p:spPr>
          <a:xfrm flipH="1">
            <a:off x="5468070" y="5478461"/>
            <a:ext cx="762000" cy="4873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6038945" y="5983102"/>
            <a:ext cx="869431" cy="866960"/>
            <a:chOff x="-685800" y="7312395"/>
            <a:chExt cx="963038" cy="1039443"/>
          </a:xfrm>
        </p:grpSpPr>
        <p:sp>
          <p:nvSpPr>
            <p:cNvPr id="45" name="Rectangle 44"/>
            <p:cNvSpPr/>
            <p:nvPr/>
          </p:nvSpPr>
          <p:spPr>
            <a:xfrm>
              <a:off x="-685800" y="7315200"/>
              <a:ext cx="963038" cy="103663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File</a:t>
              </a:r>
              <a:endParaRPr lang="en-CA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46" name="Isosceles Triangle 45"/>
            <p:cNvSpPr/>
            <p:nvPr/>
          </p:nvSpPr>
          <p:spPr>
            <a:xfrm flipV="1">
              <a:off x="-416208" y="7312395"/>
              <a:ext cx="423854" cy="198438"/>
            </a:xfrm>
            <a:prstGeom prst="triangle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47" name="Straight Connector 46"/>
          <p:cNvCxnSpPr>
            <a:endCxn id="46" idx="3"/>
          </p:cNvCxnSpPr>
          <p:nvPr/>
        </p:nvCxnSpPr>
        <p:spPr>
          <a:xfrm>
            <a:off x="6230070" y="5478461"/>
            <a:ext cx="243591" cy="50464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3" idx="2"/>
          </p:cNvCxnSpPr>
          <p:nvPr/>
        </p:nvCxnSpPr>
        <p:spPr>
          <a:xfrm flipV="1">
            <a:off x="2427161" y="4173511"/>
            <a:ext cx="864430" cy="827518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872491" y="4455013"/>
            <a:ext cx="304800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dirty="0" smtClean="0">
                <a:latin typeface="Consolas" panose="020B0609020204030204" pitchFamily="49" charset="0"/>
              </a:rPr>
              <a:t>3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096687" y="4515845"/>
            <a:ext cx="304800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dirty="0" smtClean="0">
                <a:latin typeface="Consolas" panose="020B0609020204030204" pitchFamily="49" charset="0"/>
              </a:rPr>
              <a:t>4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cxnSp>
        <p:nvCxnSpPr>
          <p:cNvPr id="57" name="Straight Arrow Connector 56"/>
          <p:cNvCxnSpPr>
            <a:stCxn id="35" idx="0"/>
          </p:cNvCxnSpPr>
          <p:nvPr/>
        </p:nvCxnSpPr>
        <p:spPr>
          <a:xfrm flipH="1" flipV="1">
            <a:off x="3824992" y="4173511"/>
            <a:ext cx="1913742" cy="771550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513288" y="4210198"/>
            <a:ext cx="304800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dirty="0" smtClean="0">
                <a:latin typeface="Consolas" panose="020B0609020204030204" pitchFamily="49" charset="0"/>
              </a:rPr>
              <a:t>5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cxnSp>
        <p:nvCxnSpPr>
          <p:cNvPr id="62" name="Straight Arrow Connector 61"/>
          <p:cNvCxnSpPr>
            <a:endCxn id="6" idx="2"/>
          </p:cNvCxnSpPr>
          <p:nvPr/>
        </p:nvCxnSpPr>
        <p:spPr>
          <a:xfrm flipV="1">
            <a:off x="3596392" y="3464511"/>
            <a:ext cx="805095" cy="328000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939291" y="3553227"/>
            <a:ext cx="304800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dirty="0" smtClean="0">
                <a:latin typeface="Consolas" panose="020B0609020204030204" pitchFamily="49" charset="0"/>
              </a:rPr>
              <a:t>6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634428" y="3464511"/>
            <a:ext cx="304800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dirty="0" smtClean="0">
                <a:latin typeface="Consolas" panose="020B0609020204030204" pitchFamily="49" charset="0"/>
              </a:rPr>
              <a:t>7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822179" y="3944911"/>
            <a:ext cx="846540" cy="5700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 smtClean="0"/>
              <a:t>Etc.</a:t>
            </a:r>
            <a:endParaRPr lang="en-CA" dirty="0" smtClean="0"/>
          </a:p>
        </p:txBody>
      </p:sp>
      <p:grpSp>
        <p:nvGrpSpPr>
          <p:cNvPr id="71" name="Group 70"/>
          <p:cNvGrpSpPr/>
          <p:nvPr/>
        </p:nvGrpSpPr>
        <p:grpSpPr>
          <a:xfrm>
            <a:off x="7235661" y="5965823"/>
            <a:ext cx="869431" cy="866960"/>
            <a:chOff x="-685800" y="7312395"/>
            <a:chExt cx="963038" cy="1039443"/>
          </a:xfrm>
        </p:grpSpPr>
        <p:sp>
          <p:nvSpPr>
            <p:cNvPr id="72" name="Rectangle 71"/>
            <p:cNvSpPr/>
            <p:nvPr/>
          </p:nvSpPr>
          <p:spPr>
            <a:xfrm>
              <a:off x="-685800" y="7315200"/>
              <a:ext cx="963038" cy="103663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File</a:t>
              </a:r>
              <a:endParaRPr lang="en-CA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73" name="Isosceles Triangle 72"/>
            <p:cNvSpPr/>
            <p:nvPr/>
          </p:nvSpPr>
          <p:spPr>
            <a:xfrm flipV="1">
              <a:off x="-416208" y="7312395"/>
              <a:ext cx="423854" cy="198438"/>
            </a:xfrm>
            <a:prstGeom prst="triangle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74" name="Straight Connector 73"/>
          <p:cNvCxnSpPr>
            <a:endCxn id="73" idx="3"/>
          </p:cNvCxnSpPr>
          <p:nvPr/>
        </p:nvCxnSpPr>
        <p:spPr>
          <a:xfrm>
            <a:off x="6308155" y="5478461"/>
            <a:ext cx="1362222" cy="4873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33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Copyright Notification</a:t>
            </a:r>
          </a:p>
        </p:txBody>
      </p:sp>
      <p:sp>
        <p:nvSpPr>
          <p:cNvPr id="1105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“Unless otherwise indicated, all images in this presentation are  used with permission from Microsoft.”</a:t>
            </a:r>
          </a:p>
        </p:txBody>
      </p:sp>
    </p:spTree>
    <p:extLst>
      <p:ext uri="{BB962C8B-B14F-4D97-AF65-F5344CB8AC3E}">
        <p14:creationId xmlns:p14="http://schemas.microsoft.com/office/powerpoint/2010/main" val="13431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You Should Now Know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What is a recursive computer program</a:t>
            </a:r>
          </a:p>
          <a:p>
            <a:pPr eaLnBrk="1" hangingPunct="1"/>
            <a:r>
              <a:rPr lang="en-US" altLang="en-US" sz="2400" dirty="0" smtClean="0"/>
              <a:t>How to write and trace simple recursive programs</a:t>
            </a:r>
          </a:p>
          <a:p>
            <a:pPr eaLnBrk="1" hangingPunct="1"/>
            <a:r>
              <a:rPr lang="en-US" altLang="en-US" sz="2400" dirty="0" smtClean="0"/>
              <a:t>What are the requirements for recursion/What are the common pitfalls of recursion</a:t>
            </a:r>
          </a:p>
        </p:txBody>
      </p:sp>
    </p:spTree>
    <p:extLst>
      <p:ext uri="{BB962C8B-B14F-4D97-AF65-F5344CB8AC3E}">
        <p14:creationId xmlns:p14="http://schemas.microsoft.com/office/powerpoint/2010/main" val="396839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Definition Of Recursion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“</a:t>
            </a: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A programming technique whereby a function calls itself either directly or indirectly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en-US" dirty="0"/>
              <a:t>”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595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549275"/>
            <a:ext cx="8166100" cy="276225"/>
          </a:xfrm>
        </p:spPr>
        <p:txBody>
          <a:bodyPr/>
          <a:lstStyle/>
          <a:p>
            <a:pPr eaLnBrk="1" hangingPunct="1"/>
            <a:r>
              <a:rPr lang="en-US" altLang="en-US" smtClean="0"/>
              <a:t>Direct Call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4800" y="3200400"/>
            <a:ext cx="1981200" cy="1295400"/>
            <a:chOff x="288" y="3360"/>
            <a:chExt cx="864" cy="384"/>
          </a:xfrm>
        </p:grpSpPr>
        <p:sp>
          <p:nvSpPr>
            <p:cNvPr id="26629" name="Text Box 4"/>
            <p:cNvSpPr txBox="1">
              <a:spLocks noChangeArrowheads="1"/>
            </p:cNvSpPr>
            <p:nvPr/>
          </p:nvSpPr>
          <p:spPr bwMode="auto">
            <a:xfrm>
              <a:off x="288" y="3456"/>
              <a:ext cx="86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latin typeface="Tahoma" panose="020B0604030504040204" pitchFamily="34" charset="0"/>
                </a:rPr>
                <a:t>function</a:t>
              </a:r>
            </a:p>
          </p:txBody>
        </p:sp>
        <p:cxnSp>
          <p:nvCxnSpPr>
            <p:cNvPr id="26630" name="AutoShape 5"/>
            <p:cNvCxnSpPr>
              <a:cxnSpLocks noChangeShapeType="1"/>
              <a:endCxn id="26629" idx="2"/>
            </p:cNvCxnSpPr>
            <p:nvPr/>
          </p:nvCxnSpPr>
          <p:spPr bwMode="auto">
            <a:xfrm rot="5400000">
              <a:off x="552" y="3528"/>
              <a:ext cx="384" cy="48"/>
            </a:xfrm>
            <a:prstGeom prst="curvedConnector5">
              <a:avLst>
                <a:gd name="adj1" fmla="val -69273"/>
                <a:gd name="adj2" fmla="val -1804167"/>
                <a:gd name="adj3" fmla="val 20572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5410200" y="2362200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 err="1">
                <a:latin typeface="Consolas" panose="020B0609020204030204" pitchFamily="49" charset="0"/>
              </a:rPr>
              <a:t>def</a:t>
            </a:r>
            <a:r>
              <a:rPr lang="en-US" altLang="en-US" sz="2000" dirty="0">
                <a:latin typeface="Consolas" panose="020B0609020204030204" pitchFamily="49" charset="0"/>
              </a:rPr>
              <a:t> fun ():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 </a:t>
            </a:r>
            <a:r>
              <a:rPr lang="en-US" altLang="en-US" sz="2000" dirty="0" smtClean="0">
                <a:latin typeface="Consolas" panose="020B0609020204030204" pitchFamily="49" charset="0"/>
              </a:rPr>
              <a:t>...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fun ()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</a:rPr>
              <a:t>      </a:t>
            </a:r>
            <a:r>
              <a:rPr lang="en-US" altLang="en-US" sz="2000" dirty="0" smtClean="0">
                <a:latin typeface="Consolas" panose="020B0609020204030204" pitchFamily="49" charset="0"/>
              </a:rPr>
              <a:t>...</a:t>
            </a:r>
            <a:endParaRPr lang="en-US" alt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76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549275"/>
            <a:ext cx="8166100" cy="276225"/>
          </a:xfrm>
        </p:spPr>
        <p:txBody>
          <a:bodyPr/>
          <a:lstStyle/>
          <a:p>
            <a:pPr eaLnBrk="1" hangingPunct="1"/>
            <a:r>
              <a:rPr lang="en-US" altLang="en-US" smtClean="0"/>
              <a:t>Indirect Call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228600" y="2057400"/>
            <a:ext cx="2971800" cy="1371600"/>
            <a:chOff x="144" y="1296"/>
            <a:chExt cx="1872" cy="864"/>
          </a:xfrm>
        </p:grpSpPr>
        <p:sp>
          <p:nvSpPr>
            <p:cNvPr id="27653" name="Text Box 3"/>
            <p:cNvSpPr txBox="1">
              <a:spLocks noChangeArrowheads="1"/>
            </p:cNvSpPr>
            <p:nvPr/>
          </p:nvSpPr>
          <p:spPr bwMode="auto">
            <a:xfrm>
              <a:off x="144" y="1296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latin typeface="Tahoma" panose="020B0604030504040204" pitchFamily="34" charset="0"/>
                </a:rPr>
                <a:t>f</a:t>
              </a:r>
              <a:r>
                <a:rPr lang="en-US" altLang="en-US" baseline="30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27654" name="Text Box 4"/>
            <p:cNvSpPr txBox="1">
              <a:spLocks noChangeArrowheads="1"/>
            </p:cNvSpPr>
            <p:nvPr/>
          </p:nvSpPr>
          <p:spPr bwMode="auto">
            <a:xfrm>
              <a:off x="1440" y="1872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latin typeface="Tahoma" panose="020B0604030504040204" pitchFamily="34" charset="0"/>
                </a:rPr>
                <a:t>f</a:t>
              </a:r>
              <a:r>
                <a:rPr lang="en-US" altLang="en-US" baseline="30000">
                  <a:latin typeface="Tahoma" panose="020B0604030504040204" pitchFamily="34" charset="0"/>
                </a:rPr>
                <a:t>2</a:t>
              </a:r>
            </a:p>
          </p:txBody>
        </p:sp>
        <p:cxnSp>
          <p:nvCxnSpPr>
            <p:cNvPr id="27655" name="AutoShape 5"/>
            <p:cNvCxnSpPr>
              <a:cxnSpLocks noChangeShapeType="1"/>
              <a:stCxn id="27653" idx="0"/>
              <a:endCxn id="27654" idx="3"/>
            </p:cNvCxnSpPr>
            <p:nvPr/>
          </p:nvCxnSpPr>
          <p:spPr bwMode="auto">
            <a:xfrm rot="5400000" flipV="1">
              <a:off x="864" y="864"/>
              <a:ext cx="720" cy="1584"/>
            </a:xfrm>
            <a:prstGeom prst="curvedConnector4">
              <a:avLst>
                <a:gd name="adj1" fmla="val -20000"/>
                <a:gd name="adj2" fmla="val 10909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90118" name="AutoShape 6"/>
          <p:cNvCxnSpPr>
            <a:cxnSpLocks noChangeShapeType="1"/>
            <a:stCxn id="27654" idx="2"/>
            <a:endCxn id="27653" idx="2"/>
          </p:cNvCxnSpPr>
          <p:nvPr/>
        </p:nvCxnSpPr>
        <p:spPr bwMode="auto">
          <a:xfrm rot="16200000" flipV="1">
            <a:off x="1257300" y="1943100"/>
            <a:ext cx="914400" cy="2057400"/>
          </a:xfrm>
          <a:prstGeom prst="curvedConnector3">
            <a:avLst>
              <a:gd name="adj1" fmla="val -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3591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549275"/>
            <a:ext cx="8166100" cy="276225"/>
          </a:xfrm>
        </p:spPr>
        <p:txBody>
          <a:bodyPr/>
          <a:lstStyle/>
          <a:p>
            <a:pPr eaLnBrk="1" hangingPunct="1"/>
            <a:r>
              <a:rPr lang="en-US" altLang="en-US" smtClean="0"/>
              <a:t>Indirect Call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" y="2057400"/>
            <a:ext cx="2971800" cy="1371600"/>
            <a:chOff x="144" y="1296"/>
            <a:chExt cx="1872" cy="864"/>
          </a:xfrm>
        </p:grpSpPr>
        <p:sp>
          <p:nvSpPr>
            <p:cNvPr id="28686" name="Text Box 4"/>
            <p:cNvSpPr txBox="1">
              <a:spLocks noChangeArrowheads="1"/>
            </p:cNvSpPr>
            <p:nvPr/>
          </p:nvSpPr>
          <p:spPr bwMode="auto">
            <a:xfrm>
              <a:off x="144" y="1296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latin typeface="Tahoma" panose="020B0604030504040204" pitchFamily="34" charset="0"/>
                </a:rPr>
                <a:t>f</a:t>
              </a:r>
              <a:r>
                <a:rPr lang="en-US" altLang="en-US" baseline="30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28687" name="Text Box 5"/>
            <p:cNvSpPr txBox="1">
              <a:spLocks noChangeArrowheads="1"/>
            </p:cNvSpPr>
            <p:nvPr/>
          </p:nvSpPr>
          <p:spPr bwMode="auto">
            <a:xfrm>
              <a:off x="1440" y="1872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latin typeface="Tahoma" panose="020B0604030504040204" pitchFamily="34" charset="0"/>
                </a:rPr>
                <a:t>f</a:t>
              </a:r>
              <a:r>
                <a:rPr lang="en-US" altLang="en-US" baseline="30000">
                  <a:latin typeface="Tahoma" panose="020B0604030504040204" pitchFamily="34" charset="0"/>
                </a:rPr>
                <a:t>2</a:t>
              </a:r>
            </a:p>
          </p:txBody>
        </p:sp>
        <p:cxnSp>
          <p:nvCxnSpPr>
            <p:cNvPr id="28688" name="AutoShape 6"/>
            <p:cNvCxnSpPr>
              <a:cxnSpLocks noChangeShapeType="1"/>
              <a:stCxn id="28686" idx="0"/>
              <a:endCxn id="28687" idx="3"/>
            </p:cNvCxnSpPr>
            <p:nvPr/>
          </p:nvCxnSpPr>
          <p:spPr bwMode="auto">
            <a:xfrm rot="5400000" flipV="1">
              <a:off x="864" y="864"/>
              <a:ext cx="720" cy="1584"/>
            </a:xfrm>
            <a:prstGeom prst="curvedConnector4">
              <a:avLst>
                <a:gd name="adj1" fmla="val -20000"/>
                <a:gd name="adj2" fmla="val 10909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43200" y="2971800"/>
            <a:ext cx="2006600" cy="1066800"/>
            <a:chOff x="2304" y="2208"/>
            <a:chExt cx="1264" cy="672"/>
          </a:xfrm>
        </p:grpSpPr>
        <p:sp>
          <p:nvSpPr>
            <p:cNvPr id="28684" name="Text Box 9"/>
            <p:cNvSpPr txBox="1">
              <a:spLocks noChangeArrowheads="1"/>
            </p:cNvSpPr>
            <p:nvPr/>
          </p:nvSpPr>
          <p:spPr bwMode="auto">
            <a:xfrm>
              <a:off x="3172" y="2592"/>
              <a:ext cx="2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latin typeface="Tahoma" panose="020B0604030504040204" pitchFamily="34" charset="0"/>
                </a:rPr>
                <a:t>f</a:t>
              </a:r>
              <a:r>
                <a:rPr lang="en-US" altLang="en-US" baseline="30000">
                  <a:latin typeface="Tahoma" panose="020B0604030504040204" pitchFamily="34" charset="0"/>
                </a:rPr>
                <a:t>3</a:t>
              </a:r>
            </a:p>
          </p:txBody>
        </p:sp>
        <p:cxnSp>
          <p:nvCxnSpPr>
            <p:cNvPr id="28685" name="AutoShape 10"/>
            <p:cNvCxnSpPr>
              <a:cxnSpLocks noChangeShapeType="1"/>
              <a:stCxn id="28687" idx="0"/>
              <a:endCxn id="28684" idx="3"/>
            </p:cNvCxnSpPr>
            <p:nvPr/>
          </p:nvCxnSpPr>
          <p:spPr bwMode="auto">
            <a:xfrm rot="5400000" flipV="1">
              <a:off x="2672" y="1840"/>
              <a:ext cx="528" cy="1264"/>
            </a:xfrm>
            <a:prstGeom prst="curvedConnector4">
              <a:avLst>
                <a:gd name="adj1" fmla="val -27273"/>
                <a:gd name="adj2" fmla="val 11139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749800" y="3810000"/>
            <a:ext cx="1117600" cy="990600"/>
            <a:chOff x="3568" y="2736"/>
            <a:chExt cx="704" cy="624"/>
          </a:xfrm>
        </p:grpSpPr>
        <p:sp>
          <p:nvSpPr>
            <p:cNvPr id="28682" name="Text Box 12"/>
            <p:cNvSpPr txBox="1">
              <a:spLocks noChangeArrowheads="1"/>
            </p:cNvSpPr>
            <p:nvPr/>
          </p:nvSpPr>
          <p:spPr bwMode="auto">
            <a:xfrm>
              <a:off x="3792" y="3072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latin typeface="Tahoma" panose="020B0604030504040204" pitchFamily="34" charset="0"/>
                </a:rPr>
                <a:t>…</a:t>
              </a:r>
            </a:p>
          </p:txBody>
        </p:sp>
        <p:cxnSp>
          <p:nvCxnSpPr>
            <p:cNvPr id="28683" name="AutoShape 13"/>
            <p:cNvCxnSpPr>
              <a:cxnSpLocks noChangeShapeType="1"/>
              <a:stCxn id="28684" idx="3"/>
              <a:endCxn id="28682" idx="3"/>
            </p:cNvCxnSpPr>
            <p:nvPr/>
          </p:nvCxnSpPr>
          <p:spPr bwMode="auto">
            <a:xfrm>
              <a:off x="3568" y="2736"/>
              <a:ext cx="704" cy="480"/>
            </a:xfrm>
            <a:prstGeom prst="curvedConnector3">
              <a:avLst>
                <a:gd name="adj1" fmla="val 12045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867400" y="4572000"/>
            <a:ext cx="1009650" cy="1143000"/>
            <a:chOff x="3696" y="2880"/>
            <a:chExt cx="636" cy="720"/>
          </a:xfrm>
        </p:grpSpPr>
        <p:sp>
          <p:nvSpPr>
            <p:cNvPr id="28680" name="Text Box 15"/>
            <p:cNvSpPr txBox="1">
              <a:spLocks noChangeArrowheads="1"/>
            </p:cNvSpPr>
            <p:nvPr/>
          </p:nvSpPr>
          <p:spPr bwMode="auto">
            <a:xfrm>
              <a:off x="3984" y="3312"/>
              <a:ext cx="2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>
                  <a:latin typeface="Tahoma" panose="020B0604030504040204" pitchFamily="34" charset="0"/>
                </a:rPr>
                <a:t>f</a:t>
              </a:r>
              <a:r>
                <a:rPr lang="en-US" altLang="en-US" baseline="30000">
                  <a:latin typeface="Tahoma" panose="020B0604030504040204" pitchFamily="34" charset="0"/>
                </a:rPr>
                <a:t>n</a:t>
              </a:r>
            </a:p>
          </p:txBody>
        </p:sp>
        <p:cxnSp>
          <p:nvCxnSpPr>
            <p:cNvPr id="28681" name="AutoShape 16"/>
            <p:cNvCxnSpPr>
              <a:cxnSpLocks noChangeShapeType="1"/>
              <a:stCxn id="28682" idx="3"/>
              <a:endCxn id="28680" idx="3"/>
            </p:cNvCxnSpPr>
            <p:nvPr/>
          </p:nvCxnSpPr>
          <p:spPr bwMode="auto">
            <a:xfrm>
              <a:off x="3696" y="2880"/>
              <a:ext cx="636" cy="576"/>
            </a:xfrm>
            <a:prstGeom prst="curvedConnector3">
              <a:avLst>
                <a:gd name="adj1" fmla="val 12264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55665" name="AutoShape 17"/>
          <p:cNvCxnSpPr>
            <a:cxnSpLocks noChangeShapeType="1"/>
            <a:stCxn id="28680" idx="2"/>
            <a:endCxn id="28686" idx="2"/>
          </p:cNvCxnSpPr>
          <p:nvPr/>
        </p:nvCxnSpPr>
        <p:spPr bwMode="auto">
          <a:xfrm rot="16200000" flipV="1">
            <a:off x="2003425" y="1196975"/>
            <a:ext cx="3200400" cy="5835650"/>
          </a:xfrm>
          <a:prstGeom prst="curvedConnector3">
            <a:avLst>
              <a:gd name="adj1" fmla="val -714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5387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Indirect Call (2)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 sz="2400" b="1" dirty="0" smtClean="0"/>
              <a:t>Name of the online example: </a:t>
            </a:r>
            <a:r>
              <a:rPr lang="en-US" altLang="en-US" sz="2400" dirty="0" smtClean="0">
                <a:latin typeface="Consolas" panose="020B0609020204030204" pitchFamily="49" charset="0"/>
              </a:rPr>
              <a:t>1simpleRecursive.py</a:t>
            </a:r>
          </a:p>
          <a:p>
            <a:pPr>
              <a:buFontTx/>
              <a:buNone/>
            </a:pPr>
            <a:endParaRPr lang="en-US" altLang="en-US" sz="2000" dirty="0" smtClean="0"/>
          </a:p>
          <a:p>
            <a:pPr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def</a:t>
            </a:r>
            <a:r>
              <a:rPr lang="en-US" altLang="en-US" sz="1800" dirty="0">
                <a:latin typeface="Consolas" panose="020B0609020204030204" pitchFamily="49" charset="0"/>
              </a:rPr>
              <a:t> fun1():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print</a:t>
            </a:r>
            <a:r>
              <a:rPr lang="en-US" altLang="en-US" sz="1800" dirty="0">
                <a:latin typeface="Consolas" panose="020B0609020204030204" pitchFamily="49" charset="0"/>
              </a:rPr>
              <a:t>("\tfun1()")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fun2()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def</a:t>
            </a:r>
            <a:r>
              <a:rPr lang="en-US" altLang="en-US" sz="1800" dirty="0">
                <a:latin typeface="Consolas" panose="020B0609020204030204" pitchFamily="49" charset="0"/>
              </a:rPr>
              <a:t> fun2():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print("\tfun2()")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fun1()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fun1()</a:t>
            </a:r>
            <a:endParaRPr lang="en-US" altLang="en-US" sz="18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82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Requirements For </a:t>
            </a:r>
            <a:r>
              <a:rPr lang="en-US" altLang="en-US" sz="3200" i="1" dirty="0" smtClean="0"/>
              <a:t>Sensible</a:t>
            </a:r>
            <a:r>
              <a:rPr lang="en-US" altLang="en-US" sz="3200" dirty="0" smtClean="0"/>
              <a:t> Recursion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dirty="0" smtClean="0"/>
              <a:t>1) Base case</a:t>
            </a:r>
          </a:p>
          <a:p>
            <a:pPr eaLnBrk="1" hangingPunct="1">
              <a:buFontTx/>
              <a:buNone/>
            </a:pPr>
            <a:r>
              <a:rPr lang="en-US" altLang="en-US" sz="2400" dirty="0" smtClean="0"/>
              <a:t>2) Progress is made (towards the base case)</a:t>
            </a:r>
          </a:p>
        </p:txBody>
      </p:sp>
    </p:spTree>
    <p:extLst>
      <p:ext uri="{BB962C8B-B14F-4D97-AF65-F5344CB8AC3E}">
        <p14:creationId xmlns:p14="http://schemas.microsoft.com/office/powerpoint/2010/main" val="110924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4114800" y="3429000"/>
            <a:ext cx="3733800" cy="1828800"/>
            <a:chOff x="2592" y="2160"/>
            <a:chExt cx="2352" cy="1152"/>
          </a:xfrm>
        </p:grpSpPr>
        <p:sp>
          <p:nvSpPr>
            <p:cNvPr id="31785" name="Text Box 53"/>
            <p:cNvSpPr txBox="1">
              <a:spLocks noChangeArrowheads="1"/>
            </p:cNvSpPr>
            <p:nvPr/>
          </p:nvSpPr>
          <p:spPr bwMode="auto">
            <a:xfrm>
              <a:off x="2592" y="2352"/>
              <a:ext cx="2352" cy="5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sum (2)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if (2 == 1)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   return 1 </a:t>
              </a:r>
            </a:p>
          </p:txBody>
        </p:sp>
        <p:sp>
          <p:nvSpPr>
            <p:cNvPr id="31786" name="Rectangle 55"/>
            <p:cNvSpPr>
              <a:spLocks noChangeArrowheads="1"/>
            </p:cNvSpPr>
            <p:nvPr/>
          </p:nvSpPr>
          <p:spPr bwMode="auto">
            <a:xfrm>
              <a:off x="2592" y="2352"/>
              <a:ext cx="2256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31787" name="Line 54"/>
            <p:cNvSpPr>
              <a:spLocks noChangeShapeType="1"/>
            </p:cNvSpPr>
            <p:nvPr/>
          </p:nvSpPr>
          <p:spPr bwMode="auto">
            <a:xfrm flipH="1">
              <a:off x="3120" y="2160"/>
              <a:ext cx="115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</p:grp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4572000" y="1752600"/>
            <a:ext cx="3733800" cy="1676400"/>
            <a:chOff x="2688" y="1152"/>
            <a:chExt cx="2352" cy="1056"/>
          </a:xfrm>
        </p:grpSpPr>
        <p:sp>
          <p:nvSpPr>
            <p:cNvPr id="31782" name="Text Box 45"/>
            <p:cNvSpPr txBox="1">
              <a:spLocks noChangeArrowheads="1"/>
            </p:cNvSpPr>
            <p:nvPr/>
          </p:nvSpPr>
          <p:spPr bwMode="auto">
            <a:xfrm>
              <a:off x="2688" y="1296"/>
              <a:ext cx="2352" cy="5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sum (3)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if (3 == 1)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   return 1 </a:t>
              </a:r>
            </a:p>
          </p:txBody>
        </p:sp>
        <p:sp>
          <p:nvSpPr>
            <p:cNvPr id="31783" name="Line 46"/>
            <p:cNvSpPr>
              <a:spLocks noChangeShapeType="1"/>
            </p:cNvSpPr>
            <p:nvPr/>
          </p:nvSpPr>
          <p:spPr bwMode="auto">
            <a:xfrm flipH="1">
              <a:off x="3216" y="1152"/>
              <a:ext cx="12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  <p:sp>
          <p:nvSpPr>
            <p:cNvPr id="31784" name="Rectangle 50"/>
            <p:cNvSpPr>
              <a:spLocks noChangeArrowheads="1"/>
            </p:cNvSpPr>
            <p:nvPr/>
          </p:nvSpPr>
          <p:spPr bwMode="auto">
            <a:xfrm>
              <a:off x="2688" y="1296"/>
              <a:ext cx="2256" cy="9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</p:grpSp>
      <p:sp>
        <p:nvSpPr>
          <p:cNvPr id="31748" name="Text Box 2"/>
          <p:cNvSpPr txBox="1">
            <a:spLocks noChangeArrowheads="1"/>
          </p:cNvSpPr>
          <p:nvPr/>
        </p:nvSpPr>
        <p:spPr bwMode="auto">
          <a:xfrm>
            <a:off x="5334000" y="46482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CA" altLang="en-US">
              <a:latin typeface="Tahoma" panose="020B0604030504040204" pitchFamily="34" charset="0"/>
            </a:endParaRPr>
          </a:p>
        </p:txBody>
      </p:sp>
      <p:sp>
        <p:nvSpPr>
          <p:cNvPr id="31749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7793038" cy="762000"/>
          </a:xfrm>
        </p:spPr>
        <p:txBody>
          <a:bodyPr/>
          <a:lstStyle/>
          <a:p>
            <a:pPr eaLnBrk="1" hangingPunct="1"/>
            <a:r>
              <a:rPr lang="en-US" altLang="en-US" sz="3200" b="1" dirty="0" smtClean="0"/>
              <a:t>Example Program</a:t>
            </a:r>
            <a:r>
              <a:rPr lang="en-US" altLang="en-US" sz="3200" dirty="0" smtClean="0"/>
              <a:t>: </a:t>
            </a:r>
            <a:r>
              <a:rPr lang="en-US" altLang="en-US" sz="3200" dirty="0">
                <a:latin typeface="Consolas" panose="020B0609020204030204" pitchFamily="49" charset="0"/>
              </a:rPr>
              <a:t>2</a:t>
            </a:r>
            <a:r>
              <a:rPr lang="en-US" altLang="en-US" sz="3200" dirty="0" smtClean="0">
                <a:latin typeface="Consolas" panose="020B0609020204030204" pitchFamily="49" charset="0"/>
              </a:rPr>
              <a:t>sumSeries.py</a:t>
            </a:r>
          </a:p>
        </p:txBody>
      </p:sp>
      <p:sp>
        <p:nvSpPr>
          <p:cNvPr id="31750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4191000" cy="5562600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def sum(no):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if (no == 1):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   return 1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else: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   return (no + sum(no-1) )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 sz="1600" smtClean="0">
              <a:latin typeface="Consolas" panose="020B0609020204030204" pitchFamily="49" charset="0"/>
            </a:endParaRPr>
          </a:p>
          <a:p>
            <a:pPr>
              <a:lnSpc>
                <a:spcPct val="70000"/>
              </a:lnSpc>
              <a:buFontTx/>
              <a:buNone/>
            </a:pPr>
            <a:endParaRPr lang="en-US" altLang="en-US" sz="1600" smtClean="0">
              <a:latin typeface="Consolas" panose="020B0609020204030204" pitchFamily="49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def start():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last = input ("Enter the last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               number: ")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last = (int)last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total = sum(last)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print ("The sum of the series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        from 1 to", last, "is",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           total)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 sz="1600" smtClean="0">
              <a:latin typeface="Consolas" panose="020B0609020204030204" pitchFamily="49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 sz="1600" smtClean="0">
                <a:latin typeface="Consolas" panose="020B0609020204030204" pitchFamily="49" charset="0"/>
              </a:rPr>
              <a:t>start()</a:t>
            </a:r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6096000" y="1066800"/>
            <a:ext cx="2514600" cy="703263"/>
            <a:chOff x="2160" y="1152"/>
            <a:chExt cx="1152" cy="461"/>
          </a:xfrm>
        </p:grpSpPr>
        <p:sp>
          <p:nvSpPr>
            <p:cNvPr id="31780" name="Rectangle 11"/>
            <p:cNvSpPr>
              <a:spLocks noChangeArrowheads="1"/>
            </p:cNvSpPr>
            <p:nvPr/>
          </p:nvSpPr>
          <p:spPr bwMode="auto">
            <a:xfrm>
              <a:off x="2160" y="1152"/>
              <a:ext cx="1152" cy="4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31781" name="Text Box 12"/>
            <p:cNvSpPr txBox="1">
              <a:spLocks noChangeArrowheads="1"/>
            </p:cNvSpPr>
            <p:nvPr/>
          </p:nvSpPr>
          <p:spPr bwMode="auto">
            <a:xfrm>
              <a:off x="2208" y="1152"/>
              <a:ext cx="1104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sumSeries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   total = sum(3)</a:t>
              </a:r>
            </a:p>
          </p:txBody>
        </p:sp>
      </p:grpSp>
      <p:sp>
        <p:nvSpPr>
          <p:cNvPr id="94256" name="Text Box 48"/>
          <p:cNvSpPr txBox="1">
            <a:spLocks noChangeArrowheads="1"/>
          </p:cNvSpPr>
          <p:nvPr/>
        </p:nvSpPr>
        <p:spPr bwMode="auto">
          <a:xfrm>
            <a:off x="5689600" y="2260600"/>
            <a:ext cx="152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996600"/>
                </a:solidFill>
                <a:latin typeface="Tahoma" panose="020B0604030504040204" pitchFamily="34" charset="0"/>
              </a:rPr>
              <a:t>F</a:t>
            </a:r>
          </a:p>
        </p:txBody>
      </p:sp>
      <p:sp>
        <p:nvSpPr>
          <p:cNvPr id="94257" name="Text Box 49"/>
          <p:cNvSpPr txBox="1">
            <a:spLocks noChangeArrowheads="1"/>
          </p:cNvSpPr>
          <p:nvPr/>
        </p:nvSpPr>
        <p:spPr bwMode="auto">
          <a:xfrm>
            <a:off x="4648200" y="2895600"/>
            <a:ext cx="36576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else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   return (3 + sum (3 – 1))</a:t>
            </a:r>
          </a:p>
        </p:txBody>
      </p:sp>
      <p:sp>
        <p:nvSpPr>
          <p:cNvPr id="94265" name="Text Box 57"/>
          <p:cNvSpPr txBox="1">
            <a:spLocks noChangeArrowheads="1"/>
          </p:cNvSpPr>
          <p:nvPr/>
        </p:nvSpPr>
        <p:spPr bwMode="auto">
          <a:xfrm>
            <a:off x="5283200" y="3987800"/>
            <a:ext cx="152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996600"/>
                </a:solidFill>
                <a:latin typeface="Tahoma" panose="020B0604030504040204" pitchFamily="34" charset="0"/>
              </a:rPr>
              <a:t>F</a:t>
            </a:r>
          </a:p>
        </p:txBody>
      </p:sp>
      <p:sp>
        <p:nvSpPr>
          <p:cNvPr id="94266" name="Text Box 58"/>
          <p:cNvSpPr txBox="1">
            <a:spLocks noChangeArrowheads="1"/>
          </p:cNvSpPr>
          <p:nvPr/>
        </p:nvSpPr>
        <p:spPr bwMode="auto">
          <a:xfrm>
            <a:off x="4191000" y="4724400"/>
            <a:ext cx="36576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else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   return (2 +sum (2 – 1));</a:t>
            </a:r>
          </a:p>
        </p:txBody>
      </p:sp>
      <p:grpSp>
        <p:nvGrpSpPr>
          <p:cNvPr id="5" name="Group 99"/>
          <p:cNvGrpSpPr>
            <a:grpSpLocks/>
          </p:cNvGrpSpPr>
          <p:nvPr/>
        </p:nvGrpSpPr>
        <p:grpSpPr bwMode="auto">
          <a:xfrm>
            <a:off x="3733800" y="5257800"/>
            <a:ext cx="3886200" cy="1227138"/>
            <a:chOff x="2352" y="3312"/>
            <a:chExt cx="2448" cy="773"/>
          </a:xfrm>
        </p:grpSpPr>
        <p:sp>
          <p:nvSpPr>
            <p:cNvPr id="31776" name="Rectangle 61"/>
            <p:cNvSpPr>
              <a:spLocks noChangeArrowheads="1"/>
            </p:cNvSpPr>
            <p:nvPr/>
          </p:nvSpPr>
          <p:spPr bwMode="auto">
            <a:xfrm>
              <a:off x="2352" y="3504"/>
              <a:ext cx="230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endParaRPr lang="en-US" altLang="en-US" sz="2000">
                <a:latin typeface="Arial" panose="020B0604020202020204" pitchFamily="34" charset="0"/>
              </a:endParaRPr>
            </a:p>
          </p:txBody>
        </p:sp>
        <p:grpSp>
          <p:nvGrpSpPr>
            <p:cNvPr id="31777" name="Group 98"/>
            <p:cNvGrpSpPr>
              <a:grpSpLocks/>
            </p:cNvGrpSpPr>
            <p:nvPr/>
          </p:nvGrpSpPr>
          <p:grpSpPr bwMode="auto">
            <a:xfrm>
              <a:off x="2448" y="3312"/>
              <a:ext cx="2352" cy="773"/>
              <a:chOff x="2448" y="3312"/>
              <a:chExt cx="2352" cy="773"/>
            </a:xfrm>
          </p:grpSpPr>
          <p:sp>
            <p:nvSpPr>
              <p:cNvPr id="31778" name="Line 62"/>
              <p:cNvSpPr>
                <a:spLocks noChangeShapeType="1"/>
              </p:cNvSpPr>
              <p:nvPr/>
            </p:nvSpPr>
            <p:spPr bwMode="auto">
              <a:xfrm flipH="1">
                <a:off x="2976" y="3312"/>
                <a:ext cx="120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endParaRPr lang="en-CA"/>
              </a:p>
            </p:txBody>
          </p:sp>
          <p:sp>
            <p:nvSpPr>
              <p:cNvPr id="31779" name="Text Box 63"/>
              <p:cNvSpPr txBox="1">
                <a:spLocks noChangeArrowheads="1"/>
              </p:cNvSpPr>
              <p:nvPr/>
            </p:nvSpPr>
            <p:spPr bwMode="auto">
              <a:xfrm>
                <a:off x="2448" y="3504"/>
                <a:ext cx="2352" cy="5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sum (1)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if (1 == 1)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   return 1 </a:t>
                </a:r>
              </a:p>
            </p:txBody>
          </p:sp>
        </p:grpSp>
      </p:grpSp>
      <p:sp>
        <p:nvSpPr>
          <p:cNvPr id="94272" name="Text Box 64"/>
          <p:cNvSpPr txBox="1">
            <a:spLocks noChangeArrowheads="1"/>
          </p:cNvSpPr>
          <p:nvPr/>
        </p:nvSpPr>
        <p:spPr bwMode="auto">
          <a:xfrm>
            <a:off x="4991100" y="5791200"/>
            <a:ext cx="152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CC6600"/>
                </a:solidFill>
                <a:latin typeface="Tahoma" panose="020B0604030504040204" pitchFamily="34" charset="0"/>
              </a:rPr>
              <a:t>T</a:t>
            </a:r>
          </a:p>
        </p:txBody>
      </p:sp>
      <p:grpSp>
        <p:nvGrpSpPr>
          <p:cNvPr id="7" name="Group 78"/>
          <p:cNvGrpSpPr>
            <a:grpSpLocks/>
          </p:cNvGrpSpPr>
          <p:nvPr/>
        </p:nvGrpSpPr>
        <p:grpSpPr bwMode="auto">
          <a:xfrm>
            <a:off x="4724400" y="4724400"/>
            <a:ext cx="1905000" cy="1600200"/>
            <a:chOff x="3888" y="2928"/>
            <a:chExt cx="1200" cy="1056"/>
          </a:xfrm>
        </p:grpSpPr>
        <p:cxnSp>
          <p:nvCxnSpPr>
            <p:cNvPr id="31771" name="AutoShape 65"/>
            <p:cNvCxnSpPr>
              <a:cxnSpLocks noChangeShapeType="1"/>
            </p:cNvCxnSpPr>
            <p:nvPr/>
          </p:nvCxnSpPr>
          <p:spPr bwMode="auto">
            <a:xfrm flipV="1">
              <a:off x="3888" y="3312"/>
              <a:ext cx="960" cy="672"/>
            </a:xfrm>
            <a:prstGeom prst="curvedConnector3">
              <a:avLst>
                <a:gd name="adj1" fmla="val 10895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772" name="Text Box 67"/>
            <p:cNvSpPr txBox="1">
              <a:spLocks noChangeArrowheads="1"/>
            </p:cNvSpPr>
            <p:nvPr/>
          </p:nvSpPr>
          <p:spPr bwMode="auto">
            <a:xfrm>
              <a:off x="4752" y="2928"/>
              <a:ext cx="198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>
                  <a:solidFill>
                    <a:schemeClr val="accent2"/>
                  </a:solidFill>
                  <a:latin typeface="Tahoma" panose="020B0604030504040204" pitchFamily="34" charset="0"/>
                </a:rPr>
                <a:t>1</a:t>
              </a:r>
            </a:p>
          </p:txBody>
        </p:sp>
        <p:grpSp>
          <p:nvGrpSpPr>
            <p:cNvPr id="31773" name="Group 68"/>
            <p:cNvGrpSpPr>
              <a:grpSpLocks/>
            </p:cNvGrpSpPr>
            <p:nvPr/>
          </p:nvGrpSpPr>
          <p:grpSpPr bwMode="auto">
            <a:xfrm>
              <a:off x="4608" y="3120"/>
              <a:ext cx="480" cy="144"/>
              <a:chOff x="1488" y="3024"/>
              <a:chExt cx="480" cy="144"/>
            </a:xfrm>
          </p:grpSpPr>
          <p:sp>
            <p:nvSpPr>
              <p:cNvPr id="31774" name="Line 69"/>
              <p:cNvSpPr>
                <a:spLocks noChangeShapeType="1"/>
              </p:cNvSpPr>
              <p:nvPr/>
            </p:nvSpPr>
            <p:spPr bwMode="auto">
              <a:xfrm flipV="1">
                <a:off x="1488" y="3024"/>
                <a:ext cx="480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CA"/>
              </a:p>
            </p:txBody>
          </p:sp>
          <p:sp>
            <p:nvSpPr>
              <p:cNvPr id="31775" name="Line 70"/>
              <p:cNvSpPr>
                <a:spLocks noChangeShapeType="1"/>
              </p:cNvSpPr>
              <p:nvPr/>
            </p:nvSpPr>
            <p:spPr bwMode="auto">
              <a:xfrm>
                <a:off x="1488" y="3024"/>
                <a:ext cx="432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CA"/>
              </a:p>
            </p:txBody>
          </p:sp>
        </p:grpSp>
      </p:grpSp>
      <p:grpSp>
        <p:nvGrpSpPr>
          <p:cNvPr id="9" name="Group 87"/>
          <p:cNvGrpSpPr>
            <a:grpSpLocks/>
          </p:cNvGrpSpPr>
          <p:nvPr/>
        </p:nvGrpSpPr>
        <p:grpSpPr bwMode="auto">
          <a:xfrm>
            <a:off x="6324600" y="2895600"/>
            <a:ext cx="762000" cy="2057400"/>
            <a:chOff x="4464" y="1872"/>
            <a:chExt cx="480" cy="1296"/>
          </a:xfrm>
        </p:grpSpPr>
        <p:sp>
          <p:nvSpPr>
            <p:cNvPr id="31766" name="Text Box 81"/>
            <p:cNvSpPr txBox="1">
              <a:spLocks noChangeArrowheads="1"/>
            </p:cNvSpPr>
            <p:nvPr/>
          </p:nvSpPr>
          <p:spPr bwMode="auto">
            <a:xfrm>
              <a:off x="4608" y="1872"/>
              <a:ext cx="1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>
                  <a:solidFill>
                    <a:schemeClr val="accent2"/>
                  </a:solidFill>
                  <a:latin typeface="Tahoma" panose="020B0604030504040204" pitchFamily="34" charset="0"/>
                </a:rPr>
                <a:t>3</a:t>
              </a:r>
            </a:p>
          </p:txBody>
        </p:sp>
        <p:grpSp>
          <p:nvGrpSpPr>
            <p:cNvPr id="31767" name="Group 82"/>
            <p:cNvGrpSpPr>
              <a:grpSpLocks/>
            </p:cNvGrpSpPr>
            <p:nvPr/>
          </p:nvGrpSpPr>
          <p:grpSpPr bwMode="auto">
            <a:xfrm>
              <a:off x="4464" y="2064"/>
              <a:ext cx="480" cy="144"/>
              <a:chOff x="1488" y="3024"/>
              <a:chExt cx="480" cy="144"/>
            </a:xfrm>
          </p:grpSpPr>
          <p:sp>
            <p:nvSpPr>
              <p:cNvPr id="31769" name="Line 83"/>
              <p:cNvSpPr>
                <a:spLocks noChangeShapeType="1"/>
              </p:cNvSpPr>
              <p:nvPr/>
            </p:nvSpPr>
            <p:spPr bwMode="auto">
              <a:xfrm flipV="1">
                <a:off x="1488" y="3024"/>
                <a:ext cx="480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CA"/>
              </a:p>
            </p:txBody>
          </p:sp>
          <p:sp>
            <p:nvSpPr>
              <p:cNvPr id="31770" name="Line 84"/>
              <p:cNvSpPr>
                <a:spLocks noChangeShapeType="1"/>
              </p:cNvSpPr>
              <p:nvPr/>
            </p:nvSpPr>
            <p:spPr bwMode="auto">
              <a:xfrm>
                <a:off x="1488" y="3024"/>
                <a:ext cx="432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CA"/>
              </a:p>
            </p:txBody>
          </p:sp>
        </p:grpSp>
        <p:cxnSp>
          <p:nvCxnSpPr>
            <p:cNvPr id="31768" name="AutoShape 85"/>
            <p:cNvCxnSpPr>
              <a:cxnSpLocks noChangeShapeType="1"/>
            </p:cNvCxnSpPr>
            <p:nvPr/>
          </p:nvCxnSpPr>
          <p:spPr bwMode="auto">
            <a:xfrm rot="-5400000">
              <a:off x="4153" y="2615"/>
              <a:ext cx="960" cy="145"/>
            </a:xfrm>
            <a:prstGeom prst="curvedConnector3">
              <a:avLst>
                <a:gd name="adj1" fmla="val 4822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1" name="Group 94"/>
          <p:cNvGrpSpPr>
            <a:grpSpLocks/>
          </p:cNvGrpSpPr>
          <p:nvPr/>
        </p:nvGrpSpPr>
        <p:grpSpPr bwMode="auto">
          <a:xfrm>
            <a:off x="7086600" y="1219200"/>
            <a:ext cx="838200" cy="2133600"/>
            <a:chOff x="4320" y="816"/>
            <a:chExt cx="480" cy="1227"/>
          </a:xfrm>
        </p:grpSpPr>
        <p:cxnSp>
          <p:nvCxnSpPr>
            <p:cNvPr id="31761" name="AutoShape 71"/>
            <p:cNvCxnSpPr>
              <a:cxnSpLocks noChangeShapeType="1"/>
            </p:cNvCxnSpPr>
            <p:nvPr/>
          </p:nvCxnSpPr>
          <p:spPr bwMode="auto">
            <a:xfrm flipV="1">
              <a:off x="4368" y="1152"/>
              <a:ext cx="130" cy="891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762" name="Text Box 89"/>
            <p:cNvSpPr txBox="1">
              <a:spLocks noChangeArrowheads="1"/>
            </p:cNvSpPr>
            <p:nvPr/>
          </p:nvSpPr>
          <p:spPr bwMode="auto">
            <a:xfrm>
              <a:off x="4512" y="816"/>
              <a:ext cx="74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>
                  <a:solidFill>
                    <a:schemeClr val="accent2"/>
                  </a:solidFill>
                  <a:latin typeface="Tahoma" panose="020B0604030504040204" pitchFamily="34" charset="0"/>
                </a:rPr>
                <a:t>6</a:t>
              </a:r>
            </a:p>
          </p:txBody>
        </p:sp>
        <p:grpSp>
          <p:nvGrpSpPr>
            <p:cNvPr id="31763" name="Group 90"/>
            <p:cNvGrpSpPr>
              <a:grpSpLocks/>
            </p:cNvGrpSpPr>
            <p:nvPr/>
          </p:nvGrpSpPr>
          <p:grpSpPr bwMode="auto">
            <a:xfrm>
              <a:off x="4320" y="960"/>
              <a:ext cx="480" cy="144"/>
              <a:chOff x="1488" y="3024"/>
              <a:chExt cx="480" cy="144"/>
            </a:xfrm>
          </p:grpSpPr>
          <p:sp>
            <p:nvSpPr>
              <p:cNvPr id="31764" name="Line 91"/>
              <p:cNvSpPr>
                <a:spLocks noChangeShapeType="1"/>
              </p:cNvSpPr>
              <p:nvPr/>
            </p:nvSpPr>
            <p:spPr bwMode="auto">
              <a:xfrm flipV="1">
                <a:off x="1488" y="3024"/>
                <a:ext cx="480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CA"/>
              </a:p>
            </p:txBody>
          </p:sp>
          <p:sp>
            <p:nvSpPr>
              <p:cNvPr id="31765" name="Line 92"/>
              <p:cNvSpPr>
                <a:spLocks noChangeShapeType="1"/>
              </p:cNvSpPr>
              <p:nvPr/>
            </p:nvSpPr>
            <p:spPr bwMode="auto">
              <a:xfrm>
                <a:off x="1488" y="3024"/>
                <a:ext cx="432" cy="14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CA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6480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56" grpId="0" autoUpdateAnimBg="0"/>
      <p:bldP spid="94257" grpId="0" autoUpdateAnimBg="0"/>
      <p:bldP spid="94265" grpId="0" autoUpdateAnimBg="0"/>
      <p:bldP spid="94266" grpId="0" autoUpdateAnimBg="0"/>
      <p:bldP spid="9427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When To Use Recursion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When a problem can be divided into steps.</a:t>
            </a:r>
          </a:p>
          <a:p>
            <a:pPr eaLnBrk="1" hangingPunct="1"/>
            <a:r>
              <a:rPr lang="en-US" altLang="en-US" sz="2400" dirty="0" smtClean="0"/>
              <a:t>The result of one step can be used in a previous step.</a:t>
            </a:r>
          </a:p>
          <a:p>
            <a:pPr eaLnBrk="1" hangingPunct="1"/>
            <a:r>
              <a:rPr lang="en-US" altLang="en-US" sz="2400" dirty="0" smtClean="0"/>
              <a:t>There is a scenario when you can stop sub-dividing the problem into steps (step = recursive call) and return to a previous step. </a:t>
            </a:r>
          </a:p>
          <a:p>
            <a:pPr lvl="1" eaLnBrk="1" hangingPunct="1"/>
            <a:r>
              <a:rPr lang="en-US" altLang="en-US" sz="2000" dirty="0" smtClean="0"/>
              <a:t>Algorithm goes back to previous step with a partial solution to the problem (back tracking)</a:t>
            </a:r>
          </a:p>
          <a:p>
            <a:pPr eaLnBrk="1" hangingPunct="1"/>
            <a:r>
              <a:rPr lang="en-US" altLang="en-US" sz="2400" dirty="0" smtClean="0"/>
              <a:t>All of the results together solve the problem.</a:t>
            </a:r>
          </a:p>
          <a:p>
            <a:pPr eaLnBrk="1" hangingPunct="1">
              <a:buFontTx/>
              <a:buNone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254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32281</TotalTime>
  <Words>1105</Words>
  <Application>Microsoft Office PowerPoint</Application>
  <PresentationFormat>On-screen Show (4:3)</PresentationFormat>
  <Paragraphs>235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ＭＳ Ｐゴシック</vt:lpstr>
      <vt:lpstr>ＭＳ Ｐゴシック</vt:lpstr>
      <vt:lpstr>Arial</vt:lpstr>
      <vt:lpstr>Calibri</vt:lpstr>
      <vt:lpstr>Comic Sans MS</vt:lpstr>
      <vt:lpstr>Consolas</vt:lpstr>
      <vt:lpstr>Tahoma</vt:lpstr>
      <vt:lpstr>Times New Roman</vt:lpstr>
      <vt:lpstr>Office Theme</vt:lpstr>
      <vt:lpstr>Recursion</vt:lpstr>
      <vt:lpstr>Basic Definition Of Recursion</vt:lpstr>
      <vt:lpstr>Direct Call</vt:lpstr>
      <vt:lpstr>Indirect Call</vt:lpstr>
      <vt:lpstr>Indirect Call</vt:lpstr>
      <vt:lpstr>Indirect Call (2)</vt:lpstr>
      <vt:lpstr>Requirements For Sensible Recursion</vt:lpstr>
      <vt:lpstr>Example Program: 2sumSeries.py</vt:lpstr>
      <vt:lpstr>When To Use Recursion</vt:lpstr>
      <vt:lpstr>When To Consider Alternatives To Recursion</vt:lpstr>
      <vt:lpstr>Example: Tail Recursion</vt:lpstr>
      <vt:lpstr>Example: Non-Tail Recursion</vt:lpstr>
      <vt:lpstr>Error Handling Example Using Recursion</vt:lpstr>
      <vt:lpstr>Error Handling Example Using Recursion (2)</vt:lpstr>
      <vt:lpstr>When To Use Iteration Or Recursion</vt:lpstr>
      <vt:lpstr>Applying Recursion: Traversing A Maze (Tutorial)</vt:lpstr>
      <vt:lpstr>Applying Recursion: Traversing A Directory/Folder Structure (Chart: James Tam)</vt:lpstr>
      <vt:lpstr>Copyright Notification</vt:lpstr>
      <vt:lpstr>You Should Now Know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Recursion</dc:title>
  <dc:creator>James Tam</dc:creator>
  <cp:keywords>Recursion;tail;non-tail</cp:keywords>
  <cp:lastModifiedBy>James Tam</cp:lastModifiedBy>
  <cp:revision>846</cp:revision>
  <dcterms:created xsi:type="dcterms:W3CDTF">2013-08-26T22:54:00Z</dcterms:created>
  <dcterms:modified xsi:type="dcterms:W3CDTF">2024-06-12T07:43:00Z</dcterms:modified>
</cp:coreProperties>
</file>