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67" r:id="rId3"/>
    <p:sldId id="392" r:id="rId4"/>
    <p:sldId id="257" r:id="rId5"/>
    <p:sldId id="341" r:id="rId6"/>
    <p:sldId id="390" r:id="rId7"/>
    <p:sldId id="260" r:id="rId8"/>
    <p:sldId id="422" r:id="rId9"/>
    <p:sldId id="400" r:id="rId10"/>
    <p:sldId id="263" r:id="rId11"/>
    <p:sldId id="264" r:id="rId12"/>
    <p:sldId id="423" r:id="rId13"/>
    <p:sldId id="424" r:id="rId14"/>
    <p:sldId id="425" r:id="rId15"/>
    <p:sldId id="430" r:id="rId16"/>
    <p:sldId id="431" r:id="rId17"/>
    <p:sldId id="432" r:id="rId18"/>
    <p:sldId id="427" r:id="rId19"/>
    <p:sldId id="428" r:id="rId20"/>
    <p:sldId id="429" r:id="rId21"/>
    <p:sldId id="354" r:id="rId22"/>
    <p:sldId id="394" r:id="rId23"/>
    <p:sldId id="388" r:id="rId24"/>
    <p:sldId id="271" r:id="rId25"/>
    <p:sldId id="383" r:id="rId26"/>
    <p:sldId id="387" r:id="rId27"/>
    <p:sldId id="402" r:id="rId28"/>
    <p:sldId id="420" r:id="rId29"/>
    <p:sldId id="418" r:id="rId30"/>
    <p:sldId id="419" r:id="rId31"/>
    <p:sldId id="33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367"/>
            <p14:sldId id="392"/>
            <p14:sldId id="257"/>
            <p14:sldId id="341"/>
            <p14:sldId id="390"/>
            <p14:sldId id="260"/>
            <p14:sldId id="422"/>
            <p14:sldId id="400"/>
            <p14:sldId id="263"/>
            <p14:sldId id="264"/>
            <p14:sldId id="423"/>
            <p14:sldId id="424"/>
            <p14:sldId id="425"/>
            <p14:sldId id="430"/>
            <p14:sldId id="431"/>
            <p14:sldId id="432"/>
            <p14:sldId id="427"/>
            <p14:sldId id="428"/>
            <p14:sldId id="429"/>
            <p14:sldId id="354"/>
            <p14:sldId id="394"/>
            <p14:sldId id="388"/>
            <p14:sldId id="271"/>
            <p14:sldId id="383"/>
            <p14:sldId id="387"/>
            <p14:sldId id="402"/>
            <p14:sldId id="420"/>
            <p14:sldId id="418"/>
            <p14:sldId id="419"/>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4"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6" autoAdjust="0"/>
    <p:restoredTop sz="95984" autoAdjust="0"/>
  </p:normalViewPr>
  <p:slideViewPr>
    <p:cSldViewPr>
      <p:cViewPr varScale="1">
        <p:scale>
          <a:sx n="106" d="100"/>
          <a:sy n="106" d="100"/>
        </p:scale>
        <p:origin x="288" y="96"/>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5/8/2024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5/8/2024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26</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29</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30</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134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90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23</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3052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5/8/2024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5/8/2024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5/8/2024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170110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5/8/2024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5/8/2024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5/8/2024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5/8/2024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5/8/2024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5/8/2024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5/8/2024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iscussions.apple.com/thread/252656653?sortBy=be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spages.ucalgary.ca/~tam/resources/python/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4/231P/#Main_grid:_course_schedule_for_the_lecture,_lecture_notes,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000" b="1" dirty="0"/>
              <a:t>Getting Started With Python Programming: Part I</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95400" y="2362200"/>
            <a:ext cx="6769100" cy="20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80975" indent="-180975" eaLnBrk="1" hangingPunct="1">
              <a:spcBef>
                <a:spcPts val="600"/>
              </a:spcBef>
              <a:spcAft>
                <a:spcPts val="0"/>
              </a:spcAft>
              <a:buFontTx/>
              <a:buChar char="•"/>
            </a:pPr>
            <a:r>
              <a:rPr lang="en-US" altLang="en-US" sz="2800" dirty="0"/>
              <a:t>Tutorial: creating computer programs </a:t>
            </a:r>
          </a:p>
          <a:p>
            <a:pPr marL="180975" indent="-180975" eaLnBrk="1" hangingPunct="1">
              <a:spcBef>
                <a:spcPts val="600"/>
              </a:spcBef>
              <a:spcAft>
                <a:spcPts val="0"/>
              </a:spcAft>
              <a:buFontTx/>
              <a:buChar char="•"/>
            </a:pPr>
            <a:r>
              <a:rPr lang="en-US" altLang="en-US" sz="2800" dirty="0"/>
              <a:t>Variables </a:t>
            </a:r>
          </a:p>
          <a:p>
            <a:pPr marL="180975" indent="-180975" eaLnBrk="1" hangingPunct="1">
              <a:spcBef>
                <a:spcPts val="600"/>
              </a:spcBef>
              <a:spcAft>
                <a:spcPts val="0"/>
              </a:spcAft>
              <a:buFontTx/>
              <a:buChar char="•"/>
            </a:pPr>
            <a:r>
              <a:rPr lang="en-US" altLang="en-US" sz="2800" dirty="0"/>
              <a:t>Getting information from the user</a:t>
            </a:r>
          </a:p>
          <a:p>
            <a:pPr marL="180975" indent="-180975" eaLnBrk="1" hangingPunct="1">
              <a:spcBef>
                <a:spcPts val="600"/>
              </a:spcBef>
              <a:spcAft>
                <a:spcPts val="0"/>
              </a:spcAft>
              <a:buFontTx/>
              <a:buChar char="•"/>
            </a:pPr>
            <a:r>
              <a:rPr lang="en-US" altLang="en-US" sz="2800" dirty="0"/>
              <a:t>Common mathematical operators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a:t>The First Python Program</a:t>
            </a:r>
          </a:p>
        </p:txBody>
      </p:sp>
      <p:sp>
        <p:nvSpPr>
          <p:cNvPr id="23555" name="Rectangle 3"/>
          <p:cNvSpPr>
            <a:spLocks noGrp="1" noChangeArrowheads="1"/>
          </p:cNvSpPr>
          <p:nvPr>
            <p:ph idx="1"/>
          </p:nvPr>
        </p:nvSpPr>
        <p:spPr/>
        <p:txBody>
          <a:bodyPr/>
          <a:lstStyle/>
          <a:p>
            <a:pPr>
              <a:spcBef>
                <a:spcPct val="50000"/>
              </a:spcBef>
              <a:buFontTx/>
              <a:buNone/>
              <a:defRPr/>
            </a:pPr>
            <a:r>
              <a:rPr lang="en-CA" altLang="en-US" b="1" dirty="0"/>
              <a:t>Name of the full </a:t>
            </a:r>
            <a:r>
              <a:rPr lang="en-CA" altLang="en-US" b="1" dirty="0" smtClean="0"/>
              <a:t>example: </a:t>
            </a:r>
            <a:r>
              <a:rPr lang="en-US" altLang="en-US" dirty="0" smtClean="0">
                <a:cs typeface="Times New Roman" pitchFamily="18" charset="0"/>
              </a:rPr>
              <a:t>1</a:t>
            </a:r>
            <a:r>
              <a:rPr lang="en-US" altLang="en-US" dirty="0" smtClean="0">
                <a:latin typeface="Consolas" pitchFamily="49" charset="0"/>
                <a:cs typeface="Consolas" pitchFamily="49" charset="0"/>
              </a:rPr>
              <a:t>small.py</a:t>
            </a:r>
            <a:endParaRPr lang="en-US" altLang="en-US" dirty="0">
              <a:latin typeface="Consolas" pitchFamily="49" charset="0"/>
              <a:cs typeface="Consolas" pitchFamily="49"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("hello")</a:t>
            </a:r>
          </a:p>
        </p:txBody>
      </p:sp>
      <p:sp>
        <p:nvSpPr>
          <p:cNvPr id="2" name="TextBox 1"/>
          <p:cNvSpPr txBox="1"/>
          <p:nvPr/>
        </p:nvSpPr>
        <p:spPr bwMode="auto">
          <a:xfrm>
            <a:off x="768350" y="1819215"/>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spAutoFit/>
          </a:bodyPr>
          <a:lstStyle/>
          <a:p>
            <a:pPr eaLnBrk="1" hangingPunct="1">
              <a:spcBef>
                <a:spcPct val="0"/>
              </a:spcBef>
              <a:buFontTx/>
              <a:buNone/>
            </a:pPr>
            <a:r>
              <a:rPr lang="en-US" sz="2000" b="1" dirty="0" smtClean="0"/>
              <a:t>Filename: </a:t>
            </a:r>
            <a:r>
              <a:rPr lang="en-US" sz="2000" dirty="0" smtClean="0">
                <a:latin typeface="Consolas" panose="020B0609020204030204" pitchFamily="49" charset="0"/>
              </a:rPr>
              <a:t>1small.py</a:t>
            </a:r>
            <a:endParaRPr lang="en-CA" sz="2000" dirty="0" smtClean="0">
              <a:latin typeface="Consolas" panose="020B06090202040302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a:t>Creating</a:t>
            </a:r>
            <a:r>
              <a:rPr lang="en-US" dirty="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a:t>Step 0: Before writing your program start IDLE (python editor)</a:t>
            </a:r>
          </a:p>
          <a:p>
            <a:pPr lvl="1" eaLnBrk="1" hangingPunct="1">
              <a:tabLst>
                <a:tab pos="1254125" algn="l"/>
              </a:tabLst>
            </a:pPr>
            <a:r>
              <a:rPr lang="en-US" altLang="en-US" dirty="0"/>
              <a:t>The editor automatically comes installed with your python download so it’s the one that we will officially support.</a:t>
            </a:r>
          </a:p>
          <a:p>
            <a:pPr lvl="1" eaLnBrk="1" hangingPunct="1">
              <a:tabLst>
                <a:tab pos="1254125" algn="l"/>
              </a:tabLst>
            </a:pPr>
            <a:r>
              <a:rPr lang="en-US" altLang="en-US" dirty="0"/>
              <a:t>You can use other editors but keep in mind </a:t>
            </a:r>
            <a:r>
              <a:rPr lang="en-US" altLang="en-US" b="1" dirty="0"/>
              <a:t>you may be on your own if you have problems with that editor</a:t>
            </a:r>
            <a:r>
              <a:rPr lang="en-US" altLang="en-US" dirty="0"/>
              <a:t>!</a:t>
            </a:r>
          </a:p>
          <a:p>
            <a:pPr lvl="2" eaLnBrk="1" hangingPunct="1">
              <a:tabLst>
                <a:tab pos="1254125" algn="l"/>
              </a:tabLst>
            </a:pPr>
            <a:r>
              <a:rPr lang="en-US" altLang="en-US" dirty="0"/>
              <a:t>Starting IDLE (Windows)</a:t>
            </a:r>
          </a:p>
          <a:p>
            <a:pPr marL="400050" lvl="1" indent="0" eaLnBrk="1" hangingPunct="1">
              <a:tabLst>
                <a:tab pos="1254125" algn="l"/>
              </a:tabLst>
            </a:pPr>
            <a:endParaRPr lang="en-US" altLang="en-US"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a:p>
          <a:p>
            <a:pPr marL="400050" lvl="1" indent="0" eaLnBrk="1" hangingPunct="1">
              <a:buNone/>
              <a:tabLst>
                <a:tab pos="1254125" algn="l"/>
              </a:tabLst>
            </a:pPr>
            <a:endParaRPr lang="en-US" altLang="en-US" sz="1200" dirty="0"/>
          </a:p>
          <a:p>
            <a:pPr marL="400050" lvl="1" indent="0" eaLnBrk="1" hangingPunct="1">
              <a:tabLst>
                <a:tab pos="1254125" algn="l"/>
              </a:tabLst>
            </a:pPr>
            <a:r>
              <a:rPr lang="en-US" altLang="en-US" dirty="0"/>
              <a:t>One Apple resource for using IDLE: </a:t>
            </a:r>
            <a:r>
              <a:rPr lang="en-CA" u="sng" dirty="0">
                <a:hlinkClick r:id="rId3"/>
              </a:rPr>
              <a:t>https://www.python.org/download/mac/tcltk/</a:t>
            </a:r>
            <a:endParaRPr lang="en-CA" dirty="0"/>
          </a:p>
          <a:p>
            <a:pPr marL="400050" lvl="1" indent="0" eaLnBrk="1" hangingPunct="1">
              <a:tabLst>
                <a:tab pos="1254125" algn="l"/>
              </a:tabLst>
            </a:pPr>
            <a:endParaRPr lang="en-US" alt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276600"/>
            <a:ext cx="3124200" cy="2570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(2)</a:t>
            </a:r>
            <a:endParaRPr lang="en-CA" dirty="0"/>
          </a:p>
        </p:txBody>
      </p:sp>
      <p:sp>
        <p:nvSpPr>
          <p:cNvPr id="3" name="Content Placeholder 2"/>
          <p:cNvSpPr>
            <a:spLocks noGrp="1"/>
          </p:cNvSpPr>
          <p:nvPr>
            <p:ph idx="1"/>
          </p:nvPr>
        </p:nvSpPr>
        <p:spPr/>
        <p:txBody>
          <a:bodyPr/>
          <a:lstStyle/>
          <a:p>
            <a:r>
              <a:rPr lang="en-US" b="1" dirty="0"/>
              <a:t>Step 1</a:t>
            </a:r>
            <a:r>
              <a:rPr lang="en-US" dirty="0"/>
              <a:t>: Starting the python program editor from IDLE</a:t>
            </a:r>
            <a:r>
              <a:rPr lang="en-CA" dirty="0"/>
              <a:t>: </a:t>
            </a:r>
            <a:r>
              <a:rPr lang="en-CA" dirty="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(3)</a:t>
            </a:r>
            <a:endParaRPr lang="en-CA" dirty="0"/>
          </a:p>
        </p:txBody>
      </p:sp>
      <p:sp>
        <p:nvSpPr>
          <p:cNvPr id="3" name="Content Placeholder 2"/>
          <p:cNvSpPr>
            <a:spLocks noGrp="1"/>
          </p:cNvSpPr>
          <p:nvPr>
            <p:ph idx="1"/>
          </p:nvPr>
        </p:nvSpPr>
        <p:spPr/>
        <p:txBody>
          <a:bodyPr/>
          <a:lstStyle/>
          <a:p>
            <a:r>
              <a:rPr lang="en-US" b="1" dirty="0"/>
              <a:t>Step 2</a:t>
            </a:r>
            <a:r>
              <a:rPr lang="en-US" dirty="0"/>
              <a:t>: </a:t>
            </a:r>
            <a:r>
              <a:rPr lang="en-US" dirty="0">
                <a:solidFill>
                  <a:srgbClr val="0000FF"/>
                </a:solidFill>
              </a:rPr>
              <a:t>Type your program </a:t>
            </a:r>
            <a:r>
              <a:rPr lang="en-US" dirty="0"/>
              <a:t>into the editor window that appears (appears if you completed the previous step correctly)</a:t>
            </a:r>
            <a:r>
              <a:rPr lang="en-CA" dirty="0"/>
              <a:t>:</a:t>
            </a:r>
          </a:p>
          <a:p>
            <a:endParaRPr lang="en-US" dirty="0"/>
          </a:p>
          <a:p>
            <a:endParaRPr lang="en-US" dirty="0"/>
          </a:p>
          <a:p>
            <a:endParaRPr lang="en-US" dirty="0"/>
          </a:p>
          <a:p>
            <a:endParaRPr lang="en-US" dirty="0"/>
          </a:p>
          <a:p>
            <a:r>
              <a:rPr lang="en-US" dirty="0"/>
              <a:t>(The specifics of </a:t>
            </a:r>
            <a:r>
              <a:rPr lang="en-US" u="sng" dirty="0"/>
              <a:t>what</a:t>
            </a:r>
            <a:r>
              <a:rPr lang="en-US" dirty="0"/>
              <a:t> to type into the editor will form the bulk of teaching material for this semester – details are coming soon).</a:t>
            </a:r>
          </a:p>
          <a:p>
            <a:pPr lvl="1"/>
            <a:r>
              <a:rPr lang="en-US" dirty="0"/>
              <a:t>For now you can just type in what you see in the above image.</a:t>
            </a:r>
            <a:endParaRPr lang="en-CA" dirty="0"/>
          </a:p>
        </p:txBody>
      </p:sp>
      <p:pic>
        <p:nvPicPr>
          <p:cNvPr id="11" name="Picture 10">
            <a:extLst>
              <a:ext uri="{FF2B5EF4-FFF2-40B4-BE49-F238E27FC236}">
                <a16:creationId xmlns:a16="http://schemas.microsoft.com/office/drawing/2014/main" xmlns="" id="{6759543E-94EA-BBB3-ACE8-CCC1EDB35676}"/>
              </a:ext>
            </a:extLst>
          </p:cNvPr>
          <p:cNvPicPr>
            <a:picLocks noChangeAspect="1"/>
          </p:cNvPicPr>
          <p:nvPr/>
        </p:nvPicPr>
        <p:blipFill>
          <a:blip r:embed="rId2"/>
          <a:stretch>
            <a:fillRect/>
          </a:stretch>
        </p:blipFill>
        <p:spPr>
          <a:xfrm>
            <a:off x="533400" y="2056372"/>
            <a:ext cx="3914804" cy="1514486"/>
          </a:xfrm>
          <a:prstGeom prst="rect">
            <a:avLst/>
          </a:prstGeom>
        </p:spPr>
      </p:pic>
      <p:sp>
        <p:nvSpPr>
          <p:cNvPr id="6" name="Freeform 5"/>
          <p:cNvSpPr/>
          <p:nvPr/>
        </p:nvSpPr>
        <p:spPr>
          <a:xfrm>
            <a:off x="381000" y="2362200"/>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(4)</a:t>
            </a:r>
            <a:endParaRPr lang="en-CA" dirty="0"/>
          </a:p>
        </p:txBody>
      </p:sp>
      <p:sp>
        <p:nvSpPr>
          <p:cNvPr id="3" name="Content Placeholder 2"/>
          <p:cNvSpPr>
            <a:spLocks noGrp="1"/>
          </p:cNvSpPr>
          <p:nvPr>
            <p:ph idx="1"/>
          </p:nvPr>
        </p:nvSpPr>
        <p:spPr/>
        <p:txBody>
          <a:bodyPr/>
          <a:lstStyle/>
          <a:p>
            <a:r>
              <a:rPr lang="en-US" b="1" dirty="0"/>
              <a:t>Step 3</a:t>
            </a:r>
            <a:r>
              <a:rPr lang="en-US" dirty="0"/>
              <a:t>: Name your program</a:t>
            </a:r>
            <a:r>
              <a:rPr lang="en-CA" dirty="0"/>
              <a:t>: </a:t>
            </a:r>
            <a:r>
              <a:rPr lang="en-CA" dirty="0">
                <a:latin typeface="Consolas" panose="020B0609020204030204" pitchFamily="49" charset="0"/>
              </a:rPr>
              <a:t>File-&gt;Save</a:t>
            </a:r>
          </a:p>
          <a:p>
            <a:endParaRPr lang="en-CA" dirty="0"/>
          </a:p>
          <a:p>
            <a:endParaRPr lang="en-US" dirty="0"/>
          </a:p>
          <a:p>
            <a:endParaRPr lang="en-US" dirty="0"/>
          </a:p>
          <a:p>
            <a:endParaRPr lang="en-US" dirty="0"/>
          </a:p>
          <a:p>
            <a:endParaRPr lang="en-US" dirty="0"/>
          </a:p>
          <a:p>
            <a:pPr lvl="1"/>
            <a:r>
              <a:rPr lang="en-US" dirty="0"/>
              <a:t>Using the IDLE editor you can simply save under the default file type.</a:t>
            </a:r>
          </a:p>
          <a:p>
            <a:pPr lvl="2"/>
            <a:r>
              <a:rPr lang="en-US" dirty="0"/>
              <a:t>(If you use another text editor such as WordPad then you will have to save it as a text file </a:t>
            </a:r>
            <a:r>
              <a:rPr lang="en-US" u="sng" dirty="0"/>
              <a:t>and</a:t>
            </a:r>
            <a:r>
              <a:rPr lang="en-US" dirty="0"/>
              <a:t> make sure the filename ends with the right suffix “.</a:t>
            </a:r>
            <a:r>
              <a:rPr lang="en-US" dirty="0" err="1">
                <a:latin typeface="Consolas" panose="020B0609020204030204" pitchFamily="49" charset="0"/>
              </a:rPr>
              <a:t>py</a:t>
            </a:r>
            <a:r>
              <a:rPr lang="en-US" dirty="0"/>
              <a:t>”).</a:t>
            </a:r>
          </a:p>
          <a:p>
            <a:pPr lvl="2"/>
            <a:r>
              <a:rPr lang="en-US" dirty="0"/>
              <a:t>Save the program in a easy to remember location (don’t use the default location – it’s the install location of python and not easy to remember for most).</a:t>
            </a:r>
          </a:p>
          <a:p>
            <a:pPr lvl="1"/>
            <a:r>
              <a:rPr lang="en-US" b="1" dirty="0"/>
              <a:t>Standards for </a:t>
            </a:r>
            <a:r>
              <a:rPr lang="en-US" b="1" dirty="0">
                <a:solidFill>
                  <a:srgbClr val="0000FF"/>
                </a:solidFill>
              </a:rPr>
              <a:t>naming programs</a:t>
            </a:r>
          </a:p>
          <a:p>
            <a:pPr lvl="2"/>
            <a:r>
              <a:rPr lang="en-US" dirty="0"/>
              <a:t>Only use alphabetic or numeric characters in the save name </a:t>
            </a:r>
          </a:p>
          <a:p>
            <a:pPr lvl="2"/>
            <a:r>
              <a:rPr lang="en-US" dirty="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
        <p:nvSpPr>
          <p:cNvPr id="4" name="Freeform: Shape 3">
            <a:extLst>
              <a:ext uri="{FF2B5EF4-FFF2-40B4-BE49-F238E27FC236}">
                <a16:creationId xmlns:a16="http://schemas.microsoft.com/office/drawing/2014/main" xmlns="" id="{CB866E08-94C5-E372-5330-4864C4F54C38}"/>
              </a:ext>
            </a:extLst>
          </p:cNvPr>
          <p:cNvSpPr/>
          <p:nvPr/>
        </p:nvSpPr>
        <p:spPr>
          <a:xfrm>
            <a:off x="1007806" y="3082413"/>
            <a:ext cx="919317" cy="393290"/>
          </a:xfrm>
          <a:custGeom>
            <a:avLst/>
            <a:gdLst>
              <a:gd name="connsiteX0" fmla="*/ 884904 w 919317"/>
              <a:gd name="connsiteY0" fmla="*/ 117987 h 393290"/>
              <a:gd name="connsiteX1" fmla="*/ 806246 w 919317"/>
              <a:gd name="connsiteY1" fmla="*/ 88490 h 393290"/>
              <a:gd name="connsiteX2" fmla="*/ 757084 w 919317"/>
              <a:gd name="connsiteY2" fmla="*/ 68826 h 393290"/>
              <a:gd name="connsiteX3" fmla="*/ 717755 w 919317"/>
              <a:gd name="connsiteY3" fmla="*/ 58993 h 393290"/>
              <a:gd name="connsiteX4" fmla="*/ 688259 w 919317"/>
              <a:gd name="connsiteY4" fmla="*/ 49161 h 393290"/>
              <a:gd name="connsiteX5" fmla="*/ 644013 w 919317"/>
              <a:gd name="connsiteY5" fmla="*/ 29497 h 393290"/>
              <a:gd name="connsiteX6" fmla="*/ 609600 w 919317"/>
              <a:gd name="connsiteY6" fmla="*/ 19664 h 393290"/>
              <a:gd name="connsiteX7" fmla="*/ 570271 w 919317"/>
              <a:gd name="connsiteY7" fmla="*/ 14748 h 393290"/>
              <a:gd name="connsiteX8" fmla="*/ 403123 w 919317"/>
              <a:gd name="connsiteY8" fmla="*/ 4916 h 393290"/>
              <a:gd name="connsiteX9" fmla="*/ 358878 w 919317"/>
              <a:gd name="connsiteY9" fmla="*/ 0 h 393290"/>
              <a:gd name="connsiteX10" fmla="*/ 157317 w 919317"/>
              <a:gd name="connsiteY10" fmla="*/ 14748 h 393290"/>
              <a:gd name="connsiteX11" fmla="*/ 127820 w 919317"/>
              <a:gd name="connsiteY11" fmla="*/ 24581 h 393290"/>
              <a:gd name="connsiteX12" fmla="*/ 63910 w 919317"/>
              <a:gd name="connsiteY12" fmla="*/ 39329 h 393290"/>
              <a:gd name="connsiteX13" fmla="*/ 34413 w 919317"/>
              <a:gd name="connsiteY13" fmla="*/ 54077 h 393290"/>
              <a:gd name="connsiteX14" fmla="*/ 14749 w 919317"/>
              <a:gd name="connsiteY14" fmla="*/ 93406 h 393290"/>
              <a:gd name="connsiteX15" fmla="*/ 0 w 919317"/>
              <a:gd name="connsiteY15" fmla="*/ 117987 h 393290"/>
              <a:gd name="connsiteX16" fmla="*/ 9833 w 919317"/>
              <a:gd name="connsiteY16" fmla="*/ 201561 h 393290"/>
              <a:gd name="connsiteX17" fmla="*/ 19665 w 919317"/>
              <a:gd name="connsiteY17" fmla="*/ 231058 h 393290"/>
              <a:gd name="connsiteX18" fmla="*/ 39329 w 919317"/>
              <a:gd name="connsiteY18" fmla="*/ 280219 h 393290"/>
              <a:gd name="connsiteX19" fmla="*/ 44246 w 919317"/>
              <a:gd name="connsiteY19" fmla="*/ 299884 h 393290"/>
              <a:gd name="connsiteX20" fmla="*/ 63910 w 919317"/>
              <a:gd name="connsiteY20" fmla="*/ 314632 h 393290"/>
              <a:gd name="connsiteX21" fmla="*/ 127820 w 919317"/>
              <a:gd name="connsiteY21" fmla="*/ 334297 h 393290"/>
              <a:gd name="connsiteX22" fmla="*/ 206478 w 919317"/>
              <a:gd name="connsiteY22" fmla="*/ 329381 h 393290"/>
              <a:gd name="connsiteX23" fmla="*/ 235975 w 919317"/>
              <a:gd name="connsiteY23" fmla="*/ 324464 h 393290"/>
              <a:gd name="connsiteX24" fmla="*/ 383459 w 919317"/>
              <a:gd name="connsiteY24" fmla="*/ 334297 h 393290"/>
              <a:gd name="connsiteX25" fmla="*/ 491613 w 919317"/>
              <a:gd name="connsiteY25" fmla="*/ 339213 h 393290"/>
              <a:gd name="connsiteX26" fmla="*/ 545691 w 919317"/>
              <a:gd name="connsiteY26" fmla="*/ 363793 h 393290"/>
              <a:gd name="connsiteX27" fmla="*/ 560439 w 919317"/>
              <a:gd name="connsiteY27" fmla="*/ 378542 h 393290"/>
              <a:gd name="connsiteX28" fmla="*/ 609600 w 919317"/>
              <a:gd name="connsiteY28" fmla="*/ 393290 h 393290"/>
              <a:gd name="connsiteX29" fmla="*/ 752168 w 919317"/>
              <a:gd name="connsiteY29" fmla="*/ 388374 h 393290"/>
              <a:gd name="connsiteX30" fmla="*/ 806246 w 919317"/>
              <a:gd name="connsiteY30" fmla="*/ 363793 h 393290"/>
              <a:gd name="connsiteX31" fmla="*/ 850491 w 919317"/>
              <a:gd name="connsiteY31" fmla="*/ 344129 h 393290"/>
              <a:gd name="connsiteX32" fmla="*/ 875071 w 919317"/>
              <a:gd name="connsiteY32" fmla="*/ 324464 h 393290"/>
              <a:gd name="connsiteX33" fmla="*/ 889820 w 919317"/>
              <a:gd name="connsiteY33" fmla="*/ 319548 h 393290"/>
              <a:gd name="connsiteX34" fmla="*/ 899652 w 919317"/>
              <a:gd name="connsiteY34" fmla="*/ 304800 h 393290"/>
              <a:gd name="connsiteX35" fmla="*/ 914400 w 919317"/>
              <a:gd name="connsiteY35" fmla="*/ 285135 h 393290"/>
              <a:gd name="connsiteX36" fmla="*/ 919317 w 919317"/>
              <a:gd name="connsiteY36" fmla="*/ 152400 h 393290"/>
              <a:gd name="connsiteX37" fmla="*/ 914400 w 919317"/>
              <a:gd name="connsiteY37" fmla="*/ 127819 h 393290"/>
              <a:gd name="connsiteX38" fmla="*/ 865239 w 919317"/>
              <a:gd name="connsiteY38" fmla="*/ 103239 h 393290"/>
              <a:gd name="connsiteX39" fmla="*/ 825910 w 919317"/>
              <a:gd name="connsiteY39" fmla="*/ 98322 h 39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9317" h="393290">
                <a:moveTo>
                  <a:pt x="884904" y="117987"/>
                </a:moveTo>
                <a:cubicBezTo>
                  <a:pt x="836945" y="89213"/>
                  <a:pt x="883925" y="114383"/>
                  <a:pt x="806246" y="88490"/>
                </a:cubicBezTo>
                <a:cubicBezTo>
                  <a:pt x="789502" y="82909"/>
                  <a:pt x="773828" y="74407"/>
                  <a:pt x="757084" y="68826"/>
                </a:cubicBezTo>
                <a:cubicBezTo>
                  <a:pt x="744264" y="64553"/>
                  <a:pt x="730748" y="62705"/>
                  <a:pt x="717755" y="58993"/>
                </a:cubicBezTo>
                <a:cubicBezTo>
                  <a:pt x="707790" y="56146"/>
                  <a:pt x="698091" y="52438"/>
                  <a:pt x="688259" y="49161"/>
                </a:cubicBezTo>
                <a:cubicBezTo>
                  <a:pt x="670857" y="23061"/>
                  <a:pt x="686513" y="38604"/>
                  <a:pt x="644013" y="29497"/>
                </a:cubicBezTo>
                <a:cubicBezTo>
                  <a:pt x="632348" y="26997"/>
                  <a:pt x="621298" y="22004"/>
                  <a:pt x="609600" y="19664"/>
                </a:cubicBezTo>
                <a:cubicBezTo>
                  <a:pt x="596645" y="17073"/>
                  <a:pt x="583449" y="15689"/>
                  <a:pt x="570271" y="14748"/>
                </a:cubicBezTo>
                <a:cubicBezTo>
                  <a:pt x="514601" y="10772"/>
                  <a:pt x="458800" y="8800"/>
                  <a:pt x="403123" y="4916"/>
                </a:cubicBezTo>
                <a:cubicBezTo>
                  <a:pt x="388320" y="3883"/>
                  <a:pt x="373626" y="1639"/>
                  <a:pt x="358878" y="0"/>
                </a:cubicBezTo>
                <a:cubicBezTo>
                  <a:pt x="291691" y="4916"/>
                  <a:pt x="224306" y="7621"/>
                  <a:pt x="157317" y="14748"/>
                </a:cubicBezTo>
                <a:cubicBezTo>
                  <a:pt x="147011" y="15844"/>
                  <a:pt x="137843" y="21943"/>
                  <a:pt x="127820" y="24581"/>
                </a:cubicBezTo>
                <a:cubicBezTo>
                  <a:pt x="106677" y="30145"/>
                  <a:pt x="85213" y="34413"/>
                  <a:pt x="63910" y="39329"/>
                </a:cubicBezTo>
                <a:cubicBezTo>
                  <a:pt x="54078" y="44245"/>
                  <a:pt x="41808" y="45943"/>
                  <a:pt x="34413" y="54077"/>
                </a:cubicBezTo>
                <a:cubicBezTo>
                  <a:pt x="24554" y="64922"/>
                  <a:pt x="21698" y="80501"/>
                  <a:pt x="14749" y="93406"/>
                </a:cubicBezTo>
                <a:cubicBezTo>
                  <a:pt x="10219" y="101819"/>
                  <a:pt x="4916" y="109793"/>
                  <a:pt x="0" y="117987"/>
                </a:cubicBezTo>
                <a:cubicBezTo>
                  <a:pt x="3278" y="145845"/>
                  <a:pt x="5027" y="173926"/>
                  <a:pt x="9833" y="201561"/>
                </a:cubicBezTo>
                <a:cubicBezTo>
                  <a:pt x="11609" y="211772"/>
                  <a:pt x="17335" y="220959"/>
                  <a:pt x="19665" y="231058"/>
                </a:cubicBezTo>
                <a:cubicBezTo>
                  <a:pt x="30283" y="277073"/>
                  <a:pt x="13556" y="254446"/>
                  <a:pt x="39329" y="280219"/>
                </a:cubicBezTo>
                <a:cubicBezTo>
                  <a:pt x="40968" y="286774"/>
                  <a:pt x="40319" y="294386"/>
                  <a:pt x="44246" y="299884"/>
                </a:cubicBezTo>
                <a:cubicBezTo>
                  <a:pt x="49008" y="306551"/>
                  <a:pt x="57243" y="309870"/>
                  <a:pt x="63910" y="314632"/>
                </a:cubicBezTo>
                <a:cubicBezTo>
                  <a:pt x="89909" y="333202"/>
                  <a:pt x="80374" y="324807"/>
                  <a:pt x="127820" y="334297"/>
                </a:cubicBezTo>
                <a:cubicBezTo>
                  <a:pt x="154039" y="332658"/>
                  <a:pt x="180315" y="331760"/>
                  <a:pt x="206478" y="329381"/>
                </a:cubicBezTo>
                <a:cubicBezTo>
                  <a:pt x="216405" y="328478"/>
                  <a:pt x="226011" y="324187"/>
                  <a:pt x="235975" y="324464"/>
                </a:cubicBezTo>
                <a:cubicBezTo>
                  <a:pt x="285226" y="325832"/>
                  <a:pt x="334270" y="331459"/>
                  <a:pt x="383459" y="334297"/>
                </a:cubicBezTo>
                <a:cubicBezTo>
                  <a:pt x="419488" y="336376"/>
                  <a:pt x="455562" y="337574"/>
                  <a:pt x="491613" y="339213"/>
                </a:cubicBezTo>
                <a:cubicBezTo>
                  <a:pt x="517104" y="347710"/>
                  <a:pt x="524273" y="347730"/>
                  <a:pt x="545691" y="363793"/>
                </a:cubicBezTo>
                <a:cubicBezTo>
                  <a:pt x="551253" y="367965"/>
                  <a:pt x="554543" y="374857"/>
                  <a:pt x="560439" y="378542"/>
                </a:cubicBezTo>
                <a:cubicBezTo>
                  <a:pt x="575656" y="388053"/>
                  <a:pt x="592578" y="389886"/>
                  <a:pt x="609600" y="393290"/>
                </a:cubicBezTo>
                <a:cubicBezTo>
                  <a:pt x="657123" y="391651"/>
                  <a:pt x="704704" y="391251"/>
                  <a:pt x="752168" y="388374"/>
                </a:cubicBezTo>
                <a:cubicBezTo>
                  <a:pt x="773199" y="387099"/>
                  <a:pt x="788359" y="373425"/>
                  <a:pt x="806246" y="363793"/>
                </a:cubicBezTo>
                <a:cubicBezTo>
                  <a:pt x="833977" y="348861"/>
                  <a:pt x="828331" y="351515"/>
                  <a:pt x="850491" y="344129"/>
                </a:cubicBezTo>
                <a:cubicBezTo>
                  <a:pt x="858684" y="337574"/>
                  <a:pt x="866173" y="330025"/>
                  <a:pt x="875071" y="324464"/>
                </a:cubicBezTo>
                <a:cubicBezTo>
                  <a:pt x="879466" y="321717"/>
                  <a:pt x="885773" y="322785"/>
                  <a:pt x="889820" y="319548"/>
                </a:cubicBezTo>
                <a:cubicBezTo>
                  <a:pt x="894434" y="315857"/>
                  <a:pt x="896218" y="309608"/>
                  <a:pt x="899652" y="304800"/>
                </a:cubicBezTo>
                <a:cubicBezTo>
                  <a:pt x="904414" y="298133"/>
                  <a:pt x="909484" y="291690"/>
                  <a:pt x="914400" y="285135"/>
                </a:cubicBezTo>
                <a:cubicBezTo>
                  <a:pt x="916039" y="240890"/>
                  <a:pt x="919317" y="196675"/>
                  <a:pt x="919317" y="152400"/>
                </a:cubicBezTo>
                <a:cubicBezTo>
                  <a:pt x="919317" y="144044"/>
                  <a:pt x="918829" y="134905"/>
                  <a:pt x="914400" y="127819"/>
                </a:cubicBezTo>
                <a:cubicBezTo>
                  <a:pt x="906123" y="114577"/>
                  <a:pt x="877616" y="105891"/>
                  <a:pt x="865239" y="103239"/>
                </a:cubicBezTo>
                <a:cubicBezTo>
                  <a:pt x="852321" y="100471"/>
                  <a:pt x="825910" y="98322"/>
                  <a:pt x="825910" y="98322"/>
                </a:cubicBezTo>
              </a:path>
            </a:pathLst>
          </a:cu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FF"/>
              </a:solidFill>
            </a:endParaRPr>
          </a:p>
        </p:txBody>
      </p:sp>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(5)</a:t>
            </a:r>
            <a:endParaRPr lang="en-CA" dirty="0"/>
          </a:p>
        </p:txBody>
      </p:sp>
      <p:sp>
        <p:nvSpPr>
          <p:cNvPr id="3" name="Content Placeholder 2"/>
          <p:cNvSpPr>
            <a:spLocks noGrp="1"/>
          </p:cNvSpPr>
          <p:nvPr>
            <p:ph idx="1"/>
          </p:nvPr>
        </p:nvSpPr>
        <p:spPr/>
        <p:txBody>
          <a:bodyPr/>
          <a:lstStyle/>
          <a:p>
            <a:r>
              <a:rPr lang="en-US" b="1" dirty="0"/>
              <a:t>Step 4</a:t>
            </a:r>
            <a:r>
              <a:rPr lang="en-US" dirty="0"/>
              <a:t>: Running your program</a:t>
            </a:r>
            <a:r>
              <a:rPr lang="en-CA" dirty="0"/>
              <a:t> </a:t>
            </a:r>
          </a:p>
          <a:p>
            <a:pPr lvl="1"/>
            <a:r>
              <a:rPr lang="en-CA" dirty="0"/>
              <a:t>Via the menu: </a:t>
            </a:r>
            <a:r>
              <a:rPr lang="en-CA" dirty="0">
                <a:latin typeface="Consolas" panose="020B0609020204030204" pitchFamily="49" charset="0"/>
              </a:rPr>
              <a:t>Run-&gt;Run Module</a:t>
            </a:r>
          </a:p>
          <a:p>
            <a:pPr lvl="1"/>
            <a:r>
              <a:rPr lang="en-US" dirty="0"/>
              <a:t>Via key board shortcut: </a:t>
            </a:r>
            <a:r>
              <a:rPr lang="en-US" dirty="0">
                <a:latin typeface="Consolas" panose="020B0609020204030204" pitchFamily="49" charset="0"/>
              </a:rPr>
              <a:t>F5</a:t>
            </a:r>
            <a:endParaRPr lang="en-CA" dirty="0">
              <a:latin typeface="Consolas" panose="020B0609020204030204" pitchFamily="49" charset="0"/>
            </a:endParaRPr>
          </a:p>
        </p:txBody>
      </p:sp>
    </p:spTree>
    <p:extLst>
      <p:ext uri="{BB962C8B-B14F-4D97-AF65-F5344CB8AC3E}">
        <p14:creationId xmlns:p14="http://schemas.microsoft.com/office/powerpoint/2010/main" val="2555214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Previously Created Programs</a:t>
            </a:r>
            <a:endParaRPr lang="en-CA" dirty="0"/>
          </a:p>
        </p:txBody>
      </p:sp>
      <p:sp>
        <p:nvSpPr>
          <p:cNvPr id="3" name="Content Placeholder 2"/>
          <p:cNvSpPr>
            <a:spLocks noGrp="1"/>
          </p:cNvSpPr>
          <p:nvPr>
            <p:ph idx="1"/>
          </p:nvPr>
        </p:nvSpPr>
        <p:spPr/>
        <p:txBody>
          <a:bodyPr/>
          <a:lstStyle/>
          <a:p>
            <a:r>
              <a:rPr lang="en-US" dirty="0"/>
              <a:t>Do this through the editor (IDLE): </a:t>
            </a:r>
          </a:p>
          <a:p>
            <a:r>
              <a:rPr lang="en-US" dirty="0"/>
              <a:t>Menu options: </a:t>
            </a:r>
            <a:r>
              <a:rPr lang="en-US" dirty="0">
                <a:latin typeface="Consolas" panose="020B0609020204030204" pitchFamily="49" charset="0"/>
              </a:rPr>
              <a:t>File-&gt;Open</a:t>
            </a:r>
          </a:p>
          <a:p>
            <a:r>
              <a:rPr lang="en-US" dirty="0">
                <a:solidFill>
                  <a:srgbClr val="FF0000"/>
                </a:solidFill>
              </a:rPr>
              <a:t>Do not try to ‘click’ on the file (Windows users)</a:t>
            </a:r>
          </a:p>
          <a:p>
            <a:pPr lvl="1"/>
            <a:r>
              <a:rPr lang="en-US" dirty="0"/>
              <a:t>Windows: by default the operating system will try to run python programs (not allow you to edit it).</a:t>
            </a:r>
          </a:p>
        </p:txBody>
      </p:sp>
    </p:spTree>
    <p:extLst>
      <p:ext uri="{BB962C8B-B14F-4D97-AF65-F5344CB8AC3E}">
        <p14:creationId xmlns:p14="http://schemas.microsoft.com/office/powerpoint/2010/main" val="2036427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Version Of IDLE</a:t>
            </a:r>
            <a:endParaRPr lang="en-CA" dirty="0"/>
          </a:p>
        </p:txBody>
      </p:sp>
      <p:sp>
        <p:nvSpPr>
          <p:cNvPr id="3" name="Content Placeholder 2"/>
          <p:cNvSpPr>
            <a:spLocks noGrp="1"/>
          </p:cNvSpPr>
          <p:nvPr>
            <p:ph idx="1"/>
          </p:nvPr>
        </p:nvSpPr>
        <p:spPr/>
        <p:txBody>
          <a:bodyPr/>
          <a:lstStyle/>
          <a:p>
            <a:r>
              <a:rPr lang="en-US" dirty="0" smtClean="0"/>
              <a:t>It should appear similar to the Windows version (or even the Linux version installed on the computers in the tutorial room).</a:t>
            </a:r>
          </a:p>
          <a:p>
            <a:r>
              <a:rPr lang="en-US" dirty="0" smtClean="0"/>
              <a:t>But you need to keep in mind that the menu bar on a MAC does not appear in the same location as the current application (i.e. in the image below the user has had to move IDLE window to just below the menu bar).</a:t>
            </a:r>
          </a:p>
          <a:p>
            <a:endParaRPr lang="en-US" dirty="0"/>
          </a:p>
          <a:p>
            <a:endParaRPr lang="en-US" dirty="0" smtClean="0"/>
          </a:p>
          <a:p>
            <a:endParaRPr lang="en-US" dirty="0"/>
          </a:p>
          <a:p>
            <a:endParaRPr lang="en-US" dirty="0" smtClean="0"/>
          </a:p>
          <a:p>
            <a:r>
              <a:rPr lang="en-US" dirty="0" smtClean="0"/>
              <a:t>If you wish to customize the configuration of the menu:</a:t>
            </a:r>
          </a:p>
          <a:p>
            <a:pPr lvl="1"/>
            <a:r>
              <a:rPr lang="en-US" dirty="0">
                <a:hlinkClick r:id="rId2"/>
              </a:rPr>
              <a:t>https://</a:t>
            </a:r>
            <a:r>
              <a:rPr lang="en-US" dirty="0" smtClean="0">
                <a:hlinkClick r:id="rId2"/>
              </a:rPr>
              <a:t>discussions.apple.com/thread/252656653?sortBy=best</a:t>
            </a:r>
            <a:endParaRPr lang="en-US" dirty="0" smtClean="0"/>
          </a:p>
          <a:p>
            <a:endParaRPr lang="en-CA" dirty="0"/>
          </a:p>
        </p:txBody>
      </p:sp>
      <p:grpSp>
        <p:nvGrpSpPr>
          <p:cNvPr id="11" name="Group 10"/>
          <p:cNvGrpSpPr/>
          <p:nvPr/>
        </p:nvGrpSpPr>
        <p:grpSpPr>
          <a:xfrm>
            <a:off x="685800" y="3505200"/>
            <a:ext cx="5257800" cy="1752600"/>
            <a:chOff x="685800" y="3429000"/>
            <a:chExt cx="5257800" cy="1752600"/>
          </a:xfrm>
        </p:grpSpPr>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9518" r="63946" b="72622"/>
            <a:stretch/>
          </p:blipFill>
          <p:spPr bwMode="auto">
            <a:xfrm>
              <a:off x="762000" y="3429000"/>
              <a:ext cx="4978400" cy="152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685800" y="4904601"/>
              <a:ext cx="525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spcBef>
                  <a:spcPct val="0"/>
                </a:spcBef>
                <a:buFontTx/>
                <a:buNone/>
              </a:pPr>
              <a:r>
                <a:rPr lang="en-US" sz="1200" b="1" dirty="0" smtClean="0">
                  <a:solidFill>
                    <a:srgbClr val="FF0000"/>
                  </a:solidFill>
                </a:rPr>
                <a:t>Image: Screengrab by James Tam from a student computer (with permission).</a:t>
              </a:r>
              <a:endParaRPr lang="en-CA" sz="1200" b="1" dirty="0" smtClean="0">
                <a:solidFill>
                  <a:srgbClr val="FF0000"/>
                </a:solidFill>
              </a:endParaRPr>
            </a:p>
          </p:txBody>
        </p:sp>
      </p:grpSp>
    </p:spTree>
    <p:extLst>
      <p:ext uri="{BB962C8B-B14F-4D97-AF65-F5344CB8AC3E}">
        <p14:creationId xmlns:p14="http://schemas.microsoft.com/office/powerpoint/2010/main" val="187299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Do Not Click On The Python File</a:t>
            </a:r>
            <a:endParaRPr lang="en-CA" dirty="0"/>
          </a:p>
        </p:txBody>
      </p:sp>
      <p:sp>
        <p:nvSpPr>
          <p:cNvPr id="3" name="Content Placeholder 2"/>
          <p:cNvSpPr>
            <a:spLocks noGrp="1"/>
          </p:cNvSpPr>
          <p:nvPr>
            <p:ph idx="1"/>
          </p:nvPr>
        </p:nvSpPr>
        <p:spPr/>
        <p:txBody>
          <a:bodyPr/>
          <a:lstStyle/>
          <a:p>
            <a:r>
              <a:rPr lang="en-US" b="1" dirty="0"/>
              <a:t>Why you </a:t>
            </a:r>
            <a:r>
              <a:rPr lang="en-US" b="1" dirty="0" smtClean="0"/>
              <a:t>should not </a:t>
            </a:r>
            <a:r>
              <a:rPr lang="en-US" dirty="0"/>
              <a:t>run your program by clicking on it!</a:t>
            </a:r>
          </a:p>
          <a:p>
            <a:pPr lvl="1"/>
            <a:r>
              <a:rPr lang="en-US" dirty="0"/>
              <a:t>By default Windows will try to run the program in a new popup window and then close the window after the program finishes.</a:t>
            </a:r>
          </a:p>
          <a:p>
            <a:pPr lvl="1"/>
            <a:r>
              <a:rPr lang="en-US" dirty="0" smtClean="0"/>
              <a:t>FYI</a:t>
            </a:r>
            <a:r>
              <a:rPr lang="en-US" dirty="0"/>
              <a:t>: don’t send python programs. </a:t>
            </a:r>
            <a:r>
              <a:rPr lang="en-US" dirty="0" smtClean="0"/>
              <a:t>The </a:t>
            </a:r>
            <a:r>
              <a:rPr lang="en-US" dirty="0"/>
              <a:t>university MS-Exchange email server will block such file attachments.</a:t>
            </a:r>
          </a:p>
          <a:p>
            <a:pPr lvl="2"/>
            <a:r>
              <a:rPr lang="en-US" dirty="0"/>
              <a:t>Workaround for mailing a python program: rename the file name from </a:t>
            </a:r>
            <a:r>
              <a:rPr lang="en-US" dirty="0">
                <a:latin typeface="Consolas" panose="020B0609020204030204" pitchFamily="49" charset="0"/>
              </a:rPr>
              <a:t>.</a:t>
            </a:r>
            <a:r>
              <a:rPr lang="en-US" dirty="0" err="1">
                <a:latin typeface="Consolas" panose="020B0609020204030204" pitchFamily="49" charset="0"/>
              </a:rPr>
              <a:t>py</a:t>
            </a:r>
            <a:r>
              <a:rPr lang="en-US" dirty="0">
                <a:latin typeface="Consolas" panose="020B0609020204030204" pitchFamily="49" charset="0"/>
              </a:rPr>
              <a:t> </a:t>
            </a:r>
            <a:r>
              <a:rPr lang="en-US" dirty="0"/>
              <a:t>to .</a:t>
            </a:r>
            <a:r>
              <a:rPr lang="en-US" dirty="0">
                <a:latin typeface="Consolas" panose="020B0609020204030204" pitchFamily="49" charset="0"/>
              </a:rPr>
              <a:t>txt</a:t>
            </a:r>
            <a:r>
              <a:rPr lang="en-US" dirty="0"/>
              <a:t> before attaching it</a:t>
            </a:r>
            <a:r>
              <a:rPr lang="en-US" dirty="0" smtClean="0"/>
              <a:t>.</a:t>
            </a:r>
          </a:p>
          <a:p>
            <a:pPr lvl="3"/>
            <a:r>
              <a:rPr lang="en-US" dirty="0"/>
              <a:t>How to rename a file in Windows 10: </a:t>
            </a:r>
          </a:p>
          <a:p>
            <a:pPr lvl="4"/>
            <a:r>
              <a:rPr lang="en-US" dirty="0">
                <a:hlinkClick r:id="rId2"/>
              </a:rPr>
              <a:t>https://www.howtogeek.com/665514/6-ways-to-rename-files-and-folders-in-windows-10/</a:t>
            </a:r>
            <a:endParaRPr lang="en-US" dirty="0"/>
          </a:p>
          <a:p>
            <a:pPr lvl="3"/>
            <a:r>
              <a:rPr lang="en-US" dirty="0"/>
              <a:t>(How to view filename extensions in Windows 10):</a:t>
            </a:r>
          </a:p>
          <a:p>
            <a:pPr lvl="4"/>
            <a:r>
              <a:rPr lang="en-CA" dirty="0">
                <a:hlinkClick r:id="rId3"/>
              </a:rPr>
              <a:t>https://www.howtogeek.com/205086/beginner-how-to-make-windows-show-file-extensions/</a:t>
            </a:r>
            <a:endParaRPr lang="en-CA" dirty="0"/>
          </a:p>
          <a:p>
            <a:pPr lvl="3"/>
            <a:r>
              <a:rPr lang="en-US" dirty="0"/>
              <a:t>A MAC resource:</a:t>
            </a:r>
          </a:p>
          <a:p>
            <a:pPr lvl="4"/>
            <a:r>
              <a:rPr lang="en-US" dirty="0">
                <a:hlinkClick r:id="rId4"/>
              </a:rPr>
              <a:t>https://</a:t>
            </a:r>
            <a:r>
              <a:rPr lang="en-US" dirty="0" smtClean="0">
                <a:hlinkClick r:id="rId4"/>
              </a:rPr>
              <a:t>support.apple.com/en-ca/guide/mac-help/mchlp2304/mac</a:t>
            </a:r>
            <a:endParaRPr lang="en-US" dirty="0"/>
          </a:p>
          <a:p>
            <a:pPr lvl="2"/>
            <a:r>
              <a:rPr lang="en-US" dirty="0">
                <a:solidFill>
                  <a:srgbClr val="FF0000"/>
                </a:solidFill>
              </a:rPr>
              <a:t>Don’t copy-paste the code into </a:t>
            </a:r>
            <a:r>
              <a:rPr lang="en-US" dirty="0" smtClean="0">
                <a:solidFill>
                  <a:srgbClr val="FF0000"/>
                </a:solidFill>
              </a:rPr>
              <a:t>email because it may introduce new errors.</a:t>
            </a:r>
            <a:endParaRPr lang="en-US" dirty="0">
              <a:solidFill>
                <a:srgbClr val="FF0000"/>
              </a:solidFill>
            </a:endParaRPr>
          </a:p>
          <a:p>
            <a:pPr lvl="4"/>
            <a:endParaRPr lang="en-CA" dirty="0"/>
          </a:p>
        </p:txBody>
      </p:sp>
      <p:sp>
        <p:nvSpPr>
          <p:cNvPr id="4" name="TextBox 3"/>
          <p:cNvSpPr txBox="1"/>
          <p:nvPr/>
        </p:nvSpPr>
        <p:spPr bwMode="auto">
          <a:xfrm>
            <a:off x="609600" y="6122313"/>
            <a:ext cx="815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a:solidFill>
                  <a:schemeClr val="tx1">
                    <a:lumMod val="95000"/>
                    <a:lumOff val="5000"/>
                  </a:schemeClr>
                </a:solidFill>
                <a:latin typeface="Arial" panose="020B0604020202020204" pitchFamily="34" charset="0"/>
                <a:hlinkClick r:id="rId5" action="ppaction://hlinkfile"/>
              </a:rPr>
              <a:t>Video</a:t>
            </a:r>
            <a:r>
              <a:rPr lang="en-US" sz="1400" dirty="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 </a:t>
            </a:r>
            <a:r>
              <a:rPr lang="en-US" sz="1000" dirty="0">
                <a:solidFill>
                  <a:schemeClr val="tx1">
                    <a:lumMod val="95000"/>
                    <a:lumOff val="5000"/>
                  </a:schemeClr>
                </a:solidFill>
                <a:latin typeface="Consolas" panose="020B0609020204030204" pitchFamily="49" charset="0"/>
                <a:hlinkClick r:id="rId6"/>
              </a:rPr>
              <a:t>https://pages.cpsc.ucalgary.ca/~tamj/resources/python/Clicking_on_a_python_program_annotated.mp4</a:t>
            </a:r>
            <a:endParaRPr lang="en-US" sz="1200" dirty="0">
              <a:solidFill>
                <a:schemeClr val="tx1">
                  <a:lumMod val="95000"/>
                  <a:lumOff val="5000"/>
                </a:schemeClr>
              </a:solidFill>
              <a:latin typeface="Arial" panose="020B0604020202020204" pitchFamily="34" charset="0"/>
            </a:endParaRPr>
          </a:p>
          <a:p>
            <a:endParaRPr lang="en-CA" sz="1200"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Reminder!</a:t>
            </a:r>
          </a:p>
        </p:txBody>
      </p:sp>
      <p:sp>
        <p:nvSpPr>
          <p:cNvPr id="14339" name="Content Placeholder 2"/>
          <p:cNvSpPr>
            <a:spLocks noGrp="1"/>
          </p:cNvSpPr>
          <p:nvPr>
            <p:ph idx="1"/>
          </p:nvPr>
        </p:nvSpPr>
        <p:spPr/>
        <p:txBody>
          <a:bodyPr/>
          <a:lstStyle/>
          <a:p>
            <a:r>
              <a:rPr lang="en-US" altLang="en-US" dirty="0"/>
              <a:t>These course notes are mandatory</a:t>
            </a:r>
          </a:p>
          <a:p>
            <a:pPr lvl="1"/>
            <a:r>
              <a:rPr lang="en-US" altLang="en-US" dirty="0"/>
              <a:t>Get them before class and go over them before attending</a:t>
            </a:r>
          </a:p>
          <a:p>
            <a:r>
              <a:rPr lang="en-US" altLang="en-US" dirty="0"/>
              <a:t>(If all else fails then look through them afterwards – at the very least to see what concepts/topics you are responsible for knowing).</a:t>
            </a:r>
          </a:p>
          <a:p>
            <a:pPr lvl="1"/>
            <a:r>
              <a:rPr lang="en-US" altLang="en-US" dirty="0"/>
              <a:t>It’s the *first* step you should  complete if you’ve missed lecture and need to catch up.</a:t>
            </a:r>
          </a:p>
          <a:p>
            <a:pPr lvl="1"/>
            <a:r>
              <a:rPr lang="en-US" altLang="en-US" dirty="0"/>
              <a:t>(The second step is to get the in class notes of a classmate).</a:t>
            </a:r>
          </a:p>
          <a:p>
            <a:pPr lvl="1"/>
            <a:r>
              <a:rPr lang="en-US" altLang="en-US" dirty="0"/>
              <a:t>After going through these notes the third step is to ask us for help in filling in any conceptual gaps.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For Naming The File Containing Your Program</a:t>
            </a:r>
            <a:endParaRPr lang="en-CA" dirty="0"/>
          </a:p>
        </p:txBody>
      </p:sp>
      <p:sp>
        <p:nvSpPr>
          <p:cNvPr id="3" name="Content Placeholder 2"/>
          <p:cNvSpPr>
            <a:spLocks noGrp="1"/>
          </p:cNvSpPr>
          <p:nvPr>
            <p:ph idx="1"/>
          </p:nvPr>
        </p:nvSpPr>
        <p:spPr/>
        <p:txBody>
          <a:bodyPr/>
          <a:lstStyle/>
          <a:p>
            <a:r>
              <a:rPr lang="en-US" dirty="0"/>
              <a:t>As mentioned: no spaces!</a:t>
            </a:r>
          </a:p>
          <a:p>
            <a:pPr lvl="1"/>
            <a:r>
              <a:rPr lang="en-US" dirty="0"/>
              <a:t>Okay: </a:t>
            </a:r>
            <a:r>
              <a:rPr lang="en-US" dirty="0">
                <a:latin typeface="Consolas" panose="020B0609020204030204" pitchFamily="49" charset="0"/>
              </a:rPr>
              <a:t>A1.py</a:t>
            </a:r>
            <a:r>
              <a:rPr lang="en-US" dirty="0"/>
              <a:t>, </a:t>
            </a:r>
            <a:r>
              <a:rPr lang="en-US" dirty="0">
                <a:latin typeface="Consolas" panose="020B0609020204030204" pitchFamily="49" charset="0"/>
              </a:rPr>
              <a:t>gradeProgram.py</a:t>
            </a:r>
            <a:endParaRPr lang="en-US" dirty="0"/>
          </a:p>
          <a:p>
            <a:pPr lvl="1"/>
            <a:r>
              <a:rPr lang="en-US" dirty="0"/>
              <a:t>Not Okay: grade program.py</a:t>
            </a:r>
          </a:p>
          <a:p>
            <a:r>
              <a:rPr lang="en-US" dirty="0"/>
              <a:t>Just stick to using alphabetic characters, numbers may be used but the first character should only be alphabetic.</a:t>
            </a:r>
          </a:p>
          <a:p>
            <a:pPr lvl="1"/>
            <a:r>
              <a:rPr lang="en-US" dirty="0"/>
              <a:t>Okay: </a:t>
            </a:r>
            <a:r>
              <a:rPr lang="en-US" dirty="0">
                <a:latin typeface="Consolas" panose="020B0609020204030204" pitchFamily="49" charset="0"/>
              </a:rPr>
              <a:t>A1Tam.py</a:t>
            </a:r>
            <a:r>
              <a:rPr lang="en-US" dirty="0"/>
              <a:t>, </a:t>
            </a:r>
            <a:r>
              <a:rPr lang="en-US" dirty="0">
                <a:latin typeface="Consolas" panose="020B0609020204030204" pitchFamily="49" charset="0"/>
              </a:rPr>
              <a:t>A1Sept12.py</a:t>
            </a:r>
          </a:p>
          <a:p>
            <a:pPr lvl="1"/>
            <a:r>
              <a:rPr lang="en-US" dirty="0"/>
              <a:t>Not Okay: </a:t>
            </a:r>
            <a:r>
              <a:rPr lang="en-US" dirty="0">
                <a:latin typeface="Consolas" panose="020B0609020204030204" pitchFamily="49" charset="0"/>
              </a:rPr>
              <a:t>A1(1).</a:t>
            </a:r>
            <a:r>
              <a:rPr lang="en-US" dirty="0" err="1">
                <a:latin typeface="Consolas" panose="020B0609020204030204" pitchFamily="49" charset="0"/>
              </a:rPr>
              <a:t>py</a:t>
            </a:r>
            <a:r>
              <a:rPr lang="en-US" dirty="0"/>
              <a:t>, </a:t>
            </a:r>
            <a:r>
              <a:rPr lang="en-US" dirty="0">
                <a:latin typeface="Consolas" panose="020B0609020204030204" pitchFamily="49" charset="0"/>
              </a:rPr>
              <a:t>9-25-2015.py</a:t>
            </a:r>
          </a:p>
          <a:p>
            <a:pPr lvl="1"/>
            <a:endParaRPr lang="en-CA" dirty="0"/>
          </a:p>
        </p:txBody>
      </p:sp>
    </p:spTree>
    <p:extLst>
      <p:ext uri="{BB962C8B-B14F-4D97-AF65-F5344CB8AC3E}">
        <p14:creationId xmlns:p14="http://schemas.microsoft.com/office/powerpoint/2010/main" val="3506908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Section Summary: Writing A Small “</a:t>
            </a:r>
            <a:r>
              <a:rPr lang="en-US" dirty="0">
                <a:latin typeface="Consolas" panose="020B0609020204030204" pitchFamily="49" charset="0"/>
                <a:cs typeface="Consolas" panose="020B0609020204030204" pitchFamily="49" charset="0"/>
              </a:rPr>
              <a:t>Hello World</a:t>
            </a:r>
            <a:r>
              <a:rPr lang="en-US" dirty="0"/>
              <a:t>” Program</a:t>
            </a:r>
          </a:p>
        </p:txBody>
      </p:sp>
      <p:sp>
        <p:nvSpPr>
          <p:cNvPr id="27651" name="Content Placeholder 2"/>
          <p:cNvSpPr>
            <a:spLocks noGrp="1"/>
          </p:cNvSpPr>
          <p:nvPr>
            <p:ph idx="1"/>
          </p:nvPr>
        </p:nvSpPr>
        <p:spPr/>
        <p:txBody>
          <a:bodyPr/>
          <a:lstStyle/>
          <a:p>
            <a:pPr eaLnBrk="1" hangingPunct="1"/>
            <a:r>
              <a:rPr lang="en-US" altLang="en-US" dirty="0"/>
              <a:t>You should know exactly what is required to create/run a simple, executable Python program.</a:t>
            </a:r>
          </a:p>
          <a:p>
            <a:pPr lvl="1" eaLnBrk="1" hangingPunct="1"/>
            <a:r>
              <a:rPr lang="en-US" altLang="en-US" dirty="0"/>
              <a:t>While you may not be able to create a new program from scratch at this point, you should be able to enter/run </a:t>
            </a:r>
            <a:r>
              <a:rPr lang="en-US" altLang="en-US" dirty="0">
                <a:latin typeface="Consolas" panose="020B0609020204030204" pitchFamily="49" charset="0"/>
                <a:cs typeface="Consolas" panose="020B0609020204030204" pitchFamily="49" charset="0"/>
              </a:rPr>
              <a:t>small.py</a:t>
            </a:r>
            <a:r>
              <a:rPr lang="en-US" altLang="en-US" dirty="0"/>
              <a:t> yourself.</a:t>
            </a:r>
          </a:p>
          <a:p>
            <a:pPr eaLnBrk="1" hangingPunct="1"/>
            <a:r>
              <a:rPr lang="en-US" altLang="en-US" dirty="0"/>
              <a:t>You should also become familiar with requirements for naming the file which contains your </a:t>
            </a:r>
            <a:r>
              <a:rPr lang="en-US" altLang="en-US"/>
              <a:t>python program.</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dirty="0">
                <a:ea typeface="ＭＳ Ｐゴシック" panose="020B0600070205080204" pitchFamily="34" charset="-128"/>
              </a:rPr>
              <a:t>Set aside a location in memory.</a:t>
            </a:r>
          </a:p>
          <a:p>
            <a:pPr eaLnBrk="1" hangingPunct="1">
              <a:lnSpc>
                <a:spcPct val="90000"/>
              </a:lnSpc>
              <a:spcBef>
                <a:spcPts val="300"/>
              </a:spcBef>
            </a:pPr>
            <a:r>
              <a:rPr lang="en-CA" altLang="en-US" dirty="0">
                <a:ea typeface="ＭＳ Ｐゴシック" panose="020B0600070205080204" pitchFamily="34" charset="-128"/>
              </a:rPr>
              <a:t>Used to store information (temporary).</a:t>
            </a:r>
          </a:p>
          <a:p>
            <a:pPr lvl="1" eaLnBrk="1" hangingPunct="1">
              <a:lnSpc>
                <a:spcPct val="90000"/>
              </a:lnSpc>
              <a:spcBef>
                <a:spcPts val="300"/>
              </a:spcBef>
            </a:pPr>
            <a:r>
              <a:rPr lang="en-CA" altLang="en-US" dirty="0">
                <a:ea typeface="ＭＳ Ｐゴシック" panose="020B0600070205080204" pitchFamily="34" charset="-128"/>
              </a:rPr>
              <a:t>This location can store one ‘piece’ of information.</a:t>
            </a:r>
          </a:p>
          <a:p>
            <a:pPr lvl="2" eaLnBrk="1" hangingPunct="1">
              <a:spcBef>
                <a:spcPts val="300"/>
              </a:spcBef>
            </a:pPr>
            <a:r>
              <a:rPr lang="en-CA" altLang="en-US" dirty="0">
                <a:ea typeface="ＭＳ Ｐゴシック" panose="020B0600070205080204" pitchFamily="34" charset="-128"/>
              </a:rPr>
              <a:t>Putting another piece of information at an existing location </a:t>
            </a:r>
            <a:r>
              <a:rPr lang="en-CA" altLang="en-US" i="1" dirty="0">
                <a:ea typeface="ＭＳ Ｐゴシック" panose="020B0600070205080204" pitchFamily="34" charset="-128"/>
              </a:rPr>
              <a:t>overwrites</a:t>
            </a:r>
            <a:r>
              <a:rPr lang="en-CA" altLang="en-US" dirty="0">
                <a:ea typeface="ＭＳ Ｐゴシック" panose="020B0600070205080204" pitchFamily="34" charset="-128"/>
              </a:rPr>
              <a:t> previous information.</a:t>
            </a:r>
          </a:p>
          <a:p>
            <a:pPr lvl="1" eaLnBrk="1" hangingPunct="1">
              <a:lnSpc>
                <a:spcPct val="90000"/>
              </a:lnSpc>
              <a:spcBef>
                <a:spcPts val="300"/>
              </a:spcBef>
            </a:pPr>
            <a:r>
              <a:rPr lang="en-CA" altLang="en-US" i="1" dirty="0">
                <a:ea typeface="ＭＳ Ｐゴシック" panose="020B0600070205080204" pitchFamily="34" charset="-128"/>
              </a:rPr>
              <a:t>At most</a:t>
            </a:r>
            <a:r>
              <a:rPr lang="en-CA" altLang="en-US" dirty="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dirty="0">
                <a:ea typeface="ＭＳ Ｐゴシック" panose="020B0600070205080204" pitchFamily="34" charset="-128"/>
              </a:rPr>
              <a:t>Some types of information which can be stored in variables include: </a:t>
            </a:r>
          </a:p>
          <a:p>
            <a:pPr lvl="1" eaLnBrk="1" hangingPunct="1">
              <a:lnSpc>
                <a:spcPct val="90000"/>
              </a:lnSpc>
              <a:spcBef>
                <a:spcPts val="300"/>
              </a:spcBef>
            </a:pPr>
            <a:r>
              <a:rPr lang="en-CA" altLang="en-US" dirty="0">
                <a:ea typeface="ＭＳ Ｐゴシック" panose="020B0600070205080204" pitchFamily="34" charset="-128"/>
              </a:rPr>
              <a:t>integer (whole number storage only) e.g. </a:t>
            </a:r>
            <a:r>
              <a:rPr lang="en-CA" altLang="en-US" dirty="0">
                <a:latin typeface="Consolas" panose="020B0609020204030204" pitchFamily="49" charset="0"/>
                <a:ea typeface="ＭＳ Ｐゴシック" panose="020B0600070205080204" pitchFamily="34" charset="-128"/>
              </a:rPr>
              <a:t>age = 37</a:t>
            </a:r>
          </a:p>
          <a:p>
            <a:pPr lvl="1" eaLnBrk="1" hangingPunct="1">
              <a:lnSpc>
                <a:spcPct val="90000"/>
              </a:lnSpc>
              <a:spcBef>
                <a:spcPts val="300"/>
              </a:spcBef>
            </a:pPr>
            <a:r>
              <a:rPr lang="en-CA" altLang="en-US" dirty="0">
                <a:ea typeface="ＭＳ Ｐゴシック" panose="020B0600070205080204" pitchFamily="34" charset="-128"/>
              </a:rPr>
              <a:t>floating point (fractional) e.g. </a:t>
            </a:r>
            <a:r>
              <a:rPr lang="en-CA" altLang="en-US" dirty="0">
                <a:latin typeface="Consolas" panose="020B0609020204030204" pitchFamily="49" charset="0"/>
                <a:ea typeface="ＭＳ Ｐゴシック" panose="020B0600070205080204" pitchFamily="34" charset="-128"/>
              </a:rPr>
              <a:t>height = 68.5</a:t>
            </a:r>
          </a:p>
          <a:p>
            <a:pPr lvl="1" eaLnBrk="1" hangingPunct="1">
              <a:lnSpc>
                <a:spcPct val="90000"/>
              </a:lnSpc>
              <a:spcBef>
                <a:spcPts val="300"/>
              </a:spcBef>
            </a:pPr>
            <a:r>
              <a:rPr lang="en-CA" altLang="en-US" dirty="0">
                <a:ea typeface="ＭＳ Ｐゴシック" panose="020B0600070205080204" pitchFamily="34" charset="-128"/>
              </a:rPr>
              <a:t>strings (character information - essentially any characters you can type and more) e.g. </a:t>
            </a:r>
            <a:r>
              <a:rPr lang="en-CA" altLang="en-US" dirty="0" err="1">
                <a:latin typeface="Consolas" panose="020B0609020204030204" pitchFamily="49" charset="0"/>
                <a:ea typeface="ＭＳ Ｐゴシック" panose="020B0600070205080204" pitchFamily="34" charset="-128"/>
              </a:rPr>
              <a:t>fightingName</a:t>
            </a:r>
            <a:r>
              <a:rPr lang="en-CA" altLang="en-US" dirty="0">
                <a:latin typeface="Consolas" panose="020B0609020204030204" pitchFamily="49" charset="0"/>
                <a:ea typeface="ＭＳ Ｐゴシック" panose="020B0600070205080204" pitchFamily="34" charset="-128"/>
              </a:rPr>
              <a:t> = "</a:t>
            </a:r>
            <a:r>
              <a:rPr lang="en-CA" altLang="en-US" dirty="0" err="1">
                <a:latin typeface="Consolas" panose="020B0609020204030204" pitchFamily="49" charset="0"/>
                <a:ea typeface="ＭＳ Ｐゴシック" panose="020B0600070205080204" pitchFamily="34" charset="-128"/>
              </a:rPr>
              <a:t>TamJet</a:t>
            </a:r>
            <a:r>
              <a:rPr lang="en-CA" altLang="en-US" dirty="0">
                <a:latin typeface="Consolas" panose="020B0609020204030204" pitchFamily="49" charset="0"/>
                <a:ea typeface="ＭＳ Ｐゴシック" panose="020B0600070205080204" pitchFamily="34" charset="-128"/>
              </a:rPr>
              <a:t>" </a:t>
            </a:r>
            <a:r>
              <a:rPr lang="en-CA" altLang="en-US" dirty="0">
                <a:ea typeface="ＭＳ Ｐゴシック" panose="020B0600070205080204" pitchFamily="34" charset="-128"/>
              </a:rPr>
              <a:t>(enclosed in double quotes – </a:t>
            </a:r>
            <a:r>
              <a:rPr lang="en-CA" altLang="en-US" dirty="0">
                <a:solidFill>
                  <a:srgbClr val="FF0000"/>
                </a:solidFill>
                <a:ea typeface="ＭＳ Ｐゴシック" panose="020B0600070205080204" pitchFamily="34" charset="-128"/>
              </a:rPr>
              <a:t>do not  use single quotes</a:t>
            </a:r>
            <a:r>
              <a:rPr lang="en-CA" altLang="en-US" dirty="0">
                <a:ea typeface="ＭＳ Ｐゴシック" panose="020B0600070205080204" pitchFamily="34" charset="-128"/>
              </a:rPr>
              <a:t>) </a:t>
            </a: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22</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The Assignment Operator: </a:t>
            </a:r>
            <a:r>
              <a:rPr lang="en-US" altLang="en-US" b="1" dirty="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3 (what is stored in ‘y’ 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x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y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a:t>What is the end result? How was this derived (what are the intermediate</a:t>
            </a:r>
          </a:p>
          <a:p>
            <a:pPr marL="176213" indent="-176213" eaLnBrk="1" hangingPunct="1">
              <a:buFont typeface="Arial" charset="0"/>
              <a:buChar char="•"/>
              <a:tabLst>
                <a:tab pos="1254125" algn="l"/>
              </a:tabLst>
              <a:defRPr/>
            </a:pPr>
            <a:r>
              <a:rPr lang="en-CA" altLang="en-US" sz="2000" b="1" dirty="0"/>
              <a:t>Name of the full example (shows output):</a:t>
            </a:r>
            <a:r>
              <a:rPr lang="en-CA" altLang="en-US" sz="2000" dirty="0">
                <a:latin typeface="Times New Roman" pitchFamily="18" charset="0"/>
              </a:rPr>
              <a:t> </a:t>
            </a:r>
            <a:r>
              <a:rPr lang="en-CA" altLang="en-US" sz="2000" dirty="0">
                <a:latin typeface="Consolas" panose="020B0609020204030204" pitchFamily="49" charset="0"/>
              </a:rPr>
              <a:t>2</a:t>
            </a:r>
            <a:r>
              <a:rPr lang="en-CA" altLang="en-US" sz="2000" dirty="0">
                <a:latin typeface="Consolas" pitchFamily="49" charset="0"/>
                <a:cs typeface="Consolas" pitchFamily="49" charset="0"/>
              </a:rPr>
              <a:t>assignment.py</a:t>
            </a:r>
            <a:endParaRPr lang="en-CA" altLang="en-US" sz="2000" dirty="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tabLst>
                <a:tab pos="1254125" algn="l"/>
              </a:tabLst>
              <a:defRPr/>
            </a:pPr>
            <a:r>
              <a:rPr lang="en-US" altLang="en-US" sz="1800" dirty="0"/>
              <a:t>Quick tip after using the assignment operator: to show what a variable currently contains put the name of the variable </a:t>
            </a:r>
            <a:r>
              <a:rPr lang="en-US" altLang="en-US" sz="1800" u="sng" dirty="0"/>
              <a:t>without quotes </a:t>
            </a:r>
            <a:r>
              <a:rPr lang="en-US" altLang="en-US" sz="1800" dirty="0"/>
              <a:t>inside the round brackets for the print function e.g.,</a:t>
            </a:r>
          </a:p>
          <a:p>
            <a:pPr lvl="2" eaLnBrk="1" hangingPunct="1">
              <a:tabLst>
                <a:tab pos="1254125" algn="l"/>
              </a:tabLst>
              <a:defRPr/>
            </a:pPr>
            <a:r>
              <a:rPr lang="en-US" altLang="en-US" sz="1600" dirty="0"/>
              <a:t>num = 888 </a:t>
            </a:r>
          </a:p>
          <a:p>
            <a:pPr lvl="2" eaLnBrk="1" hangingPunct="1">
              <a:tabLst>
                <a:tab pos="1254125" algn="l"/>
              </a:tabLst>
              <a:defRPr/>
            </a:pPr>
            <a:r>
              <a:rPr lang="en-US" altLang="en-US" sz="1600" dirty="0">
                <a:latin typeface="Consolas" panose="020B0609020204030204" pitchFamily="49" charset="0"/>
              </a:rPr>
              <a:t>print(num)</a:t>
            </a:r>
            <a:endParaRPr lang="en-CA" altLang="en-US" sz="1600" dirty="0">
              <a:latin typeface="Consolas" panose="020B0609020204030204" pitchFamily="49" charset="0"/>
            </a:endParaRP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normAutofit fontScale="90000"/>
          </a:bodyPr>
          <a:lstStyle/>
          <a:p>
            <a:pPr eaLnBrk="1" hangingPunct="1">
              <a:defRPr/>
            </a:pPr>
            <a:r>
              <a:rPr lang="en-US" altLang="en-US" dirty="0"/>
              <a:t>Displaying Output Using The </a:t>
            </a:r>
            <a:r>
              <a:rPr lang="en-US" altLang="en-US" dirty="0">
                <a:latin typeface="Consolas" panose="020B0609020204030204" pitchFamily="49" charset="0"/>
              </a:rPr>
              <a:t>Print() </a:t>
            </a:r>
            <a:r>
              <a:rPr lang="en-US" altLang="en-US" dirty="0"/>
              <a:t>Function</a:t>
            </a:r>
            <a:r>
              <a:rPr lang="en-US" altLang="en-US" dirty="0" smtClean="0"/>
              <a:t>:</a:t>
            </a:r>
            <a:endParaRPr lang="en-US" altLang="en-US" dirty="0"/>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a:t>This function takes zero or more arguments (inputs)</a:t>
            </a:r>
          </a:p>
          <a:p>
            <a:pPr lvl="1" eaLnBrk="1" hangingPunct="1">
              <a:lnSpc>
                <a:spcPct val="90000"/>
              </a:lnSpc>
              <a:tabLst>
                <a:tab pos="1254125" algn="l"/>
              </a:tabLst>
            </a:pPr>
            <a:r>
              <a:rPr lang="en-US" altLang="en-US" sz="1900" dirty="0"/>
              <a:t>Multiple arguments are separated with </a:t>
            </a:r>
            <a:r>
              <a:rPr lang="en-US" altLang="en-US" sz="1900" dirty="0" smtClean="0"/>
              <a:t>commas (extra blank appears in the output)</a:t>
            </a:r>
            <a:endParaRPr lang="en-US" altLang="en-US" sz="1900" dirty="0"/>
          </a:p>
          <a:p>
            <a:pPr lvl="1" eaLnBrk="1" hangingPunct="1">
              <a:lnSpc>
                <a:spcPct val="90000"/>
              </a:lnSpc>
              <a:tabLst>
                <a:tab pos="1254125" algn="l"/>
              </a:tabLst>
            </a:pPr>
            <a:r>
              <a:rPr lang="en-US" altLang="en-US" sz="1900" dirty="0">
                <a:latin typeface="Consolas" panose="020B0609020204030204" pitchFamily="49" charset="0"/>
                <a:cs typeface="Consolas" panose="020B0609020204030204" pitchFamily="49" charset="0"/>
              </a:rPr>
              <a:t>print() </a:t>
            </a:r>
            <a:r>
              <a:rPr lang="en-US" altLang="en-US" sz="1900" u="sng" dirty="0"/>
              <a:t>will display all the arguments followed by a blank line </a:t>
            </a:r>
            <a:r>
              <a:rPr lang="en-US" altLang="en-US" sz="1900" dirty="0"/>
              <a:t>(the cursor is automatically moved to the next line). </a:t>
            </a:r>
          </a:p>
          <a:p>
            <a:pPr lvl="1" eaLnBrk="1" hangingPunct="1">
              <a:lnSpc>
                <a:spcPct val="90000"/>
              </a:lnSpc>
              <a:tabLst>
                <a:tab pos="1254125" algn="l"/>
              </a:tabLst>
            </a:pPr>
            <a:r>
              <a:rPr lang="en-US" altLang="en-US" sz="1900" u="sng" dirty="0" smtClean="0"/>
              <a:t>Zero </a:t>
            </a:r>
            <a:r>
              <a:rPr lang="en-US" altLang="en-US" sz="1900" u="sng" dirty="0"/>
              <a:t>arguments just displays a blank line</a:t>
            </a:r>
          </a:p>
          <a:p>
            <a:pPr eaLnBrk="1" hangingPunct="1">
              <a:lnSpc>
                <a:spcPct val="90000"/>
              </a:lnSpc>
              <a:tabLst>
                <a:tab pos="1254125" algn="l"/>
              </a:tabLst>
            </a:pPr>
            <a:r>
              <a:rPr lang="en-US" altLang="en-US" sz="2200" b="1" dirty="0"/>
              <a:t>Name of the full example</a:t>
            </a:r>
            <a:r>
              <a:rPr lang="en-US" altLang="en-US" sz="2200" dirty="0"/>
              <a:t>: </a:t>
            </a:r>
            <a:r>
              <a:rPr lang="en-US" altLang="en-US" sz="2200" dirty="0" smtClean="0">
                <a:latin typeface="Consolas" panose="020B0609020204030204" pitchFamily="49" charset="0"/>
              </a:rPr>
              <a:t>3outputExtras.py</a:t>
            </a:r>
          </a:p>
          <a:p>
            <a:pPr eaLnBrk="1" hangingPunct="1">
              <a:lnSpc>
                <a:spcPct val="90000"/>
              </a:lnSpc>
              <a:tabLst>
                <a:tab pos="1254125" algn="l"/>
              </a:tabLst>
            </a:pPr>
            <a:endParaRPr lang="en-US" altLang="en-US" sz="2200" dirty="0">
              <a:latin typeface="Consolas" panose="020B0609020204030204" pitchFamily="49" charset="0"/>
            </a:endParaRPr>
          </a:p>
          <a:p>
            <a:pPr marL="342900" lvl="1" indent="0" eaLnBrk="1" hangingPunct="1">
              <a:lnSpc>
                <a:spcPct val="90000"/>
              </a:lnSpc>
              <a:buNone/>
              <a:tabLst>
                <a:tab pos="1254125" algn="l"/>
              </a:tabLst>
            </a:pPr>
            <a:r>
              <a:rPr lang="en-US" altLang="en-US" sz="1600" dirty="0">
                <a:latin typeface="Consolas" panose="020B0609020204030204" pitchFamily="49" charset="0"/>
              </a:rPr>
              <a:t>print("hello", "there</a:t>
            </a:r>
            <a:r>
              <a:rPr lang="en-US" altLang="en-US" sz="1600" dirty="0" smtClean="0">
                <a:latin typeface="Consolas" panose="020B0609020204030204" pitchFamily="49" charset="0"/>
              </a:rPr>
              <a:t>")</a:t>
            </a:r>
          </a:p>
          <a:p>
            <a:pPr marL="342900" lvl="1" indent="0" eaLnBrk="1" hangingPunct="1">
              <a:lnSpc>
                <a:spcPct val="90000"/>
              </a:lnSpc>
              <a:buNone/>
              <a:tabLst>
                <a:tab pos="1254125" algn="l"/>
              </a:tabLst>
            </a:pPr>
            <a:endParaRPr lang="en-US" altLang="en-US" sz="1600" dirty="0">
              <a:latin typeface="Consolas" panose="020B0609020204030204" pitchFamily="49" charset="0"/>
            </a:endParaRPr>
          </a:p>
          <a:p>
            <a:pPr marL="342900" lvl="1" indent="0" eaLnBrk="1" hangingPunct="1">
              <a:lnSpc>
                <a:spcPct val="90000"/>
              </a:lnSpc>
              <a:buNone/>
              <a:tabLst>
                <a:tab pos="1254125" algn="l"/>
              </a:tabLst>
            </a:pPr>
            <a:r>
              <a:rPr lang="en-US" altLang="en-US" sz="1600" dirty="0">
                <a:latin typeface="Consolas" panose="020B0609020204030204" pitchFamily="49" charset="0"/>
              </a:rPr>
              <a:t>print()</a:t>
            </a:r>
          </a:p>
          <a:p>
            <a:pPr marL="342900" lvl="1" indent="0" eaLnBrk="1" hangingPunct="1">
              <a:lnSpc>
                <a:spcPct val="90000"/>
              </a:lnSpc>
              <a:buNone/>
              <a:tabLst>
                <a:tab pos="1254125" algn="l"/>
              </a:tabLst>
            </a:pPr>
            <a:endParaRPr lang="en-US" altLang="en-US" sz="1600" dirty="0" smtClean="0">
              <a:latin typeface="Consolas" panose="020B0609020204030204" pitchFamily="49" charset="0"/>
            </a:endParaRPr>
          </a:p>
          <a:p>
            <a:pPr marL="342900" lvl="1" indent="0" eaLnBrk="1" hangingPunct="1">
              <a:lnSpc>
                <a:spcPct val="90000"/>
              </a:lnSpc>
              <a:buNone/>
              <a:tabLst>
                <a:tab pos="1254125" algn="l"/>
              </a:tabLst>
            </a:pPr>
            <a:r>
              <a:rPr lang="en-US" altLang="en-US" sz="1600" dirty="0" smtClean="0">
                <a:latin typeface="Consolas" panose="020B0609020204030204" pitchFamily="49" charset="0"/>
              </a:rPr>
              <a:t>print</a:t>
            </a:r>
            <a:r>
              <a:rPr lang="en-US" altLang="en-US" sz="1600" dirty="0">
                <a:latin typeface="Consolas" panose="020B0609020204030204" pitchFamily="49" charset="0"/>
              </a:rPr>
              <a:t>("hello")</a:t>
            </a:r>
          </a:p>
          <a:p>
            <a:pPr marL="342900" lvl="1" indent="0" eaLnBrk="1" hangingPunct="1">
              <a:lnSpc>
                <a:spcPct val="90000"/>
              </a:lnSpc>
              <a:buNone/>
              <a:tabLst>
                <a:tab pos="1254125" algn="l"/>
              </a:tabLst>
            </a:pPr>
            <a:endParaRPr lang="en-US" altLang="en-US" sz="1600" dirty="0" smtClean="0">
              <a:latin typeface="Consolas" panose="020B0609020204030204" pitchFamily="49" charset="0"/>
            </a:endParaRPr>
          </a:p>
          <a:p>
            <a:pPr marL="342900" lvl="1" indent="0" eaLnBrk="1" hangingPunct="1">
              <a:lnSpc>
                <a:spcPct val="90000"/>
              </a:lnSpc>
              <a:buNone/>
              <a:tabLst>
                <a:tab pos="1254125" algn="l"/>
              </a:tabLst>
            </a:pPr>
            <a:r>
              <a:rPr lang="en-US" altLang="en-US" sz="1600" dirty="0" smtClean="0">
                <a:latin typeface="Consolas" panose="020B0609020204030204" pitchFamily="49" charset="0"/>
              </a:rPr>
              <a:t>print</a:t>
            </a:r>
            <a:r>
              <a:rPr lang="en-US" altLang="en-US" sz="1600" dirty="0">
                <a:latin typeface="Consolas" panose="020B0609020204030204" pitchFamily="49" charset="0"/>
              </a:rPr>
              <a:t>("there")</a:t>
            </a:r>
            <a:endParaRPr lang="en-CA" altLang="en-US" sz="1600" dirty="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a:p>
        </p:txBody>
      </p:sp>
      <p:pic>
        <p:nvPicPr>
          <p:cNvPr id="3" name="Picture 2"/>
          <p:cNvPicPr>
            <a:picLocks noChangeAspect="1"/>
          </p:cNvPicPr>
          <p:nvPr/>
        </p:nvPicPr>
        <p:blipFill rotWithShape="1">
          <a:blip r:embed="rId3"/>
          <a:srcRect t="68230"/>
          <a:stretch/>
        </p:blipFill>
        <p:spPr>
          <a:xfrm>
            <a:off x="3709555" y="5604595"/>
            <a:ext cx="1543228" cy="335457"/>
          </a:xfrm>
          <a:prstGeom prst="rect">
            <a:avLst/>
          </a:prstGeom>
        </p:spPr>
      </p:pic>
      <p:pic>
        <p:nvPicPr>
          <p:cNvPr id="13" name="Picture 12"/>
          <p:cNvPicPr>
            <a:picLocks noChangeAspect="1"/>
          </p:cNvPicPr>
          <p:nvPr/>
        </p:nvPicPr>
        <p:blipFill rotWithShape="1">
          <a:blip r:embed="rId3"/>
          <a:srcRect b="68461"/>
          <a:stretch/>
        </p:blipFill>
        <p:spPr>
          <a:xfrm>
            <a:off x="3733800" y="4000500"/>
            <a:ext cx="1412484" cy="304800"/>
          </a:xfrm>
          <a:prstGeom prst="rect">
            <a:avLst/>
          </a:prstGeom>
        </p:spPr>
      </p:pic>
      <p:pic>
        <p:nvPicPr>
          <p:cNvPr id="14" name="Picture 13"/>
          <p:cNvPicPr>
            <a:picLocks noChangeAspect="1"/>
          </p:cNvPicPr>
          <p:nvPr/>
        </p:nvPicPr>
        <p:blipFill rotWithShape="1">
          <a:blip r:embed="rId3"/>
          <a:srcRect t="24616" b="50769"/>
          <a:stretch/>
        </p:blipFill>
        <p:spPr>
          <a:xfrm>
            <a:off x="3709555" y="4561609"/>
            <a:ext cx="1357313" cy="228600"/>
          </a:xfrm>
          <a:prstGeom prst="rect">
            <a:avLst/>
          </a:prstGeom>
        </p:spPr>
      </p:pic>
      <p:pic>
        <p:nvPicPr>
          <p:cNvPr id="15" name="Picture 14"/>
          <p:cNvPicPr>
            <a:picLocks noChangeAspect="1"/>
          </p:cNvPicPr>
          <p:nvPr/>
        </p:nvPicPr>
        <p:blipFill rotWithShape="1">
          <a:blip r:embed="rId3"/>
          <a:srcRect t="49581" b="25804"/>
          <a:stretch/>
        </p:blipFill>
        <p:spPr>
          <a:xfrm>
            <a:off x="3702196" y="5070763"/>
            <a:ext cx="1773763" cy="298739"/>
          </a:xfrm>
          <a:prstGeom prst="rect">
            <a:avLst/>
          </a:prstGeom>
        </p:spPr>
      </p:pic>
      <p:pic>
        <p:nvPicPr>
          <p:cNvPr id="5" name="Picture 4"/>
          <p:cNvPicPr>
            <a:picLocks noChangeAspect="1"/>
          </p:cNvPicPr>
          <p:nvPr/>
        </p:nvPicPr>
        <p:blipFill>
          <a:blip r:embed="rId4"/>
          <a:stretch>
            <a:fillRect/>
          </a:stretch>
        </p:blipFill>
        <p:spPr>
          <a:xfrm>
            <a:off x="2089222" y="2106193"/>
            <a:ext cx="2295525" cy="229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40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40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401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latin typeface="Consolas" panose="020B0609020204030204" pitchFamily="49" charset="0"/>
                <a:cs typeface="Consolas" panose="020B0609020204030204" pitchFamily="49" charset="0"/>
              </a:rPr>
              <a:t>Print("… ")</a:t>
            </a:r>
            <a:r>
              <a:rPr lang="en-US" altLang="en-US" dirty="0"/>
              <a:t> Vs. </a:t>
            </a:r>
            <a:r>
              <a:rPr lang="en-US" altLang="en-US" dirty="0">
                <a:latin typeface="Consolas" panose="020B0609020204030204" pitchFamily="49" charset="0"/>
                <a:cs typeface="Consolas" panose="020B0609020204030204" pitchFamily="49" charset="0"/>
              </a:rPr>
              <a:t>Print(&lt;</a:t>
            </a:r>
            <a:r>
              <a:rPr lang="en-US" altLang="en-US" i="1" dirty="0">
                <a:latin typeface="Consolas" panose="020B0609020204030204" pitchFamily="49" charset="0"/>
                <a:cs typeface="Consolas" panose="020B0609020204030204" pitchFamily="49" charset="0"/>
              </a:rPr>
              <a:t>name</a:t>
            </a:r>
            <a:r>
              <a:rPr lang="en-US" altLang="en-US" dirty="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a:t>Enclosing the value in brackets </a:t>
            </a:r>
            <a:r>
              <a:rPr lang="en-US" altLang="en-US" b="1" dirty="0">
                <a:solidFill>
                  <a:srgbClr val="FF0000"/>
                </a:solidFill>
              </a:rPr>
              <a:t>with quotes </a:t>
            </a:r>
            <a:r>
              <a:rPr lang="en-US" altLang="en-US" dirty="0"/>
              <a:t>means the value in between the quotes will be literally displayed onscreen.</a:t>
            </a:r>
          </a:p>
          <a:p>
            <a:r>
              <a:rPr lang="en-US" altLang="en-US" b="1" dirty="0">
                <a:solidFill>
                  <a:srgbClr val="0000FF"/>
                </a:solidFill>
              </a:rPr>
              <a:t>Excluding the quotes</a:t>
            </a:r>
            <a:r>
              <a:rPr lang="en-US" altLang="en-US" dirty="0"/>
              <a:t> will display the contents of a memory location.</a:t>
            </a:r>
          </a:p>
          <a:p>
            <a:r>
              <a:rPr lang="en-US" altLang="en-US" b="1" dirty="0"/>
              <a:t>Name of the full example: </a:t>
            </a:r>
            <a:r>
              <a:rPr lang="en-US" altLang="en-US" dirty="0">
                <a:latin typeface="Consolas" panose="020B0609020204030204" pitchFamily="49" charset="0"/>
              </a:rPr>
              <a:t>4</a:t>
            </a:r>
            <a:r>
              <a:rPr lang="en-US" altLang="en-US" dirty="0" smtClean="0">
                <a:latin typeface="Consolas" panose="020B0609020204030204" pitchFamily="49" charset="0"/>
              </a:rPr>
              <a:t>outputQuotes.py</a:t>
            </a:r>
            <a:endParaRPr lang="en-US" altLang="en-US" dirty="0">
              <a:latin typeface="Consolas" panose="020B0609020204030204" pitchFamily="49" charset="0"/>
            </a:endParaRPr>
          </a:p>
          <a:p>
            <a:pPr marL="342900" lvl="1" indent="0">
              <a:buFont typeface="Arial" panose="020B0604020202020204" pitchFamily="34" charset="0"/>
              <a:buNone/>
            </a:pPr>
            <a:r>
              <a:rPr lang="en-US" altLang="en-US" dirty="0" err="1">
                <a:latin typeface="Consolas" panose="020B0609020204030204" pitchFamily="49" charset="0"/>
                <a:cs typeface="Consolas" panose="020B0609020204030204" pitchFamily="49" charset="0"/>
              </a:rPr>
              <a:t>aString</a:t>
            </a:r>
            <a:r>
              <a:rPr lang="en-US" altLang="en-US" dirty="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b="1" dirty="0">
                <a:solidFill>
                  <a:srgbClr val="0000FF"/>
                </a:solidFill>
                <a:latin typeface="Consolas" panose="020B0609020204030204" pitchFamily="49" charset="0"/>
                <a:cs typeface="Consolas" panose="020B0609020204030204" pitchFamily="49" charset="0"/>
              </a:rPr>
              <a:t>print(</a:t>
            </a:r>
            <a:r>
              <a:rPr lang="en-US" altLang="en-US" b="1" dirty="0" err="1">
                <a:solidFill>
                  <a:srgbClr val="0000FF"/>
                </a:solidFill>
                <a:latin typeface="Consolas" panose="020B0609020204030204" pitchFamily="49" charset="0"/>
                <a:cs typeface="Consolas" panose="020B0609020204030204" pitchFamily="49" charset="0"/>
              </a:rPr>
              <a:t>aString</a:t>
            </a:r>
            <a:r>
              <a:rPr lang="en-US" altLang="en-US" b="1" dirty="0">
                <a:solidFill>
                  <a:srgbClr val="0000FF"/>
                </a:solidFill>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b="1" dirty="0">
                <a:solidFill>
                  <a:srgbClr val="FF0000"/>
                </a:solidFill>
                <a:latin typeface="Consolas" panose="020B0609020204030204" pitchFamily="49" charset="0"/>
                <a:cs typeface="Consolas" panose="020B0609020204030204" pitchFamily="49" charset="0"/>
              </a:rPr>
              <a:t>print("</a:t>
            </a:r>
            <a:r>
              <a:rPr lang="en-US" altLang="en-US" b="1" dirty="0" err="1">
                <a:solidFill>
                  <a:srgbClr val="FF0000"/>
                </a:solidFill>
                <a:latin typeface="Consolas" panose="020B0609020204030204" pitchFamily="49" charset="0"/>
                <a:cs typeface="Consolas" panose="020B0609020204030204" pitchFamily="49" charset="0"/>
              </a:rPr>
              <a:t>aString</a:t>
            </a:r>
            <a:r>
              <a:rPr lang="en-US" altLang="en-US" b="1" dirty="0">
                <a:solidFill>
                  <a:srgbClr val="FF0000"/>
                </a:solidFill>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a:t>Used to format text output (free form and to reduce the number of calls to the </a:t>
            </a:r>
            <a:r>
              <a:rPr lang="en-US" altLang="en-US" dirty="0">
                <a:latin typeface="Consolas" panose="020B0609020204030204" pitchFamily="49" charset="0"/>
                <a:cs typeface="Consolas" panose="020B0609020204030204" pitchFamily="49" charset="0"/>
              </a:rPr>
              <a:t>print()</a:t>
            </a:r>
            <a:r>
              <a:rPr lang="en-US" altLang="en-US" dirty="0">
                <a:cs typeface="Consolas" panose="020B0609020204030204" pitchFamily="49" charset="0"/>
              </a:rPr>
              <a:t> </a:t>
            </a:r>
            <a:r>
              <a:rPr lang="en-US" altLang="en-US" dirty="0"/>
              <a:t>function)</a:t>
            </a:r>
          </a:p>
          <a:p>
            <a:pPr marL="114300" indent="-114300" eaLnBrk="1" hangingPunct="1">
              <a:tabLst>
                <a:tab pos="1254125" algn="l"/>
              </a:tabLst>
            </a:pPr>
            <a:r>
              <a:rPr lang="en-US" altLang="en-US" dirty="0"/>
              <a:t>The way in which the text is typed into the program is exactly the way in which the text will appear onscreen.</a:t>
            </a:r>
          </a:p>
          <a:p>
            <a:pPr marL="114300" indent="-114300" eaLnBrk="1" hangingPunct="1">
              <a:tabLst>
                <a:tab pos="1254125" algn="l"/>
              </a:tabLst>
            </a:pPr>
            <a:r>
              <a:rPr lang="en-CA" altLang="en-US" b="1" dirty="0"/>
              <a:t>Name of the full example</a:t>
            </a:r>
            <a:r>
              <a:rPr lang="en-CA" altLang="en-US" dirty="0"/>
              <a:t>: 5tripleQuotes.py</a:t>
            </a:r>
          </a:p>
          <a:p>
            <a:pPr marL="114300" indent="-114300" eaLnBrk="1" hangingPunct="1">
              <a:tabLst>
                <a:tab pos="1254125" algn="l"/>
              </a:tabLst>
            </a:pPr>
            <a:endParaRPr lang="en-US" altLang="en-US" sz="2000" dirty="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a:t>Triple Quoted Output</a:t>
            </a:r>
          </a:p>
        </p:txBody>
      </p:sp>
      <p:grpSp>
        <p:nvGrpSpPr>
          <p:cNvPr id="4" name="Group 3"/>
          <p:cNvGrpSpPr>
            <a:grpSpLocks/>
          </p:cNvGrpSpPr>
          <p:nvPr/>
        </p:nvGrpSpPr>
        <p:grpSpPr bwMode="auto">
          <a:xfrm>
            <a:off x="3903662" y="3351213"/>
            <a:ext cx="5030788" cy="3184557"/>
            <a:chOff x="3903662" y="3351213"/>
            <a:chExt cx="5030788" cy="3184920"/>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2" y="6259102"/>
              <a:ext cx="4402137" cy="2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From a CPSC 231 assignment (image courtesy of James Tam)</a:t>
              </a: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Output: Python 3 Vs. Python 2</a:t>
            </a:r>
            <a:endParaRPr lang="en-CA" dirty="0"/>
          </a:p>
        </p:txBody>
      </p:sp>
      <p:sp>
        <p:nvSpPr>
          <p:cNvPr id="3" name="Content Placeholder 2"/>
          <p:cNvSpPr>
            <a:spLocks noGrp="1"/>
          </p:cNvSpPr>
          <p:nvPr>
            <p:ph idx="1"/>
          </p:nvPr>
        </p:nvSpPr>
        <p:spPr/>
        <p:txBody>
          <a:bodyPr/>
          <a:lstStyle/>
          <a:p>
            <a:r>
              <a:rPr lang="en-US" dirty="0"/>
              <a:t>Python 3: to be consistent all functions require brackets to enclose the arguments/function inputs</a:t>
            </a:r>
          </a:p>
          <a:p>
            <a:pPr lvl="1"/>
            <a:r>
              <a:rPr lang="en-US" dirty="0"/>
              <a:t>E.g. </a:t>
            </a:r>
            <a:r>
              <a:rPr lang="en-US" dirty="0">
                <a:latin typeface="Consolas" panose="020B0609020204030204" pitchFamily="49" charset="0"/>
              </a:rPr>
              <a:t>print("Sup?")</a:t>
            </a:r>
          </a:p>
          <a:p>
            <a:r>
              <a:rPr lang="en-US" dirty="0"/>
              <a:t>Python 2 does not explicitly bracket all functions</a:t>
            </a:r>
          </a:p>
          <a:p>
            <a:pPr lvl="1"/>
            <a:r>
              <a:rPr lang="en-US" dirty="0"/>
              <a:t>E.g. </a:t>
            </a:r>
            <a:r>
              <a:rPr lang="en-US" dirty="0">
                <a:latin typeface="Consolas" panose="020B0609020204030204" pitchFamily="49" charset="0"/>
              </a:rPr>
              <a:t>print "Sup?"</a:t>
            </a:r>
          </a:p>
          <a:p>
            <a:r>
              <a:rPr lang="en-US" dirty="0"/>
              <a:t>There are other differences so </a:t>
            </a:r>
            <a:r>
              <a:rPr lang="en-US" b="1" dirty="0"/>
              <a:t>make sure you are writing programs that follow the Python 3 syntax (rules) </a:t>
            </a:r>
            <a:r>
              <a:rPr lang="en-US" dirty="0"/>
              <a:t>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a:t>Name of the full example: </a:t>
            </a:r>
            <a:r>
              <a:rPr lang="en-US" dirty="0">
                <a:latin typeface="Consolas" panose="020B0609020204030204" pitchFamily="49" charset="0"/>
              </a:rPr>
              <a:t>6operators.py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728319271"/>
              </p:ext>
            </p:extLst>
          </p:nvPr>
        </p:nvGraphicFramePr>
        <p:xfrm>
          <a:off x="478604" y="1828803"/>
          <a:ext cx="8229600" cy="4952997"/>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xmlns=""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2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6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1" i="0" u="none" strike="noStrike" cap="none" normalizeH="0" baseline="0" dirty="0">
                          <a:ln>
                            <a:noFill/>
                          </a:ln>
                          <a:solidFill>
                            <a:schemeClr val="tx1"/>
                          </a:solidFill>
                          <a:effectLst/>
                          <a:latin typeface="+mn-lt"/>
                          <a:cs typeface="Arial" pitchFamily="34" charset="0"/>
                        </a:rPr>
                        <a:t> </a:t>
                      </a:r>
                      <a:r>
                        <a:rPr kumimoji="0" lang="en-US" sz="1800" b="0" i="0" u="none" strike="noStrike" cap="none" normalizeH="0" baseline="0" dirty="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5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Division (real number)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9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9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Modulo (remainder)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9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num = 9 </a:t>
                      </a:r>
                      <a:r>
                        <a:rPr kumimoji="0" lang="en-US" sz="1800" b="1" i="0" u="none" strike="noStrike" cap="none" normalizeH="0" baseline="0" dirty="0">
                          <a:ln>
                            <a:noFill/>
                          </a:ln>
                          <a:solidFill>
                            <a:srgbClr val="FF0000"/>
                          </a:solidFill>
                          <a:effectLst/>
                          <a:latin typeface="+mn-lt"/>
                          <a:cs typeface="Arial" pitchFamily="34" charset="0"/>
                        </a:rPr>
                        <a:t>**</a:t>
                      </a:r>
                      <a:r>
                        <a:rPr kumimoji="0" lang="en-US" sz="1800" b="0" i="0" u="none" strike="noStrike" cap="none" normalizeH="0" baseline="0" dirty="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a:t>First level of precedence: top to bottom</a:t>
            </a:r>
          </a:p>
          <a:p>
            <a:pPr eaLnBrk="1" hangingPunct="1">
              <a:tabLst>
                <a:tab pos="1254125" algn="l"/>
              </a:tabLst>
            </a:pPr>
            <a:r>
              <a:rPr lang="en-US" altLang="en-US" sz="2400" dirty="0"/>
              <a:t>Second level of precedence</a:t>
            </a:r>
          </a:p>
          <a:p>
            <a:pPr lvl="1" eaLnBrk="1" hangingPunct="1">
              <a:tabLst>
                <a:tab pos="1254125" algn="l"/>
              </a:tabLst>
            </a:pPr>
            <a:r>
              <a:rPr lang="en-US" altLang="en-US" sz="2000" dirty="0"/>
              <a:t>If there are multiple operations that are on the same level then precedence goes from left to right.</a:t>
            </a:r>
          </a:p>
          <a:p>
            <a:pPr lvl="1" eaLnBrk="1" hangingPunct="1">
              <a:tabLst>
                <a:tab pos="1254125" algn="l"/>
              </a:tabLst>
            </a:pPr>
            <a:r>
              <a:rPr lang="en-US" sz="2000" b="1" dirty="0"/>
              <a:t>Name of the full example: </a:t>
            </a:r>
            <a:r>
              <a:rPr lang="en-US" sz="2000" dirty="0">
                <a:latin typeface="Consolas" panose="020B0609020204030204" pitchFamily="49" charset="0"/>
              </a:rPr>
              <a:t>7order.py</a:t>
            </a:r>
            <a:endParaRPr lang="en-CA" sz="2000" dirty="0">
              <a:latin typeface="Consolas" panose="020B0609020204030204" pitchFamily="49" charset="0"/>
            </a:endParaRPr>
          </a:p>
          <a:p>
            <a:pPr lvl="1" eaLnBrk="1" hangingPunct="1">
              <a:tabLst>
                <a:tab pos="1254125" algn="l"/>
              </a:tabLst>
            </a:pPr>
            <a:endParaRPr lang="en-US" altLang="en-US" sz="2000" dirty="0"/>
          </a:p>
          <a:p>
            <a:pPr lvl="1" eaLnBrk="1" hangingPunct="1">
              <a:buFont typeface="Times New Roman" panose="02020603050405020304" pitchFamily="18" charset="0"/>
              <a:buNone/>
              <a:tabLst>
                <a:tab pos="1254125" algn="l"/>
              </a:tabLst>
            </a:pPr>
            <a:endParaRPr lang="en-US" altLang="en-US" sz="2000" dirty="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a:t>Order Of Operation</a:t>
            </a:r>
          </a:p>
        </p:txBody>
      </p:sp>
      <p:graphicFrame>
        <p:nvGraphicFramePr>
          <p:cNvPr id="34841" name="Group 25"/>
          <p:cNvGraphicFramePr>
            <a:graphicFrameLocks noGrp="1"/>
          </p:cNvGraphicFramePr>
          <p:nvPr>
            <p:ph idx="1"/>
            <p:extLst>
              <p:ext uri="{D42A27DB-BD31-4B8C-83A1-F6EECF244321}">
                <p14:modId xmlns:p14="http://schemas.microsoft.com/office/powerpoint/2010/main" val="64264769"/>
              </p:ext>
            </p:extLst>
          </p:nvPr>
        </p:nvGraphicFramePr>
        <p:xfrm>
          <a:off x="838200" y="3177164"/>
          <a:ext cx="4343401" cy="3686176"/>
        </p:xfrm>
        <a:graphic>
          <a:graphicData uri="http://schemas.openxmlformats.org/drawingml/2006/table">
            <a:tbl>
              <a:tblPr/>
              <a:tblGrid>
                <a:gridCol w="1248728">
                  <a:extLst>
                    <a:ext uri="{9D8B030D-6E8A-4147-A177-3AD203B41FA5}">
                      <a16:colId xmlns:a16="http://schemas.microsoft.com/office/drawing/2014/main" xmlns="" val="20002"/>
                    </a:ext>
                  </a:extLst>
                </a:gridCol>
                <a:gridCol w="1248728">
                  <a:extLst>
                    <a:ext uri="{9D8B030D-6E8A-4147-A177-3AD203B41FA5}">
                      <a16:colId xmlns:a16="http://schemas.microsoft.com/office/drawing/2014/main" xmlns="" val="20000"/>
                    </a:ext>
                  </a:extLst>
                </a:gridCol>
                <a:gridCol w="1845945">
                  <a:extLst>
                    <a:ext uri="{9D8B030D-6E8A-4147-A177-3AD203B41FA5}">
                      <a16:colId xmlns:a16="http://schemas.microsoft.com/office/drawing/2014/main" xmlns=""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30000" dirty="0">
                          <a:ln>
                            <a:noFill/>
                          </a:ln>
                          <a:solidFill>
                            <a:schemeClr val="tx1"/>
                          </a:solidFill>
                          <a:effectLst/>
                          <a:latin typeface="Consolas" panose="020B0609020204030204" pitchFamily="49" charset="0"/>
                          <a:cs typeface="Consolas" panose="020B0609020204030204" pitchFamily="49" charset="0"/>
                        </a:rPr>
                        <a:t>st</a:t>
                      </a:r>
                      <a:endPar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2</a:t>
                      </a:r>
                      <a:r>
                        <a:rPr kumimoji="0" lang="en-US" sz="1800" b="0" i="0" u="none" strike="noStrike" cap="none" normalizeH="0" baseline="30000" dirty="0">
                          <a:ln>
                            <a:noFill/>
                          </a:ln>
                          <a:solidFill>
                            <a:schemeClr val="tx1"/>
                          </a:solidFill>
                          <a:effectLst/>
                          <a:latin typeface="Consolas" panose="020B0609020204030204" pitchFamily="49" charset="0"/>
                          <a:cs typeface="Consolas" panose="020B0609020204030204" pitchFamily="49" charset="0"/>
                        </a:rPr>
                        <a:t>nd</a:t>
                      </a:r>
                      <a:endPar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3</a:t>
                      </a:r>
                      <a:r>
                        <a:rPr kumimoji="0" lang="en-US" sz="1800" b="0" i="0" u="none" strike="noStrike" cap="none" normalizeH="0" baseline="30000" dirty="0">
                          <a:ln>
                            <a:noFill/>
                          </a:ln>
                          <a:solidFill>
                            <a:schemeClr val="tx1"/>
                          </a:solidFill>
                          <a:effectLst/>
                          <a:latin typeface="Consolas" panose="020B0609020204030204" pitchFamily="49" charset="0"/>
                          <a:cs typeface="Consolas" panose="020B0609020204030204" pitchFamily="49" charset="0"/>
                        </a:rPr>
                        <a:t>rd</a:t>
                      </a:r>
                      <a:endPar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4</a:t>
                      </a:r>
                      <a:r>
                        <a:rPr kumimoji="0" lang="en-US" sz="1800" b="0" i="0" u="none" strike="noStrike" cap="none" normalizeH="0" baseline="30000" dirty="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5</a:t>
                      </a:r>
                      <a:r>
                        <a:rPr kumimoji="0" lang="en-US" sz="1800" b="0" i="0" u="none" strike="noStrike" cap="none" normalizeH="0" baseline="30000" dirty="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num =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num =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For Success: Programming Sections</a:t>
            </a:r>
          </a:p>
        </p:txBody>
      </p:sp>
      <p:sp>
        <p:nvSpPr>
          <p:cNvPr id="3" name="Content Placeholder 2"/>
          <p:cNvSpPr>
            <a:spLocks noGrp="1"/>
          </p:cNvSpPr>
          <p:nvPr>
            <p:ph idx="1"/>
          </p:nvPr>
        </p:nvSpPr>
        <p:spPr/>
        <p:txBody>
          <a:bodyPr/>
          <a:lstStyle/>
          <a:p>
            <a:r>
              <a:rPr lang="en-CA" dirty="0"/>
              <a:t>(The previous 4 tips are still applicable but there’s some tips specific to programming):</a:t>
            </a:r>
          </a:p>
          <a:p>
            <a:pPr lvl="1"/>
            <a:r>
              <a:rPr lang="en-CA" b="1" dirty="0"/>
              <a:t>Take extensive notes</a:t>
            </a:r>
            <a:r>
              <a:rPr lang="en-CA" dirty="0"/>
              <a:t>: everything in class not just what the instructor “writes down” but also what he/she “says in class”.</a:t>
            </a:r>
          </a:p>
          <a:p>
            <a:pPr lvl="2"/>
            <a:r>
              <a:rPr lang="en-CA" dirty="0"/>
              <a:t>Some students may find when studying the lecture slides for the exam that they cannot understand concepts.</a:t>
            </a:r>
          </a:p>
          <a:p>
            <a:pPr lvl="2"/>
            <a:r>
              <a:rPr lang="en-CA" dirty="0"/>
              <a:t>The extra “filling of the blanks” occurs during lecture so you need to annotate the slides with your own notes</a:t>
            </a:r>
          </a:p>
          <a:p>
            <a:pPr lvl="1"/>
            <a:r>
              <a:rPr lang="en-CA" dirty="0"/>
              <a:t>After lectures have covered a particular concept/example</a:t>
            </a:r>
          </a:p>
          <a:p>
            <a:pPr lvl="2"/>
            <a:r>
              <a:rPr lang="en-CA" b="1" dirty="0"/>
              <a:t>If you have time try writing example programs on your own </a:t>
            </a:r>
            <a:r>
              <a:rPr lang="en-CA" dirty="0"/>
              <a:t>(without looking at the online examples or notes) in order to create a program that fulfills the same task as the example program</a:t>
            </a:r>
          </a:p>
          <a:p>
            <a:pPr lvl="2"/>
            <a:r>
              <a:rPr lang="en-CA" dirty="0"/>
              <a:t>(It’s one thing to see the solution to a problem explained, your depth of understanding will be deeper if you have to re-create it from scratch yourself).</a:t>
            </a:r>
          </a:p>
          <a:p>
            <a:pPr lvl="2"/>
            <a:r>
              <a:rPr lang="en-CA" dirty="0"/>
              <a:t>JT’s note: you may find this unnecessary for the simple examples in this section but it will be beneficial to do this when more complex concepts are covered (e.g. nested loops onwards)</a:t>
            </a:r>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a:p>
          <a:p>
            <a:pPr eaLnBrk="1" hangingPunct="1">
              <a:tabLst>
                <a:tab pos="1254125" algn="l"/>
              </a:tabLst>
            </a:pPr>
            <a:r>
              <a:rPr lang="en-US" altLang="en-US"/>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a:t>How to create, translate and run Python programs.</a:t>
            </a:r>
          </a:p>
          <a:p>
            <a:pPr eaLnBrk="1" hangingPunct="1">
              <a:tabLst>
                <a:tab pos="1254125" algn="l"/>
              </a:tabLst>
            </a:pPr>
            <a:r>
              <a:rPr lang="en-US" altLang="en-US" dirty="0"/>
              <a:t>Variables:</a:t>
            </a:r>
          </a:p>
          <a:p>
            <a:pPr lvl="1" eaLnBrk="1" hangingPunct="1">
              <a:tabLst>
                <a:tab pos="1254125" algn="l"/>
              </a:tabLst>
            </a:pPr>
            <a:r>
              <a:rPr lang="en-US" altLang="en-US" dirty="0"/>
              <a:t>What they are used for</a:t>
            </a:r>
          </a:p>
          <a:p>
            <a:pPr lvl="1" eaLnBrk="1" hangingPunct="1">
              <a:tabLst>
                <a:tab pos="1254125" algn="l"/>
              </a:tabLst>
            </a:pPr>
            <a:r>
              <a:rPr lang="en-US" altLang="en-US" dirty="0"/>
              <a:t>How to access and change the value of a variable</a:t>
            </a:r>
          </a:p>
          <a:p>
            <a:pPr lvl="1" eaLnBrk="1" hangingPunct="1">
              <a:tabLst>
                <a:tab pos="1254125" algn="l"/>
              </a:tabLst>
            </a:pPr>
            <a:r>
              <a:rPr lang="en-US" altLang="en-US" dirty="0"/>
              <a:t>How information is stored differently with different types of variables</a:t>
            </a:r>
            <a:r>
              <a:rPr lang="en-US" altLang="en-US"/>
              <a:t>, </a:t>
            </a:r>
            <a:endParaRPr lang="en-US" altLang="en-US" dirty="0"/>
          </a:p>
          <a:p>
            <a:pPr eaLnBrk="1" hangingPunct="1">
              <a:lnSpc>
                <a:spcPct val="90000"/>
              </a:lnSpc>
              <a:tabLst>
                <a:tab pos="1254125" algn="l"/>
              </a:tabLst>
            </a:pPr>
            <a:r>
              <a:rPr lang="en-US" altLang="en-US" dirty="0"/>
              <a:t>Output:</a:t>
            </a:r>
          </a:p>
          <a:p>
            <a:pPr lvl="1" eaLnBrk="1" hangingPunct="1">
              <a:lnSpc>
                <a:spcPct val="90000"/>
              </a:lnSpc>
              <a:tabLst>
                <a:tab pos="1254125" algn="l"/>
              </a:tabLst>
            </a:pPr>
            <a:r>
              <a:rPr lang="en-US" altLang="en-US" dirty="0"/>
              <a:t>How to display messages that are a constant string or the value stored in a memory location (variable or constant) onscreen with </a:t>
            </a:r>
            <a:r>
              <a:rPr lang="en-US" altLang="en-US" dirty="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Python</a:t>
            </a:r>
          </a:p>
          <a:p>
            <a:pPr eaLnBrk="1" hangingPunct="1">
              <a:tabLst>
                <a:tab pos="1254125" algn="l"/>
              </a:tabLst>
            </a:pP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a:t>My examples will be written in Python</a:t>
            </a:r>
          </a:p>
          <a:p>
            <a:pPr marL="514350" lvl="1" indent="-171450" eaLnBrk="1" hangingPunct="1">
              <a:lnSpc>
                <a:spcPct val="80000"/>
              </a:lnSpc>
              <a:tabLst>
                <a:tab pos="1254125" algn="l"/>
              </a:tabLst>
            </a:pPr>
            <a:r>
              <a:rPr lang="en-US" altLang="en-US" dirty="0"/>
              <a:t>Your assignments will be written in Python</a:t>
            </a:r>
          </a:p>
          <a:p>
            <a:pPr eaLnBrk="1" hangingPunct="1">
              <a:lnSpc>
                <a:spcPct val="90000"/>
              </a:lnSpc>
              <a:tabLst>
                <a:tab pos="1254125" algn="l"/>
              </a:tabLst>
            </a:pPr>
            <a:r>
              <a:rPr lang="en-US" altLang="en-US" dirty="0"/>
              <a:t>Some advantages (from Python dot org)</a:t>
            </a:r>
          </a:p>
          <a:p>
            <a:pPr marL="514350" lvl="1" indent="-171450" eaLnBrk="1" hangingPunct="1">
              <a:lnSpc>
                <a:spcPct val="80000"/>
              </a:lnSpc>
              <a:tabLst>
                <a:tab pos="1254125" algn="l"/>
              </a:tabLst>
            </a:pPr>
            <a:r>
              <a:rPr lang="en-US" altLang="en-US" dirty="0"/>
              <a:t>Free</a:t>
            </a:r>
          </a:p>
          <a:p>
            <a:pPr marL="514350" lvl="1" indent="-171450" eaLnBrk="1" hangingPunct="1">
              <a:lnSpc>
                <a:spcPct val="80000"/>
              </a:lnSpc>
              <a:tabLst>
                <a:tab pos="1254125" algn="l"/>
              </a:tabLst>
            </a:pPr>
            <a:r>
              <a:rPr lang="en-US" altLang="en-US" dirty="0"/>
              <a:t>Powerful</a:t>
            </a:r>
          </a:p>
          <a:p>
            <a:pPr marL="514350" lvl="1" indent="-171450" eaLnBrk="1" hangingPunct="1">
              <a:lnSpc>
                <a:spcPct val="80000"/>
              </a:lnSpc>
              <a:tabLst>
                <a:tab pos="1254125" algn="l"/>
              </a:tabLst>
            </a:pPr>
            <a:r>
              <a:rPr lang="en-US" altLang="en-US" dirty="0"/>
              <a:t>Widely used (Google, NASA, Yahoo, Electronic Arts, some Linux operating system scripts etc.)</a:t>
            </a:r>
          </a:p>
          <a:p>
            <a:pPr eaLnBrk="1" hangingPunct="1">
              <a:lnSpc>
                <a:spcPct val="90000"/>
              </a:lnSpc>
              <a:tabLst>
                <a:tab pos="1254125" algn="l"/>
              </a:tabLst>
            </a:pPr>
            <a:r>
              <a:rPr lang="en-US" altLang="en-US" dirty="0"/>
              <a:t>Some starting python resources</a:t>
            </a:r>
          </a:p>
          <a:p>
            <a:pPr marL="514350" lvl="1" indent="-171450" eaLnBrk="1" hangingPunct="1">
              <a:lnSpc>
                <a:spcPct val="90000"/>
              </a:lnSpc>
              <a:tabLst>
                <a:tab pos="1254125" algn="l"/>
              </a:tabLst>
            </a:pPr>
            <a:r>
              <a:rPr lang="en-US" altLang="en-US" dirty="0"/>
              <a:t>Official website: </a:t>
            </a:r>
            <a:r>
              <a:rPr lang="en-US" altLang="en-US" dirty="0">
                <a:hlinkClick r:id="rId3"/>
              </a:rPr>
              <a:t>http://www.python.org</a:t>
            </a:r>
            <a:endParaRPr lang="en-US" altLang="en-US" dirty="0"/>
          </a:p>
          <a:p>
            <a:pPr marL="514350" lvl="1" indent="-171450" eaLnBrk="1" hangingPunct="1">
              <a:lnSpc>
                <a:spcPct val="90000"/>
              </a:lnSpc>
              <a:tabLst>
                <a:tab pos="1254125" algn="l"/>
              </a:tabLst>
            </a:pPr>
            <a:r>
              <a:rPr lang="en-US" altLang="en-US" dirty="0"/>
              <a:t>An overview of the web site: </a:t>
            </a:r>
            <a:r>
              <a:rPr lang="en-US" altLang="en-US" dirty="0">
                <a:hlinkClick r:id="rId4"/>
              </a:rPr>
              <a:t>https://www.python.org/about/gettingstarted/</a:t>
            </a:r>
            <a:endParaRPr lang="en-US" altLang="en-US" dirty="0"/>
          </a:p>
          <a:p>
            <a:pPr marL="514350" lvl="1" indent="-171450" eaLnBrk="1" hangingPunct="1">
              <a:lnSpc>
                <a:spcPct val="90000"/>
              </a:lnSpc>
              <a:buFont typeface="Arial" panose="020B0604020202020204" pitchFamily="34" charset="0"/>
              <a:buNone/>
              <a:tabLst>
                <a:tab pos="1254125" algn="l"/>
              </a:tabLst>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a:t>Developed in the early 1990s by Guido van Rossum.</a:t>
            </a:r>
          </a:p>
          <a:p>
            <a:pPr eaLnBrk="1" hangingPunct="1"/>
            <a:r>
              <a:rPr lang="en-US" altLang="en-US" dirty="0"/>
              <a:t>Python was designed with a tradeoff in mind</a:t>
            </a:r>
            <a:r>
              <a:rPr lang="en-US" altLang="en-US" baseline="30000" dirty="0"/>
              <a:t> </a:t>
            </a:r>
            <a:r>
              <a:rPr lang="en-US" altLang="en-US" dirty="0"/>
              <a:t>(from “</a:t>
            </a:r>
            <a:r>
              <a:rPr lang="en-US" altLang="en-US" i="1" dirty="0"/>
              <a:t>Python for everyone</a:t>
            </a:r>
            <a:r>
              <a:rPr lang="en-US" altLang="en-US" dirty="0"/>
              <a:t>” (</a:t>
            </a:r>
            <a:r>
              <a:rPr lang="en-US" altLang="en-US" dirty="0" err="1"/>
              <a:t>Horstman</a:t>
            </a:r>
            <a:r>
              <a:rPr lang="en-US" altLang="en-US" dirty="0"/>
              <a:t> and </a:t>
            </a:r>
            <a:r>
              <a:rPr lang="en-US" altLang="en-US" dirty="0" err="1"/>
              <a:t>Necaise</a:t>
            </a:r>
            <a:r>
              <a:rPr lang="en-US" altLang="en-US" dirty="0"/>
              <a:t>):</a:t>
            </a:r>
          </a:p>
          <a:p>
            <a:pPr lvl="1" eaLnBrk="1" hangingPunct="1"/>
            <a:r>
              <a:rPr lang="en-US" altLang="en-US" dirty="0"/>
              <a:t>Pro: Python programmers could quickly </a:t>
            </a:r>
            <a:r>
              <a:rPr lang="en-US" altLang="en-US" i="1" dirty="0"/>
              <a:t>write programs </a:t>
            </a:r>
            <a:r>
              <a:rPr lang="en-US" altLang="en-US" dirty="0"/>
              <a:t>(and not be burdened with an overly difficult language)</a:t>
            </a:r>
          </a:p>
          <a:p>
            <a:pPr lvl="1" eaLnBrk="1" hangingPunct="1"/>
            <a:r>
              <a:rPr lang="en-US" altLang="en-US" dirty="0"/>
              <a:t>Con: Python programs weren’t optimized to </a:t>
            </a:r>
            <a:r>
              <a:rPr lang="en-US" altLang="en-US" i="1" dirty="0"/>
              <a:t>run</a:t>
            </a:r>
            <a:r>
              <a:rPr lang="en-US" altLang="en-US" dirty="0"/>
              <a:t> as efficiently as programs written in some other languages.</a:t>
            </a:r>
          </a:p>
          <a:p>
            <a:pPr eaLnBrk="1" hangingPunct="1"/>
            <a:endParaRPr lang="en-US" altLang="en-US" dirty="0"/>
          </a:p>
          <a:p>
            <a:pPr eaLnBrk="1" hangingPunct="1"/>
            <a:endParaRPr lang="en-US" altLang="en-US" dirty="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Working From Home (Installing Python): Windows</a:t>
            </a:r>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a:t>Getting 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a:p>
          <a:p>
            <a:pPr marL="342900" lvl="1" indent="0" eaLnBrk="1" hangingPunct="1">
              <a:lnSpc>
                <a:spcPct val="80000"/>
              </a:lnSpc>
              <a:buNone/>
              <a:tabLst>
                <a:tab pos="1254125" algn="l"/>
              </a:tabLst>
            </a:pPr>
            <a:endParaRPr lang="en-US" altLang="en-US" dirty="0"/>
          </a:p>
          <a:p>
            <a:pPr lvl="1" eaLnBrk="1" hangingPunct="1">
              <a:lnSpc>
                <a:spcPct val="80000"/>
              </a:lnSpc>
              <a:tabLst>
                <a:tab pos="1254125" algn="l"/>
              </a:tabLst>
            </a:pPr>
            <a:r>
              <a:rPr lang="en-US" altLang="en-US" dirty="0"/>
              <a:t>Detailed information:</a:t>
            </a:r>
          </a:p>
          <a:p>
            <a:pPr lvl="2" eaLnBrk="1" hangingPunct="1">
              <a:lnSpc>
                <a:spcPct val="80000"/>
              </a:lnSpc>
              <a:tabLst>
                <a:tab pos="1254125" algn="l"/>
              </a:tabLst>
            </a:pPr>
            <a:r>
              <a:rPr lang="en-US" altLang="en-US" dirty="0">
                <a:hlinkClick r:id="rId3"/>
              </a:rPr>
              <a:t>https://cspages.ucalgary.ca/~tam/resources/python/installing_accessing_python.pdf</a:t>
            </a: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0" name="Group 9"/>
          <p:cNvGrpSpPr/>
          <p:nvPr/>
        </p:nvGrpSpPr>
        <p:grpSpPr>
          <a:xfrm>
            <a:off x="4079681" y="3657600"/>
            <a:ext cx="3921319" cy="1627367"/>
            <a:chOff x="4079681" y="3886200"/>
            <a:chExt cx="3921319" cy="1627367"/>
          </a:xfrm>
        </p:grpSpPr>
        <p:sp>
          <p:nvSpPr>
            <p:cNvPr id="7" name="Rectangle 6"/>
            <p:cNvSpPr/>
            <p:nvPr/>
          </p:nvSpPr>
          <p:spPr>
            <a:xfrm>
              <a:off x="5791200" y="3886200"/>
              <a:ext cx="2209800" cy="8382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Check this option (Win. Users)</a:t>
              </a:r>
              <a:endParaRPr lang="en-CA" dirty="0">
                <a:solidFill>
                  <a:schemeClr val="tx1"/>
                </a:solidFill>
              </a:endParaRPr>
            </a:p>
          </p:txBody>
        </p:sp>
        <p:cxnSp>
          <p:nvCxnSpPr>
            <p:cNvPr id="9" name="Straight Arrow Connector 8"/>
            <p:cNvCxnSpPr>
              <a:stCxn id="7" idx="1"/>
              <a:endCxn id="6" idx="26"/>
            </p:cNvCxnSpPr>
            <p:nvPr/>
          </p:nvCxnSpPr>
          <p:spPr>
            <a:xfrm flipH="1">
              <a:off x="4079681" y="4305300"/>
              <a:ext cx="1711519" cy="12082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Then click </a:t>
              </a:r>
              <a:r>
                <a:rPr lang="en-US">
                  <a:solidFill>
                    <a:schemeClr val="tx1"/>
                  </a:solidFill>
                </a:rPr>
                <a:t>“Install Now”</a:t>
              </a:r>
              <a:endParaRPr lang="en-CA" dirty="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a:t>Basic explanation</a:t>
            </a:r>
            <a:r>
              <a:rPr lang="en-US" altLang="en-US" sz="2000" dirty="0"/>
              <a:t> of concepts (for beginners: along with examples to illustrate)</a:t>
            </a:r>
          </a:p>
          <a:p>
            <a:pPr lvl="1" eaLnBrk="1" hangingPunct="1">
              <a:tabLst>
                <a:tab pos="1254125" algn="l"/>
              </a:tabLst>
            </a:pPr>
            <a:r>
              <a:rPr lang="en-US" altLang="en-US" sz="1800" dirty="0">
                <a:hlinkClick r:id="rId3"/>
              </a:rPr>
              <a:t>http://docs.python.org/py3k/tutorial/index.html</a:t>
            </a:r>
            <a:endParaRPr lang="en-US" altLang="en-US" sz="1800" dirty="0"/>
          </a:p>
          <a:p>
            <a:pPr lvl="1" eaLnBrk="1" hangingPunct="1">
              <a:tabLst>
                <a:tab pos="1254125" algn="l"/>
              </a:tabLst>
            </a:pPr>
            <a:r>
              <a:rPr lang="en-US" altLang="en-US" sz="1800" dirty="0"/>
              <a:t>(Skip the notes on the interactive mode for now – it’s where you don’t save the program which leaves you nothing to submit for assignments).</a:t>
            </a:r>
          </a:p>
          <a:p>
            <a:pPr lvl="1" eaLnBrk="1" hangingPunct="1">
              <a:tabLst>
                <a:tab pos="1254125" algn="l"/>
              </a:tabLst>
            </a:pPr>
            <a:r>
              <a:rPr lang="en-US" altLang="en-US" sz="1800" dirty="0"/>
              <a:t>For this course you need to </a:t>
            </a:r>
            <a:r>
              <a:rPr lang="en-US" altLang="en-US" sz="1800" u="sng" dirty="0"/>
              <a:t>create a python program in a file </a:t>
            </a:r>
            <a:r>
              <a:rPr lang="en-US" altLang="en-US" sz="1800" dirty="0"/>
              <a:t>and then run the program defined in the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Computer Program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a:t>A programmer writes the instructions of the program in high level (human can read and understand) language.</a:t>
            </a:r>
          </a:p>
          <a:p>
            <a:pPr lvl="1"/>
            <a:r>
              <a:rPr lang="en-US" dirty="0"/>
              <a:t>Examples: C, C++, java, python</a:t>
            </a:r>
          </a:p>
          <a:p>
            <a:pPr marL="342900" lvl="1" indent="0">
              <a:buNone/>
            </a:pPr>
            <a:r>
              <a:rPr lang="en-US" dirty="0"/>
              <a:t/>
            </a:r>
            <a:br>
              <a:rPr lang="en-US" dirty="0"/>
            </a:br>
            <a:endParaRPr lang="en-US" dirty="0"/>
          </a:p>
          <a:p>
            <a:pPr lvl="1"/>
            <a:endParaRPr lang="en-US" dirty="0"/>
          </a:p>
          <a:p>
            <a:pPr marL="457200" indent="-457200">
              <a:buFont typeface="+mj-lt"/>
              <a:buAutoNum type="arabicPeriod"/>
            </a:pPr>
            <a:r>
              <a:rPr lang="en-US" dirty="0"/>
              <a:t>The program must be created and saved using a text editor (e.g. Notepad, WordPad or the editor that comes with python IDLE).</a:t>
            </a:r>
          </a:p>
          <a:p>
            <a:pPr lvl="1"/>
            <a:r>
              <a:rPr lang="en-US" dirty="0"/>
              <a:t>Don’t use a word processor.</a:t>
            </a:r>
          </a:p>
          <a:p>
            <a:pPr marL="457200" indent="-457200">
              <a:buFont typeface="+mj-lt"/>
              <a:buAutoNum type="arabicPeriod"/>
            </a:pPr>
            <a:r>
              <a:rPr lang="en-US" dirty="0"/>
              <a:t>The program is then translated into </a:t>
            </a:r>
            <a:r>
              <a:rPr lang="en-US" u="sng" dirty="0"/>
              <a:t>binary/machine language</a:t>
            </a:r>
            <a:r>
              <a:rPr lang="en-CA" u="sng" dirty="0"/>
              <a:t> </a:t>
            </a:r>
            <a:r>
              <a:rPr lang="en-US" dirty="0"/>
              <a:t>(the only form that the computer can understand).</a:t>
            </a:r>
            <a:endParaRPr lang="en-CA" dirty="0"/>
          </a:p>
        </p:txBody>
      </p:sp>
      <p:sp>
        <p:nvSpPr>
          <p:cNvPr id="4" name="Rectangle 10"/>
          <p:cNvSpPr>
            <a:spLocks noChangeArrowheads="1"/>
          </p:cNvSpPr>
          <p:nvPr/>
        </p:nvSpPr>
        <p:spPr bwMode="auto">
          <a:xfrm>
            <a:off x="1127133" y="23622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dirty="0">
                <a:latin typeface="Consolas" pitchFamily="49" charset="0"/>
              </a:rPr>
              <a:t># Details later this term</a:t>
            </a:r>
          </a:p>
          <a:p>
            <a:pPr eaLnBrk="1" hangingPunct="1">
              <a:defRPr/>
            </a:pPr>
            <a:r>
              <a:rPr lang="en-CA" altLang="en-US" dirty="0">
                <a:latin typeface="Consolas" pitchFamily="49" charset="0"/>
              </a:rPr>
              <a:t>list = [1,2,’a’]</a:t>
            </a:r>
          </a:p>
          <a:p>
            <a:pPr eaLnBrk="1" hangingPunct="1">
              <a:defRPr/>
            </a:pPr>
            <a:r>
              <a:rPr lang="en-CA" altLang="en-US" dirty="0">
                <a:latin typeface="Consolas" pitchFamily="49" charset="0"/>
              </a:rPr>
              <a:t>for element in list</a:t>
            </a:r>
          </a:p>
          <a:p>
            <a:pPr eaLnBrk="1" hangingPunct="1">
              <a:defRPr/>
            </a:pPr>
            <a:r>
              <a:rPr lang="en-CA" altLang="en-US" dirty="0">
                <a:latin typeface="Consolas" pitchFamily="49" charset="0"/>
              </a:rPr>
              <a:t>    print(element)</a:t>
            </a:r>
          </a:p>
        </p:txBody>
      </p:sp>
      <p:sp>
        <p:nvSpPr>
          <p:cNvPr id="5" name="Rectangle 11"/>
          <p:cNvSpPr>
            <a:spLocks noChangeArrowheads="1"/>
          </p:cNvSpPr>
          <p:nvPr/>
        </p:nvSpPr>
        <p:spPr bwMode="auto">
          <a:xfrm>
            <a:off x="1123122" y="5787886"/>
            <a:ext cx="2363787" cy="10701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dirty="0">
                <a:latin typeface="Consolas" charset="0"/>
                <a:ea typeface="ＭＳ Ｐゴシック" charset="0"/>
              </a:rPr>
              <a:t># Details in 2</a:t>
            </a:r>
            <a:r>
              <a:rPr lang="en-CA" sz="1600" baseline="30000" dirty="0">
                <a:latin typeface="Consolas" charset="0"/>
                <a:ea typeface="ＭＳ Ｐゴシック" charset="0"/>
              </a:rPr>
              <a:t>nd</a:t>
            </a:r>
            <a:r>
              <a:rPr lang="en-CA" sz="1600" dirty="0">
                <a:latin typeface="Consolas" charset="0"/>
                <a:ea typeface="ＭＳ Ｐゴシック" charset="0"/>
              </a:rPr>
              <a:t> year</a:t>
            </a:r>
          </a:p>
          <a:p>
            <a:pPr>
              <a:defRPr/>
            </a:pPr>
            <a:r>
              <a:rPr lang="en-CA" sz="1600" dirty="0">
                <a:latin typeface="Consolas" charset="0"/>
                <a:ea typeface="ＭＳ Ｐゴシック" charset="0"/>
              </a:rPr>
              <a:t>10000001</a:t>
            </a:r>
          </a:p>
          <a:p>
            <a:pPr>
              <a:defRPr/>
            </a:pPr>
            <a:r>
              <a:rPr lang="en-CA" sz="1600" dirty="0">
                <a:latin typeface="Consolas" charset="0"/>
                <a:ea typeface="ＭＳ Ｐゴシック" charset="0"/>
              </a:rPr>
              <a:t>10010100 10000100</a:t>
            </a:r>
          </a:p>
          <a:p>
            <a:pPr>
              <a:defRPr/>
            </a:pPr>
            <a:r>
              <a:rPr lang="en-CA" sz="1600" dirty="0">
                <a:latin typeface="Consolas" charset="0"/>
                <a:ea typeface="ＭＳ Ｐゴシック" charset="0"/>
              </a:rPr>
              <a:t>10000001 01010100</a:t>
            </a:r>
          </a:p>
        </p:txBody>
      </p:sp>
    </p:spTree>
    <p:extLst>
      <p:ext uri="{BB962C8B-B14F-4D97-AF65-F5344CB8AC3E}">
        <p14:creationId xmlns:p14="http://schemas.microsoft.com/office/powerpoint/2010/main" val="676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a:t>For this semester you can find them in D2L under: </a:t>
            </a:r>
            <a:r>
              <a:rPr lang="en-US" dirty="0">
                <a:latin typeface="Consolas" panose="020B0609020204030204" pitchFamily="49" charset="0"/>
              </a:rPr>
              <a:t>Content-&gt;Lectures</a:t>
            </a:r>
          </a:p>
          <a:p>
            <a:r>
              <a:rPr lang="en-US" dirty="0"/>
              <a:t>Then look under the appropriately named folder which is listed by date and topic.</a:t>
            </a:r>
          </a:p>
          <a:p>
            <a:r>
              <a:rPr lang="en-US" dirty="0"/>
              <a:t>Alternatively you can find them by looking under the “main grid” of the course website (look for the ‘examples’ link):</a:t>
            </a:r>
          </a:p>
          <a:p>
            <a:pPr lvl="1"/>
            <a:r>
              <a:rPr lang="en-US" dirty="0">
                <a:hlinkClick r:id="rId2"/>
              </a:rPr>
              <a:t>https://pages.cpsc.ucalgary.ca</a:t>
            </a:r>
            <a:r>
              <a:rPr lang="en-US">
                <a:hlinkClick r:id="rId2"/>
              </a:rPr>
              <a:t>/~tamj/2024/231P/#</a:t>
            </a:r>
            <a:r>
              <a:rPr lang="en-US" dirty="0">
                <a:hlinkClick r:id="rId2"/>
              </a:rPr>
              <a:t>Main_grid:_course_schedule_for_the_lecture,_lecture_notes,_assignment_information</a:t>
            </a:r>
            <a:endParaRPr lang="en-US" dirty="0"/>
          </a:p>
          <a:p>
            <a:pPr lvl="1"/>
            <a:endParaRPr lang="en-US" dirty="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36253</TotalTime>
  <Words>2442</Words>
  <Application>Microsoft Office PowerPoint</Application>
  <PresentationFormat>On-screen Show (4:3)</PresentationFormat>
  <Paragraphs>315</Paragraphs>
  <Slides>31</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Consolas</vt:lpstr>
      <vt:lpstr>Times New Roman</vt:lpstr>
      <vt:lpstr>Office Theme</vt:lpstr>
      <vt:lpstr>Getting Started With Python Programming: Part I</vt:lpstr>
      <vt:lpstr>Reminder!</vt:lpstr>
      <vt:lpstr>Tips For Success: Programming Sections</vt:lpstr>
      <vt:lpstr>Python</vt:lpstr>
      <vt:lpstr>Python History</vt:lpstr>
      <vt:lpstr>Working From Home (Installing Python): Windows</vt:lpstr>
      <vt:lpstr>Online Help: Official Python Site</vt:lpstr>
      <vt:lpstr>Creating A Computer Program</vt:lpstr>
      <vt:lpstr>Location Of My Online Examples</vt:lpstr>
      <vt:lpstr>The First Python Program</vt:lpstr>
      <vt:lpstr>Creating/Running Programs: Windows</vt:lpstr>
      <vt:lpstr>Creating/Running Programs: Windows (2)</vt:lpstr>
      <vt:lpstr>Creating/Running Programs: Windows (3)</vt:lpstr>
      <vt:lpstr>Creating/Running Programs: Windows (4)</vt:lpstr>
      <vt:lpstr>Creating/Running Programs: Windows (5)</vt:lpstr>
      <vt:lpstr>Opening Previously Created Programs</vt:lpstr>
      <vt:lpstr>MAC Version Of IDLE</vt:lpstr>
      <vt:lpstr>Windows: Do Not Click On The Python File</vt:lpstr>
      <vt:lpstr>Embedded Video (In Case You Can’t See It Via The Link On The Last Screen).</vt:lpstr>
      <vt:lpstr>Requirements For Naming The File Containing Your Program</vt:lpstr>
      <vt:lpstr>Section Summary: Writing A Small “Hello World” Program</vt:lpstr>
      <vt:lpstr>Variables</vt:lpstr>
      <vt:lpstr>The Assignment Operator: =</vt:lpstr>
      <vt:lpstr>Displaying Output Using The Print() Function:</vt:lpstr>
      <vt:lpstr>Print("… ") Vs. Print(&lt;name&gt;)</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James Tam</cp:lastModifiedBy>
  <cp:revision>660</cp:revision>
  <dcterms:created xsi:type="dcterms:W3CDTF">2013-08-26T22:54:00Z</dcterms:created>
  <dcterms:modified xsi:type="dcterms:W3CDTF">2024-05-08T19:38:06Z</dcterms:modified>
</cp:coreProperties>
</file>