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465" r:id="rId2"/>
    <p:sldId id="483" r:id="rId3"/>
    <p:sldId id="484" r:id="rId4"/>
    <p:sldId id="485" r:id="rId5"/>
    <p:sldId id="486" r:id="rId6"/>
    <p:sldId id="487" r:id="rId7"/>
    <p:sldId id="488" r:id="rId8"/>
    <p:sldId id="489" r:id="rId9"/>
    <p:sldId id="492" r:id="rId10"/>
    <p:sldId id="493" r:id="rId11"/>
    <p:sldId id="494" r:id="rId12"/>
    <p:sldId id="495" r:id="rId13"/>
    <p:sldId id="496" r:id="rId14"/>
    <p:sldId id="524" r:id="rId15"/>
    <p:sldId id="497" r:id="rId16"/>
    <p:sldId id="498" r:id="rId17"/>
    <p:sldId id="499" r:id="rId18"/>
    <p:sldId id="500" r:id="rId19"/>
    <p:sldId id="535" r:id="rId20"/>
    <p:sldId id="539" r:id="rId21"/>
    <p:sldId id="543" r:id="rId22"/>
    <p:sldId id="540" r:id="rId23"/>
    <p:sldId id="541" r:id="rId24"/>
    <p:sldId id="542" r:id="rId25"/>
    <p:sldId id="527" r:id="rId26"/>
    <p:sldId id="528" r:id="rId27"/>
    <p:sldId id="529" r:id="rId28"/>
    <p:sldId id="531" r:id="rId29"/>
    <p:sldId id="532" r:id="rId30"/>
    <p:sldId id="533" r:id="rId31"/>
    <p:sldId id="534" r:id="rId32"/>
    <p:sldId id="536" r:id="rId33"/>
    <p:sldId id="537" r:id="rId34"/>
    <p:sldId id="482" r:id="rId35"/>
    <p:sldId id="481" r:id="rId3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5pPr>
    <a:lvl6pPr marL="2286000" algn="l" defTabSz="914400" rtl="0" eaLnBrk="1" latinLnBrk="0" hangingPunct="1">
      <a:defRPr kern="1200">
        <a:solidFill>
          <a:schemeClr val="tx1"/>
        </a:solidFill>
        <a:latin typeface="Calibri" pitchFamily="34" charset="0"/>
        <a:ea typeface="ＭＳ Ｐゴシック" pitchFamily="34" charset="-128"/>
        <a:cs typeface="+mn-cs"/>
      </a:defRPr>
    </a:lvl6pPr>
    <a:lvl7pPr marL="2743200" algn="l" defTabSz="914400" rtl="0" eaLnBrk="1" latinLnBrk="0" hangingPunct="1">
      <a:defRPr kern="1200">
        <a:solidFill>
          <a:schemeClr val="tx1"/>
        </a:solidFill>
        <a:latin typeface="Calibri" pitchFamily="34" charset="0"/>
        <a:ea typeface="ＭＳ Ｐゴシック" pitchFamily="34" charset="-128"/>
        <a:cs typeface="+mn-cs"/>
      </a:defRPr>
    </a:lvl7pPr>
    <a:lvl8pPr marL="3200400" algn="l" defTabSz="914400" rtl="0" eaLnBrk="1" latinLnBrk="0" hangingPunct="1">
      <a:defRPr kern="1200">
        <a:solidFill>
          <a:schemeClr val="tx1"/>
        </a:solidFill>
        <a:latin typeface="Calibri" pitchFamily="34" charset="0"/>
        <a:ea typeface="ＭＳ Ｐゴシック" pitchFamily="34" charset="-128"/>
        <a:cs typeface="+mn-cs"/>
      </a:defRPr>
    </a:lvl8pPr>
    <a:lvl9pPr marL="3657600" algn="l" defTabSz="914400" rtl="0" eaLnBrk="1" latinLnBrk="0" hangingPunct="1">
      <a:defRPr kern="1200">
        <a:solidFill>
          <a:schemeClr val="tx1"/>
        </a:solidFill>
        <a:latin typeface="Calibri"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18" clrIdx="0">
    <p:extLst>
      <p:ext uri="{19B8F6BF-5375-455C-9EA6-DF929625EA0E}">
        <p15:presenceInfo xmlns:p15="http://schemas.microsoft.com/office/powerpoint/2012/main" userId="James T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a:srgbClr val="FCD5B5"/>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561" autoAdjust="0"/>
    <p:restoredTop sz="89158" autoAdjust="0"/>
  </p:normalViewPr>
  <p:slideViewPr>
    <p:cSldViewPr>
      <p:cViewPr varScale="1">
        <p:scale>
          <a:sx n="86" d="100"/>
          <a:sy n="86" d="100"/>
        </p:scale>
        <p:origin x="84" y="23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84" d="100"/>
          <a:sy n="84" d="100"/>
        </p:scale>
        <p:origin x="1542" y="-49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ea typeface="MS PGothic" pitchFamily="34" charset="-128"/>
              </a:defRPr>
            </a:lvl1pPr>
          </a:lstStyle>
          <a:p>
            <a:pPr>
              <a:defRPr/>
            </a:pPr>
            <a:fld id="{D5ABCEED-7380-4148-84EA-26B881B78976}" type="datetimeFigureOut">
              <a:rPr lang="en-US" altLang="en-US"/>
              <a:pPr>
                <a:defRPr/>
              </a:pPr>
              <a:t>6/9/2024</a:t>
            </a:fld>
            <a:endParaRPr lang="en-US" alt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r>
              <a:rPr lang="en-US" dirty="0"/>
              <a:t>Decomposition/functions</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CAEAA0C-65DA-4DA6-9403-115FD08BDE78}" type="slidenum">
              <a:rPr lang="en-US" altLang="en-US"/>
              <a:pPr>
                <a:defRPr/>
              </a:pPr>
              <a:t>‹#›</a:t>
            </a:fld>
            <a:endParaRPr lang="en-US" altLang="en-US" dirty="0"/>
          </a:p>
        </p:txBody>
      </p:sp>
    </p:spTree>
    <p:extLst>
      <p:ext uri="{BB962C8B-B14F-4D97-AF65-F5344CB8AC3E}">
        <p14:creationId xmlns:p14="http://schemas.microsoft.com/office/powerpoint/2010/main" val="25334839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ea typeface="MS PGothic" pitchFamily="34" charset="-128"/>
              </a:defRPr>
            </a:lvl1pPr>
          </a:lstStyle>
          <a:p>
            <a:pPr>
              <a:defRPr/>
            </a:pPr>
            <a:fld id="{FF3B6440-B735-4E86-9CAE-7AD6D51CC159}" type="datetimeFigureOut">
              <a:rPr lang="en-US" altLang="en-US"/>
              <a:pPr>
                <a:defRPr/>
              </a:pPr>
              <a:t>6/9/2024</a:t>
            </a:fld>
            <a:endParaRPr lang="en-US" alt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E5DDD8C-F390-4C1E-8889-7F014B60A19F}" type="slidenum">
              <a:rPr lang="en-US" altLang="en-US"/>
              <a:pPr>
                <a:defRPr/>
              </a:pPr>
              <a:t>‹#›</a:t>
            </a:fld>
            <a:endParaRPr lang="en-US" altLang="en-US" dirty="0"/>
          </a:p>
        </p:txBody>
      </p:sp>
    </p:spTree>
    <p:extLst>
      <p:ext uri="{BB962C8B-B14F-4D97-AF65-F5344CB8AC3E}">
        <p14:creationId xmlns:p14="http://schemas.microsoft.com/office/powerpoint/2010/main" val="31543343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0913">
              <a:defRPr sz="1200">
                <a:solidFill>
                  <a:schemeClr val="tx1"/>
                </a:solidFill>
                <a:latin typeface="Calibri" pitchFamily="34" charset="0"/>
                <a:ea typeface="ＭＳ Ｐゴシック" pitchFamily="34" charset="-128"/>
              </a:defRPr>
            </a:lvl1pPr>
            <a:lvl2pPr marL="742950" indent="-285750" defTabSz="950913">
              <a:defRPr sz="1200">
                <a:solidFill>
                  <a:schemeClr val="tx1"/>
                </a:solidFill>
                <a:latin typeface="Calibri" pitchFamily="34" charset="0"/>
                <a:ea typeface="ＭＳ Ｐゴシック" pitchFamily="34" charset="-128"/>
              </a:defRPr>
            </a:lvl2pPr>
            <a:lvl3pPr marL="1143000" indent="-228600" defTabSz="950913">
              <a:defRPr sz="1200">
                <a:solidFill>
                  <a:schemeClr val="tx1"/>
                </a:solidFill>
                <a:latin typeface="Calibri" pitchFamily="34" charset="0"/>
                <a:ea typeface="ＭＳ Ｐゴシック" pitchFamily="34" charset="-128"/>
              </a:defRPr>
            </a:lvl3pPr>
            <a:lvl4pPr marL="1600200" indent="-228600" defTabSz="950913">
              <a:defRPr sz="1200">
                <a:solidFill>
                  <a:schemeClr val="tx1"/>
                </a:solidFill>
                <a:latin typeface="Calibri" pitchFamily="34" charset="0"/>
                <a:ea typeface="ＭＳ Ｐゴシック" pitchFamily="34" charset="-128"/>
              </a:defRPr>
            </a:lvl4pPr>
            <a:lvl5pPr marL="2057400" indent="-228600" defTabSz="950913">
              <a:defRPr sz="1200">
                <a:solidFill>
                  <a:schemeClr val="tx1"/>
                </a:solidFill>
                <a:latin typeface="Calibri" pitchFamily="34" charset="0"/>
                <a:ea typeface="ＭＳ Ｐゴシック" pitchFamily="34" charset="-128"/>
              </a:defRPr>
            </a:lvl5pPr>
            <a:lvl6pPr marL="2514600" indent="-228600" defTabSz="95091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5091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5091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5091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0" hangingPunct="0"/>
            <a:fld id="{EF01837C-61B1-4FA4-9240-2804EEDCF6AF}" type="slidenum">
              <a:rPr lang="en-US" altLang="en-US" sz="1000" smtClean="0">
                <a:latin typeface="Times New Roman" pitchFamily="18" charset="0"/>
              </a:rPr>
              <a:pPr eaLnBrk="0" hangingPunct="0"/>
              <a:t>1</a:t>
            </a:fld>
            <a:endParaRPr lang="en-US" altLang="en-US" sz="1000" dirty="0" smtClean="0">
              <a:latin typeface="Times New Roman" pitchFamily="18" charset="0"/>
            </a:endParaRPr>
          </a:p>
        </p:txBody>
      </p:sp>
      <p:sp>
        <p:nvSpPr>
          <p:cNvPr id="1126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smtClean="0"/>
          </a:p>
        </p:txBody>
      </p:sp>
    </p:spTree>
    <p:extLst>
      <p:ext uri="{BB962C8B-B14F-4D97-AF65-F5344CB8AC3E}">
        <p14:creationId xmlns:p14="http://schemas.microsoft.com/office/powerpoint/2010/main" val="32523459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txBox="1">
            <a:spLocks noGrp="1" noChangeArrowheads="1"/>
          </p:cNvSpPr>
          <p:nvPr/>
        </p:nvSpPr>
        <p:spPr bwMode="auto">
          <a:xfrm>
            <a:off x="3958167" y="8821127"/>
            <a:ext cx="3026833" cy="4625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939" tIns="46469" rIns="92939" bIns="46469" anchor="b"/>
          <a:lstStyle>
            <a:lvl1pPr defTabSz="931863">
              <a:defRPr>
                <a:solidFill>
                  <a:schemeClr val="tx1"/>
                </a:solidFill>
                <a:latin typeface="Calibri" panose="020F0502020204030204" pitchFamily="34" charset="0"/>
                <a:ea typeface="ＭＳ Ｐゴシック" panose="020B0600070205080204" pitchFamily="34" charset="-128"/>
              </a:defRPr>
            </a:lvl1pPr>
            <a:lvl2pPr marL="742950" indent="-285750" defTabSz="931863">
              <a:defRPr>
                <a:solidFill>
                  <a:schemeClr val="tx1"/>
                </a:solidFill>
                <a:latin typeface="Calibri" panose="020F0502020204030204" pitchFamily="34" charset="0"/>
                <a:ea typeface="ＭＳ Ｐゴシック" panose="020B0600070205080204" pitchFamily="34" charset="-128"/>
              </a:defRPr>
            </a:lvl2pPr>
            <a:lvl3pPr marL="1143000" indent="-228600" defTabSz="931863">
              <a:defRPr>
                <a:solidFill>
                  <a:schemeClr val="tx1"/>
                </a:solidFill>
                <a:latin typeface="Calibri" panose="020F0502020204030204" pitchFamily="34" charset="0"/>
                <a:ea typeface="ＭＳ Ｐゴシック" panose="020B0600070205080204" pitchFamily="34" charset="-128"/>
              </a:defRPr>
            </a:lvl3pPr>
            <a:lvl4pPr marL="1600200" indent="-228600" defTabSz="931863">
              <a:defRPr>
                <a:solidFill>
                  <a:schemeClr val="tx1"/>
                </a:solidFill>
                <a:latin typeface="Calibri" panose="020F0502020204030204" pitchFamily="34" charset="0"/>
                <a:ea typeface="ＭＳ Ｐゴシック" panose="020B0600070205080204" pitchFamily="34" charset="-128"/>
              </a:defRPr>
            </a:lvl4pPr>
            <a:lvl5pPr marL="2057400" indent="-228600" defTabSz="931863">
              <a:defRPr>
                <a:solidFill>
                  <a:schemeClr val="tx1"/>
                </a:solidFill>
                <a:latin typeface="Calibri" panose="020F0502020204030204" pitchFamily="34" charset="0"/>
                <a:ea typeface="ＭＳ Ｐゴシック" panose="020B0600070205080204" pitchFamily="34" charset="-128"/>
              </a:defRPr>
            </a:lvl5pPr>
            <a:lvl6pPr marL="2514600" indent="-228600" defTabSz="931863"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931863"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931863"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931863"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r" eaLnBrk="1" hangingPunct="1"/>
            <a:fld id="{9DDBA62F-77E7-4D58-9DC3-96378A93EE29}" type="slidenum">
              <a:rPr lang="en-US" altLang="en-US" sz="1300">
                <a:latin typeface="Times New Roman" panose="02020603050405020304" pitchFamily="18" charset="0"/>
              </a:rPr>
              <a:pPr algn="r" eaLnBrk="1" hangingPunct="1"/>
              <a:t>12</a:t>
            </a:fld>
            <a:endParaRPr lang="en-US" altLang="en-US" sz="1300" dirty="0">
              <a:latin typeface="Times New Roman" panose="02020603050405020304" pitchFamily="18" charset="0"/>
            </a:endParaRPr>
          </a:p>
        </p:txBody>
      </p:sp>
      <p:sp>
        <p:nvSpPr>
          <p:cNvPr id="62467" name="Rectangle 2"/>
          <p:cNvSpPr>
            <a:spLocks noGrp="1" noRot="1" noChangeAspect="1" noChangeArrowheads="1" noTextEdit="1"/>
          </p:cNvSpPr>
          <p:nvPr>
            <p:ph type="sldImg"/>
          </p:nvPr>
        </p:nvSpPr>
        <p:spPr bwMode="auto">
          <a:xfrm>
            <a:off x="1171575" y="698500"/>
            <a:ext cx="4641850" cy="34813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8" name="Rectangle 3"/>
          <p:cNvSpPr>
            <a:spLocks noGrp="1" noChangeArrowheads="1"/>
          </p:cNvSpPr>
          <p:nvPr>
            <p:ph type="body" idx="1"/>
          </p:nvPr>
        </p:nvSpPr>
        <p:spPr bwMode="auto">
          <a:xfrm>
            <a:off x="929718" y="4409758"/>
            <a:ext cx="5125567" cy="417605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939" tIns="46469" rIns="92939" bIns="46469" numCol="1" anchor="t" anchorCtr="0" compatLnSpc="1">
            <a:prstTxWarp prst="textNoShape">
              <a:avLst/>
            </a:prstTxWarp>
          </a:bodyPr>
          <a:lstStyle/>
          <a:p>
            <a:pPr defTabSz="911827" eaLnBrk="1" hangingPunct="1">
              <a:buFontTx/>
              <a:buChar char="•"/>
            </a:pPr>
            <a:endParaRPr lang="en-US" altLang="en-US" dirty="0" smtClean="0"/>
          </a:p>
        </p:txBody>
      </p:sp>
    </p:spTree>
    <p:extLst>
      <p:ext uri="{BB962C8B-B14F-4D97-AF65-F5344CB8AC3E}">
        <p14:creationId xmlns:p14="http://schemas.microsoft.com/office/powerpoint/2010/main" val="33216672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13</a:t>
            </a:fld>
            <a:endParaRPr lang="en-US" altLang="en-US" dirty="0"/>
          </a:p>
        </p:txBody>
      </p:sp>
    </p:spTree>
    <p:extLst>
      <p:ext uri="{BB962C8B-B14F-4D97-AF65-F5344CB8AC3E}">
        <p14:creationId xmlns:p14="http://schemas.microsoft.com/office/powerpoint/2010/main" val="9086800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55283" indent="-290493">
              <a:defRPr>
                <a:solidFill>
                  <a:schemeClr val="tx1"/>
                </a:solidFill>
                <a:latin typeface="Calibri" panose="020F0502020204030204" pitchFamily="34" charset="0"/>
                <a:ea typeface="ＭＳ Ｐゴシック" panose="020B0600070205080204" pitchFamily="34" charset="-128"/>
              </a:defRPr>
            </a:lvl2pPr>
            <a:lvl3pPr marL="1161974" indent="-232395">
              <a:defRPr>
                <a:solidFill>
                  <a:schemeClr val="tx1"/>
                </a:solidFill>
                <a:latin typeface="Calibri" panose="020F0502020204030204" pitchFamily="34" charset="0"/>
                <a:ea typeface="ＭＳ Ｐゴシック" panose="020B0600070205080204" pitchFamily="34" charset="-128"/>
              </a:defRPr>
            </a:lvl3pPr>
            <a:lvl4pPr marL="1626763" indent="-232395">
              <a:defRPr>
                <a:solidFill>
                  <a:schemeClr val="tx1"/>
                </a:solidFill>
                <a:latin typeface="Calibri" panose="020F0502020204030204" pitchFamily="34" charset="0"/>
                <a:ea typeface="ＭＳ Ｐゴシック" panose="020B0600070205080204" pitchFamily="34" charset="-128"/>
              </a:defRPr>
            </a:lvl4pPr>
            <a:lvl5pPr marL="2091553" indent="-232395">
              <a:defRPr>
                <a:solidFill>
                  <a:schemeClr val="tx1"/>
                </a:solidFill>
                <a:latin typeface="Calibri" panose="020F0502020204030204" pitchFamily="34" charset="0"/>
                <a:ea typeface="ＭＳ Ｐゴシック" panose="020B0600070205080204" pitchFamily="34" charset="-128"/>
              </a:defRPr>
            </a:lvl5pPr>
            <a:lvl6pPr marL="2556342"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3021132"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85921"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950711"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D485FD13-07C0-4C8B-B3B9-4BF683C178AD}" type="slidenum">
              <a:rPr lang="en-US" altLang="en-US"/>
              <a:pPr/>
              <a:t>14</a:t>
            </a:fld>
            <a:endParaRPr lang="en-US" altLang="en-US"/>
          </a:p>
        </p:txBody>
      </p:sp>
    </p:spTree>
    <p:extLst>
      <p:ext uri="{BB962C8B-B14F-4D97-AF65-F5344CB8AC3E}">
        <p14:creationId xmlns:p14="http://schemas.microsoft.com/office/powerpoint/2010/main" val="11355330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15</a:t>
            </a:fld>
            <a:endParaRPr lang="en-US" altLang="en-US" dirty="0"/>
          </a:p>
        </p:txBody>
      </p:sp>
    </p:spTree>
    <p:extLst>
      <p:ext uri="{BB962C8B-B14F-4D97-AF65-F5344CB8AC3E}">
        <p14:creationId xmlns:p14="http://schemas.microsoft.com/office/powerpoint/2010/main" val="40871330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16</a:t>
            </a:fld>
            <a:endParaRPr lang="en-US" altLang="en-US" dirty="0"/>
          </a:p>
        </p:txBody>
      </p:sp>
    </p:spTree>
    <p:extLst>
      <p:ext uri="{BB962C8B-B14F-4D97-AF65-F5344CB8AC3E}">
        <p14:creationId xmlns:p14="http://schemas.microsoft.com/office/powerpoint/2010/main" val="37145823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17</a:t>
            </a:fld>
            <a:endParaRPr lang="en-US" altLang="en-US" dirty="0"/>
          </a:p>
        </p:txBody>
      </p:sp>
    </p:spTree>
    <p:extLst>
      <p:ext uri="{BB962C8B-B14F-4D97-AF65-F5344CB8AC3E}">
        <p14:creationId xmlns:p14="http://schemas.microsoft.com/office/powerpoint/2010/main" val="30222395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55283" indent="-290493">
              <a:defRPr>
                <a:solidFill>
                  <a:schemeClr val="tx1"/>
                </a:solidFill>
                <a:latin typeface="Calibri" panose="020F0502020204030204" pitchFamily="34" charset="0"/>
                <a:ea typeface="ＭＳ Ｐゴシック" panose="020B0600070205080204" pitchFamily="34" charset="-128"/>
              </a:defRPr>
            </a:lvl2pPr>
            <a:lvl3pPr marL="1161974" indent="-232395">
              <a:defRPr>
                <a:solidFill>
                  <a:schemeClr val="tx1"/>
                </a:solidFill>
                <a:latin typeface="Calibri" panose="020F0502020204030204" pitchFamily="34" charset="0"/>
                <a:ea typeface="ＭＳ Ｐゴシック" panose="020B0600070205080204" pitchFamily="34" charset="-128"/>
              </a:defRPr>
            </a:lvl3pPr>
            <a:lvl4pPr marL="1626763" indent="-232395">
              <a:defRPr>
                <a:solidFill>
                  <a:schemeClr val="tx1"/>
                </a:solidFill>
                <a:latin typeface="Calibri" panose="020F0502020204030204" pitchFamily="34" charset="0"/>
                <a:ea typeface="ＭＳ Ｐゴシック" panose="020B0600070205080204" pitchFamily="34" charset="-128"/>
              </a:defRPr>
            </a:lvl4pPr>
            <a:lvl5pPr marL="2091553" indent="-232395">
              <a:defRPr>
                <a:solidFill>
                  <a:schemeClr val="tx1"/>
                </a:solidFill>
                <a:latin typeface="Calibri" panose="020F0502020204030204" pitchFamily="34" charset="0"/>
                <a:ea typeface="ＭＳ Ｐゴシック" panose="020B0600070205080204" pitchFamily="34" charset="-128"/>
              </a:defRPr>
            </a:lvl5pPr>
            <a:lvl6pPr marL="2556342"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3021132"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85921"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950711"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D7A5DFDD-3BBC-40C2-9CDB-02804530FC03}" type="slidenum">
              <a:rPr lang="en-US" altLang="en-US"/>
              <a:pPr/>
              <a:t>18</a:t>
            </a:fld>
            <a:endParaRPr lang="en-US" altLang="en-US" dirty="0"/>
          </a:p>
        </p:txBody>
      </p:sp>
    </p:spTree>
    <p:extLst>
      <p:ext uri="{BB962C8B-B14F-4D97-AF65-F5344CB8AC3E}">
        <p14:creationId xmlns:p14="http://schemas.microsoft.com/office/powerpoint/2010/main" val="4651092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19</a:t>
            </a:fld>
            <a:endParaRPr lang="en-US" altLang="en-US"/>
          </a:p>
        </p:txBody>
      </p:sp>
    </p:spTree>
    <p:extLst>
      <p:ext uri="{BB962C8B-B14F-4D97-AF65-F5344CB8AC3E}">
        <p14:creationId xmlns:p14="http://schemas.microsoft.com/office/powerpoint/2010/main" val="10065561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1437920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25</a:t>
            </a:fld>
            <a:endParaRPr lang="en-US" altLang="en-US"/>
          </a:p>
        </p:txBody>
      </p:sp>
    </p:spTree>
    <p:extLst>
      <p:ext uri="{BB962C8B-B14F-4D97-AF65-F5344CB8AC3E}">
        <p14:creationId xmlns:p14="http://schemas.microsoft.com/office/powerpoint/2010/main" val="4013098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3</a:t>
            </a:fld>
            <a:endParaRPr lang="en-US" altLang="en-US" dirty="0"/>
          </a:p>
        </p:txBody>
      </p:sp>
    </p:spTree>
    <p:extLst>
      <p:ext uri="{BB962C8B-B14F-4D97-AF65-F5344CB8AC3E}">
        <p14:creationId xmlns:p14="http://schemas.microsoft.com/office/powerpoint/2010/main" val="9910913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716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55283" indent="-290493">
              <a:defRPr>
                <a:solidFill>
                  <a:schemeClr val="tx1"/>
                </a:solidFill>
                <a:latin typeface="Calibri" panose="020F0502020204030204" pitchFamily="34" charset="0"/>
                <a:ea typeface="ＭＳ Ｐゴシック" panose="020B0600070205080204" pitchFamily="34" charset="-128"/>
              </a:defRPr>
            </a:lvl2pPr>
            <a:lvl3pPr marL="1161974" indent="-232395">
              <a:defRPr>
                <a:solidFill>
                  <a:schemeClr val="tx1"/>
                </a:solidFill>
                <a:latin typeface="Calibri" panose="020F0502020204030204" pitchFamily="34" charset="0"/>
                <a:ea typeface="ＭＳ Ｐゴシック" panose="020B0600070205080204" pitchFamily="34" charset="-128"/>
              </a:defRPr>
            </a:lvl3pPr>
            <a:lvl4pPr marL="1626763" indent="-232395">
              <a:defRPr>
                <a:solidFill>
                  <a:schemeClr val="tx1"/>
                </a:solidFill>
                <a:latin typeface="Calibri" panose="020F0502020204030204" pitchFamily="34" charset="0"/>
                <a:ea typeface="ＭＳ Ｐゴシック" panose="020B0600070205080204" pitchFamily="34" charset="-128"/>
              </a:defRPr>
            </a:lvl4pPr>
            <a:lvl5pPr marL="2091553" indent="-232395">
              <a:defRPr>
                <a:solidFill>
                  <a:schemeClr val="tx1"/>
                </a:solidFill>
                <a:latin typeface="Calibri" panose="020F0502020204030204" pitchFamily="34" charset="0"/>
                <a:ea typeface="ＭＳ Ｐゴシック" panose="020B0600070205080204" pitchFamily="34" charset="-128"/>
              </a:defRPr>
            </a:lvl5pPr>
            <a:lvl6pPr marL="2556342"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3021132"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85921"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950711" indent="-23239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63F8D00A-E15F-4685-9D97-D46FB5E08350}" type="slidenum">
              <a:rPr lang="en-US" altLang="en-US"/>
              <a:pPr/>
              <a:t>26</a:t>
            </a:fld>
            <a:endParaRPr lang="en-US" altLang="en-US"/>
          </a:p>
        </p:txBody>
      </p:sp>
    </p:spTree>
    <p:extLst>
      <p:ext uri="{BB962C8B-B14F-4D97-AF65-F5344CB8AC3E}">
        <p14:creationId xmlns:p14="http://schemas.microsoft.com/office/powerpoint/2010/main" val="3532241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27</a:t>
            </a:fld>
            <a:endParaRPr lang="en-US" altLang="en-US"/>
          </a:p>
        </p:txBody>
      </p:sp>
    </p:spTree>
    <p:extLst>
      <p:ext uri="{BB962C8B-B14F-4D97-AF65-F5344CB8AC3E}">
        <p14:creationId xmlns:p14="http://schemas.microsoft.com/office/powerpoint/2010/main" val="27388417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28</a:t>
            </a:fld>
            <a:endParaRPr lang="en-US" altLang="en-US"/>
          </a:p>
        </p:txBody>
      </p:sp>
    </p:spTree>
    <p:extLst>
      <p:ext uri="{BB962C8B-B14F-4D97-AF65-F5344CB8AC3E}">
        <p14:creationId xmlns:p14="http://schemas.microsoft.com/office/powerpoint/2010/main" val="22967812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29</a:t>
            </a:fld>
            <a:endParaRPr lang="en-US" altLang="en-US"/>
          </a:p>
        </p:txBody>
      </p:sp>
    </p:spTree>
    <p:extLst>
      <p:ext uri="{BB962C8B-B14F-4D97-AF65-F5344CB8AC3E}">
        <p14:creationId xmlns:p14="http://schemas.microsoft.com/office/powerpoint/2010/main" val="17510200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30</a:t>
            </a:fld>
            <a:endParaRPr lang="en-US" altLang="en-US"/>
          </a:p>
        </p:txBody>
      </p:sp>
    </p:spTree>
    <p:extLst>
      <p:ext uri="{BB962C8B-B14F-4D97-AF65-F5344CB8AC3E}">
        <p14:creationId xmlns:p14="http://schemas.microsoft.com/office/powerpoint/2010/main" val="293650531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31</a:t>
            </a:fld>
            <a:endParaRPr lang="en-US" altLang="en-US"/>
          </a:p>
        </p:txBody>
      </p:sp>
    </p:spTree>
    <p:extLst>
      <p:ext uri="{BB962C8B-B14F-4D97-AF65-F5344CB8AC3E}">
        <p14:creationId xmlns:p14="http://schemas.microsoft.com/office/powerpoint/2010/main" val="2820987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4</a:t>
            </a:fld>
            <a:endParaRPr lang="en-US" altLang="en-US" dirty="0"/>
          </a:p>
        </p:txBody>
      </p:sp>
    </p:spTree>
    <p:extLst>
      <p:ext uri="{BB962C8B-B14F-4D97-AF65-F5344CB8AC3E}">
        <p14:creationId xmlns:p14="http://schemas.microsoft.com/office/powerpoint/2010/main" val="1426136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5</a:t>
            </a:fld>
            <a:endParaRPr lang="en-US" altLang="en-US" dirty="0"/>
          </a:p>
        </p:txBody>
      </p:sp>
    </p:spTree>
    <p:extLst>
      <p:ext uri="{BB962C8B-B14F-4D97-AF65-F5344CB8AC3E}">
        <p14:creationId xmlns:p14="http://schemas.microsoft.com/office/powerpoint/2010/main" val="20684142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a:ln/>
          <a:extLst/>
        </p:spPr>
        <p:txBody>
          <a:bodyPr/>
          <a:lstStyle/>
          <a:p>
            <a:pPr>
              <a:defRPr/>
            </a:pPr>
            <a:endParaRPr lang="en-US" altLang="en-US" dirty="0" smtClean="0">
              <a:cs typeface="+mn-cs"/>
            </a:endParaRPr>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8945">
              <a:defRPr>
                <a:solidFill>
                  <a:schemeClr val="tx1"/>
                </a:solidFill>
                <a:latin typeface="Calibri" panose="020F0502020204030204" pitchFamily="34" charset="0"/>
                <a:ea typeface="ＭＳ Ｐゴシック" panose="020B0600070205080204" pitchFamily="34" charset="-128"/>
              </a:defRPr>
            </a:lvl1pPr>
            <a:lvl2pPr marL="755283" indent="-290493" defTabSz="948945">
              <a:defRPr>
                <a:solidFill>
                  <a:schemeClr val="tx1"/>
                </a:solidFill>
                <a:latin typeface="Calibri" panose="020F0502020204030204" pitchFamily="34" charset="0"/>
                <a:ea typeface="ＭＳ Ｐゴシック" panose="020B0600070205080204" pitchFamily="34" charset="-128"/>
              </a:defRPr>
            </a:lvl2pPr>
            <a:lvl3pPr marL="1161974" indent="-232395" defTabSz="948945">
              <a:defRPr>
                <a:solidFill>
                  <a:schemeClr val="tx1"/>
                </a:solidFill>
                <a:latin typeface="Calibri" panose="020F0502020204030204" pitchFamily="34" charset="0"/>
                <a:ea typeface="ＭＳ Ｐゴシック" panose="020B0600070205080204" pitchFamily="34" charset="-128"/>
              </a:defRPr>
            </a:lvl3pPr>
            <a:lvl4pPr marL="1626763" indent="-232395" defTabSz="948945">
              <a:defRPr>
                <a:solidFill>
                  <a:schemeClr val="tx1"/>
                </a:solidFill>
                <a:latin typeface="Calibri" panose="020F0502020204030204" pitchFamily="34" charset="0"/>
                <a:ea typeface="ＭＳ Ｐゴシック" panose="020B0600070205080204" pitchFamily="34" charset="-128"/>
              </a:defRPr>
            </a:lvl4pPr>
            <a:lvl5pPr marL="2091553" indent="-232395" defTabSz="948945">
              <a:defRPr>
                <a:solidFill>
                  <a:schemeClr val="tx1"/>
                </a:solidFill>
                <a:latin typeface="Calibri" panose="020F0502020204030204" pitchFamily="34" charset="0"/>
                <a:ea typeface="ＭＳ Ｐゴシック" panose="020B0600070205080204" pitchFamily="34" charset="-128"/>
              </a:defRPr>
            </a:lvl5pPr>
            <a:lvl6pPr marL="2556342" indent="-232395" defTabSz="94894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3021132" indent="-232395" defTabSz="94894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85921" indent="-232395" defTabSz="94894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950711" indent="-232395" defTabSz="948945"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0" hangingPunct="0"/>
            <a:fld id="{F4826049-1686-4879-8F3B-343EEBD275AE}" type="slidenum">
              <a:rPr lang="en-US" altLang="en-US" sz="1000">
                <a:latin typeface="Times New Roman" panose="02020603050405020304" pitchFamily="18" charset="0"/>
              </a:rPr>
              <a:pPr eaLnBrk="0" hangingPunct="0"/>
              <a:t>6</a:t>
            </a:fld>
            <a:endParaRPr lang="en-US" altLang="en-US" sz="1000" dirty="0">
              <a:latin typeface="Times New Roman" panose="02020603050405020304" pitchFamily="18" charset="0"/>
            </a:endParaRPr>
          </a:p>
        </p:txBody>
      </p:sp>
    </p:spTree>
    <p:extLst>
      <p:ext uri="{BB962C8B-B14F-4D97-AF65-F5344CB8AC3E}">
        <p14:creationId xmlns:p14="http://schemas.microsoft.com/office/powerpoint/2010/main" val="2616034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sz="1000" dirty="0"/>
          </a:p>
        </p:txBody>
      </p:sp>
    </p:spTree>
    <p:extLst>
      <p:ext uri="{BB962C8B-B14F-4D97-AF65-F5344CB8AC3E}">
        <p14:creationId xmlns:p14="http://schemas.microsoft.com/office/powerpoint/2010/main" val="29929639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B70319C-5949-43C5-A88C-BCDCCC761F6B}" type="slidenum">
              <a:rPr lang="en-US" altLang="en-US" smtClean="0"/>
              <a:pPr/>
              <a:t>8</a:t>
            </a:fld>
            <a:endParaRPr lang="en-US" altLang="en-US" dirty="0"/>
          </a:p>
        </p:txBody>
      </p:sp>
    </p:spTree>
    <p:extLst>
      <p:ext uri="{BB962C8B-B14F-4D97-AF65-F5344CB8AC3E}">
        <p14:creationId xmlns:p14="http://schemas.microsoft.com/office/powerpoint/2010/main" val="17000019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dirty="0" smtClean="0"/>
          </a:p>
        </p:txBody>
      </p:sp>
    </p:spTree>
    <p:extLst>
      <p:ext uri="{BB962C8B-B14F-4D97-AF65-F5344CB8AC3E}">
        <p14:creationId xmlns:p14="http://schemas.microsoft.com/office/powerpoint/2010/main" val="4377668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dirty="0" smtClean="0"/>
          </a:p>
        </p:txBody>
      </p:sp>
    </p:spTree>
    <p:extLst>
      <p:ext uri="{BB962C8B-B14F-4D97-AF65-F5344CB8AC3E}">
        <p14:creationId xmlns:p14="http://schemas.microsoft.com/office/powerpoint/2010/main" val="3367835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80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6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dirty="0"/>
          </a:p>
        </p:txBody>
      </p:sp>
    </p:spTree>
    <p:extLst>
      <p:ext uri="{BB962C8B-B14F-4D97-AF65-F5344CB8AC3E}">
        <p14:creationId xmlns:p14="http://schemas.microsoft.com/office/powerpoint/2010/main" val="4286930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CDBE8AE3-5059-4446-AEA2-611E5F9D44B1}" type="datetimeFigureOut">
              <a:rPr lang="en-US" altLang="en-US"/>
              <a:pPr>
                <a:defRPr/>
              </a:pPr>
              <a:t>6/9/2024</a:t>
            </a:fld>
            <a:endParaRPr lang="en-US" alt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7EDA4D93-942C-41D4-9A0B-729A8FEB247E}" type="slidenum">
              <a:rPr lang="en-US" altLang="en-US"/>
              <a:pPr>
                <a:defRPr/>
              </a:pPr>
              <a:t>‹#›</a:t>
            </a:fld>
            <a:endParaRPr lang="en-US" altLang="en-US" dirty="0"/>
          </a:p>
        </p:txBody>
      </p:sp>
    </p:spTree>
    <p:extLst>
      <p:ext uri="{BB962C8B-B14F-4D97-AF65-F5344CB8AC3E}">
        <p14:creationId xmlns:p14="http://schemas.microsoft.com/office/powerpoint/2010/main" val="3868428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AC8A8370-B399-4FE5-A500-C5666209F498}" type="datetimeFigureOut">
              <a:rPr lang="en-US" altLang="en-US"/>
              <a:pPr>
                <a:defRPr/>
              </a:pPr>
              <a:t>6/9/2024</a:t>
            </a:fld>
            <a:endParaRPr lang="en-US" alt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9EE222FE-49C1-4801-9CC9-169EF7E7DC08}" type="slidenum">
              <a:rPr lang="en-US" altLang="en-US"/>
              <a:pPr>
                <a:defRPr/>
              </a:pPr>
              <a:t>‹#›</a:t>
            </a:fld>
            <a:endParaRPr lang="en-US" altLang="en-US" dirty="0"/>
          </a:p>
        </p:txBody>
      </p:sp>
    </p:spTree>
    <p:extLst>
      <p:ext uri="{BB962C8B-B14F-4D97-AF65-F5344CB8AC3E}">
        <p14:creationId xmlns:p14="http://schemas.microsoft.com/office/powerpoint/2010/main" val="60967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7924800" y="6567488"/>
            <a:ext cx="1219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eaLnBrk="1" hangingPunct="1">
              <a:defRPr/>
            </a:pPr>
            <a:r>
              <a:rPr lang="en-US" sz="1200" dirty="0" smtClean="0">
                <a:ea typeface="+mn-ea"/>
                <a:cs typeface="Arial" charset="0"/>
              </a:rPr>
              <a:t>James Tam</a:t>
            </a:r>
          </a:p>
        </p:txBody>
      </p:sp>
      <p:sp>
        <p:nvSpPr>
          <p:cNvPr id="2" name="Title 1"/>
          <p:cNvSpPr>
            <a:spLocks noGrp="1"/>
          </p:cNvSpPr>
          <p:nvPr>
            <p:ph type="title"/>
          </p:nvPr>
        </p:nvSpPr>
        <p:spPr>
          <a:xfrm>
            <a:off x="457200" y="274638"/>
            <a:ext cx="8229600" cy="639762"/>
          </a:xfrm>
        </p:spPr>
        <p:txBody>
          <a:bodyPr>
            <a:normAutofit/>
          </a:bodyPr>
          <a:lstStyle>
            <a:lvl1pPr>
              <a:defRPr sz="3200" baseline="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143000"/>
            <a:ext cx="8229600" cy="5410200"/>
          </a:xfrm>
        </p:spPr>
        <p:txBody>
          <a:bodyPr/>
          <a:lstStyle>
            <a:lvl1pPr>
              <a:defRPr sz="2400" baseline="0"/>
            </a:lvl1pPr>
            <a:lvl2pPr>
              <a:defRPr sz="2000" baseline="0"/>
            </a:lvl2pPr>
            <a:lvl3pPr>
              <a:defRPr sz="1800" baseline="0"/>
            </a:lvl3pPr>
            <a:lvl4pPr>
              <a:defRPr sz="1400" baseline="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3620379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921B290D-ADF0-4B72-B452-74F90BDDEE35}" type="slidenum">
              <a:rPr lang="en-US" altLang="en-US"/>
              <a:pPr>
                <a:defRPr/>
              </a:pPr>
              <a:t>‹#›</a:t>
            </a:fld>
            <a:endParaRPr lang="en-US" altLang="en-US" dirty="0"/>
          </a:p>
        </p:txBody>
      </p:sp>
    </p:spTree>
    <p:extLst>
      <p:ext uri="{BB962C8B-B14F-4D97-AF65-F5344CB8AC3E}">
        <p14:creationId xmlns:p14="http://schemas.microsoft.com/office/powerpoint/2010/main" val="598472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dirty="0"/>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EC440ABE-13C6-4071-BF75-8DC5AC2B550B}" type="slidenum">
              <a:rPr lang="en-US" altLang="en-US"/>
              <a:pPr>
                <a:defRPr/>
              </a:pPr>
              <a:t>‹#›</a:t>
            </a:fld>
            <a:endParaRPr lang="en-US" altLang="en-US" dirty="0"/>
          </a:p>
        </p:txBody>
      </p:sp>
    </p:spTree>
    <p:extLst>
      <p:ext uri="{BB962C8B-B14F-4D97-AF65-F5344CB8AC3E}">
        <p14:creationId xmlns:p14="http://schemas.microsoft.com/office/powerpoint/2010/main" val="4269860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AA6FEC9D-1805-4C9A-BC82-C8A62FF4317A}" type="datetimeFigureOut">
              <a:rPr lang="en-US" altLang="en-US"/>
              <a:pPr>
                <a:defRPr/>
              </a:pPr>
              <a:t>6/9/2024</a:t>
            </a:fld>
            <a:endParaRPr lang="en-US" alt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dirty="0"/>
          </a:p>
        </p:txBody>
      </p:sp>
      <p:sp>
        <p:nvSpPr>
          <p:cNvPr id="9" name="Slide Number Placeholder 8"/>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95524B16-E9E0-44FF-92F8-9EFB0667DABC}" type="slidenum">
              <a:rPr lang="en-US" altLang="en-US"/>
              <a:pPr>
                <a:defRPr/>
              </a:pPr>
              <a:t>‹#›</a:t>
            </a:fld>
            <a:endParaRPr lang="en-US" altLang="en-US" dirty="0"/>
          </a:p>
        </p:txBody>
      </p:sp>
    </p:spTree>
    <p:extLst>
      <p:ext uri="{BB962C8B-B14F-4D97-AF65-F5344CB8AC3E}">
        <p14:creationId xmlns:p14="http://schemas.microsoft.com/office/powerpoint/2010/main" val="784690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0DC498C3-BE7E-4EEA-A290-65BD0DFC9AE1}" type="datetimeFigureOut">
              <a:rPr lang="en-US" altLang="en-US"/>
              <a:pPr>
                <a:defRPr/>
              </a:pPr>
              <a:t>6/9/2024</a:t>
            </a:fld>
            <a:endParaRPr lang="en-US" alt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dirty="0"/>
          </a:p>
        </p:txBody>
      </p:sp>
      <p:sp>
        <p:nvSpPr>
          <p:cNvPr id="5" name="Slide Number Placeholder 4"/>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63F399C1-190E-4904-AD6C-5EE2B07A43E4}" type="slidenum">
              <a:rPr lang="en-US" altLang="en-US"/>
              <a:pPr>
                <a:defRPr/>
              </a:pPr>
              <a:t>‹#›</a:t>
            </a:fld>
            <a:endParaRPr lang="en-US" altLang="en-US" dirty="0"/>
          </a:p>
        </p:txBody>
      </p:sp>
    </p:spTree>
    <p:extLst>
      <p:ext uri="{BB962C8B-B14F-4D97-AF65-F5344CB8AC3E}">
        <p14:creationId xmlns:p14="http://schemas.microsoft.com/office/powerpoint/2010/main" val="2791448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D801BA8B-D695-4186-BE15-FEEF053D3737}" type="datetimeFigureOut">
              <a:rPr lang="en-US" altLang="en-US"/>
              <a:pPr>
                <a:defRPr/>
              </a:pPr>
              <a:t>6/9/2024</a:t>
            </a:fld>
            <a:endParaRPr lang="en-US" alt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dirty="0"/>
          </a:p>
        </p:txBody>
      </p:sp>
      <p:sp>
        <p:nvSpPr>
          <p:cNvPr id="4" name="Slide Number Placeholder 3"/>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DB3DE14F-8DDF-4EC5-B5C9-5F8ADCEEF30A}" type="slidenum">
              <a:rPr lang="en-US" altLang="en-US"/>
              <a:pPr>
                <a:defRPr/>
              </a:pPr>
              <a:t>‹#›</a:t>
            </a:fld>
            <a:endParaRPr lang="en-US" altLang="en-US" dirty="0"/>
          </a:p>
        </p:txBody>
      </p:sp>
    </p:spTree>
    <p:extLst>
      <p:ext uri="{BB962C8B-B14F-4D97-AF65-F5344CB8AC3E}">
        <p14:creationId xmlns:p14="http://schemas.microsoft.com/office/powerpoint/2010/main" val="3118355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B7801757-C2B7-4B5F-B927-A98CBA5C6DA0}" type="datetimeFigureOut">
              <a:rPr lang="en-US" altLang="en-US"/>
              <a:pPr>
                <a:defRPr/>
              </a:pPr>
              <a:t>6/9/2024</a:t>
            </a:fld>
            <a:endParaRPr lang="en-US" alt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dirty="0"/>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B2C8B31C-123F-4967-A9D8-8CF8E80F927C}" type="slidenum">
              <a:rPr lang="en-US" altLang="en-US"/>
              <a:pPr>
                <a:defRPr/>
              </a:pPr>
              <a:t>‹#›</a:t>
            </a:fld>
            <a:endParaRPr lang="en-US" altLang="en-US" dirty="0"/>
          </a:p>
        </p:txBody>
      </p:sp>
    </p:spTree>
    <p:extLst>
      <p:ext uri="{BB962C8B-B14F-4D97-AF65-F5344CB8AC3E}">
        <p14:creationId xmlns:p14="http://schemas.microsoft.com/office/powerpoint/2010/main" val="308992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04FE098D-D121-4E5C-8A33-436C1E052B77}" type="datetimeFigureOut">
              <a:rPr lang="en-US" altLang="en-US"/>
              <a:pPr>
                <a:defRPr/>
              </a:pPr>
              <a:t>6/9/2024</a:t>
            </a:fld>
            <a:endParaRPr lang="en-US" alt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dirty="0"/>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4309731D-5C77-4DAE-ACBE-1AE3EA03AA3B}" type="slidenum">
              <a:rPr lang="en-US" altLang="en-US"/>
              <a:pPr>
                <a:defRPr/>
              </a:pPr>
              <a:t>‹#›</a:t>
            </a:fld>
            <a:endParaRPr lang="en-US" altLang="en-US" dirty="0"/>
          </a:p>
        </p:txBody>
      </p:sp>
    </p:spTree>
    <p:extLst>
      <p:ext uri="{BB962C8B-B14F-4D97-AF65-F5344CB8AC3E}">
        <p14:creationId xmlns:p14="http://schemas.microsoft.com/office/powerpoint/2010/main" val="246644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r>
              <a:rPr lang="en-US" dirty="0"/>
              <a:t>James Tam</a:t>
            </a:r>
          </a:p>
        </p:txBody>
      </p:sp>
    </p:spTree>
  </p:cSld>
  <p:clrMap bg1="lt1" tx1="dk1" bg2="lt2" tx2="dk2" accent1="accent1" accent2="accent2" accent3="accent3" accent4="accent4" accent5="accent5" accent6="accent6" hlink="hlink" folHlink="folHlink"/>
  <p:sldLayoutIdLst>
    <p:sldLayoutId id="2147484309" r:id="rId1"/>
    <p:sldLayoutId id="2147484310" r:id="rId2"/>
    <p:sldLayoutId id="2147484311" r:id="rId3"/>
    <p:sldLayoutId id="2147484312" r:id="rId4"/>
    <p:sldLayoutId id="2147484313" r:id="rId5"/>
    <p:sldLayoutId id="2147484314" r:id="rId6"/>
    <p:sldLayoutId id="2147484315" r:id="rId7"/>
    <p:sldLayoutId id="2147484316" r:id="rId8"/>
    <p:sldLayoutId id="2147484317" r:id="rId9"/>
    <p:sldLayoutId id="2147484318" r:id="rId10"/>
    <p:sldLayoutId id="2147484319"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ＭＳ Ｐゴシック" panose="020B0600070205080204" pitchFamily="34"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anose="020B0600070205080204" pitchFamily="34"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anose="020B0600070205080204" pitchFamily="34"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anose="020B0600070205080204" pitchFamily="34"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anose="020B0600070205080204" pitchFamily="34"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charset="0"/>
        <a:buChar char="•"/>
        <a:defRPr sz="3200" kern="1200">
          <a:solidFill>
            <a:schemeClr val="tx1"/>
          </a:solidFill>
          <a:latin typeface="+mn-lt"/>
          <a:ea typeface="ＭＳ Ｐゴシック" panose="020B0600070205080204" pitchFamily="34" charset="-128"/>
          <a:cs typeface="+mn-cs"/>
        </a:defRPr>
      </a:lvl1pPr>
      <a:lvl2pPr marL="571500" indent="-228600" algn="l" rtl="0" eaLnBrk="0" fontAlgn="base" hangingPunct="0">
        <a:spcBef>
          <a:spcPct val="20000"/>
        </a:spcBef>
        <a:spcAft>
          <a:spcPct val="0"/>
        </a:spcAft>
        <a:buFont typeface="Arial" charset="0"/>
        <a:buChar char="–"/>
        <a:defRPr sz="2800" kern="1200">
          <a:solidFill>
            <a:schemeClr val="tx1"/>
          </a:solidFill>
          <a:latin typeface="+mn-lt"/>
          <a:ea typeface="ＭＳ Ｐゴシック" panose="020B0600070205080204" pitchFamily="34" charset="-128"/>
          <a:cs typeface="+mn-cs"/>
        </a:defRPr>
      </a:lvl2pPr>
      <a:lvl3pPr marL="742950" indent="-171450" algn="l" rtl="0" eaLnBrk="0" fontAlgn="base" hangingPunct="0">
        <a:spcBef>
          <a:spcPct val="20000"/>
        </a:spcBef>
        <a:spcAft>
          <a:spcPct val="0"/>
        </a:spcAft>
        <a:buFont typeface="Arial" charset="0"/>
        <a:buChar char="•"/>
        <a:defRPr sz="2400" kern="1200">
          <a:solidFill>
            <a:schemeClr val="tx1"/>
          </a:solidFill>
          <a:latin typeface="+mn-lt"/>
          <a:ea typeface="ＭＳ Ｐゴシック" panose="020B0600070205080204" pitchFamily="34" charset="-128"/>
          <a:cs typeface="+mn-cs"/>
        </a:defRPr>
      </a:lvl3pPr>
      <a:lvl4pPr marL="971550" indent="-171450" algn="l" rtl="0" eaLnBrk="0" fontAlgn="base" hangingPunct="0">
        <a:spcBef>
          <a:spcPct val="20000"/>
        </a:spcBef>
        <a:spcAft>
          <a:spcPct val="0"/>
        </a:spcAft>
        <a:buFont typeface="Arial" charset="0"/>
        <a:buChar char="–"/>
        <a:defRPr sz="2000" kern="1200">
          <a:solidFill>
            <a:schemeClr val="tx1"/>
          </a:solidFill>
          <a:latin typeface="+mn-lt"/>
          <a:ea typeface="ＭＳ Ｐゴシック" panose="020B0600070205080204" pitchFamily="34"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20.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D5B5"/>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85800" y="1524000"/>
            <a:ext cx="7772400" cy="2076450"/>
          </a:xfrm>
        </p:spPr>
        <p:txBody>
          <a:bodyPr/>
          <a:lstStyle/>
          <a:p>
            <a:pPr eaLnBrk="1" hangingPunct="1"/>
            <a:r>
              <a:rPr lang="en-US" altLang="en-US" b="1" dirty="0" smtClean="0"/>
              <a:t>Classes And Objects</a:t>
            </a:r>
            <a:endParaRPr lang="en-US" altLang="en-US" b="1" dirty="0" smtClean="0"/>
          </a:p>
        </p:txBody>
      </p:sp>
      <p:sp>
        <p:nvSpPr>
          <p:cNvPr id="13315" name="Text Box 4"/>
          <p:cNvSpPr txBox="1">
            <a:spLocks noChangeArrowheads="1"/>
          </p:cNvSpPr>
          <p:nvPr/>
        </p:nvSpPr>
        <p:spPr bwMode="auto">
          <a:xfrm>
            <a:off x="842963" y="5815013"/>
            <a:ext cx="71008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endParaRPr lang="en-CA" altLang="en-US" sz="1800" baseline="30000" dirty="0">
              <a:latin typeface="Arial" charset="0"/>
            </a:endParaRPr>
          </a:p>
        </p:txBody>
      </p:sp>
      <p:sp>
        <p:nvSpPr>
          <p:cNvPr id="13316" name="Text Box 9"/>
          <p:cNvSpPr txBox="1">
            <a:spLocks noChangeArrowheads="1"/>
          </p:cNvSpPr>
          <p:nvPr/>
        </p:nvSpPr>
        <p:spPr bwMode="auto">
          <a:xfrm>
            <a:off x="1239838" y="3617913"/>
            <a:ext cx="6769100" cy="95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114300" indent="-114300">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marL="457200" indent="-457200" eaLnBrk="1" hangingPunct="1">
              <a:buFont typeface="Arial" panose="020B0604020202020204" pitchFamily="34" charset="0"/>
              <a:buChar char="•"/>
              <a:defRPr/>
            </a:pPr>
            <a:r>
              <a:rPr lang="en-US" altLang="en-US" sz="2800" dirty="0" smtClean="0"/>
              <a:t>Defining </a:t>
            </a:r>
            <a:r>
              <a:rPr lang="en-US" altLang="en-US" sz="2800" dirty="0" smtClean="0"/>
              <a:t>new </a:t>
            </a:r>
            <a:r>
              <a:rPr lang="en-US" altLang="en-US" sz="2800" dirty="0"/>
              <a:t>types of variables that can have custom attributes and  </a:t>
            </a:r>
            <a:r>
              <a:rPr lang="en-US" altLang="en-US" sz="2800" dirty="0" smtClean="0"/>
              <a:t>capabilities</a:t>
            </a:r>
            <a:endParaRPr lang="en-US" altLang="en-US" sz="28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lstStyle/>
          <a:p>
            <a:r>
              <a:rPr lang="en-US" altLang="en-US" sz="3200" dirty="0" smtClean="0"/>
              <a:t>The Client List Example Implemented </a:t>
            </a:r>
            <a:br>
              <a:rPr lang="en-US" altLang="en-US" sz="3200" dirty="0" smtClean="0"/>
            </a:br>
            <a:r>
              <a:rPr lang="en-US" altLang="en-US" sz="3200" dirty="0" smtClean="0"/>
              <a:t>Using Classes (2)</a:t>
            </a:r>
          </a:p>
        </p:txBody>
      </p:sp>
      <p:sp>
        <p:nvSpPr>
          <p:cNvPr id="12291" name="Rectangle 3"/>
          <p:cNvSpPr>
            <a:spLocks noGrp="1" noChangeArrowheads="1"/>
          </p:cNvSpPr>
          <p:nvPr>
            <p:ph type="body" idx="4294967295"/>
          </p:nvPr>
        </p:nvSpPr>
        <p:spPr/>
        <p:txBody>
          <a:bodyPr/>
          <a:lstStyle/>
          <a:p>
            <a:pPr>
              <a:buFontTx/>
              <a:buNone/>
            </a:pPr>
            <a:r>
              <a:rPr lang="en-US" altLang="en-US" sz="1800" dirty="0" smtClean="0">
                <a:latin typeface="Consolas" panose="020B0609020204030204" pitchFamily="49" charset="0"/>
              </a:rPr>
              <a:t>def start():</a:t>
            </a:r>
          </a:p>
          <a:p>
            <a:pPr>
              <a:buFontTx/>
              <a:buNone/>
            </a:pPr>
            <a:r>
              <a:rPr lang="en-US" altLang="en-US" sz="1800" dirty="0" smtClean="0">
                <a:latin typeface="Consolas" panose="020B0609020204030204" pitchFamily="49" charset="0"/>
              </a:rPr>
              <a:t>    firstClient = Client()</a:t>
            </a:r>
          </a:p>
          <a:p>
            <a:pPr>
              <a:buFontTx/>
              <a:buNone/>
            </a:pPr>
            <a:r>
              <a:rPr lang="en-US" altLang="en-US" sz="1800" dirty="0" smtClean="0">
                <a:latin typeface="Consolas" panose="020B0609020204030204" pitchFamily="49" charset="0"/>
              </a:rPr>
              <a:t>    firstClient.name = "James Tam"</a:t>
            </a:r>
          </a:p>
          <a:p>
            <a:pPr>
              <a:buFontTx/>
              <a:buNone/>
            </a:pPr>
            <a:r>
              <a:rPr lang="en-US" altLang="en-US" sz="1800" dirty="0" smtClean="0">
                <a:latin typeface="Consolas" panose="020B0609020204030204" pitchFamily="49" charset="0"/>
              </a:rPr>
              <a:t>    firstClient.email = "tam@ucalgary.ca"</a:t>
            </a:r>
          </a:p>
          <a:p>
            <a:pPr>
              <a:buFontTx/>
              <a:buNone/>
            </a:pPr>
            <a:r>
              <a:rPr lang="en-US" altLang="en-US" sz="1800" dirty="0" smtClean="0">
                <a:latin typeface="Consolas" panose="020B0609020204030204" pitchFamily="49" charset="0"/>
              </a:rPr>
              <a:t>    print(firstClient.name)</a:t>
            </a:r>
          </a:p>
          <a:p>
            <a:pPr>
              <a:buFontTx/>
              <a:buNone/>
            </a:pPr>
            <a:r>
              <a:rPr lang="en-US" altLang="en-US" sz="1800" dirty="0" smtClean="0">
                <a:latin typeface="Consolas" panose="020B0609020204030204" pitchFamily="49" charset="0"/>
              </a:rPr>
              <a:t>    print(firstClient.phone)</a:t>
            </a:r>
          </a:p>
          <a:p>
            <a:pPr>
              <a:buFontTx/>
              <a:buNone/>
            </a:pPr>
            <a:r>
              <a:rPr lang="en-US" altLang="en-US" sz="1800" dirty="0" smtClean="0">
                <a:latin typeface="Consolas" panose="020B0609020204030204" pitchFamily="49" charset="0"/>
              </a:rPr>
              <a:t>    print(firstClient.email)</a:t>
            </a:r>
          </a:p>
          <a:p>
            <a:pPr>
              <a:buFontTx/>
              <a:buNone/>
            </a:pPr>
            <a:r>
              <a:rPr lang="en-US" altLang="en-US" sz="1800" dirty="0" smtClean="0">
                <a:latin typeface="Consolas" panose="020B0609020204030204" pitchFamily="49" charset="0"/>
              </a:rPr>
              <a:t>    print(firstClient.purchases)</a:t>
            </a:r>
          </a:p>
          <a:p>
            <a:pPr>
              <a:buFontTx/>
              <a:buNone/>
            </a:pPr>
            <a:endParaRPr lang="en-US" altLang="en-US" sz="1800" dirty="0" smtClean="0">
              <a:latin typeface="Consolas" panose="020B0609020204030204" pitchFamily="49" charset="0"/>
            </a:endParaRPr>
          </a:p>
          <a:p>
            <a:pPr>
              <a:buFontTx/>
              <a:buNone/>
            </a:pPr>
            <a:r>
              <a:rPr lang="en-US" altLang="en-US" sz="1800" dirty="0" smtClean="0">
                <a:latin typeface="Consolas" panose="020B0609020204030204" pitchFamily="49" charset="0"/>
              </a:rPr>
              <a:t>start()</a:t>
            </a:r>
          </a:p>
        </p:txBody>
      </p:sp>
      <p:pic>
        <p:nvPicPr>
          <p:cNvPr id="161794" name="Picture 2" descr="C:\Users\tamj\AppData\Local\Microsoft\Windows\Temporary Internet Files\Content.IE5\HEMAB8KC\MC90044598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78363" y="1447800"/>
            <a:ext cx="79692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a:spLocks noChangeArrowheads="1"/>
          </p:cNvSpPr>
          <p:nvPr/>
        </p:nvSpPr>
        <p:spPr bwMode="auto">
          <a:xfrm>
            <a:off x="5715000" y="2282484"/>
            <a:ext cx="2398713" cy="646331"/>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US" altLang="en-US" sz="1200" b="1" dirty="0" smtClean="0">
                <a:latin typeface="Consolas" panose="020B0609020204030204" pitchFamily="49" charset="0"/>
              </a:rPr>
              <a:t>Changes 2 attributes:</a:t>
            </a:r>
            <a:endParaRPr lang="en-US" altLang="en-US" sz="1200" b="1" dirty="0">
              <a:latin typeface="Consolas" panose="020B0609020204030204" pitchFamily="49" charset="0"/>
            </a:endParaRPr>
          </a:p>
          <a:p>
            <a:r>
              <a:rPr lang="en-US" altLang="en-US" sz="1200" dirty="0" smtClean="0">
                <a:latin typeface="Consolas" panose="020B0609020204030204" pitchFamily="49" charset="0"/>
              </a:rPr>
              <a:t>name </a:t>
            </a:r>
            <a:r>
              <a:rPr lang="en-US" altLang="en-US" sz="1200" dirty="0">
                <a:latin typeface="Consolas" panose="020B0609020204030204" pitchFamily="49" charset="0"/>
              </a:rPr>
              <a:t>= "James Tam"</a:t>
            </a:r>
          </a:p>
          <a:p>
            <a:r>
              <a:rPr lang="en-US" altLang="en-US" sz="1200" dirty="0">
                <a:latin typeface="Consolas" panose="020B0609020204030204" pitchFamily="49" charset="0"/>
              </a:rPr>
              <a:t>email = "tam@ucalgary.ca"</a:t>
            </a:r>
          </a:p>
        </p:txBody>
      </p:sp>
      <p:pic>
        <p:nvPicPr>
          <p:cNvPr id="3" name="Picture 2"/>
          <p:cNvPicPr>
            <a:picLocks noChangeAspect="1"/>
          </p:cNvPicPr>
          <p:nvPr/>
        </p:nvPicPr>
        <p:blipFill>
          <a:blip r:embed="rId4"/>
          <a:stretch>
            <a:fillRect/>
          </a:stretch>
        </p:blipFill>
        <p:spPr>
          <a:xfrm>
            <a:off x="4678363" y="3119676"/>
            <a:ext cx="2212043" cy="1140053"/>
          </a:xfrm>
          <a:prstGeom prst="rect">
            <a:avLst/>
          </a:prstGeom>
        </p:spPr>
      </p:pic>
      <p:pic>
        <p:nvPicPr>
          <p:cNvPr id="4" name="Picture 3"/>
          <p:cNvPicPr>
            <a:picLocks noChangeAspect="1"/>
          </p:cNvPicPr>
          <p:nvPr/>
        </p:nvPicPr>
        <p:blipFill>
          <a:blip r:embed="rId5"/>
          <a:stretch>
            <a:fillRect/>
          </a:stretch>
        </p:blipFill>
        <p:spPr>
          <a:xfrm>
            <a:off x="5475288" y="1408795"/>
            <a:ext cx="1900237" cy="795448"/>
          </a:xfrm>
          <a:prstGeom prst="rect">
            <a:avLst/>
          </a:prstGeom>
          <a:ln>
            <a:solidFill>
              <a:schemeClr val="tx1"/>
            </a:solidFill>
          </a:ln>
        </p:spPr>
      </p:pic>
    </p:spTree>
    <p:extLst>
      <p:ext uri="{BB962C8B-B14F-4D97-AF65-F5344CB8AC3E}">
        <p14:creationId xmlns:p14="http://schemas.microsoft.com/office/powerpoint/2010/main" val="5972221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1">
                                            <p:txEl>
                                              <p:pRg st="9" end="9"/>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nodeType="clickEffect">
                                  <p:stCondLst>
                                    <p:cond delay="0"/>
                                  </p:stCondLst>
                                  <p:childTnLst>
                                    <p:set>
                                      <p:cBhvr>
                                        <p:cTn id="18" dur="1" fill="hold">
                                          <p:stCondLst>
                                            <p:cond delay="0"/>
                                          </p:stCondLst>
                                        </p:cTn>
                                        <p:tgtEl>
                                          <p:spTgt spid="161794"/>
                                        </p:tgtEl>
                                        <p:attrNameLst>
                                          <p:attrName>style.visibility</p:attrName>
                                        </p:attrNameLst>
                                      </p:cBhvr>
                                      <p:to>
                                        <p:strVal val="visible"/>
                                      </p:to>
                                    </p:set>
                                    <p:anim calcmode="lin" valueType="num">
                                      <p:cBhvr additive="base">
                                        <p:cTn id="19" dur="1000" fill="hold"/>
                                        <p:tgtEl>
                                          <p:spTgt spid="161794"/>
                                        </p:tgtEl>
                                        <p:attrNameLst>
                                          <p:attrName>ppt_x</p:attrName>
                                        </p:attrNameLst>
                                      </p:cBhvr>
                                      <p:tavLst>
                                        <p:tav tm="0">
                                          <p:val>
                                            <p:strVal val="1+#ppt_w/2"/>
                                          </p:val>
                                        </p:tav>
                                        <p:tav tm="100000">
                                          <p:val>
                                            <p:strVal val="#ppt_x"/>
                                          </p:val>
                                        </p:tav>
                                      </p:tavLst>
                                    </p:anim>
                                    <p:anim calcmode="lin" valueType="num">
                                      <p:cBhvr additive="base">
                                        <p:cTn id="20" dur="1000" fill="hold"/>
                                        <p:tgtEl>
                                          <p:spTgt spid="161794"/>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randombar(horizontal)">
                                      <p:cBhvr>
                                        <p:cTn id="25" dur="5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randombar(horizontal)">
                                      <p:cBhvr>
                                        <p:cTn id="38" dur="500"/>
                                        <p:tgtEl>
                                          <p:spTgt spid="7"/>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291">
                                            <p:txEl>
                                              <p:pRg st="4" end="4"/>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2291">
                                            <p:txEl>
                                              <p:pRg st="5" end="5"/>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2291">
                                            <p:txEl>
                                              <p:pRg st="6" end="6"/>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2291">
                                            <p:txEl>
                                              <p:pRg st="7" end="7"/>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4" presetClass="entr" presetSubtype="10" fill="hold" nodeType="clickEffect">
                                  <p:stCondLst>
                                    <p:cond delay="0"/>
                                  </p:stCondLst>
                                  <p:childTnLst>
                                    <p:set>
                                      <p:cBhvr>
                                        <p:cTn id="52" dur="1" fill="hold">
                                          <p:stCondLst>
                                            <p:cond delay="0"/>
                                          </p:stCondLst>
                                        </p:cTn>
                                        <p:tgtEl>
                                          <p:spTgt spid="3"/>
                                        </p:tgtEl>
                                        <p:attrNameLst>
                                          <p:attrName>style.visibility</p:attrName>
                                        </p:attrNameLst>
                                      </p:cBhvr>
                                      <p:to>
                                        <p:strVal val="visible"/>
                                      </p:to>
                                    </p:set>
                                    <p:animEffect transition="in" filter="randombar(horizontal)">
                                      <p:cBhvr>
                                        <p:cTn id="5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uiExpand="1" build="p"/>
      <p:bldP spid="7" grpId="0" uiExpan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Details</a:t>
            </a:r>
            <a:endParaRPr lang="en-US" dirty="0"/>
          </a:p>
        </p:txBody>
      </p:sp>
      <p:sp>
        <p:nvSpPr>
          <p:cNvPr id="3" name="Content Placeholder 2"/>
          <p:cNvSpPr>
            <a:spLocks noGrp="1"/>
          </p:cNvSpPr>
          <p:nvPr>
            <p:ph idx="1"/>
          </p:nvPr>
        </p:nvSpPr>
        <p:spPr/>
        <p:txBody>
          <a:bodyPr/>
          <a:lstStyle/>
          <a:p>
            <a:pPr lvl="1"/>
            <a:r>
              <a:rPr lang="en-US" dirty="0" smtClean="0"/>
              <a:t>Accessing attributes </a:t>
            </a:r>
            <a:r>
              <a:rPr lang="en-US" b="1" dirty="0" smtClean="0">
                <a:solidFill>
                  <a:srgbClr val="3366FF"/>
                </a:solidFill>
              </a:rPr>
              <a:t>inside</a:t>
            </a:r>
            <a:r>
              <a:rPr lang="en-US" dirty="0" smtClean="0"/>
              <a:t> the methods of the </a:t>
            </a:r>
            <a:r>
              <a:rPr lang="en-US" dirty="0" smtClean="0"/>
              <a:t>class.</a:t>
            </a:r>
          </a:p>
          <a:p>
            <a:pPr lvl="2"/>
            <a:r>
              <a:rPr lang="en-US" dirty="0" smtClean="0"/>
              <a:t>Preface th</a:t>
            </a:r>
            <a:r>
              <a:rPr lang="en-US" dirty="0" smtClean="0"/>
              <a:t>e attribute with ‘self’</a:t>
            </a:r>
            <a:endParaRPr lang="en-US" dirty="0" smtClean="0"/>
          </a:p>
          <a:p>
            <a:pPr lvl="2">
              <a:buFontTx/>
              <a:buNone/>
            </a:pPr>
            <a:r>
              <a:rPr lang="en-US" altLang="en-US" sz="1600" dirty="0">
                <a:latin typeface="Consolas" panose="020B0609020204030204" pitchFamily="49" charset="0"/>
              </a:rPr>
              <a:t>class Client:</a:t>
            </a:r>
          </a:p>
          <a:p>
            <a:pPr lvl="2">
              <a:buFontTx/>
              <a:buNone/>
            </a:pPr>
            <a:r>
              <a:rPr lang="en-US" sz="1600" dirty="0">
                <a:latin typeface="Consolas" panose="020B0609020204030204" pitchFamily="49" charset="0"/>
              </a:rPr>
              <a:t>    def __init__(self):</a:t>
            </a:r>
            <a:endParaRPr lang="en-US" altLang="en-US" sz="1600" dirty="0">
              <a:latin typeface="Consolas" panose="020B0609020204030204" pitchFamily="49" charset="0"/>
            </a:endParaRPr>
          </a:p>
          <a:p>
            <a:pPr lvl="2">
              <a:buFontTx/>
              <a:buNone/>
            </a:pPr>
            <a:r>
              <a:rPr lang="en-US" altLang="en-US" sz="1600" dirty="0">
                <a:latin typeface="Consolas" panose="020B0609020204030204" pitchFamily="49" charset="0"/>
              </a:rPr>
              <a:t>        </a:t>
            </a:r>
            <a:r>
              <a:rPr lang="en-US" altLang="en-US" sz="1600" b="1" dirty="0">
                <a:solidFill>
                  <a:srgbClr val="3366FF"/>
                </a:solidFill>
                <a:latin typeface="Consolas" panose="020B0609020204030204" pitchFamily="49" charset="0"/>
              </a:rPr>
              <a:t>self.name</a:t>
            </a:r>
            <a:r>
              <a:rPr lang="en-US" altLang="en-US" sz="1600" dirty="0">
                <a:latin typeface="Consolas" panose="020B0609020204030204" pitchFamily="49" charset="0"/>
              </a:rPr>
              <a:t> = "</a:t>
            </a:r>
            <a:r>
              <a:rPr lang="en-US" altLang="en-US" sz="1600" dirty="0" smtClean="0">
                <a:latin typeface="Consolas" panose="020B0609020204030204" pitchFamily="49" charset="0"/>
              </a:rPr>
              <a:t>default"</a:t>
            </a:r>
            <a:endParaRPr lang="en-US" altLang="en-US" sz="1600" dirty="0" smtClean="0">
              <a:latin typeface="Consolas" panose="020B0609020204030204" pitchFamily="49" charset="0"/>
            </a:endParaRPr>
          </a:p>
          <a:p>
            <a:pPr lvl="1">
              <a:buFontTx/>
              <a:buNone/>
            </a:pPr>
            <a:endParaRPr lang="en-US" altLang="en-US" sz="1800" dirty="0">
              <a:latin typeface="Consolas" panose="020B0609020204030204" pitchFamily="49" charset="0"/>
            </a:endParaRPr>
          </a:p>
          <a:p>
            <a:pPr lvl="2">
              <a:buFontTx/>
              <a:buNone/>
            </a:pPr>
            <a:r>
              <a:rPr lang="en-US" altLang="en-US" dirty="0" smtClean="0"/>
              <a:t>(More on the ‘</a:t>
            </a:r>
            <a:r>
              <a:rPr lang="en-US" altLang="en-US" dirty="0" smtClean="0">
                <a:latin typeface="Consolas" panose="020B0609020204030204" pitchFamily="49" charset="0"/>
              </a:rPr>
              <a:t>self</a:t>
            </a:r>
            <a:r>
              <a:rPr lang="en-US" altLang="en-US" dirty="0" smtClean="0"/>
              <a:t>’ keyword later in</a:t>
            </a:r>
          </a:p>
          <a:p>
            <a:pPr lvl="2">
              <a:buFontTx/>
              <a:buNone/>
            </a:pPr>
            <a:r>
              <a:rPr lang="en-US" altLang="en-US" dirty="0"/>
              <a:t>t</a:t>
            </a:r>
            <a:r>
              <a:rPr lang="en-US" altLang="en-US" dirty="0" smtClean="0"/>
              <a:t>his section)</a:t>
            </a:r>
            <a:endParaRPr lang="en-US" dirty="0" smtClean="0"/>
          </a:p>
          <a:p>
            <a:pPr lvl="1"/>
            <a:r>
              <a:rPr lang="en-US" dirty="0" smtClean="0"/>
              <a:t>Accessing attributes </a:t>
            </a:r>
            <a:r>
              <a:rPr lang="en-US" b="1" dirty="0" smtClean="0">
                <a:solidFill>
                  <a:srgbClr val="FF0000"/>
                </a:solidFill>
              </a:rPr>
              <a:t>outside</a:t>
            </a:r>
            <a:r>
              <a:rPr lang="en-US" dirty="0" smtClean="0"/>
              <a:t> the methods in the body of the class (e.g. </a:t>
            </a:r>
            <a:r>
              <a:rPr lang="en-US" dirty="0" smtClean="0">
                <a:latin typeface="Consolas" panose="020B0609020204030204" pitchFamily="49" charset="0"/>
              </a:rPr>
              <a:t>start() </a:t>
            </a:r>
            <a:r>
              <a:rPr lang="en-US" dirty="0" smtClean="0"/>
              <a:t>function)</a:t>
            </a:r>
          </a:p>
          <a:p>
            <a:pPr lvl="2"/>
            <a:r>
              <a:rPr lang="en-US" dirty="0" smtClean="0"/>
              <a:t>Need to create a </a:t>
            </a:r>
            <a:r>
              <a:rPr lang="en-US" b="1" dirty="0" smtClean="0">
                <a:solidFill>
                  <a:srgbClr val="00B050"/>
                </a:solidFill>
              </a:rPr>
              <a:t>reference</a:t>
            </a:r>
            <a:r>
              <a:rPr lang="en-US" dirty="0" smtClean="0"/>
              <a:t> to the object first</a:t>
            </a:r>
          </a:p>
          <a:p>
            <a:pPr lvl="1">
              <a:buFontTx/>
              <a:buNone/>
            </a:pPr>
            <a:r>
              <a:rPr lang="en-US" altLang="en-US" sz="1400" dirty="0">
                <a:latin typeface="Consolas" panose="020B0609020204030204" pitchFamily="49" charset="0"/>
              </a:rPr>
              <a:t> </a:t>
            </a:r>
            <a:r>
              <a:rPr lang="en-US" altLang="en-US" sz="1400" dirty="0" smtClean="0">
                <a:latin typeface="Consolas" panose="020B0609020204030204" pitchFamily="49" charset="0"/>
              </a:rPr>
              <a:t>   </a:t>
            </a:r>
            <a:r>
              <a:rPr lang="en-US" altLang="en-US" sz="1400" b="1" dirty="0" smtClean="0">
                <a:solidFill>
                  <a:srgbClr val="00B050"/>
                </a:solidFill>
                <a:latin typeface="Consolas" panose="020B0609020204030204" pitchFamily="49" charset="0"/>
              </a:rPr>
              <a:t>firstClient</a:t>
            </a:r>
            <a:r>
              <a:rPr lang="en-US" altLang="en-US" sz="1400" dirty="0" smtClean="0">
                <a:latin typeface="Consolas" panose="020B0609020204030204" pitchFamily="49" charset="0"/>
              </a:rPr>
              <a:t> </a:t>
            </a:r>
            <a:r>
              <a:rPr lang="en-US" altLang="en-US" sz="1400" dirty="0">
                <a:latin typeface="Consolas" panose="020B0609020204030204" pitchFamily="49" charset="0"/>
              </a:rPr>
              <a:t>= Client</a:t>
            </a:r>
            <a:r>
              <a:rPr lang="en-US" altLang="en-US" sz="1400" dirty="0" smtClean="0">
                <a:latin typeface="Consolas" panose="020B0609020204030204" pitchFamily="49" charset="0"/>
              </a:rPr>
              <a:t>()</a:t>
            </a:r>
          </a:p>
          <a:p>
            <a:pPr lvl="1">
              <a:buFontTx/>
              <a:buNone/>
            </a:pPr>
            <a:endParaRPr lang="en-US" altLang="en-US" sz="1400" dirty="0">
              <a:latin typeface="Consolas" panose="020B0609020204030204" pitchFamily="49" charset="0"/>
            </a:endParaRPr>
          </a:p>
          <a:p>
            <a:pPr lvl="2"/>
            <a:r>
              <a:rPr lang="en-US" altLang="en-US" dirty="0" smtClean="0"/>
              <a:t>Then access the object through that reference</a:t>
            </a:r>
            <a:endParaRPr lang="en-US" altLang="en-US" dirty="0"/>
          </a:p>
          <a:p>
            <a:pPr lvl="1">
              <a:buFontTx/>
              <a:buNone/>
            </a:pPr>
            <a:r>
              <a:rPr lang="en-US" altLang="en-US" sz="1400" b="1" dirty="0" smtClean="0">
                <a:solidFill>
                  <a:srgbClr val="FF0000"/>
                </a:solidFill>
                <a:latin typeface="Consolas" panose="020B0609020204030204" pitchFamily="49" charset="0"/>
              </a:rPr>
              <a:t>    firstClient.name</a:t>
            </a:r>
            <a:r>
              <a:rPr lang="en-US" altLang="en-US" sz="1400" dirty="0" smtClean="0">
                <a:solidFill>
                  <a:srgbClr val="FF0000"/>
                </a:solidFill>
                <a:latin typeface="Consolas" panose="020B0609020204030204" pitchFamily="49" charset="0"/>
              </a:rPr>
              <a:t> </a:t>
            </a:r>
            <a:r>
              <a:rPr lang="en-US" altLang="en-US" sz="1400" dirty="0">
                <a:latin typeface="Consolas" panose="020B0609020204030204" pitchFamily="49" charset="0"/>
              </a:rPr>
              <a:t>= "James Tam"</a:t>
            </a:r>
            <a:endParaRPr lang="en-US" dirty="0"/>
          </a:p>
        </p:txBody>
      </p:sp>
      <p:grpSp>
        <p:nvGrpSpPr>
          <p:cNvPr id="7" name="Group 6"/>
          <p:cNvGrpSpPr/>
          <p:nvPr/>
        </p:nvGrpSpPr>
        <p:grpSpPr>
          <a:xfrm>
            <a:off x="2514600" y="1512277"/>
            <a:ext cx="6629400" cy="1055077"/>
            <a:chOff x="2209800" y="1524000"/>
            <a:chExt cx="6629400" cy="1055077"/>
          </a:xfrm>
        </p:grpSpPr>
        <p:sp>
          <p:nvSpPr>
            <p:cNvPr id="4" name="Rectangle 3"/>
            <p:cNvSpPr/>
            <p:nvPr/>
          </p:nvSpPr>
          <p:spPr>
            <a:xfrm>
              <a:off x="5943600" y="1524000"/>
              <a:ext cx="2895600" cy="4572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FF0000"/>
                  </a:solidFill>
                  <a:latin typeface="Consolas" panose="020B0609020204030204" pitchFamily="49" charset="0"/>
                </a:rPr>
                <a:t>s</a:t>
              </a:r>
              <a:r>
                <a:rPr lang="en-US" sz="1600" b="1" dirty="0" smtClean="0">
                  <a:solidFill>
                    <a:srgbClr val="FF0000"/>
                  </a:solidFill>
                  <a:latin typeface="Consolas" panose="020B0609020204030204" pitchFamily="49" charset="0"/>
                </a:rPr>
                <a:t>elf.&lt;</a:t>
              </a:r>
              <a:r>
                <a:rPr lang="en-US" sz="1600" b="1" i="1" dirty="0" smtClean="0">
                  <a:solidFill>
                    <a:srgbClr val="FF0000"/>
                  </a:solidFill>
                  <a:latin typeface="Consolas" panose="020B0609020204030204" pitchFamily="49" charset="0"/>
                </a:rPr>
                <a:t>attribute name</a:t>
              </a:r>
              <a:r>
                <a:rPr lang="en-US" sz="1600" b="1" dirty="0" smtClean="0">
                  <a:solidFill>
                    <a:srgbClr val="FF0000"/>
                  </a:solidFill>
                  <a:latin typeface="Consolas" panose="020B0609020204030204" pitchFamily="49" charset="0"/>
                </a:rPr>
                <a:t>&gt;</a:t>
              </a:r>
            </a:p>
          </p:txBody>
        </p:sp>
        <p:cxnSp>
          <p:nvCxnSpPr>
            <p:cNvPr id="6" name="Straight Connector 5"/>
            <p:cNvCxnSpPr>
              <a:stCxn id="4" idx="1"/>
            </p:cNvCxnSpPr>
            <p:nvPr/>
          </p:nvCxnSpPr>
          <p:spPr>
            <a:xfrm flipH="1">
              <a:off x="2209800" y="1752600"/>
              <a:ext cx="3733800" cy="8264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a:off x="2514600" y="3276600"/>
            <a:ext cx="6553200" cy="1581613"/>
            <a:chOff x="2734849" y="1219200"/>
            <a:chExt cx="6104351" cy="1581613"/>
          </a:xfrm>
        </p:grpSpPr>
        <p:sp>
          <p:nvSpPr>
            <p:cNvPr id="9" name="Rectangle 8"/>
            <p:cNvSpPr/>
            <p:nvPr/>
          </p:nvSpPr>
          <p:spPr>
            <a:xfrm>
              <a:off x="5645063" y="1219200"/>
              <a:ext cx="3194137" cy="4572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smtClean="0">
                  <a:solidFill>
                    <a:schemeClr val="tx1"/>
                  </a:solidFill>
                  <a:latin typeface="Consolas" panose="020B0609020204030204" pitchFamily="49" charset="0"/>
                </a:rPr>
                <a:t>&lt;</a:t>
              </a:r>
              <a:r>
                <a:rPr lang="en-US" sz="1600" i="1" dirty="0" smtClean="0">
                  <a:solidFill>
                    <a:schemeClr val="tx1"/>
                  </a:solidFill>
                  <a:latin typeface="Consolas" panose="020B0609020204030204" pitchFamily="49" charset="0"/>
                </a:rPr>
                <a:t>Ref name</a:t>
              </a:r>
              <a:r>
                <a:rPr lang="en-US" sz="1600" dirty="0" smtClean="0">
                  <a:solidFill>
                    <a:schemeClr val="tx1"/>
                  </a:solidFill>
                  <a:latin typeface="Consolas" panose="020B0609020204030204" pitchFamily="49" charset="0"/>
                </a:rPr>
                <a:t>&gt; = </a:t>
              </a:r>
              <a:r>
                <a:rPr lang="en-US" sz="1600" i="1" dirty="0" smtClean="0">
                  <a:solidFill>
                    <a:schemeClr val="tx1"/>
                  </a:solidFill>
                  <a:latin typeface="Consolas" panose="020B0609020204030204" pitchFamily="49" charset="0"/>
                </a:rPr>
                <a:t>&lt;Class name</a:t>
              </a:r>
              <a:r>
                <a:rPr lang="en-US" sz="1600" dirty="0" smtClean="0">
                  <a:solidFill>
                    <a:schemeClr val="tx1"/>
                  </a:solidFill>
                  <a:latin typeface="Consolas" panose="020B0609020204030204" pitchFamily="49" charset="0"/>
                </a:rPr>
                <a:t>&gt;()</a:t>
              </a:r>
            </a:p>
          </p:txBody>
        </p:sp>
        <p:cxnSp>
          <p:nvCxnSpPr>
            <p:cNvPr id="10" name="Straight Connector 9"/>
            <p:cNvCxnSpPr>
              <a:stCxn id="9" idx="1"/>
            </p:cNvCxnSpPr>
            <p:nvPr/>
          </p:nvCxnSpPr>
          <p:spPr>
            <a:xfrm flipH="1">
              <a:off x="2734849" y="1447800"/>
              <a:ext cx="2910214" cy="135301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17"/>
          <p:cNvGrpSpPr/>
          <p:nvPr/>
        </p:nvGrpSpPr>
        <p:grpSpPr>
          <a:xfrm>
            <a:off x="2514600" y="5796059"/>
            <a:ext cx="6324600" cy="757141"/>
            <a:chOff x="1981200" y="2115514"/>
            <a:chExt cx="6324600" cy="757141"/>
          </a:xfrm>
        </p:grpSpPr>
        <p:sp>
          <p:nvSpPr>
            <p:cNvPr id="19" name="Rectangle 18"/>
            <p:cNvSpPr/>
            <p:nvPr/>
          </p:nvSpPr>
          <p:spPr>
            <a:xfrm>
              <a:off x="4495800" y="2415455"/>
              <a:ext cx="3810000" cy="4572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smtClean="0">
                  <a:solidFill>
                    <a:srgbClr val="FF0000"/>
                  </a:solidFill>
                  <a:latin typeface="Consolas" panose="020B0609020204030204" pitchFamily="49" charset="0"/>
                </a:rPr>
                <a:t>&lt;</a:t>
              </a:r>
              <a:r>
                <a:rPr lang="en-US" sz="1600" b="1" i="1" dirty="0" smtClean="0">
                  <a:solidFill>
                    <a:srgbClr val="FF0000"/>
                  </a:solidFill>
                  <a:latin typeface="Consolas" panose="020B0609020204030204" pitchFamily="49" charset="0"/>
                </a:rPr>
                <a:t>Ref name</a:t>
              </a:r>
              <a:r>
                <a:rPr lang="en-US" sz="1600" b="1" dirty="0" smtClean="0">
                  <a:solidFill>
                    <a:srgbClr val="FF0000"/>
                  </a:solidFill>
                  <a:latin typeface="Consolas" panose="020B0609020204030204" pitchFamily="49" charset="0"/>
                </a:rPr>
                <a:t>&gt;.&lt;</a:t>
              </a:r>
              <a:r>
                <a:rPr lang="en-US" sz="1600" b="1" i="1" dirty="0" smtClean="0">
                  <a:solidFill>
                    <a:srgbClr val="FF0000"/>
                  </a:solidFill>
                  <a:latin typeface="Consolas" panose="020B0609020204030204" pitchFamily="49" charset="0"/>
                </a:rPr>
                <a:t>attribute name</a:t>
              </a:r>
              <a:r>
                <a:rPr lang="en-US" sz="1600" b="1" dirty="0" smtClean="0">
                  <a:solidFill>
                    <a:srgbClr val="FF0000"/>
                  </a:solidFill>
                  <a:latin typeface="Consolas" panose="020B0609020204030204" pitchFamily="49" charset="0"/>
                </a:rPr>
                <a:t>&gt;</a:t>
              </a:r>
            </a:p>
          </p:txBody>
        </p:sp>
        <p:cxnSp>
          <p:nvCxnSpPr>
            <p:cNvPr id="20" name="Straight Connector 19"/>
            <p:cNvCxnSpPr>
              <a:stCxn id="19" idx="1"/>
            </p:cNvCxnSpPr>
            <p:nvPr/>
          </p:nvCxnSpPr>
          <p:spPr>
            <a:xfrm flipH="1" flipV="1">
              <a:off x="1981200" y="2115514"/>
              <a:ext cx="2514600" cy="52854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5" name="Picture 4"/>
          <p:cNvPicPr>
            <a:picLocks noChangeAspect="1"/>
          </p:cNvPicPr>
          <p:nvPr/>
        </p:nvPicPr>
        <p:blipFill>
          <a:blip r:embed="rId2"/>
          <a:stretch>
            <a:fillRect/>
          </a:stretch>
        </p:blipFill>
        <p:spPr>
          <a:xfrm>
            <a:off x="100361" y="6053137"/>
            <a:ext cx="2431606" cy="728663"/>
          </a:xfrm>
          <a:prstGeom prst="rect">
            <a:avLst/>
          </a:prstGeom>
          <a:ln>
            <a:solidFill>
              <a:schemeClr val="tx1"/>
            </a:solidFill>
          </a:ln>
        </p:spPr>
      </p:pic>
    </p:spTree>
    <p:extLst>
      <p:ext uri="{BB962C8B-B14F-4D97-AF65-F5344CB8AC3E}">
        <p14:creationId xmlns:p14="http://schemas.microsoft.com/office/powerpoint/2010/main" val="858366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righ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right)">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wipe(right)">
                                      <p:cBhvr>
                                        <p:cTn id="1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p:txBody>
          <a:bodyPr/>
          <a:lstStyle/>
          <a:p>
            <a:pPr eaLnBrk="1" hangingPunct="1"/>
            <a:r>
              <a:rPr lang="en-US" altLang="en-US" sz="3200" dirty="0" smtClean="0"/>
              <a:t>What Is The Benefit Of Defining A Class?</a:t>
            </a:r>
          </a:p>
        </p:txBody>
      </p:sp>
      <p:sp>
        <p:nvSpPr>
          <p:cNvPr id="683011" name="Rectangle 3"/>
          <p:cNvSpPr>
            <a:spLocks noGrp="1" noChangeArrowheads="1"/>
          </p:cNvSpPr>
          <p:nvPr>
            <p:ph type="body" idx="4294967295"/>
          </p:nvPr>
        </p:nvSpPr>
        <p:spPr/>
        <p:txBody>
          <a:bodyPr/>
          <a:lstStyle/>
          <a:p>
            <a:pPr marL="231775" indent="-231775" eaLnBrk="1" hangingPunct="1"/>
            <a:r>
              <a:rPr lang="en-US" altLang="en-US" sz="2400" dirty="0" smtClean="0"/>
              <a:t>It allows new types of  variables to be declared.</a:t>
            </a:r>
          </a:p>
          <a:p>
            <a:pPr marL="231775" indent="-231775" eaLnBrk="1" hangingPunct="1"/>
            <a:r>
              <a:rPr lang="en-US" altLang="en-US" sz="2400" dirty="0" smtClean="0"/>
              <a:t>The new type can model information about most any arbitrary entity:</a:t>
            </a:r>
          </a:p>
          <a:p>
            <a:pPr marL="633413" lvl="1" indent="-168275" eaLnBrk="1" hangingPunct="1"/>
            <a:r>
              <a:rPr lang="en-US" altLang="en-US" sz="2000" dirty="0" smtClean="0"/>
              <a:t>Car</a:t>
            </a:r>
          </a:p>
          <a:p>
            <a:pPr marL="633413" lvl="1" indent="-168275" eaLnBrk="1" hangingPunct="1"/>
            <a:r>
              <a:rPr lang="en-US" altLang="en-US" sz="2000" dirty="0" smtClean="0"/>
              <a:t>Movie</a:t>
            </a:r>
          </a:p>
          <a:p>
            <a:pPr marL="633413" lvl="1" indent="-168275" eaLnBrk="1" hangingPunct="1"/>
            <a:r>
              <a:rPr lang="en-US" altLang="en-US" sz="2000" dirty="0" smtClean="0"/>
              <a:t>Your pet</a:t>
            </a:r>
          </a:p>
          <a:p>
            <a:pPr marL="633413" lvl="1" indent="-168275" eaLnBrk="1" hangingPunct="1"/>
            <a:r>
              <a:rPr lang="en-US" altLang="en-US" sz="2000" dirty="0" smtClean="0"/>
              <a:t>A bacteria or virus in a medical simulation</a:t>
            </a:r>
          </a:p>
          <a:p>
            <a:pPr marL="633413" lvl="1" indent="-168275" eaLnBrk="1" hangingPunct="1"/>
            <a:r>
              <a:rPr lang="en-US" altLang="en-US" sz="2000" dirty="0" smtClean="0"/>
              <a:t>A ‘critter’ (e.g., monster, computer-controlled player) a video game</a:t>
            </a:r>
          </a:p>
          <a:p>
            <a:pPr marL="633413" lvl="1" indent="-168275" eaLnBrk="1" hangingPunct="1"/>
            <a:r>
              <a:rPr lang="en-US" altLang="en-US" sz="2000" dirty="0" smtClean="0"/>
              <a:t>An ‘object’ (e.g., sword, ray gun, food, treasure) in a video game</a:t>
            </a:r>
          </a:p>
          <a:p>
            <a:pPr marL="633413" lvl="1" indent="-168275" eaLnBrk="1" hangingPunct="1"/>
            <a:r>
              <a:rPr lang="en-US" altLang="en-US" sz="2000" dirty="0" smtClean="0"/>
              <a:t>A member of a website (e.g., a social network user could have attributes to specify the person’s: images, videos, links, comments and other posts associated with the ‘profile’ object).</a:t>
            </a:r>
          </a:p>
        </p:txBody>
      </p:sp>
    </p:spTree>
    <p:extLst>
      <p:ext uri="{BB962C8B-B14F-4D97-AF65-F5344CB8AC3E}">
        <p14:creationId xmlns:p14="http://schemas.microsoft.com/office/powerpoint/2010/main" val="4630789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30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301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8301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8301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8301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83011">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83011">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83011">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8301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301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r>
              <a:rPr lang="en-US" altLang="en-US" sz="3200" dirty="0" smtClean="0"/>
              <a:t>What Is The Benefit Of Defining A Class (2)</a:t>
            </a:r>
          </a:p>
        </p:txBody>
      </p:sp>
      <p:sp>
        <p:nvSpPr>
          <p:cNvPr id="33795" name="Rectangle 3"/>
          <p:cNvSpPr>
            <a:spLocks noGrp="1" noChangeArrowheads="1"/>
          </p:cNvSpPr>
          <p:nvPr>
            <p:ph type="body" idx="4294967295"/>
          </p:nvPr>
        </p:nvSpPr>
        <p:spPr/>
        <p:txBody>
          <a:bodyPr/>
          <a:lstStyle/>
          <a:p>
            <a:r>
              <a:rPr lang="en-US" altLang="en-US" sz="2400" dirty="0" smtClean="0"/>
              <a:t>Unlike creating a composite type by using a list a predetermined number of fields can be specified and those fields can be named.</a:t>
            </a:r>
          </a:p>
          <a:p>
            <a:pPr lvl="1"/>
            <a:r>
              <a:rPr lang="en-US" altLang="en-US" sz="2000" dirty="0" smtClean="0">
                <a:latin typeface="Calibri" panose="020F0502020204030204" pitchFamily="34" charset="0"/>
              </a:rPr>
              <a:t>This provides an error prevention mechanism</a:t>
            </a:r>
          </a:p>
          <a:p>
            <a:pPr>
              <a:buFontTx/>
              <a:buNone/>
            </a:pPr>
            <a:r>
              <a:rPr lang="en-US" altLang="en-US" sz="2000" dirty="0" smtClean="0">
                <a:latin typeface="Consolas" panose="020B0609020204030204" pitchFamily="49" charset="0"/>
              </a:rPr>
              <a:t>class Client:</a:t>
            </a:r>
          </a:p>
          <a:p>
            <a:pPr>
              <a:buNone/>
            </a:pPr>
            <a:r>
              <a:rPr lang="en-US" altLang="en-US" sz="2000" dirty="0" smtClean="0">
                <a:latin typeface="Consolas" panose="020B0609020204030204" pitchFamily="49" charset="0"/>
              </a:rPr>
              <a:t>    </a:t>
            </a:r>
            <a:r>
              <a:rPr lang="en-US" sz="2000" dirty="0" smtClean="0">
                <a:latin typeface="Consolas" panose="020B0609020204030204" pitchFamily="49" charset="0"/>
              </a:rPr>
              <a:t>def </a:t>
            </a:r>
            <a:r>
              <a:rPr lang="en-US" sz="2000" dirty="0">
                <a:latin typeface="Consolas" panose="020B0609020204030204" pitchFamily="49" charset="0"/>
              </a:rPr>
              <a:t>__init__(self):</a:t>
            </a:r>
          </a:p>
          <a:p>
            <a:pPr>
              <a:buFontTx/>
              <a:buNone/>
            </a:pPr>
            <a:r>
              <a:rPr lang="en-US" altLang="en-US" sz="2000" dirty="0" smtClean="0">
                <a:latin typeface="Consolas" panose="020B0609020204030204" pitchFamily="49" charset="0"/>
              </a:rPr>
              <a:t>        self.name = "default"</a:t>
            </a:r>
          </a:p>
          <a:p>
            <a:pPr>
              <a:buFontTx/>
              <a:buNone/>
            </a:pPr>
            <a:r>
              <a:rPr lang="en-US" altLang="en-US" sz="2000" dirty="0" smtClean="0">
                <a:latin typeface="Consolas" panose="020B0609020204030204" pitchFamily="49" charset="0"/>
              </a:rPr>
              <a:t>        self.phone = "(123)456-7890"</a:t>
            </a:r>
          </a:p>
          <a:p>
            <a:pPr>
              <a:buFontTx/>
              <a:buNone/>
            </a:pPr>
            <a:r>
              <a:rPr lang="en-US" altLang="en-US" sz="2000" dirty="0" smtClean="0">
                <a:latin typeface="Consolas" panose="020B0609020204030204" pitchFamily="49" charset="0"/>
              </a:rPr>
              <a:t>        self.email = "foo@bar.com"</a:t>
            </a:r>
          </a:p>
          <a:p>
            <a:pPr>
              <a:buFontTx/>
              <a:buNone/>
            </a:pPr>
            <a:r>
              <a:rPr lang="en-US" altLang="en-US" sz="2000" dirty="0" smtClean="0">
                <a:latin typeface="Consolas" panose="020B0609020204030204" pitchFamily="49" charset="0"/>
              </a:rPr>
              <a:t>        self.purchases = 0</a:t>
            </a:r>
          </a:p>
          <a:p>
            <a:pPr>
              <a:buFontTx/>
              <a:buNone/>
            </a:pPr>
            <a:endParaRPr lang="en-US" altLang="en-US" sz="1800" dirty="0" smtClean="0">
              <a:latin typeface="Consolas" panose="020B0609020204030204" pitchFamily="49" charset="0"/>
            </a:endParaRPr>
          </a:p>
          <a:p>
            <a:pPr>
              <a:buFontTx/>
              <a:buNone/>
            </a:pPr>
            <a:r>
              <a:rPr lang="en-US" altLang="en-US" sz="1800" dirty="0" smtClean="0">
                <a:latin typeface="Consolas" panose="020B0609020204030204" pitchFamily="49" charset="0"/>
              </a:rPr>
              <a:t>firstClient = Client()</a:t>
            </a:r>
          </a:p>
          <a:p>
            <a:pPr>
              <a:buFontTx/>
              <a:buNone/>
            </a:pPr>
            <a:r>
              <a:rPr lang="en-US" altLang="en-US" sz="1800" dirty="0" smtClean="0">
                <a:latin typeface="Consolas" panose="020B0609020204030204" pitchFamily="49" charset="0"/>
              </a:rPr>
              <a:t>print(firstClient.middleName)  </a:t>
            </a:r>
            <a:r>
              <a:rPr lang="en-US" altLang="en-US" sz="1800" b="1" dirty="0" smtClean="0">
                <a:solidFill>
                  <a:srgbClr val="3366FF"/>
                </a:solidFill>
                <a:latin typeface="Consolas" panose="020B0609020204030204" pitchFamily="49" charset="0"/>
              </a:rPr>
              <a:t>#Error: no such field defined</a:t>
            </a:r>
          </a:p>
        </p:txBody>
      </p:sp>
    </p:spTree>
    <p:extLst>
      <p:ext uri="{BB962C8B-B14F-4D97-AF65-F5344CB8AC3E}">
        <p14:creationId xmlns:p14="http://schemas.microsoft.com/office/powerpoint/2010/main" val="11347734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379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3795">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3795">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3795">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3795">
                                            <p:txEl>
                                              <p:pRg st="7" end="7"/>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3795">
                                            <p:txEl>
                                              <p:pRg st="9" end="9"/>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379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981200" y="274638"/>
            <a:ext cx="6705600" cy="639762"/>
          </a:xfrm>
        </p:spPr>
        <p:txBody>
          <a:bodyPr>
            <a:normAutofit fontScale="90000"/>
          </a:bodyPr>
          <a:lstStyle/>
          <a:p>
            <a:r>
              <a:rPr lang="en-US" altLang="en-US" dirty="0" smtClean="0"/>
              <a:t>Revisiting A Previous Example: </a:t>
            </a:r>
            <a:r>
              <a:rPr lang="en-US" altLang="en-US" dirty="0">
                <a:latin typeface="Consolas" panose="020B0609020204030204" pitchFamily="49" charset="0"/>
              </a:rPr>
              <a:t>__</a:t>
            </a:r>
            <a:r>
              <a:rPr lang="en-US" altLang="en-US" dirty="0" err="1">
                <a:latin typeface="Consolas" panose="020B0609020204030204" pitchFamily="49" charset="0"/>
              </a:rPr>
              <a:t>init</a:t>
            </a:r>
            <a:r>
              <a:rPr lang="en-US" altLang="en-US" dirty="0" smtClean="0">
                <a:latin typeface="Consolas" panose="020B0609020204030204" pitchFamily="49" charset="0"/>
              </a:rPr>
              <a:t>__()</a:t>
            </a:r>
            <a:endParaRPr lang="en-US" altLang="en-US" dirty="0" smtClean="0"/>
          </a:p>
        </p:txBody>
      </p:sp>
      <p:sp>
        <p:nvSpPr>
          <p:cNvPr id="3" name="Content Placeholder 2"/>
          <p:cNvSpPr>
            <a:spLocks noGrp="1"/>
          </p:cNvSpPr>
          <p:nvPr>
            <p:ph idx="1"/>
          </p:nvPr>
        </p:nvSpPr>
        <p:spPr/>
        <p:txBody>
          <a:bodyPr>
            <a:normAutofit/>
          </a:bodyPr>
          <a:lstStyle/>
          <a:p>
            <a:r>
              <a:rPr lang="en-US" altLang="en-US" dirty="0">
                <a:latin typeface="Consolas" panose="020B0609020204030204" pitchFamily="49" charset="0"/>
              </a:rPr>
              <a:t>__</a:t>
            </a:r>
            <a:r>
              <a:rPr lang="en-US" altLang="en-US" dirty="0" err="1">
                <a:latin typeface="Consolas" panose="020B0609020204030204" pitchFamily="49" charset="0"/>
              </a:rPr>
              <a:t>init</a:t>
            </a:r>
            <a:r>
              <a:rPr lang="en-US" altLang="en-US" dirty="0" smtClean="0">
                <a:latin typeface="Consolas" panose="020B0609020204030204" pitchFamily="49" charset="0"/>
              </a:rPr>
              <a:t>__() is used to i</a:t>
            </a:r>
            <a:r>
              <a:rPr lang="en-US" altLang="en-US" dirty="0" smtClean="0"/>
              <a:t>nitializing the attributes</a:t>
            </a:r>
          </a:p>
          <a:p>
            <a:r>
              <a:rPr lang="en-US" altLang="en-US" dirty="0" smtClean="0"/>
              <a:t>Classes have a special function (actually ‘method’ – more on this later in this section) called a </a:t>
            </a:r>
            <a:r>
              <a:rPr lang="en-US" altLang="en-US" b="1" dirty="0" smtClean="0"/>
              <a:t>constructor</a:t>
            </a:r>
            <a:r>
              <a:rPr lang="en-US" altLang="en-US" dirty="0" smtClean="0"/>
              <a:t>  that can be used to initialize the starting values of a class to some specific values.</a:t>
            </a:r>
          </a:p>
          <a:p>
            <a:r>
              <a:rPr lang="en-US" altLang="en-US" dirty="0" smtClean="0"/>
              <a:t>This method is automatically called whenever an object is created e.g. </a:t>
            </a:r>
            <a:r>
              <a:rPr lang="en-US" altLang="en-US" dirty="0" smtClean="0">
                <a:latin typeface="Consolas" panose="020B0609020204030204" pitchFamily="49" charset="0"/>
              </a:rPr>
              <a:t>bob = Person()</a:t>
            </a:r>
          </a:p>
          <a:p>
            <a:r>
              <a:rPr lang="en-US" altLang="en-US" b="1" dirty="0" smtClean="0"/>
              <a:t>Format</a:t>
            </a:r>
            <a:r>
              <a:rPr lang="en-US" altLang="en-US" dirty="0" smtClean="0"/>
              <a:t>:</a:t>
            </a:r>
          </a:p>
          <a:p>
            <a:pPr lvl="1">
              <a:buFont typeface="Times New Roman" panose="02020603050405020304" pitchFamily="18" charset="0"/>
              <a:buNone/>
            </a:pPr>
            <a:r>
              <a:rPr lang="en-US" altLang="en-US" sz="1350" dirty="0">
                <a:latin typeface="Consolas" panose="020B0609020204030204" pitchFamily="49" charset="0"/>
              </a:rPr>
              <a:t>class &lt;</a:t>
            </a:r>
            <a:r>
              <a:rPr lang="en-US" altLang="en-US" sz="1350" i="1" dirty="0">
                <a:latin typeface="Consolas" panose="020B0609020204030204" pitchFamily="49" charset="0"/>
              </a:rPr>
              <a:t>Class name</a:t>
            </a:r>
            <a:r>
              <a:rPr lang="en-US" altLang="en-US" sz="1350" dirty="0">
                <a:latin typeface="Consolas" panose="020B0609020204030204" pitchFamily="49" charset="0"/>
              </a:rPr>
              <a:t>&gt;:</a:t>
            </a:r>
          </a:p>
          <a:p>
            <a:pPr lvl="1">
              <a:buFont typeface="Times New Roman" panose="02020603050405020304" pitchFamily="18" charset="0"/>
              <a:buNone/>
            </a:pPr>
            <a:r>
              <a:rPr lang="en-US" altLang="en-US" sz="1350" dirty="0" smtClean="0">
                <a:latin typeface="Consolas" panose="020B0609020204030204" pitchFamily="49" charset="0"/>
              </a:rPr>
              <a:t>    </a:t>
            </a:r>
            <a:r>
              <a:rPr lang="en-US" altLang="en-US" sz="1350" dirty="0" err="1" smtClean="0">
                <a:latin typeface="Consolas" panose="020B0609020204030204" pitchFamily="49" charset="0"/>
              </a:rPr>
              <a:t>def</a:t>
            </a:r>
            <a:r>
              <a:rPr lang="en-US" altLang="en-US" sz="1350" dirty="0" smtClean="0">
                <a:latin typeface="Consolas" panose="020B0609020204030204" pitchFamily="49" charset="0"/>
              </a:rPr>
              <a:t> </a:t>
            </a:r>
            <a:r>
              <a:rPr lang="en-US" altLang="en-US" sz="1350" dirty="0">
                <a:latin typeface="Consolas" panose="020B0609020204030204" pitchFamily="49" charset="0"/>
              </a:rPr>
              <a:t>__</a:t>
            </a:r>
            <a:r>
              <a:rPr lang="en-US" altLang="en-US" sz="1350" dirty="0" err="1">
                <a:latin typeface="Consolas" panose="020B0609020204030204" pitchFamily="49" charset="0"/>
              </a:rPr>
              <a:t>init</a:t>
            </a:r>
            <a:r>
              <a:rPr lang="en-US" altLang="en-US" sz="1350" dirty="0">
                <a:latin typeface="Consolas" panose="020B0609020204030204" pitchFamily="49" charset="0"/>
              </a:rPr>
              <a:t>__(self, &lt;</a:t>
            </a:r>
            <a:r>
              <a:rPr lang="en-US" altLang="en-US" sz="1350" i="1" dirty="0">
                <a:latin typeface="Consolas" panose="020B0609020204030204" pitchFamily="49" charset="0"/>
              </a:rPr>
              <a:t>other parameters</a:t>
            </a:r>
            <a:r>
              <a:rPr lang="en-US" altLang="en-US" sz="1350" dirty="0">
                <a:latin typeface="Consolas" panose="020B0609020204030204" pitchFamily="49" charset="0"/>
              </a:rPr>
              <a:t>&gt;):</a:t>
            </a:r>
          </a:p>
          <a:p>
            <a:pPr lvl="1">
              <a:buFont typeface="Times New Roman" panose="02020603050405020304" pitchFamily="18" charset="0"/>
              <a:buNone/>
            </a:pPr>
            <a:r>
              <a:rPr lang="en-US" altLang="en-US" sz="1350" dirty="0">
                <a:latin typeface="Consolas" panose="020B0609020204030204" pitchFamily="49" charset="0"/>
              </a:rPr>
              <a:t>    </a:t>
            </a:r>
            <a:r>
              <a:rPr lang="en-US" altLang="en-US" sz="1350" dirty="0" smtClean="0">
                <a:latin typeface="Consolas" panose="020B0609020204030204" pitchFamily="49" charset="0"/>
              </a:rPr>
              <a:t>    &lt;</a:t>
            </a:r>
            <a:r>
              <a:rPr lang="en-US" altLang="en-US" sz="1350" i="1" dirty="0">
                <a:latin typeface="Consolas" panose="020B0609020204030204" pitchFamily="49" charset="0"/>
              </a:rPr>
              <a:t>body of the method</a:t>
            </a:r>
            <a:r>
              <a:rPr lang="en-US" altLang="en-US" sz="1350" dirty="0">
                <a:latin typeface="Consolas" panose="020B0609020204030204" pitchFamily="49" charset="0"/>
              </a:rPr>
              <a:t>&gt;</a:t>
            </a:r>
          </a:p>
          <a:p>
            <a:r>
              <a:rPr lang="en-US" altLang="en-US" b="1" dirty="0" smtClean="0"/>
              <a:t>Example</a:t>
            </a:r>
            <a:r>
              <a:rPr lang="en-US" altLang="en-US" dirty="0" smtClean="0"/>
              <a:t>:</a:t>
            </a:r>
          </a:p>
          <a:p>
            <a:pPr lvl="1">
              <a:buFont typeface="Times New Roman" panose="02020603050405020304" pitchFamily="18" charset="0"/>
              <a:buNone/>
            </a:pPr>
            <a:r>
              <a:rPr lang="en-US" altLang="en-US" sz="1350" dirty="0">
                <a:latin typeface="Consolas" panose="020B0609020204030204" pitchFamily="49" charset="0"/>
              </a:rPr>
              <a:t>class Person:</a:t>
            </a:r>
          </a:p>
          <a:p>
            <a:pPr lvl="1">
              <a:buFont typeface="Times New Roman" panose="02020603050405020304" pitchFamily="18" charset="0"/>
              <a:buNone/>
            </a:pPr>
            <a:r>
              <a:rPr lang="en-US" altLang="en-US" sz="1350" dirty="0" smtClean="0">
                <a:latin typeface="Consolas" panose="020B0609020204030204" pitchFamily="49" charset="0"/>
              </a:rPr>
              <a:t>    </a:t>
            </a:r>
            <a:r>
              <a:rPr lang="en-US" altLang="en-US" sz="1350" dirty="0" err="1" smtClean="0">
                <a:latin typeface="Consolas" panose="020B0609020204030204" pitchFamily="49" charset="0"/>
              </a:rPr>
              <a:t>def</a:t>
            </a:r>
            <a:r>
              <a:rPr lang="en-US" altLang="en-US" sz="1350" dirty="0" smtClean="0">
                <a:latin typeface="Consolas" panose="020B0609020204030204" pitchFamily="49" charset="0"/>
              </a:rPr>
              <a:t> </a:t>
            </a:r>
            <a:r>
              <a:rPr lang="en-US" altLang="en-US" sz="1350" dirty="0">
                <a:latin typeface="Consolas" panose="020B0609020204030204" pitchFamily="49" charset="0"/>
              </a:rPr>
              <a:t>__</a:t>
            </a:r>
            <a:r>
              <a:rPr lang="en-US" altLang="en-US" sz="1350" dirty="0" err="1">
                <a:latin typeface="Consolas" panose="020B0609020204030204" pitchFamily="49" charset="0"/>
              </a:rPr>
              <a:t>init</a:t>
            </a:r>
            <a:r>
              <a:rPr lang="en-US" altLang="en-US" sz="1350" dirty="0">
                <a:latin typeface="Consolas" panose="020B0609020204030204" pitchFamily="49" charset="0"/>
              </a:rPr>
              <a:t>__(self):</a:t>
            </a:r>
          </a:p>
          <a:p>
            <a:pPr lvl="1">
              <a:buFont typeface="Times New Roman" panose="02020603050405020304" pitchFamily="18" charset="0"/>
              <a:buNone/>
            </a:pPr>
            <a:r>
              <a:rPr lang="en-US" altLang="en-US" sz="1350" dirty="0">
                <a:latin typeface="Consolas" panose="020B0609020204030204" pitchFamily="49" charset="0"/>
              </a:rPr>
              <a:t>       self.name = "No name"</a:t>
            </a:r>
          </a:p>
          <a:p>
            <a:endParaRPr lang="en-US" altLang="en-US" dirty="0" smtClean="0"/>
          </a:p>
        </p:txBody>
      </p:sp>
      <p:grpSp>
        <p:nvGrpSpPr>
          <p:cNvPr id="11" name="Group 10"/>
          <p:cNvGrpSpPr>
            <a:grpSpLocks/>
          </p:cNvGrpSpPr>
          <p:nvPr/>
        </p:nvGrpSpPr>
        <p:grpSpPr bwMode="auto">
          <a:xfrm>
            <a:off x="3810000" y="3848100"/>
            <a:ext cx="3752850" cy="999602"/>
            <a:chOff x="704850" y="2644954"/>
            <a:chExt cx="5003799" cy="1333320"/>
          </a:xfrm>
        </p:grpSpPr>
        <p:sp>
          <p:nvSpPr>
            <p:cNvPr id="12" name="Line 5"/>
            <p:cNvSpPr>
              <a:spLocks noChangeShapeType="1"/>
            </p:cNvSpPr>
            <p:nvPr/>
          </p:nvSpPr>
          <p:spPr bwMode="auto">
            <a:xfrm flipH="1" flipV="1">
              <a:off x="704850" y="2644954"/>
              <a:ext cx="3047999" cy="830295"/>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a:p>
          </p:txBody>
        </p:sp>
        <p:sp>
          <p:nvSpPr>
            <p:cNvPr id="13" name="Text Box 7"/>
            <p:cNvSpPr txBox="1">
              <a:spLocks noChangeArrowheads="1"/>
            </p:cNvSpPr>
            <p:nvPr/>
          </p:nvSpPr>
          <p:spPr bwMode="auto">
            <a:xfrm>
              <a:off x="3752849" y="3054587"/>
              <a:ext cx="1955800" cy="923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pPr>
              <a:r>
                <a:rPr lang="en-US" altLang="en-US" sz="1500" b="1" dirty="0" smtClean="0">
                  <a:solidFill>
                    <a:srgbClr val="CC3300"/>
                  </a:solidFill>
                  <a:latin typeface="Arial" panose="020B0604020202020204" pitchFamily="34" charset="0"/>
                </a:rPr>
                <a:t>This calls the </a:t>
              </a:r>
              <a:r>
                <a:rPr lang="en-US" altLang="en-US" sz="1500" b="1" dirty="0" err="1" smtClean="0">
                  <a:solidFill>
                    <a:srgbClr val="CC3300"/>
                  </a:solidFill>
                  <a:latin typeface="Consolas" panose="020B0609020204030204" pitchFamily="49" charset="0"/>
                </a:rPr>
                <a:t>init</a:t>
              </a:r>
              <a:r>
                <a:rPr lang="en-US" altLang="en-US" sz="1500" b="1" dirty="0" smtClean="0">
                  <a:solidFill>
                    <a:srgbClr val="CC3300"/>
                  </a:solidFill>
                  <a:latin typeface="Consolas" panose="020B0609020204030204" pitchFamily="49" charset="0"/>
                </a:rPr>
                <a:t>() </a:t>
              </a:r>
              <a:r>
                <a:rPr lang="en-US" altLang="en-US" sz="1500" b="1" dirty="0" smtClean="0">
                  <a:solidFill>
                    <a:srgbClr val="CC3300"/>
                  </a:solidFill>
                  <a:latin typeface="Arial" panose="020B0604020202020204" pitchFamily="34" charset="0"/>
                </a:rPr>
                <a:t>constructor</a:t>
              </a:r>
              <a:endParaRPr lang="en-US" altLang="en-US" sz="1500" b="1" dirty="0">
                <a:solidFill>
                  <a:srgbClr val="CC3300"/>
                </a:solidFill>
                <a:latin typeface="Arial" panose="020B0604020202020204" pitchFamily="34" charset="0"/>
              </a:endParaRPr>
            </a:p>
          </p:txBody>
        </p:sp>
      </p:grpSp>
      <p:sp>
        <p:nvSpPr>
          <p:cNvPr id="2" name="Rectangle 1"/>
          <p:cNvSpPr/>
          <p:nvPr/>
        </p:nvSpPr>
        <p:spPr>
          <a:xfrm>
            <a:off x="0" y="14140"/>
            <a:ext cx="2286000" cy="7620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rPr>
              <a:t>New terms</a:t>
            </a:r>
            <a:r>
              <a:rPr lang="en-US" dirty="0" smtClean="0">
                <a:solidFill>
                  <a:schemeClr val="tx1"/>
                </a:solidFill>
              </a:rPr>
              <a:t>:</a:t>
            </a:r>
          </a:p>
          <a:p>
            <a:pPr marL="285750" indent="-285750">
              <a:buFont typeface="Arial" panose="020B0604020202020204" pitchFamily="34" charset="0"/>
              <a:buChar char="•"/>
            </a:pPr>
            <a:r>
              <a:rPr lang="en-US" dirty="0" smtClean="0">
                <a:solidFill>
                  <a:schemeClr val="tx1"/>
                </a:solidFill>
                <a:latin typeface="Consolas" panose="020B0609020204030204" pitchFamily="49" charset="0"/>
              </a:rPr>
              <a:t>__</a:t>
            </a:r>
            <a:r>
              <a:rPr lang="en-US" dirty="0" err="1" smtClean="0">
                <a:solidFill>
                  <a:schemeClr val="tx1"/>
                </a:solidFill>
                <a:latin typeface="Consolas" panose="020B0609020204030204" pitchFamily="49" charset="0"/>
              </a:rPr>
              <a:t>init</a:t>
            </a:r>
            <a:r>
              <a:rPr lang="en-US" dirty="0" smtClean="0">
                <a:solidFill>
                  <a:schemeClr val="tx1"/>
                </a:solidFill>
                <a:latin typeface="Consolas" panose="020B0609020204030204" pitchFamily="49" charset="0"/>
              </a:rPr>
              <a:t>__()</a:t>
            </a:r>
          </a:p>
          <a:p>
            <a:pPr marL="285750" indent="-285750">
              <a:buFont typeface="Arial" panose="020B0604020202020204" pitchFamily="34" charset="0"/>
              <a:buChar char="•"/>
            </a:pPr>
            <a:r>
              <a:rPr lang="en-US" dirty="0" smtClean="0">
                <a:solidFill>
                  <a:schemeClr val="tx1"/>
                </a:solidFill>
              </a:rPr>
              <a:t>Constructor</a:t>
            </a:r>
          </a:p>
        </p:txBody>
      </p:sp>
    </p:spTree>
    <p:extLst>
      <p:ext uri="{BB962C8B-B14F-4D97-AF65-F5344CB8AC3E}">
        <p14:creationId xmlns:p14="http://schemas.microsoft.com/office/powerpoint/2010/main" val="4666583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randombar(horizontal)">
                                      <p:cBhvr>
                                        <p:cTn id="3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p:txBody>
          <a:bodyPr/>
          <a:lstStyle/>
          <a:p>
            <a:r>
              <a:rPr lang="en-US" altLang="en-US" sz="3200" dirty="0" smtClean="0"/>
              <a:t>Classes Have </a:t>
            </a:r>
            <a:r>
              <a:rPr lang="en-US" altLang="en-US" sz="3200" b="1" dirty="0" smtClean="0">
                <a:solidFill>
                  <a:srgbClr val="FF0000"/>
                </a:solidFill>
              </a:rPr>
              <a:t>Attributes</a:t>
            </a:r>
            <a:r>
              <a:rPr lang="en-US" altLang="en-US" sz="3200" dirty="0" smtClean="0"/>
              <a:t/>
            </a:r>
            <a:br>
              <a:rPr lang="en-US" altLang="en-US" sz="3200" dirty="0" smtClean="0"/>
            </a:br>
            <a:endParaRPr lang="en-US" altLang="en-US" sz="3200" dirty="0" smtClean="0"/>
          </a:p>
        </p:txBody>
      </p:sp>
      <p:sp>
        <p:nvSpPr>
          <p:cNvPr id="59397" name="Rectangle 5"/>
          <p:cNvSpPr>
            <a:spLocks noChangeArrowheads="1"/>
          </p:cNvSpPr>
          <p:nvPr/>
        </p:nvSpPr>
        <p:spPr bwMode="auto">
          <a:xfrm>
            <a:off x="215900" y="1549400"/>
            <a:ext cx="1930400" cy="1511300"/>
          </a:xfrm>
          <a:prstGeom prst="rect">
            <a:avLst/>
          </a:prstGeom>
          <a:solidFill>
            <a:srgbClr val="FFFFE1"/>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600" b="1" dirty="0">
                <a:latin typeface="Comic Sans MS" panose="030F0702030302020204" pitchFamily="66" charset="0"/>
              </a:rPr>
              <a:t>ATTRIBUTES</a:t>
            </a:r>
          </a:p>
          <a:p>
            <a:pPr eaLnBrk="1" hangingPunct="1"/>
            <a:r>
              <a:rPr lang="en-US" altLang="en-US" sz="1600" b="1" dirty="0">
                <a:solidFill>
                  <a:srgbClr val="FF0000"/>
                </a:solidFill>
                <a:latin typeface="Comic Sans MS" panose="030F0702030302020204" pitchFamily="66" charset="0"/>
              </a:rPr>
              <a:t>Name: </a:t>
            </a:r>
          </a:p>
          <a:p>
            <a:pPr eaLnBrk="1" hangingPunct="1"/>
            <a:r>
              <a:rPr lang="en-US" altLang="en-US" sz="1600" b="1" dirty="0">
                <a:solidFill>
                  <a:srgbClr val="FF0000"/>
                </a:solidFill>
                <a:latin typeface="Comic Sans MS" panose="030F0702030302020204" pitchFamily="66" charset="0"/>
              </a:rPr>
              <a:t>Phone: </a:t>
            </a:r>
          </a:p>
          <a:p>
            <a:pPr eaLnBrk="1" hangingPunct="1"/>
            <a:r>
              <a:rPr lang="en-US" altLang="en-US" sz="1600" b="1" dirty="0">
                <a:solidFill>
                  <a:srgbClr val="FF0000"/>
                </a:solidFill>
                <a:latin typeface="Comic Sans MS" panose="030F0702030302020204" pitchFamily="66" charset="0"/>
              </a:rPr>
              <a:t>Email: </a:t>
            </a:r>
          </a:p>
          <a:p>
            <a:pPr eaLnBrk="1" hangingPunct="1"/>
            <a:r>
              <a:rPr lang="en-US" altLang="en-US" sz="1600" b="1" dirty="0">
                <a:solidFill>
                  <a:srgbClr val="FF0000"/>
                </a:solidFill>
                <a:latin typeface="Comic Sans MS" panose="030F0702030302020204" pitchFamily="66" charset="0"/>
              </a:rPr>
              <a:t>Purchases</a:t>
            </a:r>
            <a:r>
              <a:rPr lang="en-US" altLang="en-US" sz="1600" dirty="0">
                <a:latin typeface="Comic Sans MS" panose="030F0702030302020204" pitchFamily="66" charset="0"/>
              </a:rPr>
              <a:t>:</a:t>
            </a:r>
          </a:p>
        </p:txBody>
      </p:sp>
      <p:sp>
        <p:nvSpPr>
          <p:cNvPr id="59399" name="Rectangle 7"/>
          <p:cNvSpPr>
            <a:spLocks noChangeArrowheads="1"/>
          </p:cNvSpPr>
          <p:nvPr/>
        </p:nvSpPr>
        <p:spPr bwMode="auto">
          <a:xfrm>
            <a:off x="6794500" y="1714500"/>
            <a:ext cx="1930400" cy="1511300"/>
          </a:xfrm>
          <a:prstGeom prst="rect">
            <a:avLst/>
          </a:prstGeom>
          <a:solidFill>
            <a:srgbClr val="FFFFE1"/>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600" b="1" dirty="0">
                <a:latin typeface="Comic Sans MS" panose="030F0702030302020204" pitchFamily="66" charset="0"/>
              </a:rPr>
              <a:t>BEHAVIORS</a:t>
            </a:r>
          </a:p>
          <a:p>
            <a:pPr eaLnBrk="1" hangingPunct="1"/>
            <a:r>
              <a:rPr lang="en-US" altLang="en-US" sz="1600" b="1" dirty="0">
                <a:solidFill>
                  <a:schemeClr val="accent2">
                    <a:lumMod val="75000"/>
                  </a:schemeClr>
                </a:solidFill>
                <a:latin typeface="Comic Sans MS" panose="030F0702030302020204" pitchFamily="66" charset="0"/>
              </a:rPr>
              <a:t>Open account</a:t>
            </a:r>
          </a:p>
          <a:p>
            <a:pPr eaLnBrk="1" hangingPunct="1"/>
            <a:r>
              <a:rPr lang="en-US" altLang="en-US" sz="1600" b="1" dirty="0">
                <a:solidFill>
                  <a:schemeClr val="accent2">
                    <a:lumMod val="75000"/>
                  </a:schemeClr>
                </a:solidFill>
                <a:latin typeface="Comic Sans MS" panose="030F0702030302020204" pitchFamily="66" charset="0"/>
              </a:rPr>
              <a:t>Buy investments</a:t>
            </a:r>
          </a:p>
          <a:p>
            <a:pPr eaLnBrk="1" hangingPunct="1"/>
            <a:r>
              <a:rPr lang="en-US" altLang="en-US" sz="1600" b="1" dirty="0">
                <a:solidFill>
                  <a:schemeClr val="accent2">
                    <a:lumMod val="75000"/>
                  </a:schemeClr>
                </a:solidFill>
                <a:latin typeface="Comic Sans MS" panose="030F0702030302020204" pitchFamily="66" charset="0"/>
              </a:rPr>
              <a:t>Sell investments</a:t>
            </a:r>
          </a:p>
          <a:p>
            <a:pPr eaLnBrk="1" hangingPunct="1"/>
            <a:r>
              <a:rPr lang="en-US" altLang="en-US" sz="1600" b="1" dirty="0">
                <a:solidFill>
                  <a:schemeClr val="accent2">
                    <a:lumMod val="75000"/>
                  </a:schemeClr>
                </a:solidFill>
                <a:latin typeface="Comic Sans MS" panose="030F0702030302020204" pitchFamily="66" charset="0"/>
              </a:rPr>
              <a:t>Close account </a:t>
            </a:r>
          </a:p>
          <a:p>
            <a:pPr eaLnBrk="1" hangingPunct="1"/>
            <a:endParaRPr lang="en-US" altLang="en-US" sz="1600" dirty="0">
              <a:latin typeface="Arial" panose="020B0604020202020204" pitchFamily="34" charset="0"/>
            </a:endParaRPr>
          </a:p>
        </p:txBody>
      </p:sp>
      <p:sp>
        <p:nvSpPr>
          <p:cNvPr id="59398" name="Line 6"/>
          <p:cNvSpPr>
            <a:spLocks noChangeShapeType="1"/>
          </p:cNvSpPr>
          <p:nvPr/>
        </p:nvSpPr>
        <p:spPr bwMode="auto">
          <a:xfrm>
            <a:off x="1625600" y="3098800"/>
            <a:ext cx="2171700" cy="1219200"/>
          </a:xfrm>
          <a:prstGeom prst="line">
            <a:avLst/>
          </a:prstGeom>
          <a:noFill/>
          <a:ln w="381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CA" dirty="0"/>
          </a:p>
        </p:txBody>
      </p:sp>
      <p:sp>
        <p:nvSpPr>
          <p:cNvPr id="59400" name="Line 8"/>
          <p:cNvSpPr>
            <a:spLocks noChangeShapeType="1"/>
          </p:cNvSpPr>
          <p:nvPr/>
        </p:nvSpPr>
        <p:spPr bwMode="auto">
          <a:xfrm flipV="1">
            <a:off x="4432300" y="3225800"/>
            <a:ext cx="3378200" cy="1079500"/>
          </a:xfrm>
          <a:prstGeom prst="line">
            <a:avLst/>
          </a:prstGeom>
          <a:noFill/>
          <a:ln w="381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CA" dirty="0"/>
          </a:p>
        </p:txBody>
      </p:sp>
      <p:sp>
        <p:nvSpPr>
          <p:cNvPr id="2" name="TextBox 1"/>
          <p:cNvSpPr txBox="1">
            <a:spLocks noChangeArrowheads="1"/>
          </p:cNvSpPr>
          <p:nvPr/>
        </p:nvSpPr>
        <p:spPr bwMode="auto">
          <a:xfrm>
            <a:off x="38100" y="6505575"/>
            <a:ext cx="27813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US" altLang="en-US" sz="1200" dirty="0"/>
              <a:t>Image of James </a:t>
            </a:r>
            <a:r>
              <a:rPr lang="en-US" altLang="en-US" sz="1200" dirty="0" smtClean="0"/>
              <a:t>courtesy </a:t>
            </a:r>
            <a:r>
              <a:rPr lang="en-US" altLang="en-US" sz="1200" dirty="0"/>
              <a:t>of James Tam</a:t>
            </a:r>
          </a:p>
        </p:txBody>
      </p:sp>
      <p:sp>
        <p:nvSpPr>
          <p:cNvPr id="3" name="TextBox 2"/>
          <p:cNvSpPr txBox="1">
            <a:spLocks noChangeArrowheads="1"/>
          </p:cNvSpPr>
          <p:nvPr/>
        </p:nvSpPr>
        <p:spPr bwMode="auto">
          <a:xfrm>
            <a:off x="2971800" y="838200"/>
            <a:ext cx="342900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US" altLang="en-US" sz="3200" dirty="0"/>
              <a:t>But Also </a:t>
            </a:r>
            <a:r>
              <a:rPr lang="en-US" altLang="en-US" sz="3200" b="1" dirty="0">
                <a:solidFill>
                  <a:schemeClr val="accent2">
                    <a:lumMod val="75000"/>
                  </a:schemeClr>
                </a:solidFill>
              </a:rPr>
              <a:t>Behaviors</a:t>
            </a:r>
          </a:p>
        </p:txBody>
      </p:sp>
      <p:grpSp>
        <p:nvGrpSpPr>
          <p:cNvPr id="6" name="Group 5"/>
          <p:cNvGrpSpPr/>
          <p:nvPr/>
        </p:nvGrpSpPr>
        <p:grpSpPr>
          <a:xfrm>
            <a:off x="2971800" y="3827462"/>
            <a:ext cx="3048000" cy="2286000"/>
            <a:chOff x="2971800" y="3827462"/>
            <a:chExt cx="3048000" cy="228600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71800" y="3827462"/>
              <a:ext cx="3048000" cy="2286000"/>
            </a:xfrm>
            <a:prstGeom prst="rect">
              <a:avLst/>
            </a:prstGeom>
          </p:spPr>
        </p:pic>
        <p:sp>
          <p:nvSpPr>
            <p:cNvPr id="4" name="Rectangle 3"/>
            <p:cNvSpPr/>
            <p:nvPr/>
          </p:nvSpPr>
          <p:spPr>
            <a:xfrm>
              <a:off x="3467100" y="5535612"/>
              <a:ext cx="2057400" cy="561975"/>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A client</a:t>
              </a:r>
            </a:p>
          </p:txBody>
        </p:sp>
      </p:grpSp>
    </p:spTree>
    <p:extLst>
      <p:ext uri="{BB962C8B-B14F-4D97-AF65-F5344CB8AC3E}">
        <p14:creationId xmlns:p14="http://schemas.microsoft.com/office/powerpoint/2010/main" val="15338471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9398"/>
                                        </p:tgtEl>
                                        <p:attrNameLst>
                                          <p:attrName>style.visibility</p:attrName>
                                        </p:attrNameLst>
                                      </p:cBhvr>
                                      <p:to>
                                        <p:strVal val="visible"/>
                                      </p:to>
                                    </p:set>
                                    <p:animEffect transition="in" filter="wipe(down)">
                                      <p:cBhvr>
                                        <p:cTn id="12" dur="500"/>
                                        <p:tgtEl>
                                          <p:spTgt spid="59398"/>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59397"/>
                                        </p:tgtEl>
                                        <p:attrNameLst>
                                          <p:attrName>style.visibility</p:attrName>
                                        </p:attrNameLst>
                                      </p:cBhvr>
                                      <p:to>
                                        <p:strVal val="visible"/>
                                      </p:to>
                                    </p:set>
                                    <p:animEffect transition="in" filter="wipe(down)">
                                      <p:cBhvr>
                                        <p:cTn id="15" dur="500"/>
                                        <p:tgtEl>
                                          <p:spTgt spid="59397"/>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59400"/>
                                        </p:tgtEl>
                                        <p:attrNameLst>
                                          <p:attrName>style.visibility</p:attrName>
                                        </p:attrNameLst>
                                      </p:cBhvr>
                                      <p:to>
                                        <p:strVal val="visible"/>
                                      </p:to>
                                    </p:set>
                                    <p:animEffect transition="in" filter="wipe(down)">
                                      <p:cBhvr>
                                        <p:cTn id="24" dur="500"/>
                                        <p:tgtEl>
                                          <p:spTgt spid="59400"/>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59399"/>
                                        </p:tgtEl>
                                        <p:attrNameLst>
                                          <p:attrName>style.visibility</p:attrName>
                                        </p:attrNameLst>
                                      </p:cBhvr>
                                      <p:to>
                                        <p:strVal val="visible"/>
                                      </p:to>
                                    </p:set>
                                    <p:animEffect transition="in" filter="wipe(down)">
                                      <p:cBhvr>
                                        <p:cTn id="27" dur="500"/>
                                        <p:tgtEl>
                                          <p:spTgt spid="59399"/>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7" grpId="0" animBg="1"/>
      <p:bldP spid="59399" grpId="0" animBg="1"/>
      <p:bldP spid="2" grpId="0"/>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p:txBody>
          <a:bodyPr/>
          <a:lstStyle/>
          <a:p>
            <a:r>
              <a:rPr lang="en-US" altLang="en-US" sz="3200" b="1" dirty="0" smtClean="0"/>
              <a:t>New Term</a:t>
            </a:r>
            <a:r>
              <a:rPr lang="en-US" altLang="en-US" sz="3200" dirty="0" smtClean="0"/>
              <a:t>: </a:t>
            </a:r>
            <a:r>
              <a:rPr lang="en-US" altLang="en-US" sz="3200" dirty="0" smtClean="0">
                <a:solidFill>
                  <a:srgbClr val="FF0000"/>
                </a:solidFill>
              </a:rPr>
              <a:t>Class Methods </a:t>
            </a:r>
            <a:r>
              <a:rPr lang="en-US" altLang="en-US" sz="3200" dirty="0" smtClean="0"/>
              <a:t>(“Behaviors”)</a:t>
            </a:r>
          </a:p>
        </p:txBody>
      </p:sp>
      <p:sp>
        <p:nvSpPr>
          <p:cNvPr id="763907" name="Rectangle 3"/>
          <p:cNvSpPr>
            <a:spLocks noGrp="1" noChangeArrowheads="1"/>
          </p:cNvSpPr>
          <p:nvPr>
            <p:ph type="body" idx="4294967295"/>
          </p:nvPr>
        </p:nvSpPr>
        <p:spPr/>
        <p:txBody>
          <a:bodyPr/>
          <a:lstStyle/>
          <a:p>
            <a:r>
              <a:rPr lang="en-US" altLang="en-US" sz="2400" b="1" dirty="0" smtClean="0">
                <a:solidFill>
                  <a:schemeClr val="accent2">
                    <a:lumMod val="75000"/>
                  </a:schemeClr>
                </a:solidFill>
              </a:rPr>
              <a:t>Functions</a:t>
            </a:r>
            <a:r>
              <a:rPr lang="en-US" altLang="en-US" sz="2400" dirty="0" smtClean="0"/>
              <a:t>: not tied to a composite type or object</a:t>
            </a:r>
          </a:p>
          <a:p>
            <a:pPr lvl="1"/>
            <a:r>
              <a:rPr lang="en-US" altLang="en-US" sz="2000" dirty="0" smtClean="0"/>
              <a:t>The call is ‘stand alone’, just name of function</a:t>
            </a:r>
          </a:p>
          <a:p>
            <a:pPr lvl="1"/>
            <a:r>
              <a:rPr lang="en-US" altLang="en-US" sz="2000" dirty="0" smtClean="0"/>
              <a:t>E.g., </a:t>
            </a:r>
          </a:p>
          <a:p>
            <a:pPr lvl="1"/>
            <a:r>
              <a:rPr lang="en-US" altLang="en-US" sz="1800" b="1" dirty="0" smtClean="0">
                <a:solidFill>
                  <a:schemeClr val="accent2">
                    <a:lumMod val="75000"/>
                  </a:schemeClr>
                </a:solidFill>
                <a:latin typeface="Consolas" panose="020B0609020204030204" pitchFamily="49" charset="0"/>
              </a:rPr>
              <a:t>print()</a:t>
            </a:r>
            <a:r>
              <a:rPr lang="en-US" altLang="en-US" sz="2000" dirty="0" smtClean="0">
                <a:solidFill>
                  <a:schemeClr val="accent2">
                    <a:lumMod val="75000"/>
                  </a:schemeClr>
                </a:solidFill>
              </a:rPr>
              <a:t>, </a:t>
            </a:r>
            <a:r>
              <a:rPr lang="en-US" altLang="en-US" sz="1800" b="1" dirty="0" smtClean="0">
                <a:solidFill>
                  <a:schemeClr val="accent2">
                    <a:lumMod val="75000"/>
                  </a:schemeClr>
                </a:solidFill>
                <a:latin typeface="Consolas" panose="020B0609020204030204" pitchFamily="49" charset="0"/>
              </a:rPr>
              <a:t>input()</a:t>
            </a:r>
          </a:p>
          <a:p>
            <a:r>
              <a:rPr lang="en-US" altLang="en-US" sz="2400" b="1" dirty="0" smtClean="0">
                <a:solidFill>
                  <a:srgbClr val="FF0000"/>
                </a:solidFill>
              </a:rPr>
              <a:t>Methods</a:t>
            </a:r>
            <a:r>
              <a:rPr lang="en-US" altLang="en-US" sz="2400" dirty="0" smtClean="0"/>
              <a:t>: must be called through an instance of a composite</a:t>
            </a:r>
            <a:r>
              <a:rPr lang="en-US" altLang="en-US" sz="2400" baseline="30000" dirty="0" smtClean="0"/>
              <a:t>1</a:t>
            </a:r>
            <a:r>
              <a:rPr lang="en-US" altLang="en-US" sz="2400" dirty="0" smtClean="0"/>
              <a:t>.</a:t>
            </a:r>
          </a:p>
          <a:p>
            <a:pPr lvl="1"/>
            <a:r>
              <a:rPr lang="en-US" altLang="en-US" sz="2000" dirty="0" smtClean="0"/>
              <a:t>E.g., </a:t>
            </a:r>
          </a:p>
          <a:p>
            <a:pPr lvl="1">
              <a:buFont typeface="Times New Roman" panose="02020603050405020304" pitchFamily="18" charset="0"/>
              <a:buNone/>
            </a:pPr>
            <a:r>
              <a:rPr lang="en-US" altLang="en-US" sz="1800" dirty="0" smtClean="0">
                <a:latin typeface="Consolas" panose="020B0609020204030204" pitchFamily="49" charset="0"/>
              </a:rPr>
              <a:t>aList = []</a:t>
            </a:r>
          </a:p>
          <a:p>
            <a:pPr lvl="1">
              <a:buFont typeface="Times New Roman" panose="02020603050405020304" pitchFamily="18" charset="0"/>
              <a:buNone/>
            </a:pPr>
            <a:r>
              <a:rPr lang="en-US" altLang="en-US" sz="1800" dirty="0" smtClean="0">
                <a:latin typeface="Consolas" panose="020B0609020204030204" pitchFamily="49" charset="0"/>
              </a:rPr>
              <a:t>aList.</a:t>
            </a:r>
            <a:r>
              <a:rPr lang="en-US" altLang="en-US" sz="1800" b="1" dirty="0" smtClean="0">
                <a:solidFill>
                  <a:srgbClr val="FF0000"/>
                </a:solidFill>
                <a:latin typeface="Consolas" panose="020B0609020204030204" pitchFamily="49" charset="0"/>
              </a:rPr>
              <a:t>append(</a:t>
            </a:r>
            <a:r>
              <a:rPr lang="en-US" altLang="en-US" sz="1800" dirty="0">
                <a:latin typeface="Consolas" panose="020B0609020204030204" pitchFamily="49" charset="0"/>
              </a:rPr>
              <a:t>0</a:t>
            </a:r>
            <a:r>
              <a:rPr lang="en-US" altLang="en-US" sz="1800" b="1" dirty="0" smtClean="0">
                <a:solidFill>
                  <a:srgbClr val="FF0000"/>
                </a:solidFill>
                <a:latin typeface="Consolas" panose="020B0609020204030204" pitchFamily="49" charset="0"/>
              </a:rPr>
              <a:t>)</a:t>
            </a:r>
            <a:r>
              <a:rPr lang="en-US" altLang="en-US" sz="1800" dirty="0" smtClean="0">
                <a:latin typeface="Consolas" panose="020B0609020204030204" pitchFamily="49" charset="0"/>
              </a:rPr>
              <a:t> </a:t>
            </a:r>
          </a:p>
          <a:p>
            <a:r>
              <a:rPr lang="en-US" altLang="en-US" sz="2400" dirty="0" smtClean="0"/>
              <a:t>Unlike these pre-created functions, the ones that you </a:t>
            </a:r>
            <a:r>
              <a:rPr lang="en-US" altLang="en-US" sz="2400" dirty="0" smtClean="0"/>
              <a:t>define with your </a:t>
            </a:r>
            <a:r>
              <a:rPr lang="en-US" altLang="en-US" sz="2400" dirty="0" smtClean="0"/>
              <a:t>classes can be customized to do anything that a regular function can.</a:t>
            </a:r>
          </a:p>
          <a:p>
            <a:r>
              <a:rPr lang="en-US" altLang="en-US" sz="2400" dirty="0" smtClean="0"/>
              <a:t>Functions that are associated with classes are referred to as </a:t>
            </a:r>
            <a:r>
              <a:rPr lang="en-US" altLang="en-US" sz="2400" i="1" dirty="0" smtClean="0"/>
              <a:t>methods</a:t>
            </a:r>
            <a:r>
              <a:rPr lang="en-US" altLang="en-US" sz="2400" dirty="0" smtClean="0"/>
              <a:t>.</a:t>
            </a:r>
          </a:p>
        </p:txBody>
      </p:sp>
      <p:grpSp>
        <p:nvGrpSpPr>
          <p:cNvPr id="10" name="Group 9"/>
          <p:cNvGrpSpPr>
            <a:grpSpLocks/>
          </p:cNvGrpSpPr>
          <p:nvPr/>
        </p:nvGrpSpPr>
        <p:grpSpPr bwMode="auto">
          <a:xfrm>
            <a:off x="1308970" y="3564175"/>
            <a:ext cx="3276600" cy="774851"/>
            <a:chOff x="3581400" y="3644749"/>
            <a:chExt cx="3276600" cy="774851"/>
          </a:xfrm>
        </p:grpSpPr>
        <p:sp>
          <p:nvSpPr>
            <p:cNvPr id="35850" name="TextBox 1"/>
            <p:cNvSpPr txBox="1">
              <a:spLocks noChangeArrowheads="1"/>
            </p:cNvSpPr>
            <p:nvPr/>
          </p:nvSpPr>
          <p:spPr bwMode="auto">
            <a:xfrm>
              <a:off x="5181600" y="3644749"/>
              <a:ext cx="1676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MS PGothic" pitchFamily="34" charset="-128"/>
                </a:defRPr>
              </a:lvl1pPr>
              <a:lvl2pPr marL="742950" indent="-285750">
                <a:defRPr>
                  <a:solidFill>
                    <a:schemeClr val="tx1"/>
                  </a:solidFill>
                  <a:latin typeface="Calibri" pitchFamily="34" charset="0"/>
                  <a:ea typeface="MS PGothic" pitchFamily="34" charset="-128"/>
                </a:defRPr>
              </a:lvl2pPr>
              <a:lvl3pPr marL="1143000" indent="-228600">
                <a:defRPr>
                  <a:solidFill>
                    <a:schemeClr val="tx1"/>
                  </a:solidFill>
                  <a:latin typeface="Calibri" pitchFamily="34" charset="0"/>
                  <a:ea typeface="MS PGothic" pitchFamily="34" charset="-128"/>
                </a:defRPr>
              </a:lvl3pPr>
              <a:lvl4pPr marL="1600200" indent="-228600">
                <a:defRPr>
                  <a:solidFill>
                    <a:schemeClr val="tx1"/>
                  </a:solidFill>
                  <a:latin typeface="Calibri" pitchFamily="34" charset="0"/>
                  <a:ea typeface="MS PGothic" pitchFamily="34" charset="-128"/>
                </a:defRPr>
              </a:lvl4pPr>
              <a:lvl5pPr marL="2057400" indent="-228600">
                <a:defRPr>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Calibri" pitchFamily="34" charset="0"/>
                  <a:ea typeface="MS PGothic" pitchFamily="34" charset="-128"/>
                </a:defRPr>
              </a:lvl9pPr>
            </a:lstStyle>
            <a:p>
              <a:pPr>
                <a:defRPr/>
              </a:pPr>
              <a:r>
                <a:rPr lang="en-US" altLang="en-US" b="1" dirty="0" smtClean="0">
                  <a:solidFill>
                    <a:srgbClr val="3366FF"/>
                  </a:solidFill>
                </a:rPr>
                <a:t>List reference</a:t>
              </a:r>
            </a:p>
          </p:txBody>
        </p:sp>
        <p:cxnSp>
          <p:nvCxnSpPr>
            <p:cNvPr id="4" name="Straight Arrow Connector 3"/>
            <p:cNvCxnSpPr>
              <a:stCxn id="35850" idx="1"/>
            </p:cNvCxnSpPr>
            <p:nvPr/>
          </p:nvCxnSpPr>
          <p:spPr>
            <a:xfrm flipH="1">
              <a:off x="3581400" y="3835249"/>
              <a:ext cx="1600200" cy="584351"/>
            </a:xfrm>
            <a:prstGeom prst="straightConnector1">
              <a:avLst/>
            </a:prstGeom>
            <a:ln w="25400">
              <a:solidFill>
                <a:srgbClr val="3366FF"/>
              </a:solidFill>
              <a:tailEnd type="arrow"/>
            </a:ln>
          </p:spPr>
          <p:style>
            <a:lnRef idx="1">
              <a:schemeClr val="accent1"/>
            </a:lnRef>
            <a:fillRef idx="0">
              <a:schemeClr val="accent1"/>
            </a:fillRef>
            <a:effectRef idx="0">
              <a:schemeClr val="accent1"/>
            </a:effectRef>
            <a:fontRef idx="minor">
              <a:schemeClr val="tx1"/>
            </a:fontRef>
          </p:style>
        </p:cxnSp>
      </p:grpSp>
      <p:grpSp>
        <p:nvGrpSpPr>
          <p:cNvPr id="11" name="Group 10"/>
          <p:cNvGrpSpPr>
            <a:grpSpLocks/>
          </p:cNvGrpSpPr>
          <p:nvPr/>
        </p:nvGrpSpPr>
        <p:grpSpPr bwMode="auto">
          <a:xfrm>
            <a:off x="2409460" y="3940817"/>
            <a:ext cx="3438890" cy="695324"/>
            <a:chOff x="2409460" y="3940817"/>
            <a:chExt cx="3438890" cy="695324"/>
          </a:xfrm>
        </p:grpSpPr>
        <p:sp>
          <p:nvSpPr>
            <p:cNvPr id="35848" name="TextBox 6"/>
            <p:cNvSpPr txBox="1">
              <a:spLocks noChangeArrowheads="1"/>
            </p:cNvSpPr>
            <p:nvPr/>
          </p:nvSpPr>
          <p:spPr bwMode="auto">
            <a:xfrm>
              <a:off x="3600450" y="3940817"/>
              <a:ext cx="2247900" cy="695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MS PGothic" pitchFamily="34" charset="-128"/>
                </a:defRPr>
              </a:lvl1pPr>
              <a:lvl2pPr marL="742950" indent="-285750">
                <a:defRPr>
                  <a:solidFill>
                    <a:schemeClr val="tx1"/>
                  </a:solidFill>
                  <a:latin typeface="Calibri" pitchFamily="34" charset="0"/>
                  <a:ea typeface="MS PGothic" pitchFamily="34" charset="-128"/>
                </a:defRPr>
              </a:lvl2pPr>
              <a:lvl3pPr marL="1143000" indent="-228600">
                <a:defRPr>
                  <a:solidFill>
                    <a:schemeClr val="tx1"/>
                  </a:solidFill>
                  <a:latin typeface="Calibri" pitchFamily="34" charset="0"/>
                  <a:ea typeface="MS PGothic" pitchFamily="34" charset="-128"/>
                </a:defRPr>
              </a:lvl3pPr>
              <a:lvl4pPr marL="1600200" indent="-228600">
                <a:defRPr>
                  <a:solidFill>
                    <a:schemeClr val="tx1"/>
                  </a:solidFill>
                  <a:latin typeface="Calibri" pitchFamily="34" charset="0"/>
                  <a:ea typeface="MS PGothic" pitchFamily="34" charset="-128"/>
                </a:defRPr>
              </a:lvl4pPr>
              <a:lvl5pPr marL="2057400" indent="-228600">
                <a:defRPr>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Calibri" pitchFamily="34" charset="0"/>
                  <a:ea typeface="MS PGothic" pitchFamily="34" charset="-128"/>
                </a:defRPr>
              </a:lvl9pPr>
            </a:lstStyle>
            <a:p>
              <a:pPr>
                <a:defRPr/>
              </a:pPr>
              <a:r>
                <a:rPr lang="en-US" altLang="en-US" b="1" dirty="0" smtClean="0">
                  <a:solidFill>
                    <a:srgbClr val="3366FF"/>
                  </a:solidFill>
                </a:rPr>
                <a:t>Method operating on the list</a:t>
              </a:r>
            </a:p>
          </p:txBody>
        </p:sp>
        <p:cxnSp>
          <p:nvCxnSpPr>
            <p:cNvPr id="8" name="Straight Arrow Connector 7"/>
            <p:cNvCxnSpPr/>
            <p:nvPr/>
          </p:nvCxnSpPr>
          <p:spPr>
            <a:xfrm flipH="1">
              <a:off x="2409460" y="4123379"/>
              <a:ext cx="1324340" cy="263435"/>
            </a:xfrm>
            <a:prstGeom prst="straightConnector1">
              <a:avLst/>
            </a:prstGeom>
            <a:ln w="25400">
              <a:solidFill>
                <a:srgbClr val="3366FF"/>
              </a:solidFill>
              <a:tailEnd type="arrow"/>
            </a:ln>
          </p:spPr>
          <p:style>
            <a:lnRef idx="1">
              <a:schemeClr val="accent1"/>
            </a:lnRef>
            <a:fillRef idx="0">
              <a:schemeClr val="accent1"/>
            </a:fillRef>
            <a:effectRef idx="0">
              <a:schemeClr val="accent1"/>
            </a:effectRef>
            <a:fontRef idx="minor">
              <a:schemeClr val="tx1"/>
            </a:fontRef>
          </p:style>
        </p:cxnSp>
      </p:grpSp>
      <p:sp>
        <p:nvSpPr>
          <p:cNvPr id="26630" name="TextBox 1"/>
          <p:cNvSpPr txBox="1">
            <a:spLocks noChangeArrowheads="1"/>
          </p:cNvSpPr>
          <p:nvPr/>
        </p:nvSpPr>
        <p:spPr bwMode="auto">
          <a:xfrm>
            <a:off x="914400" y="6629400"/>
            <a:ext cx="38862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endParaRPr lang="en-CA" altLang="en-US" dirty="0"/>
          </a:p>
        </p:txBody>
      </p:sp>
      <p:sp>
        <p:nvSpPr>
          <p:cNvPr id="3" name="TextBox 2"/>
          <p:cNvSpPr txBox="1">
            <a:spLocks noChangeArrowheads="1"/>
          </p:cNvSpPr>
          <p:nvPr/>
        </p:nvSpPr>
        <p:spPr bwMode="auto">
          <a:xfrm>
            <a:off x="23813" y="6477000"/>
            <a:ext cx="6477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CA" altLang="en-US" sz="1200" dirty="0"/>
              <a:t>1 Not all composites have methods e.g., arrays in ‘C’ are a composite but don’t have methods</a:t>
            </a:r>
          </a:p>
        </p:txBody>
      </p:sp>
    </p:spTree>
    <p:extLst>
      <p:ext uri="{BB962C8B-B14F-4D97-AF65-F5344CB8AC3E}">
        <p14:creationId xmlns:p14="http://schemas.microsoft.com/office/powerpoint/2010/main" val="16650957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6390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6390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6390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63907">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6390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6390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63907">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63907">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4" presetClass="entr" presetSubtype="10"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randombar(horizontal)">
                                      <p:cBhvr>
                                        <p:cTn id="29" dur="500"/>
                                        <p:tgtEl>
                                          <p:spTgt spid="1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4" presetClass="entr" presetSubtype="10" fill="hold"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randombar(horizontal)">
                                      <p:cBhvr>
                                        <p:cTn id="34" dur="500"/>
                                        <p:tgtEl>
                                          <p:spTgt spid="11"/>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63907">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6390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3907" grpId="0" build="p"/>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dirty="0" smtClean="0"/>
              <a:t>Defining </a:t>
            </a:r>
            <a:r>
              <a:rPr lang="en-US" altLang="en-US" dirty="0" smtClean="0">
                <a:solidFill>
                  <a:srgbClr val="3366FF"/>
                </a:solidFill>
              </a:rPr>
              <a:t>Class Methods</a:t>
            </a:r>
          </a:p>
        </p:txBody>
      </p:sp>
      <p:sp>
        <p:nvSpPr>
          <p:cNvPr id="27651" name="Content Placeholder 2"/>
          <p:cNvSpPr>
            <a:spLocks noGrp="1"/>
          </p:cNvSpPr>
          <p:nvPr>
            <p:ph idx="1"/>
          </p:nvPr>
        </p:nvSpPr>
        <p:spPr/>
        <p:txBody>
          <a:bodyPr/>
          <a:lstStyle/>
          <a:p>
            <a:pPr>
              <a:buFontTx/>
              <a:buNone/>
            </a:pPr>
            <a:r>
              <a:rPr lang="en-US" altLang="en-US" b="1" dirty="0" smtClean="0"/>
              <a:t>Format</a:t>
            </a:r>
            <a:r>
              <a:rPr lang="en-US" altLang="en-US" dirty="0" smtClean="0"/>
              <a:t>:</a:t>
            </a:r>
          </a:p>
          <a:p>
            <a:pPr lvl="1">
              <a:buFont typeface="Times New Roman" panose="02020603050405020304" pitchFamily="18" charset="0"/>
              <a:buNone/>
            </a:pPr>
            <a:r>
              <a:rPr lang="en-US" altLang="en-US" sz="1800" dirty="0" smtClean="0">
                <a:latin typeface="Consolas" panose="020B0609020204030204" pitchFamily="49" charset="0"/>
              </a:rPr>
              <a:t>class &lt;</a:t>
            </a:r>
            <a:r>
              <a:rPr lang="en-US" altLang="en-US" sz="1800" i="1" dirty="0" smtClean="0">
                <a:latin typeface="Consolas" panose="020B0609020204030204" pitchFamily="49" charset="0"/>
              </a:rPr>
              <a:t>classname</a:t>
            </a:r>
            <a:r>
              <a:rPr lang="en-US" altLang="en-US" sz="1800" dirty="0" smtClean="0">
                <a:latin typeface="Consolas" panose="020B0609020204030204" pitchFamily="49" charset="0"/>
              </a:rPr>
              <a:t>&gt;:</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smtClean="0">
                <a:solidFill>
                  <a:srgbClr val="3366FF"/>
                </a:solidFill>
                <a:latin typeface="Consolas" panose="020B0609020204030204" pitchFamily="49" charset="0"/>
              </a:rPr>
              <a:t>  def &lt;method name&gt; (self, &lt;</a:t>
            </a:r>
            <a:r>
              <a:rPr lang="en-US" altLang="en-US" sz="1800" i="1" dirty="0" smtClean="0">
                <a:solidFill>
                  <a:srgbClr val="3366FF"/>
                </a:solidFill>
                <a:latin typeface="Consolas" panose="020B0609020204030204" pitchFamily="49" charset="0"/>
              </a:rPr>
              <a:t>other parameters</a:t>
            </a:r>
            <a:r>
              <a:rPr lang="en-US" altLang="en-US" sz="1800" dirty="0" smtClean="0">
                <a:solidFill>
                  <a:srgbClr val="3366FF"/>
                </a:solidFill>
                <a:latin typeface="Consolas" panose="020B0609020204030204" pitchFamily="49" charset="0"/>
              </a:rPr>
              <a:t>&gt;):</a:t>
            </a: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&lt;</a:t>
            </a:r>
            <a:r>
              <a:rPr lang="en-US" altLang="en-US" sz="1800" i="1" dirty="0" smtClean="0">
                <a:solidFill>
                  <a:srgbClr val="3366FF"/>
                </a:solidFill>
                <a:latin typeface="Consolas" panose="020B0609020204030204" pitchFamily="49" charset="0"/>
              </a:rPr>
              <a:t>method body</a:t>
            </a:r>
            <a:r>
              <a:rPr lang="en-US" altLang="en-US" sz="1800" dirty="0" smtClean="0">
                <a:solidFill>
                  <a:srgbClr val="3366FF"/>
                </a:solidFill>
                <a:latin typeface="Consolas" panose="020B0609020204030204" pitchFamily="49" charset="0"/>
              </a:rPr>
              <a:t>&gt;</a:t>
            </a:r>
          </a:p>
          <a:p>
            <a:pPr>
              <a:buFontTx/>
              <a:buNone/>
            </a:pPr>
            <a:endParaRPr lang="en-US" altLang="en-US" dirty="0" smtClean="0">
              <a:latin typeface="Times New Roman" panose="02020603050405020304" pitchFamily="18" charset="0"/>
            </a:endParaRPr>
          </a:p>
          <a:p>
            <a:pPr>
              <a:buFontTx/>
              <a:buNone/>
            </a:pPr>
            <a:r>
              <a:rPr lang="en-US" altLang="en-US" b="1" dirty="0" smtClean="0"/>
              <a:t>Example</a:t>
            </a:r>
            <a:r>
              <a:rPr lang="en-US" altLang="en-US" dirty="0" smtClean="0"/>
              <a:t>:</a:t>
            </a:r>
          </a:p>
          <a:p>
            <a:pPr lvl="1">
              <a:buFont typeface="Times New Roman" panose="02020603050405020304" pitchFamily="18" charset="0"/>
              <a:buNone/>
            </a:pPr>
            <a:r>
              <a:rPr lang="en-US" altLang="en-US" sz="1800" dirty="0" smtClean="0">
                <a:latin typeface="Consolas" panose="020B0609020204030204" pitchFamily="49" charset="0"/>
              </a:rPr>
              <a:t>class Person:</a:t>
            </a:r>
          </a:p>
          <a:p>
            <a:pPr lvl="1">
              <a:buFont typeface="Times New Roman" panose="02020603050405020304" pitchFamily="18" charset="0"/>
              <a:buNone/>
            </a:pPr>
            <a:r>
              <a:rPr lang="en-US" sz="1800" dirty="0">
                <a:solidFill>
                  <a:srgbClr val="3366FF"/>
                </a:solidFill>
                <a:latin typeface="Consolas" panose="020B0609020204030204" pitchFamily="49" charset="0"/>
              </a:rPr>
              <a:t> </a:t>
            </a:r>
            <a:r>
              <a:rPr lang="en-US" sz="1800" dirty="0" smtClean="0">
                <a:solidFill>
                  <a:srgbClr val="3366FF"/>
                </a:solidFill>
                <a:latin typeface="Consolas" panose="020B0609020204030204" pitchFamily="49" charset="0"/>
              </a:rPr>
              <a:t>   def </a:t>
            </a:r>
            <a:r>
              <a:rPr lang="en-US" sz="1800" dirty="0">
                <a:solidFill>
                  <a:srgbClr val="3366FF"/>
                </a:solidFill>
                <a:latin typeface="Consolas" panose="020B0609020204030204" pitchFamily="49" charset="0"/>
              </a:rPr>
              <a:t>__init__(self):</a:t>
            </a:r>
            <a:endParaRPr lang="en-US" altLang="en-US" sz="1800" dirty="0" smtClean="0">
              <a:solidFill>
                <a:srgbClr val="3366FF"/>
              </a:solidFill>
              <a:latin typeface="Consolas" panose="020B0609020204030204" pitchFamily="49" charset="0"/>
            </a:endParaRP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self.name = "I have no name :("</a:t>
            </a: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def sayName (self):</a:t>
            </a: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print ("My name is...", self.name)</a:t>
            </a:r>
          </a:p>
          <a:p>
            <a:endParaRPr lang="en-US" altLang="en-US" dirty="0" smtClean="0"/>
          </a:p>
        </p:txBody>
      </p:sp>
      <p:grpSp>
        <p:nvGrpSpPr>
          <p:cNvPr id="2" name="Group 1"/>
          <p:cNvGrpSpPr/>
          <p:nvPr/>
        </p:nvGrpSpPr>
        <p:grpSpPr>
          <a:xfrm>
            <a:off x="3370382" y="2093913"/>
            <a:ext cx="5551368" cy="2473683"/>
            <a:chOff x="3370382" y="2093913"/>
            <a:chExt cx="5551368" cy="2473683"/>
          </a:xfrm>
        </p:grpSpPr>
        <p:grpSp>
          <p:nvGrpSpPr>
            <p:cNvPr id="4" name="Group 3"/>
            <p:cNvGrpSpPr>
              <a:grpSpLocks/>
            </p:cNvGrpSpPr>
            <p:nvPr/>
          </p:nvGrpSpPr>
          <p:grpSpPr bwMode="auto">
            <a:xfrm>
              <a:off x="3370382" y="2093913"/>
              <a:ext cx="5551368" cy="1732142"/>
              <a:chOff x="3122732" y="2601913"/>
              <a:chExt cx="5551368" cy="1732142"/>
            </a:xfrm>
          </p:grpSpPr>
          <p:sp>
            <p:nvSpPr>
              <p:cNvPr id="27657" name="Line 5"/>
              <p:cNvSpPr>
                <a:spLocks noChangeShapeType="1"/>
              </p:cNvSpPr>
              <p:nvPr/>
            </p:nvSpPr>
            <p:spPr bwMode="auto">
              <a:xfrm flipH="1" flipV="1">
                <a:off x="4238625" y="2601913"/>
                <a:ext cx="1447800" cy="9652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27658" name="Line 6"/>
              <p:cNvSpPr>
                <a:spLocks noChangeShapeType="1"/>
              </p:cNvSpPr>
              <p:nvPr/>
            </p:nvSpPr>
            <p:spPr bwMode="auto">
              <a:xfrm flipH="1">
                <a:off x="3122732" y="3579813"/>
                <a:ext cx="2576391" cy="754242"/>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27659" name="Text Box 8"/>
              <p:cNvSpPr txBox="1">
                <a:spLocks noChangeArrowheads="1"/>
              </p:cNvSpPr>
              <p:nvPr/>
            </p:nvSpPr>
            <p:spPr bwMode="auto">
              <a:xfrm>
                <a:off x="5686425" y="3121025"/>
                <a:ext cx="298767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pPr>
                <a:r>
                  <a:rPr lang="en-US" altLang="en-US" b="1" dirty="0">
                    <a:solidFill>
                      <a:srgbClr val="FF0000"/>
                    </a:solidFill>
                    <a:latin typeface="Arial" panose="020B0604020202020204" pitchFamily="34" charset="0"/>
                  </a:rPr>
                  <a:t>Unlike functions, every method of a class must have the ‘</a:t>
                </a:r>
                <a:r>
                  <a:rPr lang="en-US" altLang="ja-JP" b="1" dirty="0">
                    <a:solidFill>
                      <a:srgbClr val="FF0000"/>
                    </a:solidFill>
                    <a:latin typeface="Consolas" panose="020B0609020204030204" pitchFamily="49" charset="0"/>
                  </a:rPr>
                  <a:t>self</a:t>
                </a:r>
                <a:r>
                  <a:rPr lang="en-US" altLang="en-US" b="1" dirty="0">
                    <a:solidFill>
                      <a:srgbClr val="FF0000"/>
                    </a:solidFill>
                    <a:latin typeface="Arial" panose="020B0604020202020204" pitchFamily="34" charset="0"/>
                  </a:rPr>
                  <a:t>’</a:t>
                </a:r>
                <a:r>
                  <a:rPr lang="en-US" altLang="ja-JP" b="1" dirty="0">
                    <a:solidFill>
                      <a:srgbClr val="FF0000"/>
                    </a:solidFill>
                    <a:latin typeface="Arial" panose="020B0604020202020204" pitchFamily="34" charset="0"/>
                  </a:rPr>
                  <a:t> parameter (more on this later)</a:t>
                </a:r>
                <a:endParaRPr lang="en-US" altLang="en-US" b="1" dirty="0">
                  <a:solidFill>
                    <a:srgbClr val="FF0000"/>
                  </a:solidFill>
                  <a:latin typeface="Arial" panose="020B0604020202020204" pitchFamily="34" charset="0"/>
                </a:endParaRPr>
              </a:p>
            </p:txBody>
          </p:sp>
        </p:grpSp>
        <p:sp>
          <p:nvSpPr>
            <p:cNvPr id="12" name="Line 6"/>
            <p:cNvSpPr>
              <a:spLocks noChangeShapeType="1"/>
            </p:cNvSpPr>
            <p:nvPr/>
          </p:nvSpPr>
          <p:spPr bwMode="auto">
            <a:xfrm flipH="1">
              <a:off x="3370383" y="3071814"/>
              <a:ext cx="2563691" cy="1495782"/>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grpSp>
      <p:grpSp>
        <p:nvGrpSpPr>
          <p:cNvPr id="3" name="Group 2"/>
          <p:cNvGrpSpPr/>
          <p:nvPr/>
        </p:nvGrpSpPr>
        <p:grpSpPr>
          <a:xfrm>
            <a:off x="1752600" y="4010026"/>
            <a:ext cx="4280510" cy="2946222"/>
            <a:chOff x="1739290" y="4008796"/>
            <a:chExt cx="4280510" cy="2946222"/>
          </a:xfrm>
        </p:grpSpPr>
        <p:sp>
          <p:nvSpPr>
            <p:cNvPr id="27656" name="Text Box 11"/>
            <p:cNvSpPr txBox="1">
              <a:spLocks noChangeArrowheads="1"/>
            </p:cNvSpPr>
            <p:nvPr/>
          </p:nvSpPr>
          <p:spPr bwMode="auto">
            <a:xfrm>
              <a:off x="1765300" y="5754868"/>
              <a:ext cx="42545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pPr>
              <a:r>
                <a:rPr lang="en-US" altLang="en-US" b="1" dirty="0" smtClean="0">
                  <a:solidFill>
                    <a:srgbClr val="FF0000"/>
                  </a:solidFill>
                  <a:latin typeface="Arial" panose="020B0604020202020204" pitchFamily="34" charset="0"/>
                </a:rPr>
                <a:t>Reminder: When </a:t>
              </a:r>
              <a:r>
                <a:rPr lang="en-US" altLang="en-US" b="1" dirty="0">
                  <a:solidFill>
                    <a:srgbClr val="FF0000"/>
                  </a:solidFill>
                  <a:latin typeface="Arial" panose="020B0604020202020204" pitchFamily="34" charset="0"/>
                </a:rPr>
                <a:t>the attributes are accessed inside the methods of a class they MUST be preceded by the suffix “</a:t>
              </a:r>
              <a:r>
                <a:rPr lang="en-US" altLang="ja-JP" b="1" dirty="0">
                  <a:solidFill>
                    <a:srgbClr val="FF0000"/>
                  </a:solidFill>
                  <a:latin typeface="Consolas" panose="020B0609020204030204" pitchFamily="49" charset="0"/>
                </a:rPr>
                <a:t>.self</a:t>
              </a:r>
              <a:r>
                <a:rPr lang="en-US" altLang="en-US" b="1" dirty="0">
                  <a:solidFill>
                    <a:srgbClr val="FF0000"/>
                  </a:solidFill>
                  <a:latin typeface="Arial" panose="020B0604020202020204" pitchFamily="34" charset="0"/>
                </a:rPr>
                <a:t>”</a:t>
              </a:r>
            </a:p>
          </p:txBody>
        </p:sp>
        <p:sp>
          <p:nvSpPr>
            <p:cNvPr id="14" name="Oval 4"/>
            <p:cNvSpPr>
              <a:spLocks noChangeArrowheads="1"/>
            </p:cNvSpPr>
            <p:nvPr/>
          </p:nvSpPr>
          <p:spPr bwMode="auto">
            <a:xfrm>
              <a:off x="4572000" y="4724579"/>
              <a:ext cx="1447800" cy="558800"/>
            </a:xfrm>
            <a:prstGeom prst="ellipse">
              <a:avLst/>
            </a:prstGeom>
            <a:noFill/>
            <a:ln w="38100">
              <a:solidFill>
                <a:srgbClr val="FF0000"/>
              </a:solidFill>
              <a:prstDash val="lg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endParaRPr lang="en-US" altLang="en-US" sz="1400" dirty="0">
                <a:latin typeface="Arial" panose="020B0604020202020204" pitchFamily="34" charset="0"/>
              </a:endParaRPr>
            </a:p>
          </p:txBody>
        </p:sp>
        <p:sp>
          <p:nvSpPr>
            <p:cNvPr id="15" name="Line 10"/>
            <p:cNvSpPr>
              <a:spLocks noChangeShapeType="1"/>
            </p:cNvSpPr>
            <p:nvPr/>
          </p:nvSpPr>
          <p:spPr bwMode="auto">
            <a:xfrm flipV="1">
              <a:off x="4191000" y="5283379"/>
              <a:ext cx="1104900" cy="55465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16" name="Oval 4"/>
            <p:cNvSpPr>
              <a:spLocks noChangeArrowheads="1"/>
            </p:cNvSpPr>
            <p:nvPr/>
          </p:nvSpPr>
          <p:spPr bwMode="auto">
            <a:xfrm>
              <a:off x="1739290" y="4008796"/>
              <a:ext cx="1447800" cy="558800"/>
            </a:xfrm>
            <a:prstGeom prst="ellipse">
              <a:avLst/>
            </a:prstGeom>
            <a:noFill/>
            <a:ln w="38100">
              <a:solidFill>
                <a:srgbClr val="FF0000"/>
              </a:solidFill>
              <a:prstDash val="lg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endParaRPr lang="en-US" altLang="en-US" sz="1400" dirty="0">
                <a:latin typeface="Arial" panose="020B0604020202020204" pitchFamily="34" charset="0"/>
              </a:endParaRPr>
            </a:p>
          </p:txBody>
        </p:sp>
        <p:sp>
          <p:nvSpPr>
            <p:cNvPr id="17" name="Line 10"/>
            <p:cNvSpPr>
              <a:spLocks noChangeShapeType="1"/>
            </p:cNvSpPr>
            <p:nvPr/>
          </p:nvSpPr>
          <p:spPr bwMode="auto">
            <a:xfrm flipH="1" flipV="1">
              <a:off x="2354262" y="4567595"/>
              <a:ext cx="465137" cy="1223604"/>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grpSp>
    </p:spTree>
    <p:extLst>
      <p:ext uri="{BB962C8B-B14F-4D97-AF65-F5344CB8AC3E}">
        <p14:creationId xmlns:p14="http://schemas.microsoft.com/office/powerpoint/2010/main" val="181983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dirty="0" smtClean="0"/>
              <a:t>Defining </a:t>
            </a:r>
            <a:r>
              <a:rPr lang="en-US" altLang="en-US" dirty="0" smtClean="0">
                <a:solidFill>
                  <a:srgbClr val="3366FF"/>
                </a:solidFill>
              </a:rPr>
              <a:t>Class Methods</a:t>
            </a:r>
            <a:r>
              <a:rPr lang="en-US" altLang="en-US" dirty="0" smtClean="0"/>
              <a:t>: Full Example</a:t>
            </a:r>
          </a:p>
        </p:txBody>
      </p:sp>
      <p:sp>
        <p:nvSpPr>
          <p:cNvPr id="28675" name="Content Placeholder 2"/>
          <p:cNvSpPr>
            <a:spLocks noGrp="1"/>
          </p:cNvSpPr>
          <p:nvPr>
            <p:ph idx="1"/>
          </p:nvPr>
        </p:nvSpPr>
        <p:spPr/>
        <p:txBody>
          <a:bodyPr/>
          <a:lstStyle/>
          <a:p>
            <a:r>
              <a:rPr lang="en-US" altLang="en-US" b="1" dirty="0" smtClean="0"/>
              <a:t>Name of the online example</a:t>
            </a:r>
            <a:r>
              <a:rPr lang="en-US" altLang="en-US" dirty="0" smtClean="0"/>
              <a:t>: 2</a:t>
            </a:r>
            <a:r>
              <a:rPr lang="en-US" altLang="en-US" dirty="0" smtClean="0">
                <a:latin typeface="Consolas" panose="020B0609020204030204" pitchFamily="49" charset="0"/>
              </a:rPr>
              <a:t>personV1.py</a:t>
            </a:r>
            <a:endParaRPr lang="en-US" altLang="en-US" sz="2000" dirty="0" smtClean="0"/>
          </a:p>
          <a:p>
            <a:pPr lvl="1">
              <a:buFont typeface="Times New Roman" panose="02020603050405020304" pitchFamily="18" charset="0"/>
              <a:buNone/>
            </a:pPr>
            <a:r>
              <a:rPr lang="en-US" altLang="en-US" sz="1800" dirty="0" smtClean="0">
                <a:latin typeface="Consolas" panose="020B0609020204030204" pitchFamily="49" charset="0"/>
              </a:rPr>
              <a:t>class Person:</a:t>
            </a:r>
          </a:p>
          <a:p>
            <a:pPr lvl="1">
              <a:buFont typeface="Times New Roman" panose="02020603050405020304" pitchFamily="18" charset="0"/>
              <a:buNone/>
            </a:pPr>
            <a:r>
              <a:rPr lang="en-US" sz="1800" dirty="0">
                <a:solidFill>
                  <a:srgbClr val="3366FF"/>
                </a:solidFill>
                <a:latin typeface="Consolas" panose="020B0609020204030204" pitchFamily="49" charset="0"/>
              </a:rPr>
              <a:t> </a:t>
            </a:r>
            <a:r>
              <a:rPr lang="en-US" sz="1800" dirty="0" smtClean="0">
                <a:solidFill>
                  <a:srgbClr val="3366FF"/>
                </a:solidFill>
                <a:latin typeface="Consolas" panose="020B0609020204030204" pitchFamily="49" charset="0"/>
              </a:rPr>
              <a:t>  def </a:t>
            </a:r>
            <a:r>
              <a:rPr lang="en-US" sz="1800" dirty="0">
                <a:solidFill>
                  <a:srgbClr val="3366FF"/>
                </a:solidFill>
                <a:latin typeface="Consolas" panose="020B0609020204030204" pitchFamily="49" charset="0"/>
              </a:rPr>
              <a:t>__init__(self):</a:t>
            </a:r>
            <a:endParaRPr lang="en-US" altLang="en-US" sz="1800" dirty="0" smtClean="0">
              <a:solidFill>
                <a:srgbClr val="3366FF"/>
              </a:solidFill>
              <a:latin typeface="Consolas" panose="020B0609020204030204" pitchFamily="49" charset="0"/>
            </a:endParaRP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self.name = "I have no </a:t>
            </a:r>
            <a:r>
              <a:rPr lang="en-US" altLang="en-US" sz="1800" dirty="0">
                <a:solidFill>
                  <a:srgbClr val="3366FF"/>
                </a:solidFill>
                <a:latin typeface="Consolas" panose="020B0609020204030204" pitchFamily="49" charset="0"/>
              </a:rPr>
              <a:t>name :("</a:t>
            </a:r>
            <a:endParaRPr lang="en-US" altLang="en-US" sz="1800" dirty="0" smtClean="0">
              <a:solidFill>
                <a:srgbClr val="3366FF"/>
              </a:solidFill>
              <a:latin typeface="Consolas" panose="020B0609020204030204" pitchFamily="49" charset="0"/>
            </a:endParaRP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def sayName(self):</a:t>
            </a:r>
          </a:p>
          <a:p>
            <a:pPr lvl="1">
              <a:buFont typeface="Times New Roman" panose="02020603050405020304" pitchFamily="18" charset="0"/>
              <a:buNone/>
            </a:pPr>
            <a:r>
              <a:rPr lang="en-US" altLang="en-US" sz="1800" dirty="0" smtClean="0">
                <a:solidFill>
                  <a:srgbClr val="3366FF"/>
                </a:solidFill>
                <a:latin typeface="Consolas" panose="020B0609020204030204" pitchFamily="49" charset="0"/>
              </a:rPr>
              <a:t>      print("My name is...", self.name)</a:t>
            </a:r>
          </a:p>
          <a:p>
            <a:pPr lvl="1">
              <a:buFont typeface="Times New Roman" panose="02020603050405020304" pitchFamily="18" charset="0"/>
              <a:buNone/>
            </a:pPr>
            <a:endParaRPr lang="en-US" altLang="en-US" sz="1800" dirty="0" smtClean="0">
              <a:latin typeface="Consolas" panose="020B0609020204030204" pitchFamily="49" charset="0"/>
            </a:endParaRPr>
          </a:p>
          <a:p>
            <a:pPr lvl="1">
              <a:buFont typeface="Times New Roman" panose="02020603050405020304" pitchFamily="18" charset="0"/>
              <a:buNone/>
            </a:pPr>
            <a:r>
              <a:rPr lang="en-US" altLang="en-US" sz="1800" dirty="0" smtClean="0">
                <a:latin typeface="Consolas" panose="020B0609020204030204" pitchFamily="49" charset="0"/>
              </a:rPr>
              <a:t>def start(): </a:t>
            </a:r>
            <a:r>
              <a:rPr lang="en-US" altLang="en-US" sz="1800" b="1" dirty="0" smtClean="0">
                <a:latin typeface="Consolas" panose="020B0609020204030204" pitchFamily="49" charset="0"/>
              </a:rPr>
              <a:t>#Access outside class requires a </a:t>
            </a:r>
            <a:r>
              <a:rPr lang="en-US" altLang="en-US" sz="1800" b="1" dirty="0" smtClean="0">
                <a:solidFill>
                  <a:srgbClr val="FF0000"/>
                </a:solidFill>
                <a:latin typeface="Consolas" panose="020B0609020204030204" pitchFamily="49" charset="0"/>
              </a:rPr>
              <a:t>reference</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err="1" smtClean="0">
                <a:solidFill>
                  <a:srgbClr val="FF0000"/>
                </a:solidFill>
                <a:latin typeface="Consolas" panose="020B0609020204030204" pitchFamily="49" charset="0"/>
              </a:rPr>
              <a:t>aPerson</a:t>
            </a:r>
            <a:r>
              <a:rPr lang="en-US" altLang="en-US" sz="1800" dirty="0" smtClean="0">
                <a:latin typeface="Consolas" panose="020B0609020204030204" pitchFamily="49" charset="0"/>
              </a:rPr>
              <a:t> = Person()</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smtClean="0">
                <a:solidFill>
                  <a:srgbClr val="FF0000"/>
                </a:solidFill>
                <a:latin typeface="Consolas" panose="020B0609020204030204" pitchFamily="49" charset="0"/>
              </a:rPr>
              <a:t>aPerson</a:t>
            </a:r>
            <a:r>
              <a:rPr lang="en-US" altLang="en-US" sz="1800" dirty="0" smtClean="0">
                <a:latin typeface="Consolas" panose="020B0609020204030204" pitchFamily="49" charset="0"/>
              </a:rPr>
              <a:t>.sayName()</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smtClean="0">
                <a:solidFill>
                  <a:srgbClr val="FF0000"/>
                </a:solidFill>
                <a:latin typeface="Consolas" panose="020B0609020204030204" pitchFamily="49" charset="0"/>
              </a:rPr>
              <a:t>aPerson</a:t>
            </a:r>
            <a:r>
              <a:rPr lang="en-US" altLang="en-US" sz="1800" dirty="0" smtClean="0">
                <a:latin typeface="Consolas" panose="020B0609020204030204" pitchFamily="49" charset="0"/>
              </a:rPr>
              <a:t>.name = "Big Smiley :D"</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smtClean="0">
                <a:solidFill>
                  <a:srgbClr val="FF0000"/>
                </a:solidFill>
                <a:latin typeface="Consolas" panose="020B0609020204030204" pitchFamily="49" charset="0"/>
              </a:rPr>
              <a:t>aPerson</a:t>
            </a:r>
            <a:r>
              <a:rPr lang="en-US" altLang="en-US" sz="1800" dirty="0" smtClean="0">
                <a:latin typeface="Consolas" panose="020B0609020204030204" pitchFamily="49" charset="0"/>
              </a:rPr>
              <a:t>.sayName()</a:t>
            </a:r>
          </a:p>
          <a:p>
            <a:pPr lvl="1">
              <a:buFont typeface="Times New Roman" panose="02020603050405020304" pitchFamily="18" charset="0"/>
              <a:buNone/>
            </a:pPr>
            <a:endParaRPr lang="en-US" altLang="en-US" sz="1800" dirty="0" smtClean="0">
              <a:latin typeface="Consolas" panose="020B0609020204030204" pitchFamily="49" charset="0"/>
            </a:endParaRPr>
          </a:p>
          <a:p>
            <a:pPr lvl="1">
              <a:buFont typeface="Times New Roman" panose="02020603050405020304" pitchFamily="18" charset="0"/>
              <a:buNone/>
            </a:pPr>
            <a:r>
              <a:rPr lang="en-US" altLang="en-US" sz="1800" dirty="0" smtClean="0">
                <a:latin typeface="Consolas" panose="020B0609020204030204" pitchFamily="49" charset="0"/>
              </a:rPr>
              <a:t>start()</a:t>
            </a:r>
          </a:p>
          <a:p>
            <a:endParaRPr lang="en-US" altLang="en-US"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b="50000"/>
          <a:stretch>
            <a:fillRect/>
          </a:stretch>
        </p:blipFill>
        <p:spPr bwMode="auto">
          <a:xfrm>
            <a:off x="3516557" y="4191000"/>
            <a:ext cx="4860925" cy="26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t="50000"/>
          <a:stretch>
            <a:fillRect/>
          </a:stretch>
        </p:blipFill>
        <p:spPr bwMode="auto">
          <a:xfrm>
            <a:off x="3516556" y="5105400"/>
            <a:ext cx="4860925" cy="26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276326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randombar(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altLang="en-US" b="1" dirty="0">
                <a:solidFill>
                  <a:srgbClr val="FF0000"/>
                </a:solidFill>
                <a:ea typeface="MS PGothic" panose="020B0600070205080204" pitchFamily="34" charset="-128"/>
              </a:rPr>
              <a:t>Calling A Classes’ Method </a:t>
            </a:r>
            <a:r>
              <a:rPr lang="en-US" altLang="en-US" dirty="0">
                <a:ea typeface="MS PGothic" panose="020B0600070205080204" pitchFamily="34" charset="-128"/>
              </a:rPr>
              <a:t>Inside Another Method Of The Same Class</a:t>
            </a:r>
            <a:endParaRPr lang="en-US" dirty="0">
              <a:ea typeface="MS PGothic" panose="020B0600070205080204" pitchFamily="34" charset="-128"/>
            </a:endParaRPr>
          </a:p>
        </p:txBody>
      </p:sp>
      <p:sp>
        <p:nvSpPr>
          <p:cNvPr id="49155" name="Content Placeholder 2"/>
          <p:cNvSpPr>
            <a:spLocks noGrp="1"/>
          </p:cNvSpPr>
          <p:nvPr>
            <p:ph idx="1"/>
          </p:nvPr>
        </p:nvSpPr>
        <p:spPr/>
        <p:txBody>
          <a:bodyPr/>
          <a:lstStyle/>
          <a:p>
            <a:r>
              <a:rPr lang="en-US" altLang="en-US" dirty="0" smtClean="0"/>
              <a:t>Similar to how </a:t>
            </a:r>
            <a:r>
              <a:rPr lang="en-US" altLang="en-US" b="1" dirty="0" smtClean="0">
                <a:solidFill>
                  <a:schemeClr val="accent2">
                    <a:lumMod val="75000"/>
                  </a:schemeClr>
                </a:solidFill>
              </a:rPr>
              <a:t>attributes</a:t>
            </a:r>
            <a:r>
              <a:rPr lang="en-US" altLang="en-US" dirty="0" smtClean="0"/>
              <a:t> must be preceded by the keyword ‘</a:t>
            </a:r>
            <a:r>
              <a:rPr lang="en-US" altLang="ja-JP" dirty="0" smtClean="0">
                <a:latin typeface="Consolas" panose="020B0609020204030204" pitchFamily="49" charset="0"/>
              </a:rPr>
              <a:t>self</a:t>
            </a:r>
            <a:r>
              <a:rPr lang="en-US" altLang="en-US" dirty="0" smtClean="0"/>
              <a:t>’</a:t>
            </a:r>
            <a:r>
              <a:rPr lang="en-US" altLang="ja-JP" dirty="0" smtClean="0"/>
              <a:t> before they can be accessed so must the classes</a:t>
            </a:r>
            <a:r>
              <a:rPr lang="en-US" altLang="en-US" dirty="0" smtClean="0"/>
              <a:t>’</a:t>
            </a:r>
            <a:r>
              <a:rPr lang="en-US" altLang="ja-JP" dirty="0" smtClean="0"/>
              <a:t> methods:</a:t>
            </a:r>
          </a:p>
          <a:p>
            <a:r>
              <a:rPr lang="en-US" altLang="en-US" b="1" dirty="0" smtClean="0"/>
              <a:t>Example</a:t>
            </a:r>
            <a:r>
              <a:rPr lang="en-US" altLang="en-US" dirty="0" smtClean="0"/>
              <a:t>:</a:t>
            </a:r>
          </a:p>
          <a:p>
            <a:pPr lvl="1">
              <a:buFont typeface="Times New Roman" panose="02020603050405020304" pitchFamily="18" charset="0"/>
              <a:buNone/>
            </a:pPr>
            <a:r>
              <a:rPr lang="en-US" altLang="en-US" sz="1800" dirty="0" smtClean="0">
                <a:latin typeface="Consolas" panose="020B0609020204030204" pitchFamily="49" charset="0"/>
              </a:rPr>
              <a:t>class Bar:</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err="1" smtClean="0">
                <a:latin typeface="Consolas" panose="020B0609020204030204" pitchFamily="49" charset="0"/>
              </a:rPr>
              <a:t>def</a:t>
            </a:r>
            <a:r>
              <a:rPr lang="en-US" altLang="en-US" sz="1800" dirty="0" smtClean="0">
                <a:latin typeface="Consolas" panose="020B0609020204030204" pitchFamily="49" charset="0"/>
              </a:rPr>
              <a:t> __</a:t>
            </a:r>
            <a:r>
              <a:rPr lang="en-US" altLang="en-US" sz="1800" dirty="0" err="1" smtClean="0">
                <a:latin typeface="Consolas" panose="020B0609020204030204" pitchFamily="49" charset="0"/>
              </a:rPr>
              <a:t>init</a:t>
            </a:r>
            <a:r>
              <a:rPr lang="en-US" altLang="en-US" sz="1800" dirty="0" smtClean="0">
                <a:latin typeface="Consolas" panose="020B0609020204030204" pitchFamily="49" charset="0"/>
              </a:rPr>
              <a:t>__(self):</a:t>
            </a:r>
          </a:p>
          <a:p>
            <a:pPr lvl="1">
              <a:buFont typeface="Times New Roman" panose="02020603050405020304" pitchFamily="18" charset="0"/>
              <a:buNone/>
            </a:pPr>
            <a:r>
              <a:rPr lang="en-US" altLang="en-US" sz="1800" dirty="0">
                <a:latin typeface="Consolas" panose="020B0609020204030204" pitchFamily="49" charset="0"/>
              </a:rPr>
              <a:t> </a:t>
            </a:r>
            <a:r>
              <a:rPr lang="en-US" altLang="en-US" sz="1800" dirty="0" smtClean="0">
                <a:latin typeface="Consolas" panose="020B0609020204030204" pitchFamily="49" charset="0"/>
              </a:rPr>
              <a:t>        </a:t>
            </a:r>
            <a:r>
              <a:rPr lang="en-US" altLang="en-US" sz="1800" dirty="0" err="1" smtClean="0">
                <a:latin typeface="Consolas" panose="020B0609020204030204" pitchFamily="49" charset="0"/>
              </a:rPr>
              <a:t>self.x</a:t>
            </a:r>
            <a:r>
              <a:rPr lang="en-US" altLang="en-US" sz="1800" dirty="0" smtClean="0">
                <a:latin typeface="Consolas" panose="020B0609020204030204" pitchFamily="49" charset="0"/>
              </a:rPr>
              <a:t> = 0</a:t>
            </a:r>
          </a:p>
          <a:p>
            <a:pPr lvl="1">
              <a:buFont typeface="Times New Roman" panose="02020603050405020304" pitchFamily="18" charset="0"/>
              <a:buNone/>
            </a:pPr>
            <a:endParaRPr lang="en-US" altLang="en-US" sz="1800" dirty="0">
              <a:latin typeface="Consolas" panose="020B0609020204030204" pitchFamily="49" charset="0"/>
            </a:endParaRP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err="1" smtClean="0">
                <a:latin typeface="Consolas" panose="020B0609020204030204" pitchFamily="49" charset="0"/>
              </a:rPr>
              <a:t>def</a:t>
            </a:r>
            <a:r>
              <a:rPr lang="en-US" altLang="en-US" sz="1800" dirty="0" smtClean="0">
                <a:latin typeface="Consolas" panose="020B0609020204030204" pitchFamily="49" charset="0"/>
              </a:rPr>
              <a:t> </a:t>
            </a:r>
            <a:r>
              <a:rPr lang="en-US" altLang="en-US" sz="1800" dirty="0" smtClean="0">
                <a:latin typeface="Consolas" panose="020B0609020204030204" pitchFamily="49" charset="0"/>
              </a:rPr>
              <a:t>fun1(self):</a:t>
            </a:r>
          </a:p>
          <a:p>
            <a:pPr lvl="1">
              <a:buFont typeface="Times New Roman" panose="02020603050405020304" pitchFamily="18" charset="0"/>
              <a:buNone/>
            </a:pPr>
            <a:r>
              <a:rPr lang="en-US" altLang="en-US" sz="1800" dirty="0" smtClean="0">
                <a:latin typeface="Consolas" panose="020B0609020204030204" pitchFamily="49" charset="0"/>
              </a:rPr>
              <a:t>         print(</a:t>
            </a:r>
            <a:r>
              <a:rPr lang="en-US" altLang="en-US" sz="1800" b="1" dirty="0" err="1" smtClean="0">
                <a:solidFill>
                  <a:schemeClr val="accent2">
                    <a:lumMod val="75000"/>
                  </a:schemeClr>
                </a:solidFill>
                <a:latin typeface="Consolas" panose="020B0609020204030204" pitchFamily="49" charset="0"/>
              </a:rPr>
              <a:t>self.x</a:t>
            </a:r>
            <a:r>
              <a:rPr lang="en-US" altLang="en-US" sz="1800" dirty="0" smtClean="0">
                <a:latin typeface="Consolas" panose="020B0609020204030204" pitchFamily="49" charset="0"/>
              </a:rPr>
              <a:t>)  </a:t>
            </a:r>
            <a:r>
              <a:rPr lang="en-US" altLang="en-US" sz="1800" b="1" dirty="0" smtClean="0">
                <a:solidFill>
                  <a:srgbClr val="00B0F0"/>
                </a:solidFill>
                <a:latin typeface="Consolas" panose="020B0609020204030204" pitchFamily="49" charset="0"/>
              </a:rPr>
              <a:t>#Accessing </a:t>
            </a:r>
            <a:r>
              <a:rPr lang="en-US" altLang="en-US" sz="1800" b="1" dirty="0" smtClean="0">
                <a:solidFill>
                  <a:srgbClr val="00B0F0"/>
                </a:solidFill>
                <a:latin typeface="Consolas" panose="020B0609020204030204" pitchFamily="49" charset="0"/>
              </a:rPr>
              <a:t>attribute ‘x’</a:t>
            </a:r>
          </a:p>
          <a:p>
            <a:pPr lvl="1">
              <a:buFont typeface="Times New Roman" panose="02020603050405020304" pitchFamily="18" charset="0"/>
              <a:buNone/>
            </a:pPr>
            <a:endParaRPr lang="en-US" altLang="en-US" sz="1800" dirty="0" smtClean="0">
              <a:latin typeface="Consolas" panose="020B0609020204030204" pitchFamily="49" charset="0"/>
            </a:endParaRP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err="1" smtClean="0">
                <a:latin typeface="Consolas" panose="020B0609020204030204" pitchFamily="49" charset="0"/>
              </a:rPr>
              <a:t>def</a:t>
            </a:r>
            <a:r>
              <a:rPr lang="en-US" altLang="en-US" sz="1800" dirty="0" smtClean="0">
                <a:latin typeface="Consolas" panose="020B0609020204030204" pitchFamily="49" charset="0"/>
              </a:rPr>
              <a:t> fun2(self):</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b="1" dirty="0" smtClean="0">
                <a:solidFill>
                  <a:srgbClr val="FF0000"/>
                </a:solidFill>
                <a:latin typeface="Consolas" panose="020B0609020204030204" pitchFamily="49" charset="0"/>
              </a:rPr>
              <a:t>self.fun1()</a:t>
            </a:r>
            <a:r>
              <a:rPr lang="en-US" altLang="en-US" sz="1800" dirty="0" smtClean="0">
                <a:latin typeface="Consolas" panose="020B0609020204030204" pitchFamily="49" charset="0"/>
              </a:rPr>
              <a:t>     </a:t>
            </a:r>
            <a:r>
              <a:rPr lang="en-US" altLang="en-US" sz="1800" b="1" dirty="0" smtClean="0">
                <a:solidFill>
                  <a:srgbClr val="00B0F0"/>
                </a:solidFill>
                <a:latin typeface="Consolas" panose="020B0609020204030204" pitchFamily="49" charset="0"/>
              </a:rPr>
              <a:t>#Calling </a:t>
            </a:r>
            <a:r>
              <a:rPr lang="en-US" altLang="en-US" sz="1800" b="1" dirty="0" smtClean="0">
                <a:solidFill>
                  <a:srgbClr val="00B0F0"/>
                </a:solidFill>
                <a:latin typeface="Consolas" panose="020B0609020204030204" pitchFamily="49" charset="0"/>
              </a:rPr>
              <a:t>method ‘fun1’</a:t>
            </a:r>
          </a:p>
          <a:p>
            <a:endParaRPr lang="en-US" altLang="en-US" dirty="0" smtClean="0"/>
          </a:p>
        </p:txBody>
      </p:sp>
    </p:spTree>
    <p:extLst>
      <p:ext uri="{BB962C8B-B14F-4D97-AF65-F5344CB8AC3E}">
        <p14:creationId xmlns:p14="http://schemas.microsoft.com/office/powerpoint/2010/main" val="37027109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Composites</a:t>
            </a:r>
            <a:endParaRPr lang="en-US" dirty="0"/>
          </a:p>
        </p:txBody>
      </p:sp>
      <p:sp>
        <p:nvSpPr>
          <p:cNvPr id="3" name="Content Placeholder 2"/>
          <p:cNvSpPr>
            <a:spLocks noGrp="1"/>
          </p:cNvSpPr>
          <p:nvPr>
            <p:ph idx="1"/>
          </p:nvPr>
        </p:nvSpPr>
        <p:spPr/>
        <p:txBody>
          <a:bodyPr/>
          <a:lstStyle/>
          <a:p>
            <a:r>
              <a:rPr lang="en-US" dirty="0" smtClean="0"/>
              <a:t>What you have seen</a:t>
            </a:r>
          </a:p>
          <a:p>
            <a:pPr lvl="1"/>
            <a:r>
              <a:rPr lang="en-US" dirty="0" smtClean="0"/>
              <a:t>Lists</a:t>
            </a:r>
          </a:p>
          <a:p>
            <a:pPr lvl="1"/>
            <a:r>
              <a:rPr lang="en-US" dirty="0" smtClean="0"/>
              <a:t>Strings</a:t>
            </a:r>
          </a:p>
          <a:p>
            <a:pPr lvl="1"/>
            <a:r>
              <a:rPr lang="en-US" dirty="0" smtClean="0"/>
              <a:t>Tuples</a:t>
            </a:r>
          </a:p>
          <a:p>
            <a:endParaRPr lang="en-US" dirty="0"/>
          </a:p>
          <a:p>
            <a:r>
              <a:rPr lang="en-US" dirty="0" smtClean="0"/>
              <a:t>What if we need to store information about an entity with multiple attributes and those attributes need to be labeled?</a:t>
            </a:r>
          </a:p>
          <a:p>
            <a:pPr lvl="1"/>
            <a:r>
              <a:rPr lang="en-US" dirty="0" smtClean="0"/>
              <a:t>Example: Client attributes = name, address, phone, email</a:t>
            </a:r>
          </a:p>
          <a:p>
            <a:pPr lvl="1"/>
            <a:endParaRPr lang="en-US" dirty="0"/>
          </a:p>
        </p:txBody>
      </p:sp>
    </p:spTree>
    <p:extLst>
      <p:ext uri="{BB962C8B-B14F-4D97-AF65-F5344CB8AC3E}">
        <p14:creationId xmlns:p14="http://schemas.microsoft.com/office/powerpoint/2010/main" val="3734188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Subdividing A Program Into Parts</a:t>
            </a:r>
            <a:endParaRPr lang="en-CA" dirty="0"/>
          </a:p>
        </p:txBody>
      </p:sp>
      <p:sp>
        <p:nvSpPr>
          <p:cNvPr id="3" name="Content Placeholder 2"/>
          <p:cNvSpPr>
            <a:spLocks noGrp="1"/>
          </p:cNvSpPr>
          <p:nvPr>
            <p:ph idx="1"/>
          </p:nvPr>
        </p:nvSpPr>
        <p:spPr/>
        <p:txBody>
          <a:bodyPr/>
          <a:lstStyle/>
          <a:p>
            <a:r>
              <a:rPr lang="en-US" dirty="0" smtClean="0"/>
              <a:t>In addition to splitting a program by functions a large program may be split into different files.</a:t>
            </a:r>
          </a:p>
          <a:p>
            <a:r>
              <a:rPr lang="en-US" b="1" dirty="0" smtClean="0">
                <a:solidFill>
                  <a:srgbClr val="FF0000"/>
                </a:solidFill>
              </a:rPr>
              <a:t>New definition:</a:t>
            </a:r>
            <a:r>
              <a:rPr lang="en-US" dirty="0" smtClean="0"/>
              <a:t> </a:t>
            </a:r>
            <a:r>
              <a:rPr lang="en-US" b="1" dirty="0" smtClean="0"/>
              <a:t>Module</a:t>
            </a:r>
            <a:r>
              <a:rPr lang="en-US" dirty="0" smtClean="0"/>
              <a:t> = a file that contains a part of a program.</a:t>
            </a:r>
          </a:p>
          <a:p>
            <a:endParaRPr lang="en-US" dirty="0"/>
          </a:p>
          <a:p>
            <a:endParaRPr lang="en-US" dirty="0" smtClean="0"/>
          </a:p>
          <a:p>
            <a:endParaRPr lang="en-US" dirty="0"/>
          </a:p>
          <a:p>
            <a:endParaRPr lang="en-US" dirty="0" smtClean="0"/>
          </a:p>
          <a:p>
            <a:endParaRPr lang="en-US" dirty="0"/>
          </a:p>
          <a:p>
            <a:r>
              <a:rPr lang="en-US" dirty="0" smtClean="0"/>
              <a:t>Because the code resides in another file the name of the module must be imported</a:t>
            </a:r>
            <a:r>
              <a:rPr lang="en-CA" dirty="0" smtClean="0"/>
              <a:t>:</a:t>
            </a:r>
          </a:p>
          <a:p>
            <a:pPr marL="342900" lvl="1" indent="0">
              <a:buNone/>
            </a:pPr>
            <a:r>
              <a:rPr lang="en-US" sz="1800" dirty="0">
                <a:latin typeface="Consolas" panose="020B0609020204030204" pitchFamily="49" charset="0"/>
              </a:rPr>
              <a:t>i</a:t>
            </a:r>
            <a:r>
              <a:rPr lang="en-US" sz="1800" dirty="0" smtClean="0">
                <a:latin typeface="Consolas" panose="020B0609020204030204" pitchFamily="49" charset="0"/>
              </a:rPr>
              <a:t>mport random</a:t>
            </a:r>
          </a:p>
          <a:p>
            <a:pPr marL="342900" lvl="1" indent="0">
              <a:buNone/>
            </a:pPr>
            <a:r>
              <a:rPr lang="en-US" sz="1800" dirty="0">
                <a:latin typeface="Consolas" panose="020B0609020204030204" pitchFamily="49" charset="0"/>
              </a:rPr>
              <a:t>p</a:t>
            </a:r>
            <a:r>
              <a:rPr lang="en-US" sz="1800" dirty="0" smtClean="0">
                <a:latin typeface="Consolas" panose="020B0609020204030204" pitchFamily="49" charset="0"/>
              </a:rPr>
              <a:t>rint(</a:t>
            </a:r>
            <a:r>
              <a:rPr lang="en-US" sz="1800" dirty="0" err="1" smtClean="0">
                <a:latin typeface="Consolas" panose="020B0609020204030204" pitchFamily="49" charset="0"/>
              </a:rPr>
              <a:t>random.randrange</a:t>
            </a:r>
            <a:r>
              <a:rPr lang="en-US" sz="1800" dirty="0" smtClean="0">
                <a:latin typeface="Consolas" panose="020B0609020204030204" pitchFamily="49" charset="0"/>
              </a:rPr>
              <a:t>(0,6))</a:t>
            </a:r>
          </a:p>
        </p:txBody>
      </p:sp>
      <p:grpSp>
        <p:nvGrpSpPr>
          <p:cNvPr id="6" name="Group 5"/>
          <p:cNvGrpSpPr/>
          <p:nvPr/>
        </p:nvGrpSpPr>
        <p:grpSpPr>
          <a:xfrm>
            <a:off x="762000" y="2852737"/>
            <a:ext cx="5038725" cy="1990725"/>
            <a:chOff x="762000" y="2781300"/>
            <a:chExt cx="5038725" cy="1990725"/>
          </a:xfrm>
        </p:grpSpPr>
        <p:pic>
          <p:nvPicPr>
            <p:cNvPr id="4" name="Picture 3"/>
            <p:cNvPicPr>
              <a:picLocks noChangeAspect="1"/>
            </p:cNvPicPr>
            <p:nvPr/>
          </p:nvPicPr>
          <p:blipFill>
            <a:blip r:embed="rId2"/>
            <a:stretch>
              <a:fillRect/>
            </a:stretch>
          </p:blipFill>
          <p:spPr>
            <a:xfrm>
              <a:off x="762000" y="3124200"/>
              <a:ext cx="5038725" cy="1647825"/>
            </a:xfrm>
            <a:prstGeom prst="rect">
              <a:avLst/>
            </a:prstGeom>
            <a:ln>
              <a:solidFill>
                <a:schemeClr val="tx1"/>
              </a:solidFill>
            </a:ln>
          </p:spPr>
        </p:pic>
        <p:sp>
          <p:nvSpPr>
            <p:cNvPr id="5" name="TextBox 4"/>
            <p:cNvSpPr txBox="1"/>
            <p:nvPr/>
          </p:nvSpPr>
          <p:spPr>
            <a:xfrm>
              <a:off x="762000" y="2781300"/>
              <a:ext cx="4114800" cy="457200"/>
            </a:xfrm>
            <a:prstGeom prst="rect">
              <a:avLst/>
            </a:prstGeom>
            <a:noFill/>
          </p:spPr>
          <p:txBody>
            <a:bodyPr wrap="square" lIns="0" rtlCol="0">
              <a:noAutofit/>
            </a:bodyPr>
            <a:lstStyle/>
            <a:p>
              <a:r>
                <a:rPr lang="en-US" b="1" dirty="0" smtClean="0"/>
                <a:t>Module name = file name (random.py)</a:t>
              </a:r>
              <a:endParaRPr lang="en-CA" b="1" dirty="0" err="1" smtClean="0"/>
            </a:p>
          </p:txBody>
        </p:sp>
      </p:grpSp>
    </p:spTree>
    <p:extLst>
      <p:ext uri="{BB962C8B-B14F-4D97-AF65-F5344CB8AC3E}">
        <p14:creationId xmlns:p14="http://schemas.microsoft.com/office/powerpoint/2010/main" val="25187802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idx="4294967295"/>
          </p:nvPr>
        </p:nvSpPr>
        <p:spPr/>
        <p:txBody>
          <a:bodyPr/>
          <a:lstStyle/>
          <a:p>
            <a:r>
              <a:rPr lang="en-US" altLang="en-US" sz="3200" smtClean="0"/>
              <a:t>Modules: Dividing Up A Large Program</a:t>
            </a:r>
          </a:p>
        </p:txBody>
      </p:sp>
      <p:sp>
        <p:nvSpPr>
          <p:cNvPr id="777219" name="Rectangle 3"/>
          <p:cNvSpPr>
            <a:spLocks noGrp="1" noChangeArrowheads="1"/>
          </p:cNvSpPr>
          <p:nvPr>
            <p:ph type="body" idx="4294967295"/>
          </p:nvPr>
        </p:nvSpPr>
        <p:spPr/>
        <p:txBody>
          <a:bodyPr/>
          <a:lstStyle/>
          <a:p>
            <a:pPr marL="0" indent="0" eaLnBrk="1" hangingPunct="1">
              <a:spcBef>
                <a:spcPts val="300"/>
              </a:spcBef>
              <a:buNone/>
            </a:pPr>
            <a:r>
              <a:rPr lang="en-US" altLang="en-US" sz="2400" b="1" dirty="0" smtClean="0">
                <a:latin typeface="Consolas" panose="020B0609020204030204" pitchFamily="49" charset="0"/>
              </a:rPr>
              <a:t>Import </a:t>
            </a:r>
            <a:r>
              <a:rPr lang="en-US" altLang="en-US" sz="2400" b="1" dirty="0">
                <a:latin typeface="Consolas" panose="020B0609020204030204" pitchFamily="49" charset="0"/>
              </a:rPr>
              <a:t>syntax:</a:t>
            </a:r>
          </a:p>
          <a:p>
            <a:pPr eaLnBrk="1" hangingPunct="1">
              <a:spcBef>
                <a:spcPts val="300"/>
              </a:spcBef>
            </a:pPr>
            <a:r>
              <a:rPr lang="en-US" altLang="en-US" sz="2400" b="1" dirty="0">
                <a:solidFill>
                  <a:srgbClr val="00B0F0"/>
                </a:solidFill>
                <a:latin typeface="Consolas" panose="020B0609020204030204" pitchFamily="49" charset="0"/>
              </a:rPr>
              <a:t># Import some </a:t>
            </a:r>
            <a:r>
              <a:rPr lang="en-US" altLang="en-US" sz="2400" b="1" dirty="0" smtClean="0">
                <a:solidFill>
                  <a:srgbClr val="00B0F0"/>
                </a:solidFill>
                <a:latin typeface="Consolas" panose="020B0609020204030204" pitchFamily="49" charset="0"/>
              </a:rPr>
              <a:t>functions</a:t>
            </a:r>
            <a:endParaRPr lang="en-US" altLang="en-US" sz="2400" dirty="0" smtClean="0">
              <a:latin typeface="Consolas" panose="020B0609020204030204" pitchFamily="49" charset="0"/>
            </a:endParaRPr>
          </a:p>
          <a:p>
            <a:pPr eaLnBrk="1" hangingPunct="1">
              <a:spcBef>
                <a:spcPts val="300"/>
              </a:spcBef>
            </a:pPr>
            <a:r>
              <a:rPr lang="en-US" altLang="en-US" sz="2400" dirty="0" smtClean="0">
                <a:latin typeface="Consolas" panose="020B0609020204030204" pitchFamily="49" charset="0"/>
              </a:rPr>
              <a:t>From </a:t>
            </a:r>
            <a:r>
              <a:rPr lang="en-US" altLang="en-US" sz="2400" dirty="0">
                <a:latin typeface="Consolas" panose="020B0609020204030204" pitchFamily="49" charset="0"/>
              </a:rPr>
              <a:t>&lt;</a:t>
            </a:r>
            <a:r>
              <a:rPr lang="en-US" altLang="en-US" sz="2400" dirty="0" smtClean="0">
                <a:latin typeface="Consolas" panose="020B0609020204030204" pitchFamily="49" charset="0"/>
              </a:rPr>
              <a:t>file/mod </a:t>
            </a:r>
            <a:r>
              <a:rPr lang="en-US" altLang="en-US" sz="2400" dirty="0">
                <a:latin typeface="Consolas" panose="020B0609020204030204" pitchFamily="49" charset="0"/>
              </a:rPr>
              <a:t>name&gt; import &lt;fun1&gt;, &lt;fun2&gt;... </a:t>
            </a:r>
            <a:endParaRPr lang="en-US" altLang="en-US" sz="2400" dirty="0" smtClean="0">
              <a:latin typeface="Consolas" panose="020B0609020204030204" pitchFamily="49" charset="0"/>
            </a:endParaRPr>
          </a:p>
          <a:p>
            <a:pPr eaLnBrk="1" hangingPunct="1">
              <a:spcBef>
                <a:spcPts val="300"/>
              </a:spcBef>
            </a:pPr>
            <a:endParaRPr lang="en-US" altLang="en-US" sz="2400" dirty="0">
              <a:latin typeface="Consolas" panose="020B0609020204030204" pitchFamily="49" charset="0"/>
            </a:endParaRPr>
          </a:p>
          <a:p>
            <a:pPr eaLnBrk="1" hangingPunct="1">
              <a:spcBef>
                <a:spcPts val="300"/>
              </a:spcBef>
            </a:pPr>
            <a:r>
              <a:rPr lang="en-US" altLang="en-US" sz="2400" b="1" dirty="0" smtClean="0">
                <a:solidFill>
                  <a:srgbClr val="00B0F0"/>
                </a:solidFill>
                <a:latin typeface="Consolas" panose="020B0609020204030204" pitchFamily="49" charset="0"/>
              </a:rPr>
              <a:t># </a:t>
            </a:r>
            <a:r>
              <a:rPr lang="en-US" altLang="en-US" sz="2400" b="1" dirty="0">
                <a:solidFill>
                  <a:srgbClr val="00B0F0"/>
                </a:solidFill>
                <a:latin typeface="Consolas" panose="020B0609020204030204" pitchFamily="49" charset="0"/>
              </a:rPr>
              <a:t>Import all </a:t>
            </a:r>
            <a:r>
              <a:rPr lang="en-US" altLang="en-US" sz="2400" b="1" dirty="0" smtClean="0">
                <a:solidFill>
                  <a:srgbClr val="00B0F0"/>
                </a:solidFill>
                <a:latin typeface="Consolas" panose="020B0609020204030204" pitchFamily="49" charset="0"/>
              </a:rPr>
              <a:t>functions</a:t>
            </a:r>
            <a:endParaRPr lang="en-US" altLang="en-US" sz="2400" dirty="0" smtClean="0">
              <a:latin typeface="Consolas" panose="020B0609020204030204" pitchFamily="49" charset="0"/>
            </a:endParaRPr>
          </a:p>
          <a:p>
            <a:pPr eaLnBrk="1" hangingPunct="1">
              <a:spcBef>
                <a:spcPts val="300"/>
              </a:spcBef>
            </a:pPr>
            <a:r>
              <a:rPr lang="en-US" altLang="en-US" sz="2400" dirty="0" smtClean="0">
                <a:latin typeface="Consolas" panose="020B0609020204030204" pitchFamily="49" charset="0"/>
              </a:rPr>
              <a:t>From </a:t>
            </a:r>
            <a:r>
              <a:rPr lang="en-US" altLang="en-US" sz="2400" dirty="0">
                <a:latin typeface="Consolas" panose="020B0609020204030204" pitchFamily="49" charset="0"/>
              </a:rPr>
              <a:t>&lt;</a:t>
            </a:r>
            <a:r>
              <a:rPr lang="en-US" altLang="en-US" sz="2400" dirty="0" smtClean="0">
                <a:latin typeface="Consolas" panose="020B0609020204030204" pitchFamily="49" charset="0"/>
              </a:rPr>
              <a:t>file/mod </a:t>
            </a:r>
            <a:r>
              <a:rPr lang="en-US" altLang="en-US" sz="2400" dirty="0">
                <a:latin typeface="Consolas" panose="020B0609020204030204" pitchFamily="49" charset="0"/>
              </a:rPr>
              <a:t>name&gt; import * </a:t>
            </a:r>
            <a:endParaRPr lang="en-US" altLang="en-US" sz="2400" dirty="0" smtClean="0">
              <a:latin typeface="Consolas" panose="020B0609020204030204" pitchFamily="49" charset="0"/>
            </a:endParaRPr>
          </a:p>
          <a:p>
            <a:pPr eaLnBrk="1" hangingPunct="1">
              <a:spcBef>
                <a:spcPts val="300"/>
              </a:spcBef>
            </a:pPr>
            <a:endParaRPr lang="en-US" altLang="en-US" sz="2400" dirty="0">
              <a:latin typeface="Consolas" panose="020B0609020204030204" pitchFamily="49" charset="0"/>
            </a:endParaRPr>
          </a:p>
          <a:p>
            <a:pPr eaLnBrk="1" hangingPunct="1">
              <a:spcBef>
                <a:spcPts val="300"/>
              </a:spcBef>
            </a:pPr>
            <a:r>
              <a:rPr lang="en-US" altLang="en-US" sz="2400" b="1" dirty="0">
                <a:solidFill>
                  <a:srgbClr val="00B0F0"/>
                </a:solidFill>
                <a:latin typeface="Consolas" panose="020B0609020204030204" pitchFamily="49" charset="0"/>
              </a:rPr>
              <a:t># Import only module/file (not functions)</a:t>
            </a:r>
          </a:p>
          <a:p>
            <a:pPr eaLnBrk="1" hangingPunct="1">
              <a:spcBef>
                <a:spcPts val="300"/>
              </a:spcBef>
            </a:pPr>
            <a:r>
              <a:rPr lang="en-US" altLang="en-US" sz="2400" dirty="0" smtClean="0">
                <a:latin typeface="Consolas" panose="020B0609020204030204" pitchFamily="49" charset="0"/>
              </a:rPr>
              <a:t>import </a:t>
            </a:r>
            <a:r>
              <a:rPr lang="en-US" altLang="en-US" sz="2400" dirty="0">
                <a:latin typeface="Consolas" panose="020B0609020204030204" pitchFamily="49" charset="0"/>
              </a:rPr>
              <a:t>&lt;</a:t>
            </a:r>
            <a:r>
              <a:rPr lang="en-US" altLang="en-US" sz="2400" dirty="0" smtClean="0">
                <a:latin typeface="Consolas" panose="020B0609020204030204" pitchFamily="49" charset="0"/>
              </a:rPr>
              <a:t>file/mod </a:t>
            </a:r>
            <a:r>
              <a:rPr lang="en-US" altLang="en-US" sz="2400" dirty="0">
                <a:latin typeface="Consolas" panose="020B0609020204030204" pitchFamily="49" charset="0"/>
              </a:rPr>
              <a:t>name</a:t>
            </a:r>
            <a:r>
              <a:rPr lang="en-US" altLang="en-US" sz="2400" dirty="0" smtClean="0">
                <a:latin typeface="Consolas" panose="020B0609020204030204" pitchFamily="49" charset="0"/>
              </a:rPr>
              <a:t>&gt;</a:t>
            </a:r>
          </a:p>
          <a:p>
            <a:pPr eaLnBrk="1" hangingPunct="1">
              <a:spcBef>
                <a:spcPts val="300"/>
              </a:spcBef>
            </a:pPr>
            <a:endParaRPr lang="en-US" altLang="en-US" sz="2400" dirty="0">
              <a:latin typeface="Consolas" panose="020B0609020204030204" pitchFamily="49" charset="0"/>
            </a:endParaRPr>
          </a:p>
          <a:p>
            <a:pPr marL="0" indent="0" eaLnBrk="1" hangingPunct="1">
              <a:spcBef>
                <a:spcPts val="300"/>
              </a:spcBef>
              <a:buNone/>
            </a:pPr>
            <a:r>
              <a:rPr lang="en-US" altLang="en-US" sz="2400" dirty="0" smtClean="0">
                <a:latin typeface="Consolas" panose="020B0609020204030204" pitchFamily="49" charset="0"/>
              </a:rPr>
              <a:t>Mod = short for module</a:t>
            </a:r>
            <a:endParaRPr lang="en-US" altLang="en-US" sz="2400" dirty="0" smtClean="0"/>
          </a:p>
        </p:txBody>
      </p:sp>
    </p:spTree>
    <p:extLst>
      <p:ext uri="{BB962C8B-B14F-4D97-AF65-F5344CB8AC3E}">
        <p14:creationId xmlns:p14="http://schemas.microsoft.com/office/powerpoint/2010/main" val="15132709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7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77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772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7721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7721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77219">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77219">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7721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721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Types Of Imports: Pre-Created Module</a:t>
            </a:r>
            <a:endParaRPr lang="en-CA" dirty="0"/>
          </a:p>
        </p:txBody>
      </p:sp>
      <p:sp>
        <p:nvSpPr>
          <p:cNvPr id="3" name="Content Placeholder 2"/>
          <p:cNvSpPr>
            <a:spLocks noGrp="1"/>
          </p:cNvSpPr>
          <p:nvPr>
            <p:ph idx="1"/>
          </p:nvPr>
        </p:nvSpPr>
        <p:spPr/>
        <p:txBody>
          <a:bodyPr/>
          <a:lstStyle/>
          <a:p>
            <a:r>
              <a:rPr lang="en-US" b="1" dirty="0" smtClean="0"/>
              <a:t>Name of the folder containing the different versions of the program</a:t>
            </a:r>
            <a:r>
              <a:rPr lang="en-US" dirty="0"/>
              <a:t>: </a:t>
            </a:r>
            <a:r>
              <a:rPr lang="en-US" dirty="0" smtClean="0">
                <a:latin typeface="Consolas" panose="020B0609020204030204" pitchFamily="49" charset="0"/>
              </a:rPr>
              <a:t>3imports_of_random</a:t>
            </a:r>
          </a:p>
          <a:p>
            <a:endParaRPr lang="en-CA" dirty="0"/>
          </a:p>
        </p:txBody>
      </p:sp>
      <p:pic>
        <p:nvPicPr>
          <p:cNvPr id="5" name="Picture 4"/>
          <p:cNvPicPr>
            <a:picLocks noChangeAspect="1"/>
          </p:cNvPicPr>
          <p:nvPr/>
        </p:nvPicPr>
        <p:blipFill>
          <a:blip r:embed="rId2"/>
          <a:stretch>
            <a:fillRect/>
          </a:stretch>
        </p:blipFill>
        <p:spPr>
          <a:xfrm>
            <a:off x="46463" y="2057400"/>
            <a:ext cx="3829050" cy="1447800"/>
          </a:xfrm>
          <a:prstGeom prst="rect">
            <a:avLst/>
          </a:prstGeom>
          <a:ln w="12700">
            <a:solidFill>
              <a:schemeClr val="tx1"/>
            </a:solidFill>
          </a:ln>
        </p:spPr>
      </p:pic>
      <p:pic>
        <p:nvPicPr>
          <p:cNvPr id="6" name="Picture 5"/>
          <p:cNvPicPr>
            <a:picLocks noChangeAspect="1"/>
          </p:cNvPicPr>
          <p:nvPr/>
        </p:nvPicPr>
        <p:blipFill>
          <a:blip r:embed="rId3"/>
          <a:stretch>
            <a:fillRect/>
          </a:stretch>
        </p:blipFill>
        <p:spPr>
          <a:xfrm>
            <a:off x="838200" y="3486150"/>
            <a:ext cx="5848350" cy="1543050"/>
          </a:xfrm>
          <a:prstGeom prst="rect">
            <a:avLst/>
          </a:prstGeom>
          <a:ln w="12700">
            <a:solidFill>
              <a:schemeClr val="tx1"/>
            </a:solidFill>
          </a:ln>
        </p:spPr>
      </p:pic>
      <p:pic>
        <p:nvPicPr>
          <p:cNvPr id="7" name="Picture 6"/>
          <p:cNvPicPr>
            <a:picLocks noChangeAspect="1"/>
          </p:cNvPicPr>
          <p:nvPr/>
        </p:nvPicPr>
        <p:blipFill>
          <a:blip r:embed="rId4"/>
          <a:stretch>
            <a:fillRect/>
          </a:stretch>
        </p:blipFill>
        <p:spPr>
          <a:xfrm>
            <a:off x="4772025" y="4551788"/>
            <a:ext cx="4371975" cy="2276475"/>
          </a:xfrm>
          <a:prstGeom prst="rect">
            <a:avLst/>
          </a:prstGeom>
          <a:ln w="12700">
            <a:solidFill>
              <a:schemeClr val="tx1"/>
            </a:solidFill>
          </a:ln>
        </p:spPr>
      </p:pic>
    </p:spTree>
    <p:extLst>
      <p:ext uri="{BB962C8B-B14F-4D97-AF65-F5344CB8AC3E}">
        <p14:creationId xmlns:p14="http://schemas.microsoft.com/office/powerpoint/2010/main" val="7584502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Different Types Of Imports: </a:t>
            </a:r>
            <a:r>
              <a:rPr lang="en-US" dirty="0" smtClean="0"/>
              <a:t>Code You Write</a:t>
            </a:r>
            <a:endParaRPr lang="en-CA" dirty="0"/>
          </a:p>
        </p:txBody>
      </p:sp>
      <p:sp>
        <p:nvSpPr>
          <p:cNvPr id="3" name="Content Placeholder 2"/>
          <p:cNvSpPr>
            <a:spLocks noGrp="1"/>
          </p:cNvSpPr>
          <p:nvPr>
            <p:ph idx="1"/>
          </p:nvPr>
        </p:nvSpPr>
        <p:spPr/>
        <p:txBody>
          <a:bodyPr/>
          <a:lstStyle/>
          <a:p>
            <a:r>
              <a:rPr lang="en-US" sz="2000" b="1" dirty="0" smtClean="0"/>
              <a:t>Name of the folder containing the different versions of the program</a:t>
            </a:r>
            <a:r>
              <a:rPr lang="en-US" sz="2000" dirty="0" smtClean="0"/>
              <a:t>: </a:t>
            </a:r>
            <a:r>
              <a:rPr lang="en-US" sz="2000" dirty="0" smtClean="0">
                <a:latin typeface="Consolas" panose="020B0609020204030204" pitchFamily="49" charset="0"/>
              </a:rPr>
              <a:t>4multiple_modules_procedural</a:t>
            </a:r>
            <a:endParaRPr lang="en-US" sz="2000" b="1" dirty="0" smtClean="0">
              <a:latin typeface="Consolas" panose="020B0609020204030204" pitchFamily="49" charset="0"/>
            </a:endParaRPr>
          </a:p>
          <a:p>
            <a:endParaRPr lang="en-US" sz="2000" b="1" dirty="0">
              <a:latin typeface="Consolas" panose="020B0609020204030204" pitchFamily="49" charset="0"/>
            </a:endParaRPr>
          </a:p>
          <a:p>
            <a:r>
              <a:rPr lang="en-US" sz="1800" b="1" dirty="0" err="1" smtClean="0">
                <a:latin typeface="Consolas" panose="020B0609020204030204" pitchFamily="49" charset="0"/>
              </a:rPr>
              <a:t>Module_A</a:t>
            </a:r>
            <a:endParaRPr lang="en-US" sz="1800" b="1" dirty="0">
              <a:latin typeface="Consolas" panose="020B0609020204030204" pitchFamily="49" charset="0"/>
            </a:endParaRPr>
          </a:p>
          <a:p>
            <a:pPr lvl="1"/>
            <a:r>
              <a:rPr lang="en-US" sz="1600" dirty="0" smtClean="0">
                <a:latin typeface="Consolas" panose="020B0609020204030204" pitchFamily="49" charset="0"/>
              </a:rPr>
              <a:t>Def fun1</a:t>
            </a:r>
            <a:endParaRPr lang="en-US" sz="1600" dirty="0">
              <a:latin typeface="Consolas" panose="020B0609020204030204" pitchFamily="49" charset="0"/>
            </a:endParaRPr>
          </a:p>
          <a:p>
            <a:pPr lvl="1"/>
            <a:r>
              <a:rPr lang="en-US" sz="1600" dirty="0" smtClean="0">
                <a:latin typeface="Consolas" panose="020B0609020204030204" pitchFamily="49" charset="0"/>
              </a:rPr>
              <a:t>Def fun2</a:t>
            </a:r>
            <a:endParaRPr lang="en-US" sz="2000" dirty="0">
              <a:latin typeface="Consolas" panose="020B0609020204030204" pitchFamily="49" charset="0"/>
            </a:endParaRPr>
          </a:p>
          <a:p>
            <a:endParaRPr lang="en-US" sz="2000" dirty="0">
              <a:latin typeface="Consolas" panose="020B0609020204030204" pitchFamily="49" charset="0"/>
            </a:endParaRPr>
          </a:p>
          <a:p>
            <a:r>
              <a:rPr lang="en-US" sz="1800" b="1" dirty="0" err="1">
                <a:latin typeface="Consolas" panose="020B0609020204030204" pitchFamily="49" charset="0"/>
              </a:rPr>
              <a:t>Module_B</a:t>
            </a:r>
            <a:endParaRPr lang="en-US" sz="1800" b="1" dirty="0">
              <a:latin typeface="Consolas" panose="020B0609020204030204" pitchFamily="49" charset="0"/>
            </a:endParaRPr>
          </a:p>
          <a:p>
            <a:pPr lvl="1"/>
            <a:r>
              <a:rPr lang="en-US" sz="1600" dirty="0" smtClean="0">
                <a:latin typeface="Consolas" panose="020B0609020204030204" pitchFamily="49" charset="0"/>
              </a:rPr>
              <a:t>Def fun3</a:t>
            </a:r>
            <a:endParaRPr lang="en-US" sz="1600" dirty="0">
              <a:latin typeface="Consolas" panose="020B0609020204030204" pitchFamily="49" charset="0"/>
            </a:endParaRPr>
          </a:p>
          <a:p>
            <a:pPr lvl="1"/>
            <a:r>
              <a:rPr lang="en-US" sz="1600" dirty="0" smtClean="0">
                <a:latin typeface="Consolas" panose="020B0609020204030204" pitchFamily="49" charset="0"/>
              </a:rPr>
              <a:t>Def fun4</a:t>
            </a:r>
            <a:endParaRPr lang="en-US" sz="1600" dirty="0">
              <a:latin typeface="Consolas" panose="020B0609020204030204" pitchFamily="49" charset="0"/>
            </a:endParaRPr>
          </a:p>
          <a:p>
            <a:pPr lvl="1"/>
            <a:r>
              <a:rPr lang="en-US" sz="1600" dirty="0" smtClean="0">
                <a:latin typeface="Consolas" panose="020B0609020204030204" pitchFamily="49" charset="0"/>
              </a:rPr>
              <a:t>Def fun5</a:t>
            </a:r>
            <a:endParaRPr lang="en-US" sz="1600" dirty="0">
              <a:latin typeface="Consolas" panose="020B0609020204030204" pitchFamily="49" charset="0"/>
            </a:endParaRPr>
          </a:p>
          <a:p>
            <a:endParaRPr lang="en-US" sz="2000" dirty="0">
              <a:latin typeface="Consolas" panose="020B0609020204030204" pitchFamily="49" charset="0"/>
            </a:endParaRPr>
          </a:p>
          <a:p>
            <a:r>
              <a:rPr lang="en-US" sz="1800" b="1" dirty="0" err="1">
                <a:latin typeface="Consolas" panose="020B0609020204030204" pitchFamily="49" charset="0"/>
              </a:rPr>
              <a:t>Module_C</a:t>
            </a:r>
            <a:endParaRPr lang="en-US" sz="1800" b="1" dirty="0">
              <a:latin typeface="Consolas" panose="020B0609020204030204" pitchFamily="49" charset="0"/>
            </a:endParaRPr>
          </a:p>
          <a:p>
            <a:pPr lvl="1"/>
            <a:r>
              <a:rPr lang="en-US" sz="1600" dirty="0" smtClean="0">
                <a:latin typeface="Consolas" panose="020B0609020204030204" pitchFamily="49" charset="0"/>
              </a:rPr>
              <a:t>Def fun1</a:t>
            </a:r>
            <a:endParaRPr lang="en-US" sz="1600" dirty="0">
              <a:latin typeface="Consolas" panose="020B0609020204030204" pitchFamily="49" charset="0"/>
            </a:endParaRPr>
          </a:p>
          <a:p>
            <a:pPr lvl="1"/>
            <a:r>
              <a:rPr lang="en-US" sz="1600" dirty="0" smtClean="0">
                <a:latin typeface="Consolas" panose="020B0609020204030204" pitchFamily="49" charset="0"/>
              </a:rPr>
              <a:t>Def fun6</a:t>
            </a:r>
            <a:endParaRPr lang="en-US" sz="1600" dirty="0">
              <a:latin typeface="Consolas" panose="020B0609020204030204" pitchFamily="49" charset="0"/>
            </a:endParaRPr>
          </a:p>
          <a:p>
            <a:endParaRPr lang="en-US" sz="2000" dirty="0">
              <a:latin typeface="Consolas" panose="020B0609020204030204" pitchFamily="49" charset="0"/>
            </a:endParaRPr>
          </a:p>
          <a:p>
            <a:endParaRPr lang="en-US" sz="2000" dirty="0">
              <a:latin typeface="Consolas" panose="020B0609020204030204" pitchFamily="49" charset="0"/>
            </a:endParaRPr>
          </a:p>
          <a:p>
            <a:endParaRPr lang="en-US" sz="2000" dirty="0">
              <a:latin typeface="Consolas" panose="020B0609020204030204" pitchFamily="49" charset="0"/>
            </a:endParaRPr>
          </a:p>
          <a:p>
            <a:pPr marL="0" indent="0">
              <a:buNone/>
            </a:pPr>
            <a:endParaRPr lang="en-CA" sz="2000" dirty="0">
              <a:latin typeface="Consolas" panose="020B0609020204030204" pitchFamily="49" charset="0"/>
            </a:endParaRPr>
          </a:p>
        </p:txBody>
      </p:sp>
      <p:sp>
        <p:nvSpPr>
          <p:cNvPr id="4" name="Rectangle 3"/>
          <p:cNvSpPr/>
          <p:nvPr/>
        </p:nvSpPr>
        <p:spPr>
          <a:xfrm>
            <a:off x="2642839" y="3352800"/>
            <a:ext cx="4572000" cy="1354217"/>
          </a:xfrm>
          <a:prstGeom prst="rect">
            <a:avLst/>
          </a:prstGeom>
        </p:spPr>
        <p:txBody>
          <a:bodyPr>
            <a:spAutoFit/>
          </a:bodyPr>
          <a:lstStyle/>
          <a:p>
            <a:r>
              <a:rPr lang="en-US" b="1" dirty="0">
                <a:latin typeface="Consolas" panose="020B0609020204030204" pitchFamily="49" charset="0"/>
              </a:rPr>
              <a:t>Driver</a:t>
            </a:r>
          </a:p>
          <a:p>
            <a:r>
              <a:rPr lang="en-US" sz="1600" dirty="0">
                <a:latin typeface="Consolas" panose="020B0609020204030204" pitchFamily="49" charset="0"/>
              </a:rPr>
              <a:t>Import </a:t>
            </a:r>
            <a:r>
              <a:rPr lang="en-US" sz="1600" dirty="0" err="1">
                <a:latin typeface="Consolas" panose="020B0609020204030204" pitchFamily="49" charset="0"/>
              </a:rPr>
              <a:t>Module_A</a:t>
            </a:r>
            <a:endParaRPr lang="en-US" sz="1600" dirty="0">
              <a:latin typeface="Consolas" panose="020B0609020204030204" pitchFamily="49" charset="0"/>
            </a:endParaRPr>
          </a:p>
          <a:p>
            <a:r>
              <a:rPr lang="en-US" sz="1600" dirty="0">
                <a:latin typeface="Consolas" panose="020B0609020204030204" pitchFamily="49" charset="0"/>
              </a:rPr>
              <a:t>From </a:t>
            </a:r>
            <a:r>
              <a:rPr lang="en-US" sz="1600" dirty="0" err="1">
                <a:latin typeface="Consolas" panose="020B0609020204030204" pitchFamily="49" charset="0"/>
              </a:rPr>
              <a:t>Module_B</a:t>
            </a:r>
            <a:r>
              <a:rPr lang="en-US" sz="1600" dirty="0">
                <a:latin typeface="Consolas" panose="020B0609020204030204" pitchFamily="49" charset="0"/>
              </a:rPr>
              <a:t> import </a:t>
            </a:r>
            <a:r>
              <a:rPr lang="en-US" sz="1600" dirty="0" smtClean="0">
                <a:latin typeface="Consolas" panose="020B0609020204030204" pitchFamily="49" charset="0"/>
              </a:rPr>
              <a:t>*</a:t>
            </a:r>
            <a:endParaRPr lang="en-US" sz="1600" dirty="0">
              <a:latin typeface="Consolas" panose="020B0609020204030204" pitchFamily="49" charset="0"/>
            </a:endParaRPr>
          </a:p>
          <a:p>
            <a:r>
              <a:rPr lang="en-US" sz="1600" dirty="0">
                <a:latin typeface="Consolas" panose="020B0609020204030204" pitchFamily="49" charset="0"/>
              </a:rPr>
              <a:t>From </a:t>
            </a:r>
            <a:r>
              <a:rPr lang="en-US" sz="1600" dirty="0" err="1">
                <a:latin typeface="Consolas" panose="020B0609020204030204" pitchFamily="49" charset="0"/>
              </a:rPr>
              <a:t>Module_C</a:t>
            </a:r>
            <a:r>
              <a:rPr lang="en-US" sz="1600" dirty="0">
                <a:latin typeface="Consolas" panose="020B0609020204030204" pitchFamily="49" charset="0"/>
              </a:rPr>
              <a:t> import fun1, </a:t>
            </a:r>
            <a:r>
              <a:rPr lang="en-US" sz="1600" dirty="0" smtClean="0">
                <a:latin typeface="Consolas" panose="020B0609020204030204" pitchFamily="49" charset="0"/>
              </a:rPr>
              <a:t>fun6</a:t>
            </a:r>
          </a:p>
          <a:p>
            <a:r>
              <a:rPr lang="en-US" sz="1600" dirty="0" smtClean="0">
                <a:latin typeface="Consolas" panose="020B0609020204030204" pitchFamily="49" charset="0"/>
              </a:rPr>
              <a:t>Import </a:t>
            </a:r>
            <a:r>
              <a:rPr lang="en-US" sz="1600" dirty="0" err="1" smtClean="0">
                <a:latin typeface="Consolas" panose="020B0609020204030204" pitchFamily="49" charset="0"/>
              </a:rPr>
              <a:t>Module_D</a:t>
            </a:r>
            <a:endParaRPr lang="en-US" sz="1600" dirty="0">
              <a:latin typeface="Consolas" panose="020B0609020204030204" pitchFamily="49" charset="0"/>
            </a:endParaRPr>
          </a:p>
        </p:txBody>
      </p:sp>
      <p:sp>
        <p:nvSpPr>
          <p:cNvPr id="5" name="Rectangle 4"/>
          <p:cNvSpPr/>
          <p:nvPr/>
        </p:nvSpPr>
        <p:spPr>
          <a:xfrm>
            <a:off x="2642839" y="2161989"/>
            <a:ext cx="4572000" cy="1138773"/>
          </a:xfrm>
          <a:prstGeom prst="rect">
            <a:avLst/>
          </a:prstGeom>
        </p:spPr>
        <p:txBody>
          <a:bodyPr>
            <a:spAutoFit/>
          </a:bodyPr>
          <a:lstStyle/>
          <a:p>
            <a:r>
              <a:rPr lang="en-US" b="1" dirty="0" err="1" smtClean="0">
                <a:latin typeface="Consolas" panose="020B0609020204030204" pitchFamily="49" charset="0"/>
              </a:rPr>
              <a:t>Module_D</a:t>
            </a:r>
            <a:endParaRPr lang="en-US" b="1" dirty="0" smtClean="0">
              <a:latin typeface="Consolas" panose="020B0609020204030204" pitchFamily="49" charset="0"/>
            </a:endParaRPr>
          </a:p>
          <a:p>
            <a:r>
              <a:rPr lang="en-US" sz="1600" dirty="0" smtClean="0">
                <a:latin typeface="Consolas" panose="020B0609020204030204" pitchFamily="49" charset="0"/>
              </a:rPr>
              <a:t>Imports </a:t>
            </a:r>
            <a:r>
              <a:rPr lang="en-US" sz="1600" dirty="0" err="1" smtClean="0">
                <a:latin typeface="Consolas" panose="020B0609020204030204" pitchFamily="49" charset="0"/>
              </a:rPr>
              <a:t>Module_A</a:t>
            </a:r>
            <a:endParaRPr lang="en-US" sz="1600" dirty="0" smtClean="0">
              <a:latin typeface="Consolas" panose="020B0609020204030204" pitchFamily="49" charset="0"/>
            </a:endParaRPr>
          </a:p>
          <a:p>
            <a:r>
              <a:rPr lang="en-US" sz="1600" dirty="0" smtClean="0">
                <a:latin typeface="Consolas" panose="020B0609020204030204" pitchFamily="49" charset="0"/>
              </a:rPr>
              <a:t>Def fun1()</a:t>
            </a:r>
          </a:p>
          <a:p>
            <a:r>
              <a:rPr lang="en-US" sz="1600" dirty="0" smtClean="0">
                <a:latin typeface="Consolas" panose="020B0609020204030204" pitchFamily="49" charset="0"/>
              </a:rPr>
              <a:t>Calls Module_A.fun1()a</a:t>
            </a:r>
            <a:endParaRPr lang="en-US" sz="1600" dirty="0">
              <a:latin typeface="Consolas" panose="020B0609020204030204" pitchFamily="49" charset="0"/>
            </a:endParaRPr>
          </a:p>
        </p:txBody>
      </p:sp>
      <p:sp>
        <p:nvSpPr>
          <p:cNvPr id="6" name="Rectangle 5"/>
          <p:cNvSpPr/>
          <p:nvPr/>
        </p:nvSpPr>
        <p:spPr>
          <a:xfrm>
            <a:off x="4872566" y="4572000"/>
            <a:ext cx="4271434" cy="22860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This example </a:t>
            </a:r>
            <a:r>
              <a:rPr lang="en-US" dirty="0" smtClean="0">
                <a:solidFill>
                  <a:schemeClr val="tx1"/>
                </a:solidFill>
              </a:rPr>
              <a:t>services to illustrate:</a:t>
            </a:r>
          </a:p>
          <a:p>
            <a:pPr marL="342900" indent="-342900">
              <a:buAutoNum type="arabicParenR"/>
            </a:pPr>
            <a:r>
              <a:rPr lang="en-US" dirty="0" smtClean="0">
                <a:solidFill>
                  <a:schemeClr val="tx1"/>
                </a:solidFill>
              </a:rPr>
              <a:t>How to decompose a procedural program into modules</a:t>
            </a:r>
          </a:p>
          <a:p>
            <a:pPr marL="342900" indent="-342900">
              <a:buAutoNum type="arabicParenR"/>
            </a:pPr>
            <a:r>
              <a:rPr lang="en-US" dirty="0" smtClean="0">
                <a:solidFill>
                  <a:schemeClr val="tx1"/>
                </a:solidFill>
              </a:rPr>
              <a:t>Why you should only import needed identifiers (minimize the use of from &lt;module&gt; import *</a:t>
            </a:r>
            <a:endParaRPr lang="en-CA" dirty="0" smtClean="0">
              <a:solidFill>
                <a:schemeClr val="tx1"/>
              </a:solidFill>
            </a:endParaRPr>
          </a:p>
        </p:txBody>
      </p:sp>
    </p:spTree>
    <p:extLst>
      <p:ext uri="{BB962C8B-B14F-4D97-AF65-F5344CB8AC3E}">
        <p14:creationId xmlns:p14="http://schemas.microsoft.com/office/powerpoint/2010/main" val="8975851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Imports: Function Calls</a:t>
            </a:r>
            <a:endParaRPr lang="en-CA" dirty="0"/>
          </a:p>
        </p:txBody>
      </p:sp>
      <p:sp>
        <p:nvSpPr>
          <p:cNvPr id="3" name="Content Placeholder 2"/>
          <p:cNvSpPr>
            <a:spLocks noGrp="1"/>
          </p:cNvSpPr>
          <p:nvPr>
            <p:ph idx="1"/>
          </p:nvPr>
        </p:nvSpPr>
        <p:spPr>
          <a:xfrm>
            <a:off x="1295400" y="1143000"/>
            <a:ext cx="4495800" cy="5410200"/>
          </a:xfrm>
        </p:spPr>
        <p:txBody>
          <a:bodyPr/>
          <a:lstStyle/>
          <a:p>
            <a:pPr marL="0" indent="0">
              <a:buNone/>
            </a:pPr>
            <a:r>
              <a:rPr lang="en-US" b="1" dirty="0" smtClean="0"/>
              <a:t>Driver</a:t>
            </a:r>
            <a:endParaRPr lang="en-US" dirty="0" smtClean="0"/>
          </a:p>
          <a:p>
            <a:pPr marL="0" indent="0">
              <a:buNone/>
            </a:pPr>
            <a:r>
              <a:rPr lang="en-US" sz="1800" dirty="0" smtClean="0">
                <a:latin typeface="Consolas" panose="020B0609020204030204" pitchFamily="49" charset="0"/>
              </a:rPr>
              <a:t>import </a:t>
            </a:r>
            <a:r>
              <a:rPr lang="en-US" sz="1800" dirty="0" err="1">
                <a:latin typeface="Consolas" panose="020B0609020204030204" pitchFamily="49" charset="0"/>
              </a:rPr>
              <a:t>Module_A</a:t>
            </a:r>
            <a:endParaRPr lang="en-US" sz="1800" dirty="0">
              <a:latin typeface="Consolas" panose="020B0609020204030204" pitchFamily="49" charset="0"/>
            </a:endParaRPr>
          </a:p>
          <a:p>
            <a:pPr marL="0" indent="0">
              <a:buNone/>
            </a:pPr>
            <a:r>
              <a:rPr lang="en-US" sz="1800" dirty="0">
                <a:latin typeface="Consolas" panose="020B0609020204030204" pitchFamily="49" charset="0"/>
              </a:rPr>
              <a:t>from </a:t>
            </a:r>
            <a:r>
              <a:rPr lang="en-US" sz="1800" dirty="0" err="1">
                <a:latin typeface="Consolas" panose="020B0609020204030204" pitchFamily="49" charset="0"/>
              </a:rPr>
              <a:t>Module_B</a:t>
            </a:r>
            <a:r>
              <a:rPr lang="en-US" sz="1800" dirty="0">
                <a:latin typeface="Consolas" panose="020B0609020204030204" pitchFamily="49" charset="0"/>
              </a:rPr>
              <a:t> import *</a:t>
            </a:r>
          </a:p>
          <a:p>
            <a:pPr marL="0" indent="0">
              <a:buNone/>
            </a:pPr>
            <a:r>
              <a:rPr lang="en-US" sz="1800" dirty="0">
                <a:latin typeface="Consolas" panose="020B0609020204030204" pitchFamily="49" charset="0"/>
              </a:rPr>
              <a:t>from </a:t>
            </a:r>
            <a:r>
              <a:rPr lang="en-US" sz="1800" dirty="0" err="1">
                <a:latin typeface="Consolas" panose="020B0609020204030204" pitchFamily="49" charset="0"/>
              </a:rPr>
              <a:t>Module_C</a:t>
            </a:r>
            <a:r>
              <a:rPr lang="en-US" sz="1800" dirty="0">
                <a:latin typeface="Consolas" panose="020B0609020204030204" pitchFamily="49" charset="0"/>
              </a:rPr>
              <a:t> import fun1, fun6</a:t>
            </a:r>
          </a:p>
          <a:p>
            <a:pPr marL="0" indent="0">
              <a:buNone/>
            </a:pPr>
            <a:r>
              <a:rPr lang="en-US" sz="1800" dirty="0">
                <a:latin typeface="Consolas" panose="020B0609020204030204" pitchFamily="49" charset="0"/>
              </a:rPr>
              <a:t>import </a:t>
            </a:r>
            <a:r>
              <a:rPr lang="en-US" sz="1800" dirty="0" err="1">
                <a:latin typeface="Consolas" panose="020B0609020204030204" pitchFamily="49" charset="0"/>
              </a:rPr>
              <a:t>Module_D</a:t>
            </a:r>
            <a:endParaRPr lang="en-US" sz="1800" dirty="0">
              <a:latin typeface="Consolas" panose="020B0609020204030204" pitchFamily="49" charset="0"/>
            </a:endParaRPr>
          </a:p>
          <a:p>
            <a:pPr marL="0" indent="0">
              <a:buNone/>
            </a:pPr>
            <a:r>
              <a:rPr lang="en-US" sz="1800" dirty="0" smtClean="0">
                <a:latin typeface="Consolas" panose="020B0609020204030204" pitchFamily="49" charset="0"/>
              </a:rPr>
              <a:t>    Module_A.fun1</a:t>
            </a:r>
            <a:r>
              <a:rPr lang="en-US" sz="1800" dirty="0">
                <a:latin typeface="Consolas" panose="020B0609020204030204" pitchFamily="49" charset="0"/>
              </a:rPr>
              <a:t>()</a:t>
            </a:r>
          </a:p>
          <a:p>
            <a:pPr marL="342900" lvl="1" indent="0">
              <a:buNone/>
            </a:pPr>
            <a:r>
              <a:rPr lang="en-US" sz="1800" dirty="0">
                <a:latin typeface="Consolas" panose="020B0609020204030204" pitchFamily="49" charset="0"/>
              </a:rPr>
              <a:t> </a:t>
            </a:r>
            <a:r>
              <a:rPr lang="en-US" sz="1800" dirty="0" smtClean="0">
                <a:latin typeface="Consolas" panose="020B0609020204030204" pitchFamily="49" charset="0"/>
              </a:rPr>
              <a:t>Module_A.fun2()</a:t>
            </a:r>
            <a:endParaRPr lang="en-US" sz="1800" dirty="0">
              <a:latin typeface="Consolas" panose="020B0609020204030204" pitchFamily="49" charset="0"/>
            </a:endParaRPr>
          </a:p>
          <a:p>
            <a:pPr marL="342900" lvl="1" indent="0">
              <a:buNone/>
            </a:pPr>
            <a:r>
              <a:rPr lang="en-US" sz="1800" dirty="0" smtClean="0">
                <a:latin typeface="Consolas" panose="020B0609020204030204" pitchFamily="49" charset="0"/>
              </a:rPr>
              <a:t> fun3()  #</a:t>
            </a:r>
            <a:r>
              <a:rPr lang="en-US" sz="1800" dirty="0" err="1" smtClean="0">
                <a:latin typeface="Consolas" panose="020B0609020204030204" pitchFamily="49" charset="0"/>
              </a:rPr>
              <a:t>Module_B</a:t>
            </a:r>
            <a:endParaRPr lang="en-US" sz="1800" dirty="0" smtClean="0">
              <a:latin typeface="Consolas" panose="020B0609020204030204" pitchFamily="49" charset="0"/>
            </a:endParaRPr>
          </a:p>
          <a:p>
            <a:pPr marL="342900" lvl="1" indent="0">
              <a:buNone/>
            </a:pPr>
            <a:r>
              <a:rPr lang="en-US" sz="1800" dirty="0" smtClean="0">
                <a:latin typeface="Consolas" panose="020B0609020204030204" pitchFamily="49" charset="0"/>
              </a:rPr>
              <a:t> </a:t>
            </a:r>
            <a:r>
              <a:rPr lang="en-US" sz="1800" dirty="0">
                <a:latin typeface="Consolas" panose="020B0609020204030204" pitchFamily="49" charset="0"/>
              </a:rPr>
              <a:t>fun4</a:t>
            </a:r>
            <a:r>
              <a:rPr lang="en-US" sz="1800" dirty="0" smtClean="0">
                <a:latin typeface="Consolas" panose="020B0609020204030204" pitchFamily="49" charset="0"/>
              </a:rPr>
              <a:t>()</a:t>
            </a:r>
            <a:r>
              <a:rPr lang="en-US" sz="1800" dirty="0">
                <a:latin typeface="Consolas" panose="020B0609020204030204" pitchFamily="49" charset="0"/>
              </a:rPr>
              <a:t> </a:t>
            </a:r>
            <a:r>
              <a:rPr lang="en-US" sz="1800" dirty="0" smtClean="0">
                <a:latin typeface="Consolas" panose="020B0609020204030204" pitchFamily="49" charset="0"/>
              </a:rPr>
              <a:t> #</a:t>
            </a:r>
            <a:r>
              <a:rPr lang="en-US" sz="1800" dirty="0" err="1">
                <a:latin typeface="Consolas" panose="020B0609020204030204" pitchFamily="49" charset="0"/>
              </a:rPr>
              <a:t>Module_B</a:t>
            </a:r>
            <a:endParaRPr lang="en-US" sz="1800" dirty="0">
              <a:latin typeface="Consolas" panose="020B0609020204030204" pitchFamily="49" charset="0"/>
            </a:endParaRPr>
          </a:p>
          <a:p>
            <a:pPr marL="342900" lvl="1" indent="0">
              <a:buNone/>
            </a:pPr>
            <a:r>
              <a:rPr lang="en-US" sz="1800" dirty="0">
                <a:latin typeface="Consolas" panose="020B0609020204030204" pitchFamily="49" charset="0"/>
              </a:rPr>
              <a:t> </a:t>
            </a:r>
            <a:r>
              <a:rPr lang="en-US" sz="1800" dirty="0" smtClean="0">
                <a:latin typeface="Consolas" panose="020B0609020204030204" pitchFamily="49" charset="0"/>
              </a:rPr>
              <a:t>fun5()</a:t>
            </a:r>
            <a:r>
              <a:rPr lang="en-US" sz="1800" dirty="0">
                <a:latin typeface="Consolas" panose="020B0609020204030204" pitchFamily="49" charset="0"/>
              </a:rPr>
              <a:t> </a:t>
            </a:r>
            <a:r>
              <a:rPr lang="en-US" sz="1800" dirty="0" smtClean="0">
                <a:latin typeface="Consolas" panose="020B0609020204030204" pitchFamily="49" charset="0"/>
              </a:rPr>
              <a:t> #</a:t>
            </a:r>
            <a:r>
              <a:rPr lang="en-US" sz="1800" dirty="0" err="1">
                <a:latin typeface="Consolas" panose="020B0609020204030204" pitchFamily="49" charset="0"/>
              </a:rPr>
              <a:t>Module_B</a:t>
            </a:r>
            <a:endParaRPr lang="en-US" sz="1800" dirty="0">
              <a:latin typeface="Consolas" panose="020B0609020204030204" pitchFamily="49" charset="0"/>
            </a:endParaRPr>
          </a:p>
          <a:p>
            <a:pPr marL="342900" lvl="1" indent="0">
              <a:buNone/>
            </a:pPr>
            <a:r>
              <a:rPr lang="en-US" sz="1800" dirty="0" smtClean="0">
                <a:latin typeface="Consolas" panose="020B0609020204030204" pitchFamily="49" charset="0"/>
              </a:rPr>
              <a:t> </a:t>
            </a:r>
            <a:r>
              <a:rPr lang="en-US" sz="1800" dirty="0">
                <a:latin typeface="Consolas" panose="020B0609020204030204" pitchFamily="49" charset="0"/>
              </a:rPr>
              <a:t>fun1</a:t>
            </a:r>
            <a:r>
              <a:rPr lang="en-US" sz="1800" dirty="0" smtClean="0">
                <a:latin typeface="Consolas" panose="020B0609020204030204" pitchFamily="49" charset="0"/>
              </a:rPr>
              <a:t>()</a:t>
            </a:r>
            <a:r>
              <a:rPr lang="en-US" sz="1800" dirty="0">
                <a:latin typeface="Consolas" panose="020B0609020204030204" pitchFamily="49" charset="0"/>
              </a:rPr>
              <a:t> </a:t>
            </a:r>
            <a:r>
              <a:rPr lang="en-US" sz="1800" dirty="0" smtClean="0">
                <a:latin typeface="Consolas" panose="020B0609020204030204" pitchFamily="49" charset="0"/>
              </a:rPr>
              <a:t> #</a:t>
            </a:r>
            <a:r>
              <a:rPr lang="en-US" sz="1800" dirty="0" err="1" smtClean="0">
                <a:latin typeface="Consolas" panose="020B0609020204030204" pitchFamily="49" charset="0"/>
              </a:rPr>
              <a:t>Module_C</a:t>
            </a:r>
            <a:endParaRPr lang="en-US" sz="1800" dirty="0">
              <a:latin typeface="Consolas" panose="020B0609020204030204" pitchFamily="49" charset="0"/>
            </a:endParaRPr>
          </a:p>
          <a:p>
            <a:pPr marL="342900" lvl="1" indent="0">
              <a:buNone/>
            </a:pPr>
            <a:r>
              <a:rPr lang="en-US" sz="1800" dirty="0">
                <a:latin typeface="Consolas" panose="020B0609020204030204" pitchFamily="49" charset="0"/>
              </a:rPr>
              <a:t> </a:t>
            </a:r>
            <a:r>
              <a:rPr lang="en-US" sz="1800" dirty="0" smtClean="0">
                <a:latin typeface="Consolas" panose="020B0609020204030204" pitchFamily="49" charset="0"/>
              </a:rPr>
              <a:t>fun6()</a:t>
            </a:r>
            <a:r>
              <a:rPr lang="en-US" sz="1800" dirty="0">
                <a:latin typeface="Consolas" panose="020B0609020204030204" pitchFamily="49" charset="0"/>
              </a:rPr>
              <a:t> </a:t>
            </a:r>
            <a:r>
              <a:rPr lang="en-US" sz="1800" dirty="0" smtClean="0">
                <a:latin typeface="Consolas" panose="020B0609020204030204" pitchFamily="49" charset="0"/>
              </a:rPr>
              <a:t> #</a:t>
            </a:r>
            <a:r>
              <a:rPr lang="en-US" sz="1800" dirty="0" err="1" smtClean="0">
                <a:latin typeface="Consolas" panose="020B0609020204030204" pitchFamily="49" charset="0"/>
              </a:rPr>
              <a:t>Module_C</a:t>
            </a:r>
            <a:endParaRPr lang="en-US" sz="1800" dirty="0">
              <a:latin typeface="Consolas" panose="020B0609020204030204" pitchFamily="49" charset="0"/>
            </a:endParaRPr>
          </a:p>
          <a:p>
            <a:pPr marL="342900" lvl="1" indent="0">
              <a:buNone/>
            </a:pPr>
            <a:r>
              <a:rPr lang="en-US" sz="1800" dirty="0" smtClean="0">
                <a:latin typeface="Consolas" panose="020B0609020204030204" pitchFamily="49" charset="0"/>
              </a:rPr>
              <a:t> </a:t>
            </a:r>
            <a:r>
              <a:rPr lang="en-US" sz="1800" dirty="0">
                <a:latin typeface="Consolas" panose="020B0609020204030204" pitchFamily="49" charset="0"/>
              </a:rPr>
              <a:t>Module_D.fun1()</a:t>
            </a:r>
            <a:endParaRPr lang="en-US" sz="1800" dirty="0" smtClean="0">
              <a:latin typeface="Consolas" panose="020B0609020204030204" pitchFamily="49" charset="0"/>
            </a:endParaRPr>
          </a:p>
          <a:p>
            <a:endParaRPr lang="en-CA" dirty="0"/>
          </a:p>
          <a:p>
            <a:endParaRPr lang="en-CA" dirty="0"/>
          </a:p>
        </p:txBody>
      </p:sp>
      <p:sp>
        <p:nvSpPr>
          <p:cNvPr id="4" name="Rectangle 3"/>
          <p:cNvSpPr/>
          <p:nvPr/>
        </p:nvSpPr>
        <p:spPr>
          <a:xfrm>
            <a:off x="5562600" y="1163638"/>
            <a:ext cx="4572000" cy="1785104"/>
          </a:xfrm>
          <a:prstGeom prst="rect">
            <a:avLst/>
          </a:prstGeom>
        </p:spPr>
        <p:txBody>
          <a:bodyPr>
            <a:spAutoFit/>
          </a:bodyPr>
          <a:lstStyle/>
          <a:p>
            <a:r>
              <a:rPr lang="en-US" sz="2000" b="1" dirty="0" err="1">
                <a:latin typeface="Consolas" panose="020B0609020204030204" pitchFamily="49" charset="0"/>
              </a:rPr>
              <a:t>Module_D</a:t>
            </a:r>
            <a:endParaRPr lang="en-US" sz="2000" b="1" dirty="0">
              <a:latin typeface="Consolas" panose="020B0609020204030204" pitchFamily="49" charset="0"/>
            </a:endParaRPr>
          </a:p>
          <a:p>
            <a:pPr marL="0" lvl="1"/>
            <a:r>
              <a:rPr lang="en-CA" dirty="0">
                <a:latin typeface="Consolas" panose="020B0609020204030204" pitchFamily="49" charset="0"/>
              </a:rPr>
              <a:t>import </a:t>
            </a:r>
            <a:r>
              <a:rPr lang="en-CA" dirty="0" err="1">
                <a:latin typeface="Consolas" panose="020B0609020204030204" pitchFamily="49" charset="0"/>
              </a:rPr>
              <a:t>Module_A</a:t>
            </a:r>
            <a:endParaRPr lang="en-CA" dirty="0">
              <a:latin typeface="Consolas" panose="020B0609020204030204" pitchFamily="49" charset="0"/>
            </a:endParaRPr>
          </a:p>
          <a:p>
            <a:pPr marL="0" lvl="1"/>
            <a:endParaRPr lang="en-CA" dirty="0">
              <a:latin typeface="Consolas" panose="020B0609020204030204" pitchFamily="49" charset="0"/>
            </a:endParaRPr>
          </a:p>
          <a:p>
            <a:pPr marL="0" lvl="1"/>
            <a:r>
              <a:rPr lang="en-CA" dirty="0" err="1">
                <a:latin typeface="Consolas" panose="020B0609020204030204" pitchFamily="49" charset="0"/>
              </a:rPr>
              <a:t>def</a:t>
            </a:r>
            <a:r>
              <a:rPr lang="en-CA" dirty="0">
                <a:latin typeface="Consolas" panose="020B0609020204030204" pitchFamily="49" charset="0"/>
              </a:rPr>
              <a:t> fun1():</a:t>
            </a:r>
          </a:p>
          <a:p>
            <a:pPr marL="0" lvl="1"/>
            <a:r>
              <a:rPr lang="en-CA" dirty="0">
                <a:latin typeface="Consolas" panose="020B0609020204030204" pitchFamily="49" charset="0"/>
              </a:rPr>
              <a:t>    print("Module_D.fun1()")</a:t>
            </a:r>
          </a:p>
          <a:p>
            <a:pPr marL="0" lvl="1"/>
            <a:r>
              <a:rPr lang="en-CA" dirty="0">
                <a:latin typeface="Consolas" panose="020B0609020204030204" pitchFamily="49" charset="0"/>
              </a:rPr>
              <a:t>    Module_A.fun1()</a:t>
            </a:r>
          </a:p>
        </p:txBody>
      </p:sp>
      <p:pic>
        <p:nvPicPr>
          <p:cNvPr id="5" name="Picture 4"/>
          <p:cNvPicPr>
            <a:picLocks noChangeAspect="1"/>
          </p:cNvPicPr>
          <p:nvPr/>
        </p:nvPicPr>
        <p:blipFill>
          <a:blip r:embed="rId2"/>
          <a:stretch>
            <a:fillRect/>
          </a:stretch>
        </p:blipFill>
        <p:spPr>
          <a:xfrm>
            <a:off x="0" y="25400"/>
            <a:ext cx="1156081" cy="2565400"/>
          </a:xfrm>
          <a:prstGeom prst="rect">
            <a:avLst/>
          </a:prstGeom>
          <a:ln w="25400">
            <a:solidFill>
              <a:schemeClr val="tx1"/>
            </a:solidFill>
          </a:ln>
        </p:spPr>
      </p:pic>
      <p:pic>
        <p:nvPicPr>
          <p:cNvPr id="6" name="Picture 5"/>
          <p:cNvPicPr>
            <a:picLocks noChangeAspect="1"/>
          </p:cNvPicPr>
          <p:nvPr/>
        </p:nvPicPr>
        <p:blipFill>
          <a:blip r:embed="rId3"/>
          <a:stretch>
            <a:fillRect/>
          </a:stretch>
        </p:blipFill>
        <p:spPr>
          <a:xfrm>
            <a:off x="6858000" y="4006835"/>
            <a:ext cx="2120519" cy="2499798"/>
          </a:xfrm>
          <a:prstGeom prst="rect">
            <a:avLst/>
          </a:prstGeom>
          <a:solidFill>
            <a:schemeClr val="accent2"/>
          </a:solidFill>
          <a:ln w="25400">
            <a:solidFill>
              <a:schemeClr val="tx1"/>
            </a:solidFill>
          </a:ln>
        </p:spPr>
      </p:pic>
    </p:spTree>
    <p:extLst>
      <p:ext uri="{BB962C8B-B14F-4D97-AF65-F5344CB8AC3E}">
        <p14:creationId xmlns:p14="http://schemas.microsoft.com/office/powerpoint/2010/main" val="39620100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US" altLang="en-US" smtClean="0"/>
              <a:t>Modules And Classes</a:t>
            </a:r>
          </a:p>
        </p:txBody>
      </p:sp>
      <p:sp>
        <p:nvSpPr>
          <p:cNvPr id="3" name="Content Placeholder 2"/>
          <p:cNvSpPr>
            <a:spLocks noGrp="1"/>
          </p:cNvSpPr>
          <p:nvPr>
            <p:ph idx="1"/>
          </p:nvPr>
        </p:nvSpPr>
        <p:spPr/>
        <p:txBody>
          <a:bodyPr/>
          <a:lstStyle/>
          <a:p>
            <a:r>
              <a:rPr lang="en-US" altLang="en-US" dirty="0" smtClean="0"/>
              <a:t>Class definitions are frequently contained in their own module.</a:t>
            </a:r>
          </a:p>
          <a:p>
            <a:r>
              <a:rPr lang="en-US" altLang="en-US" dirty="0" smtClean="0"/>
              <a:t>A common convention is to have the module (file) name match the name of the class.</a:t>
            </a:r>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a:p>
            <a:r>
              <a:rPr lang="en-US" altLang="en-US" dirty="0" smtClean="0"/>
              <a:t>To use the code of class Person from another file module you must include an import:</a:t>
            </a:r>
          </a:p>
          <a:p>
            <a:pPr marL="342900" lvl="1" indent="0">
              <a:buFont typeface="Arial" panose="020B0604020202020204" pitchFamily="34" charset="0"/>
              <a:buNone/>
            </a:pPr>
            <a:r>
              <a:rPr lang="en-US" altLang="en-US" dirty="0" smtClean="0">
                <a:latin typeface="Consolas" panose="020B0609020204030204" pitchFamily="49" charset="0"/>
              </a:rPr>
              <a:t>from &lt;</a:t>
            </a:r>
            <a:r>
              <a:rPr lang="en-US" altLang="en-US" i="1" dirty="0" smtClean="0">
                <a:latin typeface="Consolas" panose="020B0609020204030204" pitchFamily="49" charset="0"/>
              </a:rPr>
              <a:t>filename</a:t>
            </a:r>
            <a:r>
              <a:rPr lang="en-US" altLang="en-US" dirty="0" smtClean="0">
                <a:latin typeface="Consolas" panose="020B0609020204030204" pitchFamily="49" charset="0"/>
              </a:rPr>
              <a:t>&gt; import &lt;</a:t>
            </a:r>
            <a:r>
              <a:rPr lang="en-US" altLang="en-US" i="1" dirty="0" smtClean="0">
                <a:latin typeface="Consolas" panose="020B0609020204030204" pitchFamily="49" charset="0"/>
              </a:rPr>
              <a:t>class name</a:t>
            </a:r>
            <a:r>
              <a:rPr lang="en-US" altLang="en-US" dirty="0" smtClean="0">
                <a:latin typeface="Consolas" panose="020B0609020204030204" pitchFamily="49" charset="0"/>
              </a:rPr>
              <a:t>&gt;</a:t>
            </a:r>
          </a:p>
          <a:p>
            <a:pPr marL="342900" lvl="1" indent="0">
              <a:buFont typeface="Arial" panose="020B0604020202020204" pitchFamily="34" charset="0"/>
              <a:buNone/>
            </a:pPr>
            <a:r>
              <a:rPr lang="en-US" altLang="en-US" dirty="0" smtClean="0">
                <a:latin typeface="Consolas" panose="020B0609020204030204" pitchFamily="49" charset="0"/>
              </a:rPr>
              <a:t>from </a:t>
            </a:r>
            <a:r>
              <a:rPr lang="en-US" altLang="en-US" dirty="0" err="1" smtClean="0">
                <a:latin typeface="Consolas" panose="020B0609020204030204" pitchFamily="49" charset="0"/>
              </a:rPr>
              <a:t>PersonFile</a:t>
            </a:r>
            <a:r>
              <a:rPr lang="en-US" altLang="en-US" dirty="0" smtClean="0">
                <a:latin typeface="Consolas" panose="020B0609020204030204" pitchFamily="49" charset="0"/>
              </a:rPr>
              <a:t>/</a:t>
            </a:r>
            <a:r>
              <a:rPr lang="en-US" altLang="en-US" dirty="0" err="1" smtClean="0">
                <a:latin typeface="Consolas" panose="020B0609020204030204" pitchFamily="49" charset="0"/>
              </a:rPr>
              <a:t>PersonModule</a:t>
            </a:r>
            <a:r>
              <a:rPr lang="en-US" altLang="en-US" dirty="0" smtClean="0">
                <a:latin typeface="Consolas" panose="020B0609020204030204" pitchFamily="49" charset="0"/>
              </a:rPr>
              <a:t> </a:t>
            </a:r>
            <a:r>
              <a:rPr lang="en-US" altLang="en-US" dirty="0" smtClean="0">
                <a:latin typeface="Consolas" panose="020B0609020204030204" pitchFamily="49" charset="0"/>
              </a:rPr>
              <a:t>import Person</a:t>
            </a:r>
          </a:p>
          <a:p>
            <a:endParaRPr lang="en-US" altLang="en-US" dirty="0" smtClean="0"/>
          </a:p>
        </p:txBody>
      </p:sp>
      <p:grpSp>
        <p:nvGrpSpPr>
          <p:cNvPr id="4" name="Group 7"/>
          <p:cNvGrpSpPr>
            <a:grpSpLocks/>
          </p:cNvGrpSpPr>
          <p:nvPr/>
        </p:nvGrpSpPr>
        <p:grpSpPr bwMode="auto">
          <a:xfrm>
            <a:off x="762000" y="2362200"/>
            <a:ext cx="3276600" cy="2146300"/>
            <a:chOff x="400" y="1480"/>
            <a:chExt cx="1680" cy="1352"/>
          </a:xfrm>
        </p:grpSpPr>
        <p:sp>
          <p:nvSpPr>
            <p:cNvPr id="46085" name="Rectangle 4"/>
            <p:cNvSpPr>
              <a:spLocks noChangeArrowheads="1"/>
            </p:cNvSpPr>
            <p:nvPr/>
          </p:nvSpPr>
          <p:spPr bwMode="auto">
            <a:xfrm>
              <a:off x="408" y="1704"/>
              <a:ext cx="1672" cy="112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dirty="0">
                  <a:latin typeface="Consolas" panose="020B0609020204030204" pitchFamily="49" charset="0"/>
                </a:rPr>
                <a:t>class Person:</a:t>
              </a:r>
            </a:p>
            <a:p>
              <a:pPr eaLnBrk="1" hangingPunct="1"/>
              <a:r>
                <a:rPr lang="en-US" altLang="en-US" dirty="0">
                  <a:latin typeface="Consolas" panose="020B0609020204030204" pitchFamily="49" charset="0"/>
                </a:rPr>
                <a:t>     </a:t>
              </a:r>
              <a:r>
                <a:rPr lang="en-US" altLang="en-US" dirty="0" err="1">
                  <a:latin typeface="Consolas" panose="020B0609020204030204" pitchFamily="49" charset="0"/>
                </a:rPr>
                <a:t>def</a:t>
              </a:r>
              <a:r>
                <a:rPr lang="en-US" altLang="en-US" dirty="0">
                  <a:latin typeface="Consolas" panose="020B0609020204030204" pitchFamily="49" charset="0"/>
                </a:rPr>
                <a:t> fun1(self):</a:t>
              </a:r>
            </a:p>
            <a:p>
              <a:pPr eaLnBrk="1" hangingPunct="1"/>
              <a:r>
                <a:rPr lang="en-US" altLang="en-US" dirty="0">
                  <a:latin typeface="Consolas" panose="020B0609020204030204" pitchFamily="49" charset="0"/>
                </a:rPr>
                <a:t>        print("fun1"</a:t>
              </a:r>
              <a:r>
                <a:rPr lang="en-US" altLang="en-US" dirty="0" smtClean="0">
                  <a:latin typeface="Consolas" panose="020B0609020204030204" pitchFamily="49" charset="0"/>
                </a:rPr>
                <a:t>)</a:t>
              </a:r>
              <a:endParaRPr lang="en-US" altLang="en-US" dirty="0">
                <a:latin typeface="Consolas" panose="020B0609020204030204" pitchFamily="49" charset="0"/>
              </a:endParaRPr>
            </a:p>
            <a:p>
              <a:pPr eaLnBrk="1" hangingPunct="1"/>
              <a:endParaRPr lang="en-US" altLang="en-US" dirty="0">
                <a:latin typeface="Consolas" panose="020B0609020204030204" pitchFamily="49" charset="0"/>
              </a:endParaRPr>
            </a:p>
            <a:p>
              <a:pPr eaLnBrk="1" hangingPunct="1"/>
              <a:r>
                <a:rPr lang="en-US" altLang="en-US" dirty="0">
                  <a:latin typeface="Consolas" panose="020B0609020204030204" pitchFamily="49" charset="0"/>
                </a:rPr>
                <a:t>     </a:t>
              </a:r>
              <a:r>
                <a:rPr lang="en-US" altLang="en-US" dirty="0" err="1">
                  <a:latin typeface="Consolas" panose="020B0609020204030204" pitchFamily="49" charset="0"/>
                </a:rPr>
                <a:t>def</a:t>
              </a:r>
              <a:r>
                <a:rPr lang="en-US" altLang="en-US" dirty="0">
                  <a:latin typeface="Consolas" panose="020B0609020204030204" pitchFamily="49" charset="0"/>
                </a:rPr>
                <a:t> fun2 (self):</a:t>
              </a:r>
            </a:p>
            <a:p>
              <a:pPr eaLnBrk="1" hangingPunct="1"/>
              <a:r>
                <a:rPr lang="en-US" altLang="en-US" dirty="0">
                  <a:latin typeface="Consolas" panose="020B0609020204030204" pitchFamily="49" charset="0"/>
                </a:rPr>
                <a:t>        print("</a:t>
              </a:r>
              <a:r>
                <a:rPr lang="en-US" altLang="en-US" dirty="0" smtClean="0">
                  <a:latin typeface="Consolas" panose="020B0609020204030204" pitchFamily="49" charset="0"/>
                </a:rPr>
                <a:t>fun2</a:t>
              </a:r>
              <a:r>
                <a:rPr lang="en-US" altLang="en-US" dirty="0">
                  <a:latin typeface="Consolas" panose="020B0609020204030204" pitchFamily="49" charset="0"/>
                </a:rPr>
                <a:t>")</a:t>
              </a:r>
            </a:p>
          </p:txBody>
        </p:sp>
        <p:sp>
          <p:nvSpPr>
            <p:cNvPr id="46086" name="Text Box 5"/>
            <p:cNvSpPr txBox="1">
              <a:spLocks noChangeArrowheads="1"/>
            </p:cNvSpPr>
            <p:nvPr/>
          </p:nvSpPr>
          <p:spPr bwMode="auto">
            <a:xfrm>
              <a:off x="400" y="1480"/>
              <a:ext cx="168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pPr>
              <a:r>
                <a:rPr lang="en-US" altLang="en-US" b="1" dirty="0">
                  <a:latin typeface="Consolas" panose="020B0609020204030204" pitchFamily="49" charset="0"/>
                </a:rPr>
                <a:t>Filename: </a:t>
              </a:r>
              <a:r>
                <a:rPr lang="en-US" altLang="en-US" b="1" dirty="0" smtClean="0">
                  <a:latin typeface="Consolas" panose="020B0609020204030204" pitchFamily="49" charset="0"/>
                </a:rPr>
                <a:t>Person.py</a:t>
              </a:r>
              <a:endParaRPr lang="en-US" altLang="en-US" b="1" dirty="0">
                <a:latin typeface="Consolas" panose="020B0609020204030204" pitchFamily="49" charset="0"/>
              </a:endParaRPr>
            </a:p>
          </p:txBody>
        </p:sp>
      </p:grpSp>
    </p:spTree>
    <p:extLst>
      <p:ext uri="{BB962C8B-B14F-4D97-AF65-F5344CB8AC3E}">
        <p14:creationId xmlns:p14="http://schemas.microsoft.com/office/powerpoint/2010/main" val="6508289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r>
              <a:rPr lang="en-US" altLang="en-US" smtClean="0"/>
              <a:t>Modules And Classes: Complete Example</a:t>
            </a:r>
          </a:p>
        </p:txBody>
      </p:sp>
      <p:sp>
        <p:nvSpPr>
          <p:cNvPr id="47107" name="Content Placeholder 2"/>
          <p:cNvSpPr>
            <a:spLocks noGrp="1"/>
          </p:cNvSpPr>
          <p:nvPr>
            <p:ph idx="1"/>
          </p:nvPr>
        </p:nvSpPr>
        <p:spPr/>
        <p:txBody>
          <a:bodyPr/>
          <a:lstStyle/>
          <a:p>
            <a:r>
              <a:rPr lang="en-US" b="1" dirty="0" smtClean="0"/>
              <a:t>Name </a:t>
            </a:r>
            <a:r>
              <a:rPr lang="en-US" b="1" dirty="0"/>
              <a:t>of the folder containing </a:t>
            </a:r>
            <a:r>
              <a:rPr lang="en-US" b="1" dirty="0" smtClean="0"/>
              <a:t>all the modules for this example</a:t>
            </a:r>
            <a:r>
              <a:rPr lang="en-US" dirty="0" smtClean="0"/>
              <a:t>: </a:t>
            </a:r>
            <a:r>
              <a:rPr lang="en-US" dirty="0" smtClean="0">
                <a:latin typeface="Consolas" panose="020B0609020204030204" pitchFamily="49" charset="0"/>
              </a:rPr>
              <a:t>5multiple_modules_OO_simple</a:t>
            </a:r>
          </a:p>
          <a:p>
            <a:pPr lvl="1"/>
            <a:r>
              <a:rPr lang="en-US" altLang="en-US" dirty="0"/>
              <a:t>To start the whole program run the module with the ‘</a:t>
            </a:r>
            <a:r>
              <a:rPr lang="en-US" altLang="en-US" dirty="0">
                <a:latin typeface="Consolas" panose="020B0609020204030204" pitchFamily="49" charset="0"/>
              </a:rPr>
              <a:t>start</a:t>
            </a:r>
            <a:r>
              <a:rPr lang="en-US" altLang="en-US" dirty="0"/>
              <a:t>’ function.</a:t>
            </a:r>
          </a:p>
          <a:p>
            <a:pPr marL="0" indent="0">
              <a:buNone/>
            </a:pPr>
            <a:endParaRPr lang="en-US" altLang="en-US" dirty="0" smtClean="0">
              <a:latin typeface="Times New Roman" panose="02020603050405020304" pitchFamily="18" charset="0"/>
            </a:endParaRPr>
          </a:p>
          <a:p>
            <a:pPr lvl="1">
              <a:buFont typeface="Times New Roman" panose="02020603050405020304" pitchFamily="18" charset="0"/>
              <a:buNone/>
            </a:pPr>
            <a:r>
              <a:rPr lang="en-US" altLang="en-US" sz="1800" dirty="0" smtClean="0">
                <a:latin typeface="Consolas" panose="020B0609020204030204" pitchFamily="49" charset="0"/>
              </a:rPr>
              <a:t>&lt;&lt; </a:t>
            </a:r>
            <a:r>
              <a:rPr lang="en-US" altLang="en-US" sz="1800" b="1" dirty="0" smtClean="0">
                <a:latin typeface="Consolas" panose="020B0609020204030204" pitchFamily="49" charset="0"/>
              </a:rPr>
              <a:t>File = Driver.py</a:t>
            </a:r>
            <a:r>
              <a:rPr lang="en-US" altLang="en-US" sz="1800" dirty="0" smtClean="0">
                <a:latin typeface="Consolas" panose="020B0609020204030204" pitchFamily="49" charset="0"/>
              </a:rPr>
              <a:t> </a:t>
            </a:r>
            <a:r>
              <a:rPr lang="en-US" altLang="en-US" sz="1800" dirty="0" smtClean="0">
                <a:latin typeface="Consolas" panose="020B0609020204030204" pitchFamily="49" charset="0"/>
              </a:rPr>
              <a:t>&gt;&gt;</a:t>
            </a:r>
          </a:p>
          <a:p>
            <a:pPr lvl="1">
              <a:buFont typeface="Times New Roman" panose="02020603050405020304" pitchFamily="18" charset="0"/>
              <a:buNone/>
            </a:pPr>
            <a:r>
              <a:rPr lang="en-US" altLang="en-US" sz="1800" dirty="0">
                <a:latin typeface="Consolas" panose="020B0609020204030204" pitchFamily="49" charset="0"/>
              </a:rPr>
              <a:t>from Greetings import *</a:t>
            </a:r>
          </a:p>
          <a:p>
            <a:pPr lvl="1">
              <a:buFont typeface="Times New Roman" panose="02020603050405020304" pitchFamily="18" charset="0"/>
              <a:buNone/>
            </a:pPr>
            <a:endParaRPr lang="en-US" altLang="en-US" sz="1800" dirty="0">
              <a:latin typeface="Consolas" panose="020B0609020204030204" pitchFamily="49" charset="0"/>
            </a:endParaRPr>
          </a:p>
          <a:p>
            <a:pPr lvl="1">
              <a:buFont typeface="Times New Roman" panose="02020603050405020304" pitchFamily="18" charset="0"/>
              <a:buNone/>
            </a:pPr>
            <a:r>
              <a:rPr lang="en-US" altLang="en-US" sz="1800" dirty="0" err="1">
                <a:latin typeface="Consolas" panose="020B0609020204030204" pitchFamily="49" charset="0"/>
              </a:rPr>
              <a:t>def</a:t>
            </a:r>
            <a:r>
              <a:rPr lang="en-US" altLang="en-US" sz="1800" dirty="0">
                <a:latin typeface="Consolas" panose="020B0609020204030204" pitchFamily="49" charset="0"/>
              </a:rPr>
              <a:t> start():</a:t>
            </a:r>
          </a:p>
          <a:p>
            <a:pPr lvl="1">
              <a:buFont typeface="Times New Roman" panose="02020603050405020304" pitchFamily="18" charset="0"/>
              <a:buNone/>
            </a:pPr>
            <a:r>
              <a:rPr lang="en-US" altLang="en-US" sz="1800" dirty="0">
                <a:latin typeface="Consolas" panose="020B0609020204030204" pitchFamily="49" charset="0"/>
              </a:rPr>
              <a:t>   </a:t>
            </a:r>
            <a:r>
              <a:rPr lang="en-US" altLang="en-US" sz="1800" dirty="0" err="1">
                <a:latin typeface="Consolas" panose="020B0609020204030204" pitchFamily="49" charset="0"/>
              </a:rPr>
              <a:t>aGreeting</a:t>
            </a:r>
            <a:r>
              <a:rPr lang="en-US" altLang="en-US" sz="1800" dirty="0">
                <a:latin typeface="Consolas" panose="020B0609020204030204" pitchFamily="49" charset="0"/>
              </a:rPr>
              <a:t> = Greetings()</a:t>
            </a:r>
          </a:p>
          <a:p>
            <a:pPr lvl="1">
              <a:buFont typeface="Times New Roman" panose="02020603050405020304" pitchFamily="18" charset="0"/>
              <a:buNone/>
            </a:pPr>
            <a:r>
              <a:rPr lang="en-US" altLang="en-US" sz="1800" dirty="0">
                <a:latin typeface="Consolas" panose="020B0609020204030204" pitchFamily="49" charset="0"/>
              </a:rPr>
              <a:t>   </a:t>
            </a:r>
            <a:r>
              <a:rPr lang="en-US" altLang="en-US" sz="1800" dirty="0" err="1">
                <a:latin typeface="Consolas" panose="020B0609020204030204" pitchFamily="49" charset="0"/>
              </a:rPr>
              <a:t>aGreeting.sayGreeting</a:t>
            </a:r>
            <a:r>
              <a:rPr lang="en-US" altLang="en-US" sz="1800" dirty="0">
                <a:latin typeface="Consolas" panose="020B0609020204030204" pitchFamily="49" charset="0"/>
              </a:rPr>
              <a:t>()</a:t>
            </a:r>
          </a:p>
          <a:p>
            <a:pPr lvl="1">
              <a:buFont typeface="Times New Roman" panose="02020603050405020304" pitchFamily="18" charset="0"/>
              <a:buNone/>
            </a:pPr>
            <a:endParaRPr lang="en-US" altLang="en-US" sz="1800" dirty="0">
              <a:latin typeface="Consolas" panose="020B0609020204030204" pitchFamily="49" charset="0"/>
            </a:endParaRPr>
          </a:p>
          <a:p>
            <a:pPr lvl="1">
              <a:buFont typeface="Times New Roman" panose="02020603050405020304" pitchFamily="18" charset="0"/>
              <a:buNone/>
            </a:pPr>
            <a:r>
              <a:rPr lang="en-US" altLang="en-US" sz="1800" dirty="0">
                <a:latin typeface="Consolas" panose="020B0609020204030204" pitchFamily="49" charset="0"/>
              </a:rPr>
              <a:t>start()</a:t>
            </a:r>
            <a:endParaRPr lang="en-US" altLang="en-US" sz="1800" dirty="0" smtClean="0"/>
          </a:p>
          <a:p>
            <a:endParaRPr lang="en-US" altLang="en-US" dirty="0" smtClean="0"/>
          </a:p>
        </p:txBody>
      </p:sp>
      <p:sp>
        <p:nvSpPr>
          <p:cNvPr id="4" name="Text Box 4"/>
          <p:cNvSpPr txBox="1">
            <a:spLocks noChangeArrowheads="1"/>
          </p:cNvSpPr>
          <p:nvPr/>
        </p:nvSpPr>
        <p:spPr bwMode="auto">
          <a:xfrm>
            <a:off x="0" y="6234113"/>
            <a:ext cx="7696200" cy="63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pPr>
            <a:r>
              <a:rPr lang="en-US" altLang="en-US" sz="1400">
                <a:latin typeface="Arial" panose="020B0604020202020204" pitchFamily="34" charset="0"/>
              </a:rPr>
              <a:t>When importing modules containing class definitions the syntax is (star ‘*’ imports everything):</a:t>
            </a:r>
          </a:p>
          <a:p>
            <a:pPr eaLnBrk="1" hangingPunct="1">
              <a:spcBef>
                <a:spcPct val="50000"/>
              </a:spcBef>
            </a:pPr>
            <a:r>
              <a:rPr lang="en-US" altLang="en-US" sz="1400">
                <a:latin typeface="Arial" panose="020B0604020202020204" pitchFamily="34" charset="0"/>
              </a:rPr>
              <a:t>From &lt;</a:t>
            </a:r>
            <a:r>
              <a:rPr lang="en-US" altLang="en-US" sz="1400" i="1">
                <a:latin typeface="Arial" panose="020B0604020202020204" pitchFamily="34" charset="0"/>
              </a:rPr>
              <a:t>filename</a:t>
            </a:r>
            <a:r>
              <a:rPr lang="en-US" altLang="en-US" sz="1400">
                <a:latin typeface="Arial" panose="020B0604020202020204" pitchFamily="34" charset="0"/>
              </a:rPr>
              <a:t>&gt; import &lt;</a:t>
            </a:r>
            <a:r>
              <a:rPr lang="en-US" altLang="en-US" sz="1400" i="1">
                <a:latin typeface="Arial" panose="020B0604020202020204" pitchFamily="34" charset="0"/>
              </a:rPr>
              <a:t>classes to be used in this module</a:t>
            </a:r>
            <a:r>
              <a:rPr lang="en-US" altLang="en-US" sz="1400">
                <a:latin typeface="Arial" panose="020B0604020202020204" pitchFamily="34" charset="0"/>
              </a:rPr>
              <a:t>&gt;</a:t>
            </a:r>
          </a:p>
        </p:txBody>
      </p:sp>
    </p:spTree>
    <p:extLst>
      <p:ext uri="{BB962C8B-B14F-4D97-AF65-F5344CB8AC3E}">
        <p14:creationId xmlns:p14="http://schemas.microsoft.com/office/powerpoint/2010/main" val="3618489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altLang="en-US" smtClean="0"/>
              <a:t>Modules And Classes: Complete Example (2)</a:t>
            </a:r>
          </a:p>
        </p:txBody>
      </p:sp>
      <p:sp>
        <p:nvSpPr>
          <p:cNvPr id="48131" name="Content Placeholder 2"/>
          <p:cNvSpPr>
            <a:spLocks noGrp="1"/>
          </p:cNvSpPr>
          <p:nvPr>
            <p:ph idx="1"/>
          </p:nvPr>
        </p:nvSpPr>
        <p:spPr>
          <a:xfrm>
            <a:off x="457200" y="1143000"/>
            <a:ext cx="8382000" cy="5410200"/>
          </a:xfrm>
        </p:spPr>
        <p:txBody>
          <a:bodyPr/>
          <a:lstStyle/>
          <a:p>
            <a:pPr marL="0" lvl="1" indent="0">
              <a:buFont typeface="Times New Roman" panose="02020603050405020304" pitchFamily="18" charset="0"/>
              <a:buNone/>
            </a:pPr>
            <a:r>
              <a:rPr lang="en-US" altLang="en-US" sz="1800" dirty="0" smtClean="0">
                <a:latin typeface="Consolas" panose="020B0609020204030204" pitchFamily="49" charset="0"/>
              </a:rPr>
              <a:t>&lt;&lt; </a:t>
            </a:r>
            <a:r>
              <a:rPr lang="en-US" altLang="en-US" sz="1800" b="1" dirty="0" smtClean="0">
                <a:latin typeface="Consolas" panose="020B0609020204030204" pitchFamily="49" charset="0"/>
              </a:rPr>
              <a:t>File Greetings.py</a:t>
            </a:r>
            <a:r>
              <a:rPr lang="en-US" altLang="en-US" sz="1800" dirty="0" smtClean="0">
                <a:latin typeface="Consolas" panose="020B0609020204030204" pitchFamily="49" charset="0"/>
              </a:rPr>
              <a:t> &gt;&gt;</a:t>
            </a:r>
          </a:p>
          <a:p>
            <a:pPr marL="0" indent="0">
              <a:buNone/>
            </a:pPr>
            <a:r>
              <a:rPr lang="en-US" altLang="en-US" sz="1600" dirty="0">
                <a:latin typeface="Consolas" panose="020B0609020204030204" pitchFamily="49" charset="0"/>
              </a:rPr>
              <a:t>class Greetings:</a:t>
            </a:r>
          </a:p>
          <a:p>
            <a:pPr marL="0" indent="0">
              <a:buNone/>
            </a:pPr>
            <a:r>
              <a:rPr lang="en-US" altLang="en-US" sz="1600" dirty="0">
                <a:latin typeface="Consolas" panose="020B0609020204030204" pitchFamily="49" charset="0"/>
              </a:rPr>
              <a:t>    </a:t>
            </a:r>
            <a:r>
              <a:rPr lang="en-US" altLang="en-US" sz="1600" dirty="0" err="1">
                <a:latin typeface="Consolas" panose="020B0609020204030204" pitchFamily="49" charset="0"/>
              </a:rPr>
              <a:t>def</a:t>
            </a:r>
            <a:r>
              <a:rPr lang="en-US" altLang="en-US" sz="1600" dirty="0">
                <a:latin typeface="Consolas" panose="020B0609020204030204" pitchFamily="49" charset="0"/>
              </a:rPr>
              <a:t> </a:t>
            </a:r>
            <a:r>
              <a:rPr lang="en-US" altLang="en-US" sz="1600" dirty="0" err="1">
                <a:latin typeface="Consolas" panose="020B0609020204030204" pitchFamily="49" charset="0"/>
              </a:rPr>
              <a:t>sayGreeting</a:t>
            </a:r>
            <a:r>
              <a:rPr lang="en-US" altLang="en-US" sz="1600" dirty="0">
                <a:latin typeface="Consolas" panose="020B0609020204030204" pitchFamily="49" charset="0"/>
              </a:rPr>
              <a:t>(self):</a:t>
            </a:r>
          </a:p>
          <a:p>
            <a:pPr marL="0" indent="0">
              <a:buNone/>
            </a:pPr>
            <a:r>
              <a:rPr lang="en-US" altLang="en-US" sz="1600" dirty="0">
                <a:latin typeface="Consolas" panose="020B0609020204030204" pitchFamily="49" charset="0"/>
              </a:rPr>
              <a:t>        print("Hello! Hallo! Sup?! </a:t>
            </a:r>
            <a:r>
              <a:rPr lang="en-US" altLang="en-US" sz="1600" dirty="0" err="1">
                <a:latin typeface="Consolas" panose="020B0609020204030204" pitchFamily="49" charset="0"/>
              </a:rPr>
              <a:t>Guten</a:t>
            </a:r>
            <a:r>
              <a:rPr lang="en-US" altLang="en-US" sz="1600" dirty="0">
                <a:latin typeface="Consolas" panose="020B0609020204030204" pitchFamily="49" charset="0"/>
              </a:rPr>
              <a:t> tag/morgen/</a:t>
            </a:r>
            <a:r>
              <a:rPr lang="en-US" altLang="en-US" sz="1600" dirty="0" err="1">
                <a:latin typeface="Consolas" panose="020B0609020204030204" pitchFamily="49" charset="0"/>
              </a:rPr>
              <a:t>aben</a:t>
            </a:r>
            <a:r>
              <a:rPr lang="en-US" altLang="en-US" sz="1600" dirty="0">
                <a:latin typeface="Consolas" panose="020B0609020204030204" pitchFamily="49" charset="0"/>
              </a:rPr>
              <a:t>! Buenos! Wei!" \</a:t>
            </a:r>
          </a:p>
          <a:p>
            <a:pPr marL="0" indent="0">
              <a:buNone/>
            </a:pPr>
            <a:r>
              <a:rPr lang="en-US" altLang="en-US" sz="1600" dirty="0">
                <a:latin typeface="Consolas" panose="020B0609020204030204" pitchFamily="49" charset="0"/>
              </a:rPr>
              <a:t>               +"</a:t>
            </a:r>
            <a:r>
              <a:rPr lang="en-US" altLang="en-US" sz="1600" dirty="0" err="1">
                <a:latin typeface="Consolas" panose="020B0609020204030204" pitchFamily="49" charset="0"/>
              </a:rPr>
              <a:t>Konichiwa</a:t>
            </a:r>
            <a:r>
              <a:rPr lang="en-US" altLang="en-US" sz="1600" dirty="0">
                <a:latin typeface="Consolas" panose="020B0609020204030204" pitchFamily="49" charset="0"/>
              </a:rPr>
              <a:t>! Shalom! Bonjour! Salaam </a:t>
            </a:r>
            <a:r>
              <a:rPr lang="en-US" altLang="en-US" sz="1600" dirty="0" err="1">
                <a:latin typeface="Consolas" panose="020B0609020204030204" pitchFamily="49" charset="0"/>
              </a:rPr>
              <a:t>alikum</a:t>
            </a:r>
            <a:r>
              <a:rPr lang="en-US" altLang="en-US" sz="1600" dirty="0">
                <a:latin typeface="Consolas" panose="020B0609020204030204" pitchFamily="49" charset="0"/>
              </a:rPr>
              <a:t>! </a:t>
            </a:r>
            <a:r>
              <a:rPr lang="en-US" altLang="en-US" sz="1600" dirty="0" err="1">
                <a:latin typeface="Consolas" panose="020B0609020204030204" pitchFamily="49" charset="0"/>
              </a:rPr>
              <a:t>Kamostaka</a:t>
            </a:r>
            <a:r>
              <a:rPr lang="en-US" altLang="en-US" sz="1600" dirty="0" smtClean="0">
                <a:latin typeface="Consolas" panose="020B0609020204030204" pitchFamily="49" charset="0"/>
              </a:rPr>
              <a:t>?")</a:t>
            </a:r>
            <a:endParaRPr lang="en-US" altLang="en-US" sz="1600" dirty="0" smtClean="0">
              <a:latin typeface="Consolas" panose="020B0609020204030204" pitchFamily="49" charset="0"/>
            </a:endParaRPr>
          </a:p>
        </p:txBody>
      </p:sp>
    </p:spTree>
    <p:extLst>
      <p:ext uri="{BB962C8B-B14F-4D97-AF65-F5344CB8AC3E}">
        <p14:creationId xmlns:p14="http://schemas.microsoft.com/office/powerpoint/2010/main" val="25850852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altLang="en-US" smtClean="0"/>
              <a:t>Naming The </a:t>
            </a:r>
            <a:r>
              <a:rPr lang="en-US" altLang="en-US" b="1" smtClean="0">
                <a:solidFill>
                  <a:srgbClr val="FF0000"/>
                </a:solidFill>
              </a:rPr>
              <a:t>Starting Module</a:t>
            </a:r>
          </a:p>
        </p:txBody>
      </p:sp>
      <p:sp>
        <p:nvSpPr>
          <p:cNvPr id="3" name="Content Placeholder 2"/>
          <p:cNvSpPr>
            <a:spLocks noGrp="1"/>
          </p:cNvSpPr>
          <p:nvPr>
            <p:ph idx="1"/>
          </p:nvPr>
        </p:nvSpPr>
        <p:spPr/>
        <p:txBody>
          <a:bodyPr/>
          <a:lstStyle/>
          <a:p>
            <a:r>
              <a:rPr lang="en-US" altLang="en-US" smtClean="0"/>
              <a:t>Recall: The function that starts a program (first one called) should have a good self-explanatory name e.g., “</a:t>
            </a:r>
            <a:r>
              <a:rPr lang="en-US" altLang="ja-JP" smtClean="0">
                <a:latin typeface="Consolas" panose="020B0609020204030204" pitchFamily="49" charset="0"/>
              </a:rPr>
              <a:t>start()</a:t>
            </a:r>
            <a:r>
              <a:rPr lang="en-US" altLang="en-US" smtClean="0"/>
              <a:t>”</a:t>
            </a:r>
            <a:r>
              <a:rPr lang="en-US" altLang="ja-JP" smtClean="0"/>
              <a:t> or follow common convention e.g., </a:t>
            </a:r>
            <a:r>
              <a:rPr lang="en-US" altLang="en-US" smtClean="0"/>
              <a:t>“</a:t>
            </a:r>
            <a:r>
              <a:rPr lang="en-US" altLang="ja-JP" smtClean="0">
                <a:latin typeface="Consolas" panose="020B0609020204030204" pitchFamily="49" charset="0"/>
              </a:rPr>
              <a:t>main()</a:t>
            </a:r>
            <a:r>
              <a:rPr lang="en-US" altLang="en-US" smtClean="0"/>
              <a:t>”</a:t>
            </a:r>
            <a:endParaRPr lang="en-US" altLang="ja-JP" smtClean="0"/>
          </a:p>
          <a:p>
            <a:r>
              <a:rPr lang="en-US" altLang="en-US" smtClean="0"/>
              <a:t>Similarly the  </a:t>
            </a:r>
            <a:r>
              <a:rPr lang="en-US" altLang="en-US" smtClean="0">
                <a:solidFill>
                  <a:srgbClr val="FF0000"/>
                </a:solidFill>
              </a:rPr>
              <a:t>file module that contains the ‘</a:t>
            </a:r>
            <a:r>
              <a:rPr lang="en-US" altLang="ja-JP" smtClean="0">
                <a:solidFill>
                  <a:srgbClr val="FF0000"/>
                </a:solidFill>
                <a:latin typeface="Consolas" panose="020B0609020204030204" pitchFamily="49" charset="0"/>
              </a:rPr>
              <a:t>start()</a:t>
            </a:r>
            <a:r>
              <a:rPr lang="en-US" altLang="en-US" smtClean="0">
                <a:solidFill>
                  <a:srgbClr val="FF0000"/>
                </a:solidFill>
              </a:rPr>
              <a:t>’</a:t>
            </a:r>
            <a:r>
              <a:rPr lang="en-US" altLang="ja-JP" smtClean="0">
                <a:solidFill>
                  <a:srgbClr val="FF0000"/>
                </a:solidFill>
              </a:rPr>
              <a:t> or </a:t>
            </a:r>
            <a:r>
              <a:rPr lang="en-US" altLang="en-US" smtClean="0">
                <a:solidFill>
                  <a:srgbClr val="FF0000"/>
                </a:solidFill>
              </a:rPr>
              <a:t>‘</a:t>
            </a:r>
            <a:r>
              <a:rPr lang="en-US" altLang="ja-JP" smtClean="0">
                <a:solidFill>
                  <a:srgbClr val="FF0000"/>
                </a:solidFill>
                <a:latin typeface="Consolas" panose="020B0609020204030204" pitchFamily="49" charset="0"/>
              </a:rPr>
              <a:t>main()</a:t>
            </a:r>
            <a:r>
              <a:rPr lang="en-US" altLang="en-US" smtClean="0">
                <a:solidFill>
                  <a:srgbClr val="FF0000"/>
                </a:solidFill>
              </a:rPr>
              <a:t>’</a:t>
            </a:r>
            <a:r>
              <a:rPr lang="en-US" altLang="ja-JP" smtClean="0">
                <a:solidFill>
                  <a:srgbClr val="FF0000"/>
                </a:solidFill>
              </a:rPr>
              <a:t> function </a:t>
            </a:r>
            <a:r>
              <a:rPr lang="en-US" altLang="ja-JP" smtClean="0"/>
              <a:t>should be given an appropriate name e.g., </a:t>
            </a:r>
            <a:r>
              <a:rPr lang="en-US" altLang="en-US" smtClean="0"/>
              <a:t>“</a:t>
            </a:r>
            <a:r>
              <a:rPr lang="en-US" altLang="ja-JP" smtClean="0">
                <a:latin typeface="Consolas" panose="020B0609020204030204" pitchFamily="49" charset="0"/>
              </a:rPr>
              <a:t>Driver.py</a:t>
            </a:r>
            <a:r>
              <a:rPr lang="en-US" altLang="en-US" smtClean="0"/>
              <a:t>” (it’s the ‘driver’ of the program or the starting point)</a:t>
            </a:r>
          </a:p>
        </p:txBody>
      </p:sp>
      <p:grpSp>
        <p:nvGrpSpPr>
          <p:cNvPr id="4" name="Group 3"/>
          <p:cNvGrpSpPr>
            <a:grpSpLocks/>
          </p:cNvGrpSpPr>
          <p:nvPr/>
        </p:nvGrpSpPr>
        <p:grpSpPr bwMode="auto">
          <a:xfrm>
            <a:off x="755650" y="3986213"/>
            <a:ext cx="3505200" cy="1714500"/>
            <a:chOff x="762000" y="3619500"/>
            <a:chExt cx="3505199" cy="1714500"/>
          </a:xfrm>
        </p:grpSpPr>
        <p:sp>
          <p:nvSpPr>
            <p:cNvPr id="2" name="Rectangle 1"/>
            <p:cNvSpPr/>
            <p:nvPr/>
          </p:nvSpPr>
          <p:spPr>
            <a:xfrm>
              <a:off x="782638" y="3973512"/>
              <a:ext cx="3484561" cy="136048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CA" dirty="0">
                  <a:solidFill>
                    <a:schemeClr val="tx1"/>
                  </a:solidFill>
                  <a:latin typeface="Consolas" panose="020B0609020204030204" pitchFamily="49" charset="0"/>
                  <a:cs typeface="Consolas" panose="020B0609020204030204" pitchFamily="49" charset="0"/>
                </a:rPr>
                <a:t>def start():</a:t>
              </a:r>
            </a:p>
            <a:p>
              <a:pPr>
                <a:defRPr/>
              </a:pPr>
              <a:r>
                <a:rPr lang="en-CA" dirty="0">
                  <a:solidFill>
                    <a:schemeClr val="tx1"/>
                  </a:solidFill>
                  <a:latin typeface="Consolas" panose="020B0609020204030204" pitchFamily="49" charset="0"/>
                  <a:cs typeface="Consolas" panose="020B0609020204030204" pitchFamily="49" charset="0"/>
                </a:rPr>
                <a:t>    #Instructions</a:t>
              </a:r>
            </a:p>
            <a:p>
              <a:pPr>
                <a:defRPr/>
              </a:pPr>
              <a:endParaRPr lang="en-CA" dirty="0">
                <a:solidFill>
                  <a:schemeClr val="tx1"/>
                </a:solidFill>
                <a:latin typeface="Consolas" panose="020B0609020204030204" pitchFamily="49" charset="0"/>
                <a:cs typeface="Consolas" panose="020B0609020204030204" pitchFamily="49" charset="0"/>
              </a:endParaRPr>
            </a:p>
            <a:p>
              <a:pPr>
                <a:defRPr/>
              </a:pPr>
              <a:r>
                <a:rPr lang="en-CA" dirty="0">
                  <a:solidFill>
                    <a:schemeClr val="tx1"/>
                  </a:solidFill>
                  <a:latin typeface="Consolas" panose="020B0609020204030204" pitchFamily="49" charset="0"/>
                  <a:cs typeface="Consolas" panose="020B0609020204030204" pitchFamily="49" charset="0"/>
                </a:rPr>
                <a:t>start()</a:t>
              </a:r>
            </a:p>
          </p:txBody>
        </p:sp>
        <p:sp>
          <p:nvSpPr>
            <p:cNvPr id="50182" name="TextBox 2"/>
            <p:cNvSpPr txBox="1">
              <a:spLocks noChangeArrowheads="1"/>
            </p:cNvSpPr>
            <p:nvPr/>
          </p:nvSpPr>
          <p:spPr bwMode="auto">
            <a:xfrm>
              <a:off x="762000" y="3619500"/>
              <a:ext cx="30480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CA" altLang="en-US" b="1">
                  <a:solidFill>
                    <a:srgbClr val="FF0000"/>
                  </a:solidFill>
                  <a:latin typeface="Consolas" panose="020B0609020204030204" pitchFamily="49" charset="0"/>
                </a:rPr>
                <a:t>Filename: </a:t>
              </a:r>
              <a:r>
                <a:rPr lang="en-US" altLang="en-US" b="1">
                  <a:solidFill>
                    <a:srgbClr val="FF0000"/>
                  </a:solidFill>
                  <a:latin typeface="Consolas" panose="020B0609020204030204" pitchFamily="49" charset="0"/>
                </a:rPr>
                <a:t>“</a:t>
              </a:r>
              <a:r>
                <a:rPr lang="en-US" altLang="ja-JP" b="1">
                  <a:solidFill>
                    <a:srgbClr val="FF0000"/>
                  </a:solidFill>
                  <a:latin typeface="Consolas" panose="020B0609020204030204" pitchFamily="49" charset="0"/>
                </a:rPr>
                <a:t>Driver.py</a:t>
              </a:r>
              <a:r>
                <a:rPr lang="en-US" altLang="en-US" b="1">
                  <a:solidFill>
                    <a:srgbClr val="FF0000"/>
                  </a:solidFill>
                  <a:latin typeface="Consolas" panose="020B0609020204030204" pitchFamily="49" charset="0"/>
                </a:rPr>
                <a:t>”</a:t>
              </a:r>
            </a:p>
            <a:p>
              <a:endParaRPr lang="en-CA" altLang="en-US"/>
            </a:p>
          </p:txBody>
        </p:sp>
      </p:grpSp>
    </p:spTree>
    <p:extLst>
      <p:ext uri="{BB962C8B-B14F-4D97-AF65-F5344CB8AC3E}">
        <p14:creationId xmlns:p14="http://schemas.microsoft.com/office/powerpoint/2010/main" val="36555323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altLang="en-US" dirty="0">
                <a:ea typeface="MS PGothic" panose="020B0600070205080204" pitchFamily="34" charset="-128"/>
              </a:rPr>
              <a:t>Complete Example: </a:t>
            </a:r>
            <a:r>
              <a:rPr lang="en-US" altLang="en-US" b="1" dirty="0">
                <a:solidFill>
                  <a:srgbClr val="FF0000"/>
                </a:solidFill>
                <a:ea typeface="MS PGothic" panose="020B0600070205080204" pitchFamily="34" charset="-128"/>
              </a:rPr>
              <a:t>Accessing Attributes </a:t>
            </a:r>
            <a:r>
              <a:rPr lang="en-US" altLang="en-US" dirty="0">
                <a:ea typeface="MS PGothic" panose="020B0600070205080204" pitchFamily="34" charset="-128"/>
              </a:rPr>
              <a:t>And </a:t>
            </a:r>
            <a:r>
              <a:rPr lang="en-US" altLang="en-US" b="1" dirty="0">
                <a:solidFill>
                  <a:schemeClr val="accent2">
                    <a:lumMod val="75000"/>
                  </a:schemeClr>
                </a:solidFill>
                <a:ea typeface="MS PGothic" panose="020B0600070205080204" pitchFamily="34" charset="-128"/>
              </a:rPr>
              <a:t>Methods</a:t>
            </a:r>
            <a:r>
              <a:rPr lang="en-US" altLang="en-US" dirty="0">
                <a:ea typeface="MS PGothic" panose="020B0600070205080204" pitchFamily="34" charset="-128"/>
              </a:rPr>
              <a:t>: </a:t>
            </a:r>
            <a:r>
              <a:rPr lang="en-US" altLang="en-US" dirty="0">
                <a:latin typeface="Consolas" pitchFamily="49" charset="0"/>
                <a:ea typeface="MS PGothic" panose="020B0600070205080204" pitchFamily="34" charset="-128"/>
                <a:cs typeface="Consolas" pitchFamily="49" charset="0"/>
              </a:rPr>
              <a:t>Person</a:t>
            </a:r>
            <a:r>
              <a:rPr lang="en-US" altLang="en-US" dirty="0">
                <a:ea typeface="MS PGothic" panose="020B0600070205080204" pitchFamily="34" charset="-128"/>
              </a:rPr>
              <a:t> Module</a:t>
            </a:r>
            <a:endParaRPr lang="en-US" dirty="0">
              <a:ea typeface="MS PGothic" panose="020B0600070205080204" pitchFamily="34" charset="-128"/>
            </a:endParaRPr>
          </a:p>
        </p:txBody>
      </p:sp>
      <p:sp>
        <p:nvSpPr>
          <p:cNvPr id="51203" name="Content Placeholder 2"/>
          <p:cNvSpPr>
            <a:spLocks noGrp="1"/>
          </p:cNvSpPr>
          <p:nvPr>
            <p:ph idx="1"/>
          </p:nvPr>
        </p:nvSpPr>
        <p:spPr/>
        <p:txBody>
          <a:bodyPr/>
          <a:lstStyle/>
          <a:p>
            <a:r>
              <a:rPr lang="en-US" b="1" dirty="0"/>
              <a:t>Name of the folder containing all the modules for this example</a:t>
            </a:r>
            <a:r>
              <a:rPr lang="en-US" dirty="0"/>
              <a:t>: </a:t>
            </a:r>
            <a:r>
              <a:rPr lang="en-US" dirty="0" smtClean="0">
                <a:latin typeface="Consolas" panose="020B0609020204030204" pitchFamily="49" charset="0"/>
              </a:rPr>
              <a:t>6multiple_modules_OO_intermediate</a:t>
            </a:r>
          </a:p>
          <a:p>
            <a:pPr lvl="1"/>
            <a:r>
              <a:rPr lang="en-US" altLang="en-US" dirty="0" smtClean="0"/>
              <a:t>To </a:t>
            </a:r>
            <a:r>
              <a:rPr lang="en-US" altLang="en-US" dirty="0" smtClean="0"/>
              <a:t>start the </a:t>
            </a:r>
            <a:r>
              <a:rPr lang="en-US" altLang="en-US" dirty="0" smtClean="0"/>
              <a:t>whole program </a:t>
            </a:r>
            <a:r>
              <a:rPr lang="en-US" altLang="en-US" dirty="0" smtClean="0"/>
              <a:t>run </a:t>
            </a:r>
            <a:r>
              <a:rPr lang="en-US" altLang="en-US" dirty="0" smtClean="0"/>
              <a:t>the module with the </a:t>
            </a:r>
            <a:r>
              <a:rPr lang="en-US" altLang="en-US" dirty="0" smtClean="0"/>
              <a:t>‘</a:t>
            </a:r>
            <a:r>
              <a:rPr lang="en-US" altLang="en-US" dirty="0" smtClean="0">
                <a:latin typeface="Consolas" panose="020B0609020204030204" pitchFamily="49" charset="0"/>
              </a:rPr>
              <a:t>start</a:t>
            </a:r>
            <a:r>
              <a:rPr lang="en-US" altLang="en-US" dirty="0" smtClean="0"/>
              <a:t>’ function.</a:t>
            </a:r>
            <a:endParaRPr lang="en-US" altLang="en-US" dirty="0" smtClean="0"/>
          </a:p>
          <a:p>
            <a:pPr marL="342900" lvl="1" indent="0">
              <a:buNone/>
            </a:pPr>
            <a:r>
              <a:rPr lang="en-US" altLang="en-US" dirty="0" smtClean="0"/>
              <a:t> </a:t>
            </a:r>
            <a:endParaRPr lang="en-US" altLang="en-US" sz="2000" dirty="0" smtClean="0">
              <a:latin typeface="Consolas" panose="020B0609020204030204" pitchFamily="49" charset="0"/>
            </a:endParaRPr>
          </a:p>
          <a:p>
            <a:pPr lvl="1">
              <a:buFont typeface="Times New Roman" panose="02020603050405020304" pitchFamily="18" charset="0"/>
              <a:buNone/>
            </a:pPr>
            <a:r>
              <a:rPr lang="en-US" altLang="en-US" sz="1800" dirty="0" smtClean="0">
                <a:latin typeface="Consolas" panose="020B0609020204030204" pitchFamily="49" charset="0"/>
              </a:rPr>
              <a:t>&lt;&lt; </a:t>
            </a:r>
            <a:r>
              <a:rPr lang="en-US" altLang="en-US" sz="1800" dirty="0" smtClean="0">
                <a:latin typeface="Consolas" panose="020B0609020204030204" pitchFamily="49" charset="0"/>
              </a:rPr>
              <a:t>File: </a:t>
            </a:r>
            <a:r>
              <a:rPr lang="en-US" altLang="en-US" sz="1800" b="1" dirty="0" smtClean="0">
                <a:latin typeface="Consolas" panose="020B0609020204030204" pitchFamily="49" charset="0"/>
              </a:rPr>
              <a:t>Person.py</a:t>
            </a:r>
            <a:r>
              <a:rPr lang="en-US" altLang="en-US" sz="1800" dirty="0" smtClean="0">
                <a:latin typeface="Consolas" panose="020B0609020204030204" pitchFamily="49" charset="0"/>
              </a:rPr>
              <a:t> </a:t>
            </a:r>
            <a:r>
              <a:rPr lang="en-US" altLang="en-US" sz="1800" dirty="0" smtClean="0">
                <a:latin typeface="Consolas" panose="020B0609020204030204" pitchFamily="49" charset="0"/>
              </a:rPr>
              <a:t>&gt;&gt;</a:t>
            </a:r>
          </a:p>
          <a:p>
            <a:pPr lvl="1">
              <a:buFont typeface="Times New Roman" panose="02020603050405020304" pitchFamily="18" charset="0"/>
              <a:buNone/>
            </a:pPr>
            <a:r>
              <a:rPr lang="en-US" altLang="en-US" sz="1800" dirty="0" smtClean="0">
                <a:latin typeface="Consolas" panose="020B0609020204030204" pitchFamily="49" charset="0"/>
              </a:rPr>
              <a:t>class Person:</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err="1" smtClean="0">
                <a:latin typeface="Consolas" panose="020B0609020204030204" pitchFamily="49" charset="0"/>
              </a:rPr>
              <a:t>def</a:t>
            </a:r>
            <a:r>
              <a:rPr lang="en-US" altLang="en-US" sz="1800" dirty="0" smtClean="0">
                <a:latin typeface="Consolas" panose="020B0609020204030204" pitchFamily="49" charset="0"/>
              </a:rPr>
              <a:t> __</a:t>
            </a:r>
            <a:r>
              <a:rPr lang="en-US" altLang="en-US" sz="1800" dirty="0" err="1" smtClean="0">
                <a:latin typeface="Consolas" panose="020B0609020204030204" pitchFamily="49" charset="0"/>
              </a:rPr>
              <a:t>init</a:t>
            </a:r>
            <a:r>
              <a:rPr lang="en-US" altLang="en-US" sz="1800" dirty="0" smtClean="0">
                <a:latin typeface="Consolas" panose="020B0609020204030204" pitchFamily="49" charset="0"/>
              </a:rPr>
              <a:t>__(</a:t>
            </a:r>
            <a:r>
              <a:rPr lang="en-US" altLang="en-US" sz="1800" dirty="0" err="1" smtClean="0">
                <a:latin typeface="Consolas" panose="020B0609020204030204" pitchFamily="49" charset="0"/>
              </a:rPr>
              <a:t>self,newName,newAge</a:t>
            </a:r>
            <a:r>
              <a:rPr lang="en-US" altLang="en-US" sz="1800" dirty="0" smtClean="0">
                <a:latin typeface="Consolas" panose="020B0609020204030204" pitchFamily="49" charset="0"/>
              </a:rPr>
              <a:t>):</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b="1" dirty="0" smtClean="0">
                <a:solidFill>
                  <a:srgbClr val="FF0000"/>
                </a:solidFill>
                <a:latin typeface="Consolas" panose="020B0609020204030204" pitchFamily="49" charset="0"/>
              </a:rPr>
              <a:t>self.name</a:t>
            </a:r>
            <a:r>
              <a:rPr lang="en-US" altLang="en-US" sz="1800" dirty="0" smtClean="0">
                <a:latin typeface="Consolas" panose="020B0609020204030204" pitchFamily="49" charset="0"/>
              </a:rPr>
              <a:t> = </a:t>
            </a:r>
            <a:r>
              <a:rPr lang="en-US" altLang="en-US" sz="1800" dirty="0" err="1" smtClean="0">
                <a:latin typeface="Consolas" panose="020B0609020204030204" pitchFamily="49" charset="0"/>
              </a:rPr>
              <a:t>newName</a:t>
            </a:r>
            <a:endParaRPr lang="en-US" altLang="en-US" sz="1800" dirty="0" smtClean="0">
              <a:latin typeface="Consolas" panose="020B0609020204030204" pitchFamily="49" charset="0"/>
            </a:endParaRP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b="1" dirty="0" err="1" smtClean="0">
                <a:solidFill>
                  <a:srgbClr val="FF0000"/>
                </a:solidFill>
                <a:latin typeface="Consolas" panose="020B0609020204030204" pitchFamily="49" charset="0"/>
              </a:rPr>
              <a:t>self.age</a:t>
            </a:r>
            <a:r>
              <a:rPr lang="en-US" altLang="en-US" sz="1800" dirty="0" smtClean="0">
                <a:latin typeface="Consolas" panose="020B0609020204030204" pitchFamily="49" charset="0"/>
              </a:rPr>
              <a:t> = </a:t>
            </a:r>
            <a:r>
              <a:rPr lang="en-US" altLang="en-US" sz="1800" dirty="0" err="1" smtClean="0">
                <a:latin typeface="Consolas" panose="020B0609020204030204" pitchFamily="49" charset="0"/>
              </a:rPr>
              <a:t>newAge</a:t>
            </a:r>
            <a:endParaRPr lang="en-US" altLang="en-US" sz="1800" dirty="0" smtClean="0">
              <a:latin typeface="Consolas" panose="020B0609020204030204" pitchFamily="49" charset="0"/>
            </a:endParaRPr>
          </a:p>
          <a:p>
            <a:endParaRPr lang="en-US" altLang="en-US" dirty="0" smtClean="0"/>
          </a:p>
        </p:txBody>
      </p:sp>
      <p:sp>
        <p:nvSpPr>
          <p:cNvPr id="3" name="TextBox 2"/>
          <p:cNvSpPr txBox="1"/>
          <p:nvPr/>
        </p:nvSpPr>
        <p:spPr>
          <a:xfrm>
            <a:off x="2514600" y="2438400"/>
            <a:ext cx="914400" cy="914400"/>
          </a:xfrm>
          <a:prstGeom prst="rect">
            <a:avLst/>
          </a:prstGeom>
          <a:noFill/>
        </p:spPr>
        <p:txBody>
          <a:bodyPr wrap="none" rtlCol="0">
            <a:noAutofit/>
          </a:bodyPr>
          <a:lstStyle/>
          <a:p>
            <a:endParaRPr lang="en-US" dirty="0" err="1" smtClean="0"/>
          </a:p>
        </p:txBody>
      </p:sp>
      <p:sp>
        <p:nvSpPr>
          <p:cNvPr id="4" name="Rectangle 3"/>
          <p:cNvSpPr/>
          <p:nvPr/>
        </p:nvSpPr>
        <p:spPr>
          <a:xfrm>
            <a:off x="5181600" y="4191000"/>
            <a:ext cx="3962400" cy="26670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This is a good summary </a:t>
            </a:r>
            <a:r>
              <a:rPr lang="en-US" dirty="0" smtClean="0">
                <a:solidFill>
                  <a:schemeClr val="tx1"/>
                </a:solidFill>
              </a:rPr>
              <a:t>of:</a:t>
            </a:r>
            <a:endParaRPr lang="en-US" dirty="0" smtClean="0">
              <a:solidFill>
                <a:schemeClr val="tx1"/>
              </a:solidFill>
            </a:endParaRPr>
          </a:p>
          <a:p>
            <a:pPr marL="285750" indent="-285750">
              <a:buFont typeface="Arial" panose="020B0604020202020204" pitchFamily="34" charset="0"/>
              <a:buChar char="•"/>
            </a:pPr>
            <a:r>
              <a:rPr lang="en-US" dirty="0" smtClean="0">
                <a:solidFill>
                  <a:schemeClr val="tx1"/>
                </a:solidFill>
              </a:rPr>
              <a:t>Defining a class with attributes and methods (including </a:t>
            </a:r>
            <a:r>
              <a:rPr lang="en-US" dirty="0" smtClean="0">
                <a:solidFill>
                  <a:schemeClr val="tx1"/>
                </a:solidFill>
                <a:latin typeface="Consolas" panose="020B0609020204030204" pitchFamily="49" charset="0"/>
              </a:rPr>
              <a:t>__</a:t>
            </a:r>
            <a:r>
              <a:rPr lang="en-US" dirty="0" err="1" smtClean="0">
                <a:solidFill>
                  <a:schemeClr val="tx1"/>
                </a:solidFill>
                <a:latin typeface="Consolas" panose="020B0609020204030204" pitchFamily="49" charset="0"/>
              </a:rPr>
              <a:t>init</a:t>
            </a:r>
            <a:r>
              <a:rPr lang="en-US" dirty="0" smtClean="0">
                <a:solidFill>
                  <a:schemeClr val="tx1"/>
                </a:solidFill>
                <a:latin typeface="Consolas" panose="020B0609020204030204" pitchFamily="49" charset="0"/>
              </a:rPr>
              <a:t>__()</a:t>
            </a:r>
            <a:r>
              <a:rPr lang="en-US" dirty="0" smtClean="0">
                <a:solidFill>
                  <a:schemeClr val="tx1"/>
                </a:solidFill>
              </a:rPr>
              <a:t>)</a:t>
            </a:r>
          </a:p>
          <a:p>
            <a:pPr marL="285750" indent="-285750">
              <a:buFont typeface="Arial" panose="020B0604020202020204" pitchFamily="34" charset="0"/>
              <a:buChar char="•"/>
            </a:pPr>
            <a:r>
              <a:rPr lang="en-US" dirty="0" smtClean="0">
                <a:solidFill>
                  <a:schemeClr val="tx1"/>
                </a:solidFill>
              </a:rPr>
              <a:t>Creating an object</a:t>
            </a:r>
          </a:p>
          <a:p>
            <a:pPr marL="285750" indent="-285750">
              <a:buFont typeface="Arial" panose="020B0604020202020204" pitchFamily="34" charset="0"/>
              <a:buChar char="•"/>
            </a:pPr>
            <a:r>
              <a:rPr lang="en-US" dirty="0" smtClean="0">
                <a:solidFill>
                  <a:schemeClr val="tx1"/>
                </a:solidFill>
              </a:rPr>
              <a:t>Accessing attributes inside of a class</a:t>
            </a:r>
          </a:p>
          <a:p>
            <a:pPr marL="285750" indent="-285750">
              <a:buFont typeface="Arial" panose="020B0604020202020204" pitchFamily="34" charset="0"/>
              <a:buChar char="•"/>
            </a:pPr>
            <a:r>
              <a:rPr lang="en-US" dirty="0" smtClean="0">
                <a:solidFill>
                  <a:schemeClr val="tx1"/>
                </a:solidFill>
              </a:rPr>
              <a:t>Accessing methods inside of a class</a:t>
            </a:r>
          </a:p>
          <a:p>
            <a:pPr marL="285750" indent="-285750">
              <a:buFont typeface="Arial" panose="020B0604020202020204" pitchFamily="34" charset="0"/>
              <a:buChar char="•"/>
            </a:pPr>
            <a:r>
              <a:rPr lang="en-US" dirty="0" smtClean="0">
                <a:solidFill>
                  <a:schemeClr val="tx1"/>
                </a:solidFill>
              </a:rPr>
              <a:t>Accessing attributes &amp; methods outside of class</a:t>
            </a:r>
          </a:p>
          <a:p>
            <a:pPr marL="285750" indent="-285750">
              <a:buFont typeface="Arial" panose="020B0604020202020204" pitchFamily="34" charset="0"/>
              <a:buChar char="•"/>
            </a:pPr>
            <a:r>
              <a:rPr lang="en-US" dirty="0" smtClean="0">
                <a:solidFill>
                  <a:schemeClr val="tx1"/>
                </a:solidFill>
              </a:rPr>
              <a:t>Splitting a program into modules</a:t>
            </a:r>
          </a:p>
        </p:txBody>
      </p:sp>
    </p:spTree>
    <p:extLst>
      <p:ext uri="{BB962C8B-B14F-4D97-AF65-F5344CB8AC3E}">
        <p14:creationId xmlns:p14="http://schemas.microsoft.com/office/powerpoint/2010/main" val="3546485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p:txBody>
          <a:bodyPr/>
          <a:lstStyle/>
          <a:p>
            <a:r>
              <a:rPr lang="en-US" altLang="en-US" sz="3200" dirty="0" smtClean="0"/>
              <a:t>Some Drawbacks Of Using A List</a:t>
            </a:r>
          </a:p>
        </p:txBody>
      </p:sp>
      <p:sp>
        <p:nvSpPr>
          <p:cNvPr id="760835" name="Rectangle 3"/>
          <p:cNvSpPr>
            <a:spLocks noGrp="1" noChangeArrowheads="1"/>
          </p:cNvSpPr>
          <p:nvPr>
            <p:ph type="body" idx="4294967295"/>
          </p:nvPr>
        </p:nvSpPr>
        <p:spPr/>
        <p:txBody>
          <a:bodyPr/>
          <a:lstStyle/>
          <a:p>
            <a:r>
              <a:rPr lang="en-US" altLang="en-US" sz="2400" dirty="0" smtClean="0"/>
              <a:t>Which field contains what type of information? This isn’t immediately clear from looking at the program statements.</a:t>
            </a:r>
          </a:p>
          <a:p>
            <a:pPr lvl="1">
              <a:buFontTx/>
              <a:buNone/>
            </a:pPr>
            <a:r>
              <a:rPr lang="en-US" altLang="en-US" sz="1800" dirty="0" smtClean="0">
                <a:latin typeface="Consolas" panose="020B0609020204030204" pitchFamily="49" charset="0"/>
              </a:rPr>
              <a:t> client = [“xxxxxxxxxxxxxxx",</a:t>
            </a:r>
          </a:p>
          <a:p>
            <a:pPr lvl="1">
              <a:buFontTx/>
              <a:buNone/>
            </a:pPr>
            <a:r>
              <a:rPr lang="en-US" altLang="en-US" sz="1800" dirty="0" smtClean="0">
                <a:latin typeface="Consolas" panose="020B0609020204030204" pitchFamily="49" charset="0"/>
              </a:rPr>
              <a:t>                “0000000000",</a:t>
            </a:r>
          </a:p>
          <a:p>
            <a:pPr lvl="1">
              <a:buFontTx/>
              <a:buNone/>
            </a:pPr>
            <a:r>
              <a:rPr lang="en-US" altLang="en-US" sz="1800" dirty="0" smtClean="0">
                <a:latin typeface="Consolas" panose="020B0609020204030204" pitchFamily="49" charset="0"/>
              </a:rPr>
              <a:t>                “xxxxxxxxx",</a:t>
            </a:r>
          </a:p>
          <a:p>
            <a:pPr lvl="1">
              <a:buFontTx/>
              <a:buNone/>
            </a:pPr>
            <a:r>
              <a:rPr lang="en-US" altLang="en-US" sz="1800" dirty="0" smtClean="0">
                <a:latin typeface="Consolas" panose="020B0609020204030204" pitchFamily="49" charset="0"/>
              </a:rPr>
              <a:t>                0]</a:t>
            </a:r>
          </a:p>
          <a:p>
            <a:endParaRPr lang="en-US" altLang="en-US" sz="2400" dirty="0" smtClean="0"/>
          </a:p>
          <a:p>
            <a:r>
              <a:rPr lang="en-US" altLang="en-US" sz="2400" dirty="0" smtClean="0"/>
              <a:t>Is there any way to specify rules about the type of information to be stored in a field e.g., a data entry error could allow alphabetic information (e.g., 1-800-BUY-NOWW) to be entered in the phone number field.</a:t>
            </a:r>
          </a:p>
          <a:p>
            <a:endParaRPr lang="en-US" altLang="en-US" sz="2400" dirty="0" smtClean="0"/>
          </a:p>
        </p:txBody>
      </p:sp>
      <p:grpSp>
        <p:nvGrpSpPr>
          <p:cNvPr id="2" name="Group 1"/>
          <p:cNvGrpSpPr>
            <a:grpSpLocks/>
          </p:cNvGrpSpPr>
          <p:nvPr/>
        </p:nvGrpSpPr>
        <p:grpSpPr bwMode="auto">
          <a:xfrm>
            <a:off x="4533900" y="2470150"/>
            <a:ext cx="4305300" cy="1263650"/>
            <a:chOff x="4533900" y="2470150"/>
            <a:chExt cx="4305300" cy="1263650"/>
          </a:xfrm>
        </p:grpSpPr>
        <p:sp>
          <p:nvSpPr>
            <p:cNvPr id="14341" name="Right Brace 2"/>
            <p:cNvSpPr>
              <a:spLocks/>
            </p:cNvSpPr>
            <p:nvPr/>
          </p:nvSpPr>
          <p:spPr bwMode="auto">
            <a:xfrm>
              <a:off x="4533900" y="2470150"/>
              <a:ext cx="558800" cy="1263650"/>
            </a:xfrm>
            <a:prstGeom prst="rightBrace">
              <a:avLst>
                <a:gd name="adj1" fmla="val 8334"/>
                <a:gd name="adj2" fmla="val 50000"/>
              </a:avLst>
            </a:prstGeom>
            <a:noFill/>
            <a:ln w="38100">
              <a:solidFill>
                <a:srgbClr val="FF0000"/>
              </a:solidFill>
              <a:round/>
              <a:headEnd type="none" w="sm" len="sm"/>
              <a:tailEnd/>
            </a:ln>
            <a:extLst>
              <a:ext uri="{909E8E84-426E-40DD-AFC4-6F175D3DCCD1}">
                <a14:hiddenFill xmlns:a14="http://schemas.microsoft.com/office/drawing/2010/main">
                  <a:solidFill>
                    <a:srgbClr val="FFFFFF"/>
                  </a:solidFill>
                </a14:hiddenFill>
              </a:ext>
            </a:extLst>
          </p:spPr>
          <p:txBody>
            <a:bodyPr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endParaRPr lang="en-US" altLang="en-US" sz="1400" dirty="0">
                <a:latin typeface="Arial" panose="020B0604020202020204" pitchFamily="34" charset="0"/>
              </a:endParaRPr>
            </a:p>
          </p:txBody>
        </p:sp>
        <p:sp>
          <p:nvSpPr>
            <p:cNvPr id="14342" name="TextBox 3"/>
            <p:cNvSpPr txBox="1">
              <a:spLocks noChangeArrowheads="1"/>
            </p:cNvSpPr>
            <p:nvPr/>
          </p:nvSpPr>
          <p:spPr bwMode="auto">
            <a:xfrm>
              <a:off x="5092700" y="2470150"/>
              <a:ext cx="3746500" cy="12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b="1" dirty="0">
                  <a:solidFill>
                    <a:srgbClr val="FF0000"/>
                  </a:solidFill>
                  <a:latin typeface="Arial" panose="020B0604020202020204" pitchFamily="34" charset="0"/>
                </a:rPr>
                <a:t>The parts of a composite list can be accessed via [index] but they cannot be labeled (what do these fields store?)</a:t>
              </a:r>
            </a:p>
          </p:txBody>
        </p:sp>
      </p:grpSp>
    </p:spTree>
    <p:extLst>
      <p:ext uri="{BB962C8B-B14F-4D97-AF65-F5344CB8AC3E}">
        <p14:creationId xmlns:p14="http://schemas.microsoft.com/office/powerpoint/2010/main" val="30189564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608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6083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6083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6083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60835">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608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083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normAutofit fontScale="90000"/>
          </a:bodyPr>
          <a:lstStyle/>
          <a:p>
            <a:pPr>
              <a:defRPr/>
            </a:pPr>
            <a:r>
              <a:rPr lang="en-US" altLang="en-US" sz="2800" dirty="0" smtClean="0"/>
              <a:t>Complete Example: Accessing </a:t>
            </a:r>
            <a:r>
              <a:rPr lang="en-US" altLang="en-US" sz="2800" b="1" dirty="0" smtClean="0">
                <a:solidFill>
                  <a:srgbClr val="FF0000"/>
                </a:solidFill>
              </a:rPr>
              <a:t>Attributes</a:t>
            </a:r>
            <a:r>
              <a:rPr lang="en-US" altLang="en-US" sz="2800" dirty="0" smtClean="0"/>
              <a:t> And </a:t>
            </a:r>
            <a:r>
              <a:rPr lang="en-US" altLang="en-US" sz="2800" b="1" dirty="0" smtClean="0">
                <a:solidFill>
                  <a:schemeClr val="accent2">
                    <a:lumMod val="75000"/>
                  </a:schemeClr>
                </a:solidFill>
              </a:rPr>
              <a:t>Methods</a:t>
            </a:r>
            <a:r>
              <a:rPr lang="en-US" altLang="en-US" sz="2800" dirty="0" smtClean="0"/>
              <a:t>: </a:t>
            </a:r>
            <a:r>
              <a:rPr lang="en-US" altLang="en-US" sz="2800" dirty="0" smtClean="0">
                <a:latin typeface="Consolas" pitchFamily="49" charset="0"/>
                <a:cs typeface="Consolas" pitchFamily="49" charset="0"/>
              </a:rPr>
              <a:t>Person</a:t>
            </a:r>
            <a:r>
              <a:rPr lang="en-US" altLang="en-US" sz="2800" dirty="0" smtClean="0"/>
              <a:t> Module (2)</a:t>
            </a:r>
          </a:p>
        </p:txBody>
      </p:sp>
      <p:sp>
        <p:nvSpPr>
          <p:cNvPr id="52227" name="Content Placeholder 2"/>
          <p:cNvSpPr>
            <a:spLocks noGrp="1"/>
          </p:cNvSpPr>
          <p:nvPr>
            <p:ph idx="1"/>
          </p:nvPr>
        </p:nvSpPr>
        <p:spPr>
          <a:xfrm>
            <a:off x="457200" y="1295400"/>
            <a:ext cx="8229600" cy="5410200"/>
          </a:xfrm>
        </p:spPr>
        <p:txBody>
          <a:bodyPr/>
          <a:lstStyle/>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err="1" smtClean="0">
                <a:latin typeface="Consolas" panose="020B0609020204030204" pitchFamily="49" charset="0"/>
              </a:rPr>
              <a:t>def</a:t>
            </a:r>
            <a:r>
              <a:rPr lang="en-US" altLang="en-US" sz="1800" dirty="0" smtClean="0">
                <a:latin typeface="Consolas" panose="020B0609020204030204" pitchFamily="49" charset="0"/>
              </a:rPr>
              <a:t> </a:t>
            </a:r>
            <a:r>
              <a:rPr lang="en-US" altLang="en-US" sz="1800" dirty="0" err="1" smtClean="0">
                <a:latin typeface="Consolas" panose="020B0609020204030204" pitchFamily="49" charset="0"/>
              </a:rPr>
              <a:t>haveBirthday</a:t>
            </a:r>
            <a:r>
              <a:rPr lang="en-US" altLang="en-US" sz="1800" dirty="0" smtClean="0">
                <a:latin typeface="Consolas" panose="020B0609020204030204" pitchFamily="49" charset="0"/>
              </a:rPr>
              <a:t>(self):</a:t>
            </a:r>
          </a:p>
          <a:p>
            <a:pPr lvl="1">
              <a:buFont typeface="Times New Roman" panose="02020603050405020304" pitchFamily="18" charset="0"/>
              <a:buNone/>
            </a:pPr>
            <a:r>
              <a:rPr lang="en-US" altLang="en-US" sz="1800" dirty="0" smtClean="0">
                <a:latin typeface="Consolas" panose="020B0609020204030204" pitchFamily="49" charset="0"/>
              </a:rPr>
              <a:t>        print("Happy Birthday!")</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b="1" dirty="0" err="1" smtClean="0">
                <a:solidFill>
                  <a:schemeClr val="accent2">
                    <a:lumMod val="75000"/>
                  </a:schemeClr>
                </a:solidFill>
                <a:latin typeface="Consolas" panose="020B0609020204030204" pitchFamily="49" charset="0"/>
              </a:rPr>
              <a:t>self.mature</a:t>
            </a:r>
            <a:r>
              <a:rPr lang="en-US" altLang="en-US" sz="1800" dirty="0" smtClean="0">
                <a:latin typeface="Consolas" panose="020B0609020204030204" pitchFamily="49" charset="0"/>
              </a:rPr>
              <a:t>()</a:t>
            </a:r>
          </a:p>
          <a:p>
            <a:pPr lvl="1">
              <a:buFont typeface="Times New Roman" panose="02020603050405020304" pitchFamily="18" charset="0"/>
              <a:buNone/>
            </a:pPr>
            <a:endParaRPr lang="en-US" altLang="en-US" sz="1800" dirty="0" smtClean="0">
              <a:latin typeface="Consolas" panose="020B0609020204030204" pitchFamily="49" charset="0"/>
            </a:endParaRP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dirty="0" err="1" smtClean="0">
                <a:latin typeface="Consolas" panose="020B0609020204030204" pitchFamily="49" charset="0"/>
              </a:rPr>
              <a:t>def</a:t>
            </a:r>
            <a:r>
              <a:rPr lang="en-US" altLang="en-US" sz="1800" dirty="0" smtClean="0">
                <a:latin typeface="Consolas" panose="020B0609020204030204" pitchFamily="49" charset="0"/>
              </a:rPr>
              <a:t> mature(self):</a:t>
            </a:r>
          </a:p>
          <a:p>
            <a:pPr lvl="1">
              <a:buFont typeface="Times New Roman" panose="02020603050405020304" pitchFamily="18" charset="0"/>
              <a:buNone/>
            </a:pPr>
            <a:r>
              <a:rPr lang="en-US" altLang="en-US" sz="1800" dirty="0" smtClean="0">
                <a:latin typeface="Consolas" panose="020B0609020204030204" pitchFamily="49" charset="0"/>
              </a:rPr>
              <a:t>        </a:t>
            </a:r>
            <a:r>
              <a:rPr lang="en-US" altLang="en-US" sz="1800" b="1" dirty="0" err="1" smtClean="0">
                <a:solidFill>
                  <a:srgbClr val="FF0000"/>
                </a:solidFill>
                <a:latin typeface="Consolas" panose="020B0609020204030204" pitchFamily="49" charset="0"/>
              </a:rPr>
              <a:t>self.age</a:t>
            </a:r>
            <a:r>
              <a:rPr lang="en-US" altLang="en-US" sz="1800" dirty="0" smtClean="0">
                <a:latin typeface="Consolas" panose="020B0609020204030204" pitchFamily="49" charset="0"/>
              </a:rPr>
              <a:t> = </a:t>
            </a:r>
            <a:r>
              <a:rPr lang="en-US" altLang="en-US" sz="1800" b="1" dirty="0" err="1" smtClean="0">
                <a:solidFill>
                  <a:srgbClr val="FF0000"/>
                </a:solidFill>
                <a:latin typeface="Consolas" panose="020B0609020204030204" pitchFamily="49" charset="0"/>
              </a:rPr>
              <a:t>self.age</a:t>
            </a:r>
            <a:r>
              <a:rPr lang="en-US" altLang="en-US" sz="1800" dirty="0" smtClean="0">
                <a:latin typeface="Consolas" panose="020B0609020204030204" pitchFamily="49" charset="0"/>
              </a:rPr>
              <a:t> + 1</a:t>
            </a:r>
          </a:p>
          <a:p>
            <a:pPr>
              <a:buFontTx/>
              <a:buNone/>
            </a:pPr>
            <a:endParaRPr lang="en-US" altLang="en-US" sz="1800" dirty="0" smtClean="0"/>
          </a:p>
          <a:p>
            <a:endParaRPr lang="en-US" altLang="en-US" dirty="0" smtClean="0"/>
          </a:p>
        </p:txBody>
      </p:sp>
    </p:spTree>
    <p:extLst>
      <p:ext uri="{BB962C8B-B14F-4D97-AF65-F5344CB8AC3E}">
        <p14:creationId xmlns:p14="http://schemas.microsoft.com/office/powerpoint/2010/main" val="307324873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normAutofit fontScale="90000"/>
          </a:bodyPr>
          <a:lstStyle/>
          <a:p>
            <a:pPr>
              <a:defRPr/>
            </a:pPr>
            <a:r>
              <a:rPr lang="en-US" altLang="en-US" sz="2800" dirty="0" smtClean="0"/>
              <a:t>Complete Example: Accessing </a:t>
            </a:r>
            <a:r>
              <a:rPr lang="en-US" altLang="en-US" sz="2800" b="1" dirty="0" smtClean="0">
                <a:solidFill>
                  <a:srgbClr val="FF0000"/>
                </a:solidFill>
              </a:rPr>
              <a:t>Attributes</a:t>
            </a:r>
            <a:r>
              <a:rPr lang="en-US" altLang="en-US" sz="2800" dirty="0" smtClean="0"/>
              <a:t> And </a:t>
            </a:r>
            <a:r>
              <a:rPr lang="en-US" altLang="en-US" sz="2800" b="1" dirty="0" smtClean="0">
                <a:solidFill>
                  <a:schemeClr val="accent2">
                    <a:lumMod val="75000"/>
                  </a:schemeClr>
                </a:solidFill>
              </a:rPr>
              <a:t>Methods</a:t>
            </a:r>
            <a:r>
              <a:rPr lang="en-US" altLang="en-US" sz="2800" dirty="0" smtClean="0"/>
              <a:t>: The “</a:t>
            </a:r>
            <a:r>
              <a:rPr lang="en-US" altLang="ja-JP" sz="2800" dirty="0" smtClean="0">
                <a:latin typeface="Consolas" pitchFamily="49" charset="0"/>
                <a:cs typeface="Consolas" pitchFamily="49" charset="0"/>
              </a:rPr>
              <a:t>Driver</a:t>
            </a:r>
            <a:r>
              <a:rPr lang="en-US" altLang="en-US" sz="2800" dirty="0" smtClean="0">
                <a:latin typeface="Consolas" pitchFamily="49" charset="0"/>
                <a:cs typeface="Consolas" pitchFamily="49" charset="0"/>
              </a:rPr>
              <a:t>”</a:t>
            </a:r>
            <a:r>
              <a:rPr lang="en-US" altLang="ja-JP" sz="2800" dirty="0" smtClean="0"/>
              <a:t> Module</a:t>
            </a:r>
            <a:endParaRPr lang="en-US" altLang="en-US" sz="2800" dirty="0" smtClean="0"/>
          </a:p>
        </p:txBody>
      </p:sp>
      <p:sp>
        <p:nvSpPr>
          <p:cNvPr id="3" name="Content Placeholder 2"/>
          <p:cNvSpPr>
            <a:spLocks noGrp="1"/>
          </p:cNvSpPr>
          <p:nvPr>
            <p:ph idx="1"/>
          </p:nvPr>
        </p:nvSpPr>
        <p:spPr/>
        <p:txBody>
          <a:bodyPr/>
          <a:lstStyle/>
          <a:p>
            <a:pPr marL="0" lvl="1" indent="0">
              <a:buFont typeface="Arial" charset="0"/>
              <a:buNone/>
              <a:defRPr/>
            </a:pPr>
            <a:r>
              <a:rPr lang="en-US" altLang="en-US" sz="1800" dirty="0">
                <a:latin typeface="Consolas" pitchFamily="49" charset="0"/>
                <a:ea typeface="MS PGothic" panose="020B0600070205080204" pitchFamily="34" charset="-128"/>
                <a:cs typeface="Consolas" pitchFamily="49" charset="0"/>
              </a:rPr>
              <a:t>&lt;&lt; </a:t>
            </a:r>
            <a:r>
              <a:rPr lang="en-US" altLang="en-US" sz="1800" dirty="0" smtClean="0">
                <a:latin typeface="Consolas" pitchFamily="49" charset="0"/>
                <a:ea typeface="MS PGothic" panose="020B0600070205080204" pitchFamily="34" charset="-128"/>
                <a:cs typeface="Consolas" pitchFamily="49" charset="0"/>
              </a:rPr>
              <a:t>File: </a:t>
            </a:r>
            <a:r>
              <a:rPr lang="en-US" altLang="en-US" sz="1800" b="1" dirty="0" smtClean="0">
                <a:latin typeface="Consolas" pitchFamily="49" charset="0"/>
                <a:ea typeface="MS PGothic" panose="020B0600070205080204" pitchFamily="34" charset="-128"/>
                <a:cs typeface="Consolas" pitchFamily="49" charset="0"/>
              </a:rPr>
              <a:t>Driver.py</a:t>
            </a:r>
            <a:r>
              <a:rPr lang="en-US" altLang="en-US" sz="1800" dirty="0" smtClean="0">
                <a:latin typeface="Consolas" pitchFamily="49" charset="0"/>
                <a:ea typeface="MS PGothic" panose="020B0600070205080204" pitchFamily="34" charset="-128"/>
                <a:cs typeface="Consolas" pitchFamily="49" charset="0"/>
              </a:rPr>
              <a:t> </a:t>
            </a:r>
            <a:r>
              <a:rPr lang="en-US" altLang="en-US" sz="1800" dirty="0" smtClean="0">
                <a:latin typeface="Consolas" pitchFamily="49" charset="0"/>
                <a:ea typeface="MS PGothic" panose="020B0600070205080204" pitchFamily="34" charset="-128"/>
                <a:cs typeface="Consolas" pitchFamily="49" charset="0"/>
              </a:rPr>
              <a:t>&gt;&gt;</a:t>
            </a:r>
            <a:endParaRPr lang="en-US" sz="1800" dirty="0" smtClean="0">
              <a:latin typeface="Consolas" panose="020B0609020204030204" pitchFamily="49" charset="0"/>
              <a:cs typeface="Consolas" panose="020B0609020204030204" pitchFamily="49" charset="0"/>
            </a:endParaRPr>
          </a:p>
          <a:p>
            <a:pPr marL="0" indent="0">
              <a:buFont typeface="Arial" charset="0"/>
              <a:buNone/>
              <a:defRPr/>
            </a:pPr>
            <a:r>
              <a:rPr lang="en-US" sz="1800" dirty="0" smtClean="0">
                <a:latin typeface="Consolas" panose="020B0609020204030204" pitchFamily="49" charset="0"/>
                <a:cs typeface="Consolas" panose="020B0609020204030204" pitchFamily="49" charset="0"/>
              </a:rPr>
              <a:t>from </a:t>
            </a:r>
            <a:r>
              <a:rPr lang="en-US" sz="1800" dirty="0">
                <a:latin typeface="Consolas" panose="020B0609020204030204" pitchFamily="49" charset="0"/>
                <a:cs typeface="Consolas" panose="020B0609020204030204" pitchFamily="49" charset="0"/>
              </a:rPr>
              <a:t>Person import Person</a:t>
            </a:r>
          </a:p>
          <a:p>
            <a:pPr marL="0" indent="0">
              <a:buFont typeface="Arial" charset="0"/>
              <a:buNone/>
              <a:defRPr/>
            </a:pPr>
            <a:endParaRPr lang="en-US" sz="1800" dirty="0">
              <a:latin typeface="Consolas" panose="020B0609020204030204" pitchFamily="49" charset="0"/>
              <a:cs typeface="Consolas" panose="020B0609020204030204" pitchFamily="49" charset="0"/>
            </a:endParaRPr>
          </a:p>
          <a:p>
            <a:pPr marL="0" indent="0">
              <a:buFont typeface="Arial" charset="0"/>
              <a:buNone/>
              <a:defRPr/>
            </a:pPr>
            <a:r>
              <a:rPr lang="en-US" sz="1800" dirty="0" err="1">
                <a:latin typeface="Consolas" panose="020B0609020204030204" pitchFamily="49" charset="0"/>
                <a:cs typeface="Consolas" panose="020B0609020204030204" pitchFamily="49" charset="0"/>
              </a:rPr>
              <a:t>def</a:t>
            </a:r>
            <a:r>
              <a:rPr lang="en-US" sz="1800" dirty="0">
                <a:latin typeface="Consolas" panose="020B0609020204030204" pitchFamily="49" charset="0"/>
                <a:cs typeface="Consolas" panose="020B0609020204030204" pitchFamily="49" charset="0"/>
              </a:rPr>
              <a:t> </a:t>
            </a:r>
            <a:r>
              <a:rPr lang="en-US" sz="1800" dirty="0" smtClean="0">
                <a:latin typeface="Consolas" panose="020B0609020204030204" pitchFamily="49" charset="0"/>
                <a:cs typeface="Consolas" panose="020B0609020204030204" pitchFamily="49" charset="0"/>
              </a:rPr>
              <a:t>start</a:t>
            </a:r>
            <a:r>
              <a:rPr lang="en-US" sz="1800" dirty="0" smtClean="0">
                <a:latin typeface="Consolas" panose="020B0609020204030204" pitchFamily="49" charset="0"/>
                <a:cs typeface="Consolas" panose="020B0609020204030204" pitchFamily="49" charset="0"/>
              </a:rPr>
              <a:t>():</a:t>
            </a:r>
            <a:endParaRPr lang="en-US" sz="1800" dirty="0">
              <a:latin typeface="Consolas" panose="020B0609020204030204" pitchFamily="49" charset="0"/>
              <a:cs typeface="Consolas" panose="020B0609020204030204" pitchFamily="49" charset="0"/>
            </a:endParaRPr>
          </a:p>
          <a:p>
            <a:pPr marL="0" indent="0">
              <a:buFont typeface="Arial" charset="0"/>
              <a:buNone/>
              <a:defRPr/>
            </a:pPr>
            <a:r>
              <a:rPr lang="en-US" sz="1800" dirty="0">
                <a:latin typeface="Consolas" panose="020B0609020204030204" pitchFamily="49" charset="0"/>
                <a:cs typeface="Consolas" panose="020B0609020204030204" pitchFamily="49" charset="0"/>
              </a:rPr>
              <a:t>    aPerson = </a:t>
            </a:r>
            <a:r>
              <a:rPr lang="en-US" sz="1800" b="1" dirty="0">
                <a:solidFill>
                  <a:schemeClr val="accent2">
                    <a:lumMod val="75000"/>
                  </a:schemeClr>
                </a:solidFill>
                <a:latin typeface="Consolas" panose="020B0609020204030204" pitchFamily="49" charset="0"/>
                <a:cs typeface="Consolas" panose="020B0609020204030204" pitchFamily="49" charset="0"/>
              </a:rPr>
              <a:t>Person(</a:t>
            </a:r>
            <a:r>
              <a:rPr lang="en-US" sz="1800" dirty="0">
                <a:latin typeface="Consolas" panose="020B0609020204030204" pitchFamily="49" charset="0"/>
                <a:cs typeface="Consolas" panose="020B0609020204030204" pitchFamily="49" charset="0"/>
              </a:rPr>
              <a:t>"Cartman",8</a:t>
            </a:r>
            <a:r>
              <a:rPr lang="en-US" sz="1800" b="1" i="1" dirty="0">
                <a:solidFill>
                  <a:schemeClr val="accent2">
                    <a:lumMod val="75000"/>
                  </a:schemeClr>
                </a:solidFill>
                <a:latin typeface="Consolas" panose="020B0609020204030204" pitchFamily="49" charset="0"/>
                <a:cs typeface="Consolas" panose="020B0609020204030204" pitchFamily="49" charset="0"/>
              </a:rPr>
              <a:t>)</a:t>
            </a:r>
          </a:p>
          <a:p>
            <a:pPr marL="0" indent="0">
              <a:buFont typeface="Arial" charset="0"/>
              <a:buNone/>
              <a:defRPr/>
            </a:pPr>
            <a:r>
              <a:rPr lang="en-US" sz="1800" dirty="0">
                <a:latin typeface="Consolas" panose="020B0609020204030204" pitchFamily="49" charset="0"/>
                <a:cs typeface="Consolas" panose="020B0609020204030204" pitchFamily="49" charset="0"/>
              </a:rPr>
              <a:t>    print("%s is %d." %(</a:t>
            </a:r>
            <a:r>
              <a:rPr lang="en-US" sz="1800" b="1" dirty="0">
                <a:solidFill>
                  <a:srgbClr val="FF0000"/>
                </a:solidFill>
                <a:latin typeface="Consolas" panose="020B0609020204030204" pitchFamily="49" charset="0"/>
                <a:cs typeface="Consolas" panose="020B0609020204030204" pitchFamily="49" charset="0"/>
              </a:rPr>
              <a:t>aPerson.name</a:t>
            </a:r>
            <a:r>
              <a:rPr lang="en-US" sz="1800" dirty="0">
                <a:latin typeface="Consolas" panose="020B0609020204030204" pitchFamily="49" charset="0"/>
                <a:cs typeface="Consolas" panose="020B0609020204030204" pitchFamily="49" charset="0"/>
              </a:rPr>
              <a:t>,</a:t>
            </a:r>
            <a:r>
              <a:rPr lang="en-US" sz="1800" b="1" dirty="0">
                <a:solidFill>
                  <a:srgbClr val="FF0000"/>
                </a:solidFill>
                <a:latin typeface="Consolas" panose="020B0609020204030204" pitchFamily="49" charset="0"/>
                <a:cs typeface="Consolas" panose="020B0609020204030204" pitchFamily="49" charset="0"/>
              </a:rPr>
              <a:t>aPerson.age</a:t>
            </a:r>
            <a:r>
              <a:rPr lang="en-US" sz="1800" dirty="0">
                <a:latin typeface="Consolas" panose="020B0609020204030204" pitchFamily="49" charset="0"/>
                <a:cs typeface="Consolas" panose="020B0609020204030204" pitchFamily="49" charset="0"/>
              </a:rPr>
              <a:t>))</a:t>
            </a:r>
          </a:p>
          <a:p>
            <a:pPr marL="0" indent="0">
              <a:buFont typeface="Arial" charset="0"/>
              <a:buNone/>
              <a:defRPr/>
            </a:pPr>
            <a:r>
              <a:rPr lang="en-US" sz="1800" dirty="0">
                <a:solidFill>
                  <a:schemeClr val="accent2">
                    <a:lumMod val="75000"/>
                  </a:schemeClr>
                </a:solidFill>
                <a:latin typeface="Consolas" panose="020B0609020204030204" pitchFamily="49" charset="0"/>
                <a:cs typeface="Consolas" panose="020B0609020204030204" pitchFamily="49" charset="0"/>
              </a:rPr>
              <a:t>    </a:t>
            </a:r>
            <a:r>
              <a:rPr lang="en-US" sz="1800" b="1" dirty="0">
                <a:solidFill>
                  <a:schemeClr val="accent2">
                    <a:lumMod val="75000"/>
                  </a:schemeClr>
                </a:solidFill>
                <a:latin typeface="Consolas" panose="020B0609020204030204" pitchFamily="49" charset="0"/>
                <a:cs typeface="Consolas" panose="020B0609020204030204" pitchFamily="49" charset="0"/>
              </a:rPr>
              <a:t>aPerson.haveBirthday()</a:t>
            </a:r>
          </a:p>
          <a:p>
            <a:pPr marL="0" indent="0">
              <a:buFont typeface="Arial" charset="0"/>
              <a:buNone/>
              <a:defRPr/>
            </a:pPr>
            <a:r>
              <a:rPr lang="en-US" sz="1800" dirty="0">
                <a:latin typeface="Consolas" panose="020B0609020204030204" pitchFamily="49" charset="0"/>
                <a:cs typeface="Consolas" panose="020B0609020204030204" pitchFamily="49" charset="0"/>
              </a:rPr>
              <a:t>    print("%s is %d." %(</a:t>
            </a:r>
            <a:r>
              <a:rPr lang="en-US" sz="1800" b="1" dirty="0">
                <a:solidFill>
                  <a:srgbClr val="FF0000"/>
                </a:solidFill>
                <a:latin typeface="Consolas" panose="020B0609020204030204" pitchFamily="49" charset="0"/>
                <a:cs typeface="Consolas" panose="020B0609020204030204" pitchFamily="49" charset="0"/>
              </a:rPr>
              <a:t>aPerson.name</a:t>
            </a:r>
            <a:r>
              <a:rPr lang="en-US" sz="1800" dirty="0">
                <a:latin typeface="Consolas" panose="020B0609020204030204" pitchFamily="49" charset="0"/>
                <a:cs typeface="Consolas" panose="020B0609020204030204" pitchFamily="49" charset="0"/>
              </a:rPr>
              <a:t>,</a:t>
            </a:r>
            <a:r>
              <a:rPr lang="en-US" sz="1800" b="1" dirty="0">
                <a:solidFill>
                  <a:srgbClr val="FF0000"/>
                </a:solidFill>
                <a:latin typeface="Consolas" panose="020B0609020204030204" pitchFamily="49" charset="0"/>
                <a:cs typeface="Consolas" panose="020B0609020204030204" pitchFamily="49" charset="0"/>
              </a:rPr>
              <a:t>aPerson.age</a:t>
            </a:r>
            <a:r>
              <a:rPr lang="en-US" sz="1800" dirty="0">
                <a:latin typeface="Consolas" panose="020B0609020204030204" pitchFamily="49" charset="0"/>
                <a:cs typeface="Consolas" panose="020B0609020204030204" pitchFamily="49" charset="0"/>
              </a:rPr>
              <a:t>))</a:t>
            </a:r>
          </a:p>
          <a:p>
            <a:pPr marL="0" indent="0">
              <a:buFont typeface="Arial" charset="0"/>
              <a:buNone/>
              <a:defRPr/>
            </a:pPr>
            <a:endParaRPr lang="en-US" sz="1800" dirty="0" smtClean="0">
              <a:latin typeface="Consolas" panose="020B0609020204030204" pitchFamily="49" charset="0"/>
              <a:cs typeface="Consolas" panose="020B0609020204030204" pitchFamily="49" charset="0"/>
            </a:endParaRPr>
          </a:p>
          <a:p>
            <a:pPr marL="0" indent="0">
              <a:buFont typeface="Arial" charset="0"/>
              <a:buNone/>
              <a:defRPr/>
            </a:pPr>
            <a:endParaRPr lang="en-US" sz="1800" dirty="0">
              <a:latin typeface="Consolas" panose="020B0609020204030204" pitchFamily="49" charset="0"/>
              <a:cs typeface="Consolas" panose="020B0609020204030204" pitchFamily="49" charset="0"/>
            </a:endParaRPr>
          </a:p>
          <a:p>
            <a:pPr marL="0" indent="0">
              <a:buFont typeface="Arial" charset="0"/>
              <a:buNone/>
              <a:defRPr/>
            </a:pPr>
            <a:endParaRPr lang="en-US" sz="1800" dirty="0" smtClean="0">
              <a:latin typeface="Consolas" panose="020B0609020204030204" pitchFamily="49" charset="0"/>
              <a:cs typeface="Consolas" panose="020B0609020204030204" pitchFamily="49" charset="0"/>
            </a:endParaRPr>
          </a:p>
          <a:p>
            <a:pPr marL="0" indent="0">
              <a:buFont typeface="Arial" charset="0"/>
              <a:buNone/>
              <a:defRPr/>
            </a:pPr>
            <a:endParaRPr lang="en-US" sz="1800" dirty="0">
              <a:latin typeface="Consolas" panose="020B0609020204030204" pitchFamily="49" charset="0"/>
              <a:cs typeface="Consolas" panose="020B0609020204030204" pitchFamily="49" charset="0"/>
            </a:endParaRPr>
          </a:p>
          <a:p>
            <a:pPr marL="0" indent="0">
              <a:buFont typeface="Arial" charset="0"/>
              <a:buNone/>
              <a:defRPr/>
            </a:pPr>
            <a:endParaRPr lang="en-US" sz="1800" dirty="0" smtClean="0">
              <a:latin typeface="Consolas" panose="020B0609020204030204" pitchFamily="49" charset="0"/>
              <a:cs typeface="Consolas" panose="020B0609020204030204" pitchFamily="49" charset="0"/>
            </a:endParaRPr>
          </a:p>
          <a:p>
            <a:pPr marL="0" indent="0">
              <a:buFont typeface="Arial" charset="0"/>
              <a:buNone/>
              <a:defRPr/>
            </a:pPr>
            <a:endParaRPr lang="en-US" sz="1800" dirty="0">
              <a:latin typeface="Consolas" panose="020B0609020204030204" pitchFamily="49" charset="0"/>
              <a:cs typeface="Consolas" panose="020B0609020204030204" pitchFamily="49" charset="0"/>
            </a:endParaRPr>
          </a:p>
          <a:p>
            <a:pPr marL="0" indent="0">
              <a:buFont typeface="Arial" charset="0"/>
              <a:buNone/>
              <a:defRPr/>
            </a:pPr>
            <a:endParaRPr lang="en-US" sz="1800" dirty="0" smtClean="0">
              <a:latin typeface="Consolas" panose="020B0609020204030204" pitchFamily="49" charset="0"/>
              <a:cs typeface="Consolas" panose="020B0609020204030204" pitchFamily="49" charset="0"/>
            </a:endParaRPr>
          </a:p>
          <a:p>
            <a:pPr marL="0" indent="0">
              <a:buFont typeface="Arial" charset="0"/>
              <a:buNone/>
              <a:defRPr/>
            </a:pPr>
            <a:endParaRPr lang="en-US" sz="1800" dirty="0">
              <a:latin typeface="Consolas" panose="020B0609020204030204" pitchFamily="49" charset="0"/>
              <a:cs typeface="Consolas" panose="020B0609020204030204" pitchFamily="49" charset="0"/>
            </a:endParaRPr>
          </a:p>
          <a:p>
            <a:pPr marL="0" indent="0">
              <a:buFont typeface="Arial" charset="0"/>
              <a:buNone/>
              <a:defRPr/>
            </a:pPr>
            <a:r>
              <a:rPr lang="en-US" sz="1800" dirty="0" smtClean="0">
                <a:latin typeface="Consolas" panose="020B0609020204030204" pitchFamily="49" charset="0"/>
                <a:cs typeface="Consolas" panose="020B0609020204030204" pitchFamily="49" charset="0"/>
              </a:rPr>
              <a:t>start</a:t>
            </a:r>
            <a:r>
              <a:rPr lang="en-US" sz="1800" dirty="0" smtClean="0">
                <a:latin typeface="Consolas" panose="020B0609020204030204" pitchFamily="49" charset="0"/>
                <a:cs typeface="Consolas" panose="020B0609020204030204" pitchFamily="49" charset="0"/>
              </a:rPr>
              <a:t>()</a:t>
            </a:r>
            <a:endParaRPr lang="en-US" sz="1800" dirty="0">
              <a:latin typeface="Consolas" panose="020B0609020204030204" pitchFamily="49" charset="0"/>
              <a:cs typeface="Consolas" panose="020B0609020204030204" pitchFamily="49" charset="0"/>
            </a:endParaRPr>
          </a:p>
          <a:p>
            <a:pPr>
              <a:buFont typeface="Arial" charset="0"/>
              <a:buChar char="•"/>
              <a:defRPr/>
            </a:pPr>
            <a:endParaRPr lang="en-US" dirty="0">
              <a:cs typeface="+mn-cs"/>
            </a:endParaRPr>
          </a:p>
        </p:txBody>
      </p:sp>
      <p:grpSp>
        <p:nvGrpSpPr>
          <p:cNvPr id="13" name="Group 12"/>
          <p:cNvGrpSpPr>
            <a:grpSpLocks/>
          </p:cNvGrpSpPr>
          <p:nvPr/>
        </p:nvGrpSpPr>
        <p:grpSpPr bwMode="auto">
          <a:xfrm>
            <a:off x="3886200" y="1565275"/>
            <a:ext cx="4267200" cy="990600"/>
            <a:chOff x="3581400" y="1295400"/>
            <a:chExt cx="4267200" cy="990600"/>
          </a:xfrm>
        </p:grpSpPr>
        <p:sp>
          <p:nvSpPr>
            <p:cNvPr id="53262" name="Rectangle 3"/>
            <p:cNvSpPr>
              <a:spLocks noChangeArrowheads="1"/>
            </p:cNvSpPr>
            <p:nvPr/>
          </p:nvSpPr>
          <p:spPr bwMode="auto">
            <a:xfrm>
              <a:off x="4191000" y="1295400"/>
              <a:ext cx="3657600" cy="738664"/>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Calibri" panose="020F0502020204030204" pitchFamily="34" charset="0"/>
                  <a:ea typeface="ＭＳ Ｐゴシック" panose="020B0600070205080204" pitchFamily="34" charset="-128"/>
                </a:defRPr>
              </a:lvl1pPr>
              <a:lvl2pPr marL="11430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lvl="1">
                <a:buFont typeface="Times New Roman" panose="02020603050405020304" pitchFamily="18" charset="0"/>
                <a:buNone/>
              </a:pPr>
              <a:r>
                <a:rPr lang="en-US" altLang="en-US" sz="1400">
                  <a:latin typeface="Consolas" panose="020B0609020204030204" pitchFamily="49" charset="0"/>
                </a:rPr>
                <a:t>def __init__(self,newName,newAge):</a:t>
              </a:r>
            </a:p>
            <a:p>
              <a:pPr lvl="1">
                <a:buFont typeface="Times New Roman" panose="02020603050405020304" pitchFamily="18" charset="0"/>
                <a:buNone/>
              </a:pPr>
              <a:r>
                <a:rPr lang="en-US" altLang="en-US" sz="1400">
                  <a:latin typeface="Consolas" panose="020B0609020204030204" pitchFamily="49" charset="0"/>
                </a:rPr>
                <a:t>    self.name = newName</a:t>
              </a:r>
            </a:p>
            <a:p>
              <a:pPr lvl="1">
                <a:buFont typeface="Times New Roman" panose="02020603050405020304" pitchFamily="18" charset="0"/>
                <a:buNone/>
              </a:pPr>
              <a:r>
                <a:rPr lang="en-US" altLang="en-US" sz="1400">
                  <a:latin typeface="Consolas" panose="020B0609020204030204" pitchFamily="49" charset="0"/>
                </a:rPr>
                <a:t>    self.age = newAge</a:t>
              </a:r>
              <a:endParaRPr lang="en-US" altLang="en-US" sz="1400"/>
            </a:p>
          </p:txBody>
        </p:sp>
        <p:cxnSp>
          <p:nvCxnSpPr>
            <p:cNvPr id="6" name="Straight Connector 5"/>
            <p:cNvCxnSpPr>
              <a:endCxn id="53262" idx="1"/>
            </p:cNvCxnSpPr>
            <p:nvPr/>
          </p:nvCxnSpPr>
          <p:spPr>
            <a:xfrm flipV="1">
              <a:off x="3581400" y="1665288"/>
              <a:ext cx="609600" cy="620712"/>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pic>
        <p:nvPicPr>
          <p:cNvPr id="860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2678446"/>
            <a:ext cx="1890712"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4" name="Group 13"/>
          <p:cNvGrpSpPr>
            <a:grpSpLocks/>
          </p:cNvGrpSpPr>
          <p:nvPr/>
        </p:nvGrpSpPr>
        <p:grpSpPr bwMode="auto">
          <a:xfrm>
            <a:off x="490538" y="3352801"/>
            <a:ext cx="3200400" cy="1731963"/>
            <a:chOff x="609600" y="2662986"/>
            <a:chExt cx="3200400" cy="1733278"/>
          </a:xfrm>
        </p:grpSpPr>
        <p:sp>
          <p:nvSpPr>
            <p:cNvPr id="53260" name="Rectangle 8"/>
            <p:cNvSpPr>
              <a:spLocks noChangeArrowheads="1"/>
            </p:cNvSpPr>
            <p:nvPr/>
          </p:nvSpPr>
          <p:spPr bwMode="auto">
            <a:xfrm>
              <a:off x="609600" y="3657600"/>
              <a:ext cx="3200400" cy="738664"/>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Calibri" panose="020F0502020204030204" pitchFamily="34" charset="0"/>
                  <a:ea typeface="ＭＳ Ｐゴシック" panose="020B0600070205080204" pitchFamily="34" charset="-128"/>
                </a:defRPr>
              </a:lvl1pPr>
              <a:lvl2pPr marL="11430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lvl="1">
                <a:buFont typeface="Times New Roman" panose="02020603050405020304" pitchFamily="18" charset="0"/>
                <a:buNone/>
              </a:pPr>
              <a:r>
                <a:rPr lang="en-US" altLang="en-US" sz="1400">
                  <a:latin typeface="Consolas" panose="020B0609020204030204" pitchFamily="49" charset="0"/>
                </a:rPr>
                <a:t>def haveBirthday(self)    </a:t>
              </a:r>
            </a:p>
            <a:p>
              <a:pPr lvl="1">
                <a:buFont typeface="Times New Roman" panose="02020603050405020304" pitchFamily="18" charset="0"/>
                <a:buNone/>
              </a:pPr>
              <a:r>
                <a:rPr lang="en-US" altLang="en-US" sz="1400">
                  <a:latin typeface="Consolas" panose="020B0609020204030204" pitchFamily="49" charset="0"/>
                </a:rPr>
                <a:t>    print("Happy Birthday!")</a:t>
              </a:r>
            </a:p>
            <a:p>
              <a:pPr lvl="1">
                <a:buFont typeface="Times New Roman" panose="02020603050405020304" pitchFamily="18" charset="0"/>
                <a:buNone/>
              </a:pPr>
              <a:r>
                <a:rPr lang="en-US" altLang="en-US" sz="1400">
                  <a:latin typeface="Consolas" panose="020B0609020204030204" pitchFamily="49" charset="0"/>
                </a:rPr>
                <a:t>    self.mature()</a:t>
              </a:r>
              <a:endParaRPr lang="en-US" altLang="en-US" sz="1400"/>
            </a:p>
          </p:txBody>
        </p:sp>
        <p:cxnSp>
          <p:nvCxnSpPr>
            <p:cNvPr id="11" name="Straight Connector 10"/>
            <p:cNvCxnSpPr/>
            <p:nvPr/>
          </p:nvCxnSpPr>
          <p:spPr>
            <a:xfrm flipV="1">
              <a:off x="1905000" y="2662986"/>
              <a:ext cx="652462" cy="99453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nvGrpSpPr>
          <p:cNvPr id="15" name="Group 14"/>
          <p:cNvGrpSpPr>
            <a:grpSpLocks/>
          </p:cNvGrpSpPr>
          <p:nvPr/>
        </p:nvGrpSpPr>
        <p:grpSpPr bwMode="auto">
          <a:xfrm>
            <a:off x="33338" y="5051425"/>
            <a:ext cx="3200400" cy="962025"/>
            <a:chOff x="152400" y="4361855"/>
            <a:chExt cx="3200400" cy="961965"/>
          </a:xfrm>
        </p:grpSpPr>
        <p:sp>
          <p:nvSpPr>
            <p:cNvPr id="53258" name="Rectangle 9"/>
            <p:cNvSpPr>
              <a:spLocks noChangeArrowheads="1"/>
            </p:cNvSpPr>
            <p:nvPr/>
          </p:nvSpPr>
          <p:spPr bwMode="auto">
            <a:xfrm>
              <a:off x="152400" y="4800600"/>
              <a:ext cx="3200400" cy="52322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Calibri" panose="020F0502020204030204" pitchFamily="34" charset="0"/>
                  <a:ea typeface="ＭＳ Ｐゴシック" panose="020B0600070205080204" pitchFamily="34" charset="-128"/>
                </a:defRPr>
              </a:lvl1pPr>
              <a:lvl2pPr marL="1714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lvl="1">
                <a:buFont typeface="Times New Roman" panose="02020603050405020304" pitchFamily="18" charset="0"/>
                <a:buNone/>
              </a:pPr>
              <a:r>
                <a:rPr lang="en-US" altLang="en-US" sz="1400">
                  <a:latin typeface="Consolas" panose="020B0609020204030204" pitchFamily="49" charset="0"/>
                </a:rPr>
                <a:t>def mature(self):</a:t>
              </a:r>
            </a:p>
            <a:p>
              <a:pPr lvl="1">
                <a:buFont typeface="Times New Roman" panose="02020603050405020304" pitchFamily="18" charset="0"/>
                <a:buNone/>
              </a:pPr>
              <a:r>
                <a:rPr lang="en-US" altLang="en-US" sz="1400">
                  <a:latin typeface="Consolas" panose="020B0609020204030204" pitchFamily="49" charset="0"/>
                </a:rPr>
                <a:t>    self.age = self.age + 1</a:t>
              </a:r>
              <a:endParaRPr lang="en-US" altLang="en-US" sz="1400"/>
            </a:p>
          </p:txBody>
        </p:sp>
        <p:cxnSp>
          <p:nvCxnSpPr>
            <p:cNvPr id="12" name="Straight Connector 11"/>
            <p:cNvCxnSpPr/>
            <p:nvPr/>
          </p:nvCxnSpPr>
          <p:spPr>
            <a:xfrm flipV="1">
              <a:off x="1643062" y="4361855"/>
              <a:ext cx="261938" cy="438745"/>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pic>
        <p:nvPicPr>
          <p:cNvPr id="8601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3044" y="3096102"/>
            <a:ext cx="1985962" cy="247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602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9800" y="3352800"/>
            <a:ext cx="2027237" cy="249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539346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nodeType="clickEffect">
                                  <p:stCondLst>
                                    <p:cond delay="0"/>
                                  </p:stCondLst>
                                  <p:childTnLst>
                                    <p:set>
                                      <p:cBhvr>
                                        <p:cTn id="11" dur="1" fill="hold">
                                          <p:stCondLst>
                                            <p:cond delay="0"/>
                                          </p:stCondLst>
                                        </p:cTn>
                                        <p:tgtEl>
                                          <p:spTgt spid="86018"/>
                                        </p:tgtEl>
                                        <p:attrNameLst>
                                          <p:attrName>style.visibility</p:attrName>
                                        </p:attrNameLst>
                                      </p:cBhvr>
                                      <p:to>
                                        <p:strVal val="visible"/>
                                      </p:to>
                                    </p:set>
                                    <p:animEffect transition="in" filter="randombar(horizontal)">
                                      <p:cBhvr>
                                        <p:cTn id="12" dur="500"/>
                                        <p:tgtEl>
                                          <p:spTgt spid="860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up)">
                                      <p:cBhvr>
                                        <p:cTn id="17" dur="500"/>
                                        <p:tgtEl>
                                          <p:spTgt spid="1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nodeType="clickEffect">
                                  <p:stCondLst>
                                    <p:cond delay="0"/>
                                  </p:stCondLst>
                                  <p:childTnLst>
                                    <p:set>
                                      <p:cBhvr>
                                        <p:cTn id="21" dur="1" fill="hold">
                                          <p:stCondLst>
                                            <p:cond delay="0"/>
                                          </p:stCondLst>
                                        </p:cTn>
                                        <p:tgtEl>
                                          <p:spTgt spid="86019"/>
                                        </p:tgtEl>
                                        <p:attrNameLst>
                                          <p:attrName>style.visibility</p:attrName>
                                        </p:attrNameLst>
                                      </p:cBhvr>
                                      <p:to>
                                        <p:strVal val="visible"/>
                                      </p:to>
                                    </p:set>
                                    <p:animEffect transition="in" filter="randombar(horizontal)">
                                      <p:cBhvr>
                                        <p:cTn id="22" dur="500"/>
                                        <p:tgtEl>
                                          <p:spTgt spid="8601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ipe(up)">
                                      <p:cBhvr>
                                        <p:cTn id="27" dur="500"/>
                                        <p:tgtEl>
                                          <p:spTgt spid="1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4" presetClass="entr" presetSubtype="10" fill="hold" nodeType="clickEffect">
                                  <p:stCondLst>
                                    <p:cond delay="0"/>
                                  </p:stCondLst>
                                  <p:childTnLst>
                                    <p:set>
                                      <p:cBhvr>
                                        <p:cTn id="31" dur="1" fill="hold">
                                          <p:stCondLst>
                                            <p:cond delay="0"/>
                                          </p:stCondLst>
                                        </p:cTn>
                                        <p:tgtEl>
                                          <p:spTgt spid="86020"/>
                                        </p:tgtEl>
                                        <p:attrNameLst>
                                          <p:attrName>style.visibility</p:attrName>
                                        </p:attrNameLst>
                                      </p:cBhvr>
                                      <p:to>
                                        <p:strVal val="visible"/>
                                      </p:to>
                                    </p:set>
                                    <p:animEffect transition="in" filter="randombar(horizontal)">
                                      <p:cBhvr>
                                        <p:cTn id="32" dur="500"/>
                                        <p:tgtEl>
                                          <p:spTgt spid="860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Object-Oriented Design: Advantage Over Procedural Decomposition</a:t>
            </a:r>
            <a:endParaRPr lang="en-CA" dirty="0"/>
          </a:p>
        </p:txBody>
      </p:sp>
      <p:sp>
        <p:nvSpPr>
          <p:cNvPr id="3" name="Content Placeholder 2"/>
          <p:cNvSpPr>
            <a:spLocks noGrp="1"/>
          </p:cNvSpPr>
          <p:nvPr>
            <p:ph idx="1"/>
          </p:nvPr>
        </p:nvSpPr>
        <p:spPr/>
        <p:txBody>
          <a:bodyPr/>
          <a:lstStyle/>
          <a:p>
            <a:r>
              <a:rPr lang="en-US" dirty="0" smtClean="0"/>
              <a:t>Procedural approach: functions can allow for nonsensical behaviors e.g. “flying pigs”</a:t>
            </a:r>
          </a:p>
          <a:p>
            <a:r>
              <a:rPr lang="en-US" dirty="0" smtClean="0"/>
              <a:t>E.g. </a:t>
            </a:r>
          </a:p>
          <a:p>
            <a:pPr marL="342900" lvl="1" indent="0">
              <a:buNone/>
            </a:pPr>
            <a:endParaRPr lang="en-US" dirty="0" smtClean="0">
              <a:latin typeface="Consolas" panose="020B0609020204030204" pitchFamily="49" charset="0"/>
            </a:endParaRPr>
          </a:p>
          <a:p>
            <a:pPr marL="342900" lvl="1" indent="0">
              <a:buNone/>
            </a:pPr>
            <a:r>
              <a:rPr lang="en-US" dirty="0">
                <a:latin typeface="Consolas" panose="020B0609020204030204" pitchFamily="49" charset="0"/>
              </a:rPr>
              <a:t>d</a:t>
            </a:r>
            <a:r>
              <a:rPr lang="en-US" dirty="0" smtClean="0">
                <a:latin typeface="Consolas" panose="020B0609020204030204" pitchFamily="49" charset="0"/>
              </a:rPr>
              <a:t>ef fly():</a:t>
            </a:r>
          </a:p>
          <a:p>
            <a:pPr marL="342900" lvl="1" indent="0">
              <a:buNone/>
            </a:pPr>
            <a:r>
              <a:rPr lang="en-US" dirty="0">
                <a:latin typeface="Consolas" panose="020B0609020204030204" pitchFamily="49" charset="0"/>
              </a:rPr>
              <a:t> </a:t>
            </a:r>
            <a:r>
              <a:rPr lang="en-US" dirty="0" smtClean="0">
                <a:latin typeface="Consolas" panose="020B0609020204030204" pitchFamily="49" charset="0"/>
              </a:rPr>
              <a:t>   ...</a:t>
            </a:r>
          </a:p>
          <a:p>
            <a:pPr marL="342900" lvl="1" indent="0">
              <a:buNone/>
            </a:pPr>
            <a:endParaRPr lang="en-US" dirty="0">
              <a:latin typeface="Consolas" panose="020B0609020204030204" pitchFamily="49" charset="0"/>
            </a:endParaRPr>
          </a:p>
          <a:p>
            <a:pPr marL="342900" lvl="1" indent="0">
              <a:buNone/>
            </a:pPr>
            <a:r>
              <a:rPr lang="en-US" dirty="0" smtClean="0">
                <a:latin typeface="Consolas" panose="020B0609020204030204" pitchFamily="49" charset="0"/>
              </a:rPr>
              <a:t>pigs </a:t>
            </a:r>
            <a:r>
              <a:rPr lang="en-US" dirty="0">
                <a:latin typeface="Consolas" panose="020B0609020204030204" pitchFamily="49" charset="0"/>
              </a:rPr>
              <a:t>= list["pig1</a:t>
            </a:r>
            <a:r>
              <a:rPr lang="en-US" dirty="0" smtClean="0">
                <a:latin typeface="Consolas" panose="020B0609020204030204" pitchFamily="49" charset="0"/>
              </a:rPr>
              <a:t>","pig2"]</a:t>
            </a:r>
            <a:br>
              <a:rPr lang="en-US" dirty="0" smtClean="0">
                <a:latin typeface="Consolas" panose="020B0609020204030204" pitchFamily="49" charset="0"/>
              </a:rPr>
            </a:br>
            <a:r>
              <a:rPr lang="en-US" dirty="0" smtClean="0">
                <a:latin typeface="Consolas" panose="020B0609020204030204" pitchFamily="49" charset="0"/>
              </a:rPr>
              <a:t>fly(pigs)</a:t>
            </a:r>
            <a:endParaRPr lang="en-CA" dirty="0">
              <a:latin typeface="Consolas" panose="020B0609020204030204" pitchFamily="49" charset="0"/>
            </a:endParaRPr>
          </a:p>
        </p:txBody>
      </p:sp>
    </p:spTree>
    <p:extLst>
      <p:ext uri="{BB962C8B-B14F-4D97-AF65-F5344CB8AC3E}">
        <p14:creationId xmlns:p14="http://schemas.microsoft.com/office/powerpoint/2010/main" val="125363807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Recall: Objected Approach </a:t>
            </a:r>
            <a:r>
              <a:rPr lang="en-US" dirty="0" smtClean="0">
                <a:solidFill>
                  <a:srgbClr val="FF0000"/>
                </a:solidFill>
              </a:rPr>
              <a:t>Ties Behaviors (Functions/Methods) </a:t>
            </a:r>
            <a:r>
              <a:rPr lang="en-US" dirty="0" smtClean="0"/>
              <a:t>To Classes</a:t>
            </a:r>
            <a:endParaRPr lang="en-CA" dirty="0"/>
          </a:p>
        </p:txBody>
      </p:sp>
      <p:sp>
        <p:nvSpPr>
          <p:cNvPr id="3" name="Content Placeholder 2"/>
          <p:cNvSpPr>
            <a:spLocks noGrp="1"/>
          </p:cNvSpPr>
          <p:nvPr>
            <p:ph idx="1"/>
          </p:nvPr>
        </p:nvSpPr>
        <p:spPr/>
        <p:txBody>
          <a:bodyPr/>
          <a:lstStyle/>
          <a:p>
            <a:r>
              <a:rPr lang="en-US" dirty="0" smtClean="0"/>
              <a:t>Definition of a class (in this example it’s the parent whose methods are available to classes that are derived from this class)</a:t>
            </a:r>
          </a:p>
          <a:p>
            <a:pPr marL="342900" lvl="1" indent="0">
              <a:buNone/>
            </a:pPr>
            <a:r>
              <a:rPr lang="en-US" sz="1600" dirty="0" smtClean="0">
                <a:latin typeface="Consolas" panose="020B0609020204030204" pitchFamily="49" charset="0"/>
              </a:rPr>
              <a:t>class Flyer():</a:t>
            </a:r>
          </a:p>
          <a:p>
            <a:pPr marL="342900" lvl="1" indent="0">
              <a:buNone/>
            </a:pPr>
            <a:r>
              <a:rPr lang="en-US" sz="1600" b="1" dirty="0">
                <a:latin typeface="Consolas" panose="020B0609020204030204" pitchFamily="49" charset="0"/>
              </a:rPr>
              <a:t> </a:t>
            </a:r>
            <a:r>
              <a:rPr lang="en-US" sz="1600" b="1" dirty="0" smtClean="0">
                <a:latin typeface="Consolas" panose="020B0609020204030204" pitchFamily="49" charset="0"/>
              </a:rPr>
              <a:t>   </a:t>
            </a:r>
            <a:r>
              <a:rPr lang="en-US" sz="1600" b="1" dirty="0" smtClean="0">
                <a:solidFill>
                  <a:srgbClr val="FF0000"/>
                </a:solidFill>
                <a:latin typeface="Consolas" panose="020B0609020204030204" pitchFamily="49" charset="0"/>
              </a:rPr>
              <a:t>def fly(self):</a:t>
            </a:r>
          </a:p>
          <a:p>
            <a:pPr marL="342900" lvl="1" indent="0">
              <a:buNone/>
            </a:pPr>
            <a:r>
              <a:rPr lang="en-US" sz="1600" dirty="0">
                <a:latin typeface="Consolas" panose="020B0609020204030204" pitchFamily="49" charset="0"/>
              </a:rPr>
              <a:t> </a:t>
            </a:r>
            <a:r>
              <a:rPr lang="en-US" sz="1600" dirty="0" smtClean="0">
                <a:latin typeface="Consolas" panose="020B0609020204030204" pitchFamily="49" charset="0"/>
              </a:rPr>
              <a:t>       ….</a:t>
            </a:r>
            <a:endParaRPr lang="en-US" sz="2000" dirty="0" smtClean="0">
              <a:latin typeface="Consolas" panose="020B0609020204030204" pitchFamily="49" charset="0"/>
            </a:endParaRPr>
          </a:p>
          <a:p>
            <a:r>
              <a:rPr lang="en-US" b="1" dirty="0" smtClean="0"/>
              <a:t>Via inheritance</a:t>
            </a:r>
            <a:r>
              <a:rPr lang="en-US" dirty="0" smtClean="0"/>
              <a:t>: class definitions be extended by specifying that </a:t>
            </a:r>
            <a:r>
              <a:rPr lang="en-US" dirty="0" smtClean="0">
                <a:solidFill>
                  <a:srgbClr val="3366FF"/>
                </a:solidFill>
              </a:rPr>
              <a:t>‘child’ classes (derived from the parent) inherit</a:t>
            </a:r>
            <a:r>
              <a:rPr lang="en-US" dirty="0" smtClean="0"/>
              <a:t> (are able to access) the attributes and methods of the parent.</a:t>
            </a:r>
          </a:p>
          <a:p>
            <a:pPr marL="342900" lvl="1" indent="0">
              <a:buNone/>
            </a:pPr>
            <a:r>
              <a:rPr lang="en-US" sz="1800" dirty="0" smtClean="0">
                <a:latin typeface="Consolas" panose="020B0609020204030204" pitchFamily="49" charset="0"/>
              </a:rPr>
              <a:t>class Airplane(</a:t>
            </a:r>
            <a:r>
              <a:rPr lang="en-US" sz="1800" dirty="0" smtClean="0">
                <a:solidFill>
                  <a:srgbClr val="3366FF"/>
                </a:solidFill>
                <a:latin typeface="Consolas" panose="020B0609020204030204" pitchFamily="49" charset="0"/>
              </a:rPr>
              <a:t>Flyer</a:t>
            </a:r>
            <a:r>
              <a:rPr lang="en-US" sz="1800" dirty="0" smtClean="0">
                <a:latin typeface="Consolas" panose="020B0609020204030204" pitchFamily="49" charset="0"/>
              </a:rPr>
              <a:t>):</a:t>
            </a:r>
            <a:endParaRPr lang="en-US" sz="1800" dirty="0">
              <a:latin typeface="Consolas" panose="020B0609020204030204" pitchFamily="49" charset="0"/>
            </a:endParaRPr>
          </a:p>
          <a:p>
            <a:endParaRPr lang="en-US" dirty="0"/>
          </a:p>
        </p:txBody>
      </p:sp>
      <p:grpSp>
        <p:nvGrpSpPr>
          <p:cNvPr id="10" name="Group 9"/>
          <p:cNvGrpSpPr/>
          <p:nvPr/>
        </p:nvGrpSpPr>
        <p:grpSpPr>
          <a:xfrm>
            <a:off x="609600" y="4648200"/>
            <a:ext cx="2362200" cy="1752600"/>
            <a:chOff x="609600" y="4648200"/>
            <a:chExt cx="2362200" cy="1752600"/>
          </a:xfrm>
        </p:grpSpPr>
        <p:sp>
          <p:nvSpPr>
            <p:cNvPr id="4" name="Rectangle 3"/>
            <p:cNvSpPr/>
            <p:nvPr/>
          </p:nvSpPr>
          <p:spPr>
            <a:xfrm>
              <a:off x="609600" y="5486400"/>
              <a:ext cx="2209800" cy="9144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In python this allows an Airplane object to ‘fly’</a:t>
              </a:r>
              <a:endParaRPr lang="en-CA" dirty="0" smtClean="0">
                <a:solidFill>
                  <a:schemeClr val="tx1"/>
                </a:solidFill>
              </a:endParaRPr>
            </a:p>
          </p:txBody>
        </p:sp>
        <p:cxnSp>
          <p:nvCxnSpPr>
            <p:cNvPr id="6" name="Straight Arrow Connector 5"/>
            <p:cNvCxnSpPr/>
            <p:nvPr/>
          </p:nvCxnSpPr>
          <p:spPr>
            <a:xfrm flipV="1">
              <a:off x="1524000" y="4648200"/>
              <a:ext cx="1447800" cy="838200"/>
            </a:xfrm>
            <a:prstGeom prst="straightConnector1">
              <a:avLst/>
            </a:prstGeom>
            <a:ln w="2540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4572000" y="4724400"/>
            <a:ext cx="3429000" cy="16764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rPr>
              <a:t>Alternative example: Java</a:t>
            </a:r>
          </a:p>
          <a:p>
            <a:r>
              <a:rPr lang="en-US" sz="1600" dirty="0">
                <a:solidFill>
                  <a:schemeClr val="tx1"/>
                </a:solidFill>
                <a:latin typeface="Consolas" panose="020B0609020204030204" pitchFamily="49" charset="0"/>
              </a:rPr>
              <a:t>p</a:t>
            </a:r>
            <a:r>
              <a:rPr lang="en-US" sz="1600" dirty="0" smtClean="0">
                <a:solidFill>
                  <a:schemeClr val="tx1"/>
                </a:solidFill>
                <a:latin typeface="Consolas" panose="020B0609020204030204" pitchFamily="49" charset="0"/>
              </a:rPr>
              <a:t>ublic class Airplane </a:t>
            </a:r>
            <a:r>
              <a:rPr lang="en-US" sz="1600" dirty="0" smtClean="0">
                <a:solidFill>
                  <a:srgbClr val="3366FF"/>
                </a:solidFill>
                <a:latin typeface="Consolas" panose="020B0609020204030204" pitchFamily="49" charset="0"/>
              </a:rPr>
              <a:t>extends</a:t>
            </a:r>
            <a:r>
              <a:rPr lang="en-US" sz="1600" dirty="0" smtClean="0">
                <a:solidFill>
                  <a:schemeClr val="tx1"/>
                </a:solidFill>
                <a:latin typeface="Consolas" panose="020B0609020204030204" pitchFamily="49" charset="0"/>
              </a:rPr>
              <a:t> Flyer</a:t>
            </a:r>
          </a:p>
          <a:p>
            <a:r>
              <a:rPr lang="en-US" sz="1600" dirty="0" smtClean="0">
                <a:solidFill>
                  <a:schemeClr val="tx1"/>
                </a:solidFill>
                <a:latin typeface="Consolas" panose="020B0609020204030204" pitchFamily="49" charset="0"/>
              </a:rPr>
              <a:t>{</a:t>
            </a:r>
          </a:p>
          <a:p>
            <a:endParaRPr lang="en-US" sz="1600" dirty="0">
              <a:solidFill>
                <a:schemeClr val="tx1"/>
              </a:solidFill>
              <a:latin typeface="Consolas" panose="020B0609020204030204" pitchFamily="49" charset="0"/>
            </a:endParaRPr>
          </a:p>
          <a:p>
            <a:r>
              <a:rPr lang="en-US" sz="1600" dirty="0" smtClean="0">
                <a:solidFill>
                  <a:schemeClr val="tx1"/>
                </a:solidFill>
                <a:latin typeface="Consolas" panose="020B0609020204030204" pitchFamily="49" charset="0"/>
              </a:rPr>
              <a:t>}</a:t>
            </a:r>
            <a:endParaRPr lang="en-CA" sz="1600" dirty="0" smtClean="0">
              <a:solidFill>
                <a:schemeClr val="tx1"/>
              </a:solidFill>
              <a:latin typeface="Consolas" panose="020B0609020204030204" pitchFamily="49" charset="0"/>
            </a:endParaRPr>
          </a:p>
        </p:txBody>
      </p:sp>
    </p:spTree>
    <p:extLst>
      <p:ext uri="{BB962C8B-B14F-4D97-AF65-F5344CB8AC3E}">
        <p14:creationId xmlns:p14="http://schemas.microsoft.com/office/powerpoint/2010/main" val="2199407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wipe(down)">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randombar(horizontal)">
                                      <p:cBhvr>
                                        <p:cTn id="2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ltLang="en-US" dirty="0"/>
              <a:t>After This Section You Should Now Know</a:t>
            </a:r>
            <a:endParaRPr lang="en-US" dirty="0"/>
          </a:p>
        </p:txBody>
      </p:sp>
      <p:sp>
        <p:nvSpPr>
          <p:cNvPr id="3" name="Content Placeholder 2"/>
          <p:cNvSpPr>
            <a:spLocks noGrp="1"/>
          </p:cNvSpPr>
          <p:nvPr>
            <p:ph idx="1"/>
          </p:nvPr>
        </p:nvSpPr>
        <p:spPr/>
        <p:txBody>
          <a:bodyPr/>
          <a:lstStyle/>
          <a:p>
            <a:r>
              <a:rPr lang="en-US" altLang="en-US" dirty="0"/>
              <a:t>How to define an arbitrary composite type using a </a:t>
            </a:r>
            <a:r>
              <a:rPr lang="en-US" altLang="en-US" dirty="0" smtClean="0"/>
              <a:t>class</a:t>
            </a:r>
          </a:p>
          <a:p>
            <a:pPr lvl="1"/>
            <a:r>
              <a:rPr lang="en-US" altLang="en-US" dirty="0" smtClean="0"/>
              <a:t>Attributes and methods are bundled with (‘encapsulated’ into the class definition)</a:t>
            </a:r>
            <a:endParaRPr lang="en-US" altLang="en-US" dirty="0"/>
          </a:p>
          <a:p>
            <a:r>
              <a:rPr lang="en-US" altLang="en-US" dirty="0"/>
              <a:t>What are the benefits of defining a composite type by using a class definition over using a list</a:t>
            </a:r>
          </a:p>
          <a:p>
            <a:r>
              <a:rPr lang="en-US" altLang="en-US" dirty="0"/>
              <a:t>How to create instances of a class (instantiate)</a:t>
            </a:r>
          </a:p>
          <a:p>
            <a:r>
              <a:rPr lang="en-US" altLang="en-US" dirty="0"/>
              <a:t>How to access and change the attributes (fields) of a class</a:t>
            </a:r>
          </a:p>
          <a:p>
            <a:r>
              <a:rPr lang="en-US" altLang="en-US" dirty="0"/>
              <a:t>How to define methods/call methods of a </a:t>
            </a:r>
            <a:r>
              <a:rPr lang="en-US" altLang="en-US" dirty="0" smtClean="0"/>
              <a:t>class</a:t>
            </a:r>
          </a:p>
          <a:p>
            <a:r>
              <a:rPr lang="en-US" altLang="en-US" dirty="0" smtClean="0"/>
              <a:t>What </a:t>
            </a:r>
            <a:r>
              <a:rPr lang="en-US" altLang="en-US" dirty="0"/>
              <a:t>is the ‘</a:t>
            </a:r>
            <a:r>
              <a:rPr lang="en-US" altLang="en-US" dirty="0">
                <a:latin typeface="Consolas" panose="020B0609020204030204" pitchFamily="49" charset="0"/>
              </a:rPr>
              <a:t>self</a:t>
            </a:r>
            <a:r>
              <a:rPr lang="en-US" altLang="en-US" dirty="0"/>
              <a:t>’ parameter and why is it needed</a:t>
            </a:r>
          </a:p>
          <a:p>
            <a:r>
              <a:rPr lang="en-US" altLang="en-US" dirty="0"/>
              <a:t>What is a constructor (</a:t>
            </a:r>
            <a:r>
              <a:rPr lang="en-US" altLang="en-US" dirty="0">
                <a:latin typeface="Consolas" panose="020B0609020204030204" pitchFamily="49" charset="0"/>
              </a:rPr>
              <a:t>__</a:t>
            </a:r>
            <a:r>
              <a:rPr lang="en-US" altLang="en-US" dirty="0" err="1">
                <a:latin typeface="Consolas" panose="020B0609020204030204" pitchFamily="49" charset="0"/>
              </a:rPr>
              <a:t>init</a:t>
            </a:r>
            <a:r>
              <a:rPr lang="en-US" altLang="en-US" dirty="0">
                <a:latin typeface="Consolas" panose="020B0609020204030204" pitchFamily="49" charset="0"/>
              </a:rPr>
              <a:t>__</a:t>
            </a:r>
            <a:r>
              <a:rPr lang="en-US" altLang="en-US" dirty="0"/>
              <a:t> in Python), when it is used and why is it used</a:t>
            </a:r>
          </a:p>
          <a:p>
            <a:r>
              <a:rPr lang="en-US" altLang="en-US" dirty="0"/>
              <a:t>How to divide your program into different </a:t>
            </a:r>
            <a:r>
              <a:rPr lang="en-US" altLang="en-US" dirty="0" smtClean="0"/>
              <a:t>modules</a:t>
            </a:r>
          </a:p>
          <a:p>
            <a:r>
              <a:rPr lang="en-US" altLang="en-US" dirty="0"/>
              <a:t>How inheritance can allow access to group of derived classes.</a:t>
            </a:r>
          </a:p>
          <a:p>
            <a:pPr marL="0" indent="0">
              <a:buNone/>
            </a:pPr>
            <a:endParaRPr lang="en-US" altLang="en-US" dirty="0"/>
          </a:p>
          <a:p>
            <a:pPr lvl="1"/>
            <a:endParaRPr lang="en-US" altLang="en-US" dirty="0"/>
          </a:p>
        </p:txBody>
      </p:sp>
    </p:spTree>
    <p:extLst>
      <p:ext uri="{BB962C8B-B14F-4D97-AF65-F5344CB8AC3E}">
        <p14:creationId xmlns:p14="http://schemas.microsoft.com/office/powerpoint/2010/main" val="150315308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p:txBody>
          <a:bodyPr/>
          <a:lstStyle/>
          <a:p>
            <a:r>
              <a:rPr lang="en-US" altLang="en-US" dirty="0" smtClean="0"/>
              <a:t>Copyright Notification</a:t>
            </a:r>
          </a:p>
        </p:txBody>
      </p:sp>
      <p:sp>
        <p:nvSpPr>
          <p:cNvPr id="110595" name="Content Placeholder 2"/>
          <p:cNvSpPr>
            <a:spLocks noGrp="1"/>
          </p:cNvSpPr>
          <p:nvPr>
            <p:ph idx="1"/>
          </p:nvPr>
        </p:nvSpPr>
        <p:spPr/>
        <p:txBody>
          <a:bodyPr/>
          <a:lstStyle/>
          <a:p>
            <a:r>
              <a:rPr lang="en-US" altLang="en-US" dirty="0" smtClean="0"/>
              <a:t>“Unless otherwise indicated, all images in this presentation are  used with permission from Microsoft.”</a:t>
            </a:r>
          </a:p>
        </p:txBody>
      </p:sp>
    </p:spTree>
    <p:extLst>
      <p:ext uri="{BB962C8B-B14F-4D97-AF65-F5344CB8AC3E}">
        <p14:creationId xmlns:p14="http://schemas.microsoft.com/office/powerpoint/2010/main" val="1343162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b="1" dirty="0" smtClean="0"/>
              <a:t>New Term</a:t>
            </a:r>
            <a:r>
              <a:rPr lang="en-US" altLang="en-US" dirty="0" smtClean="0"/>
              <a:t>: Class</a:t>
            </a:r>
          </a:p>
        </p:txBody>
      </p:sp>
      <p:sp>
        <p:nvSpPr>
          <p:cNvPr id="15363" name="Content Placeholder 2"/>
          <p:cNvSpPr>
            <a:spLocks noGrp="1"/>
          </p:cNvSpPr>
          <p:nvPr>
            <p:ph idx="1"/>
          </p:nvPr>
        </p:nvSpPr>
        <p:spPr/>
        <p:txBody>
          <a:bodyPr/>
          <a:lstStyle/>
          <a:p>
            <a:r>
              <a:rPr lang="en-US" altLang="en-US" dirty="0" smtClean="0"/>
              <a:t>Can be used to define a generic template for a new non-homogeneous composite type.</a:t>
            </a:r>
          </a:p>
          <a:p>
            <a:r>
              <a:rPr lang="en-US" altLang="en-US" dirty="0" smtClean="0"/>
              <a:t>It can label and define more complex entities than a list.</a:t>
            </a:r>
          </a:p>
          <a:p>
            <a:r>
              <a:rPr lang="en-US" altLang="en-US" dirty="0" smtClean="0"/>
              <a:t>This template defines what an instance (example) of this new composite type would consist of but it doesn’t create an instance.</a:t>
            </a:r>
          </a:p>
          <a:p>
            <a:endParaRPr lang="en-US" altLang="en-US" dirty="0" smtClean="0"/>
          </a:p>
        </p:txBody>
      </p:sp>
      <p:grpSp>
        <p:nvGrpSpPr>
          <p:cNvPr id="4" name="Group 3"/>
          <p:cNvGrpSpPr>
            <a:grpSpLocks/>
          </p:cNvGrpSpPr>
          <p:nvPr/>
        </p:nvGrpSpPr>
        <p:grpSpPr bwMode="auto">
          <a:xfrm>
            <a:off x="706438" y="3657600"/>
            <a:ext cx="3962400" cy="2636838"/>
            <a:chOff x="685800" y="4038600"/>
            <a:chExt cx="3962400" cy="2636542"/>
          </a:xfrm>
        </p:grpSpPr>
        <p:pic>
          <p:nvPicPr>
            <p:cNvPr id="15365" name="Picture 4" descr="bluepri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4038600"/>
              <a:ext cx="3810000" cy="223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6" name="TextBox 1"/>
            <p:cNvSpPr txBox="1">
              <a:spLocks noChangeArrowheads="1"/>
            </p:cNvSpPr>
            <p:nvPr/>
          </p:nvSpPr>
          <p:spPr bwMode="auto">
            <a:xfrm>
              <a:off x="685800" y="6294142"/>
              <a:ext cx="396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CA" altLang="en-US" dirty="0"/>
                <a:t>Copyright information unknown</a:t>
              </a:r>
            </a:p>
          </p:txBody>
        </p:sp>
      </p:grpSp>
    </p:spTree>
    <p:extLst>
      <p:ext uri="{BB962C8B-B14F-4D97-AF65-F5344CB8AC3E}">
        <p14:creationId xmlns:p14="http://schemas.microsoft.com/office/powerpoint/2010/main" val="38876667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dirty="0" smtClean="0"/>
              <a:t>Classes Define A Composite Type </a:t>
            </a:r>
          </a:p>
        </p:txBody>
      </p:sp>
      <p:sp>
        <p:nvSpPr>
          <p:cNvPr id="16387" name="Content Placeholder 2"/>
          <p:cNvSpPr>
            <a:spLocks noGrp="1"/>
          </p:cNvSpPr>
          <p:nvPr>
            <p:ph idx="1"/>
          </p:nvPr>
        </p:nvSpPr>
        <p:spPr/>
        <p:txBody>
          <a:bodyPr/>
          <a:lstStyle/>
          <a:p>
            <a:r>
              <a:rPr lang="en-US" altLang="en-US" dirty="0" smtClean="0"/>
              <a:t>The class definition specifies the type of information (called “</a:t>
            </a:r>
            <a:r>
              <a:rPr lang="en-US" altLang="ja-JP" b="1" dirty="0" smtClean="0">
                <a:solidFill>
                  <a:srgbClr val="FF0000"/>
                </a:solidFill>
              </a:rPr>
              <a:t>attributes</a:t>
            </a:r>
            <a:r>
              <a:rPr lang="en-US" altLang="en-US" dirty="0" smtClean="0"/>
              <a:t>”</a:t>
            </a:r>
            <a:r>
              <a:rPr lang="en-US" altLang="ja-JP" dirty="0" smtClean="0"/>
              <a:t>) that each instance (example) tracks.</a:t>
            </a:r>
          </a:p>
          <a:p>
            <a:endParaRPr lang="en-US" altLang="en-US" dirty="0" smtClean="0"/>
          </a:p>
          <a:p>
            <a:endParaRPr lang="en-US" altLang="en-US" dirty="0" smtClean="0"/>
          </a:p>
        </p:txBody>
      </p:sp>
      <p:sp>
        <p:nvSpPr>
          <p:cNvPr id="4" name="Rectangle 9"/>
          <p:cNvSpPr>
            <a:spLocks noChangeArrowheads="1"/>
          </p:cNvSpPr>
          <p:nvPr/>
        </p:nvSpPr>
        <p:spPr bwMode="auto">
          <a:xfrm>
            <a:off x="2590800" y="2101850"/>
            <a:ext cx="3200400" cy="893763"/>
          </a:xfrm>
          <a:prstGeom prst="rect">
            <a:avLst/>
          </a:prstGeom>
          <a:solidFill>
            <a:srgbClr val="FFFF99"/>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400" b="1" dirty="0">
                <a:solidFill>
                  <a:srgbClr val="FF0000"/>
                </a:solidFill>
                <a:latin typeface="Arial" panose="020B0604020202020204" pitchFamily="34" charset="0"/>
              </a:rPr>
              <a:t>Name: </a:t>
            </a:r>
          </a:p>
          <a:p>
            <a:pPr eaLnBrk="1" hangingPunct="1"/>
            <a:r>
              <a:rPr lang="en-US" altLang="en-US" sz="1400" b="1" dirty="0">
                <a:solidFill>
                  <a:srgbClr val="FF0000"/>
                </a:solidFill>
                <a:latin typeface="Arial" panose="020B0604020202020204" pitchFamily="34" charset="0"/>
              </a:rPr>
              <a:t>Phone: </a:t>
            </a:r>
          </a:p>
          <a:p>
            <a:pPr eaLnBrk="1" hangingPunct="1"/>
            <a:r>
              <a:rPr lang="en-US" altLang="en-US" sz="1400" b="1" dirty="0">
                <a:solidFill>
                  <a:srgbClr val="FF0000"/>
                </a:solidFill>
                <a:latin typeface="Arial" panose="020B0604020202020204" pitchFamily="34" charset="0"/>
              </a:rPr>
              <a:t>Email: </a:t>
            </a:r>
          </a:p>
          <a:p>
            <a:pPr eaLnBrk="1" hangingPunct="1"/>
            <a:r>
              <a:rPr lang="en-US" altLang="en-US" sz="1400" b="1" dirty="0">
                <a:solidFill>
                  <a:srgbClr val="FF0000"/>
                </a:solidFill>
                <a:latin typeface="Arial" panose="020B0604020202020204" pitchFamily="34" charset="0"/>
              </a:rPr>
              <a:t>Purchases:</a:t>
            </a:r>
          </a:p>
        </p:txBody>
      </p:sp>
      <p:sp>
        <p:nvSpPr>
          <p:cNvPr id="5" name="Line 11"/>
          <p:cNvSpPr>
            <a:spLocks noChangeShapeType="1"/>
          </p:cNvSpPr>
          <p:nvPr/>
        </p:nvSpPr>
        <p:spPr bwMode="auto">
          <a:xfrm flipH="1">
            <a:off x="1308100" y="2547938"/>
            <a:ext cx="1282700" cy="838200"/>
          </a:xfrm>
          <a:prstGeom prst="line">
            <a:avLst/>
          </a:prstGeom>
          <a:noFill/>
          <a:ln w="38100">
            <a:solidFill>
              <a:srgbClr val="969696"/>
            </a:solidFill>
            <a:prstDash val="dash"/>
            <a:round/>
            <a:headEnd/>
            <a:tailEnd/>
          </a:ln>
          <a:extLst>
            <a:ext uri="{909E8E84-426E-40DD-AFC4-6F175D3DCCD1}">
              <a14:hiddenFill xmlns:a14="http://schemas.microsoft.com/office/drawing/2010/main">
                <a:noFill/>
              </a14:hiddenFill>
            </a:ext>
          </a:extLst>
        </p:spPr>
        <p:txBody>
          <a:bodyPr/>
          <a:lstStyle/>
          <a:p>
            <a:endParaRPr lang="en-CA" dirty="0"/>
          </a:p>
        </p:txBody>
      </p:sp>
      <p:pic>
        <p:nvPicPr>
          <p:cNvPr id="6" name="Picture 13" descr="j01958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2325" y="5429250"/>
            <a:ext cx="9874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15"/>
          <p:cNvSpPr>
            <a:spLocks noChangeArrowheads="1"/>
          </p:cNvSpPr>
          <p:nvPr/>
        </p:nvSpPr>
        <p:spPr bwMode="auto">
          <a:xfrm>
            <a:off x="2616200" y="3386138"/>
            <a:ext cx="3200400" cy="893762"/>
          </a:xfrm>
          <a:prstGeom prst="rect">
            <a:avLst/>
          </a:prstGeom>
          <a:solidFill>
            <a:srgbClr val="FFFF99"/>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400" b="1" dirty="0">
                <a:solidFill>
                  <a:srgbClr val="FF0000"/>
                </a:solidFill>
                <a:latin typeface="Arial" panose="020B0604020202020204" pitchFamily="34" charset="0"/>
              </a:rPr>
              <a:t>Name: </a:t>
            </a:r>
          </a:p>
          <a:p>
            <a:pPr eaLnBrk="1" hangingPunct="1"/>
            <a:r>
              <a:rPr lang="en-US" altLang="en-US" sz="1400" b="1" dirty="0">
                <a:solidFill>
                  <a:srgbClr val="FF0000"/>
                </a:solidFill>
                <a:latin typeface="Arial" panose="020B0604020202020204" pitchFamily="34" charset="0"/>
              </a:rPr>
              <a:t>Phone: </a:t>
            </a:r>
          </a:p>
          <a:p>
            <a:pPr eaLnBrk="1" hangingPunct="1"/>
            <a:r>
              <a:rPr lang="en-US" altLang="en-US" sz="1400" b="1" dirty="0">
                <a:solidFill>
                  <a:srgbClr val="FF0000"/>
                </a:solidFill>
                <a:latin typeface="Arial" panose="020B0604020202020204" pitchFamily="34" charset="0"/>
              </a:rPr>
              <a:t>Email: </a:t>
            </a:r>
          </a:p>
          <a:p>
            <a:pPr eaLnBrk="1" hangingPunct="1"/>
            <a:r>
              <a:rPr lang="en-US" altLang="en-US" sz="1400" b="1" dirty="0">
                <a:solidFill>
                  <a:srgbClr val="FF0000"/>
                </a:solidFill>
                <a:latin typeface="Arial" panose="020B0604020202020204" pitchFamily="34" charset="0"/>
              </a:rPr>
              <a:t>Purchases:</a:t>
            </a:r>
          </a:p>
        </p:txBody>
      </p:sp>
      <p:sp>
        <p:nvSpPr>
          <p:cNvPr id="8" name="Line 16"/>
          <p:cNvSpPr>
            <a:spLocks noChangeShapeType="1"/>
          </p:cNvSpPr>
          <p:nvPr/>
        </p:nvSpPr>
        <p:spPr bwMode="auto">
          <a:xfrm flipH="1">
            <a:off x="1371600" y="3832225"/>
            <a:ext cx="1244600" cy="771525"/>
          </a:xfrm>
          <a:prstGeom prst="line">
            <a:avLst/>
          </a:prstGeom>
          <a:noFill/>
          <a:ln w="38100">
            <a:solidFill>
              <a:srgbClr val="969696"/>
            </a:solidFill>
            <a:prstDash val="dash"/>
            <a:round/>
            <a:headEnd/>
            <a:tailEnd/>
          </a:ln>
          <a:extLst>
            <a:ext uri="{909E8E84-426E-40DD-AFC4-6F175D3DCCD1}">
              <a14:hiddenFill xmlns:a14="http://schemas.microsoft.com/office/drawing/2010/main">
                <a:noFill/>
              </a14:hiddenFill>
            </a:ext>
          </a:extLst>
        </p:spPr>
        <p:txBody>
          <a:bodyPr/>
          <a:lstStyle/>
          <a:p>
            <a:endParaRPr lang="en-CA" dirty="0"/>
          </a:p>
        </p:txBody>
      </p:sp>
      <p:sp>
        <p:nvSpPr>
          <p:cNvPr id="9" name="Rectangle 17"/>
          <p:cNvSpPr>
            <a:spLocks noChangeArrowheads="1"/>
          </p:cNvSpPr>
          <p:nvPr/>
        </p:nvSpPr>
        <p:spPr bwMode="auto">
          <a:xfrm>
            <a:off x="2616200" y="4889500"/>
            <a:ext cx="3200400" cy="893763"/>
          </a:xfrm>
          <a:prstGeom prst="rect">
            <a:avLst/>
          </a:prstGeom>
          <a:solidFill>
            <a:srgbClr val="FFFF99"/>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400" b="1" dirty="0">
                <a:solidFill>
                  <a:srgbClr val="FF0000"/>
                </a:solidFill>
                <a:latin typeface="Arial" panose="020B0604020202020204" pitchFamily="34" charset="0"/>
              </a:rPr>
              <a:t>Name: </a:t>
            </a:r>
          </a:p>
          <a:p>
            <a:pPr eaLnBrk="1" hangingPunct="1"/>
            <a:r>
              <a:rPr lang="en-US" altLang="en-US" sz="1400" b="1" dirty="0">
                <a:solidFill>
                  <a:srgbClr val="FF0000"/>
                </a:solidFill>
                <a:latin typeface="Arial" panose="020B0604020202020204" pitchFamily="34" charset="0"/>
              </a:rPr>
              <a:t>Phone: </a:t>
            </a:r>
          </a:p>
          <a:p>
            <a:pPr eaLnBrk="1" hangingPunct="1"/>
            <a:r>
              <a:rPr lang="en-US" altLang="en-US" sz="1400" b="1" dirty="0">
                <a:solidFill>
                  <a:srgbClr val="FF0000"/>
                </a:solidFill>
                <a:latin typeface="Arial" panose="020B0604020202020204" pitchFamily="34" charset="0"/>
              </a:rPr>
              <a:t>Email: </a:t>
            </a:r>
          </a:p>
          <a:p>
            <a:pPr eaLnBrk="1" hangingPunct="1"/>
            <a:r>
              <a:rPr lang="en-US" altLang="en-US" sz="1400" b="1" dirty="0">
                <a:solidFill>
                  <a:srgbClr val="FF0000"/>
                </a:solidFill>
                <a:latin typeface="Arial" panose="020B0604020202020204" pitchFamily="34" charset="0"/>
              </a:rPr>
              <a:t>Purchases:</a:t>
            </a:r>
          </a:p>
        </p:txBody>
      </p:sp>
      <p:sp>
        <p:nvSpPr>
          <p:cNvPr id="10" name="Line 18"/>
          <p:cNvSpPr>
            <a:spLocks noChangeShapeType="1"/>
          </p:cNvSpPr>
          <p:nvPr/>
        </p:nvSpPr>
        <p:spPr bwMode="auto">
          <a:xfrm flipH="1">
            <a:off x="1371600" y="5149850"/>
            <a:ext cx="1168400" cy="914400"/>
          </a:xfrm>
          <a:prstGeom prst="line">
            <a:avLst/>
          </a:prstGeom>
          <a:noFill/>
          <a:ln w="38100">
            <a:solidFill>
              <a:srgbClr val="969696"/>
            </a:solidFill>
            <a:prstDash val="dash"/>
            <a:round/>
            <a:headEnd/>
            <a:tailEnd/>
          </a:ln>
          <a:extLst>
            <a:ext uri="{909E8E84-426E-40DD-AFC4-6F175D3DCCD1}">
              <a14:hiddenFill xmlns:a14="http://schemas.microsoft.com/office/drawing/2010/main">
                <a:noFill/>
              </a14:hiddenFill>
            </a:ext>
          </a:extLst>
        </p:spPr>
        <p:txBody>
          <a:bodyPr/>
          <a:lstStyle/>
          <a:p>
            <a:endParaRPr lang="en-CA" dirty="0"/>
          </a:p>
        </p:txBody>
      </p:sp>
      <p:pic>
        <p:nvPicPr>
          <p:cNvPr id="11" name="Picture 13" descr="C:\Users\tamj\AppData\Local\Microsoft\Windows\Temporary Internet Files\Content.IE5\HEMAB8KC\MC900440675[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9000" y="2995613"/>
            <a:ext cx="838200" cy="839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4" descr="C:\Users\tamj\AppData\Local\Microsoft\Windows\Temporary Internet Files\Content.IE5\NXE19V4B\MC900440673[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414655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0" y="14288"/>
            <a:ext cx="1371600" cy="8382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rPr>
              <a:t>New term</a:t>
            </a:r>
            <a:r>
              <a:rPr lang="en-US" dirty="0" smtClean="0">
                <a:solidFill>
                  <a:schemeClr val="tx1"/>
                </a:solidFill>
              </a:rPr>
              <a:t>: Attribute</a:t>
            </a:r>
          </a:p>
        </p:txBody>
      </p:sp>
    </p:spTree>
    <p:extLst>
      <p:ext uri="{BB962C8B-B14F-4D97-AF65-F5344CB8AC3E}">
        <p14:creationId xmlns:p14="http://schemas.microsoft.com/office/powerpoint/2010/main" val="36742636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par>
                                <p:cTn id="8" presetID="14" presetClass="entr" presetSubtype="10"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randombar(horizontal)">
                                      <p:cBhvr>
                                        <p:cTn id="10" dur="500"/>
                                        <p:tgtEl>
                                          <p:spTgt spid="12"/>
                                        </p:tgtEl>
                                      </p:cBhvr>
                                    </p:animEffect>
                                  </p:childTnLst>
                                </p:cTn>
                              </p:par>
                              <p:par>
                                <p:cTn id="11" presetID="14" presetClass="entr" presetSubtype="1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randombar(horizontal)">
                                      <p:cBhvr>
                                        <p:cTn id="13" dur="500"/>
                                        <p:tgtEl>
                                          <p:spTgt spid="6"/>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4"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ipe(down)">
                                      <p:cBhvr>
                                        <p:cTn id="21" dur="500"/>
                                        <p:tgtEl>
                                          <p:spTgt spid="4"/>
                                        </p:tgtEl>
                                      </p:cBhvr>
                                    </p:animEffect>
                                  </p:childTnLst>
                                </p:cTn>
                              </p:par>
                              <p:par>
                                <p:cTn id="22" presetID="22" presetClass="entr" presetSubtype="4" fill="hold"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down)">
                                      <p:cBhvr>
                                        <p:cTn id="24" dur="500"/>
                                        <p:tgtEl>
                                          <p:spTgt spid="8"/>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down)">
                                      <p:cBhvr>
                                        <p:cTn id="27" dur="500"/>
                                        <p:tgtEl>
                                          <p:spTgt spid="7"/>
                                        </p:tgtEl>
                                      </p:cBhvr>
                                    </p:animEffect>
                                  </p:childTnLst>
                                </p:cTn>
                              </p:par>
                              <p:par>
                                <p:cTn id="28" presetID="22" presetClass="entr" presetSubtype="4" fill="hold"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wipe(down)">
                                      <p:cBhvr>
                                        <p:cTn id="30" dur="500"/>
                                        <p:tgtEl>
                                          <p:spTgt spid="10"/>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wipe(down)">
                                      <p:cBhvr>
                                        <p:cTn id="3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p:txBody>
          <a:bodyPr/>
          <a:lstStyle/>
          <a:p>
            <a:r>
              <a:rPr lang="en-US" altLang="en-US" sz="3200" dirty="0" smtClean="0"/>
              <a:t>Defining A Class</a:t>
            </a:r>
            <a:r>
              <a:rPr lang="en-US" altLang="en-US" sz="3200" baseline="30000" dirty="0" smtClean="0"/>
              <a:t>1</a:t>
            </a:r>
          </a:p>
        </p:txBody>
      </p:sp>
      <p:sp>
        <p:nvSpPr>
          <p:cNvPr id="17411" name="Rectangle 3"/>
          <p:cNvSpPr>
            <a:spLocks noGrp="1" noChangeArrowheads="1"/>
          </p:cNvSpPr>
          <p:nvPr>
            <p:ph type="body" idx="4294967295"/>
          </p:nvPr>
        </p:nvSpPr>
        <p:spPr>
          <a:xfrm>
            <a:off x="444500" y="1296988"/>
            <a:ext cx="8229600" cy="4525962"/>
          </a:xfrm>
        </p:spPr>
        <p:txBody>
          <a:bodyPr/>
          <a:lstStyle/>
          <a:p>
            <a:r>
              <a:rPr lang="en-US" altLang="en-US" sz="2000" b="1" dirty="0" smtClean="0"/>
              <a:t>Format:</a:t>
            </a:r>
          </a:p>
          <a:p>
            <a:pPr lvl="1">
              <a:lnSpc>
                <a:spcPct val="90000"/>
              </a:lnSpc>
              <a:buFont typeface="Times New Roman" panose="02020603050405020304" pitchFamily="18" charset="0"/>
              <a:buNone/>
            </a:pPr>
            <a:r>
              <a:rPr lang="en-US" altLang="en-US" sz="1800" dirty="0" smtClean="0">
                <a:latin typeface="Consolas" panose="020B0609020204030204" pitchFamily="49" charset="0"/>
              </a:rPr>
              <a:t>class &lt;</a:t>
            </a:r>
            <a:r>
              <a:rPr lang="en-US" altLang="en-US" sz="1800" i="1" dirty="0" smtClean="0">
                <a:latin typeface="Consolas" panose="020B0609020204030204" pitchFamily="49" charset="0"/>
              </a:rPr>
              <a:t>Name of the class</a:t>
            </a:r>
            <a:r>
              <a:rPr lang="en-US" altLang="en-US" sz="1800" dirty="0" smtClean="0">
                <a:latin typeface="Consolas" panose="020B0609020204030204" pitchFamily="49" charset="0"/>
              </a:rPr>
              <a:t>&gt;:</a:t>
            </a:r>
          </a:p>
          <a:p>
            <a:pPr lvl="1">
              <a:lnSpc>
                <a:spcPct val="90000"/>
              </a:lnSpc>
              <a:buFont typeface="Times New Roman" panose="02020603050405020304" pitchFamily="18" charset="0"/>
              <a:buNone/>
            </a:pPr>
            <a:r>
              <a:rPr lang="en-US" altLang="en-US" sz="1800" dirty="0">
                <a:latin typeface="Consolas" panose="020B0609020204030204" pitchFamily="49" charset="0"/>
              </a:rPr>
              <a:t>     def __init__(self):</a:t>
            </a:r>
            <a:endParaRPr lang="en-US" altLang="en-US" sz="1800" dirty="0" smtClean="0">
              <a:latin typeface="Consolas" panose="020B0609020204030204" pitchFamily="49" charset="0"/>
            </a:endParaRPr>
          </a:p>
          <a:p>
            <a:pPr lvl="1">
              <a:lnSpc>
                <a:spcPct val="90000"/>
              </a:lnSpc>
              <a:buFont typeface="Times New Roman" panose="02020603050405020304" pitchFamily="18" charset="0"/>
              <a:buNone/>
            </a:pPr>
            <a:r>
              <a:rPr lang="en-US" altLang="en-US" sz="1800" dirty="0" smtClean="0">
                <a:latin typeface="Consolas" panose="020B0609020204030204" pitchFamily="49" charset="0"/>
              </a:rPr>
              <a:t>         self.</a:t>
            </a:r>
            <a:r>
              <a:rPr lang="en-US" altLang="en-US" sz="1800" i="1" dirty="0" smtClean="0">
                <a:latin typeface="Consolas" panose="020B0609020204030204" pitchFamily="49" charset="0"/>
              </a:rPr>
              <a:t>name of first field</a:t>
            </a:r>
            <a:r>
              <a:rPr lang="en-US" altLang="en-US" sz="1800" dirty="0" smtClean="0">
                <a:latin typeface="Consolas" panose="020B0609020204030204" pitchFamily="49" charset="0"/>
              </a:rPr>
              <a:t> = &lt;</a:t>
            </a:r>
            <a:r>
              <a:rPr lang="en-US" altLang="en-US" sz="1800" i="1" dirty="0" smtClean="0">
                <a:latin typeface="Consolas" panose="020B0609020204030204" pitchFamily="49" charset="0"/>
              </a:rPr>
              <a:t>default value</a:t>
            </a:r>
            <a:r>
              <a:rPr lang="en-US" altLang="en-US" sz="1800" dirty="0" smtClean="0">
                <a:latin typeface="Consolas" panose="020B0609020204030204" pitchFamily="49" charset="0"/>
              </a:rPr>
              <a:t>&gt;</a:t>
            </a:r>
          </a:p>
          <a:p>
            <a:pPr lvl="1">
              <a:lnSpc>
                <a:spcPct val="90000"/>
              </a:lnSpc>
              <a:buFont typeface="Times New Roman" panose="02020603050405020304" pitchFamily="18" charset="0"/>
              <a:buNone/>
            </a:pPr>
            <a:r>
              <a:rPr lang="en-US" altLang="en-US" sz="1800" dirty="0" smtClean="0">
                <a:latin typeface="Consolas" panose="020B0609020204030204" pitchFamily="49" charset="0"/>
              </a:rPr>
              <a:t>         self.</a:t>
            </a:r>
            <a:r>
              <a:rPr lang="en-US" altLang="en-US" sz="1800" i="1" dirty="0" smtClean="0">
                <a:latin typeface="Consolas" panose="020B0609020204030204" pitchFamily="49" charset="0"/>
              </a:rPr>
              <a:t>name of second field</a:t>
            </a:r>
            <a:r>
              <a:rPr lang="en-US" altLang="en-US" sz="1800" dirty="0" smtClean="0">
                <a:latin typeface="Consolas" panose="020B0609020204030204" pitchFamily="49" charset="0"/>
              </a:rPr>
              <a:t> = &lt;</a:t>
            </a:r>
            <a:r>
              <a:rPr lang="en-US" altLang="en-US" sz="1800" i="1" dirty="0" smtClean="0">
                <a:latin typeface="Consolas" panose="020B0609020204030204" pitchFamily="49" charset="0"/>
              </a:rPr>
              <a:t>default value</a:t>
            </a:r>
            <a:r>
              <a:rPr lang="en-US" altLang="en-US" sz="1800" dirty="0" smtClean="0">
                <a:latin typeface="Consolas" panose="020B0609020204030204" pitchFamily="49" charset="0"/>
              </a:rPr>
              <a:t>&gt;</a:t>
            </a:r>
            <a:endParaRPr lang="en-US" altLang="en-US" sz="1800" dirty="0" smtClean="0"/>
          </a:p>
          <a:p>
            <a:r>
              <a:rPr lang="en-US" altLang="en-US" sz="2000" b="1" dirty="0" smtClean="0"/>
              <a:t>Example </a:t>
            </a:r>
            <a:r>
              <a:rPr lang="en-US" altLang="en-US" sz="2000" b="1" dirty="0" smtClean="0"/>
              <a:t>(</a:t>
            </a:r>
            <a:r>
              <a:rPr lang="en-US" altLang="en-US" sz="2000" b="1" dirty="0" smtClean="0">
                <a:solidFill>
                  <a:srgbClr val="3366FF"/>
                </a:solidFill>
              </a:rPr>
              <a:t>attributes</a:t>
            </a:r>
            <a:r>
              <a:rPr lang="en-US" altLang="en-US" sz="2000" b="1" dirty="0" smtClean="0"/>
              <a:t> are explicitly named):</a:t>
            </a:r>
            <a:endParaRPr lang="en-US" altLang="en-US" sz="2000" b="1" dirty="0" smtClean="0"/>
          </a:p>
          <a:p>
            <a:pPr lvl="1">
              <a:lnSpc>
                <a:spcPct val="90000"/>
              </a:lnSpc>
              <a:buFont typeface="Times New Roman" panose="02020603050405020304" pitchFamily="18" charset="0"/>
              <a:buNone/>
            </a:pPr>
            <a:r>
              <a:rPr lang="en-US" altLang="en-US" sz="1800" dirty="0" smtClean="0">
                <a:latin typeface="Consolas" panose="020B0609020204030204" pitchFamily="49" charset="0"/>
              </a:rPr>
              <a:t>class </a:t>
            </a:r>
            <a:r>
              <a:rPr lang="en-US" altLang="en-US" sz="1800" dirty="0" smtClean="0">
                <a:latin typeface="Consolas" panose="020B0609020204030204" pitchFamily="49" charset="0"/>
              </a:rPr>
              <a:t>Client:</a:t>
            </a:r>
            <a:endParaRPr lang="en-US" altLang="en-US" sz="1800" dirty="0" smtClean="0">
              <a:latin typeface="Consolas" panose="020B0609020204030204" pitchFamily="49" charset="0"/>
            </a:endParaRPr>
          </a:p>
          <a:p>
            <a:pPr lvl="1">
              <a:lnSpc>
                <a:spcPct val="90000"/>
              </a:lnSpc>
              <a:buFont typeface="Times New Roman" panose="02020603050405020304" pitchFamily="18" charset="0"/>
              <a:buNone/>
            </a:pPr>
            <a:r>
              <a:rPr lang="en-US" altLang="en-US" sz="1800" dirty="0">
                <a:latin typeface="Consolas" panose="020B0609020204030204" pitchFamily="49" charset="0"/>
              </a:rPr>
              <a:t>    def __init__(self):</a:t>
            </a:r>
            <a:endParaRPr lang="en-US" altLang="en-US" sz="1800" dirty="0" smtClean="0">
              <a:latin typeface="Consolas" panose="020B0609020204030204" pitchFamily="49" charset="0"/>
            </a:endParaRPr>
          </a:p>
          <a:p>
            <a:pPr lvl="1">
              <a:lnSpc>
                <a:spcPct val="90000"/>
              </a:lnSpc>
              <a:buFont typeface="Times New Roman" panose="02020603050405020304" pitchFamily="18" charset="0"/>
              <a:buNone/>
            </a:pPr>
            <a:r>
              <a:rPr lang="en-US" altLang="en-US" sz="1800" dirty="0" smtClean="0">
                <a:latin typeface="Consolas" panose="020B0609020204030204" pitchFamily="49" charset="0"/>
              </a:rPr>
              <a:t>        self.</a:t>
            </a:r>
            <a:r>
              <a:rPr lang="en-US" altLang="en-US" sz="1800" b="1" dirty="0" smtClean="0">
                <a:solidFill>
                  <a:srgbClr val="3366FF"/>
                </a:solidFill>
                <a:latin typeface="Consolas" panose="020B0609020204030204" pitchFamily="49" charset="0"/>
              </a:rPr>
              <a:t>name</a:t>
            </a:r>
            <a:r>
              <a:rPr lang="en-US" altLang="en-US" sz="1800" dirty="0" smtClean="0">
                <a:latin typeface="Consolas" panose="020B0609020204030204" pitchFamily="49" charset="0"/>
              </a:rPr>
              <a:t> = "default"</a:t>
            </a:r>
          </a:p>
          <a:p>
            <a:pPr lvl="1">
              <a:lnSpc>
                <a:spcPct val="90000"/>
              </a:lnSpc>
              <a:buFont typeface="Times New Roman" panose="02020603050405020304" pitchFamily="18" charset="0"/>
              <a:buNone/>
            </a:pPr>
            <a:r>
              <a:rPr lang="en-US" altLang="en-US" sz="1800" dirty="0" smtClean="0">
                <a:latin typeface="Consolas" panose="020B0609020204030204" pitchFamily="49" charset="0"/>
              </a:rPr>
              <a:t>        self.</a:t>
            </a:r>
            <a:r>
              <a:rPr lang="en-US" altLang="en-US" sz="1800" b="1" dirty="0" smtClean="0">
                <a:solidFill>
                  <a:srgbClr val="3366FF"/>
                </a:solidFill>
                <a:latin typeface="Consolas" panose="020B0609020204030204" pitchFamily="49" charset="0"/>
              </a:rPr>
              <a:t>phone</a:t>
            </a:r>
            <a:r>
              <a:rPr lang="en-US" altLang="en-US" sz="1800" dirty="0" smtClean="0">
                <a:latin typeface="Consolas" panose="020B0609020204030204" pitchFamily="49" charset="0"/>
              </a:rPr>
              <a:t> = "(123)456-7890    </a:t>
            </a:r>
            <a:endParaRPr lang="en-US" altLang="en-US" sz="1800" b="1" dirty="0" smtClean="0"/>
          </a:p>
        </p:txBody>
      </p:sp>
      <p:grpSp>
        <p:nvGrpSpPr>
          <p:cNvPr id="2" name="Group 7"/>
          <p:cNvGrpSpPr>
            <a:grpSpLocks/>
          </p:cNvGrpSpPr>
          <p:nvPr/>
        </p:nvGrpSpPr>
        <p:grpSpPr bwMode="auto">
          <a:xfrm>
            <a:off x="5245100" y="3175958"/>
            <a:ext cx="4102100" cy="1574800"/>
            <a:chOff x="2120" y="1976"/>
            <a:chExt cx="2584" cy="992"/>
          </a:xfrm>
        </p:grpSpPr>
        <p:sp>
          <p:nvSpPr>
            <p:cNvPr id="17419" name="AutoShape 5"/>
            <p:cNvSpPr>
              <a:spLocks/>
            </p:cNvSpPr>
            <p:nvPr/>
          </p:nvSpPr>
          <p:spPr bwMode="auto">
            <a:xfrm>
              <a:off x="2120" y="1976"/>
              <a:ext cx="432" cy="992"/>
            </a:xfrm>
            <a:prstGeom prst="rightBrace">
              <a:avLst>
                <a:gd name="adj1" fmla="val 19136"/>
                <a:gd name="adj2" fmla="val 50000"/>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endParaRPr lang="en-US" altLang="en-US" sz="1400" dirty="0">
                <a:latin typeface="Arial" panose="020B0604020202020204" pitchFamily="34" charset="0"/>
              </a:endParaRPr>
            </a:p>
          </p:txBody>
        </p:sp>
        <p:sp>
          <p:nvSpPr>
            <p:cNvPr id="17420" name="Text Box 6"/>
            <p:cNvSpPr txBox="1">
              <a:spLocks noChangeArrowheads="1"/>
            </p:cNvSpPr>
            <p:nvPr/>
          </p:nvSpPr>
          <p:spPr bwMode="auto">
            <a:xfrm>
              <a:off x="2544" y="2112"/>
              <a:ext cx="2160" cy="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pPr>
              <a:r>
                <a:rPr lang="en-US" altLang="en-US" sz="2000" b="1" dirty="0">
                  <a:solidFill>
                    <a:srgbClr val="FF0000"/>
                  </a:solidFill>
                  <a:latin typeface="Arial" panose="020B0604020202020204" pitchFamily="34" charset="0"/>
                </a:rPr>
                <a:t>Describes what information that would be tracked by a “Client” but doesn’t </a:t>
              </a:r>
              <a:r>
                <a:rPr lang="en-US" altLang="en-US" sz="2000" b="1" dirty="0" smtClean="0">
                  <a:solidFill>
                    <a:srgbClr val="FF0000"/>
                  </a:solidFill>
                  <a:latin typeface="Arial" panose="020B0604020202020204" pitchFamily="34" charset="0"/>
                </a:rPr>
                <a:t>yet create </a:t>
              </a:r>
              <a:r>
                <a:rPr lang="en-US" altLang="en-US" sz="2000" b="1" dirty="0">
                  <a:solidFill>
                    <a:srgbClr val="FF0000"/>
                  </a:solidFill>
                  <a:latin typeface="Arial" panose="020B0604020202020204" pitchFamily="34" charset="0"/>
                </a:rPr>
                <a:t>a client variable</a:t>
              </a:r>
            </a:p>
          </p:txBody>
        </p:sp>
      </p:grpSp>
      <p:grpSp>
        <p:nvGrpSpPr>
          <p:cNvPr id="6" name="Group 5"/>
          <p:cNvGrpSpPr>
            <a:grpSpLocks/>
          </p:cNvGrpSpPr>
          <p:nvPr/>
        </p:nvGrpSpPr>
        <p:grpSpPr bwMode="auto">
          <a:xfrm>
            <a:off x="1752599" y="1002240"/>
            <a:ext cx="6946901" cy="2457565"/>
            <a:chOff x="1727199" y="1409700"/>
            <a:chExt cx="6946901" cy="2285104"/>
          </a:xfrm>
        </p:grpSpPr>
        <p:sp>
          <p:nvSpPr>
            <p:cNvPr id="17416" name="Line 8"/>
            <p:cNvSpPr>
              <a:spLocks noChangeShapeType="1"/>
            </p:cNvSpPr>
            <p:nvPr/>
          </p:nvSpPr>
          <p:spPr bwMode="auto">
            <a:xfrm flipH="1">
              <a:off x="1879600" y="1663700"/>
              <a:ext cx="3390900" cy="520911"/>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17417" name="Line 9"/>
            <p:cNvSpPr>
              <a:spLocks noChangeShapeType="1"/>
            </p:cNvSpPr>
            <p:nvPr/>
          </p:nvSpPr>
          <p:spPr bwMode="auto">
            <a:xfrm flipH="1">
              <a:off x="1727199" y="1676399"/>
              <a:ext cx="3517900" cy="2018405"/>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17418" name="Text Box 12"/>
            <p:cNvSpPr txBox="1">
              <a:spLocks noChangeArrowheads="1"/>
            </p:cNvSpPr>
            <p:nvPr/>
          </p:nvSpPr>
          <p:spPr bwMode="auto">
            <a:xfrm>
              <a:off x="5245100" y="1409700"/>
              <a:ext cx="3429000" cy="572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pPr>
              <a:r>
                <a:rPr lang="en-US" altLang="en-US" sz="2000" b="1" dirty="0">
                  <a:solidFill>
                    <a:srgbClr val="FF0000"/>
                  </a:solidFill>
                  <a:latin typeface="Arial" panose="020B0604020202020204" pitchFamily="34" charset="0"/>
                </a:rPr>
                <a:t>Note the convention: The first letter is capitalized.</a:t>
              </a:r>
            </a:p>
          </p:txBody>
        </p:sp>
      </p:grpSp>
      <p:sp>
        <p:nvSpPr>
          <p:cNvPr id="4" name="Rectangle 3"/>
          <p:cNvSpPr>
            <a:spLocks noChangeArrowheads="1"/>
          </p:cNvSpPr>
          <p:nvPr/>
        </p:nvSpPr>
        <p:spPr bwMode="auto">
          <a:xfrm>
            <a:off x="555625" y="4741445"/>
            <a:ext cx="8007350"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marL="179388" indent="-179388" eaLnBrk="1" hangingPunct="1">
              <a:buFont typeface="Arial" panose="020B0604020202020204" pitchFamily="34" charset="0"/>
              <a:buChar char="•"/>
            </a:pPr>
            <a:r>
              <a:rPr lang="en-US" altLang="en-US" sz="2000" b="1" dirty="0" smtClean="0"/>
              <a:t>Defining a ‘client’ by using a list (# mapped to a attribute is not </a:t>
            </a:r>
            <a:r>
              <a:rPr lang="en-US" altLang="en-US" sz="2000" b="1" dirty="0" smtClean="0"/>
              <a:t>self- evident, determined by th</a:t>
            </a:r>
            <a:r>
              <a:rPr lang="en-US" altLang="en-US" sz="2000" b="1" dirty="0" smtClean="0"/>
              <a:t>e index</a:t>
            </a:r>
            <a:r>
              <a:rPr lang="en-US" altLang="en-US" sz="2000" b="1" dirty="0" smtClean="0"/>
              <a:t>)</a:t>
            </a:r>
            <a:endParaRPr lang="en-US" altLang="en-US" sz="2000" b="1" dirty="0"/>
          </a:p>
          <a:p>
            <a:pPr marL="179388" eaLnBrk="1" hangingPunct="1"/>
            <a:r>
              <a:rPr lang="en-US" altLang="en-US" dirty="0">
                <a:latin typeface="Consolas" panose="020B0609020204030204" pitchFamily="49" charset="0"/>
              </a:rPr>
              <a:t>client = </a:t>
            </a:r>
            <a:r>
              <a:rPr lang="en-US" altLang="en-US" dirty="0" smtClean="0">
                <a:latin typeface="Consolas" panose="020B0609020204030204" pitchFamily="49" charset="0"/>
              </a:rPr>
              <a:t>[</a:t>
            </a:r>
            <a:r>
              <a:rPr lang="en-US" altLang="en-US" b="1" dirty="0" smtClean="0">
                <a:solidFill>
                  <a:srgbClr val="3366FF"/>
                </a:solidFill>
                <a:latin typeface="Consolas" panose="020B0609020204030204" pitchFamily="49" charset="0"/>
              </a:rPr>
              <a:t>"xxxxxxxxxxxxxxx"</a:t>
            </a:r>
            <a:r>
              <a:rPr lang="en-US" altLang="en-US" dirty="0" smtClean="0">
                <a:latin typeface="Consolas" panose="020B0609020204030204" pitchFamily="49" charset="0"/>
              </a:rPr>
              <a:t>,</a:t>
            </a:r>
            <a:endParaRPr lang="en-US" altLang="en-US" dirty="0">
              <a:latin typeface="Consolas" panose="020B0609020204030204" pitchFamily="49" charset="0"/>
            </a:endParaRPr>
          </a:p>
          <a:p>
            <a:pPr eaLnBrk="1" hangingPunct="1"/>
            <a:r>
              <a:rPr lang="en-US" altLang="en-US" dirty="0">
                <a:latin typeface="Consolas" panose="020B0609020204030204" pitchFamily="49" charset="0"/>
              </a:rPr>
              <a:t> </a:t>
            </a:r>
            <a:r>
              <a:rPr lang="en-US" altLang="en-US" dirty="0" smtClean="0">
                <a:latin typeface="Consolas" panose="020B0609020204030204" pitchFamily="49" charset="0"/>
              </a:rPr>
              <a:t>         </a:t>
            </a:r>
            <a:r>
              <a:rPr lang="en-US" altLang="en-US" b="1" dirty="0">
                <a:solidFill>
                  <a:srgbClr val="3366FF"/>
                </a:solidFill>
                <a:latin typeface="Consolas" panose="020B0609020204030204" pitchFamily="49" charset="0"/>
              </a:rPr>
              <a:t> </a:t>
            </a:r>
            <a:r>
              <a:rPr lang="en-US" altLang="en-US" b="1" dirty="0" smtClean="0">
                <a:solidFill>
                  <a:srgbClr val="3366FF"/>
                </a:solidFill>
                <a:latin typeface="Consolas" panose="020B0609020204030204" pitchFamily="49" charset="0"/>
              </a:rPr>
              <a:t> [</a:t>
            </a:r>
            <a:r>
              <a:rPr lang="en-US" altLang="en-US" b="1" dirty="0" smtClean="0">
                <a:solidFill>
                  <a:srgbClr val="3366FF"/>
                </a:solidFill>
                <a:latin typeface="Consolas" panose="020B0609020204030204" pitchFamily="49" charset="0"/>
              </a:rPr>
              <a:t>0]</a:t>
            </a:r>
            <a:endParaRPr lang="en-US" altLang="en-US" b="1" dirty="0">
              <a:solidFill>
                <a:srgbClr val="3366FF"/>
              </a:solidFill>
              <a:latin typeface="Consolas" panose="020B0609020204030204" pitchFamily="49" charset="0"/>
            </a:endParaRPr>
          </a:p>
        </p:txBody>
      </p:sp>
      <p:sp>
        <p:nvSpPr>
          <p:cNvPr id="17415" name="TextBox 6"/>
          <p:cNvSpPr txBox="1">
            <a:spLocks noChangeArrowheads="1"/>
          </p:cNvSpPr>
          <p:nvPr/>
        </p:nvSpPr>
        <p:spPr bwMode="auto">
          <a:xfrm>
            <a:off x="3717" y="6245021"/>
            <a:ext cx="9144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US" altLang="en-US" sz="1400" dirty="0"/>
              <a:t>1 </a:t>
            </a:r>
            <a:r>
              <a:rPr lang="en-US" altLang="en-US" sz="1400" dirty="0" smtClean="0"/>
              <a:t>It’s analogous to defining a functi</a:t>
            </a:r>
            <a:r>
              <a:rPr lang="en-US" altLang="en-US" sz="1400" dirty="0" smtClean="0"/>
              <a:t>on via ‘</a:t>
            </a:r>
            <a:r>
              <a:rPr lang="en-US" altLang="en-US" sz="1400" dirty="0" err="1" smtClean="0">
                <a:latin typeface="Consolas" panose="020B0609020204030204" pitchFamily="49" charset="0"/>
              </a:rPr>
              <a:t>def</a:t>
            </a:r>
            <a:r>
              <a:rPr lang="en-US" altLang="en-US" sz="1400" dirty="0" smtClean="0"/>
              <a:t>’, the function definition specifies instructions when the function is called. The class definition specifies information to be stored should an instance of the class be declared but doesn’t actually create an instance.</a:t>
            </a:r>
            <a:endParaRPr lang="en-US" altLang="en-US" sz="1400" dirty="0"/>
          </a:p>
        </p:txBody>
      </p:sp>
    </p:spTree>
    <p:extLst>
      <p:ext uri="{BB962C8B-B14F-4D97-AF65-F5344CB8AC3E}">
        <p14:creationId xmlns:p14="http://schemas.microsoft.com/office/powerpoint/2010/main" val="13665631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1981200" y="274638"/>
            <a:ext cx="6705600" cy="1143000"/>
          </a:xfrm>
        </p:spPr>
        <p:txBody>
          <a:bodyPr/>
          <a:lstStyle/>
          <a:p>
            <a:r>
              <a:rPr lang="en-US" altLang="en-US" sz="3200" dirty="0" smtClean="0"/>
              <a:t>Creating An Instance Of A Class</a:t>
            </a:r>
          </a:p>
        </p:txBody>
      </p:sp>
      <p:sp>
        <p:nvSpPr>
          <p:cNvPr id="18435" name="Rectangle 3"/>
          <p:cNvSpPr>
            <a:spLocks noGrp="1" noChangeArrowheads="1"/>
          </p:cNvSpPr>
          <p:nvPr>
            <p:ph type="body" idx="4294967295"/>
          </p:nvPr>
        </p:nvSpPr>
        <p:spPr/>
        <p:txBody>
          <a:bodyPr/>
          <a:lstStyle/>
          <a:p>
            <a:r>
              <a:rPr lang="en-US" altLang="en-US" sz="2400" dirty="0" smtClean="0"/>
              <a:t>Creating an actual instance (instance = object) is referred to </a:t>
            </a:r>
            <a:r>
              <a:rPr lang="en-US" altLang="en-US" sz="2400" dirty="0" smtClean="0"/>
              <a:t>as</a:t>
            </a:r>
          </a:p>
          <a:p>
            <a:endParaRPr lang="en-US" altLang="en-US" sz="2400" dirty="0" smtClean="0"/>
          </a:p>
          <a:p>
            <a:pPr lvl="1"/>
            <a:r>
              <a:rPr lang="en-US" altLang="en-US" sz="2000" b="1" dirty="0" smtClean="0">
                <a:solidFill>
                  <a:srgbClr val="FF0000"/>
                </a:solidFill>
              </a:rPr>
              <a:t>Instantiation: </a:t>
            </a:r>
            <a:r>
              <a:rPr lang="en-US" altLang="en-US" sz="2000" dirty="0" smtClean="0"/>
              <a:t>declaring a variable whose type is new type that you defined in the class definition (e.g. creating a new </a:t>
            </a:r>
            <a:r>
              <a:rPr lang="en-US" altLang="en-US" sz="2000" dirty="0" smtClean="0">
                <a:latin typeface="Consolas" panose="020B0609020204030204" pitchFamily="49" charset="0"/>
              </a:rPr>
              <a:t>Client</a:t>
            </a:r>
            <a:r>
              <a:rPr lang="en-US" altLang="en-US" sz="2000" dirty="0" smtClean="0"/>
              <a:t> variable).</a:t>
            </a:r>
          </a:p>
          <a:p>
            <a:r>
              <a:rPr lang="en-US" altLang="en-US" sz="2400" b="1" dirty="0" smtClean="0">
                <a:solidFill>
                  <a:srgbClr val="FF0000"/>
                </a:solidFill>
              </a:rPr>
              <a:t>Object: </a:t>
            </a:r>
            <a:r>
              <a:rPr lang="en-US" altLang="en-US" sz="2400" dirty="0" smtClean="0"/>
              <a:t>it is the variable whose type is the class you defined e.g. </a:t>
            </a:r>
            <a:r>
              <a:rPr lang="en-US" altLang="en-US" sz="2400" dirty="0" err="1" smtClean="0">
                <a:latin typeface="Consolas" panose="020B0609020204030204" pitchFamily="49" charset="0"/>
              </a:rPr>
              <a:t>firstClient</a:t>
            </a:r>
            <a:r>
              <a:rPr lang="en-US" altLang="en-US" sz="2400" dirty="0" smtClean="0"/>
              <a:t> is a variable whose type is </a:t>
            </a:r>
            <a:r>
              <a:rPr lang="en-US" altLang="en-US" sz="2400" dirty="0">
                <a:latin typeface="Consolas" panose="020B0609020204030204" pitchFamily="49" charset="0"/>
              </a:rPr>
              <a:t>Client</a:t>
            </a:r>
            <a:r>
              <a:rPr lang="en-US" altLang="en-US" sz="2400" dirty="0" smtClean="0"/>
              <a:t>.</a:t>
            </a:r>
          </a:p>
          <a:p>
            <a:pPr lvl="1"/>
            <a:r>
              <a:rPr lang="en-US" altLang="en-US" sz="2000" dirty="0" smtClean="0">
                <a:latin typeface="+mj-lt"/>
              </a:rPr>
              <a:t>Similar to lists: the creation of an object creates a reference and the actual variable (object)</a:t>
            </a:r>
            <a:endParaRPr lang="en-US" altLang="en-US" sz="2000" dirty="0" smtClean="0">
              <a:latin typeface="+mj-lt"/>
            </a:endParaRPr>
          </a:p>
          <a:p>
            <a:r>
              <a:rPr lang="en-US" altLang="en-US" sz="2400" b="1" dirty="0" smtClean="0"/>
              <a:t>Format:</a:t>
            </a:r>
          </a:p>
          <a:p>
            <a:pPr lvl="1">
              <a:buFont typeface="Times New Roman" panose="02020603050405020304" pitchFamily="18" charset="0"/>
              <a:buNone/>
            </a:pPr>
            <a:r>
              <a:rPr lang="en-US" altLang="en-US" sz="1800" dirty="0" smtClean="0">
                <a:latin typeface="Consolas" panose="020B0609020204030204" pitchFamily="49" charset="0"/>
              </a:rPr>
              <a:t>&lt;</a:t>
            </a:r>
            <a:r>
              <a:rPr lang="en-US" altLang="en-US" sz="1800" i="1" dirty="0" smtClean="0">
                <a:latin typeface="Consolas" panose="020B0609020204030204" pitchFamily="49" charset="0"/>
              </a:rPr>
              <a:t>reference name</a:t>
            </a:r>
            <a:r>
              <a:rPr lang="en-US" altLang="en-US" sz="1800" dirty="0" smtClean="0">
                <a:latin typeface="Consolas" panose="020B0609020204030204" pitchFamily="49" charset="0"/>
              </a:rPr>
              <a:t>&gt; = &lt;</a:t>
            </a:r>
            <a:r>
              <a:rPr lang="en-US" altLang="en-US" sz="1800" i="1" dirty="0" smtClean="0">
                <a:latin typeface="Consolas" panose="020B0609020204030204" pitchFamily="49" charset="0"/>
              </a:rPr>
              <a:t>name of class</a:t>
            </a:r>
            <a:r>
              <a:rPr lang="en-US" altLang="en-US" sz="1800" dirty="0" smtClean="0">
                <a:latin typeface="Consolas" panose="020B0609020204030204" pitchFamily="49" charset="0"/>
              </a:rPr>
              <a:t>&gt;()</a:t>
            </a:r>
            <a:endParaRPr lang="en-US" altLang="en-US" sz="2400" dirty="0" smtClean="0"/>
          </a:p>
          <a:p>
            <a:r>
              <a:rPr lang="en-US" altLang="en-US" sz="2400" b="1" dirty="0" smtClean="0"/>
              <a:t>Example:</a:t>
            </a:r>
          </a:p>
          <a:p>
            <a:pPr lvl="1">
              <a:buFont typeface="Times New Roman" panose="02020603050405020304" pitchFamily="18" charset="0"/>
              <a:buNone/>
            </a:pPr>
            <a:r>
              <a:rPr lang="en-US" altLang="en-US" sz="1800" dirty="0" smtClean="0">
                <a:latin typeface="Consolas" panose="020B0609020204030204" pitchFamily="49" charset="0"/>
              </a:rPr>
              <a:t>firstClient = Client()</a:t>
            </a:r>
          </a:p>
          <a:p>
            <a:endParaRPr lang="en-US" altLang="en-US" sz="1800" dirty="0" smtClean="0"/>
          </a:p>
        </p:txBody>
      </p:sp>
      <p:sp>
        <p:nvSpPr>
          <p:cNvPr id="2" name="TextBox 1"/>
          <p:cNvSpPr txBox="1">
            <a:spLocks noChangeArrowheads="1"/>
          </p:cNvSpPr>
          <p:nvPr/>
        </p:nvSpPr>
        <p:spPr bwMode="auto">
          <a:xfrm>
            <a:off x="838200" y="1981200"/>
            <a:ext cx="18415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2400" i="1" dirty="0">
                <a:latin typeface="Times New Roman" panose="02020603050405020304" pitchFamily="18" charset="0"/>
              </a:rPr>
              <a:t>instantiation</a:t>
            </a:r>
            <a:endParaRPr lang="en-US" altLang="en-US" sz="2400" dirty="0">
              <a:latin typeface="Arial" panose="020B0604020202020204" pitchFamily="34" charset="0"/>
            </a:endParaRPr>
          </a:p>
        </p:txBody>
      </p:sp>
      <p:sp>
        <p:nvSpPr>
          <p:cNvPr id="4" name="Rectangle 3"/>
          <p:cNvSpPr/>
          <p:nvPr/>
        </p:nvSpPr>
        <p:spPr>
          <a:xfrm>
            <a:off x="0" y="0"/>
            <a:ext cx="2590800" cy="9144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rPr>
              <a:t>New terms</a:t>
            </a:r>
            <a:r>
              <a:rPr lang="en-US" dirty="0" smtClean="0">
                <a:solidFill>
                  <a:schemeClr val="tx1"/>
                </a:solidFill>
              </a:rPr>
              <a:t>:</a:t>
            </a:r>
          </a:p>
          <a:p>
            <a:pPr marL="285750" indent="-285750">
              <a:buFont typeface="Arial" panose="020B0604020202020204" pitchFamily="34" charset="0"/>
              <a:buChar char="•"/>
            </a:pPr>
            <a:r>
              <a:rPr lang="en-US" dirty="0" smtClean="0">
                <a:solidFill>
                  <a:schemeClr val="tx1"/>
                </a:solidFill>
              </a:rPr>
              <a:t>Instance </a:t>
            </a:r>
          </a:p>
          <a:p>
            <a:pPr marL="285750" indent="-285750">
              <a:buFont typeface="Arial" panose="020B0604020202020204" pitchFamily="34" charset="0"/>
              <a:buChar char="•"/>
            </a:pPr>
            <a:r>
              <a:rPr lang="en-US" dirty="0" smtClean="0">
                <a:solidFill>
                  <a:schemeClr val="tx1"/>
                </a:solidFill>
              </a:rPr>
              <a:t>Object</a:t>
            </a:r>
          </a:p>
        </p:txBody>
      </p:sp>
    </p:spTree>
    <p:extLst>
      <p:ext uri="{BB962C8B-B14F-4D97-AF65-F5344CB8AC3E}">
        <p14:creationId xmlns:p14="http://schemas.microsoft.com/office/powerpoint/2010/main" val="39746782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mph" presetSubtype="0" fill="hold" nodeType="clickEffect">
                                  <p:stCondLst>
                                    <p:cond delay="0"/>
                                  </p:stCondLst>
                                  <p:childTnLst>
                                    <p:animScale>
                                      <p:cBhvr>
                                        <p:cTn id="6" dur="2000" fill="hold"/>
                                        <p:tgtEl>
                                          <p:spTgt spid="2">
                                            <p:txEl>
                                              <p:pRg st="0" end="0"/>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p:txBody>
          <a:bodyPr/>
          <a:lstStyle/>
          <a:p>
            <a:r>
              <a:rPr lang="en-US" altLang="en-US" sz="3200" dirty="0" smtClean="0"/>
              <a:t>Defining A Class Vs. Creating An Instance Of That Class</a:t>
            </a:r>
          </a:p>
        </p:txBody>
      </p:sp>
      <p:sp>
        <p:nvSpPr>
          <p:cNvPr id="8195" name="Rectangle 3"/>
          <p:cNvSpPr>
            <a:spLocks noGrp="1" noChangeArrowheads="1"/>
          </p:cNvSpPr>
          <p:nvPr>
            <p:ph type="body" sz="half" idx="4294967295"/>
          </p:nvPr>
        </p:nvSpPr>
        <p:spPr>
          <a:xfrm>
            <a:off x="477838" y="1398588"/>
            <a:ext cx="4008437" cy="5368925"/>
          </a:xfrm>
        </p:spPr>
        <p:txBody>
          <a:bodyPr/>
          <a:lstStyle/>
          <a:p>
            <a:r>
              <a:rPr lang="en-US" altLang="en-US" sz="2400" dirty="0" smtClean="0">
                <a:solidFill>
                  <a:srgbClr val="FF0000"/>
                </a:solidFill>
              </a:rPr>
              <a:t>Defining a class </a:t>
            </a:r>
            <a:r>
              <a:rPr lang="en-US" altLang="en-US" sz="2400" dirty="0" smtClean="0"/>
              <a:t>(~List type)</a:t>
            </a:r>
          </a:p>
          <a:p>
            <a:pPr lvl="1">
              <a:spcAft>
                <a:spcPts val="600"/>
              </a:spcAft>
            </a:pPr>
            <a:r>
              <a:rPr lang="en-US" altLang="en-US" sz="2000" dirty="0" smtClean="0"/>
              <a:t>A template that describes that class: how many fields, what type of information will be stored by each field, what default information will be stored in a field.</a:t>
            </a:r>
          </a:p>
          <a:p>
            <a:endParaRPr lang="en-US" altLang="en-US" sz="2000" dirty="0" smtClean="0"/>
          </a:p>
        </p:txBody>
      </p:sp>
      <p:sp>
        <p:nvSpPr>
          <p:cNvPr id="8196" name="Rectangle 4"/>
          <p:cNvSpPr>
            <a:spLocks noGrp="1" noChangeArrowheads="1"/>
          </p:cNvSpPr>
          <p:nvPr>
            <p:ph type="body" sz="half" idx="4294967295"/>
          </p:nvPr>
        </p:nvSpPr>
        <p:spPr>
          <a:xfrm>
            <a:off x="4648200" y="1398588"/>
            <a:ext cx="4008438" cy="5368925"/>
          </a:xfrm>
        </p:spPr>
        <p:txBody>
          <a:bodyPr/>
          <a:lstStyle/>
          <a:p>
            <a:r>
              <a:rPr lang="en-US" altLang="en-US" sz="2400" dirty="0" smtClean="0">
                <a:solidFill>
                  <a:srgbClr val="3366FF"/>
                </a:solidFill>
              </a:rPr>
              <a:t>Creating an object </a:t>
            </a:r>
            <a:r>
              <a:rPr lang="en-US" altLang="en-US" sz="2400" dirty="0" smtClean="0"/>
              <a:t>(~creating a new list)</a:t>
            </a:r>
          </a:p>
          <a:p>
            <a:pPr lvl="1">
              <a:spcAft>
                <a:spcPts val="600"/>
              </a:spcAft>
            </a:pPr>
            <a:r>
              <a:rPr lang="en-US" altLang="en-US" sz="2000" dirty="0" smtClean="0"/>
              <a:t>Instances of that class (during instantiation) which can take on different forms.</a:t>
            </a:r>
          </a:p>
          <a:p>
            <a:endParaRPr lang="en-US" altLang="en-US" dirty="0" smtClean="0">
              <a:latin typeface="Times New Roman" panose="02020603050405020304" pitchFamily="18" charset="0"/>
            </a:endParaRPr>
          </a:p>
        </p:txBody>
      </p:sp>
      <p:grpSp>
        <p:nvGrpSpPr>
          <p:cNvPr id="2" name="Group 1"/>
          <p:cNvGrpSpPr>
            <a:grpSpLocks/>
          </p:cNvGrpSpPr>
          <p:nvPr/>
        </p:nvGrpSpPr>
        <p:grpSpPr bwMode="auto">
          <a:xfrm>
            <a:off x="2198028" y="3259258"/>
            <a:ext cx="4480331" cy="2259992"/>
            <a:chOff x="2148919" y="3314025"/>
            <a:chExt cx="4481073" cy="2259635"/>
          </a:xfrm>
        </p:grpSpPr>
        <p:cxnSp>
          <p:nvCxnSpPr>
            <p:cNvPr id="19465" name="AutoShape 9"/>
            <p:cNvCxnSpPr>
              <a:cxnSpLocks noChangeShapeType="1"/>
            </p:cNvCxnSpPr>
            <p:nvPr/>
          </p:nvCxnSpPr>
          <p:spPr bwMode="auto">
            <a:xfrm flipH="1">
              <a:off x="3055938" y="3796122"/>
              <a:ext cx="2057334" cy="653766"/>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19466" name="AutoShape 10"/>
            <p:cNvCxnSpPr>
              <a:cxnSpLocks noChangeShapeType="1"/>
              <a:endCxn id="19467" idx="1"/>
            </p:cNvCxnSpPr>
            <p:nvPr/>
          </p:nvCxnSpPr>
          <p:spPr bwMode="auto">
            <a:xfrm>
              <a:off x="2148919" y="4461760"/>
              <a:ext cx="2964353" cy="63713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pic>
          <p:nvPicPr>
            <p:cNvPr id="19467" name="Picture 5" descr="C:\Users\tamj\AppData\Local\Microsoft\Windows\Temporary Internet Files\Content.IE5\2O9FXVIN\MP900305796[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13272" y="4624136"/>
              <a:ext cx="867581" cy="949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8" name="Picture 11" descr="C:\Users\tamj\AppData\Local\Microsoft\Windows\Temporary Internet Files\Content.IE5\LZWJTDG0\MP900387598[1].jpg"/>
            <p:cNvPicPr>
              <a:picLocks noChangeAspect="1" noChangeArrowheads="1"/>
            </p:cNvPicPr>
            <p:nvPr/>
          </p:nvPicPr>
          <p:blipFill>
            <a:blip r:embed="rId4" cstate="print">
              <a:extLst>
                <a:ext uri="{28A0092B-C50C-407E-A947-70E740481C1C}">
                  <a14:useLocalDpi xmlns:a14="http://schemas.microsoft.com/office/drawing/2010/main" val="0"/>
                </a:ext>
              </a:extLst>
            </a:blip>
            <a:srcRect l="9245" t="7732" r="8751" b="7208"/>
            <a:stretch>
              <a:fillRect/>
            </a:stretch>
          </p:blipFill>
          <p:spPr bwMode="auto">
            <a:xfrm>
              <a:off x="5113272" y="3314025"/>
              <a:ext cx="1516720" cy="1122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 name="Group 4"/>
          <p:cNvGrpSpPr>
            <a:grpSpLocks/>
          </p:cNvGrpSpPr>
          <p:nvPr/>
        </p:nvGrpSpPr>
        <p:grpSpPr bwMode="auto">
          <a:xfrm>
            <a:off x="1150938" y="3878263"/>
            <a:ext cx="2133600" cy="1350962"/>
            <a:chOff x="1150938" y="3878263"/>
            <a:chExt cx="2133600" cy="1351640"/>
          </a:xfrm>
        </p:grpSpPr>
        <p:pic>
          <p:nvPicPr>
            <p:cNvPr id="19463" name="Picture 4" descr="blueprin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50938" y="3878263"/>
              <a:ext cx="1905000" cy="1116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4" name="TextBox 3"/>
            <p:cNvSpPr txBox="1">
              <a:spLocks noChangeArrowheads="1"/>
            </p:cNvSpPr>
            <p:nvPr/>
          </p:nvSpPr>
          <p:spPr bwMode="auto">
            <a:xfrm>
              <a:off x="1150938" y="5001303"/>
              <a:ext cx="21336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en-US" altLang="en-US" sz="1200" dirty="0"/>
                <a:t>Image copyright unknown</a:t>
              </a:r>
            </a:p>
          </p:txBody>
        </p:sp>
      </p:grpSp>
      <p:sp>
        <p:nvSpPr>
          <p:cNvPr id="6" name="TextBox 5"/>
          <p:cNvSpPr txBox="1"/>
          <p:nvPr/>
        </p:nvSpPr>
        <p:spPr>
          <a:xfrm>
            <a:off x="1150938" y="5526060"/>
            <a:ext cx="3725862" cy="1241453"/>
          </a:xfrm>
          <a:prstGeom prst="rect">
            <a:avLst/>
          </a:prstGeom>
          <a:noFill/>
        </p:spPr>
        <p:txBody>
          <a:bodyPr wrap="square" rtlCol="0">
            <a:noAutofit/>
          </a:bodyPr>
          <a:lstStyle/>
          <a:p>
            <a:r>
              <a:rPr lang="en-US" sz="1600" dirty="0" smtClean="0">
                <a:latin typeface="Consolas" panose="020B0609020204030204" pitchFamily="49" charset="0"/>
              </a:rPr>
              <a:t>Example:</a:t>
            </a:r>
          </a:p>
          <a:p>
            <a:r>
              <a:rPr lang="en-US" altLang="en-US" sz="1400" dirty="0" smtClean="0">
                <a:solidFill>
                  <a:srgbClr val="FF0000"/>
                </a:solidFill>
                <a:latin typeface="Consolas" panose="020B0609020204030204" pitchFamily="49" charset="0"/>
              </a:rPr>
              <a:t>class Client:</a:t>
            </a:r>
          </a:p>
          <a:p>
            <a:r>
              <a:rPr lang="en-US" altLang="en-US" sz="1400" dirty="0">
                <a:solidFill>
                  <a:srgbClr val="FF0000"/>
                </a:solidFill>
                <a:latin typeface="Consolas" panose="020B0609020204030204" pitchFamily="49" charset="0"/>
              </a:rPr>
              <a:t> </a:t>
            </a:r>
            <a:r>
              <a:rPr lang="en-US" altLang="en-US" sz="1400" dirty="0" smtClean="0">
                <a:solidFill>
                  <a:srgbClr val="FF0000"/>
                </a:solidFill>
                <a:latin typeface="Consolas" panose="020B0609020204030204" pitchFamily="49" charset="0"/>
              </a:rPr>
              <a:t>   def </a:t>
            </a:r>
            <a:r>
              <a:rPr lang="en-US" altLang="en-US" sz="1400" dirty="0">
                <a:solidFill>
                  <a:srgbClr val="FF0000"/>
                </a:solidFill>
                <a:latin typeface="Consolas" panose="020B0609020204030204" pitchFamily="49" charset="0"/>
              </a:rPr>
              <a:t>__init__(self):</a:t>
            </a:r>
          </a:p>
          <a:p>
            <a:pPr lvl="1">
              <a:lnSpc>
                <a:spcPct val="90000"/>
              </a:lnSpc>
              <a:buFont typeface="Times New Roman" panose="02020603050405020304" pitchFamily="18" charset="0"/>
              <a:buNone/>
            </a:pPr>
            <a:r>
              <a:rPr lang="en-US" altLang="en-US" sz="1400" dirty="0" smtClean="0">
                <a:solidFill>
                  <a:srgbClr val="FF0000"/>
                </a:solidFill>
                <a:latin typeface="Consolas" panose="020B0609020204030204" pitchFamily="49" charset="0"/>
              </a:rPr>
              <a:t>    self.name </a:t>
            </a:r>
            <a:r>
              <a:rPr lang="en-US" altLang="en-US" sz="1400" dirty="0">
                <a:solidFill>
                  <a:srgbClr val="FF0000"/>
                </a:solidFill>
                <a:latin typeface="Consolas" panose="020B0609020204030204" pitchFamily="49" charset="0"/>
              </a:rPr>
              <a:t>= "default"</a:t>
            </a:r>
          </a:p>
          <a:p>
            <a:pPr lvl="1">
              <a:lnSpc>
                <a:spcPct val="90000"/>
              </a:lnSpc>
              <a:buFont typeface="Times New Roman" panose="02020603050405020304" pitchFamily="18" charset="0"/>
              <a:buNone/>
            </a:pPr>
            <a:r>
              <a:rPr lang="en-US" altLang="en-US" sz="1400" dirty="0">
                <a:solidFill>
                  <a:srgbClr val="FF0000"/>
                </a:solidFill>
                <a:latin typeface="Consolas" panose="020B0609020204030204" pitchFamily="49" charset="0"/>
              </a:rPr>
              <a:t>    </a:t>
            </a:r>
            <a:r>
              <a:rPr lang="en-US" altLang="en-US" sz="1400" dirty="0" smtClean="0">
                <a:solidFill>
                  <a:srgbClr val="FF0000"/>
                </a:solidFill>
                <a:latin typeface="Consolas" panose="020B0609020204030204" pitchFamily="49" charset="0"/>
              </a:rPr>
              <a:t>self.phone </a:t>
            </a:r>
            <a:r>
              <a:rPr lang="en-US" altLang="en-US" sz="1400" dirty="0">
                <a:solidFill>
                  <a:srgbClr val="FF0000"/>
                </a:solidFill>
                <a:latin typeface="Consolas" panose="020B0609020204030204" pitchFamily="49" charset="0"/>
              </a:rPr>
              <a:t>= "(123)456-7890    </a:t>
            </a:r>
            <a:endParaRPr lang="en-US" altLang="en-US" sz="1400" b="1" dirty="0">
              <a:solidFill>
                <a:srgbClr val="FF0000"/>
              </a:solidFill>
            </a:endParaRPr>
          </a:p>
        </p:txBody>
      </p:sp>
      <p:sp>
        <p:nvSpPr>
          <p:cNvPr id="16" name="TextBox 15"/>
          <p:cNvSpPr txBox="1"/>
          <p:nvPr/>
        </p:nvSpPr>
        <p:spPr>
          <a:xfrm>
            <a:off x="5168900" y="5532870"/>
            <a:ext cx="3725862" cy="1241453"/>
          </a:xfrm>
          <a:prstGeom prst="rect">
            <a:avLst/>
          </a:prstGeom>
          <a:noFill/>
        </p:spPr>
        <p:txBody>
          <a:bodyPr wrap="square" rtlCol="0">
            <a:noAutofit/>
          </a:bodyPr>
          <a:lstStyle/>
          <a:p>
            <a:r>
              <a:rPr lang="en-US" sz="1600" dirty="0" smtClean="0">
                <a:latin typeface="Consolas" panose="020B0609020204030204" pitchFamily="49" charset="0"/>
              </a:rPr>
              <a:t>Example:</a:t>
            </a:r>
          </a:p>
          <a:p>
            <a:r>
              <a:rPr lang="en-US" sz="1400" dirty="0" smtClean="0">
                <a:latin typeface="Consolas" panose="020B0609020204030204" pitchFamily="49" charset="0"/>
              </a:rPr>
              <a:t>firstClient =</a:t>
            </a:r>
            <a:r>
              <a:rPr lang="en-US" sz="1400" dirty="0" smtClean="0">
                <a:solidFill>
                  <a:srgbClr val="3366FF"/>
                </a:solidFill>
                <a:latin typeface="Consolas" panose="020B0609020204030204" pitchFamily="49" charset="0"/>
              </a:rPr>
              <a:t> Client()</a:t>
            </a:r>
          </a:p>
        </p:txBody>
      </p:sp>
    </p:spTree>
    <p:extLst>
      <p:ext uri="{BB962C8B-B14F-4D97-AF65-F5344CB8AC3E}">
        <p14:creationId xmlns:p14="http://schemas.microsoft.com/office/powerpoint/2010/main" val="15766038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6">
                                            <p:txEl>
                                              <p:pRg st="0" end="0"/>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196">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wipe(left)">
                                      <p:cBhvr>
                                        <p:cTn id="29" dur="500"/>
                                        <p:tgtEl>
                                          <p:spTgt spid="2"/>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bldLvl="2"/>
      <p:bldP spid="8196" grpId="0" build="p"/>
      <p:bldP spid="6"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p:txBody>
          <a:bodyPr/>
          <a:lstStyle/>
          <a:p>
            <a:r>
              <a:rPr lang="en-US" altLang="en-US" sz="3200" dirty="0" smtClean="0"/>
              <a:t>The Client List Example Implemented Using Classes And Objects</a:t>
            </a:r>
          </a:p>
        </p:txBody>
      </p:sp>
      <p:sp>
        <p:nvSpPr>
          <p:cNvPr id="21507" name="Rectangle 3"/>
          <p:cNvSpPr>
            <a:spLocks noGrp="1" noChangeArrowheads="1"/>
          </p:cNvSpPr>
          <p:nvPr>
            <p:ph type="body" idx="4294967295"/>
          </p:nvPr>
        </p:nvSpPr>
        <p:spPr/>
        <p:txBody>
          <a:bodyPr/>
          <a:lstStyle/>
          <a:p>
            <a:pPr>
              <a:lnSpc>
                <a:spcPct val="80000"/>
              </a:lnSpc>
            </a:pPr>
            <a:r>
              <a:rPr lang="en-US" altLang="en-US" sz="2400" b="1" dirty="0" smtClean="0"/>
              <a:t>Name of the online example</a:t>
            </a:r>
            <a:r>
              <a:rPr lang="en-US" altLang="en-US" sz="2400" dirty="0" smtClean="0"/>
              <a:t>:</a:t>
            </a:r>
            <a:r>
              <a:rPr lang="en-US" altLang="en-US" dirty="0" smtClean="0">
                <a:latin typeface="Times New Roman" panose="02020603050405020304" pitchFamily="18" charset="0"/>
              </a:rPr>
              <a:t> </a:t>
            </a:r>
            <a:r>
              <a:rPr lang="en-US" altLang="en-US" sz="2400" dirty="0" smtClean="0">
                <a:latin typeface="Consolas" panose="020B0609020204030204" pitchFamily="49" charset="0"/>
              </a:rPr>
              <a:t>1client.py</a:t>
            </a:r>
          </a:p>
          <a:p>
            <a:pPr>
              <a:lnSpc>
                <a:spcPct val="80000"/>
              </a:lnSpc>
            </a:pPr>
            <a:endParaRPr lang="en-US" altLang="en-US" sz="2000" dirty="0" smtClean="0">
              <a:latin typeface="Times New Roman" panose="02020603050405020304" pitchFamily="18" charset="0"/>
            </a:endParaRPr>
          </a:p>
          <a:p>
            <a:pPr>
              <a:buFontTx/>
              <a:buNone/>
            </a:pPr>
            <a:r>
              <a:rPr lang="en-US" altLang="en-US" sz="2000" dirty="0" smtClean="0">
                <a:latin typeface="Consolas" panose="020B0609020204030204" pitchFamily="49" charset="0"/>
              </a:rPr>
              <a:t>class Client:</a:t>
            </a:r>
          </a:p>
          <a:p>
            <a:pPr>
              <a:buFontTx/>
              <a:buNone/>
            </a:pPr>
            <a:r>
              <a:rPr lang="en-US" sz="2000" dirty="0" smtClean="0">
                <a:latin typeface="Consolas" panose="020B0609020204030204" pitchFamily="49" charset="0"/>
              </a:rPr>
              <a:t>    def </a:t>
            </a:r>
            <a:r>
              <a:rPr lang="en-US" sz="2000" dirty="0">
                <a:latin typeface="Consolas" panose="020B0609020204030204" pitchFamily="49" charset="0"/>
              </a:rPr>
              <a:t>__init__(self</a:t>
            </a:r>
            <a:r>
              <a:rPr lang="en-US" sz="2000" dirty="0" smtClean="0">
                <a:latin typeface="Consolas" panose="020B0609020204030204" pitchFamily="49" charset="0"/>
              </a:rPr>
              <a:t>):</a:t>
            </a:r>
            <a:endParaRPr lang="en-US" altLang="en-US" sz="2000" dirty="0" smtClean="0">
              <a:latin typeface="Consolas" panose="020B0609020204030204" pitchFamily="49" charset="0"/>
            </a:endParaRPr>
          </a:p>
          <a:p>
            <a:pPr>
              <a:buFontTx/>
              <a:buNone/>
            </a:pPr>
            <a:r>
              <a:rPr lang="en-US" altLang="en-US" sz="2000" dirty="0" smtClean="0">
                <a:latin typeface="Consolas" panose="020B0609020204030204" pitchFamily="49" charset="0"/>
              </a:rPr>
              <a:t>        self.name = "default"</a:t>
            </a:r>
          </a:p>
          <a:p>
            <a:pPr>
              <a:buFontTx/>
              <a:buNone/>
            </a:pPr>
            <a:r>
              <a:rPr lang="en-US" altLang="en-US" sz="2000" dirty="0" smtClean="0">
                <a:latin typeface="Consolas" panose="020B0609020204030204" pitchFamily="49" charset="0"/>
              </a:rPr>
              <a:t>        self.phone = "(123)456-7890"</a:t>
            </a:r>
          </a:p>
          <a:p>
            <a:pPr>
              <a:buFontTx/>
              <a:buNone/>
            </a:pPr>
            <a:r>
              <a:rPr lang="en-US" altLang="en-US" sz="2000" dirty="0" smtClean="0">
                <a:latin typeface="Consolas" panose="020B0609020204030204" pitchFamily="49" charset="0"/>
              </a:rPr>
              <a:t>        self.email = "foo@bar.com"</a:t>
            </a:r>
          </a:p>
          <a:p>
            <a:pPr>
              <a:buFontTx/>
              <a:buNone/>
            </a:pPr>
            <a:r>
              <a:rPr lang="en-US" altLang="en-US" sz="2000" dirty="0" smtClean="0">
                <a:latin typeface="Consolas" panose="020B0609020204030204" pitchFamily="49" charset="0"/>
              </a:rPr>
              <a:t>        self.purchases = 0</a:t>
            </a:r>
          </a:p>
          <a:p>
            <a:pPr>
              <a:buFontTx/>
              <a:buNone/>
            </a:pPr>
            <a:endParaRPr lang="en-US" altLang="en-US" sz="1800" dirty="0" smtClean="0"/>
          </a:p>
        </p:txBody>
      </p:sp>
      <p:grpSp>
        <p:nvGrpSpPr>
          <p:cNvPr id="4" name="Group 3"/>
          <p:cNvGrpSpPr>
            <a:grpSpLocks/>
          </p:cNvGrpSpPr>
          <p:nvPr/>
        </p:nvGrpSpPr>
        <p:grpSpPr bwMode="auto">
          <a:xfrm>
            <a:off x="1752600" y="3011527"/>
            <a:ext cx="6629400" cy="3297198"/>
            <a:chOff x="-1104900" y="-190500"/>
            <a:chExt cx="6629400" cy="3297198"/>
          </a:xfrm>
        </p:grpSpPr>
        <p:sp>
          <p:nvSpPr>
            <p:cNvPr id="5" name="Line 5"/>
            <p:cNvSpPr>
              <a:spLocks noChangeShapeType="1"/>
            </p:cNvSpPr>
            <p:nvPr/>
          </p:nvSpPr>
          <p:spPr bwMode="auto">
            <a:xfrm flipH="1" flipV="1">
              <a:off x="-1104900" y="-190500"/>
              <a:ext cx="3924300" cy="30861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6" name="Line 6"/>
            <p:cNvSpPr>
              <a:spLocks noChangeShapeType="1"/>
            </p:cNvSpPr>
            <p:nvPr/>
          </p:nvSpPr>
          <p:spPr bwMode="auto">
            <a:xfrm flipH="1" flipV="1">
              <a:off x="-190500" y="-190500"/>
              <a:ext cx="3009900" cy="30861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7" name="Text Box 7"/>
            <p:cNvSpPr txBox="1">
              <a:spLocks noChangeArrowheads="1"/>
            </p:cNvSpPr>
            <p:nvPr/>
          </p:nvSpPr>
          <p:spPr bwMode="auto">
            <a:xfrm>
              <a:off x="2857500" y="2552700"/>
              <a:ext cx="26670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pPr>
              <a:r>
                <a:rPr lang="en-US" altLang="en-US" b="1" dirty="0" smtClean="0">
                  <a:solidFill>
                    <a:srgbClr val="FF0000"/>
                  </a:solidFill>
                  <a:latin typeface="Arial" panose="020B0604020202020204" pitchFamily="34" charset="0"/>
                </a:rPr>
                <a:t>Exactly as-is i.e. </a:t>
              </a:r>
              <a:r>
                <a:rPr lang="en-US" altLang="en-US" b="1" dirty="0">
                  <a:solidFill>
                    <a:srgbClr val="FF0000"/>
                  </a:solidFill>
                  <a:latin typeface="Arial" panose="020B0604020202020204" pitchFamily="34" charset="0"/>
                </a:rPr>
                <a:t>n</a:t>
              </a:r>
              <a:r>
                <a:rPr lang="en-US" altLang="en-US" b="1" dirty="0" smtClean="0">
                  <a:solidFill>
                    <a:srgbClr val="FF0000"/>
                  </a:solidFill>
                  <a:latin typeface="Arial" panose="020B0604020202020204" pitchFamily="34" charset="0"/>
                </a:rPr>
                <a:t>o spaces, 2 underscores</a:t>
              </a:r>
              <a:endParaRPr lang="en-US" altLang="en-US" b="1" dirty="0">
                <a:solidFill>
                  <a:srgbClr val="FF0000"/>
                </a:solidFill>
                <a:latin typeface="Arial" panose="020B0604020202020204" pitchFamily="34" charset="0"/>
              </a:endParaRPr>
            </a:p>
          </p:txBody>
        </p:sp>
      </p:grpSp>
    </p:spTree>
    <p:extLst>
      <p:ext uri="{BB962C8B-B14F-4D97-AF65-F5344CB8AC3E}">
        <p14:creationId xmlns:p14="http://schemas.microsoft.com/office/powerpoint/2010/main" val="3967668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CC"/>
        </a:solidFill>
        <a:ln>
          <a:solidFill>
            <a:schemeClr val="tx1"/>
          </a:solidFill>
        </a:ln>
      </a:spPr>
      <a:bodyPr rtlCol="0" anchor="ctr"/>
      <a:lstStyle>
        <a:defPPr algn="ct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noAutofit/>
      </a:bodyPr>
      <a:lstStyle>
        <a:defPPr>
          <a:defRPr dirty="0" err="1"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33590</TotalTime>
  <Words>2802</Words>
  <Application>Microsoft Office PowerPoint</Application>
  <PresentationFormat>On-screen Show (4:3)</PresentationFormat>
  <Paragraphs>457</Paragraphs>
  <Slides>35</Slides>
  <Notes>25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35</vt:i4>
      </vt:variant>
    </vt:vector>
  </HeadingPairs>
  <TitlesOfParts>
    <vt:vector size="43" baseType="lpstr">
      <vt:lpstr>ＭＳ Ｐゴシック</vt:lpstr>
      <vt:lpstr>ＭＳ Ｐゴシック</vt:lpstr>
      <vt:lpstr>Arial</vt:lpstr>
      <vt:lpstr>Calibri</vt:lpstr>
      <vt:lpstr>Comic Sans MS</vt:lpstr>
      <vt:lpstr>Consolas</vt:lpstr>
      <vt:lpstr>Times New Roman</vt:lpstr>
      <vt:lpstr>Office Theme</vt:lpstr>
      <vt:lpstr>Classes And Objects</vt:lpstr>
      <vt:lpstr>Composites</vt:lpstr>
      <vt:lpstr>Some Drawbacks Of Using A List</vt:lpstr>
      <vt:lpstr>New Term: Class</vt:lpstr>
      <vt:lpstr>Classes Define A Composite Type </vt:lpstr>
      <vt:lpstr>Defining A Class1</vt:lpstr>
      <vt:lpstr>Creating An Instance Of A Class</vt:lpstr>
      <vt:lpstr>Defining A Class Vs. Creating An Instance Of That Class</vt:lpstr>
      <vt:lpstr>The Client List Example Implemented Using Classes And Objects</vt:lpstr>
      <vt:lpstr>The Client List Example Implemented  Using Classes (2)</vt:lpstr>
      <vt:lpstr>Important Details</vt:lpstr>
      <vt:lpstr>What Is The Benefit Of Defining A Class?</vt:lpstr>
      <vt:lpstr>What Is The Benefit Of Defining A Class (2)</vt:lpstr>
      <vt:lpstr>Revisiting A Previous Example: __init__()</vt:lpstr>
      <vt:lpstr>Classes Have Attributes </vt:lpstr>
      <vt:lpstr>New Term: Class Methods (“Behaviors”)</vt:lpstr>
      <vt:lpstr>Defining Class Methods</vt:lpstr>
      <vt:lpstr>Defining Class Methods: Full Example</vt:lpstr>
      <vt:lpstr>Calling A Classes’ Method Inside Another Method Of The Same Class</vt:lpstr>
      <vt:lpstr>Subdividing A Program Into Parts</vt:lpstr>
      <vt:lpstr>Modules: Dividing Up A Large Program</vt:lpstr>
      <vt:lpstr>Different Types Of Imports: Pre-Created Module</vt:lpstr>
      <vt:lpstr>Different Types Of Imports: Code You Write</vt:lpstr>
      <vt:lpstr>Different Imports: Function Calls</vt:lpstr>
      <vt:lpstr>Modules And Classes</vt:lpstr>
      <vt:lpstr>Modules And Classes: Complete Example</vt:lpstr>
      <vt:lpstr>Modules And Classes: Complete Example (2)</vt:lpstr>
      <vt:lpstr>Naming The Starting Module</vt:lpstr>
      <vt:lpstr>Complete Example: Accessing Attributes And Methods: Person Module</vt:lpstr>
      <vt:lpstr>Complete Example: Accessing Attributes And Methods: Person Module (2)</vt:lpstr>
      <vt:lpstr>Complete Example: Accessing Attributes And Methods: The “Driver” Module</vt:lpstr>
      <vt:lpstr>Object-Oriented Design: Advantage Over Procedural Decomposition</vt:lpstr>
      <vt:lpstr>Recall: Objected Approach Ties Behaviors (Functions/Methods) To Classes</vt:lpstr>
      <vt:lpstr>After This Section You Should Now Know</vt:lpstr>
      <vt:lpstr>Copyright Notification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dc:title>
  <dc:creator>James Tam</dc:creator>
  <cp:keywords>classes;objects;attributes;methods;self;init;constructor;inheritance</cp:keywords>
  <cp:lastModifiedBy>James Tam</cp:lastModifiedBy>
  <cp:revision>896</cp:revision>
  <dcterms:created xsi:type="dcterms:W3CDTF">2013-08-26T22:54:00Z</dcterms:created>
  <dcterms:modified xsi:type="dcterms:W3CDTF">2024-06-11T05:02:40Z</dcterms:modified>
</cp:coreProperties>
</file>