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254" r:id="rId2"/>
  </p:sldMasterIdLst>
  <p:notesMasterIdLst>
    <p:notesMasterId r:id="rId34"/>
  </p:notesMasterIdLst>
  <p:handoutMasterIdLst>
    <p:handoutMasterId r:id="rId35"/>
  </p:handoutMasterIdLst>
  <p:sldIdLst>
    <p:sldId id="298" r:id="rId3"/>
    <p:sldId id="259" r:id="rId4"/>
    <p:sldId id="295" r:id="rId5"/>
    <p:sldId id="261" r:id="rId6"/>
    <p:sldId id="262" r:id="rId7"/>
    <p:sldId id="263" r:id="rId8"/>
    <p:sldId id="264" r:id="rId9"/>
    <p:sldId id="265" r:id="rId10"/>
    <p:sldId id="266" r:id="rId11"/>
    <p:sldId id="267" r:id="rId12"/>
    <p:sldId id="268" r:id="rId13"/>
    <p:sldId id="269" r:id="rId14"/>
    <p:sldId id="270" r:id="rId15"/>
    <p:sldId id="281" r:id="rId16"/>
    <p:sldId id="284" r:id="rId17"/>
    <p:sldId id="279" r:id="rId18"/>
    <p:sldId id="283" r:id="rId19"/>
    <p:sldId id="274" r:id="rId20"/>
    <p:sldId id="297" r:id="rId21"/>
    <p:sldId id="276" r:id="rId22"/>
    <p:sldId id="277" r:id="rId23"/>
    <p:sldId id="300" r:id="rId24"/>
    <p:sldId id="299" r:id="rId25"/>
    <p:sldId id="285" r:id="rId26"/>
    <p:sldId id="286" r:id="rId27"/>
    <p:sldId id="287" r:id="rId28"/>
    <p:sldId id="288" r:id="rId29"/>
    <p:sldId id="289" r:id="rId30"/>
    <p:sldId id="290" r:id="rId31"/>
    <p:sldId id="291" r:id="rId32"/>
    <p:sldId id="278" r:id="rId3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es Tam" initials="JT" lastIdx="1" clrIdx="0">
    <p:extLst>
      <p:ext uri="{19B8F6BF-5375-455C-9EA6-DF929625EA0E}">
        <p15:presenceInfo xmlns:p15="http://schemas.microsoft.com/office/powerpoint/2012/main" userId="James Ta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CC3300"/>
    <a:srgbClr val="FCD5B5"/>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125" autoAdjust="0"/>
    <p:restoredTop sz="96395" autoAdjust="0"/>
  </p:normalViewPr>
  <p:slideViewPr>
    <p:cSldViewPr>
      <p:cViewPr varScale="1">
        <p:scale>
          <a:sx n="84" d="100"/>
          <a:sy n="84" d="100"/>
        </p:scale>
        <p:origin x="60" y="48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p:scale>
          <a:sx n="84" d="100"/>
          <a:sy n="84" d="100"/>
        </p:scale>
        <p:origin x="-1728" y="3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BE0F2953-6EC7-47CD-9CCB-E70743478A88}" type="datetimeFigureOut">
              <a:rPr lang="en-US"/>
              <a:pPr>
                <a:defRPr/>
              </a:pPr>
              <a:t>5/31/2024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r>
              <a:rPr lang="en-US"/>
              <a:t>Text files in  Python</a:t>
            </a: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AA80A650-D453-47E2-A97A-0A9A6D88B246}" type="slidenum">
              <a:rPr lang="en-US" altLang="en-US"/>
              <a:pPr/>
              <a:t>‹#›</a:t>
            </a:fld>
            <a:endParaRPr lang="en-US" altLang="en-US"/>
          </a:p>
        </p:txBody>
      </p:sp>
    </p:spTree>
    <p:extLst>
      <p:ext uri="{BB962C8B-B14F-4D97-AF65-F5344CB8AC3E}">
        <p14:creationId xmlns:p14="http://schemas.microsoft.com/office/powerpoint/2010/main" val="1697744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D329BE7-E051-42CE-AEC7-AE84E62BED9A}" type="datetimeFigureOut">
              <a:rPr lang="en-US"/>
              <a:pPr>
                <a:defRPr/>
              </a:pPr>
              <a:t>5/31/2024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8B29EEA-1210-4C13-B39C-9508000F9C37}" type="slidenum">
              <a:rPr lang="en-US" altLang="en-US"/>
              <a:pPr/>
              <a:t>‹#›</a:t>
            </a:fld>
            <a:endParaRPr lang="en-US" altLang="en-US"/>
          </a:p>
        </p:txBody>
      </p:sp>
    </p:spTree>
    <p:extLst>
      <p:ext uri="{BB962C8B-B14F-4D97-AF65-F5344CB8AC3E}">
        <p14:creationId xmlns:p14="http://schemas.microsoft.com/office/powerpoint/2010/main" val="15162058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spcBef>
                <a:spcPct val="30000"/>
              </a:spcBef>
              <a:defRPr sz="1200">
                <a:solidFill>
                  <a:schemeClr val="tx1"/>
                </a:solidFill>
                <a:latin typeface="Calibri" panose="020F0502020204030204" pitchFamily="34" charset="0"/>
              </a:defRPr>
            </a:lvl1pPr>
            <a:lvl2pPr marL="742950" indent="-285750" defTabSz="933450" eaLnBrk="0" hangingPunct="0">
              <a:spcBef>
                <a:spcPct val="30000"/>
              </a:spcBef>
              <a:defRPr sz="1200">
                <a:solidFill>
                  <a:schemeClr val="tx1"/>
                </a:solidFill>
                <a:latin typeface="Calibri" panose="020F0502020204030204" pitchFamily="34" charset="0"/>
              </a:defRPr>
            </a:lvl2pPr>
            <a:lvl3pPr marL="1143000" indent="-228600" defTabSz="933450" eaLnBrk="0" hangingPunct="0">
              <a:spcBef>
                <a:spcPct val="30000"/>
              </a:spcBef>
              <a:defRPr sz="1200">
                <a:solidFill>
                  <a:schemeClr val="tx1"/>
                </a:solidFill>
                <a:latin typeface="Calibri" panose="020F0502020204030204" pitchFamily="34" charset="0"/>
              </a:defRPr>
            </a:lvl3pPr>
            <a:lvl4pPr marL="1600200" indent="-228600" defTabSz="933450" eaLnBrk="0" hangingPunct="0">
              <a:spcBef>
                <a:spcPct val="30000"/>
              </a:spcBef>
              <a:defRPr sz="1200">
                <a:solidFill>
                  <a:schemeClr val="tx1"/>
                </a:solidFill>
                <a:latin typeface="Calibri" panose="020F0502020204030204" pitchFamily="34" charset="0"/>
              </a:defRPr>
            </a:lvl4pPr>
            <a:lvl5pPr marL="2057400" indent="-228600" defTabSz="933450" eaLnBrk="0" hangingPunct="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59B63E2-B383-4C3B-970E-029E8FB4CA89}" type="slidenum">
              <a:rPr lang="en-US" altLang="en-US" sz="1000">
                <a:solidFill>
                  <a:srgbClr val="000000"/>
                </a:solidFill>
                <a:latin typeface="Times New Roman" panose="02020603050405020304" pitchFamily="18" charset="0"/>
              </a:rPr>
              <a:pPr>
                <a:spcBef>
                  <a:spcPct val="0"/>
                </a:spcBef>
              </a:pPr>
              <a:t>1</a:t>
            </a:fld>
            <a:endParaRPr lang="en-US" altLang="en-US" sz="1000">
              <a:solidFill>
                <a:srgbClr val="000000"/>
              </a:solidFill>
              <a:latin typeface="Times New Roman" panose="02020603050405020304" pitchFamily="18" charset="0"/>
            </a:endParaRPr>
          </a:p>
        </p:txBody>
      </p:sp>
      <p:sp>
        <p:nvSpPr>
          <p:cNvPr id="1126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smtClean="0"/>
          </a:p>
        </p:txBody>
      </p:sp>
    </p:spTree>
    <p:extLst>
      <p:ext uri="{BB962C8B-B14F-4D97-AF65-F5344CB8AC3E}">
        <p14:creationId xmlns:p14="http://schemas.microsoft.com/office/powerpoint/2010/main" val="3005128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9001C6BF-2846-4841-A7AE-19ABC74C7A21}" type="slidenum">
              <a:rPr lang="en-US" altLang="en-US"/>
              <a:pPr eaLnBrk="1" hangingPunct="1"/>
              <a:t>12</a:t>
            </a:fld>
            <a:endParaRPr lang="en-US" altLang="en-US"/>
          </a:p>
        </p:txBody>
      </p:sp>
    </p:spTree>
    <p:extLst>
      <p:ext uri="{BB962C8B-B14F-4D97-AF65-F5344CB8AC3E}">
        <p14:creationId xmlns:p14="http://schemas.microsoft.com/office/powerpoint/2010/main" val="25624444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EA73F068-F1EA-4136-8253-87EDEC484D6C}" type="slidenum">
              <a:rPr lang="en-US" altLang="en-US"/>
              <a:pPr eaLnBrk="1" hangingPunct="1"/>
              <a:t>15</a:t>
            </a:fld>
            <a:endParaRPr lang="en-US" altLang="en-US"/>
          </a:p>
        </p:txBody>
      </p:sp>
    </p:spTree>
    <p:extLst>
      <p:ext uri="{BB962C8B-B14F-4D97-AF65-F5344CB8AC3E}">
        <p14:creationId xmlns:p14="http://schemas.microsoft.com/office/powerpoint/2010/main" val="26982417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Rot="1" noChangeAspect="1" noChangeArrowheads="1" noTextEdit="1"/>
          </p:cNvSpPr>
          <p:nvPr>
            <p:ph type="sldImg"/>
          </p:nvPr>
        </p:nvSpPr>
        <p:spPr bwMode="auto">
          <a:xfrm>
            <a:off x="1152525" y="690563"/>
            <a:ext cx="4554538"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872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buFontTx/>
              <a:buChar char="•"/>
            </a:pPr>
            <a:r>
              <a:rPr lang="en-US" altLang="en-US" dirty="0" smtClean="0"/>
              <a:t>First for loop creates each row of the list from column 0 to COLUMNS-1 with each element set to zero</a:t>
            </a:r>
          </a:p>
          <a:p>
            <a:pPr>
              <a:buFontTx/>
              <a:buChar char="•"/>
            </a:pPr>
            <a:r>
              <a:rPr lang="en-US" altLang="en-US" dirty="0" smtClean="0"/>
              <a:t>The second for loop determines how many rows that the list will contain</a:t>
            </a:r>
          </a:p>
          <a:p>
            <a:endParaRPr lang="en-US" altLang="en-US" dirty="0" smtClean="0"/>
          </a:p>
        </p:txBody>
      </p:sp>
    </p:spTree>
    <p:extLst>
      <p:ext uri="{BB962C8B-B14F-4D97-AF65-F5344CB8AC3E}">
        <p14:creationId xmlns:p14="http://schemas.microsoft.com/office/powerpoint/2010/main" val="37126991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6"/>
          <p:cNvSpPr txBox="1">
            <a:spLocks noGrp="1" noChangeArrowheads="1"/>
          </p:cNvSpPr>
          <p:nvPr/>
        </p:nvSpPr>
        <p:spPr bwMode="auto">
          <a:xfrm>
            <a:off x="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r>
              <a:rPr lang="en-US" altLang="en-US" sz="1300">
                <a:latin typeface="Times New Roman" panose="02020603050405020304" pitchFamily="18" charset="0"/>
              </a:rPr>
              <a:t>Introduction to files in Pascal</a:t>
            </a:r>
          </a:p>
        </p:txBody>
      </p:sp>
      <p:sp>
        <p:nvSpPr>
          <p:cNvPr id="49155" name="Rectangle 7"/>
          <p:cNvSpPr txBox="1">
            <a:spLocks noGrp="1" noChangeArrowheads="1"/>
          </p:cNvSpPr>
          <p:nvPr/>
        </p:nvSpPr>
        <p:spPr bwMode="auto">
          <a:xfrm>
            <a:off x="388620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2E05A0FE-80A0-40BA-A33C-EE9480C6F667}" type="slidenum">
              <a:rPr lang="en-US" altLang="en-US" sz="1300">
                <a:latin typeface="Times New Roman" panose="02020603050405020304" pitchFamily="18" charset="0"/>
              </a:rPr>
              <a:pPr algn="r" eaLnBrk="1" hangingPunct="1">
                <a:spcBef>
                  <a:spcPct val="0"/>
                </a:spcBef>
              </a:pPr>
              <a:t>31</a:t>
            </a:fld>
            <a:endParaRPr lang="en-US" altLang="en-US" sz="1300">
              <a:latin typeface="Times New Roman" panose="02020603050405020304" pitchFamily="18" charset="0"/>
            </a:endParaRPr>
          </a:p>
        </p:txBody>
      </p:sp>
      <p:sp>
        <p:nvSpPr>
          <p:cNvPr id="49156" name="Rectangle 2"/>
          <p:cNvSpPr>
            <a:spLocks noGrp="1" noRot="1" noChangeAspect="1" noChangeArrowheads="1" noTextEdit="1"/>
          </p:cNvSpPr>
          <p:nvPr>
            <p:ph type="sldImg"/>
          </p:nvPr>
        </p:nvSpPr>
        <p:spPr bwMode="auto">
          <a:xfrm>
            <a:off x="1143000" y="687388"/>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7" name="Rectangle 3"/>
          <p:cNvSpPr>
            <a:spLocks noGrp="1" noChangeArrowheads="1"/>
          </p:cNvSpPr>
          <p:nvPr>
            <p:ph type="body" idx="1"/>
          </p:nvPr>
        </p:nvSpPr>
        <p:spPr bwMode="auto">
          <a:xfrm>
            <a:off x="912813" y="4343400"/>
            <a:ext cx="5032375" cy="4113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pPr defTabSz="896938" eaLnBrk="1" hangingPunct="1"/>
            <a:endParaRPr lang="en-CA" altLang="en-US" smtClean="0"/>
          </a:p>
        </p:txBody>
      </p:sp>
    </p:spTree>
    <p:extLst>
      <p:ext uri="{BB962C8B-B14F-4D97-AF65-F5344CB8AC3E}">
        <p14:creationId xmlns:p14="http://schemas.microsoft.com/office/powerpoint/2010/main" val="42849785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6"/>
          <p:cNvSpPr txBox="1">
            <a:spLocks noGrp="1" noChangeArrowheads="1"/>
          </p:cNvSpPr>
          <p:nvPr/>
        </p:nvSpPr>
        <p:spPr bwMode="auto">
          <a:xfrm>
            <a:off x="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r>
              <a:rPr lang="en-US" altLang="en-US" sz="1300">
                <a:latin typeface="Times New Roman" panose="02020603050405020304" pitchFamily="18" charset="0"/>
              </a:rPr>
              <a:t>Introduction to files in Pascal</a:t>
            </a:r>
          </a:p>
        </p:txBody>
      </p:sp>
      <p:sp>
        <p:nvSpPr>
          <p:cNvPr id="37891" name="Rectangle 7"/>
          <p:cNvSpPr txBox="1">
            <a:spLocks noGrp="1" noChangeArrowheads="1"/>
          </p:cNvSpPr>
          <p:nvPr/>
        </p:nvSpPr>
        <p:spPr bwMode="auto">
          <a:xfrm>
            <a:off x="388620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C09A49B8-53C2-46AC-AD7D-78A101BC3029}" type="slidenum">
              <a:rPr lang="en-US" altLang="en-US" sz="1300">
                <a:latin typeface="Times New Roman" panose="02020603050405020304" pitchFamily="18" charset="0"/>
              </a:rPr>
              <a:pPr algn="r" eaLnBrk="1" hangingPunct="1">
                <a:spcBef>
                  <a:spcPct val="0"/>
                </a:spcBef>
              </a:pPr>
              <a:t>2</a:t>
            </a:fld>
            <a:endParaRPr lang="en-US" altLang="en-US" sz="1300">
              <a:latin typeface="Times New Roman" panose="02020603050405020304" pitchFamily="18" charset="0"/>
            </a:endParaRPr>
          </a:p>
        </p:txBody>
      </p:sp>
      <p:sp>
        <p:nvSpPr>
          <p:cNvPr id="37892" name="Rectangle 2"/>
          <p:cNvSpPr>
            <a:spLocks noGrp="1" noRot="1" noChangeAspect="1" noChangeArrowheads="1" noTextEdit="1"/>
          </p:cNvSpPr>
          <p:nvPr>
            <p:ph type="sldImg"/>
          </p:nvPr>
        </p:nvSpPr>
        <p:spPr bwMode="auto">
          <a:xfrm>
            <a:off x="1143000" y="687388"/>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3" name="Rectangle 3"/>
          <p:cNvSpPr>
            <a:spLocks noGrp="1" noChangeArrowheads="1"/>
          </p:cNvSpPr>
          <p:nvPr>
            <p:ph type="body" idx="1"/>
          </p:nvPr>
        </p:nvSpPr>
        <p:spPr bwMode="auto">
          <a:xfrm>
            <a:off x="912813" y="4343400"/>
            <a:ext cx="5032375" cy="4113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pPr defTabSz="896938" eaLnBrk="1" hangingPunct="1"/>
            <a:endParaRPr lang="en-CA" altLang="en-US" smtClean="0"/>
          </a:p>
        </p:txBody>
      </p:sp>
    </p:spTree>
    <p:extLst>
      <p:ext uri="{BB962C8B-B14F-4D97-AF65-F5344CB8AC3E}">
        <p14:creationId xmlns:p14="http://schemas.microsoft.com/office/powerpoint/2010/main" val="40809357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6"/>
          <p:cNvSpPr txBox="1">
            <a:spLocks noGrp="1" noChangeArrowheads="1"/>
          </p:cNvSpPr>
          <p:nvPr/>
        </p:nvSpPr>
        <p:spPr bwMode="auto">
          <a:xfrm>
            <a:off x="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r>
              <a:rPr lang="en-US" altLang="en-US" sz="1300">
                <a:latin typeface="Times New Roman" panose="02020603050405020304" pitchFamily="18" charset="0"/>
              </a:rPr>
              <a:t>Introduction to files in Pascal</a:t>
            </a:r>
          </a:p>
        </p:txBody>
      </p:sp>
      <p:sp>
        <p:nvSpPr>
          <p:cNvPr id="39939" name="Rectangle 7"/>
          <p:cNvSpPr txBox="1">
            <a:spLocks noGrp="1" noChangeArrowheads="1"/>
          </p:cNvSpPr>
          <p:nvPr/>
        </p:nvSpPr>
        <p:spPr bwMode="auto">
          <a:xfrm>
            <a:off x="388620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53DA0B7A-0F71-404C-9334-5D551165FFCE}" type="slidenum">
              <a:rPr lang="en-US" altLang="en-US" sz="1300">
                <a:latin typeface="Times New Roman" panose="02020603050405020304" pitchFamily="18" charset="0"/>
              </a:rPr>
              <a:pPr algn="r" eaLnBrk="1" hangingPunct="1">
                <a:spcBef>
                  <a:spcPct val="0"/>
                </a:spcBef>
              </a:pPr>
              <a:t>4</a:t>
            </a:fld>
            <a:endParaRPr lang="en-US" altLang="en-US" sz="1300">
              <a:latin typeface="Times New Roman" panose="02020603050405020304" pitchFamily="18" charset="0"/>
            </a:endParaRPr>
          </a:p>
        </p:txBody>
      </p:sp>
      <p:sp>
        <p:nvSpPr>
          <p:cNvPr id="39940" name="Rectangle 2"/>
          <p:cNvSpPr>
            <a:spLocks noGrp="1" noRot="1" noChangeAspect="1" noChangeArrowheads="1" noTextEdit="1"/>
          </p:cNvSpPr>
          <p:nvPr>
            <p:ph type="sldImg"/>
          </p:nvPr>
        </p:nvSpPr>
        <p:spPr bwMode="auto">
          <a:xfrm>
            <a:off x="1143000" y="687388"/>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41" name="Rectangle 3"/>
          <p:cNvSpPr>
            <a:spLocks noGrp="1" noChangeArrowheads="1"/>
          </p:cNvSpPr>
          <p:nvPr>
            <p:ph type="body" idx="1"/>
          </p:nvPr>
        </p:nvSpPr>
        <p:spPr bwMode="auto">
          <a:xfrm>
            <a:off x="912813" y="4343400"/>
            <a:ext cx="5032375" cy="4113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pPr defTabSz="896938" eaLnBrk="1" hangingPunct="1"/>
            <a:endParaRPr lang="en-CA" altLang="en-US" smtClean="0"/>
          </a:p>
        </p:txBody>
      </p:sp>
    </p:spTree>
    <p:extLst>
      <p:ext uri="{BB962C8B-B14F-4D97-AF65-F5344CB8AC3E}">
        <p14:creationId xmlns:p14="http://schemas.microsoft.com/office/powerpoint/2010/main" val="9332640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6"/>
          <p:cNvSpPr txBox="1">
            <a:spLocks noGrp="1" noChangeArrowheads="1"/>
          </p:cNvSpPr>
          <p:nvPr/>
        </p:nvSpPr>
        <p:spPr bwMode="auto">
          <a:xfrm>
            <a:off x="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r>
              <a:rPr lang="en-US" altLang="en-US" sz="1300">
                <a:latin typeface="Times New Roman" panose="02020603050405020304" pitchFamily="18" charset="0"/>
              </a:rPr>
              <a:t>Introduction to files in Pascal</a:t>
            </a:r>
          </a:p>
        </p:txBody>
      </p:sp>
      <p:sp>
        <p:nvSpPr>
          <p:cNvPr id="40963" name="Rectangle 7"/>
          <p:cNvSpPr txBox="1">
            <a:spLocks noGrp="1" noChangeArrowheads="1"/>
          </p:cNvSpPr>
          <p:nvPr/>
        </p:nvSpPr>
        <p:spPr bwMode="auto">
          <a:xfrm>
            <a:off x="388620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841919A9-404A-4DC7-9860-9EB483AF15F4}" type="slidenum">
              <a:rPr lang="en-US" altLang="en-US" sz="1300">
                <a:latin typeface="Times New Roman" panose="02020603050405020304" pitchFamily="18" charset="0"/>
              </a:rPr>
              <a:pPr algn="r" eaLnBrk="1" hangingPunct="1">
                <a:spcBef>
                  <a:spcPct val="0"/>
                </a:spcBef>
              </a:pPr>
              <a:t>5</a:t>
            </a:fld>
            <a:endParaRPr lang="en-US" altLang="en-US" sz="1300">
              <a:latin typeface="Times New Roman" panose="02020603050405020304" pitchFamily="18" charset="0"/>
            </a:endParaRPr>
          </a:p>
        </p:txBody>
      </p:sp>
      <p:sp>
        <p:nvSpPr>
          <p:cNvPr id="40964" name="Rectangle 2"/>
          <p:cNvSpPr>
            <a:spLocks noGrp="1" noRot="1" noChangeAspect="1" noChangeArrowheads="1" noTextEdit="1"/>
          </p:cNvSpPr>
          <p:nvPr>
            <p:ph type="sldImg"/>
          </p:nvPr>
        </p:nvSpPr>
        <p:spPr bwMode="auto">
          <a:xfrm>
            <a:off x="1143000" y="687388"/>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5" name="Rectangle 3"/>
          <p:cNvSpPr>
            <a:spLocks noGrp="1" noChangeArrowheads="1"/>
          </p:cNvSpPr>
          <p:nvPr>
            <p:ph type="body" idx="1"/>
          </p:nvPr>
        </p:nvSpPr>
        <p:spPr bwMode="auto">
          <a:xfrm>
            <a:off x="912813" y="4343400"/>
            <a:ext cx="5032375" cy="4113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pPr defTabSz="896938" eaLnBrk="1" hangingPunct="1"/>
            <a:endParaRPr lang="en-CA" altLang="en-US" smtClean="0"/>
          </a:p>
        </p:txBody>
      </p:sp>
    </p:spTree>
    <p:extLst>
      <p:ext uri="{BB962C8B-B14F-4D97-AF65-F5344CB8AC3E}">
        <p14:creationId xmlns:p14="http://schemas.microsoft.com/office/powerpoint/2010/main" val="36886737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6"/>
          <p:cNvSpPr txBox="1">
            <a:spLocks noGrp="1" noChangeArrowheads="1"/>
          </p:cNvSpPr>
          <p:nvPr/>
        </p:nvSpPr>
        <p:spPr bwMode="auto">
          <a:xfrm>
            <a:off x="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r>
              <a:rPr lang="en-US" altLang="en-US" sz="1300">
                <a:latin typeface="Times New Roman" panose="02020603050405020304" pitchFamily="18" charset="0"/>
              </a:rPr>
              <a:t>Introduction to files in Pascal</a:t>
            </a:r>
          </a:p>
        </p:txBody>
      </p:sp>
      <p:sp>
        <p:nvSpPr>
          <p:cNvPr id="41987" name="Rectangle 7"/>
          <p:cNvSpPr txBox="1">
            <a:spLocks noGrp="1" noChangeArrowheads="1"/>
          </p:cNvSpPr>
          <p:nvPr/>
        </p:nvSpPr>
        <p:spPr bwMode="auto">
          <a:xfrm>
            <a:off x="388620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46C381A2-7909-456D-B1B0-365167563C68}" type="slidenum">
              <a:rPr lang="en-US" altLang="en-US" sz="1300">
                <a:latin typeface="Times New Roman" panose="02020603050405020304" pitchFamily="18" charset="0"/>
              </a:rPr>
              <a:pPr algn="r" eaLnBrk="1" hangingPunct="1">
                <a:spcBef>
                  <a:spcPct val="0"/>
                </a:spcBef>
              </a:pPr>
              <a:t>7</a:t>
            </a:fld>
            <a:endParaRPr lang="en-US" altLang="en-US" sz="1300">
              <a:latin typeface="Times New Roman" panose="02020603050405020304" pitchFamily="18" charset="0"/>
            </a:endParaRPr>
          </a:p>
        </p:txBody>
      </p:sp>
      <p:sp>
        <p:nvSpPr>
          <p:cNvPr id="41988" name="Rectangle 2"/>
          <p:cNvSpPr>
            <a:spLocks noGrp="1" noRot="1" noChangeAspect="1" noChangeArrowheads="1" noTextEdit="1"/>
          </p:cNvSpPr>
          <p:nvPr>
            <p:ph type="sldImg"/>
          </p:nvPr>
        </p:nvSpPr>
        <p:spPr bwMode="auto">
          <a:xfrm>
            <a:off x="1143000" y="687388"/>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9" name="Rectangle 3"/>
          <p:cNvSpPr>
            <a:spLocks noGrp="1" noChangeArrowheads="1"/>
          </p:cNvSpPr>
          <p:nvPr>
            <p:ph type="body" idx="1"/>
          </p:nvPr>
        </p:nvSpPr>
        <p:spPr bwMode="auto">
          <a:xfrm>
            <a:off x="912813" y="4343400"/>
            <a:ext cx="5032375" cy="4113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pPr defTabSz="896938" eaLnBrk="1" hangingPunct="1">
              <a:buFontTx/>
              <a:buNone/>
            </a:pPr>
            <a:endParaRPr lang="en-US" altLang="en-US" dirty="0" smtClean="0"/>
          </a:p>
        </p:txBody>
      </p:sp>
    </p:spTree>
    <p:extLst>
      <p:ext uri="{BB962C8B-B14F-4D97-AF65-F5344CB8AC3E}">
        <p14:creationId xmlns:p14="http://schemas.microsoft.com/office/powerpoint/2010/main" val="38506378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6"/>
          <p:cNvSpPr txBox="1">
            <a:spLocks noGrp="1" noChangeArrowheads="1"/>
          </p:cNvSpPr>
          <p:nvPr/>
        </p:nvSpPr>
        <p:spPr bwMode="auto">
          <a:xfrm>
            <a:off x="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r>
              <a:rPr lang="en-US" altLang="en-US" sz="1300">
                <a:latin typeface="Times New Roman" panose="02020603050405020304" pitchFamily="18" charset="0"/>
              </a:rPr>
              <a:t>Introduction to files in Pascal</a:t>
            </a:r>
          </a:p>
        </p:txBody>
      </p:sp>
      <p:sp>
        <p:nvSpPr>
          <p:cNvPr id="43011" name="Rectangle 7"/>
          <p:cNvSpPr txBox="1">
            <a:spLocks noGrp="1" noChangeArrowheads="1"/>
          </p:cNvSpPr>
          <p:nvPr/>
        </p:nvSpPr>
        <p:spPr bwMode="auto">
          <a:xfrm>
            <a:off x="388620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E700E568-6CBE-4C67-BF98-BD6EA3237EE2}" type="slidenum">
              <a:rPr lang="en-US" altLang="en-US" sz="1300">
                <a:latin typeface="Times New Roman" panose="02020603050405020304" pitchFamily="18" charset="0"/>
              </a:rPr>
              <a:pPr algn="r" eaLnBrk="1" hangingPunct="1">
                <a:spcBef>
                  <a:spcPct val="0"/>
                </a:spcBef>
              </a:pPr>
              <a:t>8</a:t>
            </a:fld>
            <a:endParaRPr lang="en-US" altLang="en-US" sz="1300">
              <a:latin typeface="Times New Roman" panose="02020603050405020304" pitchFamily="18" charset="0"/>
            </a:endParaRPr>
          </a:p>
        </p:txBody>
      </p:sp>
      <p:sp>
        <p:nvSpPr>
          <p:cNvPr id="43012" name="Rectangle 2"/>
          <p:cNvSpPr>
            <a:spLocks noGrp="1" noRot="1" noChangeAspect="1" noChangeArrowheads="1" noTextEdit="1"/>
          </p:cNvSpPr>
          <p:nvPr>
            <p:ph type="sldImg"/>
          </p:nvPr>
        </p:nvSpPr>
        <p:spPr bwMode="auto">
          <a:xfrm>
            <a:off x="1143000" y="687388"/>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3" name="Rectangle 3"/>
          <p:cNvSpPr>
            <a:spLocks noGrp="1" noChangeArrowheads="1"/>
          </p:cNvSpPr>
          <p:nvPr>
            <p:ph type="body" idx="1"/>
          </p:nvPr>
        </p:nvSpPr>
        <p:spPr bwMode="auto">
          <a:xfrm>
            <a:off x="912813" y="4343400"/>
            <a:ext cx="5032375" cy="4113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pPr defTabSz="896938" eaLnBrk="1" hangingPunct="1"/>
            <a:endParaRPr lang="en-CA" altLang="en-US" smtClean="0"/>
          </a:p>
        </p:txBody>
      </p:sp>
    </p:spTree>
    <p:extLst>
      <p:ext uri="{BB962C8B-B14F-4D97-AF65-F5344CB8AC3E}">
        <p14:creationId xmlns:p14="http://schemas.microsoft.com/office/powerpoint/2010/main" val="27620355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6"/>
          <p:cNvSpPr txBox="1">
            <a:spLocks noGrp="1" noChangeArrowheads="1"/>
          </p:cNvSpPr>
          <p:nvPr/>
        </p:nvSpPr>
        <p:spPr bwMode="auto">
          <a:xfrm>
            <a:off x="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r>
              <a:rPr lang="en-US" altLang="en-US" sz="1300">
                <a:latin typeface="Times New Roman" panose="02020603050405020304" pitchFamily="18" charset="0"/>
              </a:rPr>
              <a:t>Introduction to files in Pascal</a:t>
            </a:r>
          </a:p>
        </p:txBody>
      </p:sp>
      <p:sp>
        <p:nvSpPr>
          <p:cNvPr id="44035" name="Rectangle 7"/>
          <p:cNvSpPr txBox="1">
            <a:spLocks noGrp="1" noChangeArrowheads="1"/>
          </p:cNvSpPr>
          <p:nvPr/>
        </p:nvSpPr>
        <p:spPr bwMode="auto">
          <a:xfrm>
            <a:off x="388620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33FB8FD4-DCEB-4993-994A-360DFE750D04}" type="slidenum">
              <a:rPr lang="en-US" altLang="en-US" sz="1300">
                <a:latin typeface="Times New Roman" panose="02020603050405020304" pitchFamily="18" charset="0"/>
              </a:rPr>
              <a:pPr algn="r" eaLnBrk="1" hangingPunct="1">
                <a:spcBef>
                  <a:spcPct val="0"/>
                </a:spcBef>
              </a:pPr>
              <a:t>9</a:t>
            </a:fld>
            <a:endParaRPr lang="en-US" altLang="en-US" sz="1300">
              <a:latin typeface="Times New Roman" panose="02020603050405020304" pitchFamily="18" charset="0"/>
            </a:endParaRPr>
          </a:p>
        </p:txBody>
      </p:sp>
      <p:sp>
        <p:nvSpPr>
          <p:cNvPr id="44036" name="Rectangle 2"/>
          <p:cNvSpPr>
            <a:spLocks noGrp="1" noRot="1" noChangeAspect="1" noChangeArrowheads="1" noTextEdit="1"/>
          </p:cNvSpPr>
          <p:nvPr>
            <p:ph type="sldImg"/>
          </p:nvPr>
        </p:nvSpPr>
        <p:spPr bwMode="auto">
          <a:xfrm>
            <a:off x="1143000" y="687388"/>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7" name="Rectangle 3"/>
          <p:cNvSpPr>
            <a:spLocks noGrp="1" noChangeArrowheads="1"/>
          </p:cNvSpPr>
          <p:nvPr>
            <p:ph type="body" idx="1"/>
          </p:nvPr>
        </p:nvSpPr>
        <p:spPr bwMode="auto">
          <a:xfrm>
            <a:off x="912813" y="4343400"/>
            <a:ext cx="5032375" cy="4113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pPr defTabSz="896938" eaLnBrk="1" hangingPunct="1"/>
            <a:endParaRPr lang="en-US" altLang="en-US" dirty="0" smtClean="0"/>
          </a:p>
        </p:txBody>
      </p:sp>
    </p:spTree>
    <p:extLst>
      <p:ext uri="{BB962C8B-B14F-4D97-AF65-F5344CB8AC3E}">
        <p14:creationId xmlns:p14="http://schemas.microsoft.com/office/powerpoint/2010/main" val="42645826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6"/>
          <p:cNvSpPr txBox="1">
            <a:spLocks noGrp="1" noChangeArrowheads="1"/>
          </p:cNvSpPr>
          <p:nvPr/>
        </p:nvSpPr>
        <p:spPr bwMode="auto">
          <a:xfrm>
            <a:off x="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r>
              <a:rPr lang="en-US" altLang="en-US" sz="1300">
                <a:latin typeface="Times New Roman" panose="02020603050405020304" pitchFamily="18" charset="0"/>
              </a:rPr>
              <a:t>Introduction to files in Pascal</a:t>
            </a:r>
          </a:p>
        </p:txBody>
      </p:sp>
      <p:sp>
        <p:nvSpPr>
          <p:cNvPr id="45059" name="Rectangle 7"/>
          <p:cNvSpPr txBox="1">
            <a:spLocks noGrp="1" noChangeArrowheads="1"/>
          </p:cNvSpPr>
          <p:nvPr/>
        </p:nvSpPr>
        <p:spPr bwMode="auto">
          <a:xfrm>
            <a:off x="388620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AB2EA273-D3A0-4C83-9A12-48B46E97D683}" type="slidenum">
              <a:rPr lang="en-US" altLang="en-US" sz="1300">
                <a:latin typeface="Times New Roman" panose="02020603050405020304" pitchFamily="18" charset="0"/>
              </a:rPr>
              <a:pPr algn="r" eaLnBrk="1" hangingPunct="1">
                <a:spcBef>
                  <a:spcPct val="0"/>
                </a:spcBef>
              </a:pPr>
              <a:t>10</a:t>
            </a:fld>
            <a:endParaRPr lang="en-US" altLang="en-US" sz="1300">
              <a:latin typeface="Times New Roman" panose="02020603050405020304" pitchFamily="18" charset="0"/>
            </a:endParaRPr>
          </a:p>
        </p:txBody>
      </p:sp>
      <p:sp>
        <p:nvSpPr>
          <p:cNvPr id="45060" name="Rectangle 2"/>
          <p:cNvSpPr>
            <a:spLocks noGrp="1" noRot="1" noChangeAspect="1" noChangeArrowheads="1" noTextEdit="1"/>
          </p:cNvSpPr>
          <p:nvPr>
            <p:ph type="sldImg"/>
          </p:nvPr>
        </p:nvSpPr>
        <p:spPr bwMode="auto">
          <a:xfrm>
            <a:off x="1143000" y="687388"/>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61" name="Rectangle 3"/>
          <p:cNvSpPr>
            <a:spLocks noGrp="1" noChangeArrowheads="1"/>
          </p:cNvSpPr>
          <p:nvPr>
            <p:ph type="body" idx="1"/>
          </p:nvPr>
        </p:nvSpPr>
        <p:spPr bwMode="auto">
          <a:xfrm>
            <a:off x="912813" y="4343400"/>
            <a:ext cx="5032375" cy="4113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pPr defTabSz="896938" eaLnBrk="1" hangingPunct="1"/>
            <a:endParaRPr lang="en-CA" altLang="en-US" dirty="0" smtClean="0"/>
          </a:p>
        </p:txBody>
      </p:sp>
    </p:spTree>
    <p:extLst>
      <p:ext uri="{BB962C8B-B14F-4D97-AF65-F5344CB8AC3E}">
        <p14:creationId xmlns:p14="http://schemas.microsoft.com/office/powerpoint/2010/main" val="29980520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6"/>
          <p:cNvSpPr txBox="1">
            <a:spLocks noGrp="1" noChangeArrowheads="1"/>
          </p:cNvSpPr>
          <p:nvPr/>
        </p:nvSpPr>
        <p:spPr bwMode="auto">
          <a:xfrm>
            <a:off x="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r>
              <a:rPr lang="en-US" altLang="en-US" sz="1300">
                <a:latin typeface="Times New Roman" panose="02020603050405020304" pitchFamily="18" charset="0"/>
              </a:rPr>
              <a:t>Introduction to files in Pascal</a:t>
            </a:r>
          </a:p>
        </p:txBody>
      </p:sp>
      <p:sp>
        <p:nvSpPr>
          <p:cNvPr id="46083" name="Rectangle 7"/>
          <p:cNvSpPr txBox="1">
            <a:spLocks noGrp="1" noChangeArrowheads="1"/>
          </p:cNvSpPr>
          <p:nvPr/>
        </p:nvSpPr>
        <p:spPr bwMode="auto">
          <a:xfrm>
            <a:off x="388620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15AF4265-1F12-461C-9EB9-DAE239130EC0}" type="slidenum">
              <a:rPr lang="en-US" altLang="en-US" sz="1300">
                <a:latin typeface="Times New Roman" panose="02020603050405020304" pitchFamily="18" charset="0"/>
              </a:rPr>
              <a:pPr algn="r" eaLnBrk="1" hangingPunct="1">
                <a:spcBef>
                  <a:spcPct val="0"/>
                </a:spcBef>
              </a:pPr>
              <a:t>11</a:t>
            </a:fld>
            <a:endParaRPr lang="en-US" altLang="en-US" sz="1300">
              <a:latin typeface="Times New Roman" panose="02020603050405020304" pitchFamily="18" charset="0"/>
            </a:endParaRPr>
          </a:p>
        </p:txBody>
      </p:sp>
      <p:sp>
        <p:nvSpPr>
          <p:cNvPr id="46084" name="Rectangle 2"/>
          <p:cNvSpPr>
            <a:spLocks noGrp="1" noRot="1" noChangeAspect="1" noChangeArrowheads="1" noTextEdit="1"/>
          </p:cNvSpPr>
          <p:nvPr>
            <p:ph type="sldImg"/>
          </p:nvPr>
        </p:nvSpPr>
        <p:spPr bwMode="auto">
          <a:xfrm>
            <a:off x="1143000" y="687388"/>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5" name="Rectangle 3"/>
          <p:cNvSpPr>
            <a:spLocks noGrp="1" noChangeArrowheads="1"/>
          </p:cNvSpPr>
          <p:nvPr>
            <p:ph type="body" idx="1"/>
          </p:nvPr>
        </p:nvSpPr>
        <p:spPr bwMode="auto">
          <a:xfrm>
            <a:off x="912813" y="4343400"/>
            <a:ext cx="5032375" cy="4113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pPr defTabSz="896938" eaLnBrk="1" hangingPunct="1"/>
            <a:endParaRPr lang="en-CA" altLang="en-US" smtClean="0"/>
          </a:p>
        </p:txBody>
      </p:sp>
    </p:spTree>
    <p:extLst>
      <p:ext uri="{BB962C8B-B14F-4D97-AF65-F5344CB8AC3E}">
        <p14:creationId xmlns:p14="http://schemas.microsoft.com/office/powerpoint/2010/main" val="40912666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4800"/>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36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50C337A-3298-4438-9F23-AAFD5C05681E}" type="datetimeFigureOut">
              <a:rPr lang="en-US"/>
              <a:pPr>
                <a:defRPr/>
              </a:pPr>
              <a:t>5/31/2024</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A8A9635F-0251-41B1-9F54-BF40ECDC2C6B}" type="slidenum">
              <a:rPr lang="en-US" altLang="en-US"/>
              <a:pPr/>
              <a:t>‹#›</a:t>
            </a:fld>
            <a:endParaRPr lang="en-US" altLang="en-US"/>
          </a:p>
        </p:txBody>
      </p:sp>
    </p:spTree>
    <p:extLst>
      <p:ext uri="{BB962C8B-B14F-4D97-AF65-F5344CB8AC3E}">
        <p14:creationId xmlns:p14="http://schemas.microsoft.com/office/powerpoint/2010/main" val="9268155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13B957DF-4233-4426-A285-7261FED401FD}" type="datetimeFigureOut">
              <a:rPr lang="en-US"/>
              <a:pPr>
                <a:defRPr/>
              </a:pPr>
              <a:t>5/31/2024</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5A933820-3AB5-4FA3-9A2E-690C3596A5FE}" type="slidenum">
              <a:rPr lang="en-US" altLang="en-US"/>
              <a:pPr/>
              <a:t>‹#›</a:t>
            </a:fld>
            <a:endParaRPr lang="en-US" altLang="en-US"/>
          </a:p>
        </p:txBody>
      </p:sp>
    </p:spTree>
    <p:extLst>
      <p:ext uri="{BB962C8B-B14F-4D97-AF65-F5344CB8AC3E}">
        <p14:creationId xmlns:p14="http://schemas.microsoft.com/office/powerpoint/2010/main" val="33431199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313F65ED-640E-46D1-AAE4-935E2B41D74B}" type="datetimeFigureOut">
              <a:rPr lang="en-US"/>
              <a:pPr>
                <a:defRPr/>
              </a:pPr>
              <a:t>5/31/2024</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FA01F36F-5B80-4C46-80FC-917635A84ADB}" type="slidenum">
              <a:rPr lang="en-US" altLang="en-US"/>
              <a:pPr/>
              <a:t>‹#›</a:t>
            </a:fld>
            <a:endParaRPr lang="en-US" altLang="en-US"/>
          </a:p>
        </p:txBody>
      </p:sp>
    </p:spTree>
    <p:extLst>
      <p:ext uri="{BB962C8B-B14F-4D97-AF65-F5344CB8AC3E}">
        <p14:creationId xmlns:p14="http://schemas.microsoft.com/office/powerpoint/2010/main" val="31567624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241300" y="139700"/>
            <a:ext cx="8775700"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endParaRPr lang="en-CA" altLang="en-US" dirty="0" smtClean="0">
              <a:solidFill>
                <a:srgbClr val="000000"/>
              </a:solidFill>
              <a:cs typeface="+mn-cs"/>
            </a:endParaRPr>
          </a:p>
        </p:txBody>
      </p:sp>
      <p:sp>
        <p:nvSpPr>
          <p:cNvPr id="5" name="Rectangle 4"/>
          <p:cNvSpPr>
            <a:spLocks noChangeArrowheads="1"/>
          </p:cNvSpPr>
          <p:nvPr/>
        </p:nvSpPr>
        <p:spPr bwMode="auto">
          <a:xfrm>
            <a:off x="8232775" y="6629400"/>
            <a:ext cx="9112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r>
              <a:rPr lang="en-US" altLang="en-US" sz="900" dirty="0" smtClean="0">
                <a:solidFill>
                  <a:srgbClr val="000000"/>
                </a:solidFill>
                <a:latin typeface="Times New Roman" pitchFamily="18" charset="0"/>
                <a:cs typeface="+mn-cs"/>
              </a:rPr>
              <a:t>James Tam</a:t>
            </a:r>
          </a:p>
        </p:txBody>
      </p:sp>
      <p:sp>
        <p:nvSpPr>
          <p:cNvPr id="23555" name="Rectangle 3"/>
          <p:cNvSpPr>
            <a:spLocks noGrp="1" noChangeArrowheads="1"/>
          </p:cNvSpPr>
          <p:nvPr>
            <p:ph type="ctrTitle"/>
          </p:nvPr>
        </p:nvSpPr>
        <p:spPr>
          <a:xfrm>
            <a:off x="685800" y="2286000"/>
            <a:ext cx="7772400" cy="1143000"/>
          </a:xfrm>
        </p:spPr>
        <p:txBody>
          <a:bodyPr/>
          <a:lstStyle>
            <a:lvl1pPr>
              <a:defRPr sz="4800"/>
            </a:lvl1pPr>
          </a:lstStyle>
          <a:p>
            <a:r>
              <a:rPr lang="en-US" dirty="0"/>
              <a:t>Click to edit Master title style</a:t>
            </a:r>
          </a:p>
        </p:txBody>
      </p:sp>
      <p:sp>
        <p:nvSpPr>
          <p:cNvPr id="23556" name="Rectangle 4"/>
          <p:cNvSpPr>
            <a:spLocks noGrp="1" noChangeArrowheads="1"/>
          </p:cNvSpPr>
          <p:nvPr>
            <p:ph type="subTitle" idx="1"/>
          </p:nvPr>
        </p:nvSpPr>
        <p:spPr>
          <a:xfrm>
            <a:off x="1371600" y="3886200"/>
            <a:ext cx="6400800" cy="1752600"/>
          </a:xfrm>
        </p:spPr>
        <p:txBody>
          <a:bodyPr/>
          <a:lstStyle>
            <a:lvl1pPr algn="ctr">
              <a:defRPr sz="3200"/>
            </a:lvl1pPr>
          </a:lstStyle>
          <a:p>
            <a:r>
              <a:rPr lang="en-US" dirty="0"/>
              <a:t>Click to edit Master subtitle style</a:t>
            </a:r>
          </a:p>
        </p:txBody>
      </p:sp>
    </p:spTree>
    <p:extLst>
      <p:ext uri="{BB962C8B-B14F-4D97-AF65-F5344CB8AC3E}">
        <p14:creationId xmlns:p14="http://schemas.microsoft.com/office/powerpoint/2010/main" val="36537146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179388" indent="-179388">
              <a:defRPr/>
            </a:lvl1pPr>
            <a:lvl3pPr marL="623888" indent="-171450">
              <a:buFont typeface="Courier New" panose="02070309020205020404" pitchFamily="49" charset="0"/>
              <a:buChar char="o"/>
              <a:defRPr/>
            </a:lvl3pPr>
            <a:lvl4pPr marL="914400" indent="-228600">
              <a:buFont typeface="Wingdings" panose="05000000000000000000" pitchFamily="2" charset="2"/>
              <a:buChar char="§"/>
              <a:defRPr/>
            </a:lvl4pPr>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	Fifth level</a:t>
            </a:r>
            <a:endParaRPr lang="en-US" dirty="0"/>
          </a:p>
        </p:txBody>
      </p:sp>
    </p:spTree>
    <p:extLst>
      <p:ext uri="{BB962C8B-B14F-4D97-AF65-F5344CB8AC3E}">
        <p14:creationId xmlns:p14="http://schemas.microsoft.com/office/powerpoint/2010/main" val="2249152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08075"/>
            <a:ext cx="4013200" cy="536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2800" y="1108075"/>
            <a:ext cx="4013200" cy="536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444647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694948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2903695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500541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052233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44302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7924800" y="6567488"/>
            <a:ext cx="1219200" cy="276225"/>
          </a:xfrm>
          <a:prstGeom prst="rect">
            <a:avLst/>
          </a:prstGeom>
          <a:noFill/>
          <a:ln>
            <a:noFill/>
          </a:ln>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a:defRPr/>
            </a:pPr>
            <a:r>
              <a:rPr lang="en-US" sz="1200" dirty="0" smtClean="0">
                <a:cs typeface="Arial" charset="0"/>
              </a:rPr>
              <a:t>James Tam</a:t>
            </a:r>
          </a:p>
        </p:txBody>
      </p:sp>
      <p:sp>
        <p:nvSpPr>
          <p:cNvPr id="2" name="Title 1"/>
          <p:cNvSpPr>
            <a:spLocks noGrp="1"/>
          </p:cNvSpPr>
          <p:nvPr>
            <p:ph type="title"/>
          </p:nvPr>
        </p:nvSpPr>
        <p:spPr>
          <a:xfrm>
            <a:off x="457200" y="274638"/>
            <a:ext cx="8229600" cy="639762"/>
          </a:xfrm>
        </p:spPr>
        <p:txBody>
          <a:bodyPr>
            <a:normAutofit/>
          </a:bodyPr>
          <a:lstStyle>
            <a:lvl1pPr>
              <a:defRPr sz="3200" baseline="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143000"/>
            <a:ext cx="8229600" cy="5410200"/>
          </a:xfrm>
        </p:spPr>
        <p:txBody>
          <a:bodyPr/>
          <a:lstStyle>
            <a:lvl1pPr>
              <a:defRPr sz="2400" baseline="0"/>
            </a:lvl1pPr>
            <a:lvl2pPr>
              <a:defRPr sz="2000" baseline="0"/>
            </a:lvl2pPr>
            <a:lvl3pPr>
              <a:defRPr sz="1800" baseline="0"/>
            </a:lvl3pPr>
            <a:lvl4pPr>
              <a:defRPr sz="1400" baseline="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extLst>
      <p:ext uri="{BB962C8B-B14F-4D97-AF65-F5344CB8AC3E}">
        <p14:creationId xmlns:p14="http://schemas.microsoft.com/office/powerpoint/2010/main" val="15843416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85634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84950" y="303213"/>
            <a:ext cx="2051050" cy="61737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03213"/>
            <a:ext cx="6000750" cy="61737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701425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31800" y="303213"/>
            <a:ext cx="8166100" cy="522287"/>
          </a:xfrm>
        </p:spPr>
        <p:txBody>
          <a:bodyPr/>
          <a:lstStyle/>
          <a:p>
            <a:r>
              <a:rPr lang="en-US" smtClean="0"/>
              <a:t>Click to edit Master title style</a:t>
            </a:r>
            <a:endParaRPr lang="en-CA"/>
          </a:p>
        </p:txBody>
      </p:sp>
      <p:sp>
        <p:nvSpPr>
          <p:cNvPr id="3" name="Text Placeholder 2"/>
          <p:cNvSpPr>
            <a:spLocks noGrp="1"/>
          </p:cNvSpPr>
          <p:nvPr>
            <p:ph type="body" sz="half" idx="1"/>
          </p:nvPr>
        </p:nvSpPr>
        <p:spPr>
          <a:xfrm>
            <a:off x="457200" y="1108075"/>
            <a:ext cx="4013200" cy="53689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22800" y="1108075"/>
            <a:ext cx="4013200" cy="53689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extLst>
      <p:ext uri="{BB962C8B-B14F-4D97-AF65-F5344CB8AC3E}">
        <p14:creationId xmlns:p14="http://schemas.microsoft.com/office/powerpoint/2010/main" val="340045727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31800" y="303213"/>
            <a:ext cx="8166100" cy="52228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108075"/>
            <a:ext cx="4013200" cy="53689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22800" y="1108075"/>
            <a:ext cx="4013200" cy="26082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22800" y="3868738"/>
            <a:ext cx="4013200" cy="26082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20507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132A356-F6E2-41DD-A59C-0D158AEBB6A4}" type="datetimeFigureOut">
              <a:rPr lang="en-US"/>
              <a:pPr>
                <a:defRPr/>
              </a:pPr>
              <a:t>5/31/2024</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AA80E122-A099-4DDD-AB41-E37E13E26545}" type="slidenum">
              <a:rPr lang="en-US" altLang="en-US"/>
              <a:pPr/>
              <a:t>‹#›</a:t>
            </a:fld>
            <a:endParaRPr lang="en-US" altLang="en-US"/>
          </a:p>
        </p:txBody>
      </p:sp>
    </p:spTree>
    <p:extLst>
      <p:ext uri="{BB962C8B-B14F-4D97-AF65-F5344CB8AC3E}">
        <p14:creationId xmlns:p14="http://schemas.microsoft.com/office/powerpoint/2010/main" val="19975672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1E9212B4-54A3-49F8-830F-15189C9822AE}" type="datetimeFigureOut">
              <a:rPr lang="en-US"/>
              <a:pPr>
                <a:defRPr/>
              </a:pPr>
              <a:t>5/31/2024</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2FEE60D2-6EF0-4829-8A02-8512EE4C68F7}" type="slidenum">
              <a:rPr lang="en-US" altLang="en-US"/>
              <a:pPr/>
              <a:t>‹#›</a:t>
            </a:fld>
            <a:endParaRPr lang="en-US" altLang="en-US"/>
          </a:p>
        </p:txBody>
      </p:sp>
    </p:spTree>
    <p:extLst>
      <p:ext uri="{BB962C8B-B14F-4D97-AF65-F5344CB8AC3E}">
        <p14:creationId xmlns:p14="http://schemas.microsoft.com/office/powerpoint/2010/main" val="2163797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EBF6BBC8-B613-4889-9B04-220A4E84B152}" type="datetimeFigureOut">
              <a:rPr lang="en-US"/>
              <a:pPr>
                <a:defRPr/>
              </a:pPr>
              <a:t>5/31/2024</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9" name="Slide Number Placeholder 8"/>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4C35A74E-D07B-42D7-9A70-7880FAD6BED8}" type="slidenum">
              <a:rPr lang="en-US" altLang="en-US"/>
              <a:pPr/>
              <a:t>‹#›</a:t>
            </a:fld>
            <a:endParaRPr lang="en-US" altLang="en-US"/>
          </a:p>
        </p:txBody>
      </p:sp>
    </p:spTree>
    <p:extLst>
      <p:ext uri="{BB962C8B-B14F-4D97-AF65-F5344CB8AC3E}">
        <p14:creationId xmlns:p14="http://schemas.microsoft.com/office/powerpoint/2010/main" val="1398127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3134405D-D989-4218-BB5A-02CAA84E9BF0}" type="datetimeFigureOut">
              <a:rPr lang="en-US"/>
              <a:pPr>
                <a:defRPr/>
              </a:pPr>
              <a:t>5/31/2024</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5" name="Slide Number Placeholder 4"/>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36C3C017-3A3B-4270-8064-3BD341D32685}" type="slidenum">
              <a:rPr lang="en-US" altLang="en-US"/>
              <a:pPr/>
              <a:t>‹#›</a:t>
            </a:fld>
            <a:endParaRPr lang="en-US" altLang="en-US"/>
          </a:p>
        </p:txBody>
      </p:sp>
    </p:spTree>
    <p:extLst>
      <p:ext uri="{BB962C8B-B14F-4D97-AF65-F5344CB8AC3E}">
        <p14:creationId xmlns:p14="http://schemas.microsoft.com/office/powerpoint/2010/main" val="2474378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34E280AB-761C-46A7-992B-06D8E08E1102}" type="datetimeFigureOut">
              <a:rPr lang="en-US"/>
              <a:pPr>
                <a:defRPr/>
              </a:pPr>
              <a:t>5/31/2024</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4" name="Slide Number Placeholder 3"/>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3C27D71B-23E5-4C34-945F-25A7729C4D10}" type="slidenum">
              <a:rPr lang="en-US" altLang="en-US"/>
              <a:pPr/>
              <a:t>‹#›</a:t>
            </a:fld>
            <a:endParaRPr lang="en-US" altLang="en-US"/>
          </a:p>
        </p:txBody>
      </p:sp>
    </p:spTree>
    <p:extLst>
      <p:ext uri="{BB962C8B-B14F-4D97-AF65-F5344CB8AC3E}">
        <p14:creationId xmlns:p14="http://schemas.microsoft.com/office/powerpoint/2010/main" val="1235043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0F831F7A-7444-432F-AA6A-F0009CF23FCC}" type="datetimeFigureOut">
              <a:rPr lang="en-US"/>
              <a:pPr>
                <a:defRPr/>
              </a:pPr>
              <a:t>5/31/2024</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B8D29FE7-2B80-41CB-84DB-8E1B065FE4E0}" type="slidenum">
              <a:rPr lang="en-US" altLang="en-US"/>
              <a:pPr/>
              <a:t>‹#›</a:t>
            </a:fld>
            <a:endParaRPr lang="en-US" altLang="en-US"/>
          </a:p>
        </p:txBody>
      </p:sp>
    </p:spTree>
    <p:extLst>
      <p:ext uri="{BB962C8B-B14F-4D97-AF65-F5344CB8AC3E}">
        <p14:creationId xmlns:p14="http://schemas.microsoft.com/office/powerpoint/2010/main" val="981718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1B5C475-E210-4783-AA4A-F10952776418}" type="datetimeFigureOut">
              <a:rPr lang="en-US"/>
              <a:pPr>
                <a:defRPr/>
              </a:pPr>
              <a:t>5/31/2024</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48AFC904-6D93-4059-8D71-22CD1756FE43}" type="slidenum">
              <a:rPr lang="en-US" altLang="en-US"/>
              <a:pPr/>
              <a:t>‹#›</a:t>
            </a:fld>
            <a:endParaRPr lang="en-US" altLang="en-US"/>
          </a:p>
        </p:txBody>
      </p:sp>
    </p:spTree>
    <p:extLst>
      <p:ext uri="{BB962C8B-B14F-4D97-AF65-F5344CB8AC3E}">
        <p14:creationId xmlns:p14="http://schemas.microsoft.com/office/powerpoint/2010/main" val="656155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r>
              <a:rPr lang="en-US"/>
              <a:t>James Tam</a:t>
            </a:r>
          </a:p>
        </p:txBody>
      </p:sp>
    </p:spTree>
  </p:cSld>
  <p:clrMap bg1="lt1" tx1="dk1" bg2="lt2" tx2="dk2" accent1="accent1" accent2="accent2" accent3="accent3" accent4="accent4" accent5="accent5" accent6="accent6" hlink="hlink" folHlink="folHlink"/>
  <p:sldLayoutIdLst>
    <p:sldLayoutId id="2147484243" r:id="rId1"/>
    <p:sldLayoutId id="2147484244" r:id="rId2"/>
    <p:sldLayoutId id="2147484245" r:id="rId3"/>
    <p:sldLayoutId id="2147484246" r:id="rId4"/>
    <p:sldLayoutId id="2147484247" r:id="rId5"/>
    <p:sldLayoutId id="2147484248" r:id="rId6"/>
    <p:sldLayoutId id="2147484249" r:id="rId7"/>
    <p:sldLayoutId id="2147484250" r:id="rId8"/>
    <p:sldLayoutId id="2147484251" r:id="rId9"/>
    <p:sldLayoutId id="2147484252" r:id="rId10"/>
    <p:sldLayoutId id="2147484253" r:id="rId11"/>
  </p:sldLayoutIdLst>
  <p:timing>
    <p:tnLst>
      <p:par>
        <p:cTn id="1" dur="indefinite" restart="never" nodeType="tmRoot"/>
      </p:par>
    </p:tnLst>
  </p:timing>
  <p:txStyles>
    <p:titleStyle>
      <a:lvl1pPr algn="ctr" rtl="0" eaLnBrk="0" fontAlgn="base" hangingPunct="0">
        <a:spcBef>
          <a:spcPct val="0"/>
        </a:spcBef>
        <a:spcAft>
          <a:spcPct val="0"/>
        </a:spcAft>
        <a:defRPr sz="3200" kern="1200">
          <a:solidFill>
            <a:schemeClr val="tx1"/>
          </a:solidFill>
          <a:latin typeface="+mj-lt"/>
          <a:ea typeface="+mj-ea"/>
          <a:cs typeface="+mj-cs"/>
        </a:defRPr>
      </a:lvl1pPr>
      <a:lvl2pPr algn="ctr" rtl="0" eaLnBrk="0" fontAlgn="base" hangingPunct="0">
        <a:spcBef>
          <a:spcPct val="0"/>
        </a:spcBef>
        <a:spcAft>
          <a:spcPct val="0"/>
        </a:spcAft>
        <a:defRPr sz="3200">
          <a:solidFill>
            <a:schemeClr val="tx1"/>
          </a:solidFill>
          <a:latin typeface="Calibri" pitchFamily="34" charset="0"/>
        </a:defRPr>
      </a:lvl2pPr>
      <a:lvl3pPr algn="ctr" rtl="0" eaLnBrk="0" fontAlgn="base" hangingPunct="0">
        <a:spcBef>
          <a:spcPct val="0"/>
        </a:spcBef>
        <a:spcAft>
          <a:spcPct val="0"/>
        </a:spcAft>
        <a:defRPr sz="3200">
          <a:solidFill>
            <a:schemeClr val="tx1"/>
          </a:solidFill>
          <a:latin typeface="Calibri" pitchFamily="34" charset="0"/>
        </a:defRPr>
      </a:lvl3pPr>
      <a:lvl4pPr algn="ctr" rtl="0" eaLnBrk="0" fontAlgn="base" hangingPunct="0">
        <a:spcBef>
          <a:spcPct val="0"/>
        </a:spcBef>
        <a:spcAft>
          <a:spcPct val="0"/>
        </a:spcAft>
        <a:defRPr sz="3200">
          <a:solidFill>
            <a:schemeClr val="tx1"/>
          </a:solidFill>
          <a:latin typeface="Calibri" pitchFamily="34" charset="0"/>
        </a:defRPr>
      </a:lvl4pPr>
      <a:lvl5pPr algn="ctr" rtl="0" eaLnBrk="0" fontAlgn="base" hangingPunct="0">
        <a:spcBef>
          <a:spcPct val="0"/>
        </a:spcBef>
        <a:spcAft>
          <a:spcPct val="0"/>
        </a:spcAft>
        <a:defRPr sz="32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2286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1pPr>
      <a:lvl2pPr marL="5715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2pPr>
      <a:lvl3pPr marL="742950" indent="-17145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3pPr>
      <a:lvl4pPr marL="971550" indent="-17145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431800" y="303213"/>
            <a:ext cx="81661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smtClean="0"/>
              <a:t>Slide Title</a:t>
            </a:r>
          </a:p>
        </p:txBody>
      </p:sp>
      <p:sp>
        <p:nvSpPr>
          <p:cNvPr id="1027" name="Rectangle 4"/>
          <p:cNvSpPr>
            <a:spLocks noGrp="1" noChangeArrowheads="1"/>
          </p:cNvSpPr>
          <p:nvPr>
            <p:ph type="body" idx="1"/>
          </p:nvPr>
        </p:nvSpPr>
        <p:spPr bwMode="auto">
          <a:xfrm>
            <a:off x="457200" y="1108075"/>
            <a:ext cx="8178800" cy="536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smtClean="0"/>
              <a:t>Body Text</a:t>
            </a:r>
          </a:p>
          <a:p>
            <a:pPr lvl="1"/>
            <a:r>
              <a:rPr lang="en-US" altLang="en-US" smtClean="0"/>
              <a:t>Second Level</a:t>
            </a:r>
          </a:p>
          <a:p>
            <a:pPr lvl="2"/>
            <a:r>
              <a:rPr lang="en-US" altLang="en-US" smtClean="0"/>
              <a:t>Third Level</a:t>
            </a:r>
          </a:p>
          <a:p>
            <a:pPr lvl="3"/>
            <a:r>
              <a:rPr lang="en-US" altLang="en-US" smtClean="0"/>
              <a:t>Fourth Level</a:t>
            </a:r>
          </a:p>
        </p:txBody>
      </p:sp>
      <p:sp>
        <p:nvSpPr>
          <p:cNvPr id="1028" name="Rectangle 5"/>
          <p:cNvSpPr>
            <a:spLocks noChangeArrowheads="1"/>
          </p:cNvSpPr>
          <p:nvPr/>
        </p:nvSpPr>
        <p:spPr bwMode="auto">
          <a:xfrm>
            <a:off x="241300" y="139700"/>
            <a:ext cx="8775700"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endParaRPr lang="en-CA" altLang="en-US" dirty="0" smtClean="0">
              <a:solidFill>
                <a:srgbClr val="000000"/>
              </a:solidFill>
              <a:cs typeface="+mn-cs"/>
            </a:endParaRPr>
          </a:p>
        </p:txBody>
      </p:sp>
      <p:sp>
        <p:nvSpPr>
          <p:cNvPr id="1029" name="Rectangle 6"/>
          <p:cNvSpPr>
            <a:spLocks noChangeArrowheads="1"/>
          </p:cNvSpPr>
          <p:nvPr/>
        </p:nvSpPr>
        <p:spPr bwMode="auto">
          <a:xfrm>
            <a:off x="8232775" y="6629400"/>
            <a:ext cx="9112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r>
              <a:rPr lang="en-US" altLang="en-US" sz="900" dirty="0" smtClean="0">
                <a:solidFill>
                  <a:srgbClr val="000000"/>
                </a:solidFill>
                <a:latin typeface="Times New Roman" pitchFamily="18" charset="0"/>
                <a:cs typeface="+mn-cs"/>
              </a:rPr>
              <a:t>James Tam</a:t>
            </a:r>
          </a:p>
        </p:txBody>
      </p:sp>
    </p:spTree>
    <p:extLst>
      <p:ext uri="{BB962C8B-B14F-4D97-AF65-F5344CB8AC3E}">
        <p14:creationId xmlns:p14="http://schemas.microsoft.com/office/powerpoint/2010/main" val="651685135"/>
      </p:ext>
    </p:extLst>
  </p:cSld>
  <p:clrMap bg1="lt1" tx1="dk1" bg2="lt2" tx2="dk2" accent1="accent1" accent2="accent2" accent3="accent3" accent4="accent4" accent5="accent5" accent6="accent6" hlink="hlink" folHlink="folHlink"/>
  <p:sldLayoutIdLst>
    <p:sldLayoutId id="2147484255" r:id="rId1"/>
    <p:sldLayoutId id="2147484256" r:id="rId2"/>
    <p:sldLayoutId id="2147484257" r:id="rId3"/>
    <p:sldLayoutId id="2147484258" r:id="rId4"/>
    <p:sldLayoutId id="2147484259" r:id="rId5"/>
    <p:sldLayoutId id="2147484260" r:id="rId6"/>
    <p:sldLayoutId id="2147484261" r:id="rId7"/>
    <p:sldLayoutId id="2147484262" r:id="rId8"/>
    <p:sldLayoutId id="2147484263" r:id="rId9"/>
    <p:sldLayoutId id="2147484264" r:id="rId10"/>
    <p:sldLayoutId id="2147484265" r:id="rId11"/>
    <p:sldLayoutId id="2147484266" r:id="rId12"/>
  </p:sldLayoutIdLst>
  <p:timing>
    <p:tnLst>
      <p:par>
        <p:cTn id="1" dur="indefinite" restart="never" nodeType="tmRoot"/>
      </p:par>
    </p:tnLst>
  </p:timing>
  <p:txStyles>
    <p:titleStyle>
      <a:lvl1pPr algn="ctr" rtl="0" eaLnBrk="0" fontAlgn="base" hangingPunct="0">
        <a:lnSpc>
          <a:spcPct val="90000"/>
        </a:lnSpc>
        <a:spcBef>
          <a:spcPct val="0"/>
        </a:spcBef>
        <a:spcAft>
          <a:spcPct val="0"/>
        </a:spcAft>
        <a:defRPr sz="3200" b="1" u="sng">
          <a:solidFill>
            <a:schemeClr val="tx2"/>
          </a:solidFill>
          <a:latin typeface="Calibri" panose="020F0502020204030204" pitchFamily="34" charset="0"/>
          <a:ea typeface="+mj-ea"/>
          <a:cs typeface="+mj-cs"/>
        </a:defRPr>
      </a:lvl1pPr>
      <a:lvl2pPr algn="ctr" rtl="0" eaLnBrk="0" fontAlgn="base" hangingPunct="0">
        <a:lnSpc>
          <a:spcPct val="90000"/>
        </a:lnSpc>
        <a:spcBef>
          <a:spcPct val="0"/>
        </a:spcBef>
        <a:spcAft>
          <a:spcPct val="0"/>
        </a:spcAft>
        <a:defRPr sz="3200" b="1" u="sng">
          <a:solidFill>
            <a:schemeClr val="tx2"/>
          </a:solidFill>
          <a:latin typeface="Calibri" pitchFamily="34" charset="0"/>
        </a:defRPr>
      </a:lvl2pPr>
      <a:lvl3pPr algn="ctr" rtl="0" eaLnBrk="0" fontAlgn="base" hangingPunct="0">
        <a:lnSpc>
          <a:spcPct val="90000"/>
        </a:lnSpc>
        <a:spcBef>
          <a:spcPct val="0"/>
        </a:spcBef>
        <a:spcAft>
          <a:spcPct val="0"/>
        </a:spcAft>
        <a:defRPr sz="3200" b="1" u="sng">
          <a:solidFill>
            <a:schemeClr val="tx2"/>
          </a:solidFill>
          <a:latin typeface="Calibri" pitchFamily="34" charset="0"/>
        </a:defRPr>
      </a:lvl3pPr>
      <a:lvl4pPr algn="ctr" rtl="0" eaLnBrk="0" fontAlgn="base" hangingPunct="0">
        <a:lnSpc>
          <a:spcPct val="90000"/>
        </a:lnSpc>
        <a:spcBef>
          <a:spcPct val="0"/>
        </a:spcBef>
        <a:spcAft>
          <a:spcPct val="0"/>
        </a:spcAft>
        <a:defRPr sz="3200" b="1" u="sng">
          <a:solidFill>
            <a:schemeClr val="tx2"/>
          </a:solidFill>
          <a:latin typeface="Calibri" pitchFamily="34" charset="0"/>
        </a:defRPr>
      </a:lvl4pPr>
      <a:lvl5pPr algn="ctr" rtl="0" eaLnBrk="0" fontAlgn="base" hangingPunct="0">
        <a:lnSpc>
          <a:spcPct val="90000"/>
        </a:lnSpc>
        <a:spcBef>
          <a:spcPct val="0"/>
        </a:spcBef>
        <a:spcAft>
          <a:spcPct val="0"/>
        </a:spcAft>
        <a:defRPr sz="3200" b="1" u="sng">
          <a:solidFill>
            <a:schemeClr val="tx2"/>
          </a:solidFill>
          <a:latin typeface="Calibri" pitchFamily="34" charset="0"/>
        </a:defRPr>
      </a:lvl5pPr>
      <a:lvl6pPr marL="457200" algn="ctr" rtl="0" eaLnBrk="0" fontAlgn="base" hangingPunct="0">
        <a:lnSpc>
          <a:spcPct val="90000"/>
        </a:lnSpc>
        <a:spcBef>
          <a:spcPct val="0"/>
        </a:spcBef>
        <a:spcAft>
          <a:spcPct val="0"/>
        </a:spcAft>
        <a:defRPr sz="2800" b="1" u="sng">
          <a:solidFill>
            <a:schemeClr val="tx2"/>
          </a:solidFill>
          <a:latin typeface="Times New Roman" pitchFamily="18" charset="0"/>
        </a:defRPr>
      </a:lvl6pPr>
      <a:lvl7pPr marL="914400" algn="ctr" rtl="0" eaLnBrk="0" fontAlgn="base" hangingPunct="0">
        <a:lnSpc>
          <a:spcPct val="90000"/>
        </a:lnSpc>
        <a:spcBef>
          <a:spcPct val="0"/>
        </a:spcBef>
        <a:spcAft>
          <a:spcPct val="0"/>
        </a:spcAft>
        <a:defRPr sz="2800" b="1" u="sng">
          <a:solidFill>
            <a:schemeClr val="tx2"/>
          </a:solidFill>
          <a:latin typeface="Times New Roman" pitchFamily="18" charset="0"/>
        </a:defRPr>
      </a:lvl7pPr>
      <a:lvl8pPr marL="1371600" algn="ctr" rtl="0" eaLnBrk="0" fontAlgn="base" hangingPunct="0">
        <a:lnSpc>
          <a:spcPct val="90000"/>
        </a:lnSpc>
        <a:spcBef>
          <a:spcPct val="0"/>
        </a:spcBef>
        <a:spcAft>
          <a:spcPct val="0"/>
        </a:spcAft>
        <a:defRPr sz="2800" b="1" u="sng">
          <a:solidFill>
            <a:schemeClr val="tx2"/>
          </a:solidFill>
          <a:latin typeface="Times New Roman" pitchFamily="18" charset="0"/>
        </a:defRPr>
      </a:lvl8pPr>
      <a:lvl9pPr marL="1828800" algn="ctr" rtl="0" eaLnBrk="0" fontAlgn="base" hangingPunct="0">
        <a:lnSpc>
          <a:spcPct val="90000"/>
        </a:lnSpc>
        <a:spcBef>
          <a:spcPct val="0"/>
        </a:spcBef>
        <a:spcAft>
          <a:spcPct val="0"/>
        </a:spcAft>
        <a:defRPr sz="2800" b="1" u="sng">
          <a:solidFill>
            <a:schemeClr val="tx2"/>
          </a:solidFill>
          <a:latin typeface="Times New Roman" pitchFamily="18" charset="0"/>
        </a:defRPr>
      </a:lvl9pPr>
    </p:titleStyle>
    <p:bodyStyle>
      <a:lvl1pPr marL="111125" indent="-111125" algn="l" rtl="0" eaLnBrk="0" fontAlgn="base" hangingPunct="0">
        <a:spcBef>
          <a:spcPct val="30000"/>
        </a:spcBef>
        <a:spcAft>
          <a:spcPct val="0"/>
        </a:spcAft>
        <a:buChar char="•"/>
        <a:defRPr sz="2400">
          <a:solidFill>
            <a:schemeClr val="tx1"/>
          </a:solidFill>
          <a:latin typeface="Calibri" panose="020F0502020204030204" pitchFamily="34" charset="0"/>
          <a:ea typeface="+mn-ea"/>
          <a:cs typeface="+mn-cs"/>
        </a:defRPr>
      </a:lvl1pPr>
      <a:lvl2pPr marL="346075" indent="-120650" algn="l" rtl="0" eaLnBrk="0" fontAlgn="base" hangingPunct="0">
        <a:spcBef>
          <a:spcPct val="10000"/>
        </a:spcBef>
        <a:spcAft>
          <a:spcPct val="0"/>
        </a:spcAft>
        <a:buSzPct val="100000"/>
        <a:buFont typeface="Times New Roman" panose="02020603050405020304" pitchFamily="18" charset="0"/>
        <a:buChar char="-"/>
        <a:defRPr sz="2000">
          <a:solidFill>
            <a:schemeClr val="tx1"/>
          </a:solidFill>
          <a:latin typeface="Calibri" panose="020F0502020204030204" pitchFamily="34" charset="0"/>
        </a:defRPr>
      </a:lvl2pPr>
      <a:lvl3pPr marL="568325" indent="-107950" algn="l" rtl="0" eaLnBrk="0" fontAlgn="base" hangingPunct="0">
        <a:lnSpc>
          <a:spcPct val="90000"/>
        </a:lnSpc>
        <a:spcBef>
          <a:spcPct val="10000"/>
        </a:spcBef>
        <a:spcAft>
          <a:spcPct val="0"/>
        </a:spcAft>
        <a:buSzPct val="100000"/>
        <a:buChar char="•"/>
        <a:defRPr>
          <a:solidFill>
            <a:schemeClr val="tx1"/>
          </a:solidFill>
          <a:latin typeface="Calibri" panose="020F0502020204030204" pitchFamily="34" charset="0"/>
        </a:defRPr>
      </a:lvl3pPr>
      <a:lvl4pPr marL="800100" indent="-114300" algn="l" rtl="0" eaLnBrk="0" fontAlgn="base" hangingPunct="0">
        <a:spcBef>
          <a:spcPct val="10000"/>
        </a:spcBef>
        <a:spcAft>
          <a:spcPct val="0"/>
        </a:spcAft>
        <a:defRPr>
          <a:solidFill>
            <a:schemeClr val="tx1"/>
          </a:solidFill>
          <a:latin typeface="Calibri" panose="020F0502020204030204" pitchFamily="34" charset="0"/>
        </a:defRPr>
      </a:lvl4pPr>
      <a:lvl5pPr marL="1028700" indent="-114300" algn="l" rtl="0" eaLnBrk="0" fontAlgn="base" hangingPunct="0">
        <a:spcBef>
          <a:spcPct val="10000"/>
        </a:spcBef>
        <a:spcAft>
          <a:spcPct val="0"/>
        </a:spcAft>
        <a:defRPr>
          <a:solidFill>
            <a:schemeClr val="tx1"/>
          </a:solidFill>
          <a:latin typeface="Calibri" panose="020F0502020204030204" pitchFamily="34" charset="0"/>
        </a:defRPr>
      </a:lvl5pPr>
      <a:lvl6pPr marL="1485900" indent="-114300" algn="l" rtl="0" eaLnBrk="0" fontAlgn="base" hangingPunct="0">
        <a:spcBef>
          <a:spcPct val="10000"/>
        </a:spcBef>
        <a:spcAft>
          <a:spcPct val="0"/>
        </a:spcAft>
        <a:defRPr>
          <a:solidFill>
            <a:schemeClr val="tx1"/>
          </a:solidFill>
          <a:latin typeface="+mn-lt"/>
        </a:defRPr>
      </a:lvl6pPr>
      <a:lvl7pPr marL="1943100" indent="-114300" algn="l" rtl="0" eaLnBrk="0" fontAlgn="base" hangingPunct="0">
        <a:spcBef>
          <a:spcPct val="10000"/>
        </a:spcBef>
        <a:spcAft>
          <a:spcPct val="0"/>
        </a:spcAft>
        <a:defRPr>
          <a:solidFill>
            <a:schemeClr val="tx1"/>
          </a:solidFill>
          <a:latin typeface="+mn-lt"/>
        </a:defRPr>
      </a:lvl7pPr>
      <a:lvl8pPr marL="2400300" indent="-114300" algn="l" rtl="0" eaLnBrk="0" fontAlgn="base" hangingPunct="0">
        <a:spcBef>
          <a:spcPct val="10000"/>
        </a:spcBef>
        <a:spcAft>
          <a:spcPct val="0"/>
        </a:spcAft>
        <a:defRPr>
          <a:solidFill>
            <a:schemeClr val="tx1"/>
          </a:solidFill>
          <a:latin typeface="+mn-lt"/>
        </a:defRPr>
      </a:lvl8pPr>
      <a:lvl9pPr marL="2857500" indent="-114300" algn="l" rtl="0" eaLnBrk="0" fontAlgn="base" hangingPunct="0">
        <a:spcBef>
          <a:spcPct val="10000"/>
        </a:spcBef>
        <a:spcAft>
          <a:spcPct val="0"/>
        </a:spcAft>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britannica.com/technology/computer" TargetMode="External"/><Relationship Id="rId2" Type="http://schemas.openxmlformats.org/officeDocument/2006/relationships/hyperlink" Target="https://www.britannica.com/"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CD5B5"/>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609600" y="381000"/>
            <a:ext cx="7772400" cy="1470025"/>
          </a:xfrm>
        </p:spPr>
        <p:txBody>
          <a:bodyPr/>
          <a:lstStyle/>
          <a:p>
            <a:pPr eaLnBrk="1" hangingPunct="1"/>
            <a:r>
              <a:rPr lang="en-US" altLang="en-US" sz="4000" dirty="0"/>
              <a:t>Introduction To Files In Python</a:t>
            </a:r>
            <a:endParaRPr lang="en-US" altLang="en-US" sz="4000" b="1" dirty="0" smtClean="0"/>
          </a:p>
        </p:txBody>
      </p:sp>
      <p:sp>
        <p:nvSpPr>
          <p:cNvPr id="13315" name="Text Box 4"/>
          <p:cNvSpPr txBox="1">
            <a:spLocks noChangeArrowheads="1"/>
          </p:cNvSpPr>
          <p:nvPr/>
        </p:nvSpPr>
        <p:spPr bwMode="auto">
          <a:xfrm>
            <a:off x="842963" y="5815013"/>
            <a:ext cx="7100887"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lIns="92075" tIns="46038" rIns="92075" bIns="46038">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endParaRPr lang="en-CA" altLang="en-US" sz="1800" baseline="30000">
              <a:solidFill>
                <a:srgbClr val="000000"/>
              </a:solidFill>
              <a:latin typeface="Arial" panose="020B0604020202020204" pitchFamily="34" charset="0"/>
              <a:cs typeface="+mn-cs"/>
            </a:endParaRPr>
          </a:p>
        </p:txBody>
      </p:sp>
      <p:sp>
        <p:nvSpPr>
          <p:cNvPr id="13316" name="Text Box 9"/>
          <p:cNvSpPr txBox="1">
            <a:spLocks noChangeArrowheads="1"/>
          </p:cNvSpPr>
          <p:nvPr/>
        </p:nvSpPr>
        <p:spPr bwMode="auto">
          <a:xfrm>
            <a:off x="1295400" y="2362200"/>
            <a:ext cx="6769100" cy="2678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lIns="92075" tIns="46038" rIns="92075" bIns="46038">
            <a:spAutoFit/>
          </a:bodyPr>
          <a:lstStyle>
            <a:lvl1pPr marL="114300" indent="-114300"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indent="0" eaLnBrk="1" hangingPunct="1">
              <a:buFontTx/>
              <a:buNone/>
            </a:pPr>
            <a:r>
              <a:rPr lang="en-US" altLang="en-US" sz="2800" dirty="0"/>
              <a:t>In this section of notes you will learn how to read from and write to text files as well as how to design programs that can recover from runtime errors. To properly read dynamic file information, building variable sized 2D lists is introduced.</a:t>
            </a:r>
          </a:p>
        </p:txBody>
      </p:sp>
    </p:spTree>
    <p:extLst>
      <p:ext uri="{BB962C8B-B14F-4D97-AF65-F5344CB8AC3E}">
        <p14:creationId xmlns:p14="http://schemas.microsoft.com/office/powerpoint/2010/main" val="26527369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p:txBody>
          <a:bodyPr/>
          <a:lstStyle/>
          <a:p>
            <a:pPr marL="533400" indent="-533400" eaLnBrk="1" hangingPunct="1">
              <a:buFontTx/>
              <a:buAutoNum type="arabicPeriod" startAt="3"/>
            </a:pPr>
            <a:r>
              <a:rPr lang="en-US" altLang="en-US" dirty="0" smtClean="0">
                <a:solidFill>
                  <a:srgbClr val="FF0000"/>
                </a:solidFill>
                <a:ea typeface="Consolas" panose="020B0609020204030204" pitchFamily="49" charset="0"/>
                <a:cs typeface="Consolas" panose="020B0609020204030204" pitchFamily="49" charset="0"/>
              </a:rPr>
              <a:t>Writing</a:t>
            </a:r>
            <a:r>
              <a:rPr lang="en-US" altLang="en-US" dirty="0" smtClean="0">
                <a:ea typeface="Consolas" panose="020B0609020204030204" pitchFamily="49" charset="0"/>
                <a:cs typeface="Consolas" panose="020B0609020204030204" pitchFamily="49" charset="0"/>
              </a:rPr>
              <a:t> To A File</a:t>
            </a:r>
          </a:p>
        </p:txBody>
      </p:sp>
      <p:sp>
        <p:nvSpPr>
          <p:cNvPr id="22531" name="Rectangle 3"/>
          <p:cNvSpPr>
            <a:spLocks noGrp="1" noChangeArrowheads="1"/>
          </p:cNvSpPr>
          <p:nvPr>
            <p:ph type="body" idx="4294967295"/>
          </p:nvPr>
        </p:nvSpPr>
        <p:spPr/>
        <p:txBody>
          <a:bodyPr/>
          <a:lstStyle/>
          <a:p>
            <a:pPr eaLnBrk="1" hangingPunct="1"/>
            <a:r>
              <a:rPr lang="en-US" altLang="en-US" sz="2000" dirty="0" smtClean="0"/>
              <a:t>You can use the ‘</a:t>
            </a:r>
            <a:r>
              <a:rPr lang="en-US" altLang="en-US" sz="2000" dirty="0" smtClean="0">
                <a:latin typeface="Consolas" panose="020B0609020204030204" pitchFamily="49" charset="0"/>
                <a:ea typeface="Consolas" panose="020B0609020204030204" pitchFamily="49" charset="0"/>
                <a:cs typeface="Consolas" panose="020B0609020204030204" pitchFamily="49" charset="0"/>
              </a:rPr>
              <a:t>write()</a:t>
            </a:r>
            <a:r>
              <a:rPr lang="en-US" altLang="en-US" sz="2000" dirty="0" smtClean="0"/>
              <a:t>’ function in conjunction with a file variable.</a:t>
            </a:r>
          </a:p>
          <a:p>
            <a:pPr eaLnBrk="1" hangingPunct="1"/>
            <a:r>
              <a:rPr lang="en-US" altLang="en-US" sz="2000" dirty="0" smtClean="0"/>
              <a:t>Note however that this function’s argument:</a:t>
            </a:r>
          </a:p>
          <a:p>
            <a:pPr lvl="1" eaLnBrk="1" hangingPunct="1"/>
            <a:r>
              <a:rPr lang="en-US" altLang="en-US" dirty="0" smtClean="0"/>
              <a:t>It will ONLY take a </a:t>
            </a:r>
            <a:r>
              <a:rPr lang="en-US" altLang="en-US" dirty="0" smtClean="0">
                <a:solidFill>
                  <a:srgbClr val="CC3300"/>
                </a:solidFill>
              </a:rPr>
              <a:t>string parameter</a:t>
            </a:r>
          </a:p>
          <a:p>
            <a:pPr lvl="1" eaLnBrk="1" hangingPunct="1"/>
            <a:r>
              <a:rPr lang="en-US" altLang="en-US" dirty="0"/>
              <a:t>E</a:t>
            </a:r>
            <a:r>
              <a:rPr lang="en-US" altLang="en-US" dirty="0" smtClean="0"/>
              <a:t>verything else must be converted to this type first via the ‘</a:t>
            </a:r>
            <a:r>
              <a:rPr lang="en-US" altLang="en-US" dirty="0" err="1" smtClean="0">
                <a:latin typeface="Consolas" panose="020B0609020204030204" pitchFamily="49" charset="0"/>
              </a:rPr>
              <a:t>str</a:t>
            </a:r>
            <a:r>
              <a:rPr lang="en-US" altLang="en-US" dirty="0" smtClean="0">
                <a:latin typeface="Consolas" panose="020B0609020204030204" pitchFamily="49" charset="0"/>
              </a:rPr>
              <a:t>()</a:t>
            </a:r>
            <a:r>
              <a:rPr lang="en-US" altLang="en-US" dirty="0" smtClean="0"/>
              <a:t>’ function. </a:t>
            </a:r>
          </a:p>
          <a:p>
            <a:pPr eaLnBrk="1" hangingPunct="1"/>
            <a:r>
              <a:rPr lang="en-US" altLang="en-US" sz="2000" dirty="0"/>
              <a:t>Unlike the </a:t>
            </a:r>
            <a:r>
              <a:rPr lang="en-US" altLang="en-US" sz="2000" dirty="0">
                <a:latin typeface="Consolas" panose="020B0609020204030204" pitchFamily="49" charset="0"/>
              </a:rPr>
              <a:t>print()</a:t>
            </a:r>
            <a:r>
              <a:rPr lang="en-US" altLang="en-US" sz="2000" dirty="0"/>
              <a:t> function the </a:t>
            </a:r>
            <a:r>
              <a:rPr lang="en-US" altLang="en-US" sz="2000" dirty="0" smtClean="0">
                <a:latin typeface="Consolas" panose="020B0609020204030204" pitchFamily="49" charset="0"/>
              </a:rPr>
              <a:t>write()</a:t>
            </a:r>
            <a:r>
              <a:rPr lang="en-US" altLang="en-US" sz="2000" dirty="0" smtClean="0"/>
              <a:t> function:</a:t>
            </a:r>
          </a:p>
          <a:p>
            <a:pPr lvl="1" eaLnBrk="1" hangingPunct="1"/>
            <a:r>
              <a:rPr lang="en-US" altLang="en-US" dirty="0" smtClean="0"/>
              <a:t> Writes </a:t>
            </a:r>
            <a:r>
              <a:rPr lang="en-US" altLang="en-US" dirty="0"/>
              <a:t>to the output file exactly </a:t>
            </a:r>
            <a:r>
              <a:rPr lang="en-US" altLang="en-US" dirty="0" smtClean="0"/>
              <a:t>as specified</a:t>
            </a:r>
          </a:p>
          <a:p>
            <a:pPr lvl="1" eaLnBrk="1" hangingPunct="1"/>
            <a:r>
              <a:rPr lang="en-US" altLang="en-US" dirty="0" smtClean="0"/>
              <a:t>(No </a:t>
            </a:r>
            <a:r>
              <a:rPr lang="en-US" altLang="en-US" dirty="0"/>
              <a:t>extra spaces or newlines are added)</a:t>
            </a:r>
          </a:p>
          <a:p>
            <a:pPr eaLnBrk="1" hangingPunct="1">
              <a:buFontTx/>
              <a:buNone/>
            </a:pPr>
            <a:r>
              <a:rPr lang="en-US" altLang="en-US" sz="2000" b="1" dirty="0" smtClean="0"/>
              <a:t>Format:</a:t>
            </a:r>
          </a:p>
          <a:p>
            <a:pPr eaLnBrk="1" hangingPunct="1">
              <a:buFontTx/>
              <a:buNone/>
            </a:pPr>
            <a:r>
              <a:rPr lang="en-US" altLang="en-US" sz="1800" dirty="0">
                <a:latin typeface="Consolas" panose="020B0609020204030204" pitchFamily="49" charset="0"/>
              </a:rPr>
              <a:t> </a:t>
            </a:r>
            <a:r>
              <a:rPr lang="en-US" altLang="en-US" sz="1800" dirty="0" smtClean="0">
                <a:latin typeface="Consolas" panose="020B0609020204030204" pitchFamily="49" charset="0"/>
              </a:rPr>
              <a:t>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outputFile.</a:t>
            </a:r>
            <a:r>
              <a:rPr lang="en-US" altLang="en-US" sz="1800" dirty="0" err="1" smtClean="0">
                <a:solidFill>
                  <a:srgbClr val="FF0000"/>
                </a:solidFill>
                <a:latin typeface="Consolas" panose="020B0609020204030204" pitchFamily="49" charset="0"/>
                <a:ea typeface="Consolas" panose="020B0609020204030204" pitchFamily="49" charset="0"/>
                <a:cs typeface="Consolas" panose="020B0609020204030204" pitchFamily="49" charset="0"/>
              </a:rPr>
              <a:t>write</a:t>
            </a:r>
            <a:r>
              <a:rPr lang="en-US" altLang="en-US" sz="1800" dirty="0" smtClean="0">
                <a:solidFill>
                  <a:srgbClr val="FF0000"/>
                </a:solidFill>
                <a:latin typeface="Consolas" panose="020B0609020204030204" pitchFamily="49" charset="0"/>
                <a:ea typeface="Consolas" panose="020B0609020204030204" pitchFamily="49" charset="0"/>
                <a:cs typeface="Consolas" panose="020B0609020204030204" pitchFamily="49" charset="0"/>
              </a:rPr>
              <a:t>(</a:t>
            </a:r>
            <a:r>
              <a:rPr lang="en-US" altLang="en-US" sz="1800" dirty="0" smtClean="0">
                <a:solidFill>
                  <a:srgbClr val="CC3300"/>
                </a:solidFill>
                <a:latin typeface="Consolas" panose="020B0609020204030204" pitchFamily="49" charset="0"/>
                <a:ea typeface="Consolas" panose="020B0609020204030204" pitchFamily="49" charset="0"/>
                <a:cs typeface="Consolas" panose="020B0609020204030204" pitchFamily="49" charset="0"/>
              </a:rPr>
              <a:t>&lt;</a:t>
            </a:r>
            <a:r>
              <a:rPr lang="en-US" altLang="en-US" sz="1800" i="1" dirty="0" smtClean="0">
                <a:solidFill>
                  <a:srgbClr val="CC3300"/>
                </a:solidFill>
                <a:latin typeface="Consolas" panose="020B0609020204030204" pitchFamily="49" charset="0"/>
                <a:ea typeface="Consolas" panose="020B0609020204030204" pitchFamily="49" charset="0"/>
                <a:cs typeface="Consolas" panose="020B0609020204030204" pitchFamily="49" charset="0"/>
              </a:rPr>
              <a:t>string to write to file</a:t>
            </a:r>
            <a:r>
              <a:rPr lang="en-US" altLang="en-US" sz="1800" dirty="0" smtClean="0">
                <a:solidFill>
                  <a:srgbClr val="CC3300"/>
                </a:solidFill>
                <a:latin typeface="Consolas" panose="020B0609020204030204" pitchFamily="49" charset="0"/>
                <a:ea typeface="Consolas" panose="020B0609020204030204" pitchFamily="49" charset="0"/>
                <a:cs typeface="Consolas" panose="020B0609020204030204" pitchFamily="49" charset="0"/>
              </a:rPr>
              <a:t>&gt;</a:t>
            </a:r>
            <a:r>
              <a:rPr lang="en-US" altLang="en-US" sz="1800" dirty="0" smtClean="0">
                <a:solidFill>
                  <a:srgbClr val="FF0000"/>
                </a:solidFill>
                <a:latin typeface="Consolas" panose="020B0609020204030204" pitchFamily="49" charset="0"/>
                <a:ea typeface="Consolas" panose="020B0609020204030204" pitchFamily="49" charset="0"/>
                <a:cs typeface="Consolas" panose="020B0609020204030204" pitchFamily="49" charset="0"/>
              </a:rPr>
              <a:t>)</a:t>
            </a:r>
            <a:endParaRPr lang="en-US" altLang="en-US" sz="1800" dirty="0" smtClean="0">
              <a:solidFill>
                <a:srgbClr val="FF0000"/>
              </a:solidFill>
            </a:endParaRPr>
          </a:p>
          <a:p>
            <a:pPr eaLnBrk="1" hangingPunct="1">
              <a:buFontTx/>
              <a:buNone/>
            </a:pPr>
            <a:r>
              <a:rPr lang="en-US" altLang="en-US" sz="2000" b="1" dirty="0" smtClean="0"/>
              <a:t>Example:</a:t>
            </a:r>
          </a:p>
          <a:p>
            <a:pPr eaLnBrk="1" hangingPunct="1">
              <a:buFontTx/>
              <a:buNone/>
            </a:pPr>
            <a:r>
              <a:rPr lang="en-US" altLang="en-US" sz="1800" b="1" dirty="0" smtClean="0">
                <a:solidFill>
                  <a:srgbClr val="0000FF"/>
                </a:solidFill>
                <a:latin typeface="Consolas" panose="020B0609020204030204" pitchFamily="49" charset="0"/>
                <a:ea typeface="Consolas" panose="020B0609020204030204" pitchFamily="49" charset="0"/>
                <a:cs typeface="Consolas" panose="020B0609020204030204" pitchFamily="49" charset="0"/>
              </a:rPr>
              <a:t>  # Assume that temp contains a string of characters.   </a:t>
            </a:r>
          </a:p>
          <a:p>
            <a:pPr eaLnBrk="1" hangingPunct="1">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outputFile.</a:t>
            </a:r>
            <a:r>
              <a:rPr lang="en-US" altLang="en-US" sz="1800" dirty="0" err="1" smtClean="0">
                <a:solidFill>
                  <a:srgbClr val="FF0000"/>
                </a:solidFill>
                <a:latin typeface="Consolas" panose="020B0609020204030204" pitchFamily="49" charset="0"/>
                <a:ea typeface="Consolas" panose="020B0609020204030204" pitchFamily="49" charset="0"/>
                <a:cs typeface="Consolas" panose="020B0609020204030204" pitchFamily="49" charset="0"/>
              </a:rPr>
              <a:t>write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a:t>
            </a:r>
            <a:r>
              <a:rPr lang="en-US" altLang="en-US" sz="1800" dirty="0" smtClean="0">
                <a:solidFill>
                  <a:srgbClr val="CC3300"/>
                </a:solidFill>
                <a:latin typeface="Consolas" panose="020B0609020204030204" pitchFamily="49" charset="0"/>
                <a:ea typeface="Consolas" panose="020B0609020204030204" pitchFamily="49" charset="0"/>
                <a:cs typeface="Consolas" panose="020B0609020204030204" pitchFamily="49" charset="0"/>
              </a:rPr>
              <a:t>temp</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p:txBody>
          <a:bodyPr/>
          <a:lstStyle/>
          <a:p>
            <a:pPr eaLnBrk="1" hangingPunct="1"/>
            <a:r>
              <a:rPr lang="en-US" altLang="en-US" smtClean="0">
                <a:ea typeface="Consolas" panose="020B0609020204030204" pitchFamily="49" charset="0"/>
                <a:cs typeface="Consolas" panose="020B0609020204030204" pitchFamily="49" charset="0"/>
              </a:rPr>
              <a:t>Writing To A File: Putting It All Together</a:t>
            </a:r>
          </a:p>
        </p:txBody>
      </p:sp>
      <p:sp>
        <p:nvSpPr>
          <p:cNvPr id="23555" name="Rectangle 3"/>
          <p:cNvSpPr>
            <a:spLocks noGrp="1" noChangeArrowheads="1"/>
          </p:cNvSpPr>
          <p:nvPr>
            <p:ph type="body" idx="4294967295"/>
          </p:nvPr>
        </p:nvSpPr>
        <p:spPr/>
        <p:txBody>
          <a:bodyPr/>
          <a:lstStyle/>
          <a:p>
            <a:pPr marL="0" indent="0">
              <a:tabLst>
                <a:tab pos="190500" algn="l"/>
                <a:tab pos="292100" algn="l"/>
                <a:tab pos="2171700" algn="l"/>
              </a:tabLst>
            </a:pPr>
            <a:r>
              <a:rPr lang="en-US" altLang="en-US" b="1" dirty="0" smtClean="0"/>
              <a:t>Name of the example program</a:t>
            </a:r>
            <a:r>
              <a:rPr lang="en-US" altLang="en-US" dirty="0" smtClean="0"/>
              <a:t>: </a:t>
            </a:r>
            <a:r>
              <a:rPr lang="en-US" altLang="en-US" sz="2000" dirty="0" smtClean="0">
                <a:latin typeface="Consolas" panose="020B0609020204030204" pitchFamily="49" charset="0"/>
                <a:ea typeface="Consolas" panose="020B0609020204030204" pitchFamily="49" charset="0"/>
                <a:cs typeface="Consolas" panose="020B0609020204030204" pitchFamily="49" charset="0"/>
              </a:rPr>
              <a:t>2grades.py</a:t>
            </a:r>
          </a:p>
          <a:p>
            <a:pPr marL="0" indent="0">
              <a:tabLst>
                <a:tab pos="190500" algn="l"/>
                <a:tab pos="292100" algn="l"/>
                <a:tab pos="2171700" algn="l"/>
              </a:tabLst>
            </a:pPr>
            <a:r>
              <a:rPr lang="en-US" altLang="en-US" b="1" dirty="0" smtClean="0"/>
              <a:t>Input file</a:t>
            </a:r>
            <a:r>
              <a:rPr lang="en-US" altLang="en-US" dirty="0" smtClean="0"/>
              <a:t>: </a:t>
            </a:r>
            <a:r>
              <a:rPr lang="en-US" altLang="en-US" sz="2000" dirty="0" smtClean="0">
                <a:latin typeface="Consolas" panose="020B0609020204030204" pitchFamily="49" charset="0"/>
                <a:ea typeface="Consolas" panose="020B0609020204030204" pitchFamily="49" charset="0"/>
                <a:cs typeface="Consolas" panose="020B0609020204030204" pitchFamily="49" charset="0"/>
              </a:rPr>
              <a:t>letters.txt</a:t>
            </a:r>
            <a:r>
              <a:rPr lang="en-US" altLang="en-US" dirty="0" smtClean="0"/>
              <a:t> (sample output file name: </a:t>
            </a:r>
            <a:r>
              <a:rPr lang="en-US" altLang="en-US" sz="2000" dirty="0" smtClean="0">
                <a:latin typeface="Consolas" panose="020B0609020204030204" pitchFamily="49" charset="0"/>
                <a:ea typeface="Consolas" panose="020B0609020204030204" pitchFamily="49" charset="0"/>
                <a:cs typeface="Consolas" panose="020B0609020204030204" pitchFamily="49" charset="0"/>
              </a:rPr>
              <a:t>gpa.txt</a:t>
            </a:r>
            <a:r>
              <a:rPr lang="en-US" altLang="en-US" dirty="0" smtClean="0"/>
              <a:t>)</a:t>
            </a:r>
          </a:p>
          <a:p>
            <a:pPr marL="342900" lvl="1" indent="0">
              <a:tabLst>
                <a:tab pos="190500" algn="l"/>
                <a:tab pos="292100" algn="l"/>
                <a:tab pos="2171700" algn="l"/>
              </a:tabLst>
            </a:pPr>
            <a:r>
              <a:rPr lang="en-US" altLang="en-US" dirty="0" smtClean="0"/>
              <a:t>Learning: processing data and writing a line at a time to a file.</a:t>
            </a:r>
          </a:p>
          <a:p>
            <a:pPr marL="0" indent="0">
              <a:buFontTx/>
              <a:buNone/>
              <a:tabLst>
                <a:tab pos="190500" algn="l"/>
                <a:tab pos="292100" algn="l"/>
                <a:tab pos="2171700" algn="l"/>
              </a:tabLst>
            </a:pPr>
            <a:endParaRPr lang="en-US" altLang="en-US" dirty="0" smtClean="0">
              <a:latin typeface="Times New Roman" panose="02020603050405020304" pitchFamily="18" charset="0"/>
            </a:endParaRPr>
          </a:p>
          <a:p>
            <a:pPr marL="0" indent="0">
              <a:buFontTx/>
              <a:buNone/>
              <a:tabLst>
                <a:tab pos="190500" algn="l"/>
                <a:tab pos="292100" algn="l"/>
                <a:tab pos="2171700" algn="l"/>
              </a:tabLst>
            </a:pP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inputFileName</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 input("Enter the name of input file to read the </a:t>
            </a:r>
          </a:p>
          <a:p>
            <a:pPr marL="0" indent="0">
              <a:buFontTx/>
              <a:buNone/>
              <a:tabLst>
                <a:tab pos="190500" algn="l"/>
                <a:tab pos="292100" algn="l"/>
                <a:tab pos="2171700" algn="l"/>
              </a:tabLst>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grades from: ")</a:t>
            </a:r>
          </a:p>
          <a:p>
            <a:pPr marL="0" indent="0">
              <a:buFontTx/>
              <a:buNone/>
              <a:tabLst>
                <a:tab pos="190500" algn="l"/>
                <a:tab pos="292100" algn="l"/>
                <a:tab pos="2171700" algn="l"/>
              </a:tabLst>
            </a:pP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outputFileName</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 input("Enter the name of the output file to </a:t>
            </a:r>
          </a:p>
          <a:p>
            <a:pPr marL="0" indent="0">
              <a:buFontTx/>
              <a:buNone/>
              <a:tabLst>
                <a:tab pos="190500" algn="l"/>
                <a:tab pos="292100" algn="l"/>
                <a:tab pos="2171700" algn="l"/>
              </a:tabLst>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record the GPA's to: ")</a:t>
            </a:r>
          </a:p>
          <a:p>
            <a:pPr marL="0" indent="0">
              <a:buFontTx/>
              <a:buNone/>
              <a:tabLst>
                <a:tab pos="190500" algn="l"/>
                <a:tab pos="292100" algn="l"/>
                <a:tab pos="2171700" algn="l"/>
              </a:tabLst>
            </a:pPr>
            <a:endParaRPr lang="en-US" altLang="en-US" sz="1600" dirty="0" smtClean="0">
              <a:latin typeface="Consolas" panose="020B0609020204030204" pitchFamily="49" charset="0"/>
              <a:ea typeface="Consolas" panose="020B0609020204030204" pitchFamily="49" charset="0"/>
              <a:cs typeface="Consolas" panose="020B0609020204030204" pitchFamily="49" charset="0"/>
            </a:endParaRPr>
          </a:p>
          <a:p>
            <a:pPr marL="0" indent="0">
              <a:buFontTx/>
              <a:buNone/>
              <a:tabLst>
                <a:tab pos="190500" algn="l"/>
                <a:tab pos="292100" algn="l"/>
                <a:tab pos="2171700" algn="l"/>
              </a:tabLst>
            </a:pP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inputFile</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 open(</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inputFileName</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"r")</a:t>
            </a:r>
          </a:p>
          <a:p>
            <a:pPr marL="0" indent="0">
              <a:buFontTx/>
              <a:buNone/>
              <a:tabLst>
                <a:tab pos="190500" algn="l"/>
                <a:tab pos="292100" algn="l"/>
                <a:tab pos="2171700" algn="l"/>
              </a:tabLst>
            </a:pP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outputFile</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 open(</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outputFileName</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"w")</a:t>
            </a:r>
          </a:p>
          <a:p>
            <a:pPr marL="0" indent="0">
              <a:buFontTx/>
              <a:buNone/>
              <a:tabLst>
                <a:tab pos="190500" algn="l"/>
                <a:tab pos="292100" algn="l"/>
                <a:tab pos="2171700" algn="l"/>
              </a:tabLst>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a:t>
            </a:r>
          </a:p>
          <a:p>
            <a:pPr marL="0" indent="0">
              <a:buFontTx/>
              <a:buNone/>
              <a:tabLst>
                <a:tab pos="190500" algn="l"/>
                <a:tab pos="292100" algn="l"/>
                <a:tab pos="2171700" algn="l"/>
              </a:tabLst>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print("Opening file",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inputFileName</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 for reading.")</a:t>
            </a:r>
          </a:p>
          <a:p>
            <a:pPr marL="0" indent="0">
              <a:buFontTx/>
              <a:buNone/>
              <a:tabLst>
                <a:tab pos="190500" algn="l"/>
                <a:tab pos="292100" algn="l"/>
                <a:tab pos="2171700" algn="l"/>
              </a:tabLst>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print("Opening file",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outputFileName</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 for writing.")</a:t>
            </a:r>
          </a:p>
          <a:p>
            <a:pPr marL="0" indent="0">
              <a:buFont typeface="Arial" panose="020B0604020202020204" pitchFamily="34" charset="0"/>
              <a:buNone/>
              <a:tabLst>
                <a:tab pos="190500" algn="l"/>
                <a:tab pos="292100" algn="l"/>
                <a:tab pos="2171700" algn="l"/>
              </a:tabLst>
            </a:pP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gpa</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 0</a:t>
            </a:r>
          </a:p>
          <a:p>
            <a:pPr marL="0" indent="0">
              <a:buFontTx/>
              <a:buNone/>
              <a:tabLst>
                <a:tab pos="190500" algn="l"/>
                <a:tab pos="292100" algn="l"/>
                <a:tab pos="2171700" algn="l"/>
              </a:tabLst>
            </a:pPr>
            <a:endParaRPr lang="en-US" altLang="en-US" sz="1800" dirty="0" smtClean="0">
              <a:latin typeface="Consolas" panose="020B0609020204030204" pitchFamily="49" charset="0"/>
              <a:ea typeface="Consolas" panose="020B0609020204030204" pitchFamily="49" charset="0"/>
              <a:cs typeface="Consolas" panose="020B0609020204030204" pitchFamily="49"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a:lstStyle/>
          <a:p>
            <a:r>
              <a:rPr lang="en-US" altLang="en-US" dirty="0" smtClean="0"/>
              <a:t>Writing To A File: Putting It All Together (2)</a:t>
            </a:r>
          </a:p>
        </p:txBody>
      </p:sp>
      <p:sp>
        <p:nvSpPr>
          <p:cNvPr id="24579" name="Rectangle 3"/>
          <p:cNvSpPr>
            <a:spLocks noGrp="1" noChangeArrowheads="1"/>
          </p:cNvSpPr>
          <p:nvPr>
            <p:ph type="body" idx="4294967295"/>
          </p:nvPr>
        </p:nvSpPr>
        <p:spPr>
          <a:xfrm>
            <a:off x="457200" y="1600200"/>
            <a:ext cx="3581400" cy="4525963"/>
          </a:xfrm>
        </p:spPr>
        <p:txBody>
          <a:bodyPr/>
          <a:lstStyle/>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for line in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inputFile</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if (line[0] == "A"):</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gpa</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 4</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elif</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(line[0] == "B"):</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gpa</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 3</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elif</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(line[0] == "C"):</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gpa</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 2</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elif</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(line[0] == "D"):</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gpa</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 1</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elif</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(line[0] == "F"):</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gpa</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 0</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else:</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gpa</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 -1</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temp =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str</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(gpa)</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temp = temp + ENTER</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print(line[0], TAB, gpa)</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outputFile.write</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(temp)</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p:txBody>
          <a:bodyPr/>
          <a:lstStyle/>
          <a:p>
            <a:r>
              <a:rPr lang="en-US" altLang="en-US" smtClean="0"/>
              <a:t>Writing To A File: Putting It All Together (3)</a:t>
            </a:r>
          </a:p>
        </p:txBody>
      </p:sp>
      <p:sp>
        <p:nvSpPr>
          <p:cNvPr id="25603" name="Rectangle 3"/>
          <p:cNvSpPr>
            <a:spLocks noGrp="1" noChangeArrowheads="1"/>
          </p:cNvSpPr>
          <p:nvPr>
            <p:ph type="body" idx="4294967295"/>
          </p:nvPr>
        </p:nvSpPr>
        <p:spPr/>
        <p:txBody>
          <a:bodyPr/>
          <a:lstStyle/>
          <a:p>
            <a:pPr>
              <a:buFontTx/>
              <a:buNone/>
            </a:pP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inputFile.close</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a:t>
            </a:r>
          </a:p>
          <a:p>
            <a:pPr>
              <a:buFontTx/>
              <a:buNone/>
            </a:pP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outputFile.close</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print("Completed reading of file",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inputFileName</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print("Completed writing to file",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outputFileName</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normAutofit fontScale="90000"/>
          </a:bodyPr>
          <a:lstStyle/>
          <a:p>
            <a:r>
              <a:rPr lang="en-US" altLang="en-US" dirty="0" smtClean="0"/>
              <a:t>Reading From Files: Commonly Used Algorithm (If There Is Time)</a:t>
            </a:r>
          </a:p>
        </p:txBody>
      </p:sp>
      <p:sp>
        <p:nvSpPr>
          <p:cNvPr id="26627" name="Content Placeholder 2"/>
          <p:cNvSpPr>
            <a:spLocks noGrp="1"/>
          </p:cNvSpPr>
          <p:nvPr>
            <p:ph idx="1"/>
          </p:nvPr>
        </p:nvSpPr>
        <p:spPr/>
        <p:txBody>
          <a:bodyPr/>
          <a:lstStyle/>
          <a:p>
            <a:r>
              <a:rPr lang="en-US" altLang="en-US" dirty="0" smtClean="0"/>
              <a:t>Pseudo-code:</a:t>
            </a:r>
          </a:p>
          <a:p>
            <a:pPr marL="342900" lvl="1" indent="0">
              <a:buFont typeface="Arial" panose="020B0604020202020204" pitchFamily="34" charset="0"/>
              <a:buNone/>
            </a:pPr>
            <a:r>
              <a:rPr lang="en-US" altLang="en-US" sz="1800" dirty="0" smtClean="0">
                <a:latin typeface="Comic Sans MS" panose="030F0702030302020204" pitchFamily="66" charset="0"/>
                <a:ea typeface="Consolas" panose="020B0609020204030204" pitchFamily="49" charset="0"/>
                <a:cs typeface="Consolas" panose="020B0609020204030204" pitchFamily="49" charset="0"/>
              </a:rPr>
              <a:t>Read a line from a file as a string</a:t>
            </a:r>
          </a:p>
          <a:p>
            <a:pPr marL="342900" lvl="1" indent="0">
              <a:buFont typeface="Arial" panose="020B0604020202020204" pitchFamily="34" charset="0"/>
              <a:buNone/>
            </a:pPr>
            <a:r>
              <a:rPr lang="en-US" altLang="en-US" sz="1800" dirty="0" smtClean="0">
                <a:latin typeface="Comic Sans MS" panose="030F0702030302020204" pitchFamily="66" charset="0"/>
                <a:ea typeface="Consolas" panose="020B0609020204030204" pitchFamily="49" charset="0"/>
                <a:cs typeface="Consolas" panose="020B0609020204030204" pitchFamily="49" charset="0"/>
              </a:rPr>
              <a:t>While (string is not empty)</a:t>
            </a:r>
          </a:p>
          <a:p>
            <a:pPr marL="914400" lvl="1" indent="-571500">
              <a:buFont typeface="Arial" panose="020B0604020202020204" pitchFamily="34" charset="0"/>
              <a:buNone/>
            </a:pPr>
            <a:r>
              <a:rPr lang="en-US" altLang="en-US" sz="1800" dirty="0" smtClean="0">
                <a:latin typeface="Comic Sans MS" panose="030F0702030302020204" pitchFamily="66" charset="0"/>
                <a:ea typeface="Consolas" panose="020B0609020204030204" pitchFamily="49" charset="0"/>
                <a:cs typeface="Consolas" panose="020B0609020204030204" pitchFamily="49" charset="0"/>
              </a:rPr>
              <a:t>    process the line e.g. display onscreen, use data in some calculations etc.</a:t>
            </a:r>
          </a:p>
          <a:p>
            <a:pPr marL="342900" lvl="1" indent="0">
              <a:buFont typeface="Arial" panose="020B0604020202020204" pitchFamily="34" charset="0"/>
              <a:buNone/>
            </a:pPr>
            <a:r>
              <a:rPr lang="en-US" altLang="en-US" sz="1800" dirty="0" smtClean="0">
                <a:latin typeface="Comic Sans MS" panose="030F0702030302020204" pitchFamily="66" charset="0"/>
                <a:ea typeface="Consolas" panose="020B0609020204030204" pitchFamily="49" charset="0"/>
                <a:cs typeface="Consolas" panose="020B0609020204030204" pitchFamily="49" charset="0"/>
              </a:rPr>
              <a:t>    Read another line from the file</a:t>
            </a:r>
          </a:p>
          <a:p>
            <a:endParaRPr lang="en-US" alt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altLang="en-US" dirty="0" smtClean="0"/>
              <a:t>File Input: Alternate Implementation</a:t>
            </a:r>
          </a:p>
        </p:txBody>
      </p:sp>
      <p:sp>
        <p:nvSpPr>
          <p:cNvPr id="3" name="Content Placeholder 2"/>
          <p:cNvSpPr>
            <a:spLocks noGrp="1"/>
          </p:cNvSpPr>
          <p:nvPr>
            <p:ph idx="1"/>
          </p:nvPr>
        </p:nvSpPr>
        <p:spPr/>
        <p:txBody>
          <a:bodyPr/>
          <a:lstStyle/>
          <a:p>
            <a:pPr>
              <a:buFont typeface="Arial" charset="0"/>
              <a:buChar char="•"/>
              <a:defRPr/>
            </a:pPr>
            <a:r>
              <a:rPr lang="en-US" altLang="en-US" b="1" dirty="0"/>
              <a:t>Name of the </a:t>
            </a:r>
            <a:r>
              <a:rPr lang="en-US" altLang="en-US" b="1" dirty="0" smtClean="0"/>
              <a:t>example program</a:t>
            </a:r>
            <a:r>
              <a:rPr lang="en-US" altLang="en-US" dirty="0" smtClean="0"/>
              <a:t>: </a:t>
            </a:r>
            <a:r>
              <a:rPr lang="en-US" altLang="en-US" sz="2000" dirty="0" smtClean="0">
                <a:latin typeface="Consolas" pitchFamily="49" charset="0"/>
                <a:cs typeface="Consolas" pitchFamily="49" charset="0"/>
              </a:rPr>
              <a:t>3grades.py</a:t>
            </a:r>
          </a:p>
          <a:p>
            <a:pPr>
              <a:buFont typeface="Arial" charset="0"/>
              <a:buChar char="•"/>
              <a:defRPr/>
            </a:pPr>
            <a:r>
              <a:rPr lang="en-US" altLang="en-US" b="1" dirty="0" smtClean="0">
                <a:cs typeface="Consolas" pitchFamily="49" charset="0"/>
              </a:rPr>
              <a:t>Input</a:t>
            </a:r>
            <a:r>
              <a:rPr lang="en-US" altLang="en-US" dirty="0" smtClean="0">
                <a:cs typeface="Consolas" pitchFamily="49" charset="0"/>
              </a:rPr>
              <a:t>: Any of the ‘.txt’ files supplied with this section.</a:t>
            </a:r>
          </a:p>
          <a:p>
            <a:pPr lvl="1">
              <a:buFont typeface="Arial" charset="0"/>
              <a:buChar char="•"/>
              <a:defRPr/>
            </a:pPr>
            <a:r>
              <a:rPr lang="en-US" altLang="en-US" dirty="0" smtClean="0">
                <a:cs typeface="Consolas" pitchFamily="49" charset="0"/>
              </a:rPr>
              <a:t>Learning: reading from a file using a general approach (not specific to Python but can be applied to other languages).</a:t>
            </a:r>
          </a:p>
          <a:p>
            <a:pPr lvl="1">
              <a:buFont typeface="Arial" charset="0"/>
              <a:buChar char="•"/>
              <a:defRPr/>
            </a:pPr>
            <a:endParaRPr lang="en-US" altLang="en-US" dirty="0" smtClean="0">
              <a:cs typeface="Consolas" pitchFamily="49" charset="0"/>
            </a:endParaRPr>
          </a:p>
          <a:p>
            <a:pPr marL="342900" lvl="1" indent="0">
              <a:buFont typeface="Arial" charset="0"/>
              <a:buNone/>
              <a:defRPr/>
            </a:pPr>
            <a:r>
              <a:rPr lang="en-US" altLang="en-US" sz="1800" dirty="0">
                <a:latin typeface="Consolas" pitchFamily="49" charset="0"/>
                <a:cs typeface="Consolas" pitchFamily="49" charset="0"/>
              </a:rPr>
              <a:t>EMPTY = </a:t>
            </a:r>
            <a:r>
              <a:rPr lang="en-US" altLang="en-US" sz="1800" dirty="0" smtClean="0">
                <a:latin typeface="Consolas" pitchFamily="49" charset="0"/>
                <a:cs typeface="Consolas" pitchFamily="49" charset="0"/>
              </a:rPr>
              <a:t>"</a:t>
            </a:r>
            <a:r>
              <a:rPr lang="en-US" altLang="en-US" sz="1800" dirty="0">
                <a:latin typeface="Consolas" pitchFamily="49" charset="0"/>
                <a:cs typeface="Consolas" pitchFamily="49" charset="0"/>
              </a:rPr>
              <a:t>"</a:t>
            </a:r>
            <a:endParaRPr lang="en-US" altLang="en-US" sz="1800" dirty="0" smtClean="0">
              <a:latin typeface="Consolas" pitchFamily="49" charset="0"/>
              <a:cs typeface="Consolas" pitchFamily="49" charset="0"/>
            </a:endParaRPr>
          </a:p>
          <a:p>
            <a:pPr marL="342900" lvl="1" indent="0">
              <a:buFont typeface="Arial" charset="0"/>
              <a:buNone/>
              <a:defRPr/>
            </a:pPr>
            <a:r>
              <a:rPr lang="en-US" altLang="en-US" sz="1800" dirty="0" err="1" smtClean="0">
                <a:latin typeface="Consolas" pitchFamily="49" charset="0"/>
                <a:cs typeface="Consolas" pitchFamily="49" charset="0"/>
              </a:rPr>
              <a:t>inputFileName</a:t>
            </a:r>
            <a:r>
              <a:rPr lang="en-US" altLang="en-US" sz="1800" dirty="0" smtClean="0">
                <a:latin typeface="Consolas" pitchFamily="49" charset="0"/>
                <a:cs typeface="Consolas" pitchFamily="49" charset="0"/>
              </a:rPr>
              <a:t> = input("Enter name of input file: ")</a:t>
            </a:r>
          </a:p>
          <a:p>
            <a:pPr marL="342900" lvl="1" indent="0">
              <a:buFont typeface="Arial" charset="0"/>
              <a:buNone/>
              <a:defRPr/>
            </a:pPr>
            <a:r>
              <a:rPr lang="en-US" altLang="en-US" sz="1800" dirty="0" err="1" smtClean="0">
                <a:latin typeface="Consolas" pitchFamily="49" charset="0"/>
                <a:cs typeface="Consolas" pitchFamily="49" charset="0"/>
              </a:rPr>
              <a:t>inputFile</a:t>
            </a:r>
            <a:r>
              <a:rPr lang="en-US" altLang="en-US" sz="1800" dirty="0" smtClean="0">
                <a:latin typeface="Consolas" pitchFamily="49" charset="0"/>
                <a:cs typeface="Consolas" pitchFamily="49" charset="0"/>
              </a:rPr>
              <a:t> </a:t>
            </a:r>
            <a:r>
              <a:rPr lang="en-US" altLang="en-US" sz="1800" dirty="0">
                <a:latin typeface="Consolas" pitchFamily="49" charset="0"/>
                <a:cs typeface="Consolas" pitchFamily="49" charset="0"/>
              </a:rPr>
              <a:t>= open(</a:t>
            </a:r>
            <a:r>
              <a:rPr lang="en-US" altLang="en-US" sz="1800" dirty="0" err="1">
                <a:latin typeface="Consolas" pitchFamily="49" charset="0"/>
                <a:cs typeface="Consolas" pitchFamily="49" charset="0"/>
              </a:rPr>
              <a:t>inputFileName</a:t>
            </a:r>
            <a:r>
              <a:rPr lang="en-US" altLang="en-US" sz="1800" dirty="0">
                <a:latin typeface="Consolas" pitchFamily="49" charset="0"/>
                <a:cs typeface="Consolas" pitchFamily="49" charset="0"/>
              </a:rPr>
              <a:t>, "r")</a:t>
            </a:r>
          </a:p>
          <a:p>
            <a:pPr marL="342900" lvl="1" indent="0">
              <a:buFont typeface="Arial" charset="0"/>
              <a:buNone/>
              <a:defRPr/>
            </a:pPr>
            <a:r>
              <a:rPr lang="en-US" altLang="en-US" sz="1800" dirty="0">
                <a:latin typeface="Consolas" pitchFamily="49" charset="0"/>
                <a:cs typeface="Consolas" pitchFamily="49" charset="0"/>
              </a:rPr>
              <a:t>print("Opening file", </a:t>
            </a:r>
            <a:r>
              <a:rPr lang="en-US" altLang="en-US" sz="1800" dirty="0" err="1">
                <a:latin typeface="Consolas" pitchFamily="49" charset="0"/>
                <a:cs typeface="Consolas" pitchFamily="49" charset="0"/>
              </a:rPr>
              <a:t>inputFileName</a:t>
            </a:r>
            <a:r>
              <a:rPr lang="en-US" altLang="en-US" sz="1800" dirty="0">
                <a:latin typeface="Consolas" pitchFamily="49" charset="0"/>
                <a:cs typeface="Consolas" pitchFamily="49" charset="0"/>
              </a:rPr>
              <a:t>, " for reading</a:t>
            </a:r>
            <a:r>
              <a:rPr lang="en-US" altLang="en-US" sz="1800" dirty="0" smtClean="0">
                <a:latin typeface="Consolas" pitchFamily="49" charset="0"/>
                <a:cs typeface="Consolas" pitchFamily="49" charset="0"/>
              </a:rPr>
              <a:t>.")</a:t>
            </a:r>
            <a:endParaRPr lang="en-US" altLang="en-US" sz="1800" dirty="0">
              <a:latin typeface="Consolas" pitchFamily="49" charset="0"/>
              <a:cs typeface="Consolas" pitchFamily="49" charset="0"/>
            </a:endParaRPr>
          </a:p>
          <a:p>
            <a:pPr marL="342900" lvl="1" indent="0">
              <a:buFont typeface="Arial" charset="0"/>
              <a:buNone/>
              <a:defRPr/>
            </a:pPr>
            <a:r>
              <a:rPr lang="en-US" altLang="en-US" sz="1800" dirty="0" smtClean="0">
                <a:latin typeface="Consolas" pitchFamily="49" charset="0"/>
                <a:cs typeface="Consolas" pitchFamily="49" charset="0"/>
              </a:rPr>
              <a:t>line </a:t>
            </a:r>
            <a:r>
              <a:rPr lang="en-US" altLang="en-US" sz="1800" dirty="0">
                <a:latin typeface="Consolas" pitchFamily="49" charset="0"/>
                <a:cs typeface="Consolas" pitchFamily="49" charset="0"/>
              </a:rPr>
              <a:t>= </a:t>
            </a:r>
            <a:r>
              <a:rPr lang="en-US" altLang="en-US" sz="1800" dirty="0" err="1">
                <a:latin typeface="Consolas" pitchFamily="49" charset="0"/>
                <a:cs typeface="Consolas" pitchFamily="49" charset="0"/>
              </a:rPr>
              <a:t>inputFile.readline</a:t>
            </a:r>
            <a:r>
              <a:rPr lang="en-US" altLang="en-US" sz="1800" dirty="0" smtClean="0">
                <a:latin typeface="Consolas" pitchFamily="49" charset="0"/>
                <a:cs typeface="Consolas" pitchFamily="49" charset="0"/>
              </a:rPr>
              <a:t>()</a:t>
            </a:r>
            <a:endParaRPr lang="en-US" altLang="en-US" sz="1800" dirty="0">
              <a:latin typeface="Consolas" pitchFamily="49" charset="0"/>
              <a:cs typeface="Consolas" pitchFamily="49" charset="0"/>
            </a:endParaRPr>
          </a:p>
          <a:p>
            <a:pPr marL="342900" lvl="1" indent="0">
              <a:buFont typeface="Arial" charset="0"/>
              <a:buNone/>
              <a:defRPr/>
            </a:pPr>
            <a:r>
              <a:rPr lang="en-US" altLang="en-US" sz="1800" dirty="0" smtClean="0">
                <a:latin typeface="Consolas" pitchFamily="49" charset="0"/>
                <a:cs typeface="Consolas" pitchFamily="49" charset="0"/>
              </a:rPr>
              <a:t>while </a:t>
            </a:r>
            <a:r>
              <a:rPr lang="en-US" altLang="en-US" sz="1800" dirty="0">
                <a:latin typeface="Consolas" pitchFamily="49" charset="0"/>
                <a:cs typeface="Consolas" pitchFamily="49" charset="0"/>
              </a:rPr>
              <a:t>(line != EMPTY):</a:t>
            </a:r>
          </a:p>
          <a:p>
            <a:pPr marL="342900" lvl="1" indent="0">
              <a:buFont typeface="Arial" charset="0"/>
              <a:buNone/>
              <a:defRPr/>
            </a:pPr>
            <a:r>
              <a:rPr lang="en-US" altLang="en-US" sz="1800" dirty="0">
                <a:latin typeface="Consolas" pitchFamily="49" charset="0"/>
                <a:cs typeface="Consolas" pitchFamily="49" charset="0"/>
              </a:rPr>
              <a:t>    </a:t>
            </a:r>
            <a:r>
              <a:rPr lang="en-US" altLang="en-US" sz="1800" dirty="0" smtClean="0">
                <a:latin typeface="Consolas" pitchFamily="49" charset="0"/>
                <a:cs typeface="Consolas" pitchFamily="49" charset="0"/>
              </a:rPr>
              <a:t>print(line, end=</a:t>
            </a:r>
            <a:r>
              <a:rPr lang="en-US" altLang="en-US" sz="1800" dirty="0">
                <a:latin typeface="Consolas" pitchFamily="49" charset="0"/>
                <a:cs typeface="Consolas" pitchFamily="49" charset="0"/>
              </a:rPr>
              <a:t>""</a:t>
            </a:r>
            <a:r>
              <a:rPr lang="en-US" altLang="en-US" sz="1800" dirty="0" smtClean="0">
                <a:latin typeface="Consolas" pitchFamily="49" charset="0"/>
                <a:cs typeface="Consolas" pitchFamily="49" charset="0"/>
              </a:rPr>
              <a:t>)</a:t>
            </a:r>
            <a:endParaRPr lang="en-US" altLang="en-US" sz="1800" dirty="0">
              <a:latin typeface="Consolas" pitchFamily="49" charset="0"/>
              <a:cs typeface="Consolas" pitchFamily="49" charset="0"/>
            </a:endParaRPr>
          </a:p>
          <a:p>
            <a:pPr marL="342900" lvl="1" indent="0">
              <a:buFont typeface="Arial" charset="0"/>
              <a:buNone/>
              <a:defRPr/>
            </a:pPr>
            <a:r>
              <a:rPr lang="en-US" altLang="en-US" sz="1800" dirty="0">
                <a:latin typeface="Consolas" pitchFamily="49" charset="0"/>
                <a:cs typeface="Consolas" pitchFamily="49" charset="0"/>
              </a:rPr>
              <a:t>    line = </a:t>
            </a:r>
            <a:r>
              <a:rPr lang="en-US" altLang="en-US" sz="1800" dirty="0" err="1">
                <a:latin typeface="Consolas" pitchFamily="49" charset="0"/>
                <a:cs typeface="Consolas" pitchFamily="49" charset="0"/>
              </a:rPr>
              <a:t>inputFile.readline</a:t>
            </a:r>
            <a:r>
              <a:rPr lang="en-US" altLang="en-US" sz="1800" dirty="0">
                <a:latin typeface="Consolas" pitchFamily="49" charset="0"/>
                <a:cs typeface="Consolas" pitchFamily="49" charset="0"/>
              </a:rPr>
              <a:t>()</a:t>
            </a:r>
          </a:p>
          <a:p>
            <a:pPr marL="342900" lvl="1" indent="0">
              <a:buFont typeface="Arial" charset="0"/>
              <a:buNone/>
              <a:defRPr/>
            </a:pPr>
            <a:endParaRPr lang="en-US" altLang="en-US" sz="1800" dirty="0">
              <a:latin typeface="Consolas" pitchFamily="49" charset="0"/>
              <a:cs typeface="Consolas" pitchFamily="49" charset="0"/>
            </a:endParaRPr>
          </a:p>
          <a:p>
            <a:pPr marL="342900" lvl="1" indent="0">
              <a:buFont typeface="Arial" charset="0"/>
              <a:buNone/>
              <a:defRPr/>
            </a:pPr>
            <a:r>
              <a:rPr lang="en-US" altLang="en-US" sz="1800" dirty="0" err="1">
                <a:latin typeface="Consolas" pitchFamily="49" charset="0"/>
                <a:cs typeface="Consolas" pitchFamily="49" charset="0"/>
              </a:rPr>
              <a:t>inputFile.close</a:t>
            </a:r>
            <a:r>
              <a:rPr lang="en-US" altLang="en-US" sz="1800" dirty="0">
                <a:latin typeface="Consolas" pitchFamily="49" charset="0"/>
                <a:cs typeface="Consolas" pitchFamily="49" charset="0"/>
              </a:rPr>
              <a:t>()</a:t>
            </a:r>
          </a:p>
          <a:p>
            <a:pPr marL="342900" lvl="1" indent="0">
              <a:buFont typeface="Arial" charset="0"/>
              <a:buNone/>
              <a:defRPr/>
            </a:pPr>
            <a:r>
              <a:rPr lang="en-US" altLang="en-US" sz="1800" dirty="0">
                <a:latin typeface="Consolas" pitchFamily="49" charset="0"/>
                <a:cs typeface="Consolas" pitchFamily="49" charset="0"/>
              </a:rPr>
              <a:t>print("Completed reading of file", </a:t>
            </a:r>
            <a:r>
              <a:rPr lang="en-US" altLang="en-US" sz="1800" dirty="0" err="1">
                <a:latin typeface="Consolas" pitchFamily="49" charset="0"/>
                <a:cs typeface="Consolas" pitchFamily="49" charset="0"/>
              </a:rPr>
              <a:t>inputFileName</a:t>
            </a:r>
            <a:r>
              <a:rPr lang="en-US" altLang="en-US" sz="1800" dirty="0">
                <a:latin typeface="Consolas" pitchFamily="49" charset="0"/>
                <a:cs typeface="Consolas" pitchFamily="49" charset="0"/>
              </a:rPr>
              <a:t>)</a:t>
            </a:r>
          </a:p>
          <a:p>
            <a:pPr lvl="1">
              <a:buFont typeface="Arial" charset="0"/>
              <a:buChar char="–"/>
              <a:defRPr/>
            </a:pPr>
            <a:endParaRPr lang="en-US" altLang="en-US" sz="1600" dirty="0">
              <a:latin typeface="Consolas" pitchFamily="49" charset="0"/>
              <a:cs typeface="Consolas" pitchFamily="49" charset="0"/>
            </a:endParaRPr>
          </a:p>
          <a:p>
            <a:pPr lvl="1">
              <a:buFont typeface="Arial" charset="0"/>
              <a:buChar char="–"/>
              <a:defRPr/>
            </a:pPr>
            <a:endParaRPr lang="en-US" altLang="en-US" sz="1600" dirty="0">
              <a:latin typeface="Consolas" pitchFamily="49" charset="0"/>
              <a:cs typeface="Consolas" pitchFamily="49" charset="0"/>
            </a:endParaRPr>
          </a:p>
          <a:p>
            <a:pPr lvl="1">
              <a:buFont typeface="Arial" charset="0"/>
              <a:buChar char="–"/>
              <a:defRPr/>
            </a:pPr>
            <a:endParaRPr lang="en-US" dirty="0"/>
          </a:p>
        </p:txBody>
      </p:sp>
    </p:spTree>
    <p:extLst>
      <p:ext uri="{BB962C8B-B14F-4D97-AF65-F5344CB8AC3E}">
        <p14:creationId xmlns:p14="http://schemas.microsoft.com/office/powerpoint/2010/main" val="41530644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altLang="en-US" smtClean="0"/>
              <a:t>Data Processing: Files</a:t>
            </a:r>
          </a:p>
        </p:txBody>
      </p:sp>
      <p:sp>
        <p:nvSpPr>
          <p:cNvPr id="3" name="Content Placeholder 2"/>
          <p:cNvSpPr>
            <a:spLocks noGrp="1"/>
          </p:cNvSpPr>
          <p:nvPr>
            <p:ph idx="1"/>
          </p:nvPr>
        </p:nvSpPr>
        <p:spPr/>
        <p:txBody>
          <a:bodyPr/>
          <a:lstStyle/>
          <a:p>
            <a:r>
              <a:rPr lang="en-US" altLang="en-US" dirty="0" smtClean="0"/>
              <a:t>Data </a:t>
            </a:r>
            <a:r>
              <a:rPr lang="en-US" altLang="en-US" dirty="0"/>
              <a:t>processing from (</a:t>
            </a:r>
            <a:r>
              <a:rPr lang="en-US" altLang="en-US" dirty="0">
                <a:hlinkClick r:id="rId2"/>
              </a:rPr>
              <a:t>https://</a:t>
            </a:r>
            <a:r>
              <a:rPr lang="en-US" altLang="en-US" dirty="0" smtClean="0">
                <a:hlinkClick r:id="rId2"/>
              </a:rPr>
              <a:t>www.britannica.com</a:t>
            </a:r>
            <a:r>
              <a:rPr lang="en-US" altLang="en-US" dirty="0" smtClean="0"/>
              <a:t>)</a:t>
            </a:r>
          </a:p>
          <a:p>
            <a:pPr lvl="1"/>
            <a:r>
              <a:rPr lang="en-US" altLang="en-US" dirty="0" smtClean="0"/>
              <a:t>“</a:t>
            </a:r>
            <a:r>
              <a:rPr lang="en-CA" dirty="0"/>
              <a:t>Manipulation of data by a </a:t>
            </a:r>
            <a:r>
              <a:rPr lang="en-CA" u="sng" dirty="0">
                <a:hlinkClick r:id="rId3"/>
              </a:rPr>
              <a:t>computer</a:t>
            </a:r>
            <a:r>
              <a:rPr lang="en-CA" dirty="0" smtClean="0"/>
              <a:t>.” </a:t>
            </a:r>
          </a:p>
          <a:p>
            <a:pPr lvl="1"/>
            <a:r>
              <a:rPr lang="en-CA" altLang="en-US" dirty="0" smtClean="0"/>
              <a:t>(Paraphrasing the rest of the definition: converting or processing data from a machine-stored form to a form that is usable).</a:t>
            </a:r>
            <a:endParaRPr lang="en-US" altLang="en-US" dirty="0"/>
          </a:p>
          <a:p>
            <a:r>
              <a:rPr lang="en-US" altLang="en-US" dirty="0" smtClean="0"/>
              <a:t>Files can be used to store complex data given there exists a predefined format.</a:t>
            </a:r>
          </a:p>
          <a:p>
            <a:r>
              <a:rPr lang="en-US" altLang="en-US" dirty="0" smtClean="0"/>
              <a:t>Format of the example input file: ‘</a:t>
            </a:r>
            <a:r>
              <a:rPr lang="en-US" altLang="en-US" sz="2000" dirty="0" smtClean="0">
                <a:latin typeface="Consolas" panose="020B0609020204030204" pitchFamily="49" charset="0"/>
                <a:ea typeface="Consolas" panose="020B0609020204030204" pitchFamily="49" charset="0"/>
                <a:cs typeface="Consolas" panose="020B0609020204030204" pitchFamily="49" charset="0"/>
              </a:rPr>
              <a:t>employees.txt</a:t>
            </a:r>
            <a:r>
              <a:rPr lang="en-US" altLang="en-US" dirty="0" smtClean="0"/>
              <a:t>’</a:t>
            </a:r>
          </a:p>
          <a:p>
            <a:pPr marL="342900" lvl="1" indent="0">
              <a:buFont typeface="Arial" panose="020B0604020202020204" pitchFamily="34" charset="0"/>
              <a:buNone/>
            </a:pPr>
            <a:r>
              <a:rPr lang="en-US" altLang="en-US" dirty="0" smtClean="0"/>
              <a:t>&lt;</a:t>
            </a:r>
            <a:r>
              <a:rPr lang="en-US" altLang="en-US" i="1" dirty="0" smtClean="0">
                <a:latin typeface="Consolas" panose="020B0609020204030204" pitchFamily="49" charset="0"/>
                <a:ea typeface="Consolas" panose="020B0609020204030204" pitchFamily="49" charset="0"/>
                <a:cs typeface="Consolas" panose="020B0609020204030204" pitchFamily="49" charset="0"/>
              </a:rPr>
              <a:t>Last name</a:t>
            </a:r>
            <a:r>
              <a:rPr lang="en-US" altLang="en-US" dirty="0" smtClean="0"/>
              <a:t>&gt;&lt;</a:t>
            </a:r>
            <a:r>
              <a:rPr lang="en-US" altLang="en-US" dirty="0" smtClean="0">
                <a:latin typeface="Consolas" panose="020B0609020204030204" pitchFamily="49" charset="0"/>
                <a:ea typeface="Consolas" panose="020B0609020204030204" pitchFamily="49" charset="0"/>
                <a:cs typeface="Consolas" panose="020B0609020204030204" pitchFamily="49" charset="0"/>
              </a:rPr>
              <a:t>SP</a:t>
            </a:r>
            <a:r>
              <a:rPr lang="en-US" altLang="en-US" dirty="0" smtClean="0"/>
              <a:t>&gt;&lt;</a:t>
            </a:r>
            <a:r>
              <a:rPr lang="en-US" altLang="en-US" i="1" dirty="0" smtClean="0">
                <a:latin typeface="Consolas" panose="020B0609020204030204" pitchFamily="49" charset="0"/>
                <a:ea typeface="Consolas" panose="020B0609020204030204" pitchFamily="49" charset="0"/>
                <a:cs typeface="Consolas" panose="020B0609020204030204" pitchFamily="49" charset="0"/>
              </a:rPr>
              <a:t>First Name</a:t>
            </a:r>
            <a:r>
              <a:rPr lang="en-US" altLang="en-US" dirty="0" smtClean="0"/>
              <a:t>&gt;,&lt;</a:t>
            </a:r>
            <a:r>
              <a:rPr lang="en-US" altLang="en-US" i="1" dirty="0" smtClean="0">
                <a:latin typeface="Consolas" panose="020B0609020204030204" pitchFamily="49" charset="0"/>
                <a:ea typeface="Consolas" panose="020B0609020204030204" pitchFamily="49" charset="0"/>
                <a:cs typeface="Consolas" panose="020B0609020204030204" pitchFamily="49" charset="0"/>
              </a:rPr>
              <a:t>Occupation</a:t>
            </a:r>
            <a:r>
              <a:rPr lang="en-US" altLang="en-US" dirty="0" smtClean="0"/>
              <a:t>&gt;,&lt;</a:t>
            </a:r>
            <a:r>
              <a:rPr lang="en-US" altLang="en-US" i="1" dirty="0" smtClean="0">
                <a:latin typeface="Consolas" panose="020B0609020204030204" pitchFamily="49" charset="0"/>
                <a:ea typeface="Consolas" panose="020B0609020204030204" pitchFamily="49" charset="0"/>
                <a:cs typeface="Consolas" panose="020B0609020204030204" pitchFamily="49" charset="0"/>
              </a:rPr>
              <a:t>Income</a:t>
            </a:r>
            <a:r>
              <a:rPr lang="en-US" altLang="en-US" dirty="0" smtClean="0"/>
              <a:t>&gt;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normAutofit fontScale="90000"/>
          </a:bodyPr>
          <a:lstStyle/>
          <a:p>
            <a:r>
              <a:rPr lang="en-US" altLang="en-US" b="1" dirty="0" smtClean="0"/>
              <a:t>Name Of Example Program</a:t>
            </a:r>
            <a:r>
              <a:rPr lang="en-US" altLang="en-US" dirty="0" smtClean="0"/>
              <a:t>: </a:t>
            </a:r>
            <a:r>
              <a:rPr lang="en-US" altLang="en-US" sz="3100" dirty="0" smtClean="0">
                <a:latin typeface="Consolas" panose="020B0609020204030204" pitchFamily="49" charset="0"/>
                <a:ea typeface="Consolas" panose="020B0609020204030204" pitchFamily="49" charset="0"/>
                <a:cs typeface="Consolas" panose="020B0609020204030204" pitchFamily="49" charset="0"/>
              </a:rPr>
              <a:t>4data_processing.py</a:t>
            </a:r>
            <a:endParaRPr lang="en-US" altLang="en-US" sz="3100" dirty="0" smtClean="0"/>
          </a:p>
        </p:txBody>
      </p:sp>
      <p:sp>
        <p:nvSpPr>
          <p:cNvPr id="29699" name="Content Placeholder 2"/>
          <p:cNvSpPr>
            <a:spLocks noGrp="1"/>
          </p:cNvSpPr>
          <p:nvPr>
            <p:ph idx="1"/>
          </p:nvPr>
        </p:nvSpPr>
        <p:spPr/>
        <p:txBody>
          <a:bodyPr/>
          <a:lstStyle/>
          <a:p>
            <a:pPr marL="0" indent="0">
              <a:buNone/>
            </a:pPr>
            <a:r>
              <a:rPr lang="en-US" sz="2000" b="1" dirty="0" smtClean="0"/>
              <a:t>Input file</a:t>
            </a:r>
            <a:r>
              <a:rPr lang="en-US" sz="2000" dirty="0" smtClean="0"/>
              <a:t>: </a:t>
            </a:r>
            <a:r>
              <a:rPr lang="en-US" sz="2000" dirty="0" smtClean="0">
                <a:latin typeface="Consolas" panose="020B0609020204030204" pitchFamily="49" charset="0"/>
              </a:rPr>
              <a:t>Employees.txt</a:t>
            </a:r>
          </a:p>
          <a:p>
            <a:pPr marL="0" indent="0">
              <a:buNone/>
            </a:pPr>
            <a:r>
              <a:rPr lang="en-US" sz="2000" dirty="0" smtClean="0"/>
              <a:t>Learning: After reading information from a file applying text processing in order make sense or make use of the information.</a:t>
            </a:r>
            <a:endParaRPr lang="en-US" sz="1800" dirty="0">
              <a:latin typeface="Consolas" panose="020B0609020204030204" pitchFamily="49" charset="0"/>
            </a:endParaRPr>
          </a:p>
          <a:p>
            <a:pPr marL="0" indent="0">
              <a:buNone/>
            </a:pPr>
            <a:endParaRPr lang="en-US" sz="1800" dirty="0" smtClean="0">
              <a:latin typeface="Consolas" panose="020B0609020204030204" pitchFamily="49" charset="0"/>
            </a:endParaRPr>
          </a:p>
          <a:p>
            <a:pPr marL="0" indent="0">
              <a:buNone/>
            </a:pPr>
            <a:r>
              <a:rPr lang="en-US" sz="1800" dirty="0" smtClean="0">
                <a:latin typeface="Consolas" panose="020B0609020204030204" pitchFamily="49" charset="0"/>
              </a:rPr>
              <a:t>BONUS </a:t>
            </a:r>
            <a:r>
              <a:rPr lang="en-US" sz="1800" dirty="0">
                <a:latin typeface="Consolas" panose="020B0609020204030204" pitchFamily="49" charset="0"/>
              </a:rPr>
              <a:t>= </a:t>
            </a:r>
            <a:r>
              <a:rPr lang="en-US" sz="1800" dirty="0" smtClean="0">
                <a:latin typeface="Consolas" panose="020B0609020204030204" pitchFamily="49" charset="0"/>
              </a:rPr>
              <a:t>0.15</a:t>
            </a:r>
          </a:p>
          <a:p>
            <a:pPr marL="0" indent="0">
              <a:buNone/>
            </a:pP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inputFile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 </a:t>
            </a:r>
            <a:r>
              <a:rPr lang="en-US" altLang="en-US" sz="1800" dirty="0">
                <a:latin typeface="Consolas" panose="020B0609020204030204" pitchFamily="49" charset="0"/>
                <a:ea typeface="Consolas" panose="020B0609020204030204" pitchFamily="49" charset="0"/>
                <a:cs typeface="Consolas" panose="020B0609020204030204" pitchFamily="49" charset="0"/>
              </a:rPr>
              <a:t>open("employees.txt</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"r")</a:t>
            </a:r>
          </a:p>
          <a:p>
            <a:pPr marL="0" indent="0">
              <a:buFont typeface="Arial" panose="020B0604020202020204" pitchFamily="34" charset="0"/>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print("Reading from file input.txt")</a:t>
            </a:r>
          </a:p>
          <a:p>
            <a:pPr marL="0" indent="0">
              <a:buFont typeface="Arial" panose="020B0604020202020204" pitchFamily="34" charset="0"/>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for line in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inputFile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a:t>
            </a:r>
          </a:p>
          <a:p>
            <a:pPr marL="0" indent="0">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name,job,income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line.split</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800" b="1" dirty="0" smtClean="0">
                <a:solidFill>
                  <a:srgbClr val="0000FF"/>
                </a:solidFill>
                <a:latin typeface="Consolas" panose="020B0609020204030204" pitchFamily="49" charset="0"/>
                <a:ea typeface="Consolas" panose="020B0609020204030204" pitchFamily="49" charset="0"/>
                <a:cs typeface="Consolas" panose="020B0609020204030204" pitchFamily="49" charset="0"/>
              </a:rPr>
              <a:t>#Fields divided by a comma</a:t>
            </a:r>
          </a:p>
          <a:p>
            <a:pPr marL="0" indent="0">
              <a:buFont typeface="Arial" panose="020B0604020202020204" pitchFamily="34" charset="0"/>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last,first</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name.split</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a:t>
            </a:r>
          </a:p>
          <a:p>
            <a:pPr marL="0" indent="0">
              <a:buFont typeface="Arial" panose="020B0604020202020204" pitchFamily="34" charset="0"/>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income =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int</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(income)</a:t>
            </a:r>
          </a:p>
          <a:p>
            <a:pPr marL="0" indent="0">
              <a:buFont typeface="Arial" panose="020B0604020202020204" pitchFamily="34" charset="0"/>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income = income + (income * BONUS)</a:t>
            </a:r>
          </a:p>
          <a:p>
            <a:pPr marL="0" indent="0">
              <a:buFont typeface="Arial" panose="020B0604020202020204" pitchFamily="34" charset="0"/>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print("Name: %s, %s\</a:t>
            </a:r>
            <a:r>
              <a:rPr lang="en-US" altLang="en-US" sz="1800" dirty="0">
                <a:latin typeface="Consolas" panose="020B0609020204030204" pitchFamily="49" charset="0"/>
                <a:ea typeface="Consolas" panose="020B0609020204030204" pitchFamily="49" charset="0"/>
                <a:cs typeface="Consolas" panose="020B0609020204030204" pitchFamily="49" charset="0"/>
              </a:rPr>
              <a:t>t</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\t\</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tJob</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%s\t\</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tIncome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$%.2f" </a:t>
            </a:r>
          </a:p>
          <a:p>
            <a:pPr marL="0" indent="0">
              <a:buFont typeface="Arial" panose="020B0604020202020204" pitchFamily="34" charset="0"/>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first,last,job,income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a:t>
            </a:r>
          </a:p>
          <a:p>
            <a:pPr marL="0" indent="0">
              <a:buFont typeface="Arial" panose="020B0604020202020204" pitchFamily="34" charset="0"/>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print("Completed reading of file input.txt")</a:t>
            </a:r>
          </a:p>
          <a:p>
            <a:pPr marL="0" indent="0">
              <a:buFont typeface="Arial" panose="020B0604020202020204" pitchFamily="34" charset="0"/>
              <a:buNone/>
            </a:pP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inputFile.close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a:t>
            </a:r>
          </a:p>
        </p:txBody>
      </p:sp>
      <p:sp>
        <p:nvSpPr>
          <p:cNvPr id="4" name="Rectangle 3"/>
          <p:cNvSpPr/>
          <p:nvPr/>
        </p:nvSpPr>
        <p:spPr>
          <a:xfrm>
            <a:off x="6324600" y="1905000"/>
            <a:ext cx="2819400" cy="13716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1400" b="1" dirty="0">
                <a:solidFill>
                  <a:schemeClr val="bg1"/>
                </a:solidFill>
                <a:latin typeface="Consolas" panose="020B0609020204030204" pitchFamily="49" charset="0"/>
              </a:rPr>
              <a:t># EMPLOYEES.TXT</a:t>
            </a:r>
          </a:p>
          <a:p>
            <a:pPr>
              <a:defRPr/>
            </a:pPr>
            <a:r>
              <a:rPr lang="en-US" sz="1400" dirty="0">
                <a:solidFill>
                  <a:schemeClr val="bg1"/>
                </a:solidFill>
                <a:latin typeface="Consolas" panose="020B0609020204030204" pitchFamily="49" charset="0"/>
              </a:rPr>
              <a:t>Adama Lee,CAG,30000</a:t>
            </a:r>
          </a:p>
          <a:p>
            <a:pPr>
              <a:defRPr/>
            </a:pPr>
            <a:r>
              <a:rPr lang="en-US" sz="1400" dirty="0">
                <a:solidFill>
                  <a:schemeClr val="bg1"/>
                </a:solidFill>
                <a:latin typeface="Consolas" panose="020B0609020204030204" pitchFamily="49" charset="0"/>
              </a:rPr>
              <a:t>Morris Heather,Heroine,0</a:t>
            </a:r>
          </a:p>
          <a:p>
            <a:pPr>
              <a:defRPr/>
            </a:pPr>
            <a:r>
              <a:rPr lang="en-US" sz="1400" dirty="0">
                <a:solidFill>
                  <a:schemeClr val="bg1"/>
                </a:solidFill>
                <a:latin typeface="Consolas" panose="020B0609020204030204" pitchFamily="49" charset="0"/>
              </a:rPr>
              <a:t>Lee Bruce,JKD master,100000</a:t>
            </a:r>
          </a:p>
          <a:p>
            <a:pPr>
              <a:defRPr/>
            </a:pPr>
            <a:endParaRPr lang="en-US" sz="1600" dirty="0">
              <a:solidFill>
                <a:schemeClr val="bg1"/>
              </a:solidFill>
            </a:endParaRPr>
          </a:p>
        </p:txBody>
      </p:sp>
      <p:sp>
        <p:nvSpPr>
          <p:cNvPr id="2" name="Rectangle 1"/>
          <p:cNvSpPr/>
          <p:nvPr/>
        </p:nvSpPr>
        <p:spPr>
          <a:xfrm>
            <a:off x="3200400" y="3352800"/>
            <a:ext cx="2353914" cy="369332"/>
          </a:xfrm>
          <a:prstGeom prst="rect">
            <a:avLst/>
          </a:prstGeom>
        </p:spPr>
        <p:txBody>
          <a:bodyPr wrap="none">
            <a:spAutoFit/>
          </a:bodyPr>
          <a:lstStyle/>
          <a:p>
            <a:r>
              <a:rPr lang="en-CA" b="1" dirty="0" err="1">
                <a:solidFill>
                  <a:srgbClr val="FF0000"/>
                </a:solidFill>
              </a:rPr>
              <a:t>Adama</a:t>
            </a:r>
            <a:r>
              <a:rPr lang="en-CA" b="1" dirty="0">
                <a:solidFill>
                  <a:srgbClr val="FF0000"/>
                </a:solidFill>
              </a:rPr>
              <a:t> Lee,CAG,30000</a:t>
            </a:r>
          </a:p>
        </p:txBody>
      </p:sp>
    </p:spTree>
    <p:extLst>
      <p:ext uri="{BB962C8B-B14F-4D97-AF65-F5344CB8AC3E}">
        <p14:creationId xmlns:p14="http://schemas.microsoft.com/office/powerpoint/2010/main" val="8348838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idx="4294967295"/>
          </p:nvPr>
        </p:nvSpPr>
        <p:spPr/>
        <p:txBody>
          <a:bodyPr/>
          <a:lstStyle/>
          <a:p>
            <a:r>
              <a:rPr lang="en-US" altLang="en-US" smtClean="0"/>
              <a:t>Error Handling With Exceptions</a:t>
            </a:r>
          </a:p>
        </p:txBody>
      </p:sp>
      <p:sp>
        <p:nvSpPr>
          <p:cNvPr id="797699" name="Rectangle 3"/>
          <p:cNvSpPr>
            <a:spLocks noGrp="1" noChangeArrowheads="1"/>
          </p:cNvSpPr>
          <p:nvPr>
            <p:ph type="body" idx="4294967295"/>
          </p:nvPr>
        </p:nvSpPr>
        <p:spPr>
          <a:xfrm>
            <a:off x="457200" y="1600200"/>
            <a:ext cx="8229600" cy="4800600"/>
          </a:xfrm>
        </p:spPr>
        <p:txBody>
          <a:bodyPr/>
          <a:lstStyle/>
          <a:p>
            <a:r>
              <a:rPr lang="en-US" altLang="en-US" dirty="0" smtClean="0"/>
              <a:t>Exceptions are used to deal with extraordinary errors (‘exceptional ones’).</a:t>
            </a:r>
          </a:p>
          <a:p>
            <a:r>
              <a:rPr lang="en-US" altLang="en-US" dirty="0" smtClean="0"/>
              <a:t>Typically these are fatal runtime errors (“crashes” program)</a:t>
            </a:r>
          </a:p>
          <a:p>
            <a:r>
              <a:rPr lang="en-US" altLang="en-US" dirty="0" smtClean="0"/>
              <a:t>Example: trying to open a non-existent file</a:t>
            </a:r>
          </a:p>
          <a:p>
            <a:r>
              <a:rPr lang="en-US" altLang="en-US" dirty="0" smtClean="0"/>
              <a:t>Basic structure of handling exceptions</a:t>
            </a:r>
          </a:p>
          <a:p>
            <a:pPr marL="342900" lvl="1" indent="0">
              <a:buFont typeface="Arial" panose="020B0604020202020204" pitchFamily="34" charset="0"/>
              <a:buNone/>
            </a:pPr>
            <a:r>
              <a:rPr lang="en-US" altLang="en-US" b="1" dirty="0" smtClean="0">
                <a:latin typeface="Consolas" panose="020B0609020204030204" pitchFamily="49" charset="0"/>
                <a:ea typeface="Consolas" panose="020B0609020204030204" pitchFamily="49" charset="0"/>
                <a:cs typeface="Consolas" panose="020B0609020204030204" pitchFamily="49" charset="0"/>
              </a:rPr>
              <a:t>Try</a:t>
            </a:r>
            <a:r>
              <a:rPr lang="en-US" altLang="en-US" dirty="0" smtClean="0">
                <a:latin typeface="Consolas" panose="020B0609020204030204" pitchFamily="49" charset="0"/>
                <a:ea typeface="Consolas" panose="020B0609020204030204" pitchFamily="49" charset="0"/>
                <a:cs typeface="Consolas" panose="020B0609020204030204" pitchFamily="49" charset="0"/>
              </a:rPr>
              <a:t>: </a:t>
            </a:r>
          </a:p>
          <a:p>
            <a:pPr marL="342900" lvl="1" indent="0">
              <a:buFont typeface="Arial" panose="020B0604020202020204" pitchFamily="34" charset="0"/>
              <a:buNone/>
            </a:pPr>
            <a:r>
              <a:rPr lang="en-US" altLang="en-US" dirty="0" smtClean="0">
                <a:latin typeface="Consolas" panose="020B0609020204030204" pitchFamily="49" charset="0"/>
                <a:ea typeface="Consolas" panose="020B0609020204030204" pitchFamily="49" charset="0"/>
                <a:cs typeface="Consolas" panose="020B0609020204030204" pitchFamily="49" charset="0"/>
              </a:rPr>
              <a:t>	Attempt something where exception error may happen</a:t>
            </a:r>
          </a:p>
          <a:p>
            <a:pPr marL="342900" lvl="1" indent="0">
              <a:buFont typeface="Arial" panose="020B0604020202020204" pitchFamily="34" charset="0"/>
              <a:buNone/>
            </a:pPr>
            <a:r>
              <a:rPr lang="en-US" altLang="en-US" b="1" dirty="0" smtClean="0">
                <a:latin typeface="Consolas" panose="020B0609020204030204" pitchFamily="49" charset="0"/>
                <a:ea typeface="Consolas" panose="020B0609020204030204" pitchFamily="49" charset="0"/>
                <a:cs typeface="Consolas" panose="020B0609020204030204" pitchFamily="49" charset="0"/>
              </a:rPr>
              <a:t>Except</a:t>
            </a:r>
            <a:r>
              <a:rPr lang="en-US" altLang="en-US" dirty="0" smtClean="0">
                <a:latin typeface="Consolas" panose="020B0609020204030204" pitchFamily="49" charset="0"/>
                <a:ea typeface="Consolas" panose="020B0609020204030204" pitchFamily="49" charset="0"/>
                <a:cs typeface="Consolas" panose="020B0609020204030204" pitchFamily="49" charset="0"/>
              </a:rPr>
              <a:t>:</a:t>
            </a:r>
          </a:p>
          <a:p>
            <a:pPr marL="342900" lvl="1" indent="0">
              <a:buFont typeface="Arial" panose="020B0604020202020204" pitchFamily="34" charset="0"/>
              <a:buNone/>
            </a:pPr>
            <a:r>
              <a:rPr lang="en-US" altLang="en-US" dirty="0" smtClean="0">
                <a:latin typeface="Consolas" panose="020B0609020204030204" pitchFamily="49" charset="0"/>
                <a:ea typeface="Consolas" panose="020B0609020204030204" pitchFamily="49" charset="0"/>
                <a:cs typeface="Consolas" panose="020B0609020204030204" pitchFamily="49" charset="0"/>
              </a:rPr>
              <a:t>	React to the error</a:t>
            </a:r>
          </a:p>
          <a:p>
            <a:pPr marL="342900" lvl="1" indent="0">
              <a:buFont typeface="Arial" panose="020B0604020202020204" pitchFamily="34" charset="0"/>
              <a:buNone/>
            </a:pPr>
            <a:r>
              <a:rPr lang="en-US" altLang="en-US" b="1" dirty="0" smtClean="0">
                <a:latin typeface="Consolas" panose="020B0609020204030204" pitchFamily="49" charset="0"/>
                <a:ea typeface="Consolas" panose="020B0609020204030204" pitchFamily="49" charset="0"/>
                <a:cs typeface="Consolas" panose="020B0609020204030204" pitchFamily="49" charset="0"/>
              </a:rPr>
              <a:t>Else</a:t>
            </a:r>
            <a:r>
              <a:rPr lang="en-US" altLang="en-US" dirty="0" smtClean="0">
                <a:latin typeface="Consolas" panose="020B0609020204030204" pitchFamily="49" charset="0"/>
                <a:ea typeface="Consolas" panose="020B0609020204030204" pitchFamily="49" charset="0"/>
                <a:cs typeface="Consolas" panose="020B0609020204030204" pitchFamily="49" charset="0"/>
              </a:rPr>
              <a:t>:  </a:t>
            </a:r>
            <a:r>
              <a:rPr lang="en-US" altLang="en-US" b="1" dirty="0" smtClean="0">
                <a:solidFill>
                  <a:srgbClr val="0000FF"/>
                </a:solidFill>
                <a:latin typeface="Consolas" panose="020B0609020204030204" pitchFamily="49" charset="0"/>
                <a:ea typeface="Consolas" panose="020B0609020204030204" pitchFamily="49" charset="0"/>
                <a:cs typeface="Consolas" panose="020B0609020204030204" pitchFamily="49" charset="0"/>
              </a:rPr>
              <a:t># Not always needed</a:t>
            </a:r>
          </a:p>
          <a:p>
            <a:pPr marL="342900" lvl="1" indent="0">
              <a:buFont typeface="Arial" panose="020B0604020202020204" pitchFamily="34" charset="0"/>
              <a:buNone/>
            </a:pPr>
            <a:r>
              <a:rPr lang="en-US" altLang="en-US" dirty="0" smtClean="0">
                <a:latin typeface="Consolas" panose="020B0609020204030204" pitchFamily="49" charset="0"/>
                <a:ea typeface="Consolas" panose="020B0609020204030204" pitchFamily="49" charset="0"/>
                <a:cs typeface="Consolas" panose="020B0609020204030204" pitchFamily="49" charset="0"/>
              </a:rPr>
              <a:t>	What to do if no error is encountered</a:t>
            </a:r>
          </a:p>
          <a:p>
            <a:pPr marL="342900" lvl="1" indent="0">
              <a:buFont typeface="Arial" panose="020B0604020202020204" pitchFamily="34" charset="0"/>
              <a:buNone/>
            </a:pPr>
            <a:r>
              <a:rPr lang="en-US" altLang="en-US" b="1" dirty="0" smtClean="0">
                <a:latin typeface="Consolas" panose="020B0609020204030204" pitchFamily="49" charset="0"/>
                <a:ea typeface="Consolas" panose="020B0609020204030204" pitchFamily="49" charset="0"/>
                <a:cs typeface="Consolas" panose="020B0609020204030204" pitchFamily="49" charset="0"/>
              </a:rPr>
              <a:t>Finally</a:t>
            </a:r>
            <a:r>
              <a:rPr lang="en-US" altLang="en-US" dirty="0" smtClean="0">
                <a:latin typeface="Consolas" panose="020B0609020204030204" pitchFamily="49" charset="0"/>
                <a:ea typeface="Consolas" panose="020B0609020204030204" pitchFamily="49" charset="0"/>
                <a:cs typeface="Consolas" panose="020B0609020204030204" pitchFamily="49" charset="0"/>
              </a:rPr>
              <a:t>:  </a:t>
            </a:r>
            <a:r>
              <a:rPr lang="en-US" altLang="en-US" b="1" dirty="0" smtClean="0">
                <a:solidFill>
                  <a:srgbClr val="0000FF"/>
                </a:solidFill>
                <a:latin typeface="Consolas" panose="020B0609020204030204" pitchFamily="49" charset="0"/>
                <a:ea typeface="Consolas" panose="020B0609020204030204" pitchFamily="49" charset="0"/>
                <a:cs typeface="Consolas" panose="020B0609020204030204" pitchFamily="49" charset="0"/>
              </a:rPr>
              <a:t># Not always needed</a:t>
            </a:r>
          </a:p>
          <a:p>
            <a:pPr marL="342900" lvl="1" indent="0">
              <a:buFont typeface="Arial" panose="020B0604020202020204" pitchFamily="34" charset="0"/>
              <a:buNone/>
            </a:pPr>
            <a:r>
              <a:rPr lang="en-US" altLang="en-US" dirty="0" smtClean="0">
                <a:latin typeface="Consolas" panose="020B0609020204030204" pitchFamily="49" charset="0"/>
                <a:ea typeface="Consolas" panose="020B0609020204030204" pitchFamily="49" charset="0"/>
                <a:cs typeface="Consolas" panose="020B0609020204030204" pitchFamily="49" charset="0"/>
              </a:rPr>
              <a:t>    Actions that must always be performed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976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976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976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97699">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97699">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97699">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97699">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97699">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97699">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97699">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97699">
                                            <p:txEl>
                                              <p:pRg st="10" end="1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797699">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7699"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Exceptions: File Example</a:t>
            </a:r>
            <a:endParaRPr lang="en-CA" dirty="0"/>
          </a:p>
        </p:txBody>
      </p:sp>
      <p:sp>
        <p:nvSpPr>
          <p:cNvPr id="3" name="Content Placeholder 2"/>
          <p:cNvSpPr>
            <a:spLocks noGrp="1"/>
          </p:cNvSpPr>
          <p:nvPr>
            <p:ph idx="1"/>
          </p:nvPr>
        </p:nvSpPr>
        <p:spPr/>
        <p:txBody>
          <a:bodyPr/>
          <a:lstStyle/>
          <a:p>
            <a:r>
              <a:rPr lang="en-US" altLang="en-US" b="1" dirty="0"/>
              <a:t>Name of the example program</a:t>
            </a:r>
            <a:r>
              <a:rPr lang="en-US" altLang="en-US" dirty="0"/>
              <a:t>: </a:t>
            </a:r>
            <a:r>
              <a:rPr lang="en-US" altLang="en-US" dirty="0">
                <a:latin typeface="Consolas" panose="020B0609020204030204" pitchFamily="49" charset="0"/>
                <a:ea typeface="Consolas" panose="020B0609020204030204" pitchFamily="49" charset="0"/>
                <a:cs typeface="Consolas" panose="020B0609020204030204" pitchFamily="49" charset="0"/>
              </a:rPr>
              <a:t>5file_exception.py</a:t>
            </a:r>
          </a:p>
          <a:p>
            <a:r>
              <a:rPr lang="en-US" dirty="0" smtClean="0"/>
              <a:t>Input </a:t>
            </a:r>
            <a:r>
              <a:rPr lang="en-US" dirty="0"/>
              <a:t>file: Most of the previous input files can be used e.g. “input1.txt</a:t>
            </a:r>
            <a:r>
              <a:rPr lang="en-US" dirty="0" smtClean="0"/>
              <a:t>”</a:t>
            </a:r>
          </a:p>
          <a:p>
            <a:pPr lvl="1"/>
            <a:r>
              <a:rPr lang="en-US" dirty="0"/>
              <a:t>Defining a program to allow it to recover and continue execution if file input/output problems occur.</a:t>
            </a:r>
          </a:p>
          <a:p>
            <a:pPr lvl="1"/>
            <a:endParaRPr lang="en-US" dirty="0"/>
          </a:p>
          <a:p>
            <a:pPr marL="342900" lvl="1" indent="0">
              <a:buNone/>
            </a:pPr>
            <a:r>
              <a:rPr lang="en-CA" sz="1800" dirty="0" err="1">
                <a:latin typeface="Consolas" panose="020B0609020204030204" pitchFamily="49" charset="0"/>
              </a:rPr>
              <a:t>inputFileOK</a:t>
            </a:r>
            <a:r>
              <a:rPr lang="en-CA" sz="1800" dirty="0">
                <a:latin typeface="Consolas" panose="020B0609020204030204" pitchFamily="49" charset="0"/>
              </a:rPr>
              <a:t> = False</a:t>
            </a:r>
          </a:p>
          <a:p>
            <a:pPr marL="342900" lvl="1" indent="0">
              <a:buNone/>
            </a:pPr>
            <a:r>
              <a:rPr lang="en-CA" sz="1800" dirty="0">
                <a:latin typeface="Consolas" panose="020B0609020204030204" pitchFamily="49" charset="0"/>
              </a:rPr>
              <a:t>while (</a:t>
            </a:r>
            <a:r>
              <a:rPr lang="en-CA" sz="1800" dirty="0" err="1">
                <a:latin typeface="Consolas" panose="020B0609020204030204" pitchFamily="49" charset="0"/>
              </a:rPr>
              <a:t>inputFileOK</a:t>
            </a:r>
            <a:r>
              <a:rPr lang="en-CA" sz="1800" dirty="0">
                <a:latin typeface="Consolas" panose="020B0609020204030204" pitchFamily="49" charset="0"/>
              </a:rPr>
              <a:t> == False):</a:t>
            </a:r>
          </a:p>
          <a:p>
            <a:pPr marL="342900" lvl="1" indent="0">
              <a:buNone/>
            </a:pPr>
            <a:r>
              <a:rPr lang="en-CA" sz="1800" b="1" dirty="0">
                <a:latin typeface="Consolas" panose="020B0609020204030204" pitchFamily="49" charset="0"/>
              </a:rPr>
              <a:t>     try:</a:t>
            </a:r>
          </a:p>
          <a:p>
            <a:pPr marL="342900" lvl="1" indent="0">
              <a:buNone/>
            </a:pPr>
            <a:r>
              <a:rPr lang="en-CA" sz="1800" dirty="0">
                <a:latin typeface="Consolas" panose="020B0609020204030204" pitchFamily="49" charset="0"/>
              </a:rPr>
              <a:t>         </a:t>
            </a:r>
            <a:r>
              <a:rPr lang="en-CA" sz="1800" dirty="0" err="1">
                <a:latin typeface="Consolas" panose="020B0609020204030204" pitchFamily="49" charset="0"/>
              </a:rPr>
              <a:t>inputFileName</a:t>
            </a:r>
            <a:r>
              <a:rPr lang="en-CA" sz="1800" dirty="0">
                <a:latin typeface="Consolas" panose="020B0609020204030204" pitchFamily="49" charset="0"/>
              </a:rPr>
              <a:t> = input("Enter name of input file: ")</a:t>
            </a:r>
          </a:p>
          <a:p>
            <a:pPr marL="342900" lvl="1" indent="0">
              <a:buNone/>
            </a:pPr>
            <a:r>
              <a:rPr lang="en-CA" sz="1800" dirty="0">
                <a:latin typeface="Consolas" panose="020B0609020204030204" pitchFamily="49" charset="0"/>
              </a:rPr>
              <a:t>         </a:t>
            </a:r>
            <a:r>
              <a:rPr lang="en-CA" sz="1800" dirty="0" err="1">
                <a:latin typeface="Consolas" panose="020B0609020204030204" pitchFamily="49" charset="0"/>
              </a:rPr>
              <a:t>inputFile</a:t>
            </a:r>
            <a:r>
              <a:rPr lang="en-CA" sz="1800" dirty="0">
                <a:latin typeface="Consolas" panose="020B0609020204030204" pitchFamily="49" charset="0"/>
              </a:rPr>
              <a:t> = open(</a:t>
            </a:r>
            <a:r>
              <a:rPr lang="en-CA" sz="1800" dirty="0" err="1">
                <a:latin typeface="Consolas" panose="020B0609020204030204" pitchFamily="49" charset="0"/>
              </a:rPr>
              <a:t>inputFileName</a:t>
            </a:r>
            <a:r>
              <a:rPr lang="en-CA" sz="1800" dirty="0">
                <a:latin typeface="Consolas" panose="020B0609020204030204" pitchFamily="49" charset="0"/>
              </a:rPr>
              <a:t>, "r")</a:t>
            </a:r>
          </a:p>
          <a:p>
            <a:pPr marL="342900" lvl="1" indent="0">
              <a:buNone/>
            </a:pPr>
            <a:r>
              <a:rPr lang="en-CA" sz="1800" dirty="0">
                <a:latin typeface="Consolas" panose="020B0609020204030204" pitchFamily="49" charset="0"/>
              </a:rPr>
              <a:t>         print("Opening file" + </a:t>
            </a:r>
            <a:r>
              <a:rPr lang="en-CA" sz="1800" dirty="0" err="1">
                <a:latin typeface="Consolas" panose="020B0609020204030204" pitchFamily="49" charset="0"/>
              </a:rPr>
              <a:t>inputFileName</a:t>
            </a:r>
            <a:r>
              <a:rPr lang="en-CA" sz="1800" dirty="0">
                <a:latin typeface="Consolas" panose="020B0609020204030204" pitchFamily="49" charset="0"/>
              </a:rPr>
              <a:t>, “)</a:t>
            </a:r>
          </a:p>
          <a:p>
            <a:pPr marL="342900" lvl="1" indent="0">
              <a:buNone/>
            </a:pPr>
            <a:r>
              <a:rPr lang="en-CA" sz="1800" dirty="0">
                <a:latin typeface="Consolas" panose="020B0609020204030204" pitchFamily="49" charset="0"/>
              </a:rPr>
              <a:t>         for line in </a:t>
            </a:r>
            <a:r>
              <a:rPr lang="en-CA" sz="1800" dirty="0" err="1">
                <a:latin typeface="Consolas" panose="020B0609020204030204" pitchFamily="49" charset="0"/>
              </a:rPr>
              <a:t>inputFile</a:t>
            </a:r>
            <a:r>
              <a:rPr lang="en-CA" sz="1800" dirty="0">
                <a:latin typeface="Consolas" panose="020B0609020204030204" pitchFamily="49" charset="0"/>
              </a:rPr>
              <a:t>:</a:t>
            </a:r>
          </a:p>
          <a:p>
            <a:pPr marL="342900" lvl="1" indent="0">
              <a:buNone/>
            </a:pPr>
            <a:r>
              <a:rPr lang="en-US" sz="1800" dirty="0">
                <a:latin typeface="Consolas" panose="020B0609020204030204" pitchFamily="49" charset="0"/>
              </a:rPr>
              <a:t>             print(line, end="")</a:t>
            </a:r>
          </a:p>
          <a:p>
            <a:pPr marL="342900" lvl="1" indent="0">
              <a:buNone/>
            </a:pPr>
            <a:r>
              <a:rPr lang="en-CA" sz="1800" dirty="0">
                <a:latin typeface="Consolas" panose="020B0609020204030204" pitchFamily="49" charset="0"/>
              </a:rPr>
              <a:t>         print("Completed reading of file", </a:t>
            </a:r>
            <a:r>
              <a:rPr lang="en-CA" sz="1800" dirty="0" err="1">
                <a:latin typeface="Consolas" panose="020B0609020204030204" pitchFamily="49" charset="0"/>
              </a:rPr>
              <a:t>inputFileName</a:t>
            </a:r>
            <a:r>
              <a:rPr lang="en-CA" sz="1800" dirty="0">
                <a:latin typeface="Consolas" panose="020B0609020204030204" pitchFamily="49" charset="0"/>
              </a:rPr>
              <a:t>)</a:t>
            </a:r>
          </a:p>
          <a:p>
            <a:pPr marL="342900" lvl="1" indent="0">
              <a:buNone/>
            </a:pPr>
            <a:r>
              <a:rPr lang="en-CA" sz="1800" dirty="0">
                <a:latin typeface="Consolas" panose="020B0609020204030204" pitchFamily="49" charset="0"/>
              </a:rPr>
              <a:t>         </a:t>
            </a:r>
            <a:r>
              <a:rPr lang="en-CA" sz="1800" dirty="0" err="1">
                <a:latin typeface="Consolas" panose="020B0609020204030204" pitchFamily="49" charset="0"/>
              </a:rPr>
              <a:t>inputFileOK</a:t>
            </a:r>
            <a:r>
              <a:rPr lang="en-CA" sz="1800" dirty="0">
                <a:latin typeface="Consolas" panose="020B0609020204030204" pitchFamily="49" charset="0"/>
              </a:rPr>
              <a:t> = True</a:t>
            </a:r>
            <a:endParaRPr lang="en-US" altLang="en-US" sz="1800" dirty="0">
              <a:latin typeface="Consolas" panose="020B0609020204030204" pitchFamily="49" charset="0"/>
              <a:ea typeface="Consolas" panose="020B0609020204030204" pitchFamily="49" charset="0"/>
              <a:cs typeface="Consolas" panose="020B0609020204030204" pitchFamily="49" charset="0"/>
            </a:endParaRPr>
          </a:p>
          <a:p>
            <a:endParaRPr lang="en-US" dirty="0"/>
          </a:p>
          <a:p>
            <a:endParaRPr lang="en-CA" dirty="0"/>
          </a:p>
        </p:txBody>
      </p:sp>
    </p:spTree>
    <p:extLst>
      <p:ext uri="{BB962C8B-B14F-4D97-AF65-F5344CB8AC3E}">
        <p14:creationId xmlns:p14="http://schemas.microsoft.com/office/powerpoint/2010/main" val="14836803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p:txBody>
          <a:bodyPr/>
          <a:lstStyle/>
          <a:p>
            <a:pPr eaLnBrk="1" hangingPunct="1"/>
            <a:r>
              <a:rPr lang="en-US" altLang="en-US" dirty="0" smtClean="0"/>
              <a:t>What You Need In Order To Read </a:t>
            </a:r>
            <a:br>
              <a:rPr lang="en-US" altLang="en-US" dirty="0" smtClean="0"/>
            </a:br>
            <a:r>
              <a:rPr lang="en-US" altLang="en-US" dirty="0" smtClean="0"/>
              <a:t>Information From A File</a:t>
            </a:r>
          </a:p>
        </p:txBody>
      </p:sp>
      <p:sp>
        <p:nvSpPr>
          <p:cNvPr id="14339" name="Rectangle 3"/>
          <p:cNvSpPr>
            <a:spLocks noGrp="1" noChangeArrowheads="1"/>
          </p:cNvSpPr>
          <p:nvPr>
            <p:ph type="body" idx="4294967295"/>
          </p:nvPr>
        </p:nvSpPr>
        <p:spPr/>
        <p:txBody>
          <a:bodyPr/>
          <a:lstStyle/>
          <a:p>
            <a:pPr marL="457200" indent="-457200" eaLnBrk="1" hangingPunct="1">
              <a:buFontTx/>
              <a:buAutoNum type="arabicPeriod"/>
            </a:pPr>
            <a:r>
              <a:rPr lang="en-US" altLang="en-US" dirty="0" smtClean="0"/>
              <a:t>Open the file and associate the file with a file variable (the latter positions the “file pointer”.</a:t>
            </a:r>
          </a:p>
          <a:p>
            <a:pPr marL="457200" indent="-457200" eaLnBrk="1" hangingPunct="1">
              <a:buFontTx/>
              <a:buAutoNum type="arabicPeriod"/>
            </a:pPr>
            <a:r>
              <a:rPr lang="en-US" altLang="en-US" dirty="0" smtClean="0"/>
              <a:t>A command to read the information.</a:t>
            </a:r>
          </a:p>
          <a:p>
            <a:pPr marL="457200" indent="-457200" eaLnBrk="1" hangingPunct="1">
              <a:buFontTx/>
              <a:buAutoNum type="arabicPeriod"/>
            </a:pPr>
            <a:r>
              <a:rPr lang="en-US" altLang="en-US" dirty="0" smtClean="0"/>
              <a:t>A command to close the file.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p:txBody>
          <a:bodyPr/>
          <a:lstStyle/>
          <a:p>
            <a:r>
              <a:rPr lang="en-US" altLang="en-US" smtClean="0"/>
              <a:t>Exceptions: File Example (2)</a:t>
            </a:r>
          </a:p>
        </p:txBody>
      </p:sp>
      <p:sp>
        <p:nvSpPr>
          <p:cNvPr id="32771" name="Rectangle 3"/>
          <p:cNvSpPr>
            <a:spLocks noGrp="1" noChangeArrowheads="1"/>
          </p:cNvSpPr>
          <p:nvPr>
            <p:ph type="body" idx="4294967295"/>
          </p:nvPr>
        </p:nvSpPr>
        <p:spPr/>
        <p:txBody>
          <a:bodyPr/>
          <a:lstStyle/>
          <a:p>
            <a:pPr>
              <a:buFontTx/>
              <a:buNone/>
            </a:pPr>
            <a:r>
              <a:rPr lang="en-US" altLang="en-US" sz="1800" b="1" dirty="0" smtClean="0">
                <a:solidFill>
                  <a:srgbClr val="0000FF"/>
                </a:solidFill>
                <a:latin typeface="Consolas" panose="020B0609020204030204" pitchFamily="49" charset="0"/>
                <a:ea typeface="Consolas" panose="020B0609020204030204" pitchFamily="49" charset="0"/>
                <a:cs typeface="Consolas" panose="020B0609020204030204" pitchFamily="49" charset="0"/>
              </a:rPr>
              <a:t>   # All this is inside the body of the while loop (continued)</a:t>
            </a:r>
          </a:p>
          <a:p>
            <a:pPr marL="342900" lvl="1" indent="0">
              <a:buNone/>
            </a:pPr>
            <a:r>
              <a:rPr lang="en-CA" sz="1800" dirty="0" smtClean="0">
                <a:latin typeface="Consolas" panose="020B0609020204030204" pitchFamily="49" charset="0"/>
              </a:rPr>
              <a:t>       </a:t>
            </a:r>
            <a:r>
              <a:rPr lang="en-CA" sz="1800" dirty="0" err="1" smtClean="0">
                <a:latin typeface="Consolas" panose="020B0609020204030204" pitchFamily="49" charset="0"/>
              </a:rPr>
              <a:t>inputFile.close</a:t>
            </a:r>
            <a:r>
              <a:rPr lang="en-CA" sz="1800" dirty="0" smtClean="0">
                <a:latin typeface="Consolas" panose="020B0609020204030204" pitchFamily="49" charset="0"/>
              </a:rPr>
              <a:t>()</a:t>
            </a:r>
          </a:p>
          <a:p>
            <a:pPr marL="342900" lvl="1" indent="0">
              <a:buNone/>
            </a:pPr>
            <a:r>
              <a:rPr lang="en-CA" sz="1800" dirty="0" smtClean="0">
                <a:latin typeface="Consolas" panose="020B0609020204030204" pitchFamily="49" charset="0"/>
              </a:rPr>
              <a:t>       print("Closed file", </a:t>
            </a:r>
            <a:r>
              <a:rPr lang="en-CA" sz="1800" dirty="0" err="1" smtClean="0">
                <a:latin typeface="Consolas" panose="020B0609020204030204" pitchFamily="49" charset="0"/>
              </a:rPr>
              <a:t>inputFileName</a:t>
            </a:r>
            <a:r>
              <a:rPr lang="en-CA" sz="1800" dirty="0" smtClean="0">
                <a:latin typeface="Consolas" panose="020B0609020204030204" pitchFamily="49" charset="0"/>
              </a:rPr>
              <a:t>) </a:t>
            </a:r>
            <a:r>
              <a:rPr lang="en-US" altLang="en-US" sz="1800" b="1" dirty="0" smtClean="0">
                <a:solidFill>
                  <a:srgbClr val="0000FF"/>
                </a:solidFill>
                <a:latin typeface="Consolas" panose="020B0609020204030204" pitchFamily="49" charset="0"/>
                <a:ea typeface="Consolas" panose="020B0609020204030204" pitchFamily="49" charset="0"/>
                <a:cs typeface="Consolas" panose="020B0609020204030204" pitchFamily="49" charset="0"/>
              </a:rPr>
              <a:t># End of try-body</a:t>
            </a:r>
            <a:endParaRPr lang="en-CA" sz="1800" dirty="0" smtClean="0">
              <a:solidFill>
                <a:srgbClr val="0000FF"/>
              </a:solidFill>
              <a:latin typeface="Consolas" panose="020B0609020204030204" pitchFamily="49" charset="0"/>
            </a:endParaRPr>
          </a:p>
          <a:p>
            <a:pPr marL="342900" lvl="1" indent="0">
              <a:buNone/>
            </a:pPr>
            <a:r>
              <a:rPr lang="en-CA" sz="1800" b="1" dirty="0" smtClean="0">
                <a:latin typeface="Consolas" panose="020B0609020204030204" pitchFamily="49" charset="0"/>
              </a:rPr>
              <a:t>   except </a:t>
            </a:r>
            <a:r>
              <a:rPr lang="en-CA" sz="1800" b="1" dirty="0" err="1" smtClean="0">
                <a:latin typeface="Consolas" panose="020B0609020204030204" pitchFamily="49" charset="0"/>
              </a:rPr>
              <a:t>IOError</a:t>
            </a:r>
            <a:r>
              <a:rPr lang="en-CA" sz="1800" b="1" dirty="0" smtClean="0">
                <a:latin typeface="Consolas" panose="020B0609020204030204" pitchFamily="49" charset="0"/>
              </a:rPr>
              <a:t>:</a:t>
            </a:r>
          </a:p>
          <a:p>
            <a:pPr marL="342900" lvl="1" indent="0">
              <a:buNone/>
            </a:pPr>
            <a:r>
              <a:rPr lang="en-US" sz="1800" dirty="0" smtClean="0">
                <a:latin typeface="Consolas" panose="020B0609020204030204" pitchFamily="49" charset="0"/>
              </a:rPr>
              <a:t>       </a:t>
            </a:r>
            <a:r>
              <a:rPr lang="en-US" sz="1800" dirty="0">
                <a:latin typeface="Consolas" panose="020B0609020204030204" pitchFamily="49" charset="0"/>
              </a:rPr>
              <a:t>print("Error: File", </a:t>
            </a:r>
            <a:r>
              <a:rPr lang="en-US" sz="1800" dirty="0" err="1">
                <a:latin typeface="Consolas" panose="020B0609020204030204" pitchFamily="49" charset="0"/>
              </a:rPr>
              <a:t>inputFileName</a:t>
            </a:r>
            <a:r>
              <a:rPr lang="en-US" sz="1800" dirty="0">
                <a:latin typeface="Consolas" panose="020B0609020204030204" pitchFamily="49" charset="0"/>
              </a:rPr>
              <a:t>, "could not be </a:t>
            </a:r>
            <a:r>
              <a:rPr lang="en-US" sz="1800" dirty="0" smtClean="0">
                <a:latin typeface="Consolas" panose="020B0609020204030204" pitchFamily="49" charset="0"/>
              </a:rPr>
              <a:t>"+ </a:t>
            </a:r>
            <a:r>
              <a:rPr lang="en-US" sz="1800" dirty="0">
                <a:latin typeface="Consolas" panose="020B0609020204030204" pitchFamily="49" charset="0"/>
              </a:rPr>
              <a:t>\</a:t>
            </a:r>
          </a:p>
          <a:p>
            <a:pPr marL="342900" lvl="1" indent="0">
              <a:buNone/>
            </a:pPr>
            <a:r>
              <a:rPr lang="en-US" sz="1800" dirty="0">
                <a:latin typeface="Consolas" panose="020B0609020204030204" pitchFamily="49" charset="0"/>
              </a:rPr>
              <a:t>            "opened</a:t>
            </a:r>
            <a:r>
              <a:rPr lang="en-US" sz="1800" dirty="0" smtClean="0">
                <a:latin typeface="Consolas" panose="020B0609020204030204" pitchFamily="49" charset="0"/>
              </a:rPr>
              <a:t>")</a:t>
            </a:r>
          </a:p>
          <a:p>
            <a:pPr marL="342900" lvl="1" indent="0">
              <a:buNone/>
            </a:pPr>
            <a:r>
              <a:rPr lang="en-CA" sz="1800" b="1" dirty="0" smtClean="0">
                <a:latin typeface="Consolas" panose="020B0609020204030204" pitchFamily="49" charset="0"/>
              </a:rPr>
              <a:t>   else:</a:t>
            </a:r>
          </a:p>
          <a:p>
            <a:pPr marL="342900" lvl="1" indent="0">
              <a:buNone/>
            </a:pPr>
            <a:r>
              <a:rPr lang="en-US" sz="1800" dirty="0" smtClean="0">
                <a:latin typeface="Consolas" panose="020B0609020204030204" pitchFamily="49" charset="0"/>
              </a:rPr>
              <a:t>       </a:t>
            </a:r>
            <a:r>
              <a:rPr lang="en-US" sz="1800" dirty="0">
                <a:latin typeface="Consolas" panose="020B0609020204030204" pitchFamily="49" charset="0"/>
              </a:rPr>
              <a:t>print("Successfully read information from file", \</a:t>
            </a:r>
          </a:p>
          <a:p>
            <a:pPr marL="342900" lvl="1" indent="0">
              <a:buNone/>
            </a:pPr>
            <a:r>
              <a:rPr lang="en-US" sz="1800" dirty="0">
                <a:latin typeface="Consolas" panose="020B0609020204030204" pitchFamily="49" charset="0"/>
              </a:rPr>
              <a:t>             </a:t>
            </a:r>
            <a:r>
              <a:rPr lang="en-US" sz="1800" dirty="0" err="1">
                <a:latin typeface="Consolas" panose="020B0609020204030204" pitchFamily="49" charset="0"/>
              </a:rPr>
              <a:t>inputFileName</a:t>
            </a:r>
            <a:r>
              <a:rPr lang="en-US" sz="1800" dirty="0">
                <a:latin typeface="Consolas" panose="020B0609020204030204" pitchFamily="49" charset="0"/>
              </a:rPr>
              <a:t>)</a:t>
            </a:r>
            <a:r>
              <a:rPr lang="en-CA" sz="1800" dirty="0" smtClean="0">
                <a:latin typeface="Consolas" panose="020B0609020204030204" pitchFamily="49" charset="0"/>
              </a:rPr>
              <a:t>   </a:t>
            </a:r>
          </a:p>
          <a:p>
            <a:pPr marL="342900" lvl="1" indent="0">
              <a:buNone/>
            </a:pPr>
            <a:r>
              <a:rPr lang="en-CA" sz="1800" b="1" dirty="0">
                <a:latin typeface="Consolas" panose="020B0609020204030204" pitchFamily="49" charset="0"/>
              </a:rPr>
              <a:t> </a:t>
            </a:r>
            <a:r>
              <a:rPr lang="en-CA" sz="1800" b="1" dirty="0" smtClean="0">
                <a:latin typeface="Consolas" panose="020B0609020204030204" pitchFamily="49" charset="0"/>
              </a:rPr>
              <a:t>  finally:</a:t>
            </a:r>
          </a:p>
          <a:p>
            <a:pPr marL="342900" lvl="1" indent="0">
              <a:buNone/>
            </a:pPr>
            <a:r>
              <a:rPr lang="en-CA" sz="1800" dirty="0" smtClean="0">
                <a:latin typeface="Consolas" panose="020B0609020204030204" pitchFamily="49" charset="0"/>
              </a:rPr>
              <a:t>       print("Finished file input and output")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p:txBody>
          <a:bodyPr/>
          <a:lstStyle/>
          <a:p>
            <a:r>
              <a:rPr lang="en-US" altLang="en-US" smtClean="0"/>
              <a:t>Exception Handling: Keyboard Input</a:t>
            </a:r>
          </a:p>
        </p:txBody>
      </p:sp>
      <p:sp>
        <p:nvSpPr>
          <p:cNvPr id="33795" name="Rectangle 3"/>
          <p:cNvSpPr>
            <a:spLocks noGrp="1" noChangeArrowheads="1"/>
          </p:cNvSpPr>
          <p:nvPr>
            <p:ph type="body" idx="4294967295"/>
          </p:nvPr>
        </p:nvSpPr>
        <p:spPr/>
        <p:txBody>
          <a:bodyPr/>
          <a:lstStyle/>
          <a:p>
            <a:r>
              <a:rPr lang="en-US" altLang="en-US" sz="2000" b="1" dirty="0" smtClean="0"/>
              <a:t>Name of the example program</a:t>
            </a:r>
            <a:r>
              <a:rPr lang="en-US" altLang="en-US" sz="2000" dirty="0" smtClean="0"/>
              <a:t>: </a:t>
            </a:r>
            <a:r>
              <a:rPr lang="en-US" altLang="en-US" sz="2000" dirty="0" smtClean="0">
                <a:latin typeface="Consolas" panose="020B0609020204030204" pitchFamily="49" charset="0"/>
                <a:ea typeface="Consolas" panose="020B0609020204030204" pitchFamily="49" charset="0"/>
                <a:cs typeface="Consolas" panose="020B0609020204030204" pitchFamily="49" charset="0"/>
              </a:rPr>
              <a:t>6exception_validation.py</a:t>
            </a:r>
          </a:p>
          <a:p>
            <a:pPr lvl="1"/>
            <a:r>
              <a:rPr lang="en-US" altLang="en-US" sz="1800" dirty="0" smtClean="0">
                <a:ea typeface="Consolas" panose="020B0609020204030204" pitchFamily="49" charset="0"/>
                <a:cs typeface="Consolas" panose="020B0609020204030204" pitchFamily="49" charset="0"/>
              </a:rPr>
              <a:t>Learning: writing a program that can check for and recover when an invalid type of information has been entered.</a:t>
            </a:r>
            <a:endParaRPr lang="en-US" altLang="en-US" sz="1800" dirty="0" smtClean="0"/>
          </a:p>
          <a:p>
            <a:pPr>
              <a:buFontTx/>
              <a:buNone/>
            </a:pP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inputOK</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 False</a:t>
            </a:r>
          </a:p>
          <a:p>
            <a:pPr>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while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inputOK</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 False):</a:t>
            </a:r>
          </a:p>
          <a:p>
            <a:pPr>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try:</a:t>
            </a:r>
          </a:p>
          <a:p>
            <a:pPr>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num</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 input("Enter a number: ")</a:t>
            </a:r>
          </a:p>
          <a:p>
            <a:pPr>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num</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 float(</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num</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a:t>
            </a:r>
          </a:p>
          <a:p>
            <a:pPr>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except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ValueError</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800" b="1" dirty="0" smtClean="0">
                <a:solidFill>
                  <a:srgbClr val="0000FF"/>
                </a:solidFill>
                <a:latin typeface="Consolas" panose="020B0609020204030204" pitchFamily="49" charset="0"/>
                <a:ea typeface="Consolas" panose="020B0609020204030204" pitchFamily="49" charset="0"/>
                <a:cs typeface="Consolas" panose="020B0609020204030204" pitchFamily="49" charset="0"/>
              </a:rPr>
              <a:t># Can’t convert to a number</a:t>
            </a:r>
          </a:p>
          <a:p>
            <a:pPr>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print("Non-numeric type entered '%s'"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num</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a:t>
            </a:r>
          </a:p>
          <a:p>
            <a:pPr>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else:   </a:t>
            </a:r>
            <a:r>
              <a:rPr lang="en-US" altLang="en-US" sz="1800" b="1" dirty="0" smtClean="0">
                <a:solidFill>
                  <a:srgbClr val="0000FF"/>
                </a:solidFill>
                <a:latin typeface="Consolas" panose="020B0609020204030204" pitchFamily="49" charset="0"/>
                <a:ea typeface="Consolas" panose="020B0609020204030204" pitchFamily="49" charset="0"/>
                <a:cs typeface="Consolas" panose="020B0609020204030204" pitchFamily="49" charset="0"/>
              </a:rPr>
              <a:t># All characters are part of a number</a:t>
            </a:r>
          </a:p>
          <a:p>
            <a:pPr>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inputOK</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 True</a:t>
            </a:r>
          </a:p>
          <a:p>
            <a:pPr>
              <a:buFontTx/>
              <a:buNone/>
            </a:pP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num</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num</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 2</a:t>
            </a:r>
          </a:p>
          <a:p>
            <a:pPr>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print(</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num</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a:t>
            </a:r>
          </a:p>
        </p:txBody>
      </p:sp>
      <p:pic>
        <p:nvPicPr>
          <p:cNvPr id="3174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7390" y="3092347"/>
            <a:ext cx="2378075" cy="444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174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7390" y="3704565"/>
            <a:ext cx="2574925" cy="4429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175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00" y="5434281"/>
            <a:ext cx="5237163" cy="13430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31748"/>
                                        </p:tgtEl>
                                        <p:attrNameLst>
                                          <p:attrName>style.visibility</p:attrName>
                                        </p:attrNameLst>
                                      </p:cBhvr>
                                      <p:to>
                                        <p:strVal val="visible"/>
                                      </p:to>
                                    </p:set>
                                    <p:animEffect transition="in" filter="randombar(horizontal)">
                                      <p:cBhvr>
                                        <p:cTn id="7" dur="500"/>
                                        <p:tgtEl>
                                          <p:spTgt spid="3174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nodeType="clickEffect">
                                  <p:stCondLst>
                                    <p:cond delay="0"/>
                                  </p:stCondLst>
                                  <p:childTnLst>
                                    <p:set>
                                      <p:cBhvr>
                                        <p:cTn id="11" dur="1" fill="hold">
                                          <p:stCondLst>
                                            <p:cond delay="0"/>
                                          </p:stCondLst>
                                        </p:cTn>
                                        <p:tgtEl>
                                          <p:spTgt spid="31749"/>
                                        </p:tgtEl>
                                        <p:attrNameLst>
                                          <p:attrName>style.visibility</p:attrName>
                                        </p:attrNameLst>
                                      </p:cBhvr>
                                      <p:to>
                                        <p:strVal val="visible"/>
                                      </p:to>
                                    </p:set>
                                    <p:animEffect transition="in" filter="randombar(horizontal)">
                                      <p:cBhvr>
                                        <p:cTn id="12" dur="500"/>
                                        <p:tgtEl>
                                          <p:spTgt spid="3174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4" presetClass="entr" presetSubtype="10" fill="hold" nodeType="clickEffect">
                                  <p:stCondLst>
                                    <p:cond delay="0"/>
                                  </p:stCondLst>
                                  <p:childTnLst>
                                    <p:set>
                                      <p:cBhvr>
                                        <p:cTn id="16" dur="1" fill="hold">
                                          <p:stCondLst>
                                            <p:cond delay="0"/>
                                          </p:stCondLst>
                                        </p:cTn>
                                        <p:tgtEl>
                                          <p:spTgt spid="31750"/>
                                        </p:tgtEl>
                                        <p:attrNameLst>
                                          <p:attrName>style.visibility</p:attrName>
                                        </p:attrNameLst>
                                      </p:cBhvr>
                                      <p:to>
                                        <p:strVal val="visible"/>
                                      </p:to>
                                    </p:set>
                                    <p:animEffect transition="in" filter="randombar(horizontal)">
                                      <p:cBhvr>
                                        <p:cTn id="17" dur="500"/>
                                        <p:tgtEl>
                                          <p:spTgt spid="317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idx="4294967295"/>
          </p:nvPr>
        </p:nvSpPr>
        <p:spPr/>
        <p:txBody>
          <a:bodyPr/>
          <a:lstStyle/>
          <a:p>
            <a:r>
              <a:rPr lang="en-US" altLang="en-US" sz="3200" dirty="0" smtClean="0"/>
              <a:t>Creating And Initializing A Multi-Dimensional List In Python: Dynamic Creation</a:t>
            </a:r>
          </a:p>
        </p:txBody>
      </p:sp>
      <p:sp>
        <p:nvSpPr>
          <p:cNvPr id="815107" name="Rectangle 3"/>
          <p:cNvSpPr>
            <a:spLocks noGrp="1" noChangeArrowheads="1"/>
          </p:cNvSpPr>
          <p:nvPr>
            <p:ph type="body" idx="4294967295"/>
          </p:nvPr>
        </p:nvSpPr>
        <p:spPr>
          <a:xfrm>
            <a:off x="457200" y="1600200"/>
            <a:ext cx="3962398" cy="4724400"/>
          </a:xfrm>
        </p:spPr>
        <p:txBody>
          <a:bodyPr/>
          <a:lstStyle/>
          <a:p>
            <a:pPr marL="0" indent="0">
              <a:buFontTx/>
              <a:buNone/>
              <a:defRPr/>
            </a:pPr>
            <a:r>
              <a:rPr lang="en-US" sz="2400" b="1" dirty="0" smtClean="0">
                <a:ea typeface="+mn-ea"/>
                <a:cs typeface="+mn-cs"/>
              </a:rPr>
              <a:t>General structure (Using loops</a:t>
            </a:r>
            <a:r>
              <a:rPr lang="en-US" sz="2400" dirty="0" smtClean="0">
                <a:ea typeface="+mn-ea"/>
                <a:cs typeface="+mn-cs"/>
              </a:rPr>
              <a:t>):</a:t>
            </a:r>
          </a:p>
          <a:p>
            <a:pPr>
              <a:buFont typeface="Arial" charset="0"/>
              <a:buChar char="•"/>
              <a:defRPr/>
            </a:pPr>
            <a:r>
              <a:rPr lang="en-US" sz="1800" dirty="0" smtClean="0">
                <a:ea typeface="+mn-ea"/>
                <a:cs typeface="+mn-cs"/>
              </a:rPr>
              <a:t>Create a variable that refers to an empty list</a:t>
            </a:r>
          </a:p>
          <a:p>
            <a:pPr>
              <a:buFont typeface="Arial" charset="0"/>
              <a:buChar char="•"/>
              <a:defRPr/>
            </a:pPr>
            <a:r>
              <a:rPr lang="en-US" sz="1800" dirty="0" smtClean="0">
                <a:ea typeface="+mn-ea"/>
                <a:cs typeface="+mn-cs"/>
              </a:rPr>
              <a:t>Create list:</a:t>
            </a:r>
          </a:p>
          <a:p>
            <a:pPr marL="450850" lvl="1" indent="-107950">
              <a:buFont typeface="Arial" charset="0"/>
              <a:buChar char="•"/>
              <a:defRPr/>
            </a:pPr>
            <a:r>
              <a:rPr lang="en-US" sz="1600" dirty="0" smtClean="0">
                <a:ea typeface="+mn-ea"/>
                <a:cs typeface="+mn-cs"/>
              </a:rPr>
              <a:t>One loop (outer loop) traverses the rows. </a:t>
            </a:r>
          </a:p>
          <a:p>
            <a:pPr marL="450850" lvl="1" indent="-107950">
              <a:buFont typeface="Arial" charset="0"/>
              <a:buChar char="•"/>
              <a:defRPr/>
            </a:pPr>
            <a:r>
              <a:rPr lang="en-US" sz="1600" dirty="0" smtClean="0">
                <a:ea typeface="+mn-ea"/>
                <a:cs typeface="+mn-cs"/>
              </a:rPr>
              <a:t>Each iteration of the outer loop creates a new 1D list</a:t>
            </a:r>
            <a:r>
              <a:rPr lang="en-US" sz="1600" dirty="0">
                <a:ea typeface="+mn-ea"/>
                <a:cs typeface="+mn-cs"/>
              </a:rPr>
              <a:t> </a:t>
            </a:r>
            <a:r>
              <a:rPr lang="en-US" sz="1600" dirty="0" smtClean="0">
                <a:ea typeface="+mn-ea"/>
                <a:cs typeface="+mn-cs"/>
              </a:rPr>
              <a:t>(empty at start)</a:t>
            </a:r>
          </a:p>
          <a:p>
            <a:pPr marL="450850" lvl="1" indent="-90488">
              <a:buFont typeface="Arial" charset="0"/>
              <a:buChar char="•"/>
              <a:defRPr/>
            </a:pPr>
            <a:r>
              <a:rPr lang="en-US" sz="1600" dirty="0" smtClean="0">
                <a:ea typeface="+mn-ea"/>
                <a:cs typeface="+mn-cs"/>
              </a:rPr>
              <a:t>Then the inner loop traverses the columns of the newly created 1D list creating and initializing each element in a fashion similar to how a single 1D list was created and initialized (add to end)</a:t>
            </a:r>
          </a:p>
          <a:p>
            <a:pPr>
              <a:buFont typeface="Arial" charset="0"/>
              <a:buChar char="•"/>
              <a:defRPr/>
            </a:pPr>
            <a:r>
              <a:rPr lang="en-US" sz="1800" dirty="0" smtClean="0">
                <a:ea typeface="+mn-ea"/>
                <a:cs typeface="+mn-cs"/>
              </a:rPr>
              <a:t>Repeat the process for each row in the list</a:t>
            </a:r>
          </a:p>
          <a:p>
            <a:pPr>
              <a:buFont typeface="Arial" charset="0"/>
              <a:buChar char="•"/>
              <a:defRPr/>
            </a:pPr>
            <a:endParaRPr lang="en-US" sz="1800" dirty="0" smtClean="0">
              <a:latin typeface="Times New Roman" pitchFamily="18" charset="0"/>
              <a:ea typeface="+mn-ea"/>
              <a:cs typeface="+mn-cs"/>
            </a:endParaRPr>
          </a:p>
          <a:p>
            <a:pPr>
              <a:buFont typeface="Arial" charset="0"/>
              <a:buChar char="•"/>
              <a:defRPr/>
            </a:pPr>
            <a:endParaRPr lang="en-US" sz="1800" dirty="0" smtClean="0">
              <a:latin typeface="Times New Roman" pitchFamily="18" charset="0"/>
              <a:ea typeface="+mn-ea"/>
              <a:cs typeface="+mn-cs"/>
            </a:endParaRPr>
          </a:p>
        </p:txBody>
      </p:sp>
      <p:sp>
        <p:nvSpPr>
          <p:cNvPr id="2" name="Rectangle 1"/>
          <p:cNvSpPr/>
          <p:nvPr/>
        </p:nvSpPr>
        <p:spPr>
          <a:xfrm>
            <a:off x="6211888" y="2563813"/>
            <a:ext cx="1981200" cy="3048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chemeClr val="tx1"/>
                </a:solidFill>
              </a:rPr>
              <a:t>Row</a:t>
            </a:r>
          </a:p>
        </p:txBody>
      </p:sp>
      <p:sp>
        <p:nvSpPr>
          <p:cNvPr id="4" name="TextBox 3"/>
          <p:cNvSpPr txBox="1">
            <a:spLocks noChangeArrowheads="1"/>
          </p:cNvSpPr>
          <p:nvPr/>
        </p:nvSpPr>
        <p:spPr bwMode="auto">
          <a:xfrm>
            <a:off x="5537200" y="2592388"/>
            <a:ext cx="6858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1200" dirty="0">
                <a:latin typeface="Consolas" panose="020B0609020204030204" pitchFamily="49" charset="0"/>
              </a:rPr>
              <a:t>r = 0</a:t>
            </a:r>
          </a:p>
        </p:txBody>
      </p:sp>
      <p:sp>
        <p:nvSpPr>
          <p:cNvPr id="8" name="TextBox 7"/>
          <p:cNvSpPr txBox="1">
            <a:spLocks noChangeArrowheads="1"/>
          </p:cNvSpPr>
          <p:nvPr/>
        </p:nvSpPr>
        <p:spPr bwMode="auto">
          <a:xfrm>
            <a:off x="6223000" y="2278063"/>
            <a:ext cx="482600"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1200" dirty="0">
                <a:latin typeface="Consolas" panose="020B0609020204030204" pitchFamily="49" charset="0"/>
              </a:rPr>
              <a:t>c=0</a:t>
            </a:r>
          </a:p>
        </p:txBody>
      </p:sp>
      <p:sp>
        <p:nvSpPr>
          <p:cNvPr id="9" name="TextBox 8"/>
          <p:cNvSpPr txBox="1">
            <a:spLocks noChangeArrowheads="1"/>
          </p:cNvSpPr>
          <p:nvPr/>
        </p:nvSpPr>
        <p:spPr bwMode="auto">
          <a:xfrm>
            <a:off x="6718300" y="22733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1200" dirty="0">
                <a:latin typeface="Consolas" panose="020B0609020204030204" pitchFamily="49" charset="0"/>
              </a:rPr>
              <a:t>c=1</a:t>
            </a:r>
          </a:p>
        </p:txBody>
      </p:sp>
      <p:sp>
        <p:nvSpPr>
          <p:cNvPr id="10" name="TextBox 9"/>
          <p:cNvSpPr txBox="1">
            <a:spLocks noChangeArrowheads="1"/>
          </p:cNvSpPr>
          <p:nvPr/>
        </p:nvSpPr>
        <p:spPr bwMode="auto">
          <a:xfrm>
            <a:off x="7205663" y="2282825"/>
            <a:ext cx="4826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1200" dirty="0">
                <a:latin typeface="Consolas" panose="020B0609020204030204" pitchFamily="49" charset="0"/>
              </a:rPr>
              <a:t>c=2</a:t>
            </a:r>
          </a:p>
        </p:txBody>
      </p:sp>
      <p:sp>
        <p:nvSpPr>
          <p:cNvPr id="11" name="TextBox 10"/>
          <p:cNvSpPr txBox="1">
            <a:spLocks noChangeArrowheads="1"/>
          </p:cNvSpPr>
          <p:nvPr/>
        </p:nvSpPr>
        <p:spPr bwMode="auto">
          <a:xfrm>
            <a:off x="7688263" y="2271713"/>
            <a:ext cx="4826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1200" dirty="0">
                <a:latin typeface="Consolas" panose="020B0609020204030204" pitchFamily="49" charset="0"/>
              </a:rPr>
              <a:t>c=3</a:t>
            </a:r>
          </a:p>
        </p:txBody>
      </p:sp>
      <p:grpSp>
        <p:nvGrpSpPr>
          <p:cNvPr id="3" name="Group 11"/>
          <p:cNvGrpSpPr>
            <a:grpSpLocks/>
          </p:cNvGrpSpPr>
          <p:nvPr/>
        </p:nvGrpSpPr>
        <p:grpSpPr bwMode="auto">
          <a:xfrm>
            <a:off x="4648199" y="1901826"/>
            <a:ext cx="1231900" cy="562770"/>
            <a:chOff x="4648200" y="1902023"/>
            <a:chExt cx="1231288" cy="562072"/>
          </a:xfrm>
        </p:grpSpPr>
        <p:sp>
          <p:nvSpPr>
            <p:cNvPr id="97296" name="TextBox 2"/>
            <p:cNvSpPr txBox="1">
              <a:spLocks noChangeArrowheads="1"/>
            </p:cNvSpPr>
            <p:nvPr/>
          </p:nvSpPr>
          <p:spPr bwMode="auto">
            <a:xfrm>
              <a:off x="4648200" y="1902023"/>
              <a:ext cx="9906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1400" b="1" dirty="0">
                  <a:latin typeface="Consolas" panose="020B0609020204030204" pitchFamily="49" charset="0"/>
                </a:rPr>
                <a:t>List ref</a:t>
              </a:r>
            </a:p>
          </p:txBody>
        </p:sp>
        <p:cxnSp>
          <p:nvCxnSpPr>
            <p:cNvPr id="7" name="Straight Arrow Connector 6"/>
            <p:cNvCxnSpPr/>
            <p:nvPr/>
          </p:nvCxnSpPr>
          <p:spPr>
            <a:xfrm>
              <a:off x="5257497" y="2133511"/>
              <a:ext cx="621991" cy="330584"/>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15" name="Rectangle 14"/>
          <p:cNvSpPr/>
          <p:nvPr/>
        </p:nvSpPr>
        <p:spPr>
          <a:xfrm>
            <a:off x="6211888" y="3005138"/>
            <a:ext cx="1981200" cy="3048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chemeClr val="tx1"/>
                </a:solidFill>
              </a:rPr>
              <a:t>Row</a:t>
            </a:r>
          </a:p>
        </p:txBody>
      </p:sp>
      <p:sp>
        <p:nvSpPr>
          <p:cNvPr id="16" name="TextBox 15"/>
          <p:cNvSpPr txBox="1">
            <a:spLocks noChangeArrowheads="1"/>
          </p:cNvSpPr>
          <p:nvPr/>
        </p:nvSpPr>
        <p:spPr bwMode="auto">
          <a:xfrm>
            <a:off x="5537200" y="3033713"/>
            <a:ext cx="6858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1200" dirty="0">
                <a:latin typeface="Consolas" panose="020B0609020204030204" pitchFamily="49" charset="0"/>
              </a:rPr>
              <a:t>r = 1</a:t>
            </a:r>
          </a:p>
        </p:txBody>
      </p:sp>
      <p:sp>
        <p:nvSpPr>
          <p:cNvPr id="17" name="Rectangle 16"/>
          <p:cNvSpPr/>
          <p:nvPr/>
        </p:nvSpPr>
        <p:spPr>
          <a:xfrm>
            <a:off x="6189663" y="3462338"/>
            <a:ext cx="1981200" cy="3048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chemeClr val="tx1"/>
                </a:solidFill>
              </a:rPr>
              <a:t>Row</a:t>
            </a:r>
          </a:p>
        </p:txBody>
      </p:sp>
      <p:sp>
        <p:nvSpPr>
          <p:cNvPr id="18" name="TextBox 17"/>
          <p:cNvSpPr txBox="1">
            <a:spLocks noChangeArrowheads="1"/>
          </p:cNvSpPr>
          <p:nvPr/>
        </p:nvSpPr>
        <p:spPr bwMode="auto">
          <a:xfrm>
            <a:off x="5514975" y="3490913"/>
            <a:ext cx="6858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1200" dirty="0">
                <a:latin typeface="Consolas" panose="020B0609020204030204" pitchFamily="49" charset="0"/>
              </a:rPr>
              <a:t>r = 2</a:t>
            </a:r>
          </a:p>
        </p:txBody>
      </p:sp>
      <p:sp>
        <p:nvSpPr>
          <p:cNvPr id="13" name="TextBox 12"/>
          <p:cNvSpPr txBox="1">
            <a:spLocks noChangeArrowheads="1"/>
          </p:cNvSpPr>
          <p:nvPr/>
        </p:nvSpPr>
        <p:spPr bwMode="auto">
          <a:xfrm>
            <a:off x="5880100" y="4267200"/>
            <a:ext cx="7493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dirty="0"/>
              <a:t>Etc.</a:t>
            </a:r>
          </a:p>
        </p:txBody>
      </p:sp>
      <p:sp>
        <p:nvSpPr>
          <p:cNvPr id="20" name="TextBox 19"/>
          <p:cNvSpPr txBox="1"/>
          <p:nvPr/>
        </p:nvSpPr>
        <p:spPr>
          <a:xfrm>
            <a:off x="5801819" y="2306503"/>
            <a:ext cx="430705" cy="338554"/>
          </a:xfrm>
          <a:prstGeom prst="rect">
            <a:avLst/>
          </a:prstGeom>
          <a:noFill/>
        </p:spPr>
        <p:txBody>
          <a:bodyPr wrap="square" rtlCol="0">
            <a:spAutoFit/>
          </a:bodyPr>
          <a:lstStyle/>
          <a:p>
            <a:r>
              <a:rPr lang="en-US" sz="1600" dirty="0" smtClean="0">
                <a:latin typeface="Bell Gothic Std Light" panose="020B0606020203020204" pitchFamily="34" charset="0"/>
              </a:rPr>
              <a:t>[]</a:t>
            </a:r>
            <a:endParaRPr lang="en-CA" sz="1600" dirty="0">
              <a:latin typeface="Bell Gothic Std Light" panose="020B0606020203020204" pitchFamily="34" charset="0"/>
            </a:endParaRPr>
          </a:p>
        </p:txBody>
      </p:sp>
      <p:sp>
        <p:nvSpPr>
          <p:cNvPr id="22" name="Rectangle 21"/>
          <p:cNvSpPr/>
          <p:nvPr/>
        </p:nvSpPr>
        <p:spPr>
          <a:xfrm>
            <a:off x="5111472" y="4876800"/>
            <a:ext cx="4735018" cy="1569660"/>
          </a:xfrm>
          <a:prstGeom prst="rect">
            <a:avLst/>
          </a:prstGeom>
        </p:spPr>
        <p:txBody>
          <a:bodyPr wrap="square">
            <a:spAutoFit/>
          </a:bodyPr>
          <a:lstStyle/>
          <a:p>
            <a:pPr lvl="1">
              <a:buFont typeface="Times New Roman" panose="02020603050405020304" pitchFamily="18" charset="0"/>
              <a:buNone/>
            </a:pPr>
            <a:r>
              <a:rPr lang="en-US" altLang="en-US" sz="1600" dirty="0" err="1">
                <a:latin typeface="Consolas" panose="020B0609020204030204" pitchFamily="49" charset="0"/>
              </a:rPr>
              <a:t>aGrid</a:t>
            </a:r>
            <a:r>
              <a:rPr lang="en-US" altLang="en-US" sz="1600" dirty="0">
                <a:latin typeface="Consolas" panose="020B0609020204030204" pitchFamily="49" charset="0"/>
              </a:rPr>
              <a:t> = [] </a:t>
            </a:r>
            <a:endParaRPr lang="en-US" altLang="en-US" sz="1600" dirty="0" smtClean="0">
              <a:latin typeface="Consolas" panose="020B0609020204030204" pitchFamily="49" charset="0"/>
            </a:endParaRPr>
          </a:p>
          <a:p>
            <a:pPr lvl="1">
              <a:buFont typeface="Times New Roman" panose="02020603050405020304" pitchFamily="18" charset="0"/>
              <a:buNone/>
            </a:pPr>
            <a:r>
              <a:rPr lang="en-US" altLang="en-US" sz="1600" dirty="0" smtClean="0">
                <a:latin typeface="Consolas" panose="020B0609020204030204" pitchFamily="49" charset="0"/>
              </a:rPr>
              <a:t>for </a:t>
            </a:r>
            <a:r>
              <a:rPr lang="en-US" altLang="en-US" sz="1600" dirty="0">
                <a:latin typeface="Consolas" panose="020B0609020204030204" pitchFamily="49" charset="0"/>
              </a:rPr>
              <a:t>r in range (0, 3, 1): </a:t>
            </a:r>
            <a:endParaRPr lang="en-US" altLang="en-US" sz="1600" dirty="0" smtClean="0">
              <a:latin typeface="Consolas" panose="020B0609020204030204" pitchFamily="49" charset="0"/>
            </a:endParaRPr>
          </a:p>
          <a:p>
            <a:pPr lvl="1">
              <a:buFont typeface="Times New Roman" panose="02020603050405020304" pitchFamily="18" charset="0"/>
              <a:buNone/>
            </a:pPr>
            <a:r>
              <a:rPr lang="en-US" altLang="en-US" sz="1600" dirty="0">
                <a:latin typeface="Consolas" panose="020B0609020204030204" pitchFamily="49" charset="0"/>
              </a:rPr>
              <a:t> </a:t>
            </a:r>
            <a:r>
              <a:rPr lang="en-US" altLang="en-US" sz="1600" dirty="0" smtClean="0">
                <a:latin typeface="Consolas" panose="020B0609020204030204" pitchFamily="49" charset="0"/>
              </a:rPr>
              <a:t>   </a:t>
            </a:r>
            <a:r>
              <a:rPr lang="en-US" altLang="en-US" sz="1600" dirty="0" err="1" smtClean="0">
                <a:latin typeface="Consolas" panose="020B0609020204030204" pitchFamily="49" charset="0"/>
              </a:rPr>
              <a:t>aGrid.append</a:t>
            </a:r>
            <a:r>
              <a:rPr lang="en-US" altLang="en-US" sz="1600" dirty="0" smtClean="0">
                <a:latin typeface="Consolas" panose="020B0609020204030204" pitchFamily="49" charset="0"/>
              </a:rPr>
              <a:t> ([])</a:t>
            </a:r>
            <a:endParaRPr lang="en-US" altLang="en-US" sz="1600" b="1" dirty="0">
              <a:solidFill>
                <a:srgbClr val="0000FF"/>
              </a:solidFill>
              <a:latin typeface="Consolas" panose="020B0609020204030204" pitchFamily="49" charset="0"/>
            </a:endParaRPr>
          </a:p>
          <a:p>
            <a:pPr lvl="1">
              <a:buFont typeface="Times New Roman" panose="02020603050405020304" pitchFamily="18" charset="0"/>
              <a:buNone/>
            </a:pPr>
            <a:r>
              <a:rPr lang="en-US" altLang="en-US" sz="1600" dirty="0">
                <a:latin typeface="Consolas" panose="020B0609020204030204" pitchFamily="49" charset="0"/>
              </a:rPr>
              <a:t>    for c in range (0, 3, 1): </a:t>
            </a:r>
            <a:endParaRPr lang="en-US" altLang="en-US" sz="1600" dirty="0" smtClean="0">
              <a:latin typeface="Consolas" panose="020B0609020204030204" pitchFamily="49" charset="0"/>
            </a:endParaRPr>
          </a:p>
          <a:p>
            <a:pPr lvl="1">
              <a:buFont typeface="Times New Roman" panose="02020603050405020304" pitchFamily="18" charset="0"/>
              <a:buNone/>
            </a:pPr>
            <a:r>
              <a:rPr lang="en-US" altLang="en-US" sz="1600" dirty="0">
                <a:latin typeface="Consolas" panose="020B0609020204030204" pitchFamily="49" charset="0"/>
              </a:rPr>
              <a:t> </a:t>
            </a:r>
            <a:r>
              <a:rPr lang="en-US" altLang="en-US" sz="1600" dirty="0" smtClean="0">
                <a:latin typeface="Consolas" panose="020B0609020204030204" pitchFamily="49" charset="0"/>
              </a:rPr>
              <a:t>       </a:t>
            </a:r>
            <a:r>
              <a:rPr lang="en-US" altLang="en-US" sz="1600" dirty="0" err="1" smtClean="0">
                <a:latin typeface="Consolas" panose="020B0609020204030204" pitchFamily="49" charset="0"/>
              </a:rPr>
              <a:t>aValue</a:t>
            </a:r>
            <a:r>
              <a:rPr lang="en-US" altLang="en-US" sz="1600" dirty="0" smtClean="0">
                <a:latin typeface="Consolas" panose="020B0609020204030204" pitchFamily="49" charset="0"/>
              </a:rPr>
              <a:t> = &lt;Some source&gt;</a:t>
            </a:r>
          </a:p>
          <a:p>
            <a:pPr lvl="1">
              <a:buFont typeface="Times New Roman" panose="02020603050405020304" pitchFamily="18" charset="0"/>
              <a:buNone/>
            </a:pPr>
            <a:r>
              <a:rPr lang="en-US" altLang="en-US" sz="1600" dirty="0">
                <a:latin typeface="Consolas" panose="020B0609020204030204" pitchFamily="49" charset="0"/>
              </a:rPr>
              <a:t> </a:t>
            </a:r>
            <a:r>
              <a:rPr lang="en-US" altLang="en-US" sz="1600" dirty="0" smtClean="0">
                <a:latin typeface="Consolas" panose="020B0609020204030204" pitchFamily="49" charset="0"/>
              </a:rPr>
              <a:t>       </a:t>
            </a:r>
            <a:r>
              <a:rPr lang="en-US" altLang="en-US" sz="1600" dirty="0" err="1" smtClean="0">
                <a:latin typeface="Consolas" panose="020B0609020204030204" pitchFamily="49" charset="0"/>
              </a:rPr>
              <a:t>aGrid</a:t>
            </a:r>
            <a:r>
              <a:rPr lang="en-US" altLang="en-US" sz="1600" dirty="0" smtClean="0">
                <a:latin typeface="Consolas" panose="020B0609020204030204" pitchFamily="49" charset="0"/>
              </a:rPr>
              <a:t>[r</a:t>
            </a:r>
            <a:r>
              <a:rPr lang="en-US" altLang="en-US" sz="1600" dirty="0">
                <a:latin typeface="Consolas" panose="020B0609020204030204" pitchFamily="49" charset="0"/>
              </a:rPr>
              <a:t>].</a:t>
            </a:r>
            <a:r>
              <a:rPr lang="en-US" altLang="en-US" sz="1600" dirty="0" smtClean="0">
                <a:latin typeface="Consolas" panose="020B0609020204030204" pitchFamily="49" charset="0"/>
              </a:rPr>
              <a:t>append(</a:t>
            </a:r>
            <a:r>
              <a:rPr lang="en-US" altLang="en-US" sz="1600" dirty="0" err="1" smtClean="0">
                <a:latin typeface="Consolas" panose="020B0609020204030204" pitchFamily="49" charset="0"/>
              </a:rPr>
              <a:t>aValue</a:t>
            </a:r>
            <a:r>
              <a:rPr lang="en-US" altLang="en-US" sz="1600" dirty="0" smtClean="0">
                <a:latin typeface="Consolas" panose="020B0609020204030204" pitchFamily="49" charset="0"/>
              </a:rPr>
              <a:t>) </a:t>
            </a:r>
            <a:endParaRPr lang="en-CA" dirty="0"/>
          </a:p>
        </p:txBody>
      </p:sp>
      <p:sp>
        <p:nvSpPr>
          <p:cNvPr id="23" name="Freeform 22"/>
          <p:cNvSpPr/>
          <p:nvPr/>
        </p:nvSpPr>
        <p:spPr>
          <a:xfrm>
            <a:off x="4991548" y="5142155"/>
            <a:ext cx="1473798" cy="1381835"/>
          </a:xfrm>
          <a:custGeom>
            <a:avLst/>
            <a:gdLst>
              <a:gd name="connsiteX0" fmla="*/ 1473798 w 1473798"/>
              <a:gd name="connsiteY0" fmla="*/ 1258645 h 1381835"/>
              <a:gd name="connsiteX1" fmla="*/ 1118796 w 1473798"/>
              <a:gd name="connsiteY1" fmla="*/ 1376979 h 1381835"/>
              <a:gd name="connsiteX2" fmla="*/ 602428 w 1473798"/>
              <a:gd name="connsiteY2" fmla="*/ 1366221 h 1381835"/>
              <a:gd name="connsiteX3" fmla="*/ 398033 w 1473798"/>
              <a:gd name="connsiteY3" fmla="*/ 1333949 h 1381835"/>
              <a:gd name="connsiteX4" fmla="*/ 333487 w 1473798"/>
              <a:gd name="connsiteY4" fmla="*/ 1312433 h 1381835"/>
              <a:gd name="connsiteX5" fmla="*/ 258184 w 1473798"/>
              <a:gd name="connsiteY5" fmla="*/ 1269403 h 1381835"/>
              <a:gd name="connsiteX6" fmla="*/ 204396 w 1473798"/>
              <a:gd name="connsiteY6" fmla="*/ 1215614 h 1381835"/>
              <a:gd name="connsiteX7" fmla="*/ 172123 w 1473798"/>
              <a:gd name="connsiteY7" fmla="*/ 1161826 h 1381835"/>
              <a:gd name="connsiteX8" fmla="*/ 150607 w 1473798"/>
              <a:gd name="connsiteY8" fmla="*/ 1097280 h 1381835"/>
              <a:gd name="connsiteX9" fmla="*/ 86061 w 1473798"/>
              <a:gd name="connsiteY9" fmla="*/ 796066 h 1381835"/>
              <a:gd name="connsiteX10" fmla="*/ 32273 w 1473798"/>
              <a:gd name="connsiteY10" fmla="*/ 613186 h 1381835"/>
              <a:gd name="connsiteX11" fmla="*/ 0 w 1473798"/>
              <a:gd name="connsiteY11" fmla="*/ 430306 h 1381835"/>
              <a:gd name="connsiteX12" fmla="*/ 21516 w 1473798"/>
              <a:gd name="connsiteY12" fmla="*/ 279699 h 1381835"/>
              <a:gd name="connsiteX13" fmla="*/ 43031 w 1473798"/>
              <a:gd name="connsiteY13" fmla="*/ 215153 h 1381835"/>
              <a:gd name="connsiteX14" fmla="*/ 96819 w 1473798"/>
              <a:gd name="connsiteY14" fmla="*/ 118334 h 1381835"/>
              <a:gd name="connsiteX15" fmla="*/ 129092 w 1473798"/>
              <a:gd name="connsiteY15" fmla="*/ 75304 h 1381835"/>
              <a:gd name="connsiteX16" fmla="*/ 182880 w 1473798"/>
              <a:gd name="connsiteY16" fmla="*/ 43031 h 1381835"/>
              <a:gd name="connsiteX17" fmla="*/ 204396 w 1473798"/>
              <a:gd name="connsiteY17" fmla="*/ 21516 h 1381835"/>
              <a:gd name="connsiteX18" fmla="*/ 290457 w 1473798"/>
              <a:gd name="connsiteY18" fmla="*/ 10758 h 1381835"/>
              <a:gd name="connsiteX19" fmla="*/ 344245 w 1473798"/>
              <a:gd name="connsiteY19" fmla="*/ 0 h 1381835"/>
              <a:gd name="connsiteX20" fmla="*/ 516367 w 1473798"/>
              <a:gd name="connsiteY20" fmla="*/ 10758 h 1381835"/>
              <a:gd name="connsiteX21" fmla="*/ 548640 w 1473798"/>
              <a:gd name="connsiteY21" fmla="*/ 32273 h 1381835"/>
              <a:gd name="connsiteX22" fmla="*/ 623944 w 1473798"/>
              <a:gd name="connsiteY22" fmla="*/ 53789 h 1381835"/>
              <a:gd name="connsiteX23" fmla="*/ 677732 w 1473798"/>
              <a:gd name="connsiteY23" fmla="*/ 75304 h 1381835"/>
              <a:gd name="connsiteX24" fmla="*/ 666974 w 1473798"/>
              <a:gd name="connsiteY24" fmla="*/ 43031 h 1381835"/>
              <a:gd name="connsiteX25" fmla="*/ 699247 w 1473798"/>
              <a:gd name="connsiteY25" fmla="*/ 86061 h 1381835"/>
              <a:gd name="connsiteX26" fmla="*/ 623944 w 1473798"/>
              <a:gd name="connsiteY26" fmla="*/ 96819 h 1381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473798" h="1381835">
                <a:moveTo>
                  <a:pt x="1473798" y="1258645"/>
                </a:moveTo>
                <a:cubicBezTo>
                  <a:pt x="1361444" y="1308580"/>
                  <a:pt x="1242374" y="1366681"/>
                  <a:pt x="1118796" y="1376979"/>
                </a:cubicBezTo>
                <a:cubicBezTo>
                  <a:pt x="947231" y="1391276"/>
                  <a:pt x="774551" y="1369807"/>
                  <a:pt x="602428" y="1366221"/>
                </a:cubicBezTo>
                <a:cubicBezTo>
                  <a:pt x="534296" y="1355464"/>
                  <a:pt x="465669" y="1347476"/>
                  <a:pt x="398033" y="1333949"/>
                </a:cubicBezTo>
                <a:cubicBezTo>
                  <a:pt x="375794" y="1329501"/>
                  <a:pt x="354544" y="1320856"/>
                  <a:pt x="333487" y="1312433"/>
                </a:cubicBezTo>
                <a:cubicBezTo>
                  <a:pt x="315203" y="1305119"/>
                  <a:pt x="274526" y="1283702"/>
                  <a:pt x="258184" y="1269403"/>
                </a:cubicBezTo>
                <a:cubicBezTo>
                  <a:pt x="239102" y="1252706"/>
                  <a:pt x="217442" y="1237357"/>
                  <a:pt x="204396" y="1215614"/>
                </a:cubicBezTo>
                <a:cubicBezTo>
                  <a:pt x="193638" y="1197685"/>
                  <a:pt x="180775" y="1180861"/>
                  <a:pt x="172123" y="1161826"/>
                </a:cubicBezTo>
                <a:cubicBezTo>
                  <a:pt x="162738" y="1141180"/>
                  <a:pt x="156677" y="1119132"/>
                  <a:pt x="150607" y="1097280"/>
                </a:cubicBezTo>
                <a:cubicBezTo>
                  <a:pt x="68826" y="802873"/>
                  <a:pt x="173032" y="1154822"/>
                  <a:pt x="86061" y="796066"/>
                </a:cubicBezTo>
                <a:cubicBezTo>
                  <a:pt x="71091" y="734313"/>
                  <a:pt x="48220" y="674694"/>
                  <a:pt x="32273" y="613186"/>
                </a:cubicBezTo>
                <a:cubicBezTo>
                  <a:pt x="15418" y="548174"/>
                  <a:pt x="9251" y="495058"/>
                  <a:pt x="0" y="430306"/>
                </a:cubicBezTo>
                <a:cubicBezTo>
                  <a:pt x="7172" y="380104"/>
                  <a:pt x="11570" y="329426"/>
                  <a:pt x="21516" y="279699"/>
                </a:cubicBezTo>
                <a:cubicBezTo>
                  <a:pt x="25964" y="257460"/>
                  <a:pt x="34308" y="236088"/>
                  <a:pt x="43031" y="215153"/>
                </a:cubicBezTo>
                <a:cubicBezTo>
                  <a:pt x="59377" y="175923"/>
                  <a:pt x="73629" y="150800"/>
                  <a:pt x="96819" y="118334"/>
                </a:cubicBezTo>
                <a:cubicBezTo>
                  <a:pt x="107240" y="103744"/>
                  <a:pt x="115599" y="87110"/>
                  <a:pt x="129092" y="75304"/>
                </a:cubicBezTo>
                <a:cubicBezTo>
                  <a:pt x="144828" y="61535"/>
                  <a:pt x="165866" y="55184"/>
                  <a:pt x="182880" y="43031"/>
                </a:cubicBezTo>
                <a:cubicBezTo>
                  <a:pt x="191133" y="37136"/>
                  <a:pt x="194681" y="24430"/>
                  <a:pt x="204396" y="21516"/>
                </a:cubicBezTo>
                <a:cubicBezTo>
                  <a:pt x="232087" y="13209"/>
                  <a:pt x="261883" y="15154"/>
                  <a:pt x="290457" y="10758"/>
                </a:cubicBezTo>
                <a:cubicBezTo>
                  <a:pt x="308529" y="7978"/>
                  <a:pt x="326316" y="3586"/>
                  <a:pt x="344245" y="0"/>
                </a:cubicBezTo>
                <a:cubicBezTo>
                  <a:pt x="401619" y="3586"/>
                  <a:pt x="459585" y="1792"/>
                  <a:pt x="516367" y="10758"/>
                </a:cubicBezTo>
                <a:cubicBezTo>
                  <a:pt x="529138" y="12774"/>
                  <a:pt x="536636" y="27471"/>
                  <a:pt x="548640" y="32273"/>
                </a:cubicBezTo>
                <a:cubicBezTo>
                  <a:pt x="572879" y="41969"/>
                  <a:pt x="599178" y="45534"/>
                  <a:pt x="623944" y="53789"/>
                </a:cubicBezTo>
                <a:cubicBezTo>
                  <a:pt x="642263" y="59896"/>
                  <a:pt x="659803" y="68132"/>
                  <a:pt x="677732" y="75304"/>
                </a:cubicBezTo>
                <a:cubicBezTo>
                  <a:pt x="674146" y="64546"/>
                  <a:pt x="656831" y="37960"/>
                  <a:pt x="666974" y="43031"/>
                </a:cubicBezTo>
                <a:cubicBezTo>
                  <a:pt x="683011" y="51049"/>
                  <a:pt x="710447" y="72061"/>
                  <a:pt x="699247" y="86061"/>
                </a:cubicBezTo>
                <a:cubicBezTo>
                  <a:pt x="683407" y="105861"/>
                  <a:pt x="623944" y="96819"/>
                  <a:pt x="623944" y="96819"/>
                </a:cubicBezTo>
              </a:path>
            </a:pathLst>
          </a:custGeom>
          <a:noFill/>
          <a:ln>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35443300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51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510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subTnLst>
                                    <p:set>
                                      <p:cBhvr override="childStyle">
                                        <p:cTn dur="1" fill="hold" display="0" masterRel="nextClick" afterEffect="1"/>
                                        <p:tgtEl>
                                          <p:spTgt spid="20"/>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15107">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15107">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15107">
                                            <p:txEl>
                                              <p:pRg st="4" end="4"/>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2">
                                            <p:txEl>
                                              <p:pRg st="1" end="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2">
                                            <p:txEl>
                                              <p:pRg st="2" end="2"/>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815107">
                                            <p:txEl>
                                              <p:pRg st="5" end="5"/>
                                            </p:txEl>
                                          </p:spTgt>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8"/>
                                        </p:tgtEl>
                                        <p:attrNameLst>
                                          <p:attrName>style.visibility</p:attrName>
                                        </p:attrNameLst>
                                      </p:cBhvr>
                                      <p:to>
                                        <p:strVal val="visible"/>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9"/>
                                        </p:tgtEl>
                                        <p:attrNameLst>
                                          <p:attrName>style.visibility</p:attrName>
                                        </p:attrNameLst>
                                      </p:cBhvr>
                                      <p:to>
                                        <p:strVal val="visible"/>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0"/>
                                        </p:tgtEl>
                                        <p:attrNameLst>
                                          <p:attrName>style.visibility</p:attrName>
                                        </p:attrNameLst>
                                      </p:cBhvr>
                                      <p:to>
                                        <p:strVal val="visible"/>
                                      </p:to>
                                    </p:set>
                                  </p:childTnLst>
                                </p:cTn>
                              </p:par>
                            </p:childTnLst>
                          </p:cTn>
                        </p:par>
                      </p:childTnLst>
                    </p:cTn>
                  </p:par>
                  <p:par>
                    <p:cTn id="67" fill="hold" nodeType="clickPar">
                      <p:stCondLst>
                        <p:cond delay="indefinite"/>
                      </p:stCondLst>
                      <p:childTnLst>
                        <p:par>
                          <p:cTn id="68" fill="hold" nodeType="withGroup">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1"/>
                                        </p:tgtEl>
                                        <p:attrNameLst>
                                          <p:attrName>style.visibility</p:attrName>
                                        </p:attrNameLst>
                                      </p:cBhvr>
                                      <p:to>
                                        <p:strVal val="visible"/>
                                      </p:to>
                                    </p:set>
                                  </p:childTnLst>
                                </p:cTn>
                              </p:par>
                            </p:childTnLst>
                          </p:cTn>
                        </p:par>
                      </p:childTnLst>
                    </p:cTn>
                  </p:par>
                  <p:par>
                    <p:cTn id="71" fill="hold" nodeType="clickPar">
                      <p:stCondLst>
                        <p:cond delay="indefinite"/>
                      </p:stCondLst>
                      <p:childTnLst>
                        <p:par>
                          <p:cTn id="72" fill="hold" nodeType="withGroup">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2">
                                            <p:txEl>
                                              <p:pRg st="3" end="3"/>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22">
                                            <p:txEl>
                                              <p:pRg st="4" end="4"/>
                                            </p:txEl>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22">
                                            <p:txEl>
                                              <p:pRg st="5" end="5"/>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815107">
                                            <p:txEl>
                                              <p:pRg st="6" end="6"/>
                                            </p:txEl>
                                          </p:spTgt>
                                        </p:tgtEl>
                                        <p:attrNameLst>
                                          <p:attrName>style.visibility</p:attrName>
                                        </p:attrNameLst>
                                      </p:cBhvr>
                                      <p:to>
                                        <p:strVal val="visible"/>
                                      </p:to>
                                    </p:set>
                                  </p:childTnLst>
                                </p:cTn>
                              </p:par>
                            </p:childTnLst>
                          </p:cTn>
                        </p:par>
                      </p:childTnLst>
                    </p:cTn>
                  </p:par>
                  <p:par>
                    <p:cTn id="87" fill="hold" nodeType="clickPar">
                      <p:stCondLst>
                        <p:cond delay="indefinite"/>
                      </p:stCondLst>
                      <p:childTnLst>
                        <p:par>
                          <p:cTn id="88" fill="hold" nodeType="withGroup">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16"/>
                                        </p:tgtEl>
                                        <p:attrNameLst>
                                          <p:attrName>style.visibility</p:attrName>
                                        </p:attrNameLst>
                                      </p:cBhvr>
                                      <p:to>
                                        <p:strVal val="visible"/>
                                      </p:to>
                                    </p:set>
                                  </p:childTnLst>
                                </p:cTn>
                              </p:par>
                            </p:childTnLst>
                          </p:cTn>
                        </p:par>
                      </p:childTnLst>
                    </p:cTn>
                  </p:par>
                  <p:par>
                    <p:cTn id="91" fill="hold" nodeType="clickPar">
                      <p:stCondLst>
                        <p:cond delay="indefinite"/>
                      </p:stCondLst>
                      <p:childTnLst>
                        <p:par>
                          <p:cTn id="92" fill="hold" nodeType="withGroup">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15"/>
                                        </p:tgtEl>
                                        <p:attrNameLst>
                                          <p:attrName>style.visibility</p:attrName>
                                        </p:attrNameLst>
                                      </p:cBhvr>
                                      <p:to>
                                        <p:strVal val="visible"/>
                                      </p:to>
                                    </p:set>
                                  </p:childTnLst>
                                </p:cTn>
                              </p:par>
                            </p:childTnLst>
                          </p:cTn>
                        </p:par>
                      </p:childTnLst>
                    </p:cTn>
                  </p:par>
                  <p:par>
                    <p:cTn id="95" fill="hold" nodeType="clickPar">
                      <p:stCondLst>
                        <p:cond delay="indefinite"/>
                      </p:stCondLst>
                      <p:childTnLst>
                        <p:par>
                          <p:cTn id="96" fill="hold" nodeType="withGroup">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18"/>
                                        </p:tgtEl>
                                        <p:attrNameLst>
                                          <p:attrName>style.visibility</p:attrName>
                                        </p:attrNameLst>
                                      </p:cBhvr>
                                      <p:to>
                                        <p:strVal val="visible"/>
                                      </p:to>
                                    </p:set>
                                  </p:childTnLst>
                                </p:cTn>
                              </p:par>
                            </p:childTnLst>
                          </p:cTn>
                        </p:par>
                      </p:childTnLst>
                    </p:cTn>
                  </p:par>
                  <p:par>
                    <p:cTn id="99" fill="hold" nodeType="clickPar">
                      <p:stCondLst>
                        <p:cond delay="indefinite"/>
                      </p:stCondLst>
                      <p:childTnLst>
                        <p:par>
                          <p:cTn id="100" fill="hold" nodeType="withGroup">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17"/>
                                        </p:tgtEl>
                                        <p:attrNameLst>
                                          <p:attrName>style.visibility</p:attrName>
                                        </p:attrNameLst>
                                      </p:cBhvr>
                                      <p:to>
                                        <p:strVal val="visible"/>
                                      </p:to>
                                    </p:se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13"/>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22" presetClass="entr" presetSubtype="4" fill="hold" grpId="0" nodeType="clickEffect">
                                  <p:stCondLst>
                                    <p:cond delay="0"/>
                                  </p:stCondLst>
                                  <p:childTnLst>
                                    <p:set>
                                      <p:cBhvr>
                                        <p:cTn id="110" dur="1" fill="hold">
                                          <p:stCondLst>
                                            <p:cond delay="0"/>
                                          </p:stCondLst>
                                        </p:cTn>
                                        <p:tgtEl>
                                          <p:spTgt spid="23"/>
                                        </p:tgtEl>
                                        <p:attrNameLst>
                                          <p:attrName>style.visibility</p:attrName>
                                        </p:attrNameLst>
                                      </p:cBhvr>
                                      <p:to>
                                        <p:strVal val="visible"/>
                                      </p:to>
                                    </p:set>
                                    <p:animEffect transition="in" filter="wipe(down)">
                                      <p:cBhvr>
                                        <p:cTn id="11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5107" grpId="0" build="p" bldLvl="2"/>
      <p:bldP spid="2" grpId="0" animBg="1"/>
      <p:bldP spid="4" grpId="0"/>
      <p:bldP spid="8" grpId="0"/>
      <p:bldP spid="9" grpId="0"/>
      <p:bldP spid="10" grpId="0"/>
      <p:bldP spid="11" grpId="0"/>
      <p:bldP spid="15" grpId="0" animBg="1"/>
      <p:bldP spid="16" grpId="0"/>
      <p:bldP spid="17" grpId="0" animBg="1"/>
      <p:bldP spid="18" grpId="0"/>
      <p:bldP spid="13" grpId="0"/>
      <p:bldP spid="20" grpId="0"/>
      <p:bldP spid="22" grpId="0" build="p" bldLvl="2"/>
      <p:bldP spid="2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Dynamically Creating A 2D List</a:t>
            </a:r>
            <a:endParaRPr lang="en-CA" dirty="0"/>
          </a:p>
        </p:txBody>
      </p:sp>
      <p:sp>
        <p:nvSpPr>
          <p:cNvPr id="3" name="Content Placeholder 2"/>
          <p:cNvSpPr>
            <a:spLocks noGrp="1"/>
          </p:cNvSpPr>
          <p:nvPr>
            <p:ph idx="1"/>
          </p:nvPr>
        </p:nvSpPr>
        <p:spPr/>
        <p:txBody>
          <a:bodyPr/>
          <a:lstStyle/>
          <a:p>
            <a:r>
              <a:rPr lang="en-US" b="1" dirty="0"/>
              <a:t>Name of the example program: </a:t>
            </a:r>
            <a:r>
              <a:rPr lang="en-US" dirty="0" smtClean="0">
                <a:latin typeface="Consolas" panose="020B0609020204030204" pitchFamily="49" charset="0"/>
              </a:rPr>
              <a:t>7dynamic_2D_list</a:t>
            </a:r>
          </a:p>
          <a:p>
            <a:r>
              <a:rPr lang="en-US" dirty="0" smtClean="0"/>
              <a:t>Algorithm:</a:t>
            </a:r>
          </a:p>
          <a:p>
            <a:pPr lvl="1"/>
            <a:r>
              <a:rPr lang="en-US" dirty="0" smtClean="0"/>
              <a:t>Create an empty row</a:t>
            </a:r>
          </a:p>
          <a:p>
            <a:pPr lvl="1"/>
            <a:r>
              <a:rPr lang="en-US" dirty="0" smtClean="0"/>
              <a:t>Add onto the end of the row (append) the current (row/column) coordinates until the entire row has been populated (desire number of columns)</a:t>
            </a:r>
          </a:p>
          <a:p>
            <a:pPr lvl="1"/>
            <a:r>
              <a:rPr lang="en-US" dirty="0" smtClean="0"/>
              <a:t>Repeat until the desired number of rows has been created.</a:t>
            </a:r>
          </a:p>
          <a:p>
            <a:endParaRPr lang="en-US" b="1" dirty="0"/>
          </a:p>
          <a:p>
            <a:pPr marL="342900" lvl="1" indent="0">
              <a:buNone/>
            </a:pPr>
            <a:r>
              <a:rPr lang="en-CA" sz="1800" dirty="0" err="1">
                <a:latin typeface="Consolas" panose="020B0609020204030204" pitchFamily="49" charset="0"/>
              </a:rPr>
              <a:t>aGrid</a:t>
            </a:r>
            <a:r>
              <a:rPr lang="en-CA" sz="1800" dirty="0">
                <a:latin typeface="Consolas" panose="020B0609020204030204" pitchFamily="49" charset="0"/>
              </a:rPr>
              <a:t> = [] </a:t>
            </a:r>
          </a:p>
          <a:p>
            <a:pPr marL="342900" lvl="1" indent="0">
              <a:buNone/>
            </a:pPr>
            <a:r>
              <a:rPr lang="en-CA" sz="1800" dirty="0">
                <a:latin typeface="Consolas" panose="020B0609020204030204" pitchFamily="49" charset="0"/>
              </a:rPr>
              <a:t>for r in range (0, 3, 1): </a:t>
            </a:r>
          </a:p>
          <a:p>
            <a:pPr marL="342900" lvl="1" indent="0">
              <a:buNone/>
            </a:pPr>
            <a:r>
              <a:rPr lang="en-CA" sz="1800" dirty="0">
                <a:latin typeface="Consolas" panose="020B0609020204030204" pitchFamily="49" charset="0"/>
              </a:rPr>
              <a:t>    </a:t>
            </a:r>
            <a:r>
              <a:rPr lang="en-CA" sz="1800" dirty="0" err="1">
                <a:latin typeface="Consolas" panose="020B0609020204030204" pitchFamily="49" charset="0"/>
              </a:rPr>
              <a:t>aGrid.append</a:t>
            </a:r>
            <a:r>
              <a:rPr lang="en-CA" sz="1800" dirty="0">
                <a:latin typeface="Consolas" panose="020B0609020204030204" pitchFamily="49" charset="0"/>
              </a:rPr>
              <a:t> ([])</a:t>
            </a:r>
          </a:p>
          <a:p>
            <a:pPr marL="342900" lvl="1" indent="0">
              <a:buNone/>
            </a:pPr>
            <a:r>
              <a:rPr lang="en-CA" sz="1800" dirty="0">
                <a:latin typeface="Consolas" panose="020B0609020204030204" pitchFamily="49" charset="0"/>
              </a:rPr>
              <a:t>    for c in range (0, 3, 1): </a:t>
            </a:r>
          </a:p>
          <a:p>
            <a:pPr marL="342900" lvl="1" indent="0">
              <a:buNone/>
            </a:pPr>
            <a:r>
              <a:rPr lang="en-CA" sz="1800" dirty="0">
                <a:latin typeface="Consolas" panose="020B0609020204030204" pitchFamily="49" charset="0"/>
              </a:rPr>
              <a:t>        coordinates = </a:t>
            </a:r>
            <a:r>
              <a:rPr lang="en-CA" sz="1800" dirty="0" err="1">
                <a:latin typeface="Consolas" panose="020B0609020204030204" pitchFamily="49" charset="0"/>
              </a:rPr>
              <a:t>str</a:t>
            </a:r>
            <a:r>
              <a:rPr lang="en-CA" sz="1800" dirty="0">
                <a:latin typeface="Consolas" panose="020B0609020204030204" pitchFamily="49" charset="0"/>
              </a:rPr>
              <a:t>(r)+</a:t>
            </a:r>
            <a:r>
              <a:rPr lang="en-CA" sz="1800" dirty="0" err="1">
                <a:latin typeface="Consolas" panose="020B0609020204030204" pitchFamily="49" charset="0"/>
              </a:rPr>
              <a:t>str</a:t>
            </a:r>
            <a:r>
              <a:rPr lang="en-CA" sz="1800" dirty="0">
                <a:latin typeface="Consolas" panose="020B0609020204030204" pitchFamily="49" charset="0"/>
              </a:rPr>
              <a:t>(c)</a:t>
            </a:r>
          </a:p>
          <a:p>
            <a:pPr marL="342900" lvl="1" indent="0">
              <a:buNone/>
            </a:pPr>
            <a:r>
              <a:rPr lang="en-CA" sz="1800" dirty="0">
                <a:latin typeface="Consolas" panose="020B0609020204030204" pitchFamily="49" charset="0"/>
              </a:rPr>
              <a:t>        </a:t>
            </a:r>
            <a:r>
              <a:rPr lang="en-CA" sz="1800" dirty="0" err="1">
                <a:latin typeface="Consolas" panose="020B0609020204030204" pitchFamily="49" charset="0"/>
              </a:rPr>
              <a:t>aGrid</a:t>
            </a:r>
            <a:r>
              <a:rPr lang="en-CA" sz="1800" dirty="0">
                <a:latin typeface="Consolas" panose="020B0609020204030204" pitchFamily="49" charset="0"/>
              </a:rPr>
              <a:t>[r].append(coordinates)</a:t>
            </a:r>
          </a:p>
          <a:p>
            <a:pPr marL="342900" lvl="1" indent="0">
              <a:buNone/>
            </a:pPr>
            <a:endParaRPr lang="en-CA" sz="1800" dirty="0">
              <a:latin typeface="Consolas" panose="020B0609020204030204" pitchFamily="49" charset="0"/>
            </a:endParaRPr>
          </a:p>
          <a:p>
            <a:pPr marL="342900" lvl="1" indent="0">
              <a:buNone/>
            </a:pPr>
            <a:endParaRPr lang="en-CA" sz="1800" dirty="0">
              <a:latin typeface="Consolas" panose="020B0609020204030204" pitchFamily="49" charset="0"/>
            </a:endParaRPr>
          </a:p>
        </p:txBody>
      </p:sp>
    </p:spTree>
    <p:extLst>
      <p:ext uri="{BB962C8B-B14F-4D97-AF65-F5344CB8AC3E}">
        <p14:creationId xmlns:p14="http://schemas.microsoft.com/office/powerpoint/2010/main" val="17440342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 File Information Into A List</a:t>
            </a:r>
            <a:endParaRPr lang="en-CA" dirty="0"/>
          </a:p>
        </p:txBody>
      </p:sp>
      <p:sp>
        <p:nvSpPr>
          <p:cNvPr id="3" name="Content Placeholder 2"/>
          <p:cNvSpPr>
            <a:spLocks noGrp="1"/>
          </p:cNvSpPr>
          <p:nvPr>
            <p:ph idx="1"/>
          </p:nvPr>
        </p:nvSpPr>
        <p:spPr/>
        <p:txBody>
          <a:bodyPr/>
          <a:lstStyle/>
          <a:p>
            <a:r>
              <a:rPr lang="en-US" dirty="0" smtClean="0"/>
              <a:t>If the amount of information stored in the file can vary then a the list must be dynamically created (using the </a:t>
            </a:r>
            <a:r>
              <a:rPr lang="en-US" dirty="0" smtClean="0">
                <a:latin typeface="Consolas" panose="020B0609020204030204" pitchFamily="49" charset="0"/>
              </a:rPr>
              <a:t>append() </a:t>
            </a:r>
            <a:r>
              <a:rPr lang="en-US" dirty="0" smtClean="0"/>
              <a:t>function to add new rows and elements onto the row).</a:t>
            </a:r>
          </a:p>
          <a:p>
            <a:r>
              <a:rPr lang="en-US" dirty="0" smtClean="0"/>
              <a:t>Input file: chess.txt</a:t>
            </a:r>
          </a:p>
          <a:p>
            <a:pPr lvl="1"/>
            <a:r>
              <a:rPr lang="en-US" dirty="0" smtClean="0"/>
              <a:t>The starting positions for the program will reside in this file in the form of a simple (unformatted) text file.</a:t>
            </a:r>
          </a:p>
          <a:p>
            <a:pPr lvl="1"/>
            <a:r>
              <a:rPr lang="en-US" dirty="0" smtClean="0"/>
              <a:t>Each line in the file will represent a row in the chess board.</a:t>
            </a:r>
          </a:p>
          <a:p>
            <a:pPr lvl="1"/>
            <a:r>
              <a:rPr lang="en-US" dirty="0" smtClean="0"/>
              <a:t>Chess pieces are represented by </a:t>
            </a:r>
            <a:r>
              <a:rPr lang="en-US" dirty="0"/>
              <a:t>various characters: </a:t>
            </a:r>
            <a:r>
              <a:rPr lang="en-US" dirty="0" smtClean="0">
                <a:latin typeface="Consolas" panose="020B0609020204030204" pitchFamily="49" charset="0"/>
              </a:rPr>
              <a:t>PRKBQK</a:t>
            </a:r>
          </a:p>
          <a:p>
            <a:pPr lvl="1"/>
            <a:r>
              <a:rPr lang="en-US" dirty="0" smtClean="0"/>
              <a:t>Empty locations are represented by a space. </a:t>
            </a:r>
            <a:endParaRPr lang="en-CA" dirty="0"/>
          </a:p>
        </p:txBody>
      </p:sp>
    </p:spTree>
    <p:extLst>
      <p:ext uri="{BB962C8B-B14F-4D97-AF65-F5344CB8AC3E}">
        <p14:creationId xmlns:p14="http://schemas.microsoft.com/office/powerpoint/2010/main" val="17365126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 File Information Into A </a:t>
            </a:r>
            <a:r>
              <a:rPr lang="en-US" dirty="0" smtClean="0"/>
              <a:t>List: </a:t>
            </a:r>
            <a:r>
              <a:rPr lang="en-US" dirty="0" smtClean="0">
                <a:latin typeface="Consolas" panose="020B0609020204030204" pitchFamily="49" charset="0"/>
              </a:rPr>
              <a:t>Display()</a:t>
            </a:r>
            <a:endParaRPr lang="en-CA" dirty="0">
              <a:latin typeface="Consolas" panose="020B0609020204030204" pitchFamily="49" charset="0"/>
            </a:endParaRPr>
          </a:p>
        </p:txBody>
      </p:sp>
      <p:sp>
        <p:nvSpPr>
          <p:cNvPr id="3" name="Content Placeholder 2"/>
          <p:cNvSpPr>
            <a:spLocks noGrp="1"/>
          </p:cNvSpPr>
          <p:nvPr>
            <p:ph idx="1"/>
          </p:nvPr>
        </p:nvSpPr>
        <p:spPr/>
        <p:txBody>
          <a:bodyPr/>
          <a:lstStyle/>
          <a:p>
            <a:r>
              <a:rPr lang="en-US" b="1" dirty="0" smtClean="0"/>
              <a:t>Name of the example </a:t>
            </a:r>
            <a:r>
              <a:rPr lang="en-US" b="1" dirty="0" smtClean="0"/>
              <a:t>program</a:t>
            </a:r>
            <a:r>
              <a:rPr lang="en-US" dirty="0" smtClean="0"/>
              <a:t>: </a:t>
            </a:r>
            <a:r>
              <a:rPr lang="en-US" dirty="0" smtClean="0">
                <a:latin typeface="Consolas" panose="020B0609020204030204" pitchFamily="49" charset="0"/>
              </a:rPr>
              <a:t>8chess.py</a:t>
            </a:r>
            <a:endParaRPr lang="en-US" dirty="0" smtClean="0">
              <a:latin typeface="Consolas" panose="020B0609020204030204" pitchFamily="49" charset="0"/>
            </a:endParaRPr>
          </a:p>
          <a:p>
            <a:pPr marL="342900" lvl="1" indent="0">
              <a:buNone/>
            </a:pPr>
            <a:r>
              <a:rPr lang="en-US" sz="1600" dirty="0">
                <a:latin typeface="Consolas" panose="020B0609020204030204" pitchFamily="49" charset="0"/>
              </a:rPr>
              <a:t>NEWLINE = "\</a:t>
            </a:r>
            <a:r>
              <a:rPr lang="en-US" sz="1600" dirty="0" smtClean="0">
                <a:latin typeface="Consolas" panose="020B0609020204030204" pitchFamily="49" charset="0"/>
              </a:rPr>
              <a:t>n</a:t>
            </a:r>
            <a:r>
              <a:rPr lang="en-US" sz="1600" dirty="0">
                <a:latin typeface="Consolas" panose="020B0609020204030204" pitchFamily="49" charset="0"/>
              </a:rPr>
              <a:t>"</a:t>
            </a:r>
            <a:endParaRPr lang="en-US" sz="1600" dirty="0" smtClean="0">
              <a:latin typeface="Consolas" panose="020B0609020204030204" pitchFamily="49" charset="0"/>
            </a:endParaRPr>
          </a:p>
          <a:p>
            <a:pPr marL="342900" lvl="1" indent="0">
              <a:buNone/>
            </a:pPr>
            <a:endParaRPr lang="en-US" sz="1600" dirty="0">
              <a:latin typeface="Consolas" panose="020B0609020204030204" pitchFamily="49" charset="0"/>
            </a:endParaRPr>
          </a:p>
          <a:p>
            <a:pPr marL="342900" lvl="1" indent="0">
              <a:buNone/>
            </a:pPr>
            <a:r>
              <a:rPr lang="en-US" sz="1600" dirty="0" err="1" smtClean="0">
                <a:latin typeface="Consolas" panose="020B0609020204030204" pitchFamily="49" charset="0"/>
              </a:rPr>
              <a:t>def</a:t>
            </a:r>
            <a:r>
              <a:rPr lang="en-US" sz="1600" dirty="0" smtClean="0">
                <a:latin typeface="Consolas" panose="020B0609020204030204" pitchFamily="49" charset="0"/>
              </a:rPr>
              <a:t> </a:t>
            </a:r>
            <a:r>
              <a:rPr lang="en-US" sz="1600" dirty="0">
                <a:latin typeface="Consolas" panose="020B0609020204030204" pitchFamily="49" charset="0"/>
              </a:rPr>
              <a:t>display(</a:t>
            </a:r>
            <a:r>
              <a:rPr lang="en-US" sz="1600" dirty="0" err="1">
                <a:latin typeface="Consolas" panose="020B0609020204030204" pitchFamily="49" charset="0"/>
              </a:rPr>
              <a:t>aBoard,numRows,numColumns</a:t>
            </a:r>
            <a:r>
              <a:rPr lang="en-US" sz="1600" dirty="0">
                <a:latin typeface="Consolas" panose="020B0609020204030204" pitchFamily="49" charset="0"/>
              </a:rPr>
              <a:t>):</a:t>
            </a:r>
          </a:p>
          <a:p>
            <a:pPr marL="342900" lvl="1" indent="0">
              <a:buNone/>
            </a:pPr>
            <a:r>
              <a:rPr lang="en-US" sz="1600" dirty="0">
                <a:latin typeface="Consolas" panose="020B0609020204030204" pitchFamily="49" charset="0"/>
              </a:rPr>
              <a:t>    </a:t>
            </a:r>
            <a:r>
              <a:rPr lang="en-US" sz="1600" dirty="0" err="1">
                <a:latin typeface="Consolas" panose="020B0609020204030204" pitchFamily="49" charset="0"/>
              </a:rPr>
              <a:t>currentRow</a:t>
            </a:r>
            <a:r>
              <a:rPr lang="en-US" sz="1600" dirty="0">
                <a:latin typeface="Consolas" panose="020B0609020204030204" pitchFamily="49" charset="0"/>
              </a:rPr>
              <a:t> = 0</a:t>
            </a:r>
          </a:p>
          <a:p>
            <a:pPr marL="342900" lvl="1" indent="0">
              <a:buNone/>
            </a:pPr>
            <a:r>
              <a:rPr lang="en-US" sz="1600" dirty="0">
                <a:latin typeface="Consolas" panose="020B0609020204030204" pitchFamily="49" charset="0"/>
              </a:rPr>
              <a:t>    </a:t>
            </a:r>
            <a:r>
              <a:rPr lang="en-US" sz="1600" dirty="0" err="1">
                <a:latin typeface="Consolas" panose="020B0609020204030204" pitchFamily="49" charset="0"/>
              </a:rPr>
              <a:t>currentColumn</a:t>
            </a:r>
            <a:r>
              <a:rPr lang="en-US" sz="1600" dirty="0">
                <a:latin typeface="Consolas" panose="020B0609020204030204" pitchFamily="49" charset="0"/>
              </a:rPr>
              <a:t> = 0</a:t>
            </a:r>
          </a:p>
          <a:p>
            <a:pPr marL="342900" lvl="1" indent="0">
              <a:buNone/>
            </a:pPr>
            <a:r>
              <a:rPr lang="en-US" sz="1600" dirty="0">
                <a:latin typeface="Consolas" panose="020B0609020204030204" pitchFamily="49" charset="0"/>
              </a:rPr>
              <a:t>    print("DISPLAY BOARD")</a:t>
            </a:r>
          </a:p>
          <a:p>
            <a:pPr marL="342900" lvl="1" indent="0">
              <a:buNone/>
            </a:pPr>
            <a:r>
              <a:rPr lang="en-US" sz="1600" dirty="0">
                <a:latin typeface="Consolas" panose="020B0609020204030204" pitchFamily="49" charset="0"/>
              </a:rPr>
              <a:t>    while (</a:t>
            </a:r>
            <a:r>
              <a:rPr lang="en-US" sz="1600" dirty="0" err="1">
                <a:latin typeface="Consolas" panose="020B0609020204030204" pitchFamily="49" charset="0"/>
              </a:rPr>
              <a:t>currentRow</a:t>
            </a:r>
            <a:r>
              <a:rPr lang="en-US" sz="1600" dirty="0">
                <a:latin typeface="Consolas" panose="020B0609020204030204" pitchFamily="49" charset="0"/>
              </a:rPr>
              <a:t> &lt; </a:t>
            </a:r>
            <a:r>
              <a:rPr lang="en-US" sz="1600" dirty="0" err="1">
                <a:latin typeface="Consolas" panose="020B0609020204030204" pitchFamily="49" charset="0"/>
              </a:rPr>
              <a:t>numRows</a:t>
            </a:r>
            <a:r>
              <a:rPr lang="en-US" sz="1600" dirty="0">
                <a:latin typeface="Consolas" panose="020B0609020204030204" pitchFamily="49" charset="0"/>
              </a:rPr>
              <a:t>):</a:t>
            </a:r>
          </a:p>
          <a:p>
            <a:pPr marL="342900" lvl="1" indent="0">
              <a:buNone/>
            </a:pPr>
            <a:r>
              <a:rPr lang="en-US" sz="1600" dirty="0">
                <a:latin typeface="Consolas" panose="020B0609020204030204" pitchFamily="49" charset="0"/>
              </a:rPr>
              <a:t>        </a:t>
            </a:r>
            <a:r>
              <a:rPr lang="en-US" sz="1600" dirty="0" err="1">
                <a:latin typeface="Consolas" panose="020B0609020204030204" pitchFamily="49" charset="0"/>
              </a:rPr>
              <a:t>currentColumn</a:t>
            </a:r>
            <a:r>
              <a:rPr lang="en-US" sz="1600" dirty="0">
                <a:latin typeface="Consolas" panose="020B0609020204030204" pitchFamily="49" charset="0"/>
              </a:rPr>
              <a:t> = 0</a:t>
            </a:r>
          </a:p>
          <a:p>
            <a:pPr marL="342900" lvl="1" indent="0">
              <a:buNone/>
            </a:pPr>
            <a:r>
              <a:rPr lang="en-US" sz="1600" dirty="0">
                <a:latin typeface="Consolas" panose="020B0609020204030204" pitchFamily="49" charset="0"/>
              </a:rPr>
              <a:t>        while (</a:t>
            </a:r>
            <a:r>
              <a:rPr lang="en-US" sz="1600" dirty="0" err="1">
                <a:latin typeface="Consolas" panose="020B0609020204030204" pitchFamily="49" charset="0"/>
              </a:rPr>
              <a:t>currentColumn</a:t>
            </a:r>
            <a:r>
              <a:rPr lang="en-US" sz="1600" dirty="0">
                <a:latin typeface="Consolas" panose="020B0609020204030204" pitchFamily="49" charset="0"/>
              </a:rPr>
              <a:t> &lt; </a:t>
            </a:r>
            <a:r>
              <a:rPr lang="en-US" sz="1600" dirty="0" err="1">
                <a:latin typeface="Consolas" panose="020B0609020204030204" pitchFamily="49" charset="0"/>
              </a:rPr>
              <a:t>numColumns</a:t>
            </a:r>
            <a:r>
              <a:rPr lang="en-US" sz="1600" dirty="0">
                <a:latin typeface="Consolas" panose="020B0609020204030204" pitchFamily="49" charset="0"/>
              </a:rPr>
              <a:t>):</a:t>
            </a:r>
          </a:p>
          <a:p>
            <a:pPr marL="342900" lvl="1" indent="0">
              <a:buNone/>
            </a:pPr>
            <a:r>
              <a:rPr lang="en-US" sz="1600" dirty="0">
                <a:latin typeface="Consolas" panose="020B0609020204030204" pitchFamily="49" charset="0"/>
              </a:rPr>
              <a:t>            print("%s" %(</a:t>
            </a:r>
            <a:r>
              <a:rPr lang="en-US" sz="1600" dirty="0" err="1">
                <a:latin typeface="Consolas" panose="020B0609020204030204" pitchFamily="49" charset="0"/>
              </a:rPr>
              <a:t>aBoard</a:t>
            </a:r>
            <a:r>
              <a:rPr lang="en-US" sz="1600" dirty="0">
                <a:latin typeface="Consolas" panose="020B0609020204030204" pitchFamily="49" charset="0"/>
              </a:rPr>
              <a:t>[</a:t>
            </a:r>
            <a:r>
              <a:rPr lang="en-US" sz="1600" dirty="0" err="1">
                <a:latin typeface="Consolas" panose="020B0609020204030204" pitchFamily="49" charset="0"/>
              </a:rPr>
              <a:t>currentRow</a:t>
            </a:r>
            <a:r>
              <a:rPr lang="en-US" sz="1600" dirty="0">
                <a:latin typeface="Consolas" panose="020B0609020204030204" pitchFamily="49" charset="0"/>
              </a:rPr>
              <a:t>][</a:t>
            </a:r>
            <a:r>
              <a:rPr lang="en-US" sz="1600" dirty="0" err="1">
                <a:latin typeface="Consolas" panose="020B0609020204030204" pitchFamily="49" charset="0"/>
              </a:rPr>
              <a:t>currentColumn</a:t>
            </a:r>
            <a:r>
              <a:rPr lang="en-US" sz="1600" dirty="0">
                <a:latin typeface="Consolas" panose="020B0609020204030204" pitchFamily="49" charset="0"/>
              </a:rPr>
              <a:t>]),end="")</a:t>
            </a:r>
          </a:p>
          <a:p>
            <a:pPr marL="342900" lvl="1" indent="0">
              <a:buNone/>
            </a:pPr>
            <a:r>
              <a:rPr lang="en-US" sz="1600" dirty="0">
                <a:latin typeface="Consolas" panose="020B0609020204030204" pitchFamily="49" charset="0"/>
              </a:rPr>
              <a:t>            </a:t>
            </a:r>
            <a:r>
              <a:rPr lang="en-US" sz="1600" dirty="0" err="1">
                <a:latin typeface="Consolas" panose="020B0609020204030204" pitchFamily="49" charset="0"/>
              </a:rPr>
              <a:t>currentColumn</a:t>
            </a:r>
            <a:r>
              <a:rPr lang="en-US" sz="1600" dirty="0">
                <a:latin typeface="Consolas" panose="020B0609020204030204" pitchFamily="49" charset="0"/>
              </a:rPr>
              <a:t> = </a:t>
            </a:r>
            <a:r>
              <a:rPr lang="en-US" sz="1600" dirty="0" err="1">
                <a:latin typeface="Consolas" panose="020B0609020204030204" pitchFamily="49" charset="0"/>
              </a:rPr>
              <a:t>currentColumn</a:t>
            </a:r>
            <a:r>
              <a:rPr lang="en-US" sz="1600" dirty="0">
                <a:latin typeface="Consolas" panose="020B0609020204030204" pitchFamily="49" charset="0"/>
              </a:rPr>
              <a:t> + 1</a:t>
            </a:r>
          </a:p>
          <a:p>
            <a:pPr marL="342900" lvl="1" indent="0">
              <a:buNone/>
            </a:pPr>
            <a:r>
              <a:rPr lang="en-US" sz="1600" dirty="0">
                <a:latin typeface="Consolas" panose="020B0609020204030204" pitchFamily="49" charset="0"/>
              </a:rPr>
              <a:t>        </a:t>
            </a:r>
            <a:r>
              <a:rPr lang="en-US" sz="1600" dirty="0" err="1">
                <a:latin typeface="Consolas" panose="020B0609020204030204" pitchFamily="49" charset="0"/>
              </a:rPr>
              <a:t>currentRow</a:t>
            </a:r>
            <a:r>
              <a:rPr lang="en-US" sz="1600" dirty="0">
                <a:latin typeface="Consolas" panose="020B0609020204030204" pitchFamily="49" charset="0"/>
              </a:rPr>
              <a:t> = </a:t>
            </a:r>
            <a:r>
              <a:rPr lang="en-US" sz="1600" dirty="0" err="1">
                <a:latin typeface="Consolas" panose="020B0609020204030204" pitchFamily="49" charset="0"/>
              </a:rPr>
              <a:t>currentRow</a:t>
            </a:r>
            <a:r>
              <a:rPr lang="en-US" sz="1600" dirty="0">
                <a:latin typeface="Consolas" panose="020B0609020204030204" pitchFamily="49" charset="0"/>
              </a:rPr>
              <a:t> + 1</a:t>
            </a:r>
          </a:p>
          <a:p>
            <a:pPr marL="342900" lvl="1" indent="0">
              <a:buNone/>
            </a:pPr>
            <a:r>
              <a:rPr lang="en-US" sz="1600" dirty="0">
                <a:latin typeface="Consolas" panose="020B0609020204030204" pitchFamily="49" charset="0"/>
              </a:rPr>
              <a:t>        print()</a:t>
            </a:r>
          </a:p>
          <a:p>
            <a:pPr marL="342900" lvl="1" indent="0">
              <a:buNone/>
            </a:pPr>
            <a:r>
              <a:rPr lang="en-US" sz="1600" dirty="0">
                <a:latin typeface="Consolas" panose="020B0609020204030204" pitchFamily="49" charset="0"/>
              </a:rPr>
              <a:t>    for </a:t>
            </a:r>
            <a:r>
              <a:rPr lang="en-US" sz="1600" dirty="0" err="1">
                <a:latin typeface="Consolas" panose="020B0609020204030204" pitchFamily="49" charset="0"/>
              </a:rPr>
              <a:t>currentColumn</a:t>
            </a:r>
            <a:r>
              <a:rPr lang="en-US" sz="1600" dirty="0">
                <a:latin typeface="Consolas" panose="020B0609020204030204" pitchFamily="49" charset="0"/>
              </a:rPr>
              <a:t> in range (0,numColumns,1):</a:t>
            </a:r>
          </a:p>
          <a:p>
            <a:pPr marL="342900" lvl="1" indent="0">
              <a:buNone/>
            </a:pPr>
            <a:r>
              <a:rPr lang="en-US" sz="1600" dirty="0">
                <a:latin typeface="Consolas" panose="020B0609020204030204" pitchFamily="49" charset="0"/>
              </a:rPr>
              <a:t>        print("*", end="")</a:t>
            </a:r>
          </a:p>
          <a:p>
            <a:pPr marL="342900" lvl="1" indent="0">
              <a:buNone/>
            </a:pPr>
            <a:r>
              <a:rPr lang="en-US" sz="1600" dirty="0">
                <a:latin typeface="Consolas" panose="020B0609020204030204" pitchFamily="49" charset="0"/>
              </a:rPr>
              <a:t>    print(NEWLINE)</a:t>
            </a:r>
          </a:p>
          <a:p>
            <a:endParaRPr lang="en-US" dirty="0" smtClean="0"/>
          </a:p>
          <a:p>
            <a:endParaRPr lang="en-US" dirty="0" smtClean="0"/>
          </a:p>
          <a:p>
            <a:endParaRPr lang="en-CA" dirty="0"/>
          </a:p>
        </p:txBody>
      </p:sp>
    </p:spTree>
    <p:extLst>
      <p:ext uri="{BB962C8B-B14F-4D97-AF65-F5344CB8AC3E}">
        <p14:creationId xmlns:p14="http://schemas.microsoft.com/office/powerpoint/2010/main" val="370544636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mn-lt"/>
              </a:rPr>
              <a:t>Reading File Information Into A List: </a:t>
            </a:r>
            <a:r>
              <a:rPr lang="en-US" dirty="0" smtClean="0">
                <a:latin typeface="+mn-lt"/>
              </a:rPr>
              <a:t>Display</a:t>
            </a:r>
            <a:r>
              <a:rPr lang="en-US" dirty="0">
                <a:latin typeface="+mn-lt"/>
              </a:rPr>
              <a:t> </a:t>
            </a:r>
            <a:r>
              <a:rPr lang="en-US" dirty="0" smtClean="0">
                <a:latin typeface="+mn-lt"/>
              </a:rPr>
              <a:t>Grid</a:t>
            </a:r>
            <a:endParaRPr lang="en-CA" dirty="0">
              <a:latin typeface="+mn-lt"/>
            </a:endParaRPr>
          </a:p>
        </p:txBody>
      </p:sp>
      <p:sp>
        <p:nvSpPr>
          <p:cNvPr id="3" name="Content Placeholder 2"/>
          <p:cNvSpPr>
            <a:spLocks noGrp="1"/>
          </p:cNvSpPr>
          <p:nvPr>
            <p:ph idx="1"/>
          </p:nvPr>
        </p:nvSpPr>
        <p:spPr/>
        <p:txBody>
          <a:bodyPr/>
          <a:lstStyle/>
          <a:p>
            <a:pPr marL="342900" lvl="1" indent="0">
              <a:buNone/>
            </a:pPr>
            <a:r>
              <a:rPr lang="en-CA" sz="1800" dirty="0" err="1">
                <a:latin typeface="Consolas" panose="020B0609020204030204" pitchFamily="49" charset="0"/>
              </a:rPr>
              <a:t>def</a:t>
            </a:r>
            <a:r>
              <a:rPr lang="en-CA" sz="1800" dirty="0">
                <a:latin typeface="Consolas" panose="020B0609020204030204" pitchFamily="49" charset="0"/>
              </a:rPr>
              <a:t> </a:t>
            </a:r>
            <a:r>
              <a:rPr lang="en-CA" sz="1800" dirty="0" err="1">
                <a:latin typeface="Consolas" panose="020B0609020204030204" pitchFamily="49" charset="0"/>
              </a:rPr>
              <a:t>displayWithGrid</a:t>
            </a:r>
            <a:r>
              <a:rPr lang="en-CA" sz="1800" dirty="0">
                <a:latin typeface="Consolas" panose="020B0609020204030204" pitchFamily="49" charset="0"/>
              </a:rPr>
              <a:t>(</a:t>
            </a:r>
            <a:r>
              <a:rPr lang="en-CA" sz="1800" dirty="0" err="1">
                <a:latin typeface="Consolas" panose="020B0609020204030204" pitchFamily="49" charset="0"/>
              </a:rPr>
              <a:t>aBoard,numRows,numColumns</a:t>
            </a:r>
            <a:r>
              <a:rPr lang="en-CA" sz="1800" dirty="0">
                <a:latin typeface="Consolas" panose="020B0609020204030204" pitchFamily="49" charset="0"/>
              </a:rPr>
              <a:t>):</a:t>
            </a:r>
          </a:p>
          <a:p>
            <a:pPr marL="342900" lvl="1" indent="0">
              <a:buNone/>
            </a:pPr>
            <a:r>
              <a:rPr lang="en-CA" sz="1800" dirty="0">
                <a:latin typeface="Consolas" panose="020B0609020204030204" pitchFamily="49" charset="0"/>
              </a:rPr>
              <a:t>    </a:t>
            </a:r>
            <a:r>
              <a:rPr lang="en-CA" sz="1800" dirty="0" err="1">
                <a:latin typeface="Consolas" panose="020B0609020204030204" pitchFamily="49" charset="0"/>
              </a:rPr>
              <a:t>currentRow</a:t>
            </a:r>
            <a:r>
              <a:rPr lang="en-CA" sz="1800" dirty="0">
                <a:latin typeface="Consolas" panose="020B0609020204030204" pitchFamily="49" charset="0"/>
              </a:rPr>
              <a:t> = 0</a:t>
            </a:r>
          </a:p>
          <a:p>
            <a:pPr marL="342900" lvl="1" indent="0">
              <a:buNone/>
            </a:pPr>
            <a:r>
              <a:rPr lang="en-CA" sz="1800" dirty="0">
                <a:latin typeface="Consolas" panose="020B0609020204030204" pitchFamily="49" charset="0"/>
              </a:rPr>
              <a:t>    </a:t>
            </a:r>
            <a:r>
              <a:rPr lang="en-CA" sz="1800" dirty="0" err="1">
                <a:latin typeface="Consolas" panose="020B0609020204030204" pitchFamily="49" charset="0"/>
              </a:rPr>
              <a:t>currentColumn</a:t>
            </a:r>
            <a:r>
              <a:rPr lang="en-CA" sz="1800" dirty="0">
                <a:latin typeface="Consolas" panose="020B0609020204030204" pitchFamily="49" charset="0"/>
              </a:rPr>
              <a:t> = 0</a:t>
            </a:r>
          </a:p>
          <a:p>
            <a:pPr marL="342900" lvl="1" indent="0">
              <a:buNone/>
            </a:pPr>
            <a:r>
              <a:rPr lang="en-CA" sz="1800" dirty="0" smtClean="0">
                <a:latin typeface="Consolas" panose="020B0609020204030204" pitchFamily="49" charset="0"/>
              </a:rPr>
              <a:t>    while </a:t>
            </a:r>
            <a:r>
              <a:rPr lang="en-CA" sz="1800" dirty="0">
                <a:latin typeface="Consolas" panose="020B0609020204030204" pitchFamily="49" charset="0"/>
              </a:rPr>
              <a:t>(</a:t>
            </a:r>
            <a:r>
              <a:rPr lang="en-CA" sz="1800" dirty="0" err="1">
                <a:latin typeface="Consolas" panose="020B0609020204030204" pitchFamily="49" charset="0"/>
              </a:rPr>
              <a:t>currentRow</a:t>
            </a:r>
            <a:r>
              <a:rPr lang="en-CA" sz="1800" dirty="0">
                <a:latin typeface="Consolas" panose="020B0609020204030204" pitchFamily="49" charset="0"/>
              </a:rPr>
              <a:t> &lt; </a:t>
            </a:r>
            <a:r>
              <a:rPr lang="en-CA" sz="1800" dirty="0" err="1">
                <a:latin typeface="Consolas" panose="020B0609020204030204" pitchFamily="49" charset="0"/>
              </a:rPr>
              <a:t>numRows</a:t>
            </a:r>
            <a:r>
              <a:rPr lang="en-CA" sz="1800" dirty="0">
                <a:latin typeface="Consolas" panose="020B0609020204030204" pitchFamily="49" charset="0"/>
              </a:rPr>
              <a:t>):</a:t>
            </a:r>
          </a:p>
          <a:p>
            <a:pPr marL="342900" lvl="1" indent="0">
              <a:buNone/>
            </a:pPr>
            <a:r>
              <a:rPr lang="en-CA" sz="1800" dirty="0">
                <a:latin typeface="Consolas" panose="020B0609020204030204" pitchFamily="49" charset="0"/>
              </a:rPr>
              <a:t>        for </a:t>
            </a:r>
            <a:r>
              <a:rPr lang="en-CA" sz="1800" dirty="0" err="1">
                <a:latin typeface="Consolas" panose="020B0609020204030204" pitchFamily="49" charset="0"/>
              </a:rPr>
              <a:t>currentColumn</a:t>
            </a:r>
            <a:r>
              <a:rPr lang="en-CA" sz="1800" dirty="0">
                <a:latin typeface="Consolas" panose="020B0609020204030204" pitchFamily="49" charset="0"/>
              </a:rPr>
              <a:t> in range (0,numColumns,1):</a:t>
            </a:r>
          </a:p>
          <a:p>
            <a:pPr marL="342900" lvl="1" indent="0">
              <a:buNone/>
            </a:pPr>
            <a:r>
              <a:rPr lang="en-CA" sz="1800" dirty="0">
                <a:latin typeface="Consolas" panose="020B0609020204030204" pitchFamily="49" charset="0"/>
              </a:rPr>
              <a:t>            print(" -", end="")</a:t>
            </a:r>
          </a:p>
          <a:p>
            <a:pPr marL="342900" lvl="1" indent="0">
              <a:buNone/>
            </a:pPr>
            <a:r>
              <a:rPr lang="en-CA" sz="1800" dirty="0">
                <a:latin typeface="Consolas" panose="020B0609020204030204" pitchFamily="49" charset="0"/>
              </a:rPr>
              <a:t>        print()</a:t>
            </a:r>
          </a:p>
          <a:p>
            <a:pPr marL="342900" lvl="1" indent="0">
              <a:buNone/>
            </a:pPr>
            <a:r>
              <a:rPr lang="en-CA" sz="1800" dirty="0">
                <a:latin typeface="Consolas" panose="020B0609020204030204" pitchFamily="49" charset="0"/>
              </a:rPr>
              <a:t>        </a:t>
            </a:r>
            <a:r>
              <a:rPr lang="en-CA" sz="1800" dirty="0" err="1">
                <a:latin typeface="Consolas" panose="020B0609020204030204" pitchFamily="49" charset="0"/>
              </a:rPr>
              <a:t>currentColumn</a:t>
            </a:r>
            <a:r>
              <a:rPr lang="en-CA" sz="1800" dirty="0">
                <a:latin typeface="Consolas" panose="020B0609020204030204" pitchFamily="49" charset="0"/>
              </a:rPr>
              <a:t> = 0</a:t>
            </a:r>
          </a:p>
          <a:p>
            <a:pPr marL="342900" lvl="1" indent="0">
              <a:buNone/>
            </a:pPr>
            <a:r>
              <a:rPr lang="en-CA" sz="1800" dirty="0">
                <a:latin typeface="Consolas" panose="020B0609020204030204" pitchFamily="49" charset="0"/>
              </a:rPr>
              <a:t>        while (</a:t>
            </a:r>
            <a:r>
              <a:rPr lang="en-CA" sz="1800" dirty="0" err="1">
                <a:latin typeface="Consolas" panose="020B0609020204030204" pitchFamily="49" charset="0"/>
              </a:rPr>
              <a:t>currentColumn</a:t>
            </a:r>
            <a:r>
              <a:rPr lang="en-CA" sz="1800" dirty="0">
                <a:latin typeface="Consolas" panose="020B0609020204030204" pitchFamily="49" charset="0"/>
              </a:rPr>
              <a:t> &lt; </a:t>
            </a:r>
            <a:r>
              <a:rPr lang="en-CA" sz="1800" dirty="0" err="1">
                <a:latin typeface="Consolas" panose="020B0609020204030204" pitchFamily="49" charset="0"/>
              </a:rPr>
              <a:t>numColumns</a:t>
            </a:r>
            <a:r>
              <a:rPr lang="en-CA" sz="1800" dirty="0">
                <a:latin typeface="Consolas" panose="020B0609020204030204" pitchFamily="49" charset="0"/>
              </a:rPr>
              <a:t>):</a:t>
            </a:r>
          </a:p>
          <a:p>
            <a:pPr marL="342900" lvl="1" indent="0">
              <a:buNone/>
            </a:pPr>
            <a:r>
              <a:rPr lang="en-CA" sz="1800" dirty="0">
                <a:latin typeface="Consolas" panose="020B0609020204030204" pitchFamily="49" charset="0"/>
              </a:rPr>
              <a:t>            print("|%s" </a:t>
            </a:r>
            <a:r>
              <a:rPr lang="en-CA" sz="1800" dirty="0" smtClean="0">
                <a:latin typeface="Consolas" panose="020B0609020204030204" pitchFamily="49" charset="0"/>
              </a:rPr>
              <a:t>       </a:t>
            </a:r>
          </a:p>
          <a:p>
            <a:pPr marL="342900" lvl="1" indent="0">
              <a:buNone/>
            </a:pPr>
            <a:r>
              <a:rPr lang="en-CA" sz="1800" dirty="0">
                <a:latin typeface="Consolas" panose="020B0609020204030204" pitchFamily="49" charset="0"/>
              </a:rPr>
              <a:t> </a:t>
            </a:r>
            <a:r>
              <a:rPr lang="en-CA" sz="1800" dirty="0" smtClean="0">
                <a:latin typeface="Consolas" panose="020B0609020204030204" pitchFamily="49" charset="0"/>
              </a:rPr>
              <a:t>                   %(</a:t>
            </a:r>
            <a:r>
              <a:rPr lang="en-CA" sz="1800" dirty="0" err="1">
                <a:latin typeface="Consolas" panose="020B0609020204030204" pitchFamily="49" charset="0"/>
              </a:rPr>
              <a:t>aBoard</a:t>
            </a:r>
            <a:r>
              <a:rPr lang="en-CA" sz="1800" dirty="0">
                <a:latin typeface="Consolas" panose="020B0609020204030204" pitchFamily="49" charset="0"/>
              </a:rPr>
              <a:t>[</a:t>
            </a:r>
            <a:r>
              <a:rPr lang="en-CA" sz="1800" dirty="0" err="1">
                <a:latin typeface="Consolas" panose="020B0609020204030204" pitchFamily="49" charset="0"/>
              </a:rPr>
              <a:t>currentRow</a:t>
            </a:r>
            <a:r>
              <a:rPr lang="en-CA" sz="1800" dirty="0">
                <a:latin typeface="Consolas" panose="020B0609020204030204" pitchFamily="49" charset="0"/>
              </a:rPr>
              <a:t>][</a:t>
            </a:r>
            <a:r>
              <a:rPr lang="en-CA" sz="1800" dirty="0" err="1">
                <a:latin typeface="Consolas" panose="020B0609020204030204" pitchFamily="49" charset="0"/>
              </a:rPr>
              <a:t>currentColumn</a:t>
            </a:r>
            <a:r>
              <a:rPr lang="en-CA" sz="1800" dirty="0">
                <a:latin typeface="Consolas" panose="020B0609020204030204" pitchFamily="49" charset="0"/>
              </a:rPr>
              <a:t>]),end="")</a:t>
            </a:r>
          </a:p>
          <a:p>
            <a:pPr marL="342900" lvl="1" indent="0">
              <a:buNone/>
            </a:pPr>
            <a:r>
              <a:rPr lang="en-CA" sz="1800" dirty="0">
                <a:latin typeface="Consolas" panose="020B0609020204030204" pitchFamily="49" charset="0"/>
              </a:rPr>
              <a:t>            </a:t>
            </a:r>
            <a:r>
              <a:rPr lang="en-CA" sz="1800" dirty="0" err="1">
                <a:latin typeface="Consolas" panose="020B0609020204030204" pitchFamily="49" charset="0"/>
              </a:rPr>
              <a:t>currentColumn</a:t>
            </a:r>
            <a:r>
              <a:rPr lang="en-CA" sz="1800" dirty="0">
                <a:latin typeface="Consolas" panose="020B0609020204030204" pitchFamily="49" charset="0"/>
              </a:rPr>
              <a:t> = </a:t>
            </a:r>
            <a:r>
              <a:rPr lang="en-CA" sz="1800" dirty="0" err="1">
                <a:latin typeface="Consolas" panose="020B0609020204030204" pitchFamily="49" charset="0"/>
              </a:rPr>
              <a:t>currentColumn</a:t>
            </a:r>
            <a:r>
              <a:rPr lang="en-CA" sz="1800" dirty="0">
                <a:latin typeface="Consolas" panose="020B0609020204030204" pitchFamily="49" charset="0"/>
              </a:rPr>
              <a:t> + 1</a:t>
            </a:r>
          </a:p>
          <a:p>
            <a:pPr marL="342900" lvl="1" indent="0">
              <a:buNone/>
            </a:pPr>
            <a:r>
              <a:rPr lang="en-CA" sz="1800" dirty="0">
                <a:latin typeface="Consolas" panose="020B0609020204030204" pitchFamily="49" charset="0"/>
              </a:rPr>
              <a:t>        </a:t>
            </a:r>
            <a:r>
              <a:rPr lang="en-CA" sz="1800" dirty="0" err="1">
                <a:latin typeface="Consolas" panose="020B0609020204030204" pitchFamily="49" charset="0"/>
              </a:rPr>
              <a:t>currentRow</a:t>
            </a:r>
            <a:r>
              <a:rPr lang="en-CA" sz="1800" dirty="0">
                <a:latin typeface="Consolas" panose="020B0609020204030204" pitchFamily="49" charset="0"/>
              </a:rPr>
              <a:t> = </a:t>
            </a:r>
            <a:r>
              <a:rPr lang="en-CA" sz="1800" dirty="0" err="1">
                <a:latin typeface="Consolas" panose="020B0609020204030204" pitchFamily="49" charset="0"/>
              </a:rPr>
              <a:t>currentRow</a:t>
            </a:r>
            <a:r>
              <a:rPr lang="en-CA" sz="1800" dirty="0">
                <a:latin typeface="Consolas" panose="020B0609020204030204" pitchFamily="49" charset="0"/>
              </a:rPr>
              <a:t> + 1</a:t>
            </a:r>
          </a:p>
          <a:p>
            <a:pPr marL="342900" lvl="1" indent="0">
              <a:buNone/>
            </a:pPr>
            <a:r>
              <a:rPr lang="en-CA" sz="1800" dirty="0">
                <a:latin typeface="Consolas" panose="020B0609020204030204" pitchFamily="49" charset="0"/>
              </a:rPr>
              <a:t>        print("|")</a:t>
            </a:r>
          </a:p>
          <a:p>
            <a:pPr marL="342900" lvl="1" indent="0">
              <a:buNone/>
            </a:pPr>
            <a:r>
              <a:rPr lang="en-CA" sz="1800" dirty="0">
                <a:latin typeface="Consolas" panose="020B0609020204030204" pitchFamily="49" charset="0"/>
              </a:rPr>
              <a:t>    for </a:t>
            </a:r>
            <a:r>
              <a:rPr lang="en-CA" sz="1800" dirty="0" err="1">
                <a:latin typeface="Consolas" panose="020B0609020204030204" pitchFamily="49" charset="0"/>
              </a:rPr>
              <a:t>currentColumn</a:t>
            </a:r>
            <a:r>
              <a:rPr lang="en-CA" sz="1800" dirty="0">
                <a:latin typeface="Consolas" panose="020B0609020204030204" pitchFamily="49" charset="0"/>
              </a:rPr>
              <a:t> in range (0,numColumns,1):</a:t>
            </a:r>
          </a:p>
          <a:p>
            <a:pPr marL="342900" lvl="1" indent="0">
              <a:buNone/>
            </a:pPr>
            <a:r>
              <a:rPr lang="en-CA" sz="1800" dirty="0">
                <a:latin typeface="Consolas" panose="020B0609020204030204" pitchFamily="49" charset="0"/>
              </a:rPr>
              <a:t>        print(" -", end="")</a:t>
            </a:r>
          </a:p>
        </p:txBody>
      </p:sp>
    </p:spTree>
    <p:extLst>
      <p:ext uri="{BB962C8B-B14F-4D97-AF65-F5344CB8AC3E}">
        <p14:creationId xmlns:p14="http://schemas.microsoft.com/office/powerpoint/2010/main" val="195419906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mn-lt"/>
              </a:rPr>
              <a:t>Reading File Information Into A List: </a:t>
            </a:r>
            <a:r>
              <a:rPr lang="en-US" dirty="0" smtClean="0">
                <a:latin typeface="+mn-lt"/>
              </a:rPr>
              <a:t>File input</a:t>
            </a:r>
            <a:endParaRPr lang="en-CA" dirty="0">
              <a:latin typeface="+mn-lt"/>
            </a:endParaRPr>
          </a:p>
        </p:txBody>
      </p:sp>
      <p:sp>
        <p:nvSpPr>
          <p:cNvPr id="3" name="Content Placeholder 2"/>
          <p:cNvSpPr>
            <a:spLocks noGrp="1"/>
          </p:cNvSpPr>
          <p:nvPr>
            <p:ph idx="1"/>
          </p:nvPr>
        </p:nvSpPr>
        <p:spPr/>
        <p:txBody>
          <a:bodyPr/>
          <a:lstStyle/>
          <a:p>
            <a:pPr marL="342900" lvl="1" indent="0">
              <a:buNone/>
            </a:pPr>
            <a:r>
              <a:rPr lang="en-CA" sz="1800" dirty="0" err="1">
                <a:latin typeface="Consolas" panose="020B0609020204030204" pitchFamily="49" charset="0"/>
              </a:rPr>
              <a:t>def</a:t>
            </a:r>
            <a:r>
              <a:rPr lang="en-CA" sz="1800" dirty="0">
                <a:latin typeface="Consolas" panose="020B0609020204030204" pitchFamily="49" charset="0"/>
              </a:rPr>
              <a:t> </a:t>
            </a:r>
            <a:r>
              <a:rPr lang="en-CA" sz="1800" dirty="0" err="1">
                <a:latin typeface="Consolas" panose="020B0609020204030204" pitchFamily="49" charset="0"/>
              </a:rPr>
              <a:t>readBoardFromFile</a:t>
            </a:r>
            <a:r>
              <a:rPr lang="en-CA" sz="1800" dirty="0">
                <a:latin typeface="Consolas" panose="020B0609020204030204" pitchFamily="49" charset="0"/>
              </a:rPr>
              <a:t>():</a:t>
            </a:r>
          </a:p>
          <a:p>
            <a:pPr marL="342900" lvl="1" indent="0">
              <a:buNone/>
            </a:pPr>
            <a:r>
              <a:rPr lang="en-CA" sz="1800" dirty="0">
                <a:latin typeface="Consolas" panose="020B0609020204030204" pitchFamily="49" charset="0"/>
              </a:rPr>
              <a:t>    </a:t>
            </a:r>
            <a:r>
              <a:rPr lang="en-CA" sz="1800" dirty="0" err="1">
                <a:latin typeface="Consolas" panose="020B0609020204030204" pitchFamily="49" charset="0"/>
              </a:rPr>
              <a:t>inputFileOK</a:t>
            </a:r>
            <a:r>
              <a:rPr lang="en-CA" sz="1800" dirty="0">
                <a:latin typeface="Consolas" panose="020B0609020204030204" pitchFamily="49" charset="0"/>
              </a:rPr>
              <a:t> = False</a:t>
            </a:r>
          </a:p>
          <a:p>
            <a:pPr marL="342900" lvl="1" indent="0">
              <a:buNone/>
            </a:pPr>
            <a:r>
              <a:rPr lang="en-CA" sz="1800" dirty="0">
                <a:latin typeface="Consolas" panose="020B0609020204030204" pitchFamily="49" charset="0"/>
              </a:rPr>
              <a:t>    </a:t>
            </a:r>
            <a:r>
              <a:rPr lang="en-CA" sz="1800" dirty="0" err="1">
                <a:latin typeface="Consolas" panose="020B0609020204030204" pitchFamily="49" charset="0"/>
              </a:rPr>
              <a:t>aBoard</a:t>
            </a:r>
            <a:r>
              <a:rPr lang="en-CA" sz="1800" dirty="0">
                <a:latin typeface="Consolas" panose="020B0609020204030204" pitchFamily="49" charset="0"/>
              </a:rPr>
              <a:t> = </a:t>
            </a:r>
            <a:r>
              <a:rPr lang="en-CA" sz="1800" dirty="0" smtClean="0">
                <a:latin typeface="Consolas" panose="020B0609020204030204" pitchFamily="49" charset="0"/>
              </a:rPr>
              <a:t>[]</a:t>
            </a:r>
            <a:endParaRPr lang="en-CA" sz="1800" dirty="0">
              <a:latin typeface="Consolas" panose="020B0609020204030204" pitchFamily="49" charset="0"/>
            </a:endParaRPr>
          </a:p>
        </p:txBody>
      </p:sp>
    </p:spTree>
    <p:extLst>
      <p:ext uri="{BB962C8B-B14F-4D97-AF65-F5344CB8AC3E}">
        <p14:creationId xmlns:p14="http://schemas.microsoft.com/office/powerpoint/2010/main" val="283185109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Reading File Information Into A List: File </a:t>
            </a:r>
            <a:r>
              <a:rPr lang="en-US" dirty="0" smtClean="0"/>
              <a:t>input (2)</a:t>
            </a:r>
            <a:endParaRPr lang="en-CA" dirty="0"/>
          </a:p>
        </p:txBody>
      </p:sp>
      <p:sp>
        <p:nvSpPr>
          <p:cNvPr id="3" name="Content Placeholder 2"/>
          <p:cNvSpPr>
            <a:spLocks noGrp="1"/>
          </p:cNvSpPr>
          <p:nvPr>
            <p:ph idx="1"/>
          </p:nvPr>
        </p:nvSpPr>
        <p:spPr/>
        <p:txBody>
          <a:bodyPr/>
          <a:lstStyle/>
          <a:p>
            <a:pPr marL="342900" lvl="1" indent="0">
              <a:buNone/>
            </a:pPr>
            <a:r>
              <a:rPr lang="en-CA" sz="1700" dirty="0" smtClean="0">
                <a:latin typeface="Consolas" panose="020B0609020204030204" pitchFamily="49" charset="0"/>
              </a:rPr>
              <a:t>while </a:t>
            </a:r>
            <a:r>
              <a:rPr lang="en-CA" sz="1700" dirty="0">
                <a:latin typeface="Consolas" panose="020B0609020204030204" pitchFamily="49" charset="0"/>
              </a:rPr>
              <a:t>(</a:t>
            </a:r>
            <a:r>
              <a:rPr lang="en-CA" sz="1700" dirty="0" err="1">
                <a:latin typeface="Consolas" panose="020B0609020204030204" pitchFamily="49" charset="0"/>
              </a:rPr>
              <a:t>inputFileOK</a:t>
            </a:r>
            <a:r>
              <a:rPr lang="en-CA" sz="1700" dirty="0">
                <a:latin typeface="Consolas" panose="020B0609020204030204" pitchFamily="49" charset="0"/>
              </a:rPr>
              <a:t> == False</a:t>
            </a:r>
            <a:r>
              <a:rPr lang="en-CA" sz="1700" dirty="0" smtClean="0">
                <a:latin typeface="Consolas" panose="020B0609020204030204" pitchFamily="49" charset="0"/>
              </a:rPr>
              <a:t>):</a:t>
            </a:r>
          </a:p>
          <a:p>
            <a:pPr marL="342900" lvl="1" indent="0">
              <a:buNone/>
            </a:pPr>
            <a:r>
              <a:rPr lang="en-US" sz="1700" b="1" dirty="0" smtClean="0">
                <a:solidFill>
                  <a:srgbClr val="0000FF"/>
                </a:solidFill>
                <a:latin typeface="Consolas" panose="020B0609020204030204" pitchFamily="49" charset="0"/>
              </a:rPr>
              <a:t>        # </a:t>
            </a:r>
            <a:r>
              <a:rPr lang="en-US" sz="1700" b="1" dirty="0">
                <a:solidFill>
                  <a:srgbClr val="0000FF"/>
                </a:solidFill>
                <a:latin typeface="Consolas" panose="020B0609020204030204" pitchFamily="49" charset="0"/>
              </a:rPr>
              <a:t>Case: no problems reading from </a:t>
            </a:r>
            <a:r>
              <a:rPr lang="en-US" sz="1700" b="1" dirty="0" smtClean="0">
                <a:solidFill>
                  <a:srgbClr val="0000FF"/>
                </a:solidFill>
                <a:latin typeface="Consolas" panose="020B0609020204030204" pitchFamily="49" charset="0"/>
              </a:rPr>
              <a:t>file</a:t>
            </a:r>
            <a:endParaRPr lang="en-CA" sz="1700" dirty="0">
              <a:latin typeface="Consolas" panose="020B0609020204030204" pitchFamily="49" charset="0"/>
            </a:endParaRPr>
          </a:p>
          <a:p>
            <a:pPr marL="342900" lvl="1" indent="0">
              <a:buNone/>
            </a:pPr>
            <a:r>
              <a:rPr lang="en-CA" sz="1700" dirty="0">
                <a:latin typeface="Consolas" panose="020B0609020204030204" pitchFamily="49" charset="0"/>
              </a:rPr>
              <a:t>        try:</a:t>
            </a:r>
          </a:p>
          <a:p>
            <a:pPr marL="342900" lvl="1" indent="0">
              <a:buNone/>
            </a:pPr>
            <a:r>
              <a:rPr lang="en-CA" sz="1700" dirty="0">
                <a:latin typeface="Consolas" panose="020B0609020204030204" pitchFamily="49" charset="0"/>
              </a:rPr>
              <a:t>            </a:t>
            </a:r>
            <a:r>
              <a:rPr lang="en-CA" sz="1700" dirty="0" err="1">
                <a:latin typeface="Consolas" panose="020B0609020204030204" pitchFamily="49" charset="0"/>
              </a:rPr>
              <a:t>inputFileName</a:t>
            </a:r>
            <a:r>
              <a:rPr lang="en-CA" sz="1700" dirty="0">
                <a:latin typeface="Consolas" panose="020B0609020204030204" pitchFamily="49" charset="0"/>
              </a:rPr>
              <a:t> = input("Enter name of input file: ")</a:t>
            </a:r>
          </a:p>
          <a:p>
            <a:pPr marL="342900" lvl="1" indent="0">
              <a:buNone/>
            </a:pPr>
            <a:r>
              <a:rPr lang="en-CA" sz="1700" dirty="0">
                <a:latin typeface="Consolas" panose="020B0609020204030204" pitchFamily="49" charset="0"/>
              </a:rPr>
              <a:t>            </a:t>
            </a:r>
            <a:r>
              <a:rPr lang="en-CA" sz="1700" dirty="0" err="1">
                <a:latin typeface="Consolas" panose="020B0609020204030204" pitchFamily="49" charset="0"/>
              </a:rPr>
              <a:t>inputFile</a:t>
            </a:r>
            <a:r>
              <a:rPr lang="en-CA" sz="1700" dirty="0">
                <a:latin typeface="Consolas" panose="020B0609020204030204" pitchFamily="49" charset="0"/>
              </a:rPr>
              <a:t> = open(</a:t>
            </a:r>
            <a:r>
              <a:rPr lang="en-CA" sz="1700" dirty="0" err="1">
                <a:latin typeface="Consolas" panose="020B0609020204030204" pitchFamily="49" charset="0"/>
              </a:rPr>
              <a:t>inputFileName</a:t>
            </a:r>
            <a:r>
              <a:rPr lang="en-CA" sz="1700" dirty="0">
                <a:latin typeface="Consolas" panose="020B0609020204030204" pitchFamily="49" charset="0"/>
              </a:rPr>
              <a:t>,"r")</a:t>
            </a:r>
          </a:p>
          <a:p>
            <a:pPr marL="342900" lvl="1" indent="0">
              <a:buNone/>
            </a:pPr>
            <a:r>
              <a:rPr lang="en-CA" sz="1700" dirty="0">
                <a:latin typeface="Consolas" panose="020B0609020204030204" pitchFamily="49" charset="0"/>
              </a:rPr>
              <a:t>            print("Opening file "+ </a:t>
            </a:r>
            <a:r>
              <a:rPr lang="en-CA" sz="1700" dirty="0" err="1">
                <a:latin typeface="Consolas" panose="020B0609020204030204" pitchFamily="49" charset="0"/>
              </a:rPr>
              <a:t>inputFileName</a:t>
            </a:r>
            <a:r>
              <a:rPr lang="en-CA" sz="1700" dirty="0">
                <a:latin typeface="Consolas" panose="020B0609020204030204" pitchFamily="49" charset="0"/>
              </a:rPr>
              <a:t> + \</a:t>
            </a:r>
          </a:p>
          <a:p>
            <a:pPr marL="342900" lvl="1" indent="0">
              <a:buNone/>
            </a:pPr>
            <a:r>
              <a:rPr lang="en-CA" sz="1700" dirty="0">
                <a:latin typeface="Consolas" panose="020B0609020204030204" pitchFamily="49" charset="0"/>
              </a:rPr>
              <a:t>                  " for reading.")</a:t>
            </a:r>
          </a:p>
          <a:p>
            <a:pPr marL="342900" lvl="1" indent="0">
              <a:buNone/>
            </a:pPr>
            <a:r>
              <a:rPr lang="en-CA" sz="1700" dirty="0">
                <a:latin typeface="Consolas" panose="020B0609020204030204" pitchFamily="49" charset="0"/>
              </a:rPr>
              <a:t>            </a:t>
            </a:r>
            <a:r>
              <a:rPr lang="en-CA" sz="1700" dirty="0" err="1">
                <a:latin typeface="Consolas" panose="020B0609020204030204" pitchFamily="49" charset="0"/>
              </a:rPr>
              <a:t>currentRow</a:t>
            </a:r>
            <a:r>
              <a:rPr lang="en-CA" sz="1700" dirty="0">
                <a:latin typeface="Consolas" panose="020B0609020204030204" pitchFamily="49" charset="0"/>
              </a:rPr>
              <a:t> = 0</a:t>
            </a:r>
          </a:p>
          <a:p>
            <a:pPr marL="342900" lvl="1" indent="0">
              <a:buNone/>
            </a:pPr>
            <a:r>
              <a:rPr lang="en-CA" sz="1700" dirty="0">
                <a:latin typeface="Consolas" panose="020B0609020204030204" pitchFamily="49" charset="0"/>
              </a:rPr>
              <a:t>            for line in </a:t>
            </a:r>
            <a:r>
              <a:rPr lang="en-CA" sz="1700" dirty="0" err="1">
                <a:latin typeface="Consolas" panose="020B0609020204030204" pitchFamily="49" charset="0"/>
              </a:rPr>
              <a:t>inputFile</a:t>
            </a:r>
            <a:r>
              <a:rPr lang="en-CA" sz="1700" dirty="0">
                <a:latin typeface="Consolas" panose="020B0609020204030204" pitchFamily="49" charset="0"/>
              </a:rPr>
              <a:t>:</a:t>
            </a:r>
          </a:p>
          <a:p>
            <a:pPr marL="342900" lvl="1" indent="0">
              <a:buNone/>
            </a:pPr>
            <a:r>
              <a:rPr lang="en-CA" sz="1700" dirty="0">
                <a:latin typeface="Consolas" panose="020B0609020204030204" pitchFamily="49" charset="0"/>
              </a:rPr>
              <a:t>                 aBoard.append([])</a:t>
            </a:r>
          </a:p>
          <a:p>
            <a:pPr marL="342900" lvl="1" indent="0">
              <a:buNone/>
            </a:pPr>
            <a:r>
              <a:rPr lang="en-CA" sz="1700" dirty="0">
                <a:latin typeface="Consolas" panose="020B0609020204030204" pitchFamily="49" charset="0"/>
              </a:rPr>
              <a:t>                 </a:t>
            </a:r>
            <a:r>
              <a:rPr lang="en-CA" sz="1700" dirty="0" err="1">
                <a:latin typeface="Consolas" panose="020B0609020204030204" pitchFamily="49" charset="0"/>
              </a:rPr>
              <a:t>currentColumn</a:t>
            </a:r>
            <a:r>
              <a:rPr lang="en-CA" sz="1700" dirty="0">
                <a:latin typeface="Consolas" panose="020B0609020204030204" pitchFamily="49" charset="0"/>
              </a:rPr>
              <a:t> = 0</a:t>
            </a:r>
          </a:p>
          <a:p>
            <a:pPr marL="342900" lvl="1" indent="0">
              <a:buNone/>
            </a:pPr>
            <a:r>
              <a:rPr lang="en-CA" sz="1700" dirty="0">
                <a:latin typeface="Consolas" panose="020B0609020204030204" pitchFamily="49" charset="0"/>
              </a:rPr>
              <a:t>                 for </a:t>
            </a:r>
            <a:r>
              <a:rPr lang="en-CA" sz="1700" dirty="0" err="1">
                <a:latin typeface="Consolas" panose="020B0609020204030204" pitchFamily="49" charset="0"/>
              </a:rPr>
              <a:t>ch</a:t>
            </a:r>
            <a:r>
              <a:rPr lang="en-CA" sz="1700" dirty="0">
                <a:latin typeface="Consolas" panose="020B0609020204030204" pitchFamily="49" charset="0"/>
              </a:rPr>
              <a:t> in line:</a:t>
            </a:r>
          </a:p>
          <a:p>
            <a:pPr marL="342900" lvl="1" indent="0">
              <a:buNone/>
            </a:pPr>
            <a:r>
              <a:rPr lang="en-CA" sz="1700" dirty="0">
                <a:latin typeface="Consolas" panose="020B0609020204030204" pitchFamily="49" charset="0"/>
              </a:rPr>
              <a:t>                     if (</a:t>
            </a:r>
            <a:r>
              <a:rPr lang="en-CA" sz="1700" dirty="0" err="1">
                <a:latin typeface="Consolas" panose="020B0609020204030204" pitchFamily="49" charset="0"/>
              </a:rPr>
              <a:t>ch</a:t>
            </a:r>
            <a:r>
              <a:rPr lang="en-CA" sz="1700" dirty="0">
                <a:latin typeface="Consolas" panose="020B0609020204030204" pitchFamily="49" charset="0"/>
              </a:rPr>
              <a:t> != NEWLINE):</a:t>
            </a:r>
          </a:p>
          <a:p>
            <a:pPr marL="342900" lvl="1" indent="0">
              <a:buNone/>
            </a:pPr>
            <a:r>
              <a:rPr lang="en-CA" sz="1700" dirty="0">
                <a:latin typeface="Consolas" panose="020B0609020204030204" pitchFamily="49" charset="0"/>
              </a:rPr>
              <a:t>                         </a:t>
            </a:r>
            <a:r>
              <a:rPr lang="en-CA" sz="1700" dirty="0" err="1">
                <a:latin typeface="Consolas" panose="020B0609020204030204" pitchFamily="49" charset="0"/>
              </a:rPr>
              <a:t>aBoard</a:t>
            </a:r>
            <a:r>
              <a:rPr lang="en-CA" sz="1700" dirty="0">
                <a:latin typeface="Consolas" panose="020B0609020204030204" pitchFamily="49" charset="0"/>
              </a:rPr>
              <a:t>[</a:t>
            </a:r>
            <a:r>
              <a:rPr lang="en-CA" sz="1700" dirty="0" err="1">
                <a:latin typeface="Consolas" panose="020B0609020204030204" pitchFamily="49" charset="0"/>
              </a:rPr>
              <a:t>currentRow</a:t>
            </a:r>
            <a:r>
              <a:rPr lang="en-CA" sz="1700" dirty="0">
                <a:latin typeface="Consolas" panose="020B0609020204030204" pitchFamily="49" charset="0"/>
              </a:rPr>
              <a:t>].append(</a:t>
            </a:r>
            <a:r>
              <a:rPr lang="en-CA" sz="1700" dirty="0" err="1">
                <a:latin typeface="Consolas" panose="020B0609020204030204" pitchFamily="49" charset="0"/>
              </a:rPr>
              <a:t>ch</a:t>
            </a:r>
            <a:r>
              <a:rPr lang="en-CA" sz="1700" dirty="0">
                <a:latin typeface="Consolas" panose="020B0609020204030204" pitchFamily="49" charset="0"/>
              </a:rPr>
              <a:t>)</a:t>
            </a:r>
          </a:p>
          <a:p>
            <a:pPr marL="342900" lvl="1" indent="0">
              <a:buNone/>
            </a:pPr>
            <a:r>
              <a:rPr lang="en-CA" sz="1700" dirty="0">
                <a:latin typeface="Consolas" panose="020B0609020204030204" pitchFamily="49" charset="0"/>
              </a:rPr>
              <a:t>                 </a:t>
            </a:r>
            <a:r>
              <a:rPr lang="en-CA" sz="1700" dirty="0" err="1">
                <a:latin typeface="Consolas" panose="020B0609020204030204" pitchFamily="49" charset="0"/>
              </a:rPr>
              <a:t>currentRow</a:t>
            </a:r>
            <a:r>
              <a:rPr lang="en-CA" sz="1700" dirty="0">
                <a:latin typeface="Consolas" panose="020B0609020204030204" pitchFamily="49" charset="0"/>
              </a:rPr>
              <a:t> = </a:t>
            </a:r>
            <a:r>
              <a:rPr lang="en-CA" sz="1700" dirty="0" err="1">
                <a:latin typeface="Consolas" panose="020B0609020204030204" pitchFamily="49" charset="0"/>
              </a:rPr>
              <a:t>currentRow</a:t>
            </a:r>
            <a:r>
              <a:rPr lang="en-CA" sz="1700" dirty="0">
                <a:latin typeface="Consolas" panose="020B0609020204030204" pitchFamily="49" charset="0"/>
              </a:rPr>
              <a:t> + 1  </a:t>
            </a:r>
          </a:p>
          <a:p>
            <a:pPr marL="342900" lvl="1" indent="0">
              <a:buNone/>
            </a:pPr>
            <a:r>
              <a:rPr lang="en-CA" sz="1700" dirty="0">
                <a:latin typeface="Consolas" panose="020B0609020204030204" pitchFamily="49" charset="0"/>
              </a:rPr>
              <a:t>            </a:t>
            </a:r>
            <a:r>
              <a:rPr lang="en-CA" sz="1700" dirty="0" err="1">
                <a:latin typeface="Consolas" panose="020B0609020204030204" pitchFamily="49" charset="0"/>
              </a:rPr>
              <a:t>inputFileOK</a:t>
            </a:r>
            <a:r>
              <a:rPr lang="en-CA" sz="1700" dirty="0">
                <a:latin typeface="Consolas" panose="020B0609020204030204" pitchFamily="49" charset="0"/>
              </a:rPr>
              <a:t> = True</a:t>
            </a:r>
          </a:p>
          <a:p>
            <a:pPr marL="342900" lvl="1" indent="0">
              <a:buNone/>
            </a:pPr>
            <a:r>
              <a:rPr lang="en-CA" sz="1700" dirty="0">
                <a:latin typeface="Consolas" panose="020B0609020204030204" pitchFamily="49" charset="0"/>
              </a:rPr>
              <a:t>            print("Completed reading of file " + </a:t>
            </a:r>
            <a:r>
              <a:rPr lang="en-CA" sz="1700" dirty="0" err="1">
                <a:latin typeface="Consolas" panose="020B0609020204030204" pitchFamily="49" charset="0"/>
              </a:rPr>
              <a:t>inputFileName</a:t>
            </a:r>
            <a:r>
              <a:rPr lang="en-CA" sz="1700" dirty="0">
                <a:latin typeface="Consolas" panose="020B0609020204030204" pitchFamily="49" charset="0"/>
              </a:rPr>
              <a:t>)</a:t>
            </a:r>
          </a:p>
          <a:p>
            <a:pPr marL="342900" lvl="1" indent="0">
              <a:buNone/>
            </a:pPr>
            <a:r>
              <a:rPr lang="en-CA" sz="1600" dirty="0">
                <a:latin typeface="Consolas" panose="020B0609020204030204" pitchFamily="49" charset="0"/>
              </a:rPr>
              <a:t>        </a:t>
            </a:r>
            <a:endParaRPr lang="en-CA" dirty="0"/>
          </a:p>
        </p:txBody>
      </p:sp>
      <p:sp>
        <p:nvSpPr>
          <p:cNvPr id="4" name="Rectangle 3"/>
          <p:cNvSpPr/>
          <p:nvPr/>
        </p:nvSpPr>
        <p:spPr>
          <a:xfrm>
            <a:off x="542901" y="3391654"/>
            <a:ext cx="1830950" cy="369332"/>
          </a:xfrm>
          <a:prstGeom prst="rect">
            <a:avLst/>
          </a:prstGeom>
        </p:spPr>
        <p:txBody>
          <a:bodyPr wrap="none">
            <a:spAutoFit/>
          </a:bodyPr>
          <a:lstStyle/>
          <a:p>
            <a:r>
              <a:rPr lang="en-CA" b="1" dirty="0" smtClean="0">
                <a:solidFill>
                  <a:srgbClr val="FF0000"/>
                </a:solidFill>
                <a:latin typeface="Consolas" panose="020B0609020204030204" pitchFamily="49" charset="0"/>
              </a:rPr>
              <a:t>RKBQKBKR&lt;EOL&gt;</a:t>
            </a:r>
            <a:endParaRPr lang="en-CA" b="1" dirty="0">
              <a:solidFill>
                <a:srgbClr val="FF0000"/>
              </a:solidFill>
              <a:latin typeface="Consolas" panose="020B0609020204030204" pitchFamily="49" charset="0"/>
            </a:endParaRPr>
          </a:p>
        </p:txBody>
      </p:sp>
      <p:sp>
        <p:nvSpPr>
          <p:cNvPr id="5" name="Rectangle 4"/>
          <p:cNvSpPr/>
          <p:nvPr/>
        </p:nvSpPr>
        <p:spPr>
          <a:xfrm>
            <a:off x="963749" y="4468614"/>
            <a:ext cx="437940" cy="369332"/>
          </a:xfrm>
          <a:prstGeom prst="rect">
            <a:avLst/>
          </a:prstGeom>
        </p:spPr>
        <p:txBody>
          <a:bodyPr wrap="none">
            <a:spAutoFit/>
          </a:bodyPr>
          <a:lstStyle/>
          <a:p>
            <a:r>
              <a:rPr lang="en-CA" dirty="0" smtClean="0">
                <a:latin typeface="Consolas" panose="020B0609020204030204" pitchFamily="49" charset="0"/>
              </a:rPr>
              <a:t>[]</a:t>
            </a:r>
            <a:endParaRPr lang="en-CA" dirty="0"/>
          </a:p>
        </p:txBody>
      </p:sp>
      <p:sp>
        <p:nvSpPr>
          <p:cNvPr id="6" name="Rectangle 5"/>
          <p:cNvSpPr/>
          <p:nvPr/>
        </p:nvSpPr>
        <p:spPr>
          <a:xfrm>
            <a:off x="70656" y="4114800"/>
            <a:ext cx="944489" cy="369332"/>
          </a:xfrm>
          <a:prstGeom prst="rect">
            <a:avLst/>
          </a:prstGeom>
        </p:spPr>
        <p:txBody>
          <a:bodyPr wrap="none">
            <a:spAutoFit/>
          </a:bodyPr>
          <a:lstStyle/>
          <a:p>
            <a:r>
              <a:rPr lang="en-CA" dirty="0" err="1">
                <a:latin typeface="Consolas" panose="020B0609020204030204" pitchFamily="49" charset="0"/>
              </a:rPr>
              <a:t>aBoard</a:t>
            </a:r>
            <a:endParaRPr lang="en-CA" dirty="0"/>
          </a:p>
        </p:txBody>
      </p:sp>
      <p:sp>
        <p:nvSpPr>
          <p:cNvPr id="7" name="Freeform 6"/>
          <p:cNvSpPr/>
          <p:nvPr/>
        </p:nvSpPr>
        <p:spPr>
          <a:xfrm>
            <a:off x="253544" y="4446740"/>
            <a:ext cx="761394" cy="425885"/>
          </a:xfrm>
          <a:custGeom>
            <a:avLst/>
            <a:gdLst>
              <a:gd name="connsiteX0" fmla="*/ 147289 w 761394"/>
              <a:gd name="connsiteY0" fmla="*/ 0 h 425885"/>
              <a:gd name="connsiteX1" fmla="*/ 22029 w 761394"/>
              <a:gd name="connsiteY1" fmla="*/ 237994 h 425885"/>
              <a:gd name="connsiteX2" fmla="*/ 59607 w 761394"/>
              <a:gd name="connsiteY2" fmla="*/ 250520 h 425885"/>
              <a:gd name="connsiteX3" fmla="*/ 97185 w 761394"/>
              <a:gd name="connsiteY3" fmla="*/ 275572 h 425885"/>
              <a:gd name="connsiteX4" fmla="*/ 134763 w 761394"/>
              <a:gd name="connsiteY4" fmla="*/ 288098 h 425885"/>
              <a:gd name="connsiteX5" fmla="*/ 234971 w 761394"/>
              <a:gd name="connsiteY5" fmla="*/ 313150 h 425885"/>
              <a:gd name="connsiteX6" fmla="*/ 310127 w 761394"/>
              <a:gd name="connsiteY6" fmla="*/ 338202 h 425885"/>
              <a:gd name="connsiteX7" fmla="*/ 498018 w 761394"/>
              <a:gd name="connsiteY7" fmla="*/ 325676 h 425885"/>
              <a:gd name="connsiteX8" fmla="*/ 585700 w 761394"/>
              <a:gd name="connsiteY8" fmla="*/ 300624 h 425885"/>
              <a:gd name="connsiteX9" fmla="*/ 698434 w 761394"/>
              <a:gd name="connsiteY9" fmla="*/ 288098 h 425885"/>
              <a:gd name="connsiteX10" fmla="*/ 648330 w 761394"/>
              <a:gd name="connsiteY10" fmla="*/ 237994 h 425885"/>
              <a:gd name="connsiteX11" fmla="*/ 598226 w 761394"/>
              <a:gd name="connsiteY11" fmla="*/ 150312 h 425885"/>
              <a:gd name="connsiteX12" fmla="*/ 573174 w 761394"/>
              <a:gd name="connsiteY12" fmla="*/ 112734 h 425885"/>
              <a:gd name="connsiteX13" fmla="*/ 648330 w 761394"/>
              <a:gd name="connsiteY13" fmla="*/ 125260 h 425885"/>
              <a:gd name="connsiteX14" fmla="*/ 723486 w 761394"/>
              <a:gd name="connsiteY14" fmla="*/ 150312 h 425885"/>
              <a:gd name="connsiteX15" fmla="*/ 748538 w 761394"/>
              <a:gd name="connsiteY15" fmla="*/ 187890 h 425885"/>
              <a:gd name="connsiteX16" fmla="*/ 748538 w 761394"/>
              <a:gd name="connsiteY16" fmla="*/ 263046 h 425885"/>
              <a:gd name="connsiteX17" fmla="*/ 710960 w 761394"/>
              <a:gd name="connsiteY17" fmla="*/ 275572 h 425885"/>
              <a:gd name="connsiteX18" fmla="*/ 623278 w 761394"/>
              <a:gd name="connsiteY18" fmla="*/ 325676 h 425885"/>
              <a:gd name="connsiteX19" fmla="*/ 573174 w 761394"/>
              <a:gd name="connsiteY19" fmla="*/ 400833 h 425885"/>
              <a:gd name="connsiteX20" fmla="*/ 535596 w 761394"/>
              <a:gd name="connsiteY20" fmla="*/ 425885 h 4258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61394" h="425885">
                <a:moveTo>
                  <a:pt x="147289" y="0"/>
                </a:moveTo>
                <a:cubicBezTo>
                  <a:pt x="18902" y="93372"/>
                  <a:pt x="-33559" y="71229"/>
                  <a:pt x="22029" y="237994"/>
                </a:cubicBezTo>
                <a:cubicBezTo>
                  <a:pt x="26204" y="250520"/>
                  <a:pt x="47797" y="244615"/>
                  <a:pt x="59607" y="250520"/>
                </a:cubicBezTo>
                <a:cubicBezTo>
                  <a:pt x="73072" y="257253"/>
                  <a:pt x="83720" y="268839"/>
                  <a:pt x="97185" y="275572"/>
                </a:cubicBezTo>
                <a:cubicBezTo>
                  <a:pt x="108995" y="281477"/>
                  <a:pt x="122025" y="284624"/>
                  <a:pt x="134763" y="288098"/>
                </a:cubicBezTo>
                <a:cubicBezTo>
                  <a:pt x="167980" y="297157"/>
                  <a:pt x="202307" y="302262"/>
                  <a:pt x="234971" y="313150"/>
                </a:cubicBezTo>
                <a:lnTo>
                  <a:pt x="310127" y="338202"/>
                </a:lnTo>
                <a:cubicBezTo>
                  <a:pt x="372757" y="334027"/>
                  <a:pt x="435594" y="332247"/>
                  <a:pt x="498018" y="325676"/>
                </a:cubicBezTo>
                <a:cubicBezTo>
                  <a:pt x="603422" y="314581"/>
                  <a:pt x="499201" y="315040"/>
                  <a:pt x="585700" y="300624"/>
                </a:cubicBezTo>
                <a:cubicBezTo>
                  <a:pt x="622995" y="294408"/>
                  <a:pt x="660856" y="292273"/>
                  <a:pt x="698434" y="288098"/>
                </a:cubicBezTo>
                <a:cubicBezTo>
                  <a:pt x="681733" y="271397"/>
                  <a:pt x="663701" y="255927"/>
                  <a:pt x="648330" y="237994"/>
                </a:cubicBezTo>
                <a:cubicBezTo>
                  <a:pt x="622172" y="207476"/>
                  <a:pt x="618535" y="185853"/>
                  <a:pt x="598226" y="150312"/>
                </a:cubicBezTo>
                <a:cubicBezTo>
                  <a:pt x="590757" y="137241"/>
                  <a:pt x="559709" y="119467"/>
                  <a:pt x="573174" y="112734"/>
                </a:cubicBezTo>
                <a:cubicBezTo>
                  <a:pt x="595890" y="101376"/>
                  <a:pt x="623691" y="119100"/>
                  <a:pt x="648330" y="125260"/>
                </a:cubicBezTo>
                <a:cubicBezTo>
                  <a:pt x="673949" y="131665"/>
                  <a:pt x="723486" y="150312"/>
                  <a:pt x="723486" y="150312"/>
                </a:cubicBezTo>
                <a:cubicBezTo>
                  <a:pt x="731837" y="162838"/>
                  <a:pt x="741805" y="174425"/>
                  <a:pt x="748538" y="187890"/>
                </a:cubicBezTo>
                <a:cubicBezTo>
                  <a:pt x="759672" y="210158"/>
                  <a:pt x="770806" y="240778"/>
                  <a:pt x="748538" y="263046"/>
                </a:cubicBezTo>
                <a:cubicBezTo>
                  <a:pt x="739202" y="272382"/>
                  <a:pt x="723096" y="270371"/>
                  <a:pt x="710960" y="275572"/>
                </a:cubicBezTo>
                <a:cubicBezTo>
                  <a:pt x="666462" y="294643"/>
                  <a:pt x="661017" y="300516"/>
                  <a:pt x="623278" y="325676"/>
                </a:cubicBezTo>
                <a:cubicBezTo>
                  <a:pt x="606577" y="350728"/>
                  <a:pt x="598226" y="384132"/>
                  <a:pt x="573174" y="400833"/>
                </a:cubicBezTo>
                <a:lnTo>
                  <a:pt x="535596" y="425885"/>
                </a:ln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237270209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Reading File Information Into A List: File input </a:t>
            </a:r>
            <a:r>
              <a:rPr lang="en-US" dirty="0" smtClean="0"/>
              <a:t>(3)</a:t>
            </a:r>
            <a:endParaRPr lang="en-CA" dirty="0"/>
          </a:p>
        </p:txBody>
      </p:sp>
      <p:sp>
        <p:nvSpPr>
          <p:cNvPr id="3" name="Content Placeholder 2"/>
          <p:cNvSpPr>
            <a:spLocks noGrp="1"/>
          </p:cNvSpPr>
          <p:nvPr>
            <p:ph idx="1"/>
          </p:nvPr>
        </p:nvSpPr>
        <p:spPr/>
        <p:txBody>
          <a:bodyPr/>
          <a:lstStyle/>
          <a:p>
            <a:pPr marL="342900" lvl="1" indent="0">
              <a:buNone/>
            </a:pPr>
            <a:r>
              <a:rPr lang="en-US" sz="1800" b="1" dirty="0">
                <a:solidFill>
                  <a:srgbClr val="0000FF"/>
                </a:solidFill>
                <a:latin typeface="Consolas" panose="020B0609020204030204" pitchFamily="49" charset="0"/>
              </a:rPr>
              <a:t> </a:t>
            </a:r>
            <a:r>
              <a:rPr lang="en-US" sz="1800" b="1" dirty="0" smtClean="0">
                <a:solidFill>
                  <a:srgbClr val="0000FF"/>
                </a:solidFill>
                <a:latin typeface="Consolas" panose="020B0609020204030204" pitchFamily="49" charset="0"/>
              </a:rPr>
              <a:t>   # </a:t>
            </a:r>
            <a:r>
              <a:rPr lang="en-US" sz="1800" b="1" dirty="0">
                <a:solidFill>
                  <a:srgbClr val="0000FF"/>
                </a:solidFill>
                <a:latin typeface="Consolas" panose="020B0609020204030204" pitchFamily="49" charset="0"/>
              </a:rPr>
              <a:t>Case: </a:t>
            </a:r>
            <a:r>
              <a:rPr lang="en-US" sz="1800" b="1" dirty="0" smtClean="0">
                <a:solidFill>
                  <a:srgbClr val="0000FF"/>
                </a:solidFill>
                <a:latin typeface="Consolas" panose="020B0609020204030204" pitchFamily="49" charset="0"/>
              </a:rPr>
              <a:t>file input problems have occurred.</a:t>
            </a:r>
            <a:r>
              <a:rPr lang="en-CA" sz="1800" dirty="0" smtClean="0">
                <a:latin typeface="Consolas" panose="020B0609020204030204" pitchFamily="49" charset="0"/>
              </a:rPr>
              <a:t/>
            </a:r>
            <a:br>
              <a:rPr lang="en-CA" sz="1800" dirty="0" smtClean="0">
                <a:latin typeface="Consolas" panose="020B0609020204030204" pitchFamily="49" charset="0"/>
              </a:rPr>
            </a:br>
            <a:r>
              <a:rPr lang="en-CA" sz="1800" dirty="0" smtClean="0">
                <a:latin typeface="Consolas" panose="020B0609020204030204" pitchFamily="49" charset="0"/>
              </a:rPr>
              <a:t>    except </a:t>
            </a:r>
            <a:r>
              <a:rPr lang="en-CA" sz="1800" dirty="0" err="1">
                <a:latin typeface="Consolas" panose="020B0609020204030204" pitchFamily="49" charset="0"/>
              </a:rPr>
              <a:t>IOError</a:t>
            </a:r>
            <a:r>
              <a:rPr lang="en-CA" sz="1800" dirty="0">
                <a:latin typeface="Consolas" panose="020B0609020204030204" pitchFamily="49" charset="0"/>
              </a:rPr>
              <a:t>:</a:t>
            </a:r>
          </a:p>
          <a:p>
            <a:pPr marL="342900" lvl="1" indent="0">
              <a:buNone/>
            </a:pPr>
            <a:r>
              <a:rPr lang="en-CA" sz="1800" dirty="0">
                <a:latin typeface="Consolas" panose="020B0609020204030204" pitchFamily="49" charset="0"/>
              </a:rPr>
              <a:t>    </a:t>
            </a:r>
            <a:r>
              <a:rPr lang="en-CA" sz="1800" dirty="0" smtClean="0">
                <a:latin typeface="Consolas" panose="020B0609020204030204" pitchFamily="49" charset="0"/>
              </a:rPr>
              <a:t>    </a:t>
            </a:r>
            <a:r>
              <a:rPr lang="en-CA" sz="1800" dirty="0">
                <a:latin typeface="Consolas" panose="020B0609020204030204" pitchFamily="49" charset="0"/>
              </a:rPr>
              <a:t>print("Error: File", </a:t>
            </a:r>
            <a:r>
              <a:rPr lang="en-CA" sz="1800" dirty="0" err="1">
                <a:latin typeface="Consolas" panose="020B0609020204030204" pitchFamily="49" charset="0"/>
              </a:rPr>
              <a:t>inputFileName</a:t>
            </a:r>
            <a:r>
              <a:rPr lang="en-CA" sz="1800" dirty="0">
                <a:latin typeface="Consolas" panose="020B0609020204030204" pitchFamily="49" charset="0"/>
              </a:rPr>
              <a:t>, "couldn't" + \</a:t>
            </a:r>
          </a:p>
          <a:p>
            <a:pPr marL="342900" lvl="1" indent="0">
              <a:buNone/>
            </a:pPr>
            <a:r>
              <a:rPr lang="en-CA" sz="1800" dirty="0">
                <a:latin typeface="Consolas" panose="020B0609020204030204" pitchFamily="49" charset="0"/>
              </a:rPr>
              <a:t>    </a:t>
            </a:r>
            <a:r>
              <a:rPr lang="en-CA" sz="1800" dirty="0" smtClean="0">
                <a:latin typeface="Consolas" panose="020B0609020204030204" pitchFamily="49" charset="0"/>
              </a:rPr>
              <a:t>          </a:t>
            </a:r>
            <a:r>
              <a:rPr lang="en-CA" sz="1800" dirty="0">
                <a:latin typeface="Consolas" panose="020B0609020204030204" pitchFamily="49" charset="0"/>
              </a:rPr>
              <a:t>"be opened</a:t>
            </a:r>
            <a:r>
              <a:rPr lang="en-CA" sz="1800" dirty="0" smtClean="0">
                <a:latin typeface="Consolas" panose="020B0609020204030204" pitchFamily="49" charset="0"/>
              </a:rPr>
              <a:t>.")</a:t>
            </a:r>
          </a:p>
          <a:p>
            <a:pPr marL="342900" lvl="1" indent="0">
              <a:buNone/>
            </a:pPr>
            <a:endParaRPr lang="en-US" sz="1800" dirty="0" smtClean="0">
              <a:latin typeface="Consolas" panose="020B0609020204030204" pitchFamily="49" charset="0"/>
            </a:endParaRPr>
          </a:p>
          <a:p>
            <a:pPr marL="342900" lvl="1" indent="0">
              <a:buNone/>
            </a:pPr>
            <a:r>
              <a:rPr lang="en-US" sz="1800" b="1" dirty="0" smtClean="0">
                <a:solidFill>
                  <a:srgbClr val="0000FF"/>
                </a:solidFill>
                <a:latin typeface="Consolas" panose="020B0609020204030204" pitchFamily="49" charset="0"/>
              </a:rPr>
              <a:t># </a:t>
            </a:r>
            <a:r>
              <a:rPr lang="en-US" sz="1800" b="1" dirty="0">
                <a:solidFill>
                  <a:srgbClr val="0000FF"/>
                </a:solidFill>
                <a:latin typeface="Consolas" panose="020B0609020204030204" pitchFamily="49" charset="0"/>
              </a:rPr>
              <a:t>Case: </a:t>
            </a:r>
            <a:r>
              <a:rPr lang="en-US" sz="1800" b="1" dirty="0" smtClean="0">
                <a:solidFill>
                  <a:srgbClr val="0000FF"/>
                </a:solidFill>
                <a:latin typeface="Consolas" panose="020B0609020204030204" pitchFamily="49" charset="0"/>
              </a:rPr>
              <a:t>After file input completed.</a:t>
            </a:r>
            <a:endParaRPr lang="en-CA" sz="1800" dirty="0">
              <a:solidFill>
                <a:srgbClr val="0000FF"/>
              </a:solidFill>
              <a:latin typeface="Consolas" panose="020B0609020204030204" pitchFamily="49" charset="0"/>
            </a:endParaRPr>
          </a:p>
          <a:p>
            <a:pPr marL="342900" lvl="1" indent="0">
              <a:buNone/>
            </a:pPr>
            <a:r>
              <a:rPr lang="en-CA" sz="1800" dirty="0" err="1" smtClean="0">
                <a:latin typeface="Consolas" panose="020B0609020204030204" pitchFamily="49" charset="0"/>
              </a:rPr>
              <a:t>numRows</a:t>
            </a:r>
            <a:r>
              <a:rPr lang="en-CA" sz="1800" dirty="0" smtClean="0">
                <a:latin typeface="Consolas" panose="020B0609020204030204" pitchFamily="49" charset="0"/>
              </a:rPr>
              <a:t> </a:t>
            </a:r>
            <a:r>
              <a:rPr lang="en-CA" sz="1800" dirty="0">
                <a:latin typeface="Consolas" panose="020B0609020204030204" pitchFamily="49" charset="0"/>
              </a:rPr>
              <a:t>= </a:t>
            </a:r>
            <a:r>
              <a:rPr lang="en-CA" sz="1800" dirty="0" err="1">
                <a:latin typeface="Consolas" panose="020B0609020204030204" pitchFamily="49" charset="0"/>
              </a:rPr>
              <a:t>len</a:t>
            </a:r>
            <a:r>
              <a:rPr lang="en-CA" sz="1800" dirty="0">
                <a:latin typeface="Consolas" panose="020B0609020204030204" pitchFamily="49" charset="0"/>
              </a:rPr>
              <a:t>(</a:t>
            </a:r>
            <a:r>
              <a:rPr lang="en-CA" sz="1800" dirty="0" err="1">
                <a:latin typeface="Consolas" panose="020B0609020204030204" pitchFamily="49" charset="0"/>
              </a:rPr>
              <a:t>aBoard</a:t>
            </a:r>
            <a:r>
              <a:rPr lang="en-CA" sz="1800" dirty="0">
                <a:latin typeface="Consolas" panose="020B0609020204030204" pitchFamily="49" charset="0"/>
              </a:rPr>
              <a:t>)</a:t>
            </a:r>
          </a:p>
          <a:p>
            <a:pPr marL="342900" lvl="1" indent="0">
              <a:buNone/>
            </a:pPr>
            <a:r>
              <a:rPr lang="en-CA" sz="1800" dirty="0" err="1" smtClean="0">
                <a:latin typeface="Consolas" panose="020B0609020204030204" pitchFamily="49" charset="0"/>
              </a:rPr>
              <a:t>numColumns</a:t>
            </a:r>
            <a:r>
              <a:rPr lang="en-CA" sz="1800" dirty="0" smtClean="0">
                <a:latin typeface="Consolas" panose="020B0609020204030204" pitchFamily="49" charset="0"/>
              </a:rPr>
              <a:t> </a:t>
            </a:r>
            <a:r>
              <a:rPr lang="en-CA" sz="1800" dirty="0">
                <a:latin typeface="Consolas" panose="020B0609020204030204" pitchFamily="49" charset="0"/>
              </a:rPr>
              <a:t>= </a:t>
            </a:r>
            <a:r>
              <a:rPr lang="en-CA" sz="1800" dirty="0" err="1">
                <a:latin typeface="Consolas" panose="020B0609020204030204" pitchFamily="49" charset="0"/>
              </a:rPr>
              <a:t>len</a:t>
            </a:r>
            <a:r>
              <a:rPr lang="en-CA" sz="1800" dirty="0">
                <a:latin typeface="Consolas" panose="020B0609020204030204" pitchFamily="49" charset="0"/>
              </a:rPr>
              <a:t>(</a:t>
            </a:r>
            <a:r>
              <a:rPr lang="en-CA" sz="1800" dirty="0" err="1">
                <a:latin typeface="Consolas" panose="020B0609020204030204" pitchFamily="49" charset="0"/>
              </a:rPr>
              <a:t>aBoard</a:t>
            </a:r>
            <a:r>
              <a:rPr lang="en-CA" sz="1800" dirty="0">
                <a:latin typeface="Consolas" panose="020B0609020204030204" pitchFamily="49" charset="0"/>
              </a:rPr>
              <a:t>[0])</a:t>
            </a:r>
          </a:p>
          <a:p>
            <a:pPr marL="342900" lvl="1" indent="0">
              <a:buNone/>
            </a:pPr>
            <a:r>
              <a:rPr lang="en-CA" sz="1800" dirty="0" smtClean="0">
                <a:latin typeface="Consolas" panose="020B0609020204030204" pitchFamily="49" charset="0"/>
              </a:rPr>
              <a:t>return(</a:t>
            </a:r>
            <a:r>
              <a:rPr lang="en-CA" sz="1800" dirty="0" err="1" smtClean="0">
                <a:latin typeface="Consolas" panose="020B0609020204030204" pitchFamily="49" charset="0"/>
              </a:rPr>
              <a:t>aBoard,numRows,numColumns</a:t>
            </a:r>
            <a:r>
              <a:rPr lang="en-CA" sz="1800" dirty="0">
                <a:latin typeface="Consolas" panose="020B0609020204030204" pitchFamily="49" charset="0"/>
              </a:rPr>
              <a:t>)</a:t>
            </a:r>
          </a:p>
          <a:p>
            <a:endParaRPr lang="en-CA" dirty="0"/>
          </a:p>
          <a:p>
            <a:endParaRPr lang="en-CA" dirty="0"/>
          </a:p>
        </p:txBody>
      </p:sp>
    </p:spTree>
    <p:extLst>
      <p:ext uri="{BB962C8B-B14F-4D97-AF65-F5344CB8AC3E}">
        <p14:creationId xmlns:p14="http://schemas.microsoft.com/office/powerpoint/2010/main" val="10149397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514350" indent="-514350">
              <a:buFont typeface="+mj-lt"/>
              <a:buAutoNum type="arabicPeriod"/>
            </a:pPr>
            <a:r>
              <a:rPr lang="en-US" altLang="en-US" dirty="0">
                <a:solidFill>
                  <a:srgbClr val="FF0000"/>
                </a:solidFill>
              </a:rPr>
              <a:t>Opening Files</a:t>
            </a:r>
            <a:endParaRPr lang="en-CA" dirty="0">
              <a:solidFill>
                <a:srgbClr val="FF0000"/>
              </a:solidFill>
            </a:endParaRPr>
          </a:p>
        </p:txBody>
      </p:sp>
      <p:sp>
        <p:nvSpPr>
          <p:cNvPr id="3" name="Content Placeholder 2"/>
          <p:cNvSpPr>
            <a:spLocks noGrp="1"/>
          </p:cNvSpPr>
          <p:nvPr>
            <p:ph idx="1"/>
          </p:nvPr>
        </p:nvSpPr>
        <p:spPr/>
        <p:txBody>
          <a:bodyPr/>
          <a:lstStyle/>
          <a:p>
            <a:r>
              <a:rPr lang="en-US" altLang="en-US" dirty="0"/>
              <a:t>Prepares the file for reading:</a:t>
            </a:r>
          </a:p>
          <a:p>
            <a:pPr lvl="1"/>
            <a:r>
              <a:rPr lang="en-US" dirty="0"/>
              <a:t>As the file is opened, there’s a link between the </a:t>
            </a:r>
            <a:r>
              <a:rPr lang="en-US" dirty="0">
                <a:solidFill>
                  <a:srgbClr val="00B050"/>
                </a:solidFill>
              </a:rPr>
              <a:t>file variable </a:t>
            </a:r>
            <a:r>
              <a:rPr lang="en-US" dirty="0"/>
              <a:t>and the </a:t>
            </a:r>
            <a:r>
              <a:rPr lang="en-US" dirty="0">
                <a:solidFill>
                  <a:srgbClr val="0000FF"/>
                </a:solidFill>
              </a:rPr>
              <a:t>physical file </a:t>
            </a:r>
            <a:r>
              <a:rPr lang="en-US" dirty="0"/>
              <a:t>(references to the file variable are references to the physical file).</a:t>
            </a:r>
          </a:p>
          <a:p>
            <a:pPr lvl="1"/>
            <a:r>
              <a:rPr lang="en-US" dirty="0"/>
              <a:t>Positions the file pointer at the start of the file</a:t>
            </a:r>
            <a:r>
              <a:rPr lang="en-US" dirty="0" smtClean="0"/>
              <a:t>.</a:t>
            </a:r>
          </a:p>
          <a:p>
            <a:pPr marL="457200" indent="-457200" eaLnBrk="1" hangingPunct="1">
              <a:lnSpc>
                <a:spcPct val="80000"/>
              </a:lnSpc>
              <a:buFontTx/>
              <a:buNone/>
            </a:pPr>
            <a:r>
              <a:rPr lang="en-US" altLang="en-US" b="1" dirty="0">
                <a:latin typeface="Consolas" panose="020B0609020204030204" pitchFamily="49" charset="0"/>
                <a:ea typeface="Consolas" panose="020B0609020204030204" pitchFamily="49" charset="0"/>
                <a:cs typeface="Consolas" panose="020B0609020204030204" pitchFamily="49" charset="0"/>
              </a:rPr>
              <a:t>Format:</a:t>
            </a:r>
            <a:r>
              <a:rPr lang="en-US" altLang="en-US" baseline="30000" dirty="0">
                <a:latin typeface="Consolas" panose="020B0609020204030204" pitchFamily="49" charset="0"/>
                <a:ea typeface="Consolas" panose="020B0609020204030204" pitchFamily="49" charset="0"/>
                <a:cs typeface="Consolas" panose="020B0609020204030204" pitchFamily="49" charset="0"/>
              </a:rPr>
              <a:t>1</a:t>
            </a:r>
            <a:endParaRPr lang="en-US" altLang="en-US" b="1" dirty="0">
              <a:latin typeface="Consolas" panose="020B0609020204030204" pitchFamily="49" charset="0"/>
              <a:ea typeface="Consolas" panose="020B0609020204030204" pitchFamily="49" charset="0"/>
              <a:cs typeface="Consolas" panose="020B0609020204030204" pitchFamily="49" charset="0"/>
            </a:endParaRPr>
          </a:p>
          <a:p>
            <a:pPr marL="457200" indent="-457200" eaLnBrk="1" hangingPunct="1">
              <a:lnSpc>
                <a:spcPct val="80000"/>
              </a:lnSpc>
              <a:buFontTx/>
              <a:buNone/>
            </a:pPr>
            <a:r>
              <a:rPr lang="en-US" altLang="en-US" sz="1800" dirty="0">
                <a:latin typeface="Consolas" panose="020B0609020204030204" pitchFamily="49" charset="0"/>
                <a:ea typeface="Consolas" panose="020B0609020204030204" pitchFamily="49" charset="0"/>
                <a:cs typeface="Consolas" panose="020B0609020204030204" pitchFamily="49" charset="0"/>
              </a:rPr>
              <a:t>     &lt;</a:t>
            </a:r>
            <a:r>
              <a:rPr lang="en-US" altLang="en-US" sz="1800" i="1" dirty="0">
                <a:solidFill>
                  <a:srgbClr val="00B050"/>
                </a:solidFill>
                <a:latin typeface="Consolas" panose="020B0609020204030204" pitchFamily="49" charset="0"/>
                <a:ea typeface="Consolas" panose="020B0609020204030204" pitchFamily="49" charset="0"/>
                <a:cs typeface="Consolas" panose="020B0609020204030204" pitchFamily="49" charset="0"/>
              </a:rPr>
              <a:t>file variable</a:t>
            </a:r>
            <a:r>
              <a:rPr lang="en-US" altLang="en-US" sz="1800" dirty="0">
                <a:latin typeface="Consolas" panose="020B0609020204030204" pitchFamily="49" charset="0"/>
                <a:ea typeface="Consolas" panose="020B0609020204030204" pitchFamily="49" charset="0"/>
                <a:cs typeface="Consolas" panose="020B0609020204030204" pitchFamily="49" charset="0"/>
              </a:rPr>
              <a:t>&gt; = </a:t>
            </a:r>
            <a:r>
              <a:rPr lang="en-US" altLang="en-US" sz="1800" b="1" dirty="0">
                <a:solidFill>
                  <a:srgbClr val="FF0000"/>
                </a:solidFill>
                <a:latin typeface="Consolas" panose="020B0609020204030204" pitchFamily="49" charset="0"/>
                <a:ea typeface="Consolas" panose="020B0609020204030204" pitchFamily="49" charset="0"/>
                <a:cs typeface="Consolas" panose="020B0609020204030204" pitchFamily="49" charset="0"/>
              </a:rPr>
              <a:t>open(&lt;</a:t>
            </a:r>
            <a:r>
              <a:rPr lang="en-US" altLang="en-US" sz="1800" b="1" i="1" dirty="0">
                <a:solidFill>
                  <a:srgbClr val="FF0000"/>
                </a:solidFill>
                <a:latin typeface="Consolas" panose="020B0609020204030204" pitchFamily="49" charset="0"/>
                <a:ea typeface="Consolas" panose="020B0609020204030204" pitchFamily="49" charset="0"/>
                <a:cs typeface="Consolas" panose="020B0609020204030204" pitchFamily="49" charset="0"/>
              </a:rPr>
              <a:t>file name</a:t>
            </a:r>
            <a:r>
              <a:rPr lang="en-US" altLang="en-US" sz="1800" b="1" dirty="0">
                <a:solidFill>
                  <a:srgbClr val="FF0000"/>
                </a:solidFill>
                <a:latin typeface="Consolas" panose="020B0609020204030204" pitchFamily="49" charset="0"/>
                <a:ea typeface="Consolas" panose="020B0609020204030204" pitchFamily="49" charset="0"/>
                <a:cs typeface="Consolas" panose="020B0609020204030204" pitchFamily="49" charset="0"/>
              </a:rPr>
              <a:t>&gt;</a:t>
            </a:r>
            <a:r>
              <a:rPr lang="en-US" altLang="en-US" sz="1800" b="1" i="1" dirty="0">
                <a:solidFill>
                  <a:srgbClr val="FF0000"/>
                </a:solidFill>
                <a:latin typeface="Consolas" panose="020B0609020204030204" pitchFamily="49" charset="0"/>
                <a:ea typeface="Consolas" panose="020B0609020204030204" pitchFamily="49" charset="0"/>
                <a:cs typeface="Consolas" panose="020B0609020204030204" pitchFamily="49" charset="0"/>
              </a:rPr>
              <a:t>, </a:t>
            </a:r>
            <a:r>
              <a:rPr lang="en-US" altLang="en-US" sz="1800" b="1" dirty="0" smtClean="0">
                <a:solidFill>
                  <a:srgbClr val="FF0000"/>
                </a:solidFill>
                <a:latin typeface="Consolas" panose="020B0609020204030204" pitchFamily="49" charset="0"/>
                <a:ea typeface="Consolas" panose="020B0609020204030204" pitchFamily="49" charset="0"/>
                <a:cs typeface="Consolas" panose="020B0609020204030204" pitchFamily="49" charset="0"/>
              </a:rPr>
              <a:t>&lt;</a:t>
            </a:r>
            <a:r>
              <a:rPr lang="en-US" altLang="en-US" sz="1800" b="1" i="1" dirty="0" smtClean="0">
                <a:solidFill>
                  <a:srgbClr val="FF0000"/>
                </a:solidFill>
                <a:latin typeface="Consolas" panose="020B0609020204030204" pitchFamily="49" charset="0"/>
                <a:ea typeface="Consolas" panose="020B0609020204030204" pitchFamily="49" charset="0"/>
                <a:cs typeface="Consolas" panose="020B0609020204030204" pitchFamily="49" charset="0"/>
              </a:rPr>
              <a:t>mode</a:t>
            </a:r>
            <a:r>
              <a:rPr lang="en-US" altLang="en-US" sz="1800" b="1" dirty="0" smtClean="0">
                <a:solidFill>
                  <a:srgbClr val="FF0000"/>
                </a:solidFill>
                <a:latin typeface="Consolas" panose="020B0609020204030204" pitchFamily="49" charset="0"/>
                <a:ea typeface="Consolas" panose="020B0609020204030204" pitchFamily="49" charset="0"/>
                <a:cs typeface="Consolas" panose="020B0609020204030204" pitchFamily="49" charset="0"/>
              </a:rPr>
              <a:t>&gt;)</a:t>
            </a:r>
            <a:endParaRPr lang="en-US" altLang="en-US" sz="1800" b="1" dirty="0">
              <a:solidFill>
                <a:srgbClr val="FF0000"/>
              </a:solidFill>
              <a:latin typeface="Consolas" panose="020B0609020204030204" pitchFamily="49" charset="0"/>
              <a:ea typeface="Consolas" panose="020B0609020204030204" pitchFamily="49" charset="0"/>
              <a:cs typeface="Consolas" panose="020B0609020204030204" pitchFamily="49" charset="0"/>
            </a:endParaRPr>
          </a:p>
          <a:p>
            <a:pPr marL="457200" indent="-457200" eaLnBrk="1" hangingPunct="1">
              <a:lnSpc>
                <a:spcPct val="80000"/>
              </a:lnSpc>
              <a:buFontTx/>
              <a:buNone/>
            </a:pPr>
            <a:endParaRPr lang="en-US" altLang="en-US" b="1" dirty="0"/>
          </a:p>
          <a:p>
            <a:pPr marL="457200" indent="-457200" eaLnBrk="1" hangingPunct="1">
              <a:lnSpc>
                <a:spcPct val="80000"/>
              </a:lnSpc>
              <a:buFontTx/>
              <a:buNone/>
            </a:pPr>
            <a:r>
              <a:rPr lang="en-US" altLang="en-US" b="1" dirty="0">
                <a:latin typeface="Consolas" panose="020B0609020204030204" pitchFamily="49" charset="0"/>
                <a:ea typeface="Consolas" panose="020B0609020204030204" pitchFamily="49" charset="0"/>
                <a:cs typeface="Consolas" panose="020B0609020204030204" pitchFamily="49" charset="0"/>
              </a:rPr>
              <a:t>Example:</a:t>
            </a:r>
          </a:p>
          <a:p>
            <a:pPr marL="457200" indent="-457200" eaLnBrk="1" hangingPunct="1">
              <a:lnSpc>
                <a:spcPct val="80000"/>
              </a:lnSpc>
              <a:buFontTx/>
              <a:buNone/>
            </a:pPr>
            <a:r>
              <a:rPr lang="en-US" altLang="en-US" dirty="0"/>
              <a:t>    (</a:t>
            </a:r>
            <a:r>
              <a:rPr lang="en-US" altLang="en-US" sz="2000" dirty="0"/>
              <a:t>Constant file name)</a:t>
            </a:r>
          </a:p>
          <a:p>
            <a:pPr marL="457200" indent="-457200" eaLnBrk="1" hangingPunct="1">
              <a:lnSpc>
                <a:spcPct val="80000"/>
              </a:lnSpc>
              <a:buFontTx/>
              <a:buNone/>
            </a:pPr>
            <a:r>
              <a:rPr lang="en-US" altLang="en-US" sz="2000" dirty="0"/>
              <a:t>    </a:t>
            </a:r>
            <a:r>
              <a:rPr lang="en-US" altLang="en-US" sz="1800" dirty="0" err="1">
                <a:solidFill>
                  <a:srgbClr val="00B050"/>
                </a:solidFill>
                <a:latin typeface="Consolas" panose="020B0609020204030204" pitchFamily="49" charset="0"/>
                <a:ea typeface="Consolas" panose="020B0609020204030204" pitchFamily="49" charset="0"/>
                <a:cs typeface="Consolas" panose="020B0609020204030204" pitchFamily="49" charset="0"/>
              </a:rPr>
              <a:t>inputFile</a:t>
            </a:r>
            <a:r>
              <a:rPr lang="en-US" altLang="en-US" sz="1800" dirty="0">
                <a:latin typeface="Consolas" panose="020B0609020204030204" pitchFamily="49" charset="0"/>
                <a:ea typeface="Consolas" panose="020B0609020204030204" pitchFamily="49" charset="0"/>
                <a:cs typeface="Consolas" panose="020B0609020204030204" pitchFamily="49" charset="0"/>
              </a:rPr>
              <a:t> = open("</a:t>
            </a:r>
            <a:r>
              <a:rPr lang="en-US" altLang="en-US" sz="1800" dirty="0">
                <a:solidFill>
                  <a:srgbClr val="0000FF"/>
                </a:solidFill>
                <a:latin typeface="Consolas" panose="020B0609020204030204" pitchFamily="49" charset="0"/>
                <a:ea typeface="Consolas" panose="020B0609020204030204" pitchFamily="49" charset="0"/>
                <a:cs typeface="Consolas" panose="020B0609020204030204" pitchFamily="49" charset="0"/>
              </a:rPr>
              <a:t>data.txt</a:t>
            </a:r>
            <a:r>
              <a:rPr lang="en-US" altLang="en-US" sz="1800" dirty="0">
                <a:latin typeface="Consolas" panose="020B0609020204030204" pitchFamily="49" charset="0"/>
                <a:ea typeface="Consolas" panose="020B0609020204030204" pitchFamily="49" charset="0"/>
                <a:cs typeface="Consolas" panose="020B0609020204030204" pitchFamily="49" charset="0"/>
              </a:rPr>
              <a:t>", "r")</a:t>
            </a:r>
          </a:p>
          <a:p>
            <a:pPr marL="1371600" lvl="3" indent="0" eaLnBrk="1" hangingPunct="1">
              <a:lnSpc>
                <a:spcPct val="90000"/>
              </a:lnSpc>
              <a:buNone/>
            </a:pPr>
            <a:r>
              <a:rPr lang="en-US" altLang="en-US" sz="1800" dirty="0"/>
              <a:t>OR</a:t>
            </a:r>
          </a:p>
          <a:p>
            <a:pPr marL="457200" indent="-457200" eaLnBrk="1" hangingPunct="1">
              <a:lnSpc>
                <a:spcPct val="80000"/>
              </a:lnSpc>
              <a:buFontTx/>
              <a:buNone/>
            </a:pPr>
            <a:r>
              <a:rPr lang="en-US" altLang="en-US" sz="2000" dirty="0"/>
              <a:t>    (</a:t>
            </a:r>
            <a:r>
              <a:rPr lang="en-US" altLang="en-US" sz="2000" dirty="0">
                <a:solidFill>
                  <a:srgbClr val="0000FF"/>
                </a:solidFill>
              </a:rPr>
              <a:t>Variable file name</a:t>
            </a:r>
            <a:r>
              <a:rPr lang="en-US" altLang="en-US" sz="2000" dirty="0"/>
              <a:t>: entered by user at runtime)</a:t>
            </a:r>
          </a:p>
          <a:p>
            <a:pPr marL="457200" indent="-457200" eaLnBrk="1" hangingPunct="1">
              <a:lnSpc>
                <a:spcPct val="80000"/>
              </a:lnSpc>
              <a:buFontTx/>
              <a:buNone/>
            </a:pPr>
            <a:r>
              <a:rPr lang="en-US" altLang="en-US" sz="1800" dirty="0">
                <a:latin typeface="Consolas" panose="020B0609020204030204" pitchFamily="49" charset="0"/>
                <a:ea typeface="Consolas" panose="020B0609020204030204" pitchFamily="49" charset="0"/>
                <a:cs typeface="Consolas" panose="020B0609020204030204" pitchFamily="49" charset="0"/>
              </a:rPr>
              <a:t>  </a:t>
            </a:r>
            <a:r>
              <a:rPr lang="en-US" altLang="en-US" sz="1800" dirty="0">
                <a:solidFill>
                  <a:srgbClr val="0000FF"/>
                </a:solidFill>
                <a:latin typeface="Consolas" panose="020B0609020204030204" pitchFamily="49" charset="0"/>
                <a:ea typeface="Consolas" panose="020B0609020204030204" pitchFamily="49" charset="0"/>
                <a:cs typeface="Consolas" panose="020B0609020204030204" pitchFamily="49" charset="0"/>
              </a:rPr>
              <a:t>filename</a:t>
            </a:r>
            <a:r>
              <a:rPr lang="en-US" altLang="en-US" sz="1800" dirty="0">
                <a:latin typeface="Consolas" panose="020B0609020204030204" pitchFamily="49" charset="0"/>
                <a:ea typeface="Consolas" panose="020B0609020204030204" pitchFamily="49" charset="0"/>
                <a:cs typeface="Consolas" panose="020B0609020204030204" pitchFamily="49" charset="0"/>
              </a:rPr>
              <a:t> = input("Enter name of input file: ")</a:t>
            </a:r>
          </a:p>
          <a:p>
            <a:pPr marL="457200" indent="-457200" eaLnBrk="1" hangingPunct="1">
              <a:lnSpc>
                <a:spcPct val="80000"/>
              </a:lnSpc>
              <a:buFontTx/>
              <a:buNone/>
            </a:pPr>
            <a:r>
              <a:rPr lang="en-US" altLang="en-US" sz="1800" dirty="0">
                <a:latin typeface="Consolas" panose="020B0609020204030204" pitchFamily="49" charset="0"/>
                <a:ea typeface="Consolas" panose="020B0609020204030204" pitchFamily="49" charset="0"/>
                <a:cs typeface="Consolas" panose="020B0609020204030204" pitchFamily="49" charset="0"/>
              </a:rPr>
              <a:t>  </a:t>
            </a:r>
            <a:r>
              <a:rPr lang="en-US" altLang="en-US" sz="1800" dirty="0" err="1">
                <a:latin typeface="Consolas" panose="020B0609020204030204" pitchFamily="49" charset="0"/>
                <a:ea typeface="Consolas" panose="020B0609020204030204" pitchFamily="49" charset="0"/>
                <a:cs typeface="Consolas" panose="020B0609020204030204" pitchFamily="49" charset="0"/>
              </a:rPr>
              <a:t>inputFile</a:t>
            </a:r>
            <a:r>
              <a:rPr lang="en-US" altLang="en-US" sz="1800" dirty="0">
                <a:latin typeface="Consolas" panose="020B0609020204030204" pitchFamily="49" charset="0"/>
                <a:ea typeface="Consolas" panose="020B0609020204030204" pitchFamily="49" charset="0"/>
                <a:cs typeface="Consolas" panose="020B0609020204030204" pitchFamily="49" charset="0"/>
              </a:rPr>
              <a:t> = open(</a:t>
            </a:r>
            <a:r>
              <a:rPr lang="en-US" altLang="en-US" sz="1800" dirty="0">
                <a:solidFill>
                  <a:srgbClr val="0000FF"/>
                </a:solidFill>
                <a:latin typeface="Consolas" panose="020B0609020204030204" pitchFamily="49" charset="0"/>
                <a:ea typeface="Consolas" panose="020B0609020204030204" pitchFamily="49" charset="0"/>
                <a:cs typeface="Consolas" panose="020B0609020204030204" pitchFamily="49" charset="0"/>
              </a:rPr>
              <a:t>filename</a:t>
            </a:r>
            <a:r>
              <a:rPr lang="en-US" altLang="en-US" sz="1800" dirty="0">
                <a:latin typeface="Consolas" panose="020B0609020204030204" pitchFamily="49" charset="0"/>
                <a:ea typeface="Consolas" panose="020B0609020204030204" pitchFamily="49" charset="0"/>
                <a:cs typeface="Consolas" panose="020B0609020204030204" pitchFamily="49" charset="0"/>
              </a:rPr>
              <a:t>, "r")</a:t>
            </a:r>
          </a:p>
          <a:p>
            <a:endParaRPr lang="en-US" dirty="0"/>
          </a:p>
          <a:p>
            <a:pPr lvl="1"/>
            <a:endParaRPr lang="en-CA" dirty="0"/>
          </a:p>
        </p:txBody>
      </p:sp>
      <p:sp>
        <p:nvSpPr>
          <p:cNvPr id="6" name="Text Box 4"/>
          <p:cNvSpPr txBox="1">
            <a:spLocks noChangeArrowheads="1"/>
          </p:cNvSpPr>
          <p:nvPr/>
        </p:nvSpPr>
        <p:spPr bwMode="auto">
          <a:xfrm>
            <a:off x="457200" y="6553200"/>
            <a:ext cx="7467600"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rIns="0" bIns="0">
            <a:spAutoFit/>
          </a:bodyPr>
          <a:lstStyle>
            <a:lvl1pPr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16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2000" baseline="30000" dirty="0">
                <a:latin typeface="Arial" panose="020B0604020202020204" pitchFamily="34" charset="0"/>
              </a:rPr>
              <a:t>1 Examples assume that the file is in the same directory/folder as the Python program.</a:t>
            </a:r>
          </a:p>
        </p:txBody>
      </p:sp>
      <p:sp>
        <p:nvSpPr>
          <p:cNvPr id="7" name="Rectangle 6"/>
          <p:cNvSpPr/>
          <p:nvPr/>
        </p:nvSpPr>
        <p:spPr>
          <a:xfrm>
            <a:off x="6553200" y="3429000"/>
            <a:ext cx="2590800" cy="19812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896938" eaLnBrk="1" hangingPunct="1"/>
            <a:r>
              <a:rPr lang="en-US" altLang="en-US" sz="1200" b="1" dirty="0" smtClean="0">
                <a:solidFill>
                  <a:schemeClr val="tx1"/>
                </a:solidFill>
              </a:rPr>
              <a:t>Modes when opening a file</a:t>
            </a:r>
          </a:p>
          <a:p>
            <a:pPr marL="171450" indent="-171450" defTabSz="896938" eaLnBrk="1" hangingPunct="1">
              <a:buFont typeface="Arial" panose="020B0604020202020204" pitchFamily="34" charset="0"/>
              <a:buChar char="•"/>
            </a:pPr>
            <a:r>
              <a:rPr lang="en-US" altLang="en-US" sz="1200" dirty="0" smtClean="0">
                <a:solidFill>
                  <a:schemeClr val="tx1"/>
                </a:solidFill>
              </a:rPr>
              <a:t>“</a:t>
            </a:r>
            <a:r>
              <a:rPr lang="en-US" altLang="en-US" sz="1200" dirty="0">
                <a:solidFill>
                  <a:schemeClr val="tx1"/>
                </a:solidFill>
              </a:rPr>
              <a:t>r” open file for reading</a:t>
            </a:r>
          </a:p>
          <a:p>
            <a:pPr marL="171450" indent="-171450" defTabSz="896938" eaLnBrk="1" hangingPunct="1">
              <a:buFont typeface="Arial" panose="020B0604020202020204" pitchFamily="34" charset="0"/>
              <a:buChar char="•"/>
            </a:pPr>
            <a:r>
              <a:rPr lang="en-US" altLang="en-US" sz="1200" dirty="0">
                <a:solidFill>
                  <a:schemeClr val="tx1"/>
                </a:solidFill>
              </a:rPr>
              <a:t>“w” open file for writing</a:t>
            </a:r>
          </a:p>
          <a:p>
            <a:pPr marL="171450" indent="-171450" defTabSz="896938" eaLnBrk="1" hangingPunct="1">
              <a:buFont typeface="Arial" panose="020B0604020202020204" pitchFamily="34" charset="0"/>
              <a:buChar char="•"/>
            </a:pPr>
            <a:r>
              <a:rPr lang="en-US" altLang="en-US" sz="1200" dirty="0">
                <a:solidFill>
                  <a:schemeClr val="tx1"/>
                </a:solidFill>
              </a:rPr>
              <a:t>“c” open file for reading or writing, if the file doesn’t exist then create it</a:t>
            </a:r>
          </a:p>
          <a:p>
            <a:pPr marL="171450" indent="-171450" defTabSz="896938" eaLnBrk="1" hangingPunct="1">
              <a:buFont typeface="Arial" panose="020B0604020202020204" pitchFamily="34" charset="0"/>
              <a:buChar char="•"/>
            </a:pPr>
            <a:r>
              <a:rPr lang="en-US" altLang="en-US" sz="1200" dirty="0">
                <a:solidFill>
                  <a:schemeClr val="tx1"/>
                </a:solidFill>
              </a:rPr>
              <a:t>“n” create a new file for reading or writing, if the file exists then it’s contents are overwritten.</a:t>
            </a:r>
          </a:p>
          <a:p>
            <a:pPr marL="171450" indent="-171450" defTabSz="896938" eaLnBrk="1" hangingPunct="1">
              <a:buFont typeface="Arial" panose="020B0604020202020204" pitchFamily="34" charset="0"/>
              <a:buChar char="•"/>
            </a:pPr>
            <a:r>
              <a:rPr lang="en-US" altLang="en-US" sz="1200" dirty="0">
                <a:solidFill>
                  <a:schemeClr val="tx1"/>
                </a:solidFill>
              </a:rPr>
              <a:t>“a” open the file for appending, create the file if it doesn’t exist</a:t>
            </a:r>
          </a:p>
        </p:txBody>
      </p:sp>
    </p:spTree>
    <p:extLst>
      <p:ext uri="{BB962C8B-B14F-4D97-AF65-F5344CB8AC3E}">
        <p14:creationId xmlns:p14="http://schemas.microsoft.com/office/powerpoint/2010/main" val="342536651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 File Information Into A List</a:t>
            </a:r>
            <a:r>
              <a:rPr lang="en-US" dirty="0" smtClean="0"/>
              <a:t>: </a:t>
            </a:r>
            <a:r>
              <a:rPr lang="en-US" dirty="0" smtClean="0">
                <a:latin typeface="Consolas" panose="020B0609020204030204" pitchFamily="49" charset="0"/>
              </a:rPr>
              <a:t>start()</a:t>
            </a:r>
            <a:endParaRPr lang="en-CA" dirty="0">
              <a:latin typeface="Consolas" panose="020B0609020204030204" pitchFamily="49" charset="0"/>
            </a:endParaRPr>
          </a:p>
        </p:txBody>
      </p:sp>
      <p:sp>
        <p:nvSpPr>
          <p:cNvPr id="3" name="Content Placeholder 2"/>
          <p:cNvSpPr>
            <a:spLocks noGrp="1"/>
          </p:cNvSpPr>
          <p:nvPr>
            <p:ph idx="1"/>
          </p:nvPr>
        </p:nvSpPr>
        <p:spPr/>
        <p:txBody>
          <a:bodyPr/>
          <a:lstStyle/>
          <a:p>
            <a:pPr marL="342900" lvl="1" indent="0">
              <a:buNone/>
            </a:pPr>
            <a:r>
              <a:rPr lang="en-CA" sz="1800" dirty="0" err="1">
                <a:latin typeface="Consolas" panose="020B0609020204030204" pitchFamily="49" charset="0"/>
              </a:rPr>
              <a:t>def</a:t>
            </a:r>
            <a:r>
              <a:rPr lang="en-CA" sz="1800" dirty="0">
                <a:latin typeface="Consolas" panose="020B0609020204030204" pitchFamily="49" charset="0"/>
              </a:rPr>
              <a:t> start():</a:t>
            </a:r>
          </a:p>
          <a:p>
            <a:pPr marL="342900" lvl="1" indent="0">
              <a:buNone/>
            </a:pPr>
            <a:r>
              <a:rPr lang="en-CA" sz="1800" dirty="0">
                <a:latin typeface="Consolas" panose="020B0609020204030204" pitchFamily="49" charset="0"/>
              </a:rPr>
              <a:t>    </a:t>
            </a:r>
            <a:r>
              <a:rPr lang="en-CA" sz="1800" dirty="0" err="1">
                <a:latin typeface="Consolas" panose="020B0609020204030204" pitchFamily="49" charset="0"/>
              </a:rPr>
              <a:t>aBoard,numRows,numColumns</a:t>
            </a:r>
            <a:r>
              <a:rPr lang="en-CA" sz="1800" dirty="0">
                <a:latin typeface="Consolas" panose="020B0609020204030204" pitchFamily="49" charset="0"/>
              </a:rPr>
              <a:t> = </a:t>
            </a:r>
            <a:r>
              <a:rPr lang="en-CA" sz="1800" dirty="0" err="1">
                <a:latin typeface="Consolas" panose="020B0609020204030204" pitchFamily="49" charset="0"/>
              </a:rPr>
              <a:t>readBoardFromFile</a:t>
            </a:r>
            <a:r>
              <a:rPr lang="en-CA" sz="1800" dirty="0">
                <a:latin typeface="Consolas" panose="020B0609020204030204" pitchFamily="49" charset="0"/>
              </a:rPr>
              <a:t>()</a:t>
            </a:r>
          </a:p>
          <a:p>
            <a:pPr marL="342900" lvl="1" indent="0">
              <a:buNone/>
            </a:pPr>
            <a:r>
              <a:rPr lang="en-CA" sz="1800" dirty="0">
                <a:latin typeface="Consolas" panose="020B0609020204030204" pitchFamily="49" charset="0"/>
              </a:rPr>
              <a:t>    display(</a:t>
            </a:r>
            <a:r>
              <a:rPr lang="en-CA" sz="1800" dirty="0" err="1">
                <a:latin typeface="Consolas" panose="020B0609020204030204" pitchFamily="49" charset="0"/>
              </a:rPr>
              <a:t>aBoard,numRows,numColumns</a:t>
            </a:r>
            <a:r>
              <a:rPr lang="en-CA" sz="1800" dirty="0">
                <a:latin typeface="Consolas" panose="020B0609020204030204" pitchFamily="49" charset="0"/>
              </a:rPr>
              <a:t>)</a:t>
            </a:r>
          </a:p>
          <a:p>
            <a:pPr marL="342900" lvl="1" indent="0">
              <a:buNone/>
            </a:pPr>
            <a:r>
              <a:rPr lang="en-CA" sz="1800" dirty="0">
                <a:latin typeface="Consolas" panose="020B0609020204030204" pitchFamily="49" charset="0"/>
              </a:rPr>
              <a:t>    </a:t>
            </a:r>
            <a:r>
              <a:rPr lang="en-CA" sz="1800" dirty="0" err="1">
                <a:latin typeface="Consolas" panose="020B0609020204030204" pitchFamily="49" charset="0"/>
              </a:rPr>
              <a:t>displayWithGrid</a:t>
            </a:r>
            <a:r>
              <a:rPr lang="en-CA" sz="1800" dirty="0">
                <a:latin typeface="Consolas" panose="020B0609020204030204" pitchFamily="49" charset="0"/>
              </a:rPr>
              <a:t>(</a:t>
            </a:r>
            <a:r>
              <a:rPr lang="en-CA" sz="1800" dirty="0" err="1">
                <a:latin typeface="Consolas" panose="020B0609020204030204" pitchFamily="49" charset="0"/>
              </a:rPr>
              <a:t>aBoard,numRows,numColumns</a:t>
            </a:r>
            <a:r>
              <a:rPr lang="en-CA" sz="1800" dirty="0">
                <a:latin typeface="Consolas" panose="020B0609020204030204" pitchFamily="49" charset="0"/>
              </a:rPr>
              <a:t>)</a:t>
            </a:r>
          </a:p>
          <a:p>
            <a:pPr marL="342900" lvl="1" indent="0">
              <a:buNone/>
            </a:pPr>
            <a:endParaRPr lang="en-CA" sz="1800" dirty="0">
              <a:latin typeface="Consolas" panose="020B0609020204030204" pitchFamily="49" charset="0"/>
            </a:endParaRPr>
          </a:p>
          <a:p>
            <a:pPr marL="342900" lvl="1" indent="0">
              <a:buNone/>
            </a:pPr>
            <a:r>
              <a:rPr lang="en-CA" sz="1800" dirty="0">
                <a:latin typeface="Consolas" panose="020B0609020204030204" pitchFamily="49" charset="0"/>
              </a:rPr>
              <a:t>start()</a:t>
            </a:r>
          </a:p>
        </p:txBody>
      </p:sp>
    </p:spTree>
    <p:extLst>
      <p:ext uri="{BB962C8B-B14F-4D97-AF65-F5344CB8AC3E}">
        <p14:creationId xmlns:p14="http://schemas.microsoft.com/office/powerpoint/2010/main" val="238906870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idx="4294967295"/>
          </p:nvPr>
        </p:nvSpPr>
        <p:spPr/>
        <p:txBody>
          <a:bodyPr/>
          <a:lstStyle/>
          <a:p>
            <a:pPr eaLnBrk="1" hangingPunct="1"/>
            <a:r>
              <a:rPr lang="en-US" altLang="en-US" smtClean="0"/>
              <a:t>You Should Now Know</a:t>
            </a:r>
          </a:p>
        </p:txBody>
      </p:sp>
      <p:sp>
        <p:nvSpPr>
          <p:cNvPr id="34819" name="Rectangle 3"/>
          <p:cNvSpPr>
            <a:spLocks noGrp="1" noChangeArrowheads="1"/>
          </p:cNvSpPr>
          <p:nvPr>
            <p:ph type="body" idx="4294967295"/>
          </p:nvPr>
        </p:nvSpPr>
        <p:spPr/>
        <p:txBody>
          <a:bodyPr/>
          <a:lstStyle/>
          <a:p>
            <a:pPr eaLnBrk="1" hangingPunct="1">
              <a:buFont typeface="Arial" charset="0"/>
              <a:buChar char="•"/>
              <a:defRPr/>
            </a:pPr>
            <a:r>
              <a:rPr lang="en-US" altLang="en-US" sz="2000" dirty="0" smtClean="0">
                <a:latin typeface="+mj-lt"/>
              </a:rPr>
              <a:t>How to open a file for reading</a:t>
            </a:r>
          </a:p>
          <a:p>
            <a:pPr eaLnBrk="1" hangingPunct="1">
              <a:buFont typeface="Arial" charset="0"/>
              <a:buChar char="•"/>
              <a:defRPr/>
            </a:pPr>
            <a:r>
              <a:rPr lang="en-US" altLang="en-US" sz="2000" dirty="0" smtClean="0">
                <a:latin typeface="+mj-lt"/>
              </a:rPr>
              <a:t>How to open a file a file for writing </a:t>
            </a:r>
          </a:p>
          <a:p>
            <a:pPr eaLnBrk="1" hangingPunct="1">
              <a:buFont typeface="Arial" charset="0"/>
              <a:buChar char="•"/>
              <a:defRPr/>
            </a:pPr>
            <a:r>
              <a:rPr lang="en-US" altLang="en-US" sz="2000" dirty="0" smtClean="0">
                <a:latin typeface="+mj-lt"/>
              </a:rPr>
              <a:t>The details of how information is read from and written to a file </a:t>
            </a:r>
          </a:p>
          <a:p>
            <a:pPr eaLnBrk="1" hangingPunct="1">
              <a:buFont typeface="Arial" charset="0"/>
              <a:buChar char="•"/>
              <a:defRPr/>
            </a:pPr>
            <a:r>
              <a:rPr lang="en-US" altLang="en-US" sz="2000" dirty="0" smtClean="0">
                <a:latin typeface="+mj-lt"/>
              </a:rPr>
              <a:t>How to close a file and why it is good practice to do this explicitly</a:t>
            </a:r>
          </a:p>
          <a:p>
            <a:pPr eaLnBrk="1" hangingPunct="1">
              <a:buFont typeface="Arial" charset="0"/>
              <a:buChar char="•"/>
              <a:defRPr/>
            </a:pPr>
            <a:r>
              <a:rPr lang="en-US" altLang="en-US" sz="2000" dirty="0" smtClean="0">
                <a:latin typeface="+mj-lt"/>
              </a:rPr>
              <a:t>How to read from a file of arbitrary size </a:t>
            </a:r>
          </a:p>
          <a:p>
            <a:pPr eaLnBrk="1" hangingPunct="1">
              <a:buFont typeface="Arial" charset="0"/>
              <a:buChar char="•"/>
              <a:defRPr/>
            </a:pPr>
            <a:r>
              <a:rPr lang="en-US" altLang="en-US" sz="2000" dirty="0" smtClean="0">
                <a:latin typeface="+mj-lt"/>
              </a:rPr>
              <a:t>How to create a 2D list of variable size and with non-homogenous elements.</a:t>
            </a:r>
          </a:p>
          <a:p>
            <a:pPr eaLnBrk="1" hangingPunct="1">
              <a:buFont typeface="Arial" charset="0"/>
              <a:buChar char="•"/>
              <a:defRPr/>
            </a:pPr>
            <a:r>
              <a:rPr lang="en-US" altLang="en-US" sz="2000" dirty="0" smtClean="0">
                <a:latin typeface="+mj-lt"/>
              </a:rPr>
              <a:t>Data storage and processing using files and string functions</a:t>
            </a:r>
          </a:p>
          <a:p>
            <a:pPr eaLnBrk="1" hangingPunct="1">
              <a:buFont typeface="Arial" charset="0"/>
              <a:buChar char="•"/>
              <a:defRPr/>
            </a:pPr>
            <a:r>
              <a:rPr lang="en-US" altLang="en-US" sz="2000" dirty="0" smtClean="0">
                <a:latin typeface="+mj-lt"/>
              </a:rPr>
              <a:t>How exceptions can be used in conjunction with file input and with invalid keyboard/console </a:t>
            </a:r>
            <a:r>
              <a:rPr lang="en-US" altLang="en-US" sz="2000" dirty="0" smtClean="0">
                <a:latin typeface="+mj-lt"/>
              </a:rPr>
              <a:t>input</a:t>
            </a:r>
          </a:p>
          <a:p>
            <a:pPr eaLnBrk="1" hangingPunct="1">
              <a:buFont typeface="Arial" charset="0"/>
              <a:buChar char="•"/>
              <a:defRPr/>
            </a:pPr>
            <a:r>
              <a:rPr lang="en-US" altLang="en-US" sz="2000" dirty="0" smtClean="0">
                <a:latin typeface="+mj-lt"/>
              </a:rPr>
              <a:t>How to </a:t>
            </a:r>
            <a:r>
              <a:rPr lang="en-US" altLang="en-US" sz="2000" dirty="0"/>
              <a:t>dynamically </a:t>
            </a:r>
            <a:r>
              <a:rPr lang="en-US" altLang="en-US" sz="2000" dirty="0" smtClean="0"/>
              <a:t>create a 2D list</a:t>
            </a:r>
            <a:endParaRPr lang="en-US" altLang="en-US" sz="2000" dirty="0" smtClean="0">
              <a:latin typeface="+mj-lt"/>
            </a:endParaRPr>
          </a:p>
          <a:p>
            <a:pPr eaLnBrk="1" hangingPunct="1">
              <a:buFont typeface="Arial" charset="0"/>
              <a:buChar char="•"/>
              <a:defRPr/>
            </a:pPr>
            <a:r>
              <a:rPr lang="en-US" altLang="en-US" sz="2000" dirty="0" smtClean="0">
                <a:latin typeface="+mj-lt"/>
              </a:rPr>
              <a:t>How to read file information into a dynamically created list</a:t>
            </a:r>
          </a:p>
          <a:p>
            <a:pPr eaLnBrk="1" hangingPunct="1">
              <a:buFont typeface="Arial" charset="0"/>
              <a:buChar char="•"/>
              <a:defRPr/>
            </a:pPr>
            <a:endParaRPr lang="en-US" altLang="en-US" sz="2000" dirty="0" smtClean="0">
              <a:latin typeface="+mj-l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p:txBody>
          <a:bodyPr/>
          <a:lstStyle/>
          <a:p>
            <a:pPr marL="533400" indent="-533400" eaLnBrk="1" hangingPunct="1">
              <a:buFontTx/>
              <a:buAutoNum type="alphaUcPeriod" startAt="2"/>
            </a:pPr>
            <a:r>
              <a:rPr lang="en-US" altLang="en-US" smtClean="0"/>
              <a:t>Positioning The File Pointer</a:t>
            </a:r>
          </a:p>
        </p:txBody>
      </p:sp>
      <p:sp>
        <p:nvSpPr>
          <p:cNvPr id="16387" name="Rectangle 4"/>
          <p:cNvSpPr>
            <a:spLocks noChangeArrowheads="1"/>
          </p:cNvSpPr>
          <p:nvPr/>
        </p:nvSpPr>
        <p:spPr bwMode="auto">
          <a:xfrm>
            <a:off x="1143000" y="1905000"/>
            <a:ext cx="2667000" cy="45720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nchor="ctr"/>
          <a:lstStyle>
            <a:lvl1pPr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16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pt-BR" altLang="en-US" sz="2000">
                <a:latin typeface="Arial" panose="020B0604020202020204" pitchFamily="34" charset="0"/>
              </a:rPr>
              <a:t> </a:t>
            </a:r>
            <a:r>
              <a:rPr lang="pt-BR" altLang="en-US" sz="2000">
                <a:latin typeface="Consolas" panose="020B0609020204030204" pitchFamily="49" charset="0"/>
                <a:ea typeface="Consolas" panose="020B0609020204030204" pitchFamily="49" charset="0"/>
                <a:cs typeface="Consolas" panose="020B0609020204030204" pitchFamily="49" charset="0"/>
              </a:rPr>
              <a:t>A</a:t>
            </a:r>
          </a:p>
          <a:p>
            <a:pPr eaLnBrk="1" hangingPunct="1">
              <a:spcBef>
                <a:spcPct val="50000"/>
              </a:spcBef>
              <a:buFontTx/>
              <a:buNone/>
            </a:pPr>
            <a:endParaRPr lang="pt-BR" altLang="en-US" sz="2000">
              <a:latin typeface="Consolas" panose="020B0609020204030204" pitchFamily="49" charset="0"/>
              <a:ea typeface="Consolas" panose="020B0609020204030204" pitchFamily="49" charset="0"/>
              <a:cs typeface="Consolas" panose="020B0609020204030204" pitchFamily="49" charset="0"/>
            </a:endParaRPr>
          </a:p>
          <a:p>
            <a:pPr eaLnBrk="1" hangingPunct="1">
              <a:spcBef>
                <a:spcPct val="50000"/>
              </a:spcBef>
              <a:buFontTx/>
              <a:buNone/>
            </a:pPr>
            <a:r>
              <a:rPr lang="pt-BR" altLang="en-US" sz="2000">
                <a:latin typeface="Consolas" panose="020B0609020204030204" pitchFamily="49" charset="0"/>
                <a:ea typeface="Consolas" panose="020B0609020204030204" pitchFamily="49" charset="0"/>
                <a:cs typeface="Consolas" panose="020B0609020204030204" pitchFamily="49" charset="0"/>
              </a:rPr>
              <a:t> B</a:t>
            </a:r>
          </a:p>
          <a:p>
            <a:pPr eaLnBrk="1" hangingPunct="1">
              <a:spcBef>
                <a:spcPct val="50000"/>
              </a:spcBef>
              <a:buFontTx/>
              <a:buNone/>
            </a:pPr>
            <a:endParaRPr lang="pt-BR" altLang="en-US" sz="2000">
              <a:latin typeface="Consolas" panose="020B0609020204030204" pitchFamily="49" charset="0"/>
              <a:ea typeface="Consolas" panose="020B0609020204030204" pitchFamily="49" charset="0"/>
              <a:cs typeface="Consolas" panose="020B0609020204030204" pitchFamily="49" charset="0"/>
            </a:endParaRPr>
          </a:p>
          <a:p>
            <a:pPr eaLnBrk="1" hangingPunct="1">
              <a:spcBef>
                <a:spcPct val="50000"/>
              </a:spcBef>
              <a:buFontTx/>
              <a:buNone/>
            </a:pPr>
            <a:r>
              <a:rPr lang="pt-BR" altLang="en-US" sz="2000">
                <a:latin typeface="Consolas" panose="020B0609020204030204" pitchFamily="49" charset="0"/>
                <a:ea typeface="Consolas" panose="020B0609020204030204" pitchFamily="49" charset="0"/>
                <a:cs typeface="Consolas" panose="020B0609020204030204" pitchFamily="49" charset="0"/>
              </a:rPr>
              <a:t> C</a:t>
            </a:r>
          </a:p>
          <a:p>
            <a:pPr eaLnBrk="1" hangingPunct="1">
              <a:spcBef>
                <a:spcPct val="50000"/>
              </a:spcBef>
              <a:buFontTx/>
              <a:buNone/>
            </a:pPr>
            <a:endParaRPr lang="pt-BR" altLang="en-US" sz="2000">
              <a:latin typeface="Consolas" panose="020B0609020204030204" pitchFamily="49" charset="0"/>
              <a:ea typeface="Consolas" panose="020B0609020204030204" pitchFamily="49" charset="0"/>
              <a:cs typeface="Consolas" panose="020B0609020204030204" pitchFamily="49" charset="0"/>
            </a:endParaRPr>
          </a:p>
          <a:p>
            <a:pPr eaLnBrk="1" hangingPunct="1">
              <a:spcBef>
                <a:spcPct val="50000"/>
              </a:spcBef>
              <a:buFontTx/>
              <a:buNone/>
            </a:pPr>
            <a:r>
              <a:rPr lang="pt-BR" altLang="en-US" sz="2000">
                <a:latin typeface="Consolas" panose="020B0609020204030204" pitchFamily="49" charset="0"/>
                <a:ea typeface="Consolas" panose="020B0609020204030204" pitchFamily="49" charset="0"/>
                <a:cs typeface="Consolas" panose="020B0609020204030204" pitchFamily="49" charset="0"/>
              </a:rPr>
              <a:t> B</a:t>
            </a:r>
          </a:p>
          <a:p>
            <a:pPr eaLnBrk="1" hangingPunct="1">
              <a:spcBef>
                <a:spcPct val="50000"/>
              </a:spcBef>
              <a:buFontTx/>
              <a:buNone/>
            </a:pPr>
            <a:endParaRPr lang="pt-BR" altLang="en-US" sz="2000">
              <a:latin typeface="Consolas" panose="020B0609020204030204" pitchFamily="49" charset="0"/>
              <a:ea typeface="Consolas" panose="020B0609020204030204" pitchFamily="49" charset="0"/>
              <a:cs typeface="Consolas" panose="020B0609020204030204" pitchFamily="49" charset="0"/>
            </a:endParaRPr>
          </a:p>
          <a:p>
            <a:pPr eaLnBrk="1" hangingPunct="1">
              <a:spcBef>
                <a:spcPct val="50000"/>
              </a:spcBef>
              <a:buFontTx/>
              <a:buNone/>
            </a:pPr>
            <a:r>
              <a:rPr lang="pt-BR" altLang="en-US" sz="2000">
                <a:latin typeface="Consolas" panose="020B0609020204030204" pitchFamily="49" charset="0"/>
                <a:ea typeface="Consolas" panose="020B0609020204030204" pitchFamily="49" charset="0"/>
                <a:cs typeface="Consolas" panose="020B0609020204030204" pitchFamily="49" charset="0"/>
              </a:rPr>
              <a:t> B</a:t>
            </a:r>
          </a:p>
          <a:p>
            <a:pPr eaLnBrk="1" hangingPunct="1">
              <a:spcBef>
                <a:spcPct val="50000"/>
              </a:spcBef>
              <a:buFontTx/>
              <a:buNone/>
            </a:pPr>
            <a:r>
              <a:rPr lang="pt-BR" altLang="en-US" sz="2000">
                <a:latin typeface="Consolas" panose="020B0609020204030204" pitchFamily="49" charset="0"/>
                <a:ea typeface="Consolas" panose="020B0609020204030204" pitchFamily="49" charset="0"/>
                <a:cs typeface="Consolas" panose="020B0609020204030204" pitchFamily="49" charset="0"/>
              </a:rPr>
              <a:t>:</a:t>
            </a:r>
          </a:p>
        </p:txBody>
      </p:sp>
      <p:sp>
        <p:nvSpPr>
          <p:cNvPr id="16388" name="Text Box 5"/>
          <p:cNvSpPr txBox="1">
            <a:spLocks noChangeArrowheads="1"/>
          </p:cNvSpPr>
          <p:nvPr/>
        </p:nvSpPr>
        <p:spPr bwMode="auto">
          <a:xfrm>
            <a:off x="1143000" y="1447800"/>
            <a:ext cx="2514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16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2000">
                <a:latin typeface="Consolas" panose="020B0609020204030204" pitchFamily="49" charset="0"/>
                <a:ea typeface="Consolas" panose="020B0609020204030204" pitchFamily="49" charset="0"/>
                <a:cs typeface="Consolas" panose="020B0609020204030204" pitchFamily="49" charset="0"/>
              </a:rPr>
              <a:t>letters.txt</a:t>
            </a:r>
          </a:p>
        </p:txBody>
      </p:sp>
      <p:sp>
        <p:nvSpPr>
          <p:cNvPr id="173062" name="Line 6"/>
          <p:cNvSpPr>
            <a:spLocks noChangeShapeType="1"/>
          </p:cNvSpPr>
          <p:nvPr/>
        </p:nvSpPr>
        <p:spPr bwMode="auto">
          <a:xfrm flipV="1">
            <a:off x="1295400" y="2209800"/>
            <a:ext cx="0" cy="457200"/>
          </a:xfrm>
          <a:prstGeom prst="line">
            <a:avLst/>
          </a:prstGeom>
          <a:noFill/>
          <a:ln w="101600">
            <a:solidFill>
              <a:srgbClr val="CC3300"/>
            </a:solidFill>
            <a:round/>
            <a:headEnd/>
            <a:tailEnd type="triangle" w="med" len="med"/>
          </a:ln>
          <a:extLst>
            <a:ext uri="{909E8E84-426E-40DD-AFC4-6F175D3DCCD1}">
              <a14:hiddenFill xmlns:a14="http://schemas.microsoft.com/office/drawing/2010/main">
                <a:noFill/>
              </a14:hiddenFill>
            </a:ext>
          </a:extLst>
        </p:spPr>
        <p:txBody>
          <a:bodyPr lIns="0" tIns="0" rIns="0" bIns="0">
            <a:spAutoFit/>
          </a:bodyPr>
          <a:lstStyle/>
          <a:p>
            <a:endParaRPr lang="en-CA"/>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1730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p:txBody>
          <a:bodyPr/>
          <a:lstStyle/>
          <a:p>
            <a:pPr marL="533400" indent="-533400" eaLnBrk="1" hangingPunct="1">
              <a:buFontTx/>
              <a:buAutoNum type="arabicPeriod" startAt="2"/>
            </a:pPr>
            <a:r>
              <a:rPr lang="en-US" altLang="en-US" dirty="0" smtClean="0">
                <a:solidFill>
                  <a:srgbClr val="FF0000"/>
                </a:solidFill>
              </a:rPr>
              <a:t>Reading Information </a:t>
            </a:r>
            <a:r>
              <a:rPr lang="en-US" altLang="en-US" dirty="0" smtClean="0"/>
              <a:t>From Files</a:t>
            </a:r>
          </a:p>
        </p:txBody>
      </p:sp>
      <p:sp>
        <p:nvSpPr>
          <p:cNvPr id="17411" name="Rectangle 3"/>
          <p:cNvSpPr>
            <a:spLocks noGrp="1" noChangeArrowheads="1"/>
          </p:cNvSpPr>
          <p:nvPr>
            <p:ph type="body" idx="4294967295"/>
          </p:nvPr>
        </p:nvSpPr>
        <p:spPr/>
        <p:txBody>
          <a:bodyPr/>
          <a:lstStyle/>
          <a:p>
            <a:pPr eaLnBrk="1" hangingPunct="1"/>
            <a:r>
              <a:rPr lang="en-US" altLang="en-US" dirty="0" smtClean="0"/>
              <a:t>Typically reading is done within the body of a loop.</a:t>
            </a:r>
          </a:p>
          <a:p>
            <a:pPr lvl="1" eaLnBrk="1" hangingPunct="1"/>
            <a:r>
              <a:rPr lang="en-US" altLang="en-US" dirty="0" smtClean="0"/>
              <a:t>Each execution of the loop will read a line from file into a string.</a:t>
            </a:r>
          </a:p>
          <a:p>
            <a:pPr lvl="1" eaLnBrk="1" hangingPunct="1"/>
            <a:r>
              <a:rPr lang="en-US" altLang="en-US" dirty="0" smtClean="0"/>
              <a:t>The loop continues to read lines from the file until the end is reached.</a:t>
            </a:r>
          </a:p>
          <a:p>
            <a:pPr lvl="1" eaLnBrk="1" hangingPunct="1"/>
            <a:r>
              <a:rPr lang="en-US" altLang="en-US" dirty="0" smtClean="0"/>
              <a:t>The loop won’t execute if the file is empty.</a:t>
            </a:r>
            <a:endParaRPr lang="en-US" altLang="en-US" dirty="0" smtClean="0">
              <a:latin typeface="Times New Roman" panose="02020603050405020304" pitchFamily="18" charset="0"/>
            </a:endParaRPr>
          </a:p>
          <a:p>
            <a:pPr eaLnBrk="1" hangingPunct="1">
              <a:buFontTx/>
              <a:buNone/>
            </a:pPr>
            <a:r>
              <a:rPr lang="en-US" altLang="en-US" b="1" dirty="0" smtClean="0">
                <a:latin typeface="Consolas" panose="020B0609020204030204" pitchFamily="49" charset="0"/>
                <a:ea typeface="Consolas" panose="020B0609020204030204" pitchFamily="49" charset="0"/>
                <a:cs typeface="Consolas" panose="020B0609020204030204" pitchFamily="49" charset="0"/>
              </a:rPr>
              <a:t>Format:</a:t>
            </a:r>
          </a:p>
          <a:p>
            <a:pPr lvl="1">
              <a:buFont typeface="Times New Roman" panose="02020603050405020304" pitchFamily="18" charset="0"/>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for </a:t>
            </a:r>
            <a:r>
              <a:rPr lang="en-US" altLang="en-US" sz="1800" dirty="0" smtClean="0">
                <a:solidFill>
                  <a:srgbClr val="FF0000"/>
                </a:solidFill>
                <a:latin typeface="Consolas" panose="020B0609020204030204" pitchFamily="49" charset="0"/>
                <a:ea typeface="Consolas" panose="020B0609020204030204" pitchFamily="49" charset="0"/>
                <a:cs typeface="Consolas" panose="020B0609020204030204" pitchFamily="49" charset="0"/>
              </a:rPr>
              <a:t>&lt;</a:t>
            </a:r>
            <a:r>
              <a:rPr lang="en-US" altLang="en-US" sz="1800" i="1" dirty="0" smtClean="0">
                <a:solidFill>
                  <a:srgbClr val="FF0000"/>
                </a:solidFill>
                <a:latin typeface="Consolas" panose="020B0609020204030204" pitchFamily="49" charset="0"/>
                <a:ea typeface="Consolas" panose="020B0609020204030204" pitchFamily="49" charset="0"/>
                <a:cs typeface="Consolas" panose="020B0609020204030204" pitchFamily="49" charset="0"/>
              </a:rPr>
              <a:t>variable to store a string</a:t>
            </a:r>
            <a:r>
              <a:rPr lang="en-US" altLang="en-US" sz="1800" dirty="0" smtClean="0">
                <a:solidFill>
                  <a:srgbClr val="FF0000"/>
                </a:solidFill>
                <a:latin typeface="Consolas" panose="020B0609020204030204" pitchFamily="49" charset="0"/>
                <a:ea typeface="Consolas" panose="020B0609020204030204" pitchFamily="49" charset="0"/>
                <a:cs typeface="Consolas" panose="020B0609020204030204" pitchFamily="49" charset="0"/>
              </a:rPr>
              <a:t>&gt; in &lt;</a:t>
            </a:r>
            <a:r>
              <a:rPr lang="en-US" altLang="en-US" sz="1800" i="1" dirty="0" smtClean="0">
                <a:solidFill>
                  <a:srgbClr val="FF0000"/>
                </a:solidFill>
                <a:latin typeface="Consolas" panose="020B0609020204030204" pitchFamily="49" charset="0"/>
                <a:ea typeface="Consolas" panose="020B0609020204030204" pitchFamily="49" charset="0"/>
                <a:cs typeface="Consolas" panose="020B0609020204030204" pitchFamily="49" charset="0"/>
              </a:rPr>
              <a:t>name of file variable</a:t>
            </a:r>
            <a:r>
              <a:rPr lang="en-US" altLang="en-US" sz="1800" dirty="0" smtClean="0">
                <a:solidFill>
                  <a:srgbClr val="FF0000"/>
                </a:solidFill>
                <a:latin typeface="Consolas" panose="020B0609020204030204" pitchFamily="49" charset="0"/>
                <a:ea typeface="Consolas" panose="020B0609020204030204" pitchFamily="49" charset="0"/>
                <a:cs typeface="Consolas" panose="020B0609020204030204" pitchFamily="49" charset="0"/>
              </a:rPr>
              <a:t>&gt;:</a:t>
            </a:r>
          </a:p>
          <a:p>
            <a:pPr lvl="1">
              <a:buFont typeface="Times New Roman" panose="02020603050405020304" pitchFamily="18" charset="0"/>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&lt;</a:t>
            </a:r>
            <a:r>
              <a:rPr lang="en-US" altLang="en-US" sz="1800" i="1" dirty="0" smtClean="0">
                <a:latin typeface="Consolas" panose="020B0609020204030204" pitchFamily="49" charset="0"/>
                <a:ea typeface="Consolas" panose="020B0609020204030204" pitchFamily="49" charset="0"/>
                <a:cs typeface="Consolas" panose="020B0609020204030204" pitchFamily="49" charset="0"/>
              </a:rPr>
              <a:t>Do something with the string read from file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&gt;</a:t>
            </a:r>
          </a:p>
          <a:p>
            <a:pPr eaLnBrk="1" hangingPunct="1">
              <a:buFontTx/>
              <a:buNone/>
            </a:pPr>
            <a:endParaRPr lang="en-US" altLang="en-US" b="1" dirty="0" smtClean="0">
              <a:latin typeface="Consolas" panose="020B0609020204030204" pitchFamily="49" charset="0"/>
              <a:ea typeface="Consolas" panose="020B0609020204030204" pitchFamily="49" charset="0"/>
              <a:cs typeface="Consolas" panose="020B0609020204030204" pitchFamily="49" charset="0"/>
            </a:endParaRPr>
          </a:p>
          <a:p>
            <a:pPr eaLnBrk="1" hangingPunct="1">
              <a:buFontTx/>
              <a:buNone/>
            </a:pPr>
            <a:r>
              <a:rPr lang="en-US" altLang="en-US" b="1" dirty="0" smtClean="0">
                <a:latin typeface="Consolas" panose="020B0609020204030204" pitchFamily="49" charset="0"/>
                <a:ea typeface="Consolas" panose="020B0609020204030204" pitchFamily="49" charset="0"/>
                <a:cs typeface="Consolas" panose="020B0609020204030204" pitchFamily="49" charset="0"/>
              </a:rPr>
              <a:t>Example:</a:t>
            </a:r>
            <a:r>
              <a:rPr lang="en-US" altLang="en-US" dirty="0" smtClean="0">
                <a:latin typeface="Consolas" panose="020B0609020204030204" pitchFamily="49" charset="0"/>
                <a:ea typeface="Consolas" panose="020B0609020204030204" pitchFamily="49" charset="0"/>
                <a:cs typeface="Consolas" panose="020B0609020204030204" pitchFamily="49" charset="0"/>
              </a:rPr>
              <a:t>     </a:t>
            </a:r>
          </a:p>
          <a:p>
            <a:pPr lvl="1">
              <a:buFont typeface="Times New Roman" panose="02020603050405020304" pitchFamily="18" charset="0"/>
              <a:buNone/>
            </a:pPr>
            <a:r>
              <a:rPr lang="en-US" altLang="en-US" dirty="0" smtClean="0">
                <a:latin typeface="Consolas" panose="020B0609020204030204" pitchFamily="49" charset="0"/>
                <a:ea typeface="Consolas" panose="020B0609020204030204" pitchFamily="49" charset="0"/>
                <a:cs typeface="Consolas" panose="020B0609020204030204" pitchFamily="49" charset="0"/>
              </a:rPr>
              <a:t>for </a:t>
            </a:r>
            <a:r>
              <a:rPr lang="en-US" altLang="en-US" dirty="0" smtClean="0">
                <a:solidFill>
                  <a:srgbClr val="FF0000"/>
                </a:solidFill>
                <a:latin typeface="Consolas" panose="020B0609020204030204" pitchFamily="49" charset="0"/>
                <a:ea typeface="Consolas" panose="020B0609020204030204" pitchFamily="49" charset="0"/>
                <a:cs typeface="Consolas" panose="020B0609020204030204" pitchFamily="49" charset="0"/>
              </a:rPr>
              <a:t>line in </a:t>
            </a:r>
            <a:r>
              <a:rPr lang="en-US" altLang="en-US" dirty="0" err="1" smtClean="0">
                <a:solidFill>
                  <a:srgbClr val="FF0000"/>
                </a:solidFill>
                <a:latin typeface="Consolas" panose="020B0609020204030204" pitchFamily="49" charset="0"/>
                <a:ea typeface="Consolas" panose="020B0609020204030204" pitchFamily="49" charset="0"/>
                <a:cs typeface="Consolas" panose="020B0609020204030204" pitchFamily="49" charset="0"/>
              </a:rPr>
              <a:t>inputFile</a:t>
            </a:r>
            <a:r>
              <a:rPr lang="en-US" altLang="en-US" dirty="0" smtClean="0">
                <a:latin typeface="Consolas" panose="020B0609020204030204" pitchFamily="49" charset="0"/>
                <a:ea typeface="Consolas" panose="020B0609020204030204" pitchFamily="49" charset="0"/>
                <a:cs typeface="Consolas" panose="020B0609020204030204" pitchFamily="49" charset="0"/>
              </a:rPr>
              <a:t>:</a:t>
            </a:r>
          </a:p>
          <a:p>
            <a:pPr lvl="1">
              <a:buFont typeface="Times New Roman" panose="02020603050405020304" pitchFamily="18" charset="0"/>
              <a:buNone/>
            </a:pPr>
            <a:r>
              <a:rPr lang="en-US" altLang="en-US" dirty="0" smtClean="0">
                <a:latin typeface="Consolas" panose="020B0609020204030204" pitchFamily="49" charset="0"/>
                <a:ea typeface="Consolas" panose="020B0609020204030204" pitchFamily="49" charset="0"/>
                <a:cs typeface="Consolas" panose="020B0609020204030204" pitchFamily="49" charset="0"/>
              </a:rPr>
              <a:t>    print(line)  </a:t>
            </a:r>
            <a:r>
              <a:rPr lang="en-US" altLang="en-US" b="1" dirty="0" smtClean="0">
                <a:solidFill>
                  <a:srgbClr val="0000FF"/>
                </a:solidFill>
                <a:latin typeface="Consolas" panose="020B0609020204030204" pitchFamily="49" charset="0"/>
                <a:ea typeface="Consolas" panose="020B0609020204030204" pitchFamily="49" charset="0"/>
                <a:cs typeface="Consolas" panose="020B0609020204030204" pitchFamily="49" charset="0"/>
              </a:rPr>
              <a:t># Echo file contents back onscreen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p:txBody>
          <a:bodyPr/>
          <a:lstStyle/>
          <a:p>
            <a:pPr marL="514350" indent="-514350">
              <a:buFont typeface="+mj-lt"/>
              <a:buAutoNum type="arabicPeriod" startAt="3"/>
            </a:pPr>
            <a:r>
              <a:rPr lang="en-US" altLang="en-US" dirty="0" smtClean="0">
                <a:solidFill>
                  <a:srgbClr val="FF0000"/>
                </a:solidFill>
              </a:rPr>
              <a:t>Closing</a:t>
            </a:r>
            <a:r>
              <a:rPr lang="en-US" altLang="en-US" dirty="0" smtClean="0"/>
              <a:t> The File</a:t>
            </a:r>
          </a:p>
        </p:txBody>
      </p:sp>
      <p:sp>
        <p:nvSpPr>
          <p:cNvPr id="18435" name="Rectangle 3"/>
          <p:cNvSpPr>
            <a:spLocks noGrp="1" noChangeArrowheads="1"/>
          </p:cNvSpPr>
          <p:nvPr>
            <p:ph type="body" idx="4294967295"/>
          </p:nvPr>
        </p:nvSpPr>
        <p:spPr/>
        <p:txBody>
          <a:bodyPr/>
          <a:lstStyle/>
          <a:p>
            <a:r>
              <a:rPr lang="en-US" altLang="en-US" dirty="0" smtClean="0"/>
              <a:t>Although a file is automatically closed when your program ends it is still a good style to explicitly close your file via the </a:t>
            </a:r>
            <a:r>
              <a:rPr lang="en-US" altLang="en-US" dirty="0" smtClean="0">
                <a:solidFill>
                  <a:srgbClr val="0000FF"/>
                </a:solidFill>
              </a:rPr>
              <a:t>file variable</a:t>
            </a:r>
            <a:r>
              <a:rPr lang="en-US" altLang="en-US" dirty="0" smtClean="0"/>
              <a:t> as soon as the program is done with it.</a:t>
            </a:r>
          </a:p>
          <a:p>
            <a:pPr lvl="1"/>
            <a:r>
              <a:rPr lang="en-US" altLang="en-US" dirty="0" smtClean="0"/>
              <a:t>What if the program encounters a runtime error and crashes before it reaches the end? The input file may remain ‘locked’ an inaccessible state because it’s still open.</a:t>
            </a:r>
          </a:p>
          <a:p>
            <a:r>
              <a:rPr lang="en-US" altLang="en-US" b="1" dirty="0" smtClean="0">
                <a:latin typeface="Consolas" panose="020B0609020204030204" pitchFamily="49" charset="0"/>
                <a:ea typeface="Consolas" panose="020B0609020204030204" pitchFamily="49" charset="0"/>
                <a:cs typeface="Consolas" panose="020B0609020204030204" pitchFamily="49" charset="0"/>
              </a:rPr>
              <a:t>Format</a:t>
            </a:r>
            <a:r>
              <a:rPr lang="en-US" altLang="en-US" dirty="0" smtClean="0">
                <a:latin typeface="Consolas" panose="020B0609020204030204" pitchFamily="49" charset="0"/>
                <a:ea typeface="Consolas" panose="020B0609020204030204" pitchFamily="49" charset="0"/>
                <a:cs typeface="Consolas" panose="020B0609020204030204" pitchFamily="49" charset="0"/>
              </a:rPr>
              <a:t>:</a:t>
            </a:r>
          </a:p>
          <a:p>
            <a:pPr lvl="1">
              <a:buFont typeface="Times New Roman" panose="02020603050405020304" pitchFamily="18" charset="0"/>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&lt;</a:t>
            </a:r>
            <a:r>
              <a:rPr lang="en-US" altLang="en-US" sz="1800" i="1" dirty="0" smtClean="0">
                <a:solidFill>
                  <a:srgbClr val="0000FF"/>
                </a:solidFill>
                <a:latin typeface="Consolas" panose="020B0609020204030204" pitchFamily="49" charset="0"/>
                <a:ea typeface="Consolas" panose="020B0609020204030204" pitchFamily="49" charset="0"/>
                <a:cs typeface="Consolas" panose="020B0609020204030204" pitchFamily="49" charset="0"/>
              </a:rPr>
              <a:t>name of file variable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&gt;.</a:t>
            </a:r>
            <a:r>
              <a:rPr lang="en-US" altLang="en-US" sz="1800" dirty="0" smtClean="0">
                <a:solidFill>
                  <a:srgbClr val="FF0000"/>
                </a:solidFill>
                <a:latin typeface="Consolas" panose="020B0609020204030204" pitchFamily="49" charset="0"/>
                <a:ea typeface="Consolas" panose="020B0609020204030204" pitchFamily="49" charset="0"/>
                <a:cs typeface="Consolas" panose="020B0609020204030204" pitchFamily="49" charset="0"/>
              </a:rPr>
              <a:t>&lt;close&gt;()</a:t>
            </a:r>
          </a:p>
          <a:p>
            <a:pPr lvl="1">
              <a:buFont typeface="Times New Roman" panose="02020603050405020304" pitchFamily="18" charset="0"/>
              <a:buNone/>
            </a:pPr>
            <a:endParaRPr lang="en-US" altLang="en-US" dirty="0" smtClean="0">
              <a:latin typeface="Consolas" panose="020B0609020204030204" pitchFamily="49" charset="0"/>
              <a:ea typeface="Consolas" panose="020B0609020204030204" pitchFamily="49" charset="0"/>
              <a:cs typeface="Consolas" panose="020B0609020204030204" pitchFamily="49" charset="0"/>
            </a:endParaRPr>
          </a:p>
          <a:p>
            <a:r>
              <a:rPr lang="en-US" altLang="en-US" b="1" dirty="0" smtClean="0">
                <a:latin typeface="Consolas" panose="020B0609020204030204" pitchFamily="49" charset="0"/>
                <a:ea typeface="Consolas" panose="020B0609020204030204" pitchFamily="49" charset="0"/>
                <a:cs typeface="Consolas" panose="020B0609020204030204" pitchFamily="49" charset="0"/>
              </a:rPr>
              <a:t>Example</a:t>
            </a:r>
            <a:r>
              <a:rPr lang="en-US" altLang="en-US" dirty="0" smtClean="0">
                <a:latin typeface="Consolas" panose="020B0609020204030204" pitchFamily="49" charset="0"/>
                <a:ea typeface="Consolas" panose="020B0609020204030204" pitchFamily="49" charset="0"/>
                <a:cs typeface="Consolas" panose="020B0609020204030204" pitchFamily="49" charset="0"/>
              </a:rPr>
              <a:t>:</a:t>
            </a:r>
          </a:p>
          <a:p>
            <a:pPr lvl="1">
              <a:buFont typeface="Times New Roman" panose="02020603050405020304" pitchFamily="18" charset="0"/>
              <a:buNone/>
            </a:pPr>
            <a:r>
              <a:rPr lang="en-US" altLang="en-US" sz="1800" dirty="0" err="1" smtClean="0">
                <a:solidFill>
                  <a:srgbClr val="0000FF"/>
                </a:solidFill>
                <a:latin typeface="Consolas" panose="020B0609020204030204" pitchFamily="49" charset="0"/>
                <a:ea typeface="Consolas" panose="020B0609020204030204" pitchFamily="49" charset="0"/>
                <a:cs typeface="Consolas" panose="020B0609020204030204" pitchFamily="49" charset="0"/>
              </a:rPr>
              <a:t>inputFile</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a:t>
            </a:r>
            <a:r>
              <a:rPr lang="en-US" altLang="en-US" sz="1800" dirty="0" err="1" smtClean="0">
                <a:solidFill>
                  <a:srgbClr val="FF0000"/>
                </a:solidFill>
                <a:latin typeface="Consolas" panose="020B0609020204030204" pitchFamily="49" charset="0"/>
                <a:ea typeface="Consolas" panose="020B0609020204030204" pitchFamily="49" charset="0"/>
                <a:cs typeface="Consolas" panose="020B0609020204030204" pitchFamily="49" charset="0"/>
              </a:rPr>
              <a:t>close</a:t>
            </a:r>
            <a:r>
              <a:rPr lang="en-US" altLang="en-US" sz="1800" dirty="0" smtClean="0">
                <a:solidFill>
                  <a:srgbClr val="FF0000"/>
                </a:solidFill>
                <a:latin typeface="Consolas" panose="020B0609020204030204" pitchFamily="49" charset="0"/>
                <a:ea typeface="Consolas" panose="020B0609020204030204" pitchFamily="49" charset="0"/>
                <a:cs typeface="Consolas" panose="020B0609020204030204" pitchFamily="49" charset="0"/>
              </a:rPr>
              <a:t>()</a:t>
            </a:r>
          </a:p>
          <a:p>
            <a:endParaRPr lang="en-US" altLang="en-US" dirty="0" smtClean="0">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p:txBody>
          <a:bodyPr/>
          <a:lstStyle/>
          <a:p>
            <a:pPr eaLnBrk="1" hangingPunct="1"/>
            <a:r>
              <a:rPr lang="en-US" altLang="en-US" smtClean="0"/>
              <a:t>Reading From Files: Putting It All Together</a:t>
            </a:r>
          </a:p>
        </p:txBody>
      </p:sp>
      <p:sp>
        <p:nvSpPr>
          <p:cNvPr id="19459" name="Rectangle 3"/>
          <p:cNvSpPr>
            <a:spLocks noGrp="1" noChangeArrowheads="1"/>
          </p:cNvSpPr>
          <p:nvPr>
            <p:ph type="body" idx="4294967295"/>
          </p:nvPr>
        </p:nvSpPr>
        <p:spPr/>
        <p:txBody>
          <a:bodyPr/>
          <a:lstStyle/>
          <a:p>
            <a:pPr marL="0" indent="0" eaLnBrk="1" hangingPunct="1">
              <a:buFontTx/>
              <a:buNone/>
            </a:pPr>
            <a:r>
              <a:rPr lang="en-US" altLang="en-US" b="1" dirty="0" smtClean="0"/>
              <a:t>Name of the example program</a:t>
            </a:r>
            <a:r>
              <a:rPr lang="en-US" altLang="en-US" dirty="0" smtClean="0"/>
              <a:t>: </a:t>
            </a:r>
            <a:r>
              <a:rPr lang="en-US" altLang="en-US" sz="2000" dirty="0" smtClean="0">
                <a:latin typeface="Consolas" panose="020B0609020204030204" pitchFamily="49" charset="0"/>
                <a:ea typeface="Consolas" panose="020B0609020204030204" pitchFamily="49" charset="0"/>
                <a:cs typeface="Consolas" panose="020B0609020204030204" pitchFamily="49" charset="0"/>
              </a:rPr>
              <a:t>1grades.py</a:t>
            </a:r>
          </a:p>
          <a:p>
            <a:pPr marL="0" indent="0" eaLnBrk="1" hangingPunct="1">
              <a:buFontTx/>
              <a:buNone/>
            </a:pPr>
            <a:r>
              <a:rPr lang="en-US" altLang="en-US" b="1" dirty="0" smtClean="0"/>
              <a:t>Input files</a:t>
            </a:r>
            <a:r>
              <a:rPr lang="en-US" altLang="en-US" dirty="0" smtClean="0"/>
              <a:t>: </a:t>
            </a:r>
            <a:r>
              <a:rPr lang="en-US" altLang="en-US" sz="2000" dirty="0" smtClean="0">
                <a:latin typeface="Consolas" panose="020B0609020204030204" pitchFamily="49" charset="0"/>
                <a:ea typeface="Consolas" panose="020B0609020204030204" pitchFamily="49" charset="0"/>
                <a:cs typeface="Consolas" panose="020B0609020204030204" pitchFamily="49" charset="0"/>
              </a:rPr>
              <a:t>letters.txt or gpa.txt</a:t>
            </a:r>
          </a:p>
          <a:p>
            <a:pPr lvl="1" eaLnBrk="1" hangingPunct="1"/>
            <a:r>
              <a:rPr lang="en-US" altLang="en-US" dirty="0" smtClean="0">
                <a:ea typeface="Consolas" panose="020B0609020204030204" pitchFamily="49" charset="0"/>
                <a:cs typeface="Consolas" panose="020B0609020204030204" pitchFamily="49" charset="0"/>
              </a:rPr>
              <a:t>Learning</a:t>
            </a:r>
            <a:r>
              <a:rPr lang="en-US" altLang="en-US" dirty="0">
                <a:ea typeface="Consolas" panose="020B0609020204030204" pitchFamily="49" charset="0"/>
                <a:cs typeface="Consolas" panose="020B0609020204030204" pitchFamily="49" charset="0"/>
              </a:rPr>
              <a:t>: reading </a:t>
            </a:r>
            <a:r>
              <a:rPr lang="en-US" altLang="en-US" dirty="0" smtClean="0">
                <a:ea typeface="Consolas" panose="020B0609020204030204" pitchFamily="49" charset="0"/>
                <a:cs typeface="Consolas" panose="020B0609020204030204" pitchFamily="49" charset="0"/>
              </a:rPr>
              <a:t>text information from a file on a line by line basis.</a:t>
            </a:r>
            <a:endParaRPr lang="en-US" altLang="en-US" dirty="0" smtClean="0"/>
          </a:p>
          <a:p>
            <a:pPr marL="0" indent="0" eaLnBrk="1" hangingPunct="1">
              <a:lnSpc>
                <a:spcPct val="80000"/>
              </a:lnSpc>
              <a:buFontTx/>
              <a:buNone/>
            </a:pPr>
            <a:endParaRPr lang="en-US" altLang="en-US" dirty="0" smtClean="0"/>
          </a:p>
          <a:p>
            <a:pPr marL="0" indent="0">
              <a:buFontTx/>
              <a:buNone/>
            </a:pPr>
            <a:r>
              <a:rPr lang="en-US" altLang="en-US" sz="1800" dirty="0">
                <a:latin typeface="Consolas" panose="020B0609020204030204" pitchFamily="49" charset="0"/>
                <a:ea typeface="Consolas" panose="020B0609020204030204" pitchFamily="49" charset="0"/>
                <a:cs typeface="Consolas" panose="020B0609020204030204" pitchFamily="49" charset="0"/>
              </a:rPr>
              <a:t>line ="" </a:t>
            </a:r>
            <a:endParaRPr lang="en-US" altLang="en-US" sz="1800" dirty="0" smtClean="0">
              <a:latin typeface="Consolas" panose="020B0609020204030204" pitchFamily="49" charset="0"/>
              <a:ea typeface="Consolas" panose="020B0609020204030204" pitchFamily="49" charset="0"/>
              <a:cs typeface="Consolas" panose="020B0609020204030204" pitchFamily="49" charset="0"/>
            </a:endParaRPr>
          </a:p>
          <a:p>
            <a:pPr marL="0" indent="0">
              <a:buFontTx/>
              <a:buNone/>
            </a:pP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inputFileName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 input("Enter name of input file: ")</a:t>
            </a:r>
          </a:p>
          <a:p>
            <a:pPr marL="0" indent="0">
              <a:buFontTx/>
              <a:buNone/>
            </a:pP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inputFile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 open(</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inputFileName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"r")</a:t>
            </a:r>
          </a:p>
          <a:p>
            <a:pPr marL="0" indent="0">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print("Opening file",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inputFileName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 for reading.")</a:t>
            </a:r>
          </a:p>
          <a:p>
            <a:pPr marL="0" indent="0">
              <a:buFontTx/>
              <a:buNone/>
            </a:pPr>
            <a:endParaRPr lang="en-US" altLang="en-US" sz="1800" dirty="0" smtClean="0">
              <a:latin typeface="Consolas" panose="020B0609020204030204" pitchFamily="49" charset="0"/>
              <a:ea typeface="Consolas" panose="020B0609020204030204" pitchFamily="49" charset="0"/>
              <a:cs typeface="Consolas" panose="020B0609020204030204" pitchFamily="49" charset="0"/>
            </a:endParaRPr>
          </a:p>
          <a:p>
            <a:pPr marL="0" indent="0">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for line in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inputFile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a:t>
            </a:r>
          </a:p>
          <a:p>
            <a:pPr marL="0" indent="0">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print(line</a:t>
            </a:r>
            <a:r>
              <a:rPr lang="en-US" altLang="en-US" sz="1800" dirty="0">
                <a:latin typeface="Consolas" panose="020B0609020204030204" pitchFamily="49" charset="0"/>
                <a:ea typeface="Consolas" panose="020B0609020204030204" pitchFamily="49" charset="0"/>
                <a:cs typeface="Consolas" panose="020B0609020204030204" pitchFamily="49" charset="0"/>
              </a:rPr>
              <a:t>, end="")</a:t>
            </a:r>
            <a:endParaRPr lang="en-US" altLang="en-US" sz="1800" dirty="0" smtClean="0">
              <a:latin typeface="Consolas" panose="020B0609020204030204" pitchFamily="49" charset="0"/>
              <a:ea typeface="Consolas" panose="020B0609020204030204" pitchFamily="49" charset="0"/>
              <a:cs typeface="Consolas" panose="020B0609020204030204" pitchFamily="49" charset="0"/>
            </a:endParaRPr>
          </a:p>
          <a:p>
            <a:pPr marL="0" indent="0">
              <a:buFontTx/>
              <a:buNone/>
            </a:pPr>
            <a:endParaRPr lang="en-US" altLang="en-US" sz="1800" dirty="0" smtClean="0">
              <a:latin typeface="Consolas" panose="020B0609020204030204" pitchFamily="49" charset="0"/>
              <a:ea typeface="Consolas" panose="020B0609020204030204" pitchFamily="49" charset="0"/>
              <a:cs typeface="Consolas" panose="020B0609020204030204" pitchFamily="49" charset="0"/>
            </a:endParaRPr>
          </a:p>
          <a:p>
            <a:pPr marL="0" indent="0">
              <a:buFontTx/>
              <a:buNone/>
            </a:pP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inputFile.close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a:t>
            </a:r>
          </a:p>
          <a:p>
            <a:pPr marL="0" indent="0">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print("Completed reading of file",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inputFileName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p:txBody>
          <a:bodyPr/>
          <a:lstStyle/>
          <a:p>
            <a:pPr eaLnBrk="1" hangingPunct="1">
              <a:defRPr/>
            </a:pPr>
            <a:r>
              <a:rPr lang="en-US" altLang="en-US" dirty="0" smtClean="0">
                <a:latin typeface="+mn-lt"/>
              </a:rPr>
              <a:t>What You Need To Write Information To A File</a:t>
            </a:r>
          </a:p>
        </p:txBody>
      </p:sp>
      <p:sp>
        <p:nvSpPr>
          <p:cNvPr id="20483" name="Rectangle 3"/>
          <p:cNvSpPr>
            <a:spLocks noGrp="1" noChangeArrowheads="1"/>
          </p:cNvSpPr>
          <p:nvPr>
            <p:ph type="body" idx="4294967295"/>
          </p:nvPr>
        </p:nvSpPr>
        <p:spPr/>
        <p:txBody>
          <a:bodyPr/>
          <a:lstStyle/>
          <a:p>
            <a:pPr marL="457200" indent="-457200" eaLnBrk="1" hangingPunct="1">
              <a:buFontTx/>
              <a:buAutoNum type="arabicPeriod"/>
            </a:pPr>
            <a:r>
              <a:rPr lang="en-US" altLang="en-US" dirty="0" smtClean="0"/>
              <a:t>Open the file and associate the file with a file variable (file is “locked” for writing, the  file pointer is positioned in the file).</a:t>
            </a:r>
          </a:p>
          <a:p>
            <a:pPr marL="457200" indent="-457200" eaLnBrk="1" hangingPunct="1">
              <a:buFontTx/>
              <a:buAutoNum type="arabicPeriod"/>
            </a:pPr>
            <a:r>
              <a:rPr lang="en-US" altLang="en-US" dirty="0" smtClean="0"/>
              <a:t>A command to write the information.</a:t>
            </a:r>
          </a:p>
          <a:p>
            <a:pPr marL="457200" indent="-457200" eaLnBrk="1" hangingPunct="1">
              <a:buFontTx/>
              <a:buAutoNum type="arabicPeriod"/>
            </a:pPr>
            <a:r>
              <a:rPr lang="en-US" altLang="en-US" dirty="0" smtClean="0"/>
              <a:t>A command to close the file.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p:txBody>
          <a:bodyPr/>
          <a:lstStyle/>
          <a:p>
            <a:pPr marL="533400" indent="-533400" eaLnBrk="1" hangingPunct="1">
              <a:buFontTx/>
              <a:buAutoNum type="arabicPeriod"/>
            </a:pPr>
            <a:r>
              <a:rPr lang="en-US" altLang="en-US" smtClean="0"/>
              <a:t>Opening The File</a:t>
            </a:r>
          </a:p>
        </p:txBody>
      </p:sp>
      <p:sp>
        <p:nvSpPr>
          <p:cNvPr id="21507" name="Rectangle 3"/>
          <p:cNvSpPr>
            <a:spLocks noGrp="1" noChangeArrowheads="1"/>
          </p:cNvSpPr>
          <p:nvPr>
            <p:ph type="body" idx="4294967295"/>
          </p:nvPr>
        </p:nvSpPr>
        <p:spPr/>
        <p:txBody>
          <a:bodyPr/>
          <a:lstStyle/>
          <a:p>
            <a:pPr marL="457200" indent="-457200" eaLnBrk="1" hangingPunct="1">
              <a:buFontTx/>
              <a:buNone/>
            </a:pPr>
            <a:r>
              <a:rPr lang="en-US" altLang="en-US" b="1" dirty="0" smtClean="0"/>
              <a:t>Format</a:t>
            </a:r>
            <a:r>
              <a:rPr lang="en-US" altLang="en-US" b="1" baseline="30000" dirty="0" smtClean="0"/>
              <a:t>1</a:t>
            </a:r>
            <a:r>
              <a:rPr lang="en-US" altLang="en-US" b="1" dirty="0" smtClean="0"/>
              <a:t>:</a:t>
            </a:r>
            <a:endParaRPr lang="en-US" altLang="en-US" dirty="0" smtClean="0"/>
          </a:p>
          <a:p>
            <a:pPr marL="457200" indent="-457200" eaLnBrk="1" hangingPunct="1">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&lt;</a:t>
            </a:r>
            <a:r>
              <a:rPr lang="en-US" altLang="en-US" sz="1800" i="1" dirty="0" smtClean="0">
                <a:latin typeface="Consolas" panose="020B0609020204030204" pitchFamily="49" charset="0"/>
                <a:ea typeface="Consolas" panose="020B0609020204030204" pitchFamily="49" charset="0"/>
                <a:cs typeface="Consolas" panose="020B0609020204030204" pitchFamily="49" charset="0"/>
              </a:rPr>
              <a:t>name of file variable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&gt; = open(&lt;</a:t>
            </a:r>
            <a:r>
              <a:rPr lang="en-US" altLang="en-US" sz="1800" i="1" dirty="0" smtClean="0">
                <a:latin typeface="Consolas" panose="020B0609020204030204" pitchFamily="49" charset="0"/>
                <a:ea typeface="Consolas" panose="020B0609020204030204" pitchFamily="49" charset="0"/>
                <a:cs typeface="Consolas" panose="020B0609020204030204" pitchFamily="49" charset="0"/>
              </a:rPr>
              <a:t>file name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&gt;, "w")</a:t>
            </a:r>
          </a:p>
          <a:p>
            <a:pPr marL="457200" indent="-457200" eaLnBrk="1" hangingPunct="1">
              <a:buFontTx/>
              <a:buNone/>
            </a:pPr>
            <a:endParaRPr lang="en-US" altLang="en-US" sz="1800" dirty="0" smtClean="0"/>
          </a:p>
          <a:p>
            <a:pPr marL="457200" indent="-457200" eaLnBrk="1" hangingPunct="1">
              <a:buFontTx/>
              <a:buNone/>
            </a:pPr>
            <a:r>
              <a:rPr lang="en-US" altLang="en-US" b="1" dirty="0" smtClean="0"/>
              <a:t>Example:</a:t>
            </a:r>
            <a:endParaRPr lang="en-US" altLang="en-US" dirty="0" smtClean="0"/>
          </a:p>
          <a:p>
            <a:pPr marL="457200" indent="-457200" eaLnBrk="1" hangingPunct="1">
              <a:buFontTx/>
              <a:buNone/>
            </a:pPr>
            <a:r>
              <a:rPr lang="en-US" altLang="en-US" sz="2000" dirty="0" smtClean="0"/>
              <a:t>      (</a:t>
            </a:r>
            <a:r>
              <a:rPr lang="en-US" altLang="en-US" sz="2000" dirty="0" smtClean="0">
                <a:solidFill>
                  <a:srgbClr val="FF0000"/>
                </a:solidFill>
              </a:rPr>
              <a:t>Constant file name</a:t>
            </a:r>
            <a:r>
              <a:rPr lang="en-US" altLang="en-US" sz="2000" dirty="0" smtClean="0"/>
              <a:t>) </a:t>
            </a:r>
          </a:p>
          <a:p>
            <a:pPr marL="457200" indent="-457200" eaLnBrk="1" hangingPunct="1">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outputFile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 open("</a:t>
            </a:r>
            <a:r>
              <a:rPr lang="en-US" altLang="en-US" sz="1800" dirty="0" smtClean="0">
                <a:solidFill>
                  <a:srgbClr val="FF0000"/>
                </a:solidFill>
                <a:latin typeface="Consolas" panose="020B0609020204030204" pitchFamily="49" charset="0"/>
                <a:ea typeface="Consolas" panose="020B0609020204030204" pitchFamily="49" charset="0"/>
                <a:cs typeface="Consolas" panose="020B0609020204030204" pitchFamily="49" charset="0"/>
              </a:rPr>
              <a:t>gpa.txt</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"w")</a:t>
            </a:r>
          </a:p>
          <a:p>
            <a:pPr marL="457200" indent="-457200" eaLnBrk="1" hangingPunct="1">
              <a:buFontTx/>
              <a:buNone/>
            </a:pPr>
            <a:endParaRPr lang="en-US" altLang="en-US" sz="1800" dirty="0" smtClean="0"/>
          </a:p>
          <a:p>
            <a:pPr marL="457200" indent="-457200" eaLnBrk="1" hangingPunct="1">
              <a:buFontTx/>
              <a:buNone/>
            </a:pPr>
            <a:r>
              <a:rPr lang="en-US" altLang="en-US" sz="2000" dirty="0" smtClean="0"/>
              <a:t>     (</a:t>
            </a:r>
            <a:r>
              <a:rPr lang="en-US" altLang="en-US" sz="2000" dirty="0" smtClean="0">
                <a:solidFill>
                  <a:srgbClr val="0000FF"/>
                </a:solidFill>
              </a:rPr>
              <a:t>Variable file name</a:t>
            </a:r>
            <a:r>
              <a:rPr lang="en-US" altLang="en-US" sz="2000" dirty="0" smtClean="0"/>
              <a:t>: entered by user at runtime)</a:t>
            </a:r>
          </a:p>
          <a:p>
            <a:pPr marL="457200" indent="-457200" eaLnBrk="1" hangingPunct="1">
              <a:buFontTx/>
              <a:buNone/>
            </a:pPr>
            <a:r>
              <a:rPr lang="en-US" altLang="en-US" sz="1800" dirty="0" smtClean="0">
                <a:solidFill>
                  <a:srgbClr val="0000FF"/>
                </a:solidFill>
                <a:latin typeface="Consolas" panose="020B0609020204030204" pitchFamily="49" charset="0"/>
                <a:ea typeface="Consolas" panose="020B0609020204030204" pitchFamily="49" charset="0"/>
                <a:cs typeface="Consolas" panose="020B0609020204030204" pitchFamily="49" charset="0"/>
              </a:rPr>
              <a:t>  </a:t>
            </a:r>
            <a:r>
              <a:rPr lang="en-US" altLang="en-US" sz="1800" dirty="0" err="1" smtClean="0">
                <a:solidFill>
                  <a:srgbClr val="0000FF"/>
                </a:solidFill>
                <a:latin typeface="Consolas" panose="020B0609020204030204" pitchFamily="49" charset="0"/>
                <a:ea typeface="Consolas" panose="020B0609020204030204" pitchFamily="49" charset="0"/>
                <a:cs typeface="Consolas" panose="020B0609020204030204" pitchFamily="49" charset="0"/>
              </a:rPr>
              <a:t>outputFileName</a:t>
            </a:r>
            <a:r>
              <a:rPr lang="en-US" altLang="en-US" sz="1800" dirty="0" smtClean="0">
                <a:solidFill>
                  <a:srgbClr val="0000FF"/>
                </a:solidFill>
                <a:latin typeface="Consolas" panose="020B0609020204030204" pitchFamily="49" charset="0"/>
                <a:ea typeface="Consolas" panose="020B0609020204030204" pitchFamily="49" charset="0"/>
                <a:cs typeface="Consolas" panose="020B0609020204030204" pitchFamily="49" charset="0"/>
              </a:rPr>
              <a:t> </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input("Enter the name of the output file   </a:t>
            </a:r>
          </a:p>
          <a:p>
            <a:pPr marL="457200" indent="-457200" eaLnBrk="1" hangingPunct="1">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to record the GPA's to: ")</a:t>
            </a:r>
          </a:p>
          <a:p>
            <a:pPr marL="457200" indent="-457200" eaLnBrk="1" hangingPunct="1">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outputFile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 open(</a:t>
            </a:r>
            <a:r>
              <a:rPr lang="en-US" altLang="en-US" sz="1800" dirty="0" err="1" smtClean="0">
                <a:solidFill>
                  <a:srgbClr val="0000FF"/>
                </a:solidFill>
                <a:latin typeface="Consolas" panose="020B0609020204030204" pitchFamily="49" charset="0"/>
                <a:ea typeface="Consolas" panose="020B0609020204030204" pitchFamily="49" charset="0"/>
                <a:cs typeface="Consolas" panose="020B0609020204030204" pitchFamily="49" charset="0"/>
              </a:rPr>
              <a:t>outputFileName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"w")</a:t>
            </a:r>
          </a:p>
          <a:p>
            <a:pPr marL="457200" indent="-457200" eaLnBrk="1" hangingPunct="1">
              <a:buFontTx/>
              <a:buNone/>
            </a:pPr>
            <a:r>
              <a:rPr lang="en-US" altLang="en-US" sz="1800" dirty="0" smtClean="0"/>
              <a:t> </a:t>
            </a:r>
          </a:p>
        </p:txBody>
      </p:sp>
      <p:sp>
        <p:nvSpPr>
          <p:cNvPr id="21508" name="TextBox 1"/>
          <p:cNvSpPr txBox="1">
            <a:spLocks noChangeArrowheads="1"/>
          </p:cNvSpPr>
          <p:nvPr/>
        </p:nvSpPr>
        <p:spPr bwMode="auto">
          <a:xfrm>
            <a:off x="5651500" y="0"/>
            <a:ext cx="34925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a:lstStyle>
            <a:lvl1pPr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16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1509" name="Text Box 6"/>
          <p:cNvSpPr txBox="1">
            <a:spLocks noChangeArrowheads="1"/>
          </p:cNvSpPr>
          <p:nvPr/>
        </p:nvSpPr>
        <p:spPr bwMode="auto">
          <a:xfrm>
            <a:off x="0" y="6553200"/>
            <a:ext cx="685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16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1400">
                <a:latin typeface="Arial" panose="020B0604020202020204" pitchFamily="34" charset="0"/>
              </a:rPr>
              <a:t>1 Typically the file is created in the same directory/folder as the Python program.</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solidFill>
            <a:schemeClr val="tx1"/>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25400">
          <a:solidFill>
            <a:srgbClr val="FF0000"/>
          </a:solidFill>
          <a:tailEnd type="arrow"/>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evaluation_intro">
  <a:themeElements>
    <a:clrScheme name="">
      <a:dk1>
        <a:srgbClr val="000000"/>
      </a:dk1>
      <a:lt1>
        <a:srgbClr val="33CCFF"/>
      </a:lt1>
      <a:dk2>
        <a:srgbClr val="000000"/>
      </a:dk2>
      <a:lt2>
        <a:srgbClr val="919191"/>
      </a:lt2>
      <a:accent1>
        <a:srgbClr val="618FFD"/>
      </a:accent1>
      <a:accent2>
        <a:srgbClr val="00AE00"/>
      </a:accent2>
      <a:accent3>
        <a:srgbClr val="ADE2FF"/>
      </a:accent3>
      <a:accent4>
        <a:srgbClr val="000000"/>
      </a:accent4>
      <a:accent5>
        <a:srgbClr val="B7C6FE"/>
      </a:accent5>
      <a:accent6>
        <a:srgbClr val="009D00"/>
      </a:accent6>
      <a:hlink>
        <a:srgbClr val="FC0128"/>
      </a:hlink>
      <a:folHlink>
        <a:srgbClr val="CECECE"/>
      </a:folHlink>
    </a:clrScheme>
    <a:fontScheme name="evaluation_intr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38100" cap="flat" cmpd="sng" algn="ctr">
          <a:solidFill>
            <a:schemeClr val="tx1"/>
          </a:solidFill>
          <a:prstDash val="solid"/>
          <a:round/>
          <a:headEnd type="none" w="sm" len="sm"/>
          <a:tailEnd type="none"/>
        </a:ln>
        <a:effectLst/>
      </a:spPr>
      <a:bodyPr rtlCol="0" anchor="t" anchorCtr="0"/>
      <a:lstStyle>
        <a:defPPr algn="ctr">
          <a:defRPr sz="1600" dirty="0" smtClean="0"/>
        </a:defPPr>
      </a:lstStyle>
    </a:spDef>
    <a:lnDef>
      <a:spPr bwMode="auto">
        <a:noFill/>
        <a:ln w="38100" cap="flat" cmpd="sng" algn="ctr">
          <a:solidFill>
            <a:schemeClr val="tx1"/>
          </a:solidFill>
          <a:prstDash val="solid"/>
          <a:round/>
          <a:headEnd type="none" w="sm" len="sm"/>
          <a:tailEnd type="none"/>
        </a:ln>
        <a:effectLst/>
      </a:spPr>
      <a:bodyPr/>
      <a:lstStyle/>
    </a:lnDef>
    <a:txDef>
      <a:spPr>
        <a:noFill/>
        <a:ln w="0">
          <a:noFill/>
        </a:ln>
      </a:spPr>
      <a:bodyPr wrap="square" lIns="0" rtlCol="0">
        <a:noAutofit/>
      </a:bodyPr>
      <a:lstStyle>
        <a:defPPr>
          <a:defRPr sz="1800" dirty="0" smtClean="0"/>
        </a:defPPr>
      </a:lstStyle>
    </a:txDef>
  </a:objectDefaults>
  <a:extraClrSchemeLst>
    <a:extraClrScheme>
      <a:clrScheme name="evaluation_intro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evaluation_intro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evaluation_intro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evaluation_intro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evaluation_intro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evaluation_intro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evaluation_intro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39765</TotalTime>
  <Words>2697</Words>
  <Application>Microsoft Office PowerPoint</Application>
  <PresentationFormat>On-screen Show (4:3)</PresentationFormat>
  <Paragraphs>408</Paragraphs>
  <Slides>31</Slides>
  <Notes>13</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31</vt:i4>
      </vt:variant>
    </vt:vector>
  </HeadingPairs>
  <TitlesOfParts>
    <vt:vector size="42" baseType="lpstr">
      <vt:lpstr>ＭＳ Ｐゴシック</vt:lpstr>
      <vt:lpstr>Arial</vt:lpstr>
      <vt:lpstr>Bell Gothic Std Light</vt:lpstr>
      <vt:lpstr>Calibri</vt:lpstr>
      <vt:lpstr>Comic Sans MS</vt:lpstr>
      <vt:lpstr>Consolas</vt:lpstr>
      <vt:lpstr>Courier New</vt:lpstr>
      <vt:lpstr>Times New Roman</vt:lpstr>
      <vt:lpstr>Wingdings</vt:lpstr>
      <vt:lpstr>Office Theme</vt:lpstr>
      <vt:lpstr>evaluation_intro</vt:lpstr>
      <vt:lpstr>Introduction To Files In Python</vt:lpstr>
      <vt:lpstr>What You Need In Order To Read  Information From A File</vt:lpstr>
      <vt:lpstr>Opening Files</vt:lpstr>
      <vt:lpstr>Positioning The File Pointer</vt:lpstr>
      <vt:lpstr>Reading Information From Files</vt:lpstr>
      <vt:lpstr>Closing The File</vt:lpstr>
      <vt:lpstr>Reading From Files: Putting It All Together</vt:lpstr>
      <vt:lpstr>What You Need To Write Information To A File</vt:lpstr>
      <vt:lpstr>Opening The File</vt:lpstr>
      <vt:lpstr>Writing To A File</vt:lpstr>
      <vt:lpstr>Writing To A File: Putting It All Together</vt:lpstr>
      <vt:lpstr>Writing To A File: Putting It All Together (2)</vt:lpstr>
      <vt:lpstr>Writing To A File: Putting It All Together (3)</vt:lpstr>
      <vt:lpstr>Reading From Files: Commonly Used Algorithm (If There Is Time)</vt:lpstr>
      <vt:lpstr>File Input: Alternate Implementation</vt:lpstr>
      <vt:lpstr>Data Processing: Files</vt:lpstr>
      <vt:lpstr>Name Of Example Program: 4data_processing.py</vt:lpstr>
      <vt:lpstr>Error Handling With Exceptions</vt:lpstr>
      <vt:lpstr>Exceptions: File Example</vt:lpstr>
      <vt:lpstr>Exceptions: File Example (2)</vt:lpstr>
      <vt:lpstr>Exception Handling: Keyboard Input</vt:lpstr>
      <vt:lpstr>Creating And Initializing A Multi-Dimensional List In Python: Dynamic Creation</vt:lpstr>
      <vt:lpstr>Dynamically Creating A 2D List</vt:lpstr>
      <vt:lpstr>Reading File Information Into A List</vt:lpstr>
      <vt:lpstr>Reading File Information Into A List: Display()</vt:lpstr>
      <vt:lpstr>Reading File Information Into A List: Display Grid</vt:lpstr>
      <vt:lpstr>Reading File Information Into A List: File input</vt:lpstr>
      <vt:lpstr>Reading File Information Into A List: File input (2)</vt:lpstr>
      <vt:lpstr>Reading File Information Into A List: File input (3)</vt:lpstr>
      <vt:lpstr>Reading File Information Into A List: start()</vt:lpstr>
      <vt:lpstr>You Should Now Know</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Working with files in Python</dc:title>
  <dc:creator>James Tam</dc:creator>
  <cp:keywords>Files;Storing information;Python;Text files</cp:keywords>
  <cp:lastModifiedBy>James Tam</cp:lastModifiedBy>
  <cp:revision>915</cp:revision>
  <dcterms:created xsi:type="dcterms:W3CDTF">2013-08-26T22:54:00Z</dcterms:created>
  <dcterms:modified xsi:type="dcterms:W3CDTF">2024-06-01T04:36:33Z</dcterms:modified>
</cp:coreProperties>
</file>