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380" r:id="rId4"/>
    <p:sldId id="381" r:id="rId5"/>
    <p:sldId id="382" r:id="rId6"/>
    <p:sldId id="383" r:id="rId7"/>
    <p:sldId id="384" r:id="rId8"/>
    <p:sldId id="385" r:id="rId9"/>
    <p:sldId id="386" r:id="rId10"/>
    <p:sldId id="387" r:id="rId11"/>
    <p:sldId id="461" r:id="rId12"/>
    <p:sldId id="388" r:id="rId13"/>
    <p:sldId id="389" r:id="rId14"/>
    <p:sldId id="396" r:id="rId15"/>
    <p:sldId id="397" r:id="rId16"/>
    <p:sldId id="398" r:id="rId17"/>
    <p:sldId id="399" r:id="rId18"/>
    <p:sldId id="462" r:id="rId19"/>
    <p:sldId id="463" r:id="rId20"/>
    <p:sldId id="464" r:id="rId21"/>
    <p:sldId id="465" r:id="rId22"/>
    <p:sldId id="466" r:id="rId23"/>
    <p:sldId id="467" r:id="rId24"/>
    <p:sldId id="457" r:id="rId25"/>
    <p:sldId id="447" r:id="rId26"/>
    <p:sldId id="450" r:id="rId27"/>
    <p:sldId id="451" r:id="rId28"/>
    <p:sldId id="452" r:id="rId29"/>
    <p:sldId id="453" r:id="rId30"/>
    <p:sldId id="456" r:id="rId31"/>
    <p:sldId id="458" r:id="rId32"/>
    <p:sldId id="459" r:id="rId33"/>
    <p:sldId id="454" r:id="rId34"/>
    <p:sldId id="455" r:id="rId35"/>
    <p:sldId id="460" r:id="rId36"/>
    <p:sldId id="468" r:id="rId37"/>
    <p:sldId id="469" r:id="rId38"/>
    <p:sldId id="470" r:id="rId39"/>
    <p:sldId id="471" r:id="rId40"/>
    <p:sldId id="318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2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0000FF"/>
    <a:srgbClr val="00AF00"/>
    <a:srgbClr val="006400"/>
    <a:srgbClr val="FFFFCC"/>
    <a:srgbClr val="008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01" autoAdjust="0"/>
    <p:restoredTop sz="96296" autoAdjust="0"/>
  </p:normalViewPr>
  <p:slideViewPr>
    <p:cSldViewPr>
      <p:cViewPr varScale="1">
        <p:scale>
          <a:sx n="71" d="100"/>
          <a:sy n="71" d="100"/>
        </p:scale>
        <p:origin x="60" y="8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-1992" y="6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B45B8B9B-0C26-4D86-A0FE-7B93EAAD00B2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Composites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2FDBF98-69C5-43FF-9BE5-27043F2F2D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2250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1A3AF35-F6C0-47B8-B40D-C87CB370B061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B807DC1-B81C-4D21-ADE3-780B9EB177D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021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502B341-2BFF-42A3-A493-E292D9FD015E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1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2890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 smtClean="0"/>
              <a:t>Mention the value of the constant if we change class size once it changes throughout the whole program.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4514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054D3220-F59E-4EA1-BA48-5A300F5721BB}" type="slidenum">
              <a:rPr lang="en-US" altLang="en-US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8153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85796EFC-2056-4B9B-8A52-B096A8E2C97D}" type="slidenum">
              <a:rPr lang="en-US" altLang="en-US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00496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0066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endParaRPr lang="en-CA" altLang="en-US" dirty="0" smtClean="0"/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72F2834D-7481-44E3-A4F1-8641F4850439}" type="slidenum">
              <a:rPr lang="en-US" altLang="en-US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46483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 smtClean="0"/>
              <a:t>With Python the interpreter detects the error as the program hits the last statement.</a:t>
            </a:r>
          </a:p>
          <a:p>
            <a:pPr>
              <a:buFontTx/>
              <a:buChar char="•"/>
            </a:pPr>
            <a:r>
              <a:rPr lang="en-US" altLang="en-US" dirty="0" smtClean="0"/>
              <a:t>This is good</a:t>
            </a:r>
          </a:p>
          <a:p>
            <a:pPr>
              <a:buFontTx/>
              <a:buChar char="•"/>
            </a:pPr>
            <a:r>
              <a:rPr lang="en-US" altLang="en-US" dirty="0" smtClean="0"/>
              <a:t>Some programming languages won’t catch these problems</a:t>
            </a:r>
          </a:p>
          <a:p>
            <a:pPr>
              <a:buFontTx/>
              <a:buChar char="•"/>
            </a:pPr>
            <a:r>
              <a:rPr lang="en-US" altLang="en-US" dirty="0" smtClean="0"/>
              <a:t>Draw out a memory map with the OS, your program and someone else’s program (</a:t>
            </a:r>
            <a:r>
              <a:rPr lang="en-US" altLang="en-US" b="1" dirty="0" smtClean="0"/>
              <a:t>your program mucks up another person’s program</a:t>
            </a:r>
            <a:r>
              <a:rPr lang="en-US" altLang="en-US" dirty="0" smtClean="0"/>
              <a:t>).</a:t>
            </a:r>
          </a:p>
          <a:p>
            <a:pPr>
              <a:buFontTx/>
              <a:buChar char="•"/>
            </a:pPr>
            <a:r>
              <a:rPr lang="en-US" altLang="en-US" dirty="0" smtClean="0"/>
              <a:t>Draw out a memory map with the OS, a virus that comes into your computer (the virus takes over the computer when it gains control of the memory where the operating system resides because the OS controls the computer/hardware) =&gt; this is memory overflow attack / real.</a:t>
            </a:r>
          </a:p>
          <a:p>
            <a:pPr>
              <a:buFontTx/>
              <a:buChar char="•"/>
            </a:pPr>
            <a:r>
              <a:rPr lang="en-US" altLang="en-US" dirty="0" smtClean="0"/>
              <a:t>People who write operating system software or even application programs that don’t properly check memory bounds may have other malicious programs overflow their memory bounds this way.</a:t>
            </a:r>
          </a:p>
          <a:p>
            <a:pPr>
              <a:buFontTx/>
              <a:buChar char="•"/>
            </a:pPr>
            <a:endParaRPr lang="en-US" altLang="en-US" dirty="0" smtClean="0"/>
          </a:p>
          <a:p>
            <a:pPr>
              <a:buFontTx/>
              <a:buChar char="•"/>
            </a:pPr>
            <a:endParaRPr lang="en-US" altLang="en-US" dirty="0" smtClean="0"/>
          </a:p>
          <a:p>
            <a:pPr>
              <a:buFontTx/>
              <a:buChar char="•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13563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312743A-36D7-4690-9F4B-CE129666908C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40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9012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Determine what's a reference vs. an actual composite type and talk about the issues e.g., objects are actually references to objects</a:t>
            </a: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5494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2898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8642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0626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7564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3210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9303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43643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1A8EB95-6C25-42BE-AA42-10DA4FA59631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2F89589-0382-4EA8-8535-E07A6C5C192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583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71839E3-4D83-423D-882F-9A1F8C1D70B8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D37A4787-0093-4DD3-B6AE-6FADB08254E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558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831AFFC-1724-4D13-A56E-91268526F7AC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778D64B0-D250-4434-86CE-B39C6B87422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44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200" dirty="0" smtClean="0"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8332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8ECFF7D-C0AD-4EE1-B09C-58E132AD5648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35C2E0A-73CD-4B82-9025-DC880F364EE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423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CA838476-CF3E-4DD1-BEE2-F1557AB553C5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4A0287F-F0C6-4C62-B596-52B821C9532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68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3D56B97F-B9B2-479E-ABD3-270144D923AA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2B519202-1C70-4D33-954D-E2E8F9893AF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022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10EB20A3-C4A2-43E3-ABA6-FF2B70190B8F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B5D0C400-DD6B-4EC9-A941-02EBCF3E97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365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D3C734C-F020-41BA-A42E-2382FBE96F2A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918FE5B8-65D5-4358-B85A-BAEDED7030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547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A8943C6-22D4-4DE3-B77E-9A7FE3FC9889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6B84F58D-8813-4F50-8719-D266C0AB938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06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2130DA7-C0F6-4946-AE60-2A2CC8C619A8}" type="datetimeFigureOut">
              <a:rPr lang="en-US" altLang="en-US"/>
              <a:pPr>
                <a:defRPr/>
              </a:pPr>
              <a:t>5/28/2022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21E3873-7126-4341-9943-44429F7F1F7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243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9" r:id="rId1"/>
    <p:sldLayoutId id="2147484420" r:id="rId2"/>
    <p:sldLayoutId id="2147484421" r:id="rId3"/>
    <p:sldLayoutId id="2147484422" r:id="rId4"/>
    <p:sldLayoutId id="2147484423" r:id="rId5"/>
    <p:sldLayoutId id="2147484424" r:id="rId6"/>
    <p:sldLayoutId id="2147484425" r:id="rId7"/>
    <p:sldLayoutId id="2147484426" r:id="rId8"/>
    <p:sldLayoutId id="2147484427" r:id="rId9"/>
    <p:sldLayoutId id="2147484428" r:id="rId10"/>
    <p:sldLayoutId id="214748442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2209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dirty="0" smtClean="0"/>
              <a:t>Composite Types, Lists Part 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79513" y="3829050"/>
            <a:ext cx="6734175" cy="2298700"/>
          </a:xfrm>
        </p:spPr>
        <p:txBody>
          <a:bodyPr/>
          <a:lstStyle/>
          <a:p>
            <a:pPr eaLnBrk="1" hangingPunct="1"/>
            <a:r>
              <a:rPr lang="en-US" sz="2400" dirty="0"/>
              <a:t>Style: avoiding list bound exceptions (overflow)</a:t>
            </a:r>
            <a:endParaRPr lang="en-CA" sz="2400" dirty="0"/>
          </a:p>
          <a:p>
            <a:pPr eaLnBrk="1" hangingPunct="1"/>
            <a:r>
              <a:rPr lang="en-US" altLang="en-US" sz="2400" dirty="0" smtClean="0"/>
              <a:t>Declaring </a:t>
            </a:r>
            <a:r>
              <a:rPr lang="en-US" altLang="en-US" sz="2400" dirty="0"/>
              <a:t>a list variable</a:t>
            </a:r>
          </a:p>
          <a:p>
            <a:pPr eaLnBrk="1" hangingPunct="1"/>
            <a:r>
              <a:rPr lang="en-US" altLang="en-US" sz="2400" dirty="0"/>
              <a:t>Accessing a list vs the elements in the list</a:t>
            </a:r>
          </a:p>
          <a:p>
            <a:pPr eaLnBrk="1" hangingPunct="1"/>
            <a:r>
              <a:rPr lang="en-US" altLang="en-US" sz="2400" dirty="0"/>
              <a:t>Passing lists as parameters</a:t>
            </a:r>
          </a:p>
          <a:p>
            <a:pPr eaLnBrk="1" hangingPunct="1"/>
            <a:r>
              <a:rPr lang="en-US" altLang="en-US" sz="2400" dirty="0" smtClean="0"/>
              <a:t>A new method </a:t>
            </a:r>
            <a:r>
              <a:rPr lang="en-US" altLang="en-US" sz="2400" dirty="0"/>
              <a:t>of parameter </a:t>
            </a:r>
            <a:r>
              <a:rPr lang="en-US" altLang="en-US" sz="2400" dirty="0" smtClean="0"/>
              <a:t>passing: pass by 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latin typeface="+mn-lt"/>
                <a:ea typeface="+mj-ea"/>
                <a:cs typeface="+mj-cs"/>
              </a:rPr>
              <a:t>Creating A List (Fixed Size)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4300" indent="-114300">
              <a:lnSpc>
                <a:spcPct val="110000"/>
              </a:lnSpc>
            </a:pPr>
            <a:r>
              <a:rPr lang="en-US" altLang="en-US" sz="2400" b="1" dirty="0" smtClean="0"/>
              <a:t>Format (‘n’ element list):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000" dirty="0" smtClean="0"/>
              <a:t>     </a:t>
            </a:r>
            <a:r>
              <a:rPr lang="en-US" altLang="en-US" sz="1800" dirty="0" smtClean="0">
                <a:latin typeface="Consolas" panose="020B0609020204030204" pitchFamily="49" charset="0"/>
              </a:rPr>
              <a:t>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list_name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 = [&lt;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&gt;]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 smtClean="0"/>
              <a:t>Example:</a:t>
            </a:r>
            <a:endParaRPr lang="en-US" altLang="en-US" sz="2400" dirty="0" smtClean="0"/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</a:t>
            </a:r>
            <a:r>
              <a:rPr lang="en-US" altLang="en-US" sz="1800" b="1" dirty="0" smtClean="0">
                <a:latin typeface="Consolas" panose="020B0609020204030204" pitchFamily="49" charset="0"/>
              </a:rPr>
              <a:t>#List with 5 elements, index ranges from 0 to (5-1)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endParaRPr lang="en-US" altLang="en-US" sz="1800" b="1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percentages = [50.0, 100.0, 78.5, 99.9, 65.1]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 smtClean="0"/>
              <a:t>Other Examples: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letters = </a:t>
            </a:r>
            <a:r>
              <a:rPr lang="en-US" altLang="en-US" sz="1800" dirty="0">
                <a:latin typeface="Consolas" panose="020B0609020204030204" pitchFamily="49" charset="0"/>
              </a:rPr>
              <a:t>["</a:t>
            </a:r>
            <a:r>
              <a:rPr lang="en-US" altLang="en-US" sz="1800" dirty="0" smtClean="0">
                <a:latin typeface="Consolas" panose="020B0609020204030204" pitchFamily="49" charset="0"/>
              </a:rPr>
              <a:t>A</a:t>
            </a:r>
            <a:r>
              <a:rPr lang="en-US" altLang="en-US" sz="1800" dirty="0">
                <a:latin typeface="Consolas" panose="020B0609020204030204" pitchFamily="49" charset="0"/>
              </a:rPr>
              <a:t>", "</a:t>
            </a:r>
            <a:r>
              <a:rPr lang="en-US" altLang="en-US" sz="1800" dirty="0" smtClean="0">
                <a:latin typeface="Consolas" panose="020B0609020204030204" pitchFamily="49" charset="0"/>
              </a:rPr>
              <a:t>B</a:t>
            </a:r>
            <a:r>
              <a:rPr lang="en-US" altLang="en-US" sz="1800" dirty="0">
                <a:latin typeface="Consolas" panose="020B0609020204030204" pitchFamily="49" charset="0"/>
              </a:rPr>
              <a:t>", </a:t>
            </a:r>
            <a:r>
              <a:rPr lang="en-US" altLang="en-US" sz="1800" dirty="0" smtClean="0">
                <a:latin typeface="Consolas" panose="020B0609020204030204" pitchFamily="49" charset="0"/>
              </a:rPr>
              <a:t>"A</a:t>
            </a:r>
            <a:r>
              <a:rPr lang="en-US" altLang="en-US" sz="1800" dirty="0">
                <a:latin typeface="Consolas" panose="020B0609020204030204" pitchFamily="49" charset="0"/>
              </a:rPr>
              <a:t>"]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names = ["The Borg", "Klingon ", "Hirogin", "Jem’hadar"]</a:t>
            </a:r>
          </a:p>
        </p:txBody>
      </p:sp>
      <p:sp>
        <p:nvSpPr>
          <p:cNvPr id="58372" name="TextBox 1"/>
          <p:cNvSpPr txBox="1">
            <a:spLocks noChangeArrowheads="1"/>
          </p:cNvSpPr>
          <p:nvPr/>
        </p:nvSpPr>
        <p:spPr bwMode="auto">
          <a:xfrm>
            <a:off x="2895600" y="1968500"/>
            <a:ext cx="838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0</a:t>
            </a:r>
          </a:p>
        </p:txBody>
      </p:sp>
      <p:sp>
        <p:nvSpPr>
          <p:cNvPr id="58373" name="TextBox 4"/>
          <p:cNvSpPr txBox="1">
            <a:spLocks noChangeArrowheads="1"/>
          </p:cNvSpPr>
          <p:nvPr/>
        </p:nvSpPr>
        <p:spPr bwMode="auto">
          <a:xfrm>
            <a:off x="4419600" y="1968500"/>
            <a:ext cx="838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1</a:t>
            </a:r>
          </a:p>
        </p:txBody>
      </p:sp>
      <p:sp>
        <p:nvSpPr>
          <p:cNvPr id="58374" name="TextBox 5"/>
          <p:cNvSpPr txBox="1">
            <a:spLocks noChangeArrowheads="1"/>
          </p:cNvSpPr>
          <p:nvPr/>
        </p:nvSpPr>
        <p:spPr bwMode="auto">
          <a:xfrm>
            <a:off x="6324600" y="1981200"/>
            <a:ext cx="990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n-1</a:t>
            </a:r>
          </a:p>
        </p:txBody>
      </p:sp>
      <p:sp>
        <p:nvSpPr>
          <p:cNvPr id="58375" name="TextBox 6"/>
          <p:cNvSpPr txBox="1">
            <a:spLocks noChangeArrowheads="1"/>
          </p:cNvSpPr>
          <p:nvPr/>
        </p:nvSpPr>
        <p:spPr bwMode="auto">
          <a:xfrm>
            <a:off x="3124200" y="3513931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58376" name="TextBox 7"/>
          <p:cNvSpPr txBox="1">
            <a:spLocks noChangeArrowheads="1"/>
          </p:cNvSpPr>
          <p:nvPr/>
        </p:nvSpPr>
        <p:spPr bwMode="auto">
          <a:xfrm>
            <a:off x="3994150" y="352186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8377" name="TextBox 8"/>
          <p:cNvSpPr txBox="1">
            <a:spLocks noChangeArrowheads="1"/>
          </p:cNvSpPr>
          <p:nvPr/>
        </p:nvSpPr>
        <p:spPr bwMode="auto">
          <a:xfrm>
            <a:off x="4762500" y="3510756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8378" name="TextBox 9"/>
          <p:cNvSpPr txBox="1">
            <a:spLocks noChangeArrowheads="1"/>
          </p:cNvSpPr>
          <p:nvPr/>
        </p:nvSpPr>
        <p:spPr bwMode="auto">
          <a:xfrm>
            <a:off x="5538788" y="3499644"/>
            <a:ext cx="3048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8379" name="TextBox 10"/>
          <p:cNvSpPr txBox="1">
            <a:spLocks noChangeArrowheads="1"/>
          </p:cNvSpPr>
          <p:nvPr/>
        </p:nvSpPr>
        <p:spPr bwMode="auto">
          <a:xfrm>
            <a:off x="6324600" y="352186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8380" name="TextBox 1"/>
          <p:cNvSpPr txBox="1">
            <a:spLocks noChangeArrowheads="1"/>
          </p:cNvSpPr>
          <p:nvPr/>
        </p:nvSpPr>
        <p:spPr bwMode="auto">
          <a:xfrm>
            <a:off x="-15875" y="6477000"/>
            <a:ext cx="746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 dirty="0"/>
              <a:t>1 These 4 names (Borg, Klingon, Hirogin, Jem’hadar) </a:t>
            </a:r>
            <a:r>
              <a:rPr lang="en-US" altLang="en-US" sz="1400" dirty="0">
                <a:sym typeface="Symbol" panose="05050102010706020507" pitchFamily="18" charset="2"/>
              </a:rPr>
              <a:t></a:t>
            </a:r>
            <a:r>
              <a:rPr lang="en-US" altLang="en-US" sz="1400" dirty="0"/>
              <a:t> are  CBS</a:t>
            </a:r>
          </a:p>
        </p:txBody>
      </p:sp>
    </p:spTree>
    <p:extLst>
      <p:ext uri="{BB962C8B-B14F-4D97-AF65-F5344CB8AC3E}">
        <p14:creationId xmlns:p14="http://schemas.microsoft.com/office/powerpoint/2010/main" val="295601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latin typeface="+mn-lt"/>
                <a:ea typeface="+mj-ea"/>
                <a:cs typeface="+mj-cs"/>
              </a:rPr>
              <a:t>Creating A List (Fixed Size, Same Data In Each Element)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4300" indent="-114300">
              <a:lnSpc>
                <a:spcPct val="110000"/>
              </a:lnSpc>
            </a:pPr>
            <a:r>
              <a:rPr lang="en-US" altLang="en-US" sz="2400" b="1" dirty="0" smtClean="0"/>
              <a:t>Format (‘n’ element list, n &gt;= 1):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000" dirty="0" smtClean="0"/>
              <a:t>     </a:t>
            </a:r>
            <a:r>
              <a:rPr lang="en-US" altLang="en-US" sz="1800" dirty="0" smtClean="0">
                <a:latin typeface="Consolas" panose="020B0609020204030204" pitchFamily="49" charset="0"/>
              </a:rPr>
              <a:t>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list_name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 = [&lt;element data&gt;] * &lt;n&gt;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 smtClean="0"/>
              <a:t>Examples:</a:t>
            </a:r>
          </a:p>
          <a:p>
            <a:pPr marL="457200" lvl="1" indent="-114300">
              <a:lnSpc>
                <a:spcPct val="110000"/>
              </a:lnSpc>
              <a:buFontTx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aList1 = </a:t>
            </a:r>
            <a:r>
              <a:rPr lang="en-US" altLang="en-US" sz="2000" dirty="0">
                <a:latin typeface="Consolas" panose="020B0609020204030204" pitchFamily="49" charset="0"/>
              </a:rPr>
              <a:t>[" "] * </a:t>
            </a:r>
            <a:r>
              <a:rPr lang="en-US" altLang="en-US" sz="2000" dirty="0" smtClean="0">
                <a:latin typeface="Consolas" panose="020B0609020204030204" pitchFamily="49" charset="0"/>
              </a:rPr>
              <a:t>7</a:t>
            </a:r>
          </a:p>
          <a:p>
            <a:pPr marL="457200" lvl="1" indent="-114300">
              <a:lnSpc>
                <a:spcPct val="110000"/>
              </a:lnSpc>
              <a:buFontTx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pPr marL="457200" lvl="1" indent="-114300">
              <a:lnSpc>
                <a:spcPct val="110000"/>
              </a:lnSpc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# Assume </a:t>
            </a:r>
            <a:r>
              <a:rPr lang="en-US" altLang="en-US" sz="20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the constant </a:t>
            </a:r>
            <a:r>
              <a:rPr lang="en-US" altLang="en-US" sz="20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has been declared</a:t>
            </a:r>
          </a:p>
          <a:p>
            <a:pPr marL="457200" lvl="1" indent="-114300">
              <a:lnSpc>
                <a:spcPct val="110000"/>
              </a:lnSpc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aList2 = [-1] </a:t>
            </a:r>
            <a:r>
              <a:rPr lang="en-US" altLang="en-US" sz="2000" dirty="0">
                <a:latin typeface="Consolas" panose="020B0609020204030204" pitchFamily="49" charset="0"/>
              </a:rPr>
              <a:t>* </a:t>
            </a:r>
            <a:r>
              <a:rPr lang="en-US" altLang="en-US" sz="2000" dirty="0" smtClean="0">
                <a:latin typeface="Consolas" panose="020B0609020204030204" pitchFamily="49" charset="0"/>
              </a:rPr>
              <a:t>NUMBER_ELEMENTS</a:t>
            </a:r>
          </a:p>
          <a:p>
            <a:pPr marL="457200" lvl="1" indent="-114300">
              <a:lnSpc>
                <a:spcPct val="110000"/>
              </a:lnSpc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 marL="457200" lvl="1" indent="-114300">
              <a:lnSpc>
                <a:spcPct val="110000"/>
              </a:lnSpc>
              <a:buNone/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4477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Accessing A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Because a list is composite you can access the entire list or individual elements.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percentages = [50.0, 100.0, 78.5, 99.9, 65.1]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Name of the list accesses the whole list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print(percentages)</a:t>
            </a:r>
          </a:p>
          <a:p>
            <a:r>
              <a:rPr lang="en-US" altLang="en-US" dirty="0" smtClean="0"/>
              <a:t>Name of the list and an index “</a:t>
            </a:r>
            <a:r>
              <a:rPr lang="en-US" altLang="ja-JP" sz="2000" dirty="0" smtClean="0">
                <a:latin typeface="Consolas" panose="020B0609020204030204" pitchFamily="49" charset="0"/>
              </a:rPr>
              <a:t>[index]</a:t>
            </a:r>
            <a:r>
              <a:rPr lang="en-US" altLang="en-US" dirty="0" smtClean="0"/>
              <a:t>”</a:t>
            </a:r>
            <a:r>
              <a:rPr lang="en-US" altLang="ja-JP" dirty="0" smtClean="0"/>
              <a:t>accesses an element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print(percentages[1])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124200" y="1763713"/>
            <a:ext cx="3962400" cy="1055687"/>
            <a:chOff x="3124200" y="1764347"/>
            <a:chExt cx="3962400" cy="1055053"/>
          </a:xfrm>
        </p:grpSpPr>
        <p:sp>
          <p:nvSpPr>
            <p:cNvPr id="4" name="Right Brace 3"/>
            <p:cNvSpPr/>
            <p:nvPr/>
          </p:nvSpPr>
          <p:spPr>
            <a:xfrm rot="16200000">
              <a:off x="4800783" y="533583"/>
              <a:ext cx="609234" cy="3962400"/>
            </a:xfrm>
            <a:prstGeom prst="rightBrac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59407" name="TextBox 4"/>
            <p:cNvSpPr txBox="1">
              <a:spLocks noChangeArrowheads="1"/>
            </p:cNvSpPr>
            <p:nvPr/>
          </p:nvSpPr>
          <p:spPr bwMode="auto">
            <a:xfrm>
              <a:off x="4762500" y="1764347"/>
              <a:ext cx="8001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List</a:t>
              </a:r>
            </a:p>
          </p:txBody>
        </p:sp>
      </p:grpSp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811713"/>
            <a:ext cx="32559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0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91200"/>
            <a:ext cx="3200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239963" y="3124200"/>
            <a:ext cx="4389437" cy="1331913"/>
            <a:chOff x="2240604" y="3124200"/>
            <a:chExt cx="4388796" cy="1332131"/>
          </a:xfrm>
        </p:grpSpPr>
        <p:sp>
          <p:nvSpPr>
            <p:cNvPr id="59400" name="TextBox 6"/>
            <p:cNvSpPr txBox="1">
              <a:spLocks noChangeArrowheads="1"/>
            </p:cNvSpPr>
            <p:nvPr/>
          </p:nvSpPr>
          <p:spPr bwMode="auto">
            <a:xfrm>
              <a:off x="2240604" y="3994666"/>
              <a:ext cx="15693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Elements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2972334" y="3124200"/>
              <a:ext cx="228567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2972334" y="3124200"/>
              <a:ext cx="1219022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3024714" y="3124200"/>
              <a:ext cx="2004719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3024714" y="3124200"/>
              <a:ext cx="2766608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2972334" y="3124200"/>
              <a:ext cx="3657066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499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Negative Indices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Although Python allows for negative indices (-1 last element, -2 second last…-&lt;size&gt;) this is unusual and this approach is not allowed in other languages.</a:t>
            </a:r>
          </a:p>
          <a:p>
            <a:r>
              <a:rPr lang="en-US" altLang="en-US" dirty="0" smtClean="0"/>
              <a:t>So unless otherwise told your </a:t>
            </a:r>
            <a:r>
              <a:rPr lang="en-US" altLang="en-US" b="1" dirty="0" smtClean="0">
                <a:solidFill>
                  <a:srgbClr val="92D050"/>
                </a:solidFill>
              </a:rPr>
              <a:t>index should be a positive integer</a:t>
            </a:r>
            <a:r>
              <a:rPr lang="en-US" altLang="en-US" dirty="0" smtClean="0"/>
              <a:t> ranging from &lt;zero&gt; to &lt;list size – 1&gt;</a:t>
            </a:r>
          </a:p>
          <a:p>
            <a:r>
              <a:rPr lang="en-US" altLang="en-US" b="1" dirty="0" smtClean="0">
                <a:solidFill>
                  <a:srgbClr val="FF0000"/>
                </a:solidFill>
              </a:rPr>
              <a:t>Don’t use negative indices</a:t>
            </a:r>
            <a:r>
              <a:rPr lang="en-US" altLang="en-US" dirty="0" smtClean="0"/>
              <a:t>.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180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Revised Version Using A List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tabLst>
                <a:tab pos="1714500" algn="l"/>
              </a:tabLst>
            </a:pPr>
            <a:r>
              <a:rPr lang="en-US" altLang="en-US" sz="2400" b="1" dirty="0" smtClean="0"/>
              <a:t>Name of the example program: </a:t>
            </a:r>
            <a:r>
              <a:rPr lang="en-CA" altLang="en-US" sz="2000" dirty="0" smtClean="0">
                <a:latin typeface="Consolas" panose="020B0609020204030204" pitchFamily="49" charset="0"/>
              </a:rPr>
              <a:t>1classListV2.py</a:t>
            </a:r>
          </a:p>
          <a:p>
            <a:pPr marL="533400" lvl="1" indent="-190500">
              <a:tabLst>
                <a:tab pos="1714500" algn="l"/>
              </a:tabLst>
            </a:pPr>
            <a:r>
              <a:rPr lang="en-US" altLang="en-US" sz="2000" dirty="0" smtClean="0"/>
              <a:t>Learning: an alternative implementation that illustrates the advantages of using a list. Can access individual elements as well as the entire list.</a:t>
            </a:r>
          </a:p>
          <a:p>
            <a:pPr marL="342900" lvl="1" indent="0">
              <a:tabLst>
                <a:tab pos="1714500" algn="l"/>
              </a:tabLst>
            </a:pPr>
            <a:endParaRPr lang="en-CA" altLang="en-US" sz="2000" dirty="0" smtClean="0"/>
          </a:p>
          <a:p>
            <a:pPr marL="342900" lvl="1" indent="0">
              <a:buFont typeface="Arial" panose="020B0604020202020204" pitchFamily="34" charset="0"/>
              <a:buNone/>
              <a:tabLst>
                <a:tab pos="1714500" algn="l"/>
              </a:tabLst>
            </a:pPr>
            <a:r>
              <a:rPr lang="en-US" altLang="en-US" sz="1800" dirty="0" smtClean="0">
                <a:latin typeface="Consolas" panose="020B0609020204030204" pitchFamily="49" charset="0"/>
              </a:rPr>
              <a:t>CLASS_SIZE = 5</a:t>
            </a:r>
          </a:p>
          <a:p>
            <a:pPr marL="342900" lvl="1" indent="0">
              <a:buFont typeface="Arial" panose="020B0604020202020204" pitchFamily="34" charset="0"/>
              <a:buNone/>
              <a:tabLst>
                <a:tab pos="1714500" algn="l"/>
              </a:tabLst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def initialize():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   classGrades = [-1] * CLASS_SIZE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   return(classGrades)</a:t>
            </a:r>
            <a:endParaRPr lang="en-CA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18723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Revised Version Using A List (2)</a:t>
            </a:r>
            <a:endParaRPr lang="en-US" altLang="en-US" sz="3200" dirty="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47775"/>
            <a:ext cx="8229600" cy="3248025"/>
          </a:xfrm>
        </p:spPr>
        <p:txBody>
          <a:bodyPr/>
          <a:lstStyle/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read(classGrades):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total = 0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average = 0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for i in range (0, CLASS_SIZE, 1):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temp = i + 1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print("Enter grade for student no.", temp, ":")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classGrades[i] = float(input ("&gt;"))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total = total + classGrades[i]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average = total / CLASS_SIZE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return(classGrades, average)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 sz="1800" dirty="0" smtClean="0"/>
          </a:p>
        </p:txBody>
      </p:sp>
      <p:sp>
        <p:nvSpPr>
          <p:cNvPr id="68612" name="TextBox 4"/>
          <p:cNvSpPr txBox="1">
            <a:spLocks noChangeArrowheads="1"/>
          </p:cNvSpPr>
          <p:nvPr/>
        </p:nvSpPr>
        <p:spPr bwMode="auto">
          <a:xfrm>
            <a:off x="0" y="4787900"/>
            <a:ext cx="1600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 dirty="0">
                <a:latin typeface="Arial" panose="020B0604020202020204" pitchFamily="34" charset="0"/>
              </a:rPr>
              <a:t>classGrades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" y="4865688"/>
            <a:ext cx="304800" cy="15398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85888" y="4972050"/>
            <a:ext cx="0" cy="2301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295400" y="5153025"/>
            <a:ext cx="1600200" cy="158115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616" name="TextBox 9"/>
          <p:cNvSpPr txBox="1">
            <a:spLocks noChangeArrowheads="1"/>
          </p:cNvSpPr>
          <p:nvPr/>
        </p:nvSpPr>
        <p:spPr bwMode="auto">
          <a:xfrm>
            <a:off x="1382713" y="5202238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[0]</a:t>
            </a:r>
          </a:p>
        </p:txBody>
      </p:sp>
      <p:sp>
        <p:nvSpPr>
          <p:cNvPr id="68617" name="TextBox 10"/>
          <p:cNvSpPr txBox="1">
            <a:spLocks noChangeArrowheads="1"/>
          </p:cNvSpPr>
          <p:nvPr/>
        </p:nvSpPr>
        <p:spPr bwMode="auto">
          <a:xfrm>
            <a:off x="1385888" y="5510213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[1]</a:t>
            </a:r>
          </a:p>
        </p:txBody>
      </p:sp>
      <p:sp>
        <p:nvSpPr>
          <p:cNvPr id="68618" name="TextBox 11"/>
          <p:cNvSpPr txBox="1">
            <a:spLocks noChangeArrowheads="1"/>
          </p:cNvSpPr>
          <p:nvPr/>
        </p:nvSpPr>
        <p:spPr bwMode="auto">
          <a:xfrm>
            <a:off x="1385888" y="5811838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[2]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01813" y="5256213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01813" y="5564188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01813" y="5864225"/>
            <a:ext cx="587375" cy="201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68622" name="TextBox 15"/>
          <p:cNvSpPr txBox="1">
            <a:spLocks noChangeArrowheads="1"/>
          </p:cNvSpPr>
          <p:nvPr/>
        </p:nvSpPr>
        <p:spPr bwMode="auto">
          <a:xfrm>
            <a:off x="1387475" y="6118225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[3]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03400" y="6170613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68624" name="TextBox 17"/>
          <p:cNvSpPr txBox="1">
            <a:spLocks noChangeArrowheads="1"/>
          </p:cNvSpPr>
          <p:nvPr/>
        </p:nvSpPr>
        <p:spPr bwMode="auto">
          <a:xfrm>
            <a:off x="1395413" y="6396038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[4]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11338" y="6448425"/>
            <a:ext cx="587375" cy="201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68626" name="TextBox 1"/>
          <p:cNvSpPr txBox="1">
            <a:spLocks noChangeArrowheads="1"/>
          </p:cNvSpPr>
          <p:nvPr/>
        </p:nvSpPr>
        <p:spPr bwMode="auto">
          <a:xfrm>
            <a:off x="0" y="4438650"/>
            <a:ext cx="2895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After ‘initialize’: before loop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2398713" y="5211763"/>
            <a:ext cx="1411287" cy="276225"/>
            <a:chOff x="2399492" y="5211299"/>
            <a:chExt cx="1410508" cy="276999"/>
          </a:xfrm>
        </p:grpSpPr>
        <p:sp>
          <p:nvSpPr>
            <p:cNvPr id="68713" name="TextBox 2"/>
            <p:cNvSpPr txBox="1">
              <a:spLocks noChangeArrowheads="1"/>
            </p:cNvSpPr>
            <p:nvPr/>
          </p:nvSpPr>
          <p:spPr bwMode="auto">
            <a:xfrm>
              <a:off x="3200400" y="5211299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0</a:t>
              </a:r>
            </a:p>
          </p:txBody>
        </p:sp>
        <p:cxnSp>
          <p:nvCxnSpPr>
            <p:cNvPr id="21" name="Straight Arrow Connector 20"/>
            <p:cNvCxnSpPr>
              <a:stCxn id="68713" idx="1"/>
            </p:cNvCxnSpPr>
            <p:nvPr/>
          </p:nvCxnSpPr>
          <p:spPr>
            <a:xfrm flipH="1">
              <a:off x="2399492" y="5349798"/>
              <a:ext cx="801244" cy="15919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703763" y="4802188"/>
            <a:ext cx="782637" cy="314325"/>
            <a:chOff x="4704132" y="4802685"/>
            <a:chExt cx="782268" cy="313073"/>
          </a:xfrm>
        </p:grpSpPr>
        <p:sp>
          <p:nvSpPr>
            <p:cNvPr id="68711" name="TextBox 21"/>
            <p:cNvSpPr txBox="1">
              <a:spLocks noChangeArrowheads="1"/>
            </p:cNvSpPr>
            <p:nvPr/>
          </p:nvSpPr>
          <p:spPr bwMode="auto">
            <a:xfrm>
              <a:off x="4704132" y="4807981"/>
              <a:ext cx="685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Consolas" panose="020B0609020204030204" pitchFamily="49" charset="0"/>
                </a:rPr>
                <a:t>temp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257908" y="4802685"/>
              <a:ext cx="228492" cy="27986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68629" name="TextBox 25"/>
          <p:cNvSpPr txBox="1">
            <a:spLocks noChangeArrowheads="1"/>
          </p:cNvSpPr>
          <p:nvPr/>
        </p:nvSpPr>
        <p:spPr bwMode="auto">
          <a:xfrm>
            <a:off x="4344988" y="6456363"/>
            <a:ext cx="9128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 dirty="0">
                <a:latin typeface="Consolas" panose="020B0609020204030204" pitchFamily="49" charset="0"/>
              </a:rPr>
              <a:t>average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248275" y="5629275"/>
            <a:ext cx="228600" cy="279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8631" name="TextBox 27"/>
          <p:cNvSpPr txBox="1">
            <a:spLocks noChangeArrowheads="1"/>
          </p:cNvSpPr>
          <p:nvPr/>
        </p:nvSpPr>
        <p:spPr bwMode="auto">
          <a:xfrm>
            <a:off x="4475163" y="5629275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400" b="1" dirty="0">
                <a:latin typeface="Consolas" panose="020B0609020204030204" pitchFamily="49" charset="0"/>
              </a:rPr>
              <a:t>total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57800" y="6456363"/>
            <a:ext cx="228600" cy="279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8633" name="TextBox 23"/>
          <p:cNvSpPr txBox="1">
            <a:spLocks noChangeArrowheads="1"/>
          </p:cNvSpPr>
          <p:nvPr/>
        </p:nvSpPr>
        <p:spPr bwMode="auto">
          <a:xfrm>
            <a:off x="4124325" y="5203825"/>
            <a:ext cx="1484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Current grade</a:t>
            </a: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2398713" y="5540375"/>
            <a:ext cx="1411287" cy="277813"/>
            <a:chOff x="2399492" y="5540997"/>
            <a:chExt cx="1410508" cy="276999"/>
          </a:xfrm>
        </p:grpSpPr>
        <p:sp>
          <p:nvSpPr>
            <p:cNvPr id="68709" name="TextBox 30"/>
            <p:cNvSpPr txBox="1">
              <a:spLocks noChangeArrowheads="1"/>
            </p:cNvSpPr>
            <p:nvPr/>
          </p:nvSpPr>
          <p:spPr bwMode="auto">
            <a:xfrm>
              <a:off x="3200400" y="5540997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1</a:t>
              </a:r>
            </a:p>
          </p:txBody>
        </p:sp>
        <p:cxnSp>
          <p:nvCxnSpPr>
            <p:cNvPr id="32" name="Straight Arrow Connector 31"/>
            <p:cNvCxnSpPr>
              <a:stCxn id="68709" idx="1"/>
            </p:cNvCxnSpPr>
            <p:nvPr/>
          </p:nvCxnSpPr>
          <p:spPr>
            <a:xfrm flipH="1">
              <a:off x="2399492" y="5680288"/>
              <a:ext cx="801244" cy="14246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608638" y="521176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100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803400" y="5256213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100</a:t>
            </a: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195888" y="5591175"/>
            <a:ext cx="331787" cy="371475"/>
            <a:chOff x="6844868" y="5494308"/>
            <a:chExt cx="331063" cy="370602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6844868" y="5522816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 flipV="1">
              <a:off x="6844868" y="5494308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608638" y="5575300"/>
            <a:ext cx="68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100</a:t>
            </a:r>
          </a:p>
        </p:txBody>
      </p: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5195888" y="4746625"/>
            <a:ext cx="331787" cy="371475"/>
            <a:chOff x="5196518" y="5572647"/>
            <a:chExt cx="331063" cy="370602"/>
          </a:xfrm>
        </p:grpSpPr>
        <p:cxnSp>
          <p:nvCxnSpPr>
            <p:cNvPr id="55" name="Straight Connector 54"/>
            <p:cNvCxnSpPr/>
            <p:nvPr/>
          </p:nvCxnSpPr>
          <p:spPr>
            <a:xfrm flipV="1">
              <a:off x="5196518" y="5580566"/>
              <a:ext cx="331063" cy="3278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759450" y="4787900"/>
            <a:ext cx="3825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2</a:t>
            </a:r>
          </a:p>
        </p:txBody>
      </p:sp>
      <p:grpSp>
        <p:nvGrpSpPr>
          <p:cNvPr id="10" name="Group 57"/>
          <p:cNvGrpSpPr>
            <a:grpSpLocks/>
          </p:cNvGrpSpPr>
          <p:nvPr/>
        </p:nvGrpSpPr>
        <p:grpSpPr bwMode="auto">
          <a:xfrm>
            <a:off x="5759450" y="5211763"/>
            <a:ext cx="331788" cy="369887"/>
            <a:chOff x="5196518" y="5572647"/>
            <a:chExt cx="331063" cy="370602"/>
          </a:xfrm>
        </p:grpSpPr>
        <p:cxnSp>
          <p:nvCxnSpPr>
            <p:cNvPr id="59" name="Straight Connector 58"/>
            <p:cNvCxnSpPr/>
            <p:nvPr/>
          </p:nvCxnSpPr>
          <p:spPr>
            <a:xfrm flipV="1">
              <a:off x="5196518" y="5580599"/>
              <a:ext cx="331063" cy="32765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142038" y="5202238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80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797050" y="5561013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80</a:t>
            </a:r>
          </a:p>
        </p:txBody>
      </p:sp>
      <p:grpSp>
        <p:nvGrpSpPr>
          <p:cNvPr id="11" name="Group 66"/>
          <p:cNvGrpSpPr>
            <a:grpSpLocks/>
          </p:cNvGrpSpPr>
          <p:nvPr/>
        </p:nvGrpSpPr>
        <p:grpSpPr bwMode="auto">
          <a:xfrm>
            <a:off x="5746750" y="5578475"/>
            <a:ext cx="331788" cy="369888"/>
            <a:chOff x="5196518" y="5572647"/>
            <a:chExt cx="331063" cy="370602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5196518" y="5580600"/>
              <a:ext cx="331063" cy="32765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6142038" y="5567363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180</a:t>
            </a:r>
          </a:p>
        </p:txBody>
      </p:sp>
      <p:grpSp>
        <p:nvGrpSpPr>
          <p:cNvPr id="12" name="Group 70"/>
          <p:cNvGrpSpPr>
            <a:grpSpLocks/>
          </p:cNvGrpSpPr>
          <p:nvPr/>
        </p:nvGrpSpPr>
        <p:grpSpPr bwMode="auto">
          <a:xfrm>
            <a:off x="2386013" y="5832475"/>
            <a:ext cx="1411287" cy="276225"/>
            <a:chOff x="2399492" y="5540997"/>
            <a:chExt cx="1410508" cy="276999"/>
          </a:xfrm>
        </p:grpSpPr>
        <p:sp>
          <p:nvSpPr>
            <p:cNvPr id="68699" name="TextBox 71"/>
            <p:cNvSpPr txBox="1">
              <a:spLocks noChangeArrowheads="1"/>
            </p:cNvSpPr>
            <p:nvPr/>
          </p:nvSpPr>
          <p:spPr bwMode="auto">
            <a:xfrm>
              <a:off x="3200400" y="5540997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2</a:t>
              </a:r>
            </a:p>
          </p:txBody>
        </p:sp>
        <p:cxnSp>
          <p:nvCxnSpPr>
            <p:cNvPr id="73" name="Straight Arrow Connector 72"/>
            <p:cNvCxnSpPr>
              <a:stCxn id="68699" idx="1"/>
            </p:cNvCxnSpPr>
            <p:nvPr/>
          </p:nvCxnSpPr>
          <p:spPr>
            <a:xfrm flipH="1">
              <a:off x="2399492" y="5679497"/>
              <a:ext cx="801244" cy="15919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73"/>
          <p:cNvGrpSpPr>
            <a:grpSpLocks/>
          </p:cNvGrpSpPr>
          <p:nvPr/>
        </p:nvGrpSpPr>
        <p:grpSpPr bwMode="auto">
          <a:xfrm>
            <a:off x="5746750" y="4802188"/>
            <a:ext cx="331788" cy="371475"/>
            <a:chOff x="5196518" y="5572647"/>
            <a:chExt cx="331063" cy="370602"/>
          </a:xfrm>
        </p:grpSpPr>
        <p:cxnSp>
          <p:nvCxnSpPr>
            <p:cNvPr id="75" name="Straight Connector 74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142038" y="4778375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3</a:t>
            </a:r>
          </a:p>
        </p:txBody>
      </p:sp>
      <p:grpSp>
        <p:nvGrpSpPr>
          <p:cNvPr id="18" name="Group 77"/>
          <p:cNvGrpSpPr>
            <a:grpSpLocks/>
          </p:cNvGrpSpPr>
          <p:nvPr/>
        </p:nvGrpSpPr>
        <p:grpSpPr bwMode="auto">
          <a:xfrm>
            <a:off x="6243638" y="5207000"/>
            <a:ext cx="331787" cy="371475"/>
            <a:chOff x="5196518" y="5572647"/>
            <a:chExt cx="331063" cy="370602"/>
          </a:xfrm>
        </p:grpSpPr>
        <p:cxnSp>
          <p:nvCxnSpPr>
            <p:cNvPr id="79" name="Straight Connector 78"/>
            <p:cNvCxnSpPr/>
            <p:nvPr/>
          </p:nvCxnSpPr>
          <p:spPr>
            <a:xfrm flipV="1">
              <a:off x="5196518" y="5580566"/>
              <a:ext cx="331063" cy="3278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6705600" y="5214938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50</a:t>
            </a:r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6705600" y="5553075"/>
            <a:ext cx="68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230</a:t>
            </a:r>
          </a:p>
        </p:txBody>
      </p:sp>
      <p:grpSp>
        <p:nvGrpSpPr>
          <p:cNvPr id="20" name="Group 82"/>
          <p:cNvGrpSpPr>
            <a:grpSpLocks/>
          </p:cNvGrpSpPr>
          <p:nvPr/>
        </p:nvGrpSpPr>
        <p:grpSpPr bwMode="auto">
          <a:xfrm>
            <a:off x="2386013" y="6113463"/>
            <a:ext cx="1411287" cy="276225"/>
            <a:chOff x="2399492" y="5540997"/>
            <a:chExt cx="1410508" cy="276999"/>
          </a:xfrm>
        </p:grpSpPr>
        <p:sp>
          <p:nvSpPr>
            <p:cNvPr id="68693" name="TextBox 83"/>
            <p:cNvSpPr txBox="1">
              <a:spLocks noChangeArrowheads="1"/>
            </p:cNvSpPr>
            <p:nvPr/>
          </p:nvSpPr>
          <p:spPr bwMode="auto">
            <a:xfrm>
              <a:off x="3200400" y="5540997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3</a:t>
              </a:r>
            </a:p>
          </p:txBody>
        </p:sp>
        <p:cxnSp>
          <p:nvCxnSpPr>
            <p:cNvPr id="85" name="Straight Arrow Connector 84"/>
            <p:cNvCxnSpPr>
              <a:stCxn id="68693" idx="1"/>
            </p:cNvCxnSpPr>
            <p:nvPr/>
          </p:nvCxnSpPr>
          <p:spPr>
            <a:xfrm flipH="1">
              <a:off x="2399492" y="5679496"/>
              <a:ext cx="801244" cy="15919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85"/>
          <p:cNvGrpSpPr>
            <a:grpSpLocks/>
          </p:cNvGrpSpPr>
          <p:nvPr/>
        </p:nvGrpSpPr>
        <p:grpSpPr bwMode="auto">
          <a:xfrm>
            <a:off x="6142038" y="4776788"/>
            <a:ext cx="330200" cy="369887"/>
            <a:chOff x="5196518" y="5572647"/>
            <a:chExt cx="331063" cy="370602"/>
          </a:xfrm>
        </p:grpSpPr>
        <p:cxnSp>
          <p:nvCxnSpPr>
            <p:cNvPr id="87" name="Straight Connector 86"/>
            <p:cNvCxnSpPr/>
            <p:nvPr/>
          </p:nvCxnSpPr>
          <p:spPr>
            <a:xfrm flipV="1">
              <a:off x="5196518" y="5580599"/>
              <a:ext cx="331063" cy="32765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6662738" y="479266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4</a:t>
            </a:r>
          </a:p>
        </p:txBody>
      </p:sp>
      <p:grpSp>
        <p:nvGrpSpPr>
          <p:cNvPr id="24" name="Group 89"/>
          <p:cNvGrpSpPr>
            <a:grpSpLocks/>
          </p:cNvGrpSpPr>
          <p:nvPr/>
        </p:nvGrpSpPr>
        <p:grpSpPr bwMode="auto">
          <a:xfrm>
            <a:off x="6243638" y="5567363"/>
            <a:ext cx="331787" cy="371475"/>
            <a:chOff x="5196518" y="5572647"/>
            <a:chExt cx="331063" cy="370602"/>
          </a:xfrm>
        </p:grpSpPr>
        <p:cxnSp>
          <p:nvCxnSpPr>
            <p:cNvPr id="91" name="Straight Connector 90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7200900" y="5208588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70</a:t>
            </a:r>
          </a:p>
        </p:txBody>
      </p:sp>
      <p:sp>
        <p:nvSpPr>
          <p:cNvPr id="94" name="Rectangle 93"/>
          <p:cNvSpPr/>
          <p:nvPr/>
        </p:nvSpPr>
        <p:spPr>
          <a:xfrm>
            <a:off x="1811338" y="5870575"/>
            <a:ext cx="587375" cy="201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50</a:t>
            </a:r>
          </a:p>
        </p:txBody>
      </p:sp>
      <p:grpSp>
        <p:nvGrpSpPr>
          <p:cNvPr id="25" name="Group 94"/>
          <p:cNvGrpSpPr>
            <a:grpSpLocks/>
          </p:cNvGrpSpPr>
          <p:nvPr/>
        </p:nvGrpSpPr>
        <p:grpSpPr bwMode="auto">
          <a:xfrm>
            <a:off x="6727825" y="5246688"/>
            <a:ext cx="330200" cy="371475"/>
            <a:chOff x="5196518" y="5572647"/>
            <a:chExt cx="331063" cy="370602"/>
          </a:xfrm>
        </p:grpSpPr>
        <p:cxnSp>
          <p:nvCxnSpPr>
            <p:cNvPr id="96" name="Straight Connector 95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Rectangle 97"/>
          <p:cNvSpPr/>
          <p:nvPr/>
        </p:nvSpPr>
        <p:spPr>
          <a:xfrm>
            <a:off x="1811338" y="6180138"/>
            <a:ext cx="587375" cy="2016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70</a:t>
            </a:r>
          </a:p>
        </p:txBody>
      </p:sp>
      <p:grpSp>
        <p:nvGrpSpPr>
          <p:cNvPr id="26" name="Group 98"/>
          <p:cNvGrpSpPr>
            <a:grpSpLocks/>
          </p:cNvGrpSpPr>
          <p:nvPr/>
        </p:nvGrpSpPr>
        <p:grpSpPr bwMode="auto">
          <a:xfrm>
            <a:off x="6804025" y="5535613"/>
            <a:ext cx="331788" cy="371475"/>
            <a:chOff x="5196518" y="5572647"/>
            <a:chExt cx="331063" cy="370602"/>
          </a:xfrm>
        </p:grpSpPr>
        <p:cxnSp>
          <p:nvCxnSpPr>
            <p:cNvPr id="100" name="Straight Connector 99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7218363" y="5564188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300</a:t>
            </a:r>
          </a:p>
        </p:txBody>
      </p:sp>
      <p:grpSp>
        <p:nvGrpSpPr>
          <p:cNvPr id="28" name="Group 102"/>
          <p:cNvGrpSpPr>
            <a:grpSpLocks/>
          </p:cNvGrpSpPr>
          <p:nvPr/>
        </p:nvGrpSpPr>
        <p:grpSpPr bwMode="auto">
          <a:xfrm>
            <a:off x="2411413" y="6403975"/>
            <a:ext cx="1409700" cy="276225"/>
            <a:chOff x="2399492" y="5540997"/>
            <a:chExt cx="1410508" cy="276999"/>
          </a:xfrm>
        </p:grpSpPr>
        <p:sp>
          <p:nvSpPr>
            <p:cNvPr id="68683" name="TextBox 103"/>
            <p:cNvSpPr txBox="1">
              <a:spLocks noChangeArrowheads="1"/>
            </p:cNvSpPr>
            <p:nvPr/>
          </p:nvSpPr>
          <p:spPr bwMode="auto">
            <a:xfrm>
              <a:off x="3200400" y="5540997"/>
              <a:ext cx="609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Consolas" panose="020B0609020204030204" pitchFamily="49" charset="0"/>
                </a:rPr>
                <a:t>i = 4</a:t>
              </a:r>
            </a:p>
          </p:txBody>
        </p:sp>
        <p:cxnSp>
          <p:nvCxnSpPr>
            <p:cNvPr id="105" name="Straight Arrow Connector 104"/>
            <p:cNvCxnSpPr>
              <a:stCxn id="68683" idx="1"/>
            </p:cNvCxnSpPr>
            <p:nvPr/>
          </p:nvCxnSpPr>
          <p:spPr>
            <a:xfrm flipH="1">
              <a:off x="2399492" y="5679497"/>
              <a:ext cx="800559" cy="15919"/>
            </a:xfrm>
            <a:prstGeom prst="straightConnector1">
              <a:avLst/>
            </a:prstGeom>
            <a:ln w="1270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105"/>
          <p:cNvGrpSpPr>
            <a:grpSpLocks/>
          </p:cNvGrpSpPr>
          <p:nvPr/>
        </p:nvGrpSpPr>
        <p:grpSpPr bwMode="auto">
          <a:xfrm>
            <a:off x="6662738" y="4772025"/>
            <a:ext cx="330200" cy="371475"/>
            <a:chOff x="5196518" y="5572647"/>
            <a:chExt cx="331063" cy="370602"/>
          </a:xfrm>
        </p:grpSpPr>
        <p:cxnSp>
          <p:nvCxnSpPr>
            <p:cNvPr id="107" name="Straight Connector 106"/>
            <p:cNvCxnSpPr/>
            <p:nvPr/>
          </p:nvCxnSpPr>
          <p:spPr>
            <a:xfrm flipV="1">
              <a:off x="5196518" y="5580566"/>
              <a:ext cx="331063" cy="3278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7218363" y="4787900"/>
            <a:ext cx="68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5</a:t>
            </a:r>
          </a:p>
        </p:txBody>
      </p:sp>
      <p:grpSp>
        <p:nvGrpSpPr>
          <p:cNvPr id="31" name="Group 109"/>
          <p:cNvGrpSpPr>
            <a:grpSpLocks/>
          </p:cNvGrpSpPr>
          <p:nvPr/>
        </p:nvGrpSpPr>
        <p:grpSpPr bwMode="auto">
          <a:xfrm>
            <a:off x="7229475" y="5195888"/>
            <a:ext cx="331788" cy="369887"/>
            <a:chOff x="5196518" y="5572647"/>
            <a:chExt cx="331063" cy="370602"/>
          </a:xfrm>
        </p:grpSpPr>
        <p:cxnSp>
          <p:nvCxnSpPr>
            <p:cNvPr id="111" name="Straight Connector 110"/>
            <p:cNvCxnSpPr/>
            <p:nvPr/>
          </p:nvCxnSpPr>
          <p:spPr>
            <a:xfrm flipV="1">
              <a:off x="5196518" y="5580599"/>
              <a:ext cx="331063" cy="32765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7713663" y="519271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100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1822450" y="6448425"/>
            <a:ext cx="588963" cy="201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100</a:t>
            </a:r>
          </a:p>
        </p:txBody>
      </p:sp>
      <p:grpSp>
        <p:nvGrpSpPr>
          <p:cNvPr id="33" name="Group 117"/>
          <p:cNvGrpSpPr>
            <a:grpSpLocks/>
          </p:cNvGrpSpPr>
          <p:nvPr/>
        </p:nvGrpSpPr>
        <p:grpSpPr bwMode="auto">
          <a:xfrm>
            <a:off x="7326313" y="5541963"/>
            <a:ext cx="330200" cy="369887"/>
            <a:chOff x="5196518" y="5572647"/>
            <a:chExt cx="331063" cy="370602"/>
          </a:xfrm>
        </p:grpSpPr>
        <p:cxnSp>
          <p:nvCxnSpPr>
            <p:cNvPr id="119" name="Straight Connector 118"/>
            <p:cNvCxnSpPr/>
            <p:nvPr/>
          </p:nvCxnSpPr>
          <p:spPr>
            <a:xfrm flipV="1">
              <a:off x="5196518" y="5580599"/>
              <a:ext cx="331063" cy="32765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>
            <a:spLocks noChangeArrowheads="1"/>
          </p:cNvSpPr>
          <p:nvPr/>
        </p:nvSpPr>
        <p:spPr bwMode="auto">
          <a:xfrm>
            <a:off x="7713663" y="5557838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400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603875" y="6065838"/>
            <a:ext cx="1597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Loop ends now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267575" y="6107113"/>
            <a:ext cx="16525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(Recall: CLASS_SIZE = 5)</a:t>
            </a:r>
          </a:p>
        </p:txBody>
      </p:sp>
      <p:grpSp>
        <p:nvGrpSpPr>
          <p:cNvPr id="35" name="Group 123"/>
          <p:cNvGrpSpPr>
            <a:grpSpLocks/>
          </p:cNvGrpSpPr>
          <p:nvPr/>
        </p:nvGrpSpPr>
        <p:grpSpPr bwMode="auto">
          <a:xfrm>
            <a:off x="5224463" y="6424613"/>
            <a:ext cx="331787" cy="371475"/>
            <a:chOff x="5196518" y="5572647"/>
            <a:chExt cx="331063" cy="370602"/>
          </a:xfrm>
        </p:grpSpPr>
        <p:cxnSp>
          <p:nvCxnSpPr>
            <p:cNvPr id="125" name="Straight Connector 124"/>
            <p:cNvCxnSpPr/>
            <p:nvPr/>
          </p:nvCxnSpPr>
          <p:spPr>
            <a:xfrm flipV="1">
              <a:off x="5196518" y="5580565"/>
              <a:ext cx="331063" cy="32784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 flipV="1">
              <a:off x="5196518" y="5572647"/>
              <a:ext cx="331063" cy="3706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5640388" y="6429375"/>
            <a:ext cx="685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Consolas" panose="020B0609020204030204" pitchFamily="49" charset="0"/>
              </a:rPr>
              <a:t>80</a:t>
            </a:r>
          </a:p>
        </p:txBody>
      </p:sp>
      <p:pic>
        <p:nvPicPr>
          <p:cNvPr id="6867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738" y="1162050"/>
            <a:ext cx="2403475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8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 animBg="1"/>
      <p:bldP spid="49" grpId="0"/>
      <p:bldP spid="57" grpId="0"/>
      <p:bldP spid="64" grpId="0"/>
      <p:bldP spid="66" grpId="0" animBg="1"/>
      <p:bldP spid="70" grpId="0"/>
      <p:bldP spid="77" grpId="0"/>
      <p:bldP spid="81" grpId="0"/>
      <p:bldP spid="82" grpId="0"/>
      <p:bldP spid="89" grpId="0"/>
      <p:bldP spid="93" grpId="0"/>
      <p:bldP spid="94" grpId="0" animBg="1"/>
      <p:bldP spid="98" grpId="0" animBg="1"/>
      <p:bldP spid="102" grpId="0"/>
      <p:bldP spid="109" grpId="0"/>
      <p:bldP spid="116" grpId="0"/>
      <p:bldP spid="117" grpId="0" animBg="1"/>
      <p:bldP spid="121" grpId="0"/>
      <p:bldP spid="48" grpId="0"/>
      <p:bldP spid="50" grpId="0"/>
      <p:bldP spid="1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/>
              <a:t>Revised Version Using A List (3)</a:t>
            </a:r>
            <a:endParaRPr lang="en-US" altLang="en-US" dirty="0" smtClean="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display(classGrades, average):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print("GRADES")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print("The average grade is %0.2f%%" %(average))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for i in range (0, CLASS_SIZE, 1):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temp = i + 1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print("Student No. %d: %0.2f%%" 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 %(temp,classGrades[i]))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</p:txBody>
      </p:sp>
      <p:pic>
        <p:nvPicPr>
          <p:cNvPr id="696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648200"/>
            <a:ext cx="33528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913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/>
              <a:t>Revised Version Using A List (4)</a:t>
            </a:r>
            <a:endParaRPr lang="en-US" altLang="en-US" dirty="0" smtClean="0"/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classGrades = initialize()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classGrades, average = read(classGrades)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display(classGrades,average)</a:t>
            </a: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start()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732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A List (Variable Size)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tabLst>
                <a:tab pos="177800" algn="l"/>
              </a:tabLst>
            </a:pPr>
            <a:r>
              <a:rPr lang="en-US" altLang="en-US" sz="2400" dirty="0" smtClean="0"/>
              <a:t>Step 1: Create a variable that refers to the list (list is empty) </a:t>
            </a:r>
          </a:p>
          <a:p>
            <a:pPr>
              <a:tabLst>
                <a:tab pos="177800" algn="l"/>
              </a:tabLst>
            </a:pPr>
            <a:r>
              <a:rPr lang="en-US" altLang="en-US" sz="2400" b="1" dirty="0" smtClean="0">
                <a:cs typeface="Times New Roman" panose="02020603050405020304" pitchFamily="18" charset="0"/>
              </a:rPr>
              <a:t>Format:</a:t>
            </a:r>
          </a:p>
          <a:p>
            <a:pPr>
              <a:buFontTx/>
              <a:buNone/>
              <a:tabLst>
                <a:tab pos="177800" algn="l"/>
              </a:tabLst>
            </a:pPr>
            <a:r>
              <a:rPr lang="en-US" altLang="en-US" sz="1800" b="1" dirty="0" smtClean="0">
                <a:latin typeface="Consolas" panose="020B0609020204030204" pitchFamily="49" charset="0"/>
              </a:rPr>
              <a:t>     </a:t>
            </a:r>
            <a:r>
              <a:rPr lang="en-US" altLang="en-US" sz="1800" dirty="0" smtClean="0">
                <a:latin typeface="Consolas" panose="020B0609020204030204" pitchFamily="49" charset="0"/>
              </a:rPr>
              <a:t>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list name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 = []</a:t>
            </a:r>
          </a:p>
          <a:p>
            <a:pPr>
              <a:tabLst>
                <a:tab pos="177800" algn="l"/>
              </a:tabLst>
            </a:pPr>
            <a:endParaRPr lang="en-US" altLang="en-US" sz="2000" dirty="0" smtClean="0"/>
          </a:p>
          <a:p>
            <a:pPr>
              <a:tabLst>
                <a:tab pos="177800" algn="l"/>
              </a:tabLst>
            </a:pPr>
            <a:r>
              <a:rPr lang="en-US" altLang="en-US" sz="2400" b="1" dirty="0" smtClean="0"/>
              <a:t>Example:</a:t>
            </a:r>
          </a:p>
          <a:p>
            <a:pPr>
              <a:buFontTx/>
              <a:buNone/>
              <a:tabLst>
                <a:tab pos="177800" algn="l"/>
              </a:tabLst>
            </a:pPr>
            <a:r>
              <a:rPr lang="en-US" altLang="en-US" sz="1800" b="1" dirty="0" smtClean="0">
                <a:latin typeface="Consolas" panose="020B0609020204030204" pitchFamily="49" charset="0"/>
              </a:rPr>
              <a:t>     </a:t>
            </a:r>
            <a:r>
              <a:rPr lang="en-US" altLang="en-US" sz="1800" dirty="0" smtClean="0">
                <a:latin typeface="Consolas" panose="020B0609020204030204" pitchFamily="49" charset="0"/>
              </a:rPr>
              <a:t>classGrades = []</a:t>
            </a:r>
          </a:p>
          <a:p>
            <a:pPr>
              <a:tabLst>
                <a:tab pos="177800" algn="l"/>
              </a:tabLst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18099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 A List (Variable Size: 2)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Step 2: Initialize the list with the elements</a:t>
            </a:r>
          </a:p>
          <a:p>
            <a:r>
              <a:rPr lang="en-US" altLang="en-US" sz="2400" b="1" dirty="0" smtClean="0"/>
              <a:t>General format:</a:t>
            </a:r>
          </a:p>
          <a:p>
            <a:pPr lvl="1"/>
            <a:r>
              <a:rPr lang="en-US" altLang="en-US" sz="2000" dirty="0" smtClean="0"/>
              <a:t>Within the body of a loop create each element and then add the new element on the end of the list (‘append’)</a:t>
            </a:r>
          </a:p>
          <a:p>
            <a:endParaRPr lang="en-US" altLang="en-US" sz="2400" dirty="0" smtClean="0"/>
          </a:p>
          <a:p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718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Types Of Variables</a:t>
            </a:r>
          </a:p>
        </p:txBody>
      </p:sp>
      <p:sp>
        <p:nvSpPr>
          <p:cNvPr id="759811" name="Text Box 3"/>
          <p:cNvSpPr txBox="1">
            <a:spLocks noChangeArrowheads="1"/>
          </p:cNvSpPr>
          <p:nvPr/>
        </p:nvSpPr>
        <p:spPr bwMode="auto">
          <a:xfrm>
            <a:off x="3683000" y="1689100"/>
            <a:ext cx="1219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sz="2000" dirty="0">
                <a:latin typeface="Arial" panose="020B0604020202020204" pitchFamily="34" charset="0"/>
              </a:rPr>
              <a:t>Python variables</a:t>
            </a:r>
          </a:p>
        </p:txBody>
      </p:sp>
      <p:sp>
        <p:nvSpPr>
          <p:cNvPr id="759812" name="Text Box 4"/>
          <p:cNvSpPr txBox="1">
            <a:spLocks noChangeArrowheads="1"/>
          </p:cNvSpPr>
          <p:nvPr/>
        </p:nvSpPr>
        <p:spPr bwMode="auto">
          <a:xfrm>
            <a:off x="1612900" y="3086100"/>
            <a:ext cx="14097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en-CA" altLang="en-US" sz="2000" dirty="0">
                <a:latin typeface="Arial" panose="020B0604020202020204" pitchFamily="34" charset="0"/>
              </a:rPr>
              <a:t>Simple    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CA" altLang="en-US" sz="2000" dirty="0">
                <a:latin typeface="Arial" panose="020B0604020202020204" pitchFamily="34" charset="0"/>
              </a:rPr>
              <a:t>      (atomic) </a:t>
            </a:r>
          </a:p>
        </p:txBody>
      </p:sp>
      <p:sp>
        <p:nvSpPr>
          <p:cNvPr id="759813" name="Line 5"/>
          <p:cNvSpPr>
            <a:spLocks noChangeShapeType="1"/>
          </p:cNvSpPr>
          <p:nvPr/>
        </p:nvSpPr>
        <p:spPr bwMode="auto">
          <a:xfrm flipH="1">
            <a:off x="2309813" y="2265363"/>
            <a:ext cx="1820862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49300" y="3603625"/>
            <a:ext cx="3606800" cy="1235075"/>
            <a:chOff x="472" y="2270"/>
            <a:chExt cx="2272" cy="778"/>
          </a:xfrm>
        </p:grpSpPr>
        <p:sp>
          <p:nvSpPr>
            <p:cNvPr id="14355" name="Text Box 7"/>
            <p:cNvSpPr txBox="1">
              <a:spLocks noChangeArrowheads="1"/>
            </p:cNvSpPr>
            <p:nvPr/>
          </p:nvSpPr>
          <p:spPr bwMode="auto">
            <a:xfrm>
              <a:off x="472" y="2840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integer</a:t>
              </a:r>
            </a:p>
          </p:txBody>
        </p:sp>
        <p:sp>
          <p:nvSpPr>
            <p:cNvPr id="14356" name="Text Box 8"/>
            <p:cNvSpPr txBox="1">
              <a:spLocks noChangeArrowheads="1"/>
            </p:cNvSpPr>
            <p:nvPr/>
          </p:nvSpPr>
          <p:spPr bwMode="auto">
            <a:xfrm>
              <a:off x="1224" y="2832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boolean</a:t>
              </a:r>
            </a:p>
          </p:txBody>
        </p:sp>
        <p:sp>
          <p:nvSpPr>
            <p:cNvPr id="14357" name="Text Box 9"/>
            <p:cNvSpPr txBox="1">
              <a:spLocks noChangeArrowheads="1"/>
            </p:cNvSpPr>
            <p:nvPr/>
          </p:nvSpPr>
          <p:spPr bwMode="auto">
            <a:xfrm>
              <a:off x="2408" y="2856"/>
              <a:ext cx="3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float</a:t>
              </a:r>
            </a:p>
          </p:txBody>
        </p:sp>
        <p:sp>
          <p:nvSpPr>
            <p:cNvPr id="14358" name="Line 10"/>
            <p:cNvSpPr>
              <a:spLocks noChangeShapeType="1"/>
            </p:cNvSpPr>
            <p:nvPr/>
          </p:nvSpPr>
          <p:spPr bwMode="auto">
            <a:xfrm flipH="1">
              <a:off x="744" y="2271"/>
              <a:ext cx="774" cy="5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59" name="Line 11"/>
            <p:cNvSpPr>
              <a:spLocks noChangeShapeType="1"/>
            </p:cNvSpPr>
            <p:nvPr/>
          </p:nvSpPr>
          <p:spPr bwMode="auto">
            <a:xfrm flipV="1">
              <a:off x="1493" y="2271"/>
              <a:ext cx="26" cy="5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60" name="Line 12"/>
            <p:cNvSpPr>
              <a:spLocks noChangeShapeType="1"/>
            </p:cNvSpPr>
            <p:nvPr/>
          </p:nvSpPr>
          <p:spPr bwMode="auto">
            <a:xfrm flipH="1" flipV="1">
              <a:off x="1517" y="2270"/>
              <a:ext cx="955" cy="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127500" y="2266950"/>
            <a:ext cx="3200400" cy="1336675"/>
            <a:chOff x="2600" y="1428"/>
            <a:chExt cx="2016" cy="842"/>
          </a:xfrm>
        </p:grpSpPr>
        <p:sp>
          <p:nvSpPr>
            <p:cNvPr id="14353" name="Line 14"/>
            <p:cNvSpPr>
              <a:spLocks noChangeShapeType="1"/>
            </p:cNvSpPr>
            <p:nvPr/>
          </p:nvSpPr>
          <p:spPr bwMode="auto">
            <a:xfrm flipH="1" flipV="1">
              <a:off x="2600" y="1428"/>
              <a:ext cx="1336" cy="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54" name="Text Box 15"/>
            <p:cNvSpPr txBox="1">
              <a:spLocks noChangeArrowheads="1"/>
            </p:cNvSpPr>
            <p:nvPr/>
          </p:nvSpPr>
          <p:spPr bwMode="auto">
            <a:xfrm>
              <a:off x="3496" y="1944"/>
              <a:ext cx="112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2.   Aggregate    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CA" altLang="en-US" sz="2000" dirty="0">
                  <a:latin typeface="Arial" panose="020B0604020202020204" pitchFamily="34" charset="0"/>
                </a:rPr>
                <a:t>      (composite) </a:t>
              </a:r>
            </a:p>
          </p:txBody>
        </p:sp>
      </p:grp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575175" y="3657600"/>
            <a:ext cx="3951587" cy="2419410"/>
            <a:chOff x="4575175" y="3657600"/>
            <a:chExt cx="3951586" cy="2419410"/>
          </a:xfrm>
        </p:grpSpPr>
        <p:sp>
          <p:nvSpPr>
            <p:cNvPr id="14347" name="Line 17"/>
            <p:cNvSpPr>
              <a:spLocks noChangeShapeType="1"/>
            </p:cNvSpPr>
            <p:nvPr/>
          </p:nvSpPr>
          <p:spPr bwMode="auto">
            <a:xfrm flipH="1">
              <a:off x="5062536" y="3657600"/>
              <a:ext cx="1566863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48" name="Rectangle 18"/>
            <p:cNvSpPr>
              <a:spLocks noChangeArrowheads="1"/>
            </p:cNvSpPr>
            <p:nvPr/>
          </p:nvSpPr>
          <p:spPr bwMode="auto">
            <a:xfrm>
              <a:off x="4575175" y="5676900"/>
              <a:ext cx="71205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 smtClean="0">
                  <a:latin typeface="Arial" panose="020B0604020202020204" pitchFamily="34" charset="0"/>
                </a:rPr>
                <a:t>Lists</a:t>
              </a:r>
              <a:endParaRPr lang="en-CA" altLang="en-US" sz="2000" dirty="0">
                <a:latin typeface="Arial" panose="020B0604020202020204" pitchFamily="34" charset="0"/>
              </a:endParaRPr>
            </a:p>
          </p:txBody>
        </p:sp>
        <p:sp>
          <p:nvSpPr>
            <p:cNvPr id="14349" name="Text Box 20"/>
            <p:cNvSpPr txBox="1">
              <a:spLocks noChangeArrowheads="1"/>
            </p:cNvSpPr>
            <p:nvPr/>
          </p:nvSpPr>
          <p:spPr bwMode="auto">
            <a:xfrm>
              <a:off x="6221514" y="5740400"/>
              <a:ext cx="81398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2000" dirty="0" smtClean="0">
                  <a:latin typeface="Arial" panose="020B0604020202020204" pitchFamily="34" charset="0"/>
                </a:rPr>
                <a:t>Tuples</a:t>
              </a:r>
              <a:endParaRPr lang="en-CA" altLang="en-US" sz="2000" dirty="0">
                <a:latin typeface="Arial" panose="020B0604020202020204" pitchFamily="34" charset="0"/>
              </a:endParaRPr>
            </a:p>
          </p:txBody>
        </p:sp>
        <p:sp>
          <p:nvSpPr>
            <p:cNvPr id="14350" name="Line 21"/>
            <p:cNvSpPr>
              <a:spLocks noChangeShapeType="1"/>
            </p:cNvSpPr>
            <p:nvPr/>
          </p:nvSpPr>
          <p:spPr bwMode="auto">
            <a:xfrm flipH="1">
              <a:off x="6438900" y="3657600"/>
              <a:ext cx="190500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4351" name="Rectangle 23"/>
            <p:cNvSpPr>
              <a:spLocks noChangeArrowheads="1"/>
            </p:cNvSpPr>
            <p:nvPr/>
          </p:nvSpPr>
          <p:spPr bwMode="auto">
            <a:xfrm>
              <a:off x="7543800" y="5676899"/>
              <a:ext cx="98296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CA" altLang="en-US" sz="2000" dirty="0" smtClean="0">
                  <a:latin typeface="Arial" panose="020B0604020202020204" pitchFamily="34" charset="0"/>
                </a:rPr>
                <a:t>Strings</a:t>
              </a:r>
              <a:endParaRPr lang="en-US" altLang="en-US" sz="2000" dirty="0">
                <a:latin typeface="Arial" panose="020B0604020202020204" pitchFamily="34" charset="0"/>
              </a:endParaRPr>
            </a:p>
          </p:txBody>
        </p:sp>
        <p:sp>
          <p:nvSpPr>
            <p:cNvPr id="14352" name="Line 24"/>
            <p:cNvSpPr>
              <a:spLocks noChangeShapeType="1"/>
            </p:cNvSpPr>
            <p:nvPr/>
          </p:nvSpPr>
          <p:spPr bwMode="auto">
            <a:xfrm>
              <a:off x="6629400" y="3657600"/>
              <a:ext cx="1353834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2810" y="5259021"/>
            <a:ext cx="282178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 dirty="0">
                <a:latin typeface="Arial" panose="020B0604020202020204" pitchFamily="34" charset="0"/>
              </a:rPr>
              <a:t>Example Simple type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A variable containing the number </a:t>
            </a:r>
            <a:r>
              <a:rPr lang="en-US" altLang="en-US" i="1" dirty="0">
                <a:latin typeface="Arial" panose="020B0604020202020204" pitchFamily="34" charset="0"/>
              </a:rPr>
              <a:t>707</a:t>
            </a:r>
            <a:r>
              <a:rPr lang="en-US" altLang="en-US" dirty="0">
                <a:latin typeface="Arial" panose="020B0604020202020204" pitchFamily="34" charset="0"/>
              </a:rPr>
              <a:t> can’t be meaningfully decomposed  into parts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438900" y="508000"/>
            <a:ext cx="268605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 dirty="0">
                <a:latin typeface="Arial" panose="020B0604020202020204" pitchFamily="34" charset="0"/>
              </a:rPr>
              <a:t>Example composite</a:t>
            </a:r>
          </a:p>
          <a:p>
            <a:pPr eaLnBrk="1" hangingPunct="1"/>
            <a:r>
              <a:rPr lang="en-US" altLang="en-US" dirty="0"/>
              <a:t>A string (sequence of characters) can be decomposed into individual </a:t>
            </a:r>
            <a:r>
              <a:rPr lang="en-US" altLang="en-US" dirty="0" smtClean="0"/>
              <a:t>characters.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811" grpId="0"/>
      <p:bldP spid="759812" grpId="0"/>
      <p:bldP spid="4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Creating A Variable Sized List: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74478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classGrades </a:t>
            </a: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= [] </a:t>
            </a:r>
            <a:endParaRPr lang="en-US" altLang="en-US" sz="1800" dirty="0" smtClean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alt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altLang="en-US" sz="1800" dirty="0" smtClean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altLang="en-US" sz="1800" dirty="0" smtClean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</a:t>
            </a: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i in range (0, </a:t>
            </a: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4, </a:t>
            </a: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1</a:t>
            </a: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):</a:t>
            </a:r>
          </a:p>
          <a:p>
            <a:pPr marL="0" indent="0">
              <a:buFont typeface="Arial" charset="0"/>
              <a:buNone/>
              <a:defRPr/>
            </a:pPr>
            <a:r>
              <a:rPr lang="en-US" altLang="en-US" sz="1800" b="1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altLang="en-US" sz="1800" b="1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# Each time through the loop: create new element = -1</a:t>
            </a:r>
          </a:p>
          <a:p>
            <a:pPr marL="0" indent="0">
              <a:buFont typeface="Arial" charset="0"/>
              <a:buNone/>
              <a:defRPr/>
            </a:pPr>
            <a:r>
              <a:rPr lang="en-US" altLang="en-US" sz="1800" b="1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altLang="en-US" sz="1800" b="1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# Add new element to the end of the list</a:t>
            </a:r>
            <a:endParaRPr lang="en-US" altLang="en-US" sz="1800" b="1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classGrades.append</a:t>
            </a:r>
            <a:r>
              <a:rPr lang="en-US" alt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(-1)</a:t>
            </a:r>
          </a:p>
          <a:p>
            <a:pPr>
              <a:buFont typeface="Arial" charset="0"/>
              <a:buChar char="•"/>
              <a:defRPr/>
            </a:pPr>
            <a:endParaRPr lang="en-US" sz="1800" dirty="0">
              <a:ea typeface="+mn-ea"/>
              <a:cs typeface="+mn-cs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4378325" y="1133475"/>
            <a:ext cx="1600200" cy="1352550"/>
            <a:chOff x="4379067" y="1132874"/>
            <a:chExt cx="1600200" cy="1353154"/>
          </a:xfrm>
        </p:grpSpPr>
        <p:sp>
          <p:nvSpPr>
            <p:cNvPr id="66610" name="TextBox 3"/>
            <p:cNvSpPr txBox="1">
              <a:spLocks noChangeArrowheads="1"/>
            </p:cNvSpPr>
            <p:nvPr/>
          </p:nvSpPr>
          <p:spPr bwMode="auto">
            <a:xfrm>
              <a:off x="4379067" y="1689529"/>
              <a:ext cx="1600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5598267" y="1766570"/>
              <a:ext cx="304800" cy="15405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5745905" y="1920626"/>
              <a:ext cx="0" cy="35099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ounded Rectangle 6"/>
            <p:cNvSpPr/>
            <p:nvPr/>
          </p:nvSpPr>
          <p:spPr>
            <a:xfrm>
              <a:off x="5522067" y="2257326"/>
              <a:ext cx="457200" cy="22870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614" name="TextBox 7"/>
            <p:cNvSpPr txBox="1">
              <a:spLocks noChangeArrowheads="1"/>
            </p:cNvSpPr>
            <p:nvPr/>
          </p:nvSpPr>
          <p:spPr bwMode="auto">
            <a:xfrm>
              <a:off x="4406629" y="1132874"/>
              <a:ext cx="1572638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anose="020B0609020204030204" pitchFamily="49" charset="0"/>
                </a:rPr>
                <a:t>Before loop (empty list)</a:t>
              </a:r>
            </a:p>
          </p:txBody>
        </p:sp>
      </p:grp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26988" y="5548313"/>
            <a:ext cx="2895600" cy="1060450"/>
            <a:chOff x="27558" y="5547764"/>
            <a:chExt cx="2895601" cy="1060662"/>
          </a:xfrm>
        </p:grpSpPr>
        <p:sp>
          <p:nvSpPr>
            <p:cNvPr id="66603" name="TextBox 42"/>
            <p:cNvSpPr txBox="1">
              <a:spLocks noChangeArrowheads="1"/>
            </p:cNvSpPr>
            <p:nvPr/>
          </p:nvSpPr>
          <p:spPr bwMode="auto">
            <a:xfrm>
              <a:off x="27558" y="5886318"/>
              <a:ext cx="1600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246758" y="5963772"/>
              <a:ext cx="304800" cy="15401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1413445" y="6070155"/>
              <a:ext cx="0" cy="23023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ounded Rectangle 45"/>
            <p:cNvSpPr/>
            <p:nvPr/>
          </p:nvSpPr>
          <p:spPr>
            <a:xfrm>
              <a:off x="1322958" y="6251167"/>
              <a:ext cx="1600201" cy="35725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607" name="TextBox 46"/>
            <p:cNvSpPr txBox="1">
              <a:spLocks noChangeArrowheads="1"/>
            </p:cNvSpPr>
            <p:nvPr/>
          </p:nvSpPr>
          <p:spPr bwMode="auto">
            <a:xfrm>
              <a:off x="131320" y="5547764"/>
              <a:ext cx="157263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anose="020B0609020204030204" pitchFamily="49" charset="0"/>
                </a:rPr>
                <a:t>i = 0</a:t>
              </a:r>
            </a:p>
          </p:txBody>
        </p:sp>
        <p:sp>
          <p:nvSpPr>
            <p:cNvPr id="66608" name="TextBox 47"/>
            <p:cNvSpPr txBox="1">
              <a:spLocks noChangeArrowheads="1"/>
            </p:cNvSpPr>
            <p:nvPr/>
          </p:nvSpPr>
          <p:spPr bwMode="auto">
            <a:xfrm>
              <a:off x="1409696" y="6300648"/>
              <a:ext cx="4953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[0]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829371" y="6354375"/>
              <a:ext cx="587375" cy="20006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</p:grp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2197100" y="5026025"/>
            <a:ext cx="2895600" cy="1331913"/>
            <a:chOff x="2197100" y="5026025"/>
            <a:chExt cx="2895600" cy="1331913"/>
          </a:xfrm>
        </p:grpSpPr>
        <p:sp>
          <p:nvSpPr>
            <p:cNvPr id="66593" name="TextBox 33"/>
            <p:cNvSpPr txBox="1">
              <a:spLocks noChangeArrowheads="1"/>
            </p:cNvSpPr>
            <p:nvPr/>
          </p:nvSpPr>
          <p:spPr bwMode="auto">
            <a:xfrm>
              <a:off x="2197100" y="5364163"/>
              <a:ext cx="16002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grpSp>
          <p:nvGrpSpPr>
            <p:cNvPr id="66594" name="Group 53"/>
            <p:cNvGrpSpPr>
              <a:grpSpLocks/>
            </p:cNvGrpSpPr>
            <p:nvPr/>
          </p:nvGrpSpPr>
          <p:grpSpPr bwMode="auto">
            <a:xfrm>
              <a:off x="2301875" y="5026025"/>
              <a:ext cx="2790825" cy="1331913"/>
              <a:chOff x="2301399" y="5025713"/>
              <a:chExt cx="2791839" cy="1332539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3416229" y="5441833"/>
                <a:ext cx="304911" cy="152472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>
                <a:off x="3584565" y="5548246"/>
                <a:ext cx="0" cy="23029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Rounded Rectangle 36"/>
              <p:cNvSpPr/>
              <p:nvPr/>
            </p:nvSpPr>
            <p:spPr>
              <a:xfrm>
                <a:off x="3492457" y="5729307"/>
                <a:ext cx="1600781" cy="624180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598" name="TextBox 37"/>
              <p:cNvSpPr txBox="1">
                <a:spLocks noChangeArrowheads="1"/>
              </p:cNvSpPr>
              <p:nvPr/>
            </p:nvSpPr>
            <p:spPr bwMode="auto">
              <a:xfrm>
                <a:off x="2301399" y="5025713"/>
                <a:ext cx="1572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1600" dirty="0">
                    <a:latin typeface="Consolas" panose="020B0609020204030204" pitchFamily="49" charset="0"/>
                  </a:rPr>
                  <a:t>i = 1</a:t>
                </a:r>
              </a:p>
            </p:txBody>
          </p:sp>
          <p:sp>
            <p:nvSpPr>
              <p:cNvPr id="66599" name="TextBox 38"/>
              <p:cNvSpPr txBox="1">
                <a:spLocks noChangeArrowheads="1"/>
              </p:cNvSpPr>
              <p:nvPr/>
            </p:nvSpPr>
            <p:spPr bwMode="auto">
              <a:xfrm>
                <a:off x="3579775" y="5778597"/>
                <a:ext cx="4953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1400" dirty="0">
                    <a:latin typeface="Consolas" panose="020B0609020204030204" pitchFamily="49" charset="0"/>
                  </a:rPr>
                  <a:t>[0]</a:t>
                </a: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999054" y="5832542"/>
                <a:ext cx="587588" cy="20011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-1</a:t>
                </a:r>
              </a:p>
            </p:txBody>
          </p:sp>
          <p:sp>
            <p:nvSpPr>
              <p:cNvPr id="66601" name="TextBox 49"/>
              <p:cNvSpPr txBox="1">
                <a:spLocks noChangeArrowheads="1"/>
              </p:cNvSpPr>
              <p:nvPr/>
            </p:nvSpPr>
            <p:spPr bwMode="auto">
              <a:xfrm>
                <a:off x="3583827" y="6050475"/>
                <a:ext cx="4953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1400" dirty="0">
                    <a:latin typeface="Consolas" panose="020B0609020204030204" pitchFamily="49" charset="0"/>
                  </a:rPr>
                  <a:t>[1]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999054" y="6104133"/>
                <a:ext cx="587588" cy="20011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-1</a:t>
                </a:r>
              </a:p>
            </p:txBody>
          </p:sp>
        </p:grp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5886450" y="3395663"/>
            <a:ext cx="2895600" cy="1970087"/>
            <a:chOff x="5886450" y="3395663"/>
            <a:chExt cx="2895600" cy="1970723"/>
          </a:xfrm>
        </p:grpSpPr>
        <p:sp>
          <p:nvSpPr>
            <p:cNvPr id="66580" name="TextBox 8"/>
            <p:cNvSpPr txBox="1">
              <a:spLocks noChangeArrowheads="1"/>
            </p:cNvSpPr>
            <p:nvPr/>
          </p:nvSpPr>
          <p:spPr bwMode="auto">
            <a:xfrm>
              <a:off x="5886450" y="3733978"/>
              <a:ext cx="1600199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7105650" y="3811722"/>
              <a:ext cx="304800" cy="152449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7272338" y="3918119"/>
              <a:ext cx="0" cy="23026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ounded Rectangle 11"/>
            <p:cNvSpPr/>
            <p:nvPr/>
          </p:nvSpPr>
          <p:spPr bwMode="auto">
            <a:xfrm>
              <a:off x="7181850" y="4097565"/>
              <a:ext cx="1600200" cy="126882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584" name="TextBox 12"/>
            <p:cNvSpPr txBox="1">
              <a:spLocks noChangeArrowheads="1"/>
            </p:cNvSpPr>
            <p:nvPr/>
          </p:nvSpPr>
          <p:spPr bwMode="auto">
            <a:xfrm>
              <a:off x="5990212" y="3395663"/>
              <a:ext cx="1572637" cy="338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anose="020B0609020204030204" pitchFamily="49" charset="0"/>
                </a:rPr>
                <a:t>i = 3</a:t>
              </a:r>
            </a:p>
          </p:txBody>
        </p:sp>
        <p:sp>
          <p:nvSpPr>
            <p:cNvPr id="66585" name="TextBox 13"/>
            <p:cNvSpPr txBox="1">
              <a:spLocks noChangeArrowheads="1"/>
            </p:cNvSpPr>
            <p:nvPr/>
          </p:nvSpPr>
          <p:spPr bwMode="auto">
            <a:xfrm>
              <a:off x="7268588" y="4148015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[0]</a:t>
              </a:r>
            </a:p>
          </p:txBody>
        </p:sp>
        <p:sp>
          <p:nvSpPr>
            <p:cNvPr id="66586" name="TextBox 14"/>
            <p:cNvSpPr txBox="1">
              <a:spLocks noChangeArrowheads="1"/>
            </p:cNvSpPr>
            <p:nvPr/>
          </p:nvSpPr>
          <p:spPr bwMode="auto">
            <a:xfrm>
              <a:off x="7272641" y="4455574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[1]</a:t>
              </a:r>
            </a:p>
          </p:txBody>
        </p:sp>
        <p:sp>
          <p:nvSpPr>
            <p:cNvPr id="66587" name="TextBox 15"/>
            <p:cNvSpPr txBox="1">
              <a:spLocks noChangeArrowheads="1"/>
            </p:cNvSpPr>
            <p:nvPr/>
          </p:nvSpPr>
          <p:spPr bwMode="auto">
            <a:xfrm>
              <a:off x="7272641" y="4756362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[2]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7688263" y="4200785"/>
              <a:ext cx="587375" cy="20167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7688263" y="4508859"/>
              <a:ext cx="587375" cy="20167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688263" y="4810582"/>
              <a:ext cx="587375" cy="20009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66591" name="TextBox 15"/>
            <p:cNvSpPr txBox="1">
              <a:spLocks noChangeArrowheads="1"/>
            </p:cNvSpPr>
            <p:nvPr/>
          </p:nvSpPr>
          <p:spPr bwMode="auto">
            <a:xfrm>
              <a:off x="7272641" y="5045075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[3]</a:t>
              </a: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7688263" y="5099600"/>
              <a:ext cx="587375" cy="1985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</p:grp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3927475" y="3887788"/>
            <a:ext cx="2774950" cy="1644650"/>
            <a:chOff x="3927475" y="3887788"/>
            <a:chExt cx="2774950" cy="1645282"/>
          </a:xfrm>
        </p:grpSpPr>
        <p:sp>
          <p:nvSpPr>
            <p:cNvPr id="66569" name="TextBox 20"/>
            <p:cNvSpPr txBox="1">
              <a:spLocks noChangeArrowheads="1"/>
            </p:cNvSpPr>
            <p:nvPr/>
          </p:nvSpPr>
          <p:spPr bwMode="auto">
            <a:xfrm>
              <a:off x="3927475" y="4226339"/>
              <a:ext cx="1600199" cy="307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Arial" panose="020B0604020202020204" pitchFamily="34" charset="0"/>
                </a:rPr>
                <a:t>classGrades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5146675" y="4303873"/>
              <a:ext cx="304800" cy="15404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571" name="TextBox 24"/>
            <p:cNvSpPr txBox="1">
              <a:spLocks noChangeArrowheads="1"/>
            </p:cNvSpPr>
            <p:nvPr/>
          </p:nvSpPr>
          <p:spPr bwMode="auto">
            <a:xfrm>
              <a:off x="4031237" y="3887788"/>
              <a:ext cx="1572637" cy="338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anose="020B0609020204030204" pitchFamily="49" charset="0"/>
                </a:rPr>
                <a:t>i = 2</a:t>
              </a:r>
            </a:p>
          </p:txBody>
        </p:sp>
        <p:sp>
          <p:nvSpPr>
            <p:cNvPr id="50" name="Rounded Rectangle 49"/>
            <p:cNvSpPr/>
            <p:nvPr/>
          </p:nvSpPr>
          <p:spPr bwMode="auto">
            <a:xfrm>
              <a:off x="5102225" y="4553206"/>
              <a:ext cx="1600200" cy="97986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573" name="TextBox 13"/>
            <p:cNvSpPr txBox="1">
              <a:spLocks noChangeArrowheads="1"/>
            </p:cNvSpPr>
            <p:nvPr/>
          </p:nvSpPr>
          <p:spPr bwMode="auto">
            <a:xfrm>
              <a:off x="5188963" y="4604260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[0]</a:t>
              </a:r>
            </a:p>
          </p:txBody>
        </p:sp>
        <p:sp>
          <p:nvSpPr>
            <p:cNvPr id="66574" name="TextBox 14"/>
            <p:cNvSpPr txBox="1">
              <a:spLocks noChangeArrowheads="1"/>
            </p:cNvSpPr>
            <p:nvPr/>
          </p:nvSpPr>
          <p:spPr bwMode="auto">
            <a:xfrm>
              <a:off x="5193016" y="4911819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[1]</a:t>
              </a:r>
            </a:p>
          </p:txBody>
        </p:sp>
        <p:sp>
          <p:nvSpPr>
            <p:cNvPr id="66575" name="TextBox 15"/>
            <p:cNvSpPr txBox="1">
              <a:spLocks noChangeArrowheads="1"/>
            </p:cNvSpPr>
            <p:nvPr/>
          </p:nvSpPr>
          <p:spPr bwMode="auto">
            <a:xfrm>
              <a:off x="5193016" y="5212607"/>
              <a:ext cx="495300" cy="307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[2]</a:t>
              </a: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608638" y="4656433"/>
              <a:ext cx="587375" cy="2016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5608638" y="4964527"/>
              <a:ext cx="587375" cy="2016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5608638" y="5266268"/>
              <a:ext cx="587375" cy="2001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-1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 bwMode="auto">
            <a:xfrm>
              <a:off x="5313363" y="4410276"/>
              <a:ext cx="0" cy="23027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603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Further Revised Version Using A Dynamically Created List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tabLst>
                <a:tab pos="1714500" algn="l"/>
              </a:tabLst>
            </a:pPr>
            <a:r>
              <a:rPr lang="en-US" altLang="en-US" sz="2400" b="1" dirty="0" smtClean="0"/>
              <a:t>Name of the example program: </a:t>
            </a:r>
            <a:r>
              <a:rPr lang="en-CA" altLang="en-US" sz="2000" dirty="0" smtClean="0">
                <a:latin typeface="Consolas" panose="020B0609020204030204" pitchFamily="49" charset="0"/>
              </a:rPr>
              <a:t>2classListV3.py</a:t>
            </a:r>
          </a:p>
          <a:p>
            <a:pPr marL="533400" lvl="1" indent="-190500">
              <a:tabLst>
                <a:tab pos="1714500" algn="l"/>
              </a:tabLst>
            </a:pPr>
            <a:r>
              <a:rPr lang="en-US" altLang="en-US" sz="2000" dirty="0" smtClean="0"/>
              <a:t>Learning: creating a list dynamically (one element at a time rather than all at once).</a:t>
            </a:r>
          </a:p>
          <a:p>
            <a:pPr marL="533400" lvl="1" indent="-190500">
              <a:tabLst>
                <a:tab pos="1714500" algn="l"/>
              </a:tabLst>
            </a:pPr>
            <a:endParaRPr lang="en-CA" altLang="en-US" sz="2000" dirty="0" smtClean="0"/>
          </a:p>
          <a:p>
            <a:pPr marL="342900" lvl="1" indent="0">
              <a:buFont typeface="Arial" panose="020B0604020202020204" pitchFamily="34" charset="0"/>
              <a:buNone/>
              <a:tabLst>
                <a:tab pos="1714500" algn="l"/>
              </a:tabLst>
            </a:pPr>
            <a:r>
              <a:rPr lang="en-US" altLang="en-US" sz="1800" dirty="0" smtClean="0">
                <a:latin typeface="Consolas" panose="020B0609020204030204" pitchFamily="49" charset="0"/>
              </a:rPr>
              <a:t>CLASS_SIZE = 5</a:t>
            </a:r>
          </a:p>
          <a:p>
            <a:pPr marL="342900" lvl="1" indent="0">
              <a:buFont typeface="Arial" panose="020B0604020202020204" pitchFamily="34" charset="0"/>
              <a:buNone/>
              <a:tabLst>
                <a:tab pos="1714500" algn="l"/>
              </a:tabLst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def initialize</a:t>
            </a:r>
            <a:r>
              <a:rPr lang="en-US" altLang="en-US" sz="1800" dirty="0" smtClean="0">
                <a:latin typeface="Consolas" panose="020B0609020204030204" pitchFamily="49" charset="0"/>
              </a:rPr>
              <a:t>():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#This is the only function that differs</a:t>
            </a:r>
            <a:endParaRPr lang="en-US" altLang="en-US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classGrades = []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 smtClean="0">
                <a:latin typeface="Consolas" panose="020B0609020204030204" pitchFamily="49" charset="0"/>
              </a:rPr>
              <a:t> for </a:t>
            </a:r>
            <a:r>
              <a:rPr lang="en-US" altLang="en-US" sz="1800" dirty="0">
                <a:latin typeface="Consolas" panose="020B0609020204030204" pitchFamily="49" charset="0"/>
              </a:rPr>
              <a:t>i in range (0, CLASS_SIZE, 1):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 smtClean="0">
                <a:latin typeface="Consolas" panose="020B0609020204030204" pitchFamily="49" charset="0"/>
              </a:rPr>
              <a:t>     classGrades.append</a:t>
            </a:r>
            <a:r>
              <a:rPr lang="en-US" altLang="en-US" sz="1800" dirty="0">
                <a:latin typeface="Consolas" panose="020B0609020204030204" pitchFamily="49" charset="0"/>
              </a:rPr>
              <a:t>(-1)</a:t>
            </a:r>
          </a:p>
          <a:p>
            <a:pPr marL="342900" lvl="1" indent="0">
              <a:buNone/>
              <a:tabLst>
                <a:tab pos="1714500" algn="l"/>
              </a:tabLst>
            </a:pP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return(classGrades</a:t>
            </a:r>
            <a:r>
              <a:rPr lang="en-US" altLang="en-US" sz="1800" dirty="0">
                <a:latin typeface="Consolas" panose="020B0609020204030204" pitchFamily="49" charset="0"/>
              </a:rPr>
              <a:t>)</a:t>
            </a:r>
            <a:endParaRPr lang="en-CA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0984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Details On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516553" cy="5410200"/>
          </a:xfrm>
        </p:spPr>
        <p:txBody>
          <a:bodyPr/>
          <a:lstStyle/>
          <a:p>
            <a:r>
              <a:rPr lang="en-US" dirty="0" smtClean="0"/>
              <a:t>With the simple variable types (integer, float, boolean) you can think of as a single memory location.</a:t>
            </a:r>
          </a:p>
          <a:p>
            <a:pPr lvl="1"/>
            <a:r>
              <a:rPr lang="en-US" dirty="0" smtClean="0"/>
              <a:t>E.g. </a:t>
            </a:r>
          </a:p>
          <a:p>
            <a:pPr marL="5715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</a:t>
            </a:r>
            <a:r>
              <a:rPr lang="en-US" dirty="0" smtClean="0">
                <a:latin typeface="Consolas" panose="020B0609020204030204" pitchFamily="49" charset="0"/>
              </a:rPr>
              <a:t>ge = 37</a:t>
            </a:r>
          </a:p>
          <a:p>
            <a:pPr marL="5715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cool = False</a:t>
            </a:r>
          </a:p>
          <a:p>
            <a:endParaRPr lang="en-US" dirty="0" smtClean="0"/>
          </a:p>
          <a:p>
            <a:r>
              <a:rPr lang="en-US" dirty="0" smtClean="0"/>
              <a:t>Declaring a list variable will result in two memory locations allocated in memory.</a:t>
            </a:r>
          </a:p>
          <a:p>
            <a:pPr lvl="1"/>
            <a:r>
              <a:rPr lang="en-US" dirty="0" smtClean="0"/>
              <a:t>One location is for the list itself (“The multi-suite building”)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Another location “refers to” or contains the address of the building.</a:t>
            </a:r>
            <a:endParaRPr lang="en-CA" dirty="0"/>
          </a:p>
        </p:txBody>
      </p:sp>
      <p:grpSp>
        <p:nvGrpSpPr>
          <p:cNvPr id="8" name="Group 7"/>
          <p:cNvGrpSpPr/>
          <p:nvPr/>
        </p:nvGrpSpPr>
        <p:grpSpPr>
          <a:xfrm>
            <a:off x="7372237" y="2309706"/>
            <a:ext cx="1390763" cy="836635"/>
            <a:chOff x="7012772" y="1915029"/>
            <a:chExt cx="1390763" cy="836635"/>
          </a:xfrm>
        </p:grpSpPr>
        <p:sp>
          <p:nvSpPr>
            <p:cNvPr id="4" name="TextBox 3"/>
            <p:cNvSpPr txBox="1"/>
            <p:nvPr/>
          </p:nvSpPr>
          <p:spPr>
            <a:xfrm>
              <a:off x="7108135" y="1915029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>
                  <a:latin typeface="Consolas" panose="020B0609020204030204" pitchFamily="49" charset="0"/>
                </a:rPr>
                <a:t>age</a:t>
              </a:r>
              <a:endParaRPr lang="en-CA" dirty="0" smtClean="0">
                <a:latin typeface="Consolas" panose="020B0609020204030204" pitchFamily="49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7641535" y="1953129"/>
              <a:ext cx="762000" cy="269631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>
              <a:noAutofit/>
            </a:bodyPr>
            <a:lstStyle/>
            <a:p>
              <a:r>
                <a:rPr lang="en-US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37</a:t>
              </a:r>
              <a:endParaRPr lang="en-CA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12772" y="2294464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>
                  <a:latin typeface="Consolas" panose="020B0609020204030204" pitchFamily="49" charset="0"/>
                </a:rPr>
                <a:t>cool</a:t>
              </a:r>
              <a:endParaRPr lang="en-CA" dirty="0" smtClean="0">
                <a:latin typeface="Consolas" panose="020B06090202040302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641535" y="2350145"/>
              <a:ext cx="762000" cy="260267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>
              <a:normAutofit fontScale="77500" lnSpcReduction="20000"/>
            </a:bodyPr>
            <a:lstStyle/>
            <a:p>
              <a:r>
                <a:rPr lang="en-US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  <a:endParaRPr lang="en-CA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153400" y="4190545"/>
            <a:ext cx="609600" cy="1295855"/>
            <a:chOff x="8153400" y="4190545"/>
            <a:chExt cx="609600" cy="1295855"/>
          </a:xfrm>
        </p:grpSpPr>
        <p:sp>
          <p:nvSpPr>
            <p:cNvPr id="9" name="Rectangle 8"/>
            <p:cNvSpPr/>
            <p:nvPr/>
          </p:nvSpPr>
          <p:spPr>
            <a:xfrm>
              <a:off x="8153400" y="4343400"/>
              <a:ext cx="609600" cy="1143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/>
            </a:bodyPr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267700" y="5248085"/>
              <a:ext cx="457200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</a:rPr>
                <a:t>123</a:t>
              </a:r>
              <a:endParaRPr lang="en-CA" sz="1200" b="1" dirty="0" smtClean="0">
                <a:solidFill>
                  <a:schemeClr val="bg1"/>
                </a:solidFill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8215863" y="5095683"/>
              <a:ext cx="489987" cy="85916"/>
              <a:chOff x="8215863" y="5095683"/>
              <a:chExt cx="489987" cy="85916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8215863" y="5095683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406590" y="509568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8591550" y="5095683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8221328" y="4883321"/>
              <a:ext cx="489987" cy="85916"/>
              <a:chOff x="8221328" y="4883321"/>
              <a:chExt cx="489987" cy="85916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8221328" y="4883321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8412055" y="4883322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597015" y="4883321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8218746" y="4666869"/>
              <a:ext cx="489987" cy="85916"/>
              <a:chOff x="8208956" y="4611764"/>
              <a:chExt cx="489987" cy="8591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8208956" y="461176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399683" y="4611765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584643" y="461176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221629" y="4469337"/>
              <a:ext cx="489987" cy="85916"/>
              <a:chOff x="8208956" y="4413976"/>
              <a:chExt cx="489987" cy="85916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8208956" y="4413976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8399683" y="4413977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8584643" y="4413976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7" name="Rectangle 26"/>
            <p:cNvSpPr/>
            <p:nvPr/>
          </p:nvSpPr>
          <p:spPr>
            <a:xfrm>
              <a:off x="8611890" y="4190545"/>
              <a:ext cx="1143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25000" lnSpcReduction="20000"/>
            </a:bodyPr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8" name="Vertical Scroll 27"/>
          <p:cNvSpPr/>
          <p:nvPr/>
        </p:nvSpPr>
        <p:spPr>
          <a:xfrm>
            <a:off x="7524750" y="6086283"/>
            <a:ext cx="1257300" cy="329667"/>
          </a:xfrm>
          <a:prstGeom prst="verticalScroll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7500" lnSpcReduction="2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Vladimir Script" panose="03050402040407070305" pitchFamily="66" charset="0"/>
              </a:rPr>
              <a:t>123 Sesame St.</a:t>
            </a:r>
            <a:endParaRPr lang="en-CA" dirty="0" smtClean="0">
              <a:solidFill>
                <a:schemeClr val="tx1"/>
              </a:solidFill>
              <a:latin typeface="Vladimir Script" panose="030504020404070703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1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Illustrating List 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program: </a:t>
            </a:r>
            <a:r>
              <a:rPr lang="en-CA" altLang="en-US" sz="2000" dirty="0" smtClean="0">
                <a:latin typeface="Consolas" panose="020B0609020204030204" pitchFamily="49" charset="0"/>
              </a:rPr>
              <a:t>3listReferences.py</a:t>
            </a:r>
            <a:endParaRPr lang="en-CA" altLang="en-US" sz="2000" dirty="0">
              <a:latin typeface="Consolas" panose="020B0609020204030204" pitchFamily="49" charset="0"/>
            </a:endParaRPr>
          </a:p>
          <a:p>
            <a:endParaRPr lang="pt-BR" dirty="0" smtClean="0"/>
          </a:p>
          <a:p>
            <a:pPr marL="342900" lvl="1" indent="0">
              <a:buNone/>
            </a:pPr>
            <a:r>
              <a:rPr lang="pt-BR" sz="1800" dirty="0" smtClean="0">
                <a:latin typeface="Consolas" panose="020B0609020204030204" pitchFamily="49" charset="0"/>
              </a:rPr>
              <a:t>num </a:t>
            </a:r>
            <a:r>
              <a:rPr lang="pt-BR" sz="1800" dirty="0">
                <a:latin typeface="Consolas" panose="020B0609020204030204" pitchFamily="49" charset="0"/>
              </a:rPr>
              <a:t>= 123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list1 = [1,2,3]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list2 = </a:t>
            </a:r>
            <a:r>
              <a:rPr lang="pt-BR" sz="1800" dirty="0" smtClean="0">
                <a:latin typeface="Consolas" panose="020B0609020204030204" pitchFamily="49" charset="0"/>
              </a:rPr>
              <a:t>list1</a:t>
            </a:r>
          </a:p>
          <a:p>
            <a:pPr marL="342900" lvl="1" indent="0">
              <a:buNone/>
            </a:pPr>
            <a:r>
              <a:rPr lang="pt-BR" sz="1800" dirty="0" smtClean="0">
                <a:latin typeface="Consolas" panose="020B0609020204030204" pitchFamily="49" charset="0"/>
              </a:rPr>
              <a:t>List1[0] = 888</a:t>
            </a:r>
          </a:p>
          <a:p>
            <a:pPr marL="342900" lvl="1" indent="0">
              <a:buNone/>
            </a:pPr>
            <a:r>
              <a:rPr lang="pt-BR" sz="1800" dirty="0" smtClean="0">
                <a:latin typeface="Consolas" panose="020B0609020204030204" pitchFamily="49" charset="0"/>
              </a:rPr>
              <a:t>List2[2] = 777</a:t>
            </a:r>
          </a:p>
          <a:p>
            <a:pPr marL="342900" lvl="1" indent="0">
              <a:buNone/>
            </a:pPr>
            <a:r>
              <a:rPr lang="pt-BR" sz="1800" dirty="0" smtClean="0">
                <a:latin typeface="Consolas" panose="020B0609020204030204" pitchFamily="49" charset="0"/>
              </a:rPr>
              <a:t>print(list1)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p</a:t>
            </a:r>
            <a:r>
              <a:rPr lang="pt-BR" sz="1800" dirty="0" smtClean="0">
                <a:latin typeface="Consolas" panose="020B0609020204030204" pitchFamily="49" charset="0"/>
              </a:rPr>
              <a:t>rint(list2)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9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One Part Of The Previous Example Was Actually Unneeded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def read(classGrades):</a:t>
            </a:r>
          </a:p>
          <a:p>
            <a:pPr>
              <a:buFontTx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         :              :</a:t>
            </a:r>
          </a:p>
          <a:p>
            <a:pPr>
              <a:buFontTx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     return(classGrades, average)</a:t>
            </a: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grpSp>
        <p:nvGrpSpPr>
          <p:cNvPr id="71684" name="Group 9"/>
          <p:cNvGrpSpPr>
            <a:grpSpLocks/>
          </p:cNvGrpSpPr>
          <p:nvPr/>
        </p:nvGrpSpPr>
        <p:grpSpPr bwMode="auto">
          <a:xfrm>
            <a:off x="2895600" y="1857375"/>
            <a:ext cx="4699000" cy="1073150"/>
            <a:chOff x="1944" y="832"/>
            <a:chExt cx="2960" cy="676"/>
          </a:xfrm>
        </p:grpSpPr>
        <p:sp>
          <p:nvSpPr>
            <p:cNvPr id="71689" name="Line 4"/>
            <p:cNvSpPr>
              <a:spLocks noChangeShapeType="1"/>
            </p:cNvSpPr>
            <p:nvPr/>
          </p:nvSpPr>
          <p:spPr bwMode="auto">
            <a:xfrm flipH="1" flipV="1">
              <a:off x="1944" y="832"/>
              <a:ext cx="1480" cy="4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71690" name="Text Box 5"/>
            <p:cNvSpPr txBox="1">
              <a:spLocks noChangeArrowheads="1"/>
            </p:cNvSpPr>
            <p:nvPr/>
          </p:nvSpPr>
          <p:spPr bwMode="auto">
            <a:xfrm>
              <a:off x="3368" y="1104"/>
              <a:ext cx="15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When list is passed as a parameter…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938463" y="3333750"/>
            <a:ext cx="5702300" cy="1593850"/>
            <a:chOff x="1328" y="1800"/>
            <a:chExt cx="3592" cy="1004"/>
          </a:xfrm>
        </p:grpSpPr>
        <p:sp>
          <p:nvSpPr>
            <p:cNvPr id="71687" name="Line 6"/>
            <p:cNvSpPr>
              <a:spLocks noChangeShapeType="1"/>
            </p:cNvSpPr>
            <p:nvPr/>
          </p:nvSpPr>
          <p:spPr bwMode="auto">
            <a:xfrm flipH="1" flipV="1">
              <a:off x="1328" y="1800"/>
              <a:ext cx="1182" cy="6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71688" name="Text Box 7"/>
            <p:cNvSpPr txBox="1">
              <a:spLocks noChangeArrowheads="1"/>
            </p:cNvSpPr>
            <p:nvPr/>
          </p:nvSpPr>
          <p:spPr bwMode="auto">
            <a:xfrm>
              <a:off x="2464" y="2400"/>
              <a:ext cx="24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…returning the list is likely not needed</a:t>
              </a:r>
            </a:p>
          </p:txBody>
        </p:sp>
      </p:grpSp>
      <p:sp>
        <p:nvSpPr>
          <p:cNvPr id="829448" name="Text Box 8"/>
          <p:cNvSpPr txBox="1">
            <a:spLocks noChangeArrowheads="1"/>
          </p:cNvSpPr>
          <p:nvPr/>
        </p:nvSpPr>
        <p:spPr bwMode="auto">
          <a:xfrm>
            <a:off x="0" y="6491288"/>
            <a:ext cx="6896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Arial" panose="020B0604020202020204" pitchFamily="34" charset="0"/>
              </a:rPr>
              <a:t>More details on ‘why’ coming up shortly!</a:t>
            </a:r>
          </a:p>
        </p:txBody>
      </p:sp>
    </p:spTree>
    <p:extLst>
      <p:ext uri="{BB962C8B-B14F-4D97-AF65-F5344CB8AC3E}">
        <p14:creationId xmlns:p14="http://schemas.microsoft.com/office/powerpoint/2010/main" val="41671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4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A List As A Parameter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 reference to the list is passed</a:t>
            </a:r>
            <a:r>
              <a:rPr lang="en-US" dirty="0" smtClean="0"/>
              <a:t>, in the function </a:t>
            </a:r>
            <a:r>
              <a:rPr lang="en-US" b="1" dirty="0" smtClean="0">
                <a:solidFill>
                  <a:srgbClr val="0000FF"/>
                </a:solidFill>
              </a:rPr>
              <a:t>a local variable</a:t>
            </a:r>
            <a:r>
              <a:rPr lang="en-US" dirty="0" smtClean="0"/>
              <a:t> which is another reference can allow </a:t>
            </a:r>
            <a:r>
              <a:rPr lang="en-US" b="1" dirty="0" smtClean="0">
                <a:solidFill>
                  <a:srgbClr val="92D050"/>
                </a:solidFill>
              </a:rPr>
              <a:t>access to the list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Recall: a reference ~a piece of paper containing an address so this is like having two “pieces of paper” that refer to the same address.</a:t>
            </a:r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read(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dirty="0">
                <a:latin typeface="Consolas" panose="020B0609020204030204" pitchFamily="49" charset="0"/>
              </a:rPr>
              <a:t>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...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   for </a:t>
            </a:r>
            <a:r>
              <a:rPr lang="en-US" altLang="en-US" sz="1800" dirty="0">
                <a:latin typeface="Consolas" panose="020B0609020204030204" pitchFamily="49" charset="0"/>
              </a:rPr>
              <a:t>i in range (0, CLASS_SIZE, 1):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temp = i + 1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print("Enter grade for student no.", temp, ":")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classGrades[i]</a:t>
            </a:r>
            <a:r>
              <a:rPr lang="en-US" altLang="en-US" sz="1800" dirty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latin typeface="Consolas" panose="020B0609020204030204" pitchFamily="49" charset="0"/>
              </a:rPr>
              <a:t>= float(input ("&gt;"))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total = total + </a:t>
            </a:r>
            <a:r>
              <a:rPr lang="en-US" alt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]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</a:t>
            </a:r>
            <a:r>
              <a:rPr lang="en-US" altLang="en-US" sz="1800" dirty="0">
                <a:latin typeface="Consolas" panose="020B0609020204030204" pitchFamily="49" charset="0"/>
              </a:rPr>
              <a:t>classGrades = initialize()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read(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dirty="0">
                <a:latin typeface="Consolas" panose="020B0609020204030204" pitchFamily="49" charset="0"/>
              </a:rPr>
              <a:t>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4846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Example: Passing Lists As Parameters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example program</a:t>
            </a:r>
            <a:r>
              <a:rPr lang="en-US" altLang="en-US" dirty="0" smtClean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4</a:t>
            </a:r>
            <a:r>
              <a:rPr lang="en-US" altLang="en-US" sz="2000" dirty="0" smtClean="0">
                <a:latin typeface="Consolas" panose="020B0609020204030204" pitchFamily="49" charset="0"/>
              </a:rPr>
              <a:t>listParametersPassByReference.py</a:t>
            </a:r>
            <a:endParaRPr lang="en-US" altLang="en-US" sz="2000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en-US" dirty="0" smtClean="0"/>
              <a:t>Learning : a list parameter allows changes to the original list (persist even after the function ends).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fun1(aListCopy):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aListCopy[0] = aListCopy[0]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aListCopy[1] = aListCopy[1]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return(aListCopy)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fun2(aListCopy):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aListCopy[0] = aListCopy[0]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aListCopy[1] = aListCopy[1]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34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Example: Passing Lists As Parameters (2)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 = [2,4]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print("Original list in start() before function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 calls:\t",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 = fun1(aList)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print("Original list in start() after calling fun1():\t",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fun2(aList)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print("Original list in start() after calling fun2():\t",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start()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endParaRPr lang="en-US" altLang="en-US" dirty="0" smtClean="0"/>
          </a:p>
        </p:txBody>
      </p:sp>
      <p:pic>
        <p:nvPicPr>
          <p:cNvPr id="870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282"/>
          <a:stretch>
            <a:fillRect/>
          </a:stretch>
        </p:blipFill>
        <p:spPr bwMode="auto">
          <a:xfrm>
            <a:off x="2971800" y="1219200"/>
            <a:ext cx="60071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7" b="28625"/>
          <a:stretch>
            <a:fillRect/>
          </a:stretch>
        </p:blipFill>
        <p:spPr bwMode="auto">
          <a:xfrm>
            <a:off x="2667000" y="3657600"/>
            <a:ext cx="6311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731"/>
          <a:stretch>
            <a:fillRect/>
          </a:stretch>
        </p:blipFill>
        <p:spPr bwMode="auto">
          <a:xfrm>
            <a:off x="2108200" y="5410200"/>
            <a:ext cx="68453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397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/>
              <a:t>Passing References (Lists): “Pass-By-Reference”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Recall: A list variable is actually just a reference to a </a:t>
            </a:r>
            <a:r>
              <a:rPr lang="en-US" altLang="en-US" dirty="0" smtClean="0"/>
              <a:t>list (~a paper with an address written on it).</a:t>
            </a:r>
            <a:endParaRPr lang="en-US" altLang="en-US" dirty="0" smtClean="0"/>
          </a:p>
          <a:p>
            <a:pPr marL="34290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aList           = [1,2,3]</a:t>
            </a:r>
          </a:p>
          <a:p>
            <a:pPr marL="342900" lvl="1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altLang="en-US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altLang="en-US" dirty="0" smtClean="0">
              <a:latin typeface="Consolas" panose="020B0609020204030204" pitchFamily="49" charset="0"/>
            </a:endParaRPr>
          </a:p>
          <a:p>
            <a:endParaRPr lang="en-CA" altLang="en-US" dirty="0" smtClean="0"/>
          </a:p>
          <a:p>
            <a:r>
              <a:rPr lang="en-CA" altLang="en-US" dirty="0" smtClean="0"/>
              <a:t>A copy of the address is passed into the </a:t>
            </a:r>
            <a:r>
              <a:rPr lang="en-CA" altLang="en-US" dirty="0" smtClean="0"/>
              <a:t>function (~copying what’s on the paper)</a:t>
            </a:r>
            <a:endParaRPr lang="en-CA" altLang="en-US" dirty="0" smtClean="0"/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d</a:t>
            </a:r>
            <a:r>
              <a:rPr lang="en-US" altLang="en-US" dirty="0" smtClean="0">
                <a:latin typeface="Consolas" panose="020B0609020204030204" pitchFamily="49" charset="0"/>
              </a:rPr>
              <a:t>ef fun(copyList):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</a:rPr>
              <a:t>    copyList[0] = </a:t>
            </a:r>
            <a:r>
              <a:rPr lang="en-US" altLang="en-US" dirty="0" smtClean="0">
                <a:latin typeface="Consolas" panose="020B0609020204030204" pitchFamily="49" charset="0"/>
              </a:rPr>
              <a:t>10</a:t>
            </a:r>
            <a:endParaRPr lang="en-CA" altLang="en-US" dirty="0" smtClean="0"/>
          </a:p>
          <a:p>
            <a:r>
              <a:rPr lang="en-CA" altLang="en-US" dirty="0" smtClean="0"/>
              <a:t>The local reference ‘refers’ to the original list  (thus the term ‘pass-by-reference</a:t>
            </a:r>
            <a:r>
              <a:rPr lang="en-CA" altLang="en-US" dirty="0" smtClean="0"/>
              <a:t>).</a:t>
            </a:r>
          </a:p>
          <a:p>
            <a:pPr lvl="1"/>
            <a:r>
              <a:rPr lang="en-US" altLang="en-US" dirty="0" smtClean="0"/>
              <a:t>Use the paper to go to the specified address.</a:t>
            </a:r>
            <a:endParaRPr lang="en-CA" altLang="en-US" dirty="0" smtClean="0"/>
          </a:p>
        </p:txBody>
      </p:sp>
      <p:sp>
        <p:nvSpPr>
          <p:cNvPr id="2" name="Right Brace 1"/>
          <p:cNvSpPr/>
          <p:nvPr/>
        </p:nvSpPr>
        <p:spPr>
          <a:xfrm rot="5400000">
            <a:off x="1126191" y="2019300"/>
            <a:ext cx="381000" cy="914400"/>
          </a:xfrm>
          <a:prstGeom prst="rightBrac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ight Brace 4"/>
          <p:cNvSpPr/>
          <p:nvPr/>
        </p:nvSpPr>
        <p:spPr>
          <a:xfrm rot="5400000">
            <a:off x="3774141" y="1993900"/>
            <a:ext cx="381000" cy="914400"/>
          </a:xfrm>
          <a:prstGeom prst="rightBrac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2783541" y="2590800"/>
            <a:ext cx="2362200" cy="482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list (no name just a location in memory)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341" y="2667000"/>
            <a:ext cx="2362200" cy="482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Reference to the list (contains the memory address)</a:t>
            </a:r>
            <a:endParaRPr lang="en-CA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05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Passing References: Don’t Do 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When passing parameters never (or at least almost never) assign a new value to the reference.</a:t>
            </a:r>
          </a:p>
          <a:p>
            <a:r>
              <a:rPr lang="en-US" altLang="en-US" dirty="0" smtClean="0"/>
              <a:t>Example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def fun(aReference):</a:t>
            </a:r>
          </a:p>
          <a:p>
            <a:pPr marL="342900" lvl="1" indent="0">
              <a:buNone/>
            </a:pPr>
            <a:r>
              <a:rPr lang="en-US" altLang="en-US" b="1" dirty="0" smtClean="0">
                <a:solidFill>
                  <a:srgbClr val="00B0F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Don’t do, creates a new 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list, didn’t change the</a:t>
            </a:r>
          </a:p>
          <a:p>
            <a:pPr marL="342900" lvl="1" indent="0">
              <a:buNone/>
            </a:pP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# original list</a:t>
            </a:r>
            <a:endParaRPr lang="en-US" altLang="en-US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    aReference = [3,2,1]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    aReference = [1,2,3]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    fun(aReference)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</a:rPr>
              <a:t>   print(aReference) </a:t>
            </a:r>
            <a:endParaRPr lang="en-US" altLang="en-US" dirty="0">
              <a:latin typeface="Consolas" panose="020B0609020204030204" pitchFamily="49" charset="0"/>
            </a:endParaRPr>
          </a:p>
          <a:p>
            <a:r>
              <a:rPr lang="en-US" dirty="0"/>
              <a:t>Recall: </a:t>
            </a:r>
            <a:r>
              <a:rPr lang="en-US" dirty="0" smtClean="0"/>
              <a:t>Assignment and using square brackets creates </a:t>
            </a:r>
            <a:r>
              <a:rPr lang="en-US" dirty="0"/>
              <a:t>a new </a:t>
            </a:r>
            <a:r>
              <a:rPr lang="en-US" dirty="0" smtClean="0"/>
              <a:t>list</a:t>
            </a: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aList = </a:t>
            </a:r>
            <a:r>
              <a:rPr lang="en-US" dirty="0" smtClean="0">
                <a:latin typeface="Consolas" panose="020B0609020204030204" pitchFamily="49" charset="0"/>
              </a:rPr>
              <a:t>[1,2,3]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# 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Fixed size list, 3 elements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dirty="0" smtClean="0">
                <a:latin typeface="Consolas" panose="020B0609020204030204" pitchFamily="49" charset="0"/>
              </a:rPr>
              <a:t>aList </a:t>
            </a:r>
            <a:r>
              <a:rPr lang="en-US" sz="2000" dirty="0">
                <a:latin typeface="Consolas" panose="020B0609020204030204" pitchFamily="49" charset="0"/>
              </a:rPr>
              <a:t>= </a:t>
            </a:r>
            <a:r>
              <a:rPr lang="en-US" sz="2000" dirty="0" smtClean="0">
                <a:latin typeface="Consolas" panose="020B0609020204030204" pitchFamily="49" charset="0"/>
              </a:rPr>
              <a:t>[] </a:t>
            </a: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# </a:t>
            </a:r>
            <a:r>
              <a:rPr lang="en-US" altLang="en-US" sz="20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Empty list</a:t>
            </a:r>
            <a:endParaRPr lang="en-US" altLang="en-US" sz="20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CA" sz="2000" dirty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25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List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In many programming languages a list is implemented as an array.</a:t>
            </a:r>
          </a:p>
          <a:p>
            <a:pPr lvl="1"/>
            <a:r>
              <a:rPr lang="en-US" altLang="en-US" sz="2000" dirty="0" smtClean="0"/>
              <a:t>This will likely be the term to look for if you are looking for a list-equivalent when learning </a:t>
            </a:r>
            <a:r>
              <a:rPr lang="en-US" altLang="en-US" sz="2000" dirty="0" smtClean="0"/>
              <a:t>a new language (i.e. </a:t>
            </a:r>
            <a:r>
              <a:rPr lang="en-US" altLang="en-US" sz="2000" dirty="0" smtClean="0"/>
              <a:t>beyond python).</a:t>
            </a:r>
            <a:endParaRPr lang="en-US" altLang="en-US" sz="2000" dirty="0" smtClean="0"/>
          </a:p>
          <a:p>
            <a:r>
              <a:rPr lang="en-US" altLang="en-US" sz="2400" dirty="0" smtClean="0"/>
              <a:t>Python lists have many of the characteristics of the arrays in other programming languages but they also have other features.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4633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02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Passing Parameters Which Aren’t Lists (Pass By Value)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copy of the value stored in the variable is passed into the function.</a:t>
            </a:r>
          </a:p>
          <a:p>
            <a:r>
              <a:rPr lang="en-US" dirty="0" smtClean="0"/>
              <a:t>Changes made to the parameters are only made to local variables.</a:t>
            </a:r>
          </a:p>
          <a:p>
            <a:r>
              <a:rPr lang="en-US" dirty="0" smtClean="0"/>
              <a:t>The changed local variables must have their values back to the caller in order to be retained.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749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Passing By Value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b="1" dirty="0" smtClean="0"/>
              <a:t>Name of the example program</a:t>
            </a:r>
            <a:r>
              <a:rPr lang="en-US" dirty="0"/>
              <a:t>: </a:t>
            </a:r>
            <a:r>
              <a:rPr lang="en-US" sz="2000" dirty="0">
                <a:latin typeface="Consolas" panose="020B0609020204030204" pitchFamily="49" charset="0"/>
              </a:rPr>
              <a:t>5</a:t>
            </a:r>
            <a:r>
              <a:rPr lang="en-US" sz="2000" dirty="0" smtClean="0">
                <a:latin typeface="Consolas" panose="020B0609020204030204" pitchFamily="49" charset="0"/>
              </a:rPr>
              <a:t>otherParametersPassByValue.py</a:t>
            </a:r>
            <a:endParaRPr lang="en-US" sz="2000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Learning: how simple types (integer,  float, Boolean) are passed by value (value copied into a local variable)</a:t>
            </a:r>
          </a:p>
          <a:p>
            <a:pPr marL="342900" lvl="1" indent="0">
              <a:buNone/>
            </a:pPr>
            <a:endParaRPr lang="en-US" dirty="0" smtClean="0"/>
          </a:p>
          <a:p>
            <a:pPr marL="34290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def </a:t>
            </a:r>
            <a:r>
              <a:rPr lang="en-CA" sz="1800" dirty="0">
                <a:latin typeface="Consolas" panose="020B0609020204030204" pitchFamily="49" charset="0"/>
              </a:rPr>
              <a:t>fun1(aNum,aBool):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aNum = 21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aBool = False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print("In fun1:", aNum,aBool)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def </a:t>
            </a:r>
            <a:r>
              <a:rPr lang="en-CA" sz="1800" dirty="0">
                <a:latin typeface="Consolas" panose="020B0609020204030204" pitchFamily="49" charset="0"/>
              </a:rPr>
              <a:t>fun2(aNum,aBool):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aNum = 21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aBool = False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print("In fun2:", 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return(aNum,aBool)</a:t>
            </a:r>
          </a:p>
        </p:txBody>
      </p:sp>
    </p:spTree>
    <p:extLst>
      <p:ext uri="{BB962C8B-B14F-4D97-AF65-F5344CB8AC3E}">
        <p14:creationId xmlns:p14="http://schemas.microsoft.com/office/powerpoint/2010/main" val="218277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Passing By </a:t>
            </a:r>
            <a:r>
              <a:rPr lang="en-US" dirty="0" smtClean="0"/>
              <a:t>Value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aNum = 12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aBool = True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print("In start:", 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fun1(aNum,aBool)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print("After fun1:", 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aNum,aBool = fun2(aNum,aBool)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print("After fun2:", aNum,aBool)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start()</a:t>
            </a:r>
          </a:p>
        </p:txBody>
      </p:sp>
    </p:spTree>
    <p:extLst>
      <p:ext uri="{BB962C8B-B14F-4D97-AF65-F5344CB8AC3E}">
        <p14:creationId xmlns:p14="http://schemas.microsoft.com/office/powerpoint/2010/main" val="352458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Why Are References Used?</a:t>
            </a:r>
          </a:p>
        </p:txBody>
      </p:sp>
      <p:sp>
        <p:nvSpPr>
          <p:cNvPr id="1269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It looks complex</a:t>
            </a:r>
          </a:p>
          <a:p>
            <a:r>
              <a:rPr lang="en-US" altLang="en-US" dirty="0" smtClean="0"/>
              <a:t>Most important reason why it’s done: efficiency</a:t>
            </a:r>
          </a:p>
          <a:p>
            <a:pPr lvl="1"/>
            <a:r>
              <a:rPr lang="en-US" altLang="en-US" dirty="0" smtClean="0"/>
              <a:t>Since a reference to a list contains the address of the list it allows access to the list.</a:t>
            </a:r>
          </a:p>
          <a:p>
            <a:pPr lvl="1"/>
            <a:r>
              <a:rPr lang="en-US" altLang="en-US" dirty="0" smtClean="0"/>
              <a:t>As mentioned if the list is large and a function is called many times the allocation (creation) and de-allocation (destruction/freeing up memory for the list) can reduce program efficiency.</a:t>
            </a:r>
          </a:p>
          <a:p>
            <a:r>
              <a:rPr lang="en-US" altLang="en-US" dirty="0" smtClean="0"/>
              <a:t>Type size of references ~range 32 bits (4 bytes) to 64 bits (8 bytes)</a:t>
            </a:r>
          </a:p>
          <a:p>
            <a:r>
              <a:rPr lang="en-US" altLang="en-US" dirty="0" smtClean="0"/>
              <a:t>Contrast this with the size of a list</a:t>
            </a:r>
          </a:p>
          <a:p>
            <a:pPr lvl="1"/>
            <a:r>
              <a:rPr lang="en-US" altLang="en-US" dirty="0" smtClean="0"/>
              <a:t>E.g., a list that refers to online user accounts (each account is a list element that may be multi-Giga bytes in size</a:t>
            </a:r>
            <a:r>
              <a:rPr lang="en-CA" altLang="en-US" dirty="0" smtClean="0"/>
              <a:t>). </a:t>
            </a:r>
            <a:endParaRPr lang="en-CA" altLang="en-US" dirty="0" smtClean="0"/>
          </a:p>
          <a:p>
            <a:pPr lvl="1"/>
            <a:r>
              <a:rPr lang="en-CA" altLang="en-US" dirty="0" smtClean="0"/>
              <a:t>Contrast </a:t>
            </a:r>
            <a:r>
              <a:rPr lang="en-CA" altLang="en-US" dirty="0" smtClean="0"/>
              <a:t>passing an 8 byte reference to the list vs. passing a multi-Gigabyte list.</a:t>
            </a:r>
            <a:endParaRPr lang="en-US" altLang="en-US" dirty="0" smtClean="0"/>
          </a:p>
          <a:p>
            <a:pPr>
              <a:buFont typeface="Arial" panose="020B0604020202020204" pitchFamily="34" charset="0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673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2900" dirty="0" smtClean="0">
                <a:ea typeface="+mj-ea"/>
                <a:cs typeface="+mj-cs"/>
              </a:rPr>
              <a:t>“Simulation”:  What If A List And Not A List Reference Passed: Creating A New List Each Function Call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Name of example program</a:t>
            </a:r>
            <a:r>
              <a:rPr lang="en-US" altLang="en-US" dirty="0" smtClean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6</a:t>
            </a:r>
            <a:r>
              <a:rPr lang="en-US" altLang="en-US" sz="2000" dirty="0" smtClean="0">
                <a:latin typeface="Consolas" panose="020B0609020204030204" pitchFamily="49" charset="0"/>
              </a:rPr>
              <a:t>listExampleSlow.py</a:t>
            </a:r>
            <a:endParaRPr lang="en-US" altLang="en-US" sz="2000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en-US" dirty="0" smtClean="0"/>
              <a:t>Learning: approximating the speed difference between passing by value vs. passing by reference (simulated pass by value)</a:t>
            </a:r>
          </a:p>
          <a:p>
            <a:pPr lvl="1"/>
            <a:endParaRPr lang="en-US" altLang="en-US" sz="16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ONE_HUNDRED_MILLION = 100000000</a:t>
            </a:r>
          </a:p>
          <a:p>
            <a:pPr marL="342900" lvl="1" indent="0"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</a:t>
            </a:r>
            <a:r>
              <a:rPr lang="en-US" altLang="en-US" sz="1800" dirty="0">
                <a:latin typeface="Consolas" panose="020B0609020204030204" pitchFamily="49" charset="0"/>
              </a:rPr>
              <a:t>fun(i):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print("Number of times function has been called #%d" 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     %(</a:t>
            </a:r>
            <a:r>
              <a:rPr lang="en-US" altLang="en-US" sz="1800" dirty="0">
                <a:latin typeface="Consolas" panose="020B0609020204030204" pitchFamily="49" charset="0"/>
              </a:rPr>
              <a:t>i))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aList = ["*"] * ONE_HUNDRED_MILLION</a:t>
            </a:r>
          </a:p>
          <a:p>
            <a:pPr marL="342900" lvl="1" indent="0"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for i in range (0,ONE_HUNDRED_MILLION,1):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fun(i)</a:t>
            </a:r>
          </a:p>
          <a:p>
            <a:pPr marL="342900" lvl="1" indent="0"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start()</a:t>
            </a:r>
            <a:endParaRPr lang="en-US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2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Passing Reference And Not Entire List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7</a:t>
            </a:r>
            <a:r>
              <a:rPr lang="en-US" altLang="en-US" sz="2000" dirty="0" smtClean="0">
                <a:latin typeface="Consolas" panose="020B0609020204030204" pitchFamily="49" charset="0"/>
              </a:rPr>
              <a:t>listExampleFast.py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 lvl="1"/>
            <a:r>
              <a:rPr lang="en-US" altLang="en-US" dirty="0"/>
              <a:t>Learning: approximating the speed difference between passing by value vs. passing by reference </a:t>
            </a:r>
            <a:r>
              <a:rPr lang="en-US" altLang="en-US" dirty="0" smtClean="0"/>
              <a:t>(actual pass by reference)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ONE_HUNDRED_MILLION = 100000000</a:t>
            </a:r>
          </a:p>
          <a:p>
            <a:pPr marL="571500" lvl="2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def fun(aList,num):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print("fun #%d" %num)</a:t>
            </a:r>
          </a:p>
          <a:p>
            <a:pPr marL="571500" lvl="2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def start():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aList = ["a"]* ONE_HUNDRED_MILLION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for i in range(0,ONE_HUNDRED_MILLION,1):</a:t>
            </a: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    fun(aList,i)</a:t>
            </a:r>
          </a:p>
          <a:p>
            <a:pPr marL="571500" lvl="2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571500" lvl="2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start()</a:t>
            </a:r>
          </a:p>
        </p:txBody>
      </p:sp>
    </p:spTree>
    <p:extLst>
      <p:ext uri="{BB962C8B-B14F-4D97-AF65-F5344CB8AC3E}">
        <p14:creationId xmlns:p14="http://schemas.microsoft.com/office/powerpoint/2010/main" val="226451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Take Care Not To Exceed The Bounds Of The List</a:t>
            </a:r>
          </a:p>
        </p:txBody>
      </p:sp>
      <p:graphicFrame>
        <p:nvGraphicFramePr>
          <p:cNvPr id="789509" name="Group 5"/>
          <p:cNvGraphicFramePr>
            <a:graphicFrameLocks noGrp="1"/>
          </p:cNvGraphicFramePr>
          <p:nvPr/>
        </p:nvGraphicFramePr>
        <p:xfrm>
          <a:off x="7007225" y="2082800"/>
          <a:ext cx="393700" cy="1128714"/>
        </p:xfrm>
        <a:graphic>
          <a:graphicData uri="http://schemas.openxmlformats.org/drawingml/2006/table">
            <a:tbl>
              <a:tblPr/>
              <a:tblGrid>
                <a:gridCol w="393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9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95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356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6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618288" y="2062163"/>
            <a:ext cx="357187" cy="1120775"/>
            <a:chOff x="6618289" y="2062163"/>
            <a:chExt cx="357188" cy="1120775"/>
          </a:xfrm>
        </p:grpSpPr>
        <p:sp>
          <p:nvSpPr>
            <p:cNvPr id="72750" name="Text Box 19"/>
            <p:cNvSpPr txBox="1">
              <a:spLocks noChangeArrowheads="1"/>
            </p:cNvSpPr>
            <p:nvPr/>
          </p:nvSpPr>
          <p:spPr bwMode="auto">
            <a:xfrm>
              <a:off x="6618289" y="2062163"/>
              <a:ext cx="3476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1600" dirty="0">
                  <a:latin typeface="Arial" panose="020B0604020202020204" pitchFamily="34" charset="0"/>
                </a:rPr>
                <a:t>[0]</a:t>
              </a:r>
            </a:p>
          </p:txBody>
        </p:sp>
        <p:sp>
          <p:nvSpPr>
            <p:cNvPr id="72751" name="Text Box 20"/>
            <p:cNvSpPr txBox="1">
              <a:spLocks noChangeArrowheads="1"/>
            </p:cNvSpPr>
            <p:nvPr/>
          </p:nvSpPr>
          <p:spPr bwMode="auto">
            <a:xfrm>
              <a:off x="6627814" y="2347913"/>
              <a:ext cx="3476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1600" dirty="0">
                  <a:latin typeface="Arial" panose="020B0604020202020204" pitchFamily="34" charset="0"/>
                </a:rPr>
                <a:t>[1]</a:t>
              </a:r>
            </a:p>
          </p:txBody>
        </p:sp>
        <p:sp>
          <p:nvSpPr>
            <p:cNvPr id="72752" name="Text Box 21"/>
            <p:cNvSpPr txBox="1">
              <a:spLocks noChangeArrowheads="1"/>
            </p:cNvSpPr>
            <p:nvPr/>
          </p:nvSpPr>
          <p:spPr bwMode="auto">
            <a:xfrm>
              <a:off x="6627814" y="2633663"/>
              <a:ext cx="3476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1600" dirty="0">
                  <a:latin typeface="Arial" panose="020B0604020202020204" pitchFamily="34" charset="0"/>
                </a:rPr>
                <a:t>[2]</a:t>
              </a:r>
            </a:p>
          </p:txBody>
        </p:sp>
        <p:sp>
          <p:nvSpPr>
            <p:cNvPr id="72753" name="Text Box 22"/>
            <p:cNvSpPr txBox="1">
              <a:spLocks noChangeArrowheads="1"/>
            </p:cNvSpPr>
            <p:nvPr/>
          </p:nvSpPr>
          <p:spPr bwMode="auto">
            <a:xfrm>
              <a:off x="6627814" y="2938463"/>
              <a:ext cx="3476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1600" dirty="0">
                  <a:latin typeface="Arial" panose="020B0604020202020204" pitchFamily="34" charset="0"/>
                </a:rPr>
                <a:t>[3]</a:t>
              </a:r>
            </a:p>
          </p:txBody>
        </p:sp>
      </p:grpSp>
      <p:sp>
        <p:nvSpPr>
          <p:cNvPr id="54311" name="Text Box 23"/>
          <p:cNvSpPr txBox="1">
            <a:spLocks noChangeArrowheads="1"/>
          </p:cNvSpPr>
          <p:nvPr/>
        </p:nvSpPr>
        <p:spPr bwMode="auto">
          <a:xfrm>
            <a:off x="6299200" y="2057400"/>
            <a:ext cx="317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dirty="0">
                <a:latin typeface="Arial" panose="020B0604020202020204" pitchFamily="34" charset="0"/>
              </a:rPr>
              <a:t>list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7442200" y="2006600"/>
            <a:ext cx="927100" cy="274638"/>
            <a:chOff x="2544" y="936"/>
            <a:chExt cx="584" cy="173"/>
          </a:xfrm>
        </p:grpSpPr>
        <p:sp>
          <p:nvSpPr>
            <p:cNvPr id="72748" name="Line 25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9" name="Text Box 26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dirty="0">
                  <a:solidFill>
                    <a:srgbClr val="00B050"/>
                  </a:solidFill>
                  <a:latin typeface="Arial" panose="020B0604020202020204" pitchFamily="34" charset="0"/>
                </a:rPr>
                <a:t>OK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7454900" y="2311400"/>
            <a:ext cx="927100" cy="274638"/>
            <a:chOff x="2544" y="936"/>
            <a:chExt cx="584" cy="173"/>
          </a:xfrm>
        </p:grpSpPr>
        <p:sp>
          <p:nvSpPr>
            <p:cNvPr id="72746" name="Line 28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7" name="Text Box 29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dirty="0">
                  <a:solidFill>
                    <a:srgbClr val="00B050"/>
                  </a:solidFill>
                  <a:latin typeface="Arial" panose="020B0604020202020204" pitchFamily="34" charset="0"/>
                </a:rPr>
                <a:t>OK</a:t>
              </a: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7454900" y="2603500"/>
            <a:ext cx="927100" cy="274638"/>
            <a:chOff x="2544" y="936"/>
            <a:chExt cx="584" cy="173"/>
          </a:xfrm>
        </p:grpSpPr>
        <p:sp>
          <p:nvSpPr>
            <p:cNvPr id="72744" name="Line 31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5" name="Text Box 32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dirty="0">
                  <a:solidFill>
                    <a:srgbClr val="00B050"/>
                  </a:solidFill>
                  <a:latin typeface="Arial" panose="020B0604020202020204" pitchFamily="34" charset="0"/>
                </a:rPr>
                <a:t>OK</a:t>
              </a: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7454900" y="2933700"/>
            <a:ext cx="927100" cy="274638"/>
            <a:chOff x="2544" y="936"/>
            <a:chExt cx="584" cy="173"/>
          </a:xfrm>
        </p:grpSpPr>
        <p:sp>
          <p:nvSpPr>
            <p:cNvPr id="72742" name="Line 34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3" name="Text Box 35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</a:rPr>
                <a:t>OK</a:t>
              </a:r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418388" y="3425825"/>
            <a:ext cx="927100" cy="274638"/>
            <a:chOff x="2544" y="936"/>
            <a:chExt cx="584" cy="173"/>
          </a:xfrm>
        </p:grpSpPr>
        <p:sp>
          <p:nvSpPr>
            <p:cNvPr id="72740" name="Line 37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41" name="Text Box 38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???</a:t>
              </a:r>
            </a:p>
          </p:txBody>
        </p:sp>
      </p:grpSp>
      <p:sp>
        <p:nvSpPr>
          <p:cNvPr id="789543" name="Text Box 39"/>
          <p:cNvSpPr txBox="1">
            <a:spLocks noChangeArrowheads="1"/>
          </p:cNvSpPr>
          <p:nvPr/>
        </p:nvSpPr>
        <p:spPr bwMode="auto">
          <a:xfrm>
            <a:off x="495300" y="1473200"/>
            <a:ext cx="3898900" cy="203200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en-US" altLang="en-US" sz="2400" b="1" dirty="0" smtClean="0">
                <a:latin typeface="+mn-lt"/>
                <a:ea typeface="+mn-ea"/>
                <a:cs typeface="Arial" charset="0"/>
              </a:rPr>
              <a:t>Example</a:t>
            </a:r>
            <a:r>
              <a:rPr lang="en-US" altLang="en-US" sz="2400" dirty="0" smtClean="0">
                <a:latin typeface="+mn-lt"/>
                <a:ea typeface="+mn-ea"/>
                <a:cs typeface="Arial" charset="0"/>
              </a:rPr>
              <a:t>: </a:t>
            </a:r>
            <a:r>
              <a:rPr lang="en-US" altLang="en-US" sz="2000" dirty="0">
                <a:latin typeface="Consolas" panose="020B0609020204030204" pitchFamily="49" charset="0"/>
                <a:ea typeface="+mn-ea"/>
                <a:cs typeface="Arial" charset="0"/>
              </a:rPr>
              <a:t>8</a:t>
            </a:r>
            <a:r>
              <a:rPr lang="en-US" altLang="en-US" sz="20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listBounds.py</a:t>
            </a:r>
            <a:endParaRPr lang="en-US" altLang="en-US" sz="2000" dirty="0" smtClean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num1 = 7</a:t>
            </a:r>
          </a:p>
          <a:p>
            <a:pPr>
              <a:buFontTx/>
              <a:buNone/>
              <a:defRPr/>
            </a:pP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list = [0, 1, 2, 3]</a:t>
            </a:r>
          </a:p>
          <a:p>
            <a:pPr>
              <a:buFontTx/>
              <a:buNone/>
              <a:defRPr/>
            </a:pP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num2 = 13</a:t>
            </a:r>
          </a:p>
          <a:p>
            <a:pPr>
              <a:buFontTx/>
              <a:buNone/>
              <a:defRPr/>
            </a:pP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i in range (0, 4, 1):</a:t>
            </a:r>
          </a:p>
          <a:p>
            <a:pPr>
              <a:buFontTx/>
              <a:buNone/>
              <a:defRPr/>
            </a:pPr>
            <a:r>
              <a:rPr lang="en-US" alt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print (list [i])</a:t>
            </a:r>
          </a:p>
        </p:txBody>
      </p:sp>
      <p:sp>
        <p:nvSpPr>
          <p:cNvPr id="789544" name="Text Box 40"/>
          <p:cNvSpPr txBox="1">
            <a:spLocks noChangeArrowheads="1"/>
          </p:cNvSpPr>
          <p:nvPr/>
        </p:nvSpPr>
        <p:spPr bwMode="auto">
          <a:xfrm>
            <a:off x="492125" y="4038600"/>
            <a:ext cx="38989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 smtClean="0">
                <a:latin typeface="Consolas" panose="020B0609020204030204" pitchFamily="49" charset="0"/>
              </a:rPr>
              <a:t>print()</a:t>
            </a:r>
            <a:endParaRPr lang="en-US" altLang="en-US" dirty="0">
              <a:latin typeface="Consolas" panose="020B0609020204030204" pitchFamily="49" charset="0"/>
            </a:endParaRPr>
          </a:p>
          <a:p>
            <a:pPr>
              <a:spcBef>
                <a:spcPct val="20000"/>
              </a:spcBef>
            </a:pPr>
            <a:r>
              <a:rPr lang="en-US" altLang="en-US" dirty="0" smtClean="0">
                <a:latin typeface="Consolas" panose="020B0609020204030204" pitchFamily="49" charset="0"/>
              </a:rPr>
              <a:t>print(list </a:t>
            </a:r>
            <a:r>
              <a:rPr lang="en-US" altLang="en-US" dirty="0">
                <a:latin typeface="Consolas" panose="020B0609020204030204" pitchFamily="49" charset="0"/>
              </a:rPr>
              <a:t>[4])</a:t>
            </a:r>
          </a:p>
          <a:p>
            <a:pPr>
              <a:spcBef>
                <a:spcPct val="20000"/>
              </a:spcBef>
            </a:pPr>
            <a:endParaRPr lang="en-US" altLang="en-US" sz="2000" dirty="0">
              <a:latin typeface="Times New Roman" panose="02020603050405020304" pitchFamily="18" charset="0"/>
            </a:endParaRPr>
          </a:p>
        </p:txBody>
      </p: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2489200" y="4391025"/>
            <a:ext cx="927100" cy="274638"/>
            <a:chOff x="2544" y="936"/>
            <a:chExt cx="584" cy="173"/>
          </a:xfrm>
        </p:grpSpPr>
        <p:sp>
          <p:nvSpPr>
            <p:cNvPr id="72738" name="Line 42"/>
            <p:cNvSpPr>
              <a:spLocks noChangeShapeType="1"/>
            </p:cNvSpPr>
            <p:nvPr/>
          </p:nvSpPr>
          <p:spPr bwMode="auto">
            <a:xfrm flipH="1">
              <a:off x="2544" y="1032"/>
              <a:ext cx="296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72739" name="Text Box 43"/>
            <p:cNvSpPr txBox="1">
              <a:spLocks noChangeArrowheads="1"/>
            </p:cNvSpPr>
            <p:nvPr/>
          </p:nvSpPr>
          <p:spPr bwMode="auto">
            <a:xfrm>
              <a:off x="2848" y="936"/>
              <a:ext cx="2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???</a:t>
              </a:r>
            </a:p>
          </p:txBody>
        </p:sp>
      </p:grpSp>
      <p:grpSp>
        <p:nvGrpSpPr>
          <p:cNvPr id="9" name="Group 14"/>
          <p:cNvGrpSpPr>
            <a:grpSpLocks/>
          </p:cNvGrpSpPr>
          <p:nvPr/>
        </p:nvGrpSpPr>
        <p:grpSpPr bwMode="auto">
          <a:xfrm>
            <a:off x="5654675" y="1157288"/>
            <a:ext cx="1798638" cy="5087937"/>
            <a:chOff x="4394200" y="1213526"/>
            <a:chExt cx="1797322" cy="5087617"/>
          </a:xfrm>
        </p:grpSpPr>
        <p:sp>
          <p:nvSpPr>
            <p:cNvPr id="72736" name="Rectangle 3"/>
            <p:cNvSpPr>
              <a:spLocks noChangeArrowheads="1"/>
            </p:cNvSpPr>
            <p:nvPr/>
          </p:nvSpPr>
          <p:spPr bwMode="auto">
            <a:xfrm>
              <a:off x="4832622" y="1551343"/>
              <a:ext cx="1358900" cy="47498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72737" name="Text Box 4"/>
            <p:cNvSpPr txBox="1">
              <a:spLocks noChangeArrowheads="1"/>
            </p:cNvSpPr>
            <p:nvPr/>
          </p:nvSpPr>
          <p:spPr bwMode="auto">
            <a:xfrm>
              <a:off x="4394200" y="1213526"/>
              <a:ext cx="13843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CA" altLang="en-US" sz="2000" b="1" dirty="0">
                  <a:latin typeface="Arial" panose="020B0604020202020204" pitchFamily="34" charset="0"/>
                </a:rPr>
                <a:t>RAM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6191250" y="1606550"/>
            <a:ext cx="1193800" cy="368300"/>
            <a:chOff x="6191522" y="1606034"/>
            <a:chExt cx="1194138" cy="369332"/>
          </a:xfrm>
        </p:grpSpPr>
        <p:sp>
          <p:nvSpPr>
            <p:cNvPr id="72734" name="TextBox 2"/>
            <p:cNvSpPr txBox="1">
              <a:spLocks noChangeArrowheads="1"/>
            </p:cNvSpPr>
            <p:nvPr/>
          </p:nvSpPr>
          <p:spPr bwMode="auto">
            <a:xfrm>
              <a:off x="6191522" y="1606034"/>
              <a:ext cx="762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dirty="0"/>
                <a:t>num1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04552" y="1676080"/>
              <a:ext cx="381108" cy="2292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</p:grp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6191250" y="3379788"/>
            <a:ext cx="1193800" cy="368300"/>
            <a:chOff x="6191522" y="3379011"/>
            <a:chExt cx="1194138" cy="369332"/>
          </a:xfrm>
        </p:grpSpPr>
        <p:sp>
          <p:nvSpPr>
            <p:cNvPr id="72732" name="TextBox 34"/>
            <p:cNvSpPr txBox="1">
              <a:spLocks noChangeArrowheads="1"/>
            </p:cNvSpPr>
            <p:nvPr/>
          </p:nvSpPr>
          <p:spPr bwMode="auto">
            <a:xfrm>
              <a:off x="6191522" y="3379011"/>
              <a:ext cx="762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dirty="0"/>
                <a:t>num2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953738" y="3449057"/>
              <a:ext cx="431922" cy="2515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731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11" grpId="0"/>
      <p:bldP spid="78954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/>
              <a:t>A Common Way To Avoid Overflowing A List</a:t>
            </a:r>
            <a:endParaRPr lang="en-US" altLang="en-US" sz="3200" dirty="0" smtClean="0"/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Use a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constant</a:t>
            </a:r>
            <a:r>
              <a:rPr lang="en-US" altLang="en-US" sz="2400" dirty="0" smtClean="0"/>
              <a:t> in conjunction with the list.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SIZE = 100</a:t>
            </a:r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The value in the constant controls traversals of the list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for i in range (0,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1800" dirty="0" smtClean="0">
                <a:latin typeface="Consolas" panose="020B0609020204030204" pitchFamily="49" charset="0"/>
              </a:rPr>
              <a:t>, 1):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myList[i] = int(input ("Enter a value:" ))</a:t>
            </a:r>
          </a:p>
          <a:p>
            <a:endParaRPr lang="en-US" altLang="en-US" sz="24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for i in range (0,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1800" dirty="0" smtClean="0">
                <a:latin typeface="Consolas" panose="020B0609020204030204" pitchFamily="49" charset="0"/>
              </a:rPr>
              <a:t>, 1):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print(myList [i])</a:t>
            </a:r>
          </a:p>
          <a:p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38128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155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 Common Way To Avoid Overflowing A List (2)</a:t>
            </a:r>
          </a:p>
        </p:txBody>
      </p:sp>
      <p:sp>
        <p:nvSpPr>
          <p:cNvPr id="8304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Use a constant in conjunction with the list.</a:t>
            </a:r>
          </a:p>
          <a:p>
            <a:pPr>
              <a:buFontTx/>
              <a:buNone/>
            </a:pPr>
            <a:r>
              <a:rPr lang="en-US" altLang="en-US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SIZE = 100000</a:t>
            </a:r>
          </a:p>
          <a:p>
            <a:endParaRPr lang="en-US" altLang="en-US" sz="1800" dirty="0" smtClean="0">
              <a:latin typeface="Consolas" panose="020B0609020204030204" pitchFamily="49" charset="0"/>
            </a:endParaRPr>
          </a:p>
          <a:p>
            <a:r>
              <a:rPr lang="en-US" altLang="en-US" sz="2400" dirty="0" smtClean="0"/>
              <a:t>The value in the constant controls traversals of the list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for i in range (0,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1800" dirty="0" smtClean="0">
                <a:latin typeface="Consolas" panose="020B0609020204030204" pitchFamily="49" charset="0"/>
              </a:rPr>
              <a:t>, 1):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myList [i] = int(input ("Enter a value:" ))</a:t>
            </a:r>
          </a:p>
          <a:p>
            <a:endParaRPr lang="en-US" altLang="en-US" sz="18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for i in range (0,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1800" dirty="0" smtClean="0">
                <a:latin typeface="Consolas" panose="020B0609020204030204" pitchFamily="49" charset="0"/>
              </a:rPr>
              <a:t>, 1):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print (myList [i])</a:t>
            </a:r>
          </a:p>
          <a:p>
            <a:endParaRPr lang="en-US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25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46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Python Specific Approach To </a:t>
            </a:r>
            <a:r>
              <a:rPr lang="en-US" altLang="en-US" dirty="0"/>
              <a:t>Avoid </a:t>
            </a:r>
            <a:r>
              <a:rPr lang="en-US" altLang="en-US" dirty="0" smtClean="0"/>
              <a:t>Overflow</a:t>
            </a:r>
            <a:r>
              <a:rPr lang="en-US" dirty="0" smtClean="0"/>
              <a:t>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length function </a:t>
            </a:r>
            <a:r>
              <a:rPr lang="en-US" dirty="0" err="1" smtClean="0">
                <a:latin typeface="Consolas" panose="020B0609020204030204" pitchFamily="49" charset="0"/>
              </a:rPr>
              <a:t>len</a:t>
            </a:r>
            <a:r>
              <a:rPr lang="en-US" dirty="0" smtClean="0"/>
              <a:t> to get the length of list.</a:t>
            </a:r>
          </a:p>
          <a:p>
            <a:pPr lvl="1"/>
            <a:r>
              <a:rPr lang="en-US" dirty="0" smtClean="0"/>
              <a:t>Since a function call requires some resources/time it’s a bit more efficient to store the length in a variable.</a:t>
            </a:r>
          </a:p>
          <a:p>
            <a:pPr lvl="1"/>
            <a:r>
              <a:rPr lang="en-US" dirty="0" smtClean="0"/>
              <a:t>Unless the length of the list changes refer to the variable rather than calling function again.</a:t>
            </a:r>
          </a:p>
          <a:p>
            <a:r>
              <a:rPr lang="en-US" dirty="0" smtClean="0"/>
              <a:t>Example:</a:t>
            </a:r>
          </a:p>
          <a:p>
            <a:pPr marL="342900" lvl="1" indent="0">
              <a:buNone/>
            </a:pPr>
            <a:r>
              <a:rPr lang="en-US" sz="1800" dirty="0" err="1" smtClean="0">
                <a:latin typeface="Consolas" panose="020B0609020204030204" pitchFamily="49" charset="0"/>
              </a:rPr>
              <a:t>myList</a:t>
            </a:r>
            <a:r>
              <a:rPr lang="en-US" sz="1800" dirty="0" smtClean="0">
                <a:latin typeface="Consolas" panose="020B0609020204030204" pitchFamily="49" charset="0"/>
              </a:rPr>
              <a:t> = </a:t>
            </a:r>
            <a:r>
              <a:rPr lang="en-US" sz="1800" dirty="0" err="1" smtClean="0">
                <a:latin typeface="Consolas" panose="020B0609020204030204" pitchFamily="49" charset="0"/>
              </a:rPr>
              <a:t>someFunctionCreatesList</a:t>
            </a:r>
            <a:r>
              <a:rPr lang="en-US" sz="1800" dirty="0" smtClean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 err="1" smtClean="0">
                <a:latin typeface="Consolas" panose="020B0609020204030204" pitchFamily="49" charset="0"/>
              </a:rPr>
              <a:t>myListLength</a:t>
            </a:r>
            <a:r>
              <a:rPr lang="en-US" sz="1800" dirty="0" smtClean="0">
                <a:latin typeface="Consolas" panose="020B0609020204030204" pitchFamily="49" charset="0"/>
              </a:rPr>
              <a:t> = </a:t>
            </a:r>
            <a:r>
              <a:rPr lang="en-US" sz="1800" dirty="0" err="1" smtClean="0">
                <a:latin typeface="Consolas" panose="020B0609020204030204" pitchFamily="49" charset="0"/>
              </a:rPr>
              <a:t>len</a:t>
            </a:r>
            <a:r>
              <a:rPr lang="en-US" sz="1800" dirty="0" smtClean="0">
                <a:latin typeface="Consolas" panose="020B0609020204030204" pitchFamily="49" charset="0"/>
              </a:rPr>
              <a:t>(</a:t>
            </a:r>
            <a:r>
              <a:rPr lang="en-US" sz="1800" dirty="0" err="1" smtClean="0">
                <a:latin typeface="Consolas" panose="020B0609020204030204" pitchFamily="49" charset="0"/>
              </a:rPr>
              <a:t>myList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= 0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</a:t>
            </a:r>
            <a:r>
              <a:rPr lang="en-US" sz="1800" dirty="0" smtClean="0">
                <a:latin typeface="Consolas" panose="020B0609020204030204" pitchFamily="49" charset="0"/>
              </a:rPr>
              <a:t>hile (</a:t>
            </a:r>
            <a:r>
              <a:rPr 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&lt; </a:t>
            </a:r>
            <a:r>
              <a:rPr lang="en-US" sz="1800" dirty="0" err="1" smtClean="0">
                <a:latin typeface="Consolas" panose="020B0609020204030204" pitchFamily="49" charset="0"/>
              </a:rPr>
              <a:t>myListLength</a:t>
            </a:r>
            <a:r>
              <a:rPr lang="en-US" sz="1800" dirty="0" smtClean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print(</a:t>
            </a:r>
            <a:r>
              <a:rPr lang="en-US" sz="1800" dirty="0" err="1" smtClean="0">
                <a:latin typeface="Consolas" panose="020B0609020204030204" pitchFamily="49" charset="0"/>
              </a:rPr>
              <a:t>myList</a:t>
            </a:r>
            <a:r>
              <a:rPr lang="en-US" sz="1800" dirty="0" smtClean="0">
                <a:latin typeface="Consolas" panose="020B0609020204030204" pitchFamily="49" charset="0"/>
              </a:rPr>
              <a:t>[</a:t>
            </a:r>
            <a:r>
              <a:rPr 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])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45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Example Problem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Write a program that will track the percentage grades for a class of students.  The program should allow the user to enter the grade for each student. Then it will display the grades for the whole class along with the average.</a:t>
            </a:r>
          </a:p>
        </p:txBody>
      </p:sp>
    </p:spTree>
    <p:extLst>
      <p:ext uri="{BB962C8B-B14F-4D97-AF65-F5344CB8AC3E}">
        <p14:creationId xmlns:p14="http://schemas.microsoft.com/office/powerpoint/2010/main" val="200906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After This Section You Should Now Know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/>
              <a:t>Techniques to avoid overflowing the bounds of a list</a:t>
            </a:r>
          </a:p>
          <a:p>
            <a:r>
              <a:rPr lang="en-US" altLang="en-US" sz="2400" smtClean="0"/>
              <a:t>The </a:t>
            </a:r>
            <a:r>
              <a:rPr lang="en-US" altLang="en-US" sz="2400" dirty="0" smtClean="0"/>
              <a:t>difference between a simple vs. a composite type</a:t>
            </a:r>
          </a:p>
          <a:p>
            <a:r>
              <a:rPr lang="en-US" altLang="en-US" sz="2400" dirty="0" smtClean="0"/>
              <a:t>Why and when a list should be used</a:t>
            </a:r>
          </a:p>
          <a:p>
            <a:r>
              <a:rPr lang="en-US" altLang="en-US" sz="2400" dirty="0" smtClean="0"/>
              <a:t>How to create and initialize a list (each element can be different or is identical)</a:t>
            </a:r>
          </a:p>
          <a:p>
            <a:r>
              <a:rPr lang="en-US" altLang="en-US" sz="2400" dirty="0" smtClean="0"/>
              <a:t>How to access or change the elements of a list</a:t>
            </a:r>
          </a:p>
          <a:p>
            <a:r>
              <a:rPr lang="en-US" altLang="en-US" sz="2400" dirty="0" smtClean="0"/>
              <a:t>The difference between the parameter passing mechanisms: pass by value vs. pass by reference</a:t>
            </a:r>
          </a:p>
          <a:p>
            <a:pPr lvl="1"/>
            <a:r>
              <a:rPr lang="en-US" altLang="en-US" sz="2000" dirty="0"/>
              <a:t>How are lists passed as parameters</a:t>
            </a:r>
          </a:p>
          <a:p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>
                <a:latin typeface="+mn-lt"/>
              </a:rPr>
              <a:t>Why Bother With A List?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b="1" dirty="0" smtClean="0"/>
              <a:t>Name of the example program</a:t>
            </a:r>
            <a:r>
              <a:rPr lang="en-CA" altLang="en-US" sz="2400" dirty="0" smtClean="0">
                <a:latin typeface="Times New Roman" panose="02020603050405020304" pitchFamily="18" charset="0"/>
              </a:rPr>
              <a:t>:</a:t>
            </a:r>
            <a:r>
              <a:rPr lang="en-CA" altLang="en-US" dirty="0" smtClean="0">
                <a:latin typeface="Times New Roman" panose="02020603050405020304" pitchFamily="18" charset="0"/>
              </a:rPr>
              <a:t> </a:t>
            </a:r>
            <a:r>
              <a:rPr lang="en-CA" altLang="en-US" sz="2000" dirty="0" smtClean="0">
                <a:latin typeface="Consolas" panose="020B0609020204030204" pitchFamily="49" charset="0"/>
              </a:rPr>
              <a:t>0classListV1.py</a:t>
            </a:r>
          </a:p>
          <a:p>
            <a:pPr lvl="1"/>
            <a:r>
              <a:rPr lang="en-US" altLang="en-US" sz="2000" dirty="0" smtClean="0"/>
              <a:t>Learning: a “how </a:t>
            </a:r>
            <a:r>
              <a:rPr lang="en-US" altLang="en-US" sz="2000" dirty="0" smtClean="0"/>
              <a:t>not to” </a:t>
            </a:r>
            <a:r>
              <a:rPr lang="en-US" altLang="en-US" sz="2000" dirty="0" smtClean="0"/>
              <a:t>approach for a solution that should employ lists.</a:t>
            </a:r>
          </a:p>
          <a:p>
            <a:pPr lvl="1"/>
            <a:endParaRPr lang="en-CA" altLang="en-US" sz="2000" dirty="0" smtClean="0"/>
          </a:p>
          <a:p>
            <a:pPr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CLASS_SIZE = 5</a:t>
            </a:r>
          </a:p>
          <a:p>
            <a:pPr>
              <a:buFontTx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stu1 = float(input("Enter grade for student no. 1: "))</a:t>
            </a:r>
          </a:p>
          <a:p>
            <a:pPr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stu2 = float(input("Enter grade for student no. 2: "))</a:t>
            </a:r>
          </a:p>
          <a:p>
            <a:pPr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stu3 = float(input("Enter grade for student no. 3: "))</a:t>
            </a:r>
          </a:p>
          <a:p>
            <a:pPr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stu4 = float(input("Enter grade for student no. 4: "))</a:t>
            </a:r>
          </a:p>
          <a:p>
            <a:pPr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stu5 = float(input("Enter grade for student no. 5: "))</a:t>
            </a:r>
          </a:p>
        </p:txBody>
      </p:sp>
    </p:spTree>
    <p:extLst>
      <p:ext uri="{BB962C8B-B14F-4D97-AF65-F5344CB8AC3E}">
        <p14:creationId xmlns:p14="http://schemas.microsoft.com/office/powerpoint/2010/main" val="203414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Why Bother With A List? (2)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total = stu1 + stu2 + stu3 + stu4 + stu5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average = total / CLASS_SIZE</a:t>
            </a:r>
          </a:p>
          <a:p>
            <a:pPr>
              <a:lnSpc>
                <a:spcPct val="80000"/>
              </a:lnSpc>
              <a:buFontTx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print("GRADES")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print("The average grade is %0.2f%%", %(average))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1: %0.2f", %(stu1))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2: %0.2f", %(stu2))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3: %0.2f", %(stu3))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4: %0.2f", %(stu4))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5: %0.2f", %(stu5))</a:t>
            </a:r>
          </a:p>
          <a:p>
            <a:endParaRPr lang="en-CA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53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Why Bother With A List? (</a:t>
            </a:r>
            <a:r>
              <a:rPr lang="en-US" altLang="en-US" sz="3200" dirty="0" smtClean="0"/>
              <a:t>3</a:t>
            </a:r>
            <a:r>
              <a:rPr lang="en-CA" altLang="en-US" sz="3200" dirty="0" smtClean="0"/>
              <a:t>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total = stu1 + stu2 + stu3 + stu4 + stu5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average = total / CLASS_SIZE</a:t>
            </a:r>
          </a:p>
          <a:p>
            <a:pPr>
              <a:lnSpc>
                <a:spcPct val="80000"/>
              </a:lnSpc>
              <a:buFontTx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print("GRADES")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print("The average grade is %0.2f%%", %(average))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1: %0.2f", %(stu1))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2: %0.2f", %(stu2))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3: %0.2f", %(stu3))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4: %0.2f", %(stu4))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print("Student no. 5: %0.2f", %(stu5))</a:t>
            </a:r>
          </a:p>
          <a:p>
            <a:endParaRPr lang="en-CA" altLang="en-US" sz="1800" dirty="0" smtClean="0">
              <a:latin typeface="Consolas" panose="020B0609020204030204" pitchFamily="49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241300" y="1181100"/>
            <a:ext cx="7899400" cy="53086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 dirty="0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V="1">
            <a:off x="292100" y="1117600"/>
            <a:ext cx="7797800" cy="54737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 dirty="0"/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2438400" y="1434307"/>
            <a:ext cx="31750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9600" dirty="0">
                <a:solidFill>
                  <a:srgbClr val="FF0000"/>
                </a:solidFill>
                <a:latin typeface="Arial" panose="020B0604020202020204" pitchFamily="34" charset="0"/>
              </a:rPr>
              <a:t>NO!</a:t>
            </a:r>
          </a:p>
        </p:txBody>
      </p:sp>
      <p:pic>
        <p:nvPicPr>
          <p:cNvPr id="55303" name="D06CF808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0" y="3721100"/>
            <a:ext cx="20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766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What Were The Problems With </a:t>
            </a:r>
            <a:br>
              <a:rPr lang="en-US" altLang="en-US" sz="3200" dirty="0" smtClean="0"/>
            </a:br>
            <a:r>
              <a:rPr lang="en-US" altLang="en-US" sz="3200" dirty="0" smtClean="0"/>
              <a:t>The Previous Approach?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Redundant statements.</a:t>
            </a:r>
          </a:p>
          <a:p>
            <a:r>
              <a:rPr lang="en-US" altLang="en-US" sz="2400" dirty="0" smtClean="0"/>
              <a:t>Yet a loop could not be easily employed given the types of variables that you have seen so far.</a:t>
            </a:r>
          </a:p>
        </p:txBody>
      </p:sp>
    </p:spTree>
    <p:extLst>
      <p:ext uri="{BB962C8B-B14F-4D97-AF65-F5344CB8AC3E}">
        <p14:creationId xmlns:p14="http://schemas.microsoft.com/office/powerpoint/2010/main" val="97399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What’s </a:t>
            </a:r>
            <a:r>
              <a:rPr lang="en-US" altLang="en-US" sz="3200" dirty="0" smtClean="0"/>
              <a:t>Needed: A List</a:t>
            </a:r>
            <a:endParaRPr lang="en-US" altLang="en-US" sz="3200" dirty="0" smtClean="0"/>
          </a:p>
        </p:txBody>
      </p:sp>
      <p:sp>
        <p:nvSpPr>
          <p:cNvPr id="778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A composite variable that is a collection of another type.</a:t>
            </a:r>
          </a:p>
          <a:p>
            <a:pPr marL="396875" lvl="1" indent="-171450"/>
            <a:r>
              <a:rPr lang="en-US" altLang="en-US" sz="2000" dirty="0" smtClean="0"/>
              <a:t>The composite variable can be manipulated and passed throughout the program as a single </a:t>
            </a:r>
            <a:r>
              <a:rPr lang="en-US" altLang="en-US" sz="2000" dirty="0" smtClean="0"/>
              <a:t>entity: </a:t>
            </a:r>
          </a:p>
          <a:p>
            <a:pPr marL="568325" lvl="2"/>
            <a:r>
              <a:rPr lang="en-US" altLang="en-US" sz="1800" dirty="0" smtClean="0"/>
              <a:t>Use the name of the “list variable”</a:t>
            </a:r>
          </a:p>
          <a:p>
            <a:pPr marL="568325" lvl="2"/>
            <a:r>
              <a:rPr lang="en-US" altLang="en-US" sz="1800" dirty="0" smtClean="0"/>
              <a:t>Example: </a:t>
            </a:r>
          </a:p>
          <a:p>
            <a:pPr marL="396875" lvl="2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</a:t>
            </a:r>
            <a:r>
              <a:rPr lang="en-US" altLang="en-US" sz="1800" dirty="0" err="1" smtClean="0">
                <a:latin typeface="Consolas" panose="020B0609020204030204" pitchFamily="49" charset="0"/>
              </a:rPr>
              <a:t>aList</a:t>
            </a:r>
            <a:r>
              <a:rPr lang="en-US" altLang="en-US" sz="1800" dirty="0" smtClean="0">
                <a:latin typeface="Consolas" panose="020B0609020204030204" pitchFamily="49" charset="0"/>
              </a:rPr>
              <a:t> = [1,2,3]</a:t>
            </a:r>
          </a:p>
          <a:p>
            <a:pPr marL="396875" lvl="2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</a:t>
            </a:r>
            <a:r>
              <a:rPr lang="en-US" altLang="en-US" sz="1800" dirty="0" err="1" smtClean="0">
                <a:latin typeface="Consolas" panose="020B0609020204030204" pitchFamily="49" charset="0"/>
              </a:rPr>
              <a:t>aList</a:t>
            </a:r>
            <a:r>
              <a:rPr lang="en-US" altLang="en-US" sz="1800" dirty="0" smtClean="0">
                <a:latin typeface="Consolas" panose="020B0609020204030204" pitchFamily="49" charset="0"/>
              </a:rPr>
              <a:t>)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96875" lvl="1" indent="-171450"/>
            <a:r>
              <a:rPr lang="en-US" altLang="en-US" sz="2000" dirty="0" smtClean="0"/>
              <a:t>At the same time each element can be accessed </a:t>
            </a:r>
            <a:r>
              <a:rPr lang="en-US" altLang="en-US" sz="2000" dirty="0" smtClean="0"/>
              <a:t>individually</a:t>
            </a:r>
            <a:r>
              <a:rPr lang="en-US" altLang="en-US" sz="2000" dirty="0" smtClean="0"/>
              <a:t>: </a:t>
            </a:r>
          </a:p>
          <a:p>
            <a:pPr marL="568325" lvl="2"/>
            <a:r>
              <a:rPr lang="en-US" altLang="en-US" sz="1600" dirty="0"/>
              <a:t>U</a:t>
            </a:r>
            <a:r>
              <a:rPr lang="en-US" altLang="en-US" sz="1600" dirty="0" smtClean="0"/>
              <a:t>se the name of the list variable and an index.</a:t>
            </a:r>
          </a:p>
          <a:p>
            <a:pPr marL="568325" lvl="2"/>
            <a:r>
              <a:rPr lang="en-US" altLang="en-US" sz="1800" dirty="0" smtClean="0"/>
              <a:t>Example:</a:t>
            </a:r>
          </a:p>
          <a:p>
            <a:pPr marL="396875" lvl="2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</a:t>
            </a:r>
            <a:r>
              <a:rPr lang="en-US" altLang="en-US" sz="1800" dirty="0" err="1" smtClean="0">
                <a:latin typeface="Consolas" panose="020B0609020204030204" pitchFamily="49" charset="0"/>
              </a:rPr>
              <a:t>aList</a:t>
            </a:r>
            <a:r>
              <a:rPr lang="en-US" altLang="en-US" sz="1800" dirty="0" smtClean="0">
                <a:latin typeface="Consolas" panose="020B0609020204030204" pitchFamily="49" charset="0"/>
              </a:rPr>
              <a:t>[</a:t>
            </a:r>
            <a:r>
              <a:rPr lang="en-US" alt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</a:rPr>
              <a:t>])</a:t>
            </a:r>
          </a:p>
          <a:p>
            <a:pPr marL="225425" lvl="1" indent="0">
              <a:buNone/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65860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t" anchorCtr="0">
        <a:normAutofit fontScale="85000" lnSpcReduction="20000"/>
      </a:bodyPr>
      <a:lstStyle>
        <a:defPPr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noAutofit/>
      </a:bodyPr>
      <a:lstStyle>
        <a:defPPr>
          <a:defRPr b="1" dirty="0" smtClean="0">
            <a:solidFill>
              <a:srgbClr val="FF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43463</TotalTime>
  <Words>3212</Words>
  <Application>Microsoft Office PowerPoint</Application>
  <PresentationFormat>On-screen Show (4:3)</PresentationFormat>
  <Paragraphs>520</Paragraphs>
  <Slides>40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MS PGothic</vt:lpstr>
      <vt:lpstr>MS PGothic</vt:lpstr>
      <vt:lpstr>Arial</vt:lpstr>
      <vt:lpstr>Calibri</vt:lpstr>
      <vt:lpstr>Consolas</vt:lpstr>
      <vt:lpstr>Symbol</vt:lpstr>
      <vt:lpstr>Times New Roman</vt:lpstr>
      <vt:lpstr>Vladimir Script</vt:lpstr>
      <vt:lpstr>Office Theme</vt:lpstr>
      <vt:lpstr>Composite Types, Lists Part 1</vt:lpstr>
      <vt:lpstr>Types Of Variables</vt:lpstr>
      <vt:lpstr>List</vt:lpstr>
      <vt:lpstr>Example Problem</vt:lpstr>
      <vt:lpstr>Why Bother With A List?</vt:lpstr>
      <vt:lpstr>Why Bother With A List? (2)</vt:lpstr>
      <vt:lpstr>Why Bother With A List? (3)</vt:lpstr>
      <vt:lpstr>What Were The Problems With  The Previous Approach?</vt:lpstr>
      <vt:lpstr>What’s Needed: A List</vt:lpstr>
      <vt:lpstr>Creating A List (Fixed Size)</vt:lpstr>
      <vt:lpstr>Creating A List (Fixed Size, Same Data In Each Element)</vt:lpstr>
      <vt:lpstr>Accessing A List</vt:lpstr>
      <vt:lpstr>Negative Indices</vt:lpstr>
      <vt:lpstr>Revised Version Using A List</vt:lpstr>
      <vt:lpstr>Revised Version Using A List (2)</vt:lpstr>
      <vt:lpstr>Revised Version Using A List (3)</vt:lpstr>
      <vt:lpstr>Revised Version Using A List (4)</vt:lpstr>
      <vt:lpstr>Creating A List (Variable Size)</vt:lpstr>
      <vt:lpstr>Creating  A List (Variable Size: 2)</vt:lpstr>
      <vt:lpstr>Creating A Variable Sized List: Example</vt:lpstr>
      <vt:lpstr>Further Revised Version Using A Dynamically Created List</vt:lpstr>
      <vt:lpstr>More Details On Lists</vt:lpstr>
      <vt:lpstr>Example: Illustrating List References</vt:lpstr>
      <vt:lpstr>One Part Of The Previous Example Was Actually Unneeded</vt:lpstr>
      <vt:lpstr>Passing A List As A Parameter</vt:lpstr>
      <vt:lpstr>Example: Passing Lists As Parameters</vt:lpstr>
      <vt:lpstr>Example: Passing Lists As Parameters (2)</vt:lpstr>
      <vt:lpstr>Passing References (Lists): “Pass-By-Reference”</vt:lpstr>
      <vt:lpstr>Passing References: Don’t Do This</vt:lpstr>
      <vt:lpstr>Passing Parameters Which Aren’t Lists (Pass By Value)</vt:lpstr>
      <vt:lpstr>Example: Passing By Value</vt:lpstr>
      <vt:lpstr>Example: Passing By Value (2)</vt:lpstr>
      <vt:lpstr>Why Are References Used?</vt:lpstr>
      <vt:lpstr>“Simulation”:  What If A List And Not A List Reference Passed: Creating A New List Each Function Call</vt:lpstr>
      <vt:lpstr>Passing Reference And Not Entire List</vt:lpstr>
      <vt:lpstr>Take Care Not To Exceed The Bounds Of The List</vt:lpstr>
      <vt:lpstr>A Common Way To Avoid Overflowing A List</vt:lpstr>
      <vt:lpstr>A Common Way To Avoid Overflowing A List (2)</vt:lpstr>
      <vt:lpstr>A Python Specific Approach To Avoid Overflow </vt:lpstr>
      <vt:lpstr>After This Section You Should Now Know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Composites: 1D lists</dc:title>
  <dc:creator>James Tam</dc:creator>
  <cp:keywords>Composites;lists;1D lists;pass by value;pass by reference</cp:keywords>
  <cp:lastModifiedBy>Microsoft account</cp:lastModifiedBy>
  <cp:revision>1045</cp:revision>
  <dcterms:created xsi:type="dcterms:W3CDTF">2013-08-26T22:54:00Z</dcterms:created>
  <dcterms:modified xsi:type="dcterms:W3CDTF">2022-05-30T05:35:49Z</dcterms:modified>
</cp:coreProperties>
</file>