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38" r:id="rId3"/>
    <p:sldId id="439" r:id="rId4"/>
    <p:sldId id="440" r:id="rId5"/>
    <p:sldId id="441" r:id="rId6"/>
    <p:sldId id="442" r:id="rId7"/>
    <p:sldId id="489" r:id="rId8"/>
    <p:sldId id="528" r:id="rId9"/>
    <p:sldId id="529" r:id="rId10"/>
    <p:sldId id="490" r:id="rId11"/>
    <p:sldId id="491" r:id="rId12"/>
    <p:sldId id="497" r:id="rId13"/>
    <p:sldId id="492" r:id="rId14"/>
    <p:sldId id="496" r:id="rId15"/>
    <p:sldId id="533" r:id="rId16"/>
    <p:sldId id="534" r:id="rId17"/>
    <p:sldId id="535" r:id="rId18"/>
    <p:sldId id="537" r:id="rId19"/>
    <p:sldId id="536" r:id="rId20"/>
    <p:sldId id="538" r:id="rId21"/>
    <p:sldId id="541" r:id="rId22"/>
    <p:sldId id="530" r:id="rId23"/>
    <p:sldId id="531" r:id="rId24"/>
    <p:sldId id="542" r:id="rId25"/>
    <p:sldId id="543" r:id="rId26"/>
    <p:sldId id="544" r:id="rId27"/>
    <p:sldId id="546" r:id="rId28"/>
    <p:sldId id="317" r:id="rId29"/>
    <p:sldId id="319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1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Microsoft account" initials="Ma" lastIdx="2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CD5B5"/>
    <a:srgbClr val="FFFFCC"/>
    <a:srgbClr val="008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3" autoAdjust="0"/>
    <p:restoredTop sz="79177" autoAdjust="0"/>
  </p:normalViewPr>
  <p:slideViewPr>
    <p:cSldViewPr>
      <p:cViewPr varScale="1">
        <p:scale>
          <a:sx n="79" d="100"/>
          <a:sy n="79" d="100"/>
        </p:scale>
        <p:origin x="1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4" d="100"/>
          <a:sy n="84" d="100"/>
        </p:scale>
        <p:origin x="-1992" y="6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B45B8B9B-0C26-4D86-A0FE-7B93EAAD00B2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Composites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2FDBF98-69C5-43FF-9BE5-27043F2F2D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2250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21A3AF35-F6C0-47B8-B40D-C87CB370B061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fld id="{6B807DC1-B81C-4D21-ADE3-780B9EB177D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6021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8688388"/>
            <a:ext cx="29718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1" tIns="45710" rIns="91421" bIns="45710" anchor="b"/>
          <a:lstStyle>
            <a:lvl1pPr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502B341-2BFF-42A3-A493-E292D9FD015E}" type="slidenum">
              <a:rPr lang="en-US" altLang="en-US" sz="1300">
                <a:latin typeface="Times New Roman" panose="02020603050405020304" pitchFamily="18" charset="0"/>
              </a:rPr>
              <a:pPr algn="r" eaLnBrk="1" hangingPunct="1"/>
              <a:t>1</a:t>
            </a:fld>
            <a:endParaRPr lang="en-US" altLang="en-US" sz="1300" dirty="0">
              <a:latin typeface="Times New Roman" panose="02020603050405020304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7388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4343400"/>
            <a:ext cx="5032375" cy="41132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1" tIns="45710" rIns="91421" bIns="45710" numCol="1" anchor="t" anchorCtr="0" compatLnSpc="1">
            <a:prstTxWarp prst="textNoShape">
              <a:avLst/>
            </a:prstTxWarp>
          </a:bodyPr>
          <a:lstStyle/>
          <a:p>
            <a:pPr defTabSz="896938" eaLnBrk="1" hangingPunct="1"/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28907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EB52B28F-4DFB-4EFE-A5FF-4B62CBDE4A93}" type="slidenum">
              <a:rPr lang="en-US" altLang="en-US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0650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2062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5558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1489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77109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07DC1-B81C-4D21-ADE3-780B9EB177DE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4962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dirty="0" smtClean="0"/>
              <a:t>First for loop creates each row of the list from column 0 to COLUMNS-1 with each element set to zero</a:t>
            </a:r>
          </a:p>
          <a:p>
            <a:pPr>
              <a:buFontTx/>
              <a:buChar char="•"/>
            </a:pPr>
            <a:r>
              <a:rPr lang="en-US" altLang="en-US" dirty="0" smtClean="0"/>
              <a:t>The second for loop determines how many rows that the list will contain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8625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2525" y="690563"/>
            <a:ext cx="4554538" cy="34163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 altLang="en-US" dirty="0" smtClean="0"/>
              <a:t>012</a:t>
            </a:r>
          </a:p>
          <a:p>
            <a:r>
              <a:rPr lang="en-CA" altLang="en-US" dirty="0" smtClean="0"/>
              <a:t>123</a:t>
            </a:r>
          </a:p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12005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97612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1A8EB95-6C25-42BE-AA42-10DA4FA59631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2F89589-0382-4EA8-8535-E07A6C5C192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583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71839E3-4D83-423D-882F-9A1F8C1D70B8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D37A4787-0093-4DD3-B6AE-6FADB08254E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58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831AFFC-1724-4D13-A56E-91268526F7AC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778D64B0-D250-4434-86CE-B39C6B87422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458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defRPr/>
            </a:pPr>
            <a:r>
              <a:rPr lang="en-US" sz="1200" dirty="0" smtClean="0">
                <a:ea typeface="+mn-ea"/>
                <a:cs typeface="Arial" charset="0"/>
              </a:rPr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283321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8ECFF7D-C0AD-4EE1-B09C-58E132AD5648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335C2E0A-73CD-4B82-9025-DC880F364EE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0423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CA838476-CF3E-4DD1-BEE2-F1557AB553C5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4A0287F-F0C6-4C62-B596-52B821C9532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3D56B97F-B9B2-479E-ABD3-270144D923AA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2B519202-1C70-4D33-954D-E2E8F9893AF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22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10EB20A3-C4A2-43E3-ABA6-FF2B70190B8F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B5D0C400-DD6B-4EC9-A941-02EBCF3E97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365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8D3C734C-F020-41BA-A42E-2382FBE96F2A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918FE5B8-65D5-4358-B85A-BAEDED7030E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5475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6A8943C6-22D4-4DE3-B77E-9A7FE3FC9889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6B84F58D-8813-4F50-8719-D266C0AB938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062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ea typeface="MS PGothic" panose="020B0600070205080204" pitchFamily="34" charset="-128"/>
                <a:cs typeface="Arial" pitchFamily="34" charset="0"/>
              </a:defRPr>
            </a:lvl1pPr>
          </a:lstStyle>
          <a:p>
            <a:pPr>
              <a:defRPr/>
            </a:pPr>
            <a:fld id="{72130DA7-C0F6-4946-AE60-2A2CC8C619A8}" type="datetimeFigureOut">
              <a:rPr lang="en-US" altLang="en-US"/>
              <a:pPr>
                <a:defRPr/>
              </a:pPr>
              <a:t>5/24/2024</a:t>
            </a:fld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mtClean="0">
                <a:solidFill>
                  <a:srgbClr val="898989"/>
                </a:solidFill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</a:lstStyle>
          <a:p>
            <a:fld id="{521E3873-7126-4341-9943-44429F7F1F78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624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9" r:id="rId1"/>
    <p:sldLayoutId id="2147484420" r:id="rId2"/>
    <p:sldLayoutId id="2147484421" r:id="rId3"/>
    <p:sldLayoutId id="2147484422" r:id="rId4"/>
    <p:sldLayoutId id="2147484423" r:id="rId5"/>
    <p:sldLayoutId id="2147484424" r:id="rId6"/>
    <p:sldLayoutId id="2147484425" r:id="rId7"/>
    <p:sldLayoutId id="2147484426" r:id="rId8"/>
    <p:sldLayoutId id="2147484427" r:id="rId9"/>
    <p:sldLayoutId id="2147484428" r:id="rId10"/>
    <p:sldLayoutId id="214748442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ＭＳ Ｐゴシック" charset="0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09600" y="22098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4800" dirty="0" smtClean="0"/>
              <a:t>Composite </a:t>
            </a:r>
            <a:r>
              <a:rPr lang="en-US" altLang="en-US" sz="4800" dirty="0"/>
              <a:t>Types</a:t>
            </a:r>
            <a:r>
              <a:rPr lang="en-US" altLang="en-US" sz="4800" dirty="0" smtClean="0"/>
              <a:t>, </a:t>
            </a:r>
            <a:r>
              <a:rPr lang="en-US" altLang="en-US" sz="4800" dirty="0"/>
              <a:t>Lists Part </a:t>
            </a:r>
            <a:r>
              <a:rPr lang="en-US" altLang="en-US" sz="4800" dirty="0" smtClean="0"/>
              <a:t>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179513" y="3829050"/>
            <a:ext cx="6734175" cy="2724150"/>
          </a:xfrm>
        </p:spPr>
        <p:txBody>
          <a:bodyPr/>
          <a:lstStyle/>
          <a:p>
            <a:pPr lvl="0"/>
            <a:r>
              <a:rPr lang="en-CA" sz="2200" dirty="0" smtClean="0"/>
              <a:t>When </a:t>
            </a:r>
            <a:r>
              <a:rPr lang="en-CA" sz="2200" dirty="0"/>
              <a:t>to use multi-dimensional lists</a:t>
            </a:r>
          </a:p>
          <a:p>
            <a:pPr lvl="0"/>
            <a:r>
              <a:rPr lang="en-US" sz="2200" dirty="0"/>
              <a:t>Creating 2D lists </a:t>
            </a:r>
            <a:endParaRPr lang="en-US" sz="2200" dirty="0" smtClean="0"/>
          </a:p>
          <a:p>
            <a:pPr lvl="0"/>
            <a:r>
              <a:rPr lang="en-US" sz="2200" dirty="0" smtClean="0"/>
              <a:t>How </a:t>
            </a:r>
            <a:r>
              <a:rPr lang="en-US" sz="2200" dirty="0"/>
              <a:t>to access a 2D list and its parts</a:t>
            </a:r>
            <a:endParaRPr lang="en-CA" sz="2200" dirty="0"/>
          </a:p>
          <a:p>
            <a:pPr lvl="0"/>
            <a:r>
              <a:rPr lang="en-US" sz="2200" dirty="0"/>
              <a:t>Basic 2D list operations: display, accessing parts, copying the </a:t>
            </a:r>
            <a:r>
              <a:rPr lang="en-US" sz="2200" dirty="0" smtClean="0"/>
              <a:t>list</a:t>
            </a:r>
          </a:p>
          <a:p>
            <a:r>
              <a:rPr lang="en-US" sz="2200" dirty="0" smtClean="0"/>
              <a:t>Using named constants to stay within list bounds</a:t>
            </a:r>
          </a:p>
          <a:p>
            <a:r>
              <a:rPr lang="en-US" sz="2200" dirty="0" smtClean="0"/>
              <a:t>Dynamically creating 2D lists with the </a:t>
            </a:r>
            <a:r>
              <a:rPr lang="en-US" sz="2200" dirty="0" smtClean="0">
                <a:latin typeface="Consolas" panose="020B0609020204030204" pitchFamily="49" charset="0"/>
              </a:rPr>
              <a:t>append</a:t>
            </a:r>
            <a:r>
              <a:rPr lang="en-US" sz="2200" dirty="0" smtClean="0"/>
              <a:t> function</a:t>
            </a:r>
            <a:endParaRPr lang="en-CA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Important: A variable that appears to be a list is really a reference to a list.</a:t>
            </a:r>
          </a:p>
          <a:p>
            <a:pPr lvl="1"/>
            <a:r>
              <a:rPr lang="en-US" dirty="0" smtClean="0"/>
              <a:t>Recall: the reference and the list are two separate memory locations!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matrix = [ [0, 0, 0],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[1, 1, 1],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[2, 2, 2],</a:t>
            </a:r>
          </a:p>
          <a:p>
            <a:pPr marL="342900" lvl="1" indent="0">
              <a:buNone/>
            </a:pPr>
            <a:r>
              <a:rPr lang="fr-FR" dirty="0">
                <a:latin typeface="Consolas" panose="020B0609020204030204" pitchFamily="49" charset="0"/>
              </a:rPr>
              <a:t>           [3, 3, 3]]</a:t>
            </a:r>
          </a:p>
          <a:p>
            <a:pPr lvl="1"/>
            <a:r>
              <a:rPr lang="en-US" dirty="0" smtClean="0"/>
              <a:t>Wrong way to ‘copy’ a 2D list</a:t>
            </a:r>
          </a:p>
          <a:p>
            <a:pPr marL="34290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aList1 = aList2 </a:t>
            </a:r>
            <a:r>
              <a:rPr lang="en-US" dirty="0" smtClean="0"/>
              <a:t>(Why is this wrong? Hint: recall what is stored in </a:t>
            </a:r>
          </a:p>
          <a:p>
            <a:pPr marL="34290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   aList1</a:t>
            </a:r>
            <a:r>
              <a:rPr lang="en-US" dirty="0" smtClean="0">
                <a:latin typeface="+mj-lt"/>
              </a:rPr>
              <a:t> and </a:t>
            </a:r>
            <a:r>
              <a:rPr lang="en-US" dirty="0" smtClean="0">
                <a:latin typeface="Consolas" panose="020B0609020204030204" pitchFamily="49" charset="0"/>
              </a:rPr>
              <a:t>aList1)</a:t>
            </a:r>
            <a:endParaRPr lang="en-US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7963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Lists: Example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Name of the example program:</a:t>
            </a:r>
            <a:r>
              <a:rPr lang="en-US" dirty="0"/>
              <a:t> </a:t>
            </a:r>
            <a:r>
              <a:rPr lang="en-US" sz="2000" dirty="0">
                <a:latin typeface="Consolas" panose="020B0609020204030204" pitchFamily="49" charset="0"/>
              </a:rPr>
              <a:t>3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copyingListsBothWays.py</a:t>
            </a:r>
          </a:p>
          <a:p>
            <a:r>
              <a:rPr lang="en-US" dirty="0" smtClean="0">
                <a:cs typeface="Consolas" panose="020B0609020204030204" pitchFamily="49" charset="0"/>
              </a:rPr>
              <a:t>This is the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wrong </a:t>
            </a:r>
            <a:r>
              <a:rPr lang="en-US" b="1" dirty="0" smtClean="0">
                <a:solidFill>
                  <a:srgbClr val="FF0000"/>
                </a:solidFill>
                <a:cs typeface="Consolas" panose="020B0609020204030204" pitchFamily="49" charset="0"/>
              </a:rPr>
              <a:t>way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  <a:endParaRPr lang="en-US" dirty="0" smtClean="0">
              <a:cs typeface="Consolas" panose="020B0609020204030204" pitchFamily="49" charset="0"/>
            </a:endParaRPr>
          </a:p>
          <a:p>
            <a:endParaRPr lang="en-US" dirty="0" smtClean="0"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smtClean="0">
                <a:latin typeface="Consolas" panose="020B0609020204030204" pitchFamily="49" charset="0"/>
              </a:rPr>
              <a:t>aGrid1 = </a:t>
            </a:r>
            <a:r>
              <a:rPr lang="en-CA" sz="1800" dirty="0">
                <a:latin typeface="Consolas" panose="020B0609020204030204" pitchFamily="49" charset="0"/>
              </a:rPr>
              <a:t>create</a:t>
            </a:r>
            <a:r>
              <a:rPr lang="en-CA" sz="1800" dirty="0" smtClean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aGrid2 = 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aGrid1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aGrid1[3][3] = </a:t>
            </a:r>
            <a:r>
              <a:rPr lang="en-CA" sz="1800" dirty="0" smtClean="0">
                <a:latin typeface="Consolas" panose="020B0609020204030204" pitchFamily="49" charset="0"/>
              </a:rPr>
              <a:t>"!</a:t>
            </a:r>
            <a:r>
              <a:rPr lang="en-US" sz="1800" dirty="0" smtClean="0">
                <a:latin typeface="Consolas" panose="020B0609020204030204" pitchFamily="49" charset="0"/>
              </a:rPr>
              <a:t>"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print("First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display(aGrid1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</a:rPr>
              <a:t>("Second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</a:rPr>
              <a:t>display(aGrid2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95800" y="1680633"/>
            <a:ext cx="4301067" cy="21336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 FYI: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Consolas" panose="020B0609020204030204" pitchFamily="49" charset="0"/>
              </a:rPr>
              <a:t>def</a:t>
            </a:r>
            <a:r>
              <a:rPr lang="en-US" dirty="0" smtClean="0">
                <a:solidFill>
                  <a:schemeClr val="tx1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create():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aGrid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[["*","*","*","*"],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["*","*","*","*"],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         ["*","*","*","*"]]</a:t>
            </a:r>
          </a:p>
          <a:p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   return(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aGrid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)</a:t>
            </a:r>
            <a:endParaRPr lang="en-CA" dirty="0" smtClean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32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Shallow </a:t>
            </a:r>
            <a:r>
              <a:rPr lang="en-US" b="1" dirty="0" smtClean="0">
                <a:solidFill>
                  <a:srgbClr val="FF0000"/>
                </a:solidFill>
              </a:rPr>
              <a:t>copy </a:t>
            </a:r>
            <a:r>
              <a:rPr lang="en-US" b="1" dirty="0" smtClean="0"/>
              <a:t>(“wrong way”)</a:t>
            </a:r>
            <a:r>
              <a:rPr lang="en-US" dirty="0" smtClean="0"/>
              <a:t>: </a:t>
            </a:r>
            <a:r>
              <a:rPr lang="en-US" dirty="0" smtClean="0"/>
              <a:t>copies what’s stored in the reference (location of a list).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Deep </a:t>
            </a:r>
            <a:r>
              <a:rPr lang="en-US" b="1" dirty="0" smtClean="0">
                <a:solidFill>
                  <a:srgbClr val="FF0000"/>
                </a:solidFill>
              </a:rPr>
              <a:t>copy </a:t>
            </a:r>
            <a:r>
              <a:rPr lang="en-US" b="1" dirty="0" smtClean="0"/>
              <a:t>(correct way)</a:t>
            </a:r>
            <a:r>
              <a:rPr lang="en-US" dirty="0" smtClean="0"/>
              <a:t>: </a:t>
            </a:r>
            <a:r>
              <a:rPr lang="en-US" dirty="0" smtClean="0"/>
              <a:t>copies the data from one list to another.</a:t>
            </a:r>
          </a:p>
          <a:p>
            <a:pPr lvl="1"/>
            <a:r>
              <a:rPr lang="en-US" dirty="0" smtClean="0"/>
              <a:t>Create a new list e.g. aList2 = [0]*3</a:t>
            </a:r>
          </a:p>
          <a:p>
            <a:pPr lvl="1"/>
            <a:r>
              <a:rPr lang="en-US" dirty="0" smtClean="0"/>
              <a:t>Copy each piece of data (list elements) from one list to another e.g. </a:t>
            </a:r>
            <a:r>
              <a:rPr lang="en-US" dirty="0" smtClean="0">
                <a:latin typeface="Consolas" panose="020B0609020204030204" pitchFamily="49" charset="0"/>
              </a:rPr>
              <a:t>aList2[0] = aList1[0]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New Terminology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905000"/>
            <a:ext cx="2209800" cy="8382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/>
              <a:t>Code</a:t>
            </a:r>
          </a:p>
          <a:p>
            <a:r>
              <a:rPr lang="en-US" sz="1600" dirty="0">
                <a:latin typeface="Consolas" panose="020B0609020204030204" pitchFamily="49" charset="0"/>
              </a:rPr>
              <a:t>aList1 </a:t>
            </a:r>
            <a:r>
              <a:rPr lang="en-US" sz="1600" dirty="0" smtClean="0">
                <a:latin typeface="Consolas" panose="020B0609020204030204" pitchFamily="49" charset="0"/>
              </a:rPr>
              <a:t>= [1,2,3]</a:t>
            </a:r>
          </a:p>
          <a:p>
            <a:r>
              <a:rPr lang="en-US" sz="1600" dirty="0" smtClean="0">
                <a:latin typeface="Consolas" panose="020B0609020204030204" pitchFamily="49" charset="0"/>
              </a:rPr>
              <a:t>aList2 =aList1</a:t>
            </a:r>
            <a:endParaRPr lang="en-CA" sz="1600" dirty="0" smtClean="0">
              <a:latin typeface="Consolas" panose="020B0609020204030204" pitchFamily="49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33425" y="2883069"/>
            <a:ext cx="2886075" cy="440323"/>
            <a:chOff x="733425" y="2883069"/>
            <a:chExt cx="2886075" cy="440323"/>
          </a:xfrm>
        </p:grpSpPr>
        <p:sp>
          <p:nvSpPr>
            <p:cNvPr id="6" name="Rectangle 5"/>
            <p:cNvSpPr/>
            <p:nvPr/>
          </p:nvSpPr>
          <p:spPr>
            <a:xfrm>
              <a:off x="733425" y="2883069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aList1</a:t>
              </a:r>
              <a:endParaRPr lang="en-CA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095500" y="2883069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[1, 2, 3]</a:t>
              </a:r>
              <a:endParaRPr lang="en-CA" dirty="0" smtClean="0"/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1515152" y="3052346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762000" y="3103231"/>
            <a:ext cx="1333500" cy="571246"/>
            <a:chOff x="762000" y="3103231"/>
            <a:chExt cx="1333500" cy="571246"/>
          </a:xfrm>
        </p:grpSpPr>
        <p:sp>
          <p:nvSpPr>
            <p:cNvPr id="7" name="Rectangle 6"/>
            <p:cNvSpPr/>
            <p:nvPr/>
          </p:nvSpPr>
          <p:spPr>
            <a:xfrm>
              <a:off x="762000" y="3335923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</a:rPr>
                <a:t>aList2</a:t>
              </a:r>
              <a:endParaRPr lang="en-CA" sz="1600" dirty="0"/>
            </a:p>
          </p:txBody>
        </p:sp>
        <p:cxnSp>
          <p:nvCxnSpPr>
            <p:cNvPr id="12" name="Straight Arrow Connector 11"/>
            <p:cNvCxnSpPr>
              <a:stCxn id="7" idx="3"/>
              <a:endCxn id="8" idx="1"/>
            </p:cNvCxnSpPr>
            <p:nvPr/>
          </p:nvCxnSpPr>
          <p:spPr>
            <a:xfrm flipV="1">
              <a:off x="1619927" y="3103231"/>
              <a:ext cx="475573" cy="401969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990600" y="5638800"/>
            <a:ext cx="2886075" cy="440323"/>
            <a:chOff x="990600" y="5638800"/>
            <a:chExt cx="2886075" cy="440323"/>
          </a:xfrm>
        </p:grpSpPr>
        <p:sp>
          <p:nvSpPr>
            <p:cNvPr id="13" name="Rectangle 12"/>
            <p:cNvSpPr/>
            <p:nvPr/>
          </p:nvSpPr>
          <p:spPr>
            <a:xfrm>
              <a:off x="990600" y="5638800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>
                  <a:latin typeface="Consolas" panose="020B0609020204030204" pitchFamily="49" charset="0"/>
                </a:rPr>
                <a:t>aList1</a:t>
              </a:r>
              <a:endParaRPr lang="en-CA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352675" y="5638800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[1, 2, 3]</a:t>
              </a:r>
              <a:endParaRPr lang="en-CA" dirty="0" smtClean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772327" y="5808077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981075" y="6405979"/>
            <a:ext cx="2886075" cy="440323"/>
            <a:chOff x="981075" y="6405979"/>
            <a:chExt cx="2886075" cy="440323"/>
          </a:xfrm>
        </p:grpSpPr>
        <p:sp>
          <p:nvSpPr>
            <p:cNvPr id="16" name="Rectangle 15"/>
            <p:cNvSpPr/>
            <p:nvPr/>
          </p:nvSpPr>
          <p:spPr>
            <a:xfrm>
              <a:off x="981075" y="6405979"/>
              <a:ext cx="85792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>
                  <a:latin typeface="Consolas" panose="020B0609020204030204" pitchFamily="49" charset="0"/>
                </a:rPr>
                <a:t>aList2</a:t>
              </a:r>
              <a:endParaRPr lang="en-CA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43150" y="6405979"/>
              <a:ext cx="1524000" cy="44032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lstStyle/>
            <a:p>
              <a:r>
                <a:rPr lang="en-US" dirty="0" smtClean="0"/>
                <a:t>[0, </a:t>
              </a:r>
              <a:r>
                <a:rPr lang="en-US" dirty="0"/>
                <a:t>0</a:t>
              </a:r>
              <a:r>
                <a:rPr lang="en-US" dirty="0" smtClean="0"/>
                <a:t>, </a:t>
              </a:r>
              <a:r>
                <a:rPr lang="en-US" dirty="0"/>
                <a:t>0</a:t>
              </a:r>
              <a:r>
                <a:rPr lang="en-US" dirty="0" smtClean="0"/>
                <a:t>]</a:t>
              </a:r>
              <a:endParaRPr lang="en-CA" dirty="0" smtClean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1762802" y="6575256"/>
              <a:ext cx="618448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3"/>
          <p:cNvSpPr/>
          <p:nvPr/>
        </p:nvSpPr>
        <p:spPr>
          <a:xfrm>
            <a:off x="2183130" y="5955030"/>
            <a:ext cx="297467" cy="606031"/>
          </a:xfrm>
          <a:custGeom>
            <a:avLst/>
            <a:gdLst>
              <a:gd name="connsiteX0" fmla="*/ 297180 w 297467"/>
              <a:gd name="connsiteY0" fmla="*/ 0 h 606031"/>
              <a:gd name="connsiteX1" fmla="*/ 160020 w 297467"/>
              <a:gd name="connsiteY1" fmla="*/ 22860 h 606031"/>
              <a:gd name="connsiteX2" fmla="*/ 80010 w 297467"/>
              <a:gd name="connsiteY2" fmla="*/ 68580 h 606031"/>
              <a:gd name="connsiteX3" fmla="*/ 45720 w 297467"/>
              <a:gd name="connsiteY3" fmla="*/ 148590 h 606031"/>
              <a:gd name="connsiteX4" fmla="*/ 22860 w 297467"/>
              <a:gd name="connsiteY4" fmla="*/ 182880 h 606031"/>
              <a:gd name="connsiteX5" fmla="*/ 0 w 297467"/>
              <a:gd name="connsiteY5" fmla="*/ 251460 h 606031"/>
              <a:gd name="connsiteX6" fmla="*/ 11430 w 297467"/>
              <a:gd name="connsiteY6" fmla="*/ 342900 h 606031"/>
              <a:gd name="connsiteX7" fmla="*/ 34290 w 297467"/>
              <a:gd name="connsiteY7" fmla="*/ 377190 h 606031"/>
              <a:gd name="connsiteX8" fmla="*/ 102870 w 297467"/>
              <a:gd name="connsiteY8" fmla="*/ 434340 h 606031"/>
              <a:gd name="connsiteX9" fmla="*/ 160020 w 297467"/>
              <a:gd name="connsiteY9" fmla="*/ 480060 h 606031"/>
              <a:gd name="connsiteX10" fmla="*/ 194310 w 297467"/>
              <a:gd name="connsiteY10" fmla="*/ 514350 h 606031"/>
              <a:gd name="connsiteX11" fmla="*/ 228600 w 297467"/>
              <a:gd name="connsiteY11" fmla="*/ 525780 h 606031"/>
              <a:gd name="connsiteX12" fmla="*/ 262890 w 297467"/>
              <a:gd name="connsiteY12" fmla="*/ 548640 h 606031"/>
              <a:gd name="connsiteX13" fmla="*/ 274320 w 297467"/>
              <a:gd name="connsiteY13" fmla="*/ 514350 h 606031"/>
              <a:gd name="connsiteX14" fmla="*/ 297180 w 297467"/>
              <a:gd name="connsiteY14" fmla="*/ 548640 h 606031"/>
              <a:gd name="connsiteX15" fmla="*/ 262890 w 297467"/>
              <a:gd name="connsiteY15" fmla="*/ 582930 h 606031"/>
              <a:gd name="connsiteX16" fmla="*/ 171450 w 297467"/>
              <a:gd name="connsiteY16" fmla="*/ 605790 h 606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97467" h="606031">
                <a:moveTo>
                  <a:pt x="297180" y="0"/>
                </a:moveTo>
                <a:cubicBezTo>
                  <a:pt x="279059" y="2589"/>
                  <a:pt x="185090" y="14503"/>
                  <a:pt x="160020" y="22860"/>
                </a:cubicBezTo>
                <a:cubicBezTo>
                  <a:pt x="131017" y="32528"/>
                  <a:pt x="105094" y="51857"/>
                  <a:pt x="80010" y="68580"/>
                </a:cubicBezTo>
                <a:cubicBezTo>
                  <a:pt x="67187" y="107050"/>
                  <a:pt x="68319" y="109043"/>
                  <a:pt x="45720" y="148590"/>
                </a:cubicBezTo>
                <a:cubicBezTo>
                  <a:pt x="38904" y="160517"/>
                  <a:pt x="28439" y="170327"/>
                  <a:pt x="22860" y="182880"/>
                </a:cubicBezTo>
                <a:cubicBezTo>
                  <a:pt x="13073" y="204900"/>
                  <a:pt x="0" y="251460"/>
                  <a:pt x="0" y="251460"/>
                </a:cubicBezTo>
                <a:cubicBezTo>
                  <a:pt x="3810" y="281940"/>
                  <a:pt x="3348" y="313265"/>
                  <a:pt x="11430" y="342900"/>
                </a:cubicBezTo>
                <a:cubicBezTo>
                  <a:pt x="15044" y="356153"/>
                  <a:pt x="25496" y="366637"/>
                  <a:pt x="34290" y="377190"/>
                </a:cubicBezTo>
                <a:cubicBezTo>
                  <a:pt x="61792" y="410193"/>
                  <a:pt x="69154" y="411863"/>
                  <a:pt x="102870" y="434340"/>
                </a:cubicBezTo>
                <a:cubicBezTo>
                  <a:pt x="153995" y="511028"/>
                  <a:pt x="93769" y="435893"/>
                  <a:pt x="160020" y="480060"/>
                </a:cubicBezTo>
                <a:cubicBezTo>
                  <a:pt x="173470" y="489026"/>
                  <a:pt x="180860" y="505384"/>
                  <a:pt x="194310" y="514350"/>
                </a:cubicBezTo>
                <a:cubicBezTo>
                  <a:pt x="204335" y="521033"/>
                  <a:pt x="217824" y="520392"/>
                  <a:pt x="228600" y="525780"/>
                </a:cubicBezTo>
                <a:cubicBezTo>
                  <a:pt x="240887" y="531923"/>
                  <a:pt x="251460" y="541020"/>
                  <a:pt x="262890" y="548640"/>
                </a:cubicBezTo>
                <a:cubicBezTo>
                  <a:pt x="266700" y="537210"/>
                  <a:pt x="262272" y="514350"/>
                  <a:pt x="274320" y="514350"/>
                </a:cubicBezTo>
                <a:cubicBezTo>
                  <a:pt x="288057" y="514350"/>
                  <a:pt x="299438" y="535090"/>
                  <a:pt x="297180" y="548640"/>
                </a:cubicBezTo>
                <a:cubicBezTo>
                  <a:pt x="294523" y="564585"/>
                  <a:pt x="276597" y="574363"/>
                  <a:pt x="262890" y="582930"/>
                </a:cubicBezTo>
                <a:cubicBezTo>
                  <a:pt x="219522" y="610035"/>
                  <a:pt x="212668" y="605790"/>
                  <a:pt x="171450" y="60579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Freeform 24"/>
          <p:cNvSpPr/>
          <p:nvPr/>
        </p:nvSpPr>
        <p:spPr>
          <a:xfrm>
            <a:off x="2708629" y="5989320"/>
            <a:ext cx="194591" cy="548640"/>
          </a:xfrm>
          <a:custGeom>
            <a:avLst/>
            <a:gdLst>
              <a:gd name="connsiteX0" fmla="*/ 114581 w 194591"/>
              <a:gd name="connsiteY0" fmla="*/ 0 h 548640"/>
              <a:gd name="connsiteX1" fmla="*/ 103151 w 194591"/>
              <a:gd name="connsiteY1" fmla="*/ 388620 h 548640"/>
              <a:gd name="connsiteX2" fmla="*/ 91721 w 194591"/>
              <a:gd name="connsiteY2" fmla="*/ 434340 h 548640"/>
              <a:gd name="connsiteX3" fmla="*/ 80291 w 194591"/>
              <a:gd name="connsiteY3" fmla="*/ 548640 h 548640"/>
              <a:gd name="connsiteX4" fmla="*/ 34571 w 194591"/>
              <a:gd name="connsiteY4" fmla="*/ 502920 h 548640"/>
              <a:gd name="connsiteX5" fmla="*/ 281 w 194591"/>
              <a:gd name="connsiteY5" fmla="*/ 480060 h 548640"/>
              <a:gd name="connsiteX6" fmla="*/ 46001 w 194591"/>
              <a:gd name="connsiteY6" fmla="*/ 548640 h 548640"/>
              <a:gd name="connsiteX7" fmla="*/ 80291 w 194591"/>
              <a:gd name="connsiteY7" fmla="*/ 537210 h 548640"/>
              <a:gd name="connsiteX8" fmla="*/ 183161 w 194591"/>
              <a:gd name="connsiteY8" fmla="*/ 514350 h 548640"/>
              <a:gd name="connsiteX9" fmla="*/ 194591 w 194591"/>
              <a:gd name="connsiteY9" fmla="*/ 502920 h 548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4591" h="548640">
                <a:moveTo>
                  <a:pt x="114581" y="0"/>
                </a:moveTo>
                <a:cubicBezTo>
                  <a:pt x="110771" y="129540"/>
                  <a:pt x="109962" y="259203"/>
                  <a:pt x="103151" y="388620"/>
                </a:cubicBezTo>
                <a:cubicBezTo>
                  <a:pt x="102325" y="404307"/>
                  <a:pt x="93943" y="418789"/>
                  <a:pt x="91721" y="434340"/>
                </a:cubicBezTo>
                <a:cubicBezTo>
                  <a:pt x="86306" y="472245"/>
                  <a:pt x="84101" y="510540"/>
                  <a:pt x="80291" y="548640"/>
                </a:cubicBezTo>
                <a:cubicBezTo>
                  <a:pt x="65051" y="533400"/>
                  <a:pt x="50935" y="516946"/>
                  <a:pt x="34571" y="502920"/>
                </a:cubicBezTo>
                <a:cubicBezTo>
                  <a:pt x="24141" y="493980"/>
                  <a:pt x="-3051" y="466733"/>
                  <a:pt x="281" y="480060"/>
                </a:cubicBezTo>
                <a:cubicBezTo>
                  <a:pt x="6944" y="506714"/>
                  <a:pt x="46001" y="548640"/>
                  <a:pt x="46001" y="548640"/>
                </a:cubicBezTo>
                <a:cubicBezTo>
                  <a:pt x="57431" y="544830"/>
                  <a:pt x="68530" y="539824"/>
                  <a:pt x="80291" y="537210"/>
                </a:cubicBezTo>
                <a:cubicBezTo>
                  <a:pt x="111899" y="530186"/>
                  <a:pt x="152284" y="529788"/>
                  <a:pt x="183161" y="514350"/>
                </a:cubicBezTo>
                <a:cubicBezTo>
                  <a:pt x="187980" y="511940"/>
                  <a:pt x="190781" y="506730"/>
                  <a:pt x="194591" y="50292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Freeform 25"/>
          <p:cNvSpPr/>
          <p:nvPr/>
        </p:nvSpPr>
        <p:spPr>
          <a:xfrm>
            <a:off x="3039092" y="5932170"/>
            <a:ext cx="321328" cy="608210"/>
          </a:xfrm>
          <a:custGeom>
            <a:avLst/>
            <a:gdLst>
              <a:gd name="connsiteX0" fmla="*/ 1288 w 321328"/>
              <a:gd name="connsiteY0" fmla="*/ 0 h 608210"/>
              <a:gd name="connsiteX1" fmla="*/ 115588 w 321328"/>
              <a:gd name="connsiteY1" fmla="*/ 22860 h 608210"/>
              <a:gd name="connsiteX2" fmla="*/ 241318 w 321328"/>
              <a:gd name="connsiteY2" fmla="*/ 91440 h 608210"/>
              <a:gd name="connsiteX3" fmla="*/ 275608 w 321328"/>
              <a:gd name="connsiteY3" fmla="*/ 125730 h 608210"/>
              <a:gd name="connsiteX4" fmla="*/ 287038 w 321328"/>
              <a:gd name="connsiteY4" fmla="*/ 160020 h 608210"/>
              <a:gd name="connsiteX5" fmla="*/ 298468 w 321328"/>
              <a:gd name="connsiteY5" fmla="*/ 205740 h 608210"/>
              <a:gd name="connsiteX6" fmla="*/ 321328 w 321328"/>
              <a:gd name="connsiteY6" fmla="*/ 251460 h 608210"/>
              <a:gd name="connsiteX7" fmla="*/ 298468 w 321328"/>
              <a:gd name="connsiteY7" fmla="*/ 331470 h 608210"/>
              <a:gd name="connsiteX8" fmla="*/ 229888 w 321328"/>
              <a:gd name="connsiteY8" fmla="*/ 377190 h 608210"/>
              <a:gd name="connsiteX9" fmla="*/ 195598 w 321328"/>
              <a:gd name="connsiteY9" fmla="*/ 411480 h 608210"/>
              <a:gd name="connsiteX10" fmla="*/ 161308 w 321328"/>
              <a:gd name="connsiteY10" fmla="*/ 422910 h 608210"/>
              <a:gd name="connsiteX11" fmla="*/ 81298 w 321328"/>
              <a:gd name="connsiteY11" fmla="*/ 480060 h 608210"/>
              <a:gd name="connsiteX12" fmla="*/ 47008 w 321328"/>
              <a:gd name="connsiteY12" fmla="*/ 491490 h 608210"/>
              <a:gd name="connsiteX13" fmla="*/ 24148 w 321328"/>
              <a:gd name="connsiteY13" fmla="*/ 560070 h 608210"/>
              <a:gd name="connsiteX14" fmla="*/ 12718 w 321328"/>
              <a:gd name="connsiteY14" fmla="*/ 537210 h 608210"/>
              <a:gd name="connsiteX15" fmla="*/ 1288 w 321328"/>
              <a:gd name="connsiteY15" fmla="*/ 571500 h 608210"/>
              <a:gd name="connsiteX16" fmla="*/ 127018 w 321328"/>
              <a:gd name="connsiteY16" fmla="*/ 605790 h 608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21328" h="608210">
                <a:moveTo>
                  <a:pt x="1288" y="0"/>
                </a:moveTo>
                <a:cubicBezTo>
                  <a:pt x="18284" y="2833"/>
                  <a:pt x="92854" y="13387"/>
                  <a:pt x="115588" y="22860"/>
                </a:cubicBezTo>
                <a:cubicBezTo>
                  <a:pt x="136409" y="31535"/>
                  <a:pt x="212094" y="67087"/>
                  <a:pt x="241318" y="91440"/>
                </a:cubicBezTo>
                <a:cubicBezTo>
                  <a:pt x="253736" y="101788"/>
                  <a:pt x="264178" y="114300"/>
                  <a:pt x="275608" y="125730"/>
                </a:cubicBezTo>
                <a:cubicBezTo>
                  <a:pt x="279418" y="137160"/>
                  <a:pt x="283728" y="148435"/>
                  <a:pt x="287038" y="160020"/>
                </a:cubicBezTo>
                <a:cubicBezTo>
                  <a:pt x="291354" y="175125"/>
                  <a:pt x="292952" y="191031"/>
                  <a:pt x="298468" y="205740"/>
                </a:cubicBezTo>
                <a:cubicBezTo>
                  <a:pt x="304451" y="221694"/>
                  <a:pt x="313708" y="236220"/>
                  <a:pt x="321328" y="251460"/>
                </a:cubicBezTo>
                <a:cubicBezTo>
                  <a:pt x="321229" y="251855"/>
                  <a:pt x="303934" y="326004"/>
                  <a:pt x="298468" y="331470"/>
                </a:cubicBezTo>
                <a:cubicBezTo>
                  <a:pt x="279041" y="350897"/>
                  <a:pt x="249315" y="357763"/>
                  <a:pt x="229888" y="377190"/>
                </a:cubicBezTo>
                <a:cubicBezTo>
                  <a:pt x="218458" y="388620"/>
                  <a:pt x="209048" y="402514"/>
                  <a:pt x="195598" y="411480"/>
                </a:cubicBezTo>
                <a:cubicBezTo>
                  <a:pt x="185573" y="418163"/>
                  <a:pt x="172738" y="419100"/>
                  <a:pt x="161308" y="422910"/>
                </a:cubicBezTo>
                <a:cubicBezTo>
                  <a:pt x="150953" y="430676"/>
                  <a:pt x="98012" y="471703"/>
                  <a:pt x="81298" y="480060"/>
                </a:cubicBezTo>
                <a:cubicBezTo>
                  <a:pt x="70522" y="485448"/>
                  <a:pt x="58438" y="487680"/>
                  <a:pt x="47008" y="491490"/>
                </a:cubicBezTo>
                <a:cubicBezTo>
                  <a:pt x="39388" y="514350"/>
                  <a:pt x="31768" y="582930"/>
                  <a:pt x="24148" y="560070"/>
                </a:cubicBezTo>
                <a:cubicBezTo>
                  <a:pt x="-3680" y="476587"/>
                  <a:pt x="-4556" y="468113"/>
                  <a:pt x="12718" y="537210"/>
                </a:cubicBezTo>
                <a:cubicBezTo>
                  <a:pt x="8908" y="548640"/>
                  <a:pt x="-4100" y="560724"/>
                  <a:pt x="1288" y="571500"/>
                </a:cubicBezTo>
                <a:cubicBezTo>
                  <a:pt x="26434" y="621792"/>
                  <a:pt x="86632" y="605790"/>
                  <a:pt x="127018" y="605790"/>
                </a:cubicBezTo>
              </a:path>
            </a:pathLst>
          </a:custGeom>
          <a:noFill/>
          <a:ln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41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 uiExpand="1" build="p" bldLvl="2"/>
      <p:bldP spid="24" grpId="0" animBg="1"/>
      <p:bldP spid="25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Copying Lists</a:t>
            </a:r>
            <a:r>
              <a:rPr lang="en-US" dirty="0"/>
              <a:t>: </a:t>
            </a:r>
            <a:r>
              <a:rPr lang="en-US" dirty="0" smtClean="0"/>
              <a:t>Example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Consolas" panose="020B0609020204030204" pitchFamily="49" charset="0"/>
              </a:rPr>
              <a:t>This is the </a:t>
            </a:r>
            <a:r>
              <a:rPr lang="en-US" b="1" dirty="0" smtClean="0">
                <a:solidFill>
                  <a:srgbClr val="92D050"/>
                </a:solidFill>
                <a:cs typeface="Consolas" panose="020B0609020204030204" pitchFamily="49" charset="0"/>
              </a:rPr>
              <a:t>right </a:t>
            </a:r>
            <a:r>
              <a:rPr lang="en-US" b="1" dirty="0">
                <a:solidFill>
                  <a:srgbClr val="92D050"/>
                </a:solidFill>
                <a:cs typeface="Consolas" panose="020B0609020204030204" pitchFamily="49" charset="0"/>
              </a:rPr>
              <a:t>way</a:t>
            </a:r>
            <a:r>
              <a:rPr lang="en-US" dirty="0" smtClean="0">
                <a:cs typeface="Consolas" panose="020B0609020204030204" pitchFamily="49" charset="0"/>
              </a:rPr>
              <a:t>.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aGrid1 = create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aGrid2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create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copy(aGrid1,aGrid2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copy(aGrid1,aGrid2)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aGrid1[0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][0] = "?"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#These statements prove there’s two lists</a:t>
            </a:r>
            <a:endParaRPr lang="en-US" sz="1800" b="1" dirty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aGrid1[3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][3] = "?" 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("First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display(aGrid1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("Second list")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display(aGrid2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032760" y="2567110"/>
            <a:ext cx="6096000" cy="12954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4625" lvl="1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def copy(</a:t>
            </a:r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destination,source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for r in range (0,SIZE,1):</a:t>
            </a:r>
          </a:p>
          <a:p>
            <a:pPr marL="342900" lvl="1" indent="0">
              <a:buNone/>
            </a:pP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for c in range (0,SIZE,1):</a:t>
            </a:r>
          </a:p>
          <a:p>
            <a:pPr marL="342900" lvl="1" indent="0">
              <a:buNone/>
            </a:pPr>
            <a:r>
              <a:rPr lang="en-US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</a:t>
            </a:r>
            <a:r>
              <a:rPr lang="en-US" b="1" dirty="0">
                <a:solidFill>
                  <a:srgbClr val="92D05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destination[r][c] = source[r][c]</a:t>
            </a:r>
          </a:p>
        </p:txBody>
      </p:sp>
    </p:spTree>
    <p:extLst>
      <p:ext uri="{BB962C8B-B14F-4D97-AF65-F5344CB8AC3E}">
        <p14:creationId xmlns:p14="http://schemas.microsoft.com/office/powerpoint/2010/main" val="90352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Copying Lists: Write The Code Yourself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class you should not </a:t>
            </a:r>
            <a:r>
              <a:rPr lang="en-US" dirty="0" smtClean="0"/>
              <a:t>use some else’s pre-created list </a:t>
            </a:r>
            <a:r>
              <a:rPr lang="en-US" dirty="0">
                <a:latin typeface="Consolas" panose="020B0609020204030204" pitchFamily="49" charset="0"/>
              </a:rPr>
              <a:t>copy</a:t>
            </a:r>
            <a:r>
              <a:rPr lang="en-US" dirty="0"/>
              <a:t> </a:t>
            </a:r>
            <a:r>
              <a:rPr lang="en-US" dirty="0" smtClean="0"/>
              <a:t>method (e.g. those defined when you “</a:t>
            </a:r>
            <a:r>
              <a:rPr lang="en-US" dirty="0" smtClean="0">
                <a:latin typeface="Consolas" panose="020B0609020204030204" pitchFamily="49" charset="0"/>
              </a:rPr>
              <a:t>import copy</a:t>
            </a:r>
            <a:r>
              <a:rPr lang="en-US" dirty="0" smtClean="0"/>
              <a:t>”)</a:t>
            </a:r>
          </a:p>
          <a:p>
            <a:r>
              <a:rPr lang="en-US" dirty="0" smtClean="0"/>
              <a:t>Not </a:t>
            </a:r>
            <a:r>
              <a:rPr lang="en-US" dirty="0"/>
              <a:t>all programming languages have this capability (you will need to know how to do it yourself</a:t>
            </a:r>
            <a:r>
              <a:rPr lang="en-US" dirty="0" smtClean="0"/>
              <a:t>).</a:t>
            </a:r>
          </a:p>
          <a:p>
            <a:r>
              <a:rPr lang="en-US" dirty="0" smtClean="0"/>
              <a:t>Writing </a:t>
            </a:r>
            <a:r>
              <a:rPr lang="en-US" dirty="0"/>
              <a:t>the code yourself will provide you with extra </a:t>
            </a:r>
            <a:r>
              <a:rPr lang="en-US" dirty="0" smtClean="0"/>
              <a:t>practice and help you become more familiar with list (in other languages ‘array’) operations.</a:t>
            </a:r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337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Checking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Checking if a particular location (row, column) for a 2D list is inside the bounds of the list is a common program task.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Rather than repeating the check it may be more efficient to write one Boolean function to implement this task.</a:t>
            </a: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81200"/>
            <a:ext cx="4171950" cy="29622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7971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Boundary Checking Lists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Name of the example</a:t>
            </a:r>
            <a:r>
              <a:rPr lang="en-US" dirty="0"/>
              <a:t>: </a:t>
            </a:r>
            <a:r>
              <a:rPr lang="en-US" dirty="0" smtClean="0">
                <a:latin typeface="Consolas" panose="020B0609020204030204" pitchFamily="49" charset="0"/>
              </a:rPr>
              <a:t>4boundary_checking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SIZE = 4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FIELD = " 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FOREST = "^"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WATER = "W"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BURNT = "F"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ERROR = "!"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def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display(world):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r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c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for r in range (0,SIZE,1):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for c in range (0,SIZE,1):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print(world[r][c], end="")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print()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print()</a:t>
            </a:r>
            <a:endParaRPr lang="en-US" sz="1800" dirty="0" smtClean="0">
              <a:latin typeface="Consolas" panose="020B0609020204030204" pitchFamily="49" charset="0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52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def</a:t>
            </a:r>
            <a:r>
              <a:rPr lang="en-CA" sz="1800" dirty="0">
                <a:latin typeface="Consolas" panose="020B0609020204030204" pitchFamily="49" charset="0"/>
              </a:rPr>
              <a:t> </a:t>
            </a:r>
            <a:r>
              <a:rPr lang="en-CA" sz="1800" dirty="0" err="1">
                <a:latin typeface="Consolas" panose="020B0609020204030204" pitchFamily="49" charset="0"/>
              </a:rPr>
              <a:t>editLocation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row,column,world</a:t>
            </a:r>
            <a:r>
              <a:rPr lang="en-CA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world[row][column] = </a:t>
            </a:r>
            <a:r>
              <a:rPr lang="en-CA" sz="1800" dirty="0" smtClean="0">
                <a:latin typeface="Consolas" panose="020B0609020204030204" pitchFamily="49" charset="0"/>
              </a:rPr>
              <a:t>"!"</a:t>
            </a:r>
          </a:p>
          <a:p>
            <a:pPr marL="342900" lvl="1" indent="0">
              <a:buNone/>
            </a:pPr>
            <a:endParaRPr lang="en-US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generateElement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element = ERROR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if 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50)):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FIELD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elif</a:t>
            </a:r>
            <a:r>
              <a:rPr lang="en-US" sz="1800" dirty="0">
                <a:latin typeface="Consolas" panose="020B0609020204030204" pitchFamily="49" charset="0"/>
              </a:rPr>
              <a:t> 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51)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80)):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FOREST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elif</a:t>
            </a:r>
            <a:r>
              <a:rPr lang="en-US" sz="1800" dirty="0">
                <a:latin typeface="Consolas" panose="020B0609020204030204" pitchFamily="49" charset="0"/>
              </a:rPr>
              <a:t> ((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&gt;= 81) and (</a:t>
            </a:r>
            <a:r>
              <a:rPr lang="en-US" sz="1800" dirty="0" err="1">
                <a:latin typeface="Consolas" panose="020B0609020204030204" pitchFamily="49" charset="0"/>
              </a:rPr>
              <a:t>randomNumber</a:t>
            </a:r>
            <a:r>
              <a:rPr lang="en-US" sz="1800" dirty="0">
                <a:latin typeface="Consolas" panose="020B0609020204030204" pitchFamily="49" charset="0"/>
              </a:rPr>
              <a:t> &lt;= 100)):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WATER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else: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element = ERROR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return(element)</a:t>
            </a: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9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Boundary Checking </a:t>
            </a:r>
            <a:r>
              <a:rPr lang="en-US" dirty="0"/>
              <a:t>Lists </a:t>
            </a:r>
            <a:r>
              <a:rPr lang="en-US" dirty="0" smtClean="0"/>
              <a:t>(4)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dirty="0" err="1">
                <a:latin typeface="Consolas" panose="020B0609020204030204" pitchFamily="49" charset="0"/>
              </a:rPr>
              <a:t>getLocation</a:t>
            </a:r>
            <a:r>
              <a:rPr lang="en-US" sz="1800" dirty="0">
                <a:latin typeface="Consolas" panose="020B0609020204030204" pitchFamily="49" charset="0"/>
              </a:rPr>
              <a:t>():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</a:rPr>
              <a:t>outOfBounds</a:t>
            </a:r>
            <a:r>
              <a:rPr lang="en-US" sz="1800" dirty="0">
                <a:latin typeface="Consolas" panose="020B0609020204030204" pitchFamily="49" charset="0"/>
              </a:rPr>
              <a:t> = True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row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column = -1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while (</a:t>
            </a:r>
            <a:r>
              <a:rPr lang="en-US" sz="1800" dirty="0" err="1">
                <a:latin typeface="Consolas" panose="020B0609020204030204" pitchFamily="49" charset="0"/>
              </a:rPr>
              <a:t>outOfBounds</a:t>
            </a:r>
            <a:r>
              <a:rPr lang="en-US" sz="1800" dirty="0">
                <a:latin typeface="Consolas" panose="020B0609020204030204" pitchFamily="49" charset="0"/>
              </a:rPr>
              <a:t> == True):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print("Enter location of square to change to a !")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row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(input("Enter a row (</a:t>
            </a:r>
            <a:r>
              <a:rPr lang="en-US" sz="1800" dirty="0" smtClean="0">
                <a:latin typeface="Consolas" panose="020B0609020204030204" pitchFamily="49" charset="0"/>
              </a:rPr>
              <a:t>0-3): </a:t>
            </a:r>
            <a:r>
              <a:rPr lang="en-US" sz="1800" dirty="0">
                <a:latin typeface="Consolas" panose="020B0609020204030204" pitchFamily="49" charset="0"/>
              </a:rPr>
              <a:t>"))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column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(input("Enter a column (</a:t>
            </a:r>
            <a:r>
              <a:rPr lang="en-US" sz="1800" dirty="0" smtClean="0">
                <a:latin typeface="Consolas" panose="020B0609020204030204" pitchFamily="49" charset="0"/>
              </a:rPr>
              <a:t>0-3): </a:t>
            </a:r>
            <a:r>
              <a:rPr lang="en-US" sz="1800" dirty="0">
                <a:latin typeface="Consolas" panose="020B0609020204030204" pitchFamily="49" charset="0"/>
              </a:rPr>
              <a:t>"))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outside = </a:t>
            </a:r>
            <a:r>
              <a:rPr lang="en-US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isOut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if (outside == True):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print("Row=%d, Col=%d" %(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), end = " ")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print("is outside range of 0-" + </a:t>
            </a:r>
            <a:r>
              <a:rPr lang="en-US" sz="1800" dirty="0" err="1">
                <a:latin typeface="Consolas" panose="020B0609020204030204" pitchFamily="49" charset="0"/>
              </a:rPr>
              <a:t>str</a:t>
            </a:r>
            <a:r>
              <a:rPr lang="en-US" sz="1800" dirty="0">
                <a:latin typeface="Consolas" panose="020B0609020204030204" pitchFamily="49" charset="0"/>
              </a:rPr>
              <a:t>(SIZE) + "." )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else: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  </a:t>
            </a:r>
            <a:r>
              <a:rPr lang="en-US" sz="1800" dirty="0" err="1">
                <a:latin typeface="Consolas" panose="020B0609020204030204" pitchFamily="49" charset="0"/>
              </a:rPr>
              <a:t>outOfBounds</a:t>
            </a:r>
            <a:r>
              <a:rPr lang="en-US" sz="1800" dirty="0">
                <a:latin typeface="Consolas" panose="020B0609020204030204" pitchFamily="49" charset="0"/>
              </a:rPr>
              <a:t> = False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95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(5)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def</a:t>
            </a:r>
            <a:r>
              <a:rPr lang="en-CA" sz="1800" dirty="0">
                <a:latin typeface="Consolas" panose="020B0609020204030204" pitchFamily="49" charset="0"/>
              </a:rPr>
              <a:t> initialize():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world = []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c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 = -1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newElement</a:t>
            </a:r>
            <a:r>
              <a:rPr lang="en-CA" sz="1800" dirty="0">
                <a:latin typeface="Consolas" panose="020B0609020204030204" pitchFamily="49" charset="0"/>
              </a:rPr>
              <a:t> = ERROR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for r in range (0,SIZE,1):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random.randrange</a:t>
            </a:r>
            <a:r>
              <a:rPr lang="en-CA" sz="1800" dirty="0">
                <a:latin typeface="Consolas" panose="020B0609020204030204" pitchFamily="49" charset="0"/>
              </a:rPr>
              <a:t>(1,101)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element = </a:t>
            </a:r>
            <a:r>
              <a:rPr lang="en-CA" sz="1800" dirty="0" err="1">
                <a:latin typeface="Consolas" panose="020B0609020204030204" pitchFamily="49" charset="0"/>
              </a:rPr>
              <a:t>generateElement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randomNumber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 = [element] * SIZE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world.append</a:t>
            </a:r>
            <a:r>
              <a:rPr lang="en-CA" sz="1800" dirty="0">
                <a:latin typeface="Consolas" panose="020B0609020204030204" pitchFamily="49" charset="0"/>
              </a:rPr>
              <a:t>(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)  </a:t>
            </a:r>
            <a:r>
              <a:rPr lang="en-CA" sz="1800" dirty="0">
                <a:solidFill>
                  <a:srgbClr val="0000FF"/>
                </a:solidFill>
                <a:latin typeface="Consolas" panose="020B0609020204030204" pitchFamily="49" charset="0"/>
              </a:rPr>
              <a:t># Add in new empty row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print(</a:t>
            </a:r>
            <a:r>
              <a:rPr lang="en-CA" sz="1800" dirty="0" err="1">
                <a:latin typeface="Consolas" panose="020B0609020204030204" pitchFamily="49" charset="0"/>
              </a:rPr>
              <a:t>tempRow</a:t>
            </a:r>
            <a:r>
              <a:rPr lang="en-CA" sz="1800" dirty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return(world)</a:t>
            </a:r>
          </a:p>
        </p:txBody>
      </p:sp>
    </p:spTree>
    <p:extLst>
      <p:ext uri="{BB962C8B-B14F-4D97-AF65-F5344CB8AC3E}">
        <p14:creationId xmlns:p14="http://schemas.microsoft.com/office/powerpoint/2010/main" val="74871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</a:t>
            </a:r>
          </a:p>
        </p:txBody>
      </p:sp>
      <p:sp>
        <p:nvSpPr>
          <p:cNvPr id="8058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08075"/>
            <a:ext cx="8018463" cy="5368925"/>
          </a:xfrm>
        </p:spPr>
        <p:txBody>
          <a:bodyPr/>
          <a:lstStyle/>
          <a:p>
            <a:r>
              <a:rPr lang="en-US" altLang="en-US" sz="2000" dirty="0" smtClean="0"/>
              <a:t>It’s determined by the data – the number of categories of information determines the number of dimensions to use.</a:t>
            </a:r>
          </a:p>
          <a:p>
            <a:r>
              <a:rPr lang="en-US" altLang="en-US" sz="2000" dirty="0" smtClean="0"/>
              <a:t>  Examples:</a:t>
            </a:r>
          </a:p>
          <a:p>
            <a:r>
              <a:rPr lang="en-US" altLang="en-US" sz="2000" dirty="0" smtClean="0"/>
              <a:t>(1D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Tracking grades for a class (previous example)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Each cell contains the grade for a student i.e., </a:t>
            </a:r>
            <a:r>
              <a:rPr lang="en-US" altLang="en-US" sz="1800" dirty="0" smtClean="0">
                <a:latin typeface="Consolas" panose="020B0609020204030204" pitchFamily="49" charset="0"/>
              </a:rPr>
              <a:t>grades[i]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There is one dimension that specifies which student’s grades are being accessed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r>
              <a:rPr lang="en-US" altLang="en-US" sz="2000" dirty="0" smtClean="0"/>
              <a:t>(2D list)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Expanded grades program (table: grades for multiple lectures)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Again there is </a:t>
            </a:r>
            <a:r>
              <a:rPr lang="en-US" altLang="en-US" sz="1800" i="1" dirty="0" smtClean="0"/>
              <a:t>one dimension</a:t>
            </a:r>
            <a:r>
              <a:rPr lang="en-US" altLang="en-US" sz="1800" dirty="0" smtClean="0"/>
              <a:t> that specifies which student’s grades are being accessed</a:t>
            </a:r>
          </a:p>
          <a:p>
            <a:pPr marL="482600" lvl="1" indent="-101600">
              <a:lnSpc>
                <a:spcPct val="90000"/>
              </a:lnSpc>
            </a:pPr>
            <a:r>
              <a:rPr lang="en-US" altLang="en-US" sz="1800" dirty="0" smtClean="0"/>
              <a:t>The </a:t>
            </a:r>
            <a:r>
              <a:rPr lang="en-US" altLang="en-US" sz="1800" i="1" dirty="0" smtClean="0"/>
              <a:t>other dimension</a:t>
            </a:r>
            <a:r>
              <a:rPr lang="en-US" altLang="en-US" sz="1800" dirty="0" smtClean="0"/>
              <a:t> can be used to specify the lecture section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73150" y="3733800"/>
            <a:ext cx="3810000" cy="838200"/>
            <a:chOff x="4504" y="1120"/>
            <a:chExt cx="2400" cy="528"/>
          </a:xfrm>
        </p:grpSpPr>
        <p:sp>
          <p:nvSpPr>
            <p:cNvPr id="92165" name="Line 5"/>
            <p:cNvSpPr>
              <a:spLocks noChangeShapeType="1"/>
            </p:cNvSpPr>
            <p:nvPr/>
          </p:nvSpPr>
          <p:spPr bwMode="auto">
            <a:xfrm>
              <a:off x="4504" y="1360"/>
              <a:ext cx="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59398" name="Text Box 6"/>
            <p:cNvSpPr txBox="1">
              <a:spLocks noChangeArrowheads="1"/>
            </p:cNvSpPr>
            <p:nvPr/>
          </p:nvSpPr>
          <p:spPr bwMode="auto">
            <a:xfrm>
              <a:off x="4504" y="1120"/>
              <a:ext cx="2016" cy="15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lIns="0" tIns="0" rIns="0" bIns="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  <a:defRPr/>
              </a:pPr>
              <a:r>
                <a:rPr lang="en-US" altLang="en-US" sz="1600" b="1" dirty="0" smtClean="0">
                  <a:latin typeface="+mn-lt"/>
                  <a:ea typeface="+mn-ea"/>
                  <a:cs typeface="Arial" charset="0"/>
                </a:rPr>
                <a:t>One dimension (which student)</a:t>
              </a: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66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64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61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59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57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546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522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4" name="Rectangle 14"/>
            <p:cNvSpPr>
              <a:spLocks noChangeArrowheads="1"/>
            </p:cNvSpPr>
            <p:nvPr/>
          </p:nvSpPr>
          <p:spPr bwMode="auto">
            <a:xfrm>
              <a:off x="498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5" name="Rectangle 15"/>
            <p:cNvSpPr>
              <a:spLocks noChangeArrowheads="1"/>
            </p:cNvSpPr>
            <p:nvPr/>
          </p:nvSpPr>
          <p:spPr bwMode="auto">
            <a:xfrm>
              <a:off x="474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6" name="Rectangle 16"/>
            <p:cNvSpPr>
              <a:spLocks noChangeArrowheads="1"/>
            </p:cNvSpPr>
            <p:nvPr/>
          </p:nvSpPr>
          <p:spPr bwMode="auto">
            <a:xfrm>
              <a:off x="4504" y="1408"/>
              <a:ext cx="240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30000"/>
                </a:spcBef>
                <a:buFontTx/>
                <a:buChar char="•"/>
              </a:pPr>
              <a:endParaRPr lang="en-CA" altLang="en-US" sz="2000" dirty="0">
                <a:latin typeface="Times New Roman" panose="02020603050405020304" pitchFamily="18" charset="0"/>
              </a:endParaRPr>
            </a:p>
          </p:txBody>
        </p:sp>
        <p:sp>
          <p:nvSpPr>
            <p:cNvPr id="92177" name="Line 17"/>
            <p:cNvSpPr>
              <a:spLocks noChangeShapeType="1"/>
            </p:cNvSpPr>
            <p:nvPr/>
          </p:nvSpPr>
          <p:spPr bwMode="auto">
            <a:xfrm>
              <a:off x="4504" y="140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8" name="Line 18"/>
            <p:cNvSpPr>
              <a:spLocks noChangeShapeType="1"/>
            </p:cNvSpPr>
            <p:nvPr/>
          </p:nvSpPr>
          <p:spPr bwMode="auto">
            <a:xfrm>
              <a:off x="4504" y="1648"/>
              <a:ext cx="240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79" name="Line 19"/>
            <p:cNvSpPr>
              <a:spLocks noChangeShapeType="1"/>
            </p:cNvSpPr>
            <p:nvPr/>
          </p:nvSpPr>
          <p:spPr bwMode="auto">
            <a:xfrm>
              <a:off x="45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0" name="Line 20"/>
            <p:cNvSpPr>
              <a:spLocks noChangeShapeType="1"/>
            </p:cNvSpPr>
            <p:nvPr/>
          </p:nvSpPr>
          <p:spPr bwMode="auto">
            <a:xfrm>
              <a:off x="47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1" name="Line 21"/>
            <p:cNvSpPr>
              <a:spLocks noChangeShapeType="1"/>
            </p:cNvSpPr>
            <p:nvPr/>
          </p:nvSpPr>
          <p:spPr bwMode="auto">
            <a:xfrm>
              <a:off x="49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2" name="Line 22"/>
            <p:cNvSpPr>
              <a:spLocks noChangeShapeType="1"/>
            </p:cNvSpPr>
            <p:nvPr/>
          </p:nvSpPr>
          <p:spPr bwMode="auto">
            <a:xfrm>
              <a:off x="52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3" name="Line 23"/>
            <p:cNvSpPr>
              <a:spLocks noChangeShapeType="1"/>
            </p:cNvSpPr>
            <p:nvPr/>
          </p:nvSpPr>
          <p:spPr bwMode="auto">
            <a:xfrm>
              <a:off x="54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4" name="Line 24"/>
            <p:cNvSpPr>
              <a:spLocks noChangeShapeType="1"/>
            </p:cNvSpPr>
            <p:nvPr/>
          </p:nvSpPr>
          <p:spPr bwMode="auto">
            <a:xfrm>
              <a:off x="570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5" name="Line 25"/>
            <p:cNvSpPr>
              <a:spLocks noChangeShapeType="1"/>
            </p:cNvSpPr>
            <p:nvPr/>
          </p:nvSpPr>
          <p:spPr bwMode="auto">
            <a:xfrm>
              <a:off x="594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6" name="Line 26"/>
            <p:cNvSpPr>
              <a:spLocks noChangeShapeType="1"/>
            </p:cNvSpPr>
            <p:nvPr/>
          </p:nvSpPr>
          <p:spPr bwMode="auto">
            <a:xfrm>
              <a:off x="618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7" name="Line 27"/>
            <p:cNvSpPr>
              <a:spLocks noChangeShapeType="1"/>
            </p:cNvSpPr>
            <p:nvPr/>
          </p:nvSpPr>
          <p:spPr bwMode="auto">
            <a:xfrm>
              <a:off x="642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8" name="Line 28"/>
            <p:cNvSpPr>
              <a:spLocks noChangeShapeType="1"/>
            </p:cNvSpPr>
            <p:nvPr/>
          </p:nvSpPr>
          <p:spPr bwMode="auto">
            <a:xfrm>
              <a:off x="6664" y="140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  <p:sp>
          <p:nvSpPr>
            <p:cNvPr id="92189" name="Line 29"/>
            <p:cNvSpPr>
              <a:spLocks noChangeShapeType="1"/>
            </p:cNvSpPr>
            <p:nvPr/>
          </p:nvSpPr>
          <p:spPr bwMode="auto">
            <a:xfrm>
              <a:off x="6904" y="1408"/>
              <a:ext cx="0" cy="24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647765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58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89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Boundary Checking Lists </a:t>
            </a:r>
            <a:r>
              <a:rPr lang="en-US" dirty="0" smtClean="0"/>
              <a:t>(6)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>
                <a:latin typeface="Consolas" panose="020B0609020204030204" pitchFamily="49" charset="0"/>
              </a:rPr>
              <a:t>def</a:t>
            </a:r>
            <a:r>
              <a:rPr lang="en-US" sz="1800" dirty="0">
                <a:latin typeface="Consolas" panose="020B0609020204030204" pitchFamily="49" charset="0"/>
              </a:rPr>
              <a:t> </a:t>
            </a:r>
            <a:r>
              <a:rPr 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isOut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dirty="0" err="1">
                <a:latin typeface="Consolas" panose="020B0609020204030204" pitchFamily="49" charset="0"/>
              </a:rPr>
              <a:t>row,column</a:t>
            </a:r>
            <a:r>
              <a:rPr lang="en-US" sz="1800" dirty="0">
                <a:latin typeface="Consolas" panose="020B0609020204030204" pitchFamily="49" charset="0"/>
              </a:rPr>
              <a:t>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outside = False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if ((row &lt; 0)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(row &gt;= SIZE)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(column &lt; 0) or \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(column &gt;= SIZE)):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outside = True</a:t>
            </a:r>
          </a:p>
          <a:p>
            <a:pPr marL="342900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return(outside)</a:t>
            </a:r>
            <a:endParaRPr lang="en-CA" sz="18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71600" y="3962400"/>
            <a:ext cx="1197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>
              <a:buNone/>
            </a:pPr>
            <a:r>
              <a:rPr lang="en-US" dirty="0">
                <a:latin typeface="Consolas" panose="020B0609020204030204" pitchFamily="49" charset="0"/>
              </a:rPr>
              <a:t>SIZE = 4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608795"/>
              </p:ext>
            </p:extLst>
          </p:nvPr>
        </p:nvGraphicFramePr>
        <p:xfrm>
          <a:off x="1873786" y="4525288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07186" y="42204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0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07386" y="41823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1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31386" y="4190192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2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46205" y="42204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3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2786" y="45252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0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76720" y="5278689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2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76720" y="5663988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3</a:t>
            </a:r>
            <a:endParaRPr lang="en-CA" b="1" dirty="0">
              <a:latin typeface="Consolas" panose="020B0609020204030204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92786" y="4915469"/>
            <a:ext cx="457200" cy="2286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b="1" dirty="0" smtClean="0">
                <a:latin typeface="Consolas" panose="020B0609020204030204" pitchFamily="49" charset="0"/>
              </a:rPr>
              <a:t>1</a:t>
            </a:r>
            <a:endParaRPr lang="en-CA" b="1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63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Checking Lists </a:t>
            </a:r>
            <a:r>
              <a:rPr lang="en-US" dirty="0" smtClean="0"/>
              <a:t>(7)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US" sz="1800" dirty="0" err="1" smtClean="0">
                <a:latin typeface="Consolas" panose="020B0609020204030204" pitchFamily="49" charset="0"/>
              </a:rPr>
              <a:t>def</a:t>
            </a:r>
            <a:r>
              <a:rPr lang="en-US" sz="1800" dirty="0" smtClean="0">
                <a:latin typeface="Consolas" panose="020B0609020204030204" pitchFamily="49" charset="0"/>
              </a:rPr>
              <a:t> start():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 = True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answer = ""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row = -1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column = -1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world = initialize()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while(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): </a:t>
            </a:r>
            <a:r>
              <a:rPr 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#while(</a:t>
            </a:r>
            <a:r>
              <a:rPr lang="en-US" sz="1800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== True):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display(world)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 err="1" smtClean="0">
                <a:latin typeface="Consolas" panose="020B0609020204030204" pitchFamily="49" charset="0"/>
              </a:rPr>
              <a:t>row,column</a:t>
            </a:r>
            <a:r>
              <a:rPr lang="en-US" sz="1800" dirty="0" smtClean="0">
                <a:latin typeface="Consolas" panose="020B0609020204030204" pitchFamily="49" charset="0"/>
              </a:rPr>
              <a:t> = </a:t>
            </a:r>
            <a:r>
              <a:rPr lang="en-US" sz="1800" dirty="0" err="1" smtClean="0">
                <a:latin typeface="Consolas" panose="020B0609020204030204" pitchFamily="49" charset="0"/>
              </a:rPr>
              <a:t>getLocation</a:t>
            </a:r>
            <a:r>
              <a:rPr lang="en-US" sz="1800" dirty="0" smtClean="0">
                <a:latin typeface="Consolas" panose="020B0609020204030204" pitchFamily="49" charset="0"/>
              </a:rPr>
              <a:t>()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</a:t>
            </a:r>
            <a:r>
              <a:rPr lang="en-US" sz="1800" dirty="0" err="1" smtClean="0">
                <a:latin typeface="Consolas" panose="020B0609020204030204" pitchFamily="49" charset="0"/>
              </a:rPr>
              <a:t>editLocation</a:t>
            </a:r>
            <a:r>
              <a:rPr lang="en-US" sz="1800" dirty="0" smtClean="0">
                <a:latin typeface="Consolas" panose="020B0609020204030204" pitchFamily="49" charset="0"/>
              </a:rPr>
              <a:t>(</a:t>
            </a:r>
            <a:r>
              <a:rPr lang="en-US" sz="1800" dirty="0" err="1" smtClean="0">
                <a:latin typeface="Consolas" panose="020B0609020204030204" pitchFamily="49" charset="0"/>
              </a:rPr>
              <a:t>row,column,world</a:t>
            </a:r>
            <a:r>
              <a:rPr lang="en-US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answer = input("Hit enter to </a:t>
            </a:r>
            <a:r>
              <a:rPr lang="en-US" sz="1800" dirty="0" err="1" smtClean="0">
                <a:latin typeface="Consolas" panose="020B0609020204030204" pitchFamily="49" charset="0"/>
              </a:rPr>
              <a:t>continue,'q</a:t>
            </a:r>
            <a:r>
              <a:rPr lang="en-US" sz="1800" dirty="0" smtClean="0">
                <a:latin typeface="Consolas" panose="020B0609020204030204" pitchFamily="49" charset="0"/>
              </a:rPr>
              <a:t>' to quit: ")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if ((answer == "q") or (answer == "Q")):</a:t>
            </a: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    </a:t>
            </a:r>
            <a:r>
              <a:rPr lang="en-US" sz="1800" dirty="0" err="1" smtClean="0">
                <a:latin typeface="Consolas" panose="020B0609020204030204" pitchFamily="49" charset="0"/>
              </a:rPr>
              <a:t>stillRunning</a:t>
            </a:r>
            <a:r>
              <a:rPr lang="en-US" sz="1800" dirty="0" smtClean="0">
                <a:latin typeface="Consolas" panose="020B0609020204030204" pitchFamily="49" charset="0"/>
              </a:rPr>
              <a:t> = False</a:t>
            </a: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start()</a:t>
            </a:r>
            <a:endParaRPr lang="en-CA" sz="18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0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Python: Dynamic Creation</a:t>
            </a:r>
          </a:p>
        </p:txBody>
      </p:sp>
      <p:sp>
        <p:nvSpPr>
          <p:cNvPr id="815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3962398" cy="47244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b="1" dirty="0" smtClean="0">
                <a:ea typeface="+mn-ea"/>
                <a:cs typeface="+mn-cs"/>
              </a:rPr>
              <a:t>General structure (Using loops</a:t>
            </a:r>
            <a:r>
              <a:rPr lang="en-US" sz="2400" dirty="0" smtClean="0">
                <a:ea typeface="+mn-ea"/>
                <a:cs typeface="+mn-cs"/>
              </a:rPr>
              <a:t>):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a variable that refers to an empty list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Create list: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dirty="0" smtClean="0">
                <a:ea typeface="+mn-ea"/>
                <a:cs typeface="+mn-cs"/>
              </a:rPr>
              <a:t>One loop (outer loop) traverses the rows. </a:t>
            </a:r>
          </a:p>
          <a:p>
            <a:pPr marL="450850" lvl="1" indent="-107950">
              <a:buFont typeface="Arial" charset="0"/>
              <a:buChar char="•"/>
              <a:defRPr/>
            </a:pPr>
            <a:r>
              <a:rPr lang="en-US" sz="1600" dirty="0" smtClean="0">
                <a:ea typeface="+mn-ea"/>
                <a:cs typeface="+mn-cs"/>
              </a:rPr>
              <a:t>Each iteration of the outer loop creates a new 1D list</a:t>
            </a:r>
            <a:r>
              <a:rPr lang="en-US" sz="1600" dirty="0">
                <a:ea typeface="+mn-ea"/>
                <a:cs typeface="+mn-cs"/>
              </a:rPr>
              <a:t> </a:t>
            </a:r>
            <a:r>
              <a:rPr lang="en-US" sz="1600" dirty="0" smtClean="0">
                <a:ea typeface="+mn-ea"/>
                <a:cs typeface="+mn-cs"/>
              </a:rPr>
              <a:t>(empty at start)</a:t>
            </a:r>
          </a:p>
          <a:p>
            <a:pPr marL="450850" lvl="1" indent="-90488">
              <a:buFont typeface="Arial" charset="0"/>
              <a:buChar char="•"/>
              <a:defRPr/>
            </a:pPr>
            <a:r>
              <a:rPr lang="en-US" sz="1600" dirty="0" smtClean="0">
                <a:ea typeface="+mn-ea"/>
                <a:cs typeface="+mn-cs"/>
              </a:rPr>
              <a:t>Then the inner loop traverses the columns of the newly created 1D list creating and initializing each element in a fashion similar to how a single 1D list was created and initialized (add to end)</a:t>
            </a:r>
          </a:p>
          <a:p>
            <a:pPr>
              <a:buFont typeface="Arial" charset="0"/>
              <a:buChar char="•"/>
              <a:defRPr/>
            </a:pPr>
            <a:r>
              <a:rPr lang="en-US" sz="1800" dirty="0" smtClean="0">
                <a:ea typeface="+mn-ea"/>
                <a:cs typeface="+mn-cs"/>
              </a:rPr>
              <a:t>Repeat the process for each row in the list</a:t>
            </a: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endParaRPr lang="en-US" sz="1800" dirty="0" smtClean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211888" y="2563813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37200" y="2592388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0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23000" y="2278063"/>
            <a:ext cx="48260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c=0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718300" y="2273300"/>
            <a:ext cx="4841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c=1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205663" y="2282825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88263" y="2271713"/>
            <a:ext cx="482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c=3</a:t>
            </a: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648199" y="1901826"/>
            <a:ext cx="1231900" cy="562770"/>
            <a:chOff x="4648200" y="1902023"/>
            <a:chExt cx="1231288" cy="562072"/>
          </a:xfrm>
        </p:grpSpPr>
        <p:sp>
          <p:nvSpPr>
            <p:cNvPr id="97296" name="TextBox 2"/>
            <p:cNvSpPr txBox="1">
              <a:spLocks noChangeArrowheads="1"/>
            </p:cNvSpPr>
            <p:nvPr/>
          </p:nvSpPr>
          <p:spPr bwMode="auto">
            <a:xfrm>
              <a:off x="4648200" y="1902023"/>
              <a:ext cx="9906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b="1" dirty="0">
                  <a:latin typeface="Consolas" panose="020B0609020204030204" pitchFamily="49" charset="0"/>
                </a:rPr>
                <a:t>List ref</a:t>
              </a: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5257497" y="2133511"/>
              <a:ext cx="621991" cy="33058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6211888" y="30051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37200" y="30337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189663" y="3462338"/>
            <a:ext cx="1981200" cy="3048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tx1"/>
                </a:solidFill>
              </a:rPr>
              <a:t>Row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14975" y="3490913"/>
            <a:ext cx="6858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200" dirty="0">
                <a:latin typeface="Consolas" panose="020B0609020204030204" pitchFamily="49" charset="0"/>
              </a:rPr>
              <a:t>r = 2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880100" y="4267200"/>
            <a:ext cx="74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/>
              <a:t>Etc.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01819" y="2306503"/>
            <a:ext cx="430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Bell Gothic Std Light" panose="020B0606020203020204" pitchFamily="34" charset="0"/>
              </a:rPr>
              <a:t>[]</a:t>
            </a:r>
            <a:endParaRPr lang="en-CA" sz="1600" dirty="0">
              <a:latin typeface="Bell Gothic Std Light" panose="020B0606020203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11472" y="4876800"/>
            <a:ext cx="47350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err="1">
                <a:latin typeface="Consolas" panose="020B0609020204030204" pitchFamily="49" charset="0"/>
              </a:rPr>
              <a:t>aGrid</a:t>
            </a:r>
            <a:r>
              <a:rPr lang="en-US" altLang="en-US" sz="1600" dirty="0">
                <a:latin typeface="Consolas" panose="020B0609020204030204" pitchFamily="49" charset="0"/>
              </a:rPr>
              <a:t> = []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for </a:t>
            </a:r>
            <a:r>
              <a:rPr lang="en-US" altLang="en-US" sz="1600" dirty="0">
                <a:latin typeface="Consolas" panose="020B0609020204030204" pitchFamily="49" charset="0"/>
              </a:rPr>
              <a:t>r in range (0, 3, 1):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aGrid.append</a:t>
            </a:r>
            <a:r>
              <a:rPr lang="en-US" altLang="en-US" sz="1600" dirty="0" smtClean="0">
                <a:latin typeface="Consolas" panose="020B0609020204030204" pitchFamily="49" charset="0"/>
              </a:rPr>
              <a:t> ([])</a:t>
            </a:r>
            <a:endParaRPr lang="en-US" altLang="en-US" sz="16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   for c in range (0, 3, 1): </a:t>
            </a:r>
            <a:endParaRPr lang="en-US" altLang="en-US" sz="16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aValue</a:t>
            </a:r>
            <a:r>
              <a:rPr lang="en-US" altLang="en-US" sz="1600" dirty="0" smtClean="0">
                <a:latin typeface="Consolas" panose="020B0609020204030204" pitchFamily="49" charset="0"/>
              </a:rPr>
              <a:t> = &lt;Some source&gt;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600" dirty="0">
                <a:latin typeface="Consolas" panose="020B0609020204030204" pitchFamily="49" charset="0"/>
              </a:rPr>
              <a:t> </a:t>
            </a:r>
            <a:r>
              <a:rPr lang="en-US" altLang="en-US" sz="16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aGrid</a:t>
            </a:r>
            <a:r>
              <a:rPr lang="en-US" altLang="en-US" sz="1600" dirty="0" smtClean="0">
                <a:latin typeface="Consolas" panose="020B0609020204030204" pitchFamily="49" charset="0"/>
              </a:rPr>
              <a:t>[r</a:t>
            </a:r>
            <a:r>
              <a:rPr lang="en-US" altLang="en-US" sz="1600" dirty="0">
                <a:latin typeface="Consolas" panose="020B0609020204030204" pitchFamily="49" charset="0"/>
              </a:rPr>
              <a:t>].</a:t>
            </a:r>
            <a:r>
              <a:rPr lang="en-US" altLang="en-US" sz="1600" dirty="0" smtClean="0">
                <a:latin typeface="Consolas" panose="020B0609020204030204" pitchFamily="49" charset="0"/>
              </a:rPr>
              <a:t>append(</a:t>
            </a:r>
            <a:r>
              <a:rPr lang="en-US" altLang="en-US" sz="1600" dirty="0" err="1" smtClean="0">
                <a:latin typeface="Consolas" panose="020B0609020204030204" pitchFamily="49" charset="0"/>
              </a:rPr>
              <a:t>aValue</a:t>
            </a:r>
            <a:r>
              <a:rPr lang="en-US" altLang="en-US" sz="1600" dirty="0" smtClean="0">
                <a:latin typeface="Consolas" panose="020B0609020204030204" pitchFamily="49" charset="0"/>
              </a:rPr>
              <a:t>) </a:t>
            </a:r>
            <a:endParaRPr lang="en-CA" dirty="0"/>
          </a:p>
        </p:txBody>
      </p:sp>
      <p:sp>
        <p:nvSpPr>
          <p:cNvPr id="23" name="Freeform 22"/>
          <p:cNvSpPr/>
          <p:nvPr/>
        </p:nvSpPr>
        <p:spPr>
          <a:xfrm>
            <a:off x="4991548" y="5142155"/>
            <a:ext cx="1473798" cy="1381835"/>
          </a:xfrm>
          <a:custGeom>
            <a:avLst/>
            <a:gdLst>
              <a:gd name="connsiteX0" fmla="*/ 1473798 w 1473798"/>
              <a:gd name="connsiteY0" fmla="*/ 1258645 h 1381835"/>
              <a:gd name="connsiteX1" fmla="*/ 1118796 w 1473798"/>
              <a:gd name="connsiteY1" fmla="*/ 1376979 h 1381835"/>
              <a:gd name="connsiteX2" fmla="*/ 602428 w 1473798"/>
              <a:gd name="connsiteY2" fmla="*/ 1366221 h 1381835"/>
              <a:gd name="connsiteX3" fmla="*/ 398033 w 1473798"/>
              <a:gd name="connsiteY3" fmla="*/ 1333949 h 1381835"/>
              <a:gd name="connsiteX4" fmla="*/ 333487 w 1473798"/>
              <a:gd name="connsiteY4" fmla="*/ 1312433 h 1381835"/>
              <a:gd name="connsiteX5" fmla="*/ 258184 w 1473798"/>
              <a:gd name="connsiteY5" fmla="*/ 1269403 h 1381835"/>
              <a:gd name="connsiteX6" fmla="*/ 204396 w 1473798"/>
              <a:gd name="connsiteY6" fmla="*/ 1215614 h 1381835"/>
              <a:gd name="connsiteX7" fmla="*/ 172123 w 1473798"/>
              <a:gd name="connsiteY7" fmla="*/ 1161826 h 1381835"/>
              <a:gd name="connsiteX8" fmla="*/ 150607 w 1473798"/>
              <a:gd name="connsiteY8" fmla="*/ 1097280 h 1381835"/>
              <a:gd name="connsiteX9" fmla="*/ 86061 w 1473798"/>
              <a:gd name="connsiteY9" fmla="*/ 796066 h 1381835"/>
              <a:gd name="connsiteX10" fmla="*/ 32273 w 1473798"/>
              <a:gd name="connsiteY10" fmla="*/ 613186 h 1381835"/>
              <a:gd name="connsiteX11" fmla="*/ 0 w 1473798"/>
              <a:gd name="connsiteY11" fmla="*/ 430306 h 1381835"/>
              <a:gd name="connsiteX12" fmla="*/ 21516 w 1473798"/>
              <a:gd name="connsiteY12" fmla="*/ 279699 h 1381835"/>
              <a:gd name="connsiteX13" fmla="*/ 43031 w 1473798"/>
              <a:gd name="connsiteY13" fmla="*/ 215153 h 1381835"/>
              <a:gd name="connsiteX14" fmla="*/ 96819 w 1473798"/>
              <a:gd name="connsiteY14" fmla="*/ 118334 h 1381835"/>
              <a:gd name="connsiteX15" fmla="*/ 129092 w 1473798"/>
              <a:gd name="connsiteY15" fmla="*/ 75304 h 1381835"/>
              <a:gd name="connsiteX16" fmla="*/ 182880 w 1473798"/>
              <a:gd name="connsiteY16" fmla="*/ 43031 h 1381835"/>
              <a:gd name="connsiteX17" fmla="*/ 204396 w 1473798"/>
              <a:gd name="connsiteY17" fmla="*/ 21516 h 1381835"/>
              <a:gd name="connsiteX18" fmla="*/ 290457 w 1473798"/>
              <a:gd name="connsiteY18" fmla="*/ 10758 h 1381835"/>
              <a:gd name="connsiteX19" fmla="*/ 344245 w 1473798"/>
              <a:gd name="connsiteY19" fmla="*/ 0 h 1381835"/>
              <a:gd name="connsiteX20" fmla="*/ 516367 w 1473798"/>
              <a:gd name="connsiteY20" fmla="*/ 10758 h 1381835"/>
              <a:gd name="connsiteX21" fmla="*/ 548640 w 1473798"/>
              <a:gd name="connsiteY21" fmla="*/ 32273 h 1381835"/>
              <a:gd name="connsiteX22" fmla="*/ 623944 w 1473798"/>
              <a:gd name="connsiteY22" fmla="*/ 53789 h 1381835"/>
              <a:gd name="connsiteX23" fmla="*/ 677732 w 1473798"/>
              <a:gd name="connsiteY23" fmla="*/ 75304 h 1381835"/>
              <a:gd name="connsiteX24" fmla="*/ 666974 w 1473798"/>
              <a:gd name="connsiteY24" fmla="*/ 43031 h 1381835"/>
              <a:gd name="connsiteX25" fmla="*/ 699247 w 1473798"/>
              <a:gd name="connsiteY25" fmla="*/ 86061 h 1381835"/>
              <a:gd name="connsiteX26" fmla="*/ 623944 w 1473798"/>
              <a:gd name="connsiteY26" fmla="*/ 96819 h 1381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798" h="1381835">
                <a:moveTo>
                  <a:pt x="1473798" y="1258645"/>
                </a:moveTo>
                <a:cubicBezTo>
                  <a:pt x="1361444" y="1308580"/>
                  <a:pt x="1242374" y="1366681"/>
                  <a:pt x="1118796" y="1376979"/>
                </a:cubicBezTo>
                <a:cubicBezTo>
                  <a:pt x="947231" y="1391276"/>
                  <a:pt x="774551" y="1369807"/>
                  <a:pt x="602428" y="1366221"/>
                </a:cubicBezTo>
                <a:cubicBezTo>
                  <a:pt x="534296" y="1355464"/>
                  <a:pt x="465669" y="1347476"/>
                  <a:pt x="398033" y="1333949"/>
                </a:cubicBezTo>
                <a:cubicBezTo>
                  <a:pt x="375794" y="1329501"/>
                  <a:pt x="354544" y="1320856"/>
                  <a:pt x="333487" y="1312433"/>
                </a:cubicBezTo>
                <a:cubicBezTo>
                  <a:pt x="315203" y="1305119"/>
                  <a:pt x="274526" y="1283702"/>
                  <a:pt x="258184" y="1269403"/>
                </a:cubicBezTo>
                <a:cubicBezTo>
                  <a:pt x="239102" y="1252706"/>
                  <a:pt x="217442" y="1237357"/>
                  <a:pt x="204396" y="1215614"/>
                </a:cubicBezTo>
                <a:cubicBezTo>
                  <a:pt x="193638" y="1197685"/>
                  <a:pt x="180775" y="1180861"/>
                  <a:pt x="172123" y="1161826"/>
                </a:cubicBezTo>
                <a:cubicBezTo>
                  <a:pt x="162738" y="1141180"/>
                  <a:pt x="156677" y="1119132"/>
                  <a:pt x="150607" y="1097280"/>
                </a:cubicBezTo>
                <a:cubicBezTo>
                  <a:pt x="68826" y="802873"/>
                  <a:pt x="173032" y="1154822"/>
                  <a:pt x="86061" y="796066"/>
                </a:cubicBezTo>
                <a:cubicBezTo>
                  <a:pt x="71091" y="734313"/>
                  <a:pt x="48220" y="674694"/>
                  <a:pt x="32273" y="613186"/>
                </a:cubicBezTo>
                <a:cubicBezTo>
                  <a:pt x="15418" y="548174"/>
                  <a:pt x="9251" y="495058"/>
                  <a:pt x="0" y="430306"/>
                </a:cubicBezTo>
                <a:cubicBezTo>
                  <a:pt x="7172" y="380104"/>
                  <a:pt x="11570" y="329426"/>
                  <a:pt x="21516" y="279699"/>
                </a:cubicBezTo>
                <a:cubicBezTo>
                  <a:pt x="25964" y="257460"/>
                  <a:pt x="34308" y="236088"/>
                  <a:pt x="43031" y="215153"/>
                </a:cubicBezTo>
                <a:cubicBezTo>
                  <a:pt x="59377" y="175923"/>
                  <a:pt x="73629" y="150800"/>
                  <a:pt x="96819" y="118334"/>
                </a:cubicBezTo>
                <a:cubicBezTo>
                  <a:pt x="107240" y="103744"/>
                  <a:pt x="115599" y="87110"/>
                  <a:pt x="129092" y="75304"/>
                </a:cubicBezTo>
                <a:cubicBezTo>
                  <a:pt x="144828" y="61535"/>
                  <a:pt x="165866" y="55184"/>
                  <a:pt x="182880" y="43031"/>
                </a:cubicBezTo>
                <a:cubicBezTo>
                  <a:pt x="191133" y="37136"/>
                  <a:pt x="194681" y="24430"/>
                  <a:pt x="204396" y="21516"/>
                </a:cubicBezTo>
                <a:cubicBezTo>
                  <a:pt x="232087" y="13209"/>
                  <a:pt x="261883" y="15154"/>
                  <a:pt x="290457" y="10758"/>
                </a:cubicBezTo>
                <a:cubicBezTo>
                  <a:pt x="308529" y="7978"/>
                  <a:pt x="326316" y="3586"/>
                  <a:pt x="344245" y="0"/>
                </a:cubicBezTo>
                <a:cubicBezTo>
                  <a:pt x="401619" y="3586"/>
                  <a:pt x="459585" y="1792"/>
                  <a:pt x="516367" y="10758"/>
                </a:cubicBezTo>
                <a:cubicBezTo>
                  <a:pt x="529138" y="12774"/>
                  <a:pt x="536636" y="27471"/>
                  <a:pt x="548640" y="32273"/>
                </a:cubicBezTo>
                <a:cubicBezTo>
                  <a:pt x="572879" y="41969"/>
                  <a:pt x="599178" y="45534"/>
                  <a:pt x="623944" y="53789"/>
                </a:cubicBezTo>
                <a:cubicBezTo>
                  <a:pt x="642263" y="59896"/>
                  <a:pt x="659803" y="68132"/>
                  <a:pt x="677732" y="75304"/>
                </a:cubicBezTo>
                <a:cubicBezTo>
                  <a:pt x="674146" y="64546"/>
                  <a:pt x="656831" y="37960"/>
                  <a:pt x="666974" y="43031"/>
                </a:cubicBezTo>
                <a:cubicBezTo>
                  <a:pt x="683011" y="51049"/>
                  <a:pt x="710447" y="72061"/>
                  <a:pt x="699247" y="86061"/>
                </a:cubicBezTo>
                <a:cubicBezTo>
                  <a:pt x="683407" y="105861"/>
                  <a:pt x="623944" y="96819"/>
                  <a:pt x="623944" y="96819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111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5107" grpId="0" build="p" bldLvl="2"/>
      <p:bldP spid="2" grpId="0" animBg="1"/>
      <p:bldP spid="4" grpId="0"/>
      <p:bldP spid="8" grpId="0"/>
      <p:bldP spid="9" grpId="0"/>
      <p:bldP spid="10" grpId="0"/>
      <p:bldP spid="11" grpId="0"/>
      <p:bldP spid="15" grpId="0" animBg="1"/>
      <p:bldP spid="16" grpId="0"/>
      <p:bldP spid="17" grpId="0" animBg="1"/>
      <p:bldP spid="18" grpId="0"/>
      <p:bldP spid="13" grpId="0"/>
      <p:bldP spid="20" grpId="0"/>
      <p:bldP spid="22" grpId="0" build="p" bldLvl="2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>
                <a:ea typeface="ＭＳ Ｐゴシック" charset="0"/>
              </a:rPr>
              <a:t>Repeating Just The Steps In The Code Creating The List</a:t>
            </a:r>
            <a:endParaRPr lang="en-US" sz="2800" dirty="0">
              <a:ea typeface="ＭＳ Ｐゴシック" charset="0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400800" y="3276600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Create </a:t>
            </a:r>
            <a:r>
              <a:rPr lang="en-US" sz="2000" dirty="0">
                <a:solidFill>
                  <a:srgbClr val="000000"/>
                </a:solidFill>
              </a:rPr>
              <a:t>a variable that refers to an empty  </a:t>
            </a:r>
            <a:r>
              <a:rPr lang="en-US" sz="2000" dirty="0" smtClean="0">
                <a:solidFill>
                  <a:srgbClr val="000000"/>
                </a:solidFill>
              </a:rPr>
              <a:t>list</a:t>
            </a:r>
            <a:endParaRPr lang="en-US" sz="20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dirty="0">
                <a:solidFill>
                  <a:srgbClr val="000000"/>
                </a:solidFill>
              </a:rPr>
              <a:t/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Successively </a:t>
            </a:r>
            <a:r>
              <a:rPr lang="en-US" sz="2000" dirty="0">
                <a:solidFill>
                  <a:srgbClr val="000000"/>
                </a:solidFill>
              </a:rPr>
              <a:t>create rows in the list</a:t>
            </a:r>
          </a:p>
          <a:p>
            <a:pPr marL="342900" lvl="1" indent="0">
              <a:buNone/>
            </a:pPr>
            <a:r>
              <a:rPr lang="en-US" sz="18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for 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r in range (0,noRows,1):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aGrid.append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([])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0000"/>
                </a:solidFill>
              </a:rPr>
              <a:t>Each </a:t>
            </a:r>
            <a:r>
              <a:rPr lang="en-US" sz="2000" dirty="0">
                <a:solidFill>
                  <a:srgbClr val="000000"/>
                </a:solidFill>
              </a:rPr>
              <a:t>row is a 1D list, add elements to the end of the 1D list (empty list needed in #2 so that the 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</a:rPr>
              <a:t>append</a:t>
            </a:r>
            <a:r>
              <a:rPr lang="en-US" sz="2000" dirty="0">
                <a:solidFill>
                  <a:srgbClr val="000000"/>
                </a:solidFill>
              </a:rPr>
              <a:t> method can be called to </a:t>
            </a:r>
            <a:r>
              <a:rPr lang="en-US" sz="2000" dirty="0">
                <a:solidFill>
                  <a:srgbClr val="00B050"/>
                </a:solidFill>
              </a:rPr>
              <a:t>add elements to the end</a:t>
            </a:r>
            <a:r>
              <a:rPr lang="en-US" sz="2000" dirty="0" smtClean="0">
                <a:solidFill>
                  <a:srgbClr val="000000"/>
                </a:solidFill>
              </a:rPr>
              <a:t>).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for c in range (0,noColumns,1):</a:t>
            </a:r>
          </a:p>
          <a:p>
            <a:pPr marL="3429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       </a:t>
            </a: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[r].append</a:t>
            </a:r>
            <a:r>
              <a:rPr lang="en-US" sz="1800" dirty="0" smtClean="0">
                <a:solidFill>
                  <a:srgbClr val="00B050"/>
                </a:solidFill>
                <a:latin typeface="Consolas" panose="020B0609020204030204" pitchFamily="49" charset="0"/>
              </a:rPr>
              <a:t>("*")</a:t>
            </a:r>
          </a:p>
          <a:p>
            <a:pPr marL="342900" lvl="1" indent="0">
              <a:buNone/>
            </a:pPr>
            <a:endParaRPr lang="en-US" sz="1800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The [r] part </a:t>
            </a:r>
            <a:r>
              <a:rPr lang="en-US" sz="1800" dirty="0" smtClean="0">
                <a:solidFill>
                  <a:srgbClr val="000000"/>
                </a:solidFill>
              </a:rPr>
              <a:t>of specifies </a:t>
            </a:r>
            <a:r>
              <a:rPr lang="en-US" sz="1800" dirty="0">
                <a:solidFill>
                  <a:srgbClr val="000000"/>
                </a:solidFill>
              </a:rPr>
              <a:t>which row the loop will add elements on the end</a:t>
            </a:r>
            <a:r>
              <a:rPr lang="en-US" sz="1800" dirty="0" smtClean="0">
                <a:solidFill>
                  <a:srgbClr val="000000"/>
                </a:solidFill>
              </a:rPr>
              <a:t>.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nsolas" panose="020B0609020204030204" pitchFamily="49" charset="0"/>
              </a:rPr>
              <a:t>aGrid</a:t>
            </a:r>
            <a:r>
              <a:rPr lang="en-US" sz="1800" dirty="0">
                <a:solidFill>
                  <a:srgbClr val="000000"/>
                </a:solidFill>
                <a:latin typeface="Consolas" panose="020B0609020204030204" pitchFamily="49" charset="0"/>
              </a:rPr>
              <a:t>[r].append("*") </a:t>
            </a:r>
            <a:endParaRPr lang="en-US" sz="1800" dirty="0">
              <a:solidFill>
                <a:srgbClr val="000000"/>
              </a:solidFill>
            </a:endParaRPr>
          </a:p>
          <a:p>
            <a:pPr marL="342900" lvl="1" indent="0">
              <a:buNone/>
            </a:pPr>
            <a:endParaRPr lang="en-US" sz="18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6096000" y="914400"/>
            <a:ext cx="2895600" cy="22479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Recall ‘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append</a:t>
            </a:r>
            <a:r>
              <a:rPr lang="en-US" dirty="0">
                <a:solidFill>
                  <a:schemeClr val="tx1"/>
                </a:solidFill>
              </a:rPr>
              <a:t>’ is unique to a list. </a:t>
            </a:r>
            <a:r>
              <a:rPr lang="en-US" dirty="0">
                <a:solidFill>
                  <a:srgbClr val="FF0000"/>
                </a:solidFill>
              </a:rPr>
              <a:t>Append won’t work if for something other than a list </a:t>
            </a:r>
            <a:r>
              <a:rPr lang="en-US" dirty="0">
                <a:solidFill>
                  <a:schemeClr val="tx1"/>
                </a:solidFill>
              </a:rPr>
              <a:t>but for a list an empty row can have new elements appended.</a:t>
            </a:r>
          </a:p>
          <a:p>
            <a:r>
              <a:rPr lang="en-US" dirty="0" err="1">
                <a:solidFill>
                  <a:schemeClr val="tx1"/>
                </a:solidFill>
                <a:latin typeface="Consolas" panose="020B0609020204030204" pitchFamily="49" charset="0"/>
              </a:rPr>
              <a:t>num</a:t>
            </a:r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</a:rPr>
              <a:t> = 123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num.append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(4)</a:t>
            </a:r>
            <a:endParaRPr lang="en-CA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0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Example 2D List Program: </a:t>
            </a:r>
            <a:r>
              <a:rPr lang="en-US" altLang="en-US" sz="3200" dirty="0" smtClean="0">
                <a:solidFill>
                  <a:srgbClr val="FF0000"/>
                </a:solidFill>
              </a:rPr>
              <a:t>A Variable Sized </a:t>
            </a:r>
            <a:r>
              <a:rPr lang="en-US" altLang="en-US" sz="3200" dirty="0" smtClean="0"/>
              <a:t>2D List (Dynamic)</a:t>
            </a:r>
          </a:p>
        </p:txBody>
      </p:sp>
      <p:sp>
        <p:nvSpPr>
          <p:cNvPr id="8171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Arial" charset="0"/>
              <a:buChar char="•"/>
              <a:defRPr/>
            </a:pPr>
            <a:r>
              <a:rPr lang="en-US" sz="2400" b="1" dirty="0" smtClean="0">
                <a:ea typeface="+mn-ea"/>
                <a:cs typeface="+mn-cs"/>
              </a:rPr>
              <a:t>Name of the example program: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000" dirty="0">
                <a:latin typeface="Consolas" panose="020B0609020204030204" pitchFamily="49" charset="0"/>
                <a:cs typeface="+mn-cs"/>
              </a:rPr>
              <a:t>5</a:t>
            </a:r>
            <a:r>
              <a:rPr lang="en-US" sz="20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variableSize2DList.py</a:t>
            </a:r>
            <a:endParaRPr lang="en-US" sz="2000" dirty="0" smtClean="0">
              <a:ea typeface="+mn-ea"/>
              <a:cs typeface="+mn-cs"/>
            </a:endParaRP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 = []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rows: "))</a:t>
            </a:r>
          </a:p>
          <a:p>
            <a:pPr>
              <a:buFontTx/>
              <a:buNone/>
              <a:defRPr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= int(input("Number columns: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"))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#Create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</a:t>
            </a:r>
            <a:r>
              <a:rPr lang="en-US" sz="1800" dirty="0" err="1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aGrid.append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([])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#Create empty row, add to list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for c in range (0,</a:t>
            </a:r>
            <a:r>
              <a:rPr lang="en-US" sz="1800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  aGrid[r].append</a:t>
            </a: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("*") </a:t>
            </a: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#Add elements to the end of new row</a:t>
            </a:r>
          </a:p>
          <a:p>
            <a:pPr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1800" dirty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  <a:p>
            <a:pPr>
              <a:buFontTx/>
              <a:buNone/>
              <a:defRPr/>
            </a:pPr>
            <a:r>
              <a:rPr lang="en-US" sz="1800" b="1" dirty="0" smtClean="0">
                <a:solidFill>
                  <a:srgbClr val="0000FF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#Display list</a:t>
            </a:r>
          </a:p>
          <a:p>
            <a:pPr>
              <a:buFontTx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for 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r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noRows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for c in range (0,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noColumns</a:t>
            </a: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,1):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   print(aGrid[r][c], end="")</a:t>
            </a:r>
          </a:p>
          <a:p>
            <a:pPr>
              <a:buFontTx/>
              <a:buNone/>
              <a:defRPr/>
            </a:pPr>
            <a:r>
              <a:rPr lang="en-US" sz="1800" dirty="0">
                <a:latin typeface="Consolas" panose="020B0609020204030204" pitchFamily="49" charset="0"/>
                <a:ea typeface="+mn-ea"/>
                <a:cs typeface="Consolas" panose="020B0609020204030204" pitchFamily="49" charset="0"/>
              </a:rPr>
              <a:t>   print()</a:t>
            </a:r>
            <a:endParaRPr lang="en-US" sz="1800" dirty="0" smtClean="0">
              <a:latin typeface="Consolas" panose="020B0609020204030204" pitchFamily="49" charset="0"/>
              <a:ea typeface="+mn-ea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3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Lists: </a:t>
            </a:r>
            <a:r>
              <a:rPr lang="en-US" dirty="0" smtClean="0"/>
              <a:t>Using Append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[ [0,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 [3, 3, 3</a:t>
            </a:r>
            <a:r>
              <a:rPr lang="fr-FR" sz="1800" dirty="0" smtClean="0">
                <a:latin typeface="Consolas" panose="020B0609020204030204" pitchFamily="49" charset="0"/>
              </a:rPr>
              <a:t>]]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table.append([2,1,7])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occurring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</a:t>
            </a:r>
            <a:r>
              <a:rPr lang="fr-FR" sz="1800" dirty="0" err="1" smtClean="0">
                <a:latin typeface="Consolas" panose="020B0609020204030204" pitchFamily="49" charset="0"/>
              </a:rPr>
              <a:t>rint</a:t>
            </a:r>
            <a:r>
              <a:rPr lang="fr-FR" sz="1800" dirty="0" smtClean="0">
                <a:latin typeface="Consolas" panose="020B0609020204030204" pitchFamily="49" charset="0"/>
              </a:rPr>
              <a:t>(table)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table[3].append(3) 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#Where was the append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occurring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?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(table)</a:t>
            </a:r>
          </a:p>
          <a:p>
            <a:pPr marL="342900" lvl="1" indent="0">
              <a:buNone/>
            </a:pPr>
            <a:endParaRPr lang="fr-FR" sz="18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What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element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the append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applied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to?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smtClean="0">
                <a:latin typeface="Consolas" panose="020B0609020204030204" pitchFamily="49" charset="0"/>
              </a:rPr>
              <a:t>table[2][1].append(888)</a:t>
            </a:r>
            <a:endParaRPr lang="fr-FR" sz="18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Hint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: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add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following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before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the last instruction</a:t>
            </a: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(table[2][1])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659696" y="0"/>
            <a:ext cx="2484304" cy="1524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Final JT hint: Make sure you apply the right operation on the right type of variable.</a:t>
            </a:r>
            <a:endParaRPr lang="en-CA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93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Lists: Level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to </a:t>
            </a:r>
            <a:r>
              <a:rPr lang="en-US" b="1" dirty="0" smtClean="0">
                <a:solidFill>
                  <a:srgbClr val="FF0000"/>
                </a:solidFill>
              </a:rPr>
              <a:t>know what you are accessing</a:t>
            </a:r>
            <a:r>
              <a:rPr lang="en-US" dirty="0" smtClean="0"/>
              <a:t>: reference, whole list, row, element (at a row/column).</a:t>
            </a:r>
          </a:p>
          <a:p>
            <a:r>
              <a:rPr lang="en-US" dirty="0" smtClean="0"/>
              <a:t>The example illustrates this issue via the append method but knowing the level of access applies under other scenarios.</a:t>
            </a:r>
          </a:p>
          <a:p>
            <a:r>
              <a:rPr lang="en-US" b="1" dirty="0"/>
              <a:t>Name of the example program:</a:t>
            </a:r>
            <a:r>
              <a:rPr lang="en-US" dirty="0"/>
              <a:t> </a:t>
            </a:r>
            <a:r>
              <a:rPr lang="en-US" sz="2000" dirty="0" smtClean="0">
                <a:latin typeface="Consolas" panose="020B0609020204030204" pitchFamily="49" charset="0"/>
              </a:rPr>
              <a:t>6misapplyingAppend.py</a:t>
            </a:r>
            <a:endParaRPr lang="en-US" sz="2000" dirty="0" smtClean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>
                <a:latin typeface="Consolas" panose="020B0609020204030204" pitchFamily="49" charset="0"/>
              </a:rPr>
              <a:t> = []</a:t>
            </a: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noRows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(input("Number rows: "))</a:t>
            </a:r>
          </a:p>
          <a:p>
            <a:pPr marL="342900" lvl="1" indent="0">
              <a:buNone/>
            </a:pPr>
            <a:r>
              <a:rPr lang="en-CA" sz="1800" dirty="0" err="1">
                <a:latin typeface="Consolas" panose="020B0609020204030204" pitchFamily="49" charset="0"/>
              </a:rPr>
              <a:t>noColumns</a:t>
            </a:r>
            <a:r>
              <a:rPr lang="en-CA" sz="1800" dirty="0">
                <a:latin typeface="Consolas" panose="020B0609020204030204" pitchFamily="49" charset="0"/>
              </a:rPr>
              <a:t> = </a:t>
            </a:r>
            <a:r>
              <a:rPr lang="en-CA" sz="1800" dirty="0" err="1">
                <a:latin typeface="Consolas" panose="020B0609020204030204" pitchFamily="49" charset="0"/>
              </a:rPr>
              <a:t>int</a:t>
            </a:r>
            <a:r>
              <a:rPr lang="en-CA" sz="1800" dirty="0">
                <a:latin typeface="Consolas" panose="020B0609020204030204" pitchFamily="49" charset="0"/>
              </a:rPr>
              <a:t>(input("Number columns: "))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#Create list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r in range (0,noRows,1):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</a:t>
            </a:r>
            <a:r>
              <a:rPr lang="en-CA" sz="1800" dirty="0" err="1">
                <a:latin typeface="Consolas" panose="020B0609020204030204" pitchFamily="49" charset="0"/>
              </a:rPr>
              <a:t>aGrid.append</a:t>
            </a:r>
            <a:r>
              <a:rPr lang="en-CA" sz="1800" dirty="0">
                <a:latin typeface="Consolas" panose="020B0609020204030204" pitchFamily="49" charset="0"/>
              </a:rPr>
              <a:t> ([])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for c in range (0,noColumns,1):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  </a:t>
            </a:r>
            <a:r>
              <a:rPr lang="en-CA" sz="1800" dirty="0" err="1">
                <a:latin typeface="Consolas" panose="020B0609020204030204" pitchFamily="49" charset="0"/>
              </a:rPr>
              <a:t>aGrid.append</a:t>
            </a:r>
            <a:r>
              <a:rPr lang="en-CA" sz="1800" dirty="0">
                <a:latin typeface="Consolas" panose="020B0609020204030204" pitchFamily="49" charset="0"/>
              </a:rPr>
              <a:t>("*")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#print(</a:t>
            </a: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 smtClean="0">
                <a:latin typeface="Consolas" panose="020B0609020204030204" pitchFamily="49" charset="0"/>
              </a:rPr>
              <a:t>)</a:t>
            </a:r>
          </a:p>
          <a:p>
            <a:pPr marL="34290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#print("# elements", 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#print("type of the list",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48400" y="6096001"/>
            <a:ext cx="289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#print(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#print(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[0]))</a:t>
            </a:r>
          </a:p>
        </p:txBody>
      </p:sp>
    </p:spTree>
    <p:extLst>
      <p:ext uri="{BB962C8B-B14F-4D97-AF65-F5344CB8AC3E}">
        <p14:creationId xmlns:p14="http://schemas.microsoft.com/office/powerpoint/2010/main" val="1798254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2D Lists: Level Of </a:t>
            </a:r>
            <a:r>
              <a:rPr lang="en-US" dirty="0" smtClean="0"/>
              <a:t>Access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Hard-coded </a:t>
            </a:r>
            <a:r>
              <a:rPr lang="en-CA" sz="1800" dirty="0">
                <a:latin typeface="Consolas" panose="020B0609020204030204" pitchFamily="49" charset="0"/>
              </a:rPr>
              <a:t>2D list</a:t>
            </a:r>
          </a:p>
          <a:p>
            <a:pPr marL="342900" lvl="1" indent="0">
              <a:buNone/>
            </a:pPr>
            <a:r>
              <a:rPr lang="en-CA" sz="1800" dirty="0" err="1" smtClean="0">
                <a:latin typeface="Consolas" panose="020B0609020204030204" pitchFamily="49" charset="0"/>
              </a:rPr>
              <a:t>anotherGrid</a:t>
            </a:r>
            <a:r>
              <a:rPr lang="en-CA" sz="1800" dirty="0" smtClean="0">
                <a:latin typeface="Consolas" panose="020B0609020204030204" pitchFamily="49" charset="0"/>
              </a:rPr>
              <a:t> </a:t>
            </a:r>
            <a:r>
              <a:rPr lang="en-CA" sz="1800" dirty="0">
                <a:latin typeface="Consolas" panose="020B0609020204030204" pitchFamily="49" charset="0"/>
              </a:rPr>
              <a:t>= [[1,2,3],</a:t>
            </a:r>
          </a:p>
          <a:p>
            <a:pPr marL="342900" lvl="1" indent="0">
              <a:buNone/>
            </a:pPr>
            <a:r>
              <a:rPr lang="en-CA" sz="1800" dirty="0" smtClean="0">
                <a:latin typeface="Consolas" panose="020B0609020204030204" pitchFamily="49" charset="0"/>
              </a:rPr>
              <a:t>               </a:t>
            </a:r>
            <a:r>
              <a:rPr lang="en-CA" sz="1800" dirty="0">
                <a:latin typeface="Consolas" panose="020B0609020204030204" pitchFamily="49" charset="0"/>
              </a:rPr>
              <a:t>[3,2,1]]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print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("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: type of information for 2nd element (1D list or string)",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[1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]))</a:t>
            </a:r>
            <a:endParaRPr lang="en-CA" sz="1800" b="1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print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("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: type of information for 2nd element (1D list or string)", type(</a:t>
            </a:r>
            <a:r>
              <a:rPr lang="en-CA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aGrid</a:t>
            </a:r>
            <a:r>
              <a:rPr lang="en-CA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[1</a:t>
            </a:r>
            <a:r>
              <a:rPr lang="en-CA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]))</a:t>
            </a:r>
          </a:p>
          <a:p>
            <a:pPr marL="342900" lvl="1" indent="0">
              <a:buNone/>
            </a:pP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#Display list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for r in range (0,noRows,1):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for c in range (0,noColumns,1):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   print(</a:t>
            </a:r>
            <a:r>
              <a:rPr lang="en-CA" sz="1800" dirty="0" err="1">
                <a:latin typeface="Consolas" panose="020B0609020204030204" pitchFamily="49" charset="0"/>
              </a:rPr>
              <a:t>aGrid</a:t>
            </a:r>
            <a:r>
              <a:rPr lang="en-CA" sz="1800" dirty="0">
                <a:latin typeface="Consolas" panose="020B0609020204030204" pitchFamily="49" charset="0"/>
              </a:rPr>
              <a:t>[r][c], end="")</a:t>
            </a:r>
          </a:p>
          <a:p>
            <a:pPr marL="342900" lvl="1" indent="0">
              <a:buNone/>
            </a:pPr>
            <a:r>
              <a:rPr lang="en-CA" sz="1800" dirty="0">
                <a:latin typeface="Consolas" panose="020B0609020204030204" pitchFamily="49" charset="0"/>
              </a:rPr>
              <a:t>   print</a:t>
            </a:r>
            <a:r>
              <a:rPr lang="en-CA" sz="1800" dirty="0" smtClean="0">
                <a:latin typeface="Consolas" panose="020B0609020204030204" pitchFamily="49" charset="0"/>
              </a:rPr>
              <a:t>()	</a:t>
            </a:r>
            <a:endParaRPr lang="en-CA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sz="1800" dirty="0" smtClean="0">
              <a:latin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5766137"/>
            <a:ext cx="716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lvl="1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print("# elements", 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 lvl="1">
              <a:buNone/>
            </a:pPr>
            <a:r>
              <a:rPr lang="en-US" b="1" dirty="0">
                <a:solidFill>
                  <a:srgbClr val="FF0000"/>
                </a:solidFill>
                <a:latin typeface="Consolas" panose="020B0609020204030204" pitchFamily="49" charset="0"/>
              </a:rPr>
              <a:t>print("type of the list", type(</a:t>
            </a:r>
            <a:r>
              <a:rPr lang="en-US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/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))</a:t>
            </a:r>
          </a:p>
          <a:p>
            <a:pPr marL="85725"/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print(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len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(</a:t>
            </a:r>
            <a:r>
              <a:rPr lang="en-CA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anotherGrid</a:t>
            </a:r>
            <a:r>
              <a:rPr lang="en-CA" b="1" dirty="0">
                <a:solidFill>
                  <a:srgbClr val="FF0000"/>
                </a:solidFill>
                <a:latin typeface="Consolas" panose="020B0609020204030204" pitchFamily="49" charset="0"/>
              </a:rPr>
              <a:t>[0]))</a:t>
            </a:r>
          </a:p>
          <a:p>
            <a:pPr marL="342900" lvl="1" indent="0">
              <a:buNone/>
            </a:pP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US" b="1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en-CA" b="1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46419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Extra Practice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400" dirty="0" smtClean="0">
                <a:cs typeface="Times New Roman" panose="02020603050405020304" pitchFamily="18" charset="0"/>
              </a:rPr>
              <a:t>List operations: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For a numerical list: implement some common mathematical functions (e.g., average, min, max, mode – last one is challenging).</a:t>
            </a:r>
          </a:p>
          <a:p>
            <a:pPr lvl="1"/>
            <a:r>
              <a:rPr lang="en-US" altLang="en-US" sz="2000" dirty="0" smtClean="0">
                <a:cs typeface="Times New Roman" panose="02020603050405020304" pitchFamily="18" charset="0"/>
              </a:rPr>
              <a:t>For any type of list: implement common list operations (e.g., displaying all elements one at a time, inserting elements at the end of the list, insert elements in order, searching for elements, removing an element, finding the smallest and largest element).</a:t>
            </a:r>
          </a:p>
          <a:p>
            <a:pPr lvl="2"/>
            <a:r>
              <a:rPr lang="en-US" altLang="en-US" sz="1800" dirty="0" smtClean="0">
                <a:cs typeface="Times New Roman" panose="02020603050405020304" pitchFamily="18" charset="0"/>
              </a:rPr>
              <a:t>In order to develop your programming skills you should write the code yourself rather than using predefined python methods such as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append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min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, </a:t>
            </a:r>
            <a:r>
              <a:rPr lang="en-US" altLang="en-US" sz="1800" dirty="0" smtClean="0">
                <a:latin typeface="Consolas" panose="020B0609020204030204" pitchFamily="49" charset="0"/>
                <a:cs typeface="Times New Roman" panose="02020603050405020304" pitchFamily="18" charset="0"/>
              </a:rPr>
              <a:t>max</a:t>
            </a:r>
            <a:r>
              <a:rPr lang="en-US" altLang="en-US" sz="1800" dirty="0" smtClean="0">
                <a:cs typeface="Times New Roman" panose="02020603050405020304" pitchFamily="18" charset="0"/>
              </a:rPr>
              <a:t> etc.</a:t>
            </a:r>
            <a:endParaRPr lang="en-US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After This Sub-Section You Should Now Know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 smtClean="0"/>
              <a:t>When to use lists of different dimensions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Basic operations on a 2D list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</a:t>
            </a:r>
            <a:r>
              <a:rPr lang="en-US" altLang="en-US" sz="2400" dirty="0"/>
              <a:t>to create a 2D list: fixed size and </a:t>
            </a:r>
            <a:r>
              <a:rPr lang="en-US" altLang="en-US" sz="2400" dirty="0" smtClean="0"/>
              <a:t>a variable sized list by using the repetition operator.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How to access a 2D list: the whole list, rows in the list and individual </a:t>
            </a:r>
            <a:r>
              <a:rPr lang="en-US" altLang="en-US" sz="2400" dirty="0" smtClean="0"/>
              <a:t>elements.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How </a:t>
            </a:r>
            <a:r>
              <a:rPr lang="en-US" altLang="en-US" sz="2400" dirty="0"/>
              <a:t>to properly copy the contents of a 2D list into another 2D list as well as a common mistake when copying </a:t>
            </a:r>
            <a:r>
              <a:rPr lang="en-US" altLang="en-US" sz="2400" dirty="0" smtClean="0"/>
              <a:t>lists.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The use of a named constant to ensure that list boundaries are adhered to.</a:t>
            </a:r>
          </a:p>
          <a:p>
            <a:pPr>
              <a:lnSpc>
                <a:spcPct val="90000"/>
              </a:lnSpc>
            </a:pPr>
            <a:r>
              <a:rPr lang="en-US" altLang="en-US" sz="2400" dirty="0" smtClean="0"/>
              <a:t>The ability to dynamically creating 2D lists using the append function for both the rows </a:t>
            </a:r>
            <a:r>
              <a:rPr lang="en-US" altLang="en-US" sz="2400" smtClean="0"/>
              <a:t>and columns.</a:t>
            </a:r>
            <a:endParaRPr lang="en-US" altLang="en-US" sz="2400" dirty="0" smtClean="0"/>
          </a:p>
          <a:p>
            <a:pPr>
              <a:lnSpc>
                <a:spcPct val="90000"/>
              </a:lnSpc>
            </a:pP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(2)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7200"/>
          </a:xfrm>
        </p:spPr>
        <p:txBody>
          <a:bodyPr/>
          <a:lstStyle/>
          <a:p>
            <a:r>
              <a:rPr lang="en-US" altLang="en-US" sz="2000" dirty="0" smtClean="0"/>
              <a:t>(2D list continued)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38213" y="2225675"/>
            <a:ext cx="2971800" cy="381000"/>
            <a:chOff x="1104" y="1040"/>
            <a:chExt cx="1872" cy="240"/>
          </a:xfrm>
        </p:grpSpPr>
        <p:sp>
          <p:nvSpPr>
            <p:cNvPr id="93248" name="Line 5"/>
            <p:cNvSpPr>
              <a:spLocks noChangeShapeType="1"/>
            </p:cNvSpPr>
            <p:nvPr/>
          </p:nvSpPr>
          <p:spPr bwMode="auto">
            <a:xfrm>
              <a:off x="1104" y="1280"/>
              <a:ext cx="18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>
              <a:spAutoFit/>
            </a:bodyPr>
            <a:lstStyle/>
            <a:p>
              <a:endParaRPr lang="en-CA" dirty="0"/>
            </a:p>
          </p:txBody>
        </p:sp>
        <p:sp>
          <p:nvSpPr>
            <p:cNvPr id="93249" name="Text Box 6"/>
            <p:cNvSpPr txBox="1">
              <a:spLocks noChangeArrowheads="1"/>
            </p:cNvSpPr>
            <p:nvPr/>
          </p:nvSpPr>
          <p:spPr bwMode="auto">
            <a:xfrm>
              <a:off x="1488" y="1040"/>
              <a:ext cx="5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Student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1113" y="2606675"/>
            <a:ext cx="927100" cy="685800"/>
            <a:chOff x="520" y="1280"/>
            <a:chExt cx="584" cy="432"/>
          </a:xfrm>
        </p:grpSpPr>
        <p:sp>
          <p:nvSpPr>
            <p:cNvPr id="93246" name="Line 8"/>
            <p:cNvSpPr>
              <a:spLocks noChangeShapeType="1"/>
            </p:cNvSpPr>
            <p:nvPr/>
          </p:nvSpPr>
          <p:spPr bwMode="auto">
            <a:xfrm>
              <a:off x="1104" y="1280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CA" dirty="0"/>
            </a:p>
          </p:txBody>
        </p:sp>
        <p:sp>
          <p:nvSpPr>
            <p:cNvPr id="93247" name="Text Box 9"/>
            <p:cNvSpPr txBox="1">
              <a:spLocks noChangeArrowheads="1"/>
            </p:cNvSpPr>
            <p:nvPr/>
          </p:nvSpPr>
          <p:spPr bwMode="auto">
            <a:xfrm>
              <a:off x="520" y="1280"/>
              <a:ext cx="53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>
                  <a:latin typeface="Arial" panose="020B0604020202020204" pitchFamily="34" charset="0"/>
                </a:rPr>
                <a:t>Lecture section</a:t>
              </a:r>
            </a:p>
          </p:txBody>
        </p:sp>
      </p:grpSp>
      <p:graphicFrame>
        <p:nvGraphicFramePr>
          <p:cNvPr id="807946" name="Group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564813"/>
              </p:ext>
            </p:extLst>
          </p:nvPr>
        </p:nvGraphicFramePr>
        <p:xfrm>
          <a:off x="1090613" y="2759075"/>
          <a:ext cx="5029200" cy="3763965"/>
        </p:xfrm>
        <a:graphic>
          <a:graphicData uri="http://schemas.openxmlformats.org/drawingml/2006/table">
            <a:tbl>
              <a:tblPr/>
              <a:tblGrid>
                <a:gridCol w="10048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First  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Second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Third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student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…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59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75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1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43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62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L05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92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   </a:t>
                      </a:r>
                      <a:r>
                        <a:rPr kumimoji="0" lang="en-US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: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24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MS PGothic" pitchFamily="34" charset="-128"/>
                          <a:cs typeface="Arial" panose="020B0604020202020204" pitchFamily="34" charset="0"/>
                        </a:rPr>
                        <a:t> L0N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MS PGothic" pitchFamily="34" charset="-128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6467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When To Use Lists Of Different Dimensions (3)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altLang="en-US" sz="1800" dirty="0" smtClean="0"/>
              <a:t>(2D list continued)</a:t>
            </a:r>
          </a:p>
          <a:p>
            <a:r>
              <a:rPr lang="en-US" altLang="en-US" sz="1800" dirty="0" smtClean="0"/>
              <a:t>Notice that each row is merely a 1D list</a:t>
            </a:r>
          </a:p>
          <a:p>
            <a:r>
              <a:rPr lang="en-US" altLang="en-US" sz="1800" dirty="0" smtClean="0"/>
              <a:t>(A 2D list is a list containing rows of 1D lists)</a:t>
            </a: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  <a:p>
            <a:endParaRPr lang="en-US" altLang="en-US" dirty="0" smtClean="0">
              <a:latin typeface="Times New Roman" panose="02020603050405020304" pitchFamily="18" charset="0"/>
            </a:endParaRPr>
          </a:p>
        </p:txBody>
      </p:sp>
      <p:graphicFrame>
        <p:nvGraphicFramePr>
          <p:cNvPr id="8099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859674"/>
              </p:ext>
            </p:extLst>
          </p:nvPr>
        </p:nvGraphicFramePr>
        <p:xfrm>
          <a:off x="977900" y="40576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L02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02" name="Group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810060"/>
              </p:ext>
            </p:extLst>
          </p:nvPr>
        </p:nvGraphicFramePr>
        <p:xfrm>
          <a:off x="981075" y="6367463"/>
          <a:ext cx="5029200" cy="3810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L07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16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77417"/>
              </p:ext>
            </p:extLst>
          </p:nvPr>
        </p:nvGraphicFramePr>
        <p:xfrm>
          <a:off x="977900" y="3600450"/>
          <a:ext cx="5029200" cy="4318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L01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30" name="Group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59641"/>
              </p:ext>
            </p:extLst>
          </p:nvPr>
        </p:nvGraphicFramePr>
        <p:xfrm>
          <a:off x="977900" y="4514850"/>
          <a:ext cx="5029200" cy="434975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L03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10044" name="Group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960555"/>
              </p:ext>
            </p:extLst>
          </p:nvPr>
        </p:nvGraphicFramePr>
        <p:xfrm>
          <a:off x="977900" y="4972050"/>
          <a:ext cx="5029200" cy="457200"/>
        </p:xfrm>
        <a:graphic>
          <a:graphicData uri="http://schemas.openxmlformats.org/drawingml/2006/table">
            <a:tbl>
              <a:tblPr/>
              <a:tblGrid>
                <a:gridCol w="10048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33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0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48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L04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94282" name="Text Box 74"/>
          <p:cNvSpPr txBox="1">
            <a:spLocks noChangeArrowheads="1"/>
          </p:cNvSpPr>
          <p:nvPr/>
        </p:nvSpPr>
        <p:spPr bwMode="auto">
          <a:xfrm>
            <a:off x="2349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[0]</a:t>
            </a:r>
          </a:p>
        </p:txBody>
      </p:sp>
      <p:sp>
        <p:nvSpPr>
          <p:cNvPr id="94283" name="Text Box 75"/>
          <p:cNvSpPr txBox="1">
            <a:spLocks noChangeArrowheads="1"/>
          </p:cNvSpPr>
          <p:nvPr/>
        </p:nvSpPr>
        <p:spPr bwMode="auto">
          <a:xfrm>
            <a:off x="33401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</a:p>
        </p:txBody>
      </p:sp>
      <p:sp>
        <p:nvSpPr>
          <p:cNvPr id="94284" name="Text Box 76"/>
          <p:cNvSpPr txBox="1">
            <a:spLocks noChangeArrowheads="1"/>
          </p:cNvSpPr>
          <p:nvPr/>
        </p:nvSpPr>
        <p:spPr bwMode="auto">
          <a:xfrm>
            <a:off x="43307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[2]</a:t>
            </a:r>
          </a:p>
        </p:txBody>
      </p:sp>
      <p:sp>
        <p:nvSpPr>
          <p:cNvPr id="94285" name="Text Box 77"/>
          <p:cNvSpPr txBox="1">
            <a:spLocks noChangeArrowheads="1"/>
          </p:cNvSpPr>
          <p:nvPr/>
        </p:nvSpPr>
        <p:spPr bwMode="auto">
          <a:xfrm>
            <a:off x="5397500" y="3295650"/>
            <a:ext cx="3048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[3]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596900" y="3600450"/>
            <a:ext cx="304800" cy="3065463"/>
            <a:chOff x="480" y="1728"/>
            <a:chExt cx="192" cy="1931"/>
          </a:xfrm>
        </p:grpSpPr>
        <p:sp>
          <p:nvSpPr>
            <p:cNvPr id="94328" name="Text Box 79"/>
            <p:cNvSpPr txBox="1">
              <a:spLocks noChangeArrowheads="1"/>
            </p:cNvSpPr>
            <p:nvPr/>
          </p:nvSpPr>
          <p:spPr bwMode="auto">
            <a:xfrm>
              <a:off x="480" y="17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[0]</a:t>
              </a:r>
            </a:p>
          </p:txBody>
        </p:sp>
        <p:sp>
          <p:nvSpPr>
            <p:cNvPr id="94329" name="Text Box 80"/>
            <p:cNvSpPr txBox="1">
              <a:spLocks noChangeArrowheads="1"/>
            </p:cNvSpPr>
            <p:nvPr/>
          </p:nvSpPr>
          <p:spPr bwMode="auto">
            <a:xfrm>
              <a:off x="480" y="20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[1]</a:t>
              </a:r>
            </a:p>
          </p:txBody>
        </p:sp>
        <p:sp>
          <p:nvSpPr>
            <p:cNvPr id="94330" name="Text Box 81"/>
            <p:cNvSpPr txBox="1">
              <a:spLocks noChangeArrowheads="1"/>
            </p:cNvSpPr>
            <p:nvPr/>
          </p:nvSpPr>
          <p:spPr bwMode="auto">
            <a:xfrm>
              <a:off x="480" y="23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[2]</a:t>
              </a:r>
            </a:p>
          </p:txBody>
        </p:sp>
        <p:sp>
          <p:nvSpPr>
            <p:cNvPr id="94331" name="Text Box 82"/>
            <p:cNvSpPr txBox="1">
              <a:spLocks noChangeArrowheads="1"/>
            </p:cNvSpPr>
            <p:nvPr/>
          </p:nvSpPr>
          <p:spPr bwMode="auto">
            <a:xfrm>
              <a:off x="480" y="2592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[3]</a:t>
              </a:r>
            </a:p>
          </p:txBody>
        </p:sp>
        <p:sp>
          <p:nvSpPr>
            <p:cNvPr id="94332" name="Text Box 83"/>
            <p:cNvSpPr txBox="1">
              <a:spLocks noChangeArrowheads="1"/>
            </p:cNvSpPr>
            <p:nvPr/>
          </p:nvSpPr>
          <p:spPr bwMode="auto">
            <a:xfrm>
              <a:off x="480" y="2928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[4]</a:t>
              </a:r>
            </a:p>
          </p:txBody>
        </p:sp>
        <p:sp>
          <p:nvSpPr>
            <p:cNvPr id="94333" name="Text Box 84"/>
            <p:cNvSpPr txBox="1">
              <a:spLocks noChangeArrowheads="1"/>
            </p:cNvSpPr>
            <p:nvPr/>
          </p:nvSpPr>
          <p:spPr bwMode="auto">
            <a:xfrm>
              <a:off x="480" y="3216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[5]</a:t>
              </a:r>
            </a:p>
          </p:txBody>
        </p:sp>
        <p:sp>
          <p:nvSpPr>
            <p:cNvPr id="94334" name="Text Box 85"/>
            <p:cNvSpPr txBox="1">
              <a:spLocks noChangeArrowheads="1"/>
            </p:cNvSpPr>
            <p:nvPr/>
          </p:nvSpPr>
          <p:spPr bwMode="auto">
            <a:xfrm>
              <a:off x="480" y="3504"/>
              <a:ext cx="192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[6]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1054100" y="2754314"/>
            <a:ext cx="4876800" cy="617538"/>
            <a:chOff x="768" y="1531"/>
            <a:chExt cx="3072" cy="389"/>
          </a:xfrm>
        </p:grpSpPr>
        <p:sp>
          <p:nvSpPr>
            <p:cNvPr id="94326" name="AutoShape 87"/>
            <p:cNvSpPr>
              <a:spLocks/>
            </p:cNvSpPr>
            <p:nvPr/>
          </p:nvSpPr>
          <p:spPr bwMode="auto">
            <a:xfrm rot="-5400000">
              <a:off x="2184" y="264"/>
              <a:ext cx="240" cy="3072"/>
            </a:xfrm>
            <a:prstGeom prst="rightBrace">
              <a:avLst>
                <a:gd name="adj1" fmla="val 106667"/>
                <a:gd name="adj2" fmla="val 491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7" name="Text Box 88"/>
            <p:cNvSpPr txBox="1">
              <a:spLocks noChangeArrowheads="1"/>
            </p:cNvSpPr>
            <p:nvPr/>
          </p:nvSpPr>
          <p:spPr bwMode="auto">
            <a:xfrm>
              <a:off x="1704" y="1531"/>
              <a:ext cx="14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Columns (e.g. grades)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6115052" y="3676650"/>
            <a:ext cx="1503363" cy="3048000"/>
            <a:chOff x="3936" y="2112"/>
            <a:chExt cx="947" cy="1920"/>
          </a:xfrm>
        </p:grpSpPr>
        <p:sp>
          <p:nvSpPr>
            <p:cNvPr id="94324" name="AutoShape 90"/>
            <p:cNvSpPr>
              <a:spLocks/>
            </p:cNvSpPr>
            <p:nvPr/>
          </p:nvSpPr>
          <p:spPr bwMode="auto">
            <a:xfrm>
              <a:off x="3936" y="2112"/>
              <a:ext cx="288" cy="1920"/>
            </a:xfrm>
            <a:prstGeom prst="rightBrace">
              <a:avLst>
                <a:gd name="adj1" fmla="val 55556"/>
                <a:gd name="adj2" fmla="val 504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tIns="0" rIns="0" bIns="0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4325" name="Text Box 91"/>
            <p:cNvSpPr txBox="1">
              <a:spLocks noChangeArrowheads="1"/>
            </p:cNvSpPr>
            <p:nvPr/>
          </p:nvSpPr>
          <p:spPr bwMode="auto">
            <a:xfrm>
              <a:off x="4259" y="2762"/>
              <a:ext cx="624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Rows (e.g. lecture section)</a:t>
              </a:r>
              <a:endParaRPr lang="en-US" altLang="en-US" sz="16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77900" y="5886450"/>
            <a:ext cx="5030788" cy="457200"/>
            <a:chOff x="720" y="3504"/>
            <a:chExt cx="3169" cy="288"/>
          </a:xfrm>
        </p:grpSpPr>
        <p:grpSp>
          <p:nvGrpSpPr>
            <p:cNvPr id="94309" name="Group 93"/>
            <p:cNvGrpSpPr>
              <a:grpSpLocks/>
            </p:cNvGrpSpPr>
            <p:nvPr/>
          </p:nvGrpSpPr>
          <p:grpSpPr bwMode="auto">
            <a:xfrm>
              <a:off x="720" y="3504"/>
              <a:ext cx="3169" cy="288"/>
              <a:chOff x="720" y="3168"/>
              <a:chExt cx="3169" cy="288"/>
            </a:xfrm>
          </p:grpSpPr>
          <p:sp>
            <p:nvSpPr>
              <p:cNvPr id="94311" name="Rectangle 94"/>
              <p:cNvSpPr>
                <a:spLocks noChangeArrowheads="1"/>
              </p:cNvSpPr>
              <p:nvPr/>
            </p:nvSpPr>
            <p:spPr bwMode="auto">
              <a:xfrm>
                <a:off x="3255" y="3168"/>
                <a:ext cx="63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2" name="Rectangle 95"/>
              <p:cNvSpPr>
                <a:spLocks noChangeArrowheads="1"/>
              </p:cNvSpPr>
              <p:nvPr/>
            </p:nvSpPr>
            <p:spPr bwMode="auto">
              <a:xfrm>
                <a:off x="2620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3" name="Rectangle 96"/>
              <p:cNvSpPr>
                <a:spLocks noChangeArrowheads="1"/>
              </p:cNvSpPr>
              <p:nvPr/>
            </p:nvSpPr>
            <p:spPr bwMode="auto">
              <a:xfrm>
                <a:off x="1988" y="3168"/>
                <a:ext cx="6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4" name="Rectangle 97"/>
              <p:cNvSpPr>
                <a:spLocks noChangeArrowheads="1"/>
              </p:cNvSpPr>
              <p:nvPr/>
            </p:nvSpPr>
            <p:spPr bwMode="auto">
              <a:xfrm>
                <a:off x="1353" y="3168"/>
                <a:ext cx="63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  <a:buFontTx/>
                  <a:buChar char="•"/>
                </a:pPr>
                <a:endParaRPr lang="en-CA" altLang="en-US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4315" name="Rectangle 98"/>
              <p:cNvSpPr>
                <a:spLocks noChangeArrowheads="1"/>
              </p:cNvSpPr>
              <p:nvPr/>
            </p:nvSpPr>
            <p:spPr bwMode="auto">
              <a:xfrm>
                <a:off x="720" y="3216"/>
                <a:ext cx="633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lnSpc>
                    <a:spcPct val="90000"/>
                  </a:lnSpc>
                  <a:spcBef>
                    <a:spcPct val="30000"/>
                  </a:spcBef>
                </a:pPr>
                <a:r>
                  <a:rPr lang="en-US" altLang="en-US" dirty="0">
                    <a:latin typeface="Times New Roman" panose="02020603050405020304" pitchFamily="18" charset="0"/>
                  </a:rPr>
                  <a:t> </a:t>
                </a:r>
                <a:r>
                  <a:rPr lang="en-US" altLang="en-US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L06</a:t>
                </a:r>
              </a:p>
            </p:txBody>
          </p:sp>
          <p:sp>
            <p:nvSpPr>
              <p:cNvPr id="94316" name="Line 99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7" name="Line 100"/>
              <p:cNvSpPr>
                <a:spLocks noChangeShapeType="1"/>
              </p:cNvSpPr>
              <p:nvPr/>
            </p:nvSpPr>
            <p:spPr bwMode="auto">
              <a:xfrm>
                <a:off x="720" y="3456"/>
                <a:ext cx="3168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8" name="Line 101"/>
              <p:cNvSpPr>
                <a:spLocks noChangeShapeType="1"/>
              </p:cNvSpPr>
              <p:nvPr/>
            </p:nvSpPr>
            <p:spPr bwMode="auto">
              <a:xfrm>
                <a:off x="720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19" name="Line 102"/>
              <p:cNvSpPr>
                <a:spLocks noChangeShapeType="1"/>
              </p:cNvSpPr>
              <p:nvPr/>
            </p:nvSpPr>
            <p:spPr bwMode="auto">
              <a:xfrm>
                <a:off x="1353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0" name="Line 103"/>
              <p:cNvSpPr>
                <a:spLocks noChangeShapeType="1"/>
              </p:cNvSpPr>
              <p:nvPr/>
            </p:nvSpPr>
            <p:spPr bwMode="auto">
              <a:xfrm>
                <a:off x="1988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1" name="Line 104"/>
              <p:cNvSpPr>
                <a:spLocks noChangeShapeType="1"/>
              </p:cNvSpPr>
              <p:nvPr/>
            </p:nvSpPr>
            <p:spPr bwMode="auto">
              <a:xfrm>
                <a:off x="2620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2" name="Line 105"/>
              <p:cNvSpPr>
                <a:spLocks noChangeShapeType="1"/>
              </p:cNvSpPr>
              <p:nvPr/>
            </p:nvSpPr>
            <p:spPr bwMode="auto">
              <a:xfrm>
                <a:off x="3888" y="3168"/>
                <a:ext cx="1" cy="288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 anchor="ctr"/>
              <a:lstStyle/>
              <a:p>
                <a:endParaRPr lang="en-CA" dirty="0"/>
              </a:p>
            </p:txBody>
          </p:sp>
          <p:sp>
            <p:nvSpPr>
              <p:cNvPr id="94323" name="Line 106"/>
              <p:cNvSpPr>
                <a:spLocks noChangeShapeType="1"/>
              </p:cNvSpPr>
              <p:nvPr/>
            </p:nvSpPr>
            <p:spPr bwMode="auto">
              <a:xfrm>
                <a:off x="3255" y="3168"/>
                <a:ext cx="1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310" name="Line 107"/>
            <p:cNvSpPr>
              <a:spLocks noChangeShapeType="1"/>
            </p:cNvSpPr>
            <p:nvPr/>
          </p:nvSpPr>
          <p:spPr bwMode="auto">
            <a:xfrm>
              <a:off x="720" y="3792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grpSp>
        <p:nvGrpSpPr>
          <p:cNvPr id="7" name="Group 108"/>
          <p:cNvGrpSpPr>
            <a:grpSpLocks/>
          </p:cNvGrpSpPr>
          <p:nvPr/>
        </p:nvGrpSpPr>
        <p:grpSpPr bwMode="auto">
          <a:xfrm>
            <a:off x="977900" y="5429250"/>
            <a:ext cx="5030788" cy="457200"/>
            <a:chOff x="720" y="3216"/>
            <a:chExt cx="3169" cy="288"/>
          </a:xfrm>
        </p:grpSpPr>
        <p:grpSp>
          <p:nvGrpSpPr>
            <p:cNvPr id="94292" name="Group 109"/>
            <p:cNvGrpSpPr>
              <a:grpSpLocks/>
            </p:cNvGrpSpPr>
            <p:nvPr/>
          </p:nvGrpSpPr>
          <p:grpSpPr bwMode="auto">
            <a:xfrm>
              <a:off x="720" y="3216"/>
              <a:ext cx="3169" cy="288"/>
              <a:chOff x="720" y="3216"/>
              <a:chExt cx="3169" cy="288"/>
            </a:xfrm>
          </p:grpSpPr>
          <p:grpSp>
            <p:nvGrpSpPr>
              <p:cNvPr id="94294" name="Group 110"/>
              <p:cNvGrpSpPr>
                <a:grpSpLocks/>
              </p:cNvGrpSpPr>
              <p:nvPr/>
            </p:nvGrpSpPr>
            <p:grpSpPr bwMode="auto">
              <a:xfrm>
                <a:off x="720" y="3216"/>
                <a:ext cx="3169" cy="288"/>
                <a:chOff x="720" y="2880"/>
                <a:chExt cx="3169" cy="288"/>
              </a:xfrm>
            </p:grpSpPr>
            <p:sp>
              <p:nvSpPr>
                <p:cNvPr id="94296" name="Rectangle 111"/>
                <p:cNvSpPr>
                  <a:spLocks noChangeArrowheads="1"/>
                </p:cNvSpPr>
                <p:nvPr/>
              </p:nvSpPr>
              <p:spPr bwMode="auto">
                <a:xfrm>
                  <a:off x="3255" y="2880"/>
                  <a:ext cx="633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7" name="Rectangle 112"/>
                <p:cNvSpPr>
                  <a:spLocks noChangeArrowheads="1"/>
                </p:cNvSpPr>
                <p:nvPr/>
              </p:nvSpPr>
              <p:spPr bwMode="auto">
                <a:xfrm>
                  <a:off x="2620" y="2880"/>
                  <a:ext cx="635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8" name="Rectangle 113"/>
                <p:cNvSpPr>
                  <a:spLocks noChangeArrowheads="1"/>
                </p:cNvSpPr>
                <p:nvPr/>
              </p:nvSpPr>
              <p:spPr bwMode="auto">
                <a:xfrm>
                  <a:off x="1988" y="2880"/>
                  <a:ext cx="632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CA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299" name="Rectangle 114"/>
                <p:cNvSpPr>
                  <a:spLocks noChangeArrowheads="1"/>
                </p:cNvSpPr>
                <p:nvPr/>
              </p:nvSpPr>
              <p:spPr bwMode="auto">
                <a:xfrm>
                  <a:off x="1344" y="2880"/>
                  <a:ext cx="64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  <a:buFontTx/>
                    <a:buChar char="•"/>
                  </a:pPr>
                  <a:endParaRPr lang="en-US" altLang="en-US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94300" name="Rectangle 115"/>
                <p:cNvSpPr>
                  <a:spLocks noChangeArrowheads="1"/>
                </p:cNvSpPr>
                <p:nvPr/>
              </p:nvSpPr>
              <p:spPr bwMode="auto">
                <a:xfrm>
                  <a:off x="720" y="2880"/>
                  <a:ext cx="624" cy="2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 anchor="ctr"/>
                <a:lstStyle>
                  <a:lvl1pPr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lnSpc>
                      <a:spcPct val="90000"/>
                    </a:lnSpc>
                    <a:spcBef>
                      <a:spcPct val="30000"/>
                    </a:spcBef>
                  </a:pPr>
                  <a:r>
                    <a:rPr lang="en-US" altLang="en-US" sz="16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L05</a:t>
                  </a:r>
                </a:p>
              </p:txBody>
            </p:sp>
            <p:sp>
              <p:nvSpPr>
                <p:cNvPr id="94301" name="Line 116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2" name="Line 117"/>
                <p:cNvSpPr>
                  <a:spLocks noChangeShapeType="1"/>
                </p:cNvSpPr>
                <p:nvPr/>
              </p:nvSpPr>
              <p:spPr bwMode="auto">
                <a:xfrm>
                  <a:off x="720" y="3168"/>
                  <a:ext cx="3168" cy="0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3" name="Line 118"/>
                <p:cNvSpPr>
                  <a:spLocks noChangeShapeType="1"/>
                </p:cNvSpPr>
                <p:nvPr/>
              </p:nvSpPr>
              <p:spPr bwMode="auto">
                <a:xfrm>
                  <a:off x="720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4" name="Line 119"/>
                <p:cNvSpPr>
                  <a:spLocks noChangeShapeType="1"/>
                </p:cNvSpPr>
                <p:nvPr/>
              </p:nvSpPr>
              <p:spPr bwMode="auto">
                <a:xfrm>
                  <a:off x="1344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5" name="Line 120"/>
                <p:cNvSpPr>
                  <a:spLocks noChangeShapeType="1"/>
                </p:cNvSpPr>
                <p:nvPr/>
              </p:nvSpPr>
              <p:spPr bwMode="auto">
                <a:xfrm>
                  <a:off x="1988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6" name="Line 121"/>
                <p:cNvSpPr>
                  <a:spLocks noChangeShapeType="1"/>
                </p:cNvSpPr>
                <p:nvPr/>
              </p:nvSpPr>
              <p:spPr bwMode="auto">
                <a:xfrm>
                  <a:off x="2620" y="2880"/>
                  <a:ext cx="2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7" name="Line 122"/>
                <p:cNvSpPr>
                  <a:spLocks noChangeShapeType="1"/>
                </p:cNvSpPr>
                <p:nvPr/>
              </p:nvSpPr>
              <p:spPr bwMode="auto">
                <a:xfrm>
                  <a:off x="3888" y="2880"/>
                  <a:ext cx="1" cy="288"/>
                </a:xfrm>
                <a:prstGeom prst="line">
                  <a:avLst/>
                </a:prstGeom>
                <a:noFill/>
                <a:ln w="28575" cap="sq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 anchor="ctr"/>
                <a:lstStyle/>
                <a:p>
                  <a:endParaRPr lang="en-CA" dirty="0"/>
                </a:p>
              </p:txBody>
            </p:sp>
            <p:sp>
              <p:nvSpPr>
                <p:cNvPr id="94308" name="Line 123"/>
                <p:cNvSpPr>
                  <a:spLocks noChangeShapeType="1"/>
                </p:cNvSpPr>
                <p:nvPr/>
              </p:nvSpPr>
              <p:spPr bwMode="auto">
                <a:xfrm>
                  <a:off x="3255" y="2880"/>
                  <a:ext cx="0" cy="28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0" tIns="0" rIns="0" bIns="0"/>
                <a:lstStyle/>
                <a:p>
                  <a:endParaRPr lang="en-CA" dirty="0"/>
                </a:p>
              </p:txBody>
            </p:sp>
          </p:grpSp>
          <p:sp>
            <p:nvSpPr>
              <p:cNvPr id="94295" name="Line 124"/>
              <p:cNvSpPr>
                <a:spLocks noChangeShapeType="1"/>
              </p:cNvSpPr>
              <p:nvPr/>
            </p:nvSpPr>
            <p:spPr bwMode="auto">
              <a:xfrm>
                <a:off x="720" y="3216"/>
                <a:ext cx="316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CA" dirty="0"/>
              </a:p>
            </p:txBody>
          </p:sp>
        </p:grpSp>
        <p:sp>
          <p:nvSpPr>
            <p:cNvPr id="94293" name="Line 125"/>
            <p:cNvSpPr>
              <a:spLocks noChangeShapeType="1"/>
            </p:cNvSpPr>
            <p:nvPr/>
          </p:nvSpPr>
          <p:spPr bwMode="auto">
            <a:xfrm>
              <a:off x="720" y="3504"/>
              <a:ext cx="3168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CA" dirty="0"/>
            </a:p>
          </p:txBody>
        </p:sp>
      </p:grpSp>
      <p:sp>
        <p:nvSpPr>
          <p:cNvPr id="810110" name="Text Box 126"/>
          <p:cNvSpPr txBox="1">
            <a:spLocks noChangeArrowheads="1"/>
          </p:cNvSpPr>
          <p:nvPr/>
        </p:nvSpPr>
        <p:spPr bwMode="auto">
          <a:xfrm>
            <a:off x="6172200" y="1435100"/>
            <a:ext cx="25908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altLang="en-US" b="1" dirty="0">
                <a:latin typeface="Arial" panose="020B0604020202020204" pitchFamily="34" charset="0"/>
              </a:rPr>
              <a:t>Important</a:t>
            </a:r>
            <a:r>
              <a:rPr lang="en-CA" altLang="en-US" dirty="0">
                <a:latin typeface="Arial" panose="020B0604020202020204" pitchFamily="34" charset="0"/>
              </a:rPr>
              <a:t>: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>
                <a:latin typeface="Arial" panose="020B0604020202020204" pitchFamily="34" charset="0"/>
              </a:rPr>
              <a:t>List elements are specified in the order of </a:t>
            </a:r>
            <a:r>
              <a:rPr lang="en-CA" altLang="en-US" sz="1600" dirty="0">
                <a:latin typeface="Consolas" panose="020B0609020204030204" pitchFamily="49" charset="0"/>
              </a:rPr>
              <a:t>[row] [column]</a:t>
            </a:r>
          </a:p>
          <a:p>
            <a:pPr marL="285750" indent="-2857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CA" altLang="en-US" sz="1600" dirty="0">
                <a:latin typeface="Arial" panose="020B0604020202020204" pitchFamily="34" charset="0"/>
              </a:rPr>
              <a:t>Specifying only a single </a:t>
            </a:r>
            <a:r>
              <a:rPr lang="en-CA" altLang="en-US" sz="1600" dirty="0" smtClean="0">
                <a:latin typeface="Arial" panose="020B0604020202020204" pitchFamily="34" charset="0"/>
              </a:rPr>
              <a:t>set of brackets </a:t>
            </a:r>
            <a:r>
              <a:rPr lang="en-CA" altLang="en-US" sz="1600" dirty="0">
                <a:latin typeface="Arial" panose="020B0604020202020204" pitchFamily="34" charset="0"/>
              </a:rPr>
              <a:t>specifies the </a:t>
            </a:r>
            <a:r>
              <a:rPr lang="en-CA" altLang="en-US" sz="1600" dirty="0" smtClean="0">
                <a:latin typeface="Arial" panose="020B0604020202020204" pitchFamily="34" charset="0"/>
              </a:rPr>
              <a:t>row </a:t>
            </a:r>
          </a:p>
        </p:txBody>
      </p:sp>
    </p:spTree>
    <p:extLst>
      <p:ext uri="{BB962C8B-B14F-4D97-AF65-F5344CB8AC3E}">
        <p14:creationId xmlns:p14="http://schemas.microsoft.com/office/powerpoint/2010/main" val="394889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0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0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0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10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10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01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Creating And Initializing A Multi-Dimensional List In Python (Fixed Size During Creation)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7086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 smtClean="0"/>
              <a:t>General structure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  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list_name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 = [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                   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&gt;],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			               :	:	:</a:t>
            </a:r>
          </a:p>
          <a:p>
            <a:pPr>
              <a:buFontTx/>
              <a:buNone/>
            </a:pPr>
            <a:r>
              <a:rPr lang="en-US" altLang="en-US" sz="1600" dirty="0" smtClean="0">
                <a:latin typeface="Consolas" panose="020B0609020204030204" pitchFamily="49" charset="0"/>
              </a:rPr>
              <a:t> 		             [&lt;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1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2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&gt;, ... &lt;</a:t>
            </a:r>
            <a:r>
              <a:rPr lang="en-US" altLang="en-US" sz="1600" i="1" dirty="0" smtClean="0">
                <a:latin typeface="Consolas" panose="020B0609020204030204" pitchFamily="49" charset="0"/>
              </a:rPr>
              <a:t>value n</a:t>
            </a:r>
            <a:r>
              <a:rPr lang="en-US" altLang="en-US" sz="1600" dirty="0" smtClean="0">
                <a:latin typeface="Consolas" panose="020B0609020204030204" pitchFamily="49" charset="0"/>
              </a:rPr>
              <a:t>&gt;] ]</a:t>
            </a:r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endParaRPr lang="en-US" altLang="en-US" sz="1800" dirty="0" smtClean="0"/>
          </a:p>
          <a:p>
            <a:pPr>
              <a:buFontTx/>
              <a:buNone/>
            </a:pPr>
            <a:r>
              <a:rPr lang="en-US" altLang="en-US" sz="1800" dirty="0" smtClean="0">
                <a:latin typeface="Times New Roman" panose="02020603050405020304" pitchFamily="18" charset="0"/>
              </a:rPr>
              <a:t>    </a:t>
            </a:r>
          </a:p>
          <a:p>
            <a:endParaRPr lang="en-US" altLang="en-US" sz="2000" dirty="0" smtClean="0">
              <a:latin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391400" y="1981200"/>
            <a:ext cx="1485900" cy="1536700"/>
            <a:chOff x="3952" y="1016"/>
            <a:chExt cx="936" cy="968"/>
          </a:xfrm>
        </p:grpSpPr>
        <p:sp>
          <p:nvSpPr>
            <p:cNvPr id="95240" name="AutoShape 5"/>
            <p:cNvSpPr>
              <a:spLocks/>
            </p:cNvSpPr>
            <p:nvPr/>
          </p:nvSpPr>
          <p:spPr bwMode="auto">
            <a:xfrm>
              <a:off x="3952" y="1016"/>
              <a:ext cx="304" cy="968"/>
            </a:xfrm>
            <a:prstGeom prst="rightBrace">
              <a:avLst>
                <a:gd name="adj1" fmla="val 26535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41" name="Text Box 6"/>
            <p:cNvSpPr txBox="1">
              <a:spLocks noChangeArrowheads="1"/>
            </p:cNvSpPr>
            <p:nvPr/>
          </p:nvSpPr>
          <p:spPr bwMode="auto">
            <a:xfrm>
              <a:off x="4144" y="1384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Rows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200400" y="3733800"/>
            <a:ext cx="3505200" cy="781050"/>
            <a:chOff x="1628" y="2148"/>
            <a:chExt cx="2208" cy="492"/>
          </a:xfrm>
        </p:grpSpPr>
        <p:sp>
          <p:nvSpPr>
            <p:cNvPr id="95238" name="AutoShape 8"/>
            <p:cNvSpPr>
              <a:spLocks/>
            </p:cNvSpPr>
            <p:nvPr/>
          </p:nvSpPr>
          <p:spPr bwMode="auto">
            <a:xfrm rot="5400000">
              <a:off x="2580" y="1196"/>
              <a:ext cx="304" cy="2208"/>
            </a:xfrm>
            <a:prstGeom prst="rightBrace">
              <a:avLst>
                <a:gd name="adj1" fmla="val 60526"/>
                <a:gd name="adj2" fmla="val 50000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95239" name="Text Box 9"/>
            <p:cNvSpPr txBox="1">
              <a:spLocks noChangeArrowheads="1"/>
            </p:cNvSpPr>
            <p:nvPr/>
          </p:nvSpPr>
          <p:spPr bwMode="auto">
            <a:xfrm>
              <a:off x="2352" y="2448"/>
              <a:ext cx="74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Columns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8462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990600"/>
            <a:ext cx="8229600" cy="5867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 b="1" dirty="0"/>
              <a:t>Name of the example program</a:t>
            </a:r>
            <a:r>
              <a:rPr lang="en-US" altLang="en-US" sz="2400" dirty="0">
                <a:latin typeface="Times New Roman" panose="02020603050405020304" pitchFamily="18" charset="0"/>
              </a:rPr>
              <a:t>: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Consolas" panose="020B0609020204030204" pitchFamily="49" charset="0"/>
              </a:rPr>
              <a:t>1display2DList.py</a:t>
            </a:r>
          </a:p>
          <a:p>
            <a:pPr>
              <a:buFontTx/>
              <a:buNone/>
            </a:pPr>
            <a:r>
              <a:rPr lang="en-US" altLang="en-US" sz="2000" dirty="0"/>
              <a:t>	Learning: creating, displaying a fixed size 2D </a:t>
            </a:r>
            <a:r>
              <a:rPr lang="en-US" altLang="en-US" sz="2000" dirty="0" smtClean="0"/>
              <a:t>list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table </a:t>
            </a:r>
            <a:r>
              <a:rPr lang="en-US" altLang="en-US" sz="1800" dirty="0" smtClean="0">
                <a:latin typeface="Consolas" panose="020B0609020204030204" pitchFamily="49" charset="0"/>
              </a:rPr>
              <a:t>= [ [0, 0, 0],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[1, 1, 1],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[2, 2, 2],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   [3, 3, 3]]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 4, 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 </a:t>
            </a:r>
            <a:r>
              <a:rPr lang="en-US" altLang="en-US" sz="1800" dirty="0">
                <a:latin typeface="Consolas" panose="020B0609020204030204" pitchFamily="49" charset="0"/>
              </a:rPr>
              <a:t>(table[r</a:t>
            </a:r>
            <a:r>
              <a:rPr lang="en-US" altLang="en-US" sz="1800" dirty="0" smtClean="0">
                <a:latin typeface="Consolas" panose="020B0609020204030204" pitchFamily="49" charset="0"/>
              </a:rPr>
              <a:t>]) 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#Each call to print displays a 1D list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for r in range (0,4,1):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for c in range (0,3,1):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    </a:t>
            </a:r>
            <a:r>
              <a:rPr lang="en-US" altLang="en-US" sz="1800" dirty="0">
                <a:latin typeface="Consolas" panose="020B0609020204030204" pitchFamily="49" charset="0"/>
              </a:rPr>
              <a:t>print(table[r</a:t>
            </a:r>
            <a:r>
              <a:rPr lang="en-US" altLang="en-US" sz="1800" dirty="0" smtClean="0">
                <a:latin typeface="Consolas" panose="020B0609020204030204" pitchFamily="49" charset="0"/>
              </a:rPr>
              <a:t>][c], end="")</a:t>
            </a: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</a:rPr>
              <a:t>   print()</a:t>
            </a:r>
          </a:p>
          <a:p>
            <a:pPr lvl="1">
              <a:buFont typeface="Times New Roman" panose="02020603050405020304" pitchFamily="18" charset="0"/>
              <a:buNone/>
            </a:pPr>
            <a:endParaRPr lang="en-US" altLang="en-US" sz="1800" dirty="0" smtClean="0">
              <a:latin typeface="Consolas" panose="020B0609020204030204" pitchFamily="49" charset="0"/>
            </a:endParaRPr>
          </a:p>
          <a:p>
            <a:pPr lvl="1">
              <a:buFont typeface="Times New Roman" panose="02020603050405020304" pitchFamily="18" charset="0"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print(table[2</a:t>
            </a:r>
            <a:r>
              <a:rPr lang="en-US" altLang="en-US" sz="1800" dirty="0" smtClean="0">
                <a:latin typeface="Consolas" panose="020B0609020204030204" pitchFamily="49" charset="0"/>
              </a:rPr>
              <a:t>][0]) </a:t>
            </a:r>
            <a:r>
              <a:rPr lang="en-US" altLang="en-US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2 not 0</a:t>
            </a:r>
          </a:p>
        </p:txBody>
      </p:sp>
      <p:sp>
        <p:nvSpPr>
          <p:cNvPr id="962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229600" cy="812822"/>
          </a:xfrm>
        </p:spPr>
        <p:txBody>
          <a:bodyPr/>
          <a:lstStyle/>
          <a:p>
            <a:r>
              <a:rPr lang="en-US" altLang="en-US" sz="2800" dirty="0" smtClean="0"/>
              <a:t>Creating And Initializing A Multi-Dimensional List In Python (2): </a:t>
            </a:r>
            <a:r>
              <a:rPr lang="en-US" altLang="en-US" sz="2800" dirty="0"/>
              <a:t>Fixed Size During Creation</a:t>
            </a:r>
            <a:endParaRPr lang="en-US" altLang="en-US" sz="2800" dirty="0" smtClean="0"/>
          </a:p>
        </p:txBody>
      </p: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903" b="14635"/>
          <a:stretch>
            <a:fillRect/>
          </a:stretch>
        </p:blipFill>
        <p:spPr bwMode="auto">
          <a:xfrm>
            <a:off x="7010400" y="4829175"/>
            <a:ext cx="16906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919538" y="2105025"/>
            <a:ext cx="2376488" cy="381000"/>
            <a:chOff x="2688" y="1440"/>
            <a:chExt cx="1497" cy="240"/>
          </a:xfrm>
        </p:grpSpPr>
        <p:pic>
          <p:nvPicPr>
            <p:cNvPr id="9627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7805"/>
            <a:stretch>
              <a:fillRect/>
            </a:stretch>
          </p:blipFill>
          <p:spPr bwMode="auto">
            <a:xfrm>
              <a:off x="3120" y="1440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9" name="Rectangle 10"/>
            <p:cNvSpPr>
              <a:spLocks noChangeArrowheads="1"/>
            </p:cNvSpPr>
            <p:nvPr/>
          </p:nvSpPr>
          <p:spPr bwMode="auto">
            <a:xfrm>
              <a:off x="2688" y="1440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0</a:t>
              </a:r>
            </a:p>
          </p:txBody>
        </p:sp>
      </p:grp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919538" y="2638425"/>
            <a:ext cx="2376488" cy="381000"/>
            <a:chOff x="2688" y="1776"/>
            <a:chExt cx="1497" cy="240"/>
          </a:xfrm>
        </p:grpSpPr>
        <p:pic>
          <p:nvPicPr>
            <p:cNvPr id="96276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9756" b="78049"/>
            <a:stretch>
              <a:fillRect/>
            </a:stretch>
          </p:blipFill>
          <p:spPr bwMode="auto">
            <a:xfrm>
              <a:off x="3120" y="1776"/>
              <a:ext cx="1065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7" name="Rectangle 11"/>
            <p:cNvSpPr>
              <a:spLocks noChangeArrowheads="1"/>
            </p:cNvSpPr>
            <p:nvPr/>
          </p:nvSpPr>
          <p:spPr bwMode="auto">
            <a:xfrm>
              <a:off x="2688" y="1776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1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3919538" y="3095625"/>
            <a:ext cx="2376488" cy="381000"/>
            <a:chOff x="2688" y="2064"/>
            <a:chExt cx="1497" cy="240"/>
          </a:xfrm>
        </p:grpSpPr>
        <p:pic>
          <p:nvPicPr>
            <p:cNvPr id="96274" name="Picture 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951" b="68292"/>
            <a:stretch>
              <a:fillRect/>
            </a:stretch>
          </p:blipFill>
          <p:spPr bwMode="auto">
            <a:xfrm>
              <a:off x="3120" y="2064"/>
              <a:ext cx="10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5" name="Rectangle 12"/>
            <p:cNvSpPr>
              <a:spLocks noChangeArrowheads="1"/>
            </p:cNvSpPr>
            <p:nvPr/>
          </p:nvSpPr>
          <p:spPr bwMode="auto">
            <a:xfrm>
              <a:off x="2688" y="2064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2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3919538" y="3552825"/>
            <a:ext cx="2362200" cy="381000"/>
            <a:chOff x="2688" y="2352"/>
            <a:chExt cx="1488" cy="240"/>
          </a:xfrm>
        </p:grpSpPr>
        <p:pic>
          <p:nvPicPr>
            <p:cNvPr id="96272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708" r="845" b="56097"/>
            <a:stretch>
              <a:fillRect/>
            </a:stretch>
          </p:blipFill>
          <p:spPr bwMode="auto">
            <a:xfrm>
              <a:off x="3120" y="2352"/>
              <a:ext cx="105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6273" name="Rectangle 13"/>
            <p:cNvSpPr>
              <a:spLocks noChangeArrowheads="1"/>
            </p:cNvSpPr>
            <p:nvPr/>
          </p:nvSpPr>
          <p:spPr bwMode="auto">
            <a:xfrm>
              <a:off x="2688" y="2352"/>
              <a:ext cx="384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CA" altLang="en-US" sz="1400" dirty="0">
                  <a:latin typeface="Consolas" panose="020B0609020204030204" pitchFamily="49" charset="0"/>
                  <a:cs typeface="Arial" panose="020B0604020202020204" pitchFamily="34" charset="0"/>
                </a:rPr>
                <a:t>r = 3</a:t>
              </a:r>
            </a:p>
          </p:txBody>
        </p:sp>
      </p:grpSp>
      <p:pic>
        <p:nvPicPr>
          <p:cNvPr id="72722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65" r="9468" b="4460"/>
          <a:stretch>
            <a:fillRect/>
          </a:stretch>
        </p:blipFill>
        <p:spPr bwMode="auto">
          <a:xfrm>
            <a:off x="7000875" y="6357938"/>
            <a:ext cx="1676400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286500" y="4829175"/>
            <a:ext cx="685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Consolas" panose="020B0609020204030204" pitchFamily="49" charset="0"/>
              </a:rPr>
              <a:t>r = 0</a:t>
            </a: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6286500" y="5124450"/>
            <a:ext cx="762000" cy="1000125"/>
            <a:chOff x="6286500" y="5125165"/>
            <a:chExt cx="762000" cy="999410"/>
          </a:xfrm>
        </p:grpSpPr>
        <p:sp>
          <p:nvSpPr>
            <p:cNvPr id="96269" name="Rectangle 2"/>
            <p:cNvSpPr>
              <a:spLocks noChangeArrowheads="1"/>
            </p:cNvSpPr>
            <p:nvPr/>
          </p:nvSpPr>
          <p:spPr bwMode="auto">
            <a:xfrm>
              <a:off x="6296026" y="5125165"/>
              <a:ext cx="74294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1</a:t>
              </a:r>
            </a:p>
          </p:txBody>
        </p:sp>
        <p:sp>
          <p:nvSpPr>
            <p:cNvPr id="96270" name="TextBox 3"/>
            <p:cNvSpPr txBox="1">
              <a:spLocks noChangeArrowheads="1"/>
            </p:cNvSpPr>
            <p:nvPr/>
          </p:nvSpPr>
          <p:spPr bwMode="auto">
            <a:xfrm>
              <a:off x="6296026" y="5476875"/>
              <a:ext cx="74771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2</a:t>
              </a:r>
            </a:p>
          </p:txBody>
        </p:sp>
        <p:sp>
          <p:nvSpPr>
            <p:cNvPr id="96271" name="TextBox 4"/>
            <p:cNvSpPr txBox="1">
              <a:spLocks noChangeArrowheads="1"/>
            </p:cNvSpPr>
            <p:nvPr/>
          </p:nvSpPr>
          <p:spPr bwMode="auto">
            <a:xfrm>
              <a:off x="6286500" y="5816798"/>
              <a:ext cx="7620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 dirty="0">
                  <a:latin typeface="Consolas" panose="020B0609020204030204" pitchFamily="49" charset="0"/>
                </a:rPr>
                <a:t>r = 3</a:t>
              </a:r>
            </a:p>
          </p:txBody>
        </p:sp>
      </p:grp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72299" y="4498181"/>
            <a:ext cx="17049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tabLst>
                <a:tab pos="180975" algn="l"/>
                <a:tab pos="361950" algn="l"/>
              </a:tabLst>
            </a:pPr>
            <a:r>
              <a:rPr lang="en-US" altLang="en-US" sz="1600" dirty="0" smtClean="0">
                <a:latin typeface="Consolas" panose="020B0609020204030204" pitchFamily="49" charset="0"/>
              </a:rPr>
              <a:t>0	1	2 </a:t>
            </a:r>
            <a:r>
              <a:rPr lang="en-US" altLang="en-US" sz="1600" dirty="0">
                <a:latin typeface="Consolas" panose="020B0609020204030204" pitchFamily="49" charset="0"/>
              </a:rPr>
              <a:t>(col)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1859662"/>
            <a:ext cx="2454774" cy="5866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>
              <a:tabLst>
                <a:tab pos="542925" algn="l"/>
                <a:tab pos="1073150" algn="l"/>
              </a:tabLst>
            </a:pPr>
            <a:r>
              <a:rPr lang="en-US" sz="1400" dirty="0" smtClean="0">
                <a:latin typeface="Consolas" panose="020B0609020204030204" pitchFamily="49" charset="0"/>
              </a:rPr>
              <a:t>c=0	c=1	c=2</a:t>
            </a:r>
            <a:endParaRPr lang="en-CA" sz="1400" dirty="0" smtClean="0">
              <a:latin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6624" y="5742201"/>
            <a:ext cx="3273175" cy="3823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r>
              <a:rPr lang="en-US" altLang="en-US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#Displays a list element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36936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2D Lists: Levels Of Access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</a:t>
            </a:r>
            <a:r>
              <a:rPr lang="fr-FR" sz="1800" dirty="0" smtClean="0">
                <a:latin typeface="Consolas" panose="020B0609020204030204" pitchFamily="49" charset="0"/>
              </a:rPr>
              <a:t>[ [</a:t>
            </a:r>
            <a:r>
              <a:rPr lang="fr-FR" sz="1800" dirty="0">
                <a:latin typeface="Consolas" panose="020B0609020204030204" pitchFamily="49" charset="0"/>
              </a:rPr>
              <a:t>0,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3, 3, 3</a:t>
            </a:r>
            <a:r>
              <a:rPr lang="fr-FR" sz="1800" dirty="0" smtClean="0">
                <a:latin typeface="Consolas" panose="020B0609020204030204" pitchFamily="49" charset="0"/>
              </a:rPr>
              <a:t>]]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 smtClean="0">
                <a:latin typeface="Consolas" panose="020B0609020204030204" pitchFamily="49" charset="0"/>
              </a:rPr>
              <a:t>print</a:t>
            </a:r>
            <a:r>
              <a:rPr lang="fr-FR" sz="1800" dirty="0" smtClean="0">
                <a:latin typeface="Consolas" panose="020B0609020204030204" pitchFamily="49" charset="0"/>
              </a:rPr>
              <a:t>(table</a:t>
            </a:r>
            <a:r>
              <a:rPr lang="fr-FR" sz="1800" dirty="0">
                <a:latin typeface="Consolas" panose="020B0609020204030204" pitchFamily="49" charset="0"/>
              </a:rPr>
              <a:t>) 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Entire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list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(table[0])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#First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row</a:t>
            </a: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(table[3</a:t>
            </a:r>
            <a:r>
              <a:rPr lang="fr-FR" sz="1800" dirty="0" smtClean="0">
                <a:latin typeface="Consolas" panose="020B0609020204030204" pitchFamily="49" charset="0"/>
              </a:rPr>
              <a:t>][1])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#4</a:t>
            </a:r>
            <a:r>
              <a:rPr lang="fr-FR" sz="1800" b="1" baseline="30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th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row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, 2</a:t>
            </a:r>
            <a:r>
              <a:rPr lang="fr-FR" sz="1800" b="1" baseline="300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nd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column</a:t>
            </a: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(table[0</a:t>
            </a:r>
            <a:r>
              <a:rPr lang="fr-FR" sz="1800" dirty="0" smtClean="0">
                <a:latin typeface="Consolas" panose="020B0609020204030204" pitchFamily="49" charset="0"/>
              </a:rPr>
              <a:t>][0][0])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What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does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do?</a:t>
            </a:r>
          </a:p>
          <a:p>
            <a:pPr marL="342900" lvl="1" indent="0">
              <a:buNone/>
            </a:pPr>
            <a:endParaRPr lang="fr-FR" sz="18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endParaRPr lang="fr-FR" sz="1800" b="1" dirty="0" smtClean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table = </a:t>
            </a:r>
            <a:r>
              <a:rPr lang="fr-FR" sz="1800" dirty="0" smtClean="0">
                <a:latin typeface="Consolas" panose="020B0609020204030204" pitchFamily="49" charset="0"/>
              </a:rPr>
              <a:t>[ [["</a:t>
            </a:r>
            <a:r>
              <a:rPr lang="fr-FR" sz="1800" dirty="0" err="1">
                <a:latin typeface="Consolas" panose="020B0609020204030204" pitchFamily="49" charset="0"/>
              </a:rPr>
              <a:t>a","b</a:t>
            </a:r>
            <a:r>
              <a:rPr lang="fr-FR" sz="1800" dirty="0">
                <a:latin typeface="Consolas" panose="020B0609020204030204" pitchFamily="49" charset="0"/>
              </a:rPr>
              <a:t>"], 0, 0],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1, 1, 1],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2, 2, 2],</a:t>
            </a:r>
          </a:p>
          <a:p>
            <a:pPr marL="342900" lvl="1" indent="0">
              <a:buNone/>
            </a:pPr>
            <a:r>
              <a:rPr lang="fr-FR" sz="1800" dirty="0">
                <a:latin typeface="Consolas" panose="020B0609020204030204" pitchFamily="49" charset="0"/>
              </a:rPr>
              <a:t>         </a:t>
            </a:r>
            <a:r>
              <a:rPr lang="fr-FR" sz="1800" dirty="0" smtClean="0">
                <a:latin typeface="Consolas" panose="020B0609020204030204" pitchFamily="49" charset="0"/>
              </a:rPr>
              <a:t> [</a:t>
            </a:r>
            <a:r>
              <a:rPr lang="fr-FR" sz="1800" dirty="0">
                <a:latin typeface="Consolas" panose="020B0609020204030204" pitchFamily="49" charset="0"/>
              </a:rPr>
              <a:t>3, 3, 3]]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  <a:p>
            <a:pPr marL="342900" lvl="1" indent="0">
              <a:buNone/>
            </a:pPr>
            <a:r>
              <a:rPr lang="fr-FR" sz="1800" dirty="0" err="1">
                <a:latin typeface="Consolas" panose="020B0609020204030204" pitchFamily="49" charset="0"/>
              </a:rPr>
              <a:t>print</a:t>
            </a:r>
            <a:r>
              <a:rPr lang="fr-FR" sz="1800" dirty="0">
                <a:latin typeface="Consolas" panose="020B0609020204030204" pitchFamily="49" charset="0"/>
              </a:rPr>
              <a:t>(table[0][0][0</a:t>
            </a:r>
            <a:r>
              <a:rPr lang="fr-FR" sz="1800" dirty="0" smtClean="0">
                <a:latin typeface="Consolas" panose="020B0609020204030204" pitchFamily="49" charset="0"/>
              </a:rPr>
              <a:t>]) 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#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Now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what</a:t>
            </a:r>
            <a:r>
              <a:rPr lang="fr-FR" sz="1800" b="1" dirty="0" smtClean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does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fr-FR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fr-FR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 do?</a:t>
            </a:r>
          </a:p>
          <a:p>
            <a:pPr marL="342900" lvl="1" indent="0">
              <a:buNone/>
            </a:pPr>
            <a:endParaRPr lang="fr-FR" sz="1800" dirty="0">
              <a:latin typeface="Consolas" panose="020B06090202040302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68498"/>
          <a:stretch/>
        </p:blipFill>
        <p:spPr>
          <a:xfrm>
            <a:off x="3352800" y="2163646"/>
            <a:ext cx="5943600" cy="3120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30769" r="75641" b="37826"/>
          <a:stretch/>
        </p:blipFill>
        <p:spPr>
          <a:xfrm>
            <a:off x="4313129" y="2735227"/>
            <a:ext cx="1371600" cy="2947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t="57692" r="94872" b="11538"/>
          <a:stretch/>
        </p:blipFill>
        <p:spPr>
          <a:xfrm>
            <a:off x="5867400" y="3079181"/>
            <a:ext cx="304800" cy="304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6550" y="3738007"/>
            <a:ext cx="4845050" cy="30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1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2D Lists Via The Repetition Operator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b="1" dirty="0"/>
              <a:t>Name of the example program</a:t>
            </a:r>
            <a:r>
              <a:rPr lang="en-US" altLang="en-US" sz="2000" dirty="0">
                <a:latin typeface="Times New Roman" panose="02020603050405020304" pitchFamily="18" charset="0"/>
              </a:rPr>
              <a:t>: </a:t>
            </a:r>
            <a:r>
              <a:rPr lang="en-US" altLang="en-US" sz="2000" dirty="0" smtClean="0">
                <a:latin typeface="Consolas" panose="020B0609020204030204" pitchFamily="49" charset="0"/>
              </a:rPr>
              <a:t>2creatingListViaRepetition.py</a:t>
            </a:r>
            <a:endParaRPr lang="en-US" altLang="en-US" sz="2000" dirty="0" smtClean="0"/>
          </a:p>
          <a:p>
            <a:pPr>
              <a:buFontTx/>
              <a:buNone/>
            </a:pPr>
            <a:r>
              <a:rPr lang="en-US" altLang="en-US" sz="2000" dirty="0" smtClean="0"/>
              <a:t>    Learning</a:t>
            </a:r>
            <a:r>
              <a:rPr lang="en-US" altLang="en-US" sz="2000" dirty="0"/>
              <a:t>: </a:t>
            </a:r>
            <a:endParaRPr lang="en-US" altLang="en-US" sz="2000" dirty="0" smtClean="0"/>
          </a:p>
          <a:p>
            <a:pPr lvl="1"/>
            <a:r>
              <a:rPr lang="en-US" altLang="en-US" sz="1800" dirty="0" smtClean="0"/>
              <a:t>Creating a variable sized 2D list using the repetition operator and the append method. </a:t>
            </a:r>
          </a:p>
          <a:p>
            <a:pPr lvl="1"/>
            <a:r>
              <a:rPr lang="en-US" altLang="en-US" sz="1800" dirty="0" smtClean="0"/>
              <a:t>The 2D list is created by </a:t>
            </a:r>
            <a:r>
              <a:rPr lang="en-US" altLang="en-US" sz="1800" dirty="0" smtClean="0">
                <a:solidFill>
                  <a:srgbClr val="FF0000"/>
                </a:solidFill>
              </a:rPr>
              <a:t>creating a 1D list </a:t>
            </a:r>
            <a:r>
              <a:rPr lang="en-US" altLang="en-US" sz="1800" dirty="0" smtClean="0"/>
              <a:t>and </a:t>
            </a:r>
            <a:r>
              <a:rPr lang="en-US" altLang="en-US" sz="1800" b="1" dirty="0" smtClean="0">
                <a:solidFill>
                  <a:srgbClr val="0000FF"/>
                </a:solidFill>
              </a:rPr>
              <a:t>appending the 1D list to the end of the 2D list</a:t>
            </a:r>
            <a:r>
              <a:rPr lang="en-US" altLang="en-US" sz="1800" dirty="0" smtClean="0"/>
              <a:t>.</a:t>
            </a:r>
          </a:p>
          <a:p>
            <a:pPr lvl="1"/>
            <a:endParaRPr lang="en-US" altLang="en-US" dirty="0"/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3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ELEMENT = </a:t>
            </a:r>
            <a:r>
              <a:rPr lang="en-US" altLang="en-US" sz="1800" dirty="0" smtClean="0">
                <a:latin typeface="Consolas" panose="020B0609020204030204" pitchFamily="49" charset="0"/>
              </a:rPr>
              <a:t>"*"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aList</a:t>
            </a:r>
            <a:r>
              <a:rPr lang="en-US" altLang="en-US" sz="1800" dirty="0">
                <a:latin typeface="Consolas" panose="020B0609020204030204" pitchFamily="49" charset="0"/>
              </a:rPr>
              <a:t> = []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r = 0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while (r &lt; MAX_ROWS):</a:t>
            </a:r>
          </a:p>
          <a:p>
            <a:pPr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FF0000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= [ELEMENT] * MAX_COLUMNS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aList.append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1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tempList</a:t>
            </a:r>
            <a:r>
              <a:rPr lang="en-US" altLang="en-US" sz="1800" b="1" dirty="0">
                <a:solidFill>
                  <a:srgbClr val="0000FF"/>
                </a:solidFill>
                <a:latin typeface="Consolas" panose="020B0609020204030204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r = r + 1</a:t>
            </a:r>
            <a:endParaRPr lang="en-US" altLang="en-US" sz="1800" dirty="0" smtClean="0">
              <a:latin typeface="Consolas" panose="020B0609020204030204" pitchFamily="49" charset="0"/>
            </a:endParaRP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945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Overflowing 2D Lists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 named constants</a:t>
            </a:r>
          </a:p>
          <a:p>
            <a:r>
              <a:rPr lang="en-US" dirty="0" smtClean="0"/>
              <a:t>Recall that the previous example declared 2 named constants.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MAX_COLUMNS = 5</a:t>
            </a:r>
          </a:p>
          <a:p>
            <a:pPr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MAX_ROWS = </a:t>
            </a:r>
            <a:r>
              <a:rPr lang="en-US" altLang="en-US" sz="1800" dirty="0" smtClean="0">
                <a:latin typeface="Consolas" panose="020B0609020204030204" pitchFamily="49" charset="0"/>
              </a:rPr>
              <a:t>3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r>
              <a:rPr lang="en-US" dirty="0" smtClean="0"/>
              <a:t>Control access to list elements using these constants.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r = 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while (r &lt; MAX_ROWS):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c = 0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while (c &lt; MAX_COLUMNS):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    print(</a:t>
            </a:r>
            <a:r>
              <a:rPr lang="en-US" sz="1800" dirty="0" err="1" smtClean="0">
                <a:latin typeface="Consolas" panose="020B0609020204030204" pitchFamily="49" charset="0"/>
              </a:rPr>
              <a:t>aList</a:t>
            </a:r>
            <a:r>
              <a:rPr lang="en-US" sz="1800" dirty="0" smtClean="0">
                <a:latin typeface="Consolas" panose="020B0609020204030204" pitchFamily="49" charset="0"/>
              </a:rPr>
              <a:t>[r</a:t>
            </a:r>
            <a:r>
              <a:rPr lang="en-US" sz="1800" dirty="0">
                <a:latin typeface="Consolas" panose="020B0609020204030204" pitchFamily="49" charset="0"/>
              </a:rPr>
              <a:t>][c], end = "")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c = c + 1</a:t>
            </a:r>
          </a:p>
          <a:p>
            <a:pPr marL="0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print</a:t>
            </a:r>
            <a:r>
              <a:rPr lang="en-US" sz="1800" dirty="0">
                <a:latin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r = r + 1</a:t>
            </a:r>
          </a:p>
          <a:p>
            <a:pPr>
              <a:buFontTx/>
              <a:buNone/>
            </a:pPr>
            <a:endParaRPr lang="en-US" altLang="en-US" sz="1800" dirty="0">
              <a:latin typeface="Consolas" panose="020B0609020204030204" pitchFamily="49" charset="0"/>
            </a:endParaRPr>
          </a:p>
          <a:p>
            <a:endParaRPr 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1469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no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49017</TotalTime>
  <Words>2661</Words>
  <Application>Microsoft Office PowerPoint</Application>
  <PresentationFormat>On-screen Show (4:3)</PresentationFormat>
  <Paragraphs>475</Paragraphs>
  <Slides>29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ＭＳ Ｐゴシック</vt:lpstr>
      <vt:lpstr>ＭＳ Ｐゴシック</vt:lpstr>
      <vt:lpstr>Arial</vt:lpstr>
      <vt:lpstr>Bell Gothic Std Light</vt:lpstr>
      <vt:lpstr>Calibri</vt:lpstr>
      <vt:lpstr>Consolas</vt:lpstr>
      <vt:lpstr>Times New Roman</vt:lpstr>
      <vt:lpstr>Office Theme</vt:lpstr>
      <vt:lpstr>Composite Types, Lists Part 2</vt:lpstr>
      <vt:lpstr>When To Use Lists Of Different Dimensions</vt:lpstr>
      <vt:lpstr>When To Use Lists Of Different Dimensions (2)</vt:lpstr>
      <vt:lpstr>When To Use Lists Of Different Dimensions (3)</vt:lpstr>
      <vt:lpstr>Creating And Initializing A Multi-Dimensional List In Python (Fixed Size During Creation)</vt:lpstr>
      <vt:lpstr>Creating And Initializing A Multi-Dimensional List In Python (2): Fixed Size During Creation</vt:lpstr>
      <vt:lpstr>2D Lists: Levels Of Access</vt:lpstr>
      <vt:lpstr>Creating 2D Lists Via The Repetition Operator</vt:lpstr>
      <vt:lpstr>How To Avoid Overflowing 2D Lists</vt:lpstr>
      <vt:lpstr>Copying Lists</vt:lpstr>
      <vt:lpstr>Copying Lists: Example</vt:lpstr>
      <vt:lpstr>New Terminology</vt:lpstr>
      <vt:lpstr>Copying Lists: Example (2)</vt:lpstr>
      <vt:lpstr>Copying Lists: Write The Code Yourself</vt:lpstr>
      <vt:lpstr>Boundary Checking Lists</vt:lpstr>
      <vt:lpstr>Boundary Checking Lists (2)</vt:lpstr>
      <vt:lpstr>Boundary Checking Lists (3)</vt:lpstr>
      <vt:lpstr>Boundary Checking Lists (4)</vt:lpstr>
      <vt:lpstr>Boundary Checking Lists (5)</vt:lpstr>
      <vt:lpstr>Boundary Checking Lists (6)</vt:lpstr>
      <vt:lpstr>Boundary Checking Lists (7)</vt:lpstr>
      <vt:lpstr>Creating And Initializing A Multi-Dimensional List In Python: Dynamic Creation</vt:lpstr>
      <vt:lpstr>Repeating Just The Steps In The Code Creating The List</vt:lpstr>
      <vt:lpstr>Example 2D List Program: A Variable Sized 2D List (Dynamic)</vt:lpstr>
      <vt:lpstr>2D Lists: Using Append</vt:lpstr>
      <vt:lpstr>2D Lists: Level Of Access</vt:lpstr>
      <vt:lpstr>2D Lists: Level Of Access (2)</vt:lpstr>
      <vt:lpstr>Extra Practice</vt:lpstr>
      <vt:lpstr>After This Sub-Section You Should Now Know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Composites: lists</dc:title>
  <dc:creator>James Tam</dc:creator>
  <cp:keywords>2D lists;Avoiding the overflow of lists;Two-dimensional lists;Multi D lists;Copying lists;Deep copy,Shallow copy</cp:keywords>
  <cp:lastModifiedBy>James Tam</cp:lastModifiedBy>
  <cp:revision>1175</cp:revision>
  <dcterms:created xsi:type="dcterms:W3CDTF">2013-08-26T22:54:00Z</dcterms:created>
  <dcterms:modified xsi:type="dcterms:W3CDTF">2024-05-25T05:14:27Z</dcterms:modified>
</cp:coreProperties>
</file>