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1041" r:id="rId2"/>
    <p:sldId id="1044" r:id="rId3"/>
    <p:sldId id="1045" r:id="rId4"/>
    <p:sldId id="1046" r:id="rId5"/>
    <p:sldId id="1047" r:id="rId6"/>
    <p:sldId id="1054" r:id="rId7"/>
    <p:sldId id="1055" r:id="rId8"/>
    <p:sldId id="1056" r:id="rId9"/>
    <p:sldId id="1057" r:id="rId10"/>
    <p:sldId id="1058" r:id="rId11"/>
    <p:sldId id="1059" r:id="rId12"/>
    <p:sldId id="1060" r:id="rId13"/>
    <p:sldId id="1061" r:id="rId14"/>
    <p:sldId id="1062" r:id="rId15"/>
    <p:sldId id="1063" r:id="rId16"/>
    <p:sldId id="1090" r:id="rId17"/>
    <p:sldId id="1091" r:id="rId18"/>
    <p:sldId id="1085" r:id="rId19"/>
    <p:sldId id="1086" r:id="rId20"/>
    <p:sldId id="1087" r:id="rId21"/>
    <p:sldId id="1092" r:id="rId22"/>
    <p:sldId id="1088" r:id="rId23"/>
    <p:sldId id="1089" r:id="rId24"/>
    <p:sldId id="1093" r:id="rId25"/>
    <p:sldId id="1094" r:id="rId26"/>
    <p:sldId id="1064" r:id="rId27"/>
    <p:sldId id="1065" r:id="rId28"/>
    <p:sldId id="1066" r:id="rId29"/>
    <p:sldId id="1067" r:id="rId30"/>
    <p:sldId id="1068" r:id="rId31"/>
    <p:sldId id="1069" r:id="rId32"/>
    <p:sldId id="1070" r:id="rId33"/>
    <p:sldId id="1074" r:id="rId34"/>
    <p:sldId id="1075" r:id="rId35"/>
    <p:sldId id="1076" r:id="rId36"/>
    <p:sldId id="1077" r:id="rId37"/>
    <p:sldId id="1078" r:id="rId38"/>
    <p:sldId id="1079" r:id="rId39"/>
    <p:sldId id="1080" r:id="rId40"/>
    <p:sldId id="1082" r:id="rId41"/>
    <p:sldId id="1084" r:id="rId4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FFFFCC"/>
    <a:srgbClr val="0066FF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5584" autoAdjust="0"/>
  </p:normalViewPr>
  <p:slideViewPr>
    <p:cSldViewPr snapToGrid="0">
      <p:cViewPr varScale="1">
        <p:scale>
          <a:sx n="105" d="100"/>
          <a:sy n="105" d="100"/>
        </p:scale>
        <p:origin x="11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278" y="-125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161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673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742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910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079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80793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12612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2083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0534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2185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46816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67EF1D64-58B5-40A0-8E81-9CE5B9F3673C}" type="slidenum">
              <a:rPr lang="en-US" altLang="en-US" sz="100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35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2852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188977D-516E-40B0-8955-C4FE6A1300E8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37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552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339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450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2376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2537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161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7725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26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27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3634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89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deal%20breaker" TargetMode="External"/><Relationship Id="rId2" Type="http://schemas.openxmlformats.org/officeDocument/2006/relationships/hyperlink" Target="https://www.psychologytoday.com/us/blog/close-encounters/201510/the-top-10-relationship-deal-breaker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pages.cpsc.ucalgary.ca/~tamj/2021/217P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Branching In Python: Part 2</a:t>
            </a:r>
            <a:endParaRPr lang="en-US" altLang="en-US" sz="36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678298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Using logic in conjunction with branching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Multiple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ELIF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Nested branches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IN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 operator</a:t>
            </a:r>
            <a:endParaRPr 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Mutually Exclusive Conditions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At most </a:t>
            </a:r>
            <a:r>
              <a:rPr lang="en-CA" altLang="en-US" sz="2000" i="1" dirty="0" smtClean="0">
                <a:ea typeface="ＭＳ Ｐゴシック" panose="020B0600070205080204" pitchFamily="34" charset="-128"/>
              </a:rPr>
              <a:t>only one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 of many (i.e. 0 or 1) conditions can be true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Can be implemented through multiple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ifs</a:t>
            </a:r>
            <a:endParaRPr lang="en-CA" altLang="en-US" sz="2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7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_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</a:t>
            </a:r>
            <a:r>
              <a:rPr lang="en-US" altLang="en-US" sz="1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illustrating how specifying a sequence of independent conditions can be less than optimal when at most only one condition can be true.</a:t>
            </a:r>
          </a:p>
          <a:p>
            <a:pPr marL="0" indent="0" eaLnBrk="1" hangingPunct="1">
              <a:buNone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(letter == "A"):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4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"B"):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3  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"C"):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2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"D"):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print("Min pass")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1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(letter == "F"):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 ("Failing grade")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0</a:t>
            </a:r>
            <a:endParaRPr lang="en-US" sz="1800" dirty="0">
              <a:latin typeface="Consolas" panose="020B0609020204030204" pitchFamily="49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57800" y="1225550"/>
            <a:ext cx="3856038" cy="587375"/>
            <a:chOff x="5257800" y="1711324"/>
            <a:chExt cx="3856036" cy="587375"/>
          </a:xfrm>
        </p:grpSpPr>
        <p:sp>
          <p:nvSpPr>
            <p:cNvPr id="53254" name="Line 5"/>
            <p:cNvSpPr>
              <a:spLocks noChangeShapeType="1"/>
            </p:cNvSpPr>
            <p:nvPr/>
          </p:nvSpPr>
          <p:spPr bwMode="auto">
            <a:xfrm flipH="1" flipV="1">
              <a:off x="5791200" y="1814512"/>
              <a:ext cx="1436586" cy="190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5" name="Line 6"/>
            <p:cNvSpPr>
              <a:spLocks noChangeShapeType="1"/>
            </p:cNvSpPr>
            <p:nvPr/>
          </p:nvSpPr>
          <p:spPr bwMode="auto">
            <a:xfrm flipH="1">
              <a:off x="5257800" y="2017712"/>
              <a:ext cx="1974850" cy="1016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6" name="Text Box 7"/>
            <p:cNvSpPr txBox="1">
              <a:spLocks noChangeArrowheads="1"/>
            </p:cNvSpPr>
            <p:nvPr/>
          </p:nvSpPr>
          <p:spPr bwMode="auto">
            <a:xfrm>
              <a:off x="7064374" y="1711324"/>
              <a:ext cx="2049462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Inefficient combination!</a:t>
              </a:r>
            </a:p>
          </p:txBody>
        </p:sp>
      </p:grpSp>
      <p:sp>
        <p:nvSpPr>
          <p:cNvPr id="8" name="Rectangle 7"/>
          <p:cNvSpPr/>
          <p:nvPr/>
        </p:nvSpPr>
        <p:spPr bwMode="auto">
          <a:xfrm>
            <a:off x="5257800" y="3159079"/>
            <a:ext cx="3061145" cy="1344683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DO NOT use multiple Ifs for mutually exclusive conditions: </a:t>
            </a:r>
            <a:r>
              <a:rPr lang="en-US" sz="2000" dirty="0" err="1" smtClean="0">
                <a:solidFill>
                  <a:srgbClr val="FFFFFF"/>
                </a:solidFill>
              </a:rPr>
              <a:t>intedependent</a:t>
            </a:r>
            <a:r>
              <a:rPr lang="en-US" sz="2000" dirty="0" smtClean="0">
                <a:solidFill>
                  <a:srgbClr val="FFFFFF"/>
                </a:solidFill>
              </a:rPr>
              <a:t>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5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>
            <a:off x="304800" y="1133475"/>
            <a:ext cx="2697163" cy="67945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0066FF"/>
                </a:solidFill>
                <a:latin typeface="Arial" panose="020B0604020202020204" pitchFamily="34" charset="0"/>
              </a:rPr>
              <a:t>Question?</a:t>
            </a: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035300" y="1165225"/>
            <a:ext cx="2873375" cy="679450"/>
            <a:chOff x="3035300" y="1165225"/>
            <a:chExt cx="2873375" cy="679450"/>
          </a:xfrm>
        </p:grpSpPr>
        <p:sp>
          <p:nvSpPr>
            <p:cNvPr id="54301" name="Line 5"/>
            <p:cNvSpPr>
              <a:spLocks noChangeShapeType="1"/>
            </p:cNvSpPr>
            <p:nvPr/>
          </p:nvSpPr>
          <p:spPr bwMode="auto">
            <a:xfrm>
              <a:off x="3035300" y="147320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302" name="Text Box 6"/>
            <p:cNvSpPr txBox="1">
              <a:spLocks noChangeArrowheads="1"/>
            </p:cNvSpPr>
            <p:nvPr/>
          </p:nvSpPr>
          <p:spPr bwMode="auto">
            <a:xfrm>
              <a:off x="3403600" y="11811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303" name="Rectangle 7"/>
            <p:cNvSpPr>
              <a:spLocks noChangeArrowheads="1"/>
            </p:cNvSpPr>
            <p:nvPr/>
          </p:nvSpPr>
          <p:spPr bwMode="auto">
            <a:xfrm>
              <a:off x="4375150" y="11652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1812925"/>
            <a:ext cx="2667000" cy="1584325"/>
            <a:chOff x="228600" y="1812249"/>
            <a:chExt cx="2667000" cy="1584548"/>
          </a:xfrm>
        </p:grpSpPr>
        <p:grpSp>
          <p:nvGrpSpPr>
            <p:cNvPr id="54297" name="Group 9"/>
            <p:cNvGrpSpPr>
              <a:grpSpLocks/>
            </p:cNvGrpSpPr>
            <p:nvPr/>
          </p:nvGrpSpPr>
          <p:grpSpPr bwMode="auto">
            <a:xfrm>
              <a:off x="228600" y="2149475"/>
              <a:ext cx="2667000" cy="1247322"/>
              <a:chOff x="228600" y="2149475"/>
              <a:chExt cx="2667000" cy="1247322"/>
            </a:xfrm>
          </p:grpSpPr>
          <p:sp>
            <p:nvSpPr>
              <p:cNvPr id="54299" name="Text Box 10"/>
              <p:cNvSpPr txBox="1">
                <a:spLocks noChangeArrowheads="1"/>
              </p:cNvSpPr>
              <p:nvPr/>
            </p:nvSpPr>
            <p:spPr bwMode="auto">
              <a:xfrm>
                <a:off x="985298" y="2149475"/>
                <a:ext cx="584021" cy="27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False</a:t>
                </a:r>
              </a:p>
            </p:txBody>
          </p:sp>
          <p:sp>
            <p:nvSpPr>
              <p:cNvPr id="54300" name="AutoShape 11"/>
              <p:cNvSpPr>
                <a:spLocks noChangeArrowheads="1"/>
              </p:cNvSpPr>
              <p:nvPr/>
            </p:nvSpPr>
            <p:spPr bwMode="auto">
              <a:xfrm>
                <a:off x="228600" y="2780751"/>
                <a:ext cx="2667000" cy="616046"/>
              </a:xfrm>
              <a:prstGeom prst="diamond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b="1" dirty="0">
                    <a:solidFill>
                      <a:srgbClr val="0066FF"/>
                    </a:solidFill>
                    <a:latin typeface="Arial" panose="020B0604020202020204" pitchFamily="34" charset="0"/>
                  </a:rPr>
                  <a:t>Question?</a:t>
                </a:r>
              </a:p>
            </p:txBody>
          </p:sp>
        </p:grpSp>
        <p:sp>
          <p:nvSpPr>
            <p:cNvPr id="54298" name="Line 12"/>
            <p:cNvSpPr>
              <a:spLocks noChangeShapeType="1"/>
            </p:cNvSpPr>
            <p:nvPr/>
          </p:nvSpPr>
          <p:spPr bwMode="auto">
            <a:xfrm flipH="1">
              <a:off x="1582214" y="1812249"/>
              <a:ext cx="12700" cy="889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931863" y="1466850"/>
            <a:ext cx="7805737" cy="5075238"/>
            <a:chOff x="931863" y="1466850"/>
            <a:chExt cx="7805737" cy="5075238"/>
          </a:xfrm>
        </p:grpSpPr>
        <p:sp>
          <p:nvSpPr>
            <p:cNvPr id="54293" name="Rectangle 14"/>
            <p:cNvSpPr>
              <a:spLocks noChangeArrowheads="1"/>
            </p:cNvSpPr>
            <p:nvPr/>
          </p:nvSpPr>
          <p:spPr bwMode="auto">
            <a:xfrm>
              <a:off x="931863" y="5892800"/>
              <a:ext cx="1638300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4294" name="Line 15"/>
            <p:cNvSpPr>
              <a:spLocks noChangeShapeType="1"/>
            </p:cNvSpPr>
            <p:nvPr/>
          </p:nvSpPr>
          <p:spPr bwMode="auto">
            <a:xfrm flipV="1">
              <a:off x="8667750" y="1466850"/>
              <a:ext cx="69850" cy="49847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5" name="Line 16"/>
            <p:cNvSpPr>
              <a:spLocks noChangeShapeType="1"/>
            </p:cNvSpPr>
            <p:nvPr/>
          </p:nvSpPr>
          <p:spPr bwMode="auto">
            <a:xfrm flipH="1" flipV="1">
              <a:off x="5930900" y="1479550"/>
              <a:ext cx="27940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6" name="Line 17"/>
            <p:cNvSpPr>
              <a:spLocks noChangeShapeType="1"/>
            </p:cNvSpPr>
            <p:nvPr/>
          </p:nvSpPr>
          <p:spPr bwMode="auto">
            <a:xfrm flipH="1" flipV="1">
              <a:off x="2578100" y="6445250"/>
              <a:ext cx="612140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828675" y="3441700"/>
            <a:ext cx="1533525" cy="1498600"/>
            <a:chOff x="828151" y="3442021"/>
            <a:chExt cx="1533525" cy="1497603"/>
          </a:xfrm>
        </p:grpSpPr>
        <p:sp>
          <p:nvSpPr>
            <p:cNvPr id="54290" name="Line 19"/>
            <p:cNvSpPr>
              <a:spLocks noChangeShapeType="1"/>
            </p:cNvSpPr>
            <p:nvPr/>
          </p:nvSpPr>
          <p:spPr bwMode="auto">
            <a:xfrm>
              <a:off x="1582214" y="3442021"/>
              <a:ext cx="0" cy="8318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4291" name="Rectangle 20"/>
            <p:cNvSpPr>
              <a:spLocks noChangeArrowheads="1"/>
            </p:cNvSpPr>
            <p:nvPr/>
          </p:nvSpPr>
          <p:spPr bwMode="auto">
            <a:xfrm>
              <a:off x="828151" y="4260174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  <p:sp>
          <p:nvSpPr>
            <p:cNvPr id="54292" name="Text Box 21"/>
            <p:cNvSpPr txBox="1">
              <a:spLocks noChangeArrowheads="1"/>
            </p:cNvSpPr>
            <p:nvPr/>
          </p:nvSpPr>
          <p:spPr bwMode="auto">
            <a:xfrm>
              <a:off x="1006475" y="36798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187414" name="Line 22"/>
          <p:cNvSpPr>
            <a:spLocks noChangeShapeType="1"/>
          </p:cNvSpPr>
          <p:nvPr/>
        </p:nvSpPr>
        <p:spPr bwMode="auto">
          <a:xfrm>
            <a:off x="1620838" y="4940300"/>
            <a:ext cx="0" cy="952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 dirty="0"/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965450" y="2740025"/>
            <a:ext cx="2879725" cy="679450"/>
            <a:chOff x="2965450" y="2740025"/>
            <a:chExt cx="2879725" cy="679450"/>
          </a:xfrm>
        </p:grpSpPr>
        <p:sp>
          <p:nvSpPr>
            <p:cNvPr id="54287" name="Line 24"/>
            <p:cNvSpPr>
              <a:spLocks noChangeShapeType="1"/>
            </p:cNvSpPr>
            <p:nvPr/>
          </p:nvSpPr>
          <p:spPr bwMode="auto">
            <a:xfrm>
              <a:off x="2965450" y="306705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8" name="Text Box 25"/>
            <p:cNvSpPr txBox="1">
              <a:spLocks noChangeArrowheads="1"/>
            </p:cNvSpPr>
            <p:nvPr/>
          </p:nvSpPr>
          <p:spPr bwMode="auto">
            <a:xfrm>
              <a:off x="3340100" y="27559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289" name="Rectangle 26"/>
            <p:cNvSpPr>
              <a:spLocks noChangeArrowheads="1"/>
            </p:cNvSpPr>
            <p:nvPr/>
          </p:nvSpPr>
          <p:spPr bwMode="auto">
            <a:xfrm>
              <a:off x="4311650" y="27400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597150" y="3054350"/>
            <a:ext cx="5054600" cy="3073400"/>
            <a:chOff x="2597150" y="3054350"/>
            <a:chExt cx="5054600" cy="3073400"/>
          </a:xfrm>
        </p:grpSpPr>
        <p:sp>
          <p:nvSpPr>
            <p:cNvPr id="54284" name="Line 28"/>
            <p:cNvSpPr>
              <a:spLocks noChangeShapeType="1"/>
            </p:cNvSpPr>
            <p:nvPr/>
          </p:nvSpPr>
          <p:spPr bwMode="auto">
            <a:xfrm flipH="1" flipV="1">
              <a:off x="5867400" y="3054350"/>
              <a:ext cx="17843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5" name="Line 29"/>
            <p:cNvSpPr>
              <a:spLocks noChangeShapeType="1"/>
            </p:cNvSpPr>
            <p:nvPr/>
          </p:nvSpPr>
          <p:spPr bwMode="auto">
            <a:xfrm flipV="1">
              <a:off x="7620000" y="3054350"/>
              <a:ext cx="31750" cy="30734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6" name="Line 30"/>
            <p:cNvSpPr>
              <a:spLocks noChangeShapeType="1"/>
            </p:cNvSpPr>
            <p:nvPr/>
          </p:nvSpPr>
          <p:spPr bwMode="auto">
            <a:xfrm flipH="1" flipV="1">
              <a:off x="2597150" y="6115050"/>
              <a:ext cx="5022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sp>
        <p:nvSpPr>
          <p:cNvPr id="31" name="Rectangle 30"/>
          <p:cNvSpPr/>
          <p:nvPr/>
        </p:nvSpPr>
        <p:spPr bwMode="auto">
          <a:xfrm>
            <a:off x="2839940" y="4216399"/>
            <a:ext cx="3003747" cy="147976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only evaluated if the earlier ‘Ifs’ evaluate to false.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40415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  <p:bldP spid="1874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Use With Mutually Exclusive Conditions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2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n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440363" y="2090738"/>
            <a:ext cx="35052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Arial" panose="020B0604020202020204" pitchFamily="34" charset="0"/>
              </a:rPr>
              <a:t>Mutually exclusive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One condition evaluating to true excludes other conditions from being true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Example: having your current location as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Calgary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 excludes the possibility of the current location as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Edmonton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Toronto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Medicine Hat</a:t>
            </a:r>
            <a:r>
              <a:rPr lang="ja-JP" altLang="en-US" sz="2000">
                <a:cs typeface="Arial" panose="020B0604020202020204" pitchFamily="34" charset="0"/>
              </a:rPr>
              <a:t>’</a:t>
            </a:r>
            <a:endParaRPr lang="en-US" altLang="en-U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1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: Mutually Exclusive  Conditions (Example)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482600" y="1219200"/>
            <a:ext cx="6791657" cy="5562600"/>
          </a:xfrm>
        </p:spPr>
        <p:txBody>
          <a:bodyPr/>
          <a:lstStyle/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8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grades_efficient.py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how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ELIF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is more efficient than multiple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s when at most 1 condition (0 or 1) can be true. </a:t>
            </a:r>
          </a:p>
          <a:p>
            <a:pPr lvl="1" eaLnBrk="1" hangingPunct="1"/>
            <a:endParaRPr lang="en-CA" altLang="ja-JP" sz="1800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600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"A"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lvl="1" eaLnBrk="1" hangingPunct="1"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4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"B"):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3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== "C"):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2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 "D"):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b="1" dirty="0" smtClean="0">
                <a:solidFill>
                  <a:srgbClr val="808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= "F"):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0     </a:t>
            </a:r>
            <a:endParaRPr lang="en-CA" altLang="en-US" sz="1600" b="1" dirty="0" smtClean="0">
              <a:solidFill>
                <a:srgbClr val="808000"/>
              </a:solidFill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print("GPA must be one of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'A', 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D' or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F'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962451" y="3061528"/>
            <a:ext cx="4555627" cy="2709334"/>
            <a:chOff x="2849563" y="1981200"/>
            <a:chExt cx="4555627" cy="3886200"/>
          </a:xfrm>
        </p:grpSpPr>
        <p:sp>
          <p:nvSpPr>
            <p:cNvPr id="56329" name="AutoShape 5"/>
            <p:cNvSpPr>
              <a:spLocks/>
            </p:cNvSpPr>
            <p:nvPr/>
          </p:nvSpPr>
          <p:spPr bwMode="auto">
            <a:xfrm>
              <a:off x="2849563" y="1981200"/>
              <a:ext cx="1498600" cy="3886200"/>
            </a:xfrm>
            <a:prstGeom prst="rightBrace">
              <a:avLst>
                <a:gd name="adj1" fmla="val 30085"/>
                <a:gd name="adj2" fmla="val 50000"/>
              </a:avLst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4446090" y="2954895"/>
              <a:ext cx="2959100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This approach is more efficient when at most only one condition can be true.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10519" y="4756853"/>
            <a:ext cx="5161861" cy="1846264"/>
            <a:chOff x="3883013" y="4103558"/>
            <a:chExt cx="5161863" cy="1846967"/>
          </a:xfrm>
        </p:grpSpPr>
        <p:sp>
          <p:nvSpPr>
            <p:cNvPr id="56327" name="Line 8"/>
            <p:cNvSpPr>
              <a:spLocks noChangeShapeType="1"/>
            </p:cNvSpPr>
            <p:nvPr/>
          </p:nvSpPr>
          <p:spPr bwMode="auto">
            <a:xfrm flipH="1">
              <a:off x="3883013" y="4651001"/>
              <a:ext cx="1970465" cy="757238"/>
            </a:xfrm>
            <a:prstGeom prst="line">
              <a:avLst/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6328" name="Text Box 9"/>
            <p:cNvSpPr txBox="1">
              <a:spLocks noChangeArrowheads="1"/>
            </p:cNvSpPr>
            <p:nvPr/>
          </p:nvSpPr>
          <p:spPr bwMode="auto">
            <a:xfrm>
              <a:off x="5768653" y="4103558"/>
              <a:ext cx="3276223" cy="1846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Extra </a:t>
              </a:r>
              <a:r>
                <a:rPr lang="en-US" altLang="en-US" sz="1600" b="1" u="sng" dirty="0" smtClean="0">
                  <a:solidFill>
                    <a:srgbClr val="808000"/>
                  </a:solidFill>
                  <a:latin typeface="Arial" panose="020B0604020202020204" pitchFamily="34" charset="0"/>
                </a:rPr>
                <a:t>main benefit</a:t>
              </a: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:</a:t>
              </a:r>
            </a:p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The body of the else executes only when all the Boolean expressions are false. (Useful for error checking/handling).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7004113" y="1336076"/>
            <a:ext cx="2107749" cy="225188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an If-</a:t>
            </a:r>
            <a:r>
              <a:rPr lang="en-US" sz="2000" dirty="0" err="1" smtClean="0">
                <a:solidFill>
                  <a:srgbClr val="FFFFFF"/>
                </a:solidFill>
              </a:rPr>
              <a:t>elif</a:t>
            </a:r>
            <a:r>
              <a:rPr lang="en-US" sz="2000" dirty="0" smtClean="0">
                <a:solidFill>
                  <a:srgbClr val="FFFFFF"/>
                </a:solidFill>
              </a:rPr>
              <a:t> structure for mutually exclusive conditions: interdependent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US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Multiple-If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must be checked (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more than one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Boolean expressions for each ‘</a:t>
            </a:r>
            <a:r>
              <a:rPr lang="en-US" altLang="en-US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’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be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Non-exclusive conditions.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Some 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all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the questions must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not affect the asking of later questions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Is your height above 172 cm?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Q2: Is your age 18 years or more?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</a:t>
            </a:r>
            <a:r>
              <a:rPr lang="en-US" altLang="en-US" smtClean="0">
                <a:ea typeface="ＭＳ Ｐゴシック" panose="020B0600070205080204" pitchFamily="34" charset="-128"/>
              </a:rPr>
              <a:t>: Is Canada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your country </a:t>
            </a:r>
            <a:r>
              <a:rPr lang="en-US" altLang="en-US" smtClean="0">
                <a:ea typeface="ＭＳ Ｐゴシック" panose="020B0600070205080204" pitchFamily="34" charset="-128"/>
              </a:rPr>
              <a:t>of birth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?</a:t>
            </a:r>
          </a:p>
          <a:p>
            <a:pPr lvl="2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48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CA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If, ElIfs</a:t>
            </a:r>
            <a:endParaRPr lang="en-US" altLang="en-US" sz="2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may be checked but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at most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only one Boolean expression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evaluate to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Exclusive conditions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only some of the questions will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determine if later questions will be asked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Were you born in BC?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 (ask only if the person answered ‘no’ to the previous): Were you born in AB?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 </a:t>
            </a:r>
            <a:r>
              <a:rPr lang="en-US" altLang="en-US" dirty="0">
                <a:ea typeface="ＭＳ Ｐゴシック" panose="020B0600070205080204" pitchFamily="34" charset="-128"/>
              </a:rPr>
              <a:t>(ask only if the person answered ‘no’ to 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previous questions): </a:t>
            </a:r>
            <a:r>
              <a:rPr lang="en-US" altLang="en-US" dirty="0">
                <a:ea typeface="ＭＳ Ｐゴシック" panose="020B0600070205080204" pitchFamily="34" charset="-128"/>
              </a:rPr>
              <a:t>Were you born in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SK?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…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80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“Deal Breakers”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term that is used in everyday usage:</a:t>
            </a:r>
          </a:p>
          <a:p>
            <a:pPr lvl="1"/>
            <a:r>
              <a:rPr lang="en-US" dirty="0" smtClean="0"/>
              <a:t>Business </a:t>
            </a:r>
            <a:r>
              <a:rPr lang="en-US" dirty="0"/>
              <a:t>negotiations </a:t>
            </a:r>
            <a:endParaRPr lang="en-US" dirty="0" smtClean="0"/>
          </a:p>
          <a:p>
            <a:pPr lvl="2"/>
            <a:r>
              <a:rPr lang="en-US" dirty="0" smtClean="0"/>
              <a:t>“someone or something that prevents a deal or arrangement from being reached or fulfilled”</a:t>
            </a:r>
            <a:r>
              <a:rPr lang="en-US" baseline="30000" dirty="0"/>
              <a:t> 1</a:t>
            </a:r>
            <a:endParaRPr lang="en-US" dirty="0" smtClean="0"/>
          </a:p>
          <a:p>
            <a:pPr lvl="1"/>
            <a:r>
              <a:rPr lang="en-US" dirty="0" smtClean="0"/>
              <a:t>Job applications (for both the person applying for the job and for the organization doing the hiring)</a:t>
            </a:r>
          </a:p>
          <a:p>
            <a:pPr lvl="1"/>
            <a:r>
              <a:rPr lang="en-US" dirty="0" smtClean="0"/>
              <a:t>Personal relationships (‘dating’)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pPr lvl="2"/>
            <a:r>
              <a:rPr lang="en-US" dirty="0"/>
              <a:t>“a reason for rejecting </a:t>
            </a:r>
            <a:r>
              <a:rPr lang="en-US" dirty="0" smtClean="0"/>
              <a:t>someone…”</a:t>
            </a:r>
            <a:r>
              <a:rPr lang="en-US" baseline="30000" dirty="0" smtClean="0"/>
              <a:t>1</a:t>
            </a:r>
            <a:endParaRPr lang="en-US" dirty="0" smtClean="0"/>
          </a:p>
          <a:p>
            <a:pPr lvl="2"/>
            <a:r>
              <a:rPr lang="en-US" dirty="0" smtClean="0"/>
              <a:t>Top 10 relationship deal breakers (not required reading for developing your programming skills but seeing everyday examples of actual/common deal breakers can help if you are not familiar with the term “deal breaker”)</a:t>
            </a:r>
          </a:p>
          <a:p>
            <a:pPr lvl="3"/>
            <a:r>
              <a:rPr lang="en-CA" dirty="0">
                <a:hlinkClick r:id="rId2"/>
              </a:rPr>
              <a:t>https://</a:t>
            </a:r>
            <a:r>
              <a:rPr lang="en-CA" dirty="0" smtClean="0">
                <a:hlinkClick r:id="rId2"/>
              </a:rPr>
              <a:t>www.psychologytoday.com/us/blog/close-encounters/201510/the-top-10-relationship-deal-breakers</a:t>
            </a:r>
            <a:endParaRPr lang="en-CA" dirty="0" smtClean="0"/>
          </a:p>
          <a:p>
            <a:pPr lvl="3"/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24461" y="6550223"/>
            <a:ext cx="8913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smtClean="0"/>
              <a:t>1</a:t>
            </a:r>
            <a:r>
              <a:rPr lang="en-US" dirty="0" smtClean="0"/>
              <a:t> Definitions </a:t>
            </a:r>
            <a:r>
              <a:rPr lang="en-US" dirty="0"/>
              <a:t>from: </a:t>
            </a:r>
            <a:r>
              <a:rPr lang="en-US" dirty="0">
                <a:hlinkClick r:id="rId3"/>
              </a:rPr>
              <a:t>https://www.merriam-webster.com/dictionary/deal%20breaker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Deal Breakers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a condition or conditions that must be met.</a:t>
            </a:r>
          </a:p>
          <a:p>
            <a:r>
              <a:rPr lang="en-US" dirty="0" smtClean="0"/>
              <a:t>If the deal breaker condition/conditions are not met then other conditions are not relevant.</a:t>
            </a:r>
          </a:p>
          <a:p>
            <a:r>
              <a:rPr lang="en-US" dirty="0" smtClean="0"/>
              <a:t>Consider this in terms of personal relationships:</a:t>
            </a:r>
            <a:r>
              <a:rPr lang="en-CA" dirty="0" smtClean="0"/>
              <a:t> if the deal breaker condition(s) is not met then all of the other characteristics of that person don’t matter.</a:t>
            </a:r>
          </a:p>
          <a:p>
            <a:r>
              <a:rPr lang="en-US" dirty="0" smtClean="0"/>
              <a:t>Deal breakers can be implemented in the form of nesting (or nested branches/conditions).</a:t>
            </a:r>
          </a:p>
        </p:txBody>
      </p:sp>
    </p:spTree>
    <p:extLst>
      <p:ext uri="{BB962C8B-B14F-4D97-AF65-F5344CB8AC3E}">
        <p14:creationId xmlns:p14="http://schemas.microsoft.com/office/powerpoint/2010/main" val="63432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Nesting In Programming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Nesting refers to an item that is “inside of” (or “nested in”) some other item.</a:t>
            </a:r>
          </a:p>
          <a:p>
            <a:r>
              <a:rPr lang="en-CA" dirty="0" smtClean="0"/>
              <a:t>Nested branches: an </a:t>
            </a:r>
            <a:r>
              <a:rPr lang="en-CA" dirty="0"/>
              <a:t>‘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b="1" dirty="0" smtClean="0">
                <a:solidFill>
                  <a:srgbClr val="FF0000"/>
                </a:solidFill>
              </a:rPr>
              <a:t>-branch’ that is inside of another </a:t>
            </a:r>
            <a:r>
              <a:rPr lang="en-CA" dirty="0" smtClean="0"/>
              <a:t>‘</a:t>
            </a:r>
            <a:r>
              <a:rPr lang="en-CA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dirty="0" smtClean="0"/>
              <a:t>-branch’</a:t>
            </a:r>
          </a:p>
          <a:p>
            <a:pPr lvl="1"/>
            <a:r>
              <a:rPr lang="en-US" dirty="0"/>
              <a:t>The nested branch is only checked if the first branch’s Boolean expression evaluates to true</a:t>
            </a:r>
            <a:r>
              <a:rPr lang="en-US" dirty="0" smtClean="0"/>
              <a:t>.</a:t>
            </a:r>
            <a:endParaRPr lang="en-CA" dirty="0" smtClean="0"/>
          </a:p>
          <a:p>
            <a:pPr lvl="1"/>
            <a:r>
              <a:rPr lang="en-US" dirty="0" smtClean="0"/>
              <a:t>Example </a:t>
            </a:r>
            <a:r>
              <a:rPr lang="en-US" dirty="0"/>
              <a:t>(assume that the respondent previously indicated </a:t>
            </a:r>
            <a:r>
              <a:rPr lang="en-US" dirty="0" smtClean="0"/>
              <a:t>the birthplace </a:t>
            </a:r>
            <a:r>
              <a:rPr lang="en-US" dirty="0"/>
              <a:t>was an Alberta city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AB city in which you were born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Airdrie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Calgary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Edmonton</a:t>
            </a:r>
          </a:p>
          <a:p>
            <a:pPr marL="352425" lvl="2" indent="0">
              <a:buNone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dirty="0" smtClean="0"/>
              <a:t>Only when the user specifies the residence as Alberta does the program ask for which Alberta city is the residence</a:t>
            </a:r>
          </a:p>
          <a:p>
            <a:pPr lvl="2"/>
            <a:r>
              <a:rPr lang="en-US" dirty="0" smtClean="0"/>
              <a:t>The prompt for which Alberta city is nested within (only asked) within a positive response indicating Alberta is the province.</a:t>
            </a:r>
          </a:p>
          <a:p>
            <a:pPr lvl="2"/>
            <a:r>
              <a:rPr lang="en-US" dirty="0" smtClean="0"/>
              <a:t>Is province Alberta? Yes province is Alberta</a:t>
            </a:r>
          </a:p>
          <a:p>
            <a:pPr marL="971550" lvl="3" indent="-285750">
              <a:buFont typeface="Wingdings" panose="05000000000000000000" pitchFamily="2" charset="2"/>
              <a:buChar char="§"/>
            </a:pPr>
            <a:r>
              <a:rPr lang="en-US" dirty="0" smtClean="0"/>
              <a:t>Which Alberta city?</a:t>
            </a:r>
          </a:p>
        </p:txBody>
      </p:sp>
    </p:spTree>
    <p:extLst>
      <p:ext uri="{BB962C8B-B14F-4D97-AF65-F5344CB8AC3E}">
        <p14:creationId xmlns:p14="http://schemas.microsoft.com/office/powerpoint/2010/main" val="2643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When </a:t>
            </a:r>
            <a:r>
              <a:rPr lang="en-US" dirty="0">
                <a:solidFill>
                  <a:srgbClr val="FF0000"/>
                </a:solidFill>
              </a:rPr>
              <a:t>Nesting</a:t>
            </a:r>
            <a:r>
              <a:rPr lang="en-US" dirty="0"/>
              <a:t> Is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Scenario </a:t>
            </a:r>
            <a:r>
              <a:rPr lang="en-US" b="1" dirty="0" smtClean="0"/>
              <a:t>1 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 smtClean="0">
                <a:solidFill>
                  <a:srgbClr val="FF0000"/>
                </a:solidFill>
              </a:rPr>
              <a:t> inside </a:t>
            </a:r>
            <a:r>
              <a:rPr lang="en-US" b="1" dirty="0" smtClean="0"/>
              <a:t>of another </a:t>
            </a:r>
            <a:r>
              <a:rPr lang="en-US" b="1" dirty="0" smtClean="0">
                <a:latin typeface="Consolas" panose="020B0609020204030204" pitchFamily="49" charset="0"/>
              </a:rPr>
              <a:t>IF</a:t>
            </a:r>
            <a:r>
              <a:rPr lang="en-US" b="1" dirty="0" smtClean="0"/>
              <a:t>, other scenarios are described in the next section)</a:t>
            </a:r>
            <a:r>
              <a:rPr lang="en-US" dirty="0" smtClean="0"/>
              <a:t>: </a:t>
            </a:r>
            <a:r>
              <a:rPr lang="en-US" dirty="0"/>
              <a:t>A second question is asked if a </a:t>
            </a:r>
            <a:r>
              <a:rPr lang="en-US" dirty="0" smtClean="0"/>
              <a:t>only if the first </a:t>
            </a:r>
            <a:r>
              <a:rPr lang="en-US" dirty="0"/>
              <a:t>question answers true:</a:t>
            </a:r>
          </a:p>
          <a:p>
            <a:pPr lvl="1"/>
            <a:r>
              <a:rPr lang="en-US" dirty="0" smtClean="0"/>
              <a:t>Example (evaluating eligibility for social assistance): </a:t>
            </a:r>
            <a:r>
              <a:rPr lang="en-US" dirty="0"/>
              <a:t>If </a:t>
            </a:r>
            <a:r>
              <a:rPr lang="en-US" dirty="0" smtClean="0"/>
              <a:t>the </a:t>
            </a:r>
            <a:r>
              <a:rPr lang="en-US" dirty="0"/>
              <a:t>person’s </a:t>
            </a:r>
            <a:r>
              <a:rPr lang="en-US" dirty="0" smtClean="0"/>
              <a:t>income is below a certain amount then check 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it’s true the applicant is a Canadian </a:t>
            </a:r>
            <a:r>
              <a:rPr lang="en-US" b="1" dirty="0" smtClean="0">
                <a:solidFill>
                  <a:srgbClr val="FF0000"/>
                </a:solidFill>
              </a:rPr>
              <a:t>citizen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nesting: an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nested inside of another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</a:t>
            </a:r>
            <a:endParaRPr lang="en-US" dirty="0" smtClean="0"/>
          </a:p>
          <a:p>
            <a:pPr lvl="1"/>
            <a:r>
              <a:rPr lang="en-US" b="1" dirty="0" smtClean="0"/>
              <a:t>Basic structure</a:t>
            </a:r>
          </a:p>
          <a:p>
            <a:pPr marL="457200" lvl="2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(Boolean):</a:t>
            </a:r>
          </a:p>
          <a:p>
            <a:pPr marL="525463" lvl="3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(Boolean):</a:t>
            </a:r>
          </a:p>
          <a:p>
            <a:pPr marL="525463" lvl="3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endParaRPr lang="en-US" sz="1600" dirty="0" smtClean="0"/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Example</a:t>
            </a:r>
          </a:p>
          <a:p>
            <a:pPr lvl="1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If (Income less than cut off):</a:t>
            </a:r>
            <a:endParaRPr lang="en-US" sz="1600" dirty="0" smtClean="0">
              <a:cs typeface="Calibri" panose="020F0502020204030204" pitchFamily="34" charset="0"/>
            </a:endParaRPr>
          </a:p>
          <a:p>
            <a:pPr marL="457200" lvl="2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(Canadian citizen?):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Receive social assistance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endParaRPr lang="en-US" dirty="0"/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>
          <a:xfrm>
            <a:off x="431800" y="303213"/>
            <a:ext cx="6083300" cy="522287"/>
          </a:xfrm>
        </p:spPr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Decision-Making With Multiple Boolean Expressions (Connected With 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Logic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 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CA" altLang="en-US" sz="1600" b="1" i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logical operator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CA" altLang="en-US" sz="16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 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4if_and_positive.py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applying logical AND (all Boolean expressions must evaluate to true for compound expression to be true).</a:t>
            </a:r>
            <a:endParaRPr lang="en-CA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(x &gt; 0) </a:t>
            </a:r>
            <a:r>
              <a:rPr lang="en-CA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and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 &gt; 0)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print("All numbers positive") 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04"/>
          <a:stretch>
            <a:fillRect/>
          </a:stretch>
        </p:blipFill>
        <p:spPr bwMode="auto">
          <a:xfrm>
            <a:off x="552715" y="4216460"/>
            <a:ext cx="4174067" cy="74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84" b="44925"/>
          <a:stretch>
            <a:fillRect/>
          </a:stretch>
        </p:blipFill>
        <p:spPr bwMode="auto">
          <a:xfrm>
            <a:off x="2810934" y="5098003"/>
            <a:ext cx="4365096" cy="750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68" b="10982"/>
          <a:stretch>
            <a:fillRect/>
          </a:stretch>
        </p:blipFill>
        <p:spPr bwMode="auto">
          <a:xfrm>
            <a:off x="4176889" y="5899171"/>
            <a:ext cx="4260674" cy="95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6711004" y="394156"/>
            <a:ext cx="2432996" cy="114867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b="1" dirty="0" smtClean="0">
                <a:solidFill>
                  <a:srgbClr val="0066FF"/>
                </a:solidFill>
              </a:rPr>
              <a:t>Multiple brackets </a:t>
            </a:r>
            <a:r>
              <a:rPr lang="en-US" sz="1600" dirty="0" smtClean="0"/>
              <a:t>aren’t mandatory with </a:t>
            </a:r>
            <a:r>
              <a:rPr lang="en-US" sz="1600" dirty="0" smtClean="0"/>
              <a:t>python, </a:t>
            </a:r>
            <a:r>
              <a:rPr lang="en-US" sz="1600" dirty="0" smtClean="0"/>
              <a:t>but </a:t>
            </a:r>
            <a:r>
              <a:rPr lang="en-US" sz="1600" dirty="0" smtClean="0"/>
              <a:t>they are </a:t>
            </a:r>
            <a:r>
              <a:rPr lang="en-US" sz="1600" dirty="0" smtClean="0"/>
              <a:t>required with other languages</a:t>
            </a: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5224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US" altLang="en-US" dirty="0">
                <a:ea typeface="ＭＳ Ｐゴシック" panose="020B0600070205080204" pitchFamily="34" charset="-128"/>
              </a:rPr>
              <a:t> Decision 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Making: Flowchart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Decision making is dependent.</a:t>
            </a:r>
          </a:p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The 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first decision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(“</a:t>
            </a: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deal breaker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”/“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gate keeper</a:t>
            </a:r>
            <a:r>
              <a:rPr lang="en-CA" altLang="en-US" dirty="0">
                <a:ea typeface="ＭＳ Ｐゴシック" panose="020B0600070205080204" pitchFamily="34" charset="-128"/>
              </a:rPr>
              <a:t>”) before successive decisions are even considered for evaluation.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8954" y="2970948"/>
            <a:ext cx="2914650" cy="903288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0066FF"/>
                </a:solidFill>
                <a:latin typeface="Arial" panose="020B0604020202020204" pitchFamily="34" charset="0"/>
              </a:rPr>
              <a:t>Question 1?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057892" y="2889986"/>
            <a:ext cx="3700462" cy="1008062"/>
            <a:chOff x="2913582" y="3243263"/>
            <a:chExt cx="3699943" cy="1008062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913582" y="3752957"/>
              <a:ext cx="622065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913582" y="3517908"/>
              <a:ext cx="539448" cy="219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3516722" y="3243263"/>
              <a:ext cx="3096803" cy="1008062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Question 2?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6778992" y="3055086"/>
            <a:ext cx="2214562" cy="679450"/>
            <a:chOff x="6634163" y="3408363"/>
            <a:chExt cx="2214562" cy="679450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V="1">
              <a:off x="6634163" y="3723967"/>
              <a:ext cx="680506" cy="1328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720328" y="3484890"/>
              <a:ext cx="508176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314669" y="3408363"/>
              <a:ext cx="1534056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032242" y="3732948"/>
            <a:ext cx="6864350" cy="2105025"/>
            <a:chOff x="887413" y="4086225"/>
            <a:chExt cx="6864350" cy="2105025"/>
          </a:xfrm>
        </p:grpSpPr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887413" y="5511800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2557463" y="5781675"/>
              <a:ext cx="517525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7745413" y="4086225"/>
              <a:ext cx="6350" cy="1689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1032242" y="3890111"/>
            <a:ext cx="4183062" cy="1538287"/>
            <a:chOff x="887413" y="4243388"/>
            <a:chExt cx="4183062" cy="1538287"/>
          </a:xfrm>
        </p:grpSpPr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>
              <a:off x="1446200" y="4243388"/>
              <a:ext cx="25399" cy="1268483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887413" y="4687771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H="1">
              <a:off x="5054600" y="4245378"/>
              <a:ext cx="15875" cy="153629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4495814" y="4838346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97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Pseudo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A high level solution or algorithm that is not specified in a programming language.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Instead English-like statements are used.</a:t>
            </a:r>
          </a:p>
          <a:p>
            <a:pPr lvl="1"/>
            <a:r>
              <a:rPr lang="en-US" alt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“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A high-level description of the actions of a program or algorithm, using a mixture of English and informal programming language syntax</a:t>
            </a:r>
            <a:r>
              <a:rPr lang="en-US" alt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”</a:t>
            </a:r>
            <a:r>
              <a:rPr lang="en-US" altLang="ja-JP" dirty="0" smtClean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– Python for Everyone (</a:t>
            </a:r>
            <a:r>
              <a:rPr lang="en-US" altLang="ja-JP" sz="1800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Horstmann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, </a:t>
            </a:r>
            <a:r>
              <a:rPr lang="en-US" altLang="ja-JP" sz="1800" dirty="0" err="1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Necaise</a:t>
            </a:r>
            <a:r>
              <a:rPr lang="en-US" altLang="ja-JP" sz="18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Benefits: it allows the programmer to focus on the solution without spending a lot time worrying about details such as syntax.</a:t>
            </a:r>
          </a:p>
          <a:p>
            <a:pPr>
              <a:buFontTx/>
              <a:buNone/>
            </a:pP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777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sz="2800" dirty="0">
                <a:ea typeface="ＭＳ Ｐゴシック" panose="020B0600070205080204" pitchFamily="34" charset="-128"/>
              </a:rPr>
              <a:t> Decision 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Making: Code Like (Pseudo-Code) Representation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One </a:t>
            </a:r>
            <a:r>
              <a:rPr lang="en-CA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decision is made inside another</a:t>
            </a:r>
            <a:r>
              <a:rPr lang="en-CA" altLang="en-US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Outer decisions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before inner decisions are even considered for evaluation.</a:t>
            </a:r>
            <a:endParaRPr lang="en-CA" altLang="en-US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en-CA" altLang="en-US" b="1" dirty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b="1" dirty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if (</a:t>
            </a:r>
            <a:r>
              <a:rPr lang="en-CA" altLang="en-US" sz="2000" b="1" i="1" dirty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2000" b="1" dirty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</a:t>
            </a:r>
            <a:r>
              <a:rPr lang="en-CA" alt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body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597969" y="3149514"/>
            <a:ext cx="6737350" cy="1212850"/>
            <a:chOff x="1687513" y="3481963"/>
            <a:chExt cx="6737350" cy="1212850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>
              <a:off x="5135563" y="3811315"/>
              <a:ext cx="1358900" cy="0"/>
            </a:xfrm>
            <a:prstGeom prst="line">
              <a:avLst/>
            </a:prstGeom>
            <a:noFill/>
            <a:ln w="508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6469063" y="3534241"/>
              <a:ext cx="1955800" cy="554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Outer body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87513" y="3481963"/>
              <a:ext cx="3448050" cy="121285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508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137719" y="3867064"/>
            <a:ext cx="6249988" cy="396875"/>
            <a:chOff x="2286371" y="4206740"/>
            <a:chExt cx="6248941" cy="397213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286371" y="4206740"/>
              <a:ext cx="990229" cy="38100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381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 flipV="1">
              <a:off x="3276600" y="4397240"/>
              <a:ext cx="3302912" cy="3843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6579512" y="4267403"/>
              <a:ext cx="195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Inner body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497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Decision Making: Illustrative Example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File containing the full example: 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9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nesting.py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specifying an outer/initial gatekeeper condition for other conditions.</a:t>
            </a:r>
            <a:endParaRPr lang="en-CA" altLang="en-US" b="1" dirty="0" smtClean="0"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(income &lt; 10000):</a:t>
            </a:r>
          </a:p>
          <a:p>
            <a:pPr eaLnBrk="1" hangingPunct="1"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    if (citizen == 'y'):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print("This person can receive social assistance")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taxCredit = 100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tax = (income * TAX_RATE) - taxCredit</a:t>
            </a: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18232"/>
            <a:ext cx="2920391" cy="10811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119" y="5391150"/>
            <a:ext cx="4630882" cy="1466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8663" y="4873644"/>
            <a:ext cx="2708804" cy="120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77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Text Formatting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There’s more than one way to do this with python e.g. using “format specifiers” (this example), using the “format” method etc.</a:t>
            </a:r>
          </a:p>
          <a:p>
            <a:r>
              <a:rPr lang="en-US" dirty="0" smtClean="0"/>
              <a:t>The previous example used a </a:t>
            </a:r>
            <a:r>
              <a:rPr lang="en-US" b="1" dirty="0" smtClean="0">
                <a:solidFill>
                  <a:srgbClr val="FF0000"/>
                </a:solidFill>
              </a:rPr>
              <a:t>format specifier to show 2 places of precision</a:t>
            </a:r>
            <a:r>
              <a:rPr lang="en-US" dirty="0" smtClean="0"/>
              <a:t> would be displayed for the floating point values.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print("Income 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%income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print("Tax credit </a:t>
            </a:r>
            <a:r>
              <a:rPr lang="en-US" sz="1800" dirty="0" smtClean="0">
                <a:latin typeface="Consolas" panose="020B0609020204030204" pitchFamily="49" charset="0"/>
              </a:rPr>
              <a:t>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 smtClean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taxCredit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print("Tax paid </a:t>
            </a:r>
            <a:r>
              <a:rPr lang="en-US" sz="1800" dirty="0" smtClean="0">
                <a:latin typeface="Consolas" panose="020B0609020204030204" pitchFamily="49" charset="0"/>
              </a:rPr>
              <a:t>$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%.2f</a:t>
            </a:r>
            <a:r>
              <a:rPr lang="en-US" sz="1800" dirty="0" smtClean="0">
                <a:latin typeface="Consolas" panose="020B0609020204030204" pitchFamily="49" charset="0"/>
              </a:rPr>
              <a:t>"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%tax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225425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 smtClean="0">
                <a:solidFill>
                  <a:srgbClr val="00B0F0"/>
                </a:solidFill>
                <a:latin typeface="Consolas" panose="020B0609020204030204" pitchFamily="49" charset="0"/>
              </a:rPr>
              <a:t>#income, </a:t>
            </a:r>
            <a:r>
              <a:rPr lang="en-US" sz="1800" dirty="0" err="1" smtClean="0">
                <a:solidFill>
                  <a:srgbClr val="00B0F0"/>
                </a:solidFill>
                <a:latin typeface="Consolas" panose="020B0609020204030204" pitchFamily="49" charset="0"/>
              </a:rPr>
              <a:t>taxCredit</a:t>
            </a:r>
            <a:r>
              <a:rPr lang="en-US" sz="1800" dirty="0" smtClean="0">
                <a:solidFill>
                  <a:srgbClr val="00B0F0"/>
                </a:solidFill>
                <a:latin typeface="Consolas" panose="020B0609020204030204" pitchFamily="49" charset="0"/>
              </a:rPr>
              <a:t>, tax: three variables initialized earlier.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975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Approach To Use  For Formatting?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563" indent="-182563"/>
            <a:r>
              <a:rPr lang="en-US" dirty="0" smtClean="0"/>
              <a:t>Unless otherwise told you can use any approach.</a:t>
            </a:r>
          </a:p>
          <a:p>
            <a:pPr marL="182563" indent="-182563"/>
            <a:r>
              <a:rPr lang="en-US" dirty="0" smtClean="0"/>
              <a:t>The </a:t>
            </a:r>
            <a:r>
              <a:rPr lang="en-US" dirty="0"/>
              <a:t>format specifier is an older approach implemented in python but something similar is employed with other languages:</a:t>
            </a:r>
          </a:p>
          <a:p>
            <a:pPr lvl="1"/>
            <a:r>
              <a:rPr lang="en-US" b="1" dirty="0"/>
              <a:t>C example: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Income</a:t>
            </a:r>
            <a:r>
              <a:rPr lang="en-US" dirty="0">
                <a:latin typeface="Consolas" panose="020B0609020204030204" pitchFamily="49" charset="0"/>
              </a:rPr>
              <a:t>: %.2f", income);</a:t>
            </a:r>
          </a:p>
          <a:p>
            <a:pPr lvl="1"/>
            <a:r>
              <a:rPr lang="en-US" b="1" dirty="0"/>
              <a:t>Java example: </a:t>
            </a:r>
            <a:r>
              <a:rPr lang="en-US" dirty="0" err="1" smtClean="0">
                <a:latin typeface="Consolas" panose="020B0609020204030204" pitchFamily="49" charset="0"/>
              </a:rPr>
              <a:t>System.out.printf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</a:rPr>
              <a:t>Income </a:t>
            </a:r>
            <a:r>
              <a:rPr lang="en-US" dirty="0">
                <a:latin typeface="Consolas" panose="020B0609020204030204" pitchFamily="49" charset="0"/>
              </a:rPr>
              <a:t>%f", 0.2income);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1263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Write a program that prompts the user to enter a number within the range of 1 through 10. The program should display the Roman numeral version of that number. If the number is outside the range of 1 through 10, the program should display an error message. </a:t>
            </a: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table on the next screen shows the Roman numerals for the numbers 1 through 10</a:t>
            </a:r>
            <a:r>
              <a:rPr lang="en-US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8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1295400"/>
          <a:ext cx="7010400" cy="4724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Number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Roman Numeral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2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4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5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6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7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8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9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10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X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0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What Decision Making Mechanisms Are Available /When To Use Them</a:t>
            </a:r>
          </a:p>
        </p:txBody>
      </p:sp>
      <p:graphicFrame>
        <p:nvGraphicFramePr>
          <p:cNvPr id="193539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08016232"/>
              </p:ext>
            </p:extLst>
          </p:nvPr>
        </p:nvGraphicFramePr>
        <p:xfrm>
          <a:off x="242888" y="1343025"/>
          <a:ext cx="8686800" cy="5280026"/>
        </p:xfrm>
        <a:graphic>
          <a:graphicData uri="http://schemas.openxmlformats.org/drawingml/2006/table">
            <a:tbl>
              <a:tblPr/>
              <a:tblGrid>
                <a:gridCol w="1843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437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32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(body) if it’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(first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if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execute alternate code (second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else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false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Multiple if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ＭＳ Ｐゴシック" pitchFamily="34" charset="-128"/>
                        <a:cs typeface="Consolas" pitchFamily="49" charset="0"/>
                      </a:endParaRP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with the answer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each expression being independent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of the answers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others (non-exclusive). 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Separate instructions (bodies) can be executed for each expression.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19262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but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zero or at most only one of them can be true (mutually exclusive)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 Zero bodies or exactly one body will execute. Also it allows for a separate body (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-case) to execute when all the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-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elif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Boolean expressions are false. 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9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When To Use Compound And Nested Decision Making</a:t>
            </a:r>
          </a:p>
        </p:txBody>
      </p:sp>
      <p:graphicFrame>
        <p:nvGraphicFramePr>
          <p:cNvPr id="195587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04143626"/>
              </p:ext>
            </p:extLst>
          </p:nvPr>
        </p:nvGraphicFramePr>
        <p:xfrm>
          <a:off x="457200" y="1676400"/>
          <a:ext cx="8178800" cy="3368676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73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Compound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There may have to be more than one condition to be considered before the body can execute.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All expressions must evaluate to true (AND)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at least one expression must evaluate to true (OR)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Nested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outer Boolean expression (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“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gate keeper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”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must be true before the inner expression will be evaluated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(Inner Boolean expression is part of the body of the outer Boolean expression).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9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Forming Compound Boolean Expressions With The “</a:t>
            </a:r>
            <a:r>
              <a:rPr lang="en-US" altLang="ja-JP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Operator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 ((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)):</a:t>
            </a:r>
          </a:p>
          <a:p>
            <a:pPr eaLnBrk="1" hangingPunct="1">
              <a:buFontTx/>
              <a:buNone/>
            </a:pP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body</a:t>
            </a:r>
            <a:endParaRPr lang="en-US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5if_or_hiring.py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applying logical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OR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(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at least one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Boolean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expression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must evaluate to true for compound expression to be true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 = float(input("Grade point (0-4.0):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yearsJobExperience = int(input("Number of years of job experience: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((gpa &gt; 3.7)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(yearsJobExperience &gt; 5)):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print("You are hired")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print("Insufficient qualifications")</a:t>
            </a: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31" y="5603081"/>
            <a:ext cx="3200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5603081"/>
            <a:ext cx="32004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4"/>
          <a:stretch>
            <a:fillRect/>
          </a:stretch>
        </p:blipFill>
        <p:spPr bwMode="auto">
          <a:xfrm>
            <a:off x="680156" y="6273800"/>
            <a:ext cx="3190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6284913"/>
            <a:ext cx="3136900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260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Testing Decision Making Constructs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17475" indent="-117475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Make sure that the body of each decision making mechanism executes when it should.</a:t>
            </a:r>
          </a:p>
          <a:p>
            <a:pPr marL="117475" indent="-117475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Test: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Obvious true cases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Obvious false cases</a:t>
            </a:r>
          </a:p>
          <a:p>
            <a:pPr lvl="1" indent="-338138" eaLnBrk="1" hangingPunct="1">
              <a:buFontTx/>
              <a:buAutoNum type="arabicParenR"/>
            </a:pPr>
            <a:r>
              <a:rPr lang="en-US" altLang="en-US" sz="2400" dirty="0" smtClean="0">
                <a:ea typeface="ＭＳ Ｐゴシック" panose="020B0600070205080204" pitchFamily="34" charset="-128"/>
              </a:rPr>
              <a:t>Boundary cases</a:t>
            </a:r>
          </a:p>
        </p:txBody>
      </p:sp>
    </p:spTree>
    <p:extLst>
      <p:ext uri="{BB962C8B-B14F-4D97-AF65-F5344CB8AC3E}">
        <p14:creationId xmlns:p14="http://schemas.microsoft.com/office/powerpoint/2010/main" val="27508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Testing Decisions: An Example</a:t>
            </a:r>
          </a:p>
        </p:txBody>
      </p:sp>
      <p:sp>
        <p:nvSpPr>
          <p:cNvPr id="6451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Program name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10testing_example.py</a:t>
            </a:r>
          </a:p>
          <a:p>
            <a:pPr marL="0" indent="0" eaLnBrk="1" hangingPunct="1">
              <a:buNone/>
            </a:pPr>
            <a:r>
              <a:rPr lang="en-US" altLang="en-US" sz="20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an example of the </a:t>
            </a:r>
            <a:r>
              <a:rPr lang="en-US" altLang="en-US" sz="2000" i="1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minimum</a:t>
            </a:r>
            <a:r>
              <a:rPr lang="en-US" altLang="en-US" sz="20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number of test cases that should be run for a condition that tests a numeric value.</a:t>
            </a:r>
          </a:p>
          <a:p>
            <a:pPr marL="0" indent="0" eaLnBrk="1" hangingPunct="1">
              <a:buNone/>
            </a:pPr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(input("Type in a value for </a:t>
            </a: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 "))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(num &gt;= 0):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print("Num is non-negative. 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print("Num is negative. ")</a:t>
            </a:r>
          </a:p>
          <a:p>
            <a:pPr eaLnBrk="1" hangingPunct="1"/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9576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Lesson: Avoid Using A Float When An Integer Will Do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Program name: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11real_test.py</a:t>
            </a:r>
          </a:p>
          <a:p>
            <a:pPr marL="0" indent="0" eaLnBrk="1" hangingPunct="1">
              <a:buNone/>
            </a:pPr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the imprecise storage mechanism used for floating point variables. </a:t>
            </a:r>
          </a:p>
          <a:p>
            <a:pPr marL="0" indent="0" eaLnBrk="1" hangingPunct="1">
              <a:buNone/>
            </a:pP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1.0 - 0.55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(num == 0.45):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print("Forty five")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print("Not forty five")</a:t>
            </a:r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363" y="2647371"/>
            <a:ext cx="5477103" cy="489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128610" y="4683874"/>
            <a:ext cx="8314329" cy="1844213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If there is a specific need to handle this issue we will go over ways of mitigating the problem.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If you’re interested then you can look up potential solutions online: search ‘epsilon’ and floating point representations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 smtClean="0"/>
              <a:t>Or you can look at </a:t>
            </a:r>
            <a:r>
              <a:rPr lang="en-US" sz="1600" dirty="0" smtClean="0"/>
              <a:t>another older </a:t>
            </a:r>
            <a:r>
              <a:rPr lang="en-US" sz="1600" dirty="0" smtClean="0"/>
              <a:t>version of </a:t>
            </a:r>
            <a:r>
              <a:rPr lang="en-US" sz="1600" dirty="0" smtClean="0"/>
              <a:t>another</a:t>
            </a:r>
            <a:r>
              <a:rPr lang="en-US" sz="1600" dirty="0" smtClean="0"/>
              <a:t> </a:t>
            </a:r>
            <a:r>
              <a:rPr lang="en-US" sz="1600" dirty="0" smtClean="0"/>
              <a:t>course where mitigation measures </a:t>
            </a:r>
            <a:r>
              <a:rPr lang="en-US" sz="1600" smtClean="0"/>
              <a:t>were </a:t>
            </a:r>
            <a:r>
              <a:rPr lang="en-US" sz="1600" smtClean="0"/>
              <a:t>taught </a:t>
            </a:r>
            <a:r>
              <a:rPr lang="en-US" sz="1600" dirty="0" smtClean="0"/>
              <a:t>during the term: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en-US" sz="1600" dirty="0">
                <a:hlinkClick r:id="rId3"/>
              </a:rPr>
              <a:t>https://pages.cpsc.ucalgary.ca/~tamj/2021/217P</a:t>
            </a:r>
            <a:r>
              <a:rPr lang="en-US" sz="1600" dirty="0" smtClean="0">
                <a:hlinkClick r:id="rId3"/>
              </a:rPr>
              <a:t>/</a:t>
            </a:r>
            <a:r>
              <a:rPr lang="en-US" sz="1600" dirty="0" smtClean="0"/>
              <a:t> (Branching Part II)</a:t>
            </a:r>
            <a:endParaRPr lang="en-US" sz="16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39020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following code contains several nested if-else statements. Unfortunately it was written without proper alignment and indentation. Rewrite the code and use the proper conventions of alignment and indentation.</a:t>
            </a:r>
          </a:p>
        </p:txBody>
      </p:sp>
    </p:spTree>
    <p:extLst>
      <p:ext uri="{BB962C8B-B14F-4D97-AF65-F5344CB8AC3E}">
        <p14:creationId xmlns:p14="http://schemas.microsoft.com/office/powerpoint/2010/main" val="35044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sp>
        <p:nvSpPr>
          <p:cNvPr id="215043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246188"/>
            <a:ext cx="4040188" cy="1828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# Grade cut-offs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A_SCORE = 90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B_SCORE = 80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C_SCORE = 70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D_SCORE = 60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246188"/>
            <a:ext cx="4041775" cy="46021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A_SCORE):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A")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B_SCORE):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B")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C_SCORE):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C")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D_SCORE):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D")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F")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>
              <a:latin typeface="Consolas" pitchFamily="49" charset="0"/>
              <a:ea typeface="+mn-ea"/>
              <a:cs typeface="Consolas" pitchFamily="49" charset="0"/>
            </a:endParaRPr>
          </a:p>
          <a:p>
            <a:pPr>
              <a:defRPr/>
            </a:pPr>
            <a:endParaRPr lang="en-US" sz="1800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" y="4370388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Common student question: If there isn’t a pre-created solution then how do I know  if I “got this right”?</a:t>
            </a:r>
          </a:p>
        </p:txBody>
      </p:sp>
    </p:spTree>
    <p:extLst>
      <p:ext uri="{BB962C8B-B14F-4D97-AF65-F5344CB8AC3E}">
        <p14:creationId xmlns:p14="http://schemas.microsoft.com/office/powerpoint/2010/main" val="156711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Rule Of Thumb: Branches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Be careful that your earlier cases don’t include the later cases if each case is supposed to be handled separately and exclusively.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5000" y="2387600"/>
            <a:ext cx="274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1 (Wrong)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100):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45000" y="2387600"/>
            <a:ext cx="2590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92D05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92D050"/>
                </a:solidFill>
                <a:latin typeface="Arial" panose="020B0604020202020204" pitchFamily="34" charset="0"/>
              </a:rPr>
              <a:t>2 (Right)</a:t>
            </a:r>
            <a:endParaRPr lang="en-US" altLang="en-US" sz="1800" b="1" dirty="0">
              <a:solidFill>
                <a:srgbClr val="92D05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100):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0):</a:t>
            </a:r>
          </a:p>
        </p:txBody>
      </p:sp>
    </p:spTree>
    <p:extLst>
      <p:ext uri="{BB962C8B-B14F-4D97-AF65-F5344CB8AC3E}">
        <p14:creationId xmlns:p14="http://schemas.microsoft.com/office/powerpoint/2010/main" val="299496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Practice: Grades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Write a program that converts percentages to one of the following letter grades: </a:t>
            </a:r>
            <a:r>
              <a:rPr lang="en-US" altLang="en-US" sz="20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 (90 – 100%), B (80 – 89%), C (70 – 79%), D (60 – 69%), F (0 – 59%).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38200" y="2514600"/>
            <a:ext cx="6248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First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or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or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838199" y="4711700"/>
            <a:ext cx="637972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Second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and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and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9770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</a:t>
            </a:r>
          </a:p>
        </p:txBody>
      </p:sp>
      <p:sp>
        <p:nvSpPr>
          <p:cNvPr id="737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Python provides a quick way of checking for matches within a set.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E.g., for a menu driven program the user’s response is one of the values in the set of valid responses.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(Strings)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&lt;string variable&gt; in ("&lt;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&gt;"):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&lt;numeric variable&gt; in (&lt;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8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 (2)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Example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("the is a sub-string of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 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("not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sub-string")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a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nswer = input(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(any but 1, 2, 7):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answer in 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one two seven"):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taken")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available")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num in (1, 2, 3):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set")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04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Checking Matches: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Complete example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12inOperator.py</a:t>
            </a:r>
          </a:p>
          <a:p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the use of the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IF-IN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operator in conjunction with strings as well showing the use of the NOT operator.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("Menu options")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print("(a)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dd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new player to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print("(r)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emove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player from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print("(m)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odify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player")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print("(q)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uit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= input("Enter your selection: 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selection not in ("a", "A", "r",  "R", "m", "M", "q", "Q"):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print("Please enter one of 'a', 'r', 'm' or 'q' ")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29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“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</a:t>
            </a:r>
            <a:r>
              <a:rPr lang="en-US" altLang="ja-JP" dirty="0">
                <a:ea typeface="ＭＳ Ｐゴシック" panose="020B0600070205080204" pitchFamily="34" charset="-128"/>
              </a:rPr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if 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not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</a:t>
            </a:r>
            <a:r>
              <a:rPr lang="en-US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expression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US" altLang="en-US" sz="2000" b="1" i="1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6if_not.py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when an action (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-body) is applied when a condition is not met.</a:t>
            </a:r>
            <a:endParaRPr lang="en-US" dirty="0" smtClean="0"/>
          </a:p>
          <a:p>
            <a:pPr lvl="1"/>
            <a:r>
              <a:rPr lang="en-US" dirty="0" smtClean="0"/>
              <a:t>(Alternatives to using Not can sometimes be implemented using the inequality operator ‘!=‘)</a:t>
            </a:r>
          </a:p>
          <a:p>
            <a:pPr lvl="1"/>
            <a:endParaRPr lang="en-US" dirty="0" smtClean="0"/>
          </a:p>
          <a:p>
            <a:pPr marL="225425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SYSTEM_PASSWORD </a:t>
            </a:r>
            <a:r>
              <a:rPr lang="en-US" dirty="0">
                <a:latin typeface="Consolas" panose="020B0609020204030204" pitchFamily="49" charset="0"/>
              </a:rPr>
              <a:t>= "password123"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userPassword = input("Password: ")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if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not</a:t>
            </a:r>
            <a:r>
              <a:rPr lang="en-US" dirty="0">
                <a:latin typeface="Consolas" panose="020B0609020204030204" pitchFamily="49" charset="0"/>
              </a:rPr>
              <a:t> (userPassword == SYSTEM_PASSWORD):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print("Using logical NOT-operator: Wrong password")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After This Section You Should Now Know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How to use the logical operators in conjunction with branching: 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AND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OR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NOT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US" dirty="0"/>
              <a:t>How to test decision making </a:t>
            </a:r>
            <a:r>
              <a:rPr lang="en-US" altLang="en-US" dirty="0" smtClean="0"/>
              <a:t>constructs</a:t>
            </a:r>
          </a:p>
          <a:p>
            <a:pPr eaLnBrk="1" hangingPunct="1">
              <a:defRPr/>
            </a:pPr>
            <a:r>
              <a:rPr lang="en-US" altLang="en-US" dirty="0" smtClean="0"/>
              <a:t>When/how to employ multiple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 structures</a:t>
            </a: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When/how </a:t>
            </a:r>
            <a:r>
              <a:rPr lang="en-US" altLang="en-US" dirty="0"/>
              <a:t>to employ </a:t>
            </a:r>
            <a:r>
              <a:rPr lang="en-US" altLang="en-US" dirty="0" smtClean="0"/>
              <a:t>an </a:t>
            </a:r>
            <a:r>
              <a:rPr lang="en-US" altLang="en-US" dirty="0" smtClean="0">
                <a:latin typeface="Consolas" panose="020B0609020204030204" pitchFamily="49" charset="0"/>
              </a:rPr>
              <a:t>IF-ELIF</a:t>
            </a:r>
            <a:r>
              <a:rPr lang="en-US" altLang="en-US" dirty="0" smtClean="0"/>
              <a:t> structure</a:t>
            </a:r>
          </a:p>
          <a:p>
            <a:pPr eaLnBrk="1" hangingPunct="1">
              <a:defRPr/>
            </a:pPr>
            <a:r>
              <a:rPr lang="en-US" altLang="en-US" dirty="0" smtClean="0"/>
              <a:t>When to employ 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dirty="0" smtClean="0"/>
              <a:t>How to trace </a:t>
            </a:r>
            <a:r>
              <a:rPr lang="en-US" altLang="en-US" dirty="0"/>
              <a:t>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smtClean="0"/>
              <a:t>The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-</a:t>
            </a:r>
            <a:r>
              <a:rPr lang="en-US" altLang="en-US" dirty="0" smtClean="0">
                <a:latin typeface="Consolas" panose="020B0609020204030204" pitchFamily="49" charset="0"/>
              </a:rPr>
              <a:t>IN</a:t>
            </a:r>
            <a:r>
              <a:rPr lang="en-US" altLang="en-US" dirty="0" smtClean="0"/>
              <a:t> operator</a:t>
            </a:r>
            <a:endParaRPr lang="en-US" altLang="en-US" dirty="0"/>
          </a:p>
          <a:p>
            <a:pPr marL="0" indent="0" eaLnBrk="1" hangingPunct="1"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93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Quick Summary: Using Logic </a:t>
            </a:r>
            <a:r>
              <a:rPr lang="en-US" altLang="en-US" smtClean="0">
                <a:ea typeface="ＭＳ Ｐゴシック" panose="020B0600070205080204" pitchFamily="34" charset="-128"/>
              </a:rPr>
              <a:t>With Branching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16793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117475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Use multiple expressions when multiple questions must be asked and the result of expressions are related:</a:t>
            </a:r>
          </a:p>
          <a:p>
            <a:pPr marL="352425" lvl="1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AND (strict: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all must apply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):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All Boolean expressions must evaluate to true before the entire expression is true.	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If any expression is false then whole expression evaluates to false.</a:t>
            </a:r>
          </a:p>
          <a:p>
            <a:pPr marL="352425" lvl="1" indent="-117475" eaLnBrk="1" hangingPunct="1">
              <a:tabLst>
                <a:tab pos="117475" algn="l"/>
              </a:tabLst>
            </a:pPr>
            <a:r>
              <a:rPr lang="en-US" altLang="en-US" dirty="0" smtClean="0">
                <a:ea typeface="ＭＳ Ｐゴシック" panose="020B0600070205080204" pitchFamily="34" charset="-128"/>
              </a:rPr>
              <a:t>OR (less restrictive: </a:t>
            </a:r>
            <a:r>
              <a:rPr lang="en-US" altLang="en-US" b="1" dirty="0" smtClean="0">
                <a:ea typeface="ＭＳ Ｐゴシック" panose="020B0600070205080204" pitchFamily="34" charset="-128"/>
              </a:rPr>
              <a:t>at least one must apply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):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If any Boolean expression evaluates to true then the entire expression evaluates to true.</a:t>
            </a:r>
          </a:p>
          <a:p>
            <a:pPr marL="520700" lvl="3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All Boolean expressions must evaluate to false before the entire expression is false.	</a:t>
            </a:r>
          </a:p>
          <a:p>
            <a:pPr marL="0" indent="-285750" eaLnBrk="1" hangingPunct="1">
              <a:tabLst>
                <a:tab pos="117475" algn="l"/>
              </a:tabLst>
            </a:pPr>
            <a:r>
              <a:rPr lang="en-US" altLang="en-US" sz="2600" dirty="0" smtClean="0">
                <a:ea typeface="ＭＳ Ｐゴシック" panose="020B0600070205080204" pitchFamily="34" charset="-128"/>
              </a:rPr>
              <a:t>Not:</a:t>
            </a: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288925" lvl="2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Negates or </a:t>
            </a:r>
            <a:r>
              <a:rPr lang="en-US" altLang="en-US" sz="2000" b="1" dirty="0" smtClean="0">
                <a:ea typeface="ＭＳ Ｐゴシック" panose="020B0600070205080204" pitchFamily="34" charset="-128"/>
              </a:rPr>
              <a:t>reverses the logic </a:t>
            </a:r>
            <a:r>
              <a:rPr lang="en-US" altLang="en-US" sz="2000" dirty="0" smtClean="0">
                <a:ea typeface="ＭＳ Ｐゴシック" panose="020B0600070205080204" pitchFamily="34" charset="-128"/>
              </a:rPr>
              <a:t>of a Boolean expression</a:t>
            </a:r>
          </a:p>
          <a:p>
            <a:pPr marL="288925" lvl="2" indent="-117475" eaLnBrk="1" hangingPunct="1">
              <a:tabLst>
                <a:tab pos="117475" algn="l"/>
              </a:tabLst>
            </a:pPr>
            <a:r>
              <a:rPr lang="en-US" altLang="en-US" sz="2000" dirty="0" smtClean="0">
                <a:ea typeface="ＭＳ Ｐゴシック" panose="020B0600070205080204" pitchFamily="34" charset="-128"/>
              </a:rPr>
              <a:t>May sometimes be replaced by the use of an inequality operator</a:t>
            </a:r>
          </a:p>
        </p:txBody>
      </p:sp>
    </p:spTree>
    <p:extLst>
      <p:ext uri="{BB962C8B-B14F-4D97-AF65-F5344CB8AC3E}">
        <p14:creationId xmlns:p14="http://schemas.microsoft.com/office/powerpoint/2010/main" val="3852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Decision-Making With Multiple Alternatives/Questions</a:t>
            </a:r>
          </a:p>
        </p:txBody>
      </p:sp>
      <p:sp>
        <p:nvSpPr>
          <p:cNvPr id="1771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a body if the condition is true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one body of code if the condition is true and another body if the condition is false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Approaches for multiple (two or more) questions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IFs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IF-ELIF-ELSE</a:t>
            </a:r>
          </a:p>
          <a:p>
            <a:pPr marL="292100" indent="-292100" eaLnBrk="1" hangingPunct="1">
              <a:buFontTx/>
              <a:buNone/>
              <a:tabLst>
                <a:tab pos="4572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98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US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179203" name="AutoShape 3"/>
          <p:cNvSpPr>
            <a:spLocks noChangeArrowheads="1"/>
          </p:cNvSpPr>
          <p:nvPr/>
        </p:nvSpPr>
        <p:spPr bwMode="auto">
          <a:xfrm>
            <a:off x="431800" y="1104900"/>
            <a:ext cx="2657475" cy="73660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Question?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35050" y="1841500"/>
            <a:ext cx="1533525" cy="1146175"/>
            <a:chOff x="1035050" y="1841500"/>
            <a:chExt cx="1533525" cy="1146175"/>
          </a:xfrm>
        </p:grpSpPr>
        <p:sp>
          <p:nvSpPr>
            <p:cNvPr id="50202" name="Line 5"/>
            <p:cNvSpPr>
              <a:spLocks noChangeShapeType="1"/>
            </p:cNvSpPr>
            <p:nvPr/>
          </p:nvSpPr>
          <p:spPr bwMode="auto">
            <a:xfrm flipH="1">
              <a:off x="1784350" y="1841500"/>
              <a:ext cx="6350" cy="4699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grpSp>
          <p:nvGrpSpPr>
            <p:cNvPr id="50203" name="Group 6"/>
            <p:cNvGrpSpPr>
              <a:grpSpLocks/>
            </p:cNvGrpSpPr>
            <p:nvPr/>
          </p:nvGrpSpPr>
          <p:grpSpPr bwMode="auto">
            <a:xfrm>
              <a:off x="1035050" y="1892300"/>
              <a:ext cx="1533525" cy="1095375"/>
              <a:chOff x="652" y="1192"/>
              <a:chExt cx="966" cy="690"/>
            </a:xfrm>
          </p:grpSpPr>
          <p:sp>
            <p:nvSpPr>
              <p:cNvPr id="50204" name="Text Box 7"/>
              <p:cNvSpPr txBox="1">
                <a:spLocks noChangeArrowheads="1"/>
              </p:cNvSpPr>
              <p:nvPr/>
            </p:nvSpPr>
            <p:spPr bwMode="auto">
              <a:xfrm>
                <a:off x="760" y="1192"/>
                <a:ext cx="3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True</a:t>
                </a:r>
              </a:p>
            </p:txBody>
          </p:sp>
          <p:sp>
            <p:nvSpPr>
              <p:cNvPr id="50205" name="Rectangle 8"/>
              <p:cNvSpPr>
                <a:spLocks noChangeArrowheads="1"/>
              </p:cNvSpPr>
              <p:nvPr/>
            </p:nvSpPr>
            <p:spPr bwMode="auto">
              <a:xfrm>
                <a:off x="652" y="1454"/>
                <a:ext cx="966" cy="428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Statement or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statements</a:t>
                </a:r>
              </a:p>
            </p:txBody>
          </p:sp>
        </p:grp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96950" y="4254500"/>
            <a:ext cx="1533525" cy="1158875"/>
            <a:chOff x="996950" y="4254500"/>
            <a:chExt cx="1533525" cy="1158875"/>
          </a:xfrm>
        </p:grpSpPr>
        <p:sp>
          <p:nvSpPr>
            <p:cNvPr id="50199" name="Line 10"/>
            <p:cNvSpPr>
              <a:spLocks noChangeShapeType="1"/>
            </p:cNvSpPr>
            <p:nvPr/>
          </p:nvSpPr>
          <p:spPr bwMode="auto">
            <a:xfrm>
              <a:off x="1752600" y="4254500"/>
              <a:ext cx="6350" cy="4635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200" name="Text Box 11"/>
            <p:cNvSpPr txBox="1">
              <a:spLocks noChangeArrowheads="1"/>
            </p:cNvSpPr>
            <p:nvPr/>
          </p:nvSpPr>
          <p:spPr bwMode="auto">
            <a:xfrm>
              <a:off x="1279524" y="4318000"/>
              <a:ext cx="522288" cy="279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0201" name="Rectangle 12"/>
            <p:cNvSpPr>
              <a:spLocks noChangeArrowheads="1"/>
            </p:cNvSpPr>
            <p:nvPr/>
          </p:nvSpPr>
          <p:spPr bwMode="auto">
            <a:xfrm>
              <a:off x="996950" y="47339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31800" y="2990850"/>
            <a:ext cx="2667000" cy="1238250"/>
            <a:chOff x="431800" y="2990850"/>
            <a:chExt cx="2667000" cy="1238250"/>
          </a:xfrm>
        </p:grpSpPr>
        <p:sp>
          <p:nvSpPr>
            <p:cNvPr id="50197" name="AutoShape 14"/>
            <p:cNvSpPr>
              <a:spLocks noChangeArrowheads="1"/>
            </p:cNvSpPr>
            <p:nvPr/>
          </p:nvSpPr>
          <p:spPr bwMode="auto">
            <a:xfrm>
              <a:off x="431800" y="3429000"/>
              <a:ext cx="2667000" cy="800100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Question?</a:t>
              </a:r>
            </a:p>
          </p:txBody>
        </p:sp>
        <p:sp>
          <p:nvSpPr>
            <p:cNvPr id="50198" name="Line 15"/>
            <p:cNvSpPr>
              <a:spLocks noChangeShapeType="1"/>
            </p:cNvSpPr>
            <p:nvPr/>
          </p:nvSpPr>
          <p:spPr bwMode="auto">
            <a:xfrm flipH="1">
              <a:off x="1760536" y="2990850"/>
              <a:ext cx="4762" cy="438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895350" y="5429250"/>
            <a:ext cx="1660525" cy="1216025"/>
            <a:chOff x="895350" y="5429250"/>
            <a:chExt cx="1660525" cy="1216025"/>
          </a:xfrm>
        </p:grpSpPr>
        <p:sp>
          <p:nvSpPr>
            <p:cNvPr id="50195" name="Rectangle 17"/>
            <p:cNvSpPr>
              <a:spLocks noChangeArrowheads="1"/>
            </p:cNvSpPr>
            <p:nvPr/>
          </p:nvSpPr>
          <p:spPr bwMode="auto">
            <a:xfrm>
              <a:off x="895350" y="5965825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0196" name="Line 18"/>
            <p:cNvSpPr>
              <a:spLocks noChangeShapeType="1"/>
            </p:cNvSpPr>
            <p:nvPr/>
          </p:nvSpPr>
          <p:spPr bwMode="auto">
            <a:xfrm>
              <a:off x="1746250" y="5429250"/>
              <a:ext cx="6350" cy="5365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971800" y="1466850"/>
            <a:ext cx="1800225" cy="2282825"/>
            <a:chOff x="2971799" y="1466850"/>
            <a:chExt cx="1800226" cy="2282824"/>
          </a:xfrm>
        </p:grpSpPr>
        <p:sp>
          <p:nvSpPr>
            <p:cNvPr id="50191" name="Line 20"/>
            <p:cNvSpPr>
              <a:spLocks noChangeShapeType="1"/>
            </p:cNvSpPr>
            <p:nvPr/>
          </p:nvSpPr>
          <p:spPr bwMode="auto">
            <a:xfrm flipH="1">
              <a:off x="2971799" y="3736974"/>
              <a:ext cx="1749425" cy="1269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2" name="Text Box 21"/>
            <p:cNvSpPr txBox="1">
              <a:spLocks noChangeArrowheads="1"/>
            </p:cNvSpPr>
            <p:nvPr/>
          </p:nvSpPr>
          <p:spPr bwMode="auto">
            <a:xfrm>
              <a:off x="3747243" y="1473200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50193" name="Line 22"/>
            <p:cNvSpPr>
              <a:spLocks noChangeShapeType="1"/>
            </p:cNvSpPr>
            <p:nvPr/>
          </p:nvSpPr>
          <p:spPr bwMode="auto">
            <a:xfrm flipV="1">
              <a:off x="4721225" y="1473199"/>
              <a:ext cx="50800" cy="22764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4" name="Line 23"/>
            <p:cNvSpPr>
              <a:spLocks noChangeShapeType="1"/>
            </p:cNvSpPr>
            <p:nvPr/>
          </p:nvSpPr>
          <p:spPr bwMode="auto">
            <a:xfrm flipH="1" flipV="1">
              <a:off x="3173362" y="1466850"/>
              <a:ext cx="159866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59050" y="3933825"/>
            <a:ext cx="2162175" cy="2343150"/>
            <a:chOff x="2559050" y="3933825"/>
            <a:chExt cx="2162174" cy="2343150"/>
          </a:xfrm>
        </p:grpSpPr>
        <p:sp>
          <p:nvSpPr>
            <p:cNvPr id="50187" name="Line 25"/>
            <p:cNvSpPr>
              <a:spLocks noChangeShapeType="1"/>
            </p:cNvSpPr>
            <p:nvPr/>
          </p:nvSpPr>
          <p:spPr bwMode="auto">
            <a:xfrm flipH="1" flipV="1">
              <a:off x="2559050" y="6257925"/>
              <a:ext cx="21177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8" name="Line 26"/>
            <p:cNvSpPr>
              <a:spLocks noChangeShapeType="1"/>
            </p:cNvSpPr>
            <p:nvPr/>
          </p:nvSpPr>
          <p:spPr bwMode="auto">
            <a:xfrm flipV="1">
              <a:off x="4676774" y="3933825"/>
              <a:ext cx="44450" cy="2343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9" name="Line 27"/>
            <p:cNvSpPr>
              <a:spLocks noChangeShapeType="1"/>
            </p:cNvSpPr>
            <p:nvPr/>
          </p:nvSpPr>
          <p:spPr bwMode="auto">
            <a:xfrm flipH="1" flipV="1">
              <a:off x="2895600" y="3940175"/>
              <a:ext cx="18256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90" name="Text Box 28"/>
            <p:cNvSpPr txBox="1">
              <a:spLocks noChangeArrowheads="1"/>
            </p:cNvSpPr>
            <p:nvPr/>
          </p:nvSpPr>
          <p:spPr bwMode="auto">
            <a:xfrm>
              <a:off x="3263900" y="39592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6202774" y="2998853"/>
            <a:ext cx="2116899" cy="1735072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always evaluated regardless of what earlier ‘Ifs’ evaluate to.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182480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Non-Exclusive Conditions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Any, all or none of the conditions may be true (independent)</a:t>
            </a: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Alternatively worded: 0+ conditions can be true.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Employ when a series of independent questions will be asked</a:t>
            </a: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2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560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Non-Exclusive Conditions (Example)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ableAge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bakerAge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foxtrotAge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65):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print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("Senior citizen")</a:t>
            </a:r>
            <a:endParaRPr lang="en-CA" altLang="en-US" sz="1800" b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5172501" y="1514902"/>
            <a:ext cx="2859841" cy="131018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multiple Ifs for non-exclusive conditions: independent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93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39942</TotalTime>
  <Pages>8</Pages>
  <Words>3320</Words>
  <Application>Microsoft Office PowerPoint</Application>
  <PresentationFormat>On-screen Show (4:3)</PresentationFormat>
  <Paragraphs>458</Paragraphs>
  <Slides>41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ＭＳ Ｐゴシック</vt:lpstr>
      <vt:lpstr>Arial</vt:lpstr>
      <vt:lpstr>Calibri</vt:lpstr>
      <vt:lpstr>Comic Sans MS</vt:lpstr>
      <vt:lpstr>Consolas</vt:lpstr>
      <vt:lpstr>Courier New</vt:lpstr>
      <vt:lpstr>Times New Roman</vt:lpstr>
      <vt:lpstr>Wingdings</vt:lpstr>
      <vt:lpstr>evaluation_intro</vt:lpstr>
      <vt:lpstr>Branching In Python: Part 2</vt:lpstr>
      <vt:lpstr>Decision-Making With Multiple Boolean Expressions (Connected With Logic)</vt:lpstr>
      <vt:lpstr>Forming Compound Boolean Expressions With The “OR” Operator</vt:lpstr>
      <vt:lpstr>The “NOT” Operator</vt:lpstr>
      <vt:lpstr>Quick Summary: Using Logic With Branching</vt:lpstr>
      <vt:lpstr>Decision-Making With Multiple Alternatives/Questions</vt:lpstr>
      <vt:lpstr>Decision Making With Multiple Ifs</vt:lpstr>
      <vt:lpstr>Multiple Ifs: Non-Exclusive Conditions</vt:lpstr>
      <vt:lpstr>Multiple Ifs: Non-Exclusive Conditions (Example)</vt:lpstr>
      <vt:lpstr>Multiple Ifs: Mutually Exclusive Conditions</vt:lpstr>
      <vt:lpstr>Decision Making With If-Elif-Else</vt:lpstr>
      <vt:lpstr>Multiple If-Elif-Else: Use With Mutually Exclusive Conditions</vt:lpstr>
      <vt:lpstr>If-Elif-Else: Mutually Exclusive  Conditions (Example)</vt:lpstr>
      <vt:lpstr>When To Use Multiple-Ifs</vt:lpstr>
      <vt:lpstr>When To Use If, ElIfs</vt:lpstr>
      <vt:lpstr>“Deal Breakers”</vt:lpstr>
      <vt:lpstr>Programming Deal Breakers</vt:lpstr>
      <vt:lpstr>Nesting In Programming</vt:lpstr>
      <vt:lpstr>Recognizing When Nesting Is Needed</vt:lpstr>
      <vt:lpstr>Nested Decision  Making: Flowchart</vt:lpstr>
      <vt:lpstr>Pseudo Code</vt:lpstr>
      <vt:lpstr>Nested Decision Making: Code Like (Pseudo-Code) Representation</vt:lpstr>
      <vt:lpstr>Nested Decision Making: Illustrative Example</vt:lpstr>
      <vt:lpstr>Simple Text Formatting</vt:lpstr>
      <vt:lpstr>Which Approach To Use  For Formatting?</vt:lpstr>
      <vt:lpstr>Extra Practice</vt:lpstr>
      <vt:lpstr>Extra Practice (2)</vt:lpstr>
      <vt:lpstr>Recap: What Decision Making Mechanisms Are Available /When To Use Them</vt:lpstr>
      <vt:lpstr>Recap: When To Use Compound And Nested Decision Making</vt:lpstr>
      <vt:lpstr>Testing Decision Making Constructs</vt:lpstr>
      <vt:lpstr>Testing Decisions: An Example</vt:lpstr>
      <vt:lpstr>Lesson: Avoid Using A Float When An Integer Will Do</vt:lpstr>
      <vt:lpstr>Extra Practice</vt:lpstr>
      <vt:lpstr>Extra Practice (2)</vt:lpstr>
      <vt:lpstr>Rule Of Thumb: Branches</vt:lpstr>
      <vt:lpstr>Extra Practice: Grades</vt:lpstr>
      <vt:lpstr>Decision Making: Checking Matches</vt:lpstr>
      <vt:lpstr>Decision Making: Checking Matches (2)</vt:lpstr>
      <vt:lpstr>Checking Matches: Another Example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Branching and making decisions</dc:title>
  <dc:subject>Introduction to Programming for Computer Science Majors</dc:subject>
  <dc:creator>James Tam</dc:creator>
  <cp:keywords>logic;multiple IFs;IF-ELIF;nesting;nested IFs;nested branches;epsilon</cp:keywords>
  <cp:lastModifiedBy>James Tam</cp:lastModifiedBy>
  <cp:revision>3274</cp:revision>
  <cp:lastPrinted>2014-08-25T22:49:30Z</cp:lastPrinted>
  <dcterms:created xsi:type="dcterms:W3CDTF">1995-08-18T10:27:02Z</dcterms:created>
  <dcterms:modified xsi:type="dcterms:W3CDTF">2024-05-08T21:09:45Z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