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7"/>
  </p:notesMasterIdLst>
  <p:handoutMasterIdLst>
    <p:handoutMasterId r:id="rId48"/>
  </p:handoutMasterIdLst>
  <p:sldIdLst>
    <p:sldId id="1047" r:id="rId2"/>
    <p:sldId id="1026" r:id="rId3"/>
    <p:sldId id="869" r:id="rId4"/>
    <p:sldId id="870" r:id="rId5"/>
    <p:sldId id="871" r:id="rId6"/>
    <p:sldId id="872" r:id="rId7"/>
    <p:sldId id="1027" r:id="rId8"/>
    <p:sldId id="1038" r:id="rId9"/>
    <p:sldId id="1039" r:id="rId10"/>
    <p:sldId id="1040" r:id="rId11"/>
    <p:sldId id="1057" r:id="rId12"/>
    <p:sldId id="1058" r:id="rId13"/>
    <p:sldId id="873" r:id="rId14"/>
    <p:sldId id="876" r:id="rId15"/>
    <p:sldId id="877" r:id="rId16"/>
    <p:sldId id="882" r:id="rId17"/>
    <p:sldId id="883" r:id="rId18"/>
    <p:sldId id="1022" r:id="rId19"/>
    <p:sldId id="885" r:id="rId20"/>
    <p:sldId id="886" r:id="rId21"/>
    <p:sldId id="887" r:id="rId22"/>
    <p:sldId id="888" r:id="rId23"/>
    <p:sldId id="892" r:id="rId24"/>
    <p:sldId id="893" r:id="rId25"/>
    <p:sldId id="894" r:id="rId26"/>
    <p:sldId id="1050" r:id="rId27"/>
    <p:sldId id="895" r:id="rId28"/>
    <p:sldId id="896" r:id="rId29"/>
    <p:sldId id="897" r:id="rId30"/>
    <p:sldId id="1051" r:id="rId31"/>
    <p:sldId id="898" r:id="rId32"/>
    <p:sldId id="899" r:id="rId33"/>
    <p:sldId id="900" r:id="rId34"/>
    <p:sldId id="1052" r:id="rId35"/>
    <p:sldId id="1053" r:id="rId36"/>
    <p:sldId id="1054" r:id="rId37"/>
    <p:sldId id="1055" r:id="rId38"/>
    <p:sldId id="1035" r:id="rId39"/>
    <p:sldId id="1056" r:id="rId40"/>
    <p:sldId id="1031" r:id="rId41"/>
    <p:sldId id="902" r:id="rId42"/>
    <p:sldId id="903" r:id="rId43"/>
    <p:sldId id="1042" r:id="rId44"/>
    <p:sldId id="1043" r:id="rId45"/>
    <p:sldId id="1018" r:id="rId46"/>
  </p:sldIdLst>
  <p:sldSz cx="9144000" cy="6858000" type="screen4x3"/>
  <p:notesSz cx="7010400" cy="9296400"/>
  <p:defaultTextStyle>
    <a:defPPr>
      <a:defRPr lang="en-US"/>
    </a:defPPr>
    <a:lvl1pPr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3"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0066FF"/>
    <a:srgbClr val="FFFFFF"/>
    <a:srgbClr val="FCD5B5"/>
    <a:srgbClr val="FFFFCC"/>
    <a:srgbClr val="808000"/>
    <a:srgbClr val="66FFC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6076" autoAdjust="0"/>
  </p:normalViewPr>
  <p:slideViewPr>
    <p:cSldViewPr snapToGrid="0">
      <p:cViewPr varScale="1">
        <p:scale>
          <a:sx n="100" d="100"/>
          <a:sy n="100" d="100"/>
        </p:scale>
        <p:origin x="90"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986" y="-630"/>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ea typeface="+mn-ea"/>
                <a:cs typeface="+mn-cs"/>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ea typeface="+mn-ea"/>
                <a:cs typeface="+mn-cs"/>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36000" tIns="0" rIns="19084" bIns="0" numCol="1" anchor="b" anchorCtr="0" compatLnSpc="1">
            <a:prstTxWarp prst="textNoShape">
              <a:avLst/>
            </a:prstTxWarp>
          </a:bodyPr>
          <a:lstStyle>
            <a:lvl1pPr defTabSz="952500" eaLnBrk="0" hangingPunct="0">
              <a:defRPr sz="1000" i="1" dirty="0" smtClean="0">
                <a:latin typeface="Arial" charset="0"/>
                <a:ea typeface="+mn-ea"/>
                <a:cs typeface="+mn-cs"/>
              </a:defRPr>
            </a:lvl1pPr>
          </a:lstStyle>
          <a:p>
            <a:pPr>
              <a:defRPr/>
            </a:pPr>
            <a:r>
              <a:rPr lang="en-US" dirty="0"/>
              <a:t>Branching </a:t>
            </a:r>
            <a:r>
              <a:rPr lang="en-US" dirty="0" smtClean="0"/>
              <a:t>structures/mechanisms</a:t>
            </a:r>
            <a:endParaRPr lang="en-US" dirty="0"/>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vl1pPr>
          </a:lstStyle>
          <a:p>
            <a:fld id="{C4BD0D69-FD40-4614-8ED8-EC203C0DDE4E}" type="slidenum">
              <a:rPr lang="en-US" altLang="en-US"/>
              <a:pPr/>
              <a:t>‹#›</a:t>
            </a:fld>
            <a:endParaRPr lang="en-US" altLang="en-US" dirty="0"/>
          </a:p>
        </p:txBody>
      </p:sp>
    </p:spTree>
    <p:extLst>
      <p:ext uri="{BB962C8B-B14F-4D97-AF65-F5344CB8AC3E}">
        <p14:creationId xmlns:p14="http://schemas.microsoft.com/office/powerpoint/2010/main" val="1191171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ea typeface="+mn-ea"/>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atin typeface="Times New Roman" panose="02020603050405020304" pitchFamily="18" charset="0"/>
              </a:defRPr>
            </a:lvl1pPr>
          </a:lstStyle>
          <a:p>
            <a:fld id="{1EA6677B-2DAB-4DCC-A86A-F7F0F8DD4460}" type="slidenum">
              <a:rPr lang="en-US" altLang="en-US"/>
              <a:pPr/>
              <a:t>‹#›</a:t>
            </a:fld>
            <a:endParaRPr lang="en-US" altLang="en-US" dirty="0"/>
          </a:p>
        </p:txBody>
      </p:sp>
      <p:sp>
        <p:nvSpPr>
          <p:cNvPr id="14342"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ea typeface="ＭＳ Ｐゴシック" panose="020B0600070205080204" pitchFamily="34" charset="-128"/>
              </a:defRPr>
            </a:lvl1pPr>
            <a:lvl2pPr marL="742950" indent="-285750" defTabSz="901700" eaLnBrk="0" hangingPunct="0">
              <a:defRPr sz="1400">
                <a:solidFill>
                  <a:schemeClr val="tx1"/>
                </a:solidFill>
                <a:latin typeface="Arial" panose="020B0604020202020204" pitchFamily="34" charset="0"/>
                <a:ea typeface="ＭＳ Ｐゴシック" panose="020B0600070205080204" pitchFamily="34" charset="-128"/>
              </a:defRPr>
            </a:lvl2pPr>
            <a:lvl3pPr marL="1143000" indent="-228600" defTabSz="901700" eaLnBrk="0" hangingPunct="0">
              <a:defRPr sz="1400">
                <a:solidFill>
                  <a:schemeClr val="tx1"/>
                </a:solidFill>
                <a:latin typeface="Arial" panose="020B0604020202020204" pitchFamily="34" charset="0"/>
                <a:ea typeface="ＭＳ Ｐゴシック" panose="020B0600070205080204" pitchFamily="34" charset="-128"/>
              </a:defRPr>
            </a:lvl3pPr>
            <a:lvl4pPr marL="1600200" indent="-228600" defTabSz="901700" eaLnBrk="0" hangingPunct="0">
              <a:defRPr sz="1400">
                <a:solidFill>
                  <a:schemeClr val="tx1"/>
                </a:solidFill>
                <a:latin typeface="Arial" panose="020B0604020202020204" pitchFamily="34" charset="0"/>
                <a:ea typeface="ＭＳ Ｐゴシック" panose="020B0600070205080204" pitchFamily="34" charset="-128"/>
              </a:defRPr>
            </a:lvl4pPr>
            <a:lvl5pPr marL="2057400" indent="-228600" defTabSz="901700" eaLnBrk="0" hangingPunct="0">
              <a:defRPr sz="1400">
                <a:solidFill>
                  <a:schemeClr val="tx1"/>
                </a:solidFill>
                <a:latin typeface="Arial" panose="020B0604020202020204" pitchFamily="34" charset="0"/>
                <a:ea typeface="ＭＳ Ｐゴシック" panose="020B0600070205080204" pitchFamily="34" charset="-128"/>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9pPr>
          </a:lstStyle>
          <a:p>
            <a:pPr algn="ctr">
              <a:lnSpc>
                <a:spcPct val="90000"/>
              </a:lnSpc>
            </a:pPr>
            <a:r>
              <a:rPr lang="en-US" altLang="en-US" sz="1200" dirty="0"/>
              <a:t>Page </a:t>
            </a:r>
            <a:fld id="{61724E73-F4A3-492F-94FF-9B4325E9C044}" type="slidenum">
              <a:rPr lang="en-US" altLang="en-US" sz="1200"/>
              <a:pPr algn="ctr">
                <a:lnSpc>
                  <a:spcPct val="90000"/>
                </a:lnSpc>
              </a:pPr>
              <a:t>‹#›</a:t>
            </a:fld>
            <a:endParaRPr lang="en-US" altLang="en-US" sz="1200" dirty="0"/>
          </a:p>
        </p:txBody>
      </p:sp>
      <p:sp>
        <p:nvSpPr>
          <p:cNvPr id="80903"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1349577669"/>
      </p:ext>
    </p:extLst>
  </p:cSld>
  <p:clrMap bg1="lt1" tx1="dk1" bg2="lt2" tx2="dk2" accent1="accent1" accent2="accent2" accent3="accent3" accent4="accent4" accent5="accent5" accent6="accent6" hlink="hlink" folHlink="folHlink"/>
  <p:hf hdr="0" ftr="0" dt="0"/>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1937786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Tx/>
              <a:buNone/>
            </a:pPr>
            <a:endParaRPr lang="en-US" altLang="en-US" dirty="0" smtClean="0"/>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D091FBA2-4364-4874-AD61-1BA5C9AD718E}" type="slidenum">
              <a:rPr lang="en-US" altLang="en-US" sz="1000">
                <a:latin typeface="Calibri" panose="020F0502020204030204" pitchFamily="34" charset="0"/>
                <a:cs typeface="Arial" panose="020B0604020202020204" pitchFamily="34" charset="0"/>
              </a:rPr>
              <a:pPr eaLnBrk="1" hangingPunct="1">
                <a:lnSpc>
                  <a:spcPct val="100000"/>
                </a:lnSpc>
                <a:spcBef>
                  <a:spcPct val="0"/>
                </a:spcBef>
              </a:pPr>
              <a:t>17</a:t>
            </a:fld>
            <a:endParaRPr lang="en-US" altLang="en-US" sz="10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7471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nSpc>
                <a:spcPct val="100000"/>
              </a:lnSpc>
              <a:spcBef>
                <a:spcPct val="0"/>
              </a:spcBef>
            </a:pPr>
            <a:fld id="{44B37AA0-36E7-40D6-8DBF-210E57E15E9D}" type="slidenum">
              <a:rPr lang="en-US" altLang="en-US" sz="1000">
                <a:latin typeface="Times New Roman" panose="02020603050405020304" pitchFamily="18" charset="0"/>
              </a:rPr>
              <a:pPr>
                <a:lnSpc>
                  <a:spcPct val="100000"/>
                </a:lnSpc>
                <a:spcBef>
                  <a:spcPct val="0"/>
                </a:spcBef>
              </a:pPr>
              <a:t>18</a:t>
            </a:fld>
            <a:endParaRPr lang="en-US" altLang="en-US" sz="1000" dirty="0">
              <a:latin typeface="Times New Roman" panose="02020603050405020304" pitchFamily="18" charset="0"/>
            </a:endParaRPr>
          </a:p>
        </p:txBody>
      </p:sp>
    </p:spTree>
    <p:extLst>
      <p:ext uri="{BB962C8B-B14F-4D97-AF65-F5344CB8AC3E}">
        <p14:creationId xmlns:p14="http://schemas.microsoft.com/office/powerpoint/2010/main" val="15416653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a:xfrm>
            <a:off x="1193800" y="703263"/>
            <a:ext cx="4630738" cy="3471862"/>
          </a:xfrm>
          <a:ln/>
        </p:spPr>
      </p:sp>
      <p:sp>
        <p:nvSpPr>
          <p:cNvPr id="921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1375284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a:xfrm>
            <a:off x="1193800" y="703263"/>
            <a:ext cx="4630738" cy="3471862"/>
          </a:xfrm>
          <a:ln/>
        </p:spPr>
      </p:sp>
      <p:sp>
        <p:nvSpPr>
          <p:cNvPr id="9318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7657006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a:xfrm>
            <a:off x="1193800" y="703263"/>
            <a:ext cx="4630738" cy="3471862"/>
          </a:xfrm>
          <a:ln/>
        </p:spPr>
      </p:sp>
      <p:sp>
        <p:nvSpPr>
          <p:cNvPr id="9421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775742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a:xfrm>
            <a:off x="1193800" y="703263"/>
            <a:ext cx="4630738" cy="3471862"/>
          </a:xfrm>
          <a:ln/>
        </p:spPr>
      </p:sp>
      <p:sp>
        <p:nvSpPr>
          <p:cNvPr id="9728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887196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TextEdit="1"/>
          </p:cNvSpPr>
          <p:nvPr>
            <p:ph type="sldImg"/>
          </p:nvPr>
        </p:nvSpPr>
        <p:spPr>
          <a:xfrm>
            <a:off x="1193800" y="703263"/>
            <a:ext cx="4630738" cy="3471862"/>
          </a:xfrm>
          <a:ln/>
        </p:spPr>
      </p:sp>
      <p:sp>
        <p:nvSpPr>
          <p:cNvPr id="9830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120879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FF6B920B-78D6-44F6-A838-89E15C725BA9}" type="slidenum">
              <a:rPr lang="en-US" altLang="en-US" sz="1000" i="1">
                <a:latin typeface="Times New Roman" panose="02020603050405020304" pitchFamily="18" charset="0"/>
              </a:rPr>
              <a:pPr algn="r">
                <a:lnSpc>
                  <a:spcPct val="100000"/>
                </a:lnSpc>
                <a:spcBef>
                  <a:spcPct val="0"/>
                </a:spcBef>
              </a:pPr>
              <a:t>29</a:t>
            </a:fld>
            <a:endParaRPr lang="en-US" altLang="en-US" sz="1000" i="1" dirty="0">
              <a:latin typeface="Times New Roman" panose="02020603050405020304" pitchFamily="18" charset="0"/>
            </a:endParaRPr>
          </a:p>
        </p:txBody>
      </p:sp>
      <p:sp>
        <p:nvSpPr>
          <p:cNvPr id="99331" name="Rectangle 2"/>
          <p:cNvSpPr>
            <a:spLocks noGrp="1" noRot="1" noChangeAspect="1" noChangeArrowheads="1" noTextEdit="1"/>
          </p:cNvSpPr>
          <p:nvPr>
            <p:ph type="sldImg"/>
          </p:nvPr>
        </p:nvSpPr>
        <p:spPr>
          <a:xfrm>
            <a:off x="1192213" y="703263"/>
            <a:ext cx="4630737" cy="3471862"/>
          </a:xfrm>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837987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a:p>
        </p:txBody>
      </p:sp>
      <p:sp>
        <p:nvSpPr>
          <p:cNvPr id="103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4688" eaLnBrk="0" hangingPunct="0">
              <a:defRPr sz="1400">
                <a:solidFill>
                  <a:schemeClr val="tx1"/>
                </a:solidFill>
                <a:latin typeface="Arial" charset="0"/>
              </a:defRPr>
            </a:lvl1pPr>
            <a:lvl2pPr marL="729057" indent="-280406" defTabSz="934688" eaLnBrk="0" hangingPunct="0">
              <a:defRPr sz="1400">
                <a:solidFill>
                  <a:schemeClr val="tx1"/>
                </a:solidFill>
                <a:latin typeface="Arial" charset="0"/>
              </a:defRPr>
            </a:lvl2pPr>
            <a:lvl3pPr marL="1121626" indent="-224325" defTabSz="934688" eaLnBrk="0" hangingPunct="0">
              <a:defRPr sz="1400">
                <a:solidFill>
                  <a:schemeClr val="tx1"/>
                </a:solidFill>
                <a:latin typeface="Arial" charset="0"/>
              </a:defRPr>
            </a:lvl3pPr>
            <a:lvl4pPr marL="1570276" indent="-224325" defTabSz="934688" eaLnBrk="0" hangingPunct="0">
              <a:defRPr sz="1400">
                <a:solidFill>
                  <a:schemeClr val="tx1"/>
                </a:solidFill>
                <a:latin typeface="Arial" charset="0"/>
              </a:defRPr>
            </a:lvl4pPr>
            <a:lvl5pPr marL="2018927" indent="-224325" defTabSz="934688" eaLnBrk="0" hangingPunct="0">
              <a:defRPr sz="1400">
                <a:solidFill>
                  <a:schemeClr val="tx1"/>
                </a:solidFill>
                <a:latin typeface="Arial" charset="0"/>
              </a:defRPr>
            </a:lvl5pPr>
            <a:lvl6pPr marL="2467577" indent="-224325" defTabSz="934688" eaLnBrk="0" fontAlgn="base" hangingPunct="0">
              <a:spcBef>
                <a:spcPct val="0"/>
              </a:spcBef>
              <a:spcAft>
                <a:spcPct val="0"/>
              </a:spcAft>
              <a:defRPr sz="1400">
                <a:solidFill>
                  <a:schemeClr val="tx1"/>
                </a:solidFill>
                <a:latin typeface="Arial" charset="0"/>
              </a:defRPr>
            </a:lvl6pPr>
            <a:lvl7pPr marL="2916227" indent="-224325" defTabSz="934688" eaLnBrk="0" fontAlgn="base" hangingPunct="0">
              <a:spcBef>
                <a:spcPct val="0"/>
              </a:spcBef>
              <a:spcAft>
                <a:spcPct val="0"/>
              </a:spcAft>
              <a:defRPr sz="1400">
                <a:solidFill>
                  <a:schemeClr val="tx1"/>
                </a:solidFill>
                <a:latin typeface="Arial" charset="0"/>
              </a:defRPr>
            </a:lvl7pPr>
            <a:lvl8pPr marL="3364878" indent="-224325" defTabSz="934688" eaLnBrk="0" fontAlgn="base" hangingPunct="0">
              <a:spcBef>
                <a:spcPct val="0"/>
              </a:spcBef>
              <a:spcAft>
                <a:spcPct val="0"/>
              </a:spcAft>
              <a:defRPr sz="1400">
                <a:solidFill>
                  <a:schemeClr val="tx1"/>
                </a:solidFill>
                <a:latin typeface="Arial" charset="0"/>
              </a:defRPr>
            </a:lvl8pPr>
            <a:lvl9pPr marL="3813528" indent="-224325" defTabSz="934688" eaLnBrk="0" fontAlgn="base" hangingPunct="0">
              <a:spcBef>
                <a:spcPct val="0"/>
              </a:spcBef>
              <a:spcAft>
                <a:spcPct val="0"/>
              </a:spcAft>
              <a:defRPr sz="1400">
                <a:solidFill>
                  <a:schemeClr val="tx1"/>
                </a:solidFill>
                <a:latin typeface="Arial" charset="0"/>
              </a:defRPr>
            </a:lvl9pPr>
          </a:lstStyle>
          <a:p>
            <a:fld id="{1853E972-5D6B-4DF4-A8FE-FDD53B29F231}" type="slidenum">
              <a:rPr lang="en-US" altLang="en-US" sz="1000">
                <a:latin typeface="Times New Roman" pitchFamily="18" charset="0"/>
              </a:rPr>
              <a:pPr/>
              <a:t>30</a:t>
            </a:fld>
            <a:endParaRPr lang="en-US" altLang="en-US" sz="1000" dirty="0">
              <a:latin typeface="Times New Roman" pitchFamily="18" charset="0"/>
            </a:endParaRPr>
          </a:p>
        </p:txBody>
      </p:sp>
    </p:spTree>
    <p:extLst>
      <p:ext uri="{BB962C8B-B14F-4D97-AF65-F5344CB8AC3E}">
        <p14:creationId xmlns:p14="http://schemas.microsoft.com/office/powerpoint/2010/main" val="19083188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9C86DF75-447F-475E-A29B-D061D38D783C}" type="slidenum">
              <a:rPr lang="en-US" altLang="en-US" sz="1000" i="1">
                <a:latin typeface="Times New Roman" panose="02020603050405020304" pitchFamily="18" charset="0"/>
              </a:rPr>
              <a:pPr algn="r">
                <a:lnSpc>
                  <a:spcPct val="100000"/>
                </a:lnSpc>
                <a:spcBef>
                  <a:spcPct val="0"/>
                </a:spcBef>
              </a:pPr>
              <a:t>33</a:t>
            </a:fld>
            <a:endParaRPr lang="en-US" altLang="en-US" sz="1000" i="1" dirty="0">
              <a:latin typeface="Times New Roman" panose="02020603050405020304" pitchFamily="18" charset="0"/>
            </a:endParaRPr>
          </a:p>
        </p:txBody>
      </p:sp>
      <p:sp>
        <p:nvSpPr>
          <p:cNvPr id="100355" name="Rectangle 2"/>
          <p:cNvSpPr>
            <a:spLocks noGrp="1" noRot="1" noChangeAspect="1" noChangeArrowheads="1" noTextEdit="1"/>
          </p:cNvSpPr>
          <p:nvPr>
            <p:ph type="sldImg"/>
          </p:nvPr>
        </p:nvSpPr>
        <p:spPr>
          <a:xfrm>
            <a:off x="1192213" y="703263"/>
            <a:ext cx="4630737" cy="3471862"/>
          </a:xfrm>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552834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a:xfrm>
            <a:off x="1193800" y="703263"/>
            <a:ext cx="4630738" cy="3471862"/>
          </a:xfrm>
          <a:ln/>
        </p:spPr>
      </p:sp>
      <p:sp>
        <p:nvSpPr>
          <p:cNvPr id="8294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8640822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Pages must have both names (Logical AND is default)</a:t>
            </a:r>
          </a:p>
        </p:txBody>
      </p:sp>
      <p:sp>
        <p:nvSpPr>
          <p:cNvPr id="4" name="Slide Number Placeholder 3"/>
          <p:cNvSpPr>
            <a:spLocks noGrp="1"/>
          </p:cNvSpPr>
          <p:nvPr>
            <p:ph type="sldNum" sz="quarter" idx="10"/>
          </p:nvPr>
        </p:nvSpPr>
        <p:spPr/>
        <p:txBody>
          <a:bodyPr/>
          <a:lstStyle/>
          <a:p>
            <a:pPr>
              <a:defRPr/>
            </a:pPr>
            <a:fld id="{5F74355C-801C-49E0-98BD-9253DE4015CF}" type="slidenum">
              <a:rPr lang="en-US" smtClean="0"/>
              <a:pPr>
                <a:defRPr/>
              </a:pPr>
              <a:t>34</a:t>
            </a:fld>
            <a:endParaRPr lang="en-US" dirty="0"/>
          </a:p>
        </p:txBody>
      </p:sp>
    </p:spTree>
    <p:extLst>
      <p:ext uri="{BB962C8B-B14F-4D97-AF65-F5344CB8AC3E}">
        <p14:creationId xmlns:p14="http://schemas.microsoft.com/office/powerpoint/2010/main" val="23212035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5F74355C-801C-49E0-98BD-9253DE4015CF}" type="slidenum">
              <a:rPr lang="en-US" smtClean="0"/>
              <a:pPr>
                <a:defRPr/>
              </a:pPr>
              <a:t>35</a:t>
            </a:fld>
            <a:endParaRPr lang="en-US" dirty="0"/>
          </a:p>
        </p:txBody>
      </p:sp>
    </p:spTree>
    <p:extLst>
      <p:ext uri="{BB962C8B-B14F-4D97-AF65-F5344CB8AC3E}">
        <p14:creationId xmlns:p14="http://schemas.microsoft.com/office/powerpoint/2010/main" val="4019744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a:t>
            </a:r>
            <a:r>
              <a:rPr lang="en-CA" baseline="0" dirty="0"/>
              <a:t> lower case ‘or’ is just ignored</a:t>
            </a:r>
            <a:endParaRPr lang="en-CA" dirty="0"/>
          </a:p>
        </p:txBody>
      </p:sp>
      <p:sp>
        <p:nvSpPr>
          <p:cNvPr id="4" name="Slide Number Placeholder 3"/>
          <p:cNvSpPr>
            <a:spLocks noGrp="1"/>
          </p:cNvSpPr>
          <p:nvPr>
            <p:ph type="sldNum" sz="quarter" idx="10"/>
          </p:nvPr>
        </p:nvSpPr>
        <p:spPr/>
        <p:txBody>
          <a:bodyPr/>
          <a:lstStyle/>
          <a:p>
            <a:pPr>
              <a:defRPr/>
            </a:pPr>
            <a:fld id="{5F74355C-801C-49E0-98BD-9253DE4015CF}" type="slidenum">
              <a:rPr lang="en-US" smtClean="0"/>
              <a:pPr>
                <a:defRPr/>
              </a:pPr>
              <a:t>36</a:t>
            </a:fld>
            <a:endParaRPr lang="en-US" dirty="0"/>
          </a:p>
        </p:txBody>
      </p:sp>
    </p:spTree>
    <p:extLst>
      <p:ext uri="{BB962C8B-B14F-4D97-AF65-F5344CB8AC3E}">
        <p14:creationId xmlns:p14="http://schemas.microsoft.com/office/powerpoint/2010/main" val="3313540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5"/>
          <p:cNvSpPr txBox="1">
            <a:spLocks noGrp="1" noChangeArrowheads="1"/>
          </p:cNvSpPr>
          <p:nvPr/>
        </p:nvSpPr>
        <p:spPr bwMode="auto">
          <a:xfrm>
            <a:off x="3886200" y="868680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725" tIns="0" rIns="18725" bIns="0" anchor="b"/>
          <a:lstStyle>
            <a:lvl1pPr algn="l" defTabSz="935038" eaLnBrk="0" hangingPunct="0">
              <a:spcBef>
                <a:spcPct val="30000"/>
              </a:spcBef>
              <a:defRPr sz="1200">
                <a:solidFill>
                  <a:schemeClr val="tx1"/>
                </a:solidFill>
                <a:latin typeface="Calibri" panose="020F0502020204030204" pitchFamily="34" charset="0"/>
              </a:defRPr>
            </a:lvl1pPr>
            <a:lvl2pPr marL="742950" indent="-285750" algn="l" defTabSz="935038" eaLnBrk="0" hangingPunct="0">
              <a:spcBef>
                <a:spcPct val="30000"/>
              </a:spcBef>
              <a:defRPr sz="1200">
                <a:solidFill>
                  <a:schemeClr val="tx1"/>
                </a:solidFill>
                <a:latin typeface="Calibri" panose="020F0502020204030204" pitchFamily="34" charset="0"/>
              </a:defRPr>
            </a:lvl2pPr>
            <a:lvl3pPr marL="1143000" indent="-228600" algn="l" defTabSz="935038" eaLnBrk="0" hangingPunct="0">
              <a:spcBef>
                <a:spcPct val="30000"/>
              </a:spcBef>
              <a:defRPr sz="1200">
                <a:solidFill>
                  <a:schemeClr val="tx1"/>
                </a:solidFill>
                <a:latin typeface="Calibri" panose="020F0502020204030204" pitchFamily="34" charset="0"/>
              </a:defRPr>
            </a:lvl3pPr>
            <a:lvl4pPr marL="1600200" indent="-228600" algn="l" defTabSz="935038" eaLnBrk="0" hangingPunct="0">
              <a:spcBef>
                <a:spcPct val="30000"/>
              </a:spcBef>
              <a:defRPr sz="1200">
                <a:solidFill>
                  <a:schemeClr val="tx1"/>
                </a:solidFill>
                <a:latin typeface="Calibri" panose="020F0502020204030204" pitchFamily="34" charset="0"/>
              </a:defRPr>
            </a:lvl4pPr>
            <a:lvl5pPr marL="2057400" indent="-228600" algn="l" defTabSz="935038" eaLnBrk="0" hangingPunct="0">
              <a:spcBef>
                <a:spcPct val="30000"/>
              </a:spcBef>
              <a:defRPr sz="1200">
                <a:solidFill>
                  <a:schemeClr val="tx1"/>
                </a:solidFill>
                <a:latin typeface="Calibri" panose="020F0502020204030204" pitchFamily="34" charset="0"/>
              </a:defRPr>
            </a:lvl5pPr>
            <a:lvl6pPr marL="2514600" indent="-228600" defTabSz="935038"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5038"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5038"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5038"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fld id="{EB2AAE39-7A9C-4EFA-B7CA-D084BD02602C}" type="slidenum">
              <a:rPr lang="en-US" altLang="en-US" sz="1000" i="1">
                <a:latin typeface="Times New Roman" panose="02020603050405020304" pitchFamily="18" charset="0"/>
              </a:rPr>
              <a:pPr algn="r">
                <a:spcBef>
                  <a:spcPct val="0"/>
                </a:spcBef>
              </a:pPr>
              <a:t>40</a:t>
            </a:fld>
            <a:endParaRPr lang="en-US" altLang="en-US" sz="1000" i="1" dirty="0">
              <a:latin typeface="Times New Roman" panose="02020603050405020304" pitchFamily="18" charset="0"/>
            </a:endParaRPr>
          </a:p>
        </p:txBody>
      </p:sp>
      <p:sp>
        <p:nvSpPr>
          <p:cNvPr id="111619" name="Rectangle 2"/>
          <p:cNvSpPr>
            <a:spLocks noGrp="1" noRot="1" noChangeAspect="1" noChangeArrowheads="1" noTextEdit="1"/>
          </p:cNvSpPr>
          <p:nvPr>
            <p:ph type="sldImg"/>
          </p:nvPr>
        </p:nvSpPr>
        <p:spPr bwMode="auto">
          <a:xfrm>
            <a:off x="1155700" y="692150"/>
            <a:ext cx="4551363" cy="34147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20" name="Rectangle 3"/>
          <p:cNvSpPr>
            <a:spLocks noGrp="1" noChangeArrowheads="1"/>
          </p:cNvSpPr>
          <p:nvPr>
            <p:ph type="body" idx="1"/>
          </p:nvPr>
        </p:nvSpPr>
        <p:spPr bwMode="auto">
          <a:xfrm>
            <a:off x="914400" y="4341813"/>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0" tIns="46816" rIns="92070" bIns="46816" numCol="1" anchor="t" anchorCtr="0" compatLnSpc="1">
            <a:prstTxWarp prst="textNoShape">
              <a:avLst/>
            </a:prstTxWarp>
          </a:bodyPr>
          <a:lstStyle/>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altLang="en-US" dirty="0" smtClean="0"/>
          </a:p>
        </p:txBody>
      </p:sp>
    </p:spTree>
    <p:extLst>
      <p:ext uri="{BB962C8B-B14F-4D97-AF65-F5344CB8AC3E}">
        <p14:creationId xmlns:p14="http://schemas.microsoft.com/office/powerpoint/2010/main" val="37671344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A699CA7C-3518-404F-AF70-FBE0AD91DBA8}" type="slidenum">
              <a:rPr lang="en-US" altLang="en-US" sz="1000" i="1">
                <a:latin typeface="Times New Roman" panose="02020603050405020304" pitchFamily="18" charset="0"/>
              </a:rPr>
              <a:pPr algn="r">
                <a:lnSpc>
                  <a:spcPct val="100000"/>
                </a:lnSpc>
                <a:spcBef>
                  <a:spcPct val="0"/>
                </a:spcBef>
              </a:pPr>
              <a:t>41</a:t>
            </a:fld>
            <a:endParaRPr lang="en-US" altLang="en-US" sz="1000" i="1" dirty="0">
              <a:latin typeface="Times New Roman" panose="02020603050405020304" pitchFamily="18" charset="0"/>
            </a:endParaRPr>
          </a:p>
        </p:txBody>
      </p:sp>
      <p:sp>
        <p:nvSpPr>
          <p:cNvPr id="101379" name="Rectangle 2"/>
          <p:cNvSpPr>
            <a:spLocks noGrp="1" noRot="1" noChangeAspect="1" noChangeArrowheads="1" noTextEdit="1"/>
          </p:cNvSpPr>
          <p:nvPr>
            <p:ph type="sldImg"/>
          </p:nvPr>
        </p:nvSpPr>
        <p:spPr>
          <a:xfrm>
            <a:off x="1192213" y="703263"/>
            <a:ext cx="4630737" cy="3471862"/>
          </a:xfrm>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endParaRPr lang="en-US" altLang="en-US" dirty="0" smtClean="0">
              <a:latin typeface="Consolas" panose="020B0609020204030204" pitchFamily="49" charset="0"/>
              <a:ea typeface="ＭＳ Ｐゴシック" panose="020B0600070205080204" pitchFamily="34" charset="-128"/>
            </a:endParaRPr>
          </a:p>
          <a:p>
            <a:pPr eaLnBrk="1" hangingPunct="1"/>
            <a:r>
              <a:rPr lang="en-US" altLang="en-US" dirty="0" smtClean="0">
                <a:latin typeface="Consolas" panose="020B0609020204030204" pitchFamily="49" charset="0"/>
                <a:ea typeface="ＭＳ Ｐゴシック" panose="020B0600070205080204" pitchFamily="34" charset="-128"/>
              </a:rPr>
              <a:t>if True or False and False:</a:t>
            </a:r>
          </a:p>
          <a:p>
            <a:pPr eaLnBrk="1" hangingPunct="1"/>
            <a:r>
              <a:rPr lang="en-US" altLang="en-US" dirty="0" smtClean="0">
                <a:latin typeface="Consolas" panose="020B0609020204030204" pitchFamily="49" charset="0"/>
                <a:ea typeface="ＭＳ Ｐゴシック" panose="020B0600070205080204" pitchFamily="34" charset="-128"/>
              </a:rPr>
              <a:t>    print("And first")</a:t>
            </a:r>
          </a:p>
          <a:p>
            <a:pPr eaLnBrk="1" hangingPunct="1"/>
            <a:r>
              <a:rPr lang="en-US" altLang="en-US" dirty="0" smtClean="0">
                <a:latin typeface="Consolas" panose="020B0609020204030204" pitchFamily="49" charset="0"/>
                <a:ea typeface="ＭＳ Ｐゴシック" panose="020B0600070205080204" pitchFamily="34" charset="-128"/>
              </a:rPr>
              <a:t>else:</a:t>
            </a:r>
          </a:p>
          <a:p>
            <a:pPr eaLnBrk="1" hangingPunct="1"/>
            <a:r>
              <a:rPr lang="en-US" altLang="en-US" dirty="0" smtClean="0">
                <a:latin typeface="Consolas" panose="020B0609020204030204" pitchFamily="49" charset="0"/>
                <a:ea typeface="ＭＳ Ｐゴシック" panose="020B0600070205080204" pitchFamily="34" charset="-128"/>
              </a:rPr>
              <a:t>    print("And/Or equal")</a:t>
            </a:r>
          </a:p>
          <a:p>
            <a:pPr eaLnBrk="1" hangingPunct="1"/>
            <a:endParaRPr lang="en-US" altLang="en-US" dirty="0" smtClean="0">
              <a:latin typeface="Calibri" panose="020F0502020204030204" pitchFamily="34" charset="0"/>
              <a:ea typeface="ＭＳ Ｐゴシック" panose="020B0600070205080204" pitchFamily="34" charset="-128"/>
            </a:endParaRPr>
          </a:p>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409959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a:xfrm>
            <a:off x="1193800" y="703263"/>
            <a:ext cx="4630738" cy="3471862"/>
          </a:xfrm>
          <a:ln/>
        </p:spPr>
      </p:sp>
      <p:sp>
        <p:nvSpPr>
          <p:cNvPr id="8397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115741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EA6677B-2DAB-4DCC-A86A-F7F0F8DD4460}" type="slidenum">
              <a:rPr lang="en-US" altLang="en-US" smtClean="0"/>
              <a:pPr/>
              <a:t>7</a:t>
            </a:fld>
            <a:endParaRPr lang="en-US" altLang="en-US" dirty="0"/>
          </a:p>
        </p:txBody>
      </p:sp>
    </p:spTree>
    <p:extLst>
      <p:ext uri="{BB962C8B-B14F-4D97-AF65-F5344CB8AC3E}">
        <p14:creationId xmlns:p14="http://schemas.microsoft.com/office/powerpoint/2010/main" val="3397877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a:xfrm>
            <a:off x="1193800" y="703263"/>
            <a:ext cx="4630738" cy="3471862"/>
          </a:xfrm>
          <a:ln/>
        </p:spPr>
      </p:sp>
      <p:sp>
        <p:nvSpPr>
          <p:cNvPr id="8704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27939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a:xfrm>
            <a:off x="1193800" y="703263"/>
            <a:ext cx="4630738" cy="3471862"/>
          </a:xfrm>
          <a:ln/>
        </p:spPr>
      </p:sp>
      <p:sp>
        <p:nvSpPr>
          <p:cNvPr id="8806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08056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a:xfrm>
            <a:off x="1193800" y="703263"/>
            <a:ext cx="4630738" cy="3471862"/>
          </a:xfrm>
          <a:ln/>
        </p:spPr>
      </p:sp>
      <p:sp>
        <p:nvSpPr>
          <p:cNvPr id="8499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554761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a:xfrm>
            <a:off x="1190625" y="701675"/>
            <a:ext cx="4630738" cy="3473450"/>
          </a:xfrm>
          <a:ln/>
        </p:spPr>
      </p:sp>
      <p:sp>
        <p:nvSpPr>
          <p:cNvPr id="8601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520382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TextEdit="1"/>
          </p:cNvSpPr>
          <p:nvPr>
            <p:ph type="sldImg"/>
          </p:nvPr>
        </p:nvSpPr>
        <p:spPr>
          <a:ln/>
        </p:spPr>
      </p:sp>
      <p:sp>
        <p:nvSpPr>
          <p:cNvPr id="8909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043033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ea typeface="+mn-ea"/>
            </a:endParaRPr>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181074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166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899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13924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68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980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9735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3332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4479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952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7705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65138" y="1100138"/>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9" name="Rectangle 6"/>
          <p:cNvSpPr>
            <a:spLocks noChangeArrowheads="1"/>
          </p:cNvSpPr>
          <p:nvPr/>
        </p:nvSpPr>
        <p:spPr bwMode="auto">
          <a:xfrm>
            <a:off x="8164513"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Tree>
  </p:cSld>
  <p:clrMap bg1="lt1" tx1="dk1" bg2="lt2" tx2="dk2" accent1="accent1" accent2="accent2" accent3="accent3" accent4="accent4" accent5="accent5" accent6="accent6" hlink="hlink" folHlink="folHlink"/>
  <p:sldLayoutIdLst>
    <p:sldLayoutId id="2147484699" r:id="rId1"/>
    <p:sldLayoutId id="2147484689" r:id="rId2"/>
    <p:sldLayoutId id="2147484690" r:id="rId3"/>
    <p:sldLayoutId id="2147484691" r:id="rId4"/>
    <p:sldLayoutId id="2147484692" r:id="rId5"/>
    <p:sldLayoutId id="2147484693" r:id="rId6"/>
    <p:sldLayoutId id="2147484694" r:id="rId7"/>
    <p:sldLayoutId id="2147484695" r:id="rId8"/>
    <p:sldLayoutId id="2147484696" r:id="rId9"/>
    <p:sldLayoutId id="2147484697" r:id="rId10"/>
    <p:sldLayoutId id="2147484698" r:id="rId11"/>
  </p:sldLayoutIdLst>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ＭＳ Ｐゴシック" charset="0"/>
          <a:cs typeface="ＭＳ Ｐゴシック" charset="0"/>
        </a:defRPr>
      </a:lvl1pPr>
      <a:lvl2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ＭＳ Ｐゴシック" charset="0"/>
          <a:cs typeface="ＭＳ Ｐゴシック" charset="0"/>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ea typeface="ＭＳ Ｐゴシック"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ea typeface="ＭＳ Ｐゴシック"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dirty="0"/>
              <a:t>Branching In Python: Part 1</a:t>
            </a:r>
            <a:endParaRPr lang="en-US" altLang="en-US" sz="4000"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a:latin typeface="Arial" panose="020B0604020202020204" pitchFamily="34" charset="0"/>
            </a:endParaRPr>
          </a:p>
        </p:txBody>
      </p:sp>
      <p:sp>
        <p:nvSpPr>
          <p:cNvPr id="13316" name="Text Box 9"/>
          <p:cNvSpPr txBox="1">
            <a:spLocks noChangeArrowheads="1"/>
          </p:cNvSpPr>
          <p:nvPr/>
        </p:nvSpPr>
        <p:spPr bwMode="auto">
          <a:xfrm>
            <a:off x="1295400" y="2362200"/>
            <a:ext cx="6769100" cy="224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a:spcBef>
                <a:spcPct val="50000"/>
              </a:spcBef>
              <a:defRPr/>
            </a:pPr>
            <a:r>
              <a:rPr lang="en-US" sz="2800" dirty="0">
                <a:solidFill>
                  <a:srgbClr val="000000"/>
                </a:solidFill>
                <a:latin typeface="Consolas" panose="020B0609020204030204" pitchFamily="49" charset="0"/>
                <a:cs typeface="Calibri" panose="020F0502020204030204" pitchFamily="34" charset="0"/>
              </a:rPr>
              <a:t>IF</a:t>
            </a:r>
          </a:p>
          <a:p>
            <a:pPr marL="342900" indent="-342900">
              <a:spcBef>
                <a:spcPct val="50000"/>
              </a:spcBef>
              <a:defRPr/>
            </a:pPr>
            <a:r>
              <a:rPr lang="en-US" sz="2800" dirty="0">
                <a:solidFill>
                  <a:srgbClr val="000000"/>
                </a:solidFill>
                <a:latin typeface="Consolas" panose="020B0609020204030204" pitchFamily="49" charset="0"/>
                <a:cs typeface="Calibri" panose="020F0502020204030204" pitchFamily="34" charset="0"/>
              </a:rPr>
              <a:t>IF</a:t>
            </a:r>
            <a:r>
              <a:rPr lang="en-US" sz="2800" dirty="0">
                <a:solidFill>
                  <a:srgbClr val="000000"/>
                </a:solidFill>
                <a:cs typeface="Calibri" panose="020F0502020204030204" pitchFamily="34" charset="0"/>
              </a:rPr>
              <a:t>-</a:t>
            </a:r>
            <a:r>
              <a:rPr lang="en-US" sz="2800" dirty="0">
                <a:solidFill>
                  <a:srgbClr val="000000"/>
                </a:solidFill>
                <a:latin typeface="Consolas" panose="020B0609020204030204" pitchFamily="49" charset="0"/>
                <a:cs typeface="Calibri" panose="020F0502020204030204" pitchFamily="34" charset="0"/>
              </a:rPr>
              <a:t>ELSE</a:t>
            </a:r>
          </a:p>
          <a:p>
            <a:pPr marL="342900" indent="-342900">
              <a:spcBef>
                <a:spcPct val="50000"/>
              </a:spcBef>
              <a:defRPr/>
            </a:pPr>
            <a:r>
              <a:rPr lang="en-US" sz="2800" dirty="0">
                <a:solidFill>
                  <a:srgbClr val="000000"/>
                </a:solidFill>
                <a:cs typeface="Calibri" panose="020F0502020204030204" pitchFamily="34" charset="0"/>
              </a:rPr>
              <a:t>Logic: AND, OR, </a:t>
            </a:r>
            <a:r>
              <a:rPr lang="en-US" sz="2800" dirty="0" smtClean="0">
                <a:solidFill>
                  <a:srgbClr val="000000"/>
                </a:solidFill>
                <a:cs typeface="Calibri" panose="020F0502020204030204" pitchFamily="34" charset="0"/>
              </a:rPr>
              <a:t>NOT (conceptual and Google search examples)</a:t>
            </a:r>
            <a:endParaRPr lang="en-US" sz="2800" dirty="0">
              <a:solidFill>
                <a:srgbClr val="000000"/>
              </a:solidFill>
              <a:cs typeface="Calibri" panose="020F0502020204030204" pitchFamily="34" charset="0"/>
            </a:endParaRPr>
          </a:p>
        </p:txBody>
      </p:sp>
    </p:spTree>
    <p:extLst>
      <p:ext uri="{BB962C8B-B14F-4D97-AF65-F5344CB8AC3E}">
        <p14:creationId xmlns:p14="http://schemas.microsoft.com/office/powerpoint/2010/main" val="504701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Allowable </a:t>
            </a:r>
            <a:r>
              <a:rPr lang="en-CA" altLang="en-US" dirty="0" smtClean="0">
                <a:solidFill>
                  <a:srgbClr val="FF0000"/>
                </a:solidFill>
                <a:ea typeface="ＭＳ Ｐゴシック" panose="020B0600070205080204" pitchFamily="34" charset="-128"/>
              </a:rPr>
              <a:t>Relational Operators</a:t>
            </a:r>
            <a:r>
              <a:rPr lang="en-CA" altLang="en-US" dirty="0" smtClean="0">
                <a:ea typeface="ＭＳ Ｐゴシック" panose="020B0600070205080204" pitchFamily="34" charset="-128"/>
              </a:rPr>
              <a:t> For Boolean Expressions</a:t>
            </a:r>
          </a:p>
        </p:txBody>
      </p:sp>
      <p:sp>
        <p:nvSpPr>
          <p:cNvPr id="14339" name="Rectangle 3"/>
          <p:cNvSpPr>
            <a:spLocks noGrp="1"/>
          </p:cNvSpPr>
          <p:nvPr>
            <p:ph type="body" idx="4294967295"/>
          </p:nvPr>
        </p:nvSpPr>
        <p:spPr/>
        <p:txBody>
          <a:bodyPr/>
          <a:lstStyle/>
          <a:p>
            <a:pPr eaLnBrk="1" hangingPunct="1">
              <a:lnSpc>
                <a:spcPct val="75000"/>
              </a:lnSpc>
              <a:spcBef>
                <a:spcPct val="80000"/>
              </a:spcBef>
              <a:buFontTx/>
              <a:buNone/>
              <a:tabLst>
                <a:tab pos="6629400" algn="l"/>
              </a:tabLst>
            </a:pPr>
            <a:r>
              <a:rPr lang="en-CA" altLang="en-US" sz="2000" dirty="0" smtClean="0">
                <a:latin typeface="Consolas" panose="020B0609020204030204" pitchFamily="49" charset="0"/>
                <a:ea typeface="ＭＳ Ｐゴシック" panose="020B0600070205080204" pitchFamily="34" charset="-128"/>
              </a:rPr>
              <a:t>if (operand    </a:t>
            </a:r>
            <a:r>
              <a:rPr lang="en-CA" altLang="en-US" sz="2000" i="1" dirty="0" smtClean="0">
                <a:latin typeface="Consolas" panose="020B0609020204030204" pitchFamily="49" charset="0"/>
                <a:ea typeface="ＭＳ Ｐゴシック" panose="020B0600070205080204" pitchFamily="34" charset="-128"/>
              </a:rPr>
              <a:t> </a:t>
            </a:r>
            <a:r>
              <a:rPr lang="en-CA" altLang="en-US" sz="2000" b="1" dirty="0" smtClean="0">
                <a:solidFill>
                  <a:srgbClr val="FF0000"/>
                </a:solidFill>
                <a:latin typeface="Consolas" panose="020B0609020204030204" pitchFamily="49" charset="0"/>
                <a:ea typeface="ＭＳ Ｐゴシック" panose="020B0600070205080204" pitchFamily="34" charset="-128"/>
              </a:rPr>
              <a:t>relational operator</a:t>
            </a:r>
            <a:r>
              <a:rPr lang="en-CA" altLang="en-US" sz="2000" dirty="0" smtClean="0">
                <a:latin typeface="Consolas" panose="020B0609020204030204" pitchFamily="49" charset="0"/>
                <a:ea typeface="ＭＳ Ｐゴシック" panose="020B0600070205080204" pitchFamily="34" charset="-128"/>
              </a:rPr>
              <a:t>    operand) then</a:t>
            </a:r>
          </a:p>
          <a:p>
            <a:pPr eaLnBrk="1" hangingPunct="1">
              <a:lnSpc>
                <a:spcPct val="75000"/>
              </a:lnSpc>
              <a:spcBef>
                <a:spcPct val="80000"/>
              </a:spcBef>
              <a:tabLst>
                <a:tab pos="6629400" algn="l"/>
              </a:tabLst>
            </a:pPr>
            <a:endParaRPr lang="en-CA" altLang="en-US" sz="2000" dirty="0" smtClean="0">
              <a:latin typeface="Arial" panose="020B0604020202020204" pitchFamily="34" charset="0"/>
              <a:ea typeface="ＭＳ Ｐゴシック" panose="020B0600070205080204" pitchFamily="34" charset="-128"/>
            </a:endParaRPr>
          </a:p>
          <a:p>
            <a:pPr eaLnBrk="1" hangingPunct="1">
              <a:spcBef>
                <a:spcPct val="50000"/>
              </a:spcBef>
              <a:buFontTx/>
              <a:buNone/>
              <a:tabLst>
                <a:tab pos="6629400" algn="l"/>
              </a:tabLst>
            </a:pPr>
            <a:r>
              <a:rPr lang="en-CA" altLang="en-US" sz="1800" dirty="0" smtClean="0">
                <a:latin typeface="Arial" panose="020B0604020202020204" pitchFamily="34" charset="0"/>
                <a:ea typeface="ＭＳ Ｐゴシック" panose="020B0600070205080204" pitchFamily="34" charset="-128"/>
              </a:rPr>
              <a:t>Python                 Mathematical               </a:t>
            </a:r>
          </a:p>
          <a:p>
            <a:pPr eaLnBrk="1" hangingPunct="1">
              <a:spcBef>
                <a:spcPct val="50000"/>
              </a:spcBef>
              <a:buFontTx/>
              <a:buNone/>
              <a:tabLst>
                <a:tab pos="6629400" algn="l"/>
              </a:tabLst>
            </a:pPr>
            <a:r>
              <a:rPr lang="en-CA" altLang="en-US" sz="1800" u="sng" dirty="0" smtClean="0">
                <a:latin typeface="Arial" panose="020B0604020202020204" pitchFamily="34" charset="0"/>
                <a:ea typeface="ＭＳ Ｐゴシック" panose="020B0600070205080204" pitchFamily="34" charset="-128"/>
              </a:rPr>
              <a:t>operator               equivalent              Meaning                               Example                                      </a:t>
            </a:r>
          </a:p>
          <a:p>
            <a:pPr eaLnBrk="1" hangingPunct="1">
              <a:lnSpc>
                <a:spcPct val="70000"/>
              </a:lnSpc>
              <a:spcBef>
                <a:spcPct val="70000"/>
              </a:spcBef>
              <a:buFontTx/>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&lt;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&lt;                             Less than	5 </a:t>
            </a:r>
            <a:r>
              <a:rPr lang="en-CA" altLang="en-US" sz="1800" b="1" dirty="0" smtClean="0">
                <a:solidFill>
                  <a:srgbClr val="FF0000"/>
                </a:solidFill>
                <a:latin typeface="Arial" panose="020B0604020202020204" pitchFamily="34" charset="0"/>
                <a:ea typeface="ＭＳ Ｐゴシック" panose="020B0600070205080204" pitchFamily="34" charset="-128"/>
              </a:rPr>
              <a:t>&lt;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&gt;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&gt;                             Greater than	5 </a:t>
            </a:r>
            <a:r>
              <a:rPr lang="en-CA" altLang="en-US" sz="1800" b="1" dirty="0" smtClean="0">
                <a:solidFill>
                  <a:srgbClr val="FF0000"/>
                </a:solidFill>
                <a:latin typeface="Arial" panose="020B0604020202020204" pitchFamily="34" charset="0"/>
                <a:ea typeface="ＭＳ Ｐゴシック" panose="020B0600070205080204" pitchFamily="34" charset="-128"/>
              </a:rPr>
              <a:t>&gt;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                             Equal to	5 </a:t>
            </a:r>
            <a:r>
              <a:rPr lang="en-CA" altLang="en-US" sz="1800" b="1" dirty="0" smtClean="0">
                <a:solidFill>
                  <a:srgbClr val="FF0000"/>
                </a:solidFill>
                <a:latin typeface="Arial" panose="020B0604020202020204" pitchFamily="34" charset="0"/>
                <a:ea typeface="ＭＳ Ｐゴシック" panose="020B0600070205080204" pitchFamily="34" charset="-128"/>
              </a:rPr>
              <a: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&lt;=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Less than or equal to	5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&lt;=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5</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&gt;=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Greater than or equal to	5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&gt;=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4</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Not equal to	x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5</a:t>
            </a:r>
          </a:p>
        </p:txBody>
      </p:sp>
    </p:spTree>
    <p:extLst>
      <p:ext uri="{BB962C8B-B14F-4D97-AF65-F5344CB8AC3E}">
        <p14:creationId xmlns:p14="http://schemas.microsoft.com/office/powerpoint/2010/main" val="2380991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ea typeface="ＭＳ Ｐゴシック" panose="020B0600070205080204" pitchFamily="34" charset="-128"/>
              </a:rPr>
              <a:t>Note On Indenting</a:t>
            </a:r>
          </a:p>
        </p:txBody>
      </p:sp>
      <p:sp>
        <p:nvSpPr>
          <p:cNvPr id="16387" name="Content Placeholder 2"/>
          <p:cNvSpPr>
            <a:spLocks noGrp="1"/>
          </p:cNvSpPr>
          <p:nvPr>
            <p:ph idx="1"/>
          </p:nvPr>
        </p:nvSpPr>
        <p:spPr/>
        <p:txBody>
          <a:bodyPr/>
          <a:lstStyle/>
          <a:p>
            <a:r>
              <a:rPr lang="en-US" altLang="en-US" dirty="0" smtClean="0">
                <a:ea typeface="ＭＳ Ｐゴシック" panose="020B0600070205080204" pitchFamily="34" charset="-128"/>
              </a:rPr>
              <a:t>With many programming languages indenting is part of good programming style.</a:t>
            </a:r>
          </a:p>
          <a:p>
            <a:r>
              <a:rPr lang="en-US" altLang="en-US" dirty="0" smtClean="0">
                <a:ea typeface="ＭＳ Ｐゴシック" panose="020B0600070205080204" pitchFamily="34" charset="-128"/>
              </a:rPr>
              <a:t>In Python indenting is mandatory in order to determine which statements are part of a body (</a:t>
            </a:r>
            <a:r>
              <a:rPr lang="en-US" altLang="en-US" b="1" dirty="0" smtClean="0">
                <a:ea typeface="ＭＳ Ｐゴシック" panose="020B0600070205080204" pitchFamily="34" charset="-128"/>
              </a:rPr>
              <a:t>syntactically required </a:t>
            </a:r>
            <a:r>
              <a:rPr lang="en-US" altLang="en-US" dirty="0" smtClean="0">
                <a:ea typeface="ＭＳ Ｐゴシック" panose="020B0600070205080204" pitchFamily="34" charset="-128"/>
              </a:rPr>
              <a:t>in Python).</a:t>
            </a:r>
          </a:p>
          <a:p>
            <a:r>
              <a:rPr lang="en-US" altLang="en-US" dirty="0" smtClean="0">
                <a:ea typeface="ＭＳ Ｐゴシック" panose="020B0600070205080204" pitchFamily="34" charset="-128"/>
              </a:rPr>
              <a:t>A body with multiple instructions simply requires all those statements to be indented.</a:t>
            </a:r>
          </a:p>
          <a:p>
            <a:r>
              <a:rPr lang="en-US" altLang="en-US" dirty="0" smtClean="0">
                <a:ea typeface="ＭＳ Ｐゴシック" panose="020B0600070205080204" pitchFamily="34" charset="-128"/>
              </a:rPr>
              <a:t>Single statement body</a:t>
            </a:r>
          </a:p>
          <a:p>
            <a:pPr marL="225425" lvl="1" indent="0">
              <a:buNone/>
            </a:pPr>
            <a:r>
              <a:rPr lang="en-US" altLang="en-US" sz="1800" dirty="0" smtClean="0">
                <a:latin typeface="Consolas" panose="020B0609020204030204" pitchFamily="49" charset="0"/>
                <a:ea typeface="ＭＳ Ｐゴシック" panose="020B0600070205080204" pitchFamily="34" charset="-128"/>
              </a:rPr>
              <a:t>if </a:t>
            </a:r>
            <a:r>
              <a:rPr lang="en-US" altLang="en-US" sz="1800" dirty="0">
                <a:latin typeface="Consolas" panose="020B0609020204030204" pitchFamily="49" charset="0"/>
                <a:ea typeface="ＭＳ Ｐゴシック" panose="020B0600070205080204" pitchFamily="34" charset="-128"/>
              </a:rPr>
              <a:t>(age == 0):</a:t>
            </a:r>
          </a:p>
          <a:p>
            <a:pPr marL="225425" lvl="1" indent="0">
              <a:buNone/>
            </a:pPr>
            <a:r>
              <a:rPr lang="en-US" altLang="en-US" sz="1800" dirty="0">
                <a:latin typeface="Consolas" panose="020B0609020204030204" pitchFamily="49" charset="0"/>
                <a:ea typeface="ＭＳ Ｐゴシック" panose="020B0600070205080204" pitchFamily="34" charset="-128"/>
              </a:rPr>
              <a:t>    print("'Gratz' it's your birthday!")</a:t>
            </a:r>
            <a:endParaRPr lang="en-US" altLang="en-US" sz="1800" dirty="0" smtClean="0">
              <a:latin typeface="Consolas" panose="020B0609020204030204" pitchFamily="49" charset="0"/>
              <a:ea typeface="ＭＳ Ｐゴシック" panose="020B0600070205080204" pitchFamily="34" charset="-128"/>
            </a:endParaRPr>
          </a:p>
          <a:p>
            <a:r>
              <a:rPr lang="en-US" altLang="en-US" dirty="0" smtClean="0">
                <a:ea typeface="ＭＳ Ｐゴシック" panose="020B0600070205080204" pitchFamily="34" charset="-128"/>
              </a:rPr>
              <a:t>Multi-statement body</a:t>
            </a:r>
          </a:p>
          <a:p>
            <a:pPr marL="225425" lvl="1" indent="0">
              <a:buNone/>
            </a:pPr>
            <a:r>
              <a:rPr lang="en-US" altLang="en-US" sz="1800" dirty="0" smtClean="0">
                <a:latin typeface="Consolas" panose="020B0609020204030204" pitchFamily="49" charset="0"/>
                <a:ea typeface="ＭＳ Ｐゴシック" panose="020B0600070205080204" pitchFamily="34" charset="-128"/>
              </a:rPr>
              <a:t>if </a:t>
            </a:r>
            <a:r>
              <a:rPr lang="en-US" altLang="en-US" sz="1800" dirty="0">
                <a:latin typeface="Consolas" panose="020B0609020204030204" pitchFamily="49" charset="0"/>
                <a:ea typeface="ＭＳ Ｐゴシック" panose="020B0600070205080204" pitchFamily="34" charset="-128"/>
              </a:rPr>
              <a:t>(age == 0):</a:t>
            </a:r>
          </a:p>
          <a:p>
            <a:pPr marL="225425" lvl="1" indent="0">
              <a:buNone/>
            </a:pPr>
            <a:r>
              <a:rPr lang="en-US" altLang="en-US" sz="1800" dirty="0">
                <a:latin typeface="Consolas" panose="020B0609020204030204" pitchFamily="49" charset="0"/>
                <a:ea typeface="ＭＳ Ｐゴシック" panose="020B0600070205080204" pitchFamily="34" charset="-128"/>
              </a:rPr>
              <a:t>    print("'Gratz' it's your birthday!")</a:t>
            </a:r>
          </a:p>
          <a:p>
            <a:pPr marL="225425" lvl="1" indent="0">
              <a:buNone/>
            </a:pPr>
            <a:r>
              <a:rPr lang="en-US" altLang="en-US" sz="1800" dirty="0">
                <a:latin typeface="Consolas" panose="020B0609020204030204" pitchFamily="49" charset="0"/>
                <a:ea typeface="ＭＳ Ｐゴシック" panose="020B0600070205080204" pitchFamily="34" charset="-128"/>
              </a:rPr>
              <a:t>    print("Many happy returns.")</a:t>
            </a:r>
            <a:endParaRPr lang="en-US" altLang="en-US" sz="1800" dirty="0" smtClean="0">
              <a:latin typeface="Consolas" panose="020B0609020204030204" pitchFamily="49" charset="0"/>
              <a:ea typeface="ＭＳ Ｐゴシック" panose="020B0600070205080204" pitchFamily="34" charset="-128"/>
            </a:endParaRPr>
          </a:p>
          <a:p>
            <a:endParaRPr lang="en-US" altLang="en-US" dirty="0" smtClean="0">
              <a:ea typeface="ＭＳ Ｐゴシック" panose="020B0600070205080204" pitchFamily="34" charset="-128"/>
            </a:endParaRPr>
          </a:p>
          <a:p>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170757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38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38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387">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387">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38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3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Note On Indenting </a:t>
            </a:r>
            <a:r>
              <a:rPr lang="en-US" altLang="en-US" dirty="0" smtClean="0">
                <a:ea typeface="ＭＳ Ｐゴシック" panose="020B0600070205080204" pitchFamily="34" charset="-128"/>
              </a:rPr>
              <a:t>(2)</a:t>
            </a:r>
            <a:endParaRPr lang="en-US" dirty="0"/>
          </a:p>
        </p:txBody>
      </p:sp>
      <p:sp>
        <p:nvSpPr>
          <p:cNvPr id="3" name="Content Placeholder 2"/>
          <p:cNvSpPr>
            <a:spLocks noGrp="1"/>
          </p:cNvSpPr>
          <p:nvPr>
            <p:ph idx="1"/>
          </p:nvPr>
        </p:nvSpPr>
        <p:spPr/>
        <p:txBody>
          <a:bodyPr/>
          <a:lstStyle/>
          <a:p>
            <a:r>
              <a:rPr lang="en-US" dirty="0"/>
              <a:t>A “sub-body” (</a:t>
            </a:r>
            <a:r>
              <a:rPr lang="en-US" dirty="0">
                <a:latin typeface="Consolas" panose="020B0609020204030204" pitchFamily="49" charset="0"/>
              </a:rPr>
              <a:t>IF</a:t>
            </a:r>
            <a:r>
              <a:rPr lang="en-US" dirty="0"/>
              <a:t>-branch) is indented by an additional 4 spaces (8 or more spaces) </a:t>
            </a:r>
            <a:r>
              <a:rPr lang="en-US" dirty="0" smtClean="0"/>
              <a:t>if one </a:t>
            </a:r>
            <a:r>
              <a:rPr lang="en-US" dirty="0" smtClean="0">
                <a:latin typeface="Consolas" panose="020B0609020204030204" pitchFamily="49" charset="0"/>
              </a:rPr>
              <a:t>IF</a:t>
            </a:r>
            <a:r>
              <a:rPr lang="en-US" dirty="0" smtClean="0"/>
              <a:t>-branch is inside the body of another </a:t>
            </a:r>
            <a:r>
              <a:rPr lang="en-US" dirty="0" smtClean="0">
                <a:latin typeface="Consolas" panose="020B0609020204030204" pitchFamily="49" charset="0"/>
              </a:rPr>
              <a:t>IF</a:t>
            </a:r>
            <a:r>
              <a:rPr lang="en-US" dirty="0" smtClean="0">
                <a:cs typeface="Calibri" panose="020F0502020204030204" pitchFamily="34" charset="0"/>
              </a:rPr>
              <a:t>-</a:t>
            </a:r>
            <a:r>
              <a:rPr lang="en-US" dirty="0" smtClean="0"/>
              <a:t>branch (this is called ‘nesting’ – more details later).</a:t>
            </a:r>
          </a:p>
          <a:p>
            <a:pPr lvl="1"/>
            <a:r>
              <a:rPr lang="en-US" dirty="0" smtClean="0"/>
              <a:t>Example (just for reference for now, details come later)</a:t>
            </a:r>
          </a:p>
          <a:p>
            <a:pPr marL="225425" lvl="1" indent="0">
              <a:buNone/>
            </a:pPr>
            <a:r>
              <a:rPr lang="en-US" sz="1800" dirty="0" smtClean="0">
                <a:latin typeface="Consolas" panose="020B0609020204030204" pitchFamily="49" charset="0"/>
              </a:rPr>
              <a:t>If (BE 1):</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first body </a:t>
            </a:r>
            <a:r>
              <a:rPr lang="en-US" sz="1800" dirty="0" smtClean="0">
                <a:solidFill>
                  <a:srgbClr val="0066FF"/>
                </a:solidFill>
                <a:latin typeface="Consolas" panose="020B0609020204030204" pitchFamily="49" charset="0"/>
              </a:rPr>
              <a:t>#4 spaces</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if (BE2):</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second (nested body) </a:t>
            </a:r>
            <a:r>
              <a:rPr lang="en-US" sz="1800" dirty="0">
                <a:solidFill>
                  <a:srgbClr val="0066FF"/>
                </a:solidFill>
                <a:latin typeface="Consolas" panose="020B0609020204030204" pitchFamily="49" charset="0"/>
              </a:rPr>
              <a:t>#4 </a:t>
            </a:r>
            <a:r>
              <a:rPr lang="en-US" sz="1800" dirty="0" smtClean="0">
                <a:solidFill>
                  <a:srgbClr val="0066FF"/>
                </a:solidFill>
                <a:latin typeface="Consolas" panose="020B0609020204030204" pitchFamily="49" charset="0"/>
              </a:rPr>
              <a:t>spaces + 4 spaces </a:t>
            </a:r>
            <a:endParaRPr lang="en-US" sz="1800" dirty="0" smtClean="0">
              <a:latin typeface="Consolas" panose="020B0609020204030204" pitchFamily="49" charset="0"/>
            </a:endParaRPr>
          </a:p>
          <a:p>
            <a:r>
              <a:rPr lang="en-US" dirty="0" smtClean="0"/>
              <a:t>Again you should </a:t>
            </a:r>
            <a:r>
              <a:rPr lang="en-US" b="1" dirty="0" smtClean="0"/>
              <a:t>NOT use tabs </a:t>
            </a:r>
            <a:r>
              <a:rPr lang="en-US" dirty="0" smtClean="0"/>
              <a:t>for indenting what looks neatly and consistently indented with one editor or operating system could be a mess in other cases:</a:t>
            </a:r>
          </a:p>
          <a:p>
            <a:pPr lvl="1"/>
            <a:r>
              <a:rPr lang="en-US" dirty="0"/>
              <a:t>I</a:t>
            </a:r>
            <a:r>
              <a:rPr lang="en-US" dirty="0" smtClean="0"/>
              <a:t>f you write programs on different platforms (e.g. using a UNIX editor in the lab and Notepad at home).</a:t>
            </a:r>
          </a:p>
          <a:p>
            <a:pPr lvl="1"/>
            <a:r>
              <a:rPr lang="en-US" dirty="0" smtClean="0"/>
              <a:t>When your marker views your assignment or project.</a:t>
            </a:r>
            <a:endParaRPr lang="en-US" dirty="0"/>
          </a:p>
        </p:txBody>
      </p:sp>
    </p:spTree>
    <p:extLst>
      <p:ext uri="{BB962C8B-B14F-4D97-AF65-F5344CB8AC3E}">
        <p14:creationId xmlns:p14="http://schemas.microsoft.com/office/powerpoint/2010/main" val="246016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dirty="0" smtClean="0">
                <a:solidFill>
                  <a:srgbClr val="FF0000"/>
                </a:solidFill>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p>
        </p:txBody>
      </p:sp>
      <p:sp>
        <p:nvSpPr>
          <p:cNvPr id="115715" name="AutoShape 3"/>
          <p:cNvSpPr>
            <a:spLocks noChangeArrowheads="1"/>
          </p:cNvSpPr>
          <p:nvPr/>
        </p:nvSpPr>
        <p:spPr bwMode="auto">
          <a:xfrm>
            <a:off x="869950" y="1676400"/>
            <a:ext cx="2641600" cy="736600"/>
          </a:xfrm>
          <a:prstGeom prst="diamond">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b="1" dirty="0">
                <a:solidFill>
                  <a:srgbClr val="FF0000"/>
                </a:solidFill>
                <a:latin typeface="Arial" panose="020B0604020202020204" pitchFamily="34" charset="0"/>
              </a:rPr>
              <a:t>Question?</a:t>
            </a:r>
          </a:p>
        </p:txBody>
      </p:sp>
      <p:grpSp>
        <p:nvGrpSpPr>
          <p:cNvPr id="5" name="Group 4"/>
          <p:cNvGrpSpPr>
            <a:grpSpLocks/>
          </p:cNvGrpSpPr>
          <p:nvPr/>
        </p:nvGrpSpPr>
        <p:grpSpPr bwMode="auto">
          <a:xfrm>
            <a:off x="3535363" y="1773238"/>
            <a:ext cx="3255985" cy="599250"/>
            <a:chOff x="3534809" y="1773238"/>
            <a:chExt cx="3255985" cy="599250"/>
          </a:xfrm>
        </p:grpSpPr>
        <p:sp>
          <p:nvSpPr>
            <p:cNvPr id="8206" name="Line 5"/>
            <p:cNvSpPr>
              <a:spLocks noChangeShapeType="1"/>
            </p:cNvSpPr>
            <p:nvPr/>
          </p:nvSpPr>
          <p:spPr bwMode="auto">
            <a:xfrm>
              <a:off x="3534809" y="2041526"/>
              <a:ext cx="1454150" cy="1588"/>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7" name="Rectangle 6"/>
            <p:cNvSpPr>
              <a:spLocks noChangeArrowheads="1"/>
            </p:cNvSpPr>
            <p:nvPr/>
          </p:nvSpPr>
          <p:spPr bwMode="auto">
            <a:xfrm>
              <a:off x="4969909" y="1847087"/>
              <a:ext cx="1820885" cy="525401"/>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a:t>
              </a:r>
              <a:r>
                <a:rPr lang="en-US" altLang="en-US" sz="1400" dirty="0" smtClean="0">
                  <a:latin typeface="Arial" panose="020B0604020202020204" pitchFamily="34" charset="0"/>
                </a:rPr>
                <a:t>statements (body)</a:t>
              </a:r>
              <a:endParaRPr lang="en-US" altLang="en-US" sz="1400" dirty="0">
                <a:latin typeface="Arial" panose="020B0604020202020204" pitchFamily="34" charset="0"/>
              </a:endParaRPr>
            </a:p>
          </p:txBody>
        </p:sp>
        <p:sp>
          <p:nvSpPr>
            <p:cNvPr id="8208" name="Text Box 7"/>
            <p:cNvSpPr txBox="1">
              <a:spLocks noChangeArrowheads="1"/>
            </p:cNvSpPr>
            <p:nvPr/>
          </p:nvSpPr>
          <p:spPr bwMode="auto">
            <a:xfrm>
              <a:off x="3979309" y="1773238"/>
              <a:ext cx="508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dirty="0">
                  <a:latin typeface="Arial" panose="020B0604020202020204" pitchFamily="34" charset="0"/>
                </a:rPr>
                <a:t>True</a:t>
              </a:r>
            </a:p>
          </p:txBody>
        </p:sp>
      </p:grpSp>
      <p:grpSp>
        <p:nvGrpSpPr>
          <p:cNvPr id="7" name="Group 6"/>
          <p:cNvGrpSpPr>
            <a:grpSpLocks/>
          </p:cNvGrpSpPr>
          <p:nvPr/>
        </p:nvGrpSpPr>
        <p:grpSpPr bwMode="auto">
          <a:xfrm>
            <a:off x="1655763" y="2400300"/>
            <a:ext cx="558800" cy="927100"/>
            <a:chOff x="1656270" y="2400300"/>
            <a:chExt cx="558800" cy="927100"/>
          </a:xfrm>
        </p:grpSpPr>
        <p:sp>
          <p:nvSpPr>
            <p:cNvPr id="8204" name="Line 9"/>
            <p:cNvSpPr>
              <a:spLocks noChangeShapeType="1"/>
            </p:cNvSpPr>
            <p:nvPr/>
          </p:nvSpPr>
          <p:spPr bwMode="auto">
            <a:xfrm flipH="1">
              <a:off x="2185988" y="2400300"/>
              <a:ext cx="4763" cy="9271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5" name="Text Box 10"/>
            <p:cNvSpPr txBox="1">
              <a:spLocks noChangeArrowheads="1"/>
            </p:cNvSpPr>
            <p:nvPr/>
          </p:nvSpPr>
          <p:spPr bwMode="auto">
            <a:xfrm>
              <a:off x="1656270" y="2755900"/>
              <a:ext cx="55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dirty="0">
                  <a:latin typeface="Arial" panose="020B0604020202020204" pitchFamily="34" charset="0"/>
                </a:rPr>
                <a:t>False</a:t>
              </a:r>
            </a:p>
          </p:txBody>
        </p:sp>
      </p:grpSp>
      <p:grpSp>
        <p:nvGrpSpPr>
          <p:cNvPr id="6" name="Group 5"/>
          <p:cNvGrpSpPr>
            <a:grpSpLocks/>
          </p:cNvGrpSpPr>
          <p:nvPr/>
        </p:nvGrpSpPr>
        <p:grpSpPr bwMode="auto">
          <a:xfrm>
            <a:off x="1327150" y="2449513"/>
            <a:ext cx="4535488" cy="1579562"/>
            <a:chOff x="1327150" y="2449513"/>
            <a:chExt cx="4535488" cy="1579562"/>
          </a:xfrm>
        </p:grpSpPr>
        <p:sp>
          <p:nvSpPr>
            <p:cNvPr id="8200" name="Rectangle 12"/>
            <p:cNvSpPr>
              <a:spLocks noChangeArrowheads="1"/>
            </p:cNvSpPr>
            <p:nvPr/>
          </p:nvSpPr>
          <p:spPr bwMode="auto">
            <a:xfrm>
              <a:off x="1327150" y="3349625"/>
              <a:ext cx="1660525" cy="679450"/>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Remainder of </a:t>
              </a:r>
            </a:p>
            <a:p>
              <a:pPr>
                <a:spcBef>
                  <a:spcPct val="0"/>
                </a:spcBef>
                <a:buFontTx/>
                <a:buNone/>
              </a:pPr>
              <a:r>
                <a:rPr lang="en-US" altLang="en-US" sz="1400" dirty="0">
                  <a:latin typeface="Arial" panose="020B0604020202020204" pitchFamily="34" charset="0"/>
                </a:rPr>
                <a:t>the program</a:t>
              </a:r>
            </a:p>
          </p:txBody>
        </p:sp>
        <p:grpSp>
          <p:nvGrpSpPr>
            <p:cNvPr id="8201" name="Group 13"/>
            <p:cNvGrpSpPr>
              <a:grpSpLocks/>
            </p:cNvGrpSpPr>
            <p:nvPr/>
          </p:nvGrpSpPr>
          <p:grpSpPr bwMode="auto">
            <a:xfrm>
              <a:off x="2979738" y="2449513"/>
              <a:ext cx="2882900" cy="1257300"/>
              <a:chOff x="1920" y="1544"/>
              <a:chExt cx="1816" cy="792"/>
            </a:xfrm>
          </p:grpSpPr>
          <p:sp>
            <p:nvSpPr>
              <p:cNvPr id="8202" name="Line 14"/>
              <p:cNvSpPr>
                <a:spLocks noChangeShapeType="1"/>
              </p:cNvSpPr>
              <p:nvPr/>
            </p:nvSpPr>
            <p:spPr bwMode="auto">
              <a:xfrm flipH="1">
                <a:off x="1920" y="2328"/>
                <a:ext cx="1816" cy="8"/>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3" name="Line 15"/>
              <p:cNvSpPr>
                <a:spLocks noChangeShapeType="1"/>
              </p:cNvSpPr>
              <p:nvPr/>
            </p:nvSpPr>
            <p:spPr bwMode="auto">
              <a:xfrm>
                <a:off x="3728" y="1544"/>
                <a:ext cx="0" cy="792"/>
              </a:xfrm>
              <a:prstGeom prst="line">
                <a:avLst/>
              </a:prstGeom>
              <a:noFill/>
              <a:ln w="508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The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Structure</a:t>
            </a:r>
            <a:endParaRPr lang="en-US" altLang="en-US" dirty="0" smtClean="0">
              <a:ea typeface="ＭＳ Ｐゴシック" panose="020B0600070205080204" pitchFamily="34" charset="-128"/>
            </a:endParaRPr>
          </a:p>
        </p:txBody>
      </p:sp>
      <p:sp>
        <p:nvSpPr>
          <p:cNvPr id="11267"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Branching: checking if a condition is true (in which case something should be done).</a:t>
            </a:r>
          </a:p>
          <a:p>
            <a:pPr eaLnBrk="1" hangingPunct="1"/>
            <a:r>
              <a:rPr lang="en-US" altLang="en-US" b="1" dirty="0" smtClean="0">
                <a:ea typeface="ＭＳ Ｐゴシック" panose="020B0600070205080204" pitchFamily="34" charset="-128"/>
              </a:rPr>
              <a:t>Format:</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(General format)</a:t>
            </a:r>
          </a:p>
          <a:p>
            <a:pPr lvl="1" eaLnBrk="1" hangingPunct="1">
              <a:buFont typeface="Arial" panose="020B0604020202020204" pitchFamily="34" charset="0"/>
              <a:buNone/>
            </a:pPr>
            <a:r>
              <a:rPr lang="en-US" altLang="en-US" dirty="0" smtClean="0">
                <a:latin typeface="Consolas" panose="020B0609020204030204" pitchFamily="49" charset="0"/>
                <a:ea typeface="ＭＳ Ｐゴシック" panose="020B0600070205080204" pitchFamily="34" charset="-128"/>
              </a:rPr>
              <a:t>  if (</a:t>
            </a:r>
            <a:r>
              <a:rPr lang="en-US" altLang="en-US" i="1" dirty="0" smtClean="0">
                <a:latin typeface="Consolas" panose="020B0609020204030204" pitchFamily="49" charset="0"/>
                <a:ea typeface="ＭＳ Ｐゴシック" panose="020B0600070205080204" pitchFamily="34" charset="-128"/>
              </a:rPr>
              <a:t>Boolean expression</a:t>
            </a:r>
            <a:r>
              <a:rPr lang="en-US" altLang="en-US" dirty="0" smtClean="0">
                <a:latin typeface="Consolas" panose="020B0609020204030204" pitchFamily="49" charset="0"/>
                <a:ea typeface="ＭＳ Ｐゴシック" panose="020B0600070205080204" pitchFamily="34" charset="-128"/>
              </a:rPr>
              <a:t>):</a:t>
            </a:r>
          </a:p>
          <a:p>
            <a:pPr lvl="1" eaLnBrk="1" hangingPunct="1">
              <a:buFont typeface="Arial" panose="020B0604020202020204" pitchFamily="34" charset="0"/>
              <a:buNone/>
            </a:pPr>
            <a:r>
              <a:rPr lang="en-US" altLang="en-US" dirty="0" smtClean="0">
                <a:latin typeface="Consolas" panose="020B0609020204030204" pitchFamily="49" charset="0"/>
                <a:ea typeface="ＭＳ Ｐゴシック" panose="020B0600070205080204" pitchFamily="34" charset="-128"/>
              </a:rPr>
              <a:t>      </a:t>
            </a:r>
            <a:r>
              <a:rPr lang="en-US" altLang="en-US" i="1" dirty="0" smtClean="0">
                <a:latin typeface="Consolas" panose="020B0609020204030204" pitchFamily="49" charset="0"/>
                <a:ea typeface="ＭＳ Ｐゴシック" panose="020B0600070205080204" pitchFamily="34" charset="-128"/>
              </a:rPr>
              <a:t>body</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(Detailed structure)</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if (&lt;</a:t>
            </a:r>
            <a:r>
              <a:rPr lang="en-US" altLang="en-US" sz="2000" i="1" dirty="0" smtClean="0">
                <a:latin typeface="Consolas" panose="020B0609020204030204" pitchFamily="49" charset="0"/>
                <a:ea typeface="ＭＳ Ｐゴシック" panose="020B0600070205080204" pitchFamily="34" charset="-128"/>
              </a:rPr>
              <a:t>operand&gt; &lt;relational operator&gt; &lt;operand&gt;</a:t>
            </a:r>
            <a:r>
              <a:rPr lang="en-US" altLang="en-US" sz="2000" dirty="0" smtClean="0">
                <a:latin typeface="Consolas" panose="020B0609020204030204" pitchFamily="49" charset="0"/>
                <a:ea typeface="ＭＳ Ｐゴシック" panose="020B0600070205080204" pitchFamily="34" charset="-128"/>
              </a:rPr>
              <a:t>):</a:t>
            </a:r>
          </a:p>
          <a:p>
            <a:pPr eaLnBrk="1" hangingPunct="1">
              <a:spcBef>
                <a:spcPct val="10000"/>
              </a:spcBef>
              <a:buFontTx/>
              <a:buNone/>
            </a:pPr>
            <a:r>
              <a:rPr lang="en-US" altLang="en-US" sz="2000" dirty="0" smtClean="0">
                <a:latin typeface="Consolas" panose="020B0609020204030204" pitchFamily="49" charset="0"/>
                <a:ea typeface="ＭＳ Ｐゴシック" panose="020B0600070205080204" pitchFamily="34" charset="-128"/>
              </a:rPr>
              <a:t>        </a:t>
            </a:r>
            <a:r>
              <a:rPr lang="en-US" altLang="en-US" sz="2000" i="1" dirty="0" smtClean="0">
                <a:latin typeface="Consolas" panose="020B0609020204030204" pitchFamily="49" charset="0"/>
                <a:ea typeface="ＭＳ Ｐゴシック" panose="020B0600070205080204" pitchFamily="34" charset="-128"/>
              </a:rPr>
              <a:t>body</a:t>
            </a:r>
          </a:p>
        </p:txBody>
      </p:sp>
      <p:grpSp>
        <p:nvGrpSpPr>
          <p:cNvPr id="5" name="Group 4"/>
          <p:cNvGrpSpPr>
            <a:grpSpLocks/>
          </p:cNvGrpSpPr>
          <p:nvPr/>
        </p:nvGrpSpPr>
        <p:grpSpPr bwMode="auto">
          <a:xfrm>
            <a:off x="1066800" y="4597400"/>
            <a:ext cx="2727325" cy="1254582"/>
            <a:chOff x="1066800" y="4953000"/>
            <a:chExt cx="2727325" cy="1254969"/>
          </a:xfrm>
        </p:grpSpPr>
        <p:sp>
          <p:nvSpPr>
            <p:cNvPr id="11276" name="Line 10"/>
            <p:cNvSpPr>
              <a:spLocks noChangeShapeType="1"/>
            </p:cNvSpPr>
            <p:nvPr/>
          </p:nvSpPr>
          <p:spPr bwMode="auto">
            <a:xfrm flipV="1">
              <a:off x="1438275" y="4953000"/>
              <a:ext cx="390525" cy="757238"/>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7" name="Rectangle 11"/>
            <p:cNvSpPr>
              <a:spLocks noChangeArrowheads="1"/>
            </p:cNvSpPr>
            <p:nvPr/>
          </p:nvSpPr>
          <p:spPr bwMode="auto">
            <a:xfrm>
              <a:off x="1066800" y="5682406"/>
              <a:ext cx="2727325" cy="5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400" b="1" dirty="0" smtClean="0">
                  <a:solidFill>
                    <a:srgbClr val="FF0000"/>
                  </a:solidFill>
                  <a:latin typeface="Arial" panose="020B0604020202020204" pitchFamily="34" charset="0"/>
                </a:rPr>
                <a:t>Reminder: </a:t>
              </a:r>
              <a:r>
                <a:rPr lang="en-CA" altLang="en-US" sz="1400" b="1" dirty="0">
                  <a:solidFill>
                    <a:srgbClr val="FF0000"/>
                  </a:solidFill>
                  <a:latin typeface="Arial" panose="020B0604020202020204" pitchFamily="34" charset="0"/>
                </a:rPr>
                <a:t>Indenting the body is mandatory!</a:t>
              </a:r>
            </a:p>
          </p:txBody>
        </p:sp>
      </p:grpSp>
      <p:grpSp>
        <p:nvGrpSpPr>
          <p:cNvPr id="7" name="Group 6"/>
          <p:cNvGrpSpPr>
            <a:grpSpLocks/>
          </p:cNvGrpSpPr>
          <p:nvPr/>
        </p:nvGrpSpPr>
        <p:grpSpPr bwMode="auto">
          <a:xfrm>
            <a:off x="1633538" y="3127375"/>
            <a:ext cx="6991350" cy="1066800"/>
            <a:chOff x="1633538" y="3573834"/>
            <a:chExt cx="6991017" cy="1066800"/>
          </a:xfrm>
        </p:grpSpPr>
        <p:sp>
          <p:nvSpPr>
            <p:cNvPr id="11271" name="Line 5"/>
            <p:cNvSpPr>
              <a:spLocks noChangeShapeType="1"/>
            </p:cNvSpPr>
            <p:nvPr/>
          </p:nvSpPr>
          <p:spPr bwMode="auto">
            <a:xfrm flipH="1">
              <a:off x="3852184" y="4000077"/>
              <a:ext cx="2401889" cy="454801"/>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dirty="0"/>
            </a:p>
          </p:txBody>
        </p:sp>
        <p:sp>
          <p:nvSpPr>
            <p:cNvPr id="11272" name="Line 6"/>
            <p:cNvSpPr>
              <a:spLocks noChangeShapeType="1"/>
            </p:cNvSpPr>
            <p:nvPr/>
          </p:nvSpPr>
          <p:spPr bwMode="auto">
            <a:xfrm flipH="1" flipV="1">
              <a:off x="3852184" y="3642617"/>
              <a:ext cx="2401889" cy="35746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3" name="Rectangle 7"/>
            <p:cNvSpPr>
              <a:spLocks noChangeArrowheads="1"/>
            </p:cNvSpPr>
            <p:nvPr/>
          </p:nvSpPr>
          <p:spPr bwMode="auto">
            <a:xfrm>
              <a:off x="6242619" y="3814320"/>
              <a:ext cx="2381936"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400" b="1" dirty="0">
                  <a:solidFill>
                    <a:srgbClr val="FF0000"/>
                  </a:solidFill>
                  <a:latin typeface="Arial" panose="020B0604020202020204" pitchFamily="34" charset="0"/>
                </a:rPr>
                <a:t>Boolean expression</a:t>
              </a:r>
            </a:p>
          </p:txBody>
        </p:sp>
        <p:sp>
          <p:nvSpPr>
            <p:cNvPr id="11274" name="Line 8"/>
            <p:cNvSpPr>
              <a:spLocks noChangeShapeType="1"/>
            </p:cNvSpPr>
            <p:nvPr/>
          </p:nvSpPr>
          <p:spPr bwMode="auto">
            <a:xfrm flipV="1">
              <a:off x="1828800" y="3573834"/>
              <a:ext cx="2291674"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5" name="Line 8"/>
            <p:cNvSpPr>
              <a:spLocks noChangeShapeType="1"/>
            </p:cNvSpPr>
            <p:nvPr/>
          </p:nvSpPr>
          <p:spPr bwMode="auto">
            <a:xfrm flipV="1">
              <a:off x="1633538" y="4640634"/>
              <a:ext cx="5453062"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The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Structure (2)</a:t>
            </a:r>
            <a:endParaRPr lang="en-US" altLang="en-US" dirty="0" smtClean="0">
              <a:ea typeface="ＭＳ Ｐゴシック" panose="020B0600070205080204" pitchFamily="34" charset="-128"/>
            </a:endParaRPr>
          </a:p>
        </p:txBody>
      </p:sp>
      <p:sp>
        <p:nvSpPr>
          <p:cNvPr id="12291" name="Rectangle 3"/>
          <p:cNvSpPr>
            <a:spLocks noGrp="1"/>
          </p:cNvSpPr>
          <p:nvPr>
            <p:ph type="body" idx="4294967295"/>
          </p:nvPr>
        </p:nvSpPr>
        <p:spPr/>
        <p:txBody>
          <a:bodyPr/>
          <a:lstStyle/>
          <a:p>
            <a:pPr eaLnBrk="1" hangingPunct="1"/>
            <a:r>
              <a:rPr lang="en-US" altLang="en-US" b="1" dirty="0" smtClean="0">
                <a:ea typeface="ＭＳ Ｐゴシック" panose="020B0600070205080204" pitchFamily="34" charset="-128"/>
              </a:rPr>
              <a:t>Example (</a:t>
            </a:r>
            <a:r>
              <a:rPr lang="en-US" altLang="en-US" dirty="0" smtClean="0">
                <a:ea typeface="ＭＳ Ｐゴシック" panose="020B0600070205080204" pitchFamily="34" charset="-128"/>
              </a:rPr>
              <a:t>1</a:t>
            </a:r>
            <a:r>
              <a:rPr lang="en-US" altLang="en-US" dirty="0" smtClean="0">
                <a:latin typeface="Consolas" panose="020B0609020204030204" pitchFamily="49" charset="0"/>
                <a:ea typeface="ＭＳ Ｐゴシック" panose="020B0600070205080204" pitchFamily="34" charset="-128"/>
              </a:rPr>
              <a:t>if1.py</a:t>
            </a:r>
            <a:r>
              <a:rPr lang="en-US" altLang="en-US" b="1" dirty="0" smtClean="0">
                <a:ea typeface="ＭＳ Ｐゴシック" panose="020B0600070205080204" pitchFamily="34" charset="-128"/>
              </a:rPr>
              <a:t>):</a:t>
            </a:r>
          </a:p>
          <a:p>
            <a:pPr marL="174625" lvl="1" indent="0" eaLnBrk="1" hangingPunct="1">
              <a:buFont typeface="Arial" panose="020B0604020202020204" pitchFamily="34" charset="0"/>
              <a:buNone/>
            </a:pPr>
            <a:r>
              <a:rPr lang="en-US" altLang="en-US" dirty="0" smtClean="0">
                <a:ea typeface="ＭＳ Ｐゴシック" panose="020B0600070205080204" pitchFamily="34" charset="-128"/>
                <a:cs typeface="Calibri" panose="020F0502020204030204" pitchFamily="34" charset="0"/>
              </a:rPr>
              <a:t>Learning objective of example: program executes a statement when a Boolean expression evaluates to true.</a:t>
            </a:r>
          </a:p>
          <a:p>
            <a:pPr lvl="1" eaLnBrk="1" hangingPunct="1">
              <a:buFont typeface="Arial" panose="020B0604020202020204" pitchFamily="34" charset="0"/>
              <a:buNone/>
            </a:pPr>
            <a:endParaRPr lang="en-US" altLang="en-US" sz="1800" dirty="0">
              <a:latin typeface="Consolas" panose="020B0609020204030204" pitchFamily="49" charset="0"/>
              <a:ea typeface="ＭＳ Ｐゴシック" panose="020B0600070205080204" pitchFamily="34" charset="-128"/>
            </a:endParaRP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age = int(input("Age: "))</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(age &gt;= 18):</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print("You are an adult")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Common Mistake</a:t>
            </a:r>
          </a:p>
        </p:txBody>
      </p:sp>
      <p:sp>
        <p:nvSpPr>
          <p:cNvPr id="216067"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Do not confuse the equality operator '</a:t>
            </a:r>
            <a:r>
              <a:rPr lang="en-US" altLang="en-US" sz="2000" dirty="0" smtClean="0">
                <a:latin typeface="Consolas" panose="020B0609020204030204" pitchFamily="49" charset="0"/>
                <a:ea typeface="ＭＳ Ｐゴシック" panose="020B0600070205080204" pitchFamily="34" charset="-128"/>
              </a:rPr>
              <a:t>==</a:t>
            </a:r>
            <a:r>
              <a:rPr lang="en-US" altLang="en-US" dirty="0" smtClean="0">
                <a:ea typeface="ＭＳ Ｐゴシック" panose="020B0600070205080204" pitchFamily="34" charset="-128"/>
              </a:rPr>
              <a:t>' with the assignment operator '</a:t>
            </a:r>
            <a:r>
              <a:rPr lang="en-US" altLang="en-US" sz="2000" dirty="0" smtClean="0">
                <a:latin typeface="Consolas" panose="020B0609020204030204" pitchFamily="49" charset="0"/>
                <a:ea typeface="ＭＳ Ｐゴシック" panose="020B0600070205080204" pitchFamily="34" charset="-128"/>
              </a:rPr>
              <a:t>=</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Mistake: using a single equals sign instead of two when forming a Boolean expression.</a:t>
            </a:r>
          </a:p>
          <a:p>
            <a:pPr eaLnBrk="1" hangingPunct="1"/>
            <a:r>
              <a:rPr lang="en-US" altLang="en-US" b="1" dirty="0" smtClean="0">
                <a:ea typeface="ＭＳ Ｐゴシック" panose="020B0600070205080204" pitchFamily="34" charset="-128"/>
              </a:rPr>
              <a:t>Example</a:t>
            </a:r>
            <a:r>
              <a:rPr lang="en-US" altLang="en-US" dirty="0" smtClean="0">
                <a:ea typeface="ＭＳ Ｐゴシック" panose="020B0600070205080204" pitchFamily="34" charset="-128"/>
              </a:rPr>
              <a:t> (</a:t>
            </a:r>
            <a:r>
              <a:rPr lang="en-US" altLang="en-US" b="1" dirty="0" smtClean="0">
                <a:ea typeface="ＭＳ Ｐゴシック" panose="020B0600070205080204" pitchFamily="34" charset="-128"/>
              </a:rPr>
              <a:t>Python syntax error)</a:t>
            </a:r>
            <a:r>
              <a:rPr lang="en-US" altLang="en-US" baseline="30000" dirty="0" smtClean="0">
                <a:ea typeface="ＭＳ Ｐゴシック" panose="020B0600070205080204" pitchFamily="34" charset="-128"/>
              </a:rPr>
              <a:t>1</a:t>
            </a:r>
            <a:r>
              <a:rPr lang="en-US" altLang="en-US" dirty="0" smtClean="0">
                <a:ea typeface="ＭＳ Ｐゴシック" panose="020B0600070205080204" pitchFamily="34" charset="-128"/>
              </a:rPr>
              <a:t>:</a:t>
            </a:r>
          </a:p>
          <a:p>
            <a:pPr marL="349250" lvl="1" indent="0"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(num = 1):   </a:t>
            </a:r>
            <a:r>
              <a:rPr lang="en-US" altLang="en-US" sz="1800" dirty="0" smtClean="0">
                <a:solidFill>
                  <a:srgbClr val="0066FF"/>
                </a:solidFill>
                <a:latin typeface="Consolas" panose="020B0609020204030204" pitchFamily="49" charset="0"/>
                <a:ea typeface="ＭＳ Ｐゴシック" panose="020B0600070205080204" pitchFamily="34" charset="-128"/>
              </a:rPr>
              <a:t># </a:t>
            </a:r>
            <a:r>
              <a:rPr lang="en-US" altLang="en-US" dirty="0" smtClean="0">
                <a:solidFill>
                  <a:srgbClr val="0066FF"/>
                </a:solidFill>
                <a:ea typeface="ＭＳ Ｐゴシック" panose="020B0600070205080204" pitchFamily="34" charset="-128"/>
              </a:rPr>
              <a:t>Not the same as   </a:t>
            </a:r>
            <a:r>
              <a:rPr lang="en-US" altLang="en-US" sz="1800" dirty="0" smtClean="0">
                <a:solidFill>
                  <a:srgbClr val="0066FF"/>
                </a:solidFill>
                <a:latin typeface="Consolas" panose="020B0609020204030204" pitchFamily="49" charset="0"/>
                <a:ea typeface="ＭＳ Ｐゴシック" panose="020B0600070205080204" pitchFamily="34" charset="-128"/>
              </a:rPr>
              <a:t>if (num == 1):</a:t>
            </a:r>
          </a:p>
          <a:p>
            <a:pPr marL="349250" lvl="1" indent="0" eaLnBrk="1" hangingPunct="1">
              <a:buFont typeface="Arial" panose="020B0604020202020204" pitchFamily="34" charset="0"/>
              <a:buNone/>
            </a:pPr>
            <a:endParaRPr lang="en-US" altLang="en-US" sz="1800" dirty="0" smtClean="0">
              <a:latin typeface="Arial" panose="020B0604020202020204" pitchFamily="34" charset="0"/>
              <a:ea typeface="ＭＳ Ｐゴシック" panose="020B0600070205080204" pitchFamily="34" charset="-128"/>
            </a:endParaRPr>
          </a:p>
          <a:p>
            <a:pPr marL="349250" lvl="1" indent="0" eaLnBrk="1" hangingPunct="1">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To be extra safe some programmers put </a:t>
            </a:r>
            <a:r>
              <a:rPr lang="en-US" altLang="en-US" dirty="0" smtClean="0">
                <a:solidFill>
                  <a:srgbClr val="FF0000"/>
                </a:solidFill>
                <a:latin typeface="Arial" panose="020B0604020202020204" pitchFamily="34" charset="0"/>
                <a:ea typeface="ＭＳ Ｐゴシック" panose="020B0600070205080204" pitchFamily="34" charset="-128"/>
                <a:cs typeface="Arial" panose="020B0604020202020204" pitchFamily="34" charset="0"/>
              </a:rPr>
              <a:t>unnamed constants </a:t>
            </a: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on the left hand side of an equality operator (which always/almost always results in a syntax error rather than a logic error if the assignment operator is used in place of the equality operator).</a:t>
            </a:r>
          </a:p>
          <a:p>
            <a:pPr eaLnBrk="1" hangingPunct="1"/>
            <a:r>
              <a:rPr lang="en-US" altLang="en-US" dirty="0" smtClean="0">
                <a:ea typeface="ＭＳ Ｐゴシック" panose="020B0600070205080204" pitchFamily="34" charset="-128"/>
              </a:rPr>
              <a:t>A way of producing syntax rather than a logic error:</a:t>
            </a:r>
          </a:p>
          <a:p>
            <a:pPr marL="349250" lvl="1" indent="0"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a:t>
            </a:r>
            <a:r>
              <a:rPr lang="en-US" altLang="en-US" sz="1800" dirty="0" smtClean="0">
                <a:solidFill>
                  <a:srgbClr val="FF0000"/>
                </a:solidFill>
                <a:latin typeface="Consolas" panose="020B0609020204030204" pitchFamily="49" charset="0"/>
                <a:ea typeface="ＭＳ Ｐゴシック" panose="020B0600070205080204" pitchFamily="34" charset="-128"/>
              </a:rPr>
              <a:t>1</a:t>
            </a:r>
            <a:r>
              <a:rPr lang="en-US" altLang="en-US" sz="1800" dirty="0" smtClean="0">
                <a:latin typeface="Consolas" panose="020B0609020204030204" pitchFamily="49" charset="0"/>
                <a:ea typeface="ＭＳ Ｐゴシック" panose="020B0600070205080204" pitchFamily="34" charset="-128"/>
              </a:rPr>
              <a:t> = num)</a:t>
            </a:r>
          </a:p>
          <a:p>
            <a:pPr eaLnBrk="1" hangingPunct="1"/>
            <a:endParaRPr lang="en-US" altLang="en-US" sz="1800" dirty="0" smtClean="0">
              <a:latin typeface="Arial" panose="020B0604020202020204" pitchFamily="34" charset="0"/>
              <a:ea typeface="ＭＳ Ｐゴシック" panose="020B0600070205080204" pitchFamily="34" charset="-128"/>
            </a:endParaRPr>
          </a:p>
        </p:txBody>
      </p:sp>
      <p:sp>
        <p:nvSpPr>
          <p:cNvPr id="216068" name="Text Box 4"/>
          <p:cNvSpPr txBox="1">
            <a:spLocks noChangeArrowheads="1"/>
          </p:cNvSpPr>
          <p:nvPr/>
        </p:nvSpPr>
        <p:spPr bwMode="auto">
          <a:xfrm>
            <a:off x="0" y="5886450"/>
            <a:ext cx="8382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7475" indent="-117475"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US" altLang="en-US" sz="1800" dirty="0"/>
              <a:t>1 This not a syntax error in all programming languages so don’t get complacent and assume that the language will automatically “take care of things” for you.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60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60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606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606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606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606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606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60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bldLvl="2"/>
      <p:bldP spid="21606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A Similar Mistake</a:t>
            </a:r>
          </a:p>
        </p:txBody>
      </p:sp>
      <p:sp>
        <p:nvSpPr>
          <p:cNvPr id="18435" name="Content Placeholder 2"/>
          <p:cNvSpPr>
            <a:spLocks noGrp="1"/>
          </p:cNvSpPr>
          <p:nvPr>
            <p:ph idx="1"/>
          </p:nvPr>
        </p:nvSpPr>
        <p:spPr/>
        <p:txBody>
          <a:bodyPr/>
          <a:lstStyle/>
          <a:p>
            <a:pPr eaLnBrk="1" hangingPunct="1"/>
            <a:r>
              <a:rPr lang="en-US" altLang="en-US" b="1" dirty="0" smtClean="0">
                <a:ea typeface="ＭＳ Ｐゴシック" panose="020B0600070205080204" pitchFamily="34" charset="-128"/>
              </a:rPr>
              <a:t>Example</a:t>
            </a:r>
            <a:r>
              <a:rPr lang="en-US" altLang="en-US" dirty="0" smtClean="0">
                <a:ea typeface="ＭＳ Ｐゴシック" panose="020B0600070205080204" pitchFamily="34" charset="-128"/>
              </a:rPr>
              <a:t> (</a:t>
            </a:r>
            <a:r>
              <a:rPr lang="en-US" altLang="en-US" b="1" dirty="0" smtClean="0">
                <a:ea typeface="ＭＳ Ｐゴシック" panose="020B0600070205080204" pitchFamily="34" charset="-128"/>
              </a:rPr>
              <a:t>Python syntax error, used to be a logic error)</a:t>
            </a:r>
            <a:r>
              <a:rPr lang="en-US" altLang="en-US" dirty="0" smtClean="0">
                <a:ea typeface="ＭＳ Ｐゴシック" panose="020B0600070205080204" pitchFamily="34" charset="-128"/>
              </a:rPr>
              <a:t>:</a:t>
            </a:r>
          </a:p>
          <a:p>
            <a:pPr marL="349250" lvl="1" indent="0"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num == 1   </a:t>
            </a:r>
            <a:r>
              <a:rPr lang="en-US" altLang="en-US" sz="1800" dirty="0" smtClean="0">
                <a:solidFill>
                  <a:srgbClr val="0066FF"/>
                </a:solidFill>
                <a:latin typeface="Consolas" panose="020B0609020204030204" pitchFamily="49" charset="0"/>
                <a:ea typeface="ＭＳ Ｐゴシック" panose="020B0600070205080204" pitchFamily="34" charset="-128"/>
              </a:rPr>
              <a:t># </a:t>
            </a:r>
            <a:r>
              <a:rPr lang="en-US" altLang="en-US" dirty="0" smtClean="0">
                <a:solidFill>
                  <a:srgbClr val="0066FF"/>
                </a:solidFill>
                <a:ea typeface="ＭＳ Ｐゴシック" panose="020B0600070205080204" pitchFamily="34" charset="-128"/>
              </a:rPr>
              <a:t>Not the same as    </a:t>
            </a:r>
            <a:r>
              <a:rPr lang="en-US" altLang="en-US" sz="1800" dirty="0" smtClean="0">
                <a:solidFill>
                  <a:srgbClr val="0066FF"/>
                </a:solidFill>
                <a:latin typeface="Consolas" panose="020B0609020204030204" pitchFamily="49" charset="0"/>
                <a:ea typeface="ＭＳ Ｐゴシック" panose="020B0600070205080204" pitchFamily="34" charset="-128"/>
              </a:rPr>
              <a:t>num = 1</a:t>
            </a:r>
          </a:p>
          <a:p>
            <a:pPr marL="349250" lvl="1" indent="0" eaLnBrk="1" hangingPunct="1">
              <a:buFont typeface="Arial" panose="020B0604020202020204" pitchFamily="34" charset="0"/>
              <a:buNone/>
            </a:pPr>
            <a:endParaRPr lang="en-US" altLang="en-US" sz="1800" dirty="0">
              <a:solidFill>
                <a:srgbClr val="0066FF"/>
              </a:solidFill>
              <a:latin typeface="Consolas" panose="020B0609020204030204" pitchFamily="49" charset="0"/>
              <a:ea typeface="ＭＳ Ｐゴシック" panose="020B0600070205080204" pitchFamily="34" charset="-128"/>
            </a:endParaRPr>
          </a:p>
          <a:p>
            <a:pPr marL="692150" lvl="1" indent="-342900" eaLnBrk="1" hangingPunct="1"/>
            <a:r>
              <a:rPr lang="en-US" altLang="en-US" dirty="0">
                <a:ea typeface="ＭＳ Ｐゴシック" panose="020B0600070205080204" pitchFamily="34" charset="-128"/>
              </a:rPr>
              <a:t>Mistake: </a:t>
            </a:r>
            <a:r>
              <a:rPr lang="en-US" altLang="en-US" dirty="0" smtClean="0">
                <a:ea typeface="ＭＳ Ｐゴシック" panose="020B0600070205080204" pitchFamily="34" charset="-128"/>
              </a:rPr>
              <a:t>including two equals signs instead </a:t>
            </a:r>
            <a:r>
              <a:rPr lang="en-US" altLang="en-US" dirty="0">
                <a:ea typeface="ＭＳ Ｐゴシック" panose="020B0600070205080204" pitchFamily="34" charset="-128"/>
              </a:rPr>
              <a:t>of </a:t>
            </a:r>
            <a:r>
              <a:rPr lang="en-US" altLang="en-US" dirty="0" smtClean="0">
                <a:ea typeface="ＭＳ Ｐゴシック" panose="020B0600070205080204" pitchFamily="34" charset="-128"/>
              </a:rPr>
              <a:t>one </a:t>
            </a:r>
            <a:r>
              <a:rPr lang="en-US" altLang="en-US" dirty="0">
                <a:ea typeface="ＭＳ Ｐゴシック" panose="020B0600070205080204" pitchFamily="34" charset="-128"/>
              </a:rPr>
              <a:t>when </a:t>
            </a:r>
            <a:r>
              <a:rPr lang="en-US" altLang="en-US" dirty="0" smtClean="0">
                <a:ea typeface="ＭＳ Ｐゴシック" panose="020B0600070205080204" pitchFamily="34" charset="-128"/>
              </a:rPr>
              <a:t>trying to assign a value to memory location</a:t>
            </a:r>
            <a:r>
              <a:rPr lang="en-US" altLang="en-US" dirty="0" smtClean="0">
                <a:ea typeface="ＭＳ Ｐゴシック" panose="020B0600070205080204" pitchFamily="34" charset="-128"/>
              </a:rPr>
              <a:t>.</a:t>
            </a:r>
          </a:p>
          <a:p>
            <a:pPr marL="692150" lvl="1" indent="-342900" eaLnBrk="1" hangingPunct="1"/>
            <a:r>
              <a:rPr lang="en-US" altLang="en-US" dirty="0" smtClean="0">
                <a:ea typeface="ＭＳ Ｐゴシック" panose="020B0600070205080204" pitchFamily="34" charset="-128"/>
              </a:rPr>
              <a:t>Common erroneous result: a comparison is performed (e.g. Does ‘</a:t>
            </a:r>
            <a:r>
              <a:rPr lang="en-US" altLang="en-US" dirty="0" err="1" smtClean="0">
                <a:ea typeface="ＭＳ Ｐゴシック" panose="020B0600070205080204" pitchFamily="34" charset="-128"/>
              </a:rPr>
              <a:t>num</a:t>
            </a:r>
            <a:r>
              <a:rPr lang="en-US" altLang="en-US" dirty="0" smtClean="0">
                <a:ea typeface="ＭＳ Ｐゴシック" panose="020B0600070205080204" pitchFamily="34" charset="-128"/>
              </a:rPr>
              <a:t>’ contain 1) instead of assignment (put 1 into ‘</a:t>
            </a:r>
            <a:r>
              <a:rPr lang="en-US" altLang="en-US" dirty="0" err="1" smtClean="0">
                <a:ea typeface="ＭＳ Ｐゴシック" panose="020B0600070205080204" pitchFamily="34" charset="-128"/>
              </a:rPr>
              <a:t>num</a:t>
            </a:r>
            <a:r>
              <a:rPr lang="en-US" altLang="en-US" dirty="0" smtClean="0">
                <a:ea typeface="ＭＳ Ｐゴシック" panose="020B0600070205080204" pitchFamily="34" charset="-128"/>
              </a:rPr>
              <a:t>’)</a:t>
            </a:r>
            <a:endParaRPr lang="en-US" altLang="en-US" dirty="0">
              <a:ea typeface="ＭＳ Ｐゴシック" panose="020B0600070205080204" pitchFamily="34" charset="-128"/>
            </a:endParaRPr>
          </a:p>
          <a:p>
            <a:pPr marL="349250" lvl="1" indent="0" eaLnBrk="1" hangingPunct="1">
              <a:buFont typeface="Arial" panose="020B0604020202020204" pitchFamily="34" charset="0"/>
              <a:buNone/>
            </a:pPr>
            <a:endParaRPr lang="en-US" altLang="en-US" sz="1800" dirty="0" smtClean="0">
              <a:solidFill>
                <a:srgbClr val="0066FF"/>
              </a:solidFill>
              <a:latin typeface="Consolas" panose="020B0609020204030204" pitchFamily="49" charset="0"/>
              <a:ea typeface="ＭＳ Ｐゴシック" panose="020B0600070205080204" pitchFamily="34" charset="-128"/>
            </a:endParaRPr>
          </a:p>
          <a:p>
            <a:pPr marL="349250" lvl="1" indent="0" eaLnBrk="1" hangingPunct="1">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endParaRP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dirty="0" smtClean="0">
                <a:ea typeface="ＭＳ Ｐゴシック" panose="020B0600070205080204" pitchFamily="34" charset="-128"/>
              </a:rPr>
              <a:t>An Application Of Branches</a:t>
            </a:r>
          </a:p>
        </p:txBody>
      </p:sp>
      <p:sp>
        <p:nvSpPr>
          <p:cNvPr id="19459"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Branching statements can be used to check the validity of data (if the data is correct or if the data is a value that’s allowed by the program).</a:t>
            </a:r>
          </a:p>
          <a:p>
            <a:pPr eaLnBrk="1" hangingPunct="1"/>
            <a:r>
              <a:rPr lang="en-US" altLang="en-US" b="1" dirty="0" smtClean="0">
                <a:ea typeface="ＭＳ Ｐゴシック" panose="020B0600070205080204" pitchFamily="34" charset="-128"/>
              </a:rPr>
              <a:t>General structure</a:t>
            </a:r>
            <a:r>
              <a:rPr lang="en-US" altLang="en-US" dirty="0" smtClean="0">
                <a:ea typeface="ＭＳ Ｐゴシック" panose="020B0600070205080204" pitchFamily="34" charset="-128"/>
              </a:rPr>
              <a: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(error condition has occurred):</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React to the error (at least display an error message)</a:t>
            </a:r>
          </a:p>
          <a:p>
            <a:pPr eaLnBrk="1" hangingPunct="1"/>
            <a:r>
              <a:rPr lang="en-US" altLang="en-US" b="1" dirty="0" smtClean="0">
                <a:ea typeface="ＭＳ Ｐゴシック" panose="020B0600070205080204" pitchFamily="34" charset="-128"/>
              </a:rPr>
              <a:t>Example</a:t>
            </a:r>
            <a:r>
              <a:rPr lang="en-US" altLang="en-US" dirty="0" smtClean="0">
                <a:ea typeface="ＭＳ Ｐゴシック" panose="020B0600070205080204" pitchFamily="34" charset="-128"/>
              </a:rPr>
              <a: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(age &lt; 0):</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print("Age cannot be a negative value")</a:t>
            </a:r>
          </a:p>
        </p:txBody>
      </p:sp>
      <p:sp>
        <p:nvSpPr>
          <p:cNvPr id="5" name="Text Box 4"/>
          <p:cNvSpPr txBox="1">
            <a:spLocks noChangeArrowheads="1"/>
          </p:cNvSpPr>
          <p:nvPr/>
        </p:nvSpPr>
        <p:spPr bwMode="auto">
          <a:xfrm>
            <a:off x="0" y="5638800"/>
            <a:ext cx="9144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20000"/>
              </a:spcBef>
              <a:buFontTx/>
              <a:buNone/>
            </a:pPr>
            <a:r>
              <a:rPr lang="en-US" altLang="en-US" sz="1800" dirty="0">
                <a:latin typeface="Arial" panose="020B0604020202020204" pitchFamily="34" charset="0"/>
              </a:rPr>
              <a:t>JT’s tip: if data can only take on a certain value (or range) do not automatically assume that it will be valid. Check the validity of range before proceeding onto the rest of the program.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Summary</a:t>
            </a:r>
            <a:endParaRPr lang="en-US" altLang="en-US" dirty="0" smtClean="0">
              <a:ea typeface="ＭＳ Ｐゴシック" panose="020B0600070205080204" pitchFamily="34" charset="-128"/>
            </a:endParaRPr>
          </a:p>
        </p:txBody>
      </p:sp>
      <p:sp>
        <p:nvSpPr>
          <p:cNvPr id="20483"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Used when a question (Boolean expression) evaluates only to a true or false value (Boolean):</a:t>
            </a:r>
          </a:p>
          <a:p>
            <a:pPr lvl="1" eaLnBrk="1" hangingPunct="1"/>
            <a:r>
              <a:rPr lang="en-US" altLang="en-US" dirty="0" smtClean="0">
                <a:ea typeface="ＭＳ Ｐゴシック" panose="020B0600070205080204" pitchFamily="34" charset="-128"/>
              </a:rPr>
              <a:t>If the question evaluates to true then the program reacts differently. It will execute the body after which it proceeds to the remainder of the program (which follows the if structure).</a:t>
            </a:r>
          </a:p>
          <a:p>
            <a:pPr lvl="1" eaLnBrk="1" hangingPunct="1"/>
            <a:r>
              <a:rPr lang="en-US" altLang="en-US" dirty="0" smtClean="0">
                <a:ea typeface="ＭＳ Ｐゴシック" panose="020B0600070205080204" pitchFamily="34" charset="-128"/>
              </a:rPr>
              <a:t>If the question evaluates to false then the program doesn’t react differently. It just executes the remainder of the program (which follows the if structure).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 Programs You’ve Seen So Far Produces Sequential Execution</a:t>
            </a:r>
          </a:p>
        </p:txBody>
      </p:sp>
      <p:sp>
        <p:nvSpPr>
          <p:cNvPr id="3" name="Content Placeholder 2"/>
          <p:cNvSpPr>
            <a:spLocks noGrp="1"/>
          </p:cNvSpPr>
          <p:nvPr>
            <p:ph idx="1"/>
          </p:nvPr>
        </p:nvSpPr>
        <p:spPr>
          <a:xfrm>
            <a:off x="431800" y="1075754"/>
            <a:ext cx="8178800" cy="5368925"/>
          </a:xfrm>
        </p:spPr>
        <p:txBody>
          <a:bodyPr/>
          <a:lstStyle/>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r>
              <a:rPr lang="en-US" altLang="en-US" dirty="0" smtClean="0">
                <a:latin typeface="Consolas" panose="020B0609020204030204" pitchFamily="49" charset="0"/>
                <a:cs typeface="Consolas" panose="020B0609020204030204" pitchFamily="49" charset="0"/>
              </a:rPr>
              <a:t>print </a:t>
            </a:r>
            <a:r>
              <a:rPr lang="en-US" altLang="en-US" dirty="0">
                <a:latin typeface="Consolas" panose="020B0609020204030204" pitchFamily="49" charset="0"/>
                <a:cs typeface="Consolas" panose="020B0609020204030204" pitchFamily="49" charset="0"/>
              </a:rPr>
              <a:t>("This program will calculate the area of a </a:t>
            </a:r>
            <a:r>
              <a:rPr lang="en-US" altLang="en-US" dirty="0" smtClean="0">
                <a:latin typeface="Consolas" panose="020B0609020204030204" pitchFamily="49" charset="0"/>
                <a:cs typeface="Consolas" panose="020B0609020204030204" pitchFamily="49" charset="0"/>
              </a:rPr>
              <a:t>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 rectangle</a:t>
            </a:r>
            <a:r>
              <a:rPr lang="en-US" altLang="en-US" dirty="0">
                <a:latin typeface="Consolas" panose="020B0609020204030204" pitchFamily="49" charset="0"/>
                <a:cs typeface="Consolas" panose="020B0609020204030204" pitchFamily="49" charset="0"/>
              </a:rPr>
              <a:t>")</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length = int(input("Enter the length: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width = int(input("Enter the width: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area = length </a:t>
            </a:r>
            <a:r>
              <a:rPr lang="en-US" altLang="en-US" b="1" dirty="0" smtClean="0">
                <a:latin typeface="Consolas" panose="020B0609020204030204" pitchFamily="49" charset="0"/>
                <a:cs typeface="Consolas" panose="020B0609020204030204" pitchFamily="49" charset="0"/>
              </a:rPr>
              <a:t>*</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width</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print("Area: ", area)</a:t>
            </a:r>
          </a:p>
          <a:p>
            <a:endParaRPr lang="en-US" dirty="0"/>
          </a:p>
        </p:txBody>
      </p:sp>
      <p:grpSp>
        <p:nvGrpSpPr>
          <p:cNvPr id="4" name="Group 3"/>
          <p:cNvGrpSpPr/>
          <p:nvPr/>
        </p:nvGrpSpPr>
        <p:grpSpPr>
          <a:xfrm>
            <a:off x="7260943" y="4062077"/>
            <a:ext cx="1714499" cy="409944"/>
            <a:chOff x="2743201" y="2164919"/>
            <a:chExt cx="1714499" cy="409944"/>
          </a:xfrm>
        </p:grpSpPr>
        <p:cxnSp>
          <p:nvCxnSpPr>
            <p:cNvPr id="5" name="Straight Arrow Connector 4"/>
            <p:cNvCxnSpPr/>
            <p:nvPr/>
          </p:nvCxnSpPr>
          <p:spPr>
            <a:xfrm flipH="1">
              <a:off x="2743201" y="2362200"/>
              <a:ext cx="690747" cy="21266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441370" y="2164919"/>
              <a:ext cx="1016330" cy="369332"/>
            </a:xfrm>
            <a:prstGeom prst="rect">
              <a:avLst/>
            </a:prstGeom>
            <a:solidFill>
              <a:schemeClr val="bg2">
                <a:lumMod val="40000"/>
                <a:lumOff val="60000"/>
              </a:schemeClr>
            </a:solidFill>
          </p:spPr>
          <p:txBody>
            <a:bodyPr wrap="square" rtlCol="0">
              <a:spAutoFit/>
            </a:bodyPr>
            <a:lstStyle/>
            <a:p>
              <a:r>
                <a:rPr lang="en-US" b="1" dirty="0" smtClean="0">
                  <a:solidFill>
                    <a:srgbClr val="FF0000"/>
                  </a:solidFill>
                </a:rPr>
                <a:t>Start</a:t>
              </a:r>
              <a:endParaRPr lang="en-US" b="1" dirty="0">
                <a:solidFill>
                  <a:srgbClr val="FF0000"/>
                </a:solidFill>
              </a:endParaRPr>
            </a:p>
          </p:txBody>
        </p:sp>
      </p:grpSp>
      <p:sp>
        <p:nvSpPr>
          <p:cNvPr id="7" name="Freeform 6"/>
          <p:cNvSpPr/>
          <p:nvPr/>
        </p:nvSpPr>
        <p:spPr bwMode="auto">
          <a:xfrm>
            <a:off x="6531491" y="4612516"/>
            <a:ext cx="1475232" cy="573027"/>
          </a:xfrm>
          <a:custGeom>
            <a:avLst/>
            <a:gdLst>
              <a:gd name="connsiteX0" fmla="*/ 1170432 w 1475232"/>
              <a:gd name="connsiteY0" fmla="*/ 0 h 573027"/>
              <a:gd name="connsiteX1" fmla="*/ 1231392 w 1475232"/>
              <a:gd name="connsiteY1" fmla="*/ 12192 h 573027"/>
              <a:gd name="connsiteX2" fmla="*/ 1304544 w 1475232"/>
              <a:gd name="connsiteY2" fmla="*/ 36576 h 573027"/>
              <a:gd name="connsiteX3" fmla="*/ 1353312 w 1475232"/>
              <a:gd name="connsiteY3" fmla="*/ 48768 h 573027"/>
              <a:gd name="connsiteX4" fmla="*/ 1389888 w 1475232"/>
              <a:gd name="connsiteY4" fmla="*/ 73152 h 573027"/>
              <a:gd name="connsiteX5" fmla="*/ 1426464 w 1475232"/>
              <a:gd name="connsiteY5" fmla="*/ 85344 h 573027"/>
              <a:gd name="connsiteX6" fmla="*/ 1450848 w 1475232"/>
              <a:gd name="connsiteY6" fmla="*/ 170688 h 573027"/>
              <a:gd name="connsiteX7" fmla="*/ 1475232 w 1475232"/>
              <a:gd name="connsiteY7" fmla="*/ 207264 h 573027"/>
              <a:gd name="connsiteX8" fmla="*/ 1450848 w 1475232"/>
              <a:gd name="connsiteY8" fmla="*/ 292608 h 573027"/>
              <a:gd name="connsiteX9" fmla="*/ 1414272 w 1475232"/>
              <a:gd name="connsiteY9" fmla="*/ 316992 h 573027"/>
              <a:gd name="connsiteX10" fmla="*/ 1328928 w 1475232"/>
              <a:gd name="connsiteY10" fmla="*/ 353568 h 573027"/>
              <a:gd name="connsiteX11" fmla="*/ 1231392 w 1475232"/>
              <a:gd name="connsiteY11" fmla="*/ 414528 h 573027"/>
              <a:gd name="connsiteX12" fmla="*/ 1133856 w 1475232"/>
              <a:gd name="connsiteY12" fmla="*/ 438912 h 573027"/>
              <a:gd name="connsiteX13" fmla="*/ 1097280 w 1475232"/>
              <a:gd name="connsiteY13" fmla="*/ 451104 h 573027"/>
              <a:gd name="connsiteX14" fmla="*/ 731520 w 1475232"/>
              <a:gd name="connsiteY14" fmla="*/ 463296 h 573027"/>
              <a:gd name="connsiteX15" fmla="*/ 329184 w 1475232"/>
              <a:gd name="connsiteY15" fmla="*/ 499872 h 573027"/>
              <a:gd name="connsiteX16" fmla="*/ 280416 w 1475232"/>
              <a:gd name="connsiteY16" fmla="*/ 512064 h 573027"/>
              <a:gd name="connsiteX17" fmla="*/ 207264 w 1475232"/>
              <a:gd name="connsiteY17" fmla="*/ 536448 h 573027"/>
              <a:gd name="connsiteX18" fmla="*/ 134112 w 1475232"/>
              <a:gd name="connsiteY18" fmla="*/ 548640 h 573027"/>
              <a:gd name="connsiteX19" fmla="*/ 97536 w 1475232"/>
              <a:gd name="connsiteY19" fmla="*/ 560832 h 573027"/>
              <a:gd name="connsiteX20" fmla="*/ 0 w 1475232"/>
              <a:gd name="connsiteY20" fmla="*/ 573024 h 573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75232" h="573027">
                <a:moveTo>
                  <a:pt x="1170432" y="0"/>
                </a:moveTo>
                <a:cubicBezTo>
                  <a:pt x="1190752" y="4064"/>
                  <a:pt x="1211400" y="6740"/>
                  <a:pt x="1231392" y="12192"/>
                </a:cubicBezTo>
                <a:cubicBezTo>
                  <a:pt x="1256189" y="18955"/>
                  <a:pt x="1279608" y="30342"/>
                  <a:pt x="1304544" y="36576"/>
                </a:cubicBezTo>
                <a:lnTo>
                  <a:pt x="1353312" y="48768"/>
                </a:lnTo>
                <a:cubicBezTo>
                  <a:pt x="1365504" y="56896"/>
                  <a:pt x="1376782" y="66599"/>
                  <a:pt x="1389888" y="73152"/>
                </a:cubicBezTo>
                <a:cubicBezTo>
                  <a:pt x="1401383" y="78899"/>
                  <a:pt x="1417377" y="76257"/>
                  <a:pt x="1426464" y="85344"/>
                </a:cubicBezTo>
                <a:cubicBezTo>
                  <a:pt x="1432395" y="91275"/>
                  <a:pt x="1450611" y="170134"/>
                  <a:pt x="1450848" y="170688"/>
                </a:cubicBezTo>
                <a:cubicBezTo>
                  <a:pt x="1456620" y="184156"/>
                  <a:pt x="1467104" y="195072"/>
                  <a:pt x="1475232" y="207264"/>
                </a:cubicBezTo>
                <a:cubicBezTo>
                  <a:pt x="1474435" y="210450"/>
                  <a:pt x="1457208" y="284658"/>
                  <a:pt x="1450848" y="292608"/>
                </a:cubicBezTo>
                <a:cubicBezTo>
                  <a:pt x="1441694" y="304050"/>
                  <a:pt x="1426994" y="309722"/>
                  <a:pt x="1414272" y="316992"/>
                </a:cubicBezTo>
                <a:cubicBezTo>
                  <a:pt x="1333400" y="363204"/>
                  <a:pt x="1397319" y="324258"/>
                  <a:pt x="1328928" y="353568"/>
                </a:cubicBezTo>
                <a:cubicBezTo>
                  <a:pt x="1224676" y="398247"/>
                  <a:pt x="1336412" y="354516"/>
                  <a:pt x="1231392" y="414528"/>
                </a:cubicBezTo>
                <a:cubicBezTo>
                  <a:pt x="1209716" y="426914"/>
                  <a:pt x="1151693" y="434453"/>
                  <a:pt x="1133856" y="438912"/>
                </a:cubicBezTo>
                <a:cubicBezTo>
                  <a:pt x="1121388" y="442029"/>
                  <a:pt x="1110108" y="450327"/>
                  <a:pt x="1097280" y="451104"/>
                </a:cubicBezTo>
                <a:cubicBezTo>
                  <a:pt x="975516" y="458484"/>
                  <a:pt x="853440" y="459232"/>
                  <a:pt x="731520" y="463296"/>
                </a:cubicBezTo>
                <a:cubicBezTo>
                  <a:pt x="591741" y="473650"/>
                  <a:pt x="462775" y="473154"/>
                  <a:pt x="329184" y="499872"/>
                </a:cubicBezTo>
                <a:cubicBezTo>
                  <a:pt x="312753" y="503158"/>
                  <a:pt x="296466" y="507249"/>
                  <a:pt x="280416" y="512064"/>
                </a:cubicBezTo>
                <a:cubicBezTo>
                  <a:pt x="255797" y="519450"/>
                  <a:pt x="232617" y="532222"/>
                  <a:pt x="207264" y="536448"/>
                </a:cubicBezTo>
                <a:cubicBezTo>
                  <a:pt x="182880" y="540512"/>
                  <a:pt x="158244" y="543277"/>
                  <a:pt x="134112" y="548640"/>
                </a:cubicBezTo>
                <a:cubicBezTo>
                  <a:pt x="121567" y="551428"/>
                  <a:pt x="110138" y="558312"/>
                  <a:pt x="97536" y="560832"/>
                </a:cubicBezTo>
                <a:cubicBezTo>
                  <a:pt x="33702" y="573599"/>
                  <a:pt x="37318" y="573024"/>
                  <a:pt x="0" y="573024"/>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8" name="Freeform 7"/>
          <p:cNvSpPr/>
          <p:nvPr/>
        </p:nvSpPr>
        <p:spPr bwMode="auto">
          <a:xfrm>
            <a:off x="6256680" y="5229504"/>
            <a:ext cx="585216" cy="268224"/>
          </a:xfrm>
          <a:custGeom>
            <a:avLst/>
            <a:gdLst>
              <a:gd name="connsiteX0" fmla="*/ 280416 w 585216"/>
              <a:gd name="connsiteY0" fmla="*/ 0 h 355091"/>
              <a:gd name="connsiteX1" fmla="*/ 548640 w 585216"/>
              <a:gd name="connsiteY1" fmla="*/ 73152 h 355091"/>
              <a:gd name="connsiteX2" fmla="*/ 560832 w 585216"/>
              <a:gd name="connsiteY2" fmla="*/ 121920 h 355091"/>
              <a:gd name="connsiteX3" fmla="*/ 585216 w 585216"/>
              <a:gd name="connsiteY3" fmla="*/ 195072 h 355091"/>
              <a:gd name="connsiteX4" fmla="*/ 573024 w 585216"/>
              <a:gd name="connsiteY4" fmla="*/ 231648 h 355091"/>
              <a:gd name="connsiteX5" fmla="*/ 512064 w 585216"/>
              <a:gd name="connsiteY5" fmla="*/ 292608 h 355091"/>
              <a:gd name="connsiteX6" fmla="*/ 426720 w 585216"/>
              <a:gd name="connsiteY6" fmla="*/ 316992 h 355091"/>
              <a:gd name="connsiteX7" fmla="*/ 390144 w 585216"/>
              <a:gd name="connsiteY7" fmla="*/ 341376 h 355091"/>
              <a:gd name="connsiteX8" fmla="*/ 329184 w 585216"/>
              <a:gd name="connsiteY8" fmla="*/ 353568 h 355091"/>
              <a:gd name="connsiteX9" fmla="*/ 0 w 585216"/>
              <a:gd name="connsiteY9" fmla="*/ 353568 h 355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5216" h="355091">
                <a:moveTo>
                  <a:pt x="280416" y="0"/>
                </a:moveTo>
                <a:cubicBezTo>
                  <a:pt x="311995" y="5263"/>
                  <a:pt x="497513" y="1574"/>
                  <a:pt x="548640" y="73152"/>
                </a:cubicBezTo>
                <a:cubicBezTo>
                  <a:pt x="558379" y="86787"/>
                  <a:pt x="556017" y="105870"/>
                  <a:pt x="560832" y="121920"/>
                </a:cubicBezTo>
                <a:cubicBezTo>
                  <a:pt x="568218" y="146539"/>
                  <a:pt x="585216" y="195072"/>
                  <a:pt x="585216" y="195072"/>
                </a:cubicBezTo>
                <a:cubicBezTo>
                  <a:pt x="581152" y="207264"/>
                  <a:pt x="578771" y="220153"/>
                  <a:pt x="573024" y="231648"/>
                </a:cubicBezTo>
                <a:cubicBezTo>
                  <a:pt x="558246" y="261204"/>
                  <a:pt x="543098" y="279308"/>
                  <a:pt x="512064" y="292608"/>
                </a:cubicBezTo>
                <a:cubicBezTo>
                  <a:pt x="457375" y="316046"/>
                  <a:pt x="474171" y="293266"/>
                  <a:pt x="426720" y="316992"/>
                </a:cubicBezTo>
                <a:cubicBezTo>
                  <a:pt x="413614" y="323545"/>
                  <a:pt x="403864" y="336231"/>
                  <a:pt x="390144" y="341376"/>
                </a:cubicBezTo>
                <a:cubicBezTo>
                  <a:pt x="370741" y="348652"/>
                  <a:pt x="349896" y="352921"/>
                  <a:pt x="329184" y="353568"/>
                </a:cubicBezTo>
                <a:cubicBezTo>
                  <a:pt x="219510" y="356995"/>
                  <a:pt x="109728" y="353568"/>
                  <a:pt x="0" y="353568"/>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9" name="Freeform 8"/>
          <p:cNvSpPr/>
          <p:nvPr/>
        </p:nvSpPr>
        <p:spPr bwMode="auto">
          <a:xfrm>
            <a:off x="3728139" y="5594630"/>
            <a:ext cx="2550312" cy="177103"/>
          </a:xfrm>
          <a:custGeom>
            <a:avLst/>
            <a:gdLst>
              <a:gd name="connsiteX0" fmla="*/ 2474976 w 2550312"/>
              <a:gd name="connsiteY0" fmla="*/ 0 h 292608"/>
              <a:gd name="connsiteX1" fmla="*/ 2548128 w 2550312"/>
              <a:gd name="connsiteY1" fmla="*/ 109728 h 292608"/>
              <a:gd name="connsiteX2" fmla="*/ 2535936 w 2550312"/>
              <a:gd name="connsiteY2" fmla="*/ 158496 h 292608"/>
              <a:gd name="connsiteX3" fmla="*/ 2414016 w 2550312"/>
              <a:gd name="connsiteY3" fmla="*/ 231648 h 292608"/>
              <a:gd name="connsiteX4" fmla="*/ 2365248 w 2550312"/>
              <a:gd name="connsiteY4" fmla="*/ 243840 h 292608"/>
              <a:gd name="connsiteX5" fmla="*/ 2267712 w 2550312"/>
              <a:gd name="connsiteY5" fmla="*/ 292608 h 292608"/>
              <a:gd name="connsiteX6" fmla="*/ 0 w 2550312"/>
              <a:gd name="connsiteY6" fmla="*/ 292608 h 29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50312" h="292608">
                <a:moveTo>
                  <a:pt x="2474976" y="0"/>
                </a:moveTo>
                <a:cubicBezTo>
                  <a:pt x="2499360" y="36576"/>
                  <a:pt x="2532348" y="68699"/>
                  <a:pt x="2548128" y="109728"/>
                </a:cubicBezTo>
                <a:cubicBezTo>
                  <a:pt x="2554143" y="125367"/>
                  <a:pt x="2546970" y="145886"/>
                  <a:pt x="2535936" y="158496"/>
                </a:cubicBezTo>
                <a:cubicBezTo>
                  <a:pt x="2522087" y="174323"/>
                  <a:pt x="2442839" y="220839"/>
                  <a:pt x="2414016" y="231648"/>
                </a:cubicBezTo>
                <a:cubicBezTo>
                  <a:pt x="2398327" y="237532"/>
                  <a:pt x="2381504" y="239776"/>
                  <a:pt x="2365248" y="243840"/>
                </a:cubicBezTo>
                <a:cubicBezTo>
                  <a:pt x="2332761" y="292571"/>
                  <a:pt x="2345855" y="292201"/>
                  <a:pt x="2267712" y="292608"/>
                </a:cubicBezTo>
                <a:lnTo>
                  <a:pt x="0" y="292608"/>
                </a:ln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10" name="Freeform 9"/>
          <p:cNvSpPr/>
          <p:nvPr/>
        </p:nvSpPr>
        <p:spPr bwMode="auto">
          <a:xfrm>
            <a:off x="3706368" y="3201356"/>
            <a:ext cx="240419" cy="268224"/>
          </a:xfrm>
          <a:custGeom>
            <a:avLst/>
            <a:gdLst>
              <a:gd name="connsiteX0" fmla="*/ 60960 w 240419"/>
              <a:gd name="connsiteY0" fmla="*/ 0 h 268224"/>
              <a:gd name="connsiteX1" fmla="*/ 219456 w 240419"/>
              <a:gd name="connsiteY1" fmla="*/ 231648 h 268224"/>
              <a:gd name="connsiteX2" fmla="*/ 182880 w 240419"/>
              <a:gd name="connsiteY2" fmla="*/ 268224 h 268224"/>
              <a:gd name="connsiteX3" fmla="*/ 12192 w 240419"/>
              <a:gd name="connsiteY3" fmla="*/ 231648 h 268224"/>
              <a:gd name="connsiteX4" fmla="*/ 0 w 240419"/>
              <a:gd name="connsiteY4" fmla="*/ 219456 h 268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0419" h="268224">
                <a:moveTo>
                  <a:pt x="60960" y="0"/>
                </a:moveTo>
                <a:cubicBezTo>
                  <a:pt x="231325" y="85183"/>
                  <a:pt x="270852" y="38913"/>
                  <a:pt x="219456" y="231648"/>
                </a:cubicBezTo>
                <a:cubicBezTo>
                  <a:pt x="215013" y="248308"/>
                  <a:pt x="195072" y="256032"/>
                  <a:pt x="182880" y="268224"/>
                </a:cubicBezTo>
                <a:cubicBezTo>
                  <a:pt x="81212" y="258057"/>
                  <a:pt x="80431" y="272591"/>
                  <a:pt x="12192" y="231648"/>
                </a:cubicBezTo>
                <a:cubicBezTo>
                  <a:pt x="7264" y="228691"/>
                  <a:pt x="4064" y="223520"/>
                  <a:pt x="0" y="219456"/>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grpSp>
        <p:nvGrpSpPr>
          <p:cNvPr id="11" name="Group 10"/>
          <p:cNvGrpSpPr/>
          <p:nvPr/>
        </p:nvGrpSpPr>
        <p:grpSpPr>
          <a:xfrm>
            <a:off x="3826577" y="6215842"/>
            <a:ext cx="2957560" cy="369332"/>
            <a:chOff x="1452748" y="4425668"/>
            <a:chExt cx="2957560" cy="369332"/>
          </a:xfrm>
        </p:grpSpPr>
        <p:cxnSp>
          <p:nvCxnSpPr>
            <p:cNvPr id="12" name="Straight Arrow Connector 11"/>
            <p:cNvCxnSpPr/>
            <p:nvPr/>
          </p:nvCxnSpPr>
          <p:spPr>
            <a:xfrm>
              <a:off x="1452748" y="4435796"/>
              <a:ext cx="1941230" cy="21266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393978" y="4425668"/>
              <a:ext cx="1016330" cy="369332"/>
            </a:xfrm>
            <a:prstGeom prst="rect">
              <a:avLst/>
            </a:prstGeom>
            <a:solidFill>
              <a:schemeClr val="bg2">
                <a:lumMod val="40000"/>
                <a:lumOff val="60000"/>
              </a:schemeClr>
            </a:solidFill>
          </p:spPr>
          <p:txBody>
            <a:bodyPr wrap="square" rtlCol="0">
              <a:spAutoFit/>
            </a:bodyPr>
            <a:lstStyle/>
            <a:p>
              <a:r>
                <a:rPr lang="en-US" b="1" dirty="0" smtClean="0">
                  <a:solidFill>
                    <a:srgbClr val="FF0000"/>
                  </a:solidFill>
                </a:rPr>
                <a:t>End</a:t>
              </a:r>
              <a:endParaRPr lang="en-US" b="1" dirty="0">
                <a:solidFill>
                  <a:srgbClr val="FF0000"/>
                </a:solidFill>
              </a:endParaRPr>
            </a:p>
          </p:txBody>
        </p:sp>
      </p:grpSp>
      <p:sp>
        <p:nvSpPr>
          <p:cNvPr id="14" name="Rectangle 13"/>
          <p:cNvSpPr/>
          <p:nvPr/>
        </p:nvSpPr>
        <p:spPr bwMode="auto">
          <a:xfrm>
            <a:off x="718353" y="1747569"/>
            <a:ext cx="4067124" cy="2530258"/>
          </a:xfrm>
          <a:prstGeom prst="rect">
            <a:avLst/>
          </a:prstGeom>
          <a:solidFill>
            <a:srgbClr val="FFFFCC"/>
          </a:solidFill>
          <a:ln w="38100" cap="flat" cmpd="sng" algn="ctr">
            <a:solidFill>
              <a:schemeClr val="tx1"/>
            </a:solidFill>
            <a:prstDash val="solid"/>
            <a:round/>
            <a:headEnd type="none" w="sm" len="sm"/>
            <a:tailEnd type="none"/>
          </a:ln>
          <a:effectLst/>
        </p:spPr>
        <p:txBody>
          <a:bodyPr rtlCol="0" anchor="t" anchorCtr="0"/>
          <a:lstStyle/>
          <a:p>
            <a:r>
              <a:rPr lang="en-US" sz="1600" dirty="0" smtClean="0"/>
              <a:t>Programs you have seen thus far:</a:t>
            </a:r>
          </a:p>
          <a:p>
            <a:pPr marL="285750" indent="-285750">
              <a:buFont typeface="Arial" panose="020B0604020202020204" pitchFamily="34" charset="0"/>
              <a:buChar char="•"/>
            </a:pPr>
            <a:r>
              <a:rPr lang="en-US" sz="1600" dirty="0" smtClean="0"/>
              <a:t>Execute statement after statement one after the other from start to finish.</a:t>
            </a:r>
          </a:p>
          <a:p>
            <a:pPr marL="285750" indent="-285750">
              <a:buFont typeface="Arial" panose="020B0604020202020204" pitchFamily="34" charset="0"/>
              <a:buChar char="•"/>
            </a:pPr>
            <a:r>
              <a:rPr lang="en-US" sz="1600" dirty="0" smtClean="0"/>
              <a:t>There are no options for alternatives (branch in execution).</a:t>
            </a:r>
          </a:p>
          <a:p>
            <a:pPr marL="285750" indent="-285750">
              <a:buFont typeface="Arial" panose="020B0604020202020204" pitchFamily="34" charset="0"/>
              <a:buChar char="•"/>
            </a:pPr>
            <a:r>
              <a:rPr lang="en-US" sz="1600" dirty="0" smtClean="0"/>
              <a:t>Nor are there options to repeat a portion.</a:t>
            </a:r>
          </a:p>
          <a:p>
            <a:pPr marL="285750" indent="-285750">
              <a:buFont typeface="Arial" panose="020B0604020202020204" pitchFamily="34" charset="0"/>
              <a:buChar char="•"/>
            </a:pPr>
            <a:endParaRPr lang="en-CA" sz="1600" dirty="0" smtClean="0"/>
          </a:p>
        </p:txBody>
      </p:sp>
    </p:spTree>
    <p:extLst>
      <p:ext uri="{BB962C8B-B14F-4D97-AF65-F5344CB8AC3E}">
        <p14:creationId xmlns:p14="http://schemas.microsoft.com/office/powerpoint/2010/main" val="333598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randombar(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up)">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up)">
                                      <p:cBhvr>
                                        <p:cTn id="32" dur="500"/>
                                        <p:tgtEl>
                                          <p:spTgt spid="10"/>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up)">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sz="2800" dirty="0" smtClean="0">
                <a:solidFill>
                  <a:srgbClr val="FF0000"/>
                </a:solidFill>
                <a:latin typeface="Consolas" panose="020B0609020204030204" pitchFamily="49" charset="0"/>
                <a:ea typeface="ＭＳ Ｐゴシック" panose="020B0600070205080204" pitchFamily="34" charset="-128"/>
              </a:rPr>
              <a:t>If</a:t>
            </a:r>
            <a:r>
              <a:rPr lang="en-US" altLang="ja-JP" sz="2800" dirty="0" smtClean="0">
                <a:latin typeface="Consolas" panose="020B0609020204030204" pitchFamily="49" charset="0"/>
                <a:ea typeface="ＭＳ Ｐゴシック" panose="020B0600070205080204" pitchFamily="34" charset="-128"/>
              </a:rPr>
              <a:t>-</a:t>
            </a:r>
            <a:r>
              <a:rPr lang="en-US" altLang="ja-JP" sz="2800" dirty="0" smtClean="0">
                <a:solidFill>
                  <a:srgbClr val="0066FF"/>
                </a:solidFill>
                <a:latin typeface="Consolas" panose="020B0609020204030204" pitchFamily="49" charset="0"/>
                <a:ea typeface="ＭＳ Ｐゴシック" panose="020B0600070205080204" pitchFamily="34" charset="-128"/>
              </a:rPr>
              <a:t>Else</a:t>
            </a:r>
            <a:r>
              <a:rPr lang="en-US" altLang="en-US" dirty="0" smtClean="0">
                <a:ea typeface="ＭＳ Ｐゴシック" panose="020B0600070205080204" pitchFamily="34" charset="-128"/>
              </a:rPr>
              <a:t>’</a:t>
            </a:r>
          </a:p>
        </p:txBody>
      </p:sp>
      <p:sp>
        <p:nvSpPr>
          <p:cNvPr id="132099" name="AutoShape 3"/>
          <p:cNvSpPr>
            <a:spLocks noChangeArrowheads="1"/>
          </p:cNvSpPr>
          <p:nvPr/>
        </p:nvSpPr>
        <p:spPr bwMode="auto">
          <a:xfrm>
            <a:off x="1036638" y="1704975"/>
            <a:ext cx="2308225" cy="679450"/>
          </a:xfrm>
          <a:prstGeom prst="diamond">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Question?</a:t>
            </a:r>
          </a:p>
        </p:txBody>
      </p:sp>
      <p:grpSp>
        <p:nvGrpSpPr>
          <p:cNvPr id="4" name="Group 3"/>
          <p:cNvGrpSpPr>
            <a:grpSpLocks/>
          </p:cNvGrpSpPr>
          <p:nvPr/>
        </p:nvGrpSpPr>
        <p:grpSpPr bwMode="auto">
          <a:xfrm>
            <a:off x="3349625" y="1765300"/>
            <a:ext cx="3957638" cy="661988"/>
            <a:chOff x="3349726" y="1765300"/>
            <a:chExt cx="3957537" cy="661988"/>
          </a:xfrm>
        </p:grpSpPr>
        <p:sp>
          <p:nvSpPr>
            <p:cNvPr id="21520" name="Line 5"/>
            <p:cNvSpPr>
              <a:spLocks noChangeShapeType="1"/>
            </p:cNvSpPr>
            <p:nvPr/>
          </p:nvSpPr>
          <p:spPr bwMode="auto">
            <a:xfrm>
              <a:off x="3349726" y="2038130"/>
              <a:ext cx="1473487" cy="657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21" name="Rectangle 6"/>
            <p:cNvSpPr>
              <a:spLocks noChangeArrowheads="1"/>
            </p:cNvSpPr>
            <p:nvPr/>
          </p:nvSpPr>
          <p:spPr bwMode="auto">
            <a:xfrm>
              <a:off x="4823214" y="1778000"/>
              <a:ext cx="2484049" cy="649288"/>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statements (if body)</a:t>
              </a:r>
            </a:p>
          </p:txBody>
        </p:sp>
        <p:sp>
          <p:nvSpPr>
            <p:cNvPr id="21522" name="Text Box 7"/>
            <p:cNvSpPr txBox="1">
              <a:spLocks noChangeArrowheads="1"/>
            </p:cNvSpPr>
            <p:nvPr/>
          </p:nvSpPr>
          <p:spPr bwMode="auto">
            <a:xfrm>
              <a:off x="3822638" y="1765300"/>
              <a:ext cx="596962" cy="279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b="1" dirty="0">
                  <a:solidFill>
                    <a:srgbClr val="FF0000"/>
                  </a:solidFill>
                  <a:latin typeface="Arial" panose="020B0604020202020204" pitchFamily="34" charset="0"/>
                </a:rPr>
                <a:t>True</a:t>
              </a:r>
            </a:p>
          </p:txBody>
        </p:sp>
      </p:grpSp>
      <p:grpSp>
        <p:nvGrpSpPr>
          <p:cNvPr id="7" name="Group 6"/>
          <p:cNvGrpSpPr>
            <a:grpSpLocks/>
          </p:cNvGrpSpPr>
          <p:nvPr/>
        </p:nvGrpSpPr>
        <p:grpSpPr bwMode="auto">
          <a:xfrm>
            <a:off x="749300" y="2381250"/>
            <a:ext cx="2792413" cy="1811338"/>
            <a:chOff x="749300" y="2381250"/>
            <a:chExt cx="2792413" cy="1811338"/>
          </a:xfrm>
        </p:grpSpPr>
        <p:grpSp>
          <p:nvGrpSpPr>
            <p:cNvPr id="21516" name="Group 5"/>
            <p:cNvGrpSpPr>
              <a:grpSpLocks/>
            </p:cNvGrpSpPr>
            <p:nvPr/>
          </p:nvGrpSpPr>
          <p:grpSpPr bwMode="auto">
            <a:xfrm>
              <a:off x="1612900" y="2381250"/>
              <a:ext cx="665163" cy="1143000"/>
              <a:chOff x="1612900" y="2381250"/>
              <a:chExt cx="665163" cy="1143000"/>
            </a:xfrm>
          </p:grpSpPr>
          <p:sp>
            <p:nvSpPr>
              <p:cNvPr id="21518" name="Line 10"/>
              <p:cNvSpPr>
                <a:spLocks noChangeShapeType="1"/>
              </p:cNvSpPr>
              <p:nvPr/>
            </p:nvSpPr>
            <p:spPr bwMode="auto">
              <a:xfrm flipH="1">
                <a:off x="2178050" y="2381250"/>
                <a:ext cx="19050" cy="11430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19" name="Text Box 11"/>
              <p:cNvSpPr txBox="1">
                <a:spLocks noChangeArrowheads="1"/>
              </p:cNvSpPr>
              <p:nvPr/>
            </p:nvSpPr>
            <p:spPr bwMode="auto">
              <a:xfrm>
                <a:off x="1612900" y="2781300"/>
                <a:ext cx="665163"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b="1" dirty="0">
                    <a:solidFill>
                      <a:srgbClr val="0066FF"/>
                    </a:solidFill>
                    <a:latin typeface="Arial" panose="020B0604020202020204" pitchFamily="34" charset="0"/>
                  </a:rPr>
                  <a:t>False</a:t>
                </a:r>
              </a:p>
            </p:txBody>
          </p:sp>
        </p:grpSp>
        <p:sp>
          <p:nvSpPr>
            <p:cNvPr id="21517" name="Rectangle 12"/>
            <p:cNvSpPr>
              <a:spLocks noChangeArrowheads="1"/>
            </p:cNvSpPr>
            <p:nvPr/>
          </p:nvSpPr>
          <p:spPr bwMode="auto">
            <a:xfrm>
              <a:off x="749300" y="3543300"/>
              <a:ext cx="2792413" cy="649288"/>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statements (else body)</a:t>
              </a:r>
            </a:p>
          </p:txBody>
        </p:sp>
      </p:grpSp>
      <p:grpSp>
        <p:nvGrpSpPr>
          <p:cNvPr id="9" name="Group 8"/>
          <p:cNvGrpSpPr>
            <a:grpSpLocks/>
          </p:cNvGrpSpPr>
          <p:nvPr/>
        </p:nvGrpSpPr>
        <p:grpSpPr bwMode="auto">
          <a:xfrm>
            <a:off x="1447800" y="2427288"/>
            <a:ext cx="4578350" cy="3798887"/>
            <a:chOff x="1447800" y="2427288"/>
            <a:chExt cx="4578350" cy="3798887"/>
          </a:xfrm>
        </p:grpSpPr>
        <p:sp>
          <p:nvSpPr>
            <p:cNvPr id="21512" name="Rectangle 14"/>
            <p:cNvSpPr>
              <a:spLocks noChangeArrowheads="1"/>
            </p:cNvSpPr>
            <p:nvPr/>
          </p:nvSpPr>
          <p:spPr bwMode="auto">
            <a:xfrm>
              <a:off x="1447800" y="5546725"/>
              <a:ext cx="1660525" cy="679450"/>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Remainder of </a:t>
              </a:r>
            </a:p>
            <a:p>
              <a:pPr>
                <a:spcBef>
                  <a:spcPct val="0"/>
                </a:spcBef>
                <a:buFontTx/>
                <a:buNone/>
              </a:pPr>
              <a:r>
                <a:rPr lang="en-US" altLang="en-US" sz="1400" dirty="0">
                  <a:latin typeface="Arial" panose="020B0604020202020204" pitchFamily="34" charset="0"/>
                </a:rPr>
                <a:t>the program</a:t>
              </a:r>
            </a:p>
          </p:txBody>
        </p:sp>
        <p:sp>
          <p:nvSpPr>
            <p:cNvPr id="21513" name="Line 15"/>
            <p:cNvSpPr>
              <a:spLocks noChangeShapeType="1"/>
            </p:cNvSpPr>
            <p:nvPr/>
          </p:nvSpPr>
          <p:spPr bwMode="auto">
            <a:xfrm flipH="1">
              <a:off x="3108325" y="5880100"/>
              <a:ext cx="2917825" cy="127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14" name="Line 16"/>
            <p:cNvSpPr>
              <a:spLocks noChangeShapeType="1"/>
            </p:cNvSpPr>
            <p:nvPr/>
          </p:nvSpPr>
          <p:spPr bwMode="auto">
            <a:xfrm flipH="1">
              <a:off x="6013450" y="2427288"/>
              <a:ext cx="12700" cy="3465512"/>
            </a:xfrm>
            <a:prstGeom prst="line">
              <a:avLst/>
            </a:prstGeom>
            <a:noFill/>
            <a:ln w="508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lstStyle/>
            <a:p>
              <a:endParaRPr lang="en-CA" dirty="0"/>
            </a:p>
          </p:txBody>
        </p:sp>
        <p:sp>
          <p:nvSpPr>
            <p:cNvPr id="21515" name="Line 17"/>
            <p:cNvSpPr>
              <a:spLocks noChangeShapeType="1"/>
            </p:cNvSpPr>
            <p:nvPr/>
          </p:nvSpPr>
          <p:spPr bwMode="auto">
            <a:xfrm>
              <a:off x="2190750" y="4216400"/>
              <a:ext cx="12700" cy="132715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09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Branching: checking if a condition is true (</a:t>
            </a:r>
            <a:r>
              <a:rPr lang="en-US" altLang="en-US" dirty="0" smtClean="0">
                <a:solidFill>
                  <a:srgbClr val="FF0000"/>
                </a:solidFill>
                <a:ea typeface="ＭＳ Ｐゴシック" panose="020B0600070205080204" pitchFamily="34" charset="-128"/>
              </a:rPr>
              <a:t>in which case something should be done</a:t>
            </a:r>
            <a:r>
              <a:rPr lang="en-US" altLang="en-US" dirty="0" smtClean="0">
                <a:ea typeface="ＭＳ Ｐゴシック" panose="020B0600070205080204" pitchFamily="34" charset="-128"/>
              </a:rPr>
              <a:t>) but unlike ‘</a:t>
            </a:r>
            <a:r>
              <a:rPr lang="en-US" altLang="ja-JP" sz="20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a:t>
            </a:r>
            <a:r>
              <a:rPr lang="en-US" altLang="ja-JP" i="1" dirty="0" smtClean="0">
                <a:ea typeface="ＭＳ Ｐゴシック" panose="020B0600070205080204" pitchFamily="34" charset="-128"/>
              </a:rPr>
              <a:t>also </a:t>
            </a:r>
            <a:r>
              <a:rPr lang="en-US" altLang="ja-JP" i="1" dirty="0" smtClean="0">
                <a:solidFill>
                  <a:srgbClr val="0066FF"/>
                </a:solidFill>
                <a:ea typeface="ＭＳ Ｐゴシック" panose="020B0600070205080204" pitchFamily="34" charset="-128"/>
              </a:rPr>
              <a:t>reacting if the condition is not true (false)</a:t>
            </a:r>
            <a:r>
              <a:rPr lang="en-US" altLang="ja-JP" i="1" dirty="0" smtClean="0">
                <a:ea typeface="ＭＳ Ｐゴシック" panose="020B0600070205080204" pitchFamily="34" charset="-128"/>
              </a:rPr>
              <a:t>.</a:t>
            </a:r>
            <a:endParaRPr lang="en-CA" altLang="ja-JP" i="1" dirty="0" smtClean="0">
              <a:ea typeface="ＭＳ Ｐゴシック" panose="020B0600070205080204" pitchFamily="34" charset="-128"/>
            </a:endParaRPr>
          </a:p>
          <a:p>
            <a:pPr eaLnBrk="1" hangingPunct="1"/>
            <a:r>
              <a:rPr lang="en-CA" altLang="en-US" b="1" dirty="0" smtClean="0">
                <a:ea typeface="ＭＳ Ｐゴシック" panose="020B0600070205080204" pitchFamily="34" charset="-128"/>
              </a:rPr>
              <a:t>Format:</a:t>
            </a:r>
          </a:p>
          <a:p>
            <a:pPr eaLnBrk="1" hangingPunct="1">
              <a:buFontTx/>
              <a:buNone/>
            </a:pPr>
            <a:r>
              <a:rPr lang="en-CA" altLang="en-US" sz="1800" dirty="0" smtClean="0">
                <a:latin typeface="Consolas" panose="020B0609020204030204" pitchFamily="49" charset="0"/>
                <a:ea typeface="ＭＳ Ｐゴシック" panose="020B0600070205080204" pitchFamily="34" charset="-128"/>
              </a:rPr>
              <a:t>     if (</a:t>
            </a:r>
            <a:r>
              <a:rPr lang="en-CA" altLang="en-US" sz="1800" i="1" dirty="0" smtClean="0">
                <a:latin typeface="Consolas" panose="020B0609020204030204" pitchFamily="49" charset="0"/>
                <a:ea typeface="ＭＳ Ｐゴシック" panose="020B0600070205080204" pitchFamily="34" charset="-128"/>
              </a:rPr>
              <a:t>operand  relational operator  operand</a:t>
            </a:r>
            <a:r>
              <a:rPr lang="en-CA" altLang="en-US" sz="1800" dirty="0" smtClean="0">
                <a:latin typeface="Consolas" panose="020B0609020204030204" pitchFamily="49" charset="0"/>
                <a:ea typeface="ＭＳ Ｐゴシック" panose="020B0600070205080204" pitchFamily="34" charset="-128"/>
              </a:rPr>
              <a:t>):</a:t>
            </a:r>
          </a:p>
          <a:p>
            <a:pPr eaLnBrk="1" hangingPunct="1">
              <a:buFontTx/>
              <a:buNone/>
            </a:pPr>
            <a:r>
              <a:rPr lang="en-CA" altLang="en-US" sz="1800" dirty="0" smtClean="0">
                <a:solidFill>
                  <a:srgbClr val="FF0000"/>
                </a:solidFill>
                <a:latin typeface="Consolas" panose="020B0609020204030204" pitchFamily="49" charset="0"/>
                <a:ea typeface="ＭＳ Ｐゴシック" panose="020B0600070205080204" pitchFamily="34" charset="-128"/>
              </a:rPr>
              <a:t>         </a:t>
            </a:r>
            <a:r>
              <a:rPr lang="en-CA" altLang="en-US" sz="1800" i="1" dirty="0" smtClean="0">
                <a:solidFill>
                  <a:srgbClr val="FF0000"/>
                </a:solidFill>
                <a:latin typeface="Consolas" panose="020B0609020204030204" pitchFamily="49" charset="0"/>
                <a:ea typeface="ＭＳ Ｐゴシック" panose="020B0600070205080204" pitchFamily="34" charset="-128"/>
              </a:rPr>
              <a:t>body of 'if'</a:t>
            </a:r>
          </a:p>
          <a:p>
            <a:pPr eaLnBrk="1" hangingPunct="1">
              <a:buFontTx/>
              <a:buNone/>
            </a:pPr>
            <a:r>
              <a:rPr lang="en-CA" altLang="en-US" sz="1800" dirty="0" smtClean="0">
                <a:latin typeface="Consolas" panose="020B0609020204030204" pitchFamily="49" charset="0"/>
                <a:ea typeface="ＭＳ Ｐゴシック" panose="020B0600070205080204" pitchFamily="34" charset="-128"/>
              </a:rPr>
              <a:t>     else:</a:t>
            </a:r>
          </a:p>
          <a:p>
            <a:pPr eaLnBrk="1" hangingPunct="1">
              <a:buFontTx/>
              <a:buNone/>
            </a:pPr>
            <a:r>
              <a:rPr lang="en-CA" altLang="en-US" sz="1800" dirty="0" smtClean="0">
                <a:solidFill>
                  <a:srgbClr val="0066FF"/>
                </a:solidFill>
                <a:latin typeface="Consolas" panose="020B0609020204030204" pitchFamily="49" charset="0"/>
                <a:ea typeface="ＭＳ Ｐゴシック" panose="020B0600070205080204" pitchFamily="34" charset="-128"/>
              </a:rPr>
              <a:t>         </a:t>
            </a:r>
            <a:r>
              <a:rPr lang="en-CA" altLang="en-US" sz="1800" i="1" dirty="0" smtClean="0">
                <a:solidFill>
                  <a:srgbClr val="0066FF"/>
                </a:solidFill>
                <a:latin typeface="Consolas" panose="020B0609020204030204" pitchFamily="49" charset="0"/>
                <a:ea typeface="ＭＳ Ｐゴシック" panose="020B0600070205080204" pitchFamily="34" charset="-128"/>
              </a:rPr>
              <a:t>body of 'else'</a:t>
            </a:r>
            <a:endParaRPr lang="en-CA" altLang="en-US" sz="1800" b="1" i="1" dirty="0" smtClean="0">
              <a:solidFill>
                <a:srgbClr val="0066FF"/>
              </a:solidFill>
              <a:latin typeface="Consolas" panose="020B0609020204030204" pitchFamily="49" charset="0"/>
              <a:ea typeface="ＭＳ Ｐゴシック" panose="020B0600070205080204" pitchFamily="34" charset="-128"/>
            </a:endParaRPr>
          </a:p>
          <a:p>
            <a:pPr eaLnBrk="1" hangingPunct="1">
              <a:buFontTx/>
              <a:buNone/>
            </a:pPr>
            <a:r>
              <a:rPr lang="en-CA" altLang="en-US" sz="1800" i="1" dirty="0" smtClean="0">
                <a:latin typeface="Consolas" panose="020B0609020204030204" pitchFamily="49" charset="0"/>
                <a:ea typeface="ＭＳ Ｐゴシック" panose="020B0600070205080204" pitchFamily="34" charset="-128"/>
              </a:rPr>
              <a:t>     additional statements</a:t>
            </a:r>
            <a:endParaRPr lang="en-CA" altLang="en-US" sz="1800" b="1" i="1" dirty="0" smtClean="0">
              <a:latin typeface="Consolas" panose="020B0609020204030204" pitchFamily="49" charset="0"/>
              <a:ea typeface="ＭＳ Ｐゴシック" panose="020B0600070205080204" pitchFamily="34" charset="-128"/>
            </a:endParaRPr>
          </a:p>
        </p:txBody>
      </p:sp>
      <p:sp>
        <p:nvSpPr>
          <p:cNvPr id="22531" name="Rectangle 3"/>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The </a:t>
            </a:r>
            <a:r>
              <a:rPr lang="en-CA" altLang="en-US" sz="2800" smtClean="0">
                <a:latin typeface="Consolas" panose="020B0609020204030204" pitchFamily="49" charset="0"/>
                <a:ea typeface="ＭＳ Ｐゴシック" panose="020B0600070205080204" pitchFamily="34" charset="-128"/>
              </a:rPr>
              <a:t>If-Else</a:t>
            </a:r>
            <a:r>
              <a:rPr lang="en-CA" altLang="en-US" smtClean="0">
                <a:ea typeface="ＭＳ Ｐゴシック" panose="020B0600070205080204" pitchFamily="34" charset="-128"/>
              </a:rPr>
              <a:t> Structure</a:t>
            </a:r>
            <a:endParaRPr lang="en-CA" altLang="en-US"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p:cNvSpPr>
          <p:nvPr>
            <p:ph type="body" idx="4294967295"/>
          </p:nvPr>
        </p:nvSpPr>
        <p:spPr/>
        <p:txBody>
          <a:bodyPr/>
          <a:lstStyle/>
          <a:p>
            <a:pPr eaLnBrk="1" hangingPunct="1"/>
            <a:r>
              <a:rPr lang="en-CA" altLang="en-US" b="1" dirty="0" smtClean="0">
                <a:ea typeface="ＭＳ Ｐゴシック" panose="020B0600070205080204" pitchFamily="34" charset="-128"/>
              </a:rPr>
              <a:t>Program name: </a:t>
            </a:r>
            <a:r>
              <a:rPr lang="en-CA" altLang="en-US" sz="2000" dirty="0" smtClean="0">
                <a:latin typeface="Consolas" panose="020B0609020204030204" pitchFamily="49" charset="0"/>
                <a:ea typeface="ＭＳ Ｐゴシック" panose="020B0600070205080204" pitchFamily="34" charset="-128"/>
              </a:rPr>
              <a:t>2if_else1.py</a:t>
            </a:r>
          </a:p>
          <a:p>
            <a:pPr lvl="1" eaLnBrk="1" hangingPunct="1"/>
            <a:r>
              <a:rPr lang="en-US" altLang="en-US" dirty="0">
                <a:ea typeface="ＭＳ Ｐゴシック" panose="020B0600070205080204" pitchFamily="34" charset="-128"/>
                <a:cs typeface="Calibri" panose="020F0502020204030204" pitchFamily="34" charset="0"/>
              </a:rPr>
              <a:t>Learning objective of example: program executes </a:t>
            </a:r>
            <a:r>
              <a:rPr lang="en-US" altLang="en-US" dirty="0" smtClean="0">
                <a:ea typeface="ＭＳ Ｐゴシック" panose="020B0600070205080204" pitchFamily="34" charset="-128"/>
                <a:cs typeface="Calibri" panose="020F0502020204030204" pitchFamily="34" charset="0"/>
              </a:rPr>
              <a:t>one body </a:t>
            </a:r>
            <a:r>
              <a:rPr lang="en-US" altLang="en-US" dirty="0" smtClean="0">
                <a:solidFill>
                  <a:srgbClr val="FF0000"/>
                </a:solidFill>
                <a:ea typeface="ＭＳ Ｐゴシック" panose="020B0600070205080204" pitchFamily="34" charset="-128"/>
                <a:cs typeface="Calibri" panose="020F0502020204030204" pitchFamily="34" charset="0"/>
              </a:rPr>
              <a:t>when </a:t>
            </a:r>
            <a:r>
              <a:rPr lang="en-US" altLang="en-US" dirty="0">
                <a:solidFill>
                  <a:srgbClr val="FF0000"/>
                </a:solidFill>
                <a:ea typeface="ＭＳ Ｐゴシック" panose="020B0600070205080204" pitchFamily="34" charset="-128"/>
                <a:cs typeface="Calibri" panose="020F0502020204030204" pitchFamily="34" charset="0"/>
              </a:rPr>
              <a:t>a Boolean expression evaluates to </a:t>
            </a:r>
            <a:r>
              <a:rPr lang="en-US" altLang="en-US" dirty="0" smtClean="0">
                <a:solidFill>
                  <a:srgbClr val="FF0000"/>
                </a:solidFill>
                <a:ea typeface="ＭＳ Ｐゴシック" panose="020B0600070205080204" pitchFamily="34" charset="-128"/>
                <a:cs typeface="Calibri" panose="020F0502020204030204" pitchFamily="34" charset="0"/>
              </a:rPr>
              <a:t>true</a:t>
            </a:r>
            <a:r>
              <a:rPr lang="en-US" altLang="en-US" dirty="0">
                <a:ea typeface="ＭＳ Ｐゴシック" panose="020B0600070205080204" pitchFamily="34" charset="-128"/>
                <a:cs typeface="Calibri" panose="020F0502020204030204" pitchFamily="34" charset="0"/>
              </a:rPr>
              <a:t> </a:t>
            </a:r>
            <a:r>
              <a:rPr lang="en-US" altLang="en-US" dirty="0" smtClean="0">
                <a:ea typeface="ＭＳ Ｐゴシック" panose="020B0600070205080204" pitchFamily="34" charset="-128"/>
                <a:cs typeface="Calibri" panose="020F0502020204030204" pitchFamily="34" charset="0"/>
              </a:rPr>
              <a:t>and another when it’s </a:t>
            </a:r>
            <a:r>
              <a:rPr lang="en-US" altLang="en-US" dirty="0" smtClean="0">
                <a:solidFill>
                  <a:srgbClr val="0066FF"/>
                </a:solidFill>
                <a:ea typeface="ＭＳ Ｐゴシック" panose="020B0600070205080204" pitchFamily="34" charset="-128"/>
                <a:cs typeface="Calibri" panose="020F0502020204030204" pitchFamily="34" charset="0"/>
              </a:rPr>
              <a:t>false</a:t>
            </a:r>
            <a:r>
              <a:rPr lang="en-US" altLang="en-US" dirty="0" smtClean="0">
                <a:ea typeface="ＭＳ Ｐゴシック" panose="020B0600070205080204" pitchFamily="34" charset="-128"/>
                <a:cs typeface="Calibri" panose="020F0502020204030204" pitchFamily="34" charset="0"/>
              </a:rPr>
              <a:t>.</a:t>
            </a:r>
            <a:endParaRPr lang="en-CA" altLang="en-US" b="1" dirty="0" smtClean="0">
              <a:ea typeface="ＭＳ Ｐゴシック" panose="020B0600070205080204" pitchFamily="34" charset="-128"/>
            </a:endParaRPr>
          </a:p>
          <a:p>
            <a:pPr eaLnBrk="1" hangingPunct="1"/>
            <a:r>
              <a:rPr lang="en-CA" altLang="en-US" b="1" dirty="0" smtClean="0">
                <a:ea typeface="ＭＳ Ｐゴシック" panose="020B0600070205080204" pitchFamily="34" charset="-128"/>
              </a:rPr>
              <a:t>Partial example:</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 (age &lt; 18):</a:t>
            </a:r>
          </a:p>
          <a:p>
            <a:pPr lvl="1" eaLnBrk="1" hangingPunct="1">
              <a:buFont typeface="Arial" panose="020B0604020202020204" pitchFamily="34" charset="0"/>
              <a:buNone/>
            </a:pPr>
            <a:r>
              <a:rPr lang="en-US" altLang="en-US" sz="1800" dirty="0" smtClean="0">
                <a:solidFill>
                  <a:srgbClr val="FF0000"/>
                </a:solidFill>
                <a:latin typeface="Consolas" panose="020B0609020204030204" pitchFamily="49" charset="0"/>
                <a:ea typeface="ＭＳ Ｐゴシック" panose="020B0600070205080204" pitchFamily="34" charset="-128"/>
              </a:rPr>
              <a:t>    print("Not an adult")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else:</a:t>
            </a:r>
          </a:p>
          <a:p>
            <a:pPr lvl="1" eaLnBrk="1" hangingPunct="1">
              <a:buFont typeface="Arial" panose="020B0604020202020204" pitchFamily="34" charset="0"/>
              <a:buNone/>
            </a:pPr>
            <a:r>
              <a:rPr lang="en-US" altLang="en-US" sz="1800" dirty="0" smtClean="0">
                <a:solidFill>
                  <a:srgbClr val="0066FF"/>
                </a:solidFill>
                <a:latin typeface="Consolas" panose="020B0609020204030204" pitchFamily="49" charset="0"/>
                <a:ea typeface="ＭＳ Ｐゴシック" panose="020B0600070205080204" pitchFamily="34" charset="-128"/>
              </a:rPr>
              <a:t>    print("Adult")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print("Tell me more about yourself")</a:t>
            </a:r>
            <a:endParaRPr lang="en-CA" altLang="en-US" sz="1800" dirty="0" smtClean="0">
              <a:latin typeface="Consolas" panose="020B0609020204030204" pitchFamily="49" charset="0"/>
              <a:ea typeface="ＭＳ Ｐゴシック" panose="020B0600070205080204" pitchFamily="34" charset="-128"/>
            </a:endParaRPr>
          </a:p>
        </p:txBody>
      </p:sp>
      <p:pic>
        <p:nvPicPr>
          <p:cNvPr id="307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927" y="4348163"/>
            <a:ext cx="4343400" cy="239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Rectangle 2"/>
          <p:cNvSpPr>
            <a:spLocks noGrp="1"/>
          </p:cNvSpPr>
          <p:nvPr>
            <p:ph type="title" idx="4294967295"/>
          </p:nvPr>
        </p:nvSpPr>
        <p:spPr/>
        <p:txBody>
          <a:bodyPr/>
          <a:lstStyle/>
          <a:p>
            <a:pPr eaLnBrk="1" hangingPunct="1"/>
            <a:r>
              <a:rPr lang="en-CA" altLang="en-US" sz="2800" dirty="0" smtClean="0">
                <a:latin typeface="Consolas" panose="020B0609020204030204" pitchFamily="49" charset="0"/>
                <a:ea typeface="ＭＳ Ｐゴシック" panose="020B0600070205080204" pitchFamily="34" charset="-128"/>
              </a:rPr>
              <a:t>If-Else</a:t>
            </a:r>
            <a:r>
              <a:rPr lang="en-CA" altLang="en-US" dirty="0" smtClean="0">
                <a:ea typeface="ＭＳ Ｐゴシック" panose="020B0600070205080204" pitchFamily="34" charset="-128"/>
              </a:rPr>
              <a:t> Structure (2)</a:t>
            </a:r>
          </a:p>
        </p:txBody>
      </p:sp>
      <p:grpSp>
        <p:nvGrpSpPr>
          <p:cNvPr id="2" name="Group 5"/>
          <p:cNvGrpSpPr>
            <a:grpSpLocks/>
          </p:cNvGrpSpPr>
          <p:nvPr/>
        </p:nvGrpSpPr>
        <p:grpSpPr bwMode="auto">
          <a:xfrm>
            <a:off x="2885065" y="5830040"/>
            <a:ext cx="1600200" cy="369887"/>
            <a:chOff x="2965315" y="5574268"/>
            <a:chExt cx="1600200" cy="369332"/>
          </a:xfrm>
        </p:grpSpPr>
        <p:cxnSp>
          <p:nvCxnSpPr>
            <p:cNvPr id="3" name="Straight Arrow Connector 2"/>
            <p:cNvCxnSpPr/>
            <p:nvPr/>
          </p:nvCxnSpPr>
          <p:spPr>
            <a:xfrm flipH="1">
              <a:off x="2965315" y="5759726"/>
              <a:ext cx="381000" cy="0"/>
            </a:xfrm>
            <a:prstGeom prst="straightConnector1">
              <a:avLst/>
            </a:prstGeom>
            <a:ln w="25400">
              <a:solidFill>
                <a:srgbClr val="0066FF"/>
              </a:solidFill>
              <a:tailEnd type="arrow"/>
            </a:ln>
          </p:spPr>
          <p:style>
            <a:lnRef idx="1">
              <a:schemeClr val="accent1"/>
            </a:lnRef>
            <a:fillRef idx="0">
              <a:schemeClr val="accent1"/>
            </a:fillRef>
            <a:effectRef idx="0">
              <a:schemeClr val="accent1"/>
            </a:effectRef>
            <a:fontRef idx="minor">
              <a:schemeClr val="tx1"/>
            </a:fontRef>
          </p:style>
        </p:cxnSp>
        <p:sp>
          <p:nvSpPr>
            <p:cNvPr id="23563" name="TextBox 3"/>
            <p:cNvSpPr txBox="1">
              <a:spLocks noChangeArrowheads="1"/>
            </p:cNvSpPr>
            <p:nvPr/>
          </p:nvSpPr>
          <p:spPr bwMode="auto">
            <a:xfrm>
              <a:off x="3346315" y="5574268"/>
              <a:ext cx="1219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b="1" dirty="0">
                  <a:solidFill>
                    <a:srgbClr val="0066FF"/>
                  </a:solidFill>
                </a:rPr>
                <a:t>Else case</a:t>
              </a:r>
            </a:p>
          </p:txBody>
        </p:sp>
      </p:grpSp>
      <p:grpSp>
        <p:nvGrpSpPr>
          <p:cNvPr id="4" name="Group 4"/>
          <p:cNvGrpSpPr>
            <a:grpSpLocks/>
          </p:cNvGrpSpPr>
          <p:nvPr/>
        </p:nvGrpSpPr>
        <p:grpSpPr bwMode="auto">
          <a:xfrm>
            <a:off x="2845377" y="4631532"/>
            <a:ext cx="1600200" cy="369887"/>
            <a:chOff x="2927215" y="4431268"/>
            <a:chExt cx="1600200" cy="369332"/>
          </a:xfrm>
        </p:grpSpPr>
        <p:cxnSp>
          <p:nvCxnSpPr>
            <p:cNvPr id="10" name="Straight Arrow Connector 9"/>
            <p:cNvCxnSpPr/>
            <p:nvPr/>
          </p:nvCxnSpPr>
          <p:spPr>
            <a:xfrm flipH="1">
              <a:off x="2927215" y="4616726"/>
              <a:ext cx="3810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561" name="TextBox 10"/>
            <p:cNvSpPr txBox="1">
              <a:spLocks noChangeArrowheads="1"/>
            </p:cNvSpPr>
            <p:nvPr/>
          </p:nvSpPr>
          <p:spPr bwMode="auto">
            <a:xfrm>
              <a:off x="3308215" y="4431268"/>
              <a:ext cx="1219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b="1" dirty="0">
                  <a:solidFill>
                    <a:srgbClr val="FF0000"/>
                  </a:solidFill>
                </a:rPr>
                <a:t>If case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2"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idx="4294967295"/>
          </p:nvPr>
        </p:nvSpPr>
        <p:spPr/>
        <p:txBody>
          <a:bodyPr/>
          <a:lstStyle/>
          <a:p>
            <a:pPr eaLnBrk="1" hangingPunct="1"/>
            <a:r>
              <a:rPr lang="en-CA" altLang="en-US" sz="2800" dirty="0" smtClean="0">
                <a:latin typeface="Consolas" panose="020B0609020204030204" pitchFamily="49" charset="0"/>
                <a:ea typeface="ＭＳ Ｐゴシック" panose="020B0600070205080204" pitchFamily="34" charset="-128"/>
              </a:rPr>
              <a:t>If-Else</a:t>
            </a:r>
            <a:r>
              <a:rPr lang="en-CA" altLang="en-US" dirty="0" smtClean="0">
                <a:ea typeface="ＭＳ Ｐゴシック" panose="020B0600070205080204" pitchFamily="34" charset="-128"/>
              </a:rPr>
              <a:t> Example</a:t>
            </a:r>
          </a:p>
        </p:txBody>
      </p:sp>
      <p:sp>
        <p:nvSpPr>
          <p:cNvPr id="27651" name="Rectangle 3"/>
          <p:cNvSpPr>
            <a:spLocks noGrp="1"/>
          </p:cNvSpPr>
          <p:nvPr>
            <p:ph type="body" idx="4294967295"/>
          </p:nvPr>
        </p:nvSpPr>
        <p:spPr/>
        <p:txBody>
          <a:bodyPr/>
          <a:lstStyle/>
          <a:p>
            <a:pPr eaLnBrk="1" hangingPunct="1"/>
            <a:r>
              <a:rPr lang="en-CA" altLang="en-US" b="1" dirty="0" smtClean="0">
                <a:ea typeface="ＭＳ Ｐゴシック" panose="020B0600070205080204" pitchFamily="34" charset="-128"/>
              </a:rPr>
              <a:t>Program name: </a:t>
            </a:r>
            <a:r>
              <a:rPr lang="en-CA" altLang="en-US" sz="2000" dirty="0" smtClean="0">
                <a:latin typeface="Consolas" panose="020B0609020204030204" pitchFamily="49" charset="0"/>
                <a:ea typeface="ＭＳ Ｐゴシック" panose="020B0600070205080204" pitchFamily="34" charset="-128"/>
              </a:rPr>
              <a:t>3if_else2.py</a:t>
            </a:r>
          </a:p>
          <a:p>
            <a:pPr lvl="1" eaLnBrk="1" hangingPunct="1"/>
            <a:r>
              <a:rPr lang="en-US" altLang="en-US" dirty="0">
                <a:ea typeface="ＭＳ Ｐゴシック" panose="020B0600070205080204" pitchFamily="34" charset="-128"/>
                <a:cs typeface="Calibri" panose="020F0502020204030204" pitchFamily="34" charset="0"/>
              </a:rPr>
              <a:t>Learning objective of example: </a:t>
            </a:r>
            <a:r>
              <a:rPr lang="en-US" altLang="en-US" dirty="0" smtClean="0">
                <a:ea typeface="ＭＳ Ｐゴシック" panose="020B0600070205080204" pitchFamily="34" charset="-128"/>
                <a:cs typeface="Calibri" panose="020F0502020204030204" pitchFamily="34" charset="0"/>
              </a:rPr>
              <a:t>defining the </a:t>
            </a:r>
            <a:r>
              <a:rPr lang="en-US" altLang="en-US" dirty="0" smtClean="0">
                <a:solidFill>
                  <a:srgbClr val="FF0000"/>
                </a:solidFill>
                <a:ea typeface="ＭＳ Ｐゴシック" panose="020B0600070205080204" pitchFamily="34" charset="-128"/>
                <a:cs typeface="Calibri" panose="020F0502020204030204" pitchFamily="34" charset="0"/>
              </a:rPr>
              <a:t>bodies of an </a:t>
            </a:r>
            <a:r>
              <a:rPr lang="en-US" altLang="en-US" dirty="0" smtClean="0">
                <a:solidFill>
                  <a:srgbClr val="FF0000"/>
                </a:solidFill>
                <a:latin typeface="Consolas" panose="020B0609020204030204" pitchFamily="49" charset="0"/>
                <a:ea typeface="ＭＳ Ｐゴシック" panose="020B0600070205080204" pitchFamily="34" charset="-128"/>
                <a:cs typeface="Calibri" panose="020F0502020204030204" pitchFamily="34" charset="0"/>
              </a:rPr>
              <a:t>IF</a:t>
            </a:r>
            <a:r>
              <a:rPr lang="en-US" altLang="en-US" dirty="0" smtClean="0">
                <a:solidFill>
                  <a:srgbClr val="FF0000"/>
                </a:solidFill>
                <a:ea typeface="ＭＳ Ｐゴシック" panose="020B0600070205080204" pitchFamily="34" charset="-128"/>
                <a:cs typeface="Calibri" panose="020F0502020204030204" pitchFamily="34" charset="0"/>
              </a:rPr>
              <a:t>-case </a:t>
            </a:r>
            <a:r>
              <a:rPr lang="en-US" altLang="en-US" dirty="0" smtClean="0">
                <a:ea typeface="ＭＳ Ｐゴシック" panose="020B0600070205080204" pitchFamily="34" charset="-128"/>
                <a:cs typeface="Calibri" panose="020F0502020204030204" pitchFamily="34" charset="0"/>
              </a:rPr>
              <a:t>and an </a:t>
            </a:r>
            <a:r>
              <a:rPr lang="en-US" altLang="en-US" dirty="0" smtClean="0">
                <a:solidFill>
                  <a:srgbClr val="0066FF"/>
                </a:solidFill>
                <a:latin typeface="Consolas" panose="020B0609020204030204" pitchFamily="49" charset="0"/>
                <a:ea typeface="ＭＳ Ｐゴシック" panose="020B0600070205080204" pitchFamily="34" charset="-128"/>
                <a:cs typeface="Calibri" panose="020F0502020204030204" pitchFamily="34" charset="0"/>
              </a:rPr>
              <a:t>ELSE</a:t>
            </a:r>
            <a:r>
              <a:rPr lang="en-US" altLang="en-US" dirty="0" smtClean="0">
                <a:solidFill>
                  <a:srgbClr val="0066FF"/>
                </a:solidFill>
                <a:ea typeface="ＭＳ Ｐゴシック" panose="020B0600070205080204" pitchFamily="34" charset="-128"/>
                <a:cs typeface="Calibri" panose="020F0502020204030204" pitchFamily="34" charset="0"/>
              </a:rPr>
              <a:t>-case with multiple statements</a:t>
            </a:r>
            <a:r>
              <a:rPr lang="en-US" altLang="en-US" dirty="0" smtClean="0">
                <a:ea typeface="ＭＳ Ｐゴシック" panose="020B0600070205080204" pitchFamily="34" charset="-128"/>
                <a:cs typeface="Calibri" panose="020F0502020204030204" pitchFamily="34" charset="0"/>
              </a:rPr>
              <a:t>.</a:t>
            </a:r>
            <a:endParaRPr lang="en-CA" altLang="en-US" sz="2000" dirty="0" smtClean="0">
              <a:latin typeface="Consolas" panose="020B0609020204030204" pitchFamily="49" charset="0"/>
              <a:ea typeface="ＭＳ Ｐゴシック" panose="020B0600070205080204" pitchFamily="34" charset="-128"/>
            </a:endParaRPr>
          </a:p>
          <a:p>
            <a:pPr eaLnBrk="1" hangingPunct="1"/>
            <a:r>
              <a:rPr lang="en-CA" altLang="en-US" b="1" dirty="0" smtClean="0">
                <a:ea typeface="ＭＳ Ｐゴシック" panose="020B0600070205080204" pitchFamily="34" charset="-128"/>
              </a:rPr>
              <a:t>Partial example:</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if (income &lt; 10000):</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print("Eligible for social assistance")</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taxCredit = 100</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taxRate = 0.1</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else:</a:t>
            </a:r>
          </a:p>
          <a:p>
            <a:pPr lvl="1" eaLnBrk="1" hangingPunct="1">
              <a:buFont typeface="Arial" panose="020B0604020202020204" pitchFamily="34" charset="0"/>
              <a:buNone/>
            </a:pPr>
            <a:r>
              <a:rPr lang="en-US" altLang="en-US" sz="1600" dirty="0" smtClean="0">
                <a:solidFill>
                  <a:srgbClr val="0066FF"/>
                </a:solidFill>
                <a:latin typeface="Consolas" panose="020B0609020204030204" pitchFamily="49" charset="0"/>
                <a:ea typeface="ＭＳ Ｐゴシック" panose="020B0600070205080204" pitchFamily="34" charset="-128"/>
              </a:rPr>
              <a:t>    print("Not eligible for social assistance")</a:t>
            </a:r>
          </a:p>
          <a:p>
            <a:pPr lvl="1" eaLnBrk="1" hangingPunct="1">
              <a:buFont typeface="Arial" panose="020B0604020202020204" pitchFamily="34" charset="0"/>
              <a:buNone/>
            </a:pPr>
            <a:r>
              <a:rPr lang="en-US" altLang="en-US" sz="1600" dirty="0" smtClean="0">
                <a:solidFill>
                  <a:srgbClr val="0066FF"/>
                </a:solidFill>
                <a:latin typeface="Consolas" panose="020B0609020204030204" pitchFamily="49" charset="0"/>
                <a:ea typeface="ＭＳ Ｐゴシック" panose="020B0600070205080204" pitchFamily="34" charset="-128"/>
              </a:rPr>
              <a:t>    taxRate = 0.2</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tax = (income * taxRate) - taxCredit</a:t>
            </a:r>
            <a:endParaRPr lang="en-CA" altLang="en-US" sz="1600" dirty="0" smtClean="0">
              <a:latin typeface="Consolas" panose="020B0609020204030204" pitchFamily="49" charset="0"/>
              <a:ea typeface="ＭＳ Ｐゴシック" panose="020B0600070205080204" pitchFamily="34" charset="-128"/>
            </a:endParaRPr>
          </a:p>
        </p:txBody>
      </p:sp>
      <p:pic>
        <p:nvPicPr>
          <p:cNvPr id="31746" name="Picture 2"/>
          <p:cNvPicPr>
            <a:picLocks noChangeAspect="1" noChangeArrowheads="1"/>
          </p:cNvPicPr>
          <p:nvPr/>
        </p:nvPicPr>
        <p:blipFill>
          <a:blip r:embed="rId3">
            <a:extLst>
              <a:ext uri="{28A0092B-C50C-407E-A947-70E740481C1C}">
                <a14:useLocalDpi xmlns:a14="http://schemas.microsoft.com/office/drawing/2010/main" val="0"/>
              </a:ext>
            </a:extLst>
          </a:blip>
          <a:srcRect b="55536"/>
          <a:stretch>
            <a:fillRect/>
          </a:stretch>
        </p:blipFill>
        <p:spPr bwMode="auto">
          <a:xfrm>
            <a:off x="895350" y="4758135"/>
            <a:ext cx="44878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t="54643"/>
          <a:stretch>
            <a:fillRect/>
          </a:stretch>
        </p:blipFill>
        <p:spPr bwMode="auto">
          <a:xfrm>
            <a:off x="895350" y="5886054"/>
            <a:ext cx="40608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Quick Summary: </a:t>
            </a:r>
            <a:r>
              <a:rPr lang="en-US" altLang="en-US"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 Vs. </a:t>
            </a:r>
            <a:r>
              <a:rPr lang="en-US" altLang="en-US" sz="2800" dirty="0" smtClean="0">
                <a:latin typeface="Consolas" panose="020B0609020204030204" pitchFamily="49" charset="0"/>
                <a:ea typeface="ＭＳ Ｐゴシック" panose="020B0600070205080204" pitchFamily="34" charset="-128"/>
              </a:rPr>
              <a:t>If-Else</a:t>
            </a:r>
          </a:p>
        </p:txBody>
      </p:sp>
      <p:sp>
        <p:nvSpPr>
          <p:cNvPr id="144387"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If:</a:t>
            </a:r>
          </a:p>
          <a:p>
            <a:pPr lvl="1" eaLnBrk="1" hangingPunct="1"/>
            <a:r>
              <a:rPr lang="en-US" altLang="en-US" dirty="0" smtClean="0">
                <a:ea typeface="ＭＳ Ｐゴシック" panose="020B0600070205080204" pitchFamily="34" charset="-128"/>
              </a:rPr>
              <a:t>Evaluate a Boolean expression (ask a question).</a:t>
            </a:r>
          </a:p>
          <a:p>
            <a:pPr lvl="1" eaLnBrk="1" hangingPunct="1"/>
            <a:r>
              <a:rPr lang="en-US" altLang="en-US" dirty="0" smtClean="0">
                <a:ea typeface="ＭＳ Ｐゴシック" panose="020B0600070205080204" pitchFamily="34" charset="-128"/>
              </a:rPr>
              <a:t>If the expression evaluates to true then execute the ‘body’ of the </a:t>
            </a:r>
            <a:r>
              <a:rPr lang="en-US" altLang="en-US" sz="1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No additional action is taken when the expression evaluates to false.</a:t>
            </a:r>
          </a:p>
          <a:p>
            <a:pPr lvl="1" eaLnBrk="1" hangingPunct="1"/>
            <a:r>
              <a:rPr lang="en-US" altLang="en-US" dirty="0" smtClean="0">
                <a:ea typeface="ＭＳ Ｐゴシック" panose="020B0600070205080204" pitchFamily="34" charset="-128"/>
              </a:rPr>
              <a:t>Use when your program is supposed to react differently only when the answer to a question is true (and do nothing different if it’s false).</a:t>
            </a:r>
          </a:p>
          <a:p>
            <a:pPr eaLnBrk="1" hangingPunct="1"/>
            <a:r>
              <a:rPr lang="en-US" altLang="en-US" dirty="0" smtClean="0">
                <a:ea typeface="ＭＳ Ｐゴシック" panose="020B0600070205080204" pitchFamily="34" charset="-128"/>
              </a:rPr>
              <a:t>If-Else:</a:t>
            </a:r>
          </a:p>
          <a:p>
            <a:pPr lvl="1" eaLnBrk="1" hangingPunct="1"/>
            <a:r>
              <a:rPr lang="en-US" altLang="en-US" dirty="0" smtClean="0">
                <a:ea typeface="ＭＳ Ｐゴシック" panose="020B0600070205080204" pitchFamily="34" charset="-128"/>
              </a:rPr>
              <a:t>Evaluate a Boolean expression (ask a question).</a:t>
            </a:r>
          </a:p>
          <a:p>
            <a:pPr lvl="1" eaLnBrk="1" hangingPunct="1"/>
            <a:r>
              <a:rPr lang="en-US" altLang="en-US" dirty="0" smtClean="0">
                <a:ea typeface="ＭＳ Ｐゴシック" panose="020B0600070205080204" pitchFamily="34" charset="-128"/>
              </a:rPr>
              <a:t>If the expression evaluates to true then execute the ‘body’ of the </a:t>
            </a:r>
            <a:r>
              <a:rPr lang="en-US" altLang="en-US" sz="1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If the expression evaluates to false then execute the ‘body’ of the </a:t>
            </a:r>
            <a:r>
              <a:rPr lang="en-US" altLang="en-US" sz="1800" dirty="0" smtClean="0">
                <a:latin typeface="Consolas" panose="020B0609020204030204" pitchFamily="49" charset="0"/>
                <a:ea typeface="ＭＳ Ｐゴシック" panose="020B0600070205080204" pitchFamily="34" charset="-128"/>
              </a:rPr>
              <a:t>else</a:t>
            </a:r>
            <a:r>
              <a:rPr lang="en-US" altLang="en-US" dirty="0" smtClean="0">
                <a:ea typeface="ＭＳ Ｐゴシック" panose="020B0600070205080204" pitchFamily="34" charset="-128"/>
              </a:rPr>
              <a:t>.</a:t>
            </a:r>
          </a:p>
          <a:p>
            <a:pPr lvl="1" eaLnBrk="1" hangingPunct="1"/>
            <a:r>
              <a:rPr lang="en-US" altLang="en-US" dirty="0" smtClean="0">
                <a:ea typeface="ＭＳ Ｐゴシック" panose="020B0600070205080204" pitchFamily="34" charset="-128"/>
              </a:rPr>
              <a:t>That is: </a:t>
            </a:r>
            <a:r>
              <a:rPr lang="en-US" altLang="en-US" i="1" dirty="0" smtClean="0">
                <a:ea typeface="ＭＳ Ｐゴシック" panose="020B0600070205080204" pitchFamily="34" charset="-128"/>
              </a:rPr>
              <a:t>Use when your program is supposed to react differently for both the true and the false cases</a:t>
            </a:r>
            <a:r>
              <a:rPr lang="en-US" altLang="en-US" dirty="0" smtClean="0">
                <a:ea typeface="ＭＳ Ｐゴシック" panose="020B0600070205080204" pitchFamily="34" charset="-128"/>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43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43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438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43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43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438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438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4387">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43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Operations</a:t>
            </a:r>
          </a:p>
        </p:txBody>
      </p:sp>
      <p:sp>
        <p:nvSpPr>
          <p:cNvPr id="147459"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There are many logical operations but the three most commonly used in computer programs include:</a:t>
            </a:r>
          </a:p>
          <a:p>
            <a:pPr lvl="1" eaLnBrk="1" hangingPunct="1"/>
            <a:r>
              <a:rPr lang="en-US" altLang="en-US" dirty="0" smtClean="0">
                <a:ea typeface="ＭＳ Ｐゴシック" panose="020B0600070205080204" pitchFamily="34" charset="-128"/>
              </a:rPr>
              <a:t>Logical AND</a:t>
            </a:r>
          </a:p>
          <a:p>
            <a:pPr lvl="1" eaLnBrk="1" hangingPunct="1"/>
            <a:r>
              <a:rPr lang="en-US" altLang="en-US" dirty="0" smtClean="0">
                <a:ea typeface="ＭＳ Ｐゴシック" panose="020B0600070205080204" pitchFamily="34" charset="-128"/>
              </a:rPr>
              <a:t>Logical OR</a:t>
            </a:r>
          </a:p>
          <a:p>
            <a:pPr lvl="1" eaLnBrk="1" hangingPunct="1"/>
            <a:r>
              <a:rPr lang="en-US" altLang="en-US" dirty="0" smtClean="0">
                <a:ea typeface="ＭＳ Ｐゴシック" panose="020B0600070205080204" pitchFamily="34" charset="-128"/>
              </a:rPr>
              <a:t>Logical NOT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7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74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74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74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Searches, Multiple Words: All Words Must Appear In Results</a:t>
            </a:r>
            <a:endParaRPr lang="en-CA" dirty="0"/>
          </a:p>
        </p:txBody>
      </p:sp>
      <p:sp>
        <p:nvSpPr>
          <p:cNvPr id="3" name="Content Placeholder 2"/>
          <p:cNvSpPr>
            <a:spLocks noGrp="1"/>
          </p:cNvSpPr>
          <p:nvPr>
            <p:ph idx="1"/>
          </p:nvPr>
        </p:nvSpPr>
        <p:spPr/>
        <p:txBody>
          <a:bodyPr/>
          <a:lstStyle/>
          <a:p>
            <a:r>
              <a:rPr lang="en-US" altLang="en-US" dirty="0" smtClean="0"/>
              <a:t>For instance you not only want to search for ‘CPSC’ courses but also ones with the course number ‘203’ in ‘Calgary’</a:t>
            </a:r>
          </a:p>
          <a:p>
            <a:r>
              <a:rPr lang="en-US" altLang="en-US" dirty="0" smtClean="0"/>
              <a:t>Format </a:t>
            </a:r>
            <a:r>
              <a:rPr lang="en-US" altLang="en-US" dirty="0"/>
              <a:t>(searches for all words):</a:t>
            </a:r>
          </a:p>
          <a:p>
            <a:pPr lvl="1"/>
            <a:r>
              <a:rPr lang="en-US" altLang="en-US" dirty="0">
                <a:latin typeface="Consolas" panose="020B0609020204030204" pitchFamily="49" charset="0"/>
              </a:rPr>
              <a:t>&lt;</a:t>
            </a:r>
            <a:r>
              <a:rPr lang="en-US" altLang="en-US" i="1" dirty="0">
                <a:latin typeface="Consolas" panose="020B0609020204030204" pitchFamily="49" charset="0"/>
              </a:rPr>
              <a:t>First word</a:t>
            </a:r>
            <a:r>
              <a:rPr lang="en-US" altLang="en-US" dirty="0">
                <a:latin typeface="Consolas" panose="020B0609020204030204" pitchFamily="49" charset="0"/>
              </a:rPr>
              <a:t>&gt; &lt;</a:t>
            </a:r>
            <a:r>
              <a:rPr lang="en-US" altLang="en-US" i="1" dirty="0">
                <a:latin typeface="Consolas" panose="020B0609020204030204" pitchFamily="49" charset="0"/>
              </a:rPr>
              <a:t>Second word</a:t>
            </a:r>
            <a:r>
              <a:rPr lang="en-US" altLang="en-US" dirty="0">
                <a:latin typeface="Consolas" panose="020B0609020204030204" pitchFamily="49" charset="0"/>
              </a:rPr>
              <a:t>&gt;  </a:t>
            </a:r>
            <a:r>
              <a:rPr lang="en-US" altLang="en-US" dirty="0"/>
              <a:t>(There is an implicit </a:t>
            </a:r>
            <a:r>
              <a:rPr lang="en-US" altLang="en-US" dirty="0">
                <a:latin typeface="Consolas" panose="020B0609020204030204" pitchFamily="49" charset="0"/>
              </a:rPr>
              <a:t>AND</a:t>
            </a:r>
            <a:r>
              <a:rPr lang="en-US" altLang="en-US" dirty="0"/>
              <a:t>, but there is </a:t>
            </a:r>
            <a:r>
              <a:rPr lang="en-US" altLang="en-US" dirty="0" smtClean="0"/>
              <a:t>no need include a specific </a:t>
            </a:r>
            <a:r>
              <a:rPr lang="en-US" altLang="en-US" dirty="0"/>
              <a:t>‘</a:t>
            </a:r>
            <a:r>
              <a:rPr lang="en-US" altLang="en-US" dirty="0">
                <a:latin typeface="Consolas" panose="020B0609020204030204" pitchFamily="49" charset="0"/>
              </a:rPr>
              <a:t>AND</a:t>
            </a:r>
            <a:r>
              <a:rPr lang="en-US" altLang="en-US" dirty="0"/>
              <a:t>’ operator with Google</a:t>
            </a:r>
            <a:r>
              <a:rPr lang="en-US" altLang="en-US" dirty="0" smtClean="0"/>
              <a:t>)</a:t>
            </a:r>
          </a:p>
          <a:p>
            <a:r>
              <a:rPr lang="en-US" altLang="en-US" dirty="0" smtClean="0"/>
              <a:t>Example</a:t>
            </a:r>
            <a:endParaRPr lang="en-US" altLang="en-US" dirty="0"/>
          </a:p>
          <a:p>
            <a:pPr lvl="1">
              <a:buNone/>
            </a:pPr>
            <a:r>
              <a:rPr lang="en-US" altLang="en-US" dirty="0" smtClean="0">
                <a:latin typeface="Consolas" panose="020B0609020204030204" pitchFamily="49" charset="0"/>
              </a:rPr>
              <a:t>CPSC 203 Calgary</a:t>
            </a:r>
            <a:endParaRPr lang="en-US" altLang="en-US" dirty="0">
              <a:latin typeface="Consolas" panose="020B0609020204030204" pitchFamily="49" charset="0"/>
            </a:endParaRPr>
          </a:p>
          <a:p>
            <a:endParaRPr lang="en-CA" dirty="0"/>
          </a:p>
        </p:txBody>
      </p:sp>
    </p:spTree>
    <p:extLst>
      <p:ext uri="{BB962C8B-B14F-4D97-AF65-F5344CB8AC3E}">
        <p14:creationId xmlns:p14="http://schemas.microsoft.com/office/powerpoint/2010/main" val="23349157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AND</a:t>
            </a:r>
          </a:p>
        </p:txBody>
      </p:sp>
      <p:sp>
        <p:nvSpPr>
          <p:cNvPr id="148483" name="Rectangle 3"/>
          <p:cNvSpPr>
            <a:spLocks noGrp="1"/>
          </p:cNvSpPr>
          <p:nvPr>
            <p:ph type="body" sz="half" idx="4294967295"/>
          </p:nvPr>
        </p:nvSpPr>
        <p:spPr>
          <a:xfrm>
            <a:off x="436563" y="1006475"/>
            <a:ext cx="8050212" cy="4876800"/>
          </a:xfrm>
        </p:spPr>
        <p:txBody>
          <a:bodyPr/>
          <a:lstStyle/>
          <a:p>
            <a:pPr eaLnBrk="1" hangingPunct="1"/>
            <a:r>
              <a:rPr lang="en-US" altLang="en-US" dirty="0" smtClean="0">
                <a:ea typeface="ＭＳ Ｐゴシック" panose="020B0600070205080204" pitchFamily="34" charset="-128"/>
              </a:rPr>
              <a:t>The popular usage of the logical AND applies when </a:t>
            </a:r>
            <a:r>
              <a:rPr lang="en-US" altLang="en-US" i="1" dirty="0" smtClean="0">
                <a:ea typeface="ＭＳ Ｐゴシック" panose="020B0600070205080204" pitchFamily="34" charset="-128"/>
              </a:rPr>
              <a:t>ALL</a:t>
            </a:r>
            <a:r>
              <a:rPr lang="en-US" altLang="en-US" dirty="0" smtClean="0">
                <a:ea typeface="ＭＳ Ｐゴシック" panose="020B0600070205080204" pitchFamily="34" charset="-128"/>
              </a:rPr>
              <a:t> conditions must be met.</a:t>
            </a:r>
            <a:endParaRPr lang="en-US" altLang="en-US" sz="1800"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Logical AND can be specified more formally in the form of a truth table in order to cover all cases </a:t>
            </a:r>
            <a:r>
              <a:rPr lang="en-US" altLang="en-US" smtClean="0">
                <a:ea typeface="ＭＳ Ｐゴシック" panose="020B0600070205080204" pitchFamily="34" charset="-128"/>
              </a:rPr>
              <a:t>of true/false.</a:t>
            </a:r>
            <a:endParaRPr lang="en-US" altLang="en-US" dirty="0" smtClean="0">
              <a:ea typeface="ＭＳ Ｐゴシック" panose="020B0600070205080204" pitchFamily="34" charset="-128"/>
            </a:endParaRPr>
          </a:p>
        </p:txBody>
      </p:sp>
      <p:graphicFrame>
        <p:nvGraphicFramePr>
          <p:cNvPr id="148521" name="Group 41"/>
          <p:cNvGraphicFramePr>
            <a:graphicFrameLocks noGrp="1"/>
          </p:cNvGraphicFramePr>
          <p:nvPr>
            <p:ph sz="half" idx="4294967295"/>
            <p:extLst>
              <p:ext uri="{D42A27DB-BD31-4B8C-83A1-F6EECF244321}">
                <p14:modId xmlns:p14="http://schemas.microsoft.com/office/powerpoint/2010/main" val="1526339833"/>
              </p:ext>
            </p:extLst>
          </p:nvPr>
        </p:nvGraphicFramePr>
        <p:xfrm>
          <a:off x="671513" y="2821940"/>
          <a:ext cx="6018213" cy="2193948"/>
        </p:xfrm>
        <a:graphic>
          <a:graphicData uri="http://schemas.openxmlformats.org/drawingml/2006/table">
            <a:tbl>
              <a:tblPr/>
              <a:tblGrid>
                <a:gridCol w="2008188">
                  <a:extLst>
                    <a:ext uri="{9D8B030D-6E8A-4147-A177-3AD203B41FA5}">
                      <a16:colId xmlns:a16="http://schemas.microsoft.com/office/drawing/2014/main" xmlns="" val="20000"/>
                    </a:ext>
                  </a:extLst>
                </a:gridCol>
                <a:gridCol w="2001837">
                  <a:extLst>
                    <a:ext uri="{9D8B030D-6E8A-4147-A177-3AD203B41FA5}">
                      <a16:colId xmlns:a16="http://schemas.microsoft.com/office/drawing/2014/main" xmlns="" val="20001"/>
                    </a:ext>
                  </a:extLst>
                </a:gridCol>
                <a:gridCol w="2008188">
                  <a:extLst>
                    <a:ext uri="{9D8B030D-6E8A-4147-A177-3AD203B41FA5}">
                      <a16:colId xmlns:a16="http://schemas.microsoft.com/office/drawing/2014/main" xmlns="" val="20002"/>
                    </a:ext>
                  </a:extLst>
                </a:gridCol>
              </a:tblGrid>
              <a:tr h="365654">
                <a:tc gridSpan="3">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 (AND)</a:t>
                      </a:r>
                    </a:p>
                  </a:txBody>
                  <a:tcPr marT="45669" marB="4566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AND C2</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8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8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85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AND: Three Input Truth Table</a:t>
            </a:r>
          </a:p>
        </p:txBody>
      </p:sp>
      <p:graphicFrame>
        <p:nvGraphicFramePr>
          <p:cNvPr id="149507" name="Group 3"/>
          <p:cNvGraphicFramePr>
            <a:graphicFrameLocks noGrp="1"/>
          </p:cNvGraphicFramePr>
          <p:nvPr>
            <p:ph idx="4294967295"/>
          </p:nvPr>
        </p:nvGraphicFramePr>
        <p:xfrm>
          <a:off x="457200" y="1600200"/>
          <a:ext cx="8229600" cy="4876802"/>
        </p:xfrm>
        <a:graphic>
          <a:graphicData uri="http://schemas.openxmlformats.org/drawingml/2006/table">
            <a:tbl>
              <a:tblPr/>
              <a:tblGrid>
                <a:gridCol w="1916113">
                  <a:extLst>
                    <a:ext uri="{9D8B030D-6E8A-4147-A177-3AD203B41FA5}">
                      <a16:colId xmlns:a16="http://schemas.microsoft.com/office/drawing/2014/main" xmlns="" val="20000"/>
                    </a:ext>
                  </a:extLst>
                </a:gridCol>
                <a:gridCol w="1981200">
                  <a:extLst>
                    <a:ext uri="{9D8B030D-6E8A-4147-A177-3AD203B41FA5}">
                      <a16:colId xmlns:a16="http://schemas.microsoft.com/office/drawing/2014/main" xmlns="" val="20001"/>
                    </a:ext>
                  </a:extLst>
                </a:gridCol>
                <a:gridCol w="1981200">
                  <a:extLst>
                    <a:ext uri="{9D8B030D-6E8A-4147-A177-3AD203B41FA5}">
                      <a16:colId xmlns:a16="http://schemas.microsoft.com/office/drawing/2014/main" xmlns="" val="20002"/>
                    </a:ext>
                  </a:extLst>
                </a:gridCol>
                <a:gridCol w="2351087">
                  <a:extLst>
                    <a:ext uri="{9D8B030D-6E8A-4147-A177-3AD203B41FA5}">
                      <a16:colId xmlns:a16="http://schemas.microsoft.com/office/drawing/2014/main" xmlns="" val="20003"/>
                    </a:ext>
                  </a:extLst>
                </a:gridCol>
              </a:tblGrid>
              <a:tr h="571500">
                <a:tc gridSpan="4">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AND C2 AND C3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4762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Logical AND Expressions</a:t>
            </a:r>
          </a:p>
        </p:txBody>
      </p:sp>
      <p:sp>
        <p:nvSpPr>
          <p:cNvPr id="733187"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p>
          <a:p>
            <a:pPr lvl="1" eaLnBrk="1" hangingPunct="1"/>
            <a:r>
              <a:rPr lang="en-US" altLang="en-US" dirty="0">
                <a:ea typeface="ＭＳ Ｐゴシック" panose="020B0600070205080204" pitchFamily="34" charset="-128"/>
              </a:rPr>
              <a:t>False </a:t>
            </a:r>
            <a:r>
              <a:rPr lang="en-US" altLang="en-US" b="1" dirty="0">
                <a:ea typeface="ＭＳ Ｐゴシック" panose="020B0600070205080204" pitchFamily="34" charset="-128"/>
              </a:rPr>
              <a:t>AND</a:t>
            </a:r>
            <a:r>
              <a:rPr lang="en-US" altLang="en-US" dirty="0">
                <a:ea typeface="ＭＳ Ｐゴシック" panose="020B0600070205080204" pitchFamily="34" charset="-128"/>
              </a:rPr>
              <a:t> True </a:t>
            </a:r>
            <a:r>
              <a:rPr lang="en-US" altLang="en-US" b="1" dirty="0">
                <a:ea typeface="ＭＳ Ｐゴシック" panose="020B0600070205080204" pitchFamily="34" charset="-128"/>
              </a:rPr>
              <a:t>AND</a:t>
            </a:r>
            <a:r>
              <a:rPr lang="en-US" altLang="en-US" dirty="0">
                <a:ea typeface="ＭＳ Ｐゴシック" panose="020B0600070205080204" pitchFamily="34" charset="-128"/>
              </a:rPr>
              <a:t> True</a:t>
            </a:r>
          </a:p>
          <a:p>
            <a:pPr eaLnBrk="1" hangingPunct="1"/>
            <a:r>
              <a:rPr lang="en-US" altLang="en-US" dirty="0" smtClean="0">
                <a:ea typeface="ＭＳ Ｐゴシック" panose="020B0600070205080204" pitchFamily="34" charset="-128"/>
              </a:rPr>
              <a:t>Extra for you to do:</a:t>
            </a:r>
            <a:endParaRPr lang="en-US" altLang="en-US" dirty="0">
              <a:ea typeface="ＭＳ Ｐゴシック" panose="020B0600070205080204" pitchFamily="34" charset="-128"/>
            </a:endParaRPr>
          </a:p>
          <a:p>
            <a:pPr lvl="1" eaLnBrk="1" hangingPunct="1"/>
            <a:r>
              <a:rPr lang="en-US" altLang="en-US" dirty="0" smtClean="0">
                <a:ea typeface="ＭＳ Ｐゴシック" panose="020B0600070205080204" pitchFamily="34" charset="-128"/>
              </a:rPr>
              <a:t>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False</a:t>
            </a: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31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318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3318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31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31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318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Programming: Branching</a:t>
            </a:r>
          </a:p>
        </p:txBody>
      </p:sp>
      <p:sp>
        <p:nvSpPr>
          <p:cNvPr id="3"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Why is it needed?</a:t>
            </a:r>
          </a:p>
          <a:p>
            <a:pPr lvl="1" eaLnBrk="1" hangingPunct="1"/>
            <a:r>
              <a:rPr lang="en-US" altLang="en-US" dirty="0" smtClean="0">
                <a:ea typeface="ＭＳ Ｐゴシック" panose="020B0600070205080204" pitchFamily="34" charset="-128"/>
              </a:rPr>
              <a:t>When alternative courses of action are possible and each action may produce a different result.</a:t>
            </a:r>
          </a:p>
          <a:p>
            <a:pPr eaLnBrk="1" hangingPunct="1"/>
            <a:r>
              <a:rPr lang="en-US" altLang="en-US" dirty="0" smtClean="0">
                <a:ea typeface="ＭＳ Ｐゴシック" panose="020B0600070205080204" pitchFamily="34" charset="-128"/>
              </a:rPr>
              <a:t>In terms of a computer program the choices are stated in the form of a question that only yield an answer that is either true or false</a:t>
            </a:r>
          </a:p>
          <a:p>
            <a:pPr lvl="1" eaLnBrk="1" hangingPunct="1"/>
            <a:r>
              <a:rPr lang="en-US" altLang="en-US" dirty="0" smtClean="0">
                <a:ea typeface="ＭＳ Ｐゴシック" panose="020B0600070205080204" pitchFamily="34" charset="-128"/>
              </a:rPr>
              <a:t>Although the approach is very simple, modeling branching in this fashion is a very useful and powerful tool.</a:t>
            </a:r>
          </a:p>
          <a:p>
            <a:pPr eaLnBrk="1" hangingPunct="1"/>
            <a:r>
              <a:rPr lang="en-US" altLang="en-US" dirty="0" smtClean="0">
                <a:ea typeface="ＭＳ Ｐゴシック" panose="020B0600070205080204" pitchFamily="34" charset="-128"/>
              </a:rPr>
              <a:t>New terminology</a:t>
            </a:r>
          </a:p>
          <a:p>
            <a:pPr lvl="1" eaLnBrk="1" hangingPunct="1"/>
            <a:r>
              <a:rPr lang="en-US" altLang="en-US" dirty="0" smtClean="0">
                <a:ea typeface="ＭＳ Ｐゴシック" panose="020B0600070205080204" pitchFamily="34" charset="-128"/>
              </a:rPr>
              <a:t>These true/false questions are referred to “</a:t>
            </a:r>
            <a:r>
              <a:rPr lang="en-US" altLang="en-US" b="1" u="sng" dirty="0" smtClean="0">
                <a:solidFill>
                  <a:srgbClr val="FF0000"/>
                </a:solidFill>
                <a:ea typeface="ＭＳ Ｐゴシック" panose="020B0600070205080204" pitchFamily="34" charset="-128"/>
              </a:rPr>
              <a:t>Boolean expressions</a:t>
            </a:r>
            <a:r>
              <a:rPr lang="en-US" altLang="en-US" dirty="0" smtClean="0">
                <a:ea typeface="ＭＳ Ｐゴシック" panose="020B0600070205080204" pitchFamily="34" charset="-128"/>
              </a:rPr>
              <a:t>”</a:t>
            </a:r>
          </a:p>
          <a:p>
            <a:pPr lvl="2"/>
            <a:r>
              <a:rPr lang="en-US" dirty="0" smtClean="0"/>
              <a:t>e.g</a:t>
            </a:r>
            <a:r>
              <a:rPr lang="en-US" dirty="0"/>
              <a:t>., </a:t>
            </a:r>
            <a:r>
              <a:rPr lang="en-US" b="1" dirty="0">
                <a:solidFill>
                  <a:srgbClr val="FF0000"/>
                </a:solidFill>
              </a:rPr>
              <a:t>it is over 45 Celsius today</a:t>
            </a:r>
          </a:p>
          <a:p>
            <a:pPr lvl="2"/>
            <a:r>
              <a:rPr lang="en-US" dirty="0"/>
              <a:t>e.g., </a:t>
            </a:r>
            <a:r>
              <a:rPr lang="en-US" b="1" dirty="0">
                <a:solidFill>
                  <a:srgbClr val="FF0000"/>
                </a:solidFill>
              </a:rPr>
              <a:t>the user correctly entered the </a:t>
            </a:r>
            <a:r>
              <a:rPr lang="en-US" b="1" dirty="0" smtClean="0">
                <a:solidFill>
                  <a:srgbClr val="FF0000"/>
                </a:solidFill>
              </a:rPr>
              <a:t>password</a:t>
            </a:r>
          </a:p>
          <a:p>
            <a:pPr lvl="2"/>
            <a:r>
              <a:rPr lang="en-US" dirty="0" smtClean="0"/>
              <a:t>Python code example: </a:t>
            </a:r>
            <a:r>
              <a:rPr lang="en-US" sz="1600" dirty="0">
                <a:latin typeface="Consolas" panose="020B0609020204030204" pitchFamily="49" charset="0"/>
              </a:rPr>
              <a:t>If (</a:t>
            </a:r>
            <a:r>
              <a:rPr lang="en-US" sz="1600" b="1" dirty="0">
                <a:solidFill>
                  <a:srgbClr val="FF0000"/>
                </a:solidFill>
                <a:latin typeface="Consolas" panose="020B0609020204030204" pitchFamily="49" charset="0"/>
              </a:rPr>
              <a:t>income &lt; 10000</a:t>
            </a:r>
            <a:r>
              <a:rPr lang="en-US" sz="1600" dirty="0">
                <a:latin typeface="Consolas" panose="020B0609020204030204" pitchFamily="49" charset="0"/>
              </a:rPr>
              <a:t>):</a:t>
            </a:r>
          </a:p>
          <a:p>
            <a:pPr lvl="2"/>
            <a:endParaRPr lang="en-US" dirty="0"/>
          </a:p>
          <a:p>
            <a:pPr lvl="1" eaLnBrk="1" hangingPunct="1"/>
            <a:endParaRPr lang="en-US" altLang="en-US" dirty="0" smtClean="0">
              <a:ea typeface="ＭＳ Ｐゴシック" panose="020B0600070205080204" pitchFamily="34" charset="-128"/>
            </a:endParaRP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altLang="en-US" dirty="0"/>
              <a:t>Searching Among </a:t>
            </a:r>
            <a:r>
              <a:rPr lang="en-US" altLang="en-US" b="1" dirty="0">
                <a:solidFill>
                  <a:srgbClr val="00B050"/>
                </a:solidFill>
              </a:rPr>
              <a:t>Alternatives</a:t>
            </a:r>
            <a:endParaRPr lang="en-CA" altLang="en-US" b="1" dirty="0">
              <a:solidFill>
                <a:srgbClr val="00B050"/>
              </a:solidFill>
            </a:endParaRPr>
          </a:p>
        </p:txBody>
      </p:sp>
      <p:sp>
        <p:nvSpPr>
          <p:cNvPr id="3" name="Content Placeholder 2"/>
          <p:cNvSpPr>
            <a:spLocks noGrp="1"/>
          </p:cNvSpPr>
          <p:nvPr>
            <p:ph idx="1"/>
          </p:nvPr>
        </p:nvSpPr>
        <p:spPr/>
        <p:txBody>
          <a:bodyPr/>
          <a:lstStyle/>
          <a:p>
            <a:r>
              <a:rPr lang="en-US" altLang="en-US" dirty="0" smtClean="0"/>
              <a:t>As you just saw when multiple </a:t>
            </a:r>
            <a:r>
              <a:rPr lang="en-US" altLang="en-US" dirty="0"/>
              <a:t>words are typed into the search box Google will try to find web pages that include </a:t>
            </a:r>
            <a:r>
              <a:rPr lang="en-US" altLang="en-US" b="1" dirty="0"/>
              <a:t>all</a:t>
            </a:r>
            <a:r>
              <a:rPr lang="en-US" altLang="en-US" dirty="0"/>
              <a:t> of those words</a:t>
            </a:r>
            <a:r>
              <a:rPr lang="en-US" altLang="en-US" dirty="0" smtClean="0"/>
              <a:t>.</a:t>
            </a:r>
          </a:p>
          <a:p>
            <a:r>
              <a:rPr lang="en-US" altLang="en-US" dirty="0" smtClean="0"/>
              <a:t>To specify that each word (or phrase) is an alternative separate each search criteria using </a:t>
            </a:r>
            <a:r>
              <a:rPr lang="en-US" altLang="en-US" dirty="0"/>
              <a:t>the </a:t>
            </a:r>
            <a:r>
              <a:rPr lang="en-US" altLang="en-US" b="1" dirty="0">
                <a:solidFill>
                  <a:srgbClr val="00B050"/>
                </a:solidFill>
              </a:rPr>
              <a:t>OR</a:t>
            </a:r>
            <a:r>
              <a:rPr lang="en-US" altLang="en-US" dirty="0"/>
              <a:t> </a:t>
            </a:r>
            <a:r>
              <a:rPr lang="en-US" altLang="en-US" dirty="0" smtClean="0"/>
              <a:t>operator (capitalization is important).</a:t>
            </a:r>
            <a:endParaRPr lang="en-US" altLang="en-US" dirty="0"/>
          </a:p>
          <a:p>
            <a:r>
              <a:rPr lang="en-US" altLang="en-US" dirty="0" smtClean="0"/>
              <a:t>Example </a:t>
            </a:r>
            <a:r>
              <a:rPr lang="en-US" altLang="en-US" dirty="0"/>
              <a:t>(searches include alternatives):</a:t>
            </a:r>
          </a:p>
          <a:p>
            <a:pPr lvl="1">
              <a:buNone/>
            </a:pPr>
            <a:r>
              <a:rPr lang="en-US" altLang="en-US" dirty="0">
                <a:latin typeface="Consolas" panose="020B0609020204030204" pitchFamily="49" charset="0"/>
              </a:rPr>
              <a:t>cute wallpapers cats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dogs</a:t>
            </a:r>
          </a:p>
          <a:p>
            <a:pPr lvl="1">
              <a:buFont typeface="Times New Roman" pitchFamily="18" charset="0"/>
              <a:buNone/>
            </a:pPr>
            <a:r>
              <a:rPr lang="en-US" altLang="en-US" dirty="0">
                <a:latin typeface="Consolas" panose="020B0609020204030204" pitchFamily="49" charset="0"/>
              </a:rPr>
              <a:t>“Bruce Lee”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“Little Dragon”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“Lee Siu Lung”</a:t>
            </a:r>
          </a:p>
          <a:p>
            <a:pPr lvl="1">
              <a:buNone/>
            </a:pPr>
            <a:r>
              <a:rPr lang="en-US" altLang="en-US" dirty="0">
                <a:latin typeface="Consolas" panose="020B0609020204030204" pitchFamily="49" charset="0"/>
              </a:rPr>
              <a:t>“Wayne Gretzky”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“The Great One”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“Number 99”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“Number ninety nine”</a:t>
            </a:r>
          </a:p>
        </p:txBody>
      </p:sp>
    </p:spTree>
    <p:extLst>
      <p:ext uri="{BB962C8B-B14F-4D97-AF65-F5344CB8AC3E}">
        <p14:creationId xmlns:p14="http://schemas.microsoft.com/office/powerpoint/2010/main" val="29019482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a:xfrm>
            <a:off x="457200" y="274638"/>
            <a:ext cx="8229600" cy="1020762"/>
          </a:xfrm>
        </p:spPr>
        <p:txBody>
          <a:bodyPr/>
          <a:lstStyle/>
          <a:p>
            <a:pPr eaLnBrk="1" hangingPunct="1"/>
            <a:r>
              <a:rPr lang="en-US" altLang="en-US" dirty="0" smtClean="0">
                <a:ea typeface="ＭＳ Ｐゴシック" panose="020B0600070205080204" pitchFamily="34" charset="-128"/>
              </a:rPr>
              <a:t>Logical OR</a:t>
            </a:r>
          </a:p>
        </p:txBody>
      </p:sp>
      <p:sp>
        <p:nvSpPr>
          <p:cNvPr id="152579" name="Rectangle 3"/>
          <p:cNvSpPr>
            <a:spLocks noGrp="1"/>
          </p:cNvSpPr>
          <p:nvPr>
            <p:ph type="body" sz="half" idx="4294967295"/>
          </p:nvPr>
        </p:nvSpPr>
        <p:spPr>
          <a:xfrm>
            <a:off x="457200" y="1371600"/>
            <a:ext cx="8050213" cy="5105400"/>
          </a:xfrm>
        </p:spPr>
        <p:txBody>
          <a:bodyPr/>
          <a:lstStyle/>
          <a:p>
            <a:pPr eaLnBrk="1" hangingPunct="1"/>
            <a:r>
              <a:rPr lang="en-US" altLang="en-US" dirty="0" smtClean="0">
                <a:ea typeface="ＭＳ Ｐゴシック" panose="020B0600070205080204" pitchFamily="34" charset="-128"/>
              </a:rPr>
              <a:t>The correct everyday usage of the logical OR applies when </a:t>
            </a:r>
            <a:r>
              <a:rPr lang="en-US" altLang="en-US" i="1" dirty="0" smtClean="0">
                <a:ea typeface="ＭＳ Ｐゴシック" panose="020B0600070205080204" pitchFamily="34" charset="-128"/>
              </a:rPr>
              <a:t>ATLEAST</a:t>
            </a:r>
            <a:r>
              <a:rPr lang="en-US" altLang="en-US" dirty="0" smtClean="0">
                <a:ea typeface="ＭＳ Ｐゴシック" panose="020B0600070205080204" pitchFamily="34" charset="-128"/>
              </a:rPr>
              <a:t> one condition must be met.</a:t>
            </a:r>
          </a:p>
          <a:p>
            <a:pPr eaLnBrk="1" hangingPunct="1"/>
            <a:endParaRPr lang="en-US" altLang="en-US" dirty="0" smtClean="0">
              <a:ea typeface="ＭＳ Ｐゴシック" panose="020B0600070205080204" pitchFamily="34" charset="-128"/>
            </a:endParaRPr>
          </a:p>
          <a:p>
            <a:pPr eaLnBrk="1" hangingPunct="1"/>
            <a:endParaRPr lang="en-US" altLang="en-US" sz="2000" dirty="0" smtClean="0">
              <a:ea typeface="ＭＳ Ｐゴシック" panose="020B0600070205080204" pitchFamily="34" charset="-128"/>
            </a:endParaRPr>
          </a:p>
        </p:txBody>
      </p:sp>
      <p:graphicFrame>
        <p:nvGraphicFramePr>
          <p:cNvPr id="152587" name="Group 11"/>
          <p:cNvGraphicFramePr>
            <a:graphicFrameLocks noGrp="1"/>
          </p:cNvGraphicFramePr>
          <p:nvPr>
            <p:ph sz="half" idx="4294967295"/>
            <p:extLst>
              <p:ext uri="{D42A27DB-BD31-4B8C-83A1-F6EECF244321}">
                <p14:modId xmlns:p14="http://schemas.microsoft.com/office/powerpoint/2010/main" val="1785680094"/>
              </p:ext>
            </p:extLst>
          </p:nvPr>
        </p:nvGraphicFramePr>
        <p:xfrm>
          <a:off x="577972" y="2343443"/>
          <a:ext cx="4267200" cy="2219325"/>
        </p:xfrm>
        <a:graphic>
          <a:graphicData uri="http://schemas.openxmlformats.org/drawingml/2006/table">
            <a:tbl>
              <a:tblPr/>
              <a:tblGrid>
                <a:gridCol w="1423988">
                  <a:extLst>
                    <a:ext uri="{9D8B030D-6E8A-4147-A177-3AD203B41FA5}">
                      <a16:colId xmlns:a16="http://schemas.microsoft.com/office/drawing/2014/main" xmlns="" val="20000"/>
                    </a:ext>
                  </a:extLst>
                </a:gridCol>
                <a:gridCol w="1419225">
                  <a:extLst>
                    <a:ext uri="{9D8B030D-6E8A-4147-A177-3AD203B41FA5}">
                      <a16:colId xmlns:a16="http://schemas.microsoft.com/office/drawing/2014/main" xmlns="" val="20001"/>
                    </a:ext>
                  </a:extLst>
                </a:gridCol>
                <a:gridCol w="1423987">
                  <a:extLst>
                    <a:ext uri="{9D8B030D-6E8A-4147-A177-3AD203B41FA5}">
                      <a16:colId xmlns:a16="http://schemas.microsoft.com/office/drawing/2014/main" xmlns="" val="20002"/>
                    </a:ext>
                  </a:extLst>
                </a:gridCol>
              </a:tblGrid>
              <a:tr h="323850">
                <a:tc gridSpan="3">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905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OR C2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2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Logical OR: Three Input Truth Table</a:t>
            </a:r>
          </a:p>
        </p:txBody>
      </p:sp>
      <p:graphicFrame>
        <p:nvGraphicFramePr>
          <p:cNvPr id="153603" name="Group 3"/>
          <p:cNvGraphicFramePr>
            <a:graphicFrameLocks noGrp="1"/>
          </p:cNvGraphicFramePr>
          <p:nvPr>
            <p:ph idx="4294967295"/>
          </p:nvPr>
        </p:nvGraphicFramePr>
        <p:xfrm>
          <a:off x="457200" y="1600200"/>
          <a:ext cx="8229600" cy="4876802"/>
        </p:xfrm>
        <a:graphic>
          <a:graphicData uri="http://schemas.openxmlformats.org/drawingml/2006/table">
            <a:tbl>
              <a:tblPr/>
              <a:tblGrid>
                <a:gridCol w="1801813">
                  <a:extLst>
                    <a:ext uri="{9D8B030D-6E8A-4147-A177-3AD203B41FA5}">
                      <a16:colId xmlns:a16="http://schemas.microsoft.com/office/drawing/2014/main" xmlns="" val="20000"/>
                    </a:ext>
                  </a:extLst>
                </a:gridCol>
                <a:gridCol w="1943100">
                  <a:extLst>
                    <a:ext uri="{9D8B030D-6E8A-4147-A177-3AD203B41FA5}">
                      <a16:colId xmlns:a16="http://schemas.microsoft.com/office/drawing/2014/main" xmlns="" val="20001"/>
                    </a:ext>
                  </a:extLst>
                </a:gridCol>
                <a:gridCol w="1928812">
                  <a:extLst>
                    <a:ext uri="{9D8B030D-6E8A-4147-A177-3AD203B41FA5}">
                      <a16:colId xmlns:a16="http://schemas.microsoft.com/office/drawing/2014/main" xmlns="" val="20002"/>
                    </a:ext>
                  </a:extLst>
                </a:gridCol>
                <a:gridCol w="2555875">
                  <a:extLst>
                    <a:ext uri="{9D8B030D-6E8A-4147-A177-3AD203B41FA5}">
                      <a16:colId xmlns:a16="http://schemas.microsoft.com/office/drawing/2014/main" xmlns="" val="20003"/>
                    </a:ext>
                  </a:extLst>
                </a:gridCol>
              </a:tblGrid>
              <a:tr h="571500">
                <a:tc gridSpan="4">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OR C2 OR C3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4762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Logical OR Expressions</a:t>
            </a:r>
          </a:p>
        </p:txBody>
      </p:sp>
      <p:sp>
        <p:nvSpPr>
          <p:cNvPr id="738307"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p>
          <a:p>
            <a:pPr lvl="1" eaLnBrk="1" hangingPunct="1"/>
            <a:r>
              <a:rPr lang="en-US" altLang="en-US" dirty="0">
                <a:ea typeface="ＭＳ Ｐゴシック" panose="020B0600070205080204" pitchFamily="34" charset="-128"/>
              </a:rPr>
              <a:t>False </a:t>
            </a:r>
            <a:r>
              <a:rPr lang="en-US" altLang="en-US" b="1" dirty="0">
                <a:latin typeface="Arial" panose="020B0604020202020204" pitchFamily="34" charset="0"/>
                <a:ea typeface="ＭＳ Ｐゴシック" panose="020B0600070205080204" pitchFamily="34" charset="-128"/>
              </a:rPr>
              <a:t>OR</a:t>
            </a:r>
            <a:r>
              <a:rPr lang="en-US" altLang="en-US" dirty="0">
                <a:ea typeface="ＭＳ Ｐゴシック" panose="020B0600070205080204" pitchFamily="34" charset="-128"/>
              </a:rPr>
              <a:t> True </a:t>
            </a:r>
            <a:r>
              <a:rPr lang="en-US" altLang="en-US" b="1" dirty="0">
                <a:latin typeface="Arial" panose="020B0604020202020204" pitchFamily="34" charset="0"/>
                <a:ea typeface="ＭＳ Ｐゴシック" panose="020B0600070205080204" pitchFamily="34" charset="-128"/>
              </a:rPr>
              <a:t>OR</a:t>
            </a:r>
            <a:r>
              <a:rPr lang="en-US" altLang="en-US" dirty="0">
                <a:ea typeface="ＭＳ Ｐゴシック" panose="020B0600070205080204" pitchFamily="34" charset="-128"/>
              </a:rPr>
              <a:t> True</a:t>
            </a:r>
          </a:p>
          <a:p>
            <a:pPr eaLnBrk="1" hangingPunct="1"/>
            <a:r>
              <a:rPr lang="en-US" altLang="en-US" dirty="0" smtClean="0">
                <a:ea typeface="ＭＳ Ｐゴシック" panose="020B0600070205080204" pitchFamily="34" charset="-128"/>
              </a:rPr>
              <a:t>Extra for you to do:</a:t>
            </a:r>
          </a:p>
          <a:p>
            <a:pPr lvl="1" eaLnBrk="1" hangingPunct="1"/>
            <a:r>
              <a:rPr lang="en-US" altLang="en-US" dirty="0" smtClean="0">
                <a:ea typeface="ＭＳ Ｐゴシック" panose="020B0600070205080204" pitchFamily="34" charset="-128"/>
              </a:rPr>
              <a:t>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83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830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383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830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83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8307"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Example: Multiple Search Terms (</a:t>
            </a:r>
            <a:r>
              <a:rPr lang="en-CA" dirty="0" smtClean="0"/>
              <a:t>Default Requires All Words: Logical </a:t>
            </a:r>
            <a:r>
              <a:rPr lang="en-CA" dirty="0" smtClean="0">
                <a:solidFill>
                  <a:srgbClr val="FF0000"/>
                </a:solidFill>
              </a:rPr>
              <a:t>AND</a:t>
            </a:r>
            <a:r>
              <a:rPr lang="en-CA" dirty="0" smtClean="0"/>
              <a:t>)</a:t>
            </a:r>
            <a:endParaRPr lang="en-CA" dirty="0"/>
          </a:p>
        </p:txBody>
      </p:sp>
      <p:pic>
        <p:nvPicPr>
          <p:cNvPr id="5" name="Picture 4"/>
          <p:cNvPicPr>
            <a:picLocks noChangeAspect="1"/>
          </p:cNvPicPr>
          <p:nvPr/>
        </p:nvPicPr>
        <p:blipFill rotWithShape="1">
          <a:blip r:embed="rId3"/>
          <a:srcRect l="15726" b="13194"/>
          <a:stretch/>
        </p:blipFill>
        <p:spPr>
          <a:xfrm>
            <a:off x="2236258" y="1201100"/>
            <a:ext cx="4850342" cy="5656900"/>
          </a:xfrm>
          <a:prstGeom prst="rect">
            <a:avLst/>
          </a:prstGeom>
          <a:ln>
            <a:solidFill>
              <a:srgbClr val="00B050"/>
            </a:solidFill>
          </a:ln>
        </p:spPr>
      </p:pic>
      <p:sp>
        <p:nvSpPr>
          <p:cNvPr id="3" name="Oval 2"/>
          <p:cNvSpPr/>
          <p:nvPr/>
        </p:nvSpPr>
        <p:spPr>
          <a:xfrm>
            <a:off x="2236258" y="2106057"/>
            <a:ext cx="1192742" cy="304800"/>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grpSp>
        <p:nvGrpSpPr>
          <p:cNvPr id="15" name="Group 14"/>
          <p:cNvGrpSpPr/>
          <p:nvPr/>
        </p:nvGrpSpPr>
        <p:grpSpPr>
          <a:xfrm>
            <a:off x="2362200" y="2895600"/>
            <a:ext cx="2209800" cy="3352800"/>
            <a:chOff x="2362200" y="2895600"/>
            <a:chExt cx="2209800" cy="3352800"/>
          </a:xfrm>
        </p:grpSpPr>
        <p:cxnSp>
          <p:nvCxnSpPr>
            <p:cNvPr id="6" name="Straight Connector 5"/>
            <p:cNvCxnSpPr/>
            <p:nvPr/>
          </p:nvCxnSpPr>
          <p:spPr>
            <a:xfrm>
              <a:off x="3429000" y="3200400"/>
              <a:ext cx="381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962400" y="28956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771900" y="5334000"/>
              <a:ext cx="381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438400" y="53340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362200" y="62484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366112" y="62484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9303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1+#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randombar(horizont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Example: Multiple Search Terms (“</a:t>
            </a:r>
            <a:r>
              <a:rPr lang="en-CA" dirty="0">
                <a:solidFill>
                  <a:srgbClr val="92D050"/>
                </a:solidFill>
              </a:rPr>
              <a:t>OR</a:t>
            </a:r>
            <a:r>
              <a:rPr lang="en-CA" dirty="0"/>
              <a:t>”)</a:t>
            </a:r>
          </a:p>
        </p:txBody>
      </p:sp>
      <p:pic>
        <p:nvPicPr>
          <p:cNvPr id="6" name="Picture 5"/>
          <p:cNvPicPr>
            <a:picLocks noChangeAspect="1"/>
          </p:cNvPicPr>
          <p:nvPr/>
        </p:nvPicPr>
        <p:blipFill>
          <a:blip r:embed="rId3"/>
          <a:stretch>
            <a:fillRect/>
          </a:stretch>
        </p:blipFill>
        <p:spPr>
          <a:xfrm>
            <a:off x="1524000" y="1143000"/>
            <a:ext cx="5815484" cy="5670550"/>
          </a:xfrm>
          <a:prstGeom prst="rect">
            <a:avLst/>
          </a:prstGeom>
          <a:ln>
            <a:solidFill>
              <a:srgbClr val="00B050"/>
            </a:solidFill>
          </a:ln>
        </p:spPr>
      </p:pic>
      <p:sp>
        <p:nvSpPr>
          <p:cNvPr id="4" name="Oval 3"/>
          <p:cNvSpPr/>
          <p:nvPr/>
        </p:nvSpPr>
        <p:spPr>
          <a:xfrm>
            <a:off x="1905000" y="2209800"/>
            <a:ext cx="1192742" cy="304800"/>
          </a:xfrm>
          <a:prstGeom prst="ellipse">
            <a:avLst/>
          </a:prstGeom>
          <a:noFill/>
          <a:ln w="38100">
            <a:solidFill>
              <a:srgbClr val="92D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92D050"/>
              </a:solidFill>
            </a:endParaRPr>
          </a:p>
        </p:txBody>
      </p:sp>
      <p:grpSp>
        <p:nvGrpSpPr>
          <p:cNvPr id="16" name="Group 15"/>
          <p:cNvGrpSpPr/>
          <p:nvPr/>
        </p:nvGrpSpPr>
        <p:grpSpPr>
          <a:xfrm>
            <a:off x="1676400" y="3200400"/>
            <a:ext cx="3505200" cy="3276600"/>
            <a:chOff x="1676400" y="3200400"/>
            <a:chExt cx="3505200" cy="3276600"/>
          </a:xfrm>
        </p:grpSpPr>
        <p:cxnSp>
          <p:nvCxnSpPr>
            <p:cNvPr id="7" name="Straight Connector 6"/>
            <p:cNvCxnSpPr/>
            <p:nvPr/>
          </p:nvCxnSpPr>
          <p:spPr>
            <a:xfrm>
              <a:off x="3657600" y="32004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895600" y="35052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676400" y="4648200"/>
              <a:ext cx="76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855371" y="6324600"/>
              <a:ext cx="649829"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724400" y="6477000"/>
              <a:ext cx="4572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03894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Example: Multiple Search Terms, OR - No Caps</a:t>
            </a:r>
          </a:p>
        </p:txBody>
      </p:sp>
      <p:pic>
        <p:nvPicPr>
          <p:cNvPr id="3" name="Picture 2"/>
          <p:cNvPicPr>
            <a:picLocks noChangeAspect="1"/>
          </p:cNvPicPr>
          <p:nvPr/>
        </p:nvPicPr>
        <p:blipFill>
          <a:blip r:embed="rId3"/>
          <a:stretch>
            <a:fillRect/>
          </a:stretch>
        </p:blipFill>
        <p:spPr>
          <a:xfrm>
            <a:off x="1371600" y="1304925"/>
            <a:ext cx="6153150" cy="5553075"/>
          </a:xfrm>
          <a:prstGeom prst="rect">
            <a:avLst/>
          </a:prstGeom>
          <a:ln>
            <a:solidFill>
              <a:schemeClr val="tx1"/>
            </a:solidFill>
          </a:ln>
        </p:spPr>
      </p:pic>
      <p:grpSp>
        <p:nvGrpSpPr>
          <p:cNvPr id="11" name="Group 10"/>
          <p:cNvGrpSpPr/>
          <p:nvPr/>
        </p:nvGrpSpPr>
        <p:grpSpPr>
          <a:xfrm>
            <a:off x="1534265" y="2438400"/>
            <a:ext cx="2732935" cy="1981200"/>
            <a:chOff x="1534265" y="2438400"/>
            <a:chExt cx="2732935" cy="1981200"/>
          </a:xfrm>
        </p:grpSpPr>
        <p:sp>
          <p:nvSpPr>
            <p:cNvPr id="4" name="Oval 3"/>
            <p:cNvSpPr/>
            <p:nvPr/>
          </p:nvSpPr>
          <p:spPr>
            <a:xfrm>
              <a:off x="1752600" y="2438400"/>
              <a:ext cx="1192742" cy="304800"/>
            </a:xfrm>
            <a:prstGeom prst="ellipse">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cxnSp>
          <p:nvCxnSpPr>
            <p:cNvPr id="5" name="Straight Connector 4"/>
            <p:cNvCxnSpPr/>
            <p:nvPr/>
          </p:nvCxnSpPr>
          <p:spPr>
            <a:xfrm>
              <a:off x="3657600" y="34290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945342" y="38100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534265" y="4419600"/>
              <a:ext cx="1056535"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250142" y="4419600"/>
              <a:ext cx="78845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0011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randombar(horizontal)">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solidFill>
            <a:srgbClr val="FFFFFF"/>
          </a:solidFill>
        </p:spPr>
        <p:txBody>
          <a:bodyPr/>
          <a:lstStyle/>
          <a:p>
            <a:r>
              <a:rPr lang="en-US" altLang="en-US" b="1" dirty="0">
                <a:solidFill>
                  <a:srgbClr val="00B050"/>
                </a:solidFill>
              </a:rPr>
              <a:t>Excluding </a:t>
            </a:r>
            <a:r>
              <a:rPr lang="en-US" altLang="en-US" b="1" dirty="0" smtClean="0">
                <a:solidFill>
                  <a:srgbClr val="00B050"/>
                </a:solidFill>
              </a:rPr>
              <a:t>Words</a:t>
            </a:r>
            <a:endParaRPr lang="en-CA" altLang="en-US" b="1" dirty="0">
              <a:solidFill>
                <a:srgbClr val="00B050"/>
              </a:solidFill>
            </a:endParaRPr>
          </a:p>
        </p:txBody>
      </p:sp>
      <p:sp>
        <p:nvSpPr>
          <p:cNvPr id="3" name="Content Placeholder 2"/>
          <p:cNvSpPr>
            <a:spLocks noGrp="1"/>
          </p:cNvSpPr>
          <p:nvPr>
            <p:ph idx="1"/>
          </p:nvPr>
        </p:nvSpPr>
        <p:spPr/>
        <p:txBody>
          <a:bodyPr/>
          <a:lstStyle/>
          <a:p>
            <a:r>
              <a:rPr lang="en-US" altLang="en-US" dirty="0"/>
              <a:t>Return search results excluding (or “not including” specified words)</a:t>
            </a:r>
          </a:p>
          <a:p>
            <a:r>
              <a:rPr lang="en-US" altLang="en-US" dirty="0"/>
              <a:t>There may be times when you want Google to </a:t>
            </a:r>
            <a:r>
              <a:rPr lang="en-US" altLang="en-US" dirty="0" smtClean="0"/>
              <a:t>exclude from results certain </a:t>
            </a:r>
            <a:r>
              <a:rPr lang="en-US" altLang="en-US" dirty="0"/>
              <a:t>words or phrases.</a:t>
            </a:r>
          </a:p>
          <a:p>
            <a:r>
              <a:rPr lang="en-US" altLang="en-US" dirty="0"/>
              <a:t>This can be done with the </a:t>
            </a:r>
            <a:r>
              <a:rPr lang="en-US" altLang="en-US" b="1" dirty="0">
                <a:solidFill>
                  <a:srgbClr val="00B050"/>
                </a:solidFill>
              </a:rPr>
              <a:t>subtraction operator </a:t>
            </a:r>
            <a:r>
              <a:rPr lang="en-US" altLang="en-US" dirty="0"/>
              <a:t>(subtract the words  that follow the operator from search results).</a:t>
            </a:r>
          </a:p>
          <a:p>
            <a:r>
              <a:rPr lang="en-US" altLang="en-US" dirty="0" smtClean="0"/>
              <a:t>Example:</a:t>
            </a:r>
            <a:endParaRPr lang="en-US" altLang="en-US" dirty="0"/>
          </a:p>
          <a:p>
            <a:pPr lvl="1">
              <a:buFont typeface="Times New Roman" pitchFamily="18" charset="0"/>
              <a:buNone/>
            </a:pPr>
            <a:r>
              <a:rPr lang="en-US" altLang="en-US" dirty="0">
                <a:latin typeface="Consolas" panose="020B0609020204030204" pitchFamily="49" charset="0"/>
              </a:rPr>
              <a:t>“James Tam”</a:t>
            </a:r>
          </a:p>
          <a:p>
            <a:pPr lvl="1">
              <a:buFont typeface="Times New Roman" pitchFamily="18" charset="0"/>
              <a:buNone/>
            </a:pPr>
            <a:r>
              <a:rPr lang="en-US" altLang="en-US" dirty="0"/>
              <a:t>Vs.</a:t>
            </a:r>
          </a:p>
          <a:p>
            <a:pPr lvl="1">
              <a:buFont typeface="Times New Roman" pitchFamily="18" charset="0"/>
              <a:buNone/>
            </a:pPr>
            <a:r>
              <a:rPr lang="en-US" altLang="en-US" dirty="0">
                <a:latin typeface="Consolas" panose="020B0609020204030204" pitchFamily="49" charset="0"/>
              </a:rPr>
              <a:t>“James Tam” </a:t>
            </a:r>
            <a:r>
              <a:rPr lang="en-US" altLang="en-US" b="1" dirty="0">
                <a:solidFill>
                  <a:srgbClr val="00B050"/>
                </a:solidFill>
                <a:latin typeface="Consolas" panose="020B0609020204030204" pitchFamily="49" charset="0"/>
              </a:rPr>
              <a:t>–</a:t>
            </a:r>
            <a:r>
              <a:rPr lang="en-US" altLang="en-US" dirty="0">
                <a:latin typeface="Consolas" panose="020B0609020204030204" pitchFamily="49" charset="0"/>
              </a:rPr>
              <a:t>Calgary</a:t>
            </a:r>
          </a:p>
          <a:p>
            <a:r>
              <a:rPr lang="en-US" altLang="en-US" dirty="0"/>
              <a:t>An alternate approach is to use the ‘</a:t>
            </a:r>
            <a:r>
              <a:rPr lang="en-US" altLang="en-US" dirty="0">
                <a:solidFill>
                  <a:srgbClr val="00B050"/>
                </a:solidFill>
                <a:latin typeface="Consolas" panose="020B0609020204030204" pitchFamily="49" charset="0"/>
              </a:rPr>
              <a:t>NOT</a:t>
            </a:r>
            <a:r>
              <a:rPr lang="en-US" altLang="en-US" dirty="0"/>
              <a:t>’ operator</a:t>
            </a:r>
          </a:p>
          <a:p>
            <a:pPr lvl="1">
              <a:buNone/>
            </a:pPr>
            <a:r>
              <a:rPr lang="en-US" altLang="en-US" dirty="0">
                <a:latin typeface="Consolas" panose="020B0609020204030204" pitchFamily="49" charset="0"/>
              </a:rPr>
              <a:t>“James Tam” </a:t>
            </a:r>
            <a:r>
              <a:rPr lang="en-US" altLang="en-US" b="1" dirty="0">
                <a:solidFill>
                  <a:srgbClr val="00B050"/>
                </a:solidFill>
                <a:latin typeface="Consolas" panose="020B0609020204030204" pitchFamily="49" charset="0"/>
              </a:rPr>
              <a:t>NOT </a:t>
            </a:r>
            <a:r>
              <a:rPr lang="en-US" altLang="en-US" dirty="0">
                <a:latin typeface="Consolas" panose="020B0609020204030204" pitchFamily="49" charset="0"/>
              </a:rPr>
              <a:t>Calgary</a:t>
            </a:r>
          </a:p>
          <a:p>
            <a:pPr lvl="1">
              <a:buFont typeface="Times New Roman" pitchFamily="18" charset="0"/>
              <a:buNone/>
            </a:pPr>
            <a:endParaRPr lang="en-US" altLang="en-US" dirty="0">
              <a:latin typeface="Consolas" panose="020B0609020204030204" pitchFamily="49" charset="0"/>
            </a:endParaRPr>
          </a:p>
          <a:p>
            <a:endParaRPr lang="en-CA" altLang="en-US" dirty="0"/>
          </a:p>
        </p:txBody>
      </p:sp>
    </p:spTree>
    <p:extLst>
      <p:ext uri="{BB962C8B-B14F-4D97-AF65-F5344CB8AC3E}">
        <p14:creationId xmlns:p14="http://schemas.microsoft.com/office/powerpoint/2010/main" val="2646988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Logical NOT</a:t>
            </a:r>
            <a:endParaRPr lang="en-US" dirty="0"/>
          </a:p>
        </p:txBody>
      </p:sp>
      <p:sp>
        <p:nvSpPr>
          <p:cNvPr id="3" name="Content Placeholder 2"/>
          <p:cNvSpPr>
            <a:spLocks noGrp="1"/>
          </p:cNvSpPr>
          <p:nvPr>
            <p:ph idx="1"/>
          </p:nvPr>
        </p:nvSpPr>
        <p:spPr/>
        <p:txBody>
          <a:bodyPr/>
          <a:lstStyle/>
          <a:p>
            <a:pPr eaLnBrk="1" hangingPunct="1">
              <a:defRPr/>
            </a:pPr>
            <a:r>
              <a:rPr lang="en-US" dirty="0"/>
              <a:t>The everyday usage of logical NOT negates (or reverses) a statement.</a:t>
            </a:r>
          </a:p>
          <a:p>
            <a:pPr eaLnBrk="1" hangingPunct="1">
              <a:defRPr/>
            </a:pPr>
            <a:r>
              <a:rPr lang="en-US" dirty="0" smtClean="0"/>
              <a:t>The </a:t>
            </a:r>
            <a:r>
              <a:rPr lang="en-US" dirty="0"/>
              <a:t>truth table for logical NOT is quite simple:</a:t>
            </a:r>
          </a:p>
          <a:p>
            <a:pPr eaLnBrk="1" hangingPunct="1">
              <a:defRPr/>
            </a:pPr>
            <a:endParaRPr lang="en-US" sz="2000" dirty="0"/>
          </a:p>
          <a:p>
            <a:endParaRPr lang="en-US" dirty="0"/>
          </a:p>
        </p:txBody>
      </p:sp>
      <p:graphicFrame>
        <p:nvGraphicFramePr>
          <p:cNvPr id="11" name="Group 26"/>
          <p:cNvGraphicFramePr>
            <a:graphicFrameLocks/>
          </p:cNvGraphicFramePr>
          <p:nvPr>
            <p:extLst>
              <p:ext uri="{D42A27DB-BD31-4B8C-83A1-F6EECF244321}">
                <p14:modId xmlns:p14="http://schemas.microsoft.com/office/powerpoint/2010/main" val="1168631675"/>
              </p:ext>
            </p:extLst>
          </p:nvPr>
        </p:nvGraphicFramePr>
        <p:xfrm>
          <a:off x="753537" y="2540644"/>
          <a:ext cx="2289175" cy="1817688"/>
        </p:xfrm>
        <a:graphic>
          <a:graphicData uri="http://schemas.openxmlformats.org/drawingml/2006/table">
            <a:tbl>
              <a:tblPr/>
              <a:tblGrid>
                <a:gridCol w="1145382">
                  <a:extLst>
                    <a:ext uri="{9D8B030D-6E8A-4147-A177-3AD203B41FA5}">
                      <a16:colId xmlns:a16="http://schemas.microsoft.com/office/drawing/2014/main" xmlns="" val="20000"/>
                    </a:ext>
                  </a:extLst>
                </a:gridCol>
                <a:gridCol w="1143793">
                  <a:extLst>
                    <a:ext uri="{9D8B030D-6E8A-4147-A177-3AD203B41FA5}">
                      <a16:colId xmlns:a16="http://schemas.microsoft.com/office/drawing/2014/main" xmlns="" val="20001"/>
                    </a:ext>
                  </a:extLst>
                </a:gridCol>
              </a:tblGrid>
              <a:tr h="365745">
                <a:tc gridSpan="2">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marL="91503" marR="91503" marT="45706" marB="4570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0"/>
                  </a:ext>
                </a:extLst>
              </a:tr>
              <a:tr h="48578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800" b="1" i="0" u="none" strike="noStrike" cap="none" normalizeH="0" baseline="0" dirty="0" smtClean="0">
                          <a:ln>
                            <a:noFill/>
                          </a:ln>
                          <a:solidFill>
                            <a:schemeClr val="tx1"/>
                          </a:solidFill>
                          <a:effectLst/>
                          <a:latin typeface="Arial" charset="0"/>
                        </a:rPr>
                        <a:t>C</a:t>
                      </a:r>
                      <a:endParaRPr kumimoji="0" lang="en-CA" sz="1800" b="1" i="0" u="none" strike="noStrike" cap="none" normalizeH="0" baseline="0" dirty="0" smtClean="0">
                        <a:ln>
                          <a:noFill/>
                        </a:ln>
                        <a:solidFill>
                          <a:schemeClr val="tx1"/>
                        </a:solidFill>
                        <a:effectLst/>
                        <a:latin typeface="Arial" charset="0"/>
                      </a:endParaRP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smtClean="0">
                          <a:ln>
                            <a:noFill/>
                          </a:ln>
                          <a:solidFill>
                            <a:schemeClr val="tx1"/>
                          </a:solidFill>
                          <a:effectLst/>
                          <a:latin typeface="Arial" charset="0"/>
                        </a:rPr>
                        <a:t>Not C</a:t>
                      </a:r>
                      <a:endParaRPr kumimoji="0" lang="en-CA" sz="1800" b="1" i="0" u="none" strike="noStrike" cap="none" normalizeH="0" baseline="0" dirty="0" smtClean="0">
                        <a:ln>
                          <a:noFill/>
                        </a:ln>
                        <a:solidFill>
                          <a:schemeClr val="tx1"/>
                        </a:solidFill>
                        <a:effectLst/>
                        <a:latin typeface="Arial" charset="0"/>
                      </a:endParaRP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83079">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83079">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95640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Results: AND, OR, Subtraction (NOT)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63442769"/>
              </p:ext>
            </p:extLst>
          </p:nvPr>
        </p:nvGraphicFramePr>
        <p:xfrm>
          <a:off x="457200" y="1447800"/>
          <a:ext cx="8229600" cy="1960880"/>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xmlns="" val="898041971"/>
                    </a:ext>
                  </a:extLst>
                </a:gridCol>
                <a:gridCol w="1905000">
                  <a:extLst>
                    <a:ext uri="{9D8B030D-6E8A-4147-A177-3AD203B41FA5}">
                      <a16:colId xmlns:a16="http://schemas.microsoft.com/office/drawing/2014/main" xmlns="" val="839104219"/>
                    </a:ext>
                  </a:extLst>
                </a:gridCol>
                <a:gridCol w="1981200">
                  <a:extLst>
                    <a:ext uri="{9D8B030D-6E8A-4147-A177-3AD203B41FA5}">
                      <a16:colId xmlns:a16="http://schemas.microsoft.com/office/drawing/2014/main" xmlns="" val="261552554"/>
                    </a:ext>
                  </a:extLst>
                </a:gridCol>
              </a:tblGrid>
              <a:tr h="370840">
                <a:tc>
                  <a:txBody>
                    <a:bodyPr/>
                    <a:lstStyle/>
                    <a:p>
                      <a:r>
                        <a:rPr lang="en-US" dirty="0">
                          <a:solidFill>
                            <a:srgbClr val="FFFFFF"/>
                          </a:solidFill>
                          <a:latin typeface="Arial" panose="020B0604020202020204" pitchFamily="34" charset="0"/>
                          <a:cs typeface="Arial" panose="020B0604020202020204" pitchFamily="34" charset="0"/>
                        </a:rPr>
                        <a:t>Search</a:t>
                      </a:r>
                      <a:r>
                        <a:rPr lang="en-US" baseline="0" dirty="0">
                          <a:solidFill>
                            <a:srgbClr val="FFFFFF"/>
                          </a:solidFill>
                          <a:latin typeface="Arial" panose="020B0604020202020204" pitchFamily="34" charset="0"/>
                          <a:cs typeface="Arial" panose="020B0604020202020204" pitchFamily="34" charset="0"/>
                        </a:rPr>
                        <a:t> phrase</a:t>
                      </a:r>
                      <a:endParaRPr lang="en-US" dirty="0">
                        <a:solidFill>
                          <a:srgbClr val="FFFFFF"/>
                        </a:solidFill>
                        <a:latin typeface="Arial" panose="020B0604020202020204" pitchFamily="34" charset="0"/>
                        <a:cs typeface="Arial" panose="020B0604020202020204" pitchFamily="34" charset="0"/>
                      </a:endParaRPr>
                    </a:p>
                  </a:txBody>
                  <a:tcPr/>
                </a:tc>
                <a:tc>
                  <a:txBody>
                    <a:bodyPr/>
                    <a:lstStyle/>
                    <a:p>
                      <a:r>
                        <a:rPr lang="en-US" dirty="0">
                          <a:solidFill>
                            <a:srgbClr val="FFFFFF"/>
                          </a:solidFill>
                          <a:latin typeface="Arial" panose="020B0604020202020204" pitchFamily="34" charset="0"/>
                          <a:cs typeface="Arial" panose="020B0604020202020204" pitchFamily="34" charset="0"/>
                        </a:rPr>
                        <a:t>Operator</a:t>
                      </a:r>
                    </a:p>
                  </a:txBody>
                  <a:tcPr/>
                </a:tc>
                <a:tc>
                  <a:txBody>
                    <a:bodyPr/>
                    <a:lstStyle/>
                    <a:p>
                      <a:r>
                        <a:rPr lang="en-US" dirty="0" smtClean="0">
                          <a:solidFill>
                            <a:srgbClr val="FFFFFF"/>
                          </a:solidFill>
                          <a:latin typeface="Arial" panose="020B0604020202020204" pitchFamily="34" charset="0"/>
                          <a:cs typeface="Arial" panose="020B0604020202020204" pitchFamily="34" charset="0"/>
                        </a:rPr>
                        <a:t>~Num</a:t>
                      </a:r>
                      <a:r>
                        <a:rPr lang="en-US" dirty="0">
                          <a:solidFill>
                            <a:srgbClr val="FFFFFF"/>
                          </a:solidFill>
                          <a:latin typeface="Arial" panose="020B0604020202020204" pitchFamily="34" charset="0"/>
                          <a:cs typeface="Arial" panose="020B0604020202020204" pitchFamily="34" charset="0"/>
                        </a:rPr>
                        <a:t>. </a:t>
                      </a:r>
                      <a:r>
                        <a:rPr lang="en-US" baseline="0" dirty="0">
                          <a:solidFill>
                            <a:srgbClr val="FFFFFF"/>
                          </a:solidFill>
                          <a:latin typeface="Arial" panose="020B0604020202020204" pitchFamily="34" charset="0"/>
                          <a:cs typeface="Arial" panose="020B0604020202020204" pitchFamily="34" charset="0"/>
                        </a:rPr>
                        <a:t>results</a:t>
                      </a:r>
                      <a:endParaRPr lang="en-US" dirty="0">
                        <a:solidFill>
                          <a:srgbClr val="FFFFFF"/>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709922534"/>
                  </a:ext>
                </a:extLst>
              </a:tr>
              <a:tr h="370840">
                <a:tc>
                  <a:txBody>
                    <a:bodyPr/>
                    <a:lstStyle/>
                    <a:p>
                      <a:r>
                        <a:rPr lang="en-CA" dirty="0">
                          <a:latin typeface="Arial" panose="020B0604020202020204" pitchFamily="34" charset="0"/>
                          <a:cs typeface="Arial" panose="020B0604020202020204" pitchFamily="34" charset="0"/>
                        </a:rPr>
                        <a:t>“j</a:t>
                      </a:r>
                      <a:r>
                        <a:rPr lang="en-US" dirty="0">
                          <a:latin typeface="Arial" panose="020B0604020202020204" pitchFamily="34" charset="0"/>
                          <a:cs typeface="Arial" panose="020B0604020202020204" pitchFamily="34" charset="0"/>
                        </a:rPr>
                        <a:t>ames tam</a:t>
                      </a:r>
                      <a:r>
                        <a:rPr lang="en-CA"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(Exact</a:t>
                      </a:r>
                      <a:r>
                        <a:rPr lang="en-US" baseline="0" dirty="0" smtClean="0">
                          <a:latin typeface="Arial" panose="020B0604020202020204" pitchFamily="34" charset="0"/>
                          <a:cs typeface="Arial" panose="020B0604020202020204" pitchFamily="34" charset="0"/>
                        </a:rPr>
                        <a:t> phrase)</a:t>
                      </a:r>
                      <a:endParaRPr lang="en-US"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63,200</a:t>
                      </a:r>
                    </a:p>
                  </a:txBody>
                  <a:tcPr/>
                </a:tc>
                <a:extLst>
                  <a:ext uri="{0D108BD9-81ED-4DB2-BD59-A6C34878D82A}">
                    <a16:rowId xmlns:a16="http://schemas.microsoft.com/office/drawing/2014/main" xmlns="" val="4083034239"/>
                  </a:ext>
                </a:extLst>
              </a:tr>
              <a:tr h="477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james tam</a:t>
                      </a:r>
                      <a:r>
                        <a:rPr lang="en-CA"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-"computer science</a:t>
                      </a:r>
                      <a:r>
                        <a:rPr lang="en-CA"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NOT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49,300</a:t>
                      </a:r>
                    </a:p>
                  </a:txBody>
                  <a:tcPr/>
                </a:tc>
                <a:extLst>
                  <a:ext uri="{0D108BD9-81ED-4DB2-BD59-A6C34878D82A}">
                    <a16:rowId xmlns:a16="http://schemas.microsoft.com/office/drawing/2014/main" xmlns="" val="3572591073"/>
                  </a:ext>
                </a:extLst>
              </a:tr>
              <a:tr h="370840">
                <a:tc>
                  <a:txBody>
                    <a:bodyPr/>
                    <a:lstStyle/>
                    <a:p>
                      <a:r>
                        <a:rPr lang="en-CA" dirty="0">
                          <a:latin typeface="Arial" panose="020B0604020202020204" pitchFamily="34" charset="0"/>
                          <a:cs typeface="Arial" panose="020B0604020202020204" pitchFamily="34" charset="0"/>
                        </a:rPr>
                        <a:t>"james tam" AND "computer science"</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AND</a:t>
                      </a:r>
                    </a:p>
                  </a:txBody>
                  <a:tcPr/>
                </a:tc>
                <a:tc>
                  <a:txBody>
                    <a:bodyPr/>
                    <a:lstStyle/>
                    <a:p>
                      <a:r>
                        <a:rPr lang="en-US" dirty="0">
                          <a:latin typeface="Arial" panose="020B0604020202020204" pitchFamily="34" charset="0"/>
                          <a:cs typeface="Arial" panose="020B0604020202020204" pitchFamily="34" charset="0"/>
                        </a:rPr>
                        <a:t>13,400</a:t>
                      </a:r>
                    </a:p>
                  </a:txBody>
                  <a:tcPr/>
                </a:tc>
                <a:extLst>
                  <a:ext uri="{0D108BD9-81ED-4DB2-BD59-A6C34878D82A}">
                    <a16:rowId xmlns:a16="http://schemas.microsoft.com/office/drawing/2014/main" xmlns="" val="3870419322"/>
                  </a:ext>
                </a:extLst>
              </a:tr>
              <a:tr h="370840">
                <a:tc>
                  <a:txBody>
                    <a:bodyPr/>
                    <a:lstStyle/>
                    <a:p>
                      <a:r>
                        <a:rPr lang="en-US" dirty="0">
                          <a:latin typeface="Arial" panose="020B0604020202020204" pitchFamily="34" charset="0"/>
                          <a:cs typeface="Arial" panose="020B0604020202020204" pitchFamily="34" charset="0"/>
                        </a:rPr>
                        <a:t>"james tam" OR "computer science" </a:t>
                      </a:r>
                    </a:p>
                  </a:txBody>
                  <a:tcPr/>
                </a:tc>
                <a:tc>
                  <a:txBody>
                    <a:bodyPr/>
                    <a:lstStyle/>
                    <a:p>
                      <a:r>
                        <a:rPr lang="en-US" dirty="0">
                          <a:latin typeface="Arial" panose="020B0604020202020204" pitchFamily="34" charset="0"/>
                          <a:cs typeface="Arial" panose="020B0604020202020204" pitchFamily="34" charset="0"/>
                        </a:rPr>
                        <a:t>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229,000,000</a:t>
                      </a:r>
                    </a:p>
                  </a:txBody>
                  <a:tcPr/>
                </a:tc>
                <a:extLst>
                  <a:ext uri="{0D108BD9-81ED-4DB2-BD59-A6C34878D82A}">
                    <a16:rowId xmlns:a16="http://schemas.microsoft.com/office/drawing/2014/main" xmlns="" val="957832046"/>
                  </a:ext>
                </a:extLst>
              </a:tr>
            </a:tbl>
          </a:graphicData>
        </a:graphic>
      </p:graphicFrame>
    </p:spTree>
    <p:extLst>
      <p:ext uri="{BB962C8B-B14F-4D97-AF65-F5344CB8AC3E}">
        <p14:creationId xmlns:p14="http://schemas.microsoft.com/office/powerpoint/2010/main" val="377517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High Level View Of Branching For The Computer</a:t>
            </a:r>
          </a:p>
        </p:txBody>
      </p:sp>
      <p:grpSp>
        <p:nvGrpSpPr>
          <p:cNvPr id="3" name="Group 6"/>
          <p:cNvGrpSpPr>
            <a:grpSpLocks/>
          </p:cNvGrpSpPr>
          <p:nvPr/>
        </p:nvGrpSpPr>
        <p:grpSpPr bwMode="auto">
          <a:xfrm>
            <a:off x="0" y="3454400"/>
            <a:ext cx="2527300" cy="2606675"/>
            <a:chOff x="120" y="1720"/>
            <a:chExt cx="1592" cy="1642"/>
          </a:xfrm>
        </p:grpSpPr>
        <p:grpSp>
          <p:nvGrpSpPr>
            <p:cNvPr id="5139" name="Group 7"/>
            <p:cNvGrpSpPr>
              <a:grpSpLocks/>
            </p:cNvGrpSpPr>
            <p:nvPr/>
          </p:nvGrpSpPr>
          <p:grpSpPr bwMode="auto">
            <a:xfrm>
              <a:off x="908" y="1720"/>
              <a:ext cx="804" cy="429"/>
              <a:chOff x="908" y="1720"/>
              <a:chExt cx="804" cy="429"/>
            </a:xfrm>
          </p:grpSpPr>
          <p:sp>
            <p:nvSpPr>
              <p:cNvPr id="5141" name="Line 8"/>
              <p:cNvSpPr>
                <a:spLocks noChangeShapeType="1"/>
              </p:cNvSpPr>
              <p:nvPr/>
            </p:nvSpPr>
            <p:spPr bwMode="auto">
              <a:xfrm flipH="1">
                <a:off x="908" y="1728"/>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42" name="Text Box 9"/>
              <p:cNvSpPr txBox="1">
                <a:spLocks noChangeArrowheads="1"/>
              </p:cNvSpPr>
              <p:nvPr/>
            </p:nvSpPr>
            <p:spPr bwMode="auto">
              <a:xfrm>
                <a:off x="944" y="1720"/>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grpSp>
        <p:sp>
          <p:nvSpPr>
            <p:cNvPr id="5140" name="Text Box 10"/>
            <p:cNvSpPr txBox="1">
              <a:spLocks noChangeArrowheads="1"/>
            </p:cNvSpPr>
            <p:nvPr/>
          </p:nvSpPr>
          <p:spPr bwMode="auto">
            <a:xfrm>
              <a:off x="120" y="2056"/>
              <a:ext cx="1024" cy="1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marL="114300" indent="-114300"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pPr>
              <a:r>
                <a:rPr lang="en-CA" altLang="en-US" sz="2000" dirty="0">
                  <a:latin typeface="Arial" panose="020B0604020202020204" pitchFamily="34" charset="0"/>
                </a:rPr>
                <a:t>Nominal income deduction</a:t>
              </a:r>
            </a:p>
            <a:p>
              <a:pPr>
                <a:spcBef>
                  <a:spcPct val="50000"/>
                </a:spcBef>
              </a:pPr>
              <a:r>
                <a:rPr lang="en-CA" altLang="en-US" sz="2000" dirty="0">
                  <a:latin typeface="Arial" panose="020B0604020202020204" pitchFamily="34" charset="0"/>
                </a:rPr>
                <a:t>Eligible for social assistance</a:t>
              </a:r>
            </a:p>
          </p:txBody>
        </p:sp>
      </p:grpSp>
      <p:grpSp>
        <p:nvGrpSpPr>
          <p:cNvPr id="6" name="Group 16"/>
          <p:cNvGrpSpPr>
            <a:grpSpLocks/>
          </p:cNvGrpSpPr>
          <p:nvPr/>
        </p:nvGrpSpPr>
        <p:grpSpPr bwMode="auto">
          <a:xfrm>
            <a:off x="2171700" y="5054600"/>
            <a:ext cx="1955800" cy="1320800"/>
            <a:chOff x="1488" y="2728"/>
            <a:chExt cx="1232" cy="832"/>
          </a:xfrm>
        </p:grpSpPr>
        <p:sp>
          <p:nvSpPr>
            <p:cNvPr id="5132" name="Line 17"/>
            <p:cNvSpPr>
              <a:spLocks noChangeShapeType="1"/>
            </p:cNvSpPr>
            <p:nvPr/>
          </p:nvSpPr>
          <p:spPr bwMode="auto">
            <a:xfrm flipH="1">
              <a:off x="1852" y="2736"/>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3" name="Text Box 18"/>
            <p:cNvSpPr txBox="1">
              <a:spLocks noChangeArrowheads="1"/>
            </p:cNvSpPr>
            <p:nvPr/>
          </p:nvSpPr>
          <p:spPr bwMode="auto">
            <a:xfrm>
              <a:off x="1888" y="2728"/>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sp>
          <p:nvSpPr>
            <p:cNvPr id="5134" name="Text Box 19"/>
            <p:cNvSpPr txBox="1">
              <a:spLocks noChangeArrowheads="1"/>
            </p:cNvSpPr>
            <p:nvPr/>
          </p:nvSpPr>
          <p:spPr bwMode="auto">
            <a:xfrm>
              <a:off x="1488" y="3118"/>
              <a:ext cx="1232"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Income tax = 20%</a:t>
              </a:r>
            </a:p>
          </p:txBody>
        </p:sp>
      </p:grpSp>
      <p:grpSp>
        <p:nvGrpSpPr>
          <p:cNvPr id="7" name="Group 20"/>
          <p:cNvGrpSpPr>
            <a:grpSpLocks/>
          </p:cNvGrpSpPr>
          <p:nvPr/>
        </p:nvGrpSpPr>
        <p:grpSpPr bwMode="auto">
          <a:xfrm>
            <a:off x="4038600" y="5067300"/>
            <a:ext cx="1524000" cy="1003300"/>
            <a:chOff x="2664" y="2736"/>
            <a:chExt cx="960" cy="632"/>
          </a:xfrm>
        </p:grpSpPr>
        <p:sp>
          <p:nvSpPr>
            <p:cNvPr id="5129" name="Text Box 21"/>
            <p:cNvSpPr txBox="1">
              <a:spLocks noChangeArrowheads="1"/>
            </p:cNvSpPr>
            <p:nvPr/>
          </p:nvSpPr>
          <p:spPr bwMode="auto">
            <a:xfrm>
              <a:off x="2944" y="2736"/>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5130" name="Line 22"/>
            <p:cNvSpPr>
              <a:spLocks noChangeShapeType="1"/>
            </p:cNvSpPr>
            <p:nvPr/>
          </p:nvSpPr>
          <p:spPr bwMode="auto">
            <a:xfrm>
              <a:off x="2664" y="2752"/>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1" name="Text Box 23"/>
            <p:cNvSpPr txBox="1">
              <a:spLocks noChangeArrowheads="1"/>
            </p:cNvSpPr>
            <p:nvPr/>
          </p:nvSpPr>
          <p:spPr bwMode="auto">
            <a:xfrm>
              <a:off x="3232" y="3118"/>
              <a:ext cx="39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etc.</a:t>
              </a:r>
            </a:p>
          </p:txBody>
        </p:sp>
      </p:grpSp>
      <p:grpSp>
        <p:nvGrpSpPr>
          <p:cNvPr id="4" name="Group 3"/>
          <p:cNvGrpSpPr/>
          <p:nvPr/>
        </p:nvGrpSpPr>
        <p:grpSpPr>
          <a:xfrm>
            <a:off x="2540000" y="3378199"/>
            <a:ext cx="6210300" cy="1992313"/>
            <a:chOff x="2540000" y="3378199"/>
            <a:chExt cx="6210300" cy="1992313"/>
          </a:xfrm>
        </p:grpSpPr>
        <p:grpSp>
          <p:nvGrpSpPr>
            <p:cNvPr id="5" name="Group 11"/>
            <p:cNvGrpSpPr>
              <a:grpSpLocks/>
            </p:cNvGrpSpPr>
            <p:nvPr/>
          </p:nvGrpSpPr>
          <p:grpSpPr bwMode="auto">
            <a:xfrm>
              <a:off x="2540000" y="3378199"/>
              <a:ext cx="6210300" cy="1282700"/>
              <a:chOff x="1720" y="1672"/>
              <a:chExt cx="3912" cy="808"/>
            </a:xfrm>
          </p:grpSpPr>
          <p:sp>
            <p:nvSpPr>
              <p:cNvPr id="5135" name="Text Box 12"/>
              <p:cNvSpPr txBox="1">
                <a:spLocks noChangeArrowheads="1"/>
              </p:cNvSpPr>
              <p:nvPr/>
            </p:nvSpPr>
            <p:spPr bwMode="auto">
              <a:xfrm>
                <a:off x="2000" y="1728"/>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5137" name="Line 14"/>
              <p:cNvSpPr>
                <a:spLocks noChangeShapeType="1"/>
              </p:cNvSpPr>
              <p:nvPr/>
            </p:nvSpPr>
            <p:spPr bwMode="auto">
              <a:xfrm>
                <a:off x="1720" y="1744"/>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8" name="AutoShape 15"/>
              <p:cNvSpPr>
                <a:spLocks noChangeArrowheads="1"/>
              </p:cNvSpPr>
              <p:nvPr/>
            </p:nvSpPr>
            <p:spPr bwMode="auto">
              <a:xfrm>
                <a:off x="3792" y="1672"/>
                <a:ext cx="1840" cy="808"/>
              </a:xfrm>
              <a:prstGeom prst="cloudCallout">
                <a:avLst>
                  <a:gd name="adj1" fmla="val -96574"/>
                  <a:gd name="adj2" fmla="val 1794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between $10K - $20K?</a:t>
                </a:r>
              </a:p>
            </p:txBody>
          </p:sp>
        </p:grpSp>
        <p:pic>
          <p:nvPicPr>
            <p:cNvPr id="24"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3616325" y="3937637"/>
              <a:ext cx="703868" cy="143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8" name="Group 7"/>
          <p:cNvGrpSpPr/>
          <p:nvPr/>
        </p:nvGrpSpPr>
        <p:grpSpPr>
          <a:xfrm>
            <a:off x="2274331" y="1752600"/>
            <a:ext cx="5167869" cy="1752811"/>
            <a:chOff x="2274331" y="1752600"/>
            <a:chExt cx="5167869" cy="1752811"/>
          </a:xfrm>
        </p:grpSpPr>
        <p:sp>
          <p:nvSpPr>
            <p:cNvPr id="5144" name="AutoShape 5"/>
            <p:cNvSpPr>
              <a:spLocks noChangeArrowheads="1"/>
            </p:cNvSpPr>
            <p:nvPr/>
          </p:nvSpPr>
          <p:spPr bwMode="auto">
            <a:xfrm>
              <a:off x="4521200" y="1752600"/>
              <a:ext cx="2921000" cy="1282700"/>
            </a:xfrm>
            <a:prstGeom prst="cloudCallout">
              <a:avLst>
                <a:gd name="adj1" fmla="val -98750"/>
                <a:gd name="adj2" fmla="val 1695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below $10,000?</a:t>
              </a:r>
            </a:p>
          </p:txBody>
        </p:sp>
        <p:pic>
          <p:nvPicPr>
            <p:cNvPr id="26"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2274331" y="2072636"/>
              <a:ext cx="703819" cy="143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lIns="92075" tIns="46038" rIns="92075" bIns="46038"/>
          <a:lstStyle/>
          <a:p>
            <a:pPr eaLnBrk="1" hangingPunct="1"/>
            <a:r>
              <a:rPr lang="en-US" altLang="en-US" sz="3200" dirty="0" smtClean="0"/>
              <a:t>Evaluating More Complex Logical Expressions</a:t>
            </a:r>
          </a:p>
        </p:txBody>
      </p:sp>
      <p:sp>
        <p:nvSpPr>
          <p:cNvPr id="750595" name="Rectangle 3"/>
          <p:cNvSpPr>
            <a:spLocks noGrp="1" noChangeArrowheads="1"/>
          </p:cNvSpPr>
          <p:nvPr>
            <p:ph type="body" idx="4294967295"/>
          </p:nvPr>
        </p:nvSpPr>
        <p:spPr/>
        <p:txBody>
          <a:bodyPr lIns="92075" tIns="46038" rIns="92075" bIns="46038"/>
          <a:lstStyle/>
          <a:p>
            <a:pPr marL="111125" indent="-111125" eaLnBrk="1" hangingPunct="1"/>
            <a:r>
              <a:rPr lang="en-US" altLang="en-US" sz="2400" dirty="0" smtClean="0"/>
              <a:t>Order of operation (left to right evaluation if </a:t>
            </a:r>
            <a:r>
              <a:rPr lang="en-US" altLang="en-US" dirty="0" smtClean="0"/>
              <a:t>the </a:t>
            </a:r>
            <a:r>
              <a:rPr lang="en-US" altLang="en-US" sz="2400" dirty="0" smtClean="0"/>
              <a:t>‘level’ is equal)</a:t>
            </a:r>
          </a:p>
          <a:p>
            <a:pPr marL="625475" lvl="1" indent="-457200" eaLnBrk="1" hangingPunct="1">
              <a:buFont typeface="+mj-lt"/>
              <a:buAutoNum type="arabicPeriod"/>
            </a:pPr>
            <a:r>
              <a:rPr lang="en-US" altLang="en-US" sz="2000" dirty="0" smtClean="0"/>
              <a:t>Brackets (inner first)</a:t>
            </a:r>
          </a:p>
          <a:p>
            <a:pPr marL="625475" lvl="1" indent="-457200" eaLnBrk="1" hangingPunct="1">
              <a:buFont typeface="+mj-lt"/>
              <a:buAutoNum type="arabicPeriod"/>
            </a:pPr>
            <a:r>
              <a:rPr lang="en-US" altLang="en-US" dirty="0" smtClean="0"/>
              <a:t>Negation</a:t>
            </a:r>
          </a:p>
          <a:p>
            <a:pPr marL="625475" lvl="1" indent="-457200" eaLnBrk="1" hangingPunct="1">
              <a:buFont typeface="+mj-lt"/>
              <a:buAutoNum type="arabicPeriod"/>
            </a:pPr>
            <a:r>
              <a:rPr lang="en-US" altLang="en-US" sz="2000" dirty="0" smtClean="0"/>
              <a:t>AND </a:t>
            </a:r>
          </a:p>
          <a:p>
            <a:pPr marL="625475" lvl="1" indent="-457200" eaLnBrk="1" hangingPunct="1">
              <a:buFont typeface="+mj-lt"/>
              <a:buAutoNum type="arabicPeriod"/>
            </a:pPr>
            <a:r>
              <a:rPr lang="en-US" altLang="en-US" dirty="0" smtClean="0"/>
              <a:t>OR</a:t>
            </a:r>
          </a:p>
          <a:p>
            <a:pPr marL="168275" lvl="1" indent="0" eaLnBrk="1" hangingPunct="1">
              <a:buNone/>
            </a:pPr>
            <a:endParaRPr lang="en-US" altLang="en-US" sz="2000" dirty="0" smtClean="0"/>
          </a:p>
        </p:txBody>
      </p:sp>
    </p:spTree>
    <p:extLst>
      <p:ext uri="{BB962C8B-B14F-4D97-AF65-F5344CB8AC3E}">
        <p14:creationId xmlns:p14="http://schemas.microsoft.com/office/powerpoint/2010/main" val="241635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05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05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05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059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0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059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More Complex Logical Expressions</a:t>
            </a:r>
          </a:p>
        </p:txBody>
      </p:sp>
      <p:sp>
        <p:nvSpPr>
          <p:cNvPr id="750595"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endParaRPr lang="en-US" altLang="en-US" dirty="0">
              <a:ea typeface="ＭＳ Ｐゴシック" panose="020B0600070205080204" pitchFamily="34" charset="-128"/>
            </a:endParaRPr>
          </a:p>
          <a:p>
            <a:pPr lvl="1" eaLnBrk="1" hangingPunct="1"/>
            <a:r>
              <a:rPr lang="en-US" altLang="en-US" dirty="0"/>
              <a:t>True </a:t>
            </a:r>
            <a:r>
              <a:rPr lang="en-US" altLang="en-US" b="1" dirty="0"/>
              <a:t>OR</a:t>
            </a:r>
            <a:r>
              <a:rPr lang="en-US" altLang="en-US" dirty="0"/>
              <a:t> False </a:t>
            </a:r>
            <a:r>
              <a:rPr lang="en-US" altLang="en-US" b="1" dirty="0">
                <a:latin typeface="Arial" panose="020B0604020202020204" pitchFamily="34" charset="0"/>
              </a:rPr>
              <a:t>AND</a:t>
            </a:r>
            <a:r>
              <a:rPr lang="en-US" altLang="en-US" dirty="0"/>
              <a:t> False</a:t>
            </a:r>
          </a:p>
          <a:p>
            <a:pPr lvl="1" eaLnBrk="1" hangingPunct="1"/>
            <a:r>
              <a:rPr lang="en-US" altLang="en-US" dirty="0" smtClean="0"/>
              <a:t>(True </a:t>
            </a:r>
            <a:r>
              <a:rPr lang="en-US" altLang="en-US" b="1" dirty="0"/>
              <a:t>OR</a:t>
            </a:r>
            <a:r>
              <a:rPr lang="en-US" altLang="en-US" dirty="0"/>
              <a:t> </a:t>
            </a:r>
            <a:r>
              <a:rPr lang="en-US" altLang="en-US" dirty="0" smtClean="0"/>
              <a:t>False) </a:t>
            </a:r>
            <a:r>
              <a:rPr lang="en-US" altLang="en-US" b="1" dirty="0">
                <a:latin typeface="Arial" panose="020B0604020202020204" pitchFamily="34" charset="0"/>
              </a:rPr>
              <a:t>AND</a:t>
            </a:r>
            <a:r>
              <a:rPr lang="en-US" altLang="en-US" dirty="0"/>
              <a:t> </a:t>
            </a:r>
            <a:r>
              <a:rPr lang="en-US" altLang="en-US" dirty="0" smtClean="0"/>
              <a:t>False</a:t>
            </a:r>
          </a:p>
          <a:p>
            <a:pPr lvl="1" eaLnBrk="1" hangingPunct="1"/>
            <a:r>
              <a:rPr lang="en-US" altLang="en-US" b="1" dirty="0">
                <a:latin typeface="Arial" panose="020B0604020202020204" pitchFamily="34" charset="0"/>
                <a:ea typeface="ＭＳ Ｐゴシック" panose="020B0600070205080204" pitchFamily="34" charset="-128"/>
              </a:rPr>
              <a:t>NOT</a:t>
            </a:r>
            <a:r>
              <a:rPr lang="en-US" altLang="en-US" dirty="0">
                <a:ea typeface="ＭＳ Ｐゴシック" panose="020B0600070205080204" pitchFamily="34" charset="-128"/>
              </a:rPr>
              <a:t> </a:t>
            </a:r>
            <a:r>
              <a:rPr lang="en-US" altLang="en-US" dirty="0" smtClean="0">
                <a:ea typeface="ＭＳ Ｐゴシック" panose="020B0600070205080204" pitchFamily="34" charset="-128"/>
              </a:rPr>
              <a:t>False</a:t>
            </a:r>
          </a:p>
          <a:p>
            <a:pPr lvl="1" eaLnBrk="1" hangingPunct="1"/>
            <a:r>
              <a:rPr lang="en-US" altLang="en-US" b="1" dirty="0">
                <a:latin typeface="Arial" panose="020B0604020202020204" pitchFamily="34" charset="0"/>
                <a:ea typeface="ＭＳ Ｐゴシック" panose="020B0600070205080204" pitchFamily="34" charset="-128"/>
              </a:rPr>
              <a:t>NOT</a:t>
            </a:r>
            <a:r>
              <a:rPr lang="en-US" altLang="en-US" dirty="0">
                <a:ea typeface="ＭＳ Ｐゴシック" panose="020B0600070205080204" pitchFamily="34" charset="-128"/>
              </a:rPr>
              <a:t> </a:t>
            </a:r>
            <a:r>
              <a:rPr lang="en-US" altLang="en-US" b="1" dirty="0" err="1">
                <a:latin typeface="Arial" panose="020B0604020202020204" pitchFamily="34" charset="0"/>
                <a:ea typeface="ＭＳ Ｐゴシック" panose="020B0600070205080204" pitchFamily="34" charset="-128"/>
              </a:rPr>
              <a:t>NOT</a:t>
            </a:r>
            <a:r>
              <a:rPr lang="en-US" altLang="en-US" b="1" dirty="0">
                <a:latin typeface="Arial" panose="020B0604020202020204" pitchFamily="34" charset="0"/>
                <a:ea typeface="ＭＳ Ｐゴシック" panose="020B0600070205080204" pitchFamily="34" charset="-128"/>
              </a:rPr>
              <a:t> </a:t>
            </a:r>
            <a:r>
              <a:rPr lang="en-US" altLang="en-US" dirty="0" smtClean="0">
                <a:ea typeface="ＭＳ Ｐゴシック" panose="020B0600070205080204" pitchFamily="34" charset="-128"/>
              </a:rPr>
              <a:t>False</a:t>
            </a:r>
            <a:endParaRPr lang="en-US" altLang="en-US" dirty="0">
              <a:ea typeface="ＭＳ Ｐゴシック" panose="020B0600070205080204" pitchFamily="34" charset="-128"/>
            </a:endParaRPr>
          </a:p>
          <a:p>
            <a:pPr eaLnBrk="1" hangingPunct="1"/>
            <a:r>
              <a:rPr lang="en-US" altLang="en-US" dirty="0" smtClean="0">
                <a:ea typeface="ＭＳ Ｐゴシック" panose="020B0600070205080204" pitchFamily="34" charset="-128"/>
              </a:rPr>
              <a:t>Extra for you to do:</a:t>
            </a:r>
          </a:p>
          <a:p>
            <a:pPr lvl="1" eaLnBrk="1" hangingPunct="1"/>
            <a:r>
              <a:rPr lang="en-US" altLang="en-US" b="1" dirty="0" smtClean="0">
                <a:latin typeface="Arial" panose="020B0604020202020204" pitchFamily="34" charset="0"/>
                <a:ea typeface="ＭＳ Ｐゴシック" panose="020B0600070205080204" pitchFamily="34" charset="-128"/>
              </a:rPr>
              <a:t>NOT</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(False </a:t>
            </a:r>
            <a:r>
              <a:rPr lang="en-US" altLang="en-US" b="1" dirty="0" smtClean="0">
                <a:latin typeface="Arial" panose="020B0604020202020204" pitchFamily="34" charset="0"/>
                <a:ea typeface="ＭＳ Ｐゴシック" panose="020B0600070205080204" pitchFamily="34" charset="-128"/>
              </a:rPr>
              <a:t>AND</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AND</a:t>
            </a:r>
            <a:r>
              <a:rPr lang="en-US" altLang="en-US" dirty="0" smtClean="0">
                <a:ea typeface="ＭＳ Ｐゴシック" panose="020B0600070205080204" pitchFamily="34" charset="-128"/>
              </a:rPr>
              <a:t> True)</a:t>
            </a:r>
          </a:p>
          <a:p>
            <a:pPr lvl="1" eaLnBrk="1" hangingPunct="1"/>
            <a:r>
              <a:rPr lang="en-US" altLang="en-US" b="1" dirty="0" smtClean="0">
                <a:latin typeface="Arial" panose="020B0604020202020204" pitchFamily="34" charset="0"/>
                <a:ea typeface="ＭＳ Ｐゴシック" panose="020B0600070205080204" pitchFamily="34" charset="-128"/>
              </a:rPr>
              <a:t>NOT NOT NOT NOT</a:t>
            </a:r>
            <a:r>
              <a:rPr lang="en-US" altLang="en-US" dirty="0" smtClean="0">
                <a:ea typeface="ＭＳ Ｐゴシック" panose="020B0600070205080204" pitchFamily="34" charset="-128"/>
              </a:rPr>
              <a:t> True</a:t>
            </a:r>
          </a:p>
          <a:p>
            <a:pPr lvl="1" eaLnBrk="1" hangingPunct="1"/>
            <a:r>
              <a:rPr lang="en-US" altLang="en-US" b="1" dirty="0" smtClean="0">
                <a:latin typeface="Arial" panose="020B0604020202020204" pitchFamily="34" charset="0"/>
                <a:ea typeface="ＭＳ Ｐゴシック" panose="020B0600070205080204" pitchFamily="34" charset="-128"/>
              </a:rPr>
              <a:t>NOT NOT NOT</a:t>
            </a:r>
            <a:r>
              <a:rPr lang="en-US" altLang="en-US" dirty="0" smtClean="0">
                <a:ea typeface="ＭＳ Ｐゴシック" panose="020B0600070205080204" pitchFamily="34" charset="-128"/>
              </a:rPr>
              <a:t> False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05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05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05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059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059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059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5059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5059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50595">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505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059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Student Exercise: Extra Practice</a:t>
            </a:r>
          </a:p>
        </p:txBody>
      </p:sp>
      <p:sp>
        <p:nvSpPr>
          <p:cNvPr id="38915" name="Content Placeholder 2"/>
          <p:cNvSpPr>
            <a:spLocks noGrp="1"/>
          </p:cNvSpPr>
          <p:nvPr>
            <p:ph idx="1"/>
          </p:nvPr>
        </p:nvSpPr>
        <p:spPr>
          <a:xfrm>
            <a:off x="457200" y="1219200"/>
            <a:ext cx="8229600" cy="2133600"/>
          </a:xfrm>
        </p:spPr>
        <p:txBody>
          <a:bodyPr/>
          <a:lstStyle/>
          <a:p>
            <a:pPr eaLnBrk="1" hangingPunct="1"/>
            <a:r>
              <a:rPr lang="en-US" altLang="en-US" dirty="0" smtClean="0">
                <a:ea typeface="ＭＳ Ｐゴシック" panose="020B0600070205080204" pitchFamily="34" charset="-128"/>
              </a:rPr>
              <a:t>(From “Starting out with Python (2</a:t>
            </a:r>
            <a:r>
              <a:rPr lang="en-US" altLang="en-US" baseline="30000" dirty="0" smtClean="0">
                <a:ea typeface="ＭＳ Ｐゴシック" panose="020B0600070205080204" pitchFamily="34" charset="-128"/>
              </a:rPr>
              <a:t>nd</a:t>
            </a:r>
            <a:r>
              <a:rPr lang="en-US" altLang="en-US" dirty="0" smtClean="0">
                <a:ea typeface="ＭＳ Ｐゴシック" panose="020B0600070205080204" pitchFamily="34" charset="-128"/>
              </a:rPr>
              <a:t> Edition)” by Tony Gaddis)</a:t>
            </a:r>
          </a:p>
          <a:p>
            <a:pPr marL="333375" lvl="1" indent="0" eaLnBrk="1" hangingPunct="1">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Assume the variables a = 2, b = 4, c = 6</a:t>
            </a:r>
          </a:p>
          <a:p>
            <a:pPr marL="333375" lvl="1" indent="0" eaLnBrk="1" hangingPunct="1">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For each of the following conditions  indicate whether the final value is true or false.</a:t>
            </a:r>
          </a:p>
          <a:p>
            <a:pPr eaLnBrk="1" hangingPunct="1"/>
            <a:endParaRPr lang="en-US" altLang="en-US" dirty="0" smtClean="0">
              <a:ea typeface="ＭＳ Ｐゴシック" panose="020B0600070205080204"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50624611"/>
              </p:ext>
            </p:extLst>
          </p:nvPr>
        </p:nvGraphicFramePr>
        <p:xfrm>
          <a:off x="914400" y="2819400"/>
          <a:ext cx="5334000" cy="2193948"/>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xmlns="" val="20000"/>
                    </a:ext>
                  </a:extLst>
                </a:gridCol>
                <a:gridCol w="2667000">
                  <a:extLst>
                    <a:ext uri="{9D8B030D-6E8A-4147-A177-3AD203B41FA5}">
                      <a16:colId xmlns:a16="http://schemas.microsoft.com/office/drawing/2014/main" xmlns="" val="20001"/>
                    </a:ext>
                  </a:extLst>
                </a:gridCol>
              </a:tblGrid>
              <a:tr h="365654">
                <a:tc>
                  <a:txBody>
                    <a:bodyPr/>
                    <a:lstStyle/>
                    <a:p>
                      <a:r>
                        <a:rPr lang="en-US" sz="1800" dirty="0" smtClean="0">
                          <a:solidFill>
                            <a:srgbClr val="FFFFFF"/>
                          </a:solidFill>
                          <a:latin typeface="Arial" pitchFamily="34" charset="0"/>
                        </a:rPr>
                        <a:t>Expression</a:t>
                      </a:r>
                      <a:endParaRPr lang="en-US" sz="1800" dirty="0">
                        <a:solidFill>
                          <a:srgbClr val="FFFFFF"/>
                        </a:solidFill>
                        <a:latin typeface="Arial" pitchFamily="34" charset="0"/>
                      </a:endParaRPr>
                    </a:p>
                  </a:txBody>
                  <a:tcPr marT="45669" marB="45669"/>
                </a:tc>
                <a:tc>
                  <a:txBody>
                    <a:bodyPr/>
                    <a:lstStyle/>
                    <a:p>
                      <a:r>
                        <a:rPr lang="en-US" sz="1800" dirty="0" smtClean="0">
                          <a:solidFill>
                            <a:srgbClr val="FFFFFF"/>
                          </a:solidFill>
                          <a:latin typeface="Arial" pitchFamily="34" charset="0"/>
                        </a:rPr>
                        <a:t>Final result </a:t>
                      </a:r>
                      <a:endParaRPr lang="en-US" sz="1800" dirty="0">
                        <a:solidFill>
                          <a:srgbClr val="FFFFFF"/>
                        </a:solidFill>
                        <a:latin typeface="Arial" pitchFamily="34" charset="0"/>
                      </a:endParaRPr>
                    </a:p>
                  </a:txBody>
                  <a:tcPr marT="45669" marB="45669"/>
                </a:tc>
                <a:extLst>
                  <a:ext uri="{0D108BD9-81ED-4DB2-BD59-A6C34878D82A}">
                    <a16:rowId xmlns:a16="http://schemas.microsoft.com/office/drawing/2014/main" xmlns="" val="10000"/>
                  </a:ext>
                </a:extLst>
              </a:tr>
              <a:tr h="365654">
                <a:tc>
                  <a:txBody>
                    <a:bodyPr/>
                    <a:lstStyle/>
                    <a:p>
                      <a:r>
                        <a:rPr lang="en-US" sz="1800" dirty="0" smtClean="0">
                          <a:latin typeface="Arial" pitchFamily="34" charset="0"/>
                        </a:rPr>
                        <a:t>a</a:t>
                      </a:r>
                      <a:r>
                        <a:rPr lang="en-US" sz="1800" baseline="0" dirty="0" smtClean="0">
                          <a:latin typeface="Arial" pitchFamily="34" charset="0"/>
                        </a:rPr>
                        <a:t> == 4 or b &gt; 2</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1"/>
                  </a:ext>
                </a:extLst>
              </a:tr>
              <a:tr h="365654">
                <a:tc>
                  <a:txBody>
                    <a:bodyPr/>
                    <a:lstStyle/>
                    <a:p>
                      <a:r>
                        <a:rPr lang="en-US" sz="1800" dirty="0" smtClean="0">
                          <a:latin typeface="Arial" pitchFamily="34" charset="0"/>
                        </a:rPr>
                        <a:t>6 &lt;=</a:t>
                      </a:r>
                      <a:r>
                        <a:rPr lang="en-US" sz="1800" baseline="0" dirty="0" smtClean="0">
                          <a:latin typeface="Arial" pitchFamily="34" charset="0"/>
                        </a:rPr>
                        <a:t> c and a &gt; 3</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2"/>
                  </a:ext>
                </a:extLst>
              </a:tr>
              <a:tr h="365654">
                <a:tc>
                  <a:txBody>
                    <a:bodyPr/>
                    <a:lstStyle/>
                    <a:p>
                      <a:r>
                        <a:rPr lang="en-US" sz="1800" dirty="0" smtClean="0">
                          <a:latin typeface="Arial" pitchFamily="34" charset="0"/>
                        </a:rPr>
                        <a:t>1 != b and c </a:t>
                      </a:r>
                      <a:r>
                        <a:rPr lang="en-US" sz="1800" baseline="0" dirty="0" smtClean="0">
                          <a:latin typeface="Arial" pitchFamily="34" charset="0"/>
                        </a:rPr>
                        <a:t> != 3</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3"/>
                  </a:ext>
                </a:extLst>
              </a:tr>
              <a:tr h="365654">
                <a:tc>
                  <a:txBody>
                    <a:bodyPr/>
                    <a:lstStyle/>
                    <a:p>
                      <a:r>
                        <a:rPr lang="en-US" sz="1800" dirty="0" smtClean="0">
                          <a:latin typeface="Arial" pitchFamily="34" charset="0"/>
                        </a:rPr>
                        <a:t>a &gt;-1 or a &lt;= b</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4"/>
                  </a:ext>
                </a:extLst>
              </a:tr>
              <a:tr h="365654">
                <a:tc>
                  <a:txBody>
                    <a:bodyPr/>
                    <a:lstStyle/>
                    <a:p>
                      <a:r>
                        <a:rPr lang="en-US" sz="1800" dirty="0" smtClean="0">
                          <a:latin typeface="Arial" pitchFamily="34" charset="0"/>
                        </a:rPr>
                        <a:t>not (a &gt; 2)</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r>
              <a:rPr lang="en-CA" altLang="en-US" dirty="0" smtClean="0">
                <a:ea typeface="ＭＳ Ｐゴシック" panose="020B0600070205080204" pitchFamily="34" charset="-128"/>
              </a:rPr>
              <a:t>After This Section You Should Now Know</a:t>
            </a:r>
            <a:endParaRPr lang="en-US" altLang="en-US" dirty="0" smtClean="0">
              <a:ea typeface="ＭＳ Ｐゴシック" panose="020B0600070205080204" pitchFamily="34" charset="-128"/>
            </a:endParaRPr>
          </a:p>
        </p:txBody>
      </p:sp>
      <p:sp>
        <p:nvSpPr>
          <p:cNvPr id="77827"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What are the three branching mechanisms available in Python: </a:t>
            </a:r>
          </a:p>
          <a:p>
            <a:pPr lvl="1" eaLnBrk="1" hangingPunct="1"/>
            <a:r>
              <a:rPr lang="en-US" altLang="en-US" sz="1800" dirty="0" smtClean="0">
                <a:latin typeface="Consolas" panose="020B0609020204030204" pitchFamily="49" charset="0"/>
                <a:ea typeface="ＭＳ Ｐゴシック" panose="020B0600070205080204" pitchFamily="34" charset="-128"/>
              </a:rPr>
              <a:t>If</a:t>
            </a:r>
          </a:p>
          <a:p>
            <a:pPr lvl="1" eaLnBrk="1" hangingPunct="1"/>
            <a:r>
              <a:rPr lang="en-US" altLang="en-US" sz="1800" dirty="0" smtClean="0">
                <a:latin typeface="Consolas" panose="020B0609020204030204" pitchFamily="49" charset="0"/>
                <a:ea typeface="ＭＳ Ｐゴシック" panose="020B0600070205080204" pitchFamily="34" charset="-128"/>
              </a:rPr>
              <a:t>If-else</a:t>
            </a:r>
          </a:p>
          <a:p>
            <a:pPr lvl="1" eaLnBrk="1" hangingPunct="1"/>
            <a:r>
              <a:rPr lang="en-US" altLang="en-US" dirty="0" smtClean="0">
                <a:ea typeface="ＭＳ Ｐゴシック" panose="020B0600070205080204" pitchFamily="34" charset="-128"/>
              </a:rPr>
              <a:t>How does each one work</a:t>
            </a:r>
          </a:p>
          <a:p>
            <a:pPr lvl="1" eaLnBrk="1" hangingPunct="1"/>
            <a:r>
              <a:rPr lang="en-US" altLang="en-US" dirty="0" smtClean="0">
                <a:ea typeface="ＭＳ Ｐゴシック" panose="020B0600070205080204" pitchFamily="34" charset="-128"/>
              </a:rPr>
              <a:t>When should each one be used</a:t>
            </a:r>
          </a:p>
          <a:p>
            <a:pPr eaLnBrk="1" hangingPunct="1"/>
            <a:r>
              <a:rPr lang="en-CA" altLang="en-US" smtClean="0">
                <a:ea typeface="ＭＳ Ｐゴシック" panose="020B0600070205080204" pitchFamily="34" charset="-128"/>
              </a:rPr>
              <a:t>Introducing </a:t>
            </a:r>
            <a:r>
              <a:rPr lang="en-CA" altLang="en-US" dirty="0" smtClean="0">
                <a:ea typeface="ＭＳ Ｐゴシック" panose="020B0600070205080204" pitchFamily="34" charset="-128"/>
              </a:rPr>
              <a:t>three logical operations</a:t>
            </a:r>
          </a:p>
          <a:p>
            <a:pPr lvl="1" eaLnBrk="1" hangingPunct="1"/>
            <a:r>
              <a:rPr lang="en-CA" altLang="en-US" dirty="0" smtClean="0">
                <a:ea typeface="ＭＳ Ｐゴシック" panose="020B0600070205080204" pitchFamily="34" charset="-128"/>
              </a:rPr>
              <a:t>AND</a:t>
            </a:r>
          </a:p>
          <a:p>
            <a:pPr lvl="1" eaLnBrk="1" hangingPunct="1"/>
            <a:r>
              <a:rPr lang="en-CA" altLang="en-US" dirty="0" smtClean="0">
                <a:ea typeface="ＭＳ Ｐゴシック" panose="020B0600070205080204" pitchFamily="34" charset="-128"/>
              </a:rPr>
              <a:t>OR</a:t>
            </a:r>
          </a:p>
          <a:p>
            <a:pPr lvl="1" eaLnBrk="1" hangingPunct="1"/>
            <a:r>
              <a:rPr lang="en-CA" altLang="en-US" dirty="0" smtClean="0">
                <a:ea typeface="ＭＳ Ｐゴシック" panose="020B0600070205080204" pitchFamily="34" charset="-128"/>
              </a:rPr>
              <a:t>NOT</a:t>
            </a:r>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28876657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r>
              <a:rPr lang="en-CA" altLang="en-US" dirty="0" smtClean="0">
                <a:ea typeface="ＭＳ Ｐゴシック" panose="020B0600070205080204" pitchFamily="34" charset="-128"/>
              </a:rPr>
              <a:t>After This Section You Should Now Know (2)</a:t>
            </a:r>
            <a:endParaRPr lang="en-US" altLang="en-US" dirty="0" smtClean="0">
              <a:ea typeface="ＭＳ Ｐゴシック" panose="020B0600070205080204" pitchFamily="34" charset="-128"/>
            </a:endParaRPr>
          </a:p>
        </p:txBody>
      </p:sp>
      <p:sp>
        <p:nvSpPr>
          <p:cNvPr id="3" name="Content Placeholder 2"/>
          <p:cNvSpPr>
            <a:spLocks noGrp="1"/>
          </p:cNvSpPr>
          <p:nvPr>
            <p:ph idx="1"/>
          </p:nvPr>
        </p:nvSpPr>
        <p:spPr/>
        <p:txBody>
          <a:bodyPr/>
          <a:lstStyle/>
          <a:p>
            <a:pPr marL="228600" lvl="1" eaLnBrk="1" hangingPunct="1">
              <a:buFont typeface="Arial" charset="0"/>
              <a:buChar char="•"/>
              <a:defRPr/>
            </a:pPr>
            <a:r>
              <a:rPr lang="en-US" altLang="en-US" sz="2400" dirty="0">
                <a:ea typeface="+mn-ea"/>
              </a:rPr>
              <a:t>How the bodies of the </a:t>
            </a:r>
            <a:r>
              <a:rPr lang="en-US" altLang="en-US" sz="2400" dirty="0" smtClean="0">
                <a:ea typeface="+mn-ea"/>
              </a:rPr>
              <a:t>branching structures </a:t>
            </a:r>
            <a:r>
              <a:rPr lang="en-US" altLang="en-US" sz="2400" dirty="0">
                <a:ea typeface="+mn-ea"/>
              </a:rPr>
              <a:t>are defined:</a:t>
            </a:r>
          </a:p>
          <a:p>
            <a:pPr lvl="1" eaLnBrk="1" hangingPunct="1">
              <a:buFont typeface="Times New Roman" charset="0"/>
              <a:buChar char="-"/>
              <a:defRPr/>
            </a:pPr>
            <a:r>
              <a:rPr lang="en-US" altLang="en-US" dirty="0">
                <a:ea typeface="+mn-ea"/>
              </a:rPr>
              <a:t>What is the body of </a:t>
            </a:r>
            <a:r>
              <a:rPr lang="en-US" altLang="en-US" dirty="0" smtClean="0">
                <a:ea typeface="+mn-ea"/>
              </a:rPr>
              <a:t>a branching structure</a:t>
            </a:r>
            <a:endParaRPr lang="en-US" altLang="en-US" dirty="0">
              <a:ea typeface="+mn-ea"/>
            </a:endParaRPr>
          </a:p>
          <a:p>
            <a:pPr lvl="1" eaLnBrk="1" hangingPunct="1">
              <a:buFont typeface="Times New Roman" charset="0"/>
              <a:buChar char="-"/>
              <a:defRPr/>
            </a:pPr>
            <a:r>
              <a:rPr lang="en-US" altLang="en-US" dirty="0">
                <a:ea typeface="+mn-ea"/>
              </a:rPr>
              <a:t>What is the difference between </a:t>
            </a:r>
            <a:r>
              <a:rPr lang="en-US" altLang="en-US" dirty="0" smtClean="0">
                <a:ea typeface="+mn-ea"/>
              </a:rPr>
              <a:t>branching </a:t>
            </a:r>
            <a:r>
              <a:rPr lang="en-US" altLang="en-US" dirty="0">
                <a:ea typeface="+mn-ea"/>
              </a:rPr>
              <a:t>with simple bodies and those with compound bodies</a:t>
            </a:r>
          </a:p>
          <a:p>
            <a:pPr eaLnBrk="1" hangingPunct="1">
              <a:defRPr/>
            </a:pPr>
            <a:r>
              <a:rPr lang="en-US" altLang="en-US" dirty="0">
                <a:ea typeface="+mn-ea"/>
                <a:cs typeface="+mn-cs"/>
              </a:rPr>
              <a:t>What is an operand </a:t>
            </a:r>
          </a:p>
          <a:p>
            <a:pPr eaLnBrk="1" hangingPunct="1">
              <a:defRPr/>
            </a:pPr>
            <a:r>
              <a:rPr lang="en-US" altLang="en-US" dirty="0">
                <a:ea typeface="+mn-ea"/>
                <a:cs typeface="+mn-cs"/>
              </a:rPr>
              <a:t>What is a relational operator</a:t>
            </a:r>
          </a:p>
          <a:p>
            <a:pPr eaLnBrk="1" hangingPunct="1">
              <a:defRPr/>
            </a:pPr>
            <a:r>
              <a:rPr lang="en-US" altLang="en-US" dirty="0">
                <a:ea typeface="+mn-ea"/>
                <a:cs typeface="+mn-cs"/>
              </a:rPr>
              <a:t>What is a Boolean expression</a:t>
            </a:r>
          </a:p>
          <a:p>
            <a:pPr eaLnBrk="1" hangingPunct="1">
              <a:defRPr/>
            </a:pPr>
            <a:r>
              <a:rPr lang="en-US" altLang="en-US" dirty="0">
                <a:ea typeface="+mn-ea"/>
                <a:cs typeface="+mn-cs"/>
              </a:rPr>
              <a:t>How multiple expressions are evaluated and how the different logical operators </a:t>
            </a:r>
            <a:r>
              <a:rPr lang="en-US" altLang="en-US" dirty="0" smtClean="0">
                <a:ea typeface="+mn-ea"/>
                <a:cs typeface="+mn-cs"/>
              </a:rPr>
              <a:t>work</a:t>
            </a:r>
          </a:p>
          <a:p>
            <a:pPr eaLnBrk="1" hangingPunct="1">
              <a:defRPr/>
            </a:pPr>
            <a:r>
              <a:rPr lang="en-US" dirty="0"/>
              <a:t>Techniques for more effective web searches using Google:</a:t>
            </a:r>
          </a:p>
          <a:p>
            <a:pPr lvl="1"/>
            <a:r>
              <a:rPr lang="en-US"/>
              <a:t>Requiring all words or phrases to appear in results: </a:t>
            </a:r>
            <a:r>
              <a:rPr lang="en-US">
                <a:latin typeface="Consolas" panose="020B0609020204030204" pitchFamily="49" charset="0"/>
              </a:rPr>
              <a:t>AND</a:t>
            </a:r>
            <a:endParaRPr lang="en-US"/>
          </a:p>
          <a:p>
            <a:pPr lvl="1"/>
            <a:r>
              <a:rPr lang="en-US" smtClean="0"/>
              <a:t>Searching </a:t>
            </a:r>
            <a:r>
              <a:rPr lang="en-US" dirty="0"/>
              <a:t>for alternates: </a:t>
            </a:r>
            <a:r>
              <a:rPr lang="en-US" dirty="0">
                <a:latin typeface="Consolas" panose="020B0609020204030204" pitchFamily="49" charset="0"/>
                <a:cs typeface="Consolas" panose="020B0609020204030204" pitchFamily="49" charset="0"/>
              </a:rPr>
              <a:t>OR</a:t>
            </a:r>
          </a:p>
          <a:p>
            <a:pPr lvl="1"/>
            <a:r>
              <a:rPr lang="en-US" dirty="0"/>
              <a:t>Excluding words and phrases: </a:t>
            </a:r>
            <a:r>
              <a:rPr lang="en-US" dirty="0">
                <a:latin typeface="Consolas" panose="020B0609020204030204" pitchFamily="49" charset="0"/>
                <a:cs typeface="Consolas" panose="020B0609020204030204" pitchFamily="49" charset="0"/>
              </a:rPr>
              <a:t>-</a:t>
            </a:r>
            <a:r>
              <a:rPr lang="en-US" dirty="0"/>
              <a:t> (subtraction operator)</a:t>
            </a:r>
          </a:p>
          <a:p>
            <a:pPr eaLnBrk="1" hangingPunct="1">
              <a:defRPr/>
            </a:pPr>
            <a:endParaRPr lang="en-US" altLang="en-US" dirty="0">
              <a:ea typeface="+mn-ea"/>
              <a:cs typeface="+mn-cs"/>
            </a:endParaRPr>
          </a:p>
        </p:txBody>
      </p:sp>
    </p:spTree>
    <p:extLst>
      <p:ext uri="{BB962C8B-B14F-4D97-AF65-F5344CB8AC3E}">
        <p14:creationId xmlns:p14="http://schemas.microsoft.com/office/powerpoint/2010/main" val="40577069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altLang="en-US" dirty="0" smtClean="0">
                <a:ea typeface="ＭＳ Ｐゴシック" panose="020B0600070205080204" pitchFamily="34" charset="-128"/>
              </a:rPr>
              <a:t>Copyright Notification</a:t>
            </a:r>
          </a:p>
        </p:txBody>
      </p:sp>
      <p:sp>
        <p:nvSpPr>
          <p:cNvPr id="79875" name="Content Placeholder 2"/>
          <p:cNvSpPr>
            <a:spLocks noGrp="1"/>
          </p:cNvSpPr>
          <p:nvPr>
            <p:ph idx="1"/>
          </p:nvPr>
        </p:nvSpPr>
        <p:spPr/>
        <p:txBody>
          <a:bodyPr/>
          <a:lstStyle/>
          <a:p>
            <a:r>
              <a:rPr lang="en-US" altLang="en-US" dirty="0" smtClean="0">
                <a:ea typeface="ＭＳ Ｐゴシック" panose="020B0600070205080204" pitchFamily="34" charset="-128"/>
              </a:rPr>
              <a:t>“Unless otherwise indicated, all images in this presentation are  used with permission from Microsoft.”</a:t>
            </a:r>
          </a:p>
        </p:txBody>
      </p:sp>
      <p:sp>
        <p:nvSpPr>
          <p:cNvPr id="79876"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5D2171E3-1DB1-4C7D-9D12-69C3A48F8168}" type="slidenum">
              <a:rPr lang="en-US" altLang="en-US" sz="900">
                <a:solidFill>
                  <a:srgbClr val="898989"/>
                </a:solidFill>
                <a:latin typeface="Arial" panose="020B0604020202020204" pitchFamily="34" charset="0"/>
              </a:rPr>
              <a:pPr eaLnBrk="1" hangingPunct="1">
                <a:spcBef>
                  <a:spcPct val="0"/>
                </a:spcBef>
                <a:buFontTx/>
                <a:buNone/>
              </a:pPr>
              <a:t>45</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60350"/>
            <a:ext cx="8229600" cy="730250"/>
          </a:xfrm>
        </p:spPr>
        <p:txBody>
          <a:bodyPr/>
          <a:lstStyle/>
          <a:p>
            <a:r>
              <a:rPr lang="en-US" altLang="en-US" dirty="0" smtClean="0">
                <a:ea typeface="ＭＳ Ｐゴシック" panose="020B0600070205080204" pitchFamily="34" charset="-128"/>
              </a:rPr>
              <a:t>How To Determine If Branching Can Be Applied</a:t>
            </a:r>
          </a:p>
        </p:txBody>
      </p:sp>
      <p:sp>
        <p:nvSpPr>
          <p:cNvPr id="3" name="Content Placeholder 2"/>
          <p:cNvSpPr>
            <a:spLocks noGrp="1"/>
          </p:cNvSpPr>
          <p:nvPr>
            <p:ph idx="1"/>
          </p:nvPr>
        </p:nvSpPr>
        <p:spPr/>
        <p:txBody>
          <a:bodyPr/>
          <a:lstStyle/>
          <a:p>
            <a:r>
              <a:rPr lang="en-US" altLang="en-US" dirty="0" smtClean="0">
                <a:ea typeface="ＭＳ Ｐゴシック" panose="020B0600070205080204" pitchFamily="34" charset="-128"/>
              </a:rPr>
              <a:t>Under certain </a:t>
            </a:r>
            <a:r>
              <a:rPr lang="en-US" altLang="en-US" b="1" dirty="0" smtClean="0">
                <a:solidFill>
                  <a:srgbClr val="FF0000"/>
                </a:solidFill>
                <a:ea typeface="ＭＳ Ｐゴシック" panose="020B0600070205080204" pitchFamily="34" charset="-128"/>
              </a:rPr>
              <a:t>conditions</a:t>
            </a:r>
            <a:r>
              <a:rPr lang="en-US" altLang="en-US" dirty="0" smtClean="0">
                <a:ea typeface="ＭＳ Ｐゴシック" panose="020B0600070205080204" pitchFamily="34" charset="-128"/>
              </a:rPr>
              <a:t> </a:t>
            </a:r>
            <a:r>
              <a:rPr lang="en-US" altLang="en-US" b="1" dirty="0" smtClean="0">
                <a:solidFill>
                  <a:srgbClr val="0066FF"/>
                </a:solidFill>
                <a:ea typeface="ＭＳ Ｐゴシック" panose="020B0600070205080204" pitchFamily="34" charset="-128"/>
              </a:rPr>
              <a:t>actions</a:t>
            </a:r>
            <a:r>
              <a:rPr lang="en-US" altLang="en-US" dirty="0" smtClean="0">
                <a:ea typeface="ＭＳ Ｐゴシック" panose="020B0600070205080204" pitchFamily="34" charset="-128"/>
              </a:rPr>
              <a:t> (programming instructions) will be taken by a program.</a:t>
            </a:r>
          </a:p>
          <a:p>
            <a:r>
              <a:rPr lang="en-US" altLang="en-US" dirty="0" smtClean="0">
                <a:ea typeface="ＭＳ Ｐゴシック" panose="020B0600070205080204" pitchFamily="34" charset="-128"/>
              </a:rPr>
              <a:t>Examples:</a:t>
            </a:r>
          </a:p>
          <a:p>
            <a:pPr lvl="1"/>
            <a:r>
              <a:rPr lang="en-US" altLang="en-US" b="1" dirty="0" smtClean="0">
                <a:solidFill>
                  <a:srgbClr val="FF0000"/>
                </a:solidFill>
                <a:ea typeface="ＭＳ Ｐゴシック" panose="020B0600070205080204" pitchFamily="34" charset="-128"/>
              </a:rPr>
              <a:t>If users who don’t meet the age requirement </a:t>
            </a:r>
            <a:r>
              <a:rPr lang="en-US" altLang="en-US" dirty="0" smtClean="0">
                <a:ea typeface="ＭＳ Ｐゴシック" panose="020B0600070205080204" pitchFamily="34" charset="-128"/>
              </a:rPr>
              <a:t>of the website the user will </a:t>
            </a:r>
            <a:r>
              <a:rPr lang="en-US" altLang="en-US" b="1" dirty="0" smtClean="0">
                <a:solidFill>
                  <a:srgbClr val="0066FF"/>
                </a:solidFill>
                <a:ea typeface="ＭＳ Ｐゴシック" panose="020B0600070205080204" pitchFamily="34" charset="-128"/>
              </a:rPr>
              <a:t>not be allowed to sign up </a:t>
            </a:r>
            <a:r>
              <a:rPr lang="en-US" altLang="en-US" dirty="0" smtClean="0">
                <a:ea typeface="ＭＳ Ｐゴシック" panose="020B0600070205080204" pitchFamily="34" charset="-128"/>
              </a:rPr>
              <a:t>(conversely if users do meet the age requirement the person will be allowed to sign up).</a:t>
            </a:r>
          </a:p>
          <a:p>
            <a:pPr lvl="1"/>
            <a:r>
              <a:rPr lang="en-US" altLang="en-US" b="1" dirty="0" smtClean="0">
                <a:solidFill>
                  <a:srgbClr val="FF0000"/>
                </a:solidFill>
                <a:ea typeface="ＭＳ Ｐゴシック" panose="020B0600070205080204" pitchFamily="34" charset="-128"/>
              </a:rPr>
              <a:t>If an employee is deemed as too inexperienced and too expensive </a:t>
            </a:r>
            <a:r>
              <a:rPr lang="en-US" altLang="en-US" dirty="0" smtClean="0">
                <a:ea typeface="ＭＳ Ｐゴシック" panose="020B0600070205080204" pitchFamily="34" charset="-128"/>
              </a:rPr>
              <a:t>to keep on staff then </a:t>
            </a:r>
            <a:r>
              <a:rPr lang="en-US" altLang="en-US" b="1" dirty="0" smtClean="0">
                <a:solidFill>
                  <a:srgbClr val="0066FF"/>
                </a:solidFill>
                <a:ea typeface="ＭＳ Ｐゴシック" panose="020B0600070205080204" pitchFamily="34" charset="-128"/>
              </a:rPr>
              <a:t>person will be laid off</a:t>
            </a:r>
            <a:r>
              <a:rPr lang="en-US" altLang="en-US" dirty="0" smtClean="0">
                <a:ea typeface="ＭＳ Ｐゴシック" panose="020B0600070205080204" pitchFamily="34" charset="-128"/>
              </a:rPr>
              <a:t>.</a:t>
            </a:r>
          </a:p>
          <a:p>
            <a:pPr lvl="1"/>
            <a:r>
              <a:rPr lang="en-US" altLang="en-US" b="1" dirty="0" smtClean="0">
                <a:solidFill>
                  <a:srgbClr val="FF0000"/>
                </a:solidFill>
                <a:ea typeface="ＭＳ Ｐゴシック" panose="020B0600070205080204" pitchFamily="34" charset="-128"/>
              </a:rPr>
              <a:t>If a person clicks on a link on a website for a particular location </a:t>
            </a:r>
            <a:r>
              <a:rPr lang="en-US" altLang="en-US" dirty="0" smtClean="0">
                <a:ea typeface="ＭＳ Ｐゴシック" panose="020B0600070205080204" pitchFamily="34" charset="-128"/>
              </a:rPr>
              <a:t>then a </a:t>
            </a:r>
            <a:r>
              <a:rPr lang="en-US" altLang="en-US" b="1" dirty="0" smtClean="0">
                <a:solidFill>
                  <a:srgbClr val="0066FF"/>
                </a:solidFill>
                <a:ea typeface="ＭＳ Ｐゴシック" panose="020B0600070205080204" pitchFamily="34" charset="-128"/>
              </a:rPr>
              <a:t>video will play </a:t>
            </a:r>
            <a:r>
              <a:rPr lang="en-US" altLang="en-US" dirty="0" smtClean="0">
                <a:ea typeface="ＭＳ Ｐゴシック" panose="020B0600070205080204" pitchFamily="34" charset="-128"/>
              </a:rPr>
              <a:t>showing tourist ‘hot spots’ for that location. </a:t>
            </a:r>
          </a:p>
          <a:p>
            <a:pPr lvl="1"/>
            <a:r>
              <a:rPr lang="en-US" altLang="en-US" b="1" dirty="0" smtClean="0">
                <a:solidFill>
                  <a:srgbClr val="FF0000"/>
                </a:solidFill>
                <a:ea typeface="ＭＳ Ｐゴシック" panose="020B0600070205080204" pitchFamily="34" charset="-128"/>
              </a:rPr>
              <a:t>If a user enters invalid age information </a:t>
            </a:r>
            <a:r>
              <a:rPr lang="en-US" altLang="en-US" dirty="0" smtClean="0">
                <a:ea typeface="ＭＳ Ｐゴシック" panose="020B0600070205080204" pitchFamily="34" charset="-128"/>
              </a:rPr>
              <a:t>(say negative values or values greater than 114) then the </a:t>
            </a:r>
            <a:r>
              <a:rPr lang="en-US" altLang="en-US" b="1" dirty="0" smtClean="0">
                <a:solidFill>
                  <a:srgbClr val="0066FF"/>
                </a:solidFill>
                <a:ea typeface="ＭＳ Ｐゴシック" panose="020B0600070205080204" pitchFamily="34" charset="-128"/>
              </a:rPr>
              <a:t>program will display an error message</a:t>
            </a:r>
            <a:r>
              <a:rPr lang="en-US" altLang="en-US" dirty="0" smtClean="0">
                <a:ea typeface="ＭＳ Ｐゴシック" panose="020B0600070205080204" pitchFamily="34" charset="-128"/>
              </a:rPr>
              <a:t>.</a:t>
            </a:r>
          </a:p>
        </p:txBody>
      </p:sp>
      <p:sp>
        <p:nvSpPr>
          <p:cNvPr id="6148" name="Slide Number Placeholder 1"/>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95B6D7CA-D941-43FC-879E-E35A098D3686}" type="slidenum">
              <a:rPr lang="en-US" altLang="en-US" sz="900">
                <a:solidFill>
                  <a:srgbClr val="898989"/>
                </a:solidFill>
                <a:latin typeface="Arial" panose="020B0604020202020204" pitchFamily="34" charset="0"/>
              </a:rPr>
              <a:pPr eaLnBrk="1" hangingPunct="1">
                <a:spcBef>
                  <a:spcPct val="0"/>
                </a:spcBef>
                <a:buFontTx/>
                <a:buNone/>
              </a:pPr>
              <a:t>5</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Branching In Programming (Python)</a:t>
            </a:r>
          </a:p>
        </p:txBody>
      </p:sp>
      <p:sp>
        <p:nvSpPr>
          <p:cNvPr id="113667" name="Rectangle 3"/>
          <p:cNvSpPr>
            <a:spLocks noGrp="1"/>
          </p:cNvSpPr>
          <p:nvPr>
            <p:ph type="body" idx="4294967295"/>
          </p:nvPr>
        </p:nvSpPr>
        <p:spPr/>
        <p:txBody>
          <a:bodyPr/>
          <a:lstStyle/>
          <a:p>
            <a:pPr eaLnBrk="1" hangingPunct="1"/>
            <a:r>
              <a:rPr lang="en-CA" altLang="en-US" dirty="0" smtClean="0">
                <a:ea typeface="ＭＳ Ｐゴシック" panose="020B0600070205080204" pitchFamily="34" charset="-128"/>
              </a:rPr>
              <a:t>Branches are questions with answers that are either true or false (Boolean expressions) e.g., Is it true that the variable ‘</a:t>
            </a:r>
            <a:r>
              <a:rPr lang="en-CA" altLang="ja-JP" dirty="0" smtClean="0">
                <a:latin typeface="Consolas" panose="020B0609020204030204" pitchFamily="49" charset="0"/>
                <a:ea typeface="ＭＳ Ｐゴシック" panose="020B0600070205080204" pitchFamily="34" charset="-128"/>
              </a:rPr>
              <a:t>num</a:t>
            </a:r>
            <a:r>
              <a:rPr lang="en-CA" altLang="en-US" dirty="0" smtClean="0">
                <a:ea typeface="ＭＳ Ｐゴシック" panose="020B0600070205080204" pitchFamily="34" charset="-128"/>
              </a:rPr>
              <a:t>’</a:t>
            </a:r>
            <a:r>
              <a:rPr lang="en-CA" altLang="ja-JP" dirty="0" smtClean="0">
                <a:ea typeface="ＭＳ Ｐゴシック" panose="020B0600070205080204" pitchFamily="34" charset="-128"/>
              </a:rPr>
              <a:t> is positive?</a:t>
            </a:r>
          </a:p>
          <a:p>
            <a:pPr eaLnBrk="1" hangingPunct="1"/>
            <a:r>
              <a:rPr lang="en-CA" altLang="en-US" dirty="0" smtClean="0">
                <a:ea typeface="ＭＳ Ｐゴシック" panose="020B0600070205080204" pitchFamily="34" charset="-128"/>
              </a:rPr>
              <a:t>The program may branch one way or another depending upon the answer to the question (the result of the Boolean expression).</a:t>
            </a:r>
          </a:p>
          <a:p>
            <a:pPr eaLnBrk="1" hangingPunct="1"/>
            <a:r>
              <a:rPr lang="en-CA" altLang="en-US" dirty="0">
                <a:ea typeface="ＭＳ Ｐゴシック" panose="020B0600070205080204" pitchFamily="34" charset="-128"/>
              </a:rPr>
              <a:t>B</a:t>
            </a:r>
            <a:r>
              <a:rPr lang="en-CA" altLang="en-US" dirty="0" smtClean="0">
                <a:ea typeface="ＭＳ Ｐゴシック" panose="020B0600070205080204" pitchFamily="34" charset="-128"/>
              </a:rPr>
              <a:t>ranching structures in Python: </a:t>
            </a:r>
          </a:p>
          <a:p>
            <a:pPr lvl="1" eaLnBrk="1" hangingPunct="1"/>
            <a:r>
              <a:rPr lang="en-CA" altLang="en-US" sz="1800" dirty="0" smtClean="0">
                <a:latin typeface="Consolas" panose="020B0609020204030204" pitchFamily="49" charset="0"/>
                <a:ea typeface="ＭＳ Ｐゴシック" panose="020B0600070205080204" pitchFamily="34" charset="-128"/>
              </a:rPr>
              <a:t>If</a:t>
            </a:r>
            <a:r>
              <a:rPr lang="en-CA" altLang="en-US" dirty="0" smtClean="0">
                <a:ea typeface="ＭＳ Ｐゴシック" panose="020B0600070205080204" pitchFamily="34" charset="-128"/>
              </a:rPr>
              <a:t> (reacts differently only for true case)</a:t>
            </a:r>
          </a:p>
          <a:p>
            <a:pPr lvl="1" eaLnBrk="1" hangingPunct="1"/>
            <a:r>
              <a:rPr lang="en-CA" altLang="en-US" sz="1800" dirty="0" smtClean="0">
                <a:latin typeface="Consolas" panose="020B0609020204030204" pitchFamily="49" charset="0"/>
                <a:ea typeface="ＭＳ Ｐゴシック" panose="020B0600070205080204" pitchFamily="34" charset="-128"/>
              </a:rPr>
              <a:t>If-else</a:t>
            </a:r>
            <a:r>
              <a:rPr lang="en-CA" altLang="en-US" dirty="0" smtClean="0">
                <a:ea typeface="ＭＳ Ｐゴシック" panose="020B0600070205080204" pitchFamily="34" charset="-128"/>
              </a:rPr>
              <a:t> (reacts differently for the true or false cases)</a:t>
            </a:r>
          </a:p>
          <a:p>
            <a:pPr lvl="1" eaLnBrk="1" hangingPunct="1"/>
            <a:r>
              <a:rPr lang="en-CA" altLang="en-US" sz="1800" dirty="0" smtClean="0">
                <a:latin typeface="Consolas" panose="020B0609020204030204" pitchFamily="49" charset="0"/>
                <a:ea typeface="ＭＳ Ｐゴシック" panose="020B0600070205080204" pitchFamily="34" charset="-128"/>
              </a:rPr>
              <a:t>If-elif-else</a:t>
            </a:r>
            <a:r>
              <a:rPr lang="en-CA" altLang="en-US" dirty="0" smtClean="0">
                <a:ea typeface="ＭＳ Ｐゴシック" panose="020B0600070205080204" pitchFamily="34" charset="-128"/>
              </a:rPr>
              <a:t> (multiple cases possible but only one case can apply, if one case is true then it’s false that the other cases apply)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366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366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36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Terminology</a:t>
            </a:r>
            <a:endParaRPr lang="en-US" dirty="0"/>
          </a:p>
        </p:txBody>
      </p:sp>
      <p:sp>
        <p:nvSpPr>
          <p:cNvPr id="3" name="Content Placeholder 2"/>
          <p:cNvSpPr>
            <a:spLocks noGrp="1"/>
          </p:cNvSpPr>
          <p:nvPr>
            <p:ph idx="1"/>
          </p:nvPr>
        </p:nvSpPr>
        <p:spPr/>
        <p:txBody>
          <a:bodyPr/>
          <a:lstStyle/>
          <a:p>
            <a:r>
              <a:rPr lang="en-US" b="1" dirty="0" smtClean="0"/>
              <a:t>New term, body</a:t>
            </a:r>
            <a:r>
              <a:rPr lang="en-US" dirty="0" smtClean="0"/>
              <a:t>: A block of program instructions that will execute when a Boolean expression evaluates to/works out to true)</a:t>
            </a:r>
          </a:p>
          <a:p>
            <a:pPr lvl="1"/>
            <a:r>
              <a:rPr lang="en-US" dirty="0" smtClean="0"/>
              <a:t>Body (of a python program)</a:t>
            </a:r>
          </a:p>
          <a:p>
            <a:endParaRPr lang="en-US" dirty="0"/>
          </a:p>
          <a:p>
            <a:endParaRPr lang="en-US" dirty="0" smtClean="0"/>
          </a:p>
          <a:p>
            <a:pPr lvl="1"/>
            <a:r>
              <a:rPr lang="en-US" b="1" dirty="0" smtClean="0">
                <a:solidFill>
                  <a:srgbClr val="FF0000"/>
                </a:solidFill>
              </a:rPr>
              <a:t>Body of a </a:t>
            </a:r>
            <a:r>
              <a:rPr lang="en-US" b="1" dirty="0" smtClean="0">
                <a:solidFill>
                  <a:srgbClr val="FF0000"/>
                </a:solidFill>
              </a:rPr>
              <a:t>branch</a:t>
            </a:r>
            <a:r>
              <a:rPr lang="en-US" dirty="0"/>
              <a:t> </a:t>
            </a:r>
            <a:r>
              <a:rPr lang="en-US" dirty="0" smtClean="0"/>
              <a:t>(sub-part of a program).</a:t>
            </a:r>
            <a:endParaRPr lang="en-US" dirty="0" smtClean="0"/>
          </a:p>
          <a:p>
            <a:pPr lvl="2"/>
            <a:r>
              <a:rPr lang="en-US" dirty="0" smtClean="0"/>
              <a:t>Specified with indenting in python (4 spaces)</a:t>
            </a:r>
          </a:p>
          <a:p>
            <a:pPr lvl="2"/>
            <a:r>
              <a:rPr lang="en-US" dirty="0" smtClean="0"/>
              <a:t>Don’t use tabs (tabs won’t consistently indent across computers/programs)</a:t>
            </a:r>
          </a:p>
          <a:p>
            <a:pPr lvl="2"/>
            <a:r>
              <a:rPr lang="en-US" dirty="0" smtClean="0"/>
              <a:t>IDLE typically adds the indenting </a:t>
            </a:r>
            <a:r>
              <a:rPr lang="en-US" dirty="0" smtClean="0"/>
              <a:t>(using spaces) for </a:t>
            </a:r>
            <a:r>
              <a:rPr lang="en-US" dirty="0" smtClean="0"/>
              <a:t>you automatically.</a:t>
            </a:r>
          </a:p>
          <a:p>
            <a:endParaRPr lang="en-US" dirty="0"/>
          </a:p>
        </p:txBody>
      </p:sp>
      <p:grpSp>
        <p:nvGrpSpPr>
          <p:cNvPr id="8" name="Group 7"/>
          <p:cNvGrpSpPr/>
          <p:nvPr/>
        </p:nvGrpSpPr>
        <p:grpSpPr>
          <a:xfrm>
            <a:off x="809911" y="2683334"/>
            <a:ext cx="8334089" cy="838200"/>
            <a:chOff x="606711" y="4097438"/>
            <a:chExt cx="8334089" cy="838200"/>
          </a:xfrm>
        </p:grpSpPr>
        <p:sp>
          <p:nvSpPr>
            <p:cNvPr id="4" name="Rectangle 3"/>
            <p:cNvSpPr/>
            <p:nvPr/>
          </p:nvSpPr>
          <p:spPr>
            <a:xfrm>
              <a:off x="606711" y="4115230"/>
              <a:ext cx="3657600" cy="820408"/>
            </a:xfrm>
            <a:prstGeom prst="rect">
              <a:avLst/>
            </a:prstGeom>
            <a:solidFill>
              <a:schemeClr val="bg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rgbClr val="FFFFFF"/>
                  </a:solidFill>
                  <a:latin typeface="Consolas" panose="020B0609020204030204" pitchFamily="49" charset="0"/>
                  <a:cs typeface="Consolas" panose="020B0609020204030204" pitchFamily="49" charset="0"/>
                </a:rPr>
                <a:t>name=input("Name: ")</a:t>
              </a:r>
              <a:endParaRPr lang="en-US" sz="1800" b="1" dirty="0" smtClean="0">
                <a:solidFill>
                  <a:srgbClr val="FFFFFF"/>
                </a:solidFill>
                <a:latin typeface="Consolas" panose="020B0609020204030204" pitchFamily="49" charset="0"/>
                <a:cs typeface="Consolas" panose="020B0609020204030204" pitchFamily="49" charset="0"/>
              </a:endParaRPr>
            </a:p>
            <a:p>
              <a:r>
                <a:rPr lang="en-US" sz="1800" b="1" dirty="0">
                  <a:solidFill>
                    <a:srgbClr val="FFFFFF"/>
                  </a:solidFill>
                  <a:latin typeface="Consolas" panose="020B0609020204030204" pitchFamily="49" charset="0"/>
                  <a:cs typeface="Consolas" panose="020B0609020204030204" pitchFamily="49" charset="0"/>
                </a:rPr>
                <a:t>p</a:t>
              </a:r>
              <a:r>
                <a:rPr lang="en-US" sz="1800" b="1" dirty="0" smtClean="0">
                  <a:solidFill>
                    <a:srgbClr val="FFFFFF"/>
                  </a:solidFill>
                  <a:latin typeface="Consolas" panose="020B0609020204030204" pitchFamily="49" charset="0"/>
                  <a:cs typeface="Consolas" panose="020B0609020204030204" pitchFamily="49" charset="0"/>
                </a:rPr>
                <a:t>rint(name)</a:t>
              </a:r>
              <a:endParaRPr lang="en-US" sz="1800" b="1" dirty="0">
                <a:solidFill>
                  <a:srgbClr val="FFFFFF"/>
                </a:solidFill>
                <a:latin typeface="Consolas" panose="020B0609020204030204" pitchFamily="49" charset="0"/>
                <a:cs typeface="Consolas" panose="020B0609020204030204" pitchFamily="49" charset="0"/>
              </a:endParaRPr>
            </a:p>
          </p:txBody>
        </p:sp>
        <p:sp>
          <p:nvSpPr>
            <p:cNvPr id="5" name="Right Brace 4"/>
            <p:cNvSpPr/>
            <p:nvPr/>
          </p:nvSpPr>
          <p:spPr>
            <a:xfrm>
              <a:off x="4457700" y="4097438"/>
              <a:ext cx="381000" cy="838200"/>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FF0000"/>
                </a:solidFill>
              </a:endParaRPr>
            </a:p>
          </p:txBody>
        </p:sp>
        <p:sp>
          <p:nvSpPr>
            <p:cNvPr id="6" name="TextBox 5"/>
            <p:cNvSpPr txBox="1"/>
            <p:nvPr/>
          </p:nvSpPr>
          <p:spPr>
            <a:xfrm>
              <a:off x="4880496" y="4196974"/>
              <a:ext cx="4060304" cy="738664"/>
            </a:xfrm>
            <a:prstGeom prst="rect">
              <a:avLst/>
            </a:prstGeom>
            <a:noFill/>
          </p:spPr>
          <p:txBody>
            <a:bodyPr wrap="square" rtlCol="0">
              <a:spAutoFit/>
            </a:bodyPr>
            <a:lstStyle/>
            <a:p>
              <a:r>
                <a:rPr lang="en-US" b="1" dirty="0" smtClean="0">
                  <a:solidFill>
                    <a:srgbClr val="FF0000"/>
                  </a:solidFill>
                </a:rPr>
                <a:t>This/these instruction/instructions run when you </a:t>
              </a:r>
              <a:r>
                <a:rPr lang="en-US" b="1" dirty="0" smtClean="0">
                  <a:solidFill>
                    <a:srgbClr val="FF0000"/>
                  </a:solidFill>
                </a:rPr>
                <a:t>run a python program. The whole program (the whole body) executes.</a:t>
              </a:r>
              <a:endParaRPr lang="en-US" b="1" dirty="0">
                <a:solidFill>
                  <a:srgbClr val="FF0000"/>
                </a:solidFill>
              </a:endParaRPr>
            </a:p>
          </p:txBody>
        </p:sp>
      </p:grpSp>
      <p:grpSp>
        <p:nvGrpSpPr>
          <p:cNvPr id="9" name="Group 6"/>
          <p:cNvGrpSpPr>
            <a:grpSpLocks/>
          </p:cNvGrpSpPr>
          <p:nvPr/>
        </p:nvGrpSpPr>
        <p:grpSpPr bwMode="auto">
          <a:xfrm>
            <a:off x="21065" y="5719582"/>
            <a:ext cx="2152650" cy="1101725"/>
            <a:chOff x="-40" y="1728"/>
            <a:chExt cx="1356" cy="694"/>
          </a:xfrm>
        </p:grpSpPr>
        <p:grpSp>
          <p:nvGrpSpPr>
            <p:cNvPr id="10" name="Group 7"/>
            <p:cNvGrpSpPr>
              <a:grpSpLocks/>
            </p:cNvGrpSpPr>
            <p:nvPr/>
          </p:nvGrpSpPr>
          <p:grpSpPr bwMode="auto">
            <a:xfrm>
              <a:off x="814" y="1728"/>
              <a:ext cx="502" cy="403"/>
              <a:chOff x="814" y="1728"/>
              <a:chExt cx="502" cy="403"/>
            </a:xfrm>
          </p:grpSpPr>
          <p:sp>
            <p:nvSpPr>
              <p:cNvPr id="12" name="Line 8"/>
              <p:cNvSpPr>
                <a:spLocks noChangeShapeType="1"/>
              </p:cNvSpPr>
              <p:nvPr/>
            </p:nvSpPr>
            <p:spPr bwMode="auto">
              <a:xfrm flipH="1">
                <a:off x="814" y="1865"/>
                <a:ext cx="442" cy="266"/>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dirty="0"/>
              </a:p>
            </p:txBody>
          </p:sp>
          <p:sp>
            <p:nvSpPr>
              <p:cNvPr id="13" name="Text Box 9"/>
              <p:cNvSpPr txBox="1">
                <a:spLocks noChangeArrowheads="1"/>
              </p:cNvSpPr>
              <p:nvPr/>
            </p:nvSpPr>
            <p:spPr bwMode="auto">
              <a:xfrm>
                <a:off x="852" y="1728"/>
                <a:ext cx="464" cy="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dirty="0">
                    <a:latin typeface="Arial" panose="020B0604020202020204" pitchFamily="34" charset="0"/>
                  </a:rPr>
                  <a:t>True</a:t>
                </a:r>
              </a:p>
            </p:txBody>
          </p:sp>
        </p:grpSp>
        <p:sp>
          <p:nvSpPr>
            <p:cNvPr id="11" name="Text Box 10"/>
            <p:cNvSpPr txBox="1">
              <a:spLocks noChangeArrowheads="1"/>
            </p:cNvSpPr>
            <p:nvPr/>
          </p:nvSpPr>
          <p:spPr bwMode="auto">
            <a:xfrm>
              <a:off x="-40" y="1839"/>
              <a:ext cx="1024" cy="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marL="114300" indent="-114300"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pPr>
              <a:r>
                <a:rPr lang="en-CA" altLang="en-US" sz="1200" b="1" dirty="0">
                  <a:solidFill>
                    <a:srgbClr val="FF0000"/>
                  </a:solidFill>
                  <a:latin typeface="Arial" panose="020B0604020202020204" pitchFamily="34" charset="0"/>
                </a:rPr>
                <a:t>Nominal income deduction</a:t>
              </a:r>
            </a:p>
            <a:p>
              <a:pPr>
                <a:spcBef>
                  <a:spcPct val="50000"/>
                </a:spcBef>
              </a:pPr>
              <a:r>
                <a:rPr lang="en-CA" altLang="en-US" sz="1200" b="1" dirty="0">
                  <a:solidFill>
                    <a:srgbClr val="FF0000"/>
                  </a:solidFill>
                  <a:latin typeface="Arial" panose="020B0604020202020204" pitchFamily="34" charset="0"/>
                </a:rPr>
                <a:t>Eligible for social assistance</a:t>
              </a:r>
            </a:p>
          </p:txBody>
        </p:sp>
      </p:grpSp>
      <p:grpSp>
        <p:nvGrpSpPr>
          <p:cNvPr id="14" name="Group 13"/>
          <p:cNvGrpSpPr/>
          <p:nvPr/>
        </p:nvGrpSpPr>
        <p:grpSpPr>
          <a:xfrm>
            <a:off x="2078465" y="4744844"/>
            <a:ext cx="3176797" cy="1900342"/>
            <a:chOff x="2274331" y="1605069"/>
            <a:chExt cx="3176797" cy="1900342"/>
          </a:xfrm>
        </p:grpSpPr>
        <p:sp>
          <p:nvSpPr>
            <p:cNvPr id="15" name="AutoShape 5"/>
            <p:cNvSpPr>
              <a:spLocks noChangeArrowheads="1"/>
            </p:cNvSpPr>
            <p:nvPr/>
          </p:nvSpPr>
          <p:spPr bwMode="auto">
            <a:xfrm>
              <a:off x="3577176" y="1605069"/>
              <a:ext cx="1873952" cy="1282700"/>
            </a:xfrm>
            <a:prstGeom prst="cloudCallout">
              <a:avLst>
                <a:gd name="adj1" fmla="val -76264"/>
                <a:gd name="adj2" fmla="val 2699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600" b="1" dirty="0">
                  <a:latin typeface="Arial" panose="020B0604020202020204" pitchFamily="34" charset="0"/>
                </a:rPr>
                <a:t>Is income below $10,000?</a:t>
              </a:r>
            </a:p>
          </p:txBody>
        </p:sp>
        <p:pic>
          <p:nvPicPr>
            <p:cNvPr id="16"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2274331" y="2072636"/>
              <a:ext cx="703819" cy="143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6"/>
          <p:cNvSpPr txBox="1"/>
          <p:nvPr/>
        </p:nvSpPr>
        <p:spPr>
          <a:xfrm>
            <a:off x="5801933" y="5632024"/>
            <a:ext cx="2884867" cy="1032365"/>
          </a:xfrm>
          <a:prstGeom prst="rect">
            <a:avLst/>
          </a:prstGeom>
          <a:noFill/>
          <a:ln w="0">
            <a:noFill/>
          </a:ln>
        </p:spPr>
        <p:txBody>
          <a:bodyPr wrap="square" lIns="0" rtlCol="0">
            <a:noAutofit/>
          </a:bodyPr>
          <a:lstStyle/>
          <a:p>
            <a:r>
              <a:rPr lang="en-US" sz="1600" dirty="0" smtClean="0">
                <a:latin typeface="Consolas" panose="020B0609020204030204" pitchFamily="49" charset="0"/>
              </a:rPr>
              <a:t>If (income &lt; 10000):</a:t>
            </a:r>
          </a:p>
          <a:p>
            <a:r>
              <a:rPr lang="en-US" sz="1600" b="1" dirty="0">
                <a:solidFill>
                  <a:srgbClr val="FF0000"/>
                </a:solidFill>
                <a:latin typeface="Consolas" panose="020B0609020204030204" pitchFamily="49" charset="0"/>
              </a:rPr>
              <a:t> </a:t>
            </a:r>
            <a:r>
              <a:rPr lang="en-US" sz="1600" b="1" dirty="0" smtClean="0">
                <a:solidFill>
                  <a:srgbClr val="FF0000"/>
                </a:solidFill>
                <a:latin typeface="Consolas" panose="020B0609020204030204" pitchFamily="49" charset="0"/>
              </a:rPr>
              <a:t>   deduction = 1.00</a:t>
            </a:r>
          </a:p>
          <a:p>
            <a:r>
              <a:rPr lang="en-US" sz="1600" b="1" dirty="0" smtClean="0">
                <a:solidFill>
                  <a:srgbClr val="FF0000"/>
                </a:solidFill>
                <a:latin typeface="Consolas" panose="020B0609020204030204" pitchFamily="49" charset="0"/>
              </a:rPr>
              <a:t>    print</a:t>
            </a:r>
            <a:r>
              <a:rPr lang="en-US" sz="1600" b="1" dirty="0">
                <a:solidFill>
                  <a:srgbClr val="FF0000"/>
                </a:solidFill>
                <a:latin typeface="Consolas" panose="020B0609020204030204" pitchFamily="49" charset="0"/>
              </a:rPr>
              <a:t>("Assistance"</a:t>
            </a:r>
            <a:r>
              <a:rPr lang="en-US" sz="1600" b="1" dirty="0" smtClean="0">
                <a:solidFill>
                  <a:srgbClr val="FF0000"/>
                </a:solidFill>
                <a:latin typeface="Consolas" panose="020B0609020204030204" pitchFamily="49" charset="0"/>
              </a:rPr>
              <a:t>)</a:t>
            </a:r>
            <a:endParaRPr lang="en-CA" sz="1600" b="1" dirty="0" smtClean="0">
              <a:solidFill>
                <a:srgbClr val="FF0000"/>
              </a:solidFill>
              <a:latin typeface="Consolas" panose="020B0609020204030204" pitchFamily="49" charset="0"/>
            </a:endParaRPr>
          </a:p>
        </p:txBody>
      </p:sp>
      <p:pic>
        <p:nvPicPr>
          <p:cNvPr id="17" name="Picture 16"/>
          <p:cNvPicPr>
            <a:picLocks noChangeAspect="1"/>
          </p:cNvPicPr>
          <p:nvPr/>
        </p:nvPicPr>
        <p:blipFill>
          <a:blip r:embed="rId4"/>
          <a:stretch>
            <a:fillRect/>
          </a:stretch>
        </p:blipFill>
        <p:spPr>
          <a:xfrm>
            <a:off x="7468761" y="3490243"/>
            <a:ext cx="1619250" cy="647700"/>
          </a:xfrm>
          <a:prstGeom prst="rect">
            <a:avLst/>
          </a:prstGeom>
          <a:ln>
            <a:solidFill>
              <a:schemeClr val="tx1"/>
            </a:solidFill>
          </a:ln>
        </p:spPr>
      </p:pic>
    </p:spTree>
    <p:extLst>
      <p:ext uri="{BB962C8B-B14F-4D97-AF65-F5344CB8AC3E}">
        <p14:creationId xmlns:p14="http://schemas.microsoft.com/office/powerpoint/2010/main" val="231285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autoUpdateAnimBg="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New Terminology</a:t>
            </a:r>
          </a:p>
        </p:txBody>
      </p:sp>
      <p:sp>
        <p:nvSpPr>
          <p:cNvPr id="10243" name="Rectangle 3"/>
          <p:cNvSpPr>
            <a:spLocks noGrp="1"/>
          </p:cNvSpPr>
          <p:nvPr>
            <p:ph type="body" idx="4294967295"/>
          </p:nvPr>
        </p:nvSpPr>
        <p:spPr/>
        <p:txBody>
          <a:bodyPr/>
          <a:lstStyle/>
          <a:p>
            <a:pPr eaLnBrk="1" hangingPunct="1"/>
            <a:r>
              <a:rPr lang="en-US" altLang="en-US" b="1" dirty="0" smtClean="0">
                <a:solidFill>
                  <a:srgbClr val="0066FF"/>
                </a:solidFill>
                <a:ea typeface="ＭＳ Ｐゴシック" panose="020B0600070205080204" pitchFamily="34" charset="-128"/>
              </a:rPr>
              <a:t>Operator/Operation</a:t>
            </a:r>
            <a:r>
              <a:rPr lang="en-US" altLang="en-US" dirty="0" smtClean="0">
                <a:ea typeface="ＭＳ Ｐゴシック" panose="020B0600070205080204" pitchFamily="34" charset="-128"/>
              </a:rPr>
              <a:t>: action being performed</a:t>
            </a:r>
          </a:p>
          <a:p>
            <a:pPr eaLnBrk="1" hangingPunct="1"/>
            <a:r>
              <a:rPr lang="en-US" altLang="en-US" b="1" dirty="0" smtClean="0">
                <a:solidFill>
                  <a:srgbClr val="FF0000"/>
                </a:solidFill>
                <a:ea typeface="ＭＳ Ｐゴシック" panose="020B0600070205080204" pitchFamily="34" charset="-128"/>
              </a:rPr>
              <a:t>Operand</a:t>
            </a:r>
            <a:r>
              <a:rPr lang="en-US" altLang="en-US" dirty="0" smtClean="0">
                <a:ea typeface="ＭＳ Ｐゴシック" panose="020B0600070205080204" pitchFamily="34" charset="-128"/>
              </a:rPr>
              <a:t>: the item or items on which the operation is being performed.</a:t>
            </a:r>
          </a:p>
        </p:txBody>
      </p:sp>
      <p:sp>
        <p:nvSpPr>
          <p:cNvPr id="2" name="TextBox 1"/>
          <p:cNvSpPr txBox="1">
            <a:spLocks noChangeArrowheads="1"/>
          </p:cNvSpPr>
          <p:nvPr/>
        </p:nvSpPr>
        <p:spPr bwMode="auto">
          <a:xfrm>
            <a:off x="638175" y="2618509"/>
            <a:ext cx="7702261" cy="298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b="1" dirty="0" smtClean="0">
                <a:cs typeface="Calibri" panose="020F0502020204030204" pitchFamily="34" charset="0"/>
              </a:rPr>
              <a:t>Math Examples:</a:t>
            </a:r>
            <a:endParaRPr lang="en-US" altLang="en-US" b="1" dirty="0">
              <a:cs typeface="Calibri" panose="020F0502020204030204" pitchFamily="34" charset="0"/>
            </a:endParaRPr>
          </a:p>
          <a:p>
            <a:pPr eaLnBrk="1" hangingPunct="1">
              <a:spcBef>
                <a:spcPct val="0"/>
              </a:spcBef>
              <a:buFontTx/>
              <a:buNone/>
            </a:pPr>
            <a:r>
              <a:rPr lang="en-US" altLang="en-US" sz="2000" b="1" dirty="0">
                <a:solidFill>
                  <a:srgbClr val="FF0000"/>
                </a:solidFill>
                <a:latin typeface="Consolas" panose="020B0609020204030204" pitchFamily="49" charset="0"/>
              </a:rPr>
              <a:t>2</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FF0000"/>
                </a:solidFill>
                <a:latin typeface="Consolas" panose="020B0609020204030204" pitchFamily="49" charset="0"/>
              </a:rPr>
              <a:t>3</a:t>
            </a:r>
          </a:p>
          <a:p>
            <a:pPr eaLnBrk="1" hangingPunct="1">
              <a:spcBef>
                <a:spcPct val="0"/>
              </a:spcBef>
              <a:buFontTx/>
              <a:buNone/>
            </a:pPr>
            <a:r>
              <a:rPr lang="en-US" altLang="en-US" sz="2000" b="1" dirty="0">
                <a:solidFill>
                  <a:srgbClr val="FF0000"/>
                </a:solidFill>
                <a:latin typeface="Consolas" panose="020B0609020204030204" pitchFamily="49" charset="0"/>
              </a:rPr>
              <a:t>2</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b="1" dirty="0">
                <a:solidFill>
                  <a:srgbClr val="FF0000"/>
                </a:solidFill>
                <a:latin typeface="Consolas" panose="020B0609020204030204" pitchFamily="49" charset="0"/>
              </a:rPr>
              <a:t>3</a:t>
            </a:r>
            <a:r>
              <a:rPr lang="en-US" altLang="en-US" sz="2000" dirty="0" smtClean="0">
                <a:latin typeface="Consolas" panose="020B0609020204030204" pitchFamily="49" charset="0"/>
              </a:rPr>
              <a:t>)</a:t>
            </a:r>
          </a:p>
          <a:p>
            <a:pPr eaLnBrk="1" hangingPunct="1">
              <a:spcBef>
                <a:spcPct val="0"/>
              </a:spcBef>
              <a:buFontTx/>
              <a:buNone/>
            </a:pPr>
            <a:endParaRPr lang="en-US" altLang="en-US" sz="2000" dirty="0">
              <a:latin typeface="Consolas" panose="020B0609020204030204" pitchFamily="49" charset="0"/>
            </a:endParaRPr>
          </a:p>
          <a:p>
            <a:pPr eaLnBrk="1" hangingPunct="1">
              <a:spcBef>
                <a:spcPct val="0"/>
              </a:spcBef>
              <a:buFontTx/>
              <a:buNone/>
            </a:pPr>
            <a:r>
              <a:rPr lang="en-US" altLang="en-US" b="1" dirty="0" smtClean="0">
                <a:cs typeface="Calibri" panose="020F0502020204030204" pitchFamily="34" charset="0"/>
              </a:rPr>
              <a:t>Relational logic examples (produce a Boolean result)</a:t>
            </a:r>
          </a:p>
          <a:p>
            <a:pPr eaLnBrk="1" hangingPunct="1">
              <a:spcBef>
                <a:spcPct val="0"/>
              </a:spcBef>
              <a:buFontTx/>
              <a:buNone/>
            </a:pPr>
            <a:r>
              <a:rPr lang="en-US" altLang="en-US" sz="2000" b="1" dirty="0">
                <a:solidFill>
                  <a:srgbClr val="FF0000"/>
                </a:solidFill>
                <a:latin typeface="Consolas" panose="020B0609020204030204" pitchFamily="49" charset="0"/>
              </a:rPr>
              <a:t>x</a:t>
            </a:r>
            <a:r>
              <a:rPr lang="en-US" altLang="en-US" sz="2000" dirty="0" smtClean="0">
                <a:latin typeface="Consolas" panose="020B0609020204030204" pitchFamily="49" charset="0"/>
              </a:rPr>
              <a:t> </a:t>
            </a:r>
            <a:r>
              <a:rPr lang="en-US" altLang="en-US" sz="2000" b="1" dirty="0" smtClean="0">
                <a:solidFill>
                  <a:srgbClr val="0066FF"/>
                </a:solidFill>
                <a:latin typeface="Consolas" panose="020B0609020204030204" pitchFamily="49" charset="0"/>
              </a:rPr>
              <a:t>&gt;</a:t>
            </a:r>
            <a:r>
              <a:rPr lang="en-US" altLang="en-US" sz="2000" dirty="0" smtClean="0">
                <a:latin typeface="Consolas" panose="020B0609020204030204" pitchFamily="49" charset="0"/>
              </a:rPr>
              <a:t> </a:t>
            </a:r>
            <a:r>
              <a:rPr lang="en-US" altLang="en-US" sz="2000" b="1" dirty="0" smtClean="0">
                <a:solidFill>
                  <a:srgbClr val="FF0000"/>
                </a:solidFill>
                <a:latin typeface="Consolas" panose="020B0609020204030204" pitchFamily="49" charset="0"/>
              </a:rPr>
              <a:t>2</a:t>
            </a:r>
          </a:p>
          <a:p>
            <a:pPr eaLnBrk="1" hangingPunct="1">
              <a:spcBef>
                <a:spcPct val="0"/>
              </a:spcBef>
              <a:buFontTx/>
              <a:buNone/>
            </a:pPr>
            <a:r>
              <a:rPr lang="en-US" altLang="en-US" sz="2000" b="1" dirty="0">
                <a:solidFill>
                  <a:srgbClr val="FF0000"/>
                </a:solidFill>
                <a:latin typeface="Consolas" panose="020B0609020204030204" pitchFamily="49" charset="0"/>
              </a:rPr>
              <a:t>username</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FF0000"/>
                </a:solidFill>
                <a:latin typeface="Consolas" panose="020B0609020204030204" pitchFamily="49" charset="0"/>
              </a:rPr>
              <a:t>"</a:t>
            </a:r>
            <a:r>
              <a:rPr lang="en-US" altLang="en-US" sz="2000" b="1" dirty="0" smtClean="0">
                <a:solidFill>
                  <a:srgbClr val="FF0000"/>
                </a:solidFill>
                <a:latin typeface="Consolas" panose="020B0609020204030204" pitchFamily="49" charset="0"/>
              </a:rPr>
              <a:t>tam" </a:t>
            </a:r>
            <a:r>
              <a:rPr lang="en-US" altLang="en-US" sz="2000" dirty="0" smtClean="0">
                <a:latin typeface="Consolas" panose="020B0609020204030204" pitchFamily="49" charset="0"/>
              </a:rPr>
              <a:t>(The “equals-equals” operator checks if the expression on the left and right are equal)</a:t>
            </a:r>
            <a:endParaRPr lang="en-US" altLang="en-US" sz="2000" dirty="0">
              <a:latin typeface="Consolas" panose="020B0609020204030204" pitchFamily="49" charset="0"/>
            </a:endParaRPr>
          </a:p>
        </p:txBody>
      </p:sp>
    </p:spTree>
    <p:extLst>
      <p:ext uri="{BB962C8B-B14F-4D97-AF65-F5344CB8AC3E}">
        <p14:creationId xmlns:p14="http://schemas.microsoft.com/office/powerpoint/2010/main" val="1971991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Allowable </a:t>
            </a:r>
            <a:r>
              <a:rPr lang="en-CA" altLang="en-US" dirty="0" smtClean="0">
                <a:solidFill>
                  <a:srgbClr val="FF0000"/>
                </a:solidFill>
                <a:ea typeface="ＭＳ Ｐゴシック" panose="020B0600070205080204" pitchFamily="34" charset="-128"/>
              </a:rPr>
              <a:t>Operands</a:t>
            </a:r>
            <a:r>
              <a:rPr lang="en-CA" altLang="en-US" dirty="0" smtClean="0">
                <a:ea typeface="ＭＳ Ｐゴシック" panose="020B0600070205080204" pitchFamily="34" charset="-128"/>
              </a:rPr>
              <a:t> For Boolean Expressions</a:t>
            </a:r>
          </a:p>
        </p:txBody>
      </p:sp>
      <p:sp>
        <p:nvSpPr>
          <p:cNvPr id="23555" name="Rectangle 3"/>
          <p:cNvSpPr>
            <a:spLocks noGrp="1"/>
          </p:cNvSpPr>
          <p:nvPr>
            <p:ph type="body" idx="4294967295"/>
          </p:nvPr>
        </p:nvSpPr>
        <p:spPr/>
        <p:txBody>
          <a:bodyPr/>
          <a:lstStyle/>
          <a:p>
            <a:pPr eaLnBrk="1" hangingPunct="1">
              <a:buFont typeface="Arial" charset="0"/>
              <a:buNone/>
              <a:defRPr/>
            </a:pPr>
            <a:r>
              <a:rPr lang="en-CA" altLang="en-US" b="1" dirty="0" smtClean="0">
                <a:ea typeface="+mn-ea"/>
                <a:cs typeface="+mn-cs"/>
              </a:rPr>
              <a:t>Format</a:t>
            </a:r>
            <a:r>
              <a:rPr lang="en-CA" altLang="en-US" dirty="0" smtClean="0">
                <a:ea typeface="+mn-ea"/>
                <a:cs typeface="+mn-cs"/>
              </a:rPr>
              <a:t>:</a:t>
            </a:r>
          </a:p>
          <a:p>
            <a:pPr lvl="1" eaLnBrk="1" hangingPunct="1">
              <a:buFont typeface="Arial" charset="0"/>
              <a:buNone/>
              <a:defRPr/>
            </a:pPr>
            <a:r>
              <a:rPr lang="en-CA" altLang="en-US" sz="1800" dirty="0" smtClean="0">
                <a:latin typeface="Consolas" pitchFamily="49" charset="0"/>
                <a:ea typeface="+mn-ea"/>
                <a:cs typeface="Consolas" pitchFamily="49" charset="0"/>
              </a:rPr>
              <a:t>(</a:t>
            </a:r>
            <a:r>
              <a:rPr lang="en-CA" altLang="en-US" sz="1800" b="1" dirty="0" smtClean="0">
                <a:solidFill>
                  <a:srgbClr val="FF0000"/>
                </a:solidFill>
                <a:latin typeface="Consolas" pitchFamily="49" charset="0"/>
                <a:ea typeface="+mn-ea"/>
                <a:cs typeface="Consolas" pitchFamily="49" charset="0"/>
              </a:rPr>
              <a:t>operand</a:t>
            </a:r>
            <a:r>
              <a:rPr lang="en-CA" altLang="en-US" sz="1800" b="1" dirty="0" smtClean="0">
                <a:latin typeface="Consolas" pitchFamily="49" charset="0"/>
                <a:ea typeface="+mn-ea"/>
                <a:cs typeface="Consolas" pitchFamily="49" charset="0"/>
              </a:rPr>
              <a:t> </a:t>
            </a:r>
            <a:r>
              <a:rPr lang="en-CA" altLang="en-US" sz="1800" dirty="0" smtClean="0">
                <a:latin typeface="Consolas" pitchFamily="49" charset="0"/>
                <a:ea typeface="+mn-ea"/>
                <a:cs typeface="Consolas" pitchFamily="49" charset="0"/>
              </a:rPr>
              <a:t>    relational operator    </a:t>
            </a:r>
            <a:r>
              <a:rPr lang="en-CA" altLang="en-US" sz="1800" b="1" dirty="0" smtClean="0">
                <a:solidFill>
                  <a:srgbClr val="FF0000"/>
                </a:solidFill>
                <a:latin typeface="Consolas" pitchFamily="49" charset="0"/>
                <a:ea typeface="+mn-ea"/>
                <a:cs typeface="Consolas" pitchFamily="49" charset="0"/>
              </a:rPr>
              <a:t>operand</a:t>
            </a:r>
            <a:r>
              <a:rPr lang="en-CA" altLang="en-US" sz="1800" dirty="0" smtClean="0">
                <a:latin typeface="Consolas" pitchFamily="49" charset="0"/>
                <a:ea typeface="+mn-ea"/>
                <a:cs typeface="Consolas" pitchFamily="49" charset="0"/>
              </a:rPr>
              <a:t>)</a:t>
            </a:r>
            <a:r>
              <a:rPr lang="en-CA" altLang="en-US" sz="2400" dirty="0" smtClean="0">
                <a:ea typeface="+mn-ea"/>
              </a:rPr>
              <a:t>: </a:t>
            </a:r>
          </a:p>
          <a:p>
            <a:pPr lvl="1" eaLnBrk="1" hangingPunct="1">
              <a:buFont typeface="Arial" charset="0"/>
              <a:buNone/>
              <a:defRPr/>
            </a:pPr>
            <a:endParaRPr lang="en-CA" altLang="en-US" sz="2400" dirty="0" smtClean="0">
              <a:ea typeface="+mn-ea"/>
            </a:endParaRPr>
          </a:p>
          <a:p>
            <a:pPr eaLnBrk="1" hangingPunct="1">
              <a:buFont typeface="Arial" charset="0"/>
              <a:buNone/>
              <a:defRPr/>
            </a:pPr>
            <a:r>
              <a:rPr lang="en-CA" altLang="en-US" b="1" dirty="0" smtClean="0">
                <a:ea typeface="+mn-ea"/>
                <a:cs typeface="+mn-cs"/>
              </a:rPr>
              <a:t>Example</a:t>
            </a:r>
            <a:r>
              <a:rPr lang="en-CA" altLang="en-US" dirty="0" smtClean="0">
                <a:ea typeface="+mn-ea"/>
                <a:cs typeface="+mn-cs"/>
              </a:rPr>
              <a:t>:</a:t>
            </a:r>
          </a:p>
          <a:p>
            <a:pPr lvl="1" eaLnBrk="1" hangingPunct="1">
              <a:buFont typeface="Arial" charset="0"/>
              <a:buNone/>
              <a:defRPr/>
            </a:pPr>
            <a:r>
              <a:rPr lang="en-CA" altLang="en-US" sz="1800" dirty="0" smtClean="0">
                <a:latin typeface="Consolas" pitchFamily="49" charset="0"/>
                <a:ea typeface="+mn-ea"/>
                <a:cs typeface="Consolas" pitchFamily="49" charset="0"/>
              </a:rPr>
              <a:t>(</a:t>
            </a:r>
            <a:r>
              <a:rPr lang="en-CA" altLang="en-US" sz="1800" b="1" dirty="0" smtClean="0">
                <a:solidFill>
                  <a:srgbClr val="FF0000"/>
                </a:solidFill>
                <a:latin typeface="Consolas" pitchFamily="49" charset="0"/>
                <a:ea typeface="+mn-ea"/>
                <a:cs typeface="Consolas" pitchFamily="49" charset="0"/>
              </a:rPr>
              <a:t>age</a:t>
            </a:r>
            <a:r>
              <a:rPr lang="en-CA" altLang="en-US" sz="1800" dirty="0" smtClean="0">
                <a:latin typeface="Consolas" pitchFamily="49" charset="0"/>
                <a:ea typeface="+mn-ea"/>
                <a:cs typeface="Consolas" pitchFamily="49" charset="0"/>
              </a:rPr>
              <a:t> &gt;= </a:t>
            </a:r>
            <a:r>
              <a:rPr lang="en-CA" altLang="en-US" sz="1800" b="1" dirty="0" smtClean="0">
                <a:solidFill>
                  <a:srgbClr val="FF0000"/>
                </a:solidFill>
                <a:latin typeface="Consolas" pitchFamily="49" charset="0"/>
                <a:ea typeface="+mn-ea"/>
                <a:cs typeface="Consolas" pitchFamily="49" charset="0"/>
              </a:rPr>
              <a:t>18</a:t>
            </a:r>
            <a:r>
              <a:rPr lang="en-CA" altLang="en-US" sz="1800" dirty="0" smtClean="0">
                <a:latin typeface="Consolas" pitchFamily="49" charset="0"/>
                <a:ea typeface="+mn-ea"/>
                <a:cs typeface="Consolas" pitchFamily="49" charset="0"/>
              </a:rPr>
              <a:t>):</a:t>
            </a:r>
          </a:p>
          <a:p>
            <a:pPr lvl="1" eaLnBrk="1" hangingPunct="1">
              <a:buFont typeface="Arial" charset="0"/>
              <a:buNone/>
              <a:defRPr/>
            </a:pPr>
            <a:endParaRPr lang="en-CA" altLang="en-US" sz="2400" dirty="0" smtClean="0">
              <a:ea typeface="+mn-ea"/>
            </a:endParaRPr>
          </a:p>
          <a:p>
            <a:pPr eaLnBrk="1" hangingPunct="1">
              <a:buFont typeface="Arial" charset="0"/>
              <a:buNone/>
              <a:defRPr/>
            </a:pPr>
            <a:r>
              <a:rPr lang="en-CA" altLang="en-US" dirty="0" smtClean="0">
                <a:ea typeface="+mn-ea"/>
                <a:cs typeface="+mn-cs"/>
              </a:rPr>
              <a:t>Some operand types</a:t>
            </a:r>
          </a:p>
          <a:p>
            <a:pPr lvl="1" eaLnBrk="1" hangingPunct="1">
              <a:buFontTx/>
              <a:buChar char="•"/>
              <a:defRPr/>
            </a:pPr>
            <a:r>
              <a:rPr lang="en-CA" altLang="en-US" dirty="0" smtClean="0">
                <a:ea typeface="+mn-ea"/>
              </a:rPr>
              <a:t>Integer e.g. </a:t>
            </a:r>
            <a:r>
              <a:rPr lang="en-CA" altLang="en-US" dirty="0" smtClean="0">
                <a:latin typeface="Consolas" panose="020B0609020204030204" pitchFamily="49" charset="0"/>
                <a:ea typeface="+mn-ea"/>
              </a:rPr>
              <a:t>age = 12</a:t>
            </a:r>
          </a:p>
          <a:p>
            <a:pPr lvl="1" eaLnBrk="1" hangingPunct="1">
              <a:buFontTx/>
              <a:buChar char="•"/>
              <a:defRPr/>
            </a:pPr>
            <a:r>
              <a:rPr lang="en-CA" altLang="en-US" dirty="0" smtClean="0">
                <a:ea typeface="+mn-ea"/>
              </a:rPr>
              <a:t>floats (~real) e.g. </a:t>
            </a:r>
            <a:r>
              <a:rPr lang="en-CA" altLang="en-US" dirty="0" smtClean="0">
                <a:latin typeface="Consolas" panose="020B0609020204030204" pitchFamily="49" charset="0"/>
                <a:ea typeface="+mn-ea"/>
              </a:rPr>
              <a:t>height = 68.5</a:t>
            </a:r>
          </a:p>
          <a:p>
            <a:pPr lvl="1" eaLnBrk="1" hangingPunct="1">
              <a:buFontTx/>
              <a:buChar char="•"/>
              <a:defRPr/>
            </a:pPr>
            <a:r>
              <a:rPr lang="en-CA" altLang="en-US" dirty="0" smtClean="0">
                <a:ea typeface="+mn-ea"/>
              </a:rPr>
              <a:t>String e.g. </a:t>
            </a:r>
            <a:r>
              <a:rPr lang="en-CA" altLang="en-US" dirty="0" smtClean="0">
                <a:latin typeface="Consolas" panose="020B0609020204030204" pitchFamily="49" charset="0"/>
                <a:ea typeface="+mn-ea"/>
              </a:rPr>
              <a:t>name = </a:t>
            </a:r>
            <a:r>
              <a:rPr lang="en-CA" altLang="en-US" dirty="0">
                <a:latin typeface="Consolas" panose="020B0609020204030204" pitchFamily="49" charset="0"/>
                <a:ea typeface="+mn-ea"/>
              </a:rPr>
              <a:t>"Tam"</a:t>
            </a:r>
            <a:endParaRPr lang="en-CA" altLang="en-US" dirty="0" smtClean="0">
              <a:latin typeface="Consolas" panose="020B0609020204030204" pitchFamily="49" charset="0"/>
              <a:ea typeface="+mn-ea"/>
            </a:endParaRPr>
          </a:p>
          <a:p>
            <a:pPr lvl="1" eaLnBrk="1" hangingPunct="1">
              <a:buFontTx/>
              <a:buChar char="•"/>
              <a:defRPr/>
            </a:pPr>
            <a:r>
              <a:rPr lang="en-CA" altLang="en-US" dirty="0" smtClean="0">
                <a:ea typeface="+mn-ea"/>
              </a:rPr>
              <a:t>Boolean (True or False) E.g. </a:t>
            </a:r>
            <a:r>
              <a:rPr lang="en-CA" altLang="en-US" dirty="0" err="1" smtClean="0">
                <a:latin typeface="Consolas" panose="020B0609020204030204" pitchFamily="49" charset="0"/>
                <a:ea typeface="+mn-ea"/>
              </a:rPr>
              <a:t>gameWon</a:t>
            </a:r>
            <a:r>
              <a:rPr lang="en-CA" altLang="en-US" dirty="0" smtClean="0">
                <a:latin typeface="Consolas" panose="020B0609020204030204" pitchFamily="49" charset="0"/>
                <a:ea typeface="+mn-ea"/>
              </a:rPr>
              <a:t> = False</a:t>
            </a:r>
          </a:p>
          <a:p>
            <a:pPr lvl="1" eaLnBrk="1" hangingPunct="1">
              <a:buFontTx/>
              <a:buChar char="•"/>
              <a:defRPr/>
            </a:pPr>
            <a:endParaRPr lang="en-CA" altLang="en-US" sz="1600" dirty="0" smtClean="0">
              <a:ea typeface="+mn-ea"/>
            </a:endParaRPr>
          </a:p>
          <a:p>
            <a:pPr marL="0" indent="0" eaLnBrk="1" hangingPunct="1">
              <a:buFont typeface="Arial" charset="0"/>
              <a:buNone/>
              <a:defRPr/>
            </a:pPr>
            <a:r>
              <a:rPr lang="en-CA" altLang="en-US" sz="1600" dirty="0" smtClean="0">
                <a:ea typeface="+mn-ea"/>
                <a:cs typeface="+mn-cs"/>
              </a:rPr>
              <a:t>Make sure that you are comparing operands of the same type or at the very least they must be comparable (e.g. integer and float comparison is okay, integer and string is not)!</a:t>
            </a:r>
          </a:p>
        </p:txBody>
      </p:sp>
    </p:spTree>
    <p:extLst>
      <p:ext uri="{BB962C8B-B14F-4D97-AF65-F5344CB8AC3E}">
        <p14:creationId xmlns:p14="http://schemas.microsoft.com/office/powerpoint/2010/main" val="1372168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37545</TotalTime>
  <Pages>8</Pages>
  <Words>3065</Words>
  <Application>Microsoft Office PowerPoint</Application>
  <PresentationFormat>On-screen Show (4:3)</PresentationFormat>
  <Paragraphs>502</Paragraphs>
  <Slides>45</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ＭＳ Ｐゴシック</vt:lpstr>
      <vt:lpstr>Arial</vt:lpstr>
      <vt:lpstr>Calibri</vt:lpstr>
      <vt:lpstr>Consolas</vt:lpstr>
      <vt:lpstr>Times New Roman</vt:lpstr>
      <vt:lpstr>Wingdings</vt:lpstr>
      <vt:lpstr>evaluation_intro</vt:lpstr>
      <vt:lpstr>Branching In Python: Part 1</vt:lpstr>
      <vt:lpstr>Recap: Programs You’ve Seen So Far Produces Sequential Execution</vt:lpstr>
      <vt:lpstr>Programming: Branching</vt:lpstr>
      <vt:lpstr>High Level View Of Branching For The Computer</vt:lpstr>
      <vt:lpstr>How To Determine If Branching Can Be Applied</vt:lpstr>
      <vt:lpstr>Branching In Programming (Python)</vt:lpstr>
      <vt:lpstr>New Terminology</vt:lpstr>
      <vt:lpstr>New Terminology</vt:lpstr>
      <vt:lpstr>Allowable Operands For Boolean Expressions</vt:lpstr>
      <vt:lpstr>Allowable Relational Operators For Boolean Expressions</vt:lpstr>
      <vt:lpstr>Note On Indenting</vt:lpstr>
      <vt:lpstr>Note On Indenting (2)</vt:lpstr>
      <vt:lpstr>Branching With An ‘If’</vt:lpstr>
      <vt:lpstr>The ‘If’ Structure</vt:lpstr>
      <vt:lpstr>The ‘If’ Structure (2)</vt:lpstr>
      <vt:lpstr>Common Mistake</vt:lpstr>
      <vt:lpstr>A Similar Mistake</vt:lpstr>
      <vt:lpstr>An Application Of Branches</vt:lpstr>
      <vt:lpstr>Branching With An ‘If’: Summary</vt:lpstr>
      <vt:lpstr>Branching With An ‘If-Else’</vt:lpstr>
      <vt:lpstr>The If-Else Structure</vt:lpstr>
      <vt:lpstr>If-Else Structure (2)</vt:lpstr>
      <vt:lpstr>If-Else Example</vt:lpstr>
      <vt:lpstr>Quick Summary: If Vs. If-Else</vt:lpstr>
      <vt:lpstr>Logical Operations</vt:lpstr>
      <vt:lpstr>Online Searches, Multiple Words: All Words Must Appear In Results</vt:lpstr>
      <vt:lpstr>Logical AND</vt:lpstr>
      <vt:lpstr>Logical AND: Three Input Truth Table</vt:lpstr>
      <vt:lpstr>Evaluating Logical AND Expressions</vt:lpstr>
      <vt:lpstr>Searching Among Alternatives</vt:lpstr>
      <vt:lpstr>Logical OR</vt:lpstr>
      <vt:lpstr>Logical OR: Three Input Truth Table</vt:lpstr>
      <vt:lpstr>Evaluating Logical OR Expressions</vt:lpstr>
      <vt:lpstr>Example: Multiple Search Terms (Default Requires All Words: Logical AND)</vt:lpstr>
      <vt:lpstr>Example: Multiple Search Terms (“OR”)</vt:lpstr>
      <vt:lpstr>Example: Multiple Search Terms, OR - No Caps</vt:lpstr>
      <vt:lpstr>Excluding Words</vt:lpstr>
      <vt:lpstr>Logical NOT</vt:lpstr>
      <vt:lpstr>Example Results: AND, OR, Subtraction (NOT)</vt:lpstr>
      <vt:lpstr>Evaluating More Complex Logical Expressions</vt:lpstr>
      <vt:lpstr>Evaluating More Complex Logical Expressions</vt:lpstr>
      <vt:lpstr>Student Exercise: Extra Practice</vt:lpstr>
      <vt:lpstr>After This Section You Should Now Know</vt:lpstr>
      <vt:lpstr>After This Section You Should Now Know (2)</vt:lpstr>
      <vt:lpstr>Copyright Notification</vt:lpstr>
    </vt:vector>
  </TitlesOfParts>
  <Company>Department of Computer Science, University of Calgary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Branching and making decisions</dc:title>
  <dc:subject>Introduction to Programming for Computer Science Majors</dc:subject>
  <dc:creator>James Tam</dc:creator>
  <cp:keywords>branches;if,if-else,if-elif, Logical AND;Logical OR;Logical NOT;AND;OR;NOT;making decisions</cp:keywords>
  <cp:lastModifiedBy>James Tam</cp:lastModifiedBy>
  <cp:revision>3255</cp:revision>
  <cp:lastPrinted>2014-08-25T22:49:30Z</cp:lastPrinted>
  <dcterms:created xsi:type="dcterms:W3CDTF">1995-08-18T10:27:02Z</dcterms:created>
  <dcterms:modified xsi:type="dcterms:W3CDTF">2024-05-08T20:21:10Z</dcterms:modified>
  <cp:category>Course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