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9"/>
  </p:notesMasterIdLst>
  <p:handoutMasterIdLst>
    <p:handoutMasterId r:id="rId30"/>
  </p:handoutMasterIdLst>
  <p:sldIdLst>
    <p:sldId id="943" r:id="rId2"/>
    <p:sldId id="944" r:id="rId3"/>
    <p:sldId id="1021" r:id="rId4"/>
    <p:sldId id="945" r:id="rId5"/>
    <p:sldId id="946" r:id="rId6"/>
    <p:sldId id="947" r:id="rId7"/>
    <p:sldId id="1039" r:id="rId8"/>
    <p:sldId id="953" r:id="rId9"/>
    <p:sldId id="954" r:id="rId10"/>
    <p:sldId id="955" r:id="rId11"/>
    <p:sldId id="957" r:id="rId12"/>
    <p:sldId id="959" r:id="rId13"/>
    <p:sldId id="960" r:id="rId14"/>
    <p:sldId id="961" r:id="rId15"/>
    <p:sldId id="964" r:id="rId16"/>
    <p:sldId id="966" r:id="rId17"/>
    <p:sldId id="967" r:id="rId18"/>
    <p:sldId id="968" r:id="rId19"/>
    <p:sldId id="969" r:id="rId20"/>
    <p:sldId id="970" r:id="rId21"/>
    <p:sldId id="1040" r:id="rId22"/>
    <p:sldId id="1041" r:id="rId23"/>
    <p:sldId id="1042" r:id="rId24"/>
    <p:sldId id="1043" r:id="rId25"/>
    <p:sldId id="971" r:id="rId26"/>
    <p:sldId id="1015" r:id="rId27"/>
    <p:sldId id="1019" r:id="rId28"/>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66FF"/>
    <a:srgbClr val="FCD5B5"/>
    <a:srgbClr val="FFFFFF"/>
    <a:srgbClr val="FFFFCC"/>
    <a:srgbClr val="66FFCC"/>
    <a:srgbClr val="808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84" autoAdjust="0"/>
  </p:normalViewPr>
  <p:slideViewPr>
    <p:cSldViewPr snapToGrid="0">
      <p:cViewPr varScale="1">
        <p:scale>
          <a:sx n="58" d="100"/>
          <a:sy n="58" d="100"/>
        </p:scale>
        <p:origin x="78" y="7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954" y="-105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ea typeface="+mn-ea"/>
                <a:cs typeface="+mn-cs"/>
              </a:defRPr>
            </a:lvl1pPr>
          </a:lstStyle>
          <a:p>
            <a:pPr>
              <a:defRPr/>
            </a:pPr>
            <a:r>
              <a:rPr lang="en-US" dirty="0"/>
              <a:t>Repetition using loops</a:t>
            </a:r>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smtClean="0"/>
            </a:lvl1pPr>
          </a:lstStyle>
          <a:p>
            <a:pPr>
              <a:defRPr/>
            </a:pPr>
            <a:fld id="{95A3D742-7EE9-4290-A6D5-BD971DF0ABCD}" type="slidenum">
              <a:rPr lang="en-US" altLang="en-US"/>
              <a:pPr>
                <a:defRPr/>
              </a:pPr>
              <a:t>‹#›</a:t>
            </a:fld>
            <a:endParaRPr lang="en-US" altLang="en-US" dirty="0"/>
          </a:p>
        </p:txBody>
      </p:sp>
    </p:spTree>
    <p:extLst>
      <p:ext uri="{BB962C8B-B14F-4D97-AF65-F5344CB8AC3E}">
        <p14:creationId xmlns:p14="http://schemas.microsoft.com/office/powerpoint/2010/main" val="3729362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smtClean="0">
                <a:latin typeface="Times New Roman" panose="02020603050405020304" pitchFamily="18" charset="0"/>
              </a:defRPr>
            </a:lvl1pPr>
          </a:lstStyle>
          <a:p>
            <a:pPr>
              <a:defRPr/>
            </a:pPr>
            <a:fld id="{717F9DD0-A33D-4EC9-BC07-AD331AF6DA03}" type="slidenum">
              <a:rPr lang="en-US" altLang="en-US"/>
              <a:pPr>
                <a:defRPr/>
              </a:pPr>
              <a:t>‹#›</a:t>
            </a:fld>
            <a:endParaRPr lang="en-US" altLang="en-US" dirty="0"/>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defRPr/>
            </a:pPr>
            <a:r>
              <a:rPr lang="en-US" altLang="en-US" sz="1200" dirty="0" smtClean="0"/>
              <a:t>Page </a:t>
            </a:r>
            <a:fld id="{56E4AA6A-EFEE-443D-B7BA-D4E1D6797BC8}" type="slidenum">
              <a:rPr lang="en-US" altLang="en-US" sz="1200" smtClean="0"/>
              <a:pPr algn="ctr">
                <a:lnSpc>
                  <a:spcPct val="90000"/>
                </a:lnSpc>
                <a:defRPr/>
              </a:pPr>
              <a:t>‹#›</a:t>
            </a:fld>
            <a:endParaRPr lang="en-US" altLang="en-US" sz="1200" dirty="0" smtClean="0"/>
          </a:p>
        </p:txBody>
      </p:sp>
      <p:sp>
        <p:nvSpPr>
          <p:cNvPr id="3079"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3939900732"/>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190625" y="701675"/>
            <a:ext cx="4630738" cy="3473450"/>
          </a:xfrm>
          <a:ln/>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739954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90625" y="701675"/>
            <a:ext cx="4630738" cy="3473450"/>
          </a:xfrm>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Won’t run because the 3 argument indicates it’s counting up</a:t>
            </a:r>
          </a:p>
          <a:p>
            <a:pPr marL="171450" indent="-17145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Yet the start condition is greater than the end condition (can’t count ‘up’ from 5 to 0)</a:t>
            </a:r>
          </a:p>
        </p:txBody>
      </p:sp>
    </p:spTree>
    <p:extLst>
      <p:ext uri="{BB962C8B-B14F-4D97-AF65-F5344CB8AC3E}">
        <p14:creationId xmlns:p14="http://schemas.microsoft.com/office/powerpoint/2010/main" val="2848152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90625" y="701675"/>
            <a:ext cx="4630738" cy="3473450"/>
          </a:xfrm>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01189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190625" y="701675"/>
            <a:ext cx="4630738" cy="3473450"/>
          </a:xfrm>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660270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90625" y="701675"/>
            <a:ext cx="4630738" cy="3473450"/>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936754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90625" y="701675"/>
            <a:ext cx="4630738" cy="3473450"/>
          </a:xfrm>
          <a:ln/>
        </p:spPr>
      </p:sp>
      <p:sp>
        <p:nvSpPr>
          <p:cNvPr id="115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50446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90625" y="701675"/>
            <a:ext cx="4630738" cy="347345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52402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90625" y="701675"/>
            <a:ext cx="4630738" cy="3473450"/>
          </a:xfrm>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293228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90625" y="701675"/>
            <a:ext cx="4630738" cy="347345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742928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a:ln/>
        </p:spPr>
      </p:sp>
      <p:sp>
        <p:nvSpPr>
          <p:cNvPr id="2662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37192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Calibri" panose="020F0502020204030204" pitchFamily="34" charset="0"/>
              <a:ea typeface="ＭＳ Ｐゴシック" panose="020B0600070205080204" pitchFamily="34"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6034A13B-E2EB-4003-9E58-3496FA088BF5}"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12</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139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a:ln/>
        </p:spPr>
      </p:sp>
      <p:sp>
        <p:nvSpPr>
          <p:cNvPr id="327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00708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90625" y="701675"/>
            <a:ext cx="4630738" cy="3473450"/>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65515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a:ln/>
        </p:spPr>
      </p:sp>
      <p:sp>
        <p:nvSpPr>
          <p:cNvPr id="409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a typeface="ＭＳ Ｐゴシック" panose="020B0600070205080204" pitchFamily="34" charset="-128"/>
            </a:endParaRPr>
          </a:p>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10731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93959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491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9585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3110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2172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35123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57826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69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377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087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9029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711" r:id="rId1"/>
    <p:sldLayoutId id="2147484701" r:id="rId2"/>
    <p:sldLayoutId id="2147484702" r:id="rId3"/>
    <p:sldLayoutId id="2147484703" r:id="rId4"/>
    <p:sldLayoutId id="2147484704" r:id="rId5"/>
    <p:sldLayoutId id="2147484705" r:id="rId6"/>
    <p:sldLayoutId id="2147484706" r:id="rId7"/>
    <p:sldLayoutId id="2147484707" r:id="rId8"/>
    <p:sldLayoutId id="2147484708" r:id="rId9"/>
    <p:sldLayoutId id="2147484709" r:id="rId10"/>
    <p:sldLayoutId id="2147484710"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a:xfrm>
            <a:off x="685800" y="2130425"/>
            <a:ext cx="7772400" cy="1470025"/>
          </a:xfrm>
        </p:spPr>
        <p:txBody>
          <a:bodyPr/>
          <a:lstStyle/>
          <a:p>
            <a:r>
              <a:rPr lang="en-US" altLang="en-US" sz="4800" dirty="0" smtClean="0">
                <a:ea typeface="ＭＳ Ｐゴシック" panose="020B0600070205080204" pitchFamily="34" charset="-128"/>
              </a:rPr>
              <a:t>Loops In Python: Part 1</a:t>
            </a:r>
          </a:p>
        </p:txBody>
      </p:sp>
      <p:sp>
        <p:nvSpPr>
          <p:cNvPr id="5123" name="Text Box 3"/>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endParaRPr lang="en-CA" altLang="en-US" sz="1800" baseline="30000" dirty="0">
              <a:latin typeface="Arial" panose="020B0604020202020204" pitchFamily="34" charset="0"/>
            </a:endParaRPr>
          </a:p>
        </p:txBody>
      </p:sp>
      <p:sp>
        <p:nvSpPr>
          <p:cNvPr id="4100" name="Text Box 4"/>
          <p:cNvSpPr txBox="1">
            <a:spLocks noChangeArrowheads="1"/>
          </p:cNvSpPr>
          <p:nvPr/>
        </p:nvSpPr>
        <p:spPr bwMode="auto">
          <a:xfrm>
            <a:off x="1169988" y="3589338"/>
            <a:ext cx="7351712" cy="1754187"/>
          </a:xfrm>
          <a:prstGeom prst="rect">
            <a:avLst/>
          </a:prstGeom>
          <a:noFill/>
          <a:ln>
            <a:noFill/>
          </a:ln>
          <a:extLst/>
        </p:spPr>
        <p:txBody>
          <a:bodyPr lIns="92075" tIns="46038" rIns="92075" bIns="46038">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spcBef>
                <a:spcPct val="50000"/>
              </a:spcBef>
              <a:defRPr/>
            </a:pPr>
            <a:r>
              <a:rPr lang="en-US" altLang="en-US" sz="3600" dirty="0" smtClean="0">
                <a:ea typeface="+mn-ea"/>
              </a:rPr>
              <a:t>In this section of notes you will learn how to rerun parts of your program without duplicating instructions.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The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dirty="0" smtClean="0">
                <a:ea typeface="ＭＳ Ｐゴシック" panose="020B0600070205080204" pitchFamily="34" charset="-128"/>
              </a:rPr>
              <a:t> Loop (2)</a:t>
            </a:r>
          </a:p>
        </p:txBody>
      </p:sp>
      <p:sp>
        <p:nvSpPr>
          <p:cNvPr id="21507" name="Rectangle 3"/>
          <p:cNvSpPr>
            <a:spLocks noGrp="1" noChangeArrowheads="1"/>
          </p:cNvSpPr>
          <p:nvPr>
            <p:ph idx="1"/>
          </p:nvPr>
        </p:nvSpPr>
        <p:spPr/>
        <p:txBody>
          <a:bodyPr/>
          <a:lstStyle/>
          <a:p>
            <a:r>
              <a:rPr lang="en-US"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1while1_counting_up.py</a:t>
            </a:r>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a:p>
            <a:r>
              <a:rPr lang="en-US" altLang="en-US" sz="2000" dirty="0">
                <a:ea typeface="ＭＳ Ｐゴシック" panose="020B0600070205080204" pitchFamily="34" charset="-128"/>
                <a:cs typeface="Calibri" panose="020F0502020204030204" pitchFamily="34" charset="0"/>
              </a:rPr>
              <a:t>Learning objective: a simple counting loop stepping through a sequence (1 - 3) </a:t>
            </a:r>
          </a:p>
          <a:p>
            <a:pPr marL="0" indent="0">
              <a:buNone/>
            </a:pPr>
            <a:endParaRPr lang="en-US" altLang="en-US" sz="2000" dirty="0">
              <a:latin typeface="Consolas" panose="020B0609020204030204" pitchFamily="49" charset="0"/>
              <a:ea typeface="ＭＳ Ｐゴシック" panose="020B0600070205080204" pitchFamily="34" charset="-128"/>
              <a:cs typeface="Consolas" panose="020B0609020204030204" pitchFamily="49" charset="0"/>
            </a:endParaRPr>
          </a:p>
          <a:p>
            <a:endParaRPr lang="en-US" altLang="en-US" sz="2000" b="1" dirty="0">
              <a:latin typeface="Arial" panose="020B0604020202020204" pitchFamily="34" charset="0"/>
              <a:ea typeface="ＭＳ Ｐゴシック" panose="020B0600070205080204" pitchFamily="34" charset="-128"/>
            </a:endParaRP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i = 1</a:t>
            </a: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while (i &lt;= 3): </a:t>
            </a: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print("i =", i)</a:t>
            </a: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i = i + 1</a:t>
            </a: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sz="1800" dirty="0">
              <a:latin typeface="Arial" panose="020B0604020202020204" pitchFamily="34" charset="0"/>
              <a:ea typeface="ＭＳ Ｐゴシック" panose="020B0600070205080204" pitchFamily="34" charset="-128"/>
            </a:endParaRPr>
          </a:p>
          <a:p>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n-CA" altLang="en-US" dirty="0" smtClean="0">
                <a:ea typeface="ＭＳ Ｐゴシック" panose="020B0600070205080204" pitchFamily="34" charset="-128"/>
              </a:rPr>
              <a:t>Countdown Loop</a:t>
            </a:r>
          </a:p>
        </p:txBody>
      </p:sp>
      <p:sp>
        <p:nvSpPr>
          <p:cNvPr id="25603" name="Rectangle 3"/>
          <p:cNvSpPr>
            <a:spLocks noGrp="1"/>
          </p:cNvSpPr>
          <p:nvPr>
            <p:ph idx="1"/>
          </p:nvPr>
        </p:nvSpPr>
        <p:spPr/>
        <p:txBody>
          <a:bodyPr/>
          <a:lstStyle/>
          <a:p>
            <a:r>
              <a:rPr lang="en-US" altLang="en-US" b="1" dirty="0" smtClean="0">
                <a:latin typeface="Consolas" panose="020B0609020204030204" pitchFamily="49" charset="0"/>
                <a:ea typeface="ＭＳ Ｐゴシック" panose="020B0600070205080204" pitchFamily="34" charset="-128"/>
                <a:cs typeface="Consolas" panose="020B0609020204030204" pitchFamily="49" charset="0"/>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2while2_counting_down.py</a:t>
            </a:r>
          </a:p>
          <a:p>
            <a:r>
              <a:rPr lang="en-US" altLang="en-US" sz="2000" dirty="0">
                <a:ea typeface="ＭＳ Ｐゴシック" panose="020B0600070205080204" pitchFamily="34" charset="-128"/>
                <a:cs typeface="Calibri" panose="020F0502020204030204" pitchFamily="34" charset="0"/>
              </a:rPr>
              <a:t>Learning objective: a simple counting loop stepping </a:t>
            </a:r>
            <a:r>
              <a:rPr lang="en-US" altLang="en-US" sz="2000" dirty="0" smtClean="0">
                <a:ea typeface="ＭＳ Ｐゴシック" panose="020B0600070205080204" pitchFamily="34" charset="-128"/>
                <a:cs typeface="Calibri" panose="020F0502020204030204" pitchFamily="34" charset="0"/>
              </a:rPr>
              <a:t>down through </a:t>
            </a:r>
            <a:r>
              <a:rPr lang="en-US" altLang="en-US" sz="2000" dirty="0">
                <a:ea typeface="ＭＳ Ｐゴシック" panose="020B0600070205080204" pitchFamily="34" charset="-128"/>
                <a:cs typeface="Calibri" panose="020F0502020204030204" pitchFamily="34" charset="0"/>
              </a:rPr>
              <a:t>a sequence </a:t>
            </a:r>
            <a:r>
              <a:rPr lang="en-US" altLang="en-US" sz="2000" dirty="0" smtClean="0">
                <a:ea typeface="ＭＳ Ｐゴシック" panose="020B0600070205080204" pitchFamily="34" charset="-128"/>
                <a:cs typeface="Calibri" panose="020F0502020204030204" pitchFamily="34" charset="0"/>
              </a:rPr>
              <a:t>(3 - 1) </a:t>
            </a:r>
            <a:endParaRPr lang="en-US" altLang="en-US" sz="2000" dirty="0">
              <a:latin typeface="Consolas" panose="020B0609020204030204" pitchFamily="49" charset="0"/>
              <a:ea typeface="ＭＳ Ｐゴシック" panose="020B0600070205080204" pitchFamily="34" charset="-128"/>
              <a:cs typeface="Consolas" panose="020B0609020204030204" pitchFamily="49" charset="0"/>
            </a:endParaRPr>
          </a:p>
          <a:p>
            <a:endParaRPr lang="en-CA" altLang="en-US" sz="2000" dirty="0" smtClean="0">
              <a:latin typeface="Consolas" panose="020B0609020204030204" pitchFamily="49" charset="0"/>
              <a:ea typeface="ＭＳ Ｐゴシック" panose="020B0600070205080204" pitchFamily="34" charset="-128"/>
              <a:cs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i = 3</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while (i &gt;= 1):</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i - 1</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print("Done!")</a:t>
            </a:r>
          </a:p>
          <a:p>
            <a:endParaRPr lang="en-CA"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ea typeface="ＭＳ Ｐゴシック" panose="020B0600070205080204" pitchFamily="34" charset="-128"/>
              </a:rPr>
              <a:t>Common </a:t>
            </a:r>
            <a:r>
              <a:rPr lang="en-US" altLang="en-US" dirty="0" smtClean="0">
                <a:solidFill>
                  <a:srgbClr val="FF0000"/>
                </a:solidFill>
                <a:ea typeface="ＭＳ Ｐゴシック" panose="020B0600070205080204" pitchFamily="34" charset="-128"/>
              </a:rPr>
              <a:t>Mistakes</a:t>
            </a:r>
            <a:r>
              <a:rPr lang="en-US" altLang="en-US" dirty="0" smtClean="0">
                <a:ea typeface="ＭＳ Ｐゴシック" panose="020B0600070205080204" pitchFamily="34" charset="-128"/>
              </a:rPr>
              <a:t>: </a:t>
            </a:r>
            <a:r>
              <a:rPr lang="en-US" altLang="en-US" dirty="0" smtClean="0">
                <a:latin typeface="Consolas" panose="020B0609020204030204" pitchFamily="49" charset="0"/>
                <a:ea typeface="ＭＳ Ｐゴシック" panose="020B0600070205080204" pitchFamily="34" charset="-128"/>
              </a:rPr>
              <a:t>While</a:t>
            </a:r>
            <a:r>
              <a:rPr lang="en-US" altLang="en-US" dirty="0" smtClean="0">
                <a:ea typeface="ＭＳ Ｐゴシック" panose="020B0600070205080204" pitchFamily="34" charset="-128"/>
              </a:rPr>
              <a:t> Loops</a:t>
            </a:r>
          </a:p>
        </p:txBody>
      </p:sp>
      <p:sp>
        <p:nvSpPr>
          <p:cNvPr id="29699" name="Content Placeholder 2"/>
          <p:cNvSpPr>
            <a:spLocks noGrp="1"/>
          </p:cNvSpPr>
          <p:nvPr>
            <p:ph idx="1"/>
          </p:nvPr>
        </p:nvSpPr>
        <p:spPr/>
        <p:txBody>
          <a:bodyPr/>
          <a:lstStyle/>
          <a:p>
            <a:r>
              <a:rPr lang="en-US" altLang="en-US" dirty="0" smtClean="0">
                <a:ea typeface="ＭＳ Ｐゴシック" panose="020B0600070205080204" pitchFamily="34" charset="-128"/>
              </a:rPr>
              <a:t>Forgetting to include the basic parts of a loop.</a:t>
            </a:r>
          </a:p>
          <a:p>
            <a:pPr lvl="1"/>
            <a:r>
              <a:rPr lang="en-US" altLang="en-US" b="1" dirty="0" smtClean="0">
                <a:solidFill>
                  <a:srgbClr val="FF0000"/>
                </a:solidFill>
                <a:ea typeface="ＭＳ Ｐゴシック" panose="020B0600070205080204" pitchFamily="34" charset="-128"/>
              </a:rPr>
              <a:t>Updating the control</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while(i &lt;= 4): </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spcBef>
                <a:spcPct val="30000"/>
              </a:spcBef>
              <a:buNone/>
            </a:pPr>
            <a:r>
              <a:rPr lang="en-US" altLang="en-US" sz="1800" b="1" dirty="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i = i + 1</a:t>
            </a:r>
          </a:p>
          <a:p>
            <a:pPr lvl="1">
              <a:spcBef>
                <a:spcPct val="30000"/>
              </a:spcBef>
              <a:buFont typeface="Times New Roman" panose="02020603050405020304" pitchFamily="18"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lvl="1">
              <a:spcBef>
                <a:spcPct val="30000"/>
              </a:spcBef>
              <a:buFont typeface="Times New Roman" panose="02020603050405020304" pitchFamily="18"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p:txBody>
      </p:sp>
      <p:pic>
        <p:nvPicPr>
          <p:cNvPr id="297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918" y="3784600"/>
            <a:ext cx="15049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7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r>
              <a:rPr lang="en-CA" altLang="en-US" dirty="0" smtClean="0">
                <a:ea typeface="ＭＳ Ｐゴシック" panose="020B0600070205080204" pitchFamily="34" charset="-128"/>
              </a:rPr>
              <a:t>Practice Exercise #1</a:t>
            </a:r>
          </a:p>
        </p:txBody>
      </p:sp>
      <p:sp>
        <p:nvSpPr>
          <p:cNvPr id="31747" name="Rectangle 3"/>
          <p:cNvSpPr>
            <a:spLocks noGrp="1"/>
          </p:cNvSpPr>
          <p:nvPr>
            <p:ph idx="1"/>
          </p:nvPr>
        </p:nvSpPr>
        <p:spPr/>
        <p:txBody>
          <a:bodyPr/>
          <a:lstStyle/>
          <a:p>
            <a:r>
              <a:rPr lang="en-CA" altLang="en-US" dirty="0" smtClean="0">
                <a:ea typeface="ＭＳ Ｐゴシック" panose="020B0600070205080204" pitchFamily="34" charset="-128"/>
              </a:rPr>
              <a:t>The following program that prompts for and displays the  user’s age.</a:t>
            </a:r>
          </a:p>
          <a:p>
            <a:r>
              <a:rPr lang="en-CA" altLang="en-US" dirty="0" smtClean="0">
                <a:ea typeface="ＭＳ Ｐゴシック" panose="020B0600070205080204" pitchFamily="34" charset="-128"/>
              </a:rPr>
              <a:t>Modifications:</a:t>
            </a:r>
          </a:p>
          <a:p>
            <a:pPr lvl="1"/>
            <a:r>
              <a:rPr lang="en-CA" altLang="en-US" dirty="0" smtClean="0">
                <a:ea typeface="ＭＳ Ｐゴシック" panose="020B0600070205080204" pitchFamily="34" charset="-128"/>
              </a:rPr>
              <a:t>As long as the user enters a negative age the program will continue prompting for age.</a:t>
            </a:r>
          </a:p>
          <a:p>
            <a:pPr lvl="1"/>
            <a:r>
              <a:rPr lang="en-CA" altLang="en-US" dirty="0" smtClean="0">
                <a:ea typeface="ＭＳ Ｐゴシック" panose="020B0600070205080204" pitchFamily="34" charset="-128"/>
              </a:rPr>
              <a:t>After a valid age has been entered then stop the prompts and display the age.</a:t>
            </a:r>
          </a:p>
          <a:p>
            <a:endParaRPr lang="en-CA" altLang="en-US" dirty="0" smtClean="0">
              <a:ea typeface="ＭＳ Ｐゴシック" panose="020B0600070205080204" pitchFamily="34" charset="-128"/>
            </a:endParaRPr>
          </a:p>
          <a:p>
            <a:pPr>
              <a:buFontTx/>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age = int(input("Age: "))</a:t>
            </a:r>
          </a:p>
          <a:p>
            <a:pPr>
              <a:buFontTx/>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print(age)</a:t>
            </a:r>
          </a:p>
        </p:txBody>
      </p:sp>
      <p:pic>
        <p:nvPicPr>
          <p:cNvPr id="2" name="Picture 1"/>
          <p:cNvPicPr>
            <a:picLocks noChangeAspect="1"/>
          </p:cNvPicPr>
          <p:nvPr/>
        </p:nvPicPr>
        <p:blipFill>
          <a:blip r:embed="rId3"/>
          <a:stretch>
            <a:fillRect/>
          </a:stretch>
        </p:blipFill>
        <p:spPr>
          <a:xfrm>
            <a:off x="5469500" y="3685099"/>
            <a:ext cx="2715854" cy="1246317"/>
          </a:xfrm>
          <a:prstGeom prst="rect">
            <a:avLst/>
          </a:prstGeom>
          <a:ln>
            <a:solidFill>
              <a:schemeClr val="accent1"/>
            </a:solid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The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dirty="0" smtClean="0">
                <a:ea typeface="ＭＳ Ｐゴシック" panose="020B0600070205080204" pitchFamily="34" charset="-128"/>
              </a:rPr>
              <a:t> Loop</a:t>
            </a:r>
          </a:p>
        </p:txBody>
      </p:sp>
      <p:sp>
        <p:nvSpPr>
          <p:cNvPr id="33795" name="Rectangle 3"/>
          <p:cNvSpPr>
            <a:spLocks noGrp="1" noChangeArrowheads="1"/>
          </p:cNvSpPr>
          <p:nvPr>
            <p:ph idx="1"/>
          </p:nvPr>
        </p:nvSpPr>
        <p:spPr/>
        <p:txBody>
          <a:bodyPr/>
          <a:lstStyle/>
          <a:p>
            <a:r>
              <a:rPr lang="en-CA" altLang="en-US" dirty="0" smtClean="0">
                <a:ea typeface="ＭＳ Ｐゴシック" panose="020B0600070205080204" pitchFamily="34" charset="-128"/>
              </a:rPr>
              <a:t>In Python a </a:t>
            </a:r>
            <a:r>
              <a:rPr lang="en-CA" altLang="en-US" sz="2000"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CA" altLang="en-US" dirty="0" smtClean="0">
                <a:ea typeface="ＭＳ Ｐゴシック" panose="020B0600070205080204" pitchFamily="34" charset="-128"/>
              </a:rPr>
              <a:t>-loop is used to step through a sequence e.g., count through a series of numbers or step through the lines in a file.</a:t>
            </a:r>
          </a:p>
          <a:p>
            <a:r>
              <a:rPr lang="en-CA" altLang="en-US" b="1" dirty="0" smtClean="0">
                <a:ea typeface="ＭＳ Ｐゴシック" panose="020B0600070205080204" pitchFamily="34" charset="-128"/>
              </a:rPr>
              <a:t>Syntax:</a:t>
            </a:r>
          </a:p>
          <a:p>
            <a:pPr marL="800100" lvl="1" indent="-342900">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for &lt;</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name of loop control&gt;</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in &lt;</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something that can be iterated</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&gt;:</a:t>
            </a:r>
          </a:p>
          <a:p>
            <a:pPr marL="800100" lvl="1" indent="-342900">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a:t>
            </a:r>
            <a:endParaRPr lang="en-CA" altLang="en-US" sz="1600" i="1" dirty="0" smtClean="0">
              <a:latin typeface="Consolas" panose="020B0609020204030204" pitchFamily="49" charset="0"/>
              <a:ea typeface="ＭＳ Ｐゴシック" panose="020B0600070205080204" pitchFamily="34" charset="-128"/>
              <a:cs typeface="Consolas" panose="020B0609020204030204" pitchFamily="49" charset="0"/>
            </a:endParaRPr>
          </a:p>
          <a:p>
            <a:r>
              <a:rPr lang="en-CA"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3for1_counting_up.py</a:t>
            </a:r>
          </a:p>
          <a:p>
            <a:r>
              <a:rPr lang="en-US" altLang="en-US" sz="2000" dirty="0">
                <a:ea typeface="ＭＳ Ｐゴシック" panose="020B0600070205080204" pitchFamily="34" charset="-128"/>
                <a:cs typeface="Calibri" panose="020F0502020204030204" pitchFamily="34" charset="0"/>
              </a:rPr>
              <a:t>Learning objective: a simple </a:t>
            </a:r>
            <a:r>
              <a:rPr lang="en-US" altLang="en-US" sz="2000" dirty="0" smtClean="0">
                <a:ea typeface="ＭＳ Ｐゴシック" panose="020B0600070205080204" pitchFamily="34" charset="-128"/>
                <a:cs typeface="Calibri" panose="020F0502020204030204" pitchFamily="34" charset="0"/>
              </a:rPr>
              <a:t>for counting </a:t>
            </a:r>
            <a:r>
              <a:rPr lang="en-US" altLang="en-US" sz="2000" dirty="0">
                <a:ea typeface="ＭＳ Ｐゴシック" panose="020B0600070205080204" pitchFamily="34" charset="-128"/>
                <a:cs typeface="Calibri" panose="020F0502020204030204" pitchFamily="34" charset="0"/>
              </a:rPr>
              <a:t>loop stepping through a sequence (1 - 3) </a:t>
            </a:r>
          </a:p>
          <a:p>
            <a:endParaRPr lang="en-US" altLang="en-US" sz="2000" dirty="0" smtClean="0">
              <a:latin typeface="Consolas" panose="020B0609020204030204" pitchFamily="49" charset="0"/>
              <a:ea typeface="ＭＳ Ｐゴシック" panose="020B0600070205080204" pitchFamily="34" charset="-128"/>
            </a:endParaRPr>
          </a:p>
          <a:p>
            <a:endParaRPr lang="en-US" altLang="en-US" sz="2000" dirty="0">
              <a:latin typeface="Consolas" panose="020B0609020204030204" pitchFamily="49" charset="0"/>
              <a:ea typeface="ＭＳ Ｐゴシック" panose="020B0600070205080204" pitchFamily="34" charset="-128"/>
            </a:endParaRPr>
          </a:p>
          <a:p>
            <a:pPr marL="0" indent="0">
              <a:buNone/>
            </a:pPr>
            <a:r>
              <a:rPr lang="en-CA" sz="2000" dirty="0">
                <a:latin typeface="Consolas" panose="020B0609020204030204" pitchFamily="49" charset="0"/>
              </a:rPr>
              <a:t>for i in range (1, 4, 1):</a:t>
            </a:r>
          </a:p>
          <a:p>
            <a:pPr marL="0" indent="0">
              <a:buNone/>
            </a:pPr>
            <a:r>
              <a:rPr lang="en-US" sz="2000" dirty="0">
                <a:latin typeface="Consolas" panose="020B0609020204030204" pitchFamily="49" charset="0"/>
              </a:rPr>
              <a:t>    print("i=", i)</a:t>
            </a:r>
          </a:p>
          <a:p>
            <a:pPr marL="0" indent="0">
              <a:buNone/>
            </a:pPr>
            <a:r>
              <a:rPr lang="en-US" sz="2000" dirty="0">
                <a:latin typeface="Consolas" panose="020B0609020204030204" pitchFamily="49" charset="0"/>
              </a:rPr>
              <a:t>print("Done!")</a:t>
            </a:r>
          </a:p>
          <a:p>
            <a:endParaRPr lang="en-US" altLang="en-US" sz="1800" dirty="0" smtClean="0">
              <a:latin typeface="Arial" panose="020B0604020202020204" pitchFamily="34" charset="0"/>
              <a:ea typeface="ＭＳ Ｐゴシック" panose="020B0600070205080204" pitchFamily="34" charset="-128"/>
            </a:endParaRPr>
          </a:p>
        </p:txBody>
      </p:sp>
      <p:grpSp>
        <p:nvGrpSpPr>
          <p:cNvPr id="2" name="Group 16"/>
          <p:cNvGrpSpPr>
            <a:grpSpLocks/>
          </p:cNvGrpSpPr>
          <p:nvPr/>
        </p:nvGrpSpPr>
        <p:grpSpPr bwMode="auto">
          <a:xfrm>
            <a:off x="3001035" y="4208983"/>
            <a:ext cx="3107006" cy="1274612"/>
            <a:chOff x="2850826" y="3563672"/>
            <a:chExt cx="3107062" cy="1275939"/>
          </a:xfrm>
        </p:grpSpPr>
        <p:sp>
          <p:nvSpPr>
            <p:cNvPr id="33807" name="Line 5"/>
            <p:cNvSpPr>
              <a:spLocks noChangeShapeType="1"/>
            </p:cNvSpPr>
            <p:nvPr/>
          </p:nvSpPr>
          <p:spPr bwMode="auto">
            <a:xfrm flipH="1">
              <a:off x="2850826" y="3788926"/>
              <a:ext cx="1187772" cy="1050685"/>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dirty="0"/>
            </a:p>
          </p:txBody>
        </p:sp>
        <p:sp>
          <p:nvSpPr>
            <p:cNvPr id="33808" name="Text Box 6"/>
            <p:cNvSpPr txBox="1">
              <a:spLocks noChangeArrowheads="1"/>
            </p:cNvSpPr>
            <p:nvPr/>
          </p:nvSpPr>
          <p:spPr bwMode="auto">
            <a:xfrm>
              <a:off x="4038600" y="3563672"/>
              <a:ext cx="1919288"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1) Initialize control</a:t>
              </a:r>
            </a:p>
          </p:txBody>
        </p:sp>
      </p:grpSp>
      <p:grpSp>
        <p:nvGrpSpPr>
          <p:cNvPr id="3" name="Group 17"/>
          <p:cNvGrpSpPr>
            <a:grpSpLocks/>
          </p:cNvGrpSpPr>
          <p:nvPr/>
        </p:nvGrpSpPr>
        <p:grpSpPr bwMode="auto">
          <a:xfrm>
            <a:off x="3390323" y="4696195"/>
            <a:ext cx="3125787" cy="787400"/>
            <a:chOff x="3175081" y="4172130"/>
            <a:chExt cx="3124926" cy="786944"/>
          </a:xfrm>
        </p:grpSpPr>
        <p:sp>
          <p:nvSpPr>
            <p:cNvPr id="33805" name="Line 8"/>
            <p:cNvSpPr>
              <a:spLocks noChangeShapeType="1"/>
            </p:cNvSpPr>
            <p:nvPr/>
          </p:nvSpPr>
          <p:spPr bwMode="auto">
            <a:xfrm flipH="1">
              <a:off x="3175081" y="4310688"/>
              <a:ext cx="1219926" cy="648386"/>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33806" name="Text Box 9"/>
            <p:cNvSpPr txBox="1">
              <a:spLocks noChangeArrowheads="1"/>
            </p:cNvSpPr>
            <p:nvPr/>
          </p:nvSpPr>
          <p:spPr bwMode="auto">
            <a:xfrm>
              <a:off x="4395007" y="4172130"/>
              <a:ext cx="19050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 2) Check condition</a:t>
              </a:r>
              <a:r>
                <a:rPr lang="en-CA" altLang="en-US" sz="1600" dirty="0">
                  <a:solidFill>
                    <a:schemeClr val="hlink"/>
                  </a:solidFill>
                  <a:latin typeface="Arial" panose="020B0604020202020204" pitchFamily="34" charset="0"/>
                </a:rPr>
                <a:t>      </a:t>
              </a:r>
            </a:p>
          </p:txBody>
        </p:sp>
      </p:grpSp>
      <p:grpSp>
        <p:nvGrpSpPr>
          <p:cNvPr id="4" name="Group 1"/>
          <p:cNvGrpSpPr>
            <a:grpSpLocks/>
          </p:cNvGrpSpPr>
          <p:nvPr/>
        </p:nvGrpSpPr>
        <p:grpSpPr bwMode="auto">
          <a:xfrm>
            <a:off x="3123570" y="5685653"/>
            <a:ext cx="3392488" cy="422275"/>
            <a:chOff x="5142588" y="5395238"/>
            <a:chExt cx="3391811" cy="422275"/>
          </a:xfrm>
        </p:grpSpPr>
        <p:sp>
          <p:nvSpPr>
            <p:cNvPr id="33802" name="AutoShape 11"/>
            <p:cNvSpPr>
              <a:spLocks/>
            </p:cNvSpPr>
            <p:nvPr/>
          </p:nvSpPr>
          <p:spPr bwMode="auto">
            <a:xfrm>
              <a:off x="5142588" y="5395238"/>
              <a:ext cx="266701" cy="422275"/>
            </a:xfrm>
            <a:prstGeom prst="rightBrace">
              <a:avLst>
                <a:gd name="adj1" fmla="val 17922"/>
                <a:gd name="adj2" fmla="val 50000"/>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CA" altLang="en-US" sz="1400" dirty="0">
                <a:latin typeface="Arial" panose="020B0604020202020204" pitchFamily="34" charset="0"/>
              </a:endParaRPr>
            </a:p>
          </p:txBody>
        </p:sp>
        <p:sp>
          <p:nvSpPr>
            <p:cNvPr id="33803" name="Line 12"/>
            <p:cNvSpPr>
              <a:spLocks noChangeShapeType="1"/>
            </p:cNvSpPr>
            <p:nvPr/>
          </p:nvSpPr>
          <p:spPr bwMode="auto">
            <a:xfrm flipH="1">
              <a:off x="5409288" y="5606375"/>
              <a:ext cx="1524911" cy="1"/>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33804" name="Text Box 13"/>
            <p:cNvSpPr txBox="1">
              <a:spLocks noChangeArrowheads="1"/>
            </p:cNvSpPr>
            <p:nvPr/>
          </p:nvSpPr>
          <p:spPr bwMode="auto">
            <a:xfrm>
              <a:off x="6934199" y="5483679"/>
              <a:ext cx="1600200" cy="24539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dirty="0">
                  <a:solidFill>
                    <a:srgbClr val="FF0000"/>
                  </a:solidFill>
                  <a:latin typeface="Arial" panose="020B0604020202020204" pitchFamily="34" charset="0"/>
                </a:rPr>
                <a:t>3) Execute body</a:t>
              </a:r>
            </a:p>
          </p:txBody>
        </p:sp>
      </p:grpSp>
      <p:grpSp>
        <p:nvGrpSpPr>
          <p:cNvPr id="5" name="Group 13"/>
          <p:cNvGrpSpPr>
            <a:grpSpLocks/>
          </p:cNvGrpSpPr>
          <p:nvPr/>
        </p:nvGrpSpPr>
        <p:grpSpPr bwMode="auto">
          <a:xfrm>
            <a:off x="3817357" y="4997471"/>
            <a:ext cx="5054600" cy="508000"/>
            <a:chOff x="2057400" y="3080377"/>
            <a:chExt cx="5054600" cy="507976"/>
          </a:xfrm>
        </p:grpSpPr>
        <p:sp>
          <p:nvSpPr>
            <p:cNvPr id="33800" name="Line 15"/>
            <p:cNvSpPr>
              <a:spLocks noChangeShapeType="1"/>
            </p:cNvSpPr>
            <p:nvPr/>
          </p:nvSpPr>
          <p:spPr bwMode="auto">
            <a:xfrm flipH="1">
              <a:off x="2057400" y="3185381"/>
              <a:ext cx="3289300" cy="402972"/>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33801" name="Text Box 16"/>
            <p:cNvSpPr txBox="1">
              <a:spLocks noChangeArrowheads="1"/>
            </p:cNvSpPr>
            <p:nvPr/>
          </p:nvSpPr>
          <p:spPr bwMode="auto">
            <a:xfrm>
              <a:off x="5346700" y="3080377"/>
              <a:ext cx="17653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dirty="0">
                  <a:solidFill>
                    <a:srgbClr val="FF0000"/>
                  </a:solidFill>
                  <a:latin typeface="Arial" panose="020B0604020202020204" pitchFamily="34" charset="0"/>
                </a:rPr>
                <a:t>4) Update control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Counting Down With A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dirty="0" smtClean="0">
                <a:ea typeface="ＭＳ Ｐゴシック" panose="020B0600070205080204" pitchFamily="34" charset="-128"/>
              </a:rPr>
              <a:t> Loop</a:t>
            </a:r>
          </a:p>
        </p:txBody>
      </p:sp>
      <p:sp>
        <p:nvSpPr>
          <p:cNvPr id="39939" name="Rectangle 3"/>
          <p:cNvSpPr>
            <a:spLocks noGrp="1" noChangeArrowheads="1"/>
          </p:cNvSpPr>
          <p:nvPr>
            <p:ph idx="1"/>
          </p:nvPr>
        </p:nvSpPr>
        <p:spPr/>
        <p:txBody>
          <a:bodyPr/>
          <a:lstStyle/>
          <a:p>
            <a:r>
              <a:rPr lang="en-CA"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rPr>
              <a:t>4</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for2_counting_down.py</a:t>
            </a:r>
          </a:p>
          <a:p>
            <a:r>
              <a:rPr lang="en-US" altLang="en-US" sz="2000" dirty="0">
                <a:ea typeface="ＭＳ Ｐゴシック" panose="020B0600070205080204" pitchFamily="34" charset="-128"/>
                <a:cs typeface="Calibri" panose="020F0502020204030204" pitchFamily="34" charset="0"/>
              </a:rPr>
              <a:t>Learning objective: a simple counting loop stepping </a:t>
            </a:r>
            <a:r>
              <a:rPr lang="en-US" altLang="en-US" sz="2000" dirty="0" smtClean="0">
                <a:ea typeface="ＭＳ Ｐゴシック" panose="020B0600070205080204" pitchFamily="34" charset="-128"/>
                <a:cs typeface="Calibri" panose="020F0502020204030204" pitchFamily="34" charset="0"/>
              </a:rPr>
              <a:t>down through </a:t>
            </a:r>
            <a:r>
              <a:rPr lang="en-US" altLang="en-US" sz="2000" dirty="0">
                <a:ea typeface="ＭＳ Ｐゴシック" panose="020B0600070205080204" pitchFamily="34" charset="-128"/>
                <a:cs typeface="Calibri" panose="020F0502020204030204" pitchFamily="34" charset="0"/>
              </a:rPr>
              <a:t>a sequence </a:t>
            </a:r>
            <a:r>
              <a:rPr lang="en-US" altLang="en-US" sz="2000" dirty="0" smtClean="0">
                <a:ea typeface="ＭＳ Ｐゴシック" panose="020B0600070205080204" pitchFamily="34" charset="-128"/>
                <a:cs typeface="Calibri" panose="020F0502020204030204" pitchFamily="34" charset="0"/>
              </a:rPr>
              <a:t>(3 - 1) </a:t>
            </a:r>
            <a:endParaRPr lang="en-US" altLang="en-US" sz="2000" dirty="0">
              <a:latin typeface="Consolas" panose="020B0609020204030204" pitchFamily="49" charset="0"/>
              <a:ea typeface="ＭＳ Ｐゴシック" panose="020B0600070205080204" pitchFamily="34" charset="-128"/>
            </a:endParaRPr>
          </a:p>
          <a:p>
            <a:endParaRPr lang="en-CA" altLang="en-US" sz="2000" dirty="0" smtClean="0">
              <a:latin typeface="Arial" panose="020B0604020202020204" pitchFamily="34" charset="0"/>
              <a:ea typeface="ＭＳ Ｐゴシック" panose="020B0600070205080204" pitchFamily="34" charset="-128"/>
            </a:endParaRPr>
          </a:p>
          <a:p>
            <a:pPr marL="225425" lvl="1" indent="0">
              <a:buNone/>
            </a:pPr>
            <a:r>
              <a:rPr lang="en-CA" dirty="0" smtClean="0">
                <a:latin typeface="Consolas" panose="020B0609020204030204" pitchFamily="49" charset="0"/>
              </a:rPr>
              <a:t>for </a:t>
            </a:r>
            <a:r>
              <a:rPr lang="en-CA" dirty="0">
                <a:latin typeface="Consolas" panose="020B0609020204030204" pitchFamily="49" charset="0"/>
              </a:rPr>
              <a:t>i in range (3, 0, -1):</a:t>
            </a:r>
          </a:p>
          <a:p>
            <a:pPr marL="225425" lvl="1" indent="0">
              <a:buNone/>
            </a:pPr>
            <a:r>
              <a:rPr lang="en-US" dirty="0">
                <a:latin typeface="Consolas" panose="020B0609020204030204" pitchFamily="49" charset="0"/>
              </a:rPr>
              <a:t>    print("i = ", i)</a:t>
            </a:r>
          </a:p>
          <a:p>
            <a:pPr marL="225425" lvl="1" indent="0">
              <a:buNone/>
            </a:pPr>
            <a:r>
              <a:rPr lang="en-US" dirty="0">
                <a:latin typeface="Consolas" panose="020B0609020204030204" pitchFamily="49" charset="0"/>
              </a:rPr>
              <a:t>print("Done!")</a:t>
            </a:r>
          </a:p>
          <a:p>
            <a:endParaRPr lang="en-CA" altLang="en-US" sz="1800" dirty="0" smtClean="0">
              <a:latin typeface="Arial" panose="020B0604020202020204" pitchFamily="34" charset="0"/>
              <a:ea typeface="ＭＳ Ｐゴシック" panose="020B0600070205080204" pitchFamily="34" charset="-128"/>
            </a:endParaRPr>
          </a:p>
          <a:p>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latin typeface="Consolas" panose="020B0609020204030204" pitchFamily="49" charset="0"/>
                <a:ea typeface="+mj-ea"/>
                <a:cs typeface="Consolas" panose="020B0609020204030204" pitchFamily="49" charset="0"/>
              </a:rPr>
              <a:t>For</a:t>
            </a:r>
            <a:r>
              <a:rPr lang="en-US" dirty="0" smtClean="0">
                <a:latin typeface="+mn-lt"/>
                <a:ea typeface="+mj-ea"/>
                <a:cs typeface="Consolas" panose="020B0609020204030204" pitchFamily="49" charset="0"/>
              </a:rPr>
              <a:t> </a:t>
            </a:r>
            <a:r>
              <a:rPr lang="en-US" dirty="0" smtClean="0">
                <a:ea typeface="+mj-ea"/>
                <a:cs typeface="+mj-cs"/>
              </a:rPr>
              <a:t>Loop: Stepping Through A Sequence Of Characters</a:t>
            </a:r>
            <a:endParaRPr lang="en-US" dirty="0">
              <a:ea typeface="+mj-ea"/>
              <a:cs typeface="+mj-cs"/>
            </a:endParaRPr>
          </a:p>
        </p:txBody>
      </p:sp>
      <p:sp>
        <p:nvSpPr>
          <p:cNvPr id="3" name="Content Placeholder 2"/>
          <p:cNvSpPr>
            <a:spLocks noGrp="1"/>
          </p:cNvSpPr>
          <p:nvPr>
            <p:ph idx="1"/>
          </p:nvPr>
        </p:nvSpPr>
        <p:spPr>
          <a:xfrm>
            <a:off x="468313" y="1143000"/>
            <a:ext cx="8229600" cy="5410200"/>
          </a:xfrm>
        </p:spPr>
        <p:txBody>
          <a:bodyPr/>
          <a:lstStyle/>
          <a:p>
            <a:r>
              <a:rPr lang="en-US" altLang="en-US" dirty="0" smtClean="0">
                <a:ea typeface="ＭＳ Ｐゴシック" panose="020B0600070205080204" pitchFamily="34" charset="-128"/>
              </a:rPr>
              <a:t>Recall: A for-loop in Python can step through any iteratable sequence (number sequence, characters in a string, lines in a file).</a:t>
            </a:r>
          </a:p>
          <a:p>
            <a:r>
              <a:rPr lang="en-US" altLang="en-US" b="1" dirty="0" smtClean="0">
                <a:ea typeface="ＭＳ Ｐゴシック" panose="020B0600070205080204" pitchFamily="34" charset="-128"/>
              </a:rPr>
              <a:t>Program name:</a:t>
            </a:r>
            <a:r>
              <a:rPr lang="en-US" altLang="en-US" dirty="0" smtClean="0">
                <a:ea typeface="ＭＳ Ｐゴシック" panose="020B0600070205080204" pitchFamily="34" charset="-128"/>
              </a:rPr>
              <a:t> </a:t>
            </a:r>
            <a:r>
              <a:rPr lang="en-US" altLang="en-US" dirty="0" smtClean="0">
                <a:latin typeface="Consolas" panose="020B0609020204030204" pitchFamily="49" charset="0"/>
                <a:ea typeface="ＭＳ Ｐゴシック" panose="020B0600070205080204" pitchFamily="34" charset="-128"/>
              </a:rPr>
              <a:t>5</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for3_iterating_string.py</a:t>
            </a:r>
          </a:p>
          <a:p>
            <a:pPr lvl="1"/>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a for loop stepping through a </a:t>
            </a:r>
            <a:r>
              <a:rPr lang="en-US" altLang="en-US" dirty="0">
                <a:ea typeface="ＭＳ Ｐゴシック" panose="020B0600070205080204" pitchFamily="34" charset="-128"/>
                <a:cs typeface="Calibri" panose="020F0502020204030204" pitchFamily="34" charset="0"/>
              </a:rPr>
              <a:t>sequence </a:t>
            </a:r>
            <a:r>
              <a:rPr lang="en-US" altLang="en-US" dirty="0" smtClean="0">
                <a:ea typeface="ＭＳ Ｐゴシック" panose="020B0600070205080204" pitchFamily="34" charset="-128"/>
                <a:cs typeface="Calibri" panose="020F0502020204030204" pitchFamily="34" charset="0"/>
              </a:rPr>
              <a:t>in a string </a:t>
            </a:r>
            <a:endParaRPr lang="en-US" altLang="en-US" dirty="0">
              <a:ea typeface="ＭＳ Ｐゴシック" panose="020B0600070205080204" pitchFamily="34" charset="-128"/>
              <a:cs typeface="Calibri" panose="020F0502020204030204" pitchFamily="34" charset="0"/>
            </a:endParaRPr>
          </a:p>
          <a:p>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activity = input("What are you doing with dog now: ")</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print("We are taking the dog for a '", end="")</a:t>
            </a: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for ch in activity:</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print(ch + "-", end="")</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a:t>
            </a:r>
          </a:p>
          <a:p>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p:txBody>
      </p:sp>
      <p:pic>
        <p:nvPicPr>
          <p:cNvPr id="141314" name="Picture 2"/>
          <p:cNvPicPr>
            <a:picLocks noChangeAspect="1" noChangeArrowheads="1"/>
          </p:cNvPicPr>
          <p:nvPr/>
        </p:nvPicPr>
        <p:blipFill>
          <a:blip r:embed="rId2">
            <a:extLst>
              <a:ext uri="{28A0092B-C50C-407E-A947-70E740481C1C}">
                <a14:useLocalDpi xmlns:a14="http://schemas.microsoft.com/office/drawing/2010/main" val="0"/>
              </a:ext>
            </a:extLst>
          </a:blip>
          <a:srcRect t="50000" r="25024"/>
          <a:stretch>
            <a:fillRect/>
          </a:stretch>
        </p:blipFill>
        <p:spPr bwMode="auto">
          <a:xfrm>
            <a:off x="979170" y="3238500"/>
            <a:ext cx="5349875"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l="80383" t="50000" r="14165"/>
          <a:stretch>
            <a:fillRect/>
          </a:stretch>
        </p:blipFill>
        <p:spPr bwMode="auto">
          <a:xfrm>
            <a:off x="4867275" y="4729163"/>
            <a:ext cx="388938"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l="75066" t="50000" r="19368"/>
          <a:stretch>
            <a:fillRect/>
          </a:stretch>
        </p:blipFill>
        <p:spPr bwMode="auto">
          <a:xfrm>
            <a:off x="4495800" y="4724400"/>
            <a:ext cx="396875"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l="85698" t="50000" r="9167"/>
          <a:stretch>
            <a:fillRect/>
          </a:stretch>
        </p:blipFill>
        <p:spPr bwMode="auto">
          <a:xfrm>
            <a:off x="5256213" y="4724400"/>
            <a:ext cx="366712"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l="90924" t="50000" r="3351"/>
          <a:stretch>
            <a:fillRect/>
          </a:stretch>
        </p:blipFill>
        <p:spPr bwMode="auto">
          <a:xfrm>
            <a:off x="5622925" y="4729163"/>
            <a:ext cx="407988"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l="96603" t="50000"/>
          <a:stretch>
            <a:fillRect/>
          </a:stretch>
        </p:blipFill>
        <p:spPr bwMode="auto">
          <a:xfrm>
            <a:off x="6007100" y="4729163"/>
            <a:ext cx="24130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141314"/>
                                        </p:tgtEl>
                                        <p:attrNameLst>
                                          <p:attrName>style.visibility</p:attrName>
                                        </p:attrNameLst>
                                      </p:cBhvr>
                                      <p:to>
                                        <p:strVal val="visible"/>
                                      </p:to>
                                    </p:set>
                                    <p:animEffect transition="in" filter="randombar(horizontal)">
                                      <p:cBhvr>
                                        <p:cTn id="27" dur="500"/>
                                        <p:tgtEl>
                                          <p:spTgt spid="1413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4" presetClass="entr" presetSubtype="1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randombar(horizontal)">
                                      <p:cBhvr>
                                        <p:cTn id="40" dur="500"/>
                                        <p:tgtEl>
                                          <p:spTgt spid="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4" presetClass="entr" presetSubtype="1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randombar(horizontal)">
                                      <p:cBhvr>
                                        <p:cTn id="45" dur="500"/>
                                        <p:tgtEl>
                                          <p:spTgt spid="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4" presetClass="entr" presetSubtype="10" fill="hold"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randombar(horizontal)">
                                      <p:cBhvr>
                                        <p:cTn id="50" dur="500"/>
                                        <p:tgtEl>
                                          <p:spTgt spid="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4" presetClass="entr" presetSubtype="10"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randombar(horizontal)">
                                      <p:cBhvr>
                                        <p:cTn id="55" dur="500"/>
                                        <p:tgtEl>
                                          <p:spTgt spid="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14" presetClass="entr" presetSubtype="10" fill="hold" nodeType="click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randombar(horizontal)">
                                      <p:cBhvr>
                                        <p:cTn id="6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Erroneous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dirty="0" smtClean="0">
                <a:ea typeface="ＭＳ Ｐゴシック" panose="020B0600070205080204" pitchFamily="34" charset="-128"/>
              </a:rPr>
              <a:t> Loops (If There Is Time)</a:t>
            </a:r>
          </a:p>
        </p:txBody>
      </p:sp>
      <p:sp>
        <p:nvSpPr>
          <p:cNvPr id="26627" name="Rectangle 3"/>
          <p:cNvSpPr>
            <a:spLocks noGrp="1" noChangeArrowheads="1"/>
          </p:cNvSpPr>
          <p:nvPr>
            <p:ph idx="1"/>
          </p:nvPr>
        </p:nvSpPr>
        <p:spPr/>
        <p:txBody>
          <a:bodyPr/>
          <a:lstStyle/>
          <a:p>
            <a:pPr>
              <a:defRPr/>
            </a:pPr>
            <a:r>
              <a:rPr lang="en-US" altLang="en-US" dirty="0" smtClean="0">
                <a:ea typeface="+mn-ea"/>
                <a:cs typeface="+mn-cs"/>
              </a:rPr>
              <a:t>The logic of the loop is such that the end condition has already been reached with the start condition</a:t>
            </a:r>
            <a:r>
              <a:rPr lang="en-US" altLang="en-US" dirty="0" smtClean="0">
                <a:ea typeface="+mn-ea"/>
                <a:cs typeface="+mn-cs"/>
              </a:rPr>
              <a:t>.</a:t>
            </a:r>
          </a:p>
          <a:p>
            <a:pPr lvl="1">
              <a:defRPr/>
            </a:pPr>
            <a:r>
              <a:rPr lang="en-US" altLang="en-US" dirty="0" smtClean="0">
                <a:ea typeface="+mn-ea"/>
                <a:cs typeface="+mn-cs"/>
              </a:rPr>
              <a:t>Typically occurs when the programmer has combined a loop that combines counting up with a loop that counts down.</a:t>
            </a:r>
            <a:endParaRPr lang="en-US" altLang="en-US" dirty="0" smtClean="0">
              <a:ea typeface="+mn-ea"/>
              <a:cs typeface="+mn-cs"/>
            </a:endParaRPr>
          </a:p>
          <a:p>
            <a:pPr>
              <a:defRPr/>
            </a:pPr>
            <a:r>
              <a:rPr lang="en-US" altLang="en-US" b="1" dirty="0" smtClean="0">
                <a:ea typeface="+mn-ea"/>
                <a:cs typeface="+mn-cs"/>
              </a:rPr>
              <a:t>Program name: </a:t>
            </a:r>
            <a:r>
              <a:rPr lang="en-US" altLang="en-US" sz="2000" dirty="0">
                <a:latin typeface="Consolas" panose="020B0609020204030204" pitchFamily="49" charset="0"/>
                <a:ea typeface="+mn-ea"/>
                <a:cs typeface="+mn-cs"/>
              </a:rPr>
              <a:t>6</a:t>
            </a:r>
            <a:r>
              <a:rPr lang="en-US" altLang="en-US" sz="2000" dirty="0" smtClean="0">
                <a:latin typeface="Consolas" panose="020B0609020204030204" pitchFamily="49" charset="0"/>
                <a:ea typeface="+mn-ea"/>
                <a:cs typeface="Consolas" panose="020B0609020204030204" pitchFamily="49" charset="0"/>
              </a:rPr>
              <a:t>for_error.py</a:t>
            </a:r>
          </a:p>
          <a:p>
            <a:pPr lvl="1">
              <a:defRPr/>
            </a:pPr>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a loop that never executes</a:t>
            </a:r>
            <a:endParaRPr lang="en-US" altLang="en-US" dirty="0">
              <a:ea typeface="ＭＳ Ｐゴシック" panose="020B0600070205080204" pitchFamily="34" charset="-128"/>
              <a:cs typeface="Calibri" panose="020F0502020204030204" pitchFamily="34" charset="0"/>
            </a:endParaRPr>
          </a:p>
          <a:p>
            <a:pPr lvl="1">
              <a:defRPr/>
            </a:pPr>
            <a:endParaRPr lang="en-US" altLang="en-US" sz="2000" dirty="0" smtClean="0">
              <a:latin typeface="Consolas" panose="020B0609020204030204" pitchFamily="49" charset="0"/>
              <a:ea typeface="+mn-ea"/>
              <a:cs typeface="Consolas" panose="020B0609020204030204" pitchFamily="49" charset="0"/>
            </a:endParaRPr>
          </a:p>
          <a:p>
            <a:pPr marL="225425" lvl="1" indent="0">
              <a:buNone/>
            </a:pPr>
            <a:r>
              <a:rPr lang="en-CA" dirty="0">
                <a:latin typeface="Consolas" panose="020B0609020204030204" pitchFamily="49" charset="0"/>
              </a:rPr>
              <a:t>for i in range (5, 0, 1):</a:t>
            </a:r>
          </a:p>
          <a:p>
            <a:pPr marL="225425" lvl="1" indent="0">
              <a:buNone/>
            </a:pPr>
            <a:r>
              <a:rPr lang="en-US" dirty="0">
                <a:latin typeface="Consolas" panose="020B0609020204030204" pitchFamily="49" charset="0"/>
              </a:rPr>
              <a:t>    print("i = ",i)</a:t>
            </a:r>
          </a:p>
          <a:p>
            <a:pPr marL="225425" lvl="1" indent="0">
              <a:buNone/>
            </a:pPr>
            <a:r>
              <a:rPr lang="en-US" dirty="0">
                <a:latin typeface="Consolas" panose="020B0609020204030204" pitchFamily="49" charset="0"/>
              </a:rPr>
              <a:t>print("Done!")</a:t>
            </a:r>
          </a:p>
          <a:p>
            <a:pPr>
              <a:defRPr/>
            </a:pPr>
            <a:endParaRPr lang="en-US" altLang="en-US" sz="1800" dirty="0" smtClean="0">
              <a:latin typeface="Arial" charset="0"/>
              <a:ea typeface="+mn-ea"/>
              <a:cs typeface="+mn-cs"/>
            </a:endParaRPr>
          </a:p>
        </p:txBody>
      </p:sp>
      <p:pic>
        <p:nvPicPr>
          <p:cNvPr id="368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 y="4968240"/>
            <a:ext cx="54816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Loop Increments Need </a:t>
            </a:r>
            <a:r>
              <a:rPr lang="en-US" altLang="en-US" dirty="0" smtClean="0">
                <a:solidFill>
                  <a:srgbClr val="FF0000"/>
                </a:solidFill>
                <a:ea typeface="ＭＳ Ｐゴシック" panose="020B0600070205080204" pitchFamily="34" charset="-128"/>
              </a:rPr>
              <a:t>Not Be Limited To One</a:t>
            </a:r>
          </a:p>
        </p:txBody>
      </p:sp>
      <p:sp>
        <p:nvSpPr>
          <p:cNvPr id="47107" name="Rectangle 3"/>
          <p:cNvSpPr>
            <a:spLocks noGrp="1" noChangeArrowheads="1"/>
          </p:cNvSpPr>
          <p:nvPr>
            <p:ph idx="1"/>
          </p:nvPr>
        </p:nvSpPr>
        <p:spPr/>
        <p:txBody>
          <a:bodyPr/>
          <a:lstStyle/>
          <a:p>
            <a:r>
              <a:rPr lang="en-US" altLang="en-US" b="1" dirty="0" smtClean="0">
                <a:ea typeface="ＭＳ Ｐゴシック" panose="020B0600070205080204" pitchFamily="34" charset="-128"/>
              </a:rPr>
              <a:t>While: </a:t>
            </a:r>
            <a:r>
              <a:rPr lang="en-US" altLang="en-US" sz="2000" dirty="0" smtClean="0">
                <a:latin typeface="Consolas" panose="020B0609020204030204" pitchFamily="49" charset="0"/>
                <a:ea typeface="ＭＳ Ｐゴシック" panose="020B0600070205080204" pitchFamily="34" charset="-128"/>
              </a:rPr>
              <a:t>7</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while_increment</a:t>
            </a:r>
            <a:r>
              <a:rPr lang="en-US" altLang="en-US" sz="2000" dirty="0">
                <a:latin typeface="Consolas" panose="020B0609020204030204" pitchFamily="49" charset="0"/>
                <a:ea typeface="ＭＳ Ｐゴシック" panose="020B0600070205080204" pitchFamily="34" charset="-128"/>
                <a:cs typeface="Consolas" panose="020B0609020204030204" pitchFamily="49" charset="0"/>
              </a:rPr>
              <a:t>5</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.py</a:t>
            </a:r>
            <a:endPar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endParaRP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0</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 (i &lt;= 100):</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buFont typeface="Times New Roman" panose="02020603050405020304" pitchFamily="18" charset="0"/>
              <a:buNone/>
            </a:pP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i = i + 5</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dirty="0" smtClean="0">
              <a:latin typeface="Arial" panose="020B0604020202020204" pitchFamily="34" charset="0"/>
              <a:ea typeface="ＭＳ Ｐゴシック" panose="020B0600070205080204" pitchFamily="34" charset="-128"/>
            </a:endParaRPr>
          </a:p>
          <a:p>
            <a:r>
              <a:rPr lang="en-US" altLang="en-US" b="1" dirty="0" smtClean="0">
                <a:ea typeface="ＭＳ Ｐゴシック" panose="020B0600070205080204" pitchFamily="34" charset="-128"/>
              </a:rPr>
              <a:t>For: </a:t>
            </a:r>
            <a:r>
              <a:rPr lang="en-US" altLang="en-US" sz="2000" dirty="0" smtClean="0">
                <a:latin typeface="Consolas" panose="020B0609020204030204" pitchFamily="49" charset="0"/>
                <a:ea typeface="ＭＳ Ｐゴシック" panose="020B0600070205080204" pitchFamily="34" charset="-128"/>
              </a:rPr>
              <a:t>8f</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or_increment5.py</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for i in range (0, 105, </a:t>
            </a: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5</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dirty="0" smtClean="0">
              <a:latin typeface="Arial" panose="020B0604020202020204" pitchFamily="34" charset="0"/>
              <a:ea typeface="ＭＳ Ｐゴシック" panose="020B0600070205080204" pitchFamily="34" charset="-128"/>
            </a:endParaRPr>
          </a:p>
        </p:txBody>
      </p:sp>
      <p:pic>
        <p:nvPicPr>
          <p:cNvPr id="471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676400"/>
            <a:ext cx="1219200"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Sentinel Controlled Loops</a:t>
            </a:r>
          </a:p>
        </p:txBody>
      </p:sp>
      <p:sp>
        <p:nvSpPr>
          <p:cNvPr id="49155" name="Rectangle 3"/>
          <p:cNvSpPr>
            <a:spLocks noGrp="1" noChangeArrowheads="1"/>
          </p:cNvSpPr>
          <p:nvPr>
            <p:ph idx="1"/>
          </p:nvPr>
        </p:nvSpPr>
        <p:spPr/>
        <p:txBody>
          <a:bodyPr/>
          <a:lstStyle/>
          <a:p>
            <a:r>
              <a:rPr lang="en-US" altLang="en-US" dirty="0" smtClean="0">
                <a:ea typeface="ＭＳ Ｐゴシック" panose="020B0600070205080204" pitchFamily="34" charset="-128"/>
              </a:rPr>
              <a:t>The stopping condition for the loop occurs when the ‘sentinel’ value is reached e.g. sentinel: number less than zero (negative)</a:t>
            </a:r>
            <a:endParaRPr lang="en-US" altLang="en-US" b="1" dirty="0" smtClean="0">
              <a:ea typeface="ＭＳ Ｐゴシック" panose="020B0600070205080204" pitchFamily="34" charset="-128"/>
            </a:endParaRPr>
          </a:p>
          <a:p>
            <a:r>
              <a:rPr lang="en-US" altLang="en-US" b="1" dirty="0" smtClean="0">
                <a:ea typeface="ＭＳ Ｐゴシック" panose="020B0600070205080204" pitchFamily="34" charset="-128"/>
              </a:rPr>
              <a:t>Program name</a:t>
            </a:r>
            <a:r>
              <a:rPr lang="en-US" altLang="en-US" dirty="0" smtClean="0">
                <a:ea typeface="ＭＳ Ｐゴシック" panose="020B0600070205080204" pitchFamily="34" charset="-128"/>
              </a:rPr>
              <a:t>: </a:t>
            </a:r>
            <a:r>
              <a:rPr lang="en-US" altLang="en-US" sz="2000" dirty="0" smtClean="0">
                <a:latin typeface="Consolas" panose="020B0609020204030204" pitchFamily="49" charset="0"/>
                <a:ea typeface="ＭＳ Ｐゴシック" panose="020B0600070205080204" pitchFamily="34" charset="-128"/>
              </a:rPr>
              <a:t>9sentinel_</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sum.py</a:t>
            </a:r>
          </a:p>
          <a:p>
            <a:pPr lvl="1"/>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loops that execute until the sentinel value has been encountered.</a:t>
            </a:r>
          </a:p>
          <a:p>
            <a:pPr lvl="1"/>
            <a:endParaRPr lang="en-CA" altLang="en-US" sz="1600" b="1" dirty="0" smtClean="0">
              <a:latin typeface="Consolas" panose="020B0609020204030204" pitchFamily="49" charset="0"/>
              <a:ea typeface="ＭＳ Ｐゴシック" panose="020B0600070205080204" pitchFamily="34" charset="-128"/>
              <a:cs typeface="Consolas" panose="020B0609020204030204" pitchFamily="49" charset="0"/>
            </a:endParaRP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total =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temp =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while(temp &gt;=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temp = input ("Enter a non-negative integer (negative to end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sequence):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temp = int(temp)</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if (temp &gt;=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total = total + temp</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print("Sum total of the series:", total)</a:t>
            </a:r>
          </a:p>
        </p:txBody>
      </p:sp>
      <p:pic>
        <p:nvPicPr>
          <p:cNvPr id="389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867400"/>
            <a:ext cx="50958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a:spLocks noChangeArrowheads="1"/>
          </p:cNvSpPr>
          <p:nvPr/>
        </p:nvSpPr>
        <p:spPr bwMode="auto">
          <a:xfrm>
            <a:off x="6340475" y="5867400"/>
            <a:ext cx="2667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dirty="0">
                <a:latin typeface="Comic Sans MS" panose="030F0702030302020204" pitchFamily="66" charset="0"/>
              </a:rPr>
              <a:t>Q: What if the user just entered a single negative number?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n-CA" altLang="en-US" dirty="0" smtClean="0">
                <a:ea typeface="ＭＳ Ｐゴシック" panose="020B0600070205080204" pitchFamily="34" charset="-128"/>
              </a:rPr>
              <a:t>Repetition: Computer View</a:t>
            </a:r>
          </a:p>
        </p:txBody>
      </p:sp>
      <p:sp>
        <p:nvSpPr>
          <p:cNvPr id="7171" name="Rectangle 3"/>
          <p:cNvSpPr>
            <a:spLocks noGrp="1"/>
          </p:cNvSpPr>
          <p:nvPr>
            <p:ph idx="1"/>
          </p:nvPr>
        </p:nvSpPr>
        <p:spPr/>
        <p:txBody>
          <a:bodyPr/>
          <a:lstStyle/>
          <a:p>
            <a:r>
              <a:rPr lang="en-CA" altLang="en-US" dirty="0" smtClean="0">
                <a:ea typeface="ＭＳ Ｐゴシック" panose="020B0600070205080204" pitchFamily="34" charset="-128"/>
              </a:rPr>
              <a:t>Continuing a process as long as a certain condition has been met.</a:t>
            </a:r>
          </a:p>
        </p:txBody>
      </p:sp>
      <p:sp>
        <p:nvSpPr>
          <p:cNvPr id="108551" name="Text Box 7"/>
          <p:cNvSpPr txBox="1">
            <a:spLocks noChangeArrowheads="1"/>
          </p:cNvSpPr>
          <p:nvPr/>
        </p:nvSpPr>
        <p:spPr bwMode="auto">
          <a:xfrm>
            <a:off x="685800" y="2005013"/>
            <a:ext cx="67818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2000" b="1" dirty="0"/>
              <a:t>Ask for age as long as the answer is negative (outside allowable range)</a:t>
            </a:r>
          </a:p>
        </p:txBody>
      </p:sp>
      <p:pic>
        <p:nvPicPr>
          <p:cNvPr id="21" name="Picture 20"/>
          <p:cNvPicPr>
            <a:picLocks noChangeAspect="1"/>
          </p:cNvPicPr>
          <p:nvPr/>
        </p:nvPicPr>
        <p:blipFill rotWithShape="1">
          <a:blip r:embed="rId2"/>
          <a:srcRect t="7217" b="60606"/>
          <a:stretch/>
        </p:blipFill>
        <p:spPr>
          <a:xfrm>
            <a:off x="719347" y="2806571"/>
            <a:ext cx="7670381" cy="365384"/>
          </a:xfrm>
          <a:prstGeom prst="rect">
            <a:avLst/>
          </a:prstGeom>
        </p:spPr>
      </p:pic>
      <p:pic>
        <p:nvPicPr>
          <p:cNvPr id="23" name="Picture 22"/>
          <p:cNvPicPr>
            <a:picLocks noChangeAspect="1"/>
          </p:cNvPicPr>
          <p:nvPr/>
        </p:nvPicPr>
        <p:blipFill rotWithShape="1">
          <a:blip r:embed="rId2"/>
          <a:srcRect t="34479" b="30416"/>
          <a:stretch/>
        </p:blipFill>
        <p:spPr>
          <a:xfrm>
            <a:off x="685800" y="4029131"/>
            <a:ext cx="6165800" cy="320448"/>
          </a:xfrm>
          <a:prstGeom prst="rect">
            <a:avLst/>
          </a:prstGeom>
        </p:spPr>
      </p:pic>
      <p:pic>
        <p:nvPicPr>
          <p:cNvPr id="24" name="Picture 23"/>
          <p:cNvPicPr>
            <a:picLocks noChangeAspect="1"/>
          </p:cNvPicPr>
          <p:nvPr/>
        </p:nvPicPr>
        <p:blipFill rotWithShape="1">
          <a:blip r:embed="rId2"/>
          <a:srcRect t="7217" b="60606"/>
          <a:stretch/>
        </p:blipFill>
        <p:spPr>
          <a:xfrm>
            <a:off x="719346" y="3389108"/>
            <a:ext cx="7670381" cy="365384"/>
          </a:xfrm>
          <a:prstGeom prst="rect">
            <a:avLst/>
          </a:prstGeom>
        </p:spPr>
      </p:pic>
      <p:pic>
        <p:nvPicPr>
          <p:cNvPr id="25" name="Picture 24"/>
          <p:cNvPicPr>
            <a:picLocks noChangeAspect="1"/>
          </p:cNvPicPr>
          <p:nvPr/>
        </p:nvPicPr>
        <p:blipFill rotWithShape="1">
          <a:blip r:embed="rId2"/>
          <a:srcRect t="68016"/>
          <a:stretch/>
        </p:blipFill>
        <p:spPr>
          <a:xfrm>
            <a:off x="685800" y="4624217"/>
            <a:ext cx="6165800" cy="2919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randombar(horizont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randombar(horizontal)">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randombar(horizontal)">
                                      <p:cBhvr>
                                        <p:cTn id="21" dur="500"/>
                                        <p:tgtEl>
                                          <p:spTgt spid="23"/>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randombar(horizontal)">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Sentinel Controlled Loops (2)</a:t>
            </a:r>
          </a:p>
        </p:txBody>
      </p:sp>
      <p:sp>
        <p:nvSpPr>
          <p:cNvPr id="51203" name="Rectangle 3"/>
          <p:cNvSpPr>
            <a:spLocks noGrp="1" noChangeArrowheads="1"/>
          </p:cNvSpPr>
          <p:nvPr>
            <p:ph idx="1"/>
          </p:nvPr>
        </p:nvSpPr>
        <p:spPr/>
        <p:txBody>
          <a:bodyPr/>
          <a:lstStyle/>
          <a:p>
            <a:r>
              <a:rPr lang="en-US" altLang="en-US" sz="2000" dirty="0" smtClean="0">
                <a:ea typeface="ＭＳ Ｐゴシック" panose="020B0600070205080204" pitchFamily="34" charset="-128"/>
              </a:rPr>
              <a:t>Sentinel controlled loops are frequently used in conjunction with the error checking of input.</a:t>
            </a:r>
          </a:p>
          <a:p>
            <a:r>
              <a:rPr lang="en-US" altLang="en-US" sz="2000" b="1" dirty="0" smtClean="0">
                <a:ea typeface="ＭＳ Ｐゴシック" panose="020B0600070205080204" pitchFamily="34" charset="-128"/>
              </a:rPr>
              <a:t>Example</a:t>
            </a:r>
            <a:r>
              <a:rPr lang="en-US" altLang="en-US" sz="2000" dirty="0" smtClean="0">
                <a:ea typeface="ＭＳ Ｐゴシック" panose="020B0600070205080204" pitchFamily="34" charset="-128"/>
              </a:rPr>
              <a:t> (sentinel value is one of the valid menu selections, repeat while selection is not one of these selections</a:t>
            </a:r>
            <a:r>
              <a:rPr lang="en-US" altLang="en-US" sz="2000" dirty="0">
                <a:ea typeface="ＭＳ Ｐゴシック" panose="020B0600070205080204" pitchFamily="34" charset="-128"/>
              </a:rPr>
              <a:t>): </a:t>
            </a:r>
            <a:r>
              <a:rPr lang="en-US" altLang="en-US" sz="2000" dirty="0" smtClean="0">
                <a:latin typeface="Consolas" panose="020B0609020204030204" pitchFamily="49" charset="0"/>
                <a:ea typeface="ＭＳ Ｐゴシック" panose="020B0600070205080204" pitchFamily="34" charset="-128"/>
              </a:rPr>
              <a:t>10sentinel_controlled_menu.py</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selection = "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while selection not in ("a", "A", "r",  "R", "m", "M", "q", "Q"):</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print("Menu options")</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print("(a)dd a new player to the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print("(r)emove a player from the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print("(m)odify player")</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print("(q)uit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selection = input("Enter your selection: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if selection not in ("a", "A", "r",  "R", "m", "M", "q", "Q"):</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print("Please enter one of 'a', 'r', 'm' or 'q' ")</a:t>
            </a:r>
          </a:p>
          <a:p>
            <a:endParaRPr lang="en-US" altLang="en-US" sz="1800" dirty="0" smtClean="0">
              <a:latin typeface="Arial" panose="020B0604020202020204" pitchFamily="34" charset="0"/>
              <a:ea typeface="ＭＳ Ｐゴシック" panose="020B0600070205080204" pitchFamily="34" charset="-128"/>
            </a:endParaRPr>
          </a:p>
        </p:txBody>
      </p:sp>
      <p:pic>
        <p:nvPicPr>
          <p:cNvPr id="2" name="Picture 1"/>
          <p:cNvPicPr>
            <a:picLocks noChangeAspect="1"/>
          </p:cNvPicPr>
          <p:nvPr/>
        </p:nvPicPr>
        <p:blipFill>
          <a:blip r:embed="rId2"/>
          <a:stretch>
            <a:fillRect/>
          </a:stretch>
        </p:blipFill>
        <p:spPr>
          <a:xfrm>
            <a:off x="0" y="5619751"/>
            <a:ext cx="3190875" cy="1123950"/>
          </a:xfrm>
          <a:prstGeom prst="rect">
            <a:avLst/>
          </a:prstGeom>
        </p:spPr>
      </p:pic>
      <p:pic>
        <p:nvPicPr>
          <p:cNvPr id="3" name="Picture 2"/>
          <p:cNvPicPr>
            <a:picLocks noChangeAspect="1"/>
          </p:cNvPicPr>
          <p:nvPr/>
        </p:nvPicPr>
        <p:blipFill>
          <a:blip r:embed="rId3"/>
          <a:stretch>
            <a:fillRect/>
          </a:stretch>
        </p:blipFill>
        <p:spPr>
          <a:xfrm>
            <a:off x="3540166" y="5734176"/>
            <a:ext cx="2819798" cy="1127919"/>
          </a:xfrm>
          <a:prstGeom prst="rect">
            <a:avLst/>
          </a:prstGeom>
        </p:spPr>
      </p:pic>
      <p:grpSp>
        <p:nvGrpSpPr>
          <p:cNvPr id="7" name="Group 6"/>
          <p:cNvGrpSpPr/>
          <p:nvPr/>
        </p:nvGrpSpPr>
        <p:grpSpPr>
          <a:xfrm>
            <a:off x="5678905" y="5906963"/>
            <a:ext cx="3080084" cy="836738"/>
            <a:chOff x="5678905" y="5906963"/>
            <a:chExt cx="3080084" cy="836738"/>
          </a:xfrm>
        </p:grpSpPr>
        <p:sp>
          <p:nvSpPr>
            <p:cNvPr id="4" name="Rectangle 3"/>
            <p:cNvSpPr/>
            <p:nvPr/>
          </p:nvSpPr>
          <p:spPr bwMode="auto">
            <a:xfrm>
              <a:off x="6741329" y="5906963"/>
              <a:ext cx="2017660" cy="562100"/>
            </a:xfrm>
            <a:prstGeom prst="rect">
              <a:avLst/>
            </a:prstGeom>
            <a:noFill/>
            <a:ln w="38100" cap="flat" cmpd="sng" algn="ctr">
              <a:solidFill>
                <a:schemeClr val="tx1"/>
              </a:solidFill>
              <a:prstDash val="solid"/>
              <a:round/>
              <a:headEnd type="none" w="sm" len="sm"/>
              <a:tailEnd type="none"/>
            </a:ln>
            <a:effectLst/>
          </p:spPr>
          <p:txBody>
            <a:bodyPr rtlCol="0" anchor="t" anchorCtr="0"/>
            <a:lstStyle/>
            <a:p>
              <a:r>
                <a:rPr lang="en-US" sz="1600" dirty="0" smtClean="0"/>
                <a:t>Valid option entered, loop ends</a:t>
              </a:r>
            </a:p>
          </p:txBody>
        </p:sp>
        <p:cxnSp>
          <p:nvCxnSpPr>
            <p:cNvPr id="6" name="Straight Arrow Connector 5"/>
            <p:cNvCxnSpPr/>
            <p:nvPr/>
          </p:nvCxnSpPr>
          <p:spPr bwMode="auto">
            <a:xfrm flipH="1">
              <a:off x="5678905" y="6353175"/>
              <a:ext cx="1062424" cy="390526"/>
            </a:xfrm>
            <a:prstGeom prst="straightConnector1">
              <a:avLst/>
            </a:prstGeom>
            <a:noFill/>
            <a:ln w="38100" cap="flat" cmpd="sng" algn="ctr">
              <a:solidFill>
                <a:schemeClr val="bg2">
                  <a:lumMod val="60000"/>
                  <a:lumOff val="40000"/>
                </a:schemeClr>
              </a:solidFill>
              <a:prstDash val="solid"/>
              <a:round/>
              <a:headEnd type="none" w="sm" len="sm"/>
              <a:tailEnd type="triangle"/>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Test Loops</a:t>
            </a:r>
            <a:endParaRPr lang="en-CA" dirty="0"/>
          </a:p>
        </p:txBody>
      </p:sp>
      <p:sp>
        <p:nvSpPr>
          <p:cNvPr id="3" name="Content Placeholder 2"/>
          <p:cNvSpPr>
            <a:spLocks noGrp="1"/>
          </p:cNvSpPr>
          <p:nvPr>
            <p:ph idx="1"/>
          </p:nvPr>
        </p:nvSpPr>
        <p:spPr/>
        <p:txBody>
          <a:bodyPr/>
          <a:lstStyle/>
          <a:p>
            <a:r>
              <a:rPr lang="en-US" dirty="0" smtClean="0"/>
              <a:t>Python doesn’t happen to implement them but they are common in other languages and they can be useful for certain situations.</a:t>
            </a:r>
          </a:p>
          <a:p>
            <a:pPr lvl="1"/>
            <a:r>
              <a:rPr lang="en-US" dirty="0" smtClean="0"/>
              <a:t>Recall: this is not a “python programming” course but instead it’s a course where you learn basic programming principles (e.g. input, output, variables, constants, branching, loops etc.) without being limited by a particular language.</a:t>
            </a:r>
          </a:p>
          <a:p>
            <a:r>
              <a:rPr lang="en-US" dirty="0" smtClean="0"/>
              <a:t>When to use post loops: when you need a loop to always execute at least once (even if the Boolean expression evaluates to false the first time that the loop is encountered).</a:t>
            </a:r>
          </a:p>
          <a:p>
            <a:r>
              <a:rPr lang="en-US" dirty="0" smtClean="0"/>
              <a:t>The guaranteed execution of 1+ times occurs because the Boolean expression is checked after the body executes.</a:t>
            </a:r>
            <a:endParaRPr lang="en-CA" dirty="0"/>
          </a:p>
        </p:txBody>
      </p:sp>
    </p:spTree>
    <p:extLst>
      <p:ext uri="{BB962C8B-B14F-4D97-AF65-F5344CB8AC3E}">
        <p14:creationId xmlns:p14="http://schemas.microsoft.com/office/powerpoint/2010/main" val="207788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Loop Types</a:t>
            </a:r>
            <a:endParaRPr lang="en-CA" dirty="0"/>
          </a:p>
        </p:txBody>
      </p:sp>
      <p:sp>
        <p:nvSpPr>
          <p:cNvPr id="3" name="Content Placeholder 2"/>
          <p:cNvSpPr>
            <a:spLocks noGrp="1"/>
          </p:cNvSpPr>
          <p:nvPr>
            <p:ph sz="half" idx="1"/>
          </p:nvPr>
        </p:nvSpPr>
        <p:spPr/>
        <p:txBody>
          <a:bodyPr/>
          <a:lstStyle/>
          <a:p>
            <a:r>
              <a:rPr lang="en-US" dirty="0" smtClean="0"/>
              <a:t>Pre-test loops (for, while):</a:t>
            </a:r>
          </a:p>
          <a:p>
            <a:pPr lvl="1"/>
            <a:r>
              <a:rPr lang="en-US" dirty="0"/>
              <a:t>Evaluates the Boolean expression</a:t>
            </a:r>
            <a:r>
              <a:rPr lang="en-US" b="1" dirty="0">
                <a:solidFill>
                  <a:srgbClr val="FF0000"/>
                </a:solidFill>
              </a:rPr>
              <a:t> before </a:t>
            </a:r>
            <a:r>
              <a:rPr lang="en-US" dirty="0"/>
              <a:t>executing the body.</a:t>
            </a:r>
          </a:p>
          <a:p>
            <a:pPr lvl="1"/>
            <a:r>
              <a:rPr lang="en-US" dirty="0" smtClean="0"/>
              <a:t>Executes zero </a:t>
            </a:r>
            <a:r>
              <a:rPr lang="en-US" dirty="0"/>
              <a:t>or more times</a:t>
            </a:r>
            <a:r>
              <a:rPr lang="en-US" dirty="0" smtClean="0"/>
              <a:t>.</a:t>
            </a:r>
          </a:p>
          <a:p>
            <a:pPr lvl="2"/>
            <a:r>
              <a:rPr lang="en-US" dirty="0" smtClean="0"/>
              <a:t>E.g.</a:t>
            </a:r>
          </a:p>
          <a:p>
            <a:pPr lvl="3"/>
            <a:r>
              <a:rPr lang="en-US" dirty="0">
                <a:latin typeface="Consolas" panose="020B0609020204030204" pitchFamily="49" charset="0"/>
              </a:rPr>
              <a:t>a</a:t>
            </a:r>
            <a:r>
              <a:rPr lang="en-US" dirty="0" smtClean="0">
                <a:latin typeface="Consolas" panose="020B0609020204030204" pitchFamily="49" charset="0"/>
              </a:rPr>
              <a:t>ge = 12</a:t>
            </a:r>
          </a:p>
          <a:p>
            <a:pPr lvl="3"/>
            <a:r>
              <a:rPr lang="en-US" dirty="0">
                <a:latin typeface="Consolas" panose="020B0609020204030204" pitchFamily="49" charset="0"/>
              </a:rPr>
              <a:t>w</a:t>
            </a:r>
            <a:r>
              <a:rPr lang="en-US" dirty="0" smtClean="0">
                <a:latin typeface="Consolas" panose="020B0609020204030204" pitchFamily="49" charset="0"/>
              </a:rPr>
              <a:t>hile (age &lt; 0):</a:t>
            </a:r>
            <a:endParaRPr lang="en-US" dirty="0">
              <a:latin typeface="Consolas" panose="020B0609020204030204" pitchFamily="49" charset="0"/>
            </a:endParaRPr>
          </a:p>
          <a:p>
            <a:pPr lvl="1"/>
            <a:r>
              <a:rPr lang="en-US" b="1" dirty="0" smtClean="0"/>
              <a:t>Structure</a:t>
            </a:r>
            <a:r>
              <a:rPr lang="en-US" dirty="0" smtClean="0"/>
              <a:t>:</a:t>
            </a:r>
          </a:p>
          <a:p>
            <a:pPr marL="460375" lvl="2" indent="0">
              <a:buNone/>
            </a:pPr>
            <a:r>
              <a:rPr lang="en-US" b="1" dirty="0">
                <a:solidFill>
                  <a:srgbClr val="FF0000"/>
                </a:solidFill>
                <a:latin typeface="Comic Sans MS" panose="030F0702030302020204" pitchFamily="66" charset="0"/>
              </a:rPr>
              <a:t>w</a:t>
            </a:r>
            <a:r>
              <a:rPr lang="en-US" b="1" dirty="0" smtClean="0">
                <a:solidFill>
                  <a:srgbClr val="FF0000"/>
                </a:solidFill>
                <a:latin typeface="Comic Sans MS" panose="030F0702030302020204" pitchFamily="66" charset="0"/>
              </a:rPr>
              <a:t>hile (BE):</a:t>
            </a:r>
          </a:p>
          <a:p>
            <a:pPr marL="460375" lvl="2" indent="0">
              <a:buNone/>
            </a:pPr>
            <a:r>
              <a:rPr lang="en-US" dirty="0">
                <a:latin typeface="Comic Sans MS" panose="030F0702030302020204" pitchFamily="66" charset="0"/>
              </a:rPr>
              <a:t> </a:t>
            </a:r>
            <a:r>
              <a:rPr lang="en-US" dirty="0" smtClean="0">
                <a:latin typeface="Comic Sans MS" panose="030F0702030302020204" pitchFamily="66" charset="0"/>
              </a:rPr>
              <a:t>   Body</a:t>
            </a:r>
            <a:endParaRPr lang="en-CA" dirty="0">
              <a:latin typeface="Comic Sans MS" panose="030F0702030302020204" pitchFamily="66" charset="0"/>
            </a:endParaRPr>
          </a:p>
        </p:txBody>
      </p:sp>
      <p:sp>
        <p:nvSpPr>
          <p:cNvPr id="4" name="Content Placeholder 3"/>
          <p:cNvSpPr>
            <a:spLocks noGrp="1"/>
          </p:cNvSpPr>
          <p:nvPr>
            <p:ph sz="half" idx="2"/>
          </p:nvPr>
        </p:nvSpPr>
        <p:spPr/>
        <p:txBody>
          <a:bodyPr/>
          <a:lstStyle/>
          <a:p>
            <a:r>
              <a:rPr lang="en-US" dirty="0" smtClean="0"/>
              <a:t>Post-test loops (nothing in python C, C++, Java has the do-while loop)</a:t>
            </a:r>
          </a:p>
          <a:p>
            <a:pPr lvl="1"/>
            <a:r>
              <a:rPr lang="en-US" dirty="0" smtClean="0"/>
              <a:t>Evaluates </a:t>
            </a:r>
            <a:r>
              <a:rPr lang="en-US" dirty="0"/>
              <a:t>the Boolean expression </a:t>
            </a:r>
            <a:r>
              <a:rPr lang="en-US" b="1" dirty="0" smtClean="0">
                <a:solidFill>
                  <a:srgbClr val="0066FF"/>
                </a:solidFill>
              </a:rPr>
              <a:t>after</a:t>
            </a:r>
            <a:r>
              <a:rPr lang="en-US" dirty="0" smtClean="0"/>
              <a:t> </a:t>
            </a:r>
            <a:r>
              <a:rPr lang="en-US" dirty="0"/>
              <a:t>executing the body.</a:t>
            </a:r>
          </a:p>
          <a:p>
            <a:pPr lvl="1"/>
            <a:r>
              <a:rPr lang="en-US" dirty="0" smtClean="0"/>
              <a:t>Guaranteed </a:t>
            </a:r>
            <a:r>
              <a:rPr lang="en-US" dirty="0"/>
              <a:t>to execute at least once.</a:t>
            </a:r>
          </a:p>
          <a:p>
            <a:pPr lvl="1"/>
            <a:r>
              <a:rPr lang="en-US" dirty="0"/>
              <a:t>Execute one or more times</a:t>
            </a:r>
            <a:r>
              <a:rPr lang="en-US" dirty="0" smtClean="0"/>
              <a:t>.</a:t>
            </a:r>
          </a:p>
          <a:p>
            <a:pPr lvl="1"/>
            <a:r>
              <a:rPr lang="en-US" b="1" dirty="0"/>
              <a:t>Structure</a:t>
            </a:r>
            <a:r>
              <a:rPr lang="en-US" dirty="0"/>
              <a:t>:</a:t>
            </a:r>
          </a:p>
          <a:p>
            <a:pPr marL="460375" lvl="2" indent="0">
              <a:buNone/>
            </a:pPr>
            <a:r>
              <a:rPr lang="en-US" dirty="0">
                <a:latin typeface="Comic Sans MS" panose="030F0702030302020204" pitchFamily="66" charset="0"/>
              </a:rPr>
              <a:t>d</a:t>
            </a:r>
            <a:r>
              <a:rPr lang="en-US" dirty="0" smtClean="0">
                <a:latin typeface="Comic Sans MS" panose="030F0702030302020204" pitchFamily="66" charset="0"/>
              </a:rPr>
              <a:t>o:</a:t>
            </a:r>
          </a:p>
          <a:p>
            <a:pPr marL="460375" lvl="2" indent="0">
              <a:buNone/>
            </a:pPr>
            <a:r>
              <a:rPr lang="en-US" dirty="0">
                <a:latin typeface="Comic Sans MS" panose="030F0702030302020204" pitchFamily="66" charset="0"/>
              </a:rPr>
              <a:t> </a:t>
            </a:r>
            <a:r>
              <a:rPr lang="en-US" dirty="0" smtClean="0">
                <a:latin typeface="Comic Sans MS" panose="030F0702030302020204" pitchFamily="66" charset="0"/>
              </a:rPr>
              <a:t>   Body</a:t>
            </a:r>
          </a:p>
          <a:p>
            <a:pPr marL="460375" lvl="2" indent="0">
              <a:buNone/>
            </a:pPr>
            <a:r>
              <a:rPr lang="en-US" b="1" dirty="0" smtClean="0">
                <a:solidFill>
                  <a:srgbClr val="0066FF"/>
                </a:solidFill>
                <a:latin typeface="Comic Sans MS" panose="030F0702030302020204" pitchFamily="66" charset="0"/>
              </a:rPr>
              <a:t>while </a:t>
            </a:r>
            <a:r>
              <a:rPr lang="en-US" b="1" dirty="0">
                <a:solidFill>
                  <a:srgbClr val="0066FF"/>
                </a:solidFill>
                <a:latin typeface="Comic Sans MS" panose="030F0702030302020204" pitchFamily="66" charset="0"/>
              </a:rPr>
              <a:t>(BE):</a:t>
            </a:r>
          </a:p>
          <a:p>
            <a:pPr marL="460375" lvl="2" indent="0">
              <a:buNone/>
            </a:pPr>
            <a:endParaRPr lang="en-CA" dirty="0">
              <a:latin typeface="Comic Sans MS" panose="030F0702030302020204" pitchFamily="66" charset="0"/>
            </a:endParaRPr>
          </a:p>
          <a:p>
            <a:pPr lvl="1"/>
            <a:endParaRPr lang="en-US" dirty="0"/>
          </a:p>
          <a:p>
            <a:endParaRPr lang="en-CA" dirty="0"/>
          </a:p>
        </p:txBody>
      </p:sp>
    </p:spTree>
    <p:extLst>
      <p:ext uri="{BB962C8B-B14F-4D97-AF65-F5344CB8AC3E}">
        <p14:creationId xmlns:p14="http://schemas.microsoft.com/office/powerpoint/2010/main" val="94956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
                                            <p:txEl>
                                              <p:pRg st="6" end="6"/>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Pre Vs. Post Test Loops (Java - For Illustration Only)</a:t>
            </a:r>
            <a:endParaRPr lang="en-CA" dirty="0"/>
          </a:p>
        </p:txBody>
      </p:sp>
      <p:sp>
        <p:nvSpPr>
          <p:cNvPr id="3" name="Content Placeholder 2"/>
          <p:cNvSpPr>
            <a:spLocks noGrp="1"/>
          </p:cNvSpPr>
          <p:nvPr>
            <p:ph sz="half" idx="1"/>
          </p:nvPr>
        </p:nvSpPr>
        <p:spPr/>
        <p:txBody>
          <a:bodyPr/>
          <a:lstStyle/>
          <a:p>
            <a:r>
              <a:rPr lang="en-US" sz="2400" b="1" dirty="0" smtClean="0">
                <a:solidFill>
                  <a:srgbClr val="FF0000"/>
                </a:solidFill>
              </a:rPr>
              <a:t>Pre-test</a:t>
            </a:r>
          </a:p>
          <a:p>
            <a:pPr marL="225425" lvl="1" indent="0">
              <a:buNone/>
            </a:pPr>
            <a:r>
              <a:rPr lang="en-CA" sz="1600" dirty="0" smtClean="0">
                <a:latin typeface="Consolas" panose="020B0609020204030204" pitchFamily="49" charset="0"/>
              </a:rPr>
              <a:t>age </a:t>
            </a:r>
            <a:r>
              <a:rPr lang="en-CA" sz="1600" dirty="0">
                <a:latin typeface="Consolas" panose="020B0609020204030204" pitchFamily="49" charset="0"/>
              </a:rPr>
              <a:t>= 0;	</a:t>
            </a:r>
            <a:endParaRPr lang="en-CA" sz="1600" dirty="0" smtClean="0">
              <a:latin typeface="Consolas" panose="020B0609020204030204" pitchFamily="49" charset="0"/>
            </a:endParaRPr>
          </a:p>
          <a:p>
            <a:pPr marL="225425" lvl="1" indent="0">
              <a:buNone/>
            </a:pPr>
            <a:r>
              <a:rPr lang="en-CA" sz="1600" dirty="0" smtClean="0">
                <a:latin typeface="Consolas" panose="020B0609020204030204" pitchFamily="49" charset="0"/>
              </a:rPr>
              <a:t>System.out.print(</a:t>
            </a:r>
            <a:r>
              <a:rPr lang="en-CA" sz="1600" dirty="0">
                <a:latin typeface="Consolas" panose="020B0609020204030204" pitchFamily="49" charset="0"/>
              </a:rPr>
              <a:t>"</a:t>
            </a:r>
            <a:r>
              <a:rPr lang="en-CA" sz="1600" dirty="0" smtClean="0">
                <a:latin typeface="Consolas" panose="020B0609020204030204" pitchFamily="49" charset="0"/>
              </a:rPr>
              <a:t>Pre-test");             </a:t>
            </a:r>
          </a:p>
          <a:p>
            <a:pPr marL="225425" lvl="1" indent="0">
              <a:buNone/>
            </a:pPr>
            <a:r>
              <a:rPr lang="en-CA" sz="1600" b="1" dirty="0" smtClean="0">
                <a:solidFill>
                  <a:srgbClr val="FF0000"/>
                </a:solidFill>
                <a:latin typeface="Consolas" panose="020B0609020204030204" pitchFamily="49" charset="0"/>
              </a:rPr>
              <a:t>while </a:t>
            </a:r>
            <a:r>
              <a:rPr lang="en-CA" sz="1600" b="1" dirty="0">
                <a:solidFill>
                  <a:srgbClr val="FF0000"/>
                </a:solidFill>
                <a:latin typeface="Consolas" panose="020B0609020204030204" pitchFamily="49" charset="0"/>
              </a:rPr>
              <a:t>(age &lt; </a:t>
            </a:r>
            <a:r>
              <a:rPr lang="en-CA" sz="1600" b="1" dirty="0" smtClean="0">
                <a:solidFill>
                  <a:srgbClr val="FF0000"/>
                </a:solidFill>
                <a:latin typeface="Consolas" panose="020B0609020204030204" pitchFamily="49" charset="0"/>
              </a:rPr>
              <a:t>0) </a:t>
            </a:r>
            <a:r>
              <a:rPr lang="en-CA" sz="1600" dirty="0" smtClean="0">
                <a:latin typeface="Consolas" panose="020B0609020204030204" pitchFamily="49" charset="0"/>
              </a:rPr>
              <a:t>{</a:t>
            </a:r>
            <a:r>
              <a:rPr lang="en-CA" sz="1600" dirty="0">
                <a:latin typeface="Consolas" panose="020B0609020204030204" pitchFamily="49" charset="0"/>
              </a:rPr>
              <a:t>	    </a:t>
            </a:r>
            <a:r>
              <a:rPr lang="en-CA" sz="1600" dirty="0" smtClean="0">
                <a:latin typeface="Consolas" panose="020B0609020204030204" pitchFamily="49" charset="0"/>
              </a:rPr>
              <a:t> </a:t>
            </a:r>
          </a:p>
          <a:p>
            <a:pPr marL="225425" lvl="1" indent="0">
              <a:buNone/>
            </a:pPr>
            <a:r>
              <a:rPr lang="en-CA" sz="1600" dirty="0">
                <a:latin typeface="Consolas" panose="020B0609020204030204" pitchFamily="49" charset="0"/>
              </a:rPr>
              <a:t> </a:t>
            </a:r>
            <a:r>
              <a:rPr lang="en-CA" sz="1600" dirty="0" smtClean="0">
                <a:latin typeface="Consolas" panose="020B0609020204030204" pitchFamily="49" charset="0"/>
              </a:rPr>
              <a:t>   System.out.print(</a:t>
            </a:r>
            <a:r>
              <a:rPr lang="en-CA" sz="1600" dirty="0">
                <a:latin typeface="Consolas" panose="020B0609020204030204" pitchFamily="49" charset="0"/>
              </a:rPr>
              <a:t>"</a:t>
            </a:r>
            <a:r>
              <a:rPr lang="en-CA" sz="1600" dirty="0" smtClean="0">
                <a:latin typeface="Consolas" panose="020B0609020204030204" pitchFamily="49" charset="0"/>
              </a:rPr>
              <a:t>Age: </a:t>
            </a:r>
            <a:r>
              <a:rPr lang="en-CA" sz="1600" dirty="0">
                <a:latin typeface="Consolas" panose="020B0609020204030204" pitchFamily="49" charset="0"/>
              </a:rPr>
              <a:t>");            </a:t>
            </a:r>
            <a:r>
              <a:rPr lang="en-CA" sz="1600" dirty="0" smtClean="0">
                <a:latin typeface="Consolas" panose="020B0609020204030204" pitchFamily="49" charset="0"/>
              </a:rPr>
              <a:t> </a:t>
            </a:r>
          </a:p>
          <a:p>
            <a:pPr marL="225425" lvl="1" indent="0">
              <a:buNone/>
            </a:pPr>
            <a:r>
              <a:rPr lang="en-CA" sz="1600" dirty="0">
                <a:latin typeface="Consolas" panose="020B0609020204030204" pitchFamily="49" charset="0"/>
              </a:rPr>
              <a:t> </a:t>
            </a:r>
            <a:r>
              <a:rPr lang="en-CA" sz="1600" dirty="0" smtClean="0">
                <a:latin typeface="Consolas" panose="020B0609020204030204" pitchFamily="49" charset="0"/>
              </a:rPr>
              <a:t>   age </a:t>
            </a:r>
            <a:r>
              <a:rPr lang="en-CA" sz="1600" dirty="0">
                <a:latin typeface="Consolas" panose="020B0609020204030204" pitchFamily="49" charset="0"/>
              </a:rPr>
              <a:t>= userInput.nextInt();	</a:t>
            </a:r>
            <a:endParaRPr lang="en-CA" sz="1600" dirty="0" smtClean="0">
              <a:latin typeface="Consolas" panose="020B0609020204030204" pitchFamily="49" charset="0"/>
            </a:endParaRPr>
          </a:p>
          <a:p>
            <a:pPr marL="225425" lvl="1" indent="0">
              <a:buNone/>
            </a:pPr>
            <a:r>
              <a:rPr lang="en-CA" sz="1600" dirty="0" smtClean="0">
                <a:latin typeface="Consolas" panose="020B0609020204030204" pitchFamily="49" charset="0"/>
              </a:rPr>
              <a:t>}</a:t>
            </a:r>
            <a:r>
              <a:rPr lang="en-CA" sz="1600" dirty="0">
                <a:latin typeface="Consolas" panose="020B0609020204030204" pitchFamily="49" charset="0"/>
              </a:rPr>
              <a:t>	</a:t>
            </a:r>
            <a:endParaRPr lang="en-CA" sz="1600" dirty="0" smtClean="0">
              <a:latin typeface="Consolas" panose="020B0609020204030204" pitchFamily="49" charset="0"/>
            </a:endParaRPr>
          </a:p>
          <a:p>
            <a:pPr marL="225425" lvl="1" indent="0">
              <a:buNone/>
            </a:pPr>
            <a:r>
              <a:rPr lang="en-CA" sz="1600" dirty="0" smtClean="0">
                <a:latin typeface="Consolas" panose="020B0609020204030204" pitchFamily="49" charset="0"/>
              </a:rPr>
              <a:t>System.out.println</a:t>
            </a:r>
            <a:r>
              <a:rPr lang="en-CA" sz="1600" dirty="0">
                <a:latin typeface="Consolas" panose="020B0609020204030204" pitchFamily="49" charset="0"/>
              </a:rPr>
              <a:t>("You typed in " + age);</a:t>
            </a:r>
          </a:p>
        </p:txBody>
      </p:sp>
      <p:sp>
        <p:nvSpPr>
          <p:cNvPr id="4" name="Content Placeholder 3"/>
          <p:cNvSpPr>
            <a:spLocks noGrp="1"/>
          </p:cNvSpPr>
          <p:nvPr>
            <p:ph sz="half" idx="2"/>
          </p:nvPr>
        </p:nvSpPr>
        <p:spPr/>
        <p:txBody>
          <a:bodyPr/>
          <a:lstStyle/>
          <a:p>
            <a:r>
              <a:rPr lang="en-US" sz="2400" dirty="0" smtClean="0">
                <a:solidFill>
                  <a:srgbClr val="0066FF"/>
                </a:solidFill>
              </a:rPr>
              <a:t>Post-test</a:t>
            </a:r>
          </a:p>
          <a:p>
            <a:pPr marL="225425" lvl="1" indent="0">
              <a:buNone/>
            </a:pPr>
            <a:r>
              <a:rPr lang="en-CA" sz="1600" dirty="0">
                <a:latin typeface="Consolas" panose="020B0609020204030204" pitchFamily="49" charset="0"/>
              </a:rPr>
              <a:t>age = 0;	</a:t>
            </a:r>
          </a:p>
          <a:p>
            <a:pPr marL="225425" lvl="1" indent="0">
              <a:buNone/>
            </a:pPr>
            <a:r>
              <a:rPr lang="en-CA" sz="1600" dirty="0" smtClean="0">
                <a:latin typeface="Consolas" panose="020B0609020204030204" pitchFamily="49" charset="0"/>
              </a:rPr>
              <a:t>System.out.print(</a:t>
            </a:r>
            <a:r>
              <a:rPr lang="en-CA" sz="1600" dirty="0">
                <a:latin typeface="Consolas" panose="020B0609020204030204" pitchFamily="49" charset="0"/>
              </a:rPr>
              <a:t>"</a:t>
            </a:r>
            <a:r>
              <a:rPr lang="en-CA" sz="1600" dirty="0" smtClean="0">
                <a:latin typeface="Consolas" panose="020B0609020204030204" pitchFamily="49" charset="0"/>
              </a:rPr>
              <a:t>Post-test");             </a:t>
            </a:r>
            <a:endParaRPr lang="en-CA" sz="1600" dirty="0">
              <a:latin typeface="Consolas" panose="020B0609020204030204" pitchFamily="49" charset="0"/>
            </a:endParaRPr>
          </a:p>
          <a:p>
            <a:pPr marL="225425" lvl="1" indent="0">
              <a:buNone/>
            </a:pPr>
            <a:r>
              <a:rPr lang="en-US" sz="1600" dirty="0">
                <a:latin typeface="Consolas" panose="020B0609020204030204" pitchFamily="49" charset="0"/>
              </a:rPr>
              <a:t>d</a:t>
            </a:r>
            <a:r>
              <a:rPr lang="en-US" sz="1600" dirty="0" smtClean="0">
                <a:latin typeface="Consolas" panose="020B0609020204030204" pitchFamily="49" charset="0"/>
              </a:rPr>
              <a:t>o {</a:t>
            </a:r>
            <a:r>
              <a:rPr lang="en-US" sz="1600" dirty="0">
                <a:latin typeface="Consolas" panose="020B0609020204030204" pitchFamily="49" charset="0"/>
              </a:rPr>
              <a:t>	    </a:t>
            </a:r>
            <a:endParaRPr lang="en-US" sz="1600" dirty="0" smtClean="0">
              <a:latin typeface="Consolas" panose="020B0609020204030204" pitchFamily="49" charset="0"/>
            </a:endParaRPr>
          </a:p>
          <a:p>
            <a:pPr marL="225425" lvl="1" indent="0">
              <a:buNone/>
            </a:pPr>
            <a:r>
              <a:rPr lang="en-US" sz="1600" dirty="0" smtClean="0">
                <a:latin typeface="Consolas" panose="020B0609020204030204" pitchFamily="49" charset="0"/>
              </a:rPr>
              <a:t>    System.out.print("Age: </a:t>
            </a:r>
            <a:r>
              <a:rPr lang="en-US" sz="1600" dirty="0">
                <a:latin typeface="Consolas" panose="020B0609020204030204" pitchFamily="49" charset="0"/>
              </a:rPr>
              <a:t>");            </a:t>
            </a:r>
            <a:r>
              <a:rPr lang="en-US" sz="1600" dirty="0" smtClean="0">
                <a:latin typeface="Consolas" panose="020B0609020204030204" pitchFamily="49" charset="0"/>
              </a:rPr>
              <a:t>    </a:t>
            </a:r>
          </a:p>
          <a:p>
            <a:pPr marL="225425" lvl="1" indent="0">
              <a:buNone/>
            </a:pPr>
            <a:r>
              <a:rPr lang="en-US" sz="1600" dirty="0">
                <a:latin typeface="Consolas" panose="020B0609020204030204" pitchFamily="49" charset="0"/>
              </a:rPr>
              <a:t> </a:t>
            </a:r>
            <a:r>
              <a:rPr lang="en-US" sz="1600" dirty="0" smtClean="0">
                <a:latin typeface="Consolas" panose="020B0609020204030204" pitchFamily="49" charset="0"/>
              </a:rPr>
              <a:t>   age </a:t>
            </a:r>
            <a:r>
              <a:rPr lang="en-US" sz="1600" dirty="0">
                <a:latin typeface="Consolas" panose="020B0609020204030204" pitchFamily="49" charset="0"/>
              </a:rPr>
              <a:t>= userInput.nextInt();	</a:t>
            </a:r>
            <a:endParaRPr lang="en-US" sz="1600" dirty="0" smtClean="0">
              <a:latin typeface="Consolas" panose="020B0609020204030204" pitchFamily="49" charset="0"/>
            </a:endParaRPr>
          </a:p>
          <a:p>
            <a:pPr marL="225425" lvl="1" indent="0">
              <a:buNone/>
            </a:pPr>
            <a:r>
              <a:rPr lang="en-US" sz="1600" dirty="0" smtClean="0">
                <a:latin typeface="Consolas" panose="020B0609020204030204" pitchFamily="49" charset="0"/>
              </a:rPr>
              <a:t>} </a:t>
            </a:r>
            <a:r>
              <a:rPr lang="en-US" sz="1600" b="1" dirty="0" smtClean="0">
                <a:solidFill>
                  <a:srgbClr val="0066FF"/>
                </a:solidFill>
                <a:latin typeface="Consolas" panose="020B0609020204030204" pitchFamily="49" charset="0"/>
              </a:rPr>
              <a:t>while </a:t>
            </a:r>
            <a:r>
              <a:rPr lang="en-US" sz="1600" b="1" dirty="0">
                <a:solidFill>
                  <a:srgbClr val="0066FF"/>
                </a:solidFill>
                <a:latin typeface="Consolas" panose="020B0609020204030204" pitchFamily="49" charset="0"/>
              </a:rPr>
              <a:t>(age &lt; 0</a:t>
            </a:r>
            <a:r>
              <a:rPr lang="en-US" sz="1600" b="1" dirty="0" smtClean="0">
                <a:solidFill>
                  <a:srgbClr val="0066FF"/>
                </a:solidFill>
                <a:latin typeface="Consolas" panose="020B0609020204030204" pitchFamily="49" charset="0"/>
              </a:rPr>
              <a:t>);</a:t>
            </a:r>
          </a:p>
          <a:p>
            <a:pPr marL="225425" lvl="1" indent="0">
              <a:buNone/>
            </a:pPr>
            <a:r>
              <a:rPr lang="en-US" sz="1600" dirty="0" smtClean="0">
                <a:latin typeface="Consolas" panose="020B0609020204030204" pitchFamily="49" charset="0"/>
              </a:rPr>
              <a:t>System.out.println</a:t>
            </a:r>
            <a:r>
              <a:rPr lang="en-US" sz="1600" dirty="0">
                <a:latin typeface="Consolas" panose="020B0609020204030204" pitchFamily="49" charset="0"/>
              </a:rPr>
              <a:t>("You typed in " + age</a:t>
            </a:r>
            <a:r>
              <a:rPr lang="en-US" sz="1600" dirty="0" smtClean="0">
                <a:latin typeface="Consolas" panose="020B0609020204030204" pitchFamily="49" charset="0"/>
              </a:rPr>
              <a:t>);</a:t>
            </a:r>
            <a:endParaRPr lang="en-CA" sz="2400" dirty="0"/>
          </a:p>
        </p:txBody>
      </p:sp>
      <p:pic>
        <p:nvPicPr>
          <p:cNvPr id="5" name="Picture 4"/>
          <p:cNvPicPr>
            <a:picLocks noChangeAspect="1"/>
          </p:cNvPicPr>
          <p:nvPr/>
        </p:nvPicPr>
        <p:blipFill rotWithShape="1">
          <a:blip r:embed="rId2"/>
          <a:srcRect r="4713" b="292"/>
          <a:stretch/>
        </p:blipFill>
        <p:spPr>
          <a:xfrm>
            <a:off x="443832" y="3792537"/>
            <a:ext cx="4102768" cy="486136"/>
          </a:xfrm>
          <a:prstGeom prst="rect">
            <a:avLst/>
          </a:prstGeom>
        </p:spPr>
      </p:pic>
      <p:pic>
        <p:nvPicPr>
          <p:cNvPr id="6" name="Picture 5"/>
          <p:cNvPicPr>
            <a:picLocks noChangeAspect="1"/>
          </p:cNvPicPr>
          <p:nvPr/>
        </p:nvPicPr>
        <p:blipFill>
          <a:blip r:embed="rId3"/>
          <a:stretch>
            <a:fillRect/>
          </a:stretch>
        </p:blipFill>
        <p:spPr>
          <a:xfrm>
            <a:off x="4944227" y="3768625"/>
            <a:ext cx="3767973" cy="1020095"/>
          </a:xfrm>
          <a:prstGeom prst="rect">
            <a:avLst/>
          </a:prstGeom>
        </p:spPr>
      </p:pic>
    </p:spTree>
    <p:extLst>
      <p:ext uri="{BB962C8B-B14F-4D97-AF65-F5344CB8AC3E}">
        <p14:creationId xmlns:p14="http://schemas.microsoft.com/office/powerpoint/2010/main" val="308160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‘Simulating’ A Post-Test Loop Using A </a:t>
            </a:r>
            <a:r>
              <a:rPr lang="en-US" sz="3000" dirty="0" smtClean="0">
                <a:latin typeface="Consolas" panose="020B0609020204030204" pitchFamily="49" charset="0"/>
              </a:rPr>
              <a:t>While</a:t>
            </a:r>
            <a:r>
              <a:rPr lang="en-US" sz="3000" dirty="0" smtClean="0"/>
              <a:t>-Loop</a:t>
            </a:r>
            <a:endParaRPr lang="en-CA" sz="3000" dirty="0"/>
          </a:p>
        </p:txBody>
      </p:sp>
      <p:sp>
        <p:nvSpPr>
          <p:cNvPr id="3" name="Content Placeholder 2"/>
          <p:cNvSpPr>
            <a:spLocks noGrp="1"/>
          </p:cNvSpPr>
          <p:nvPr>
            <p:ph idx="1"/>
          </p:nvPr>
        </p:nvSpPr>
        <p:spPr/>
        <p:txBody>
          <a:bodyPr/>
          <a:lstStyle/>
          <a:p>
            <a:r>
              <a:rPr lang="en-US" b="1" dirty="0" smtClean="0">
                <a:solidFill>
                  <a:srgbClr val="FF0000"/>
                </a:solidFill>
              </a:rPr>
              <a:t>‘Prime’ the loop control</a:t>
            </a:r>
            <a:r>
              <a:rPr lang="en-US" dirty="0" smtClean="0">
                <a:solidFill>
                  <a:srgbClr val="FF0000"/>
                </a:solidFill>
              </a:rPr>
              <a:t>.</a:t>
            </a:r>
          </a:p>
          <a:p>
            <a:pPr lvl="1"/>
            <a:r>
              <a:rPr lang="en-US" dirty="0" smtClean="0"/>
              <a:t>Set the variable(s) to a starting value(s) to guarantee execution at the start.</a:t>
            </a:r>
          </a:p>
          <a:p>
            <a:r>
              <a:rPr lang="en-US" b="1" dirty="0" smtClean="0"/>
              <a:t>Program name</a:t>
            </a:r>
            <a:r>
              <a:rPr lang="en-US" dirty="0"/>
              <a:t>: </a:t>
            </a:r>
            <a:r>
              <a:rPr lang="en-US" dirty="0" smtClean="0">
                <a:latin typeface="Consolas" panose="020B0609020204030204" pitchFamily="49" charset="0"/>
              </a:rPr>
              <a:t>11guaranteed_pre_test_execution.py</a:t>
            </a:r>
          </a:p>
          <a:p>
            <a:pPr marL="225425" lvl="1" indent="0">
              <a:buNone/>
            </a:pPr>
            <a:r>
              <a:rPr lang="en-US" sz="1800" b="1" dirty="0">
                <a:solidFill>
                  <a:srgbClr val="FF0000"/>
                </a:solidFill>
                <a:latin typeface="Consolas" panose="020B0609020204030204" pitchFamily="49" charset="0"/>
              </a:rPr>
              <a:t>age = -1</a:t>
            </a:r>
          </a:p>
          <a:p>
            <a:pPr marL="225425" lvl="1" indent="0">
              <a:buNone/>
            </a:pPr>
            <a:r>
              <a:rPr lang="en-US" sz="1800" dirty="0">
                <a:latin typeface="Consolas" panose="020B0609020204030204" pitchFamily="49" charset="0"/>
              </a:rPr>
              <a:t>while (age &lt; 0):</a:t>
            </a:r>
          </a:p>
          <a:p>
            <a:pPr marL="225425" lvl="1" indent="0">
              <a:buNone/>
            </a:pPr>
            <a:r>
              <a:rPr lang="en-US" sz="1800" dirty="0">
                <a:latin typeface="Consolas" panose="020B0609020204030204" pitchFamily="49" charset="0"/>
              </a:rPr>
              <a:t>    print("Type in your age as a whole number: ", end = "")</a:t>
            </a:r>
          </a:p>
          <a:p>
            <a:pPr marL="225425" lvl="1" indent="0">
              <a:buNone/>
            </a:pPr>
            <a:r>
              <a:rPr lang="en-US" sz="1800" dirty="0">
                <a:latin typeface="Consolas" panose="020B0609020204030204" pitchFamily="49" charset="0"/>
              </a:rPr>
              <a:t>    age = int(input())</a:t>
            </a:r>
          </a:p>
          <a:p>
            <a:pPr marL="225425" lvl="1" indent="0">
              <a:buNone/>
            </a:pPr>
            <a:r>
              <a:rPr lang="en-US" sz="1800" dirty="0">
                <a:latin typeface="Consolas" panose="020B0609020204030204" pitchFamily="49" charset="0"/>
              </a:rPr>
              <a:t>print("You typed in %d"  %age);</a:t>
            </a:r>
            <a:endParaRPr lang="en-CA" sz="1800" dirty="0">
              <a:latin typeface="Consolas" panose="020B0609020204030204" pitchFamily="49" charset="0"/>
            </a:endParaRPr>
          </a:p>
        </p:txBody>
      </p:sp>
    </p:spTree>
    <p:extLst>
      <p:ext uri="{BB962C8B-B14F-4D97-AF65-F5344CB8AC3E}">
        <p14:creationId xmlns:p14="http://schemas.microsoft.com/office/powerpoint/2010/main" val="506921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Recap: What Looping Constructs Are Available In Python/When To Use Them</a:t>
            </a:r>
          </a:p>
        </p:txBody>
      </p:sp>
      <p:graphicFrame>
        <p:nvGraphicFramePr>
          <p:cNvPr id="487427" name="Group 3"/>
          <p:cNvGraphicFramePr>
            <a:graphicFrameLocks noGrp="1"/>
          </p:cNvGraphicFramePr>
          <p:nvPr>
            <p:ph idx="1"/>
          </p:nvPr>
        </p:nvGraphicFramePr>
        <p:xfrm>
          <a:off x="465138" y="1252538"/>
          <a:ext cx="8178800" cy="5173663"/>
        </p:xfrm>
        <a:graphic>
          <a:graphicData uri="http://schemas.openxmlformats.org/drawingml/2006/table">
            <a:tbl>
              <a:tblPr/>
              <a:tblGrid>
                <a:gridCol w="1579562">
                  <a:extLst>
                    <a:ext uri="{9D8B030D-6E8A-4147-A177-3AD203B41FA5}">
                      <a16:colId xmlns="" xmlns:a16="http://schemas.microsoft.com/office/drawing/2014/main" val="20000"/>
                    </a:ext>
                  </a:extLst>
                </a:gridCol>
                <a:gridCol w="6599238">
                  <a:extLst>
                    <a:ext uri="{9D8B030D-6E8A-4147-A177-3AD203B41FA5}">
                      <a16:colId xmlns="" xmlns:a16="http://schemas.microsoft.com/office/drawing/2014/main" val="20001"/>
                    </a:ext>
                  </a:extLst>
                </a:gridCol>
              </a:tblGrid>
              <a:tr h="577850">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Construct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When To Use</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 xmlns:a16="http://schemas.microsoft.com/office/drawing/2014/main" val="10000"/>
                  </a:ext>
                </a:extLst>
              </a:tr>
              <a:tr h="955675">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Pre-test loops</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You want the stopping condition to be checked before the loop body is executed (typically used when you want a loop to execute zero or more times).</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371600">
                <a:tc>
                  <a:txBody>
                    <a:bodyPr/>
                    <a:lstStyle>
                      <a:lvl1pPr marL="3556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3556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While</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667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2667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The most powerful looping construct: you can write a </a:t>
                      </a:r>
                      <a:r>
                        <a:rPr kumimoji="0" lang="ja-JP"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a:t>
                      </a:r>
                      <a:r>
                        <a:rPr kumimoji="0" lang="en-US" altLang="ja-JP"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while</a:t>
                      </a:r>
                      <a:r>
                        <a:rPr kumimoji="0" lang="ja-JP"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a:t>
                      </a:r>
                      <a:r>
                        <a:rPr kumimoji="0" lang="en-US" altLang="ja-JP"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 loop to mimic the behavior of any other type of loop.  In general it should be used when you want a pre-test loop which can be used for most any arbitrary stopping condition e.g., execute the loop as long as the user doesn’t enter a negative number.</a:t>
                      </a:r>
                      <a:endParaRPr kumimoji="0" lang="en-US" altLang="en-US"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987425">
                <a:tc>
                  <a:txBody>
                    <a:bodyPr/>
                    <a:lstStyle>
                      <a:lvl1pPr marL="3556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3556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For</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667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2667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In Python it can be used to step through some sequence</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1281113">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Post-test: None in Python</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You want to execute the body of the loop before checking the stopping condition (typically used to ensure that the body of the loop will execute at least once). The logic can be simulated with a </a:t>
                      </a:r>
                      <a:r>
                        <a:rPr kumimoji="0" lang="en-US" altLang="en-US" sz="18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while</a:t>
                      </a: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 loop.</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CA" altLang="en-US" dirty="0" smtClean="0">
                <a:ea typeface="ＭＳ Ｐゴシック" panose="020B0600070205080204" pitchFamily="34" charset="-128"/>
              </a:rPr>
              <a:t>After This Section You Should Now Know</a:t>
            </a:r>
          </a:p>
        </p:txBody>
      </p:sp>
      <p:sp>
        <p:nvSpPr>
          <p:cNvPr id="114691" name="Rectangle 3"/>
          <p:cNvSpPr>
            <a:spLocks noGrp="1" noChangeArrowheads="1"/>
          </p:cNvSpPr>
          <p:nvPr>
            <p:ph idx="1"/>
          </p:nvPr>
        </p:nvSpPr>
        <p:spPr/>
        <p:txBody>
          <a:bodyPr/>
          <a:lstStyle/>
          <a:p>
            <a:pPr>
              <a:lnSpc>
                <a:spcPct val="90000"/>
              </a:lnSpc>
            </a:pPr>
            <a:r>
              <a:rPr lang="en-US" altLang="en-US" dirty="0" smtClean="0">
                <a:ea typeface="ＭＳ Ｐゴシック" panose="020B0600070205080204" pitchFamily="34" charset="-128"/>
              </a:rPr>
              <a:t>When and why are loops used in computer programs</a:t>
            </a:r>
          </a:p>
          <a:p>
            <a:pPr>
              <a:lnSpc>
                <a:spcPct val="90000"/>
              </a:lnSpc>
            </a:pPr>
            <a:r>
              <a:rPr lang="en-US" altLang="en-US" dirty="0" smtClean="0">
                <a:ea typeface="ＭＳ Ｐゴシック" panose="020B0600070205080204" pitchFamily="34" charset="-128"/>
              </a:rPr>
              <a:t>What is the difference between pre-test loops and post-test loops</a:t>
            </a:r>
          </a:p>
          <a:p>
            <a:pPr>
              <a:lnSpc>
                <a:spcPct val="90000"/>
              </a:lnSpc>
            </a:pPr>
            <a:r>
              <a:rPr lang="en-US" altLang="en-US" dirty="0" smtClean="0">
                <a:ea typeface="ＭＳ Ｐゴシック" panose="020B0600070205080204" pitchFamily="34" charset="-128"/>
              </a:rPr>
              <a:t>How to trace the execution of pre-test loops</a:t>
            </a:r>
          </a:p>
          <a:p>
            <a:pPr>
              <a:lnSpc>
                <a:spcPct val="90000"/>
              </a:lnSpc>
            </a:pPr>
            <a:r>
              <a:rPr lang="en-US" altLang="en-US" dirty="0" smtClean="0">
                <a:ea typeface="ＭＳ Ｐゴシック" panose="020B0600070205080204" pitchFamily="34" charset="-128"/>
              </a:rPr>
              <a:t>How to properly write the code for a loop in a program</a:t>
            </a:r>
          </a:p>
          <a:p>
            <a:pPr>
              <a:lnSpc>
                <a:spcPct val="90000"/>
              </a:lnSpc>
            </a:pPr>
            <a:r>
              <a:rPr lang="en-US" altLang="en-US" dirty="0" smtClean="0">
                <a:ea typeface="ＭＳ Ｐゴシック" panose="020B0600070205080204" pitchFamily="34" charset="-128"/>
              </a:rPr>
              <a:t>What is a sentinel controlled loop and when should they be employed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altLang="en-US" dirty="0" smtClean="0">
                <a:ea typeface="ＭＳ Ｐゴシック" panose="020B0600070205080204" pitchFamily="34" charset="-128"/>
              </a:rPr>
              <a:t>Copyright Notification</a:t>
            </a:r>
          </a:p>
        </p:txBody>
      </p:sp>
      <p:sp>
        <p:nvSpPr>
          <p:cNvPr id="116739" name="Content Placeholder 2"/>
          <p:cNvSpPr>
            <a:spLocks noGrp="1"/>
          </p:cNvSpPr>
          <p:nvPr>
            <p:ph idx="1"/>
          </p:nvPr>
        </p:nvSpPr>
        <p:spPr/>
        <p:txBody>
          <a:bodyPr/>
          <a:lstStyle/>
          <a:p>
            <a:r>
              <a:rPr lang="en-US" altLang="en-US" dirty="0" smtClean="0">
                <a:ea typeface="ＭＳ Ｐゴシック" panose="020B0600070205080204" pitchFamily="34" charset="-128"/>
              </a:rPr>
              <a:t>“Unless otherwise indicated, all images in this presentation are  used with permission from Microsoft.”</a:t>
            </a:r>
          </a:p>
        </p:txBody>
      </p:sp>
      <p:sp>
        <p:nvSpPr>
          <p:cNvPr id="116740"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6AAF8FCA-3C4F-4BC8-B240-DC8626A1E676}" type="slidenum">
              <a:rPr lang="en-US" altLang="en-US" sz="900">
                <a:solidFill>
                  <a:srgbClr val="898989"/>
                </a:solidFill>
                <a:latin typeface="Arial" panose="020B0604020202020204" pitchFamily="34" charset="0"/>
              </a:rPr>
              <a:pPr eaLnBrk="1" hangingPunct="1">
                <a:spcBef>
                  <a:spcPct val="0"/>
                </a:spcBef>
                <a:buFontTx/>
                <a:buNone/>
              </a:pPr>
              <a:t>27</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Looping/Repetition</a:t>
            </a:r>
            <a:endParaRPr lang="en-US" dirty="0"/>
          </a:p>
        </p:txBody>
      </p:sp>
      <p:sp>
        <p:nvSpPr>
          <p:cNvPr id="3" name="Content Placeholder 2"/>
          <p:cNvSpPr>
            <a:spLocks noGrp="1"/>
          </p:cNvSpPr>
          <p:nvPr>
            <p:ph idx="1"/>
          </p:nvPr>
        </p:nvSpPr>
        <p:spPr>
          <a:xfrm>
            <a:off x="457200" y="1295400"/>
            <a:ext cx="8229600" cy="4419600"/>
          </a:xfrm>
        </p:spPr>
        <p:txBody>
          <a:bodyPr/>
          <a:lstStyle/>
          <a:p>
            <a:r>
              <a:rPr lang="en-US" dirty="0" smtClean="0"/>
              <a:t>How to get the program or portions of the program to automatically re-run </a:t>
            </a:r>
          </a:p>
          <a:p>
            <a:pPr lvl="1"/>
            <a:r>
              <a:rPr lang="en-US" dirty="0" smtClean="0"/>
              <a:t>Without duplicating the instructions</a:t>
            </a:r>
          </a:p>
          <a:p>
            <a:pPr lvl="1"/>
            <a:r>
              <a:rPr lang="en-US" dirty="0" smtClean="0"/>
              <a:t>Example: you need to calculate tax for multiple people</a:t>
            </a:r>
            <a:endParaRPr lang="en-US" dirty="0"/>
          </a:p>
        </p:txBody>
      </p:sp>
      <p:sp>
        <p:nvSpPr>
          <p:cNvPr id="4" name="Rectangle 3"/>
          <p:cNvSpPr/>
          <p:nvPr/>
        </p:nvSpPr>
        <p:spPr>
          <a:xfrm>
            <a:off x="1066800" y="3505199"/>
            <a:ext cx="2225407"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Ask for income</a:t>
            </a:r>
            <a:endParaRPr lang="en-US" sz="2000" dirty="0">
              <a:solidFill>
                <a:schemeClr val="tx1"/>
              </a:solidFill>
              <a:latin typeface="Comic Sans MS" panose="030F0702030302020204" pitchFamily="66" charset="0"/>
            </a:endParaRPr>
          </a:p>
        </p:txBody>
      </p:sp>
      <p:sp>
        <p:nvSpPr>
          <p:cNvPr id="5" name="Rectangle 4"/>
          <p:cNvSpPr/>
          <p:nvPr/>
        </p:nvSpPr>
        <p:spPr>
          <a:xfrm>
            <a:off x="1066800" y="4510488"/>
            <a:ext cx="2667000"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Calculate deductions</a:t>
            </a:r>
            <a:endParaRPr lang="en-US" sz="2000" dirty="0">
              <a:solidFill>
                <a:schemeClr val="tx1"/>
              </a:solidFill>
              <a:latin typeface="Comic Sans MS" panose="030F0702030302020204" pitchFamily="66" charset="0"/>
            </a:endParaRPr>
          </a:p>
        </p:txBody>
      </p:sp>
      <p:sp>
        <p:nvSpPr>
          <p:cNvPr id="8" name="Rectangle 7"/>
          <p:cNvSpPr/>
          <p:nvPr/>
        </p:nvSpPr>
        <p:spPr>
          <a:xfrm>
            <a:off x="1066800" y="5501088"/>
            <a:ext cx="2667000"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Display amounts</a:t>
            </a:r>
            <a:endParaRPr lang="en-US" sz="2000" dirty="0">
              <a:solidFill>
                <a:schemeClr val="tx1"/>
              </a:solidFill>
              <a:latin typeface="Comic Sans MS" panose="030F0702030302020204" pitchFamily="66" charset="0"/>
            </a:endParaRPr>
          </a:p>
        </p:txBody>
      </p:sp>
      <p:cxnSp>
        <p:nvCxnSpPr>
          <p:cNvPr id="9" name="Straight Arrow Connector 8"/>
          <p:cNvCxnSpPr/>
          <p:nvPr/>
        </p:nvCxnSpPr>
        <p:spPr>
          <a:xfrm>
            <a:off x="2157010" y="4038599"/>
            <a:ext cx="0" cy="471889"/>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152878" y="5029199"/>
            <a:ext cx="0" cy="471889"/>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2142706" y="3010290"/>
            <a:ext cx="2375792" cy="3354013"/>
          </a:xfrm>
          <a:custGeom>
            <a:avLst/>
            <a:gdLst>
              <a:gd name="connsiteX0" fmla="*/ 16834 w 2375792"/>
              <a:gd name="connsiteY0" fmla="*/ 3025723 h 3354013"/>
              <a:gd name="connsiteX1" fmla="*/ 11971 w 2375792"/>
              <a:gd name="connsiteY1" fmla="*/ 3137591 h 3354013"/>
              <a:gd name="connsiteX2" fmla="*/ 75200 w 2375792"/>
              <a:gd name="connsiteY2" fmla="*/ 3200821 h 3354013"/>
              <a:gd name="connsiteX3" fmla="*/ 118975 w 2375792"/>
              <a:gd name="connsiteY3" fmla="*/ 3239731 h 3354013"/>
              <a:gd name="connsiteX4" fmla="*/ 138430 w 2375792"/>
              <a:gd name="connsiteY4" fmla="*/ 3244595 h 3354013"/>
              <a:gd name="connsiteX5" fmla="*/ 177341 w 2375792"/>
              <a:gd name="connsiteY5" fmla="*/ 3254323 h 3354013"/>
              <a:gd name="connsiteX6" fmla="*/ 225979 w 2375792"/>
              <a:gd name="connsiteY6" fmla="*/ 3283506 h 3354013"/>
              <a:gd name="connsiteX7" fmla="*/ 303800 w 2375792"/>
              <a:gd name="connsiteY7" fmla="*/ 3298097 h 3354013"/>
              <a:gd name="connsiteX8" fmla="*/ 342711 w 2375792"/>
              <a:gd name="connsiteY8" fmla="*/ 3312689 h 3354013"/>
              <a:gd name="connsiteX9" fmla="*/ 561583 w 2375792"/>
              <a:gd name="connsiteY9" fmla="*/ 3332144 h 3354013"/>
              <a:gd name="connsiteX10" fmla="*/ 1510030 w 2375792"/>
              <a:gd name="connsiteY10" fmla="*/ 3332144 h 3354013"/>
              <a:gd name="connsiteX11" fmla="*/ 1592715 w 2375792"/>
              <a:gd name="connsiteY11" fmla="*/ 3322416 h 3354013"/>
              <a:gd name="connsiteX12" fmla="*/ 1631626 w 2375792"/>
              <a:gd name="connsiteY12" fmla="*/ 3312689 h 3354013"/>
              <a:gd name="connsiteX13" fmla="*/ 1665673 w 2375792"/>
              <a:gd name="connsiteY13" fmla="*/ 3307825 h 3354013"/>
              <a:gd name="connsiteX14" fmla="*/ 1699720 w 2375792"/>
              <a:gd name="connsiteY14" fmla="*/ 3298097 h 3354013"/>
              <a:gd name="connsiteX15" fmla="*/ 1792132 w 2375792"/>
              <a:gd name="connsiteY15" fmla="*/ 3268914 h 3354013"/>
              <a:gd name="connsiteX16" fmla="*/ 1869954 w 2375792"/>
              <a:gd name="connsiteY16" fmla="*/ 3230004 h 3354013"/>
              <a:gd name="connsiteX17" fmla="*/ 1933183 w 2375792"/>
              <a:gd name="connsiteY17" fmla="*/ 3181365 h 3354013"/>
              <a:gd name="connsiteX18" fmla="*/ 1972094 w 2375792"/>
              <a:gd name="connsiteY18" fmla="*/ 3152182 h 3354013"/>
              <a:gd name="connsiteX19" fmla="*/ 2015868 w 2375792"/>
              <a:gd name="connsiteY19" fmla="*/ 3118136 h 3354013"/>
              <a:gd name="connsiteX20" fmla="*/ 2035324 w 2375792"/>
              <a:gd name="connsiteY20" fmla="*/ 3098680 h 3354013"/>
              <a:gd name="connsiteX21" fmla="*/ 2045051 w 2375792"/>
              <a:gd name="connsiteY21" fmla="*/ 3079225 h 3354013"/>
              <a:gd name="connsiteX22" fmla="*/ 2069371 w 2375792"/>
              <a:gd name="connsiteY22" fmla="*/ 3059770 h 3354013"/>
              <a:gd name="connsiteX23" fmla="*/ 2098554 w 2375792"/>
              <a:gd name="connsiteY23" fmla="*/ 3020859 h 3354013"/>
              <a:gd name="connsiteX24" fmla="*/ 2161783 w 2375792"/>
              <a:gd name="connsiteY24" fmla="*/ 2952765 h 3354013"/>
              <a:gd name="connsiteX25" fmla="*/ 2200694 w 2375792"/>
              <a:gd name="connsiteY25" fmla="*/ 2894399 h 3354013"/>
              <a:gd name="connsiteX26" fmla="*/ 2239605 w 2375792"/>
              <a:gd name="connsiteY26" fmla="*/ 2850625 h 3354013"/>
              <a:gd name="connsiteX27" fmla="*/ 2297971 w 2375792"/>
              <a:gd name="connsiteY27" fmla="*/ 2743621 h 3354013"/>
              <a:gd name="connsiteX28" fmla="*/ 2322290 w 2375792"/>
              <a:gd name="connsiteY28" fmla="*/ 2660936 h 3354013"/>
              <a:gd name="connsiteX29" fmla="*/ 2327154 w 2375792"/>
              <a:gd name="connsiteY29" fmla="*/ 2641480 h 3354013"/>
              <a:gd name="connsiteX30" fmla="*/ 2336881 w 2375792"/>
              <a:gd name="connsiteY30" fmla="*/ 2607433 h 3354013"/>
              <a:gd name="connsiteX31" fmla="*/ 2346609 w 2375792"/>
              <a:gd name="connsiteY31" fmla="*/ 2393425 h 3354013"/>
              <a:gd name="connsiteX32" fmla="*/ 2356337 w 2375792"/>
              <a:gd name="connsiteY32" fmla="*/ 2305876 h 3354013"/>
              <a:gd name="connsiteX33" fmla="*/ 2375792 w 2375792"/>
              <a:gd name="connsiteY33" fmla="*/ 1902178 h 3354013"/>
              <a:gd name="connsiteX34" fmla="*/ 2366064 w 2375792"/>
              <a:gd name="connsiteY34" fmla="*/ 1089919 h 3354013"/>
              <a:gd name="connsiteX35" fmla="*/ 2351473 w 2375792"/>
              <a:gd name="connsiteY35" fmla="*/ 997506 h 3354013"/>
              <a:gd name="connsiteX36" fmla="*/ 2336881 w 2375792"/>
              <a:gd name="connsiteY36" fmla="*/ 866182 h 3354013"/>
              <a:gd name="connsiteX37" fmla="*/ 2332017 w 2375792"/>
              <a:gd name="connsiteY37" fmla="*/ 827272 h 3354013"/>
              <a:gd name="connsiteX38" fmla="*/ 2302834 w 2375792"/>
              <a:gd name="connsiteY38" fmla="*/ 715404 h 3354013"/>
              <a:gd name="connsiteX39" fmla="*/ 2278515 w 2375792"/>
              <a:gd name="connsiteY39" fmla="*/ 642446 h 3354013"/>
              <a:gd name="connsiteX40" fmla="*/ 2249332 w 2375792"/>
              <a:gd name="connsiteY40" fmla="*/ 545170 h 3354013"/>
              <a:gd name="connsiteX41" fmla="*/ 2239605 w 2375792"/>
              <a:gd name="connsiteY41" fmla="*/ 491667 h 3354013"/>
              <a:gd name="connsiteX42" fmla="*/ 2234741 w 2375792"/>
              <a:gd name="connsiteY42" fmla="*/ 472212 h 3354013"/>
              <a:gd name="connsiteX43" fmla="*/ 2210422 w 2375792"/>
              <a:gd name="connsiteY43" fmla="*/ 389527 h 3354013"/>
              <a:gd name="connsiteX44" fmla="*/ 2195830 w 2375792"/>
              <a:gd name="connsiteY44" fmla="*/ 365208 h 3354013"/>
              <a:gd name="connsiteX45" fmla="*/ 2181239 w 2375792"/>
              <a:gd name="connsiteY45" fmla="*/ 331161 h 3354013"/>
              <a:gd name="connsiteX46" fmla="*/ 2137464 w 2375792"/>
              <a:gd name="connsiteY46" fmla="*/ 292250 h 3354013"/>
              <a:gd name="connsiteX47" fmla="*/ 2108281 w 2375792"/>
              <a:gd name="connsiteY47" fmla="*/ 248476 h 3354013"/>
              <a:gd name="connsiteX48" fmla="*/ 2093690 w 2375792"/>
              <a:gd name="connsiteY48" fmla="*/ 229021 h 3354013"/>
              <a:gd name="connsiteX49" fmla="*/ 2069371 w 2375792"/>
              <a:gd name="connsiteY49" fmla="*/ 214429 h 3354013"/>
              <a:gd name="connsiteX50" fmla="*/ 2049915 w 2375792"/>
              <a:gd name="connsiteY50" fmla="*/ 190110 h 3354013"/>
              <a:gd name="connsiteX51" fmla="*/ 2025596 w 2375792"/>
              <a:gd name="connsiteY51" fmla="*/ 175519 h 3354013"/>
              <a:gd name="connsiteX52" fmla="*/ 1986685 w 2375792"/>
              <a:gd name="connsiteY52" fmla="*/ 151199 h 3354013"/>
              <a:gd name="connsiteX53" fmla="*/ 1972094 w 2375792"/>
              <a:gd name="connsiteY53" fmla="*/ 141472 h 3354013"/>
              <a:gd name="connsiteX54" fmla="*/ 1947775 w 2375792"/>
              <a:gd name="connsiteY54" fmla="*/ 136608 h 3354013"/>
              <a:gd name="connsiteX55" fmla="*/ 1913728 w 2375792"/>
              <a:gd name="connsiteY55" fmla="*/ 122016 h 3354013"/>
              <a:gd name="connsiteX56" fmla="*/ 1894273 w 2375792"/>
              <a:gd name="connsiteY56" fmla="*/ 112289 h 3354013"/>
              <a:gd name="connsiteX57" fmla="*/ 1869954 w 2375792"/>
              <a:gd name="connsiteY57" fmla="*/ 102561 h 3354013"/>
              <a:gd name="connsiteX58" fmla="*/ 1845634 w 2375792"/>
              <a:gd name="connsiteY58" fmla="*/ 87970 h 3354013"/>
              <a:gd name="connsiteX59" fmla="*/ 1801860 w 2375792"/>
              <a:gd name="connsiteY59" fmla="*/ 68514 h 3354013"/>
              <a:gd name="connsiteX60" fmla="*/ 1762949 w 2375792"/>
              <a:gd name="connsiteY60" fmla="*/ 49059 h 3354013"/>
              <a:gd name="connsiteX61" fmla="*/ 1733766 w 2375792"/>
              <a:gd name="connsiteY61" fmla="*/ 44195 h 3354013"/>
              <a:gd name="connsiteX62" fmla="*/ 1641354 w 2375792"/>
              <a:gd name="connsiteY62" fmla="*/ 34467 h 3354013"/>
              <a:gd name="connsiteX63" fmla="*/ 1437073 w 2375792"/>
              <a:gd name="connsiteY63" fmla="*/ 19876 h 3354013"/>
              <a:gd name="connsiteX64" fmla="*/ 1111196 w 2375792"/>
              <a:gd name="connsiteY64" fmla="*/ 10148 h 3354013"/>
              <a:gd name="connsiteX65" fmla="*/ 1082013 w 2375792"/>
              <a:gd name="connsiteY65" fmla="*/ 5284 h 3354013"/>
              <a:gd name="connsiteX66" fmla="*/ 1047966 w 2375792"/>
              <a:gd name="connsiteY66" fmla="*/ 421 h 3354013"/>
              <a:gd name="connsiteX67" fmla="*/ 799911 w 2375792"/>
              <a:gd name="connsiteY67" fmla="*/ 5284 h 3354013"/>
              <a:gd name="connsiteX68" fmla="*/ 678315 w 2375792"/>
              <a:gd name="connsiteY68" fmla="*/ 421 h 3354013"/>
              <a:gd name="connsiteX69" fmla="*/ 619949 w 2375792"/>
              <a:gd name="connsiteY69" fmla="*/ 15012 h 3354013"/>
              <a:gd name="connsiteX70" fmla="*/ 595630 w 2375792"/>
              <a:gd name="connsiteY70" fmla="*/ 19876 h 3354013"/>
              <a:gd name="connsiteX71" fmla="*/ 581039 w 2375792"/>
              <a:gd name="connsiteY71" fmla="*/ 29604 h 3354013"/>
              <a:gd name="connsiteX72" fmla="*/ 537264 w 2375792"/>
              <a:gd name="connsiteY72" fmla="*/ 34467 h 3354013"/>
              <a:gd name="connsiteX73" fmla="*/ 503217 w 2375792"/>
              <a:gd name="connsiteY73" fmla="*/ 39331 h 3354013"/>
              <a:gd name="connsiteX74" fmla="*/ 459443 w 2375792"/>
              <a:gd name="connsiteY74" fmla="*/ 53923 h 3354013"/>
              <a:gd name="connsiteX75" fmla="*/ 352439 w 2375792"/>
              <a:gd name="connsiteY75" fmla="*/ 68514 h 3354013"/>
              <a:gd name="connsiteX76" fmla="*/ 308664 w 2375792"/>
              <a:gd name="connsiteY76" fmla="*/ 78242 h 3354013"/>
              <a:gd name="connsiteX77" fmla="*/ 264890 w 2375792"/>
              <a:gd name="connsiteY77" fmla="*/ 97697 h 3354013"/>
              <a:gd name="connsiteX78" fmla="*/ 245434 w 2375792"/>
              <a:gd name="connsiteY78" fmla="*/ 107425 h 3354013"/>
              <a:gd name="connsiteX79" fmla="*/ 230843 w 2375792"/>
              <a:gd name="connsiteY79" fmla="*/ 112289 h 3354013"/>
              <a:gd name="connsiteX80" fmla="*/ 177341 w 2375792"/>
              <a:gd name="connsiteY80" fmla="*/ 136608 h 3354013"/>
              <a:gd name="connsiteX81" fmla="*/ 143294 w 2375792"/>
              <a:gd name="connsiteY81" fmla="*/ 156063 h 3354013"/>
              <a:gd name="connsiteX82" fmla="*/ 114111 w 2375792"/>
              <a:gd name="connsiteY82" fmla="*/ 165791 h 3354013"/>
              <a:gd name="connsiteX83" fmla="*/ 89792 w 2375792"/>
              <a:gd name="connsiteY83" fmla="*/ 190110 h 3354013"/>
              <a:gd name="connsiteX84" fmla="*/ 60609 w 2375792"/>
              <a:gd name="connsiteY84" fmla="*/ 229021 h 3354013"/>
              <a:gd name="connsiteX85" fmla="*/ 46017 w 2375792"/>
              <a:gd name="connsiteY85" fmla="*/ 248476 h 3354013"/>
              <a:gd name="connsiteX86" fmla="*/ 31426 w 2375792"/>
              <a:gd name="connsiteY86" fmla="*/ 263067 h 3354013"/>
              <a:gd name="connsiteX87" fmla="*/ 21698 w 2375792"/>
              <a:gd name="connsiteY87" fmla="*/ 287387 h 3354013"/>
              <a:gd name="connsiteX88" fmla="*/ 11971 w 2375792"/>
              <a:gd name="connsiteY88" fmla="*/ 404119 h 3354013"/>
              <a:gd name="connsiteX89" fmla="*/ 7107 w 2375792"/>
              <a:gd name="connsiteY89" fmla="*/ 423574 h 3354013"/>
              <a:gd name="connsiteX90" fmla="*/ 7107 w 2375792"/>
              <a:gd name="connsiteY90" fmla="*/ 477076 h 3354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2375792" h="3354013">
                <a:moveTo>
                  <a:pt x="16834" y="3025723"/>
                </a:moveTo>
                <a:cubicBezTo>
                  <a:pt x="953" y="3065428"/>
                  <a:pt x="-9113" y="3080665"/>
                  <a:pt x="11971" y="3137591"/>
                </a:cubicBezTo>
                <a:cubicBezTo>
                  <a:pt x="18391" y="3154926"/>
                  <a:pt x="60638" y="3181406"/>
                  <a:pt x="75200" y="3200821"/>
                </a:cubicBezTo>
                <a:cubicBezTo>
                  <a:pt x="87225" y="3216854"/>
                  <a:pt x="96866" y="3234203"/>
                  <a:pt x="118975" y="3239731"/>
                </a:cubicBezTo>
                <a:cubicBezTo>
                  <a:pt x="125460" y="3241352"/>
                  <a:pt x="131905" y="3243145"/>
                  <a:pt x="138430" y="3244595"/>
                </a:cubicBezTo>
                <a:cubicBezTo>
                  <a:pt x="148421" y="3246815"/>
                  <a:pt x="166911" y="3249108"/>
                  <a:pt x="177341" y="3254323"/>
                </a:cubicBezTo>
                <a:cubicBezTo>
                  <a:pt x="200618" y="3265961"/>
                  <a:pt x="191754" y="3273090"/>
                  <a:pt x="225979" y="3283506"/>
                </a:cubicBezTo>
                <a:cubicBezTo>
                  <a:pt x="251228" y="3291190"/>
                  <a:pt x="303800" y="3298097"/>
                  <a:pt x="303800" y="3298097"/>
                </a:cubicBezTo>
                <a:cubicBezTo>
                  <a:pt x="316770" y="3302961"/>
                  <a:pt x="329096" y="3310136"/>
                  <a:pt x="342711" y="3312689"/>
                </a:cubicBezTo>
                <a:cubicBezTo>
                  <a:pt x="425991" y="3328304"/>
                  <a:pt x="478750" y="3328199"/>
                  <a:pt x="561583" y="3332144"/>
                </a:cubicBezTo>
                <a:cubicBezTo>
                  <a:pt x="898671" y="3374281"/>
                  <a:pt x="649225" y="3344803"/>
                  <a:pt x="1510030" y="3332144"/>
                </a:cubicBezTo>
                <a:cubicBezTo>
                  <a:pt x="1537779" y="3331736"/>
                  <a:pt x="1565153" y="3325659"/>
                  <a:pt x="1592715" y="3322416"/>
                </a:cubicBezTo>
                <a:cubicBezTo>
                  <a:pt x="1605685" y="3319174"/>
                  <a:pt x="1618516" y="3315311"/>
                  <a:pt x="1631626" y="3312689"/>
                </a:cubicBezTo>
                <a:cubicBezTo>
                  <a:pt x="1642868" y="3310441"/>
                  <a:pt x="1654463" y="3310227"/>
                  <a:pt x="1665673" y="3307825"/>
                </a:cubicBezTo>
                <a:cubicBezTo>
                  <a:pt x="1677214" y="3305352"/>
                  <a:pt x="1688333" y="3301203"/>
                  <a:pt x="1699720" y="3298097"/>
                </a:cubicBezTo>
                <a:cubicBezTo>
                  <a:pt x="1738782" y="3287443"/>
                  <a:pt x="1733011" y="3293706"/>
                  <a:pt x="1792132" y="3268914"/>
                </a:cubicBezTo>
                <a:cubicBezTo>
                  <a:pt x="1818878" y="3257698"/>
                  <a:pt x="1846966" y="3247687"/>
                  <a:pt x="1869954" y="3230004"/>
                </a:cubicBezTo>
                <a:lnTo>
                  <a:pt x="1933183" y="3181365"/>
                </a:lnTo>
                <a:cubicBezTo>
                  <a:pt x="1933194" y="3181357"/>
                  <a:pt x="1972084" y="3152192"/>
                  <a:pt x="1972094" y="3152182"/>
                </a:cubicBezTo>
                <a:cubicBezTo>
                  <a:pt x="2004902" y="3119374"/>
                  <a:pt x="1988226" y="3127349"/>
                  <a:pt x="2015868" y="3118136"/>
                </a:cubicBezTo>
                <a:cubicBezTo>
                  <a:pt x="2022353" y="3111651"/>
                  <a:pt x="2029821" y="3106017"/>
                  <a:pt x="2035324" y="3098680"/>
                </a:cubicBezTo>
                <a:cubicBezTo>
                  <a:pt x="2039674" y="3092880"/>
                  <a:pt x="2040277" y="3084681"/>
                  <a:pt x="2045051" y="3079225"/>
                </a:cubicBezTo>
                <a:cubicBezTo>
                  <a:pt x="2051887" y="3071412"/>
                  <a:pt x="2061264" y="3066255"/>
                  <a:pt x="2069371" y="3059770"/>
                </a:cubicBezTo>
                <a:cubicBezTo>
                  <a:pt x="2080982" y="3024930"/>
                  <a:pt x="2063624" y="3069760"/>
                  <a:pt x="2098554" y="3020859"/>
                </a:cubicBezTo>
                <a:cubicBezTo>
                  <a:pt x="2146688" y="2953471"/>
                  <a:pt x="2093702" y="2995316"/>
                  <a:pt x="2161783" y="2952765"/>
                </a:cubicBezTo>
                <a:cubicBezTo>
                  <a:pt x="2174753" y="2933310"/>
                  <a:pt x="2186523" y="2912998"/>
                  <a:pt x="2200694" y="2894399"/>
                </a:cubicBezTo>
                <a:cubicBezTo>
                  <a:pt x="2212526" y="2878870"/>
                  <a:pt x="2229021" y="2867030"/>
                  <a:pt x="2239605" y="2850625"/>
                </a:cubicBezTo>
                <a:cubicBezTo>
                  <a:pt x="2261631" y="2816485"/>
                  <a:pt x="2297971" y="2743621"/>
                  <a:pt x="2297971" y="2743621"/>
                </a:cubicBezTo>
                <a:cubicBezTo>
                  <a:pt x="2307843" y="2694250"/>
                  <a:pt x="2297768" y="2739402"/>
                  <a:pt x="2322290" y="2660936"/>
                </a:cubicBezTo>
                <a:cubicBezTo>
                  <a:pt x="2324284" y="2654555"/>
                  <a:pt x="2325395" y="2647929"/>
                  <a:pt x="2327154" y="2641480"/>
                </a:cubicBezTo>
                <a:cubicBezTo>
                  <a:pt x="2330259" y="2630093"/>
                  <a:pt x="2333639" y="2618782"/>
                  <a:pt x="2336881" y="2607433"/>
                </a:cubicBezTo>
                <a:cubicBezTo>
                  <a:pt x="2340124" y="2536097"/>
                  <a:pt x="2342011" y="2464686"/>
                  <a:pt x="2346609" y="2393425"/>
                </a:cubicBezTo>
                <a:cubicBezTo>
                  <a:pt x="2348499" y="2364123"/>
                  <a:pt x="2354596" y="2335187"/>
                  <a:pt x="2356337" y="2305876"/>
                </a:cubicBezTo>
                <a:cubicBezTo>
                  <a:pt x="2364326" y="2171391"/>
                  <a:pt x="2369307" y="2036744"/>
                  <a:pt x="2375792" y="1902178"/>
                </a:cubicBezTo>
                <a:cubicBezTo>
                  <a:pt x="2372549" y="1631425"/>
                  <a:pt x="2373340" y="1360594"/>
                  <a:pt x="2366064" y="1089919"/>
                </a:cubicBezTo>
                <a:cubicBezTo>
                  <a:pt x="2365226" y="1058744"/>
                  <a:pt x="2355507" y="1028430"/>
                  <a:pt x="2351473" y="997506"/>
                </a:cubicBezTo>
                <a:cubicBezTo>
                  <a:pt x="2345776" y="953832"/>
                  <a:pt x="2341882" y="909941"/>
                  <a:pt x="2336881" y="866182"/>
                </a:cubicBezTo>
                <a:cubicBezTo>
                  <a:pt x="2335397" y="853196"/>
                  <a:pt x="2334288" y="840144"/>
                  <a:pt x="2332017" y="827272"/>
                </a:cubicBezTo>
                <a:cubicBezTo>
                  <a:pt x="2325949" y="792884"/>
                  <a:pt x="2312532" y="746653"/>
                  <a:pt x="2302834" y="715404"/>
                </a:cubicBezTo>
                <a:cubicBezTo>
                  <a:pt x="2295236" y="690921"/>
                  <a:pt x="2285748" y="667039"/>
                  <a:pt x="2278515" y="642446"/>
                </a:cubicBezTo>
                <a:cubicBezTo>
                  <a:pt x="2252749" y="554843"/>
                  <a:pt x="2263281" y="587016"/>
                  <a:pt x="2249332" y="545170"/>
                </a:cubicBezTo>
                <a:cubicBezTo>
                  <a:pt x="2245816" y="524075"/>
                  <a:pt x="2244132" y="512041"/>
                  <a:pt x="2239605" y="491667"/>
                </a:cubicBezTo>
                <a:cubicBezTo>
                  <a:pt x="2238155" y="485142"/>
                  <a:pt x="2236244" y="478725"/>
                  <a:pt x="2234741" y="472212"/>
                </a:cubicBezTo>
                <a:cubicBezTo>
                  <a:pt x="2225970" y="434206"/>
                  <a:pt x="2226589" y="424556"/>
                  <a:pt x="2210422" y="389527"/>
                </a:cubicBezTo>
                <a:cubicBezTo>
                  <a:pt x="2206460" y="380943"/>
                  <a:pt x="2200058" y="373664"/>
                  <a:pt x="2195830" y="365208"/>
                </a:cubicBezTo>
                <a:cubicBezTo>
                  <a:pt x="2190308" y="354164"/>
                  <a:pt x="2188088" y="341435"/>
                  <a:pt x="2181239" y="331161"/>
                </a:cubicBezTo>
                <a:cubicBezTo>
                  <a:pt x="2140554" y="270133"/>
                  <a:pt x="2173610" y="335625"/>
                  <a:pt x="2137464" y="292250"/>
                </a:cubicBezTo>
                <a:cubicBezTo>
                  <a:pt x="2126237" y="278778"/>
                  <a:pt x="2118263" y="262894"/>
                  <a:pt x="2108281" y="248476"/>
                </a:cubicBezTo>
                <a:cubicBezTo>
                  <a:pt x="2103667" y="241811"/>
                  <a:pt x="2099790" y="234359"/>
                  <a:pt x="2093690" y="229021"/>
                </a:cubicBezTo>
                <a:cubicBezTo>
                  <a:pt x="2086575" y="222796"/>
                  <a:pt x="2077477" y="219293"/>
                  <a:pt x="2069371" y="214429"/>
                </a:cubicBezTo>
                <a:cubicBezTo>
                  <a:pt x="2062886" y="206323"/>
                  <a:pt x="2057674" y="197007"/>
                  <a:pt x="2049915" y="190110"/>
                </a:cubicBezTo>
                <a:cubicBezTo>
                  <a:pt x="2042849" y="183830"/>
                  <a:pt x="2033462" y="180763"/>
                  <a:pt x="2025596" y="175519"/>
                </a:cubicBezTo>
                <a:cubicBezTo>
                  <a:pt x="1955854" y="129024"/>
                  <a:pt x="2053183" y="189197"/>
                  <a:pt x="1986685" y="151199"/>
                </a:cubicBezTo>
                <a:cubicBezTo>
                  <a:pt x="1981610" y="148299"/>
                  <a:pt x="1977567" y="143524"/>
                  <a:pt x="1972094" y="141472"/>
                </a:cubicBezTo>
                <a:cubicBezTo>
                  <a:pt x="1964353" y="138569"/>
                  <a:pt x="1955881" y="138229"/>
                  <a:pt x="1947775" y="136608"/>
                </a:cubicBezTo>
                <a:cubicBezTo>
                  <a:pt x="1883282" y="104360"/>
                  <a:pt x="1963804" y="143476"/>
                  <a:pt x="1913728" y="122016"/>
                </a:cubicBezTo>
                <a:cubicBezTo>
                  <a:pt x="1907064" y="119160"/>
                  <a:pt x="1900898" y="115234"/>
                  <a:pt x="1894273" y="112289"/>
                </a:cubicBezTo>
                <a:cubicBezTo>
                  <a:pt x="1886295" y="108743"/>
                  <a:pt x="1877763" y="106465"/>
                  <a:pt x="1869954" y="102561"/>
                </a:cubicBezTo>
                <a:cubicBezTo>
                  <a:pt x="1861498" y="98333"/>
                  <a:pt x="1854090" y="92198"/>
                  <a:pt x="1845634" y="87970"/>
                </a:cubicBezTo>
                <a:cubicBezTo>
                  <a:pt x="1831352" y="80829"/>
                  <a:pt x="1816308" y="75313"/>
                  <a:pt x="1801860" y="68514"/>
                </a:cubicBezTo>
                <a:cubicBezTo>
                  <a:pt x="1788739" y="62339"/>
                  <a:pt x="1776605" y="53936"/>
                  <a:pt x="1762949" y="49059"/>
                </a:cubicBezTo>
                <a:cubicBezTo>
                  <a:pt x="1753662" y="45742"/>
                  <a:pt x="1743513" y="45695"/>
                  <a:pt x="1733766" y="44195"/>
                </a:cubicBezTo>
                <a:cubicBezTo>
                  <a:pt x="1675680" y="35258"/>
                  <a:pt x="1719171" y="42517"/>
                  <a:pt x="1641354" y="34467"/>
                </a:cubicBezTo>
                <a:cubicBezTo>
                  <a:pt x="1490870" y="18900"/>
                  <a:pt x="1626611" y="27458"/>
                  <a:pt x="1437073" y="19876"/>
                </a:cubicBezTo>
                <a:cubicBezTo>
                  <a:pt x="1312190" y="-5102"/>
                  <a:pt x="1445144" y="19970"/>
                  <a:pt x="1111196" y="10148"/>
                </a:cubicBezTo>
                <a:cubicBezTo>
                  <a:pt x="1101338" y="9858"/>
                  <a:pt x="1091760" y="6783"/>
                  <a:pt x="1082013" y="5284"/>
                </a:cubicBezTo>
                <a:cubicBezTo>
                  <a:pt x="1070682" y="3541"/>
                  <a:pt x="1059315" y="2042"/>
                  <a:pt x="1047966" y="421"/>
                </a:cubicBezTo>
                <a:lnTo>
                  <a:pt x="799911" y="5284"/>
                </a:lnTo>
                <a:cubicBezTo>
                  <a:pt x="759347" y="5284"/>
                  <a:pt x="718820" y="-1769"/>
                  <a:pt x="678315" y="421"/>
                </a:cubicBezTo>
                <a:cubicBezTo>
                  <a:pt x="658290" y="1503"/>
                  <a:pt x="639614" y="11079"/>
                  <a:pt x="619949" y="15012"/>
                </a:cubicBezTo>
                <a:lnTo>
                  <a:pt x="595630" y="19876"/>
                </a:lnTo>
                <a:cubicBezTo>
                  <a:pt x="590766" y="23119"/>
                  <a:pt x="586710" y="28186"/>
                  <a:pt x="581039" y="29604"/>
                </a:cubicBezTo>
                <a:cubicBezTo>
                  <a:pt x="566796" y="33165"/>
                  <a:pt x="551832" y="32646"/>
                  <a:pt x="537264" y="34467"/>
                </a:cubicBezTo>
                <a:cubicBezTo>
                  <a:pt x="525888" y="35889"/>
                  <a:pt x="514566" y="37710"/>
                  <a:pt x="503217" y="39331"/>
                </a:cubicBezTo>
                <a:cubicBezTo>
                  <a:pt x="488626" y="44195"/>
                  <a:pt x="474543" y="51000"/>
                  <a:pt x="459443" y="53923"/>
                </a:cubicBezTo>
                <a:cubicBezTo>
                  <a:pt x="424101" y="60763"/>
                  <a:pt x="387580" y="60705"/>
                  <a:pt x="352439" y="68514"/>
                </a:cubicBezTo>
                <a:lnTo>
                  <a:pt x="308664" y="78242"/>
                </a:lnTo>
                <a:cubicBezTo>
                  <a:pt x="280592" y="96958"/>
                  <a:pt x="308300" y="80333"/>
                  <a:pt x="264890" y="97697"/>
                </a:cubicBezTo>
                <a:cubicBezTo>
                  <a:pt x="258158" y="100390"/>
                  <a:pt x="252099" y="104569"/>
                  <a:pt x="245434" y="107425"/>
                </a:cubicBezTo>
                <a:cubicBezTo>
                  <a:pt x="240722" y="109445"/>
                  <a:pt x="235429" y="109996"/>
                  <a:pt x="230843" y="112289"/>
                </a:cubicBezTo>
                <a:cubicBezTo>
                  <a:pt x="179608" y="137907"/>
                  <a:pt x="215299" y="127118"/>
                  <a:pt x="177341" y="136608"/>
                </a:cubicBezTo>
                <a:cubicBezTo>
                  <a:pt x="165992" y="143093"/>
                  <a:pt x="155162" y="150585"/>
                  <a:pt x="143294" y="156063"/>
                </a:cubicBezTo>
                <a:cubicBezTo>
                  <a:pt x="133984" y="160360"/>
                  <a:pt x="114111" y="165791"/>
                  <a:pt x="114111" y="165791"/>
                </a:cubicBezTo>
                <a:cubicBezTo>
                  <a:pt x="92369" y="180287"/>
                  <a:pt x="105050" y="169130"/>
                  <a:pt x="89792" y="190110"/>
                </a:cubicBezTo>
                <a:cubicBezTo>
                  <a:pt x="80256" y="203222"/>
                  <a:pt x="70337" y="216051"/>
                  <a:pt x="60609" y="229021"/>
                </a:cubicBezTo>
                <a:cubicBezTo>
                  <a:pt x="55745" y="235506"/>
                  <a:pt x="51749" y="242744"/>
                  <a:pt x="46017" y="248476"/>
                </a:cubicBezTo>
                <a:lnTo>
                  <a:pt x="31426" y="263067"/>
                </a:lnTo>
                <a:cubicBezTo>
                  <a:pt x="28183" y="271174"/>
                  <a:pt x="24459" y="279104"/>
                  <a:pt x="21698" y="287387"/>
                </a:cubicBezTo>
                <a:cubicBezTo>
                  <a:pt x="9423" y="324211"/>
                  <a:pt x="14915" y="368784"/>
                  <a:pt x="11971" y="404119"/>
                </a:cubicBezTo>
                <a:cubicBezTo>
                  <a:pt x="11416" y="410781"/>
                  <a:pt x="7552" y="416904"/>
                  <a:pt x="7107" y="423574"/>
                </a:cubicBezTo>
                <a:cubicBezTo>
                  <a:pt x="5921" y="441368"/>
                  <a:pt x="7107" y="459242"/>
                  <a:pt x="7107" y="477076"/>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TextBox 5"/>
          <p:cNvSpPr txBox="1"/>
          <p:nvPr/>
        </p:nvSpPr>
        <p:spPr>
          <a:xfrm>
            <a:off x="4549364" y="3736209"/>
            <a:ext cx="1752600" cy="954107"/>
          </a:xfrm>
          <a:prstGeom prst="rect">
            <a:avLst/>
          </a:prstGeom>
          <a:noFill/>
        </p:spPr>
        <p:txBody>
          <a:bodyPr wrap="square" rtlCol="0">
            <a:spAutoFit/>
          </a:bodyPr>
          <a:lstStyle/>
          <a:p>
            <a:r>
              <a:rPr lang="en-US" dirty="0" smtClean="0">
                <a:solidFill>
                  <a:srgbClr val="FF0000"/>
                </a:solidFill>
              </a:rPr>
              <a:t>Loop: allows you to repeat the same tasks over and over again</a:t>
            </a:r>
            <a:endParaRPr lang="en-US" dirty="0">
              <a:solidFill>
                <a:srgbClr val="FF0000"/>
              </a:solidFill>
            </a:endParaRPr>
          </a:p>
        </p:txBody>
      </p:sp>
    </p:spTree>
    <p:extLst>
      <p:ext uri="{BB962C8B-B14F-4D97-AF65-F5344CB8AC3E}">
        <p14:creationId xmlns:p14="http://schemas.microsoft.com/office/powerpoint/2010/main" val="282718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randombar(horizontal)">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13"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ea typeface="ＭＳ Ｐゴシック" panose="020B0600070205080204" pitchFamily="34" charset="-128"/>
                <a:cs typeface="Times New Roman" panose="02020603050405020304" pitchFamily="18" charset="0"/>
              </a:rPr>
              <a:t>How To Determine If Loops Can Be Applied</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cs typeface="Times New Roman" panose="02020603050405020304" pitchFamily="18" charset="0"/>
              </a:rPr>
              <a:t>Something needs to occur multiple times (generally it will repeat itself as long as it’s true some condition has been met).</a:t>
            </a:r>
          </a:p>
          <a:p>
            <a:r>
              <a:rPr lang="en-US" altLang="en-US" b="1" dirty="0" smtClean="0">
                <a:ea typeface="ＭＳ Ｐゴシック" panose="020B0600070205080204" pitchFamily="34" charset="-128"/>
                <a:cs typeface="Times New Roman" panose="02020603050405020304" pitchFamily="18" charset="0"/>
              </a:rPr>
              <a:t>Example </a:t>
            </a:r>
            <a:r>
              <a:rPr lang="en-US" altLang="en-US" b="1" dirty="0" smtClean="0">
                <a:ea typeface="ＭＳ Ｐゴシック" panose="020B0600070205080204" pitchFamily="34" charset="-128"/>
                <a:cs typeface="Times New Roman" panose="02020603050405020304" pitchFamily="18" charset="0"/>
              </a:rPr>
              <a:t>1 </a:t>
            </a:r>
            <a:r>
              <a:rPr lang="en-US" altLang="en-US" b="1" dirty="0"/>
              <a:t>(re-run an entire program</a:t>
            </a:r>
            <a:r>
              <a:rPr lang="en-US" altLang="en-US" b="1" dirty="0" smtClean="0"/>
              <a:t>)</a:t>
            </a:r>
            <a:r>
              <a:rPr lang="en-US" altLang="en-US" dirty="0" smtClean="0">
                <a:ea typeface="ＭＳ Ｐゴシック" panose="020B0600070205080204" pitchFamily="34" charset="-128"/>
                <a:cs typeface="Times New Roman" panose="02020603050405020304" pitchFamily="18" charset="0"/>
              </a:rPr>
              <a:t>:</a:t>
            </a:r>
            <a:endParaRPr lang="en-US" altLang="en-US" dirty="0" smtClean="0">
              <a:ea typeface="ＭＳ Ｐゴシック" panose="020B0600070205080204" pitchFamily="34" charset="-128"/>
              <a:cs typeface="Times New Roman" panose="02020603050405020304" pitchFamily="18" charset="0"/>
            </a:endParaRPr>
          </a:p>
        </p:txBody>
      </p:sp>
      <p:sp>
        <p:nvSpPr>
          <p:cNvPr id="105492" name="Text Box 20"/>
          <p:cNvSpPr txBox="1">
            <a:spLocks noChangeArrowheads="1"/>
          </p:cNvSpPr>
          <p:nvPr/>
        </p:nvSpPr>
        <p:spPr bwMode="auto">
          <a:xfrm>
            <a:off x="5250656" y="3033653"/>
            <a:ext cx="39814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latin typeface="Comic Sans MS" panose="030F0702030302020204" pitchFamily="66" charset="0"/>
              </a:rPr>
              <a:t>While the player wants to play</a:t>
            </a:r>
          </a:p>
          <a:p>
            <a:pPr eaLnBrk="1" hangingPunct="1">
              <a:spcBef>
                <a:spcPct val="50000"/>
              </a:spcBef>
              <a:buFontTx/>
              <a:buNone/>
            </a:pPr>
            <a:r>
              <a:rPr lang="en-CA" altLang="en-US" sz="1800" dirty="0">
                <a:latin typeface="Comic Sans MS" panose="030F0702030302020204" pitchFamily="66" charset="0"/>
              </a:rPr>
              <a:t>     Run the game </a:t>
            </a:r>
            <a:r>
              <a:rPr lang="en-CA" altLang="en-US" sz="1800" dirty="0" smtClean="0">
                <a:latin typeface="Comic Sans MS" panose="030F0702030302020204" pitchFamily="66" charset="0"/>
              </a:rPr>
              <a:t>again</a:t>
            </a:r>
          </a:p>
          <a:p>
            <a:pPr eaLnBrk="1" hangingPunct="1">
              <a:spcBef>
                <a:spcPct val="50000"/>
              </a:spcBef>
              <a:buFontTx/>
              <a:buNone/>
            </a:pPr>
            <a:r>
              <a:rPr lang="en-US" altLang="en-US" sz="1800" dirty="0" smtClean="0">
                <a:latin typeface="Comic Sans MS" panose="030F0702030302020204" pitchFamily="66" charset="0"/>
              </a:rPr>
              <a:t>End while</a:t>
            </a:r>
            <a:endParaRPr lang="en-CA" altLang="en-US" sz="1800" dirty="0">
              <a:latin typeface="Comic Sans MS" panose="030F0702030302020204" pitchFamily="66" charset="0"/>
            </a:endParaRPr>
          </a:p>
        </p:txBody>
      </p:sp>
      <p:sp>
        <p:nvSpPr>
          <p:cNvPr id="105493" name="AutoShape 21"/>
          <p:cNvSpPr>
            <a:spLocks noChangeArrowheads="1"/>
          </p:cNvSpPr>
          <p:nvPr/>
        </p:nvSpPr>
        <p:spPr bwMode="auto">
          <a:xfrm>
            <a:off x="1332985" y="3033713"/>
            <a:ext cx="2360613" cy="9144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Play again?</a:t>
            </a:r>
          </a:p>
        </p:txBody>
      </p:sp>
      <p:sp>
        <p:nvSpPr>
          <p:cNvPr id="105494" name="Rectangle 22"/>
          <p:cNvSpPr>
            <a:spLocks noChangeArrowheads="1"/>
          </p:cNvSpPr>
          <p:nvPr/>
        </p:nvSpPr>
        <p:spPr bwMode="auto">
          <a:xfrm>
            <a:off x="1447285" y="4260850"/>
            <a:ext cx="21336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Run game again</a:t>
            </a:r>
          </a:p>
        </p:txBody>
      </p:sp>
      <p:grpSp>
        <p:nvGrpSpPr>
          <p:cNvPr id="5" name="Group 4"/>
          <p:cNvGrpSpPr>
            <a:grpSpLocks/>
          </p:cNvGrpSpPr>
          <p:nvPr/>
        </p:nvGrpSpPr>
        <p:grpSpPr bwMode="auto">
          <a:xfrm>
            <a:off x="-897173" y="3892551"/>
            <a:ext cx="3449358" cy="873123"/>
            <a:chOff x="2514677" y="3387725"/>
            <a:chExt cx="3447973" cy="873988"/>
          </a:xfrm>
        </p:grpSpPr>
        <p:cxnSp>
          <p:nvCxnSpPr>
            <p:cNvPr id="8213" name="AutoShape 23"/>
            <p:cNvCxnSpPr>
              <a:cxnSpLocks noChangeShapeType="1"/>
              <a:stCxn id="105493" idx="2"/>
              <a:endCxn id="105494" idx="0"/>
            </p:cNvCxnSpPr>
            <p:nvPr/>
          </p:nvCxnSpPr>
          <p:spPr bwMode="auto">
            <a:xfrm>
              <a:off x="2514677" y="3948666"/>
              <a:ext cx="793" cy="313047"/>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214" name="Text Box 26"/>
            <p:cNvSpPr txBox="1">
              <a:spLocks noChangeArrowheads="1"/>
            </p:cNvSpPr>
            <p:nvPr/>
          </p:nvSpPr>
          <p:spPr bwMode="auto">
            <a:xfrm>
              <a:off x="5656386" y="3387725"/>
              <a:ext cx="306264"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t>Y</a:t>
              </a:r>
            </a:p>
          </p:txBody>
        </p:sp>
      </p:grpSp>
      <p:grpSp>
        <p:nvGrpSpPr>
          <p:cNvPr id="4" name="Group 3"/>
          <p:cNvGrpSpPr>
            <a:grpSpLocks/>
          </p:cNvGrpSpPr>
          <p:nvPr/>
        </p:nvGrpSpPr>
        <p:grpSpPr bwMode="auto">
          <a:xfrm>
            <a:off x="647185" y="3476625"/>
            <a:ext cx="800100" cy="990600"/>
            <a:chOff x="4057244" y="2971801"/>
            <a:chExt cx="800505" cy="990600"/>
          </a:xfrm>
        </p:grpSpPr>
        <p:sp>
          <p:nvSpPr>
            <p:cNvPr id="8210" name="Line 27"/>
            <p:cNvSpPr>
              <a:spLocks noChangeShapeType="1"/>
            </p:cNvSpPr>
            <p:nvPr/>
          </p:nvSpPr>
          <p:spPr bwMode="auto">
            <a:xfrm flipH="1">
              <a:off x="4057244" y="3962401"/>
              <a:ext cx="80050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8211" name="Line 28"/>
            <p:cNvSpPr>
              <a:spLocks noChangeShapeType="1"/>
            </p:cNvSpPr>
            <p:nvPr/>
          </p:nvSpPr>
          <p:spPr bwMode="auto">
            <a:xfrm flipV="1">
              <a:off x="4057245" y="2971801"/>
              <a:ext cx="0" cy="990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8212" name="Line 29"/>
            <p:cNvSpPr>
              <a:spLocks noChangeShapeType="1"/>
            </p:cNvSpPr>
            <p:nvPr/>
          </p:nvSpPr>
          <p:spPr bwMode="auto">
            <a:xfrm>
              <a:off x="4057245" y="2971801"/>
              <a:ext cx="6858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grpSp>
      <p:grpSp>
        <p:nvGrpSpPr>
          <p:cNvPr id="9" name="Group 8"/>
          <p:cNvGrpSpPr>
            <a:grpSpLocks/>
          </p:cNvGrpSpPr>
          <p:nvPr/>
        </p:nvGrpSpPr>
        <p:grpSpPr bwMode="auto">
          <a:xfrm>
            <a:off x="1561585" y="3157538"/>
            <a:ext cx="3048000" cy="2466975"/>
            <a:chOff x="4972050" y="2652186"/>
            <a:chExt cx="3048000" cy="2467502"/>
          </a:xfrm>
        </p:grpSpPr>
        <p:sp>
          <p:nvSpPr>
            <p:cNvPr id="8205" name="Oval 25"/>
            <p:cNvSpPr>
              <a:spLocks noChangeArrowheads="1"/>
            </p:cNvSpPr>
            <p:nvPr/>
          </p:nvSpPr>
          <p:spPr bwMode="auto">
            <a:xfrm>
              <a:off x="4972050" y="4662488"/>
              <a:ext cx="1905000" cy="4572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END GAME</a:t>
              </a:r>
            </a:p>
          </p:txBody>
        </p:sp>
        <p:sp>
          <p:nvSpPr>
            <p:cNvPr id="8206" name="Text Box 30"/>
            <p:cNvSpPr txBox="1">
              <a:spLocks noChangeArrowheads="1"/>
            </p:cNvSpPr>
            <p:nvPr/>
          </p:nvSpPr>
          <p:spPr bwMode="auto">
            <a:xfrm>
              <a:off x="7181850" y="2652186"/>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t>N</a:t>
              </a:r>
            </a:p>
          </p:txBody>
        </p:sp>
        <p:sp>
          <p:nvSpPr>
            <p:cNvPr id="8207" name="Line 31"/>
            <p:cNvSpPr>
              <a:spLocks noChangeShapeType="1"/>
            </p:cNvSpPr>
            <p:nvPr/>
          </p:nvSpPr>
          <p:spPr bwMode="auto">
            <a:xfrm>
              <a:off x="7164016" y="2971802"/>
              <a:ext cx="856034"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8208" name="Line 32"/>
            <p:cNvSpPr>
              <a:spLocks noChangeShapeType="1"/>
            </p:cNvSpPr>
            <p:nvPr/>
          </p:nvSpPr>
          <p:spPr bwMode="auto">
            <a:xfrm>
              <a:off x="8020050" y="2986088"/>
              <a:ext cx="0" cy="1905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8209" name="Line 33"/>
            <p:cNvSpPr>
              <a:spLocks noChangeShapeType="1"/>
            </p:cNvSpPr>
            <p:nvPr/>
          </p:nvSpPr>
          <p:spPr bwMode="auto">
            <a:xfrm flipH="1">
              <a:off x="6877050" y="4891088"/>
              <a:ext cx="11430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grpSp>
      <p:sp>
        <p:nvSpPr>
          <p:cNvPr id="8" name="TextBox 7"/>
          <p:cNvSpPr txBox="1">
            <a:spLocks noChangeArrowheads="1"/>
          </p:cNvSpPr>
          <p:nvPr/>
        </p:nvSpPr>
        <p:spPr bwMode="auto">
          <a:xfrm>
            <a:off x="609085" y="2633664"/>
            <a:ext cx="41338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smtClean="0"/>
              <a:t>Flowchart</a:t>
            </a:r>
            <a:endParaRPr lang="en-US" altLang="en-US" sz="2000" b="1" dirty="0"/>
          </a:p>
        </p:txBody>
      </p:sp>
      <p:sp>
        <p:nvSpPr>
          <p:cNvPr id="29" name="TextBox 28"/>
          <p:cNvSpPr txBox="1">
            <a:spLocks noChangeArrowheads="1"/>
          </p:cNvSpPr>
          <p:nvPr/>
        </p:nvSpPr>
        <p:spPr bwMode="auto">
          <a:xfrm>
            <a:off x="5255418" y="2633603"/>
            <a:ext cx="35956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smtClean="0"/>
              <a:t>Pseudo </a:t>
            </a:r>
            <a:r>
              <a:rPr lang="en-US" altLang="en-US" sz="2000" b="1" dirty="0"/>
              <a:t>code </a:t>
            </a:r>
            <a:r>
              <a:rPr lang="en-US" altLang="en-US" sz="2000" b="1" dirty="0" smtClean="0"/>
              <a:t>(code </a:t>
            </a:r>
            <a:r>
              <a:rPr lang="en-US" altLang="en-US" sz="2000" b="1" dirty="0" smtClean="0"/>
              <a:t>like </a:t>
            </a:r>
            <a:r>
              <a:rPr lang="en-US" altLang="en-US" sz="2000" b="1" dirty="0" smtClean="0"/>
              <a:t>format)</a:t>
            </a:r>
            <a:endParaRPr lang="en-US" alt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549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up)">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childTnLst>
                                </p:cTn>
                              </p:par>
                              <p:par>
                                <p:cTn id="28" presetID="1" presetClass="entr" presetSubtype="0" fill="hold" grpId="1"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5494"/>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4"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down)">
                                      <p:cBhvr>
                                        <p:cTn id="38" dur="500"/>
                                        <p:tgtEl>
                                          <p:spTgt spid="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up)">
                                      <p:cBhvr>
                                        <p:cTn id="43" dur="500"/>
                                        <p:tgtEl>
                                          <p:spTgt spid="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05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3" grpId="1" build="allAtOnce"/>
      <p:bldP spid="105492" grpId="0"/>
      <p:bldP spid="105493" grpId="0" animBg="1"/>
      <p:bldP spid="105494" grpId="0" animBg="1"/>
      <p:bldP spid="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r>
              <a:rPr lang="en-US" altLang="en-US" dirty="0" smtClean="0">
                <a:ea typeface="ＭＳ Ｐゴシック" panose="020B0600070205080204" pitchFamily="34" charset="-128"/>
                <a:cs typeface="Times New Roman" panose="02020603050405020304" pitchFamily="18" charset="0"/>
              </a:rPr>
              <a:t>How To Determine If Loops Can Be Applied (2)</a:t>
            </a:r>
            <a:endParaRPr lang="en-CA" altLang="en-US" dirty="0" smtClean="0">
              <a:ea typeface="ＭＳ Ｐゴシック" panose="020B0600070205080204" pitchFamily="34" charset="-128"/>
              <a:cs typeface="Times New Roman" panose="02020603050405020304" pitchFamily="18" charset="0"/>
            </a:endParaRPr>
          </a:p>
        </p:txBody>
      </p:sp>
      <p:sp>
        <p:nvSpPr>
          <p:cNvPr id="9219" name="Rectangle 3"/>
          <p:cNvSpPr>
            <a:spLocks noGrp="1"/>
          </p:cNvSpPr>
          <p:nvPr>
            <p:ph idx="1"/>
          </p:nvPr>
        </p:nvSpPr>
        <p:spPr>
          <a:xfrm>
            <a:off x="465138" y="1100138"/>
            <a:ext cx="8178800" cy="474662"/>
          </a:xfrm>
        </p:spPr>
        <p:txBody>
          <a:bodyPr/>
          <a:lstStyle/>
          <a:p>
            <a:r>
              <a:rPr lang="en-US" altLang="en-US" b="1" dirty="0" smtClean="0">
                <a:ea typeface="ＭＳ Ｐゴシック" panose="020B0600070205080204" pitchFamily="34" charset="-128"/>
                <a:cs typeface="Times New Roman" panose="02020603050405020304" pitchFamily="18" charset="0"/>
              </a:rPr>
              <a:t>Example </a:t>
            </a:r>
            <a:r>
              <a:rPr lang="en-US" altLang="en-US" b="1" dirty="0" smtClean="0">
                <a:ea typeface="ＭＳ Ｐゴシック" panose="020B0600070205080204" pitchFamily="34" charset="-128"/>
                <a:cs typeface="Times New Roman" panose="02020603050405020304" pitchFamily="18" charset="0"/>
              </a:rPr>
              <a:t>2</a:t>
            </a:r>
            <a:r>
              <a:rPr lang="en-US" altLang="en-US" dirty="0" smtClean="0">
                <a:ea typeface="ＭＳ Ｐゴシック" panose="020B0600070205080204" pitchFamily="34" charset="-128"/>
                <a:cs typeface="Times New Roman" panose="02020603050405020304" pitchFamily="18" charset="0"/>
              </a:rPr>
              <a:t> </a:t>
            </a:r>
            <a:r>
              <a:rPr lang="en-US" altLang="en-US" dirty="0" smtClean="0">
                <a:latin typeface="Arial" panose="020B0604020202020204" pitchFamily="34" charset="0"/>
                <a:cs typeface="Times New Roman" panose="02020603050405020304" pitchFamily="18" charset="0"/>
              </a:rPr>
              <a:t>(r</a:t>
            </a:r>
            <a:r>
              <a:rPr lang="en-US" altLang="en-US" dirty="0" smtClean="0">
                <a:latin typeface="Arial" panose="020B0604020202020204" pitchFamily="34" charset="0"/>
              </a:rPr>
              <a:t>e-running </a:t>
            </a:r>
            <a:r>
              <a:rPr lang="en-US" altLang="en-US" dirty="0">
                <a:latin typeface="Arial" panose="020B0604020202020204" pitchFamily="34" charset="0"/>
              </a:rPr>
              <a:t>specific parts of the </a:t>
            </a:r>
            <a:r>
              <a:rPr lang="en-US" altLang="en-US" dirty="0" smtClean="0">
                <a:latin typeface="Arial" panose="020B0604020202020204" pitchFamily="34" charset="0"/>
              </a:rPr>
              <a:t>program)</a:t>
            </a:r>
            <a:endParaRPr lang="en-US" altLang="en-US" dirty="0">
              <a:latin typeface="Arial" panose="020B0604020202020204" pitchFamily="34" charset="0"/>
            </a:endParaRPr>
          </a:p>
          <a:p>
            <a:endParaRPr lang="en-CA" altLang="en-US" dirty="0" smtClean="0">
              <a:ea typeface="ＭＳ Ｐゴシック" panose="020B0600070205080204" pitchFamily="34" charset="-128"/>
              <a:cs typeface="Times New Roman" panose="02020603050405020304" pitchFamily="18" charset="0"/>
            </a:endParaRPr>
          </a:p>
        </p:txBody>
      </p:sp>
      <p:sp>
        <p:nvSpPr>
          <p:cNvPr id="106503" name="AutoShape 7"/>
          <p:cNvSpPr>
            <a:spLocks noChangeArrowheads="1"/>
          </p:cNvSpPr>
          <p:nvPr/>
        </p:nvSpPr>
        <p:spPr bwMode="auto">
          <a:xfrm>
            <a:off x="1362419" y="3370290"/>
            <a:ext cx="2360612" cy="9144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Invalid input?</a:t>
            </a:r>
          </a:p>
        </p:txBody>
      </p:sp>
      <p:sp>
        <p:nvSpPr>
          <p:cNvPr id="106504" name="Rectangle 8"/>
          <p:cNvSpPr>
            <a:spLocks noChangeArrowheads="1"/>
          </p:cNvSpPr>
          <p:nvPr/>
        </p:nvSpPr>
        <p:spPr bwMode="auto">
          <a:xfrm>
            <a:off x="1438619" y="4589490"/>
            <a:ext cx="22098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Ask for input again</a:t>
            </a:r>
          </a:p>
        </p:txBody>
      </p:sp>
      <p:grpSp>
        <p:nvGrpSpPr>
          <p:cNvPr id="3" name="Group 2"/>
          <p:cNvGrpSpPr>
            <a:grpSpLocks/>
          </p:cNvGrpSpPr>
          <p:nvPr/>
        </p:nvGrpSpPr>
        <p:grpSpPr bwMode="auto">
          <a:xfrm>
            <a:off x="2224431" y="4252940"/>
            <a:ext cx="317500" cy="365125"/>
            <a:chOff x="2386806" y="4739480"/>
            <a:chExt cx="317500" cy="366713"/>
          </a:xfrm>
        </p:grpSpPr>
        <p:cxnSp>
          <p:nvCxnSpPr>
            <p:cNvPr id="9237" name="AutoShape 10"/>
            <p:cNvCxnSpPr>
              <a:cxnSpLocks noChangeShapeType="1"/>
            </p:cNvCxnSpPr>
            <p:nvPr/>
          </p:nvCxnSpPr>
          <p:spPr bwMode="auto">
            <a:xfrm>
              <a:off x="2704306" y="4770437"/>
              <a:ext cx="0" cy="304800"/>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38" name="Text Box 11"/>
            <p:cNvSpPr txBox="1">
              <a:spLocks noChangeArrowheads="1"/>
            </p:cNvSpPr>
            <p:nvPr/>
          </p:nvSpPr>
          <p:spPr bwMode="auto">
            <a:xfrm>
              <a:off x="2386806" y="473948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t>Y</a:t>
              </a:r>
            </a:p>
          </p:txBody>
        </p:sp>
      </p:grpSp>
      <p:grpSp>
        <p:nvGrpSpPr>
          <p:cNvPr id="4" name="Group 12"/>
          <p:cNvGrpSpPr>
            <a:grpSpLocks/>
          </p:cNvGrpSpPr>
          <p:nvPr/>
        </p:nvGrpSpPr>
        <p:grpSpPr bwMode="auto">
          <a:xfrm>
            <a:off x="752819" y="3827490"/>
            <a:ext cx="685800" cy="990600"/>
            <a:chOff x="2640" y="1728"/>
            <a:chExt cx="432" cy="624"/>
          </a:xfrm>
        </p:grpSpPr>
        <p:sp>
          <p:nvSpPr>
            <p:cNvPr id="9234" name="Line 13"/>
            <p:cNvSpPr>
              <a:spLocks noChangeShapeType="1"/>
            </p:cNvSpPr>
            <p:nvPr/>
          </p:nvSpPr>
          <p:spPr bwMode="auto">
            <a:xfrm flipH="1">
              <a:off x="2640" y="2352"/>
              <a:ext cx="432"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5" name="Line 14"/>
            <p:cNvSpPr>
              <a:spLocks noChangeShapeType="1"/>
            </p:cNvSpPr>
            <p:nvPr/>
          </p:nvSpPr>
          <p:spPr bwMode="auto">
            <a:xfrm flipV="1">
              <a:off x="2640" y="1728"/>
              <a:ext cx="0" cy="624"/>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6" name="Line 15"/>
            <p:cNvSpPr>
              <a:spLocks noChangeShapeType="1"/>
            </p:cNvSpPr>
            <p:nvPr/>
          </p:nvSpPr>
          <p:spPr bwMode="auto">
            <a:xfrm>
              <a:off x="2640" y="1728"/>
              <a:ext cx="43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grpSp>
      <p:grpSp>
        <p:nvGrpSpPr>
          <p:cNvPr id="5" name="Group 25"/>
          <p:cNvGrpSpPr>
            <a:grpSpLocks/>
          </p:cNvGrpSpPr>
          <p:nvPr/>
        </p:nvGrpSpPr>
        <p:grpSpPr bwMode="auto">
          <a:xfrm>
            <a:off x="2048219" y="3446490"/>
            <a:ext cx="2590800" cy="2759075"/>
            <a:chOff x="1392" y="2256"/>
            <a:chExt cx="1632" cy="1738"/>
          </a:xfrm>
        </p:grpSpPr>
        <p:sp>
          <p:nvSpPr>
            <p:cNvPr id="9229" name="Text Box 18"/>
            <p:cNvSpPr txBox="1">
              <a:spLocks noChangeArrowheads="1"/>
            </p:cNvSpPr>
            <p:nvPr/>
          </p:nvSpPr>
          <p:spPr bwMode="auto">
            <a:xfrm>
              <a:off x="2496" y="2256"/>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t>N</a:t>
              </a:r>
            </a:p>
          </p:txBody>
        </p:sp>
        <p:sp>
          <p:nvSpPr>
            <p:cNvPr id="9230" name="Line 19"/>
            <p:cNvSpPr>
              <a:spLocks noChangeShapeType="1"/>
            </p:cNvSpPr>
            <p:nvPr/>
          </p:nvSpPr>
          <p:spPr bwMode="auto">
            <a:xfrm>
              <a:off x="2448" y="2496"/>
              <a:ext cx="576"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1" name="Line 20"/>
            <p:cNvSpPr>
              <a:spLocks noChangeShapeType="1"/>
            </p:cNvSpPr>
            <p:nvPr/>
          </p:nvSpPr>
          <p:spPr bwMode="auto">
            <a:xfrm>
              <a:off x="3024" y="2496"/>
              <a:ext cx="0" cy="1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2" name="Line 21"/>
            <p:cNvSpPr>
              <a:spLocks noChangeShapeType="1"/>
            </p:cNvSpPr>
            <p:nvPr/>
          </p:nvSpPr>
          <p:spPr bwMode="auto">
            <a:xfrm flipH="1">
              <a:off x="2064" y="3696"/>
              <a:ext cx="96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3" name="Text Box 24"/>
            <p:cNvSpPr txBox="1">
              <a:spLocks noChangeArrowheads="1"/>
            </p:cNvSpPr>
            <p:nvPr/>
          </p:nvSpPr>
          <p:spPr bwMode="auto">
            <a:xfrm>
              <a:off x="1392" y="3552"/>
              <a:ext cx="76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2000" dirty="0">
                  <a:latin typeface="Arial" panose="020B0604020202020204" pitchFamily="34" charset="0"/>
                </a:rPr>
                <a:t>…rest of program</a:t>
              </a:r>
            </a:p>
          </p:txBody>
        </p:sp>
      </p:grpSp>
      <p:sp>
        <p:nvSpPr>
          <p:cNvPr id="106522" name="Text Box 26"/>
          <p:cNvSpPr txBox="1">
            <a:spLocks noChangeArrowheads="1"/>
          </p:cNvSpPr>
          <p:nvPr/>
        </p:nvSpPr>
        <p:spPr bwMode="auto">
          <a:xfrm>
            <a:off x="5361331" y="3370290"/>
            <a:ext cx="3581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latin typeface="Comic Sans MS" panose="030F0702030302020204" pitchFamily="66" charset="0"/>
              </a:rPr>
              <a:t>While input is invalid</a:t>
            </a:r>
          </a:p>
          <a:p>
            <a:pPr eaLnBrk="1" hangingPunct="1">
              <a:spcBef>
                <a:spcPct val="50000"/>
              </a:spcBef>
              <a:buFontTx/>
              <a:buNone/>
            </a:pPr>
            <a:r>
              <a:rPr lang="en-CA" altLang="en-US" sz="1800" dirty="0">
                <a:latin typeface="Comic Sans MS" panose="030F0702030302020204" pitchFamily="66" charset="0"/>
              </a:rPr>
              <a:t>     Prompt user for </a:t>
            </a:r>
            <a:r>
              <a:rPr lang="en-CA" altLang="en-US" sz="1800" dirty="0" smtClean="0">
                <a:latin typeface="Comic Sans MS" panose="030F0702030302020204" pitchFamily="66" charset="0"/>
              </a:rPr>
              <a:t>input</a:t>
            </a:r>
          </a:p>
          <a:p>
            <a:pPr eaLnBrk="1" hangingPunct="1">
              <a:spcBef>
                <a:spcPct val="50000"/>
              </a:spcBef>
              <a:buFontTx/>
              <a:buNone/>
            </a:pPr>
            <a:r>
              <a:rPr lang="en-US" altLang="en-US" sz="1800" dirty="0" smtClean="0">
                <a:latin typeface="Comic Sans MS" panose="030F0702030302020204" pitchFamily="66" charset="0"/>
              </a:rPr>
              <a:t>End while</a:t>
            </a:r>
            <a:endParaRPr lang="en-CA" altLang="en-US" sz="1800" dirty="0">
              <a:latin typeface="Comic Sans MS" panose="030F0702030302020204" pitchFamily="66" charset="0"/>
            </a:endParaRPr>
          </a:p>
        </p:txBody>
      </p:sp>
      <p:sp>
        <p:nvSpPr>
          <p:cNvPr id="23" name="TextBox 22"/>
          <p:cNvSpPr txBox="1">
            <a:spLocks noChangeArrowheads="1"/>
          </p:cNvSpPr>
          <p:nvPr/>
        </p:nvSpPr>
        <p:spPr bwMode="auto">
          <a:xfrm>
            <a:off x="713131" y="2860702"/>
            <a:ext cx="14493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a:t>Flowchart</a:t>
            </a:r>
          </a:p>
        </p:txBody>
      </p:sp>
      <p:sp>
        <p:nvSpPr>
          <p:cNvPr id="24" name="TextBox 23"/>
          <p:cNvSpPr txBox="1">
            <a:spLocks noChangeArrowheads="1"/>
          </p:cNvSpPr>
          <p:nvPr/>
        </p:nvSpPr>
        <p:spPr bwMode="auto">
          <a:xfrm>
            <a:off x="5361331" y="2970180"/>
            <a:ext cx="20002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smtClean="0"/>
              <a:t>Pseudo code</a:t>
            </a:r>
            <a:endParaRPr lang="en-US" altLang="en-US" sz="2000" b="1" dirty="0"/>
          </a:p>
        </p:txBody>
      </p:sp>
      <p:grpSp>
        <p:nvGrpSpPr>
          <p:cNvPr id="7" name="Group 6"/>
          <p:cNvGrpSpPr/>
          <p:nvPr/>
        </p:nvGrpSpPr>
        <p:grpSpPr>
          <a:xfrm>
            <a:off x="713131" y="1625679"/>
            <a:ext cx="6165800" cy="1235023"/>
            <a:chOff x="692200" y="1541518"/>
            <a:chExt cx="6165800" cy="1235023"/>
          </a:xfrm>
        </p:grpSpPr>
        <p:sp>
          <p:nvSpPr>
            <p:cNvPr id="9240" name="Text Box 22"/>
            <p:cNvSpPr txBox="1">
              <a:spLocks noChangeArrowheads="1"/>
            </p:cNvSpPr>
            <p:nvPr/>
          </p:nvSpPr>
          <p:spPr bwMode="auto">
            <a:xfrm>
              <a:off x="723900" y="2409828"/>
              <a:ext cx="4305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endParaRPr lang="en-US" altLang="en-US" sz="1800" dirty="0">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692200" y="1541518"/>
              <a:ext cx="6165800" cy="912814"/>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50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up)">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6504"/>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500"/>
                                        <p:tgtEl>
                                          <p:spTgt spid="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6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3" grpId="0" animBg="1"/>
      <p:bldP spid="106504" grpId="0" animBg="1"/>
      <p:bldP spid="106522" grpId="0"/>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CA" altLang="en-US" dirty="0" smtClean="0">
                <a:ea typeface="ＭＳ Ｐゴシック" panose="020B0600070205080204" pitchFamily="34" charset="-128"/>
              </a:rPr>
              <a:t>Basic Structure Of Loops</a:t>
            </a:r>
          </a:p>
        </p:txBody>
      </p:sp>
      <p:sp>
        <p:nvSpPr>
          <p:cNvPr id="390147" name="Rectangle 3"/>
          <p:cNvSpPr>
            <a:spLocks noGrp="1" noChangeArrowheads="1"/>
          </p:cNvSpPr>
          <p:nvPr>
            <p:ph idx="1"/>
          </p:nvPr>
        </p:nvSpPr>
        <p:spPr/>
        <p:txBody>
          <a:bodyPr/>
          <a:lstStyle/>
          <a:p>
            <a:pPr marL="0" indent="0">
              <a:buFontTx/>
              <a:buNone/>
              <a:tabLst>
                <a:tab pos="571500" algn="l"/>
              </a:tabLst>
            </a:pPr>
            <a:r>
              <a:rPr lang="en-CA" altLang="en-US" dirty="0" smtClean="0">
                <a:ea typeface="ＭＳ Ｐゴシック" panose="020B0600070205080204" pitchFamily="34" charset="-128"/>
              </a:rPr>
              <a:t>Whether or not a part of a program repeats is determined by a loop control (typically the control is just a variable).</a:t>
            </a:r>
          </a:p>
          <a:p>
            <a:pPr lvl="1" indent="-342900">
              <a:buFontTx/>
              <a:buChar char="•"/>
              <a:tabLst>
                <a:tab pos="571500" algn="l"/>
              </a:tabLst>
            </a:pPr>
            <a:r>
              <a:rPr lang="en-CA" altLang="en-US" dirty="0" smtClean="0">
                <a:ea typeface="ＭＳ Ｐゴシック" panose="020B0600070205080204" pitchFamily="34" charset="-128"/>
              </a:rPr>
              <a:t>Initialize the control to the starting </a:t>
            </a:r>
            <a:r>
              <a:rPr lang="en-CA" altLang="en-US" dirty="0" smtClean="0">
                <a:ea typeface="ＭＳ Ｐゴシック" panose="020B0600070205080204" pitchFamily="34" charset="-128"/>
              </a:rPr>
              <a:t>value</a:t>
            </a:r>
          </a:p>
          <a:p>
            <a:pPr marL="542925" lvl="3" indent="0">
              <a:tabLst>
                <a:tab pos="542925" algn="l"/>
              </a:tabLst>
            </a:pPr>
            <a:r>
              <a:rPr lang="en-US" altLang="en-US" dirty="0" smtClean="0">
                <a:latin typeface="Consolas" panose="020B0609020204030204" pitchFamily="49" charset="0"/>
                <a:ea typeface="ＭＳ Ｐゴシック" panose="020B0600070205080204" pitchFamily="34" charset="-128"/>
              </a:rPr>
              <a:t>e.g. </a:t>
            </a:r>
            <a:r>
              <a:rPr lang="en-US" altLang="en-US" dirty="0" err="1" smtClean="0">
                <a:latin typeface="Consolas" panose="020B0609020204030204" pitchFamily="49" charset="0"/>
                <a:ea typeface="ＭＳ Ｐゴシック" panose="020B0600070205080204" pitchFamily="34" charset="-128"/>
              </a:rPr>
              <a:t>i</a:t>
            </a:r>
            <a:r>
              <a:rPr lang="en-US" altLang="en-US" dirty="0" smtClean="0">
                <a:latin typeface="Consolas" panose="020B0609020204030204" pitchFamily="49" charset="0"/>
                <a:ea typeface="ＭＳ Ｐゴシック" panose="020B0600070205080204" pitchFamily="34" charset="-128"/>
              </a:rPr>
              <a:t> = 1</a:t>
            </a:r>
            <a:endParaRPr lang="en-CA" altLang="en-US" dirty="0" smtClean="0">
              <a:latin typeface="Consolas" panose="020B0609020204030204" pitchFamily="49" charset="0"/>
              <a:ea typeface="ＭＳ Ｐゴシック" panose="020B0600070205080204" pitchFamily="34" charset="-128"/>
            </a:endParaRPr>
          </a:p>
          <a:p>
            <a:pPr lvl="1" indent="-342900">
              <a:buFontTx/>
              <a:buChar char="•"/>
              <a:tabLst>
                <a:tab pos="571500" algn="l"/>
              </a:tabLst>
            </a:pPr>
            <a:r>
              <a:rPr lang="en-CA" altLang="en-US" dirty="0" smtClean="0">
                <a:ea typeface="ＭＳ Ｐゴシック" panose="020B0600070205080204" pitchFamily="34" charset="-128"/>
              </a:rPr>
              <a:t>Executing the body of the loop (the part to be repeated</a:t>
            </a:r>
            <a:r>
              <a:rPr lang="en-CA" altLang="en-US" dirty="0" smtClean="0">
                <a:ea typeface="ＭＳ Ｐゴシック" panose="020B0600070205080204" pitchFamily="34" charset="-128"/>
              </a:rPr>
              <a:t>)</a:t>
            </a:r>
          </a:p>
          <a:p>
            <a:pPr marL="542925" lvl="2" indent="-98425">
              <a:buNone/>
              <a:tabLst>
                <a:tab pos="444500" algn="l"/>
              </a:tabLst>
            </a:pPr>
            <a:r>
              <a:rPr lang="en-US" altLang="en-US" dirty="0">
                <a:latin typeface="Consolas" panose="020B0609020204030204" pitchFamily="49" charset="0"/>
                <a:ea typeface="ＭＳ Ｐゴシック" panose="020B0600070205080204" pitchFamily="34" charset="-128"/>
              </a:rPr>
              <a:t>	</a:t>
            </a:r>
            <a:r>
              <a:rPr lang="en-US" altLang="en-US" dirty="0" smtClean="0">
                <a:latin typeface="Consolas" panose="020B0609020204030204" pitchFamily="49" charset="0"/>
                <a:ea typeface="ＭＳ Ｐゴシック" panose="020B0600070205080204" pitchFamily="34" charset="-128"/>
              </a:rPr>
              <a:t>e.g. print(</a:t>
            </a:r>
            <a:r>
              <a:rPr lang="en-US" altLang="en-US" dirty="0" err="1" smtClean="0">
                <a:latin typeface="Consolas" panose="020B0609020204030204" pitchFamily="49" charset="0"/>
                <a:ea typeface="ＭＳ Ｐゴシック" panose="020B0600070205080204" pitchFamily="34" charset="-128"/>
              </a:rPr>
              <a:t>i</a:t>
            </a:r>
            <a:r>
              <a:rPr lang="en-US" altLang="en-US" dirty="0" smtClean="0">
                <a:latin typeface="Consolas" panose="020B0609020204030204" pitchFamily="49" charset="0"/>
                <a:ea typeface="ＭＳ Ｐゴシック" panose="020B0600070205080204" pitchFamily="34" charset="-128"/>
              </a:rPr>
              <a:t>)</a:t>
            </a:r>
            <a:endParaRPr lang="en-CA" altLang="en-US" dirty="0">
              <a:latin typeface="Consolas" panose="020B0609020204030204" pitchFamily="49" charset="0"/>
              <a:ea typeface="ＭＳ Ｐゴシック" panose="020B0600070205080204" pitchFamily="34" charset="-128"/>
            </a:endParaRPr>
          </a:p>
          <a:p>
            <a:pPr lvl="1" indent="-342900">
              <a:buFontTx/>
              <a:buChar char="•"/>
              <a:tabLst>
                <a:tab pos="571500" algn="l"/>
              </a:tabLst>
            </a:pPr>
            <a:endParaRPr lang="en-CA" altLang="en-US" dirty="0" smtClean="0">
              <a:ea typeface="ＭＳ Ｐゴシック" panose="020B0600070205080204" pitchFamily="34" charset="-128"/>
            </a:endParaRPr>
          </a:p>
          <a:p>
            <a:pPr lvl="1" indent="-342900">
              <a:buFontTx/>
              <a:buChar char="•"/>
              <a:tabLst>
                <a:tab pos="571500" algn="l"/>
              </a:tabLst>
            </a:pPr>
            <a:r>
              <a:rPr lang="en-CA" altLang="en-US" dirty="0" smtClean="0">
                <a:ea typeface="ＭＳ Ｐゴシック" panose="020B0600070205080204" pitchFamily="34" charset="-128"/>
              </a:rPr>
              <a:t>Update the value of the </a:t>
            </a:r>
            <a:r>
              <a:rPr lang="en-CA" altLang="en-US" dirty="0" smtClean="0">
                <a:ea typeface="ＭＳ Ｐゴシック" panose="020B0600070205080204" pitchFamily="34" charset="-128"/>
              </a:rPr>
              <a:t>control</a:t>
            </a:r>
          </a:p>
          <a:p>
            <a:pPr marL="225425" lvl="2" indent="0">
              <a:buNone/>
              <a:tabLst>
                <a:tab pos="571500" algn="l"/>
              </a:tabLst>
            </a:pPr>
            <a:r>
              <a:rPr lang="en-US" altLang="en-US" dirty="0" smtClean="0">
                <a:latin typeface="Consolas" panose="020B0609020204030204" pitchFamily="49" charset="0"/>
                <a:ea typeface="ＭＳ Ｐゴシック" panose="020B0600070205080204" pitchFamily="34" charset="-128"/>
              </a:rPr>
              <a:t>	e.g</a:t>
            </a:r>
            <a:r>
              <a:rPr lang="en-US" altLang="en-US" dirty="0">
                <a:latin typeface="Consolas" panose="020B0609020204030204" pitchFamily="49" charset="0"/>
                <a:ea typeface="ＭＳ Ｐゴシック" panose="020B0600070205080204" pitchFamily="34" charset="-128"/>
              </a:rPr>
              <a:t>. </a:t>
            </a:r>
            <a:r>
              <a:rPr lang="en-US" altLang="en-US" dirty="0" err="1">
                <a:latin typeface="Consolas" panose="020B0609020204030204" pitchFamily="49" charset="0"/>
                <a:ea typeface="ＭＳ Ｐゴシック" panose="020B0600070205080204" pitchFamily="34" charset="-128"/>
              </a:rPr>
              <a:t>i</a:t>
            </a:r>
            <a:r>
              <a:rPr lang="en-US" altLang="en-US" dirty="0">
                <a:latin typeface="Consolas" panose="020B0609020204030204" pitchFamily="49" charset="0"/>
                <a:ea typeface="ＭＳ Ｐゴシック" panose="020B0600070205080204" pitchFamily="34" charset="-128"/>
              </a:rPr>
              <a:t> = </a:t>
            </a:r>
            <a:r>
              <a:rPr lang="en-US" altLang="en-US" dirty="0" smtClean="0">
                <a:latin typeface="Consolas" panose="020B0609020204030204" pitchFamily="49" charset="0"/>
                <a:ea typeface="ＭＳ Ｐゴシック" panose="020B0600070205080204" pitchFamily="34" charset="-128"/>
              </a:rPr>
              <a:t>1 + 1</a:t>
            </a:r>
            <a:endParaRPr lang="en-CA" altLang="en-US" dirty="0">
              <a:latin typeface="Consolas" panose="020B0609020204030204" pitchFamily="49" charset="0"/>
              <a:ea typeface="ＭＳ Ｐゴシック" panose="020B0600070205080204" pitchFamily="34" charset="-128"/>
            </a:endParaRPr>
          </a:p>
          <a:p>
            <a:pPr lvl="1" indent="-342900">
              <a:buFontTx/>
              <a:buChar char="•"/>
              <a:tabLst>
                <a:tab pos="571500" algn="l"/>
              </a:tabLst>
            </a:pPr>
            <a:endParaRPr lang="en-US" altLang="en-US" dirty="0">
              <a:ea typeface="ＭＳ Ｐゴシック" panose="020B0600070205080204" pitchFamily="34" charset="-128"/>
            </a:endParaRPr>
          </a:p>
          <a:p>
            <a:pPr lvl="1" indent="-342900">
              <a:buFontTx/>
              <a:buChar char="•"/>
              <a:tabLst>
                <a:tab pos="571500" algn="l"/>
              </a:tabLst>
            </a:pPr>
            <a:endParaRPr lang="en-CA" altLang="en-US" dirty="0">
              <a:ea typeface="ＭＳ Ｐゴシック" panose="020B0600070205080204" pitchFamily="34" charset="-128"/>
            </a:endParaRPr>
          </a:p>
          <a:p>
            <a:pPr lvl="1" indent="-342900">
              <a:buFontTx/>
              <a:buChar char="•"/>
              <a:tabLst>
                <a:tab pos="571500" algn="l"/>
              </a:tabLst>
            </a:pPr>
            <a:r>
              <a:rPr lang="en-CA" altLang="en-US" dirty="0" smtClean="0">
                <a:ea typeface="ＭＳ Ｐゴシック" panose="020B0600070205080204" pitchFamily="34" charset="-128"/>
              </a:rPr>
              <a:t>Somewhere (‘top’ of the loop): </a:t>
            </a:r>
            <a:r>
              <a:rPr lang="en-CA" altLang="en-US" dirty="0">
                <a:ea typeface="ＭＳ Ｐゴシック" panose="020B0600070205080204" pitchFamily="34" charset="-128"/>
              </a:rPr>
              <a:t>Testing the control against a stopping condition (Boolean expression</a:t>
            </a:r>
            <a:r>
              <a:rPr lang="en-CA" altLang="en-US" dirty="0" smtClean="0">
                <a:ea typeface="ＭＳ Ｐゴシック" panose="020B0600070205080204" pitchFamily="34" charset="-128"/>
              </a:rPr>
              <a:t>)</a:t>
            </a:r>
          </a:p>
          <a:p>
            <a:pPr lvl="3" indent="-342900">
              <a:tabLst>
                <a:tab pos="571500" algn="l"/>
              </a:tabLst>
            </a:pPr>
            <a:r>
              <a:rPr lang="en-US" altLang="en-US" dirty="0" smtClean="0">
                <a:latin typeface="Consolas" panose="020B0609020204030204" pitchFamily="49" charset="0"/>
                <a:ea typeface="ＭＳ Ｐゴシック" panose="020B0600070205080204" pitchFamily="34" charset="-128"/>
              </a:rPr>
              <a:t>e.g. </a:t>
            </a:r>
            <a:r>
              <a:rPr lang="en-US" altLang="en-US" dirty="0">
                <a:latin typeface="Consolas" panose="020B0609020204030204" pitchFamily="49" charset="0"/>
                <a:ea typeface="ＭＳ Ｐゴシック" panose="020B0600070205080204" pitchFamily="34" charset="-128"/>
              </a:rPr>
              <a:t>w</a:t>
            </a:r>
            <a:r>
              <a:rPr lang="en-US" altLang="en-US" dirty="0" smtClean="0">
                <a:latin typeface="Consolas" panose="020B0609020204030204" pitchFamily="49" charset="0"/>
                <a:ea typeface="ＭＳ Ｐゴシック" panose="020B0600070205080204" pitchFamily="34" charset="-128"/>
              </a:rPr>
              <a:t>hile (</a:t>
            </a:r>
            <a:r>
              <a:rPr lang="en-US" altLang="en-US" dirty="0" err="1" smtClean="0">
                <a:latin typeface="Consolas" panose="020B0609020204030204" pitchFamily="49" charset="0"/>
                <a:ea typeface="ＭＳ Ｐゴシック" panose="020B0600070205080204" pitchFamily="34" charset="-128"/>
              </a:rPr>
              <a:t>i</a:t>
            </a:r>
            <a:r>
              <a:rPr lang="en-US" altLang="en-US" dirty="0" smtClean="0">
                <a:latin typeface="Consolas" panose="020B0609020204030204" pitchFamily="49" charset="0"/>
                <a:ea typeface="ＭＳ Ｐゴシック" panose="020B0600070205080204" pitchFamily="34" charset="-128"/>
              </a:rPr>
              <a:t> &lt;= 10):</a:t>
            </a:r>
            <a:endParaRPr lang="en-CA" altLang="en-US" dirty="0">
              <a:latin typeface="Consolas" panose="020B0609020204030204" pitchFamily="49" charset="0"/>
              <a:ea typeface="ＭＳ Ｐゴシック" panose="020B0600070205080204" pitchFamily="34" charset="-128"/>
            </a:endParaRPr>
          </a:p>
          <a:p>
            <a:pPr lvl="1" indent="-342900">
              <a:buFontTx/>
              <a:buChar char="•"/>
              <a:tabLst>
                <a:tab pos="571500" algn="l"/>
              </a:tabLst>
            </a:pPr>
            <a:endParaRPr lang="en-CA" altLang="en-US" dirty="0" smtClean="0">
              <a:ea typeface="ＭＳ Ｐゴシック" panose="020B0600070205080204" pitchFamily="34" charset="-128"/>
            </a:endParaRPr>
          </a:p>
          <a:p>
            <a:pPr lvl="2" indent="-342900">
              <a:tabLst>
                <a:tab pos="571500" algn="l"/>
              </a:tabLst>
            </a:pPr>
            <a:r>
              <a:rPr lang="en-CA" altLang="en-US" dirty="0" smtClean="0">
                <a:ea typeface="ＭＳ Ｐゴシック" panose="020B0600070205080204" pitchFamily="34" charset="-128"/>
              </a:rPr>
              <a:t>Without this test the loop will never end (endless loop)</a:t>
            </a:r>
            <a:endParaRPr lang="en-CA" altLang="en-US" dirty="0">
              <a:ea typeface="ＭＳ Ｐゴシック" panose="020B0600070205080204" pitchFamily="34" charset="-128"/>
            </a:endParaRPr>
          </a:p>
          <a:p>
            <a:pPr lvl="1" indent="-342900">
              <a:buFontTx/>
              <a:buChar char="•"/>
              <a:tabLst>
                <a:tab pos="571500" algn="l"/>
              </a:tabLst>
            </a:pPr>
            <a:endParaRPr lang="en-CA" altLang="en-US" dirty="0" smtClean="0">
              <a:ea typeface="ＭＳ Ｐゴシック" panose="020B0600070205080204" pitchFamily="34" charset="-128"/>
            </a:endParaRPr>
          </a:p>
          <a:p>
            <a:pPr marL="0" indent="0">
              <a:tabLst>
                <a:tab pos="571500" algn="l"/>
              </a:tabLst>
            </a:pPr>
            <a:endParaRPr lang="en-CA"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0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01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9014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9014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9014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9014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90147">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390147">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90147">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39014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47"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Loops In Python</a:t>
            </a:r>
            <a:endParaRPr lang="en-US" dirty="0"/>
          </a:p>
        </p:txBody>
      </p:sp>
      <p:sp>
        <p:nvSpPr>
          <p:cNvPr id="3" name="Content Placeholder 2"/>
          <p:cNvSpPr>
            <a:spLocks noGrp="1"/>
          </p:cNvSpPr>
          <p:nvPr>
            <p:ph idx="1"/>
          </p:nvPr>
        </p:nvSpPr>
        <p:spPr/>
        <p:txBody>
          <a:bodyPr/>
          <a:lstStyle/>
          <a:p>
            <a:r>
              <a:rPr lang="en-US" dirty="0" smtClean="0">
                <a:latin typeface="Consolas" panose="020B0609020204030204" pitchFamily="49" charset="0"/>
              </a:rPr>
              <a:t>for</a:t>
            </a:r>
          </a:p>
          <a:p>
            <a:pPr lvl="1"/>
            <a:r>
              <a:rPr lang="en-US" b="1" dirty="0">
                <a:cs typeface="Calibri" panose="020F0502020204030204" pitchFamily="34" charset="0"/>
              </a:rPr>
              <a:t>P</a:t>
            </a:r>
            <a:r>
              <a:rPr lang="en-US" b="1" dirty="0" smtClean="0">
                <a:cs typeface="Calibri" panose="020F0502020204030204" pitchFamily="34" charset="0"/>
              </a:rPr>
              <a:t>ython</a:t>
            </a:r>
            <a:r>
              <a:rPr lang="en-US" dirty="0" smtClean="0">
                <a:cs typeface="Calibri" panose="020F0502020204030204" pitchFamily="34" charset="0"/>
              </a:rPr>
              <a:t>: can be used when the program can step through ‘iterate’ through a sequence.</a:t>
            </a:r>
          </a:p>
          <a:p>
            <a:pPr lvl="2"/>
            <a:r>
              <a:rPr lang="en-US" dirty="0">
                <a:cs typeface="Calibri" panose="020F0502020204030204" pitchFamily="34" charset="0"/>
              </a:rPr>
              <a:t>E</a:t>
            </a:r>
            <a:r>
              <a:rPr lang="en-US" dirty="0" smtClean="0">
                <a:cs typeface="Calibri" panose="020F0502020204030204" pitchFamily="34" charset="0"/>
              </a:rPr>
              <a:t>.g. 1: count through a numerical sequence (1, 2, 3…)</a:t>
            </a:r>
          </a:p>
          <a:p>
            <a:pPr lvl="2"/>
            <a:r>
              <a:rPr lang="en-US" dirty="0" smtClean="0">
                <a:cs typeface="Calibri" panose="020F0502020204030204" pitchFamily="34" charset="0"/>
              </a:rPr>
              <a:t>E.g. 2: the sequence of characters in a string</a:t>
            </a:r>
          </a:p>
          <a:p>
            <a:pPr lvl="2"/>
            <a:r>
              <a:rPr lang="en-US" dirty="0" smtClean="0">
                <a:cs typeface="Calibri" panose="020F0502020204030204" pitchFamily="34" charset="0"/>
              </a:rPr>
              <a:t>E.g. 3: the sequence of lines in a file.</a:t>
            </a:r>
          </a:p>
          <a:p>
            <a:pPr lvl="1"/>
            <a:r>
              <a:rPr lang="en-US" b="1" dirty="0" smtClean="0">
                <a:cs typeface="Calibri" panose="020F0502020204030204" pitchFamily="34" charset="0"/>
              </a:rPr>
              <a:t>Strength of python</a:t>
            </a:r>
            <a:r>
              <a:rPr lang="en-US" dirty="0" smtClean="0">
                <a:cs typeface="Calibri" panose="020F0502020204030204" pitchFamily="34" charset="0"/>
              </a:rPr>
              <a:t>: with most other languages </a:t>
            </a:r>
            <a:r>
              <a:rPr lang="en-US" dirty="0" smtClean="0">
                <a:latin typeface="Consolas" panose="020B0609020204030204" pitchFamily="49" charset="0"/>
                <a:cs typeface="Calibri" panose="020F0502020204030204" pitchFamily="34" charset="0"/>
              </a:rPr>
              <a:t>for-loops</a:t>
            </a:r>
            <a:r>
              <a:rPr lang="en-US" dirty="0" smtClean="0">
                <a:cs typeface="Calibri" panose="020F0502020204030204" pitchFamily="34" charset="0"/>
              </a:rPr>
              <a:t> </a:t>
            </a:r>
            <a:r>
              <a:rPr lang="en-US" dirty="0" smtClean="0">
                <a:cs typeface="Calibri" panose="020F0502020204030204" pitchFamily="34" charset="0"/>
              </a:rPr>
              <a:t>can </a:t>
            </a:r>
            <a:r>
              <a:rPr lang="en-US" dirty="0">
                <a:cs typeface="Calibri" panose="020F0502020204030204" pitchFamily="34" charset="0"/>
              </a:rPr>
              <a:t>only </a:t>
            </a:r>
            <a:r>
              <a:rPr lang="en-US" dirty="0" smtClean="0">
                <a:cs typeface="Calibri" panose="020F0502020204030204" pitchFamily="34" charset="0"/>
              </a:rPr>
              <a:t>count </a:t>
            </a:r>
            <a:r>
              <a:rPr lang="en-US" dirty="0">
                <a:cs typeface="Calibri" panose="020F0502020204030204" pitchFamily="34" charset="0"/>
              </a:rPr>
              <a:t>through a numerical sequence </a:t>
            </a:r>
            <a:r>
              <a:rPr lang="en-US" dirty="0" smtClean="0">
                <a:cs typeface="Calibri" panose="020F0502020204030204" pitchFamily="34" charset="0"/>
              </a:rPr>
              <a:t>(5, 25, </a:t>
            </a:r>
            <a:r>
              <a:rPr lang="en-US" dirty="0" smtClean="0">
                <a:cs typeface="Calibri" panose="020F0502020204030204" pitchFamily="34" charset="0"/>
              </a:rPr>
              <a:t>125</a:t>
            </a:r>
            <a:r>
              <a:rPr lang="en-US" dirty="0" smtClean="0">
                <a:cs typeface="Calibri" panose="020F0502020204030204" pitchFamily="34" charset="0"/>
              </a:rPr>
              <a:t>…). </a:t>
            </a:r>
            <a:r>
              <a:rPr lang="en-US" dirty="0" smtClean="0">
                <a:cs typeface="Calibri" panose="020F0502020204030204" pitchFamily="34" charset="0"/>
              </a:rPr>
              <a:t>Often reference to as “counting loops</a:t>
            </a:r>
            <a:r>
              <a:rPr lang="en-US" dirty="0" smtClean="0">
                <a:cs typeface="Calibri" panose="020F0502020204030204" pitchFamily="34" charset="0"/>
              </a:rPr>
              <a:t>”.</a:t>
            </a:r>
          </a:p>
          <a:p>
            <a:pPr lvl="1"/>
            <a:r>
              <a:rPr lang="en-US" b="1" dirty="0" smtClean="0">
                <a:cs typeface="Calibri" panose="020F0502020204030204" pitchFamily="34" charset="0"/>
              </a:rPr>
              <a:t>Drawback of python</a:t>
            </a:r>
            <a:r>
              <a:rPr lang="en-US" dirty="0" smtClean="0">
                <a:cs typeface="Calibri" panose="020F0502020204030204" pitchFamily="34" charset="0"/>
              </a:rPr>
              <a:t>: Python </a:t>
            </a:r>
            <a:r>
              <a:rPr lang="en-US" dirty="0" smtClean="0">
                <a:latin typeface="Consolas" panose="020B0609020204030204" pitchFamily="49" charset="0"/>
                <a:cs typeface="Calibri" panose="020F0502020204030204" pitchFamily="34" charset="0"/>
              </a:rPr>
              <a:t>for-loops</a:t>
            </a:r>
            <a:r>
              <a:rPr lang="en-US" dirty="0" smtClean="0">
                <a:cs typeface="Calibri" panose="020F0502020204030204" pitchFamily="34" charset="0"/>
              </a:rPr>
              <a:t> can only count through a sequence using addition or subtraction.</a:t>
            </a:r>
            <a:endParaRPr lang="en-US" dirty="0">
              <a:cs typeface="Calibri" panose="020F0502020204030204" pitchFamily="34" charset="0"/>
            </a:endParaRPr>
          </a:p>
          <a:p>
            <a:pPr lvl="1"/>
            <a:endParaRPr lang="en-US" dirty="0" smtClean="0">
              <a:cs typeface="Calibri" panose="020F0502020204030204" pitchFamily="34" charset="0"/>
            </a:endParaRPr>
          </a:p>
          <a:p>
            <a:r>
              <a:rPr lang="en-US" dirty="0" smtClean="0">
                <a:latin typeface="Consolas" panose="020B0609020204030204" pitchFamily="49" charset="0"/>
              </a:rPr>
              <a:t>While</a:t>
            </a:r>
          </a:p>
          <a:p>
            <a:pPr lvl="1"/>
            <a:r>
              <a:rPr lang="en-US" dirty="0" smtClean="0">
                <a:cs typeface="Calibri" panose="020F0502020204030204" pitchFamily="34" charset="0"/>
              </a:rPr>
              <a:t>The most flexible (powerful) type of loop.</a:t>
            </a:r>
          </a:p>
          <a:p>
            <a:pPr lvl="1"/>
            <a:r>
              <a:rPr lang="en-US" dirty="0" smtClean="0">
                <a:cs typeface="Calibri" panose="020F0502020204030204" pitchFamily="34" charset="0"/>
              </a:rPr>
              <a:t>It can be used almost any time repetition is needed.</a:t>
            </a:r>
          </a:p>
          <a:p>
            <a:pPr lvl="2"/>
            <a:r>
              <a:rPr lang="en-US" dirty="0" smtClean="0">
                <a:cs typeface="Calibri" panose="020F0502020204030204" pitchFamily="34" charset="0"/>
              </a:rPr>
              <a:t>Situations when it can’t be used won’t come up in this class (when </a:t>
            </a:r>
            <a:r>
              <a:rPr lang="en-US" dirty="0" smtClean="0">
                <a:cs typeface="Calibri" panose="020F0502020204030204" pitchFamily="34" charset="0"/>
              </a:rPr>
              <a:t>back tracing during ‘recursion’ </a:t>
            </a:r>
            <a:r>
              <a:rPr lang="en-US" dirty="0" smtClean="0">
                <a:cs typeface="Calibri" panose="020F0502020204030204" pitchFamily="34" charset="0"/>
              </a:rPr>
              <a:t>is needed). </a:t>
            </a:r>
            <a:endParaRPr lang="en-US" dirty="0">
              <a:cs typeface="Calibri" panose="020F0502020204030204" pitchFamily="34" charset="0"/>
            </a:endParaRPr>
          </a:p>
          <a:p>
            <a:endParaRPr lang="en-US" dirty="0" smtClean="0">
              <a:latin typeface="Consolas" panose="020B0609020204030204" pitchFamily="49" charset="0"/>
            </a:endParaRPr>
          </a:p>
        </p:txBody>
      </p:sp>
    </p:spTree>
    <p:extLst>
      <p:ext uri="{BB962C8B-B14F-4D97-AF65-F5344CB8AC3E}">
        <p14:creationId xmlns:p14="http://schemas.microsoft.com/office/powerpoint/2010/main" val="170470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The </a:t>
            </a:r>
            <a:r>
              <a:rPr lang="en-US" altLang="en-US" sz="2800" dirty="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dirty="0" smtClean="0">
                <a:ea typeface="ＭＳ Ｐゴシック" panose="020B0600070205080204" pitchFamily="34" charset="-128"/>
              </a:rPr>
              <a:t> Loop</a:t>
            </a:r>
          </a:p>
        </p:txBody>
      </p:sp>
      <p:sp>
        <p:nvSpPr>
          <p:cNvPr id="18435" name="Rectangle 3"/>
          <p:cNvSpPr>
            <a:spLocks noGrp="1" noChangeArrowheads="1"/>
          </p:cNvSpPr>
          <p:nvPr>
            <p:ph idx="1"/>
          </p:nvPr>
        </p:nvSpPr>
        <p:spPr>
          <a:xfrm>
            <a:off x="465137" y="1100138"/>
            <a:ext cx="8390763" cy="5368925"/>
          </a:xfrm>
        </p:spPr>
        <p:txBody>
          <a:bodyPr/>
          <a:lstStyle/>
          <a:p>
            <a:r>
              <a:rPr lang="en-US" altLang="en-US" dirty="0" smtClean="0">
                <a:ea typeface="ＭＳ Ｐゴシック" panose="020B0600070205080204" pitchFamily="34" charset="-128"/>
              </a:rPr>
              <a:t>This type of loop can be used if it’s </a:t>
            </a:r>
            <a:r>
              <a:rPr lang="en-US" altLang="en-US" b="1" dirty="0" smtClean="0">
                <a:ea typeface="ＭＳ Ｐゴシック" panose="020B0600070205080204" pitchFamily="34" charset="-128"/>
              </a:rPr>
              <a:t>not known </a:t>
            </a:r>
            <a:r>
              <a:rPr lang="en-US" altLang="en-US" dirty="0" smtClean="0">
                <a:ea typeface="ＭＳ Ｐゴシック" panose="020B0600070205080204" pitchFamily="34" charset="-128"/>
              </a:rPr>
              <a:t>in advance how many times that the loop will repeat (most powerful type of loop, any other type of loop can be simulated with a while loop).</a:t>
            </a:r>
          </a:p>
          <a:p>
            <a:pPr lvl="1"/>
            <a:r>
              <a:rPr lang="en-US" altLang="en-US" dirty="0" smtClean="0">
                <a:ea typeface="ＭＳ Ｐゴシック" panose="020B0600070205080204" pitchFamily="34" charset="-128"/>
              </a:rPr>
              <a:t>It can repeat so long as some arbitrary condition Boolean condition is true.</a:t>
            </a:r>
          </a:p>
          <a:p>
            <a:r>
              <a:rPr lang="en-US" altLang="en-US" b="1" dirty="0" smtClean="0">
                <a:ea typeface="ＭＳ Ｐゴシック" panose="020B0600070205080204" pitchFamily="34" charset="-128"/>
              </a:rPr>
              <a:t>Format:</a:t>
            </a:r>
          </a:p>
          <a:p>
            <a:pPr>
              <a:buFontTx/>
              <a:buNone/>
            </a:pPr>
            <a:r>
              <a:rPr lang="en-US" altLang="en-US" sz="1800" dirty="0" smtClean="0">
                <a:ea typeface="ＭＳ Ｐゴシック" panose="020B0600070205080204" pitchFamily="34" charset="-128"/>
              </a:rPr>
              <a:t>        (Simple condition)</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 </a:t>
            </a:r>
          </a:p>
          <a:p>
            <a:pPr lvl="1">
              <a:buFont typeface="Times New Roman" panose="02020603050405020304" pitchFamily="18" charset="0"/>
              <a:buNone/>
            </a:pPr>
            <a:endParaRPr lang="en-US" altLang="en-US" sz="1800" i="1" dirty="0" smtClean="0">
              <a:ea typeface="ＭＳ Ｐゴシック" panose="020B0600070205080204" pitchFamily="34" charset="-128"/>
            </a:endParaRPr>
          </a:p>
          <a:p>
            <a:pPr lvl="1">
              <a:buFont typeface="Times New Roman" panose="02020603050405020304" pitchFamily="18" charset="0"/>
              <a:buNone/>
            </a:pPr>
            <a:r>
              <a:rPr lang="en-US" altLang="en-US" sz="1800" dirty="0" smtClean="0">
                <a:ea typeface="ＭＳ Ｐゴシック" panose="020B0600070205080204" pitchFamily="34" charset="-128"/>
              </a:rPr>
              <a:t>   (Compound condition)</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operator</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a:t>
            </a:r>
          </a:p>
          <a:p>
            <a:pPr lvl="1">
              <a:buFont typeface="Times New Roman" panose="02020603050405020304" pitchFamily="18" charset="0"/>
              <a:buNone/>
            </a:pPr>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The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dirty="0" smtClean="0">
                <a:ea typeface="ＭＳ Ｐゴシック" panose="020B0600070205080204" pitchFamily="34" charset="-128"/>
              </a:rPr>
              <a:t> Loop (2)</a:t>
            </a:r>
          </a:p>
        </p:txBody>
      </p:sp>
      <p:sp>
        <p:nvSpPr>
          <p:cNvPr id="19459" name="Rectangle 3"/>
          <p:cNvSpPr>
            <a:spLocks noGrp="1" noChangeArrowheads="1"/>
          </p:cNvSpPr>
          <p:nvPr>
            <p:ph idx="1"/>
          </p:nvPr>
        </p:nvSpPr>
        <p:spPr/>
        <p:txBody>
          <a:bodyPr/>
          <a:lstStyle/>
          <a:p>
            <a:r>
              <a:rPr lang="en-US"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1while1_counting_up.py</a:t>
            </a:r>
            <a:endParaRPr lang="en-US" altLang="en-US" sz="2000" dirty="0">
              <a:latin typeface="Consolas" panose="020B0609020204030204" pitchFamily="49" charset="0"/>
              <a:ea typeface="ＭＳ Ｐゴシック" panose="020B0600070205080204" pitchFamily="34" charset="-128"/>
              <a:cs typeface="Consolas" panose="020B0609020204030204" pitchFamily="49" charset="0"/>
            </a:endParaRPr>
          </a:p>
          <a:p>
            <a:r>
              <a:rPr lang="en-US" altLang="en-US" sz="2000" dirty="0" smtClean="0">
                <a:ea typeface="ＭＳ Ｐゴシック" panose="020B0600070205080204" pitchFamily="34" charset="-128"/>
                <a:cs typeface="Calibri" panose="020F0502020204030204" pitchFamily="34" charset="0"/>
              </a:rPr>
              <a:t>Learning </a:t>
            </a:r>
            <a:r>
              <a:rPr lang="en-US" altLang="en-US" sz="2000" dirty="0" smtClean="0">
                <a:ea typeface="ＭＳ Ｐゴシック" panose="020B0600070205080204" pitchFamily="34" charset="-128"/>
                <a:cs typeface="Calibri" panose="020F0502020204030204" pitchFamily="34" charset="0"/>
              </a:rPr>
              <a:t>objective: a simple counting loop stepping through a sequence (1 - 3) </a:t>
            </a:r>
            <a:endParaRPr lang="en-US" altLang="en-US" sz="2000" dirty="0">
              <a:ea typeface="ＭＳ Ｐゴシック" panose="020B0600070205080204" pitchFamily="34" charset="-128"/>
              <a:cs typeface="Calibri" panose="020F0502020204030204" pitchFamily="34" charset="0"/>
            </a:endParaRPr>
          </a:p>
          <a:p>
            <a:endPar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endParaRPr>
          </a:p>
          <a:p>
            <a:endParaRPr lang="en-US" altLang="en-US" sz="2000" b="1" dirty="0" smtClean="0">
              <a:latin typeface="Arial" panose="020B0604020202020204" pitchFamily="34" charset="0"/>
              <a:ea typeface="ＭＳ Ｐゴシック" panose="020B0600070205080204" pitchFamily="34" charset="-128"/>
            </a:endParaRP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 (i &lt;= 3): </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i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sz="1800" dirty="0" smtClean="0">
              <a:latin typeface="Arial" panose="020B0604020202020204" pitchFamily="34" charset="0"/>
              <a:ea typeface="ＭＳ Ｐゴシック" panose="020B0600070205080204" pitchFamily="34" charset="-128"/>
            </a:endParaRPr>
          </a:p>
        </p:txBody>
      </p:sp>
      <p:grpSp>
        <p:nvGrpSpPr>
          <p:cNvPr id="2" name="Group 5"/>
          <p:cNvGrpSpPr>
            <a:grpSpLocks/>
          </p:cNvGrpSpPr>
          <p:nvPr/>
        </p:nvGrpSpPr>
        <p:grpSpPr bwMode="auto">
          <a:xfrm>
            <a:off x="1724060" y="3177880"/>
            <a:ext cx="4694873" cy="246062"/>
            <a:chOff x="1344762" y="2486626"/>
            <a:chExt cx="4695048" cy="246221"/>
          </a:xfrm>
        </p:grpSpPr>
        <p:sp>
          <p:nvSpPr>
            <p:cNvPr id="19471" name="Line 5"/>
            <p:cNvSpPr>
              <a:spLocks noChangeShapeType="1"/>
            </p:cNvSpPr>
            <p:nvPr/>
          </p:nvSpPr>
          <p:spPr bwMode="auto">
            <a:xfrm flipH="1" flipV="1">
              <a:off x="1344762" y="2609739"/>
              <a:ext cx="2788295" cy="8652"/>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dirty="0"/>
            </a:p>
          </p:txBody>
        </p:sp>
        <p:sp>
          <p:nvSpPr>
            <p:cNvPr id="19472" name="Text Box 6"/>
            <p:cNvSpPr txBox="1">
              <a:spLocks noChangeArrowheads="1"/>
            </p:cNvSpPr>
            <p:nvPr/>
          </p:nvSpPr>
          <p:spPr bwMode="auto">
            <a:xfrm>
              <a:off x="4120522" y="2486626"/>
              <a:ext cx="1919288"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1) Initialize control</a:t>
              </a:r>
            </a:p>
          </p:txBody>
        </p:sp>
      </p:grpSp>
      <p:grpSp>
        <p:nvGrpSpPr>
          <p:cNvPr id="3" name="Group 6"/>
          <p:cNvGrpSpPr>
            <a:grpSpLocks/>
          </p:cNvGrpSpPr>
          <p:nvPr/>
        </p:nvGrpSpPr>
        <p:grpSpPr bwMode="auto">
          <a:xfrm>
            <a:off x="2977550" y="3617777"/>
            <a:ext cx="5041583" cy="246062"/>
            <a:chOff x="2132330" y="2918427"/>
            <a:chExt cx="5041583" cy="246221"/>
          </a:xfrm>
        </p:grpSpPr>
        <p:sp>
          <p:nvSpPr>
            <p:cNvPr id="19469" name="Line 8"/>
            <p:cNvSpPr>
              <a:spLocks noChangeShapeType="1"/>
            </p:cNvSpPr>
            <p:nvPr/>
          </p:nvSpPr>
          <p:spPr bwMode="auto">
            <a:xfrm flipH="1" flipV="1">
              <a:off x="2132330" y="2941460"/>
              <a:ext cx="3149283" cy="103966"/>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dirty="0"/>
            </a:p>
          </p:txBody>
        </p:sp>
        <p:sp>
          <p:nvSpPr>
            <p:cNvPr id="19470" name="Text Box 9"/>
            <p:cNvSpPr txBox="1">
              <a:spLocks noChangeArrowheads="1"/>
            </p:cNvSpPr>
            <p:nvPr/>
          </p:nvSpPr>
          <p:spPr bwMode="auto">
            <a:xfrm>
              <a:off x="5268913" y="2918427"/>
              <a:ext cx="19050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 2) Check condition</a:t>
              </a:r>
              <a:r>
                <a:rPr lang="en-CA" altLang="en-US" sz="1600" dirty="0">
                  <a:solidFill>
                    <a:schemeClr val="hlink"/>
                  </a:solidFill>
                  <a:latin typeface="Arial" panose="020B0604020202020204" pitchFamily="34" charset="0"/>
                </a:rPr>
                <a:t>      </a:t>
              </a:r>
            </a:p>
          </p:txBody>
        </p:sp>
      </p:grpSp>
      <p:grpSp>
        <p:nvGrpSpPr>
          <p:cNvPr id="4" name="Group 7"/>
          <p:cNvGrpSpPr>
            <a:grpSpLocks/>
          </p:cNvGrpSpPr>
          <p:nvPr/>
        </p:nvGrpSpPr>
        <p:grpSpPr bwMode="auto">
          <a:xfrm>
            <a:off x="3664620" y="3916673"/>
            <a:ext cx="4354513" cy="423863"/>
            <a:chOff x="2667000" y="3164649"/>
            <a:chExt cx="4354513" cy="423704"/>
          </a:xfrm>
        </p:grpSpPr>
        <p:sp>
          <p:nvSpPr>
            <p:cNvPr id="19466" name="AutoShape 11"/>
            <p:cNvSpPr>
              <a:spLocks/>
            </p:cNvSpPr>
            <p:nvPr/>
          </p:nvSpPr>
          <p:spPr bwMode="auto">
            <a:xfrm>
              <a:off x="2667000" y="3164649"/>
              <a:ext cx="266701" cy="423704"/>
            </a:xfrm>
            <a:prstGeom prst="rightBrace">
              <a:avLst>
                <a:gd name="adj1" fmla="val 17924"/>
                <a:gd name="adj2" fmla="val 50000"/>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dirty="0">
                <a:latin typeface="Arial" panose="020B0604020202020204" pitchFamily="34" charset="0"/>
              </a:endParaRPr>
            </a:p>
          </p:txBody>
        </p:sp>
        <p:sp>
          <p:nvSpPr>
            <p:cNvPr id="19467" name="Line 12"/>
            <p:cNvSpPr>
              <a:spLocks noChangeShapeType="1"/>
            </p:cNvSpPr>
            <p:nvPr/>
          </p:nvSpPr>
          <p:spPr bwMode="auto">
            <a:xfrm flipH="1">
              <a:off x="2933701" y="3376501"/>
              <a:ext cx="25273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19468" name="Text Box 13"/>
            <p:cNvSpPr txBox="1">
              <a:spLocks noChangeArrowheads="1"/>
            </p:cNvSpPr>
            <p:nvPr/>
          </p:nvSpPr>
          <p:spPr bwMode="auto">
            <a:xfrm>
              <a:off x="5421313" y="3253390"/>
              <a:ext cx="16002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dirty="0">
                  <a:solidFill>
                    <a:srgbClr val="FF0000"/>
                  </a:solidFill>
                  <a:latin typeface="Arial" panose="020B0604020202020204" pitchFamily="34" charset="0"/>
                </a:rPr>
                <a:t>3) Execute body</a:t>
              </a:r>
            </a:p>
          </p:txBody>
        </p:sp>
      </p:grpSp>
      <p:grpSp>
        <p:nvGrpSpPr>
          <p:cNvPr id="5" name="Group 8"/>
          <p:cNvGrpSpPr>
            <a:grpSpLocks/>
          </p:cNvGrpSpPr>
          <p:nvPr/>
        </p:nvGrpSpPr>
        <p:grpSpPr bwMode="auto">
          <a:xfrm>
            <a:off x="2789238" y="4377690"/>
            <a:ext cx="5434012" cy="919163"/>
            <a:chOff x="2057400" y="3588353"/>
            <a:chExt cx="5434013" cy="919320"/>
          </a:xfrm>
        </p:grpSpPr>
        <p:sp>
          <p:nvSpPr>
            <p:cNvPr id="19464" name="Line 15"/>
            <p:cNvSpPr>
              <a:spLocks noChangeShapeType="1"/>
            </p:cNvSpPr>
            <p:nvPr/>
          </p:nvSpPr>
          <p:spPr bwMode="auto">
            <a:xfrm flipH="1" flipV="1">
              <a:off x="2057400" y="3588353"/>
              <a:ext cx="3656013" cy="812799"/>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19465" name="Text Box 16"/>
            <p:cNvSpPr txBox="1">
              <a:spLocks noChangeArrowheads="1"/>
            </p:cNvSpPr>
            <p:nvPr/>
          </p:nvSpPr>
          <p:spPr bwMode="auto">
            <a:xfrm>
              <a:off x="5726113" y="4261452"/>
              <a:ext cx="17653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dirty="0">
                  <a:solidFill>
                    <a:srgbClr val="FF0000"/>
                  </a:solidFill>
                  <a:latin typeface="Arial" panose="020B0604020202020204" pitchFamily="34" charset="0"/>
                </a:rPr>
                <a:t>4) Update control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43829</TotalTime>
  <Pages>8</Pages>
  <Words>2090</Words>
  <Application>Microsoft Office PowerPoint</Application>
  <PresentationFormat>On-screen Show (4:3)</PresentationFormat>
  <Paragraphs>284</Paragraphs>
  <Slides>27</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ＭＳ Ｐゴシック</vt:lpstr>
      <vt:lpstr>Arial</vt:lpstr>
      <vt:lpstr>Calibri</vt:lpstr>
      <vt:lpstr>Comic Sans MS</vt:lpstr>
      <vt:lpstr>Consolas</vt:lpstr>
      <vt:lpstr>Times New Roman</vt:lpstr>
      <vt:lpstr>evaluation_intro</vt:lpstr>
      <vt:lpstr>Loops In Python: Part 1</vt:lpstr>
      <vt:lpstr>Repetition: Computer View</vt:lpstr>
      <vt:lpstr>Looping/Repetition</vt:lpstr>
      <vt:lpstr>How To Determine If Loops Can Be Applied</vt:lpstr>
      <vt:lpstr>How To Determine If Loops Can Be Applied (2)</vt:lpstr>
      <vt:lpstr>Basic Structure Of Loops</vt:lpstr>
      <vt:lpstr>Loops In Python</vt:lpstr>
      <vt:lpstr>The While Loop</vt:lpstr>
      <vt:lpstr>The While Loop (2)</vt:lpstr>
      <vt:lpstr>The While Loop (2)</vt:lpstr>
      <vt:lpstr>Countdown Loop</vt:lpstr>
      <vt:lpstr>Common Mistakes: While Loops</vt:lpstr>
      <vt:lpstr>Practice Exercise #1</vt:lpstr>
      <vt:lpstr>The For Loop</vt:lpstr>
      <vt:lpstr>Counting Down With A For Loop</vt:lpstr>
      <vt:lpstr>For Loop: Stepping Through A Sequence Of Characters</vt:lpstr>
      <vt:lpstr>Erroneous For Loops (If There Is Time)</vt:lpstr>
      <vt:lpstr>Loop Increments Need Not Be Limited To One</vt:lpstr>
      <vt:lpstr>Sentinel Controlled Loops</vt:lpstr>
      <vt:lpstr>Sentinel Controlled Loops (2)</vt:lpstr>
      <vt:lpstr>Post Test Loops</vt:lpstr>
      <vt:lpstr>Comparison Of Loop Types</vt:lpstr>
      <vt:lpstr>Examples Pre Vs. Post Test Loops (Java - For Illustration Only)</vt:lpstr>
      <vt:lpstr>‘Simulating’ A Post-Test Loop Using A While-Loop</vt:lpstr>
      <vt:lpstr>Recap: What Looping Constructs Are Available In Python/When To Use Them</vt:lpstr>
      <vt:lpstr>After This Section You Should Now Know</vt:lpstr>
      <vt:lpstr>Copyright Notification</vt:lpstr>
    </vt:vector>
  </TitlesOfParts>
  <Company>Department of Computer Science, University of Calgary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Repetition using loops</dc:title>
  <dc:subject>Introduction to Programming for Computer Science Majors</dc:subject>
  <dc:creator>James Tam</dc:creator>
  <cp:keywords>Python;Repetition;loops;while loops;for loops;pretest loop;testing loops;sentinel controlled loops</cp:keywords>
  <cp:lastModifiedBy>Microsoft account</cp:lastModifiedBy>
  <cp:revision>3270</cp:revision>
  <cp:lastPrinted>2014-08-25T22:49:30Z</cp:lastPrinted>
  <dcterms:created xsi:type="dcterms:W3CDTF">1995-08-18T10:27:02Z</dcterms:created>
  <dcterms:modified xsi:type="dcterms:W3CDTF">2022-05-11T23:12:55Z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