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4"/>
  </p:notesMasterIdLst>
  <p:handoutMasterIdLst>
    <p:handoutMasterId r:id="rId45"/>
  </p:handoutMasterIdLst>
  <p:sldIdLst>
    <p:sldId id="465" r:id="rId2"/>
    <p:sldId id="501" r:id="rId3"/>
    <p:sldId id="483" r:id="rId4"/>
    <p:sldId id="484" r:id="rId5"/>
    <p:sldId id="485" r:id="rId6"/>
    <p:sldId id="486" r:id="rId7"/>
    <p:sldId id="487" r:id="rId8"/>
    <p:sldId id="488" r:id="rId9"/>
    <p:sldId id="489" r:id="rId10"/>
    <p:sldId id="490" r:id="rId11"/>
    <p:sldId id="492" r:id="rId12"/>
    <p:sldId id="493" r:id="rId13"/>
    <p:sldId id="494" r:id="rId14"/>
    <p:sldId id="495" r:id="rId15"/>
    <p:sldId id="496" r:id="rId16"/>
    <p:sldId id="497" r:id="rId17"/>
    <p:sldId id="498" r:id="rId18"/>
    <p:sldId id="499" r:id="rId19"/>
    <p:sldId id="500" r:id="rId20"/>
    <p:sldId id="503" r:id="rId21"/>
    <p:sldId id="504" r:id="rId22"/>
    <p:sldId id="505" r:id="rId23"/>
    <p:sldId id="506" r:id="rId24"/>
    <p:sldId id="482" r:id="rId25"/>
    <p:sldId id="507" r:id="rId26"/>
    <p:sldId id="521" r:id="rId27"/>
    <p:sldId id="509" r:id="rId28"/>
    <p:sldId id="510" r:id="rId29"/>
    <p:sldId id="511" r:id="rId30"/>
    <p:sldId id="512" r:id="rId31"/>
    <p:sldId id="513" r:id="rId32"/>
    <p:sldId id="514" r:id="rId33"/>
    <p:sldId id="515" r:id="rId34"/>
    <p:sldId id="516" r:id="rId35"/>
    <p:sldId id="517" r:id="rId36"/>
    <p:sldId id="518" r:id="rId37"/>
    <p:sldId id="519" r:id="rId38"/>
    <p:sldId id="520" r:id="rId39"/>
    <p:sldId id="522" r:id="rId40"/>
    <p:sldId id="523" r:id="rId41"/>
    <p:sldId id="502" r:id="rId42"/>
    <p:sldId id="481" r:id="rId43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ＭＳ Ｐゴシック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ＭＳ Ｐゴシック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ＭＳ Ｐゴシック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ＭＳ Ｐゴシック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ＭＳ Ｐゴシック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ames Tam" initials="JT" lastIdx="18" clrIdx="0">
    <p:extLst>
      <p:ext uri="{19B8F6BF-5375-455C-9EA6-DF929625EA0E}">
        <p15:presenceInfo xmlns:p15="http://schemas.microsoft.com/office/powerpoint/2012/main" userId="James Tam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66FF"/>
    <a:srgbClr val="FCD5B5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561" autoAdjust="0"/>
    <p:restoredTop sz="95441" autoAdjust="0"/>
  </p:normalViewPr>
  <p:slideViewPr>
    <p:cSldViewPr>
      <p:cViewPr>
        <p:scale>
          <a:sx n="77" d="100"/>
          <a:sy n="77" d="100"/>
        </p:scale>
        <p:origin x="618" y="31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84" d="100"/>
          <a:sy n="84" d="100"/>
        </p:scale>
        <p:origin x="1542" y="-49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viewProps" Target="viewProps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ea typeface="MS PGothic" pitchFamily="34" charset="-128"/>
              </a:defRPr>
            </a:lvl1pPr>
          </a:lstStyle>
          <a:p>
            <a:pPr>
              <a:defRPr/>
            </a:pPr>
            <a:fld id="{D5ABCEED-7380-4148-84EA-26B881B78976}" type="datetimeFigureOut">
              <a:rPr lang="en-US" altLang="en-US"/>
              <a:pPr>
                <a:defRPr/>
              </a:pPr>
              <a:t>6/11/2023</a:t>
            </a:fld>
            <a:endParaRPr lang="en-US" alt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Decomposition/functions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0CAEAA0C-65DA-4DA6-9403-115FD08BDE78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53348390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ea typeface="MS PGothic" pitchFamily="34" charset="-128"/>
              </a:defRPr>
            </a:lvl1pPr>
          </a:lstStyle>
          <a:p>
            <a:pPr>
              <a:defRPr/>
            </a:pPr>
            <a:fld id="{FF3B6440-B735-4E86-9CAE-7AD6D51CC159}" type="datetimeFigureOut">
              <a:rPr lang="en-US" altLang="en-US"/>
              <a:pPr>
                <a:defRPr/>
              </a:pPr>
              <a:t>6/11/2023</a:t>
            </a:fld>
            <a:endParaRPr lang="en-US" alt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AE5DDD8C-F390-4C1E-8889-7F014B60A19F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15433431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anose="020B0600070205080204" pitchFamily="34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anose="020B0600070205080204" pitchFamily="34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anose="020B0600070205080204" pitchFamily="34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anose="020B0600070205080204" pitchFamily="34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5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2950" indent="-285750" defTabSz="950913"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3000" indent="-228600" defTabSz="950913"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0200" indent="-228600" defTabSz="950913"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2057400" indent="-228600" defTabSz="950913"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514600" indent="-228600" defTabSz="9509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971800" indent="-228600" defTabSz="9509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429000" indent="-228600" defTabSz="9509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886200" indent="-228600" defTabSz="9509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 eaLnBrk="0" hangingPunct="0"/>
            <a:fld id="{EF01837C-61B1-4FA4-9240-2804EEDCF6AF}" type="slidenum">
              <a:rPr lang="en-US" altLang="en-US" sz="1000" smtClean="0">
                <a:latin typeface="Times New Roman" pitchFamily="18" charset="0"/>
              </a:rPr>
              <a:pPr eaLnBrk="0" hangingPunct="0"/>
              <a:t>1</a:t>
            </a:fld>
            <a:endParaRPr lang="en-US" altLang="en-US" sz="1000" dirty="0" smtClean="0">
              <a:latin typeface="Times New Roman" pitchFamily="18" charset="0"/>
            </a:endParaRPr>
          </a:p>
        </p:txBody>
      </p:sp>
      <p:sp>
        <p:nvSpPr>
          <p:cNvPr id="1126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4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CA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325234597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CA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336783558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E5DDD8C-F390-4C1E-8889-7F014B60A19F}" type="slidenum">
              <a:rPr lang="en-US" altLang="en-US" smtClean="0"/>
              <a:pPr>
                <a:defRPr/>
              </a:pPr>
              <a:t>13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74181280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 txBox="1">
            <a:spLocks noGrp="1" noChangeArrowheads="1"/>
          </p:cNvSpPr>
          <p:nvPr/>
        </p:nvSpPr>
        <p:spPr bwMode="auto">
          <a:xfrm>
            <a:off x="3958167" y="8821127"/>
            <a:ext cx="3026833" cy="4625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939" tIns="46469" rIns="92939" bIns="46469" anchor="b"/>
          <a:lstStyle>
            <a:lvl1pPr defTabSz="931863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 defTabSz="931863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 defTabSz="931863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 defTabSz="931863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 defTabSz="931863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r" eaLnBrk="1" hangingPunct="1"/>
            <a:fld id="{9DDBA62F-77E7-4D58-9DC3-96378A93EE29}" type="slidenum">
              <a:rPr lang="en-US" altLang="en-US" sz="1300">
                <a:latin typeface="Times New Roman" panose="02020603050405020304" pitchFamily="18" charset="0"/>
              </a:rPr>
              <a:pPr algn="r" eaLnBrk="1" hangingPunct="1"/>
              <a:t>14</a:t>
            </a:fld>
            <a:endParaRPr lang="en-US" altLang="en-US" sz="1300" dirty="0">
              <a:latin typeface="Times New Roman" panose="02020603050405020304" pitchFamily="18" charset="0"/>
            </a:endParaRPr>
          </a:p>
        </p:txBody>
      </p:sp>
      <p:sp>
        <p:nvSpPr>
          <p:cNvPr id="624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71575" y="698500"/>
            <a:ext cx="4641850" cy="3481388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29718" y="4409758"/>
            <a:ext cx="5125567" cy="4176054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2939" tIns="46469" rIns="92939" bIns="46469" numCol="1" anchor="t" anchorCtr="0" compatLnSpc="1">
            <a:prstTxWarp prst="textNoShape">
              <a:avLst/>
            </a:prstTxWarp>
          </a:bodyPr>
          <a:lstStyle/>
          <a:p>
            <a:pPr defTabSz="911827" eaLnBrk="1" hangingPunct="1">
              <a:buFontTx/>
              <a:buNone/>
            </a:pP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332166725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70319C-5949-43C5-A88C-BCDCCC761F6B}" type="slidenum">
              <a:rPr lang="en-US" altLang="en-US" smtClean="0"/>
              <a:pPr/>
              <a:t>15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90868004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70319C-5949-43C5-A88C-BCDCCC761F6B}" type="slidenum">
              <a:rPr lang="en-US" altLang="en-US" smtClean="0"/>
              <a:pPr/>
              <a:t>16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08713301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70319C-5949-43C5-A88C-BCDCCC761F6B}" type="slidenum">
              <a:rPr lang="en-US" altLang="en-US" smtClean="0"/>
              <a:pPr/>
              <a:t>17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71458232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70319C-5949-43C5-A88C-BCDCCC761F6B}" type="slidenum">
              <a:rPr lang="en-US" altLang="en-US" smtClean="0"/>
              <a:pPr/>
              <a:t>18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02223957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349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 smtClean="0"/>
          </a:p>
        </p:txBody>
      </p:sp>
      <p:sp>
        <p:nvSpPr>
          <p:cNvPr id="634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55283" indent="-290493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61974" indent="-232395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26763" indent="-232395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91553" indent="-232395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56342" indent="-23239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3021132" indent="-23239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85921" indent="-23239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950711" indent="-23239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fld id="{D7A5DFDD-3BBC-40C2-9CDB-02804530FC03}" type="slidenum">
              <a:rPr lang="en-US" altLang="en-US"/>
              <a:pPr/>
              <a:t>19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6510924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E5DDD8C-F390-4C1E-8889-7F014B60A19F}" type="slidenum">
              <a:rPr lang="en-US" altLang="en-US" smtClean="0"/>
              <a:pPr>
                <a:defRPr/>
              </a:pPr>
              <a:t>22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8833609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6"/>
          <p:cNvSpPr txBox="1">
            <a:spLocks noGrp="1"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5" tIns="45718" rIns="91435" bIns="45718"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US" altLang="en-US">
                <a:latin typeface="Times New Roman" panose="02020603050405020304" pitchFamily="18" charset="0"/>
              </a:rPr>
              <a:t>Recursion in Pascal</a:t>
            </a:r>
          </a:p>
        </p:txBody>
      </p:sp>
      <p:sp>
        <p:nvSpPr>
          <p:cNvPr id="62467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5" tIns="45718" rIns="91435" bIns="45718"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75B4F8A3-9FAF-4A65-A44D-DB0C49F9DB0E}" type="slidenum">
              <a:rPr lang="en-US" altLang="en-US">
                <a:latin typeface="Times New Roman" panose="02020603050405020304" pitchFamily="18" charset="0"/>
              </a:rPr>
              <a:pPr algn="r" eaLnBrk="1" hangingPunct="1">
                <a:spcBef>
                  <a:spcPct val="0"/>
                </a:spcBef>
              </a:pPr>
              <a:t>27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6246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246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35" tIns="45718" rIns="91435" bIns="45718" numCol="1" anchor="t" anchorCtr="0" compatLnSpc="1">
            <a:prstTxWarp prst="textNoShape">
              <a:avLst/>
            </a:prstTxWarp>
          </a:bodyPr>
          <a:lstStyle/>
          <a:p>
            <a:pPr defTabSz="896938"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0984016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70319C-5949-43C5-A88C-BCDCCC761F6B}" type="slidenum">
              <a:rPr lang="en-US" altLang="en-US" smtClean="0"/>
              <a:pPr/>
              <a:t>4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99109136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6"/>
          <p:cNvSpPr txBox="1">
            <a:spLocks noGrp="1"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5" tIns="45718" rIns="91435" bIns="45718"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US" altLang="en-US">
                <a:latin typeface="Times New Roman" panose="02020603050405020304" pitchFamily="18" charset="0"/>
              </a:rPr>
              <a:t>Recursion in Pascal</a:t>
            </a:r>
          </a:p>
        </p:txBody>
      </p:sp>
      <p:sp>
        <p:nvSpPr>
          <p:cNvPr id="63491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5" tIns="45718" rIns="91435" bIns="45718"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FE44F884-E377-498C-BAAA-D31ED06865C1}" type="slidenum">
              <a:rPr lang="en-US" altLang="en-US">
                <a:latin typeface="Times New Roman" panose="02020603050405020304" pitchFamily="18" charset="0"/>
              </a:rPr>
              <a:pPr algn="r" eaLnBrk="1" hangingPunct="1">
                <a:spcBef>
                  <a:spcPct val="0"/>
                </a:spcBef>
              </a:pPr>
              <a:t>28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6349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349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35" tIns="45718" rIns="91435" bIns="45718" numCol="1" anchor="t" anchorCtr="0" compatLnSpc="1">
            <a:prstTxWarp prst="textNoShape">
              <a:avLst/>
            </a:prstTxWarp>
          </a:bodyPr>
          <a:lstStyle/>
          <a:p>
            <a:pPr defTabSz="896938"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68281191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6"/>
          <p:cNvSpPr txBox="1">
            <a:spLocks noGrp="1"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5" tIns="45718" rIns="91435" bIns="45718"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US" altLang="en-US">
                <a:latin typeface="Times New Roman" panose="02020603050405020304" pitchFamily="18" charset="0"/>
              </a:rPr>
              <a:t>Recursion in Pascal</a:t>
            </a:r>
          </a:p>
        </p:txBody>
      </p:sp>
      <p:sp>
        <p:nvSpPr>
          <p:cNvPr id="64515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5" tIns="45718" rIns="91435" bIns="45718"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D2CCD288-939B-49B4-AAFE-3532EDD3F8F5}" type="slidenum">
              <a:rPr lang="en-US" altLang="en-US">
                <a:latin typeface="Times New Roman" panose="02020603050405020304" pitchFamily="18" charset="0"/>
              </a:rPr>
              <a:pPr algn="r" eaLnBrk="1" hangingPunct="1">
                <a:spcBef>
                  <a:spcPct val="0"/>
                </a:spcBef>
              </a:pPr>
              <a:t>29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6451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451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35" tIns="45718" rIns="91435" bIns="45718" numCol="1" anchor="t" anchorCtr="0" compatLnSpc="1">
            <a:prstTxWarp prst="textNoShape">
              <a:avLst/>
            </a:prstTxWarp>
          </a:bodyPr>
          <a:lstStyle/>
          <a:p>
            <a:pPr defTabSz="896938"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854223004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6"/>
          <p:cNvSpPr txBox="1">
            <a:spLocks noGrp="1"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5" tIns="45718" rIns="91435" bIns="45718"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US" altLang="en-US">
                <a:latin typeface="Times New Roman" panose="02020603050405020304" pitchFamily="18" charset="0"/>
              </a:rPr>
              <a:t>Recursion in Pascal</a:t>
            </a:r>
          </a:p>
        </p:txBody>
      </p:sp>
      <p:sp>
        <p:nvSpPr>
          <p:cNvPr id="65539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5" tIns="45718" rIns="91435" bIns="45718"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E37610AA-461A-47AD-A2CE-11578380558D}" type="slidenum">
              <a:rPr lang="en-US" altLang="en-US">
                <a:latin typeface="Times New Roman" panose="02020603050405020304" pitchFamily="18" charset="0"/>
              </a:rPr>
              <a:pPr algn="r" eaLnBrk="1" hangingPunct="1">
                <a:spcBef>
                  <a:spcPct val="0"/>
                </a:spcBef>
              </a:pPr>
              <a:t>30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6554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554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35" tIns="45718" rIns="91435" bIns="45718" numCol="1" anchor="t" anchorCtr="0" compatLnSpc="1">
            <a:prstTxWarp prst="textNoShape">
              <a:avLst/>
            </a:prstTxWarp>
          </a:bodyPr>
          <a:lstStyle/>
          <a:p>
            <a:pPr defTabSz="896938"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131005814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6"/>
          <p:cNvSpPr txBox="1">
            <a:spLocks noGrp="1"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5" tIns="45718" rIns="91435" bIns="45718"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US" altLang="en-US">
                <a:latin typeface="Times New Roman" panose="02020603050405020304" pitchFamily="18" charset="0"/>
              </a:rPr>
              <a:t>Recursion in Pascal</a:t>
            </a:r>
          </a:p>
        </p:txBody>
      </p:sp>
      <p:sp>
        <p:nvSpPr>
          <p:cNvPr id="66563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5" tIns="45718" rIns="91435" bIns="45718"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C89BF1CE-0BAD-4CF4-AAE9-16312568DECA}" type="slidenum">
              <a:rPr lang="en-US" altLang="en-US">
                <a:latin typeface="Times New Roman" panose="02020603050405020304" pitchFamily="18" charset="0"/>
              </a:rPr>
              <a:pPr algn="r" eaLnBrk="1" hangingPunct="1">
                <a:spcBef>
                  <a:spcPct val="0"/>
                </a:spcBef>
              </a:pPr>
              <a:t>31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6656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656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35" tIns="45718" rIns="91435" bIns="45718" numCol="1" anchor="t" anchorCtr="0" compatLnSpc="1">
            <a:prstTxWarp prst="textNoShape">
              <a:avLst/>
            </a:prstTxWarp>
          </a:bodyPr>
          <a:lstStyle/>
          <a:p>
            <a:pPr defTabSz="896938" eaLnBrk="1" hangingPunct="1"/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3901532275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6"/>
          <p:cNvSpPr txBox="1">
            <a:spLocks noGrp="1"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5" tIns="45718" rIns="91435" bIns="45718"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US" altLang="en-US">
                <a:latin typeface="Times New Roman" panose="02020603050405020304" pitchFamily="18" charset="0"/>
              </a:rPr>
              <a:t>Recursion in Pascal</a:t>
            </a:r>
          </a:p>
        </p:txBody>
      </p:sp>
      <p:sp>
        <p:nvSpPr>
          <p:cNvPr id="67587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5" tIns="45718" rIns="91435" bIns="45718"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009280F8-3476-4422-9688-280F773D7461}" type="slidenum">
              <a:rPr lang="en-US" altLang="en-US">
                <a:latin typeface="Times New Roman" panose="02020603050405020304" pitchFamily="18" charset="0"/>
              </a:rPr>
              <a:pPr algn="r" eaLnBrk="1" hangingPunct="1">
                <a:spcBef>
                  <a:spcPct val="0"/>
                </a:spcBef>
              </a:pPr>
              <a:t>32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6758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758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35" tIns="45718" rIns="91435" bIns="45718" numCol="1" anchor="t" anchorCtr="0" compatLnSpc="1">
            <a:prstTxWarp prst="textNoShape">
              <a:avLst/>
            </a:prstTxWarp>
          </a:bodyPr>
          <a:lstStyle/>
          <a:p>
            <a:pPr defTabSz="896938" eaLnBrk="1" hangingPunct="1">
              <a:buFontTx/>
              <a:buChar char="•"/>
            </a:pP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2206118130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6"/>
          <p:cNvSpPr txBox="1">
            <a:spLocks noGrp="1"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5" tIns="45718" rIns="91435" bIns="45718"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US" altLang="en-US">
                <a:latin typeface="Times New Roman" panose="02020603050405020304" pitchFamily="18" charset="0"/>
              </a:rPr>
              <a:t>Recursion in Pascal</a:t>
            </a:r>
          </a:p>
        </p:txBody>
      </p:sp>
      <p:sp>
        <p:nvSpPr>
          <p:cNvPr id="68611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5" tIns="45718" rIns="91435" bIns="45718"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3BEE0B80-C798-4F21-908A-B3929C5353EC}" type="slidenum">
              <a:rPr lang="en-US" altLang="en-US">
                <a:latin typeface="Times New Roman" panose="02020603050405020304" pitchFamily="18" charset="0"/>
              </a:rPr>
              <a:pPr algn="r" eaLnBrk="1" hangingPunct="1">
                <a:spcBef>
                  <a:spcPct val="0"/>
                </a:spcBef>
              </a:pPr>
              <a:t>33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6861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861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35" tIns="45718" rIns="91435" bIns="45718" numCol="1" anchor="t" anchorCtr="0" compatLnSpc="1">
            <a:prstTxWarp prst="textNoShape">
              <a:avLst/>
            </a:prstTxWarp>
          </a:bodyPr>
          <a:lstStyle/>
          <a:p>
            <a:pPr defTabSz="896938" eaLnBrk="1" hangingPunct="1"/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3784361972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6"/>
          <p:cNvSpPr txBox="1">
            <a:spLocks noGrp="1"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5" tIns="45718" rIns="91435" bIns="45718"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US" altLang="en-US">
                <a:latin typeface="Times New Roman" panose="02020603050405020304" pitchFamily="18" charset="0"/>
              </a:rPr>
              <a:t>Recursion in Pascal</a:t>
            </a:r>
          </a:p>
        </p:txBody>
      </p:sp>
      <p:sp>
        <p:nvSpPr>
          <p:cNvPr id="69635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5" tIns="45718" rIns="91435" bIns="45718"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C346CEB7-D477-451B-B467-22B215DF3898}" type="slidenum">
              <a:rPr lang="en-US" altLang="en-US">
                <a:latin typeface="Times New Roman" panose="02020603050405020304" pitchFamily="18" charset="0"/>
              </a:rPr>
              <a:pPr algn="r" eaLnBrk="1" hangingPunct="1">
                <a:spcBef>
                  <a:spcPct val="0"/>
                </a:spcBef>
              </a:pPr>
              <a:t>34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6963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963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35" tIns="45718" rIns="91435" bIns="45718" numCol="1" anchor="t" anchorCtr="0" compatLnSpc="1">
            <a:prstTxWarp prst="textNoShape">
              <a:avLst/>
            </a:prstTxWarp>
          </a:bodyPr>
          <a:lstStyle/>
          <a:p>
            <a:pPr defTabSz="896938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157943245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2033240045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782055156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E5DDD8C-F390-4C1E-8889-7F014B60A19F}" type="slidenum">
              <a:rPr lang="en-US" altLang="en-US" smtClean="0"/>
              <a:pPr>
                <a:defRPr/>
              </a:pPr>
              <a:t>41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81905864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70319C-5949-43C5-A88C-BCDCCC761F6B}" type="slidenum">
              <a:rPr lang="en-US" altLang="en-US" smtClean="0"/>
              <a:pPr/>
              <a:t>5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42613686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70319C-5949-43C5-A88C-BCDCCC761F6B}" type="slidenum">
              <a:rPr lang="en-US" altLang="en-US" smtClean="0"/>
              <a:pPr/>
              <a:t>6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06841420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6083" name="Notes Placeholder 2"/>
          <p:cNvSpPr>
            <a:spLocks noGrp="1"/>
          </p:cNvSpPr>
          <p:nvPr>
            <p:ph type="body" idx="1"/>
          </p:nvPr>
        </p:nvSpPr>
        <p:spPr>
          <a:ln/>
          <a:extLst/>
        </p:spPr>
        <p:txBody>
          <a:bodyPr/>
          <a:lstStyle/>
          <a:p>
            <a:pPr>
              <a:defRPr/>
            </a:pPr>
            <a:endParaRPr lang="en-US" altLang="en-US" dirty="0" smtClean="0">
              <a:cs typeface="+mn-cs"/>
            </a:endParaRPr>
          </a:p>
        </p:txBody>
      </p:sp>
      <p:sp>
        <p:nvSpPr>
          <p:cNvPr id="5837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8945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55283" indent="-290493" defTabSz="948945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61974" indent="-232395" defTabSz="948945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26763" indent="-232395" defTabSz="948945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91553" indent="-232395" defTabSz="948945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56342" indent="-232395" defTabSz="94894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3021132" indent="-232395" defTabSz="94894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85921" indent="-232395" defTabSz="94894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950711" indent="-232395" defTabSz="94894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0" hangingPunct="0"/>
            <a:fld id="{F4826049-1686-4879-8F3B-343EEBD275AE}" type="slidenum">
              <a:rPr lang="en-US" altLang="en-US" sz="1000">
                <a:latin typeface="Times New Roman" panose="02020603050405020304" pitchFamily="18" charset="0"/>
              </a:rPr>
              <a:pPr eaLnBrk="0" hangingPunct="0"/>
              <a:t>7</a:t>
            </a:fld>
            <a:endParaRPr lang="en-US" altLang="en-US" sz="1000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603402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CA" altLang="en-US" sz="1000" dirty="0"/>
          </a:p>
        </p:txBody>
      </p:sp>
    </p:spTree>
    <p:extLst>
      <p:ext uri="{BB962C8B-B14F-4D97-AF65-F5344CB8AC3E}">
        <p14:creationId xmlns:p14="http://schemas.microsoft.com/office/powerpoint/2010/main" val="299296391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70319C-5949-43C5-A88C-BCDCCC761F6B}" type="slidenum">
              <a:rPr lang="en-US" altLang="en-US" smtClean="0"/>
              <a:pPr/>
              <a:t>9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70000196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70319C-5949-43C5-A88C-BCDCCC761F6B}" type="slidenum">
              <a:rPr lang="en-US" altLang="en-US" smtClean="0"/>
              <a:pPr/>
              <a:t>10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90809555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CA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4377668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 sz="36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69309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ea typeface="MS PGothic" pitchFamily="34" charset="-128"/>
              </a:defRPr>
            </a:lvl1pPr>
          </a:lstStyle>
          <a:p>
            <a:pPr>
              <a:defRPr/>
            </a:pPr>
            <a:fld id="{CDBE8AE3-5059-4446-AEA2-611E5F9D44B1}" type="datetimeFigureOut">
              <a:rPr lang="en-US" altLang="en-US"/>
              <a:pPr>
                <a:defRPr/>
              </a:pPr>
              <a:t>6/11/2023</a:t>
            </a:fld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898989"/>
                </a:solidFill>
                <a:ea typeface="ＭＳ Ｐゴシック" pitchFamily="34" charset="-128"/>
              </a:defRPr>
            </a:lvl1pPr>
          </a:lstStyle>
          <a:p>
            <a:pPr>
              <a:defRPr/>
            </a:pPr>
            <a:fld id="{7EDA4D93-942C-41D4-9A0B-729A8FEB247E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8684287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ea typeface="MS PGothic" pitchFamily="34" charset="-128"/>
              </a:defRPr>
            </a:lvl1pPr>
          </a:lstStyle>
          <a:p>
            <a:pPr>
              <a:defRPr/>
            </a:pPr>
            <a:fld id="{AC8A8370-B399-4FE5-A500-C5666209F498}" type="datetimeFigureOut">
              <a:rPr lang="en-US" altLang="en-US"/>
              <a:pPr>
                <a:defRPr/>
              </a:pPr>
              <a:t>6/11/2023</a:t>
            </a:fld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898989"/>
                </a:solidFill>
                <a:ea typeface="ＭＳ Ｐゴシック" pitchFamily="34" charset="-128"/>
              </a:defRPr>
            </a:lvl1pPr>
          </a:lstStyle>
          <a:p>
            <a:pPr>
              <a:defRPr/>
            </a:pPr>
            <a:fld id="{9EE222FE-49C1-4801-9CC9-169EF7E7DC08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609678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>
            <a:spLocks noChangeArrowheads="1"/>
          </p:cNvSpPr>
          <p:nvPr userDrawn="1"/>
        </p:nvSpPr>
        <p:spPr bwMode="auto">
          <a:xfrm>
            <a:off x="7924800" y="6567488"/>
            <a:ext cx="12192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 eaLnBrk="1" hangingPunct="1">
              <a:defRPr/>
            </a:pPr>
            <a:r>
              <a:rPr lang="en-US" sz="1200" dirty="0" smtClean="0">
                <a:ea typeface="+mn-ea"/>
                <a:cs typeface="Arial" charset="0"/>
              </a:rPr>
              <a:t>James Tam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/>
          </a:bodyPr>
          <a:lstStyle>
            <a:lvl1pPr>
              <a:defRPr sz="3200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410200"/>
          </a:xfrm>
        </p:spPr>
        <p:txBody>
          <a:bodyPr/>
          <a:lstStyle>
            <a:lvl1pPr>
              <a:defRPr sz="2400" baseline="0"/>
            </a:lvl1pPr>
            <a:lvl2pPr>
              <a:defRPr sz="2000" baseline="0"/>
            </a:lvl2pPr>
            <a:lvl3pPr>
              <a:defRPr sz="1800" baseline="0"/>
            </a:lvl3pPr>
            <a:lvl4pPr>
              <a:defRPr sz="1400" baseline="0"/>
            </a:lvl4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36203792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898989"/>
                </a:solidFill>
                <a:ea typeface="ＭＳ Ｐゴシック" pitchFamily="34" charset="-128"/>
              </a:defRPr>
            </a:lvl1pPr>
          </a:lstStyle>
          <a:p>
            <a:pPr>
              <a:defRPr/>
            </a:pPr>
            <a:fld id="{921B290D-ADF0-4B72-B452-74F90BDDEE35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5984722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898989"/>
                </a:solidFill>
                <a:ea typeface="ＭＳ Ｐゴシック" pitchFamily="34" charset="-128"/>
              </a:defRPr>
            </a:lvl1pPr>
          </a:lstStyle>
          <a:p>
            <a:pPr>
              <a:defRPr/>
            </a:pPr>
            <a:fld id="{EC440ABE-13C6-4071-BF75-8DC5AC2B550B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2698602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ea typeface="MS PGothic" pitchFamily="34" charset="-128"/>
              </a:defRPr>
            </a:lvl1pPr>
          </a:lstStyle>
          <a:p>
            <a:pPr>
              <a:defRPr/>
            </a:pPr>
            <a:fld id="{AA6FEC9D-1805-4C9A-BC82-C8A62FF4317A}" type="datetimeFigureOut">
              <a:rPr lang="en-US" altLang="en-US"/>
              <a:pPr>
                <a:defRPr/>
              </a:pPr>
              <a:t>6/11/2023</a:t>
            </a:fld>
            <a:endParaRPr lang="en-US" alt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898989"/>
                </a:solidFill>
                <a:ea typeface="ＭＳ Ｐゴシック" pitchFamily="34" charset="-128"/>
              </a:defRPr>
            </a:lvl1pPr>
          </a:lstStyle>
          <a:p>
            <a:pPr>
              <a:defRPr/>
            </a:pPr>
            <a:fld id="{95524B16-E9E0-44FF-92F8-9EFB0667DABC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7846909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ea typeface="MS PGothic" pitchFamily="34" charset="-128"/>
              </a:defRPr>
            </a:lvl1pPr>
          </a:lstStyle>
          <a:p>
            <a:pPr>
              <a:defRPr/>
            </a:pPr>
            <a:fld id="{0DC498C3-BE7E-4EEA-A290-65BD0DFC9AE1}" type="datetimeFigureOut">
              <a:rPr lang="en-US" altLang="en-US"/>
              <a:pPr>
                <a:defRPr/>
              </a:pPr>
              <a:t>6/11/2023</a:t>
            </a:fld>
            <a:endParaRPr lang="en-US" alt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898989"/>
                </a:solidFill>
                <a:ea typeface="ＭＳ Ｐゴシック" pitchFamily="34" charset="-128"/>
              </a:defRPr>
            </a:lvl1pPr>
          </a:lstStyle>
          <a:p>
            <a:pPr>
              <a:defRPr/>
            </a:pPr>
            <a:fld id="{63F399C1-190E-4904-AD6C-5EE2B07A43E4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7914486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ea typeface="MS PGothic" pitchFamily="34" charset="-128"/>
              </a:defRPr>
            </a:lvl1pPr>
          </a:lstStyle>
          <a:p>
            <a:pPr>
              <a:defRPr/>
            </a:pPr>
            <a:fld id="{D801BA8B-D695-4186-BE15-FEEF053D3737}" type="datetimeFigureOut">
              <a:rPr lang="en-US" altLang="en-US"/>
              <a:pPr>
                <a:defRPr/>
              </a:pPr>
              <a:t>6/11/2023</a:t>
            </a:fld>
            <a:endParaRPr lang="en-US" alt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898989"/>
                </a:solidFill>
                <a:ea typeface="ＭＳ Ｐゴシック" pitchFamily="34" charset="-128"/>
              </a:defRPr>
            </a:lvl1pPr>
          </a:lstStyle>
          <a:p>
            <a:pPr>
              <a:defRPr/>
            </a:pPr>
            <a:fld id="{DB3DE14F-8DDF-4EC5-B5C9-5F8ADCEEF30A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1183554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ea typeface="MS PGothic" pitchFamily="34" charset="-128"/>
              </a:defRPr>
            </a:lvl1pPr>
          </a:lstStyle>
          <a:p>
            <a:pPr>
              <a:defRPr/>
            </a:pPr>
            <a:fld id="{B7801757-C2B7-4B5F-B927-A98CBA5C6DA0}" type="datetimeFigureOut">
              <a:rPr lang="en-US" altLang="en-US"/>
              <a:pPr>
                <a:defRPr/>
              </a:pPr>
              <a:t>6/11/2023</a:t>
            </a:fld>
            <a:endParaRPr lang="en-US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898989"/>
                </a:solidFill>
                <a:ea typeface="ＭＳ Ｐゴシック" pitchFamily="34" charset="-128"/>
              </a:defRPr>
            </a:lvl1pPr>
          </a:lstStyle>
          <a:p>
            <a:pPr>
              <a:defRPr/>
            </a:pPr>
            <a:fld id="{B2C8B31C-123F-4967-A9D8-8CF8E80F927C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089926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ea typeface="MS PGothic" pitchFamily="34" charset="-128"/>
              </a:defRPr>
            </a:lvl1pPr>
          </a:lstStyle>
          <a:p>
            <a:pPr>
              <a:defRPr/>
            </a:pPr>
            <a:fld id="{04FE098D-D121-4E5C-8A33-436C1E052B77}" type="datetimeFigureOut">
              <a:rPr lang="en-US" altLang="en-US"/>
              <a:pPr>
                <a:defRPr/>
              </a:pPr>
              <a:t>6/11/2023</a:t>
            </a:fld>
            <a:endParaRPr lang="en-US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898989"/>
                </a:solidFill>
                <a:ea typeface="ＭＳ Ｐゴシック" pitchFamily="34" charset="-128"/>
              </a:defRPr>
            </a:lvl1pPr>
          </a:lstStyle>
          <a:p>
            <a:pPr>
              <a:defRPr/>
            </a:pPr>
            <a:fld id="{4309731D-5C77-4DAE-ACBE-1AE3EA03AA3B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466448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James Tam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09" r:id="rId1"/>
    <p:sldLayoutId id="2147484310" r:id="rId2"/>
    <p:sldLayoutId id="2147484311" r:id="rId3"/>
    <p:sldLayoutId id="2147484312" r:id="rId4"/>
    <p:sldLayoutId id="2147484313" r:id="rId5"/>
    <p:sldLayoutId id="2147484314" r:id="rId6"/>
    <p:sldLayoutId id="2147484315" r:id="rId7"/>
    <p:sldLayoutId id="2147484316" r:id="rId8"/>
    <p:sldLayoutId id="2147484317" r:id="rId9"/>
    <p:sldLayoutId id="2147484318" r:id="rId10"/>
    <p:sldLayoutId id="2147484319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panose="020B0600070205080204" pitchFamily="34" charset="-128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anose="020B0600070205080204" pitchFamily="34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anose="020B0600070205080204" pitchFamily="34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anose="020B0600070205080204" pitchFamily="34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anose="020B0600070205080204" pitchFamily="34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2286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panose="020B0600070205080204" pitchFamily="34" charset="-128"/>
          <a:cs typeface="+mn-cs"/>
        </a:defRPr>
      </a:lvl1pPr>
      <a:lvl2pPr marL="5715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panose="020B0600070205080204" pitchFamily="34" charset="-128"/>
          <a:cs typeface="+mn-cs"/>
        </a:defRPr>
      </a:lvl2pPr>
      <a:lvl3pPr marL="742950" indent="-1714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panose="020B0600070205080204" pitchFamily="34" charset="-128"/>
          <a:cs typeface="+mn-cs"/>
        </a:defRPr>
      </a:lvl3pPr>
      <a:lvl4pPr marL="971550" indent="-1714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panose="020B0600070205080204" pitchFamily="34" charset="-128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panose="020B0600070205080204" pitchFamily="34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wmf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6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image" Target="../media/image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CD5B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524000"/>
            <a:ext cx="7772400" cy="2076450"/>
          </a:xfrm>
        </p:spPr>
        <p:txBody>
          <a:bodyPr/>
          <a:lstStyle/>
          <a:p>
            <a:pPr eaLnBrk="1" hangingPunct="1"/>
            <a:r>
              <a:rPr lang="en-US" altLang="en-US" b="1" dirty="0" smtClean="0"/>
              <a:t>Extra Topics From CPSC 231: O-O &amp; Recursion</a:t>
            </a:r>
            <a:endParaRPr lang="en-US" altLang="en-US" b="1" dirty="0" smtClean="0"/>
          </a:p>
        </p:txBody>
      </p:sp>
      <p:sp>
        <p:nvSpPr>
          <p:cNvPr id="13315" name="Text Box 4"/>
          <p:cNvSpPr txBox="1">
            <a:spLocks noChangeArrowheads="1"/>
          </p:cNvSpPr>
          <p:nvPr/>
        </p:nvSpPr>
        <p:spPr bwMode="auto">
          <a:xfrm>
            <a:off x="842963" y="5815013"/>
            <a:ext cx="7100887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699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>
              <a:spcBef>
                <a:spcPct val="50000"/>
              </a:spcBef>
            </a:pPr>
            <a:endParaRPr lang="en-CA" altLang="en-US" sz="1800" baseline="30000" dirty="0">
              <a:latin typeface="Arial" charset="0"/>
            </a:endParaRPr>
          </a:p>
        </p:txBody>
      </p:sp>
      <p:sp>
        <p:nvSpPr>
          <p:cNvPr id="13316" name="Text Box 9"/>
          <p:cNvSpPr txBox="1">
            <a:spLocks noChangeArrowheads="1"/>
          </p:cNvSpPr>
          <p:nvPr/>
        </p:nvSpPr>
        <p:spPr bwMode="auto">
          <a:xfrm>
            <a:off x="1239838" y="3617913"/>
            <a:ext cx="6769100" cy="26782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marL="114300" indent="-114300">
              <a:defRPr sz="3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 marL="457200" indent="-457200" eaLnBrk="1" hangingPunct="1">
              <a:buFont typeface="Arial" panose="020B0604020202020204" pitchFamily="34" charset="0"/>
              <a:buChar char="•"/>
              <a:defRPr/>
            </a:pPr>
            <a:r>
              <a:rPr lang="en-US" altLang="en-US" sz="2800" dirty="0" smtClean="0"/>
              <a:t>Section I: Defining new </a:t>
            </a:r>
            <a:r>
              <a:rPr lang="en-US" altLang="en-US" sz="2800" dirty="0"/>
              <a:t>types of variables that can have custom attributes and  </a:t>
            </a:r>
            <a:r>
              <a:rPr lang="en-US" altLang="en-US" sz="2800" dirty="0" smtClean="0"/>
              <a:t>capabilities</a:t>
            </a:r>
          </a:p>
          <a:p>
            <a:pPr marL="457200" indent="-457200" eaLnBrk="1" hangingPunct="1">
              <a:buFont typeface="Arial" panose="020B0604020202020204" pitchFamily="34" charset="0"/>
              <a:buChar char="•"/>
              <a:defRPr/>
            </a:pPr>
            <a:r>
              <a:rPr lang="en-US" altLang="en-US" sz="2800" dirty="0" smtClean="0"/>
              <a:t>Section II: You </a:t>
            </a:r>
            <a:r>
              <a:rPr lang="en-US" altLang="en-US" sz="2800" dirty="0"/>
              <a:t>will learn the definition of recursion as well as seeing how simple recursive programs </a:t>
            </a:r>
            <a:r>
              <a:rPr lang="en-US" altLang="en-US" sz="2800" dirty="0" smtClean="0"/>
              <a:t>work</a:t>
            </a:r>
            <a:endParaRPr lang="en-US" alt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dirty="0" smtClean="0">
                <a:solidFill>
                  <a:srgbClr val="FF0000"/>
                </a:solidFill>
              </a:rPr>
              <a:t>Accessing And Changing The Attributes </a:t>
            </a:r>
            <a:r>
              <a:rPr lang="en-US" altLang="en-US" sz="3200" dirty="0" smtClean="0"/>
              <a:t>- Outside </a:t>
            </a:r>
            <a:r>
              <a:rPr lang="en-US" altLang="en-US" sz="3200" dirty="0" smtClean="0"/>
              <a:t>Class Methods E.g. Inside </a:t>
            </a:r>
            <a:r>
              <a:rPr lang="en-US" altLang="en-US" sz="3200" dirty="0" smtClean="0">
                <a:latin typeface="Consolas" panose="020B0609020204030204" pitchFamily="49" charset="0"/>
              </a:rPr>
              <a:t>Start()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</a:pPr>
            <a:r>
              <a:rPr lang="en-US" altLang="en-US" sz="2400" b="1" dirty="0" smtClean="0"/>
              <a:t>Format:</a:t>
            </a:r>
          </a:p>
          <a:p>
            <a:pPr marL="682625" lvl="1" indent="-225425">
              <a:buFont typeface="Times New Roman" panose="02020603050405020304" pitchFamily="18" charset="0"/>
              <a:buNone/>
            </a:pPr>
            <a:r>
              <a:rPr lang="en-US" altLang="en-US" sz="1800" dirty="0" smtClean="0">
                <a:solidFill>
                  <a:srgbClr val="FF0000"/>
                </a:solidFill>
                <a:latin typeface="Consolas" panose="020B0609020204030204" pitchFamily="49" charset="0"/>
              </a:rPr>
              <a:t>&lt;</a:t>
            </a:r>
            <a:r>
              <a:rPr lang="en-US" altLang="en-US" sz="1800" i="1" dirty="0" smtClean="0">
                <a:solidFill>
                  <a:srgbClr val="FF0000"/>
                </a:solidFill>
                <a:latin typeface="Consolas" panose="020B0609020204030204" pitchFamily="49" charset="0"/>
              </a:rPr>
              <a:t>reference name</a:t>
            </a:r>
            <a:r>
              <a:rPr lang="en-US" altLang="en-US" sz="1800" dirty="0" smtClean="0">
                <a:solidFill>
                  <a:srgbClr val="FF0000"/>
                </a:solidFill>
                <a:latin typeface="Consolas" panose="020B0609020204030204" pitchFamily="49" charset="0"/>
              </a:rPr>
              <a:t>&gt;.&lt;</a:t>
            </a:r>
            <a:r>
              <a:rPr lang="en-US" altLang="en-US" sz="1800" i="1" dirty="0" smtClean="0">
                <a:solidFill>
                  <a:srgbClr val="FF0000"/>
                </a:solidFill>
                <a:latin typeface="Consolas" panose="020B0609020204030204" pitchFamily="49" charset="0"/>
              </a:rPr>
              <a:t>field name</a:t>
            </a:r>
            <a:r>
              <a:rPr lang="en-US" altLang="en-US" sz="1800" dirty="0" smtClean="0">
                <a:solidFill>
                  <a:srgbClr val="FF0000"/>
                </a:solidFill>
                <a:latin typeface="Consolas" panose="020B0609020204030204" pitchFamily="49" charset="0"/>
              </a:rPr>
              <a:t>&gt;</a:t>
            </a:r>
            <a:r>
              <a:rPr lang="en-US" altLang="en-US" sz="1800" dirty="0" smtClean="0">
                <a:latin typeface="Consolas" panose="020B0609020204030204" pitchFamily="49" charset="0"/>
              </a:rPr>
              <a:t>            </a:t>
            </a:r>
            <a:r>
              <a:rPr lang="en-US" altLang="en-US" sz="1800" dirty="0" smtClean="0">
                <a:solidFill>
                  <a:srgbClr val="3366FF"/>
                </a:solidFill>
                <a:latin typeface="Consolas" panose="020B0609020204030204" pitchFamily="49" charset="0"/>
              </a:rPr>
              <a:t># Accessing value</a:t>
            </a:r>
          </a:p>
          <a:p>
            <a:pPr marL="682625" lvl="1" indent="-225425">
              <a:buFont typeface="Times New Roman" panose="02020603050405020304" pitchFamily="18" charset="0"/>
              <a:buNone/>
            </a:pPr>
            <a:r>
              <a:rPr lang="en-US" altLang="en-US" sz="1800" dirty="0" smtClean="0">
                <a:solidFill>
                  <a:srgbClr val="FF0000"/>
                </a:solidFill>
                <a:latin typeface="Consolas" panose="020B0609020204030204" pitchFamily="49" charset="0"/>
              </a:rPr>
              <a:t>&lt;</a:t>
            </a:r>
            <a:r>
              <a:rPr lang="en-US" altLang="en-US" sz="1800" i="1" dirty="0" smtClean="0">
                <a:solidFill>
                  <a:srgbClr val="FF0000"/>
                </a:solidFill>
                <a:latin typeface="Consolas" panose="020B0609020204030204" pitchFamily="49" charset="0"/>
              </a:rPr>
              <a:t>reference name</a:t>
            </a:r>
            <a:r>
              <a:rPr lang="en-US" altLang="en-US" sz="1800" dirty="0" smtClean="0">
                <a:solidFill>
                  <a:srgbClr val="FF0000"/>
                </a:solidFill>
                <a:latin typeface="Consolas" panose="020B0609020204030204" pitchFamily="49" charset="0"/>
              </a:rPr>
              <a:t>&gt;.&lt;</a:t>
            </a:r>
            <a:r>
              <a:rPr lang="en-US" altLang="en-US" sz="1800" i="1" dirty="0" smtClean="0">
                <a:solidFill>
                  <a:srgbClr val="FF0000"/>
                </a:solidFill>
                <a:latin typeface="Consolas" panose="020B0609020204030204" pitchFamily="49" charset="0"/>
              </a:rPr>
              <a:t>field name</a:t>
            </a:r>
            <a:r>
              <a:rPr lang="en-US" altLang="en-US" sz="1800" dirty="0" smtClean="0">
                <a:solidFill>
                  <a:srgbClr val="FF0000"/>
                </a:solidFill>
                <a:latin typeface="Consolas" panose="020B0609020204030204" pitchFamily="49" charset="0"/>
              </a:rPr>
              <a:t>&gt;</a:t>
            </a:r>
            <a:r>
              <a:rPr lang="en-US" altLang="en-US" sz="1800" dirty="0" smtClean="0">
                <a:latin typeface="Consolas" panose="020B0609020204030204" pitchFamily="49" charset="0"/>
              </a:rPr>
              <a:t> = &lt;</a:t>
            </a:r>
            <a:r>
              <a:rPr lang="en-US" altLang="en-US" sz="1800" i="1" dirty="0" smtClean="0">
                <a:latin typeface="Consolas" panose="020B0609020204030204" pitchFamily="49" charset="0"/>
              </a:rPr>
              <a:t>value</a:t>
            </a:r>
            <a:r>
              <a:rPr lang="en-US" altLang="en-US" sz="1800" dirty="0" smtClean="0">
                <a:latin typeface="Consolas" panose="020B0609020204030204" pitchFamily="49" charset="0"/>
              </a:rPr>
              <a:t>&gt;  </a:t>
            </a:r>
            <a:r>
              <a:rPr lang="en-US" altLang="en-US" sz="1800" dirty="0" smtClean="0">
                <a:solidFill>
                  <a:srgbClr val="3366FF"/>
                </a:solidFill>
                <a:latin typeface="Consolas" panose="020B0609020204030204" pitchFamily="49" charset="0"/>
              </a:rPr>
              <a:t># Changing value</a:t>
            </a:r>
          </a:p>
          <a:p>
            <a:pPr marL="0" indent="0">
              <a:lnSpc>
                <a:spcPct val="80000"/>
              </a:lnSpc>
            </a:pPr>
            <a:endParaRPr lang="en-US" altLang="en-US" sz="2000" dirty="0" smtClean="0"/>
          </a:p>
          <a:p>
            <a:pPr marL="0" indent="0">
              <a:lnSpc>
                <a:spcPct val="80000"/>
              </a:lnSpc>
            </a:pPr>
            <a:r>
              <a:rPr lang="en-US" altLang="en-US" sz="2400" b="1" dirty="0" smtClean="0"/>
              <a:t>Example</a:t>
            </a:r>
            <a:r>
              <a:rPr lang="en-US" altLang="en-US" sz="2400" b="1" dirty="0" smtClean="0"/>
              <a:t>:</a:t>
            </a:r>
          </a:p>
          <a:p>
            <a:pPr marL="342900" lvl="1" indent="0">
              <a:lnSpc>
                <a:spcPct val="80000"/>
              </a:lnSpc>
              <a:buNone/>
            </a:pPr>
            <a:r>
              <a:rPr lang="en-US" altLang="en-US" sz="1800" dirty="0">
                <a:latin typeface="Consolas" panose="020B0609020204030204" pitchFamily="49" charset="0"/>
              </a:rPr>
              <a:t>d</a:t>
            </a:r>
            <a:r>
              <a:rPr lang="en-US" altLang="en-US" sz="1800" dirty="0" smtClean="0">
                <a:latin typeface="Consolas" panose="020B0609020204030204" pitchFamily="49" charset="0"/>
              </a:rPr>
              <a:t>ef start():</a:t>
            </a:r>
            <a:endParaRPr lang="en-US" altLang="en-US" sz="1800" dirty="0" smtClean="0">
              <a:latin typeface="Consolas" panose="020B0609020204030204" pitchFamily="49" charset="0"/>
            </a:endParaRPr>
          </a:p>
          <a:p>
            <a:pPr marL="682625" lvl="1" indent="-225425">
              <a:buFont typeface="Times New Roman" panose="02020603050405020304" pitchFamily="18" charset="0"/>
              <a:buNone/>
            </a:pPr>
            <a:r>
              <a:rPr lang="en-US" altLang="en-US" sz="1800" dirty="0" smtClean="0">
                <a:solidFill>
                  <a:srgbClr val="FF0000"/>
                </a:solidFill>
                <a:latin typeface="Consolas" panose="020B0609020204030204" pitchFamily="49" charset="0"/>
              </a:rPr>
              <a:t>aClient.name</a:t>
            </a:r>
            <a:r>
              <a:rPr lang="en-US" altLang="en-US" sz="1800" dirty="0" smtClean="0">
                <a:latin typeface="Consolas" panose="020B0609020204030204" pitchFamily="49" charset="0"/>
              </a:rPr>
              <a:t> = "James"</a:t>
            </a:r>
          </a:p>
          <a:p>
            <a:pPr marL="0" indent="0">
              <a:lnSpc>
                <a:spcPct val="80000"/>
              </a:lnSpc>
            </a:pPr>
            <a:endParaRPr lang="en-US" altLang="en-US" sz="2000" b="1" dirty="0" smtClean="0"/>
          </a:p>
        </p:txBody>
      </p:sp>
    </p:spTree>
    <p:extLst>
      <p:ext uri="{BB962C8B-B14F-4D97-AF65-F5344CB8AC3E}">
        <p14:creationId xmlns:p14="http://schemas.microsoft.com/office/powerpoint/2010/main" val="641921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dirty="0" smtClean="0"/>
              <a:t>The Client List Example Implemented Using Classes And Objects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2400" b="1" dirty="0" smtClean="0"/>
              <a:t>Name of the online example</a:t>
            </a:r>
            <a:r>
              <a:rPr lang="en-US" altLang="en-US" sz="2400" dirty="0" smtClean="0"/>
              <a:t>:</a:t>
            </a:r>
            <a:r>
              <a:rPr lang="en-US" altLang="en-US" dirty="0" smtClean="0">
                <a:latin typeface="Times New Roman" panose="02020603050405020304" pitchFamily="18" charset="0"/>
              </a:rPr>
              <a:t> </a:t>
            </a:r>
            <a:r>
              <a:rPr lang="en-US" altLang="en-US" sz="2400" dirty="0" smtClean="0">
                <a:latin typeface="Consolas" panose="020B0609020204030204" pitchFamily="49" charset="0"/>
              </a:rPr>
              <a:t>1client.py</a:t>
            </a:r>
          </a:p>
          <a:p>
            <a:pPr>
              <a:lnSpc>
                <a:spcPct val="80000"/>
              </a:lnSpc>
            </a:pPr>
            <a:endParaRPr lang="en-US" altLang="en-US" sz="2000" dirty="0" smtClean="0">
              <a:latin typeface="Times New Roman" panose="02020603050405020304" pitchFamily="18" charset="0"/>
            </a:endParaRPr>
          </a:p>
          <a:p>
            <a:pPr>
              <a:buFontTx/>
              <a:buNone/>
            </a:pPr>
            <a:r>
              <a:rPr lang="en-US" altLang="en-US" sz="2000" dirty="0" smtClean="0">
                <a:latin typeface="Consolas" panose="020B0609020204030204" pitchFamily="49" charset="0"/>
              </a:rPr>
              <a:t>class Client:</a:t>
            </a:r>
          </a:p>
          <a:p>
            <a:pPr>
              <a:buFontTx/>
              <a:buNone/>
            </a:pPr>
            <a:r>
              <a:rPr lang="en-US" sz="2000" dirty="0" smtClean="0">
                <a:latin typeface="Consolas" panose="020B0609020204030204" pitchFamily="49" charset="0"/>
              </a:rPr>
              <a:t>    def </a:t>
            </a:r>
            <a:r>
              <a:rPr lang="en-US" sz="2000" dirty="0">
                <a:latin typeface="Consolas" panose="020B0609020204030204" pitchFamily="49" charset="0"/>
              </a:rPr>
              <a:t>__init__(self</a:t>
            </a:r>
            <a:r>
              <a:rPr lang="en-US" sz="2000" dirty="0" smtClean="0">
                <a:latin typeface="Consolas" panose="020B0609020204030204" pitchFamily="49" charset="0"/>
              </a:rPr>
              <a:t>):</a:t>
            </a:r>
            <a:endParaRPr lang="en-US" altLang="en-US" sz="2000" dirty="0" smtClean="0">
              <a:latin typeface="Consolas" panose="020B0609020204030204" pitchFamily="49" charset="0"/>
            </a:endParaRPr>
          </a:p>
          <a:p>
            <a:pPr>
              <a:buFontTx/>
              <a:buNone/>
            </a:pPr>
            <a:r>
              <a:rPr lang="en-US" altLang="en-US" sz="2000" dirty="0" smtClean="0">
                <a:latin typeface="Consolas" panose="020B0609020204030204" pitchFamily="49" charset="0"/>
              </a:rPr>
              <a:t>        self.name = "default"</a:t>
            </a:r>
          </a:p>
          <a:p>
            <a:pPr>
              <a:buFontTx/>
              <a:buNone/>
            </a:pPr>
            <a:r>
              <a:rPr lang="en-US" altLang="en-US" sz="2000" dirty="0" smtClean="0">
                <a:latin typeface="Consolas" panose="020B0609020204030204" pitchFamily="49" charset="0"/>
              </a:rPr>
              <a:t>        self.phone = "(123)456-7890"</a:t>
            </a:r>
          </a:p>
          <a:p>
            <a:pPr>
              <a:buFontTx/>
              <a:buNone/>
            </a:pPr>
            <a:r>
              <a:rPr lang="en-US" altLang="en-US" sz="2000" dirty="0" smtClean="0">
                <a:latin typeface="Consolas" panose="020B0609020204030204" pitchFamily="49" charset="0"/>
              </a:rPr>
              <a:t>        self.email = "foo@bar.com"</a:t>
            </a:r>
          </a:p>
          <a:p>
            <a:pPr>
              <a:buFontTx/>
              <a:buNone/>
            </a:pPr>
            <a:r>
              <a:rPr lang="en-US" altLang="en-US" sz="2000" dirty="0" smtClean="0">
                <a:latin typeface="Consolas" panose="020B0609020204030204" pitchFamily="49" charset="0"/>
              </a:rPr>
              <a:t>        self.purchases = 0</a:t>
            </a:r>
          </a:p>
          <a:p>
            <a:pPr>
              <a:buFontTx/>
              <a:buNone/>
            </a:pPr>
            <a:endParaRPr lang="en-US" altLang="en-US" sz="1800" dirty="0" smtClean="0"/>
          </a:p>
        </p:txBody>
      </p:sp>
      <p:grpSp>
        <p:nvGrpSpPr>
          <p:cNvPr id="4" name="Group 3"/>
          <p:cNvGrpSpPr>
            <a:grpSpLocks/>
          </p:cNvGrpSpPr>
          <p:nvPr/>
        </p:nvGrpSpPr>
        <p:grpSpPr bwMode="auto">
          <a:xfrm>
            <a:off x="1752600" y="3011527"/>
            <a:ext cx="6629400" cy="3297198"/>
            <a:chOff x="-1104900" y="-190500"/>
            <a:chExt cx="6629400" cy="3297198"/>
          </a:xfrm>
        </p:grpSpPr>
        <p:sp>
          <p:nvSpPr>
            <p:cNvPr id="5" name="Line 5"/>
            <p:cNvSpPr>
              <a:spLocks noChangeShapeType="1"/>
            </p:cNvSpPr>
            <p:nvPr/>
          </p:nvSpPr>
          <p:spPr bwMode="auto">
            <a:xfrm flipH="1" flipV="1">
              <a:off x="-1104900" y="-190500"/>
              <a:ext cx="3924300" cy="308610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 dirty="0"/>
            </a:p>
          </p:txBody>
        </p:sp>
        <p:sp>
          <p:nvSpPr>
            <p:cNvPr id="6" name="Line 6"/>
            <p:cNvSpPr>
              <a:spLocks noChangeShapeType="1"/>
            </p:cNvSpPr>
            <p:nvPr/>
          </p:nvSpPr>
          <p:spPr bwMode="auto">
            <a:xfrm flipH="1" flipV="1">
              <a:off x="-190500" y="-190500"/>
              <a:ext cx="3009900" cy="308610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 dirty="0"/>
            </a:p>
          </p:txBody>
        </p:sp>
        <p:sp>
          <p:nvSpPr>
            <p:cNvPr id="7" name="Text Box 7"/>
            <p:cNvSpPr txBox="1">
              <a:spLocks noChangeArrowheads="1"/>
            </p:cNvSpPr>
            <p:nvPr/>
          </p:nvSpPr>
          <p:spPr bwMode="auto">
            <a:xfrm>
              <a:off x="2857500" y="2552700"/>
              <a:ext cx="2667000" cy="5539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b="1" dirty="0" smtClean="0">
                  <a:solidFill>
                    <a:srgbClr val="FF0000"/>
                  </a:solidFill>
                  <a:latin typeface="Arial" panose="020B0604020202020204" pitchFamily="34" charset="0"/>
                </a:rPr>
                <a:t>Exactly as-is i.e. </a:t>
              </a:r>
              <a:r>
                <a:rPr lang="en-US" altLang="en-US" b="1" dirty="0">
                  <a:solidFill>
                    <a:srgbClr val="FF0000"/>
                  </a:solidFill>
                  <a:latin typeface="Arial" panose="020B0604020202020204" pitchFamily="34" charset="0"/>
                </a:rPr>
                <a:t>n</a:t>
              </a:r>
              <a:r>
                <a:rPr lang="en-US" altLang="en-US" b="1" dirty="0" smtClean="0">
                  <a:solidFill>
                    <a:srgbClr val="FF0000"/>
                  </a:solidFill>
                  <a:latin typeface="Arial" panose="020B0604020202020204" pitchFamily="34" charset="0"/>
                </a:rPr>
                <a:t>o spaces, 2 underscores</a:t>
              </a:r>
              <a:endParaRPr lang="en-US" altLang="en-US" b="1" dirty="0">
                <a:solidFill>
                  <a:srgbClr val="FF0000"/>
                </a:solidFill>
                <a:latin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9676681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dirty="0" smtClean="0"/>
              <a:t>The Client List Example Implemented </a:t>
            </a:r>
            <a:br>
              <a:rPr lang="en-US" altLang="en-US" sz="3200" dirty="0" smtClean="0"/>
            </a:br>
            <a:r>
              <a:rPr lang="en-US" altLang="en-US" sz="3200" dirty="0" smtClean="0"/>
              <a:t>Using Classes (2)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def start():</a:t>
            </a:r>
          </a:p>
          <a:p>
            <a:pPr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    firstClient = Client()</a:t>
            </a:r>
          </a:p>
          <a:p>
            <a:pPr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    firstClient.name = "James Tam"</a:t>
            </a:r>
          </a:p>
          <a:p>
            <a:pPr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    firstClient.email = "tam@ucalgary.ca"</a:t>
            </a:r>
          </a:p>
          <a:p>
            <a:pPr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    print(firstClient.name)</a:t>
            </a:r>
          </a:p>
          <a:p>
            <a:pPr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    print(firstClient.phone)</a:t>
            </a:r>
          </a:p>
          <a:p>
            <a:pPr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    print(firstClient.email)</a:t>
            </a:r>
          </a:p>
          <a:p>
            <a:pPr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    print(firstClient.purchases)</a:t>
            </a:r>
          </a:p>
          <a:p>
            <a:pPr>
              <a:buFontTx/>
              <a:buNone/>
            </a:pPr>
            <a:endParaRPr lang="en-US" altLang="en-US" sz="1800" dirty="0" smtClean="0">
              <a:latin typeface="Consolas" panose="020B0609020204030204" pitchFamily="49" charset="0"/>
            </a:endParaRPr>
          </a:p>
          <a:p>
            <a:pPr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start()</a:t>
            </a:r>
          </a:p>
        </p:txBody>
      </p:sp>
      <p:pic>
        <p:nvPicPr>
          <p:cNvPr id="161794" name="Picture 2" descr="C:\Users\tamj\AppData\Local\Microsoft\Windows\Temporary Internet Files\Content.IE5\HEMAB8KC\MC900445988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8363" y="1447800"/>
            <a:ext cx="796925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5715000" y="2282484"/>
            <a:ext cx="2398713" cy="646331"/>
          </a:xfrm>
          <a:prstGeom prst="rect">
            <a:avLst/>
          </a:prstGeom>
          <a:solidFill>
            <a:srgbClr val="FFFF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200" b="1" dirty="0" smtClean="0">
                <a:latin typeface="Consolas" panose="020B0609020204030204" pitchFamily="49" charset="0"/>
              </a:rPr>
              <a:t>Changes 2 attributes:</a:t>
            </a:r>
            <a:endParaRPr lang="en-US" altLang="en-US" sz="1200" b="1" dirty="0">
              <a:latin typeface="Consolas" panose="020B0609020204030204" pitchFamily="49" charset="0"/>
            </a:endParaRPr>
          </a:p>
          <a:p>
            <a:r>
              <a:rPr lang="en-US" altLang="en-US" sz="1200" dirty="0" smtClean="0">
                <a:latin typeface="Consolas" panose="020B0609020204030204" pitchFamily="49" charset="0"/>
              </a:rPr>
              <a:t>name </a:t>
            </a:r>
            <a:r>
              <a:rPr lang="en-US" altLang="en-US" sz="1200" dirty="0">
                <a:latin typeface="Consolas" panose="020B0609020204030204" pitchFamily="49" charset="0"/>
              </a:rPr>
              <a:t>= "James Tam"</a:t>
            </a:r>
          </a:p>
          <a:p>
            <a:r>
              <a:rPr lang="en-US" altLang="en-US" sz="1200" dirty="0">
                <a:latin typeface="Consolas" panose="020B0609020204030204" pitchFamily="49" charset="0"/>
              </a:rPr>
              <a:t>email = "tam@ucalgary.ca"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78363" y="3119676"/>
            <a:ext cx="2212043" cy="1140053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475288" y="1408795"/>
            <a:ext cx="1900237" cy="795448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5972221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7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1617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1617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1" grpId="0" uiExpand="1" build="p"/>
      <p:bldP spid="7" grpId="0" uiExpand="1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Important Details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Accessing attributes </a:t>
            </a:r>
            <a:r>
              <a:rPr lang="en-US" b="1" dirty="0" smtClean="0">
                <a:solidFill>
                  <a:srgbClr val="3366FF"/>
                </a:solidFill>
              </a:rPr>
              <a:t>inside</a:t>
            </a:r>
            <a:r>
              <a:rPr lang="en-US" dirty="0" smtClean="0"/>
              <a:t> the </a:t>
            </a:r>
            <a:r>
              <a:rPr lang="en-US" dirty="0" smtClean="0"/>
              <a:t>methods of </a:t>
            </a:r>
            <a:r>
              <a:rPr lang="en-US" dirty="0" smtClean="0"/>
              <a:t>the class</a:t>
            </a:r>
          </a:p>
          <a:p>
            <a:pPr lvl="1">
              <a:buFontTx/>
              <a:buNone/>
            </a:pPr>
            <a:r>
              <a:rPr lang="en-US" altLang="en-US" sz="1800" dirty="0">
                <a:latin typeface="Consolas" panose="020B0609020204030204" pitchFamily="49" charset="0"/>
              </a:rPr>
              <a:t>class Client:</a:t>
            </a:r>
          </a:p>
          <a:p>
            <a:pPr lvl="1">
              <a:buFontTx/>
              <a:buNone/>
            </a:pPr>
            <a:r>
              <a:rPr lang="en-US" sz="1800" dirty="0">
                <a:latin typeface="Consolas" panose="020B0609020204030204" pitchFamily="49" charset="0"/>
              </a:rPr>
              <a:t>    def __init__(self):</a:t>
            </a:r>
            <a:endParaRPr lang="en-US" altLang="en-US" sz="1800" dirty="0">
              <a:latin typeface="Consolas" panose="020B0609020204030204" pitchFamily="49" charset="0"/>
            </a:endParaRPr>
          </a:p>
          <a:p>
            <a:pPr lvl="1">
              <a:buFontTx/>
              <a:buNone/>
            </a:pPr>
            <a:r>
              <a:rPr lang="en-US" altLang="en-US" sz="1800" dirty="0">
                <a:latin typeface="Consolas" panose="020B0609020204030204" pitchFamily="49" charset="0"/>
              </a:rPr>
              <a:t>        </a:t>
            </a:r>
            <a:r>
              <a:rPr lang="en-US" altLang="en-US" sz="1800" b="1" dirty="0">
                <a:solidFill>
                  <a:srgbClr val="3366FF"/>
                </a:solidFill>
                <a:latin typeface="Consolas" panose="020B0609020204030204" pitchFamily="49" charset="0"/>
              </a:rPr>
              <a:t>self.name</a:t>
            </a:r>
            <a:r>
              <a:rPr lang="en-US" altLang="en-US" sz="1800" dirty="0">
                <a:latin typeface="Consolas" panose="020B0609020204030204" pitchFamily="49" charset="0"/>
              </a:rPr>
              <a:t> = "</a:t>
            </a:r>
            <a:r>
              <a:rPr lang="en-US" altLang="en-US" sz="1800" dirty="0" smtClean="0">
                <a:latin typeface="Consolas" panose="020B0609020204030204" pitchFamily="49" charset="0"/>
              </a:rPr>
              <a:t>default“</a:t>
            </a:r>
          </a:p>
          <a:p>
            <a:pPr lvl="1">
              <a:buFontTx/>
              <a:buNone/>
            </a:pPr>
            <a:endParaRPr lang="en-US" altLang="en-US" sz="1800" dirty="0">
              <a:latin typeface="Consolas" panose="020B0609020204030204" pitchFamily="49" charset="0"/>
            </a:endParaRPr>
          </a:p>
          <a:p>
            <a:pPr lvl="1">
              <a:buFontTx/>
              <a:buNone/>
            </a:pPr>
            <a:r>
              <a:rPr lang="en-US" altLang="en-US" dirty="0" smtClean="0"/>
              <a:t>(More on the ‘</a:t>
            </a:r>
            <a:r>
              <a:rPr lang="en-US" altLang="en-US" dirty="0" smtClean="0">
                <a:latin typeface="Consolas" panose="020B0609020204030204" pitchFamily="49" charset="0"/>
              </a:rPr>
              <a:t>self</a:t>
            </a:r>
            <a:r>
              <a:rPr lang="en-US" altLang="en-US" dirty="0" smtClean="0"/>
              <a:t>’ keyword later in</a:t>
            </a:r>
          </a:p>
          <a:p>
            <a:pPr lvl="1">
              <a:buFontTx/>
              <a:buNone/>
            </a:pPr>
            <a:r>
              <a:rPr lang="en-US" altLang="en-US" dirty="0"/>
              <a:t>t</a:t>
            </a:r>
            <a:r>
              <a:rPr lang="en-US" altLang="en-US" dirty="0" smtClean="0"/>
              <a:t>his section)</a:t>
            </a:r>
            <a:endParaRPr lang="en-US" dirty="0" smtClean="0"/>
          </a:p>
          <a:p>
            <a:r>
              <a:rPr lang="en-US" dirty="0" smtClean="0"/>
              <a:t>Accessing attributes </a:t>
            </a:r>
            <a:r>
              <a:rPr lang="en-US" b="1" dirty="0" smtClean="0">
                <a:solidFill>
                  <a:srgbClr val="FF0000"/>
                </a:solidFill>
              </a:rPr>
              <a:t>outside</a:t>
            </a:r>
            <a:r>
              <a:rPr lang="en-US" dirty="0" smtClean="0"/>
              <a:t> the </a:t>
            </a:r>
            <a:r>
              <a:rPr lang="en-US" dirty="0" smtClean="0"/>
              <a:t>methods in the body </a:t>
            </a:r>
            <a:r>
              <a:rPr lang="en-US" dirty="0" smtClean="0"/>
              <a:t>of the class (e.g. </a:t>
            </a:r>
            <a:r>
              <a:rPr lang="en-US" dirty="0" smtClean="0">
                <a:latin typeface="Consolas" panose="020B0609020204030204" pitchFamily="49" charset="0"/>
              </a:rPr>
              <a:t>start() </a:t>
            </a:r>
            <a:r>
              <a:rPr lang="en-US" dirty="0" smtClean="0"/>
              <a:t>function)</a:t>
            </a:r>
          </a:p>
          <a:p>
            <a:pPr lvl="1"/>
            <a:r>
              <a:rPr lang="en-US" dirty="0" smtClean="0"/>
              <a:t>Need to create a reference to the object first</a:t>
            </a:r>
          </a:p>
          <a:p>
            <a:pPr>
              <a:buFontTx/>
              <a:buNone/>
            </a:pPr>
            <a:r>
              <a:rPr lang="en-US" altLang="en-US" sz="1800" dirty="0">
                <a:latin typeface="Consolas" panose="020B0609020204030204" pitchFamily="49" charset="0"/>
              </a:rPr>
              <a:t> </a:t>
            </a:r>
            <a:r>
              <a:rPr lang="en-US" altLang="en-US" sz="1800" dirty="0" smtClean="0">
                <a:latin typeface="Consolas" panose="020B0609020204030204" pitchFamily="49" charset="0"/>
              </a:rPr>
              <a:t> </a:t>
            </a:r>
            <a:r>
              <a:rPr lang="en-US" altLang="en-US" sz="1800" dirty="0" smtClean="0">
                <a:latin typeface="Consolas" panose="020B0609020204030204" pitchFamily="49" charset="0"/>
              </a:rPr>
              <a:t>  firstClient </a:t>
            </a:r>
            <a:r>
              <a:rPr lang="en-US" altLang="en-US" sz="1800" dirty="0">
                <a:latin typeface="Consolas" panose="020B0609020204030204" pitchFamily="49" charset="0"/>
              </a:rPr>
              <a:t>= Client</a:t>
            </a:r>
            <a:r>
              <a:rPr lang="en-US" altLang="en-US" sz="1800" dirty="0" smtClean="0">
                <a:latin typeface="Consolas" panose="020B0609020204030204" pitchFamily="49" charset="0"/>
              </a:rPr>
              <a:t>()</a:t>
            </a:r>
          </a:p>
          <a:p>
            <a:pPr>
              <a:buFontTx/>
              <a:buNone/>
            </a:pPr>
            <a:endParaRPr lang="en-US" altLang="en-US" sz="1800" dirty="0">
              <a:latin typeface="Consolas" panose="020B0609020204030204" pitchFamily="49" charset="0"/>
            </a:endParaRPr>
          </a:p>
          <a:p>
            <a:pPr lvl="1"/>
            <a:r>
              <a:rPr lang="en-US" altLang="en-US" dirty="0" smtClean="0"/>
              <a:t>Then access the object through that reference</a:t>
            </a:r>
            <a:endParaRPr lang="en-US" altLang="en-US" dirty="0"/>
          </a:p>
          <a:p>
            <a:pPr>
              <a:buFontTx/>
              <a:buNone/>
            </a:pPr>
            <a:r>
              <a:rPr lang="en-US" altLang="en-US" sz="1800" b="1" dirty="0" smtClean="0">
                <a:solidFill>
                  <a:srgbClr val="FF0000"/>
                </a:solidFill>
                <a:latin typeface="Consolas" panose="020B0609020204030204" pitchFamily="49" charset="0"/>
              </a:rPr>
              <a:t>    firstClient.name</a:t>
            </a:r>
            <a:r>
              <a:rPr lang="en-US" altLang="en-US" sz="1800" dirty="0" smtClean="0">
                <a:solidFill>
                  <a:srgbClr val="FF0000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1800" dirty="0">
                <a:latin typeface="Consolas" panose="020B0609020204030204" pitchFamily="49" charset="0"/>
              </a:rPr>
              <a:t>= "James Tam"</a:t>
            </a:r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3048000" y="1512277"/>
            <a:ext cx="6096000" cy="826477"/>
            <a:chOff x="2743200" y="1524000"/>
            <a:chExt cx="6096000" cy="826477"/>
          </a:xfrm>
        </p:grpSpPr>
        <p:sp>
          <p:nvSpPr>
            <p:cNvPr id="4" name="Rectangle 3"/>
            <p:cNvSpPr/>
            <p:nvPr/>
          </p:nvSpPr>
          <p:spPr>
            <a:xfrm>
              <a:off x="5943600" y="1524000"/>
              <a:ext cx="2895600" cy="457200"/>
            </a:xfrm>
            <a:prstGeom prst="rect">
              <a:avLst/>
            </a:prstGeom>
            <a:solidFill>
              <a:srgbClr val="FFFFCC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>
                  <a:solidFill>
                    <a:srgbClr val="FF0000"/>
                  </a:solidFill>
                  <a:latin typeface="Consolas" panose="020B0609020204030204" pitchFamily="49" charset="0"/>
                </a:rPr>
                <a:t>s</a:t>
              </a:r>
              <a:r>
                <a:rPr lang="en-US" b="1" dirty="0" smtClean="0">
                  <a:solidFill>
                    <a:srgbClr val="FF0000"/>
                  </a:solidFill>
                  <a:latin typeface="Consolas" panose="020B0609020204030204" pitchFamily="49" charset="0"/>
                </a:rPr>
                <a:t>elf.&lt;</a:t>
              </a:r>
              <a:r>
                <a:rPr lang="en-US" b="1" i="1" dirty="0" smtClean="0">
                  <a:solidFill>
                    <a:srgbClr val="FF0000"/>
                  </a:solidFill>
                  <a:latin typeface="Consolas" panose="020B0609020204030204" pitchFamily="49" charset="0"/>
                </a:rPr>
                <a:t>attribute name</a:t>
              </a:r>
              <a:r>
                <a:rPr lang="en-US" b="1" dirty="0" smtClean="0">
                  <a:solidFill>
                    <a:srgbClr val="FF0000"/>
                  </a:solidFill>
                  <a:latin typeface="Consolas" panose="020B0609020204030204" pitchFamily="49" charset="0"/>
                </a:rPr>
                <a:t>&gt;</a:t>
              </a:r>
            </a:p>
          </p:txBody>
        </p:sp>
        <p:cxnSp>
          <p:nvCxnSpPr>
            <p:cNvPr id="6" name="Straight Connector 5"/>
            <p:cNvCxnSpPr>
              <a:stCxn id="4" idx="1"/>
            </p:cNvCxnSpPr>
            <p:nvPr/>
          </p:nvCxnSpPr>
          <p:spPr>
            <a:xfrm flipH="1">
              <a:off x="2743200" y="1752600"/>
              <a:ext cx="3200400" cy="597877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" name="Group 7"/>
          <p:cNvGrpSpPr/>
          <p:nvPr/>
        </p:nvGrpSpPr>
        <p:grpSpPr>
          <a:xfrm>
            <a:off x="3429000" y="2819400"/>
            <a:ext cx="5638800" cy="2057400"/>
            <a:chOff x="3586619" y="762000"/>
            <a:chExt cx="5252581" cy="2057400"/>
          </a:xfrm>
        </p:grpSpPr>
        <p:sp>
          <p:nvSpPr>
            <p:cNvPr id="9" name="Rectangle 8"/>
            <p:cNvSpPr/>
            <p:nvPr/>
          </p:nvSpPr>
          <p:spPr>
            <a:xfrm>
              <a:off x="5645063" y="762000"/>
              <a:ext cx="3194137" cy="914400"/>
            </a:xfrm>
            <a:prstGeom prst="rect">
              <a:avLst/>
            </a:prstGeom>
            <a:solidFill>
              <a:srgbClr val="FFFFCC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dirty="0" smtClean="0">
                  <a:solidFill>
                    <a:schemeClr val="tx1"/>
                  </a:solidFill>
                  <a:latin typeface="Consolas" panose="020B0609020204030204" pitchFamily="49" charset="0"/>
                </a:rPr>
                <a:t>&lt;</a:t>
              </a:r>
              <a:r>
                <a:rPr lang="en-US" i="1" dirty="0" smtClean="0">
                  <a:solidFill>
                    <a:schemeClr val="tx1"/>
                  </a:solidFill>
                  <a:latin typeface="Consolas" panose="020B0609020204030204" pitchFamily="49" charset="0"/>
                </a:rPr>
                <a:t>Ref name</a:t>
              </a:r>
              <a:r>
                <a:rPr lang="en-US" dirty="0" smtClean="0">
                  <a:solidFill>
                    <a:schemeClr val="tx1"/>
                  </a:solidFill>
                  <a:latin typeface="Consolas" panose="020B0609020204030204" pitchFamily="49" charset="0"/>
                </a:rPr>
                <a:t>&gt; = </a:t>
              </a:r>
              <a:r>
                <a:rPr lang="en-US" i="1" dirty="0" smtClean="0">
                  <a:solidFill>
                    <a:schemeClr val="tx1"/>
                  </a:solidFill>
                  <a:latin typeface="Consolas" panose="020B0609020204030204" pitchFamily="49" charset="0"/>
                </a:rPr>
                <a:t>&lt;Class name</a:t>
              </a:r>
              <a:r>
                <a:rPr lang="en-US" dirty="0" smtClean="0">
                  <a:solidFill>
                    <a:schemeClr val="tx1"/>
                  </a:solidFill>
                  <a:latin typeface="Consolas" panose="020B0609020204030204" pitchFamily="49" charset="0"/>
                </a:rPr>
                <a:t>&gt;()</a:t>
              </a:r>
            </a:p>
          </p:txBody>
        </p:sp>
        <p:cxnSp>
          <p:nvCxnSpPr>
            <p:cNvPr id="10" name="Straight Connector 9"/>
            <p:cNvCxnSpPr>
              <a:stCxn id="9" idx="1"/>
            </p:cNvCxnSpPr>
            <p:nvPr/>
          </p:nvCxnSpPr>
          <p:spPr>
            <a:xfrm flipH="1">
              <a:off x="3586619" y="1219200"/>
              <a:ext cx="2058444" cy="160020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oup 17"/>
          <p:cNvGrpSpPr/>
          <p:nvPr/>
        </p:nvGrpSpPr>
        <p:grpSpPr>
          <a:xfrm>
            <a:off x="2362200" y="4953000"/>
            <a:ext cx="7010400" cy="1002323"/>
            <a:chOff x="1828800" y="1524000"/>
            <a:chExt cx="7010400" cy="1002323"/>
          </a:xfrm>
        </p:grpSpPr>
        <p:sp>
          <p:nvSpPr>
            <p:cNvPr id="19" name="Rectangle 18"/>
            <p:cNvSpPr/>
            <p:nvPr/>
          </p:nvSpPr>
          <p:spPr>
            <a:xfrm>
              <a:off x="5029200" y="1524000"/>
              <a:ext cx="3810000" cy="457200"/>
            </a:xfrm>
            <a:prstGeom prst="rect">
              <a:avLst/>
            </a:prstGeom>
            <a:solidFill>
              <a:srgbClr val="FFFFCC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b="1" dirty="0" smtClean="0">
                  <a:solidFill>
                    <a:srgbClr val="FF0000"/>
                  </a:solidFill>
                  <a:latin typeface="Consolas" panose="020B0609020204030204" pitchFamily="49" charset="0"/>
                </a:rPr>
                <a:t>&lt;</a:t>
              </a:r>
              <a:r>
                <a:rPr lang="en-US" b="1" i="1" dirty="0" smtClean="0">
                  <a:solidFill>
                    <a:srgbClr val="FF0000"/>
                  </a:solidFill>
                  <a:latin typeface="Consolas" panose="020B0609020204030204" pitchFamily="49" charset="0"/>
                </a:rPr>
                <a:t>Ref name</a:t>
              </a:r>
              <a:r>
                <a:rPr lang="en-US" b="1" dirty="0" smtClean="0">
                  <a:solidFill>
                    <a:srgbClr val="FF0000"/>
                  </a:solidFill>
                  <a:latin typeface="Consolas" panose="020B0609020204030204" pitchFamily="49" charset="0"/>
                </a:rPr>
                <a:t>&gt;.&lt;</a:t>
              </a:r>
              <a:r>
                <a:rPr lang="en-US" b="1" i="1" dirty="0" smtClean="0">
                  <a:solidFill>
                    <a:srgbClr val="FF0000"/>
                  </a:solidFill>
                  <a:latin typeface="Consolas" panose="020B0609020204030204" pitchFamily="49" charset="0"/>
                </a:rPr>
                <a:t>attribute name</a:t>
              </a:r>
              <a:r>
                <a:rPr lang="en-US" b="1" dirty="0" smtClean="0">
                  <a:solidFill>
                    <a:srgbClr val="FF0000"/>
                  </a:solidFill>
                  <a:latin typeface="Consolas" panose="020B0609020204030204" pitchFamily="49" charset="0"/>
                </a:rPr>
                <a:t>&gt;</a:t>
              </a:r>
            </a:p>
          </p:txBody>
        </p:sp>
        <p:cxnSp>
          <p:nvCxnSpPr>
            <p:cNvPr id="20" name="Straight Connector 19"/>
            <p:cNvCxnSpPr>
              <a:stCxn id="19" idx="1"/>
            </p:cNvCxnSpPr>
            <p:nvPr/>
          </p:nvCxnSpPr>
          <p:spPr>
            <a:xfrm flipH="1">
              <a:off x="1828800" y="1752600"/>
              <a:ext cx="3200400" cy="773723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8583660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altLang="en-US" sz="3200" dirty="0" smtClean="0"/>
              <a:t>What Is The Benefit Of Defining A Class?</a:t>
            </a:r>
          </a:p>
        </p:txBody>
      </p:sp>
      <p:sp>
        <p:nvSpPr>
          <p:cNvPr id="683011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marL="231775" indent="-231775" eaLnBrk="1" hangingPunct="1"/>
            <a:r>
              <a:rPr lang="en-US" altLang="en-US" sz="2400" dirty="0" smtClean="0"/>
              <a:t>It allows new types of  variables to be declared.</a:t>
            </a:r>
          </a:p>
          <a:p>
            <a:pPr marL="231775" indent="-231775" eaLnBrk="1" hangingPunct="1"/>
            <a:r>
              <a:rPr lang="en-US" altLang="en-US" sz="2400" dirty="0" smtClean="0"/>
              <a:t>The new type can model information about most any arbitrary entity:</a:t>
            </a:r>
          </a:p>
          <a:p>
            <a:pPr marL="633413" lvl="1" indent="-168275" eaLnBrk="1" hangingPunct="1"/>
            <a:r>
              <a:rPr lang="en-US" altLang="en-US" sz="2000" dirty="0" smtClean="0"/>
              <a:t>Car</a:t>
            </a:r>
          </a:p>
          <a:p>
            <a:pPr marL="633413" lvl="1" indent="-168275" eaLnBrk="1" hangingPunct="1"/>
            <a:r>
              <a:rPr lang="en-US" altLang="en-US" sz="2000" dirty="0" smtClean="0"/>
              <a:t>Movie</a:t>
            </a:r>
          </a:p>
          <a:p>
            <a:pPr marL="633413" lvl="1" indent="-168275" eaLnBrk="1" hangingPunct="1"/>
            <a:r>
              <a:rPr lang="en-US" altLang="en-US" sz="2000" dirty="0" smtClean="0"/>
              <a:t>Your pet</a:t>
            </a:r>
          </a:p>
          <a:p>
            <a:pPr marL="633413" lvl="1" indent="-168275" eaLnBrk="1" hangingPunct="1"/>
            <a:r>
              <a:rPr lang="en-US" altLang="en-US" sz="2000" dirty="0" smtClean="0"/>
              <a:t>A bacteria or virus in a medical simulation</a:t>
            </a:r>
          </a:p>
          <a:p>
            <a:pPr marL="633413" lvl="1" indent="-168275" eaLnBrk="1" hangingPunct="1"/>
            <a:r>
              <a:rPr lang="en-US" altLang="en-US" sz="2000" dirty="0" smtClean="0"/>
              <a:t>A ‘critter’ (e.g., monster, computer-controlled player) a video game</a:t>
            </a:r>
          </a:p>
          <a:p>
            <a:pPr marL="633413" lvl="1" indent="-168275" eaLnBrk="1" hangingPunct="1"/>
            <a:r>
              <a:rPr lang="en-US" altLang="en-US" sz="2000" dirty="0" smtClean="0"/>
              <a:t>An ‘object’ (e.g., sword, ray gun, food, treasure) in a video game</a:t>
            </a:r>
          </a:p>
          <a:p>
            <a:pPr marL="633413" lvl="1" indent="-168275" eaLnBrk="1" hangingPunct="1"/>
            <a:r>
              <a:rPr lang="en-US" altLang="en-US" sz="2000" dirty="0" smtClean="0"/>
              <a:t>A member of a website (e.g., a social network user could have attributes to specify the person’s: images, videos, links, comments and other posts associated with the ‘profile’ object).</a:t>
            </a:r>
          </a:p>
        </p:txBody>
      </p:sp>
    </p:spTree>
    <p:extLst>
      <p:ext uri="{BB962C8B-B14F-4D97-AF65-F5344CB8AC3E}">
        <p14:creationId xmlns:p14="http://schemas.microsoft.com/office/powerpoint/2010/main" val="4630789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3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30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30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30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30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30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30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30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30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3011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dirty="0" smtClean="0"/>
              <a:t>What Is The Benefit Of Defining A Class (2)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US" altLang="en-US" sz="2400" dirty="0" smtClean="0"/>
              <a:t>Unlike creating a composite type by using a list a predetermined number of fields can be specified and those fields can be named.</a:t>
            </a:r>
          </a:p>
          <a:p>
            <a:pPr lvl="1"/>
            <a:r>
              <a:rPr lang="en-US" altLang="en-US" sz="2000" dirty="0" smtClean="0">
                <a:latin typeface="Calibri" panose="020F0502020204030204" pitchFamily="34" charset="0"/>
              </a:rPr>
              <a:t>This provides an error prevention mechanism</a:t>
            </a:r>
          </a:p>
          <a:p>
            <a:pPr>
              <a:buFontTx/>
              <a:buNone/>
            </a:pPr>
            <a:r>
              <a:rPr lang="en-US" altLang="en-US" sz="2000" dirty="0" smtClean="0">
                <a:latin typeface="Consolas" panose="020B0609020204030204" pitchFamily="49" charset="0"/>
              </a:rPr>
              <a:t>class Client:</a:t>
            </a:r>
          </a:p>
          <a:p>
            <a:pPr>
              <a:buNone/>
            </a:pPr>
            <a:r>
              <a:rPr lang="en-US" altLang="en-US" sz="2000" dirty="0" smtClean="0">
                <a:latin typeface="Consolas" panose="020B0609020204030204" pitchFamily="49" charset="0"/>
              </a:rPr>
              <a:t>    </a:t>
            </a:r>
            <a:r>
              <a:rPr lang="en-US" sz="2000" dirty="0" smtClean="0">
                <a:latin typeface="Consolas" panose="020B0609020204030204" pitchFamily="49" charset="0"/>
              </a:rPr>
              <a:t>def </a:t>
            </a:r>
            <a:r>
              <a:rPr lang="en-US" sz="2000" dirty="0">
                <a:latin typeface="Consolas" panose="020B0609020204030204" pitchFamily="49" charset="0"/>
              </a:rPr>
              <a:t>__init__(self):</a:t>
            </a:r>
          </a:p>
          <a:p>
            <a:pPr>
              <a:buFontTx/>
              <a:buNone/>
            </a:pPr>
            <a:r>
              <a:rPr lang="en-US" altLang="en-US" sz="2000" dirty="0" smtClean="0">
                <a:latin typeface="Consolas" panose="020B0609020204030204" pitchFamily="49" charset="0"/>
              </a:rPr>
              <a:t>        self.name = "default"</a:t>
            </a:r>
          </a:p>
          <a:p>
            <a:pPr>
              <a:buFontTx/>
              <a:buNone/>
            </a:pPr>
            <a:r>
              <a:rPr lang="en-US" altLang="en-US" sz="2000" dirty="0" smtClean="0">
                <a:latin typeface="Consolas" panose="020B0609020204030204" pitchFamily="49" charset="0"/>
              </a:rPr>
              <a:t>        self.phone = "(123)456-7890"</a:t>
            </a:r>
          </a:p>
          <a:p>
            <a:pPr>
              <a:buFontTx/>
              <a:buNone/>
            </a:pPr>
            <a:r>
              <a:rPr lang="en-US" altLang="en-US" sz="2000" dirty="0" smtClean="0">
                <a:latin typeface="Consolas" panose="020B0609020204030204" pitchFamily="49" charset="0"/>
              </a:rPr>
              <a:t>        self.email = "foo@bar.com"</a:t>
            </a:r>
          </a:p>
          <a:p>
            <a:pPr>
              <a:buFontTx/>
              <a:buNone/>
            </a:pPr>
            <a:r>
              <a:rPr lang="en-US" altLang="en-US" sz="2000" dirty="0" smtClean="0">
                <a:latin typeface="Consolas" panose="020B0609020204030204" pitchFamily="49" charset="0"/>
              </a:rPr>
              <a:t>        self.purchases = 0</a:t>
            </a:r>
          </a:p>
          <a:p>
            <a:pPr>
              <a:buFontTx/>
              <a:buNone/>
            </a:pPr>
            <a:endParaRPr lang="en-US" altLang="en-US" sz="1800" dirty="0" smtClean="0">
              <a:latin typeface="Consolas" panose="020B0609020204030204" pitchFamily="49" charset="0"/>
            </a:endParaRPr>
          </a:p>
          <a:p>
            <a:pPr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firstClient = Client()</a:t>
            </a:r>
          </a:p>
          <a:p>
            <a:pPr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print(firstClient.middleName)  </a:t>
            </a:r>
            <a:r>
              <a:rPr lang="en-US" altLang="en-US" sz="1800" b="1" dirty="0" smtClean="0">
                <a:solidFill>
                  <a:srgbClr val="3366FF"/>
                </a:solidFill>
                <a:latin typeface="Consolas" panose="020B0609020204030204" pitchFamily="49" charset="0"/>
              </a:rPr>
              <a:t>#Error</a:t>
            </a:r>
            <a:r>
              <a:rPr lang="en-US" altLang="en-US" sz="1800" b="1" dirty="0" smtClean="0">
                <a:solidFill>
                  <a:srgbClr val="3366FF"/>
                </a:solidFill>
                <a:latin typeface="Consolas" panose="020B0609020204030204" pitchFamily="49" charset="0"/>
              </a:rPr>
              <a:t>: no such field defined</a:t>
            </a:r>
          </a:p>
        </p:txBody>
      </p:sp>
    </p:spTree>
    <p:extLst>
      <p:ext uri="{BB962C8B-B14F-4D97-AF65-F5344CB8AC3E}">
        <p14:creationId xmlns:p14="http://schemas.microsoft.com/office/powerpoint/2010/main" val="11347734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5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dirty="0" smtClean="0"/>
              <a:t>Classes Have </a:t>
            </a:r>
            <a:r>
              <a:rPr lang="en-US" altLang="en-US" sz="3200" b="1" dirty="0" smtClean="0">
                <a:solidFill>
                  <a:srgbClr val="FF0000"/>
                </a:solidFill>
              </a:rPr>
              <a:t>Attributes</a:t>
            </a:r>
            <a:r>
              <a:rPr lang="en-US" altLang="en-US" sz="3200" dirty="0" smtClean="0"/>
              <a:t/>
            </a:r>
            <a:br>
              <a:rPr lang="en-US" altLang="en-US" sz="3200" dirty="0" smtClean="0"/>
            </a:br>
            <a:endParaRPr lang="en-US" altLang="en-US" sz="3200" dirty="0" smtClean="0"/>
          </a:p>
        </p:txBody>
      </p:sp>
      <p:pic>
        <p:nvPicPr>
          <p:cNvPr id="59396" name="Picture 4" descr="Hi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8900" y="4064000"/>
            <a:ext cx="3725863" cy="279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9397" name="Rectangle 5"/>
          <p:cNvSpPr>
            <a:spLocks noChangeArrowheads="1"/>
          </p:cNvSpPr>
          <p:nvPr/>
        </p:nvSpPr>
        <p:spPr bwMode="auto">
          <a:xfrm>
            <a:off x="215900" y="1549400"/>
            <a:ext cx="1930400" cy="1511300"/>
          </a:xfrm>
          <a:prstGeom prst="rect">
            <a:avLst/>
          </a:prstGeom>
          <a:solidFill>
            <a:srgbClr val="FFFFE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600" b="1" dirty="0">
                <a:latin typeface="Comic Sans MS" panose="030F0702030302020204" pitchFamily="66" charset="0"/>
              </a:rPr>
              <a:t>ATTRIBUTES</a:t>
            </a:r>
          </a:p>
          <a:p>
            <a:pPr eaLnBrk="1" hangingPunct="1"/>
            <a:r>
              <a:rPr lang="en-US" altLang="en-US" sz="1600" b="1" dirty="0">
                <a:solidFill>
                  <a:srgbClr val="FF0000"/>
                </a:solidFill>
                <a:latin typeface="Comic Sans MS" panose="030F0702030302020204" pitchFamily="66" charset="0"/>
              </a:rPr>
              <a:t>Name: </a:t>
            </a:r>
          </a:p>
          <a:p>
            <a:pPr eaLnBrk="1" hangingPunct="1"/>
            <a:r>
              <a:rPr lang="en-US" altLang="en-US" sz="1600" b="1" dirty="0">
                <a:solidFill>
                  <a:srgbClr val="FF0000"/>
                </a:solidFill>
                <a:latin typeface="Comic Sans MS" panose="030F0702030302020204" pitchFamily="66" charset="0"/>
              </a:rPr>
              <a:t>Phone: </a:t>
            </a:r>
          </a:p>
          <a:p>
            <a:pPr eaLnBrk="1" hangingPunct="1"/>
            <a:r>
              <a:rPr lang="en-US" altLang="en-US" sz="1600" b="1" dirty="0">
                <a:solidFill>
                  <a:srgbClr val="FF0000"/>
                </a:solidFill>
                <a:latin typeface="Comic Sans MS" panose="030F0702030302020204" pitchFamily="66" charset="0"/>
              </a:rPr>
              <a:t>Email: </a:t>
            </a:r>
          </a:p>
          <a:p>
            <a:pPr eaLnBrk="1" hangingPunct="1"/>
            <a:r>
              <a:rPr lang="en-US" altLang="en-US" sz="1600" b="1" dirty="0">
                <a:solidFill>
                  <a:srgbClr val="FF0000"/>
                </a:solidFill>
                <a:latin typeface="Comic Sans MS" panose="030F0702030302020204" pitchFamily="66" charset="0"/>
              </a:rPr>
              <a:t>Purchases</a:t>
            </a:r>
            <a:r>
              <a:rPr lang="en-US" altLang="en-US" sz="1600" dirty="0">
                <a:latin typeface="Comic Sans MS" panose="030F0702030302020204" pitchFamily="66" charset="0"/>
              </a:rPr>
              <a:t>:</a:t>
            </a:r>
          </a:p>
        </p:txBody>
      </p:sp>
      <p:sp>
        <p:nvSpPr>
          <p:cNvPr id="59399" name="Rectangle 7"/>
          <p:cNvSpPr>
            <a:spLocks noChangeArrowheads="1"/>
          </p:cNvSpPr>
          <p:nvPr/>
        </p:nvSpPr>
        <p:spPr bwMode="auto">
          <a:xfrm>
            <a:off x="6794500" y="1714500"/>
            <a:ext cx="1930400" cy="1511300"/>
          </a:xfrm>
          <a:prstGeom prst="rect">
            <a:avLst/>
          </a:prstGeom>
          <a:solidFill>
            <a:srgbClr val="FFFFE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600" b="1" dirty="0">
                <a:latin typeface="Comic Sans MS" panose="030F0702030302020204" pitchFamily="66" charset="0"/>
              </a:rPr>
              <a:t>BEHAVIORS</a:t>
            </a:r>
          </a:p>
          <a:p>
            <a:pPr eaLnBrk="1" hangingPunct="1"/>
            <a:r>
              <a:rPr lang="en-US" altLang="en-US" sz="1600" b="1" dirty="0">
                <a:solidFill>
                  <a:schemeClr val="accent2">
                    <a:lumMod val="75000"/>
                  </a:schemeClr>
                </a:solidFill>
                <a:latin typeface="Comic Sans MS" panose="030F0702030302020204" pitchFamily="66" charset="0"/>
              </a:rPr>
              <a:t>Open account</a:t>
            </a:r>
          </a:p>
          <a:p>
            <a:pPr eaLnBrk="1" hangingPunct="1"/>
            <a:r>
              <a:rPr lang="en-US" altLang="en-US" sz="1600" b="1" dirty="0">
                <a:solidFill>
                  <a:schemeClr val="accent2">
                    <a:lumMod val="75000"/>
                  </a:schemeClr>
                </a:solidFill>
                <a:latin typeface="Comic Sans MS" panose="030F0702030302020204" pitchFamily="66" charset="0"/>
              </a:rPr>
              <a:t>Buy investments</a:t>
            </a:r>
          </a:p>
          <a:p>
            <a:pPr eaLnBrk="1" hangingPunct="1"/>
            <a:r>
              <a:rPr lang="en-US" altLang="en-US" sz="1600" b="1" dirty="0">
                <a:solidFill>
                  <a:schemeClr val="accent2">
                    <a:lumMod val="75000"/>
                  </a:schemeClr>
                </a:solidFill>
                <a:latin typeface="Comic Sans MS" panose="030F0702030302020204" pitchFamily="66" charset="0"/>
              </a:rPr>
              <a:t>Sell investments</a:t>
            </a:r>
          </a:p>
          <a:p>
            <a:pPr eaLnBrk="1" hangingPunct="1"/>
            <a:r>
              <a:rPr lang="en-US" altLang="en-US" sz="1600" b="1" dirty="0">
                <a:solidFill>
                  <a:schemeClr val="accent2">
                    <a:lumMod val="75000"/>
                  </a:schemeClr>
                </a:solidFill>
                <a:latin typeface="Comic Sans MS" panose="030F0702030302020204" pitchFamily="66" charset="0"/>
              </a:rPr>
              <a:t>Close account </a:t>
            </a:r>
          </a:p>
          <a:p>
            <a:pPr eaLnBrk="1" hangingPunct="1"/>
            <a:endParaRPr lang="en-US" altLang="en-US" sz="1600" dirty="0">
              <a:latin typeface="Arial" panose="020B0604020202020204" pitchFamily="34" charset="0"/>
            </a:endParaRPr>
          </a:p>
        </p:txBody>
      </p:sp>
      <p:sp>
        <p:nvSpPr>
          <p:cNvPr id="59398" name="Line 6"/>
          <p:cNvSpPr>
            <a:spLocks noChangeShapeType="1"/>
          </p:cNvSpPr>
          <p:nvPr/>
        </p:nvSpPr>
        <p:spPr bwMode="auto">
          <a:xfrm>
            <a:off x="1625600" y="3098800"/>
            <a:ext cx="2171700" cy="1219200"/>
          </a:xfrm>
          <a:prstGeom prst="line">
            <a:avLst/>
          </a:prstGeom>
          <a:noFill/>
          <a:ln w="38100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 dirty="0"/>
          </a:p>
        </p:txBody>
      </p:sp>
      <p:sp>
        <p:nvSpPr>
          <p:cNvPr id="59400" name="Line 8"/>
          <p:cNvSpPr>
            <a:spLocks noChangeShapeType="1"/>
          </p:cNvSpPr>
          <p:nvPr/>
        </p:nvSpPr>
        <p:spPr bwMode="auto">
          <a:xfrm flipV="1">
            <a:off x="4432300" y="3225800"/>
            <a:ext cx="3378200" cy="1079500"/>
          </a:xfrm>
          <a:prstGeom prst="line">
            <a:avLst/>
          </a:prstGeom>
          <a:noFill/>
          <a:ln w="38100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 dirty="0"/>
          </a:p>
        </p:txBody>
      </p:sp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38100" y="6505575"/>
            <a:ext cx="242887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200" dirty="0"/>
              <a:t>Image of James curtesy of James Tam</a:t>
            </a:r>
          </a:p>
        </p:txBody>
      </p:sp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2971800" y="838200"/>
            <a:ext cx="3429000" cy="55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3200" dirty="0"/>
              <a:t>But Also </a:t>
            </a:r>
            <a:r>
              <a:rPr lang="en-US" altLang="en-US" sz="3200" b="1" dirty="0">
                <a:solidFill>
                  <a:schemeClr val="accent2">
                    <a:lumMod val="75000"/>
                  </a:schemeClr>
                </a:solidFill>
              </a:rPr>
              <a:t>Behaviors</a:t>
            </a:r>
          </a:p>
        </p:txBody>
      </p:sp>
      <p:sp>
        <p:nvSpPr>
          <p:cNvPr id="4" name="Rectangle 3"/>
          <p:cNvSpPr/>
          <p:nvPr/>
        </p:nvSpPr>
        <p:spPr>
          <a:xfrm>
            <a:off x="3429000" y="5943600"/>
            <a:ext cx="2057400" cy="561975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A client</a:t>
            </a:r>
          </a:p>
        </p:txBody>
      </p:sp>
    </p:spTree>
    <p:extLst>
      <p:ext uri="{BB962C8B-B14F-4D97-AF65-F5344CB8AC3E}">
        <p14:creationId xmlns:p14="http://schemas.microsoft.com/office/powerpoint/2010/main" val="15338471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93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93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593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594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593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397" grpId="0" animBg="1"/>
      <p:bldP spid="59399" grpId="0" animBg="1"/>
      <p:bldP spid="2" grpId="0"/>
      <p:bldP spid="3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b="1" dirty="0" smtClean="0"/>
              <a:t>New Term</a:t>
            </a:r>
            <a:r>
              <a:rPr lang="en-US" altLang="en-US" sz="3200" dirty="0" smtClean="0"/>
              <a:t>: </a:t>
            </a:r>
            <a:r>
              <a:rPr lang="en-US" altLang="en-US" sz="3200" dirty="0" smtClean="0">
                <a:solidFill>
                  <a:srgbClr val="FF0000"/>
                </a:solidFill>
              </a:rPr>
              <a:t>Class Methods (“Behaviors”)</a:t>
            </a:r>
          </a:p>
        </p:txBody>
      </p:sp>
      <p:sp>
        <p:nvSpPr>
          <p:cNvPr id="763907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US" altLang="en-US" sz="2400" b="1" dirty="0" smtClean="0">
                <a:solidFill>
                  <a:schemeClr val="accent2">
                    <a:lumMod val="75000"/>
                  </a:schemeClr>
                </a:solidFill>
              </a:rPr>
              <a:t>Functions</a:t>
            </a:r>
            <a:r>
              <a:rPr lang="en-US" altLang="en-US" sz="2400" dirty="0" smtClean="0"/>
              <a:t>: not tied to a composite type or object</a:t>
            </a:r>
          </a:p>
          <a:p>
            <a:pPr lvl="1"/>
            <a:r>
              <a:rPr lang="en-US" altLang="en-US" sz="2000" dirty="0" smtClean="0"/>
              <a:t>The call is ‘stand alone’, just name of function</a:t>
            </a:r>
          </a:p>
          <a:p>
            <a:pPr lvl="1"/>
            <a:r>
              <a:rPr lang="en-US" altLang="en-US" sz="2000" dirty="0" smtClean="0"/>
              <a:t>E.g., </a:t>
            </a:r>
          </a:p>
          <a:p>
            <a:pPr lvl="1"/>
            <a:r>
              <a:rPr lang="en-US" altLang="en-US" sz="1800" b="1" dirty="0" smtClean="0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print()</a:t>
            </a:r>
            <a:r>
              <a:rPr lang="en-US" altLang="en-US" sz="2000" dirty="0" smtClean="0">
                <a:solidFill>
                  <a:schemeClr val="accent2">
                    <a:lumMod val="75000"/>
                  </a:schemeClr>
                </a:solidFill>
              </a:rPr>
              <a:t>, </a:t>
            </a:r>
            <a:r>
              <a:rPr lang="en-US" altLang="en-US" sz="1800" b="1" dirty="0" smtClean="0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input()</a:t>
            </a:r>
          </a:p>
          <a:p>
            <a:r>
              <a:rPr lang="en-US" altLang="en-US" sz="2400" b="1" dirty="0" smtClean="0">
                <a:solidFill>
                  <a:srgbClr val="FF0000"/>
                </a:solidFill>
              </a:rPr>
              <a:t>Methods</a:t>
            </a:r>
            <a:r>
              <a:rPr lang="en-US" altLang="en-US" sz="2400" dirty="0" smtClean="0"/>
              <a:t>: must be called through an instance of a composite</a:t>
            </a:r>
            <a:r>
              <a:rPr lang="en-US" altLang="en-US" sz="2400" baseline="30000" dirty="0" smtClean="0"/>
              <a:t>1</a:t>
            </a:r>
            <a:r>
              <a:rPr lang="en-US" altLang="en-US" sz="2400" dirty="0" smtClean="0"/>
              <a:t>.</a:t>
            </a:r>
          </a:p>
          <a:p>
            <a:pPr lvl="1"/>
            <a:r>
              <a:rPr lang="en-US" altLang="en-US" sz="2000" dirty="0" smtClean="0"/>
              <a:t>E.g., </a:t>
            </a: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aList = []</a:t>
            </a: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aList.</a:t>
            </a:r>
            <a:r>
              <a:rPr lang="en-US" altLang="en-US" sz="1800" b="1" dirty="0" smtClean="0">
                <a:solidFill>
                  <a:srgbClr val="FF0000"/>
                </a:solidFill>
                <a:latin typeface="Consolas" panose="020B0609020204030204" pitchFamily="49" charset="0"/>
              </a:rPr>
              <a:t>append(</a:t>
            </a:r>
            <a:r>
              <a:rPr lang="en-US" altLang="en-US" sz="1800" dirty="0">
                <a:latin typeface="Consolas" panose="020B0609020204030204" pitchFamily="49" charset="0"/>
              </a:rPr>
              <a:t>0</a:t>
            </a:r>
            <a:r>
              <a:rPr lang="en-US" altLang="en-US" sz="1800" b="1" dirty="0" smtClean="0">
                <a:solidFill>
                  <a:srgbClr val="FF0000"/>
                </a:solidFill>
                <a:latin typeface="Consolas" panose="020B0609020204030204" pitchFamily="49" charset="0"/>
              </a:rPr>
              <a:t>)</a:t>
            </a:r>
            <a:r>
              <a:rPr lang="en-US" altLang="en-US" sz="1800" dirty="0" smtClean="0">
                <a:latin typeface="Consolas" panose="020B0609020204030204" pitchFamily="49" charset="0"/>
              </a:rPr>
              <a:t> </a:t>
            </a:r>
          </a:p>
          <a:p>
            <a:r>
              <a:rPr lang="en-US" altLang="en-US" sz="2400" dirty="0" smtClean="0"/>
              <a:t>Unlike these pre-created functions, the ones that you associate with classes can be customized to do anything that a regular function can.</a:t>
            </a:r>
          </a:p>
          <a:p>
            <a:r>
              <a:rPr lang="en-US" altLang="en-US" sz="2400" dirty="0" smtClean="0"/>
              <a:t>Functions that are associated with classes are referred to as </a:t>
            </a:r>
            <a:r>
              <a:rPr lang="en-US" altLang="en-US" sz="2400" i="1" dirty="0" smtClean="0"/>
              <a:t>methods</a:t>
            </a:r>
            <a:r>
              <a:rPr lang="en-US" altLang="en-US" sz="2400" dirty="0" smtClean="0"/>
              <a:t>.</a:t>
            </a:r>
          </a:p>
        </p:txBody>
      </p:sp>
      <p:grpSp>
        <p:nvGrpSpPr>
          <p:cNvPr id="10" name="Group 9"/>
          <p:cNvGrpSpPr>
            <a:grpSpLocks/>
          </p:cNvGrpSpPr>
          <p:nvPr/>
        </p:nvGrpSpPr>
        <p:grpSpPr bwMode="auto">
          <a:xfrm>
            <a:off x="1308970" y="3564175"/>
            <a:ext cx="3276600" cy="774851"/>
            <a:chOff x="3581400" y="3644749"/>
            <a:chExt cx="3276600" cy="774851"/>
          </a:xfrm>
        </p:grpSpPr>
        <p:sp>
          <p:nvSpPr>
            <p:cNvPr id="35850" name="TextBox 1"/>
            <p:cNvSpPr txBox="1">
              <a:spLocks noChangeArrowheads="1"/>
            </p:cNvSpPr>
            <p:nvPr/>
          </p:nvSpPr>
          <p:spPr bwMode="auto">
            <a:xfrm>
              <a:off x="5181600" y="3644749"/>
              <a:ext cx="1676400" cy="381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  <a:ea typeface="MS PGothic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  <a:ea typeface="MS PGothic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  <a:ea typeface="MS PGothic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  <a:ea typeface="MS PGothic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MS PGothic" pitchFamily="34" charset="-128"/>
                </a:defRPr>
              </a:lvl9pPr>
            </a:lstStyle>
            <a:p>
              <a:pPr>
                <a:defRPr/>
              </a:pPr>
              <a:r>
                <a:rPr lang="en-US" altLang="en-US" b="1" dirty="0" smtClean="0">
                  <a:solidFill>
                    <a:schemeClr val="bg1">
                      <a:lumMod val="65000"/>
                    </a:schemeClr>
                  </a:solidFill>
                </a:rPr>
                <a:t>List reference</a:t>
              </a:r>
            </a:p>
          </p:txBody>
        </p:sp>
        <p:cxnSp>
          <p:nvCxnSpPr>
            <p:cNvPr id="4" name="Straight Arrow Connector 3"/>
            <p:cNvCxnSpPr>
              <a:stCxn id="35850" idx="1"/>
            </p:cNvCxnSpPr>
            <p:nvPr/>
          </p:nvCxnSpPr>
          <p:spPr>
            <a:xfrm flipH="1">
              <a:off x="3581400" y="3835249"/>
              <a:ext cx="1600200" cy="584351"/>
            </a:xfrm>
            <a:prstGeom prst="straightConnector1">
              <a:avLst/>
            </a:prstGeom>
            <a:ln w="25400">
              <a:solidFill>
                <a:schemeClr val="bg1">
                  <a:lumMod val="6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" name="Group 10"/>
          <p:cNvGrpSpPr>
            <a:grpSpLocks/>
          </p:cNvGrpSpPr>
          <p:nvPr/>
        </p:nvGrpSpPr>
        <p:grpSpPr bwMode="auto">
          <a:xfrm>
            <a:off x="2409460" y="3940817"/>
            <a:ext cx="3438890" cy="695324"/>
            <a:chOff x="2409460" y="3940817"/>
            <a:chExt cx="3438890" cy="695324"/>
          </a:xfrm>
        </p:grpSpPr>
        <p:sp>
          <p:nvSpPr>
            <p:cNvPr id="35848" name="TextBox 6"/>
            <p:cNvSpPr txBox="1">
              <a:spLocks noChangeArrowheads="1"/>
            </p:cNvSpPr>
            <p:nvPr/>
          </p:nvSpPr>
          <p:spPr bwMode="auto">
            <a:xfrm>
              <a:off x="3600450" y="3940817"/>
              <a:ext cx="2247900" cy="6953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  <a:ea typeface="MS PGothic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  <a:ea typeface="MS PGothic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  <a:ea typeface="MS PGothic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  <a:ea typeface="MS PGothic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MS PGothic" pitchFamily="34" charset="-128"/>
                </a:defRPr>
              </a:lvl9pPr>
            </a:lstStyle>
            <a:p>
              <a:pPr>
                <a:defRPr/>
              </a:pPr>
              <a:r>
                <a:rPr lang="en-US" altLang="en-US" b="1" dirty="0" smtClean="0">
                  <a:solidFill>
                    <a:schemeClr val="bg1">
                      <a:lumMod val="65000"/>
                    </a:schemeClr>
                  </a:solidFill>
                </a:rPr>
                <a:t>Method operating on the list</a:t>
              </a:r>
            </a:p>
          </p:txBody>
        </p:sp>
        <p:cxnSp>
          <p:nvCxnSpPr>
            <p:cNvPr id="8" name="Straight Arrow Connector 7"/>
            <p:cNvCxnSpPr/>
            <p:nvPr/>
          </p:nvCxnSpPr>
          <p:spPr>
            <a:xfrm flipH="1">
              <a:off x="2409460" y="4123379"/>
              <a:ext cx="1324340" cy="263435"/>
            </a:xfrm>
            <a:prstGeom prst="straightConnector1">
              <a:avLst/>
            </a:prstGeom>
            <a:ln w="25400">
              <a:solidFill>
                <a:schemeClr val="bg1">
                  <a:lumMod val="6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6630" name="TextBox 1"/>
          <p:cNvSpPr txBox="1">
            <a:spLocks noChangeArrowheads="1"/>
          </p:cNvSpPr>
          <p:nvPr/>
        </p:nvSpPr>
        <p:spPr bwMode="auto">
          <a:xfrm>
            <a:off x="914400" y="6629400"/>
            <a:ext cx="38862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en-CA" altLang="en-US" dirty="0"/>
          </a:p>
        </p:txBody>
      </p:sp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23813" y="6477000"/>
            <a:ext cx="6477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CA" altLang="en-US" sz="1200" dirty="0"/>
              <a:t>1 Not all composites have methods e.g., arrays in ‘C’ are a composite but don’t have methods</a:t>
            </a:r>
          </a:p>
        </p:txBody>
      </p:sp>
    </p:spTree>
    <p:extLst>
      <p:ext uri="{BB962C8B-B14F-4D97-AF65-F5344CB8AC3E}">
        <p14:creationId xmlns:p14="http://schemas.microsoft.com/office/powerpoint/2010/main" val="16650957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39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39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39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39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39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39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39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39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390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390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63907" grpId="0" build="p"/>
      <p:bldP spid="3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Defining </a:t>
            </a:r>
            <a:r>
              <a:rPr lang="en-US" altLang="en-US" dirty="0" smtClean="0">
                <a:solidFill>
                  <a:srgbClr val="3366FF"/>
                </a:solidFill>
              </a:rPr>
              <a:t>Class Methods</a:t>
            </a:r>
          </a:p>
        </p:txBody>
      </p:sp>
      <p:sp>
        <p:nvSpPr>
          <p:cNvPr id="2765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en-US" b="1" dirty="0" smtClean="0"/>
              <a:t>Format</a:t>
            </a:r>
            <a:r>
              <a:rPr lang="en-US" altLang="en-US" dirty="0" smtClean="0"/>
              <a:t>:</a:t>
            </a: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class &lt;</a:t>
            </a:r>
            <a:r>
              <a:rPr lang="en-US" altLang="en-US" sz="1800" i="1" dirty="0" smtClean="0">
                <a:latin typeface="Consolas" panose="020B0609020204030204" pitchFamily="49" charset="0"/>
              </a:rPr>
              <a:t>classname</a:t>
            </a:r>
            <a:r>
              <a:rPr lang="en-US" altLang="en-US" sz="1800" dirty="0" smtClean="0">
                <a:latin typeface="Consolas" panose="020B0609020204030204" pitchFamily="49" charset="0"/>
              </a:rPr>
              <a:t>&gt;:</a:t>
            </a: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   </a:t>
            </a:r>
            <a:r>
              <a:rPr lang="en-US" altLang="en-US" sz="1800" dirty="0" smtClean="0">
                <a:solidFill>
                  <a:srgbClr val="3366FF"/>
                </a:solidFill>
                <a:latin typeface="Consolas" panose="020B0609020204030204" pitchFamily="49" charset="0"/>
              </a:rPr>
              <a:t>  def &lt;method name&gt; (self, &lt;</a:t>
            </a:r>
            <a:r>
              <a:rPr lang="en-US" altLang="en-US" sz="1800" i="1" dirty="0" smtClean="0">
                <a:solidFill>
                  <a:srgbClr val="3366FF"/>
                </a:solidFill>
                <a:latin typeface="Consolas" panose="020B0609020204030204" pitchFamily="49" charset="0"/>
              </a:rPr>
              <a:t>other parameters</a:t>
            </a:r>
            <a:r>
              <a:rPr lang="en-US" altLang="en-US" sz="1800" dirty="0" smtClean="0">
                <a:solidFill>
                  <a:srgbClr val="3366FF"/>
                </a:solidFill>
                <a:latin typeface="Consolas" panose="020B0609020204030204" pitchFamily="49" charset="0"/>
              </a:rPr>
              <a:t>&gt;):</a:t>
            </a: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dirty="0" smtClean="0">
                <a:solidFill>
                  <a:srgbClr val="3366FF"/>
                </a:solidFill>
                <a:latin typeface="Consolas" panose="020B0609020204030204" pitchFamily="49" charset="0"/>
              </a:rPr>
              <a:t>          &lt;</a:t>
            </a:r>
            <a:r>
              <a:rPr lang="en-US" altLang="en-US" sz="1800" i="1" dirty="0" smtClean="0">
                <a:solidFill>
                  <a:srgbClr val="3366FF"/>
                </a:solidFill>
                <a:latin typeface="Consolas" panose="020B0609020204030204" pitchFamily="49" charset="0"/>
              </a:rPr>
              <a:t>method body</a:t>
            </a:r>
            <a:r>
              <a:rPr lang="en-US" altLang="en-US" sz="1800" dirty="0" smtClean="0">
                <a:solidFill>
                  <a:srgbClr val="3366FF"/>
                </a:solidFill>
                <a:latin typeface="Consolas" panose="020B0609020204030204" pitchFamily="49" charset="0"/>
              </a:rPr>
              <a:t>&gt;</a:t>
            </a:r>
          </a:p>
          <a:p>
            <a:pPr>
              <a:buFontTx/>
              <a:buNone/>
            </a:pPr>
            <a:endParaRPr lang="en-US" altLang="en-US" dirty="0" smtClean="0">
              <a:latin typeface="Times New Roman" panose="02020603050405020304" pitchFamily="18" charset="0"/>
            </a:endParaRPr>
          </a:p>
          <a:p>
            <a:pPr>
              <a:buFontTx/>
              <a:buNone/>
            </a:pPr>
            <a:r>
              <a:rPr lang="en-US" altLang="en-US" b="1" dirty="0" smtClean="0"/>
              <a:t>Example</a:t>
            </a:r>
            <a:r>
              <a:rPr lang="en-US" altLang="en-US" dirty="0" smtClean="0"/>
              <a:t>:</a:t>
            </a: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class Person:</a:t>
            </a:r>
          </a:p>
          <a:p>
            <a:pPr lvl="1">
              <a:buFont typeface="Times New Roman" panose="02020603050405020304" pitchFamily="18" charset="0"/>
              <a:buNone/>
            </a:pPr>
            <a:r>
              <a:rPr lang="en-US" sz="1800" dirty="0">
                <a:solidFill>
                  <a:srgbClr val="3366FF"/>
                </a:solidFill>
                <a:latin typeface="Consolas" panose="020B0609020204030204" pitchFamily="49" charset="0"/>
              </a:rPr>
              <a:t> </a:t>
            </a:r>
            <a:r>
              <a:rPr lang="en-US" sz="1800" dirty="0" smtClean="0">
                <a:solidFill>
                  <a:srgbClr val="3366FF"/>
                </a:solidFill>
                <a:latin typeface="Consolas" panose="020B0609020204030204" pitchFamily="49" charset="0"/>
              </a:rPr>
              <a:t>   def </a:t>
            </a:r>
            <a:r>
              <a:rPr lang="en-US" sz="1800" dirty="0">
                <a:solidFill>
                  <a:srgbClr val="3366FF"/>
                </a:solidFill>
                <a:latin typeface="Consolas" panose="020B0609020204030204" pitchFamily="49" charset="0"/>
              </a:rPr>
              <a:t>__init__(self):</a:t>
            </a:r>
            <a:endParaRPr lang="en-US" altLang="en-US" sz="1800" dirty="0" smtClean="0">
              <a:solidFill>
                <a:srgbClr val="3366FF"/>
              </a:solidFill>
              <a:latin typeface="Consolas" panose="020B0609020204030204" pitchFamily="49" charset="0"/>
            </a:endParaRP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dirty="0" smtClean="0">
                <a:solidFill>
                  <a:srgbClr val="3366FF"/>
                </a:solidFill>
                <a:latin typeface="Consolas" panose="020B0609020204030204" pitchFamily="49" charset="0"/>
              </a:rPr>
              <a:t>        self.name = "I have no name :("</a:t>
            </a: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dirty="0" smtClean="0">
                <a:solidFill>
                  <a:srgbClr val="3366FF"/>
                </a:solidFill>
                <a:latin typeface="Consolas" panose="020B0609020204030204" pitchFamily="49" charset="0"/>
              </a:rPr>
              <a:t>   </a:t>
            </a:r>
            <a:r>
              <a:rPr lang="en-US" altLang="en-US" sz="1800" dirty="0" smtClean="0">
                <a:solidFill>
                  <a:srgbClr val="3366FF"/>
                </a:solidFill>
                <a:latin typeface="Consolas" panose="020B0609020204030204" pitchFamily="49" charset="0"/>
              </a:rPr>
              <a:t> def </a:t>
            </a:r>
            <a:r>
              <a:rPr lang="en-US" altLang="en-US" sz="1800" dirty="0" smtClean="0">
                <a:solidFill>
                  <a:srgbClr val="3366FF"/>
                </a:solidFill>
                <a:latin typeface="Consolas" panose="020B0609020204030204" pitchFamily="49" charset="0"/>
              </a:rPr>
              <a:t>sayName (self):</a:t>
            </a: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dirty="0" smtClean="0">
                <a:solidFill>
                  <a:srgbClr val="3366FF"/>
                </a:solidFill>
                <a:latin typeface="Consolas" panose="020B0609020204030204" pitchFamily="49" charset="0"/>
              </a:rPr>
              <a:t>      print ("My name is...", self.name)</a:t>
            </a:r>
          </a:p>
          <a:p>
            <a:endParaRPr lang="en-US" altLang="en-US" dirty="0" smtClean="0"/>
          </a:p>
        </p:txBody>
      </p:sp>
      <p:grpSp>
        <p:nvGrpSpPr>
          <p:cNvPr id="2" name="Group 1"/>
          <p:cNvGrpSpPr/>
          <p:nvPr/>
        </p:nvGrpSpPr>
        <p:grpSpPr>
          <a:xfrm>
            <a:off x="3370382" y="2093913"/>
            <a:ext cx="5551368" cy="2473683"/>
            <a:chOff x="3370382" y="2093913"/>
            <a:chExt cx="5551368" cy="2473683"/>
          </a:xfrm>
        </p:grpSpPr>
        <p:grpSp>
          <p:nvGrpSpPr>
            <p:cNvPr id="4" name="Group 3"/>
            <p:cNvGrpSpPr>
              <a:grpSpLocks/>
            </p:cNvGrpSpPr>
            <p:nvPr/>
          </p:nvGrpSpPr>
          <p:grpSpPr bwMode="auto">
            <a:xfrm>
              <a:off x="3370382" y="2093913"/>
              <a:ext cx="5551368" cy="1732142"/>
              <a:chOff x="3122732" y="2601913"/>
              <a:chExt cx="5551368" cy="1732142"/>
            </a:xfrm>
          </p:grpSpPr>
          <p:sp>
            <p:nvSpPr>
              <p:cNvPr id="27657" name="Line 5"/>
              <p:cNvSpPr>
                <a:spLocks noChangeShapeType="1"/>
              </p:cNvSpPr>
              <p:nvPr/>
            </p:nvSpPr>
            <p:spPr bwMode="auto">
              <a:xfrm flipH="1" flipV="1">
                <a:off x="4238625" y="2601913"/>
                <a:ext cx="1447800" cy="965200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CA" dirty="0"/>
              </a:p>
            </p:txBody>
          </p:sp>
          <p:sp>
            <p:nvSpPr>
              <p:cNvPr id="27658" name="Line 6"/>
              <p:cNvSpPr>
                <a:spLocks noChangeShapeType="1"/>
              </p:cNvSpPr>
              <p:nvPr/>
            </p:nvSpPr>
            <p:spPr bwMode="auto">
              <a:xfrm flipH="1">
                <a:off x="3122732" y="3579813"/>
                <a:ext cx="2576391" cy="754242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CA" dirty="0"/>
              </a:p>
            </p:txBody>
          </p:sp>
          <p:sp>
            <p:nvSpPr>
              <p:cNvPr id="27659" name="Text Box 8"/>
              <p:cNvSpPr txBox="1">
                <a:spLocks noChangeArrowheads="1"/>
              </p:cNvSpPr>
              <p:nvPr/>
            </p:nvSpPr>
            <p:spPr bwMode="auto">
              <a:xfrm>
                <a:off x="5686425" y="3121025"/>
                <a:ext cx="2987675" cy="120032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altLang="en-US" b="1" dirty="0">
                    <a:solidFill>
                      <a:srgbClr val="FF0000"/>
                    </a:solidFill>
                    <a:latin typeface="Arial" panose="020B0604020202020204" pitchFamily="34" charset="0"/>
                  </a:rPr>
                  <a:t>Unlike functions, every method of a class must have the ‘</a:t>
                </a:r>
                <a:r>
                  <a:rPr lang="en-US" altLang="ja-JP" b="1" dirty="0">
                    <a:solidFill>
                      <a:srgbClr val="FF0000"/>
                    </a:solidFill>
                    <a:latin typeface="Consolas" panose="020B0609020204030204" pitchFamily="49" charset="0"/>
                  </a:rPr>
                  <a:t>self</a:t>
                </a:r>
                <a:r>
                  <a:rPr lang="en-US" altLang="en-US" b="1" dirty="0">
                    <a:solidFill>
                      <a:srgbClr val="FF0000"/>
                    </a:solidFill>
                    <a:latin typeface="Arial" panose="020B0604020202020204" pitchFamily="34" charset="0"/>
                  </a:rPr>
                  <a:t>’</a:t>
                </a:r>
                <a:r>
                  <a:rPr lang="en-US" altLang="ja-JP" b="1" dirty="0">
                    <a:solidFill>
                      <a:srgbClr val="FF0000"/>
                    </a:solidFill>
                    <a:latin typeface="Arial" panose="020B0604020202020204" pitchFamily="34" charset="0"/>
                  </a:rPr>
                  <a:t> parameter (more on this later)</a:t>
                </a:r>
                <a:endParaRPr lang="en-US" altLang="en-US" b="1" dirty="0">
                  <a:solidFill>
                    <a:srgbClr val="FF0000"/>
                  </a:solidFill>
                  <a:latin typeface="Arial" panose="020B0604020202020204" pitchFamily="34" charset="0"/>
                </a:endParaRPr>
              </a:p>
            </p:txBody>
          </p:sp>
        </p:grpSp>
        <p:sp>
          <p:nvSpPr>
            <p:cNvPr id="12" name="Line 6"/>
            <p:cNvSpPr>
              <a:spLocks noChangeShapeType="1"/>
            </p:cNvSpPr>
            <p:nvPr/>
          </p:nvSpPr>
          <p:spPr bwMode="auto">
            <a:xfrm flipH="1">
              <a:off x="3370383" y="3071814"/>
              <a:ext cx="2563691" cy="1495782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 dirty="0"/>
            </a:p>
          </p:txBody>
        </p:sp>
      </p:grpSp>
      <p:grpSp>
        <p:nvGrpSpPr>
          <p:cNvPr id="3" name="Group 2"/>
          <p:cNvGrpSpPr/>
          <p:nvPr/>
        </p:nvGrpSpPr>
        <p:grpSpPr>
          <a:xfrm>
            <a:off x="1752600" y="4010026"/>
            <a:ext cx="4280510" cy="2946222"/>
            <a:chOff x="1739290" y="4008796"/>
            <a:chExt cx="4280510" cy="2946222"/>
          </a:xfrm>
        </p:grpSpPr>
        <p:sp>
          <p:nvSpPr>
            <p:cNvPr id="27656" name="Text Box 11"/>
            <p:cNvSpPr txBox="1">
              <a:spLocks noChangeArrowheads="1"/>
            </p:cNvSpPr>
            <p:nvPr/>
          </p:nvSpPr>
          <p:spPr bwMode="auto">
            <a:xfrm>
              <a:off x="1765300" y="5754868"/>
              <a:ext cx="4254500" cy="1200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b="1" dirty="0" smtClean="0">
                  <a:solidFill>
                    <a:srgbClr val="FF0000"/>
                  </a:solidFill>
                  <a:latin typeface="Arial" panose="020B0604020202020204" pitchFamily="34" charset="0"/>
                </a:rPr>
                <a:t>Reminder: When </a:t>
              </a:r>
              <a:r>
                <a:rPr lang="en-US" altLang="en-US" b="1" dirty="0">
                  <a:solidFill>
                    <a:srgbClr val="FF0000"/>
                  </a:solidFill>
                  <a:latin typeface="Arial" panose="020B0604020202020204" pitchFamily="34" charset="0"/>
                </a:rPr>
                <a:t>the attributes are accessed inside the methods of a class they MUST be preceded by the suffix “</a:t>
              </a:r>
              <a:r>
                <a:rPr lang="en-US" altLang="ja-JP" b="1" dirty="0">
                  <a:solidFill>
                    <a:srgbClr val="FF0000"/>
                  </a:solidFill>
                  <a:latin typeface="Consolas" panose="020B0609020204030204" pitchFamily="49" charset="0"/>
                </a:rPr>
                <a:t>.self</a:t>
              </a:r>
              <a:r>
                <a:rPr lang="en-US" altLang="en-US" b="1" dirty="0">
                  <a:solidFill>
                    <a:srgbClr val="FF0000"/>
                  </a:solidFill>
                  <a:latin typeface="Arial" panose="020B0604020202020204" pitchFamily="34" charset="0"/>
                </a:rPr>
                <a:t>”</a:t>
              </a:r>
            </a:p>
          </p:txBody>
        </p:sp>
        <p:sp>
          <p:nvSpPr>
            <p:cNvPr id="14" name="Oval 4"/>
            <p:cNvSpPr>
              <a:spLocks noChangeArrowheads="1"/>
            </p:cNvSpPr>
            <p:nvPr/>
          </p:nvSpPr>
          <p:spPr bwMode="auto">
            <a:xfrm>
              <a:off x="4572000" y="4724579"/>
              <a:ext cx="1447800" cy="558800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  <a:prstDash val="lg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 sz="1400" dirty="0">
                <a:latin typeface="Arial" panose="020B0604020202020204" pitchFamily="34" charset="0"/>
              </a:endParaRPr>
            </a:p>
          </p:txBody>
        </p:sp>
        <p:sp>
          <p:nvSpPr>
            <p:cNvPr id="15" name="Line 10"/>
            <p:cNvSpPr>
              <a:spLocks noChangeShapeType="1"/>
            </p:cNvSpPr>
            <p:nvPr/>
          </p:nvSpPr>
          <p:spPr bwMode="auto">
            <a:xfrm flipV="1">
              <a:off x="4191000" y="5283379"/>
              <a:ext cx="1104900" cy="55465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 dirty="0"/>
            </a:p>
          </p:txBody>
        </p:sp>
        <p:sp>
          <p:nvSpPr>
            <p:cNvPr id="16" name="Oval 4"/>
            <p:cNvSpPr>
              <a:spLocks noChangeArrowheads="1"/>
            </p:cNvSpPr>
            <p:nvPr/>
          </p:nvSpPr>
          <p:spPr bwMode="auto">
            <a:xfrm>
              <a:off x="1739290" y="4008796"/>
              <a:ext cx="1447800" cy="558800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  <a:prstDash val="lg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 sz="1400" dirty="0">
                <a:latin typeface="Arial" panose="020B0604020202020204" pitchFamily="34" charset="0"/>
              </a:endParaRPr>
            </a:p>
          </p:txBody>
        </p:sp>
        <p:sp>
          <p:nvSpPr>
            <p:cNvPr id="17" name="Line 10"/>
            <p:cNvSpPr>
              <a:spLocks noChangeShapeType="1"/>
            </p:cNvSpPr>
            <p:nvPr/>
          </p:nvSpPr>
          <p:spPr bwMode="auto">
            <a:xfrm flipH="1" flipV="1">
              <a:off x="2354262" y="4567595"/>
              <a:ext cx="465137" cy="1223604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24353" y="-15081"/>
            <a:ext cx="1905000" cy="609600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dirty="0" smtClean="0">
                <a:solidFill>
                  <a:schemeClr val="tx1"/>
                </a:solidFill>
              </a:rPr>
              <a:t>New term</a:t>
            </a:r>
            <a:r>
              <a:rPr lang="en-US" dirty="0" smtClean="0">
                <a:solidFill>
                  <a:schemeClr val="tx1"/>
                </a:solidFill>
              </a:rPr>
              <a:t>: class method</a:t>
            </a:r>
          </a:p>
        </p:txBody>
      </p:sp>
    </p:spTree>
    <p:extLst>
      <p:ext uri="{BB962C8B-B14F-4D97-AF65-F5344CB8AC3E}">
        <p14:creationId xmlns:p14="http://schemas.microsoft.com/office/powerpoint/2010/main" val="1819835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Defining </a:t>
            </a:r>
            <a:r>
              <a:rPr lang="en-US" altLang="en-US" dirty="0" smtClean="0">
                <a:solidFill>
                  <a:srgbClr val="3366FF"/>
                </a:solidFill>
              </a:rPr>
              <a:t>Class Methods</a:t>
            </a:r>
            <a:r>
              <a:rPr lang="en-US" altLang="en-US" dirty="0" smtClean="0"/>
              <a:t>: Full Example</a:t>
            </a:r>
          </a:p>
        </p:txBody>
      </p:sp>
      <p:sp>
        <p:nvSpPr>
          <p:cNvPr id="2867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/>
              <a:t>Name of the online example: </a:t>
            </a:r>
            <a:r>
              <a:rPr lang="en-US" altLang="en-US" dirty="0" smtClean="0"/>
              <a:t>2</a:t>
            </a:r>
            <a:r>
              <a:rPr lang="en-US" altLang="en-US" dirty="0" smtClean="0">
                <a:latin typeface="Consolas" panose="020B0609020204030204" pitchFamily="49" charset="0"/>
              </a:rPr>
              <a:t>personV1.py</a:t>
            </a:r>
            <a:endParaRPr lang="en-US" altLang="en-US" sz="2000" dirty="0" smtClean="0"/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class Person:</a:t>
            </a:r>
          </a:p>
          <a:p>
            <a:pPr lvl="1">
              <a:buFont typeface="Times New Roman" panose="02020603050405020304" pitchFamily="18" charset="0"/>
              <a:buNone/>
            </a:pPr>
            <a:r>
              <a:rPr lang="en-US" sz="1800" dirty="0">
                <a:solidFill>
                  <a:srgbClr val="3366FF"/>
                </a:solidFill>
                <a:latin typeface="Consolas" panose="020B0609020204030204" pitchFamily="49" charset="0"/>
              </a:rPr>
              <a:t> </a:t>
            </a:r>
            <a:r>
              <a:rPr lang="en-US" sz="1800" dirty="0" smtClean="0">
                <a:solidFill>
                  <a:srgbClr val="3366FF"/>
                </a:solidFill>
                <a:latin typeface="Consolas" panose="020B0609020204030204" pitchFamily="49" charset="0"/>
              </a:rPr>
              <a:t>  def </a:t>
            </a:r>
            <a:r>
              <a:rPr lang="en-US" sz="1800" dirty="0">
                <a:solidFill>
                  <a:srgbClr val="3366FF"/>
                </a:solidFill>
                <a:latin typeface="Consolas" panose="020B0609020204030204" pitchFamily="49" charset="0"/>
              </a:rPr>
              <a:t>__init__(self):</a:t>
            </a:r>
            <a:endParaRPr lang="en-US" altLang="en-US" sz="1800" dirty="0" smtClean="0">
              <a:solidFill>
                <a:srgbClr val="3366FF"/>
              </a:solidFill>
              <a:latin typeface="Consolas" panose="020B0609020204030204" pitchFamily="49" charset="0"/>
            </a:endParaRP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dirty="0" smtClean="0">
                <a:solidFill>
                  <a:srgbClr val="3366FF"/>
                </a:solidFill>
                <a:latin typeface="Consolas" panose="020B0609020204030204" pitchFamily="49" charset="0"/>
              </a:rPr>
              <a:t>       self.name = "I have no </a:t>
            </a:r>
            <a:r>
              <a:rPr lang="en-US" altLang="en-US" sz="1800" dirty="0">
                <a:solidFill>
                  <a:srgbClr val="3366FF"/>
                </a:solidFill>
                <a:latin typeface="Consolas" panose="020B0609020204030204" pitchFamily="49" charset="0"/>
              </a:rPr>
              <a:t>name :("</a:t>
            </a:r>
            <a:endParaRPr lang="en-US" altLang="en-US" sz="1800" dirty="0" smtClean="0">
              <a:solidFill>
                <a:srgbClr val="3366FF"/>
              </a:solidFill>
              <a:latin typeface="Consolas" panose="020B0609020204030204" pitchFamily="49" charset="0"/>
            </a:endParaRP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dirty="0" smtClean="0">
                <a:solidFill>
                  <a:srgbClr val="3366FF"/>
                </a:solidFill>
                <a:latin typeface="Consolas" panose="020B0609020204030204" pitchFamily="49" charset="0"/>
              </a:rPr>
              <a:t>   def sayName(self):</a:t>
            </a: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dirty="0" smtClean="0">
                <a:solidFill>
                  <a:srgbClr val="3366FF"/>
                </a:solidFill>
                <a:latin typeface="Consolas" panose="020B0609020204030204" pitchFamily="49" charset="0"/>
              </a:rPr>
              <a:t>      print("My name is...", self.name)</a:t>
            </a:r>
          </a:p>
          <a:p>
            <a:pPr lvl="1">
              <a:buFont typeface="Times New Roman" panose="02020603050405020304" pitchFamily="18" charset="0"/>
              <a:buNone/>
            </a:pPr>
            <a:endParaRPr lang="en-US" altLang="en-US" sz="1800" dirty="0" smtClean="0">
              <a:latin typeface="Consolas" panose="020B0609020204030204" pitchFamily="49" charset="0"/>
            </a:endParaRP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def </a:t>
            </a:r>
            <a:r>
              <a:rPr lang="en-US" altLang="en-US" sz="1800" dirty="0" smtClean="0">
                <a:latin typeface="Consolas" panose="020B0609020204030204" pitchFamily="49" charset="0"/>
              </a:rPr>
              <a:t>start</a:t>
            </a:r>
            <a:r>
              <a:rPr lang="en-US" altLang="en-US" sz="1800" dirty="0" smtClean="0">
                <a:latin typeface="Consolas" panose="020B0609020204030204" pitchFamily="49" charset="0"/>
              </a:rPr>
              <a:t>(): </a:t>
            </a:r>
            <a:r>
              <a:rPr lang="en-US" altLang="en-US" sz="1800" b="1" dirty="0" smtClean="0">
                <a:latin typeface="Consolas" panose="020B0609020204030204" pitchFamily="49" charset="0"/>
              </a:rPr>
              <a:t>#Access outside class requires a </a:t>
            </a:r>
            <a:r>
              <a:rPr lang="en-US" altLang="en-US" sz="1800" b="1" dirty="0" smtClean="0">
                <a:solidFill>
                  <a:srgbClr val="FF0000"/>
                </a:solidFill>
                <a:latin typeface="Consolas" panose="020B0609020204030204" pitchFamily="49" charset="0"/>
              </a:rPr>
              <a:t>reference</a:t>
            </a: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   </a:t>
            </a:r>
            <a:r>
              <a:rPr lang="en-US" altLang="en-US" sz="1800" dirty="0" err="1" smtClean="0">
                <a:solidFill>
                  <a:srgbClr val="FF0000"/>
                </a:solidFill>
                <a:latin typeface="Consolas" panose="020B0609020204030204" pitchFamily="49" charset="0"/>
              </a:rPr>
              <a:t>aPerson</a:t>
            </a:r>
            <a:r>
              <a:rPr lang="en-US" altLang="en-US" sz="1800" dirty="0" smtClean="0">
                <a:latin typeface="Consolas" panose="020B0609020204030204" pitchFamily="49" charset="0"/>
              </a:rPr>
              <a:t> = Person()</a:t>
            </a: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   </a:t>
            </a:r>
            <a:r>
              <a:rPr lang="en-US" altLang="en-US" sz="1800" dirty="0" smtClean="0">
                <a:solidFill>
                  <a:srgbClr val="FF0000"/>
                </a:solidFill>
                <a:latin typeface="Consolas" panose="020B0609020204030204" pitchFamily="49" charset="0"/>
              </a:rPr>
              <a:t>aPerson</a:t>
            </a:r>
            <a:r>
              <a:rPr lang="en-US" altLang="en-US" sz="1800" dirty="0" smtClean="0">
                <a:latin typeface="Consolas" panose="020B0609020204030204" pitchFamily="49" charset="0"/>
              </a:rPr>
              <a:t>.sayName()</a:t>
            </a: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   </a:t>
            </a:r>
            <a:r>
              <a:rPr lang="en-US" altLang="en-US" sz="1800" dirty="0" smtClean="0">
                <a:solidFill>
                  <a:srgbClr val="FF0000"/>
                </a:solidFill>
                <a:latin typeface="Consolas" panose="020B0609020204030204" pitchFamily="49" charset="0"/>
              </a:rPr>
              <a:t>aPerson</a:t>
            </a:r>
            <a:r>
              <a:rPr lang="en-US" altLang="en-US" sz="1800" dirty="0" smtClean="0">
                <a:latin typeface="Consolas" panose="020B0609020204030204" pitchFamily="49" charset="0"/>
              </a:rPr>
              <a:t>.name = "Big Smiley :D"</a:t>
            </a: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   </a:t>
            </a:r>
            <a:r>
              <a:rPr lang="en-US" altLang="en-US" sz="1800" dirty="0" smtClean="0">
                <a:solidFill>
                  <a:srgbClr val="FF0000"/>
                </a:solidFill>
                <a:latin typeface="Consolas" panose="020B0609020204030204" pitchFamily="49" charset="0"/>
              </a:rPr>
              <a:t>aPerson</a:t>
            </a:r>
            <a:r>
              <a:rPr lang="en-US" altLang="en-US" sz="1800" dirty="0" smtClean="0">
                <a:latin typeface="Consolas" panose="020B0609020204030204" pitchFamily="49" charset="0"/>
              </a:rPr>
              <a:t>.sayName</a:t>
            </a:r>
            <a:r>
              <a:rPr lang="en-US" altLang="en-US" sz="1800" dirty="0" smtClean="0">
                <a:latin typeface="Consolas" panose="020B0609020204030204" pitchFamily="49" charset="0"/>
              </a:rPr>
              <a:t>()</a:t>
            </a:r>
          </a:p>
          <a:p>
            <a:pPr lvl="1">
              <a:buFont typeface="Times New Roman" panose="02020603050405020304" pitchFamily="18" charset="0"/>
              <a:buNone/>
            </a:pPr>
            <a:endParaRPr lang="en-US" altLang="en-US" sz="1800" dirty="0" smtClean="0">
              <a:latin typeface="Consolas" panose="020B0609020204030204" pitchFamily="49" charset="0"/>
            </a:endParaRP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start()</a:t>
            </a:r>
          </a:p>
          <a:p>
            <a:endParaRPr lang="en-US" altLang="en-US" dirty="0" smtClean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0000"/>
          <a:stretch>
            <a:fillRect/>
          </a:stretch>
        </p:blipFill>
        <p:spPr bwMode="auto">
          <a:xfrm>
            <a:off x="3516557" y="4191000"/>
            <a:ext cx="4860925" cy="266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0000"/>
          <a:stretch>
            <a:fillRect/>
          </a:stretch>
        </p:blipFill>
        <p:spPr bwMode="auto">
          <a:xfrm>
            <a:off x="3516556" y="5105400"/>
            <a:ext cx="4860925" cy="266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276326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Section I: Introduction To Object-Oriented Programming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753690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Object-Oriented Design: Advantage Over Procedural Decomposition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Procedural approach: functions can allow for nonsensical behaviors e.g. “flying pigs”</a:t>
            </a:r>
          </a:p>
          <a:p>
            <a:r>
              <a:rPr lang="en-US" dirty="0" smtClean="0"/>
              <a:t>E.g. </a:t>
            </a:r>
          </a:p>
          <a:p>
            <a:pPr marL="342900" lvl="1" indent="0">
              <a:buNone/>
            </a:pPr>
            <a:endParaRPr lang="en-US" dirty="0" smtClean="0">
              <a:latin typeface="Consolas" panose="020B0609020204030204" pitchFamily="49" charset="0"/>
            </a:endParaRPr>
          </a:p>
          <a:p>
            <a:pPr marL="342900" lvl="1" indent="0">
              <a:buNone/>
            </a:pPr>
            <a:r>
              <a:rPr lang="en-US" dirty="0">
                <a:latin typeface="Consolas" panose="020B0609020204030204" pitchFamily="49" charset="0"/>
              </a:rPr>
              <a:t>d</a:t>
            </a:r>
            <a:r>
              <a:rPr lang="en-US" dirty="0" smtClean="0">
                <a:latin typeface="Consolas" panose="020B0609020204030204" pitchFamily="49" charset="0"/>
              </a:rPr>
              <a:t>ef fly():</a:t>
            </a:r>
          </a:p>
          <a:p>
            <a:pPr marL="342900" lvl="1" indent="0">
              <a:buNone/>
            </a:pPr>
            <a:r>
              <a:rPr lang="en-US" dirty="0">
                <a:latin typeface="Consolas" panose="020B0609020204030204" pitchFamily="49" charset="0"/>
              </a:rPr>
              <a:t> </a:t>
            </a:r>
            <a:r>
              <a:rPr lang="en-US" dirty="0" smtClean="0">
                <a:latin typeface="Consolas" panose="020B0609020204030204" pitchFamily="49" charset="0"/>
              </a:rPr>
              <a:t>   ...</a:t>
            </a:r>
          </a:p>
          <a:p>
            <a:pPr marL="342900" lvl="1" indent="0">
              <a:buNone/>
            </a:pPr>
            <a:endParaRPr lang="en-US" dirty="0">
              <a:latin typeface="Consolas" panose="020B0609020204030204" pitchFamily="49" charset="0"/>
            </a:endParaRPr>
          </a:p>
          <a:p>
            <a:pPr marL="342900" lvl="1" indent="0">
              <a:buNone/>
            </a:pPr>
            <a:r>
              <a:rPr lang="en-US" dirty="0" smtClean="0">
                <a:latin typeface="Consolas" panose="020B0609020204030204" pitchFamily="49" charset="0"/>
              </a:rPr>
              <a:t>pigs </a:t>
            </a:r>
            <a:r>
              <a:rPr lang="en-US" dirty="0">
                <a:latin typeface="Consolas" panose="020B0609020204030204" pitchFamily="49" charset="0"/>
              </a:rPr>
              <a:t>= list["pig1</a:t>
            </a:r>
            <a:r>
              <a:rPr lang="en-US" dirty="0" smtClean="0">
                <a:latin typeface="Consolas" panose="020B0609020204030204" pitchFamily="49" charset="0"/>
              </a:rPr>
              <a:t>","pig2"]</a:t>
            </a:r>
            <a:br>
              <a:rPr lang="en-US" dirty="0" smtClean="0">
                <a:latin typeface="Consolas" panose="020B0609020204030204" pitchFamily="49" charset="0"/>
              </a:rPr>
            </a:br>
            <a:r>
              <a:rPr lang="en-US" dirty="0" smtClean="0">
                <a:latin typeface="Consolas" panose="020B0609020204030204" pitchFamily="49" charset="0"/>
              </a:rPr>
              <a:t>fly(pigs)</a:t>
            </a:r>
            <a:endParaRPr lang="en-CA" dirty="0"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8485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Recall: Objected Approach </a:t>
            </a:r>
            <a:r>
              <a:rPr lang="en-US" dirty="0" smtClean="0">
                <a:solidFill>
                  <a:srgbClr val="FF0000"/>
                </a:solidFill>
              </a:rPr>
              <a:t>Ties Behaviors (Functions/Methods) </a:t>
            </a:r>
            <a:r>
              <a:rPr lang="en-US" dirty="0" smtClean="0"/>
              <a:t>To Classes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Definition of a class (in this example it’s the parent whose methods are available to classes that are derived from this class)</a:t>
            </a:r>
          </a:p>
          <a:p>
            <a:pPr marL="342900" lvl="1" indent="0">
              <a:buNone/>
            </a:pPr>
            <a:r>
              <a:rPr lang="en-US" sz="1600" dirty="0" smtClean="0">
                <a:latin typeface="Consolas" panose="020B0609020204030204" pitchFamily="49" charset="0"/>
              </a:rPr>
              <a:t>class Flyer():</a:t>
            </a:r>
          </a:p>
          <a:p>
            <a:pPr marL="342900" lvl="1" indent="0">
              <a:buNone/>
            </a:pPr>
            <a:r>
              <a:rPr lang="en-US" sz="1600" b="1" dirty="0">
                <a:latin typeface="Consolas" panose="020B0609020204030204" pitchFamily="49" charset="0"/>
              </a:rPr>
              <a:t> </a:t>
            </a:r>
            <a:r>
              <a:rPr lang="en-US" sz="1600" b="1" dirty="0" smtClean="0">
                <a:latin typeface="Consolas" panose="020B0609020204030204" pitchFamily="49" charset="0"/>
              </a:rPr>
              <a:t>   </a:t>
            </a:r>
            <a:r>
              <a:rPr lang="en-US" sz="1600" b="1" dirty="0" smtClean="0">
                <a:solidFill>
                  <a:srgbClr val="FF0000"/>
                </a:solidFill>
                <a:latin typeface="Consolas" panose="020B0609020204030204" pitchFamily="49" charset="0"/>
              </a:rPr>
              <a:t>def fly(self):</a:t>
            </a:r>
          </a:p>
          <a:p>
            <a:pPr marL="342900" lvl="1" indent="0">
              <a:buNone/>
            </a:pPr>
            <a:r>
              <a:rPr lang="en-US" sz="1600" dirty="0">
                <a:latin typeface="Consolas" panose="020B0609020204030204" pitchFamily="49" charset="0"/>
              </a:rPr>
              <a:t> </a:t>
            </a:r>
            <a:r>
              <a:rPr lang="en-US" sz="1600" dirty="0" smtClean="0">
                <a:latin typeface="Consolas" panose="020B0609020204030204" pitchFamily="49" charset="0"/>
              </a:rPr>
              <a:t>       ….</a:t>
            </a:r>
            <a:endParaRPr lang="en-US" sz="2000" dirty="0" smtClean="0">
              <a:latin typeface="Consolas" panose="020B0609020204030204" pitchFamily="49" charset="0"/>
            </a:endParaRPr>
          </a:p>
          <a:p>
            <a:r>
              <a:rPr lang="en-US" b="1" dirty="0" smtClean="0"/>
              <a:t>Via inheritance</a:t>
            </a:r>
            <a:r>
              <a:rPr lang="en-US" dirty="0" smtClean="0"/>
              <a:t>: class definitions be extended by specifying that </a:t>
            </a:r>
            <a:r>
              <a:rPr lang="en-US" dirty="0" smtClean="0">
                <a:solidFill>
                  <a:srgbClr val="3366FF"/>
                </a:solidFill>
              </a:rPr>
              <a:t>‘child’ classes (derived from the parent) inherit</a:t>
            </a:r>
            <a:r>
              <a:rPr lang="en-US" dirty="0" smtClean="0"/>
              <a:t> (are able to access) the attributes and methods of the parent.</a:t>
            </a:r>
          </a:p>
          <a:p>
            <a:pPr marL="342900" lvl="1" indent="0">
              <a:buNone/>
            </a:pPr>
            <a:r>
              <a:rPr lang="en-US" sz="1800" dirty="0" smtClean="0">
                <a:latin typeface="Consolas" panose="020B0609020204030204" pitchFamily="49" charset="0"/>
              </a:rPr>
              <a:t>class Airplane(</a:t>
            </a:r>
            <a:r>
              <a:rPr lang="en-US" sz="1800" dirty="0" smtClean="0">
                <a:solidFill>
                  <a:srgbClr val="3366FF"/>
                </a:solidFill>
                <a:latin typeface="Consolas" panose="020B0609020204030204" pitchFamily="49" charset="0"/>
              </a:rPr>
              <a:t>Flyer</a:t>
            </a:r>
            <a:r>
              <a:rPr lang="en-US" sz="1800" dirty="0" smtClean="0">
                <a:latin typeface="Consolas" panose="020B0609020204030204" pitchFamily="49" charset="0"/>
              </a:rPr>
              <a:t>):</a:t>
            </a:r>
            <a:endParaRPr lang="en-US" sz="1800" dirty="0">
              <a:latin typeface="Consolas" panose="020B0609020204030204" pitchFamily="49" charset="0"/>
            </a:endParaRPr>
          </a:p>
          <a:p>
            <a:endParaRPr lang="en-US" dirty="0"/>
          </a:p>
        </p:txBody>
      </p:sp>
      <p:grpSp>
        <p:nvGrpSpPr>
          <p:cNvPr id="10" name="Group 9"/>
          <p:cNvGrpSpPr/>
          <p:nvPr/>
        </p:nvGrpSpPr>
        <p:grpSpPr>
          <a:xfrm>
            <a:off x="609600" y="4648200"/>
            <a:ext cx="2362200" cy="1752600"/>
            <a:chOff x="609600" y="4648200"/>
            <a:chExt cx="2362200" cy="1752600"/>
          </a:xfrm>
        </p:grpSpPr>
        <p:sp>
          <p:nvSpPr>
            <p:cNvPr id="4" name="Rectangle 3"/>
            <p:cNvSpPr/>
            <p:nvPr/>
          </p:nvSpPr>
          <p:spPr>
            <a:xfrm>
              <a:off x="609600" y="5486400"/>
              <a:ext cx="2209800" cy="914400"/>
            </a:xfrm>
            <a:prstGeom prst="rect">
              <a:avLst/>
            </a:prstGeom>
            <a:solidFill>
              <a:srgbClr val="FFFFCC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In python this allows an Airplane object to ‘fly’</a:t>
              </a:r>
              <a:endParaRPr lang="en-CA" dirty="0" smtClean="0">
                <a:solidFill>
                  <a:schemeClr val="tx1"/>
                </a:solidFill>
              </a:endParaRPr>
            </a:p>
          </p:txBody>
        </p:sp>
        <p:cxnSp>
          <p:nvCxnSpPr>
            <p:cNvPr id="6" name="Straight Arrow Connector 5"/>
            <p:cNvCxnSpPr/>
            <p:nvPr/>
          </p:nvCxnSpPr>
          <p:spPr>
            <a:xfrm flipV="1">
              <a:off x="1524000" y="4648200"/>
              <a:ext cx="1447800" cy="838200"/>
            </a:xfrm>
            <a:prstGeom prst="straightConnector1">
              <a:avLst/>
            </a:prstGeom>
            <a:ln w="25400">
              <a:solidFill>
                <a:schemeClr val="tx1">
                  <a:lumMod val="95000"/>
                  <a:lumOff val="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" name="Rectangle 6"/>
          <p:cNvSpPr/>
          <p:nvPr/>
        </p:nvSpPr>
        <p:spPr>
          <a:xfrm>
            <a:off x="4572000" y="4724400"/>
            <a:ext cx="3429000" cy="1676400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dirty="0" smtClean="0">
                <a:solidFill>
                  <a:schemeClr val="tx1"/>
                </a:solidFill>
              </a:rPr>
              <a:t>Alternative example: Java</a:t>
            </a:r>
          </a:p>
          <a:p>
            <a:r>
              <a:rPr lang="en-US" sz="1600" dirty="0">
                <a:solidFill>
                  <a:schemeClr val="tx1"/>
                </a:solidFill>
                <a:latin typeface="Consolas" panose="020B0609020204030204" pitchFamily="49" charset="0"/>
              </a:rPr>
              <a:t>p</a:t>
            </a:r>
            <a:r>
              <a:rPr lang="en-US" sz="1600" dirty="0" smtClean="0">
                <a:solidFill>
                  <a:schemeClr val="tx1"/>
                </a:solidFill>
                <a:latin typeface="Consolas" panose="020B0609020204030204" pitchFamily="49" charset="0"/>
              </a:rPr>
              <a:t>ublic class Airplane </a:t>
            </a:r>
            <a:r>
              <a:rPr lang="en-US" sz="1600" dirty="0" smtClean="0">
                <a:solidFill>
                  <a:srgbClr val="3366FF"/>
                </a:solidFill>
                <a:latin typeface="Consolas" panose="020B0609020204030204" pitchFamily="49" charset="0"/>
              </a:rPr>
              <a:t>extends</a:t>
            </a:r>
            <a:r>
              <a:rPr lang="en-US" sz="1600" dirty="0" smtClean="0">
                <a:solidFill>
                  <a:schemeClr val="tx1"/>
                </a:solidFill>
                <a:latin typeface="Consolas" panose="020B0609020204030204" pitchFamily="49" charset="0"/>
              </a:rPr>
              <a:t> Flyer</a:t>
            </a:r>
          </a:p>
          <a:p>
            <a:r>
              <a:rPr lang="en-US" sz="1600" dirty="0" smtClean="0">
                <a:solidFill>
                  <a:schemeClr val="tx1"/>
                </a:solidFill>
                <a:latin typeface="Consolas" panose="020B0609020204030204" pitchFamily="49" charset="0"/>
              </a:rPr>
              <a:t>{</a:t>
            </a:r>
          </a:p>
          <a:p>
            <a:endParaRPr lang="en-US" sz="1600" dirty="0">
              <a:solidFill>
                <a:schemeClr val="tx1"/>
              </a:solidFill>
              <a:latin typeface="Consolas" panose="020B0609020204030204" pitchFamily="49" charset="0"/>
            </a:endParaRPr>
          </a:p>
          <a:p>
            <a:r>
              <a:rPr lang="en-US" sz="1600" dirty="0" smtClean="0">
                <a:solidFill>
                  <a:schemeClr val="tx1"/>
                </a:solidFill>
                <a:latin typeface="Consolas" panose="020B0609020204030204" pitchFamily="49" charset="0"/>
              </a:rPr>
              <a:t>}</a:t>
            </a:r>
            <a:endParaRPr lang="en-CA" sz="1600" dirty="0" smtClean="0">
              <a:solidFill>
                <a:schemeClr val="tx1"/>
              </a:solidFill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21822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7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Simple Python Example Implementing Inheritance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Name of the online example: </a:t>
            </a:r>
            <a:r>
              <a:rPr lang="en-US" dirty="0" smtClean="0">
                <a:latin typeface="Consolas" panose="020B0609020204030204" pitchFamily="49" charset="0"/>
              </a:rPr>
              <a:t>3inheritance</a:t>
            </a:r>
          </a:p>
          <a:p>
            <a:pPr lvl="1"/>
            <a:r>
              <a:rPr lang="en-US" dirty="0" smtClean="0"/>
              <a:t>Derived child class </a:t>
            </a:r>
            <a:r>
              <a:rPr lang="en-US" dirty="0" smtClean="0">
                <a:solidFill>
                  <a:srgbClr val="FF0000"/>
                </a:solidFill>
              </a:rPr>
              <a:t>access parent’s attributes/methods</a:t>
            </a:r>
          </a:p>
          <a:p>
            <a:pPr marL="342900" lvl="1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class Parent():</a:t>
            </a:r>
          </a:p>
          <a:p>
            <a:pPr marL="342900" lvl="1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    def __init__(self):</a:t>
            </a:r>
          </a:p>
          <a:p>
            <a:pPr marL="342900" lvl="1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        self.a = 1</a:t>
            </a:r>
          </a:p>
          <a:p>
            <a:pPr marL="342900" lvl="1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        self.b = </a:t>
            </a:r>
            <a:r>
              <a:rPr lang="en-CA" sz="1800" dirty="0" smtClean="0">
                <a:latin typeface="Consolas" panose="020B0609020204030204" pitchFamily="49" charset="0"/>
              </a:rPr>
              <a:t>2</a:t>
            </a:r>
            <a:endParaRPr lang="en-CA" sz="1800" dirty="0">
              <a:latin typeface="Consolas" panose="020B0609020204030204" pitchFamily="49" charset="0"/>
            </a:endParaRPr>
          </a:p>
          <a:p>
            <a:pPr marL="342900" lvl="1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    def display(self):</a:t>
            </a:r>
          </a:p>
          <a:p>
            <a:pPr marL="342900" lvl="1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        print(self.a,self.b)</a:t>
            </a:r>
          </a:p>
          <a:p>
            <a:pPr marL="342900" lvl="1" indent="0">
              <a:buNone/>
            </a:pPr>
            <a:endParaRPr lang="en-CA" sz="1800" dirty="0">
              <a:latin typeface="Consolas" panose="020B0609020204030204" pitchFamily="49" charset="0"/>
            </a:endParaRPr>
          </a:p>
          <a:p>
            <a:pPr marL="342900" lvl="1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class Child(Parent</a:t>
            </a:r>
            <a:r>
              <a:rPr lang="en-CA" sz="1800" dirty="0" smtClean="0">
                <a:latin typeface="Consolas" panose="020B0609020204030204" pitchFamily="49" charset="0"/>
              </a:rPr>
              <a:t>): </a:t>
            </a:r>
            <a:r>
              <a:rPr lang="en-CA" sz="1800" dirty="0" smtClean="0">
                <a:solidFill>
                  <a:srgbClr val="3366FF"/>
                </a:solidFill>
                <a:latin typeface="Consolas" panose="020B0609020204030204" pitchFamily="49" charset="0"/>
              </a:rPr>
              <a:t>#Can access Parent’s attributes/methods</a:t>
            </a:r>
            <a:endParaRPr lang="en-CA" sz="1800" dirty="0">
              <a:solidFill>
                <a:srgbClr val="3366FF"/>
              </a:solidFill>
              <a:latin typeface="Consolas" panose="020B0609020204030204" pitchFamily="49" charset="0"/>
            </a:endParaRPr>
          </a:p>
          <a:p>
            <a:pPr marL="342900" lvl="1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    def __init__(self): </a:t>
            </a:r>
          </a:p>
          <a:p>
            <a:pPr marL="342900" lvl="1" indent="0">
              <a:buNone/>
            </a:pPr>
            <a:r>
              <a:rPr lang="en-CA" sz="1800" dirty="0">
                <a:solidFill>
                  <a:srgbClr val="FF0000"/>
                </a:solidFill>
                <a:latin typeface="Consolas" panose="020B0609020204030204" pitchFamily="49" charset="0"/>
              </a:rPr>
              <a:t>        super().__init__()</a:t>
            </a:r>
          </a:p>
          <a:p>
            <a:pPr marL="342900" lvl="1" indent="0">
              <a:buNone/>
            </a:pPr>
            <a:r>
              <a:rPr lang="en-CA" sz="1800" dirty="0">
                <a:solidFill>
                  <a:srgbClr val="FF0000"/>
                </a:solidFill>
                <a:latin typeface="Consolas" panose="020B0609020204030204" pitchFamily="49" charset="0"/>
              </a:rPr>
              <a:t>        super().display()</a:t>
            </a:r>
          </a:p>
          <a:p>
            <a:pPr marL="342900" lvl="1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        self.c = "Attribute is unique to child</a:t>
            </a:r>
            <a:r>
              <a:rPr lang="en-CA" sz="1800" dirty="0" smtClean="0">
                <a:latin typeface="Consolas" panose="020B0609020204030204" pitchFamily="49" charset="0"/>
              </a:rPr>
              <a:t>"</a:t>
            </a:r>
            <a:endParaRPr lang="en-CA" sz="1800" dirty="0">
              <a:latin typeface="Consolas" panose="020B0609020204030204" pitchFamily="49" charset="0"/>
            </a:endParaRPr>
          </a:p>
          <a:p>
            <a:pPr marL="342900" lvl="1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    def displayUnique(self):</a:t>
            </a:r>
          </a:p>
          <a:p>
            <a:pPr marL="342900" lvl="1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        print(self.c)</a:t>
            </a:r>
          </a:p>
        </p:txBody>
      </p:sp>
    </p:spTree>
    <p:extLst>
      <p:ext uri="{BB962C8B-B14F-4D97-AF65-F5344CB8AC3E}">
        <p14:creationId xmlns:p14="http://schemas.microsoft.com/office/powerpoint/2010/main" val="6648419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Simple Python Example Implementing </a:t>
            </a:r>
            <a:r>
              <a:rPr lang="en-US" dirty="0" smtClean="0"/>
              <a:t>Inheritance (2)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0">
              <a:buNone/>
            </a:pPr>
            <a:r>
              <a:rPr lang="en-CA" sz="1800" dirty="0" smtClean="0">
                <a:latin typeface="Consolas" panose="020B0609020204030204" pitchFamily="49" charset="0"/>
              </a:rPr>
              <a:t>def </a:t>
            </a:r>
            <a:r>
              <a:rPr lang="en-CA" sz="1800" dirty="0">
                <a:latin typeface="Consolas" panose="020B0609020204030204" pitchFamily="49" charset="0"/>
              </a:rPr>
              <a:t>start():</a:t>
            </a:r>
          </a:p>
          <a:p>
            <a:pPr marL="342900" lvl="1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    print("Parent")</a:t>
            </a:r>
          </a:p>
          <a:p>
            <a:pPr marL="342900" lvl="1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    aParent = Parent()</a:t>
            </a:r>
          </a:p>
          <a:p>
            <a:pPr marL="342900" lvl="1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    aParent.display()</a:t>
            </a:r>
          </a:p>
          <a:p>
            <a:pPr marL="342900" lvl="1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    print(aParent.a,aParent.b)</a:t>
            </a:r>
          </a:p>
          <a:p>
            <a:pPr marL="342900" lvl="1" indent="0">
              <a:buNone/>
            </a:pPr>
            <a:endParaRPr lang="en-CA" sz="1800" dirty="0">
              <a:latin typeface="Consolas" panose="020B0609020204030204" pitchFamily="49" charset="0"/>
            </a:endParaRPr>
          </a:p>
          <a:p>
            <a:pPr marL="342900" lvl="1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    print("\nChild")</a:t>
            </a:r>
          </a:p>
          <a:p>
            <a:pPr marL="342900" lvl="1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    aChild = Child()</a:t>
            </a:r>
          </a:p>
          <a:p>
            <a:pPr marL="342900" lvl="1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    aChild.display()</a:t>
            </a:r>
          </a:p>
          <a:p>
            <a:pPr marL="342900" lvl="1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    print(aChild.a,aChild.b,aChild.c)</a:t>
            </a:r>
          </a:p>
          <a:p>
            <a:pPr marL="342900" lvl="1" indent="0">
              <a:buNone/>
            </a:pPr>
            <a:endParaRPr lang="en-CA" sz="1800" dirty="0">
              <a:latin typeface="Consolas" panose="020B0609020204030204" pitchFamily="49" charset="0"/>
            </a:endParaRPr>
          </a:p>
          <a:p>
            <a:pPr marL="342900" lvl="1" indent="0">
              <a:buNone/>
            </a:pPr>
            <a:r>
              <a:rPr lang="en-CA" sz="1800" dirty="0">
                <a:solidFill>
                  <a:srgbClr val="3366FF"/>
                </a:solidFill>
                <a:latin typeface="Consolas" panose="020B0609020204030204" pitchFamily="49" charset="0"/>
              </a:rPr>
              <a:t>    #Error: parent has no such attribute print(aParent.c)</a:t>
            </a:r>
          </a:p>
          <a:p>
            <a:pPr marL="342900" lvl="1" indent="0">
              <a:buNone/>
            </a:pPr>
            <a:r>
              <a:rPr lang="en-CA" sz="1800" dirty="0">
                <a:solidFill>
                  <a:srgbClr val="3366FF"/>
                </a:solidFill>
                <a:latin typeface="Consolas" panose="020B0609020204030204" pitchFamily="49" charset="0"/>
              </a:rPr>
              <a:t>    #Error: parent has no such method aParent.displayUnique</a:t>
            </a:r>
            <a:r>
              <a:rPr lang="en-CA" sz="1800" dirty="0" smtClean="0">
                <a:solidFill>
                  <a:srgbClr val="3366FF"/>
                </a:solidFill>
                <a:latin typeface="Consolas" panose="020B0609020204030204" pitchFamily="49" charset="0"/>
              </a:rPr>
              <a:t>()</a:t>
            </a:r>
          </a:p>
          <a:p>
            <a:pPr marL="342900" lvl="1" indent="0">
              <a:buNone/>
            </a:pPr>
            <a:endParaRPr lang="en-US" sz="1800" dirty="0">
              <a:latin typeface="Consolas" panose="020B0609020204030204" pitchFamily="49" charset="0"/>
            </a:endParaRPr>
          </a:p>
          <a:p>
            <a:pPr marL="342900" lvl="1" indent="0">
              <a:buNone/>
            </a:pPr>
            <a:r>
              <a:rPr lang="en-US" sz="1800" dirty="0">
                <a:latin typeface="Consolas" panose="020B0609020204030204" pitchFamily="49" charset="0"/>
              </a:rPr>
              <a:t>s</a:t>
            </a:r>
            <a:r>
              <a:rPr lang="en-US" sz="1800" dirty="0" smtClean="0">
                <a:latin typeface="Consolas" panose="020B0609020204030204" pitchFamily="49" charset="0"/>
              </a:rPr>
              <a:t>tart()</a:t>
            </a:r>
            <a:endParaRPr lang="en-CA" sz="1800" dirty="0">
              <a:latin typeface="Consolas" panose="020B0609020204030204" pitchFamily="49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53000" y="1600200"/>
            <a:ext cx="2057400" cy="108585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27349" y="2896543"/>
            <a:ext cx="3352800" cy="1245904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1894491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altLang="en-US" dirty="0"/>
              <a:t>After This Section You Should Now Know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How to define an arbitrary composite type using a </a:t>
            </a:r>
            <a:r>
              <a:rPr lang="en-US" altLang="en-US" dirty="0" smtClean="0"/>
              <a:t>class</a:t>
            </a:r>
          </a:p>
          <a:p>
            <a:pPr lvl="1"/>
            <a:r>
              <a:rPr lang="en-US" altLang="en-US" dirty="0" smtClean="0"/>
              <a:t>Attributes and methods are bundled with (‘encapsulated’ into the class definition)</a:t>
            </a:r>
            <a:endParaRPr lang="en-US" altLang="en-US" dirty="0"/>
          </a:p>
          <a:p>
            <a:r>
              <a:rPr lang="en-US" altLang="en-US" dirty="0"/>
              <a:t>What are the benefits of defining a composite type by using a class definition over using a list</a:t>
            </a:r>
          </a:p>
          <a:p>
            <a:r>
              <a:rPr lang="en-US" altLang="en-US" dirty="0"/>
              <a:t>How to create instances of a class (instantiate)</a:t>
            </a:r>
          </a:p>
          <a:p>
            <a:r>
              <a:rPr lang="en-US" altLang="en-US" dirty="0"/>
              <a:t>How to access and change the attributes (fields) of a class</a:t>
            </a:r>
          </a:p>
          <a:p>
            <a:r>
              <a:rPr lang="en-US" altLang="en-US" dirty="0"/>
              <a:t>How to define methods/call methods of a </a:t>
            </a:r>
            <a:r>
              <a:rPr lang="en-US" altLang="en-US" dirty="0" smtClean="0"/>
              <a:t>class</a:t>
            </a:r>
          </a:p>
          <a:p>
            <a:r>
              <a:rPr lang="en-US" altLang="en-US" dirty="0" smtClean="0"/>
              <a:t>How inheritance can allow access to group of derived classes.</a:t>
            </a:r>
          </a:p>
          <a:p>
            <a:pPr lvl="1"/>
            <a:r>
              <a:rPr lang="en-US" altLang="en-US" dirty="0" smtClean="0"/>
              <a:t>The attributes and methods defined in the parent class can be accessed in the child class/classes.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503153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Section II: Introduction To Recursion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738616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Basic Definition Of Recursion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“</a:t>
            </a:r>
            <a:r>
              <a:rPr lang="en-US" altLang="en-US" i="1" dirty="0">
                <a:latin typeface="Arial" panose="020B0604020202020204" pitchFamily="34" charset="0"/>
                <a:cs typeface="Arial" panose="020B0604020202020204" pitchFamily="34" charset="0"/>
              </a:rPr>
              <a:t>A programming technique whereby a function calls itself either directly or indirectly</a:t>
            </a:r>
            <a:r>
              <a:rPr lang="en-US" altLang="en-US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en-US" altLang="en-US" dirty="0"/>
              <a:t>”</a:t>
            </a:r>
          </a:p>
          <a:p>
            <a:pPr marL="0" indent="0">
              <a:buNone/>
            </a:pP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555951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31800" y="549275"/>
            <a:ext cx="8166100" cy="276225"/>
          </a:xfrm>
        </p:spPr>
        <p:txBody>
          <a:bodyPr/>
          <a:lstStyle/>
          <a:p>
            <a:pPr eaLnBrk="1" hangingPunct="1"/>
            <a:r>
              <a:rPr lang="en-US" altLang="en-US" smtClean="0"/>
              <a:t>Direct Call</a:t>
            </a: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304800" y="3200400"/>
            <a:ext cx="1981200" cy="1295400"/>
            <a:chOff x="288" y="3360"/>
            <a:chExt cx="864" cy="384"/>
          </a:xfrm>
        </p:grpSpPr>
        <p:sp>
          <p:nvSpPr>
            <p:cNvPr id="26629" name="Text Box 4"/>
            <p:cNvSpPr txBox="1">
              <a:spLocks noChangeArrowheads="1"/>
            </p:cNvSpPr>
            <p:nvPr/>
          </p:nvSpPr>
          <p:spPr bwMode="auto">
            <a:xfrm>
              <a:off x="288" y="3456"/>
              <a:ext cx="864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>
                  <a:latin typeface="Tahoma" panose="020B0604030504040204" pitchFamily="34" charset="0"/>
                </a:rPr>
                <a:t>function</a:t>
              </a:r>
            </a:p>
          </p:txBody>
        </p:sp>
        <p:cxnSp>
          <p:nvCxnSpPr>
            <p:cNvPr id="26630" name="AutoShape 5"/>
            <p:cNvCxnSpPr>
              <a:cxnSpLocks noChangeShapeType="1"/>
              <a:endCxn id="26629" idx="2"/>
            </p:cNvCxnSpPr>
            <p:nvPr/>
          </p:nvCxnSpPr>
          <p:spPr bwMode="auto">
            <a:xfrm rot="5400000">
              <a:off x="552" y="3528"/>
              <a:ext cx="384" cy="48"/>
            </a:xfrm>
            <a:prstGeom prst="curvedConnector5">
              <a:avLst>
                <a:gd name="adj1" fmla="val -69273"/>
                <a:gd name="adj2" fmla="val -1804167"/>
                <a:gd name="adj3" fmla="val 205727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89094" name="Text Box 6"/>
          <p:cNvSpPr txBox="1">
            <a:spLocks noChangeArrowheads="1"/>
          </p:cNvSpPr>
          <p:nvPr/>
        </p:nvSpPr>
        <p:spPr bwMode="auto">
          <a:xfrm>
            <a:off x="5410200" y="2362200"/>
            <a:ext cx="2133600" cy="167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>
                <a:latin typeface="Consolas" panose="020B0609020204030204" pitchFamily="49" charset="0"/>
              </a:rPr>
              <a:t>def fun ():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>
                <a:latin typeface="Consolas" panose="020B0609020204030204" pitchFamily="49" charset="0"/>
              </a:rPr>
              <a:t>      …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>
                <a:latin typeface="Consolas" panose="020B0609020204030204" pitchFamily="49" charset="0"/>
              </a:rPr>
              <a:t>   fun ()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>
                <a:latin typeface="Consolas" panose="020B0609020204030204" pitchFamily="49" charset="0"/>
              </a:rPr>
              <a:t>      …</a:t>
            </a:r>
          </a:p>
        </p:txBody>
      </p:sp>
    </p:spTree>
    <p:extLst>
      <p:ext uri="{BB962C8B-B14F-4D97-AF65-F5344CB8AC3E}">
        <p14:creationId xmlns:p14="http://schemas.microsoft.com/office/powerpoint/2010/main" val="30097638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90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9094" grpId="0" autoUpdateAnimBg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31800" y="549275"/>
            <a:ext cx="8166100" cy="276225"/>
          </a:xfrm>
        </p:spPr>
        <p:txBody>
          <a:bodyPr/>
          <a:lstStyle/>
          <a:p>
            <a:pPr eaLnBrk="1" hangingPunct="1"/>
            <a:r>
              <a:rPr lang="en-US" altLang="en-US" smtClean="0"/>
              <a:t>Indirect Call</a:t>
            </a:r>
          </a:p>
        </p:txBody>
      </p:sp>
      <p:grpSp>
        <p:nvGrpSpPr>
          <p:cNvPr id="2" name="Group 17"/>
          <p:cNvGrpSpPr>
            <a:grpSpLocks/>
          </p:cNvGrpSpPr>
          <p:nvPr/>
        </p:nvGrpSpPr>
        <p:grpSpPr bwMode="auto">
          <a:xfrm>
            <a:off x="228600" y="2057400"/>
            <a:ext cx="2971800" cy="1371600"/>
            <a:chOff x="144" y="1296"/>
            <a:chExt cx="1872" cy="864"/>
          </a:xfrm>
        </p:grpSpPr>
        <p:sp>
          <p:nvSpPr>
            <p:cNvPr id="27653" name="Text Box 3"/>
            <p:cNvSpPr txBox="1">
              <a:spLocks noChangeArrowheads="1"/>
            </p:cNvSpPr>
            <p:nvPr/>
          </p:nvSpPr>
          <p:spPr bwMode="auto">
            <a:xfrm>
              <a:off x="144" y="1296"/>
              <a:ext cx="57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>
                  <a:latin typeface="Tahoma" panose="020B0604030504040204" pitchFamily="34" charset="0"/>
                </a:rPr>
                <a:t>f</a:t>
              </a:r>
              <a:r>
                <a:rPr lang="en-US" altLang="en-US" baseline="30000">
                  <a:latin typeface="Tahoma" panose="020B0604030504040204" pitchFamily="34" charset="0"/>
                </a:rPr>
                <a:t>1</a:t>
              </a:r>
            </a:p>
          </p:txBody>
        </p:sp>
        <p:sp>
          <p:nvSpPr>
            <p:cNvPr id="27654" name="Text Box 4"/>
            <p:cNvSpPr txBox="1">
              <a:spLocks noChangeArrowheads="1"/>
            </p:cNvSpPr>
            <p:nvPr/>
          </p:nvSpPr>
          <p:spPr bwMode="auto">
            <a:xfrm>
              <a:off x="1440" y="1872"/>
              <a:ext cx="57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>
                  <a:latin typeface="Tahoma" panose="020B0604030504040204" pitchFamily="34" charset="0"/>
                </a:rPr>
                <a:t>f</a:t>
              </a:r>
              <a:r>
                <a:rPr lang="en-US" altLang="en-US" baseline="30000">
                  <a:latin typeface="Tahoma" panose="020B0604030504040204" pitchFamily="34" charset="0"/>
                </a:rPr>
                <a:t>2</a:t>
              </a:r>
            </a:p>
          </p:txBody>
        </p:sp>
        <p:cxnSp>
          <p:nvCxnSpPr>
            <p:cNvPr id="27655" name="AutoShape 5"/>
            <p:cNvCxnSpPr>
              <a:cxnSpLocks noChangeShapeType="1"/>
              <a:stCxn id="27653" idx="0"/>
              <a:endCxn id="27654" idx="3"/>
            </p:cNvCxnSpPr>
            <p:nvPr/>
          </p:nvCxnSpPr>
          <p:spPr bwMode="auto">
            <a:xfrm rot="5400000" flipV="1">
              <a:off x="864" y="864"/>
              <a:ext cx="720" cy="1584"/>
            </a:xfrm>
            <a:prstGeom prst="curvedConnector4">
              <a:avLst>
                <a:gd name="adj1" fmla="val -20000"/>
                <a:gd name="adj2" fmla="val 109093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cxnSp>
        <p:nvCxnSpPr>
          <p:cNvPr id="90118" name="AutoShape 6"/>
          <p:cNvCxnSpPr>
            <a:cxnSpLocks noChangeShapeType="1"/>
            <a:stCxn id="27654" idx="2"/>
            <a:endCxn id="27653" idx="2"/>
          </p:cNvCxnSpPr>
          <p:nvPr/>
        </p:nvCxnSpPr>
        <p:spPr bwMode="auto">
          <a:xfrm rot="16200000" flipV="1">
            <a:off x="1257300" y="1943100"/>
            <a:ext cx="914400" cy="2057400"/>
          </a:xfrm>
          <a:prstGeom prst="curvedConnector3">
            <a:avLst>
              <a:gd name="adj1" fmla="val -2500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3359187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0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0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31800" y="549275"/>
            <a:ext cx="8166100" cy="276225"/>
          </a:xfrm>
        </p:spPr>
        <p:txBody>
          <a:bodyPr/>
          <a:lstStyle/>
          <a:p>
            <a:pPr eaLnBrk="1" hangingPunct="1"/>
            <a:r>
              <a:rPr lang="en-US" altLang="en-US" smtClean="0"/>
              <a:t>Indirect Call</a:t>
            </a: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228600" y="2057400"/>
            <a:ext cx="2971800" cy="1371600"/>
            <a:chOff x="144" y="1296"/>
            <a:chExt cx="1872" cy="864"/>
          </a:xfrm>
        </p:grpSpPr>
        <p:sp>
          <p:nvSpPr>
            <p:cNvPr id="28686" name="Text Box 4"/>
            <p:cNvSpPr txBox="1">
              <a:spLocks noChangeArrowheads="1"/>
            </p:cNvSpPr>
            <p:nvPr/>
          </p:nvSpPr>
          <p:spPr bwMode="auto">
            <a:xfrm>
              <a:off x="144" y="1296"/>
              <a:ext cx="57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>
                  <a:latin typeface="Tahoma" panose="020B0604030504040204" pitchFamily="34" charset="0"/>
                </a:rPr>
                <a:t>f</a:t>
              </a:r>
              <a:r>
                <a:rPr lang="en-US" altLang="en-US" baseline="30000">
                  <a:latin typeface="Tahoma" panose="020B0604030504040204" pitchFamily="34" charset="0"/>
                </a:rPr>
                <a:t>1</a:t>
              </a:r>
            </a:p>
          </p:txBody>
        </p:sp>
        <p:sp>
          <p:nvSpPr>
            <p:cNvPr id="28687" name="Text Box 5"/>
            <p:cNvSpPr txBox="1">
              <a:spLocks noChangeArrowheads="1"/>
            </p:cNvSpPr>
            <p:nvPr/>
          </p:nvSpPr>
          <p:spPr bwMode="auto">
            <a:xfrm>
              <a:off x="1440" y="1872"/>
              <a:ext cx="57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>
                  <a:latin typeface="Tahoma" panose="020B0604030504040204" pitchFamily="34" charset="0"/>
                </a:rPr>
                <a:t>f</a:t>
              </a:r>
              <a:r>
                <a:rPr lang="en-US" altLang="en-US" baseline="30000">
                  <a:latin typeface="Tahoma" panose="020B0604030504040204" pitchFamily="34" charset="0"/>
                </a:rPr>
                <a:t>2</a:t>
              </a:r>
            </a:p>
          </p:txBody>
        </p:sp>
        <p:cxnSp>
          <p:nvCxnSpPr>
            <p:cNvPr id="28688" name="AutoShape 6"/>
            <p:cNvCxnSpPr>
              <a:cxnSpLocks noChangeShapeType="1"/>
              <a:stCxn id="28686" idx="0"/>
              <a:endCxn id="28687" idx="3"/>
            </p:cNvCxnSpPr>
            <p:nvPr/>
          </p:nvCxnSpPr>
          <p:spPr bwMode="auto">
            <a:xfrm rot="5400000" flipV="1">
              <a:off x="864" y="864"/>
              <a:ext cx="720" cy="1584"/>
            </a:xfrm>
            <a:prstGeom prst="curvedConnector4">
              <a:avLst>
                <a:gd name="adj1" fmla="val -20000"/>
                <a:gd name="adj2" fmla="val 109093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3" name="Group 8"/>
          <p:cNvGrpSpPr>
            <a:grpSpLocks/>
          </p:cNvGrpSpPr>
          <p:nvPr/>
        </p:nvGrpSpPr>
        <p:grpSpPr bwMode="auto">
          <a:xfrm>
            <a:off x="2743200" y="2971800"/>
            <a:ext cx="2006600" cy="1066800"/>
            <a:chOff x="2304" y="2208"/>
            <a:chExt cx="1264" cy="672"/>
          </a:xfrm>
        </p:grpSpPr>
        <p:sp>
          <p:nvSpPr>
            <p:cNvPr id="28684" name="Text Box 9"/>
            <p:cNvSpPr txBox="1">
              <a:spLocks noChangeArrowheads="1"/>
            </p:cNvSpPr>
            <p:nvPr/>
          </p:nvSpPr>
          <p:spPr bwMode="auto">
            <a:xfrm>
              <a:off x="3172" y="2592"/>
              <a:ext cx="247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>
                  <a:latin typeface="Tahoma" panose="020B0604030504040204" pitchFamily="34" charset="0"/>
                </a:rPr>
                <a:t>f</a:t>
              </a:r>
              <a:r>
                <a:rPr lang="en-US" altLang="en-US" baseline="30000">
                  <a:latin typeface="Tahoma" panose="020B0604030504040204" pitchFamily="34" charset="0"/>
                </a:rPr>
                <a:t>3</a:t>
              </a:r>
            </a:p>
          </p:txBody>
        </p:sp>
        <p:cxnSp>
          <p:nvCxnSpPr>
            <p:cNvPr id="28685" name="AutoShape 10"/>
            <p:cNvCxnSpPr>
              <a:cxnSpLocks noChangeShapeType="1"/>
              <a:stCxn id="28687" idx="0"/>
              <a:endCxn id="28684" idx="3"/>
            </p:cNvCxnSpPr>
            <p:nvPr/>
          </p:nvCxnSpPr>
          <p:spPr bwMode="auto">
            <a:xfrm rot="5400000" flipV="1">
              <a:off x="2672" y="1840"/>
              <a:ext cx="528" cy="1264"/>
            </a:xfrm>
            <a:prstGeom prst="curvedConnector4">
              <a:avLst>
                <a:gd name="adj1" fmla="val -27273"/>
                <a:gd name="adj2" fmla="val 111394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4" name="Group 11"/>
          <p:cNvGrpSpPr>
            <a:grpSpLocks/>
          </p:cNvGrpSpPr>
          <p:nvPr/>
        </p:nvGrpSpPr>
        <p:grpSpPr bwMode="auto">
          <a:xfrm>
            <a:off x="4749800" y="3810000"/>
            <a:ext cx="1117600" cy="990600"/>
            <a:chOff x="3568" y="2736"/>
            <a:chExt cx="704" cy="624"/>
          </a:xfrm>
        </p:grpSpPr>
        <p:sp>
          <p:nvSpPr>
            <p:cNvPr id="28682" name="Text Box 12"/>
            <p:cNvSpPr txBox="1">
              <a:spLocks noChangeArrowheads="1"/>
            </p:cNvSpPr>
            <p:nvPr/>
          </p:nvSpPr>
          <p:spPr bwMode="auto">
            <a:xfrm>
              <a:off x="3792" y="3072"/>
              <a:ext cx="48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>
                  <a:latin typeface="Tahoma" panose="020B0604030504040204" pitchFamily="34" charset="0"/>
                </a:rPr>
                <a:t>…</a:t>
              </a:r>
            </a:p>
          </p:txBody>
        </p:sp>
        <p:cxnSp>
          <p:nvCxnSpPr>
            <p:cNvPr id="28683" name="AutoShape 13"/>
            <p:cNvCxnSpPr>
              <a:cxnSpLocks noChangeShapeType="1"/>
              <a:stCxn id="28684" idx="3"/>
              <a:endCxn id="28682" idx="3"/>
            </p:cNvCxnSpPr>
            <p:nvPr/>
          </p:nvCxnSpPr>
          <p:spPr bwMode="auto">
            <a:xfrm>
              <a:off x="3568" y="2736"/>
              <a:ext cx="704" cy="480"/>
            </a:xfrm>
            <a:prstGeom prst="curvedConnector3">
              <a:avLst>
                <a:gd name="adj1" fmla="val 120454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5" name="Group 14"/>
          <p:cNvGrpSpPr>
            <a:grpSpLocks/>
          </p:cNvGrpSpPr>
          <p:nvPr/>
        </p:nvGrpSpPr>
        <p:grpSpPr bwMode="auto">
          <a:xfrm>
            <a:off x="5867400" y="4572000"/>
            <a:ext cx="1009650" cy="1143000"/>
            <a:chOff x="3696" y="2880"/>
            <a:chExt cx="636" cy="720"/>
          </a:xfrm>
        </p:grpSpPr>
        <p:sp>
          <p:nvSpPr>
            <p:cNvPr id="28680" name="Text Box 15"/>
            <p:cNvSpPr txBox="1">
              <a:spLocks noChangeArrowheads="1"/>
            </p:cNvSpPr>
            <p:nvPr/>
          </p:nvSpPr>
          <p:spPr bwMode="auto">
            <a:xfrm>
              <a:off x="3984" y="3312"/>
              <a:ext cx="24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>
                  <a:latin typeface="Tahoma" panose="020B0604030504040204" pitchFamily="34" charset="0"/>
                </a:rPr>
                <a:t>f</a:t>
              </a:r>
              <a:r>
                <a:rPr lang="en-US" altLang="en-US" baseline="30000">
                  <a:latin typeface="Tahoma" panose="020B0604030504040204" pitchFamily="34" charset="0"/>
                </a:rPr>
                <a:t>n</a:t>
              </a:r>
            </a:p>
          </p:txBody>
        </p:sp>
        <p:cxnSp>
          <p:nvCxnSpPr>
            <p:cNvPr id="28681" name="AutoShape 16"/>
            <p:cNvCxnSpPr>
              <a:cxnSpLocks noChangeShapeType="1"/>
              <a:stCxn id="28682" idx="3"/>
              <a:endCxn id="28680" idx="3"/>
            </p:cNvCxnSpPr>
            <p:nvPr/>
          </p:nvCxnSpPr>
          <p:spPr bwMode="auto">
            <a:xfrm>
              <a:off x="3696" y="2880"/>
              <a:ext cx="636" cy="576"/>
            </a:xfrm>
            <a:prstGeom prst="curvedConnector3">
              <a:avLst>
                <a:gd name="adj1" fmla="val 122644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cxnSp>
        <p:nvCxnSpPr>
          <p:cNvPr id="155665" name="AutoShape 17"/>
          <p:cNvCxnSpPr>
            <a:cxnSpLocks noChangeShapeType="1"/>
            <a:stCxn id="28680" idx="2"/>
            <a:endCxn id="28686" idx="2"/>
          </p:cNvCxnSpPr>
          <p:nvPr/>
        </p:nvCxnSpPr>
        <p:spPr bwMode="auto">
          <a:xfrm rot="16200000" flipV="1">
            <a:off x="2003425" y="1196975"/>
            <a:ext cx="3200400" cy="5835650"/>
          </a:xfrm>
          <a:prstGeom prst="curvedConnector3">
            <a:avLst>
              <a:gd name="adj1" fmla="val -7144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30538734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56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Composites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you have seen</a:t>
            </a:r>
          </a:p>
          <a:p>
            <a:pPr lvl="1"/>
            <a:r>
              <a:rPr lang="en-US" dirty="0" smtClean="0"/>
              <a:t>Lists</a:t>
            </a:r>
          </a:p>
          <a:p>
            <a:pPr lvl="1"/>
            <a:r>
              <a:rPr lang="en-US" dirty="0" smtClean="0"/>
              <a:t>Strings</a:t>
            </a:r>
          </a:p>
          <a:p>
            <a:pPr lvl="1"/>
            <a:r>
              <a:rPr lang="en-US" dirty="0" smtClean="0"/>
              <a:t>Tuples</a:t>
            </a:r>
          </a:p>
          <a:p>
            <a:endParaRPr lang="en-US" dirty="0"/>
          </a:p>
          <a:p>
            <a:r>
              <a:rPr lang="en-US" dirty="0" smtClean="0"/>
              <a:t>What if we need to store information about an entity with multiple attributes and those attributes need to be labeled?</a:t>
            </a:r>
          </a:p>
          <a:p>
            <a:pPr lvl="1"/>
            <a:r>
              <a:rPr lang="en-US" dirty="0" smtClean="0"/>
              <a:t>Example: Client attributes = name, address, phone, email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41881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Indirect Call (2)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marL="0" indent="0">
              <a:buFontTx/>
              <a:buNone/>
            </a:pPr>
            <a:r>
              <a:rPr lang="en-US" altLang="en-US" sz="2400" b="1" dirty="0" smtClean="0"/>
              <a:t>Name of the online example: </a:t>
            </a:r>
            <a:r>
              <a:rPr lang="en-US" altLang="en-US" sz="2400" dirty="0" smtClean="0">
                <a:latin typeface="Consolas" panose="020B0609020204030204" pitchFamily="49" charset="0"/>
              </a:rPr>
              <a:t>1simple</a:t>
            </a:r>
            <a:r>
              <a:rPr lang="en-US" altLang="en-US" sz="2400" dirty="0" smtClean="0">
                <a:latin typeface="Consolas" panose="020B0609020204030204" pitchFamily="49" charset="0"/>
              </a:rPr>
              <a:t>R</a:t>
            </a:r>
            <a:r>
              <a:rPr lang="en-US" altLang="en-US" sz="2400" dirty="0" smtClean="0">
                <a:latin typeface="Consolas" panose="020B0609020204030204" pitchFamily="49" charset="0"/>
              </a:rPr>
              <a:t>ecursive.py</a:t>
            </a:r>
            <a:endParaRPr lang="en-US" altLang="en-US" sz="2400" dirty="0" smtClean="0">
              <a:latin typeface="Consolas" panose="020B0609020204030204" pitchFamily="49" charset="0"/>
            </a:endParaRPr>
          </a:p>
          <a:p>
            <a:pPr>
              <a:buFontTx/>
              <a:buNone/>
            </a:pPr>
            <a:endParaRPr lang="en-US" altLang="en-US" sz="2000" dirty="0" smtClean="0"/>
          </a:p>
          <a:p>
            <a:pPr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def fun1():</a:t>
            </a:r>
          </a:p>
          <a:p>
            <a:pPr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   fun2()</a:t>
            </a:r>
          </a:p>
          <a:p>
            <a:pPr>
              <a:buFontTx/>
              <a:buNone/>
            </a:pPr>
            <a:endParaRPr lang="en-US" altLang="en-US" sz="1800" dirty="0" smtClean="0">
              <a:latin typeface="Consolas" panose="020B0609020204030204" pitchFamily="49" charset="0"/>
            </a:endParaRPr>
          </a:p>
          <a:p>
            <a:pPr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def fun2():</a:t>
            </a:r>
          </a:p>
          <a:p>
            <a:pPr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   fun1()</a:t>
            </a:r>
          </a:p>
          <a:p>
            <a:pPr>
              <a:buFontTx/>
              <a:buNone/>
            </a:pPr>
            <a:endParaRPr lang="en-US" altLang="en-US" sz="1800" dirty="0" smtClean="0">
              <a:latin typeface="Consolas" panose="020B0609020204030204" pitchFamily="49" charset="0"/>
            </a:endParaRPr>
          </a:p>
          <a:p>
            <a:pPr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fun1()</a:t>
            </a:r>
          </a:p>
        </p:txBody>
      </p:sp>
    </p:spTree>
    <p:extLst>
      <p:ext uri="{BB962C8B-B14F-4D97-AF65-F5344CB8AC3E}">
        <p14:creationId xmlns:p14="http://schemas.microsoft.com/office/powerpoint/2010/main" val="1769821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altLang="en-US" sz="3200" dirty="0" smtClean="0"/>
              <a:t>Requirements For </a:t>
            </a:r>
            <a:r>
              <a:rPr lang="en-US" altLang="en-US" sz="3200" i="1" dirty="0" smtClean="0"/>
              <a:t>Sensible</a:t>
            </a:r>
            <a:r>
              <a:rPr lang="en-US" altLang="en-US" sz="3200" dirty="0" smtClean="0"/>
              <a:t> Recursion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US" altLang="en-US" sz="2400" dirty="0" smtClean="0"/>
              <a:t>1) Base case</a:t>
            </a:r>
          </a:p>
          <a:p>
            <a:pPr eaLnBrk="1" hangingPunct="1">
              <a:buFontTx/>
              <a:buNone/>
            </a:pPr>
            <a:r>
              <a:rPr lang="en-US" altLang="en-US" sz="2400" dirty="0" smtClean="0"/>
              <a:t>2) Progress is made (towards the base case)</a:t>
            </a:r>
          </a:p>
        </p:txBody>
      </p:sp>
    </p:spTree>
    <p:extLst>
      <p:ext uri="{BB962C8B-B14F-4D97-AF65-F5344CB8AC3E}">
        <p14:creationId xmlns:p14="http://schemas.microsoft.com/office/powerpoint/2010/main" val="1109243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97"/>
          <p:cNvGrpSpPr>
            <a:grpSpLocks/>
          </p:cNvGrpSpPr>
          <p:nvPr/>
        </p:nvGrpSpPr>
        <p:grpSpPr bwMode="auto">
          <a:xfrm>
            <a:off x="4114800" y="3429000"/>
            <a:ext cx="3733800" cy="1828800"/>
            <a:chOff x="2592" y="2160"/>
            <a:chExt cx="2352" cy="1152"/>
          </a:xfrm>
        </p:grpSpPr>
        <p:sp>
          <p:nvSpPr>
            <p:cNvPr id="31785" name="Text Box 53"/>
            <p:cNvSpPr txBox="1">
              <a:spLocks noChangeArrowheads="1"/>
            </p:cNvSpPr>
            <p:nvPr/>
          </p:nvSpPr>
          <p:spPr bwMode="auto">
            <a:xfrm>
              <a:off x="2592" y="2352"/>
              <a:ext cx="2352" cy="58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lnSpc>
                  <a:spcPct val="80000"/>
                </a:lnSpc>
                <a:spcBef>
                  <a:spcPct val="50000"/>
                </a:spcBef>
                <a:buFontTx/>
                <a:buNone/>
              </a:pPr>
              <a:r>
                <a:rPr lang="en-US" altLang="en-US" sz="1600">
                  <a:latin typeface="Tahoma" panose="020B0604030504040204" pitchFamily="34" charset="0"/>
                </a:rPr>
                <a:t>sum (2)</a:t>
              </a:r>
            </a:p>
            <a:p>
              <a:pPr eaLnBrk="1" hangingPunct="1">
                <a:lnSpc>
                  <a:spcPct val="80000"/>
                </a:lnSpc>
                <a:spcBef>
                  <a:spcPct val="50000"/>
                </a:spcBef>
                <a:buFontTx/>
                <a:buNone/>
              </a:pPr>
              <a:r>
                <a:rPr lang="en-US" altLang="en-US" sz="1600">
                  <a:latin typeface="Tahoma" panose="020B0604030504040204" pitchFamily="34" charset="0"/>
                </a:rPr>
                <a:t>if (2 == 1)</a:t>
              </a:r>
            </a:p>
            <a:p>
              <a:pPr eaLnBrk="1" hangingPunct="1">
                <a:lnSpc>
                  <a:spcPct val="80000"/>
                </a:lnSpc>
                <a:spcBef>
                  <a:spcPct val="50000"/>
                </a:spcBef>
                <a:buFontTx/>
                <a:buNone/>
              </a:pPr>
              <a:r>
                <a:rPr lang="en-US" altLang="en-US" sz="1600">
                  <a:latin typeface="Tahoma" panose="020B0604030504040204" pitchFamily="34" charset="0"/>
                </a:rPr>
                <a:t>   return 1 </a:t>
              </a:r>
            </a:p>
          </p:txBody>
        </p:sp>
        <p:sp>
          <p:nvSpPr>
            <p:cNvPr id="31786" name="Rectangle 55"/>
            <p:cNvSpPr>
              <a:spLocks noChangeArrowheads="1"/>
            </p:cNvSpPr>
            <p:nvPr/>
          </p:nvSpPr>
          <p:spPr bwMode="auto">
            <a:xfrm>
              <a:off x="2592" y="2352"/>
              <a:ext cx="2256" cy="96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 anchor="ctr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endParaRPr lang="en-US" altLang="en-US" sz="2000">
                <a:latin typeface="Arial" panose="020B0604020202020204" pitchFamily="34" charset="0"/>
              </a:endParaRPr>
            </a:p>
          </p:txBody>
        </p:sp>
        <p:sp>
          <p:nvSpPr>
            <p:cNvPr id="31787" name="Line 54"/>
            <p:cNvSpPr>
              <a:spLocks noChangeShapeType="1"/>
            </p:cNvSpPr>
            <p:nvPr/>
          </p:nvSpPr>
          <p:spPr bwMode="auto">
            <a:xfrm flipH="1">
              <a:off x="3120" y="2160"/>
              <a:ext cx="1152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>
              <a:spAutoFit/>
            </a:bodyPr>
            <a:lstStyle/>
            <a:p>
              <a:endParaRPr lang="en-CA"/>
            </a:p>
          </p:txBody>
        </p:sp>
      </p:grpSp>
      <p:grpSp>
        <p:nvGrpSpPr>
          <p:cNvPr id="3" name="Group 96"/>
          <p:cNvGrpSpPr>
            <a:grpSpLocks/>
          </p:cNvGrpSpPr>
          <p:nvPr/>
        </p:nvGrpSpPr>
        <p:grpSpPr bwMode="auto">
          <a:xfrm>
            <a:off x="4572000" y="1752600"/>
            <a:ext cx="3733800" cy="1676400"/>
            <a:chOff x="2688" y="1152"/>
            <a:chExt cx="2352" cy="1056"/>
          </a:xfrm>
        </p:grpSpPr>
        <p:sp>
          <p:nvSpPr>
            <p:cNvPr id="31782" name="Text Box 45"/>
            <p:cNvSpPr txBox="1">
              <a:spLocks noChangeArrowheads="1"/>
            </p:cNvSpPr>
            <p:nvPr/>
          </p:nvSpPr>
          <p:spPr bwMode="auto">
            <a:xfrm>
              <a:off x="2688" y="1296"/>
              <a:ext cx="2352" cy="58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lnSpc>
                  <a:spcPct val="80000"/>
                </a:lnSpc>
                <a:spcBef>
                  <a:spcPct val="50000"/>
                </a:spcBef>
                <a:buFontTx/>
                <a:buNone/>
              </a:pPr>
              <a:r>
                <a:rPr lang="en-US" altLang="en-US" sz="1600">
                  <a:latin typeface="Tahoma" panose="020B0604030504040204" pitchFamily="34" charset="0"/>
                </a:rPr>
                <a:t>sum (3)</a:t>
              </a:r>
            </a:p>
            <a:p>
              <a:pPr eaLnBrk="1" hangingPunct="1">
                <a:lnSpc>
                  <a:spcPct val="80000"/>
                </a:lnSpc>
                <a:spcBef>
                  <a:spcPct val="50000"/>
                </a:spcBef>
                <a:buFontTx/>
                <a:buNone/>
              </a:pPr>
              <a:r>
                <a:rPr lang="en-US" altLang="en-US" sz="1600">
                  <a:latin typeface="Tahoma" panose="020B0604030504040204" pitchFamily="34" charset="0"/>
                </a:rPr>
                <a:t>if (3 == 1)</a:t>
              </a:r>
            </a:p>
            <a:p>
              <a:pPr eaLnBrk="1" hangingPunct="1">
                <a:lnSpc>
                  <a:spcPct val="80000"/>
                </a:lnSpc>
                <a:spcBef>
                  <a:spcPct val="50000"/>
                </a:spcBef>
                <a:buFontTx/>
                <a:buNone/>
              </a:pPr>
              <a:r>
                <a:rPr lang="en-US" altLang="en-US" sz="1600">
                  <a:latin typeface="Tahoma" panose="020B0604030504040204" pitchFamily="34" charset="0"/>
                </a:rPr>
                <a:t>   return 1 </a:t>
              </a:r>
            </a:p>
          </p:txBody>
        </p:sp>
        <p:sp>
          <p:nvSpPr>
            <p:cNvPr id="31783" name="Line 46"/>
            <p:cNvSpPr>
              <a:spLocks noChangeShapeType="1"/>
            </p:cNvSpPr>
            <p:nvPr/>
          </p:nvSpPr>
          <p:spPr bwMode="auto">
            <a:xfrm flipH="1">
              <a:off x="3216" y="1152"/>
              <a:ext cx="1296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>
              <a:spAutoFit/>
            </a:bodyPr>
            <a:lstStyle/>
            <a:p>
              <a:endParaRPr lang="en-CA"/>
            </a:p>
          </p:txBody>
        </p:sp>
        <p:sp>
          <p:nvSpPr>
            <p:cNvPr id="31784" name="Rectangle 50"/>
            <p:cNvSpPr>
              <a:spLocks noChangeArrowheads="1"/>
            </p:cNvSpPr>
            <p:nvPr/>
          </p:nvSpPr>
          <p:spPr bwMode="auto">
            <a:xfrm>
              <a:off x="2688" y="1296"/>
              <a:ext cx="2256" cy="91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 anchor="ctr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endParaRPr lang="en-US" altLang="en-US" sz="2000">
                <a:latin typeface="Arial" panose="020B0604020202020204" pitchFamily="34" charset="0"/>
              </a:endParaRPr>
            </a:p>
          </p:txBody>
        </p:sp>
      </p:grpSp>
      <p:sp>
        <p:nvSpPr>
          <p:cNvPr id="31748" name="Text Box 2"/>
          <p:cNvSpPr txBox="1">
            <a:spLocks noChangeArrowheads="1"/>
          </p:cNvSpPr>
          <p:nvPr/>
        </p:nvSpPr>
        <p:spPr bwMode="auto">
          <a:xfrm>
            <a:off x="5334000" y="4648200"/>
            <a:ext cx="2667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en-CA" altLang="en-US">
              <a:latin typeface="Tahoma" panose="020B0604030504040204" pitchFamily="34" charset="0"/>
            </a:endParaRPr>
          </a:p>
        </p:txBody>
      </p:sp>
      <p:sp>
        <p:nvSpPr>
          <p:cNvPr id="31749" name="Rectangle 8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0"/>
            <a:ext cx="7793038" cy="762000"/>
          </a:xfrm>
        </p:spPr>
        <p:txBody>
          <a:bodyPr/>
          <a:lstStyle/>
          <a:p>
            <a:pPr eaLnBrk="1" hangingPunct="1"/>
            <a:r>
              <a:rPr lang="en-US" altLang="en-US" sz="3200" b="1" dirty="0" smtClean="0"/>
              <a:t>Example Program</a:t>
            </a:r>
            <a:r>
              <a:rPr lang="en-US" altLang="en-US" sz="3200" dirty="0" smtClean="0"/>
              <a:t>: </a:t>
            </a:r>
            <a:r>
              <a:rPr lang="en-US" altLang="en-US" sz="3200" dirty="0">
                <a:latin typeface="Consolas" panose="020B0609020204030204" pitchFamily="49" charset="0"/>
              </a:rPr>
              <a:t>2</a:t>
            </a:r>
            <a:r>
              <a:rPr lang="en-US" altLang="en-US" sz="3200" dirty="0" smtClean="0">
                <a:latin typeface="Consolas" panose="020B0609020204030204" pitchFamily="49" charset="0"/>
              </a:rPr>
              <a:t>sumSeries.py</a:t>
            </a:r>
            <a:endParaRPr lang="en-US" altLang="en-US" sz="3200" dirty="0" smtClean="0">
              <a:latin typeface="Consolas" panose="020B0609020204030204" pitchFamily="49" charset="0"/>
            </a:endParaRPr>
          </a:p>
        </p:txBody>
      </p:sp>
      <p:sp>
        <p:nvSpPr>
          <p:cNvPr id="31750" name="Rectangle 9"/>
          <p:cNvSpPr>
            <a:spLocks noGrp="1" noChangeArrowheads="1"/>
          </p:cNvSpPr>
          <p:nvPr>
            <p:ph type="body" idx="4294967295"/>
          </p:nvPr>
        </p:nvSpPr>
        <p:spPr>
          <a:xfrm>
            <a:off x="0" y="762000"/>
            <a:ext cx="4191000" cy="5562600"/>
          </a:xfrm>
        </p:spPr>
        <p:txBody>
          <a:bodyPr/>
          <a:lstStyle/>
          <a:p>
            <a:pPr>
              <a:lnSpc>
                <a:spcPct val="70000"/>
              </a:lnSpc>
              <a:buFontTx/>
              <a:buNone/>
            </a:pPr>
            <a:r>
              <a:rPr lang="en-US" altLang="en-US" sz="1600" smtClean="0">
                <a:latin typeface="Consolas" panose="020B0609020204030204" pitchFamily="49" charset="0"/>
              </a:rPr>
              <a:t>def sum(no):</a:t>
            </a:r>
          </a:p>
          <a:p>
            <a:pPr>
              <a:lnSpc>
                <a:spcPct val="70000"/>
              </a:lnSpc>
              <a:buFontTx/>
              <a:buNone/>
            </a:pPr>
            <a:r>
              <a:rPr lang="en-US" altLang="en-US" sz="1600" smtClean="0">
                <a:latin typeface="Consolas" panose="020B0609020204030204" pitchFamily="49" charset="0"/>
              </a:rPr>
              <a:t>   if (no == 1):</a:t>
            </a:r>
          </a:p>
          <a:p>
            <a:pPr>
              <a:lnSpc>
                <a:spcPct val="70000"/>
              </a:lnSpc>
              <a:buFontTx/>
              <a:buNone/>
            </a:pPr>
            <a:r>
              <a:rPr lang="en-US" altLang="en-US" sz="1600" smtClean="0">
                <a:latin typeface="Consolas" panose="020B0609020204030204" pitchFamily="49" charset="0"/>
              </a:rPr>
              <a:t>      return 1</a:t>
            </a:r>
          </a:p>
          <a:p>
            <a:pPr>
              <a:lnSpc>
                <a:spcPct val="70000"/>
              </a:lnSpc>
              <a:buFontTx/>
              <a:buNone/>
            </a:pPr>
            <a:r>
              <a:rPr lang="en-US" altLang="en-US" sz="1600" smtClean="0">
                <a:latin typeface="Consolas" panose="020B0609020204030204" pitchFamily="49" charset="0"/>
              </a:rPr>
              <a:t>   else:</a:t>
            </a:r>
          </a:p>
          <a:p>
            <a:pPr>
              <a:lnSpc>
                <a:spcPct val="70000"/>
              </a:lnSpc>
              <a:buFontTx/>
              <a:buNone/>
            </a:pPr>
            <a:r>
              <a:rPr lang="en-US" altLang="en-US" sz="1600" smtClean="0">
                <a:latin typeface="Consolas" panose="020B0609020204030204" pitchFamily="49" charset="0"/>
              </a:rPr>
              <a:t>      return (no + sum(no-1) )</a:t>
            </a:r>
          </a:p>
          <a:p>
            <a:pPr>
              <a:lnSpc>
                <a:spcPct val="70000"/>
              </a:lnSpc>
              <a:buFontTx/>
              <a:buNone/>
            </a:pPr>
            <a:endParaRPr lang="en-US" altLang="en-US" sz="1600" smtClean="0">
              <a:latin typeface="Consolas" panose="020B0609020204030204" pitchFamily="49" charset="0"/>
            </a:endParaRPr>
          </a:p>
          <a:p>
            <a:pPr>
              <a:lnSpc>
                <a:spcPct val="70000"/>
              </a:lnSpc>
              <a:buFontTx/>
              <a:buNone/>
            </a:pPr>
            <a:endParaRPr lang="en-US" altLang="en-US" sz="1600" smtClean="0">
              <a:latin typeface="Consolas" panose="020B0609020204030204" pitchFamily="49" charset="0"/>
            </a:endParaRPr>
          </a:p>
          <a:p>
            <a:pPr>
              <a:lnSpc>
                <a:spcPct val="70000"/>
              </a:lnSpc>
              <a:buFontTx/>
              <a:buNone/>
            </a:pPr>
            <a:r>
              <a:rPr lang="en-US" altLang="en-US" sz="1600" smtClean="0">
                <a:latin typeface="Consolas" panose="020B0609020204030204" pitchFamily="49" charset="0"/>
              </a:rPr>
              <a:t>def start():</a:t>
            </a:r>
          </a:p>
          <a:p>
            <a:pPr>
              <a:lnSpc>
                <a:spcPct val="70000"/>
              </a:lnSpc>
              <a:buFontTx/>
              <a:buNone/>
            </a:pPr>
            <a:r>
              <a:rPr lang="en-US" altLang="en-US" sz="1600" smtClean="0">
                <a:latin typeface="Consolas" panose="020B0609020204030204" pitchFamily="49" charset="0"/>
              </a:rPr>
              <a:t>   last = input ("Enter the last </a:t>
            </a:r>
          </a:p>
          <a:p>
            <a:pPr>
              <a:lnSpc>
                <a:spcPct val="70000"/>
              </a:lnSpc>
              <a:buFontTx/>
              <a:buNone/>
            </a:pPr>
            <a:r>
              <a:rPr lang="en-US" altLang="en-US" sz="1600" smtClean="0">
                <a:latin typeface="Consolas" panose="020B0609020204030204" pitchFamily="49" charset="0"/>
              </a:rPr>
              <a:t>                  number: ")</a:t>
            </a:r>
          </a:p>
          <a:p>
            <a:pPr>
              <a:lnSpc>
                <a:spcPct val="70000"/>
              </a:lnSpc>
              <a:buFontTx/>
              <a:buNone/>
            </a:pPr>
            <a:r>
              <a:rPr lang="en-US" altLang="en-US" sz="1600" smtClean="0">
                <a:latin typeface="Consolas" panose="020B0609020204030204" pitchFamily="49" charset="0"/>
              </a:rPr>
              <a:t>   last = (int)last</a:t>
            </a:r>
          </a:p>
          <a:p>
            <a:pPr>
              <a:lnSpc>
                <a:spcPct val="70000"/>
              </a:lnSpc>
              <a:buFontTx/>
              <a:buNone/>
            </a:pPr>
            <a:r>
              <a:rPr lang="en-US" altLang="en-US" sz="1600" smtClean="0">
                <a:latin typeface="Consolas" panose="020B0609020204030204" pitchFamily="49" charset="0"/>
              </a:rPr>
              <a:t>   total = sum(last)</a:t>
            </a:r>
          </a:p>
          <a:p>
            <a:pPr>
              <a:lnSpc>
                <a:spcPct val="70000"/>
              </a:lnSpc>
              <a:buFontTx/>
              <a:buNone/>
            </a:pPr>
            <a:r>
              <a:rPr lang="en-US" altLang="en-US" sz="1600" smtClean="0">
                <a:latin typeface="Consolas" panose="020B0609020204030204" pitchFamily="49" charset="0"/>
              </a:rPr>
              <a:t>   print ("The sum of the series </a:t>
            </a:r>
          </a:p>
          <a:p>
            <a:pPr>
              <a:lnSpc>
                <a:spcPct val="70000"/>
              </a:lnSpc>
              <a:buFontTx/>
              <a:buNone/>
            </a:pPr>
            <a:r>
              <a:rPr lang="en-US" altLang="en-US" sz="1600" smtClean="0">
                <a:latin typeface="Consolas" panose="020B0609020204030204" pitchFamily="49" charset="0"/>
              </a:rPr>
              <a:t>           from 1 to", last, "is", </a:t>
            </a:r>
          </a:p>
          <a:p>
            <a:pPr>
              <a:lnSpc>
                <a:spcPct val="70000"/>
              </a:lnSpc>
              <a:buFontTx/>
              <a:buNone/>
            </a:pPr>
            <a:r>
              <a:rPr lang="en-US" altLang="en-US" sz="1600" smtClean="0">
                <a:latin typeface="Consolas" panose="020B0609020204030204" pitchFamily="49" charset="0"/>
              </a:rPr>
              <a:t>           total)</a:t>
            </a:r>
          </a:p>
          <a:p>
            <a:pPr>
              <a:lnSpc>
                <a:spcPct val="70000"/>
              </a:lnSpc>
              <a:buFontTx/>
              <a:buNone/>
            </a:pPr>
            <a:endParaRPr lang="en-US" altLang="en-US" sz="1600" smtClean="0">
              <a:latin typeface="Consolas" panose="020B0609020204030204" pitchFamily="49" charset="0"/>
            </a:endParaRPr>
          </a:p>
          <a:p>
            <a:pPr>
              <a:lnSpc>
                <a:spcPct val="70000"/>
              </a:lnSpc>
              <a:buFontTx/>
              <a:buNone/>
            </a:pPr>
            <a:r>
              <a:rPr lang="en-US" altLang="en-US" sz="1600" smtClean="0">
                <a:latin typeface="Consolas" panose="020B0609020204030204" pitchFamily="49" charset="0"/>
              </a:rPr>
              <a:t>start()</a:t>
            </a:r>
          </a:p>
        </p:txBody>
      </p:sp>
      <p:grpSp>
        <p:nvGrpSpPr>
          <p:cNvPr id="4" name="Group 10"/>
          <p:cNvGrpSpPr>
            <a:grpSpLocks/>
          </p:cNvGrpSpPr>
          <p:nvPr/>
        </p:nvGrpSpPr>
        <p:grpSpPr bwMode="auto">
          <a:xfrm>
            <a:off x="6096000" y="1066800"/>
            <a:ext cx="2514600" cy="703263"/>
            <a:chOff x="2160" y="1152"/>
            <a:chExt cx="1152" cy="461"/>
          </a:xfrm>
        </p:grpSpPr>
        <p:sp>
          <p:nvSpPr>
            <p:cNvPr id="31780" name="Rectangle 11"/>
            <p:cNvSpPr>
              <a:spLocks noChangeArrowheads="1"/>
            </p:cNvSpPr>
            <p:nvPr/>
          </p:nvSpPr>
          <p:spPr bwMode="auto">
            <a:xfrm>
              <a:off x="2160" y="1152"/>
              <a:ext cx="1152" cy="45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endParaRPr lang="en-US" altLang="en-US" sz="2000">
                <a:latin typeface="Arial" panose="020B0604020202020204" pitchFamily="34" charset="0"/>
              </a:endParaRPr>
            </a:p>
          </p:txBody>
        </p:sp>
        <p:sp>
          <p:nvSpPr>
            <p:cNvPr id="31781" name="Text Box 12"/>
            <p:cNvSpPr txBox="1">
              <a:spLocks noChangeArrowheads="1"/>
            </p:cNvSpPr>
            <p:nvPr/>
          </p:nvSpPr>
          <p:spPr bwMode="auto">
            <a:xfrm>
              <a:off x="2208" y="1152"/>
              <a:ext cx="1104" cy="4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600">
                  <a:latin typeface="Tahoma" panose="020B0604030504040204" pitchFamily="34" charset="0"/>
                </a:rPr>
                <a:t>sumSeries</a:t>
              </a:r>
            </a:p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600">
                  <a:latin typeface="Tahoma" panose="020B0604030504040204" pitchFamily="34" charset="0"/>
                </a:rPr>
                <a:t>   total = sum(3)</a:t>
              </a:r>
            </a:p>
          </p:txBody>
        </p:sp>
      </p:grpSp>
      <p:sp>
        <p:nvSpPr>
          <p:cNvPr id="94256" name="Text Box 48"/>
          <p:cNvSpPr txBox="1">
            <a:spLocks noChangeArrowheads="1"/>
          </p:cNvSpPr>
          <p:nvPr/>
        </p:nvSpPr>
        <p:spPr bwMode="auto">
          <a:xfrm>
            <a:off x="5689600" y="2260600"/>
            <a:ext cx="1524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rIns="0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 b="1">
                <a:solidFill>
                  <a:srgbClr val="996600"/>
                </a:solidFill>
                <a:latin typeface="Tahoma" panose="020B0604030504040204" pitchFamily="34" charset="0"/>
              </a:rPr>
              <a:t>F</a:t>
            </a:r>
          </a:p>
        </p:txBody>
      </p:sp>
      <p:sp>
        <p:nvSpPr>
          <p:cNvPr id="94257" name="Text Box 49"/>
          <p:cNvSpPr txBox="1">
            <a:spLocks noChangeArrowheads="1"/>
          </p:cNvSpPr>
          <p:nvPr/>
        </p:nvSpPr>
        <p:spPr bwMode="auto">
          <a:xfrm>
            <a:off x="4648200" y="2895600"/>
            <a:ext cx="3657600" cy="512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ct val="50000"/>
              </a:spcBef>
              <a:buFontTx/>
              <a:buNone/>
            </a:pPr>
            <a:r>
              <a:rPr lang="en-US" altLang="en-US" sz="1600">
                <a:latin typeface="Tahoma" panose="020B0604030504040204" pitchFamily="34" charset="0"/>
              </a:rPr>
              <a:t>else</a:t>
            </a:r>
          </a:p>
          <a:p>
            <a:pPr eaLnBrk="1" hangingPunct="1">
              <a:lnSpc>
                <a:spcPct val="80000"/>
              </a:lnSpc>
              <a:spcBef>
                <a:spcPct val="50000"/>
              </a:spcBef>
              <a:buFontTx/>
              <a:buNone/>
            </a:pPr>
            <a:r>
              <a:rPr lang="en-US" altLang="en-US" sz="1600">
                <a:latin typeface="Tahoma" panose="020B0604030504040204" pitchFamily="34" charset="0"/>
              </a:rPr>
              <a:t>   return (3 + sum (3 – 1))</a:t>
            </a:r>
          </a:p>
        </p:txBody>
      </p:sp>
      <p:sp>
        <p:nvSpPr>
          <p:cNvPr id="94265" name="Text Box 57"/>
          <p:cNvSpPr txBox="1">
            <a:spLocks noChangeArrowheads="1"/>
          </p:cNvSpPr>
          <p:nvPr/>
        </p:nvSpPr>
        <p:spPr bwMode="auto">
          <a:xfrm>
            <a:off x="5283200" y="3987800"/>
            <a:ext cx="1524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rIns="0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 b="1">
                <a:solidFill>
                  <a:srgbClr val="996600"/>
                </a:solidFill>
                <a:latin typeface="Tahoma" panose="020B0604030504040204" pitchFamily="34" charset="0"/>
              </a:rPr>
              <a:t>F</a:t>
            </a:r>
          </a:p>
        </p:txBody>
      </p:sp>
      <p:sp>
        <p:nvSpPr>
          <p:cNvPr id="94266" name="Text Box 58"/>
          <p:cNvSpPr txBox="1">
            <a:spLocks noChangeArrowheads="1"/>
          </p:cNvSpPr>
          <p:nvPr/>
        </p:nvSpPr>
        <p:spPr bwMode="auto">
          <a:xfrm>
            <a:off x="4191000" y="4724400"/>
            <a:ext cx="3657600" cy="512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ct val="50000"/>
              </a:spcBef>
              <a:buFontTx/>
              <a:buNone/>
            </a:pPr>
            <a:r>
              <a:rPr lang="en-US" altLang="en-US" sz="1600">
                <a:latin typeface="Tahoma" panose="020B0604030504040204" pitchFamily="34" charset="0"/>
              </a:rPr>
              <a:t>else</a:t>
            </a:r>
          </a:p>
          <a:p>
            <a:pPr eaLnBrk="1" hangingPunct="1">
              <a:lnSpc>
                <a:spcPct val="80000"/>
              </a:lnSpc>
              <a:spcBef>
                <a:spcPct val="50000"/>
              </a:spcBef>
              <a:buFontTx/>
              <a:buNone/>
            </a:pPr>
            <a:r>
              <a:rPr lang="en-US" altLang="en-US" sz="1600">
                <a:latin typeface="Tahoma" panose="020B0604030504040204" pitchFamily="34" charset="0"/>
              </a:rPr>
              <a:t>   return (2 +sum (2 – 1));</a:t>
            </a:r>
          </a:p>
        </p:txBody>
      </p:sp>
      <p:grpSp>
        <p:nvGrpSpPr>
          <p:cNvPr id="5" name="Group 99"/>
          <p:cNvGrpSpPr>
            <a:grpSpLocks/>
          </p:cNvGrpSpPr>
          <p:nvPr/>
        </p:nvGrpSpPr>
        <p:grpSpPr bwMode="auto">
          <a:xfrm>
            <a:off x="3733800" y="5257800"/>
            <a:ext cx="3886200" cy="1227138"/>
            <a:chOff x="2352" y="3312"/>
            <a:chExt cx="2448" cy="773"/>
          </a:xfrm>
        </p:grpSpPr>
        <p:sp>
          <p:nvSpPr>
            <p:cNvPr id="31776" name="Rectangle 61"/>
            <p:cNvSpPr>
              <a:spLocks noChangeArrowheads="1"/>
            </p:cNvSpPr>
            <p:nvPr/>
          </p:nvSpPr>
          <p:spPr bwMode="auto">
            <a:xfrm>
              <a:off x="2352" y="3504"/>
              <a:ext cx="2304" cy="57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 anchor="ctr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endParaRPr lang="en-US" altLang="en-US" sz="2000">
                <a:latin typeface="Arial" panose="020B0604020202020204" pitchFamily="34" charset="0"/>
              </a:endParaRPr>
            </a:p>
          </p:txBody>
        </p:sp>
        <p:grpSp>
          <p:nvGrpSpPr>
            <p:cNvPr id="31777" name="Group 98"/>
            <p:cNvGrpSpPr>
              <a:grpSpLocks/>
            </p:cNvGrpSpPr>
            <p:nvPr/>
          </p:nvGrpSpPr>
          <p:grpSpPr bwMode="auto">
            <a:xfrm>
              <a:off x="2448" y="3312"/>
              <a:ext cx="2352" cy="773"/>
              <a:chOff x="2448" y="3312"/>
              <a:chExt cx="2352" cy="773"/>
            </a:xfrm>
          </p:grpSpPr>
          <p:sp>
            <p:nvSpPr>
              <p:cNvPr id="31778" name="Line 62"/>
              <p:cNvSpPr>
                <a:spLocks noChangeShapeType="1"/>
              </p:cNvSpPr>
              <p:nvPr/>
            </p:nvSpPr>
            <p:spPr bwMode="auto">
              <a:xfrm flipH="1">
                <a:off x="2976" y="3312"/>
                <a:ext cx="1200" cy="24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0" tIns="0" rIns="0" bIns="0">
                <a:spAutoFit/>
              </a:bodyPr>
              <a:lstStyle/>
              <a:p>
                <a:endParaRPr lang="en-CA"/>
              </a:p>
            </p:txBody>
          </p:sp>
          <p:sp>
            <p:nvSpPr>
              <p:cNvPr id="31779" name="Text Box 63"/>
              <p:cNvSpPr txBox="1">
                <a:spLocks noChangeArrowheads="1"/>
              </p:cNvSpPr>
              <p:nvPr/>
            </p:nvSpPr>
            <p:spPr bwMode="auto">
              <a:xfrm>
                <a:off x="2448" y="3504"/>
                <a:ext cx="2352" cy="58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>
                  <a:lnSpc>
                    <a:spcPct val="80000"/>
                  </a:lnSpc>
                  <a:spcBef>
                    <a:spcPct val="50000"/>
                  </a:spcBef>
                  <a:buFontTx/>
                  <a:buNone/>
                </a:pPr>
                <a:r>
                  <a:rPr lang="en-US" altLang="en-US" sz="1600">
                    <a:latin typeface="Tahoma" panose="020B0604030504040204" pitchFamily="34" charset="0"/>
                  </a:rPr>
                  <a:t>sum (1)</a:t>
                </a:r>
              </a:p>
              <a:p>
                <a:pPr eaLnBrk="1" hangingPunct="1">
                  <a:lnSpc>
                    <a:spcPct val="80000"/>
                  </a:lnSpc>
                  <a:spcBef>
                    <a:spcPct val="50000"/>
                  </a:spcBef>
                  <a:buFontTx/>
                  <a:buNone/>
                </a:pPr>
                <a:r>
                  <a:rPr lang="en-US" altLang="en-US" sz="1600">
                    <a:latin typeface="Tahoma" panose="020B0604030504040204" pitchFamily="34" charset="0"/>
                  </a:rPr>
                  <a:t>if (1 == 1)</a:t>
                </a:r>
              </a:p>
              <a:p>
                <a:pPr eaLnBrk="1" hangingPunct="1">
                  <a:lnSpc>
                    <a:spcPct val="80000"/>
                  </a:lnSpc>
                  <a:spcBef>
                    <a:spcPct val="50000"/>
                  </a:spcBef>
                  <a:buFontTx/>
                  <a:buNone/>
                </a:pPr>
                <a:r>
                  <a:rPr lang="en-US" altLang="en-US" sz="1600">
                    <a:latin typeface="Tahoma" panose="020B0604030504040204" pitchFamily="34" charset="0"/>
                  </a:rPr>
                  <a:t>   return 1 </a:t>
                </a:r>
              </a:p>
            </p:txBody>
          </p:sp>
        </p:grpSp>
      </p:grpSp>
      <p:sp>
        <p:nvSpPr>
          <p:cNvPr id="94272" name="Text Box 64"/>
          <p:cNvSpPr txBox="1">
            <a:spLocks noChangeArrowheads="1"/>
          </p:cNvSpPr>
          <p:nvPr/>
        </p:nvSpPr>
        <p:spPr bwMode="auto">
          <a:xfrm>
            <a:off x="4991100" y="5791200"/>
            <a:ext cx="1524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rIns="0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 b="1">
                <a:solidFill>
                  <a:srgbClr val="CC6600"/>
                </a:solidFill>
                <a:latin typeface="Tahoma" panose="020B0604030504040204" pitchFamily="34" charset="0"/>
              </a:rPr>
              <a:t>T</a:t>
            </a:r>
          </a:p>
        </p:txBody>
      </p:sp>
      <p:grpSp>
        <p:nvGrpSpPr>
          <p:cNvPr id="7" name="Group 78"/>
          <p:cNvGrpSpPr>
            <a:grpSpLocks/>
          </p:cNvGrpSpPr>
          <p:nvPr/>
        </p:nvGrpSpPr>
        <p:grpSpPr bwMode="auto">
          <a:xfrm>
            <a:off x="4724400" y="4724400"/>
            <a:ext cx="1905000" cy="1600200"/>
            <a:chOff x="3888" y="2928"/>
            <a:chExt cx="1200" cy="1056"/>
          </a:xfrm>
        </p:grpSpPr>
        <p:cxnSp>
          <p:nvCxnSpPr>
            <p:cNvPr id="31771" name="AutoShape 65"/>
            <p:cNvCxnSpPr>
              <a:cxnSpLocks noChangeShapeType="1"/>
            </p:cNvCxnSpPr>
            <p:nvPr/>
          </p:nvCxnSpPr>
          <p:spPr bwMode="auto">
            <a:xfrm flipV="1">
              <a:off x="3888" y="3312"/>
              <a:ext cx="960" cy="672"/>
            </a:xfrm>
            <a:prstGeom prst="curvedConnector3">
              <a:avLst>
                <a:gd name="adj1" fmla="val 108954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31772" name="Text Box 67"/>
            <p:cNvSpPr txBox="1">
              <a:spLocks noChangeArrowheads="1"/>
            </p:cNvSpPr>
            <p:nvPr/>
          </p:nvSpPr>
          <p:spPr bwMode="auto">
            <a:xfrm>
              <a:off x="4752" y="2928"/>
              <a:ext cx="198" cy="2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00" b="1">
                  <a:solidFill>
                    <a:schemeClr val="accent2"/>
                  </a:solidFill>
                  <a:latin typeface="Tahoma" panose="020B0604030504040204" pitchFamily="34" charset="0"/>
                </a:rPr>
                <a:t>1</a:t>
              </a:r>
            </a:p>
          </p:txBody>
        </p:sp>
        <p:grpSp>
          <p:nvGrpSpPr>
            <p:cNvPr id="31773" name="Group 68"/>
            <p:cNvGrpSpPr>
              <a:grpSpLocks/>
            </p:cNvGrpSpPr>
            <p:nvPr/>
          </p:nvGrpSpPr>
          <p:grpSpPr bwMode="auto">
            <a:xfrm>
              <a:off x="4608" y="3120"/>
              <a:ext cx="480" cy="144"/>
              <a:chOff x="1488" y="3024"/>
              <a:chExt cx="480" cy="144"/>
            </a:xfrm>
          </p:grpSpPr>
          <p:sp>
            <p:nvSpPr>
              <p:cNvPr id="31774" name="Line 69"/>
              <p:cNvSpPr>
                <a:spLocks noChangeShapeType="1"/>
              </p:cNvSpPr>
              <p:nvPr/>
            </p:nvSpPr>
            <p:spPr bwMode="auto">
              <a:xfrm flipV="1">
                <a:off x="1488" y="3024"/>
                <a:ext cx="480" cy="144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CA"/>
              </a:p>
            </p:txBody>
          </p:sp>
          <p:sp>
            <p:nvSpPr>
              <p:cNvPr id="31775" name="Line 70"/>
              <p:cNvSpPr>
                <a:spLocks noChangeShapeType="1"/>
              </p:cNvSpPr>
              <p:nvPr/>
            </p:nvSpPr>
            <p:spPr bwMode="auto">
              <a:xfrm>
                <a:off x="1488" y="3024"/>
                <a:ext cx="432" cy="144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CA"/>
              </a:p>
            </p:txBody>
          </p:sp>
        </p:grpSp>
      </p:grpSp>
      <p:grpSp>
        <p:nvGrpSpPr>
          <p:cNvPr id="9" name="Group 87"/>
          <p:cNvGrpSpPr>
            <a:grpSpLocks/>
          </p:cNvGrpSpPr>
          <p:nvPr/>
        </p:nvGrpSpPr>
        <p:grpSpPr bwMode="auto">
          <a:xfrm>
            <a:off x="6324600" y="2895600"/>
            <a:ext cx="762000" cy="2057400"/>
            <a:chOff x="4464" y="1872"/>
            <a:chExt cx="480" cy="1296"/>
          </a:xfrm>
        </p:grpSpPr>
        <p:sp>
          <p:nvSpPr>
            <p:cNvPr id="31766" name="Text Box 81"/>
            <p:cNvSpPr txBox="1">
              <a:spLocks noChangeArrowheads="1"/>
            </p:cNvSpPr>
            <p:nvPr/>
          </p:nvSpPr>
          <p:spPr bwMode="auto">
            <a:xfrm>
              <a:off x="4608" y="1872"/>
              <a:ext cx="198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00" b="1">
                  <a:solidFill>
                    <a:schemeClr val="accent2"/>
                  </a:solidFill>
                  <a:latin typeface="Tahoma" panose="020B0604030504040204" pitchFamily="34" charset="0"/>
                </a:rPr>
                <a:t>3</a:t>
              </a:r>
            </a:p>
          </p:txBody>
        </p:sp>
        <p:grpSp>
          <p:nvGrpSpPr>
            <p:cNvPr id="31767" name="Group 82"/>
            <p:cNvGrpSpPr>
              <a:grpSpLocks/>
            </p:cNvGrpSpPr>
            <p:nvPr/>
          </p:nvGrpSpPr>
          <p:grpSpPr bwMode="auto">
            <a:xfrm>
              <a:off x="4464" y="2064"/>
              <a:ext cx="480" cy="144"/>
              <a:chOff x="1488" y="3024"/>
              <a:chExt cx="480" cy="144"/>
            </a:xfrm>
          </p:grpSpPr>
          <p:sp>
            <p:nvSpPr>
              <p:cNvPr id="31769" name="Line 83"/>
              <p:cNvSpPr>
                <a:spLocks noChangeShapeType="1"/>
              </p:cNvSpPr>
              <p:nvPr/>
            </p:nvSpPr>
            <p:spPr bwMode="auto">
              <a:xfrm flipV="1">
                <a:off x="1488" y="3024"/>
                <a:ext cx="480" cy="144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CA"/>
              </a:p>
            </p:txBody>
          </p:sp>
          <p:sp>
            <p:nvSpPr>
              <p:cNvPr id="31770" name="Line 84"/>
              <p:cNvSpPr>
                <a:spLocks noChangeShapeType="1"/>
              </p:cNvSpPr>
              <p:nvPr/>
            </p:nvSpPr>
            <p:spPr bwMode="auto">
              <a:xfrm>
                <a:off x="1488" y="3024"/>
                <a:ext cx="432" cy="144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CA"/>
              </a:p>
            </p:txBody>
          </p:sp>
        </p:grpSp>
        <p:cxnSp>
          <p:nvCxnSpPr>
            <p:cNvPr id="31768" name="AutoShape 85"/>
            <p:cNvCxnSpPr>
              <a:cxnSpLocks noChangeShapeType="1"/>
            </p:cNvCxnSpPr>
            <p:nvPr/>
          </p:nvCxnSpPr>
          <p:spPr bwMode="auto">
            <a:xfrm rot="-5400000">
              <a:off x="4153" y="2615"/>
              <a:ext cx="960" cy="145"/>
            </a:xfrm>
            <a:prstGeom prst="curvedConnector3">
              <a:avLst>
                <a:gd name="adj1" fmla="val 48227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11" name="Group 94"/>
          <p:cNvGrpSpPr>
            <a:grpSpLocks/>
          </p:cNvGrpSpPr>
          <p:nvPr/>
        </p:nvGrpSpPr>
        <p:grpSpPr bwMode="auto">
          <a:xfrm>
            <a:off x="7086600" y="1219200"/>
            <a:ext cx="838200" cy="2133600"/>
            <a:chOff x="4320" y="816"/>
            <a:chExt cx="480" cy="1227"/>
          </a:xfrm>
        </p:grpSpPr>
        <p:cxnSp>
          <p:nvCxnSpPr>
            <p:cNvPr id="31761" name="AutoShape 71"/>
            <p:cNvCxnSpPr>
              <a:cxnSpLocks noChangeShapeType="1"/>
            </p:cNvCxnSpPr>
            <p:nvPr/>
          </p:nvCxnSpPr>
          <p:spPr bwMode="auto">
            <a:xfrm flipV="1">
              <a:off x="4368" y="1152"/>
              <a:ext cx="130" cy="891"/>
            </a:xfrm>
            <a:prstGeom prst="curvedConnector2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31762" name="Text Box 89"/>
            <p:cNvSpPr txBox="1">
              <a:spLocks noChangeArrowheads="1"/>
            </p:cNvSpPr>
            <p:nvPr/>
          </p:nvSpPr>
          <p:spPr bwMode="auto">
            <a:xfrm>
              <a:off x="4512" y="816"/>
              <a:ext cx="74" cy="1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00" b="1">
                  <a:solidFill>
                    <a:schemeClr val="accent2"/>
                  </a:solidFill>
                  <a:latin typeface="Tahoma" panose="020B0604030504040204" pitchFamily="34" charset="0"/>
                </a:rPr>
                <a:t>6</a:t>
              </a:r>
            </a:p>
          </p:txBody>
        </p:sp>
        <p:grpSp>
          <p:nvGrpSpPr>
            <p:cNvPr id="31763" name="Group 90"/>
            <p:cNvGrpSpPr>
              <a:grpSpLocks/>
            </p:cNvGrpSpPr>
            <p:nvPr/>
          </p:nvGrpSpPr>
          <p:grpSpPr bwMode="auto">
            <a:xfrm>
              <a:off x="4320" y="960"/>
              <a:ext cx="480" cy="144"/>
              <a:chOff x="1488" y="3024"/>
              <a:chExt cx="480" cy="144"/>
            </a:xfrm>
          </p:grpSpPr>
          <p:sp>
            <p:nvSpPr>
              <p:cNvPr id="31764" name="Line 91"/>
              <p:cNvSpPr>
                <a:spLocks noChangeShapeType="1"/>
              </p:cNvSpPr>
              <p:nvPr/>
            </p:nvSpPr>
            <p:spPr bwMode="auto">
              <a:xfrm flipV="1">
                <a:off x="1488" y="3024"/>
                <a:ext cx="480" cy="144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CA"/>
              </a:p>
            </p:txBody>
          </p:sp>
          <p:sp>
            <p:nvSpPr>
              <p:cNvPr id="31765" name="Line 92"/>
              <p:cNvSpPr>
                <a:spLocks noChangeShapeType="1"/>
              </p:cNvSpPr>
              <p:nvPr/>
            </p:nvSpPr>
            <p:spPr bwMode="auto">
              <a:xfrm>
                <a:off x="1488" y="3024"/>
                <a:ext cx="432" cy="144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CA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6648083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4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4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4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4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4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4256" grpId="0" autoUpdateAnimBg="0"/>
      <p:bldP spid="94257" grpId="0" autoUpdateAnimBg="0"/>
      <p:bldP spid="94265" grpId="0" autoUpdateAnimBg="0"/>
      <p:bldP spid="94266" grpId="0" autoUpdateAnimBg="0"/>
      <p:bldP spid="94272" grpId="0" autoUpdateAnimBg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altLang="en-US" sz="3200" dirty="0" smtClean="0"/>
              <a:t>When To Use Recursion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/>
            <a:r>
              <a:rPr lang="en-US" altLang="en-US" sz="2400" dirty="0" smtClean="0"/>
              <a:t>When a problem can be divided into steps.</a:t>
            </a:r>
          </a:p>
          <a:p>
            <a:pPr eaLnBrk="1" hangingPunct="1"/>
            <a:r>
              <a:rPr lang="en-US" altLang="en-US" sz="2400" dirty="0" smtClean="0"/>
              <a:t>The result of one step can be used in a previous step.</a:t>
            </a:r>
          </a:p>
          <a:p>
            <a:pPr eaLnBrk="1" hangingPunct="1"/>
            <a:r>
              <a:rPr lang="en-US" altLang="en-US" sz="2400" dirty="0" smtClean="0"/>
              <a:t>There is a scenario when you can stop sub-dividing the problem into steps (step = recursive call) and return to a previous step. </a:t>
            </a:r>
          </a:p>
          <a:p>
            <a:pPr lvl="1" eaLnBrk="1" hangingPunct="1"/>
            <a:r>
              <a:rPr lang="en-US" altLang="en-US" sz="2000" dirty="0" smtClean="0"/>
              <a:t>Algorithm goes back to previous step with a partial solution to the problem (back tracking)</a:t>
            </a:r>
          </a:p>
          <a:p>
            <a:pPr eaLnBrk="1" hangingPunct="1"/>
            <a:r>
              <a:rPr lang="en-US" altLang="en-US" sz="2400" dirty="0" smtClean="0"/>
              <a:t>All of the results together solve the problem.</a:t>
            </a:r>
          </a:p>
          <a:p>
            <a:pPr eaLnBrk="1" hangingPunct="1">
              <a:buFontTx/>
              <a:buNone/>
            </a:pPr>
            <a:endParaRPr lang="en-US" alt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422544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altLang="en-US" sz="3200" dirty="0" smtClean="0"/>
              <a:t>When To Consider Alternatives To Recursion</a:t>
            </a:r>
            <a:endParaRPr lang="en-CA" altLang="en-US" sz="3200" dirty="0" smtClean="0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/>
            <a:r>
              <a:rPr lang="en-US" altLang="en-US" sz="2400" dirty="0" smtClean="0"/>
              <a:t>When a loop will solve the problem just as well</a:t>
            </a:r>
          </a:p>
          <a:p>
            <a:pPr eaLnBrk="1" hangingPunct="1"/>
            <a:r>
              <a:rPr lang="en-US" altLang="en-US" sz="2400" dirty="0" smtClean="0"/>
              <a:t>Types of recursion (for both types a </a:t>
            </a:r>
            <a:r>
              <a:rPr lang="en-US" altLang="en-US" sz="2400" dirty="0" smtClean="0">
                <a:latin typeface="Consolas" panose="020B0609020204030204" pitchFamily="49" charset="0"/>
              </a:rPr>
              <a:t>return</a:t>
            </a:r>
            <a:r>
              <a:rPr lang="en-US" altLang="en-US" sz="2400" dirty="0" smtClean="0"/>
              <a:t> statement is excepted)</a:t>
            </a:r>
          </a:p>
          <a:p>
            <a:pPr lvl="1" eaLnBrk="1" hangingPunct="1"/>
            <a:r>
              <a:rPr lang="en-US" altLang="en-US" sz="2000" b="1" dirty="0" smtClean="0"/>
              <a:t>Tail recursion</a:t>
            </a:r>
          </a:p>
          <a:p>
            <a:pPr lvl="2" eaLnBrk="1" hangingPunct="1"/>
            <a:r>
              <a:rPr lang="en-US" altLang="en-US" sz="1800" dirty="0" smtClean="0"/>
              <a:t>The last statement in the function is another recursive call to that function This form of recursion can easily be replaced with a loop.</a:t>
            </a:r>
          </a:p>
          <a:p>
            <a:pPr lvl="1" eaLnBrk="1" hangingPunct="1"/>
            <a:r>
              <a:rPr lang="en-US" altLang="en-US" sz="2000" b="1" dirty="0" smtClean="0"/>
              <a:t>Non-tail recursion</a:t>
            </a:r>
          </a:p>
          <a:p>
            <a:pPr lvl="2" eaLnBrk="1" hangingPunct="1"/>
            <a:r>
              <a:rPr lang="en-US" altLang="en-US" sz="1800" dirty="0" smtClean="0"/>
              <a:t>The last statement in the recursive function is not a recursive call.</a:t>
            </a:r>
          </a:p>
          <a:p>
            <a:pPr lvl="2" eaLnBrk="1" hangingPunct="1"/>
            <a:r>
              <a:rPr lang="en-US" altLang="en-US" sz="1800" dirty="0" smtClean="0"/>
              <a:t>This form of recursion is very difficult (read: impossible) to replace with a loop.</a:t>
            </a:r>
          </a:p>
          <a:p>
            <a:pPr eaLnBrk="1" hangingPunct="1">
              <a:buFontTx/>
              <a:buNone/>
            </a:pPr>
            <a:endParaRPr lang="en-CA" altLang="en-US" sz="1800" dirty="0" smtClean="0"/>
          </a:p>
        </p:txBody>
      </p:sp>
    </p:spTree>
    <p:extLst>
      <p:ext uri="{BB962C8B-B14F-4D97-AF65-F5344CB8AC3E}">
        <p14:creationId xmlns:p14="http://schemas.microsoft.com/office/powerpoint/2010/main" val="2590185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dirty="0" smtClean="0"/>
              <a:t>Example: Tail Recursion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US" altLang="en-US" sz="2400" dirty="0" smtClean="0"/>
              <a:t>Tail recursion: A recursive call is the last statement in the recursive function.</a:t>
            </a:r>
          </a:p>
          <a:p>
            <a:r>
              <a:rPr lang="en-US" altLang="en-US" sz="2400" dirty="0" smtClean="0"/>
              <a:t>Name of the </a:t>
            </a:r>
            <a:r>
              <a:rPr lang="en-US" altLang="en-US" sz="2400" dirty="0" smtClean="0"/>
              <a:t>online example: </a:t>
            </a:r>
            <a:r>
              <a:rPr lang="en-US" altLang="en-US" sz="2400" dirty="0" smtClean="0">
                <a:latin typeface="Consolas" panose="020B0609020204030204" pitchFamily="49" charset="0"/>
              </a:rPr>
              <a:t>3tail.py</a:t>
            </a:r>
            <a:endParaRPr lang="en-US" altLang="en-US" sz="2400" dirty="0" smtClean="0">
              <a:latin typeface="Consolas" panose="020B0609020204030204" pitchFamily="49" charset="0"/>
            </a:endParaRPr>
          </a:p>
          <a:p>
            <a:pPr>
              <a:buFontTx/>
              <a:buNone/>
            </a:pPr>
            <a:endParaRPr lang="en-US" altLang="en-US" sz="1800" dirty="0" smtClean="0"/>
          </a:p>
          <a:p>
            <a:pPr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def tail(no):</a:t>
            </a:r>
          </a:p>
          <a:p>
            <a:pPr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   if (no &lt;= 3):</a:t>
            </a:r>
          </a:p>
          <a:p>
            <a:pPr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      print (no) </a:t>
            </a:r>
          </a:p>
          <a:p>
            <a:pPr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      tail(no+1)</a:t>
            </a:r>
          </a:p>
          <a:p>
            <a:pPr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   return()</a:t>
            </a:r>
          </a:p>
          <a:p>
            <a:pPr>
              <a:buFontTx/>
              <a:buNone/>
            </a:pPr>
            <a:endParaRPr lang="en-US" altLang="en-US" sz="1800" dirty="0" smtClean="0">
              <a:latin typeface="Consolas" panose="020B0609020204030204" pitchFamily="49" charset="0"/>
            </a:endParaRPr>
          </a:p>
          <a:p>
            <a:pPr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tail(1)</a:t>
            </a:r>
          </a:p>
        </p:txBody>
      </p:sp>
    </p:spTree>
    <p:extLst>
      <p:ext uri="{BB962C8B-B14F-4D97-AF65-F5344CB8AC3E}">
        <p14:creationId xmlns:p14="http://schemas.microsoft.com/office/powerpoint/2010/main" val="933044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dirty="0" smtClean="0"/>
              <a:t>Example: Non-Tail Recursion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US" altLang="en-US" sz="2400" dirty="0" smtClean="0"/>
              <a:t>Non-Tail recursion: A statement which is not a recursive call to the function comprises the last statement in the recursive function.</a:t>
            </a:r>
          </a:p>
          <a:p>
            <a:r>
              <a:rPr lang="en-US" altLang="en-US" sz="2400" b="1" dirty="0" smtClean="0"/>
              <a:t>Name of the </a:t>
            </a:r>
            <a:r>
              <a:rPr lang="en-US" altLang="en-US" sz="2400" b="1" dirty="0" smtClean="0"/>
              <a:t>online example</a:t>
            </a:r>
            <a:r>
              <a:rPr lang="en-US" altLang="en-US" sz="2400" dirty="0" smtClean="0"/>
              <a:t>: 4</a:t>
            </a:r>
            <a:r>
              <a:rPr lang="en-US" altLang="en-US" sz="2400" dirty="0" smtClean="0">
                <a:latin typeface="Consolas" panose="020B0609020204030204" pitchFamily="49" charset="0"/>
              </a:rPr>
              <a:t>nonTail.py</a:t>
            </a:r>
            <a:endParaRPr lang="en-US" altLang="en-US" sz="2400" dirty="0" smtClean="0"/>
          </a:p>
          <a:p>
            <a:endParaRPr lang="en-US" altLang="en-US" sz="1800" dirty="0" smtClean="0"/>
          </a:p>
          <a:p>
            <a:pPr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def </a:t>
            </a:r>
            <a:r>
              <a:rPr lang="en-US" altLang="en-US" sz="1800" dirty="0" err="1" smtClean="0">
                <a:latin typeface="Consolas" panose="020B0609020204030204" pitchFamily="49" charset="0"/>
              </a:rPr>
              <a:t>nonTail</a:t>
            </a:r>
            <a:r>
              <a:rPr lang="en-US" altLang="en-US" sz="1800" dirty="0" smtClean="0">
                <a:latin typeface="Consolas" panose="020B0609020204030204" pitchFamily="49" charset="0"/>
              </a:rPr>
              <a:t>(no):</a:t>
            </a:r>
          </a:p>
          <a:p>
            <a:pPr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   if (no &lt; 3):</a:t>
            </a:r>
          </a:p>
          <a:p>
            <a:pPr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      </a:t>
            </a:r>
            <a:r>
              <a:rPr lang="en-US" altLang="en-US" sz="1800" dirty="0" err="1" smtClean="0">
                <a:latin typeface="Consolas" panose="020B0609020204030204" pitchFamily="49" charset="0"/>
              </a:rPr>
              <a:t>nonTail</a:t>
            </a:r>
            <a:r>
              <a:rPr lang="en-US" altLang="en-US" sz="1800" dirty="0" smtClean="0">
                <a:latin typeface="Consolas" panose="020B0609020204030204" pitchFamily="49" charset="0"/>
              </a:rPr>
              <a:t>(no+1)</a:t>
            </a:r>
          </a:p>
          <a:p>
            <a:pPr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   print(no)</a:t>
            </a:r>
          </a:p>
          <a:p>
            <a:pPr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   return()</a:t>
            </a:r>
          </a:p>
          <a:p>
            <a:pPr>
              <a:buFontTx/>
              <a:buNone/>
            </a:pPr>
            <a:endParaRPr lang="en-US" altLang="en-US" sz="1800" dirty="0" smtClean="0">
              <a:latin typeface="Consolas" panose="020B0609020204030204" pitchFamily="49" charset="0"/>
            </a:endParaRPr>
          </a:p>
          <a:p>
            <a:pPr>
              <a:buFontTx/>
              <a:buNone/>
            </a:pPr>
            <a:r>
              <a:rPr lang="en-US" altLang="en-US" sz="1800" dirty="0" err="1" smtClean="0">
                <a:latin typeface="Consolas" panose="020B0609020204030204" pitchFamily="49" charset="0"/>
              </a:rPr>
              <a:t>nonTail</a:t>
            </a:r>
            <a:r>
              <a:rPr lang="en-US" altLang="en-US" sz="1800" dirty="0" smtClean="0">
                <a:latin typeface="Consolas" panose="020B0609020204030204" pitchFamily="49" charset="0"/>
              </a:rPr>
              <a:t>(1)</a:t>
            </a:r>
          </a:p>
          <a:p>
            <a:endParaRPr lang="en-US" altLang="en-US" sz="1800" dirty="0" smtClean="0"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0880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Error Handling Example Using Recursion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b="1" dirty="0"/>
              <a:t>Name of the online example</a:t>
            </a:r>
            <a:r>
              <a:rPr lang="en-US" altLang="en-US" dirty="0"/>
              <a:t>: </a:t>
            </a:r>
            <a:r>
              <a:rPr lang="en-US" altLang="en-US" dirty="0" smtClean="0">
                <a:latin typeface="Consolas" panose="020B0609020204030204" pitchFamily="49" charset="0"/>
              </a:rPr>
              <a:t>5errorHandling_Loop.py</a:t>
            </a:r>
            <a:endParaRPr lang="en-US" altLang="en-US" dirty="0" smtClean="0">
              <a:latin typeface="Consolas" panose="020B0609020204030204" pitchFamily="49" charset="0"/>
            </a:endParaRPr>
          </a:p>
          <a:p>
            <a:pPr marL="0" indent="0">
              <a:buNone/>
            </a:pPr>
            <a:endParaRPr lang="en-US" altLang="en-US" sz="2000" dirty="0" smtClean="0">
              <a:latin typeface="Consolas" panose="020B0609020204030204" pitchFamily="49" charset="0"/>
            </a:endParaRPr>
          </a:p>
          <a:p>
            <a:pPr lvl="1"/>
            <a:r>
              <a:rPr lang="en-US" altLang="en-US" dirty="0" smtClean="0">
                <a:latin typeface="+mj-lt"/>
              </a:rPr>
              <a:t>Iterative/looping solution (month must be between 1 – 12)</a:t>
            </a:r>
            <a:endParaRPr lang="en-US" altLang="en-US" dirty="0">
              <a:latin typeface="+mj-lt"/>
            </a:endParaRPr>
          </a:p>
          <a:p>
            <a:pPr marL="342900" lvl="1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m</a:t>
            </a:r>
            <a:r>
              <a:rPr lang="en-CA" sz="1800" dirty="0" smtClean="0">
                <a:latin typeface="Consolas" panose="020B0609020204030204" pitchFamily="49" charset="0"/>
              </a:rPr>
              <a:t>onth = -1</a:t>
            </a:r>
          </a:p>
          <a:p>
            <a:pPr marL="342900" lvl="1" indent="0">
              <a:buNone/>
            </a:pPr>
            <a:r>
              <a:rPr lang="en-CA" sz="1800" dirty="0" smtClean="0">
                <a:latin typeface="Consolas" panose="020B0609020204030204" pitchFamily="49" charset="0"/>
              </a:rPr>
              <a:t>while </a:t>
            </a:r>
            <a:r>
              <a:rPr lang="en-CA" sz="1800" dirty="0">
                <a:latin typeface="Consolas" panose="020B0609020204030204" pitchFamily="49" charset="0"/>
              </a:rPr>
              <a:t>((month &lt; 1) or (month &gt; 12)):</a:t>
            </a:r>
          </a:p>
          <a:p>
            <a:pPr marL="342900" lvl="1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        month = </a:t>
            </a:r>
            <a:r>
              <a:rPr lang="en-CA" sz="1800" dirty="0" err="1">
                <a:latin typeface="Consolas" panose="020B0609020204030204" pitchFamily="49" charset="0"/>
              </a:rPr>
              <a:t>int</a:t>
            </a:r>
            <a:r>
              <a:rPr lang="en-CA" sz="1800" dirty="0">
                <a:latin typeface="Consolas" panose="020B0609020204030204" pitchFamily="49" charset="0"/>
              </a:rPr>
              <a:t>(input("Enter birth month (1-12): "))</a:t>
            </a:r>
          </a:p>
        </p:txBody>
      </p:sp>
    </p:spTree>
    <p:extLst>
      <p:ext uri="{BB962C8B-B14F-4D97-AF65-F5344CB8AC3E}">
        <p14:creationId xmlns:p14="http://schemas.microsoft.com/office/powerpoint/2010/main" val="2652513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Error Handling Example Using </a:t>
            </a:r>
            <a:r>
              <a:rPr lang="en-CA" dirty="0" smtClean="0"/>
              <a:t>Recursion (2)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altLang="en-US" sz="2400" b="1" dirty="0"/>
              <a:t>Name of the online example</a:t>
            </a:r>
            <a:r>
              <a:rPr lang="en-US" altLang="en-US" sz="2400" dirty="0"/>
              <a:t>: </a:t>
            </a:r>
            <a:r>
              <a:rPr lang="en-US" altLang="en-US" sz="2400" dirty="0" smtClean="0">
                <a:latin typeface="Consolas" panose="020B0609020204030204" pitchFamily="49" charset="0"/>
              </a:rPr>
              <a:t>6errorHandling_Recursive.py</a:t>
            </a:r>
            <a:endParaRPr lang="en-US" altLang="en-US" sz="2400" dirty="0">
              <a:latin typeface="Consolas" panose="020B0609020204030204" pitchFamily="49" charset="0"/>
            </a:endParaRPr>
          </a:p>
          <a:p>
            <a:pPr lvl="1"/>
            <a:endParaRPr lang="en-US" altLang="en-US" sz="2400" dirty="0" smtClean="0"/>
          </a:p>
          <a:p>
            <a:pPr lvl="1"/>
            <a:r>
              <a:rPr lang="en-US" altLang="en-US" sz="2400" dirty="0" smtClean="0"/>
              <a:t>Recursive </a:t>
            </a:r>
            <a:r>
              <a:rPr lang="en-US" altLang="en-US" sz="2400" dirty="0"/>
              <a:t>solution </a:t>
            </a:r>
            <a:r>
              <a:rPr lang="en-US" altLang="en-US" sz="2400" dirty="0" smtClean="0"/>
              <a:t>(day </a:t>
            </a:r>
            <a:r>
              <a:rPr lang="en-US" altLang="en-US" sz="2400" dirty="0"/>
              <a:t>must be between 1 – </a:t>
            </a:r>
            <a:r>
              <a:rPr lang="en-US" altLang="en-US" sz="2400" dirty="0" smtClean="0"/>
              <a:t>31)</a:t>
            </a:r>
          </a:p>
          <a:p>
            <a:pPr lvl="1"/>
            <a:endParaRPr lang="en-US" altLang="en-US" sz="2400" dirty="0"/>
          </a:p>
          <a:p>
            <a:pPr marL="514350" lvl="2" indent="0">
              <a:buNone/>
            </a:pPr>
            <a:r>
              <a:rPr lang="en-CA" dirty="0" err="1" smtClean="0">
                <a:latin typeface="Consolas" panose="020B0609020204030204" pitchFamily="49" charset="0"/>
              </a:rPr>
              <a:t>def</a:t>
            </a:r>
            <a:r>
              <a:rPr lang="en-CA" dirty="0" smtClean="0">
                <a:latin typeface="Consolas" panose="020B0609020204030204" pitchFamily="49" charset="0"/>
              </a:rPr>
              <a:t> </a:t>
            </a:r>
            <a:r>
              <a:rPr lang="en-CA" dirty="0" err="1">
                <a:latin typeface="Consolas" panose="020B0609020204030204" pitchFamily="49" charset="0"/>
              </a:rPr>
              <a:t>promptDay</a:t>
            </a:r>
            <a:r>
              <a:rPr lang="en-CA" dirty="0">
                <a:latin typeface="Consolas" panose="020B0609020204030204" pitchFamily="49" charset="0"/>
              </a:rPr>
              <a:t>():</a:t>
            </a:r>
          </a:p>
          <a:p>
            <a:pPr marL="514350" lvl="2" indent="0">
              <a:buNone/>
            </a:pPr>
            <a:r>
              <a:rPr lang="en-CA" dirty="0">
                <a:latin typeface="Consolas" panose="020B0609020204030204" pitchFamily="49" charset="0"/>
              </a:rPr>
              <a:t>    day = </a:t>
            </a:r>
            <a:r>
              <a:rPr lang="en-CA" dirty="0" err="1">
                <a:latin typeface="Consolas" panose="020B0609020204030204" pitchFamily="49" charset="0"/>
              </a:rPr>
              <a:t>int</a:t>
            </a:r>
            <a:r>
              <a:rPr lang="en-CA" dirty="0">
                <a:latin typeface="Consolas" panose="020B0609020204030204" pitchFamily="49" charset="0"/>
              </a:rPr>
              <a:t>(input("Enter day of birth (1-31): "))</a:t>
            </a:r>
          </a:p>
          <a:p>
            <a:pPr marL="514350" lvl="2" indent="0">
              <a:buNone/>
            </a:pPr>
            <a:r>
              <a:rPr lang="en-CA" dirty="0">
                <a:latin typeface="Consolas" panose="020B0609020204030204" pitchFamily="49" charset="0"/>
              </a:rPr>
              <a:t>    if ((day &lt; 1) or (day &gt; 31)):</a:t>
            </a:r>
          </a:p>
          <a:p>
            <a:pPr marL="514350" lvl="2" indent="0">
              <a:buNone/>
            </a:pPr>
            <a:r>
              <a:rPr lang="en-CA" dirty="0">
                <a:latin typeface="Consolas" panose="020B0609020204030204" pitchFamily="49" charset="0"/>
              </a:rPr>
              <a:t>        day = </a:t>
            </a:r>
            <a:r>
              <a:rPr lang="en-CA" dirty="0" err="1">
                <a:latin typeface="Consolas" panose="020B0609020204030204" pitchFamily="49" charset="0"/>
              </a:rPr>
              <a:t>promptDay</a:t>
            </a:r>
            <a:r>
              <a:rPr lang="en-CA" dirty="0">
                <a:latin typeface="Consolas" panose="020B0609020204030204" pitchFamily="49" charset="0"/>
              </a:rPr>
              <a:t>()</a:t>
            </a:r>
          </a:p>
          <a:p>
            <a:pPr marL="514350" lvl="2" indent="0">
              <a:buNone/>
            </a:pPr>
            <a:r>
              <a:rPr lang="en-CA" dirty="0">
                <a:latin typeface="Consolas" panose="020B0609020204030204" pitchFamily="49" charset="0"/>
              </a:rPr>
              <a:t>    return(day</a:t>
            </a:r>
            <a:r>
              <a:rPr lang="en-CA" dirty="0" smtClean="0">
                <a:latin typeface="Consolas" panose="020B0609020204030204" pitchFamily="49" charset="0"/>
              </a:rPr>
              <a:t>)</a:t>
            </a:r>
          </a:p>
          <a:p>
            <a:pPr marL="514350" lvl="2" indent="0">
              <a:buNone/>
            </a:pPr>
            <a:endParaRPr lang="en-CA" dirty="0" smtClean="0">
              <a:latin typeface="Consolas" panose="020B0609020204030204" pitchFamily="49" charset="0"/>
            </a:endParaRPr>
          </a:p>
          <a:p>
            <a:pPr marL="514350" lvl="2" indent="0">
              <a:buNone/>
            </a:pPr>
            <a:r>
              <a:rPr lang="en-CA" dirty="0" smtClean="0">
                <a:latin typeface="Consolas" panose="020B0609020204030204" pitchFamily="49" charset="0"/>
              </a:rPr>
              <a:t>day </a:t>
            </a:r>
            <a:r>
              <a:rPr lang="en-CA" dirty="0">
                <a:latin typeface="Consolas" panose="020B0609020204030204" pitchFamily="49" charset="0"/>
              </a:rPr>
              <a:t>= </a:t>
            </a:r>
            <a:r>
              <a:rPr lang="en-CA" dirty="0" err="1">
                <a:latin typeface="Consolas" panose="020B0609020204030204" pitchFamily="49" charset="0"/>
              </a:rPr>
              <a:t>promptDay</a:t>
            </a:r>
            <a:r>
              <a:rPr lang="en-CA" dirty="0" smtClean="0">
                <a:latin typeface="Consolas" panose="020B0609020204030204" pitchFamily="49" charset="0"/>
              </a:rPr>
              <a:t>()</a:t>
            </a:r>
          </a:p>
          <a:p>
            <a:pPr marL="514350" lvl="2" indent="0">
              <a:buNone/>
            </a:pPr>
            <a:r>
              <a:rPr lang="en-US" dirty="0">
                <a:latin typeface="Consolas" panose="020B0609020204030204" pitchFamily="49" charset="0"/>
              </a:rPr>
              <a:t>p</a:t>
            </a:r>
            <a:r>
              <a:rPr lang="en-US" dirty="0" smtClean="0">
                <a:latin typeface="Consolas" panose="020B0609020204030204" pitchFamily="49" charset="0"/>
              </a:rPr>
              <a:t>rint(day)</a:t>
            </a:r>
            <a:endParaRPr lang="en-CA" dirty="0">
              <a:latin typeface="Consolas" panose="020B0609020204030204" pitchFamily="49" charset="0"/>
            </a:endParaRPr>
          </a:p>
          <a:p>
            <a:pPr marL="342900" lvl="1" indent="0">
              <a:buNone/>
            </a:pPr>
            <a:endParaRPr lang="en-CA" sz="1800" dirty="0">
              <a:latin typeface="Consolas" panose="020B0609020204030204" pitchFamily="49" charset="0"/>
            </a:endParaRPr>
          </a:p>
          <a:p>
            <a:pPr lvl="1"/>
            <a:endParaRPr lang="en-US" altLang="en-US" sz="2400" dirty="0"/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657547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When To Use Iteration Or Recursion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Rule of thumb for using iteration: if you can implement a solution using a loop then you should do so.</a:t>
            </a:r>
          </a:p>
          <a:p>
            <a:r>
              <a:rPr lang="en-US" dirty="0" smtClean="0"/>
              <a:t>When to employ a recursive solution: a loop cannot be employed.</a:t>
            </a:r>
          </a:p>
          <a:p>
            <a:pPr lvl="1"/>
            <a:r>
              <a:rPr lang="en-US" dirty="0" smtClean="0"/>
              <a:t>“Back tracking” is needed. </a:t>
            </a:r>
          </a:p>
          <a:p>
            <a:pPr lvl="1"/>
            <a:r>
              <a:rPr lang="en-US" dirty="0" smtClean="0"/>
              <a:t>Back tracking: When the repetition (whether via the iterations of a loop or a function calling itself over and over) ends the actual work of solving the problem occurs.</a:t>
            </a:r>
          </a:p>
          <a:p>
            <a:pPr lvl="1"/>
            <a:r>
              <a:rPr lang="en-US" dirty="0" smtClean="0"/>
              <a:t>Examples:</a:t>
            </a:r>
            <a:r>
              <a:rPr lang="en-CA" dirty="0" smtClean="0"/>
              <a:t> Traversing a maze, traversing a file system (folders/directories containing other folders).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084640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dirty="0" smtClean="0"/>
              <a:t>Some Drawbacks Of Using A List</a:t>
            </a:r>
          </a:p>
        </p:txBody>
      </p:sp>
      <p:sp>
        <p:nvSpPr>
          <p:cNvPr id="760835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US" altLang="en-US" sz="2400" dirty="0" smtClean="0"/>
              <a:t>Which field contains what type of information? This isn’t immediately clear from looking at the program statements.</a:t>
            </a:r>
          </a:p>
          <a:p>
            <a:pPr lvl="1"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 client = [“xxxxxxxxxxxxxxx",</a:t>
            </a:r>
          </a:p>
          <a:p>
            <a:pPr lvl="1"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                “0000000000",</a:t>
            </a:r>
          </a:p>
          <a:p>
            <a:pPr lvl="1"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                “xxxxxxxxx",</a:t>
            </a:r>
          </a:p>
          <a:p>
            <a:pPr lvl="1"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                0]</a:t>
            </a:r>
          </a:p>
          <a:p>
            <a:endParaRPr lang="en-US" altLang="en-US" sz="2400" dirty="0" smtClean="0"/>
          </a:p>
          <a:p>
            <a:r>
              <a:rPr lang="en-US" altLang="en-US" sz="2400" dirty="0" smtClean="0"/>
              <a:t>Is there any way to specify rules about the type of information to be stored in a field e.g., a data entry error could allow alphabetic information (e.g., 1-800-BUY-NOWW) to be entered in the phone number field.</a:t>
            </a:r>
          </a:p>
          <a:p>
            <a:endParaRPr lang="en-US" altLang="en-US" sz="2400" dirty="0" smtClean="0"/>
          </a:p>
        </p:txBody>
      </p:sp>
      <p:grpSp>
        <p:nvGrpSpPr>
          <p:cNvPr id="2" name="Group 1"/>
          <p:cNvGrpSpPr>
            <a:grpSpLocks/>
          </p:cNvGrpSpPr>
          <p:nvPr/>
        </p:nvGrpSpPr>
        <p:grpSpPr bwMode="auto">
          <a:xfrm>
            <a:off x="4533900" y="2470150"/>
            <a:ext cx="4305300" cy="1263650"/>
            <a:chOff x="4533900" y="2470150"/>
            <a:chExt cx="4305300" cy="1263650"/>
          </a:xfrm>
        </p:grpSpPr>
        <p:sp>
          <p:nvSpPr>
            <p:cNvPr id="14341" name="Right Brace 2"/>
            <p:cNvSpPr>
              <a:spLocks/>
            </p:cNvSpPr>
            <p:nvPr/>
          </p:nvSpPr>
          <p:spPr bwMode="auto">
            <a:xfrm>
              <a:off x="4533900" y="2470150"/>
              <a:ext cx="558800" cy="1263650"/>
            </a:xfrm>
            <a:prstGeom prst="rightBrace">
              <a:avLst>
                <a:gd name="adj1" fmla="val 8334"/>
                <a:gd name="adj2" fmla="val 50000"/>
              </a:avLst>
            </a:prstGeom>
            <a:noFill/>
            <a:ln w="38100">
              <a:solidFill>
                <a:srgbClr val="FF0000"/>
              </a:solidFill>
              <a:round/>
              <a:headEnd type="none" w="sm" len="sm"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1" hangingPunct="1"/>
              <a:endParaRPr lang="en-US" altLang="en-US" sz="1400" dirty="0">
                <a:latin typeface="Arial" panose="020B0604020202020204" pitchFamily="34" charset="0"/>
              </a:endParaRPr>
            </a:p>
          </p:txBody>
        </p:sp>
        <p:sp>
          <p:nvSpPr>
            <p:cNvPr id="14342" name="TextBox 3"/>
            <p:cNvSpPr txBox="1">
              <a:spLocks noChangeArrowheads="1"/>
            </p:cNvSpPr>
            <p:nvPr/>
          </p:nvSpPr>
          <p:spPr bwMode="auto">
            <a:xfrm>
              <a:off x="5092700" y="2470150"/>
              <a:ext cx="3746500" cy="12636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b="1" dirty="0">
                  <a:solidFill>
                    <a:srgbClr val="FF0000"/>
                  </a:solidFill>
                  <a:latin typeface="Arial" panose="020B0604020202020204" pitchFamily="34" charset="0"/>
                </a:rPr>
                <a:t>The parts of a composite list can be accessed via [index] but they cannot be labeled (what do these fields store?)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0189564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08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08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08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08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08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08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60835" grpId="0" build="p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Picked the wrong direction in the maze?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After repeatedly traversing the maze (going up, left, right, down) and you hit a dead end!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>
                <a:solidFill>
                  <a:srgbClr val="92D050"/>
                </a:solidFill>
              </a:rPr>
              <a:t>You </a:t>
            </a:r>
            <a:r>
              <a:rPr lang="en-US" dirty="0">
                <a:solidFill>
                  <a:srgbClr val="92D050"/>
                </a:solidFill>
              </a:rPr>
              <a:t>must “back track” (retrace your steps)</a:t>
            </a:r>
            <a:endParaRPr lang="en-CA" dirty="0">
              <a:solidFill>
                <a:srgbClr val="92D050"/>
              </a:solidFill>
            </a:endParaRPr>
          </a:p>
          <a:p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Applying Recursion: Traversing A Maze</a:t>
            </a:r>
            <a:endParaRPr lang="en-CA" dirty="0"/>
          </a:p>
        </p:txBody>
      </p:sp>
      <p:pic>
        <p:nvPicPr>
          <p:cNvPr id="7" name="Picture 6" descr="C:\Users\TEMP.PC\AppData\Local\Microsoft\Windows\Temporary Internet Files\Content.IE5\LGQ31H4R\MC900099486[1].wmf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855" t="21219" r="32286" b="37085"/>
          <a:stretch/>
        </p:blipFill>
        <p:spPr bwMode="auto">
          <a:xfrm>
            <a:off x="838200" y="2438401"/>
            <a:ext cx="2711301" cy="3428999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Freeform 11"/>
          <p:cNvSpPr/>
          <p:nvPr/>
        </p:nvSpPr>
        <p:spPr>
          <a:xfrm>
            <a:off x="2008682" y="3222885"/>
            <a:ext cx="1001610" cy="1064302"/>
          </a:xfrm>
          <a:custGeom>
            <a:avLst/>
            <a:gdLst>
              <a:gd name="connsiteX0" fmla="*/ 899410 w 1001610"/>
              <a:gd name="connsiteY0" fmla="*/ 1064302 h 1064302"/>
              <a:gd name="connsiteX1" fmla="*/ 944380 w 1001610"/>
              <a:gd name="connsiteY1" fmla="*/ 374754 h 1064302"/>
              <a:gd name="connsiteX2" fmla="*/ 944380 w 1001610"/>
              <a:gd name="connsiteY2" fmla="*/ 119922 h 1064302"/>
              <a:gd name="connsiteX3" fmla="*/ 899410 w 1001610"/>
              <a:gd name="connsiteY3" fmla="*/ 104931 h 1064302"/>
              <a:gd name="connsiteX4" fmla="*/ 869429 w 1001610"/>
              <a:gd name="connsiteY4" fmla="*/ 74951 h 1064302"/>
              <a:gd name="connsiteX5" fmla="*/ 809469 w 1001610"/>
              <a:gd name="connsiteY5" fmla="*/ 59961 h 1064302"/>
              <a:gd name="connsiteX6" fmla="*/ 764498 w 1001610"/>
              <a:gd name="connsiteY6" fmla="*/ 44971 h 1064302"/>
              <a:gd name="connsiteX7" fmla="*/ 659567 w 1001610"/>
              <a:gd name="connsiteY7" fmla="*/ 0 h 1064302"/>
              <a:gd name="connsiteX8" fmla="*/ 359764 w 1001610"/>
              <a:gd name="connsiteY8" fmla="*/ 29981 h 1064302"/>
              <a:gd name="connsiteX9" fmla="*/ 299803 w 1001610"/>
              <a:gd name="connsiteY9" fmla="*/ 44971 h 1064302"/>
              <a:gd name="connsiteX10" fmla="*/ 209862 w 1001610"/>
              <a:gd name="connsiteY10" fmla="*/ 59961 h 1064302"/>
              <a:gd name="connsiteX11" fmla="*/ 149902 w 1001610"/>
              <a:gd name="connsiteY11" fmla="*/ 89941 h 1064302"/>
              <a:gd name="connsiteX12" fmla="*/ 119921 w 1001610"/>
              <a:gd name="connsiteY12" fmla="*/ 119922 h 1064302"/>
              <a:gd name="connsiteX13" fmla="*/ 74951 w 1001610"/>
              <a:gd name="connsiteY13" fmla="*/ 149902 h 1064302"/>
              <a:gd name="connsiteX14" fmla="*/ 29980 w 1001610"/>
              <a:gd name="connsiteY14" fmla="*/ 284813 h 1064302"/>
              <a:gd name="connsiteX15" fmla="*/ 14990 w 1001610"/>
              <a:gd name="connsiteY15" fmla="*/ 329784 h 1064302"/>
              <a:gd name="connsiteX16" fmla="*/ 0 w 1001610"/>
              <a:gd name="connsiteY16" fmla="*/ 404735 h 1064302"/>
              <a:gd name="connsiteX17" fmla="*/ 44970 w 1001610"/>
              <a:gd name="connsiteY17" fmla="*/ 599607 h 1064302"/>
              <a:gd name="connsiteX18" fmla="*/ 59961 w 1001610"/>
              <a:gd name="connsiteY18" fmla="*/ 659567 h 1064302"/>
              <a:gd name="connsiteX19" fmla="*/ 89941 w 1001610"/>
              <a:gd name="connsiteY19" fmla="*/ 689548 h 1064302"/>
              <a:gd name="connsiteX20" fmla="*/ 239843 w 1001610"/>
              <a:gd name="connsiteY20" fmla="*/ 734518 h 1064302"/>
              <a:gd name="connsiteX21" fmla="*/ 344774 w 1001610"/>
              <a:gd name="connsiteY21" fmla="*/ 764499 h 1064302"/>
              <a:gd name="connsiteX22" fmla="*/ 434715 w 1001610"/>
              <a:gd name="connsiteY22" fmla="*/ 749508 h 1064302"/>
              <a:gd name="connsiteX23" fmla="*/ 449705 w 1001610"/>
              <a:gd name="connsiteY23" fmla="*/ 704538 h 1064302"/>
              <a:gd name="connsiteX24" fmla="*/ 434715 w 1001610"/>
              <a:gd name="connsiteY24" fmla="*/ 464695 h 1064302"/>
              <a:gd name="connsiteX25" fmla="*/ 359764 w 1001610"/>
              <a:gd name="connsiteY25" fmla="*/ 509666 h 1064302"/>
              <a:gd name="connsiteX26" fmla="*/ 389744 w 1001610"/>
              <a:gd name="connsiteY26" fmla="*/ 479685 h 1064302"/>
              <a:gd name="connsiteX27" fmla="*/ 434715 w 1001610"/>
              <a:gd name="connsiteY27" fmla="*/ 464695 h 1064302"/>
              <a:gd name="connsiteX28" fmla="*/ 539646 w 1001610"/>
              <a:gd name="connsiteY28" fmla="*/ 509666 h 1064302"/>
              <a:gd name="connsiteX29" fmla="*/ 539646 w 1001610"/>
              <a:gd name="connsiteY29" fmla="*/ 524656 h 10643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</a:cxnLst>
            <a:rect l="l" t="t" r="r" b="b"/>
            <a:pathLst>
              <a:path w="1001610" h="1064302">
                <a:moveTo>
                  <a:pt x="899410" y="1064302"/>
                </a:moveTo>
                <a:cubicBezTo>
                  <a:pt x="914400" y="834453"/>
                  <a:pt x="925639" y="604328"/>
                  <a:pt x="944380" y="374754"/>
                </a:cubicBezTo>
                <a:cubicBezTo>
                  <a:pt x="957734" y="211165"/>
                  <a:pt x="1066193" y="576727"/>
                  <a:pt x="944380" y="119922"/>
                </a:cubicBezTo>
                <a:cubicBezTo>
                  <a:pt x="940309" y="104655"/>
                  <a:pt x="914400" y="109928"/>
                  <a:pt x="899410" y="104931"/>
                </a:cubicBezTo>
                <a:cubicBezTo>
                  <a:pt x="889416" y="94938"/>
                  <a:pt x="882070" y="81271"/>
                  <a:pt x="869429" y="74951"/>
                </a:cubicBezTo>
                <a:cubicBezTo>
                  <a:pt x="851002" y="65738"/>
                  <a:pt x="829278" y="65621"/>
                  <a:pt x="809469" y="59961"/>
                </a:cubicBezTo>
                <a:cubicBezTo>
                  <a:pt x="794276" y="55620"/>
                  <a:pt x="779022" y="51195"/>
                  <a:pt x="764498" y="44971"/>
                </a:cubicBezTo>
                <a:cubicBezTo>
                  <a:pt x="634834" y="-10600"/>
                  <a:pt x="765032" y="35154"/>
                  <a:pt x="659567" y="0"/>
                </a:cubicBezTo>
                <a:cubicBezTo>
                  <a:pt x="573662" y="7159"/>
                  <a:pt x="449589" y="15010"/>
                  <a:pt x="359764" y="29981"/>
                </a:cubicBezTo>
                <a:cubicBezTo>
                  <a:pt x="339442" y="33368"/>
                  <a:pt x="320005" y="40931"/>
                  <a:pt x="299803" y="44971"/>
                </a:cubicBezTo>
                <a:cubicBezTo>
                  <a:pt x="269999" y="50932"/>
                  <a:pt x="239842" y="54964"/>
                  <a:pt x="209862" y="59961"/>
                </a:cubicBezTo>
                <a:cubicBezTo>
                  <a:pt x="189875" y="69954"/>
                  <a:pt x="168495" y="77546"/>
                  <a:pt x="149902" y="89941"/>
                </a:cubicBezTo>
                <a:cubicBezTo>
                  <a:pt x="138143" y="97781"/>
                  <a:pt x="130957" y="111093"/>
                  <a:pt x="119921" y="119922"/>
                </a:cubicBezTo>
                <a:cubicBezTo>
                  <a:pt x="105853" y="131176"/>
                  <a:pt x="89941" y="139909"/>
                  <a:pt x="74951" y="149902"/>
                </a:cubicBezTo>
                <a:lnTo>
                  <a:pt x="29980" y="284813"/>
                </a:lnTo>
                <a:cubicBezTo>
                  <a:pt x="24983" y="299803"/>
                  <a:pt x="18089" y="314290"/>
                  <a:pt x="14990" y="329784"/>
                </a:cubicBezTo>
                <a:lnTo>
                  <a:pt x="0" y="404735"/>
                </a:lnTo>
                <a:cubicBezTo>
                  <a:pt x="34790" y="648265"/>
                  <a:pt x="-9895" y="380162"/>
                  <a:pt x="44970" y="599607"/>
                </a:cubicBezTo>
                <a:cubicBezTo>
                  <a:pt x="49967" y="619594"/>
                  <a:pt x="50747" y="641140"/>
                  <a:pt x="59961" y="659567"/>
                </a:cubicBezTo>
                <a:cubicBezTo>
                  <a:pt x="66282" y="672208"/>
                  <a:pt x="77300" y="683228"/>
                  <a:pt x="89941" y="689548"/>
                </a:cubicBezTo>
                <a:cubicBezTo>
                  <a:pt x="137437" y="713296"/>
                  <a:pt x="189636" y="720173"/>
                  <a:pt x="239843" y="734518"/>
                </a:cubicBezTo>
                <a:cubicBezTo>
                  <a:pt x="390420" y="777539"/>
                  <a:pt x="157271" y="717621"/>
                  <a:pt x="344774" y="764499"/>
                </a:cubicBezTo>
                <a:cubicBezTo>
                  <a:pt x="374754" y="759502"/>
                  <a:pt x="408326" y="764588"/>
                  <a:pt x="434715" y="749508"/>
                </a:cubicBezTo>
                <a:cubicBezTo>
                  <a:pt x="448434" y="741669"/>
                  <a:pt x="449705" y="720339"/>
                  <a:pt x="449705" y="704538"/>
                </a:cubicBezTo>
                <a:cubicBezTo>
                  <a:pt x="449705" y="624434"/>
                  <a:pt x="439712" y="544643"/>
                  <a:pt x="434715" y="464695"/>
                </a:cubicBezTo>
                <a:cubicBezTo>
                  <a:pt x="428373" y="471037"/>
                  <a:pt x="379223" y="529126"/>
                  <a:pt x="359764" y="509666"/>
                </a:cubicBezTo>
                <a:cubicBezTo>
                  <a:pt x="349771" y="499672"/>
                  <a:pt x="377625" y="486956"/>
                  <a:pt x="389744" y="479685"/>
                </a:cubicBezTo>
                <a:cubicBezTo>
                  <a:pt x="403293" y="471555"/>
                  <a:pt x="419725" y="469692"/>
                  <a:pt x="434715" y="464695"/>
                </a:cubicBezTo>
                <a:cubicBezTo>
                  <a:pt x="490247" y="475801"/>
                  <a:pt x="510110" y="465361"/>
                  <a:pt x="539646" y="509666"/>
                </a:cubicBezTo>
                <a:cubicBezTo>
                  <a:pt x="542418" y="513824"/>
                  <a:pt x="539646" y="519659"/>
                  <a:pt x="539646" y="524656"/>
                </a:cubicBezTo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3" name="Freeform 12"/>
          <p:cNvSpPr/>
          <p:nvPr/>
        </p:nvSpPr>
        <p:spPr>
          <a:xfrm>
            <a:off x="1894345" y="3067850"/>
            <a:ext cx="1230283" cy="1374371"/>
          </a:xfrm>
          <a:custGeom>
            <a:avLst/>
            <a:gdLst>
              <a:gd name="connsiteX0" fmla="*/ 692727 w 1230283"/>
              <a:gd name="connsiteY0" fmla="*/ 626225 h 1374371"/>
              <a:gd name="connsiteX1" fmla="*/ 703811 w 1230283"/>
              <a:gd name="connsiteY1" fmla="*/ 698269 h 1374371"/>
              <a:gd name="connsiteX2" fmla="*/ 709352 w 1230283"/>
              <a:gd name="connsiteY2" fmla="*/ 814647 h 1374371"/>
              <a:gd name="connsiteX3" fmla="*/ 698269 w 1230283"/>
              <a:gd name="connsiteY3" fmla="*/ 897774 h 1374371"/>
              <a:gd name="connsiteX4" fmla="*/ 687185 w 1230283"/>
              <a:gd name="connsiteY4" fmla="*/ 931025 h 1374371"/>
              <a:gd name="connsiteX5" fmla="*/ 681643 w 1230283"/>
              <a:gd name="connsiteY5" fmla="*/ 947651 h 1374371"/>
              <a:gd name="connsiteX6" fmla="*/ 637309 w 1230283"/>
              <a:gd name="connsiteY6" fmla="*/ 958734 h 1374371"/>
              <a:gd name="connsiteX7" fmla="*/ 620683 w 1230283"/>
              <a:gd name="connsiteY7" fmla="*/ 964276 h 1374371"/>
              <a:gd name="connsiteX8" fmla="*/ 548640 w 1230283"/>
              <a:gd name="connsiteY8" fmla="*/ 969818 h 1374371"/>
              <a:gd name="connsiteX9" fmla="*/ 471054 w 1230283"/>
              <a:gd name="connsiteY9" fmla="*/ 980902 h 1374371"/>
              <a:gd name="connsiteX10" fmla="*/ 210589 w 1230283"/>
              <a:gd name="connsiteY10" fmla="*/ 975360 h 1374371"/>
              <a:gd name="connsiteX11" fmla="*/ 105294 w 1230283"/>
              <a:gd name="connsiteY11" fmla="*/ 969818 h 1374371"/>
              <a:gd name="connsiteX12" fmla="*/ 72043 w 1230283"/>
              <a:gd name="connsiteY12" fmla="*/ 947651 h 1374371"/>
              <a:gd name="connsiteX13" fmla="*/ 49876 w 1230283"/>
              <a:gd name="connsiteY13" fmla="*/ 914400 h 1374371"/>
              <a:gd name="connsiteX14" fmla="*/ 33251 w 1230283"/>
              <a:gd name="connsiteY14" fmla="*/ 881149 h 1374371"/>
              <a:gd name="connsiteX15" fmla="*/ 27709 w 1230283"/>
              <a:gd name="connsiteY15" fmla="*/ 858982 h 1374371"/>
              <a:gd name="connsiteX16" fmla="*/ 22167 w 1230283"/>
              <a:gd name="connsiteY16" fmla="*/ 842356 h 1374371"/>
              <a:gd name="connsiteX17" fmla="*/ 11083 w 1230283"/>
              <a:gd name="connsiteY17" fmla="*/ 798022 h 1374371"/>
              <a:gd name="connsiteX18" fmla="*/ 5541 w 1230283"/>
              <a:gd name="connsiteY18" fmla="*/ 459971 h 1374371"/>
              <a:gd name="connsiteX19" fmla="*/ 0 w 1230283"/>
              <a:gd name="connsiteY19" fmla="*/ 393469 h 1374371"/>
              <a:gd name="connsiteX20" fmla="*/ 5541 w 1230283"/>
              <a:gd name="connsiteY20" fmla="*/ 182880 h 1374371"/>
              <a:gd name="connsiteX21" fmla="*/ 11083 w 1230283"/>
              <a:gd name="connsiteY21" fmla="*/ 166254 h 1374371"/>
              <a:gd name="connsiteX22" fmla="*/ 66501 w 1230283"/>
              <a:gd name="connsiteY22" fmla="*/ 88669 h 1374371"/>
              <a:gd name="connsiteX23" fmla="*/ 88669 w 1230283"/>
              <a:gd name="connsiteY23" fmla="*/ 77585 h 1374371"/>
              <a:gd name="connsiteX24" fmla="*/ 99752 w 1230283"/>
              <a:gd name="connsiteY24" fmla="*/ 60960 h 1374371"/>
              <a:gd name="connsiteX25" fmla="*/ 133003 w 1230283"/>
              <a:gd name="connsiteY25" fmla="*/ 49876 h 1374371"/>
              <a:gd name="connsiteX26" fmla="*/ 199505 w 1230283"/>
              <a:gd name="connsiteY26" fmla="*/ 38793 h 1374371"/>
              <a:gd name="connsiteX27" fmla="*/ 227214 w 1230283"/>
              <a:gd name="connsiteY27" fmla="*/ 33251 h 1374371"/>
              <a:gd name="connsiteX28" fmla="*/ 243840 w 1230283"/>
              <a:gd name="connsiteY28" fmla="*/ 27709 h 1374371"/>
              <a:gd name="connsiteX29" fmla="*/ 321425 w 1230283"/>
              <a:gd name="connsiteY29" fmla="*/ 22167 h 1374371"/>
              <a:gd name="connsiteX30" fmla="*/ 376843 w 1230283"/>
              <a:gd name="connsiteY30" fmla="*/ 16625 h 1374371"/>
              <a:gd name="connsiteX31" fmla="*/ 526472 w 1230283"/>
              <a:gd name="connsiteY31" fmla="*/ 11084 h 1374371"/>
              <a:gd name="connsiteX32" fmla="*/ 626225 w 1230283"/>
              <a:gd name="connsiteY32" fmla="*/ 5542 h 1374371"/>
              <a:gd name="connsiteX33" fmla="*/ 676101 w 1230283"/>
              <a:gd name="connsiteY33" fmla="*/ 0 h 1374371"/>
              <a:gd name="connsiteX34" fmla="*/ 831272 w 1230283"/>
              <a:gd name="connsiteY34" fmla="*/ 11084 h 1374371"/>
              <a:gd name="connsiteX35" fmla="*/ 853440 w 1230283"/>
              <a:gd name="connsiteY35" fmla="*/ 16625 h 1374371"/>
              <a:gd name="connsiteX36" fmla="*/ 886691 w 1230283"/>
              <a:gd name="connsiteY36" fmla="*/ 27709 h 1374371"/>
              <a:gd name="connsiteX37" fmla="*/ 953192 w 1230283"/>
              <a:gd name="connsiteY37" fmla="*/ 33251 h 1374371"/>
              <a:gd name="connsiteX38" fmla="*/ 1058487 w 1230283"/>
              <a:gd name="connsiteY38" fmla="*/ 38793 h 1374371"/>
              <a:gd name="connsiteX39" fmla="*/ 1136072 w 1230283"/>
              <a:gd name="connsiteY39" fmla="*/ 44334 h 1374371"/>
              <a:gd name="connsiteX40" fmla="*/ 1152698 w 1230283"/>
              <a:gd name="connsiteY40" fmla="*/ 55418 h 1374371"/>
              <a:gd name="connsiteX41" fmla="*/ 1158240 w 1230283"/>
              <a:gd name="connsiteY41" fmla="*/ 77585 h 1374371"/>
              <a:gd name="connsiteX42" fmla="*/ 1169323 w 1230283"/>
              <a:gd name="connsiteY42" fmla="*/ 177338 h 1374371"/>
              <a:gd name="connsiteX43" fmla="*/ 1185949 w 1230283"/>
              <a:gd name="connsiteY43" fmla="*/ 421178 h 1374371"/>
              <a:gd name="connsiteX44" fmla="*/ 1191491 w 1230283"/>
              <a:gd name="connsiteY44" fmla="*/ 703811 h 1374371"/>
              <a:gd name="connsiteX45" fmla="*/ 1180407 w 1230283"/>
              <a:gd name="connsiteY45" fmla="*/ 975360 h 1374371"/>
              <a:gd name="connsiteX46" fmla="*/ 1174865 w 1230283"/>
              <a:gd name="connsiteY46" fmla="*/ 1025236 h 1374371"/>
              <a:gd name="connsiteX47" fmla="*/ 1169323 w 1230283"/>
              <a:gd name="connsiteY47" fmla="*/ 1257993 h 1374371"/>
              <a:gd name="connsiteX48" fmla="*/ 1163781 w 1230283"/>
              <a:gd name="connsiteY48" fmla="*/ 1280160 h 1374371"/>
              <a:gd name="connsiteX49" fmla="*/ 1158240 w 1230283"/>
              <a:gd name="connsiteY49" fmla="*/ 1324494 h 1374371"/>
              <a:gd name="connsiteX50" fmla="*/ 1152698 w 1230283"/>
              <a:gd name="connsiteY50" fmla="*/ 1357745 h 1374371"/>
              <a:gd name="connsiteX51" fmla="*/ 1136072 w 1230283"/>
              <a:gd name="connsiteY51" fmla="*/ 1346662 h 1374371"/>
              <a:gd name="connsiteX52" fmla="*/ 1113905 w 1230283"/>
              <a:gd name="connsiteY52" fmla="*/ 1313411 h 1374371"/>
              <a:gd name="connsiteX53" fmla="*/ 1108363 w 1230283"/>
              <a:gd name="connsiteY53" fmla="*/ 1296785 h 1374371"/>
              <a:gd name="connsiteX54" fmla="*/ 1119447 w 1230283"/>
              <a:gd name="connsiteY54" fmla="*/ 1335578 h 1374371"/>
              <a:gd name="connsiteX55" fmla="*/ 1124989 w 1230283"/>
              <a:gd name="connsiteY55" fmla="*/ 1357745 h 1374371"/>
              <a:gd name="connsiteX56" fmla="*/ 1141614 w 1230283"/>
              <a:gd name="connsiteY56" fmla="*/ 1363287 h 1374371"/>
              <a:gd name="connsiteX57" fmla="*/ 1158240 w 1230283"/>
              <a:gd name="connsiteY57" fmla="*/ 1374371 h 1374371"/>
              <a:gd name="connsiteX58" fmla="*/ 1197032 w 1230283"/>
              <a:gd name="connsiteY58" fmla="*/ 1357745 h 1374371"/>
              <a:gd name="connsiteX59" fmla="*/ 1219200 w 1230283"/>
              <a:gd name="connsiteY59" fmla="*/ 1352204 h 1374371"/>
              <a:gd name="connsiteX60" fmla="*/ 1230283 w 1230283"/>
              <a:gd name="connsiteY60" fmla="*/ 1346662 h 13743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</a:cxnLst>
            <a:rect l="l" t="t" r="r" b="b"/>
            <a:pathLst>
              <a:path w="1230283" h="1374371">
                <a:moveTo>
                  <a:pt x="692727" y="626225"/>
                </a:moveTo>
                <a:cubicBezTo>
                  <a:pt x="698286" y="654019"/>
                  <a:pt x="701692" y="667544"/>
                  <a:pt x="703811" y="698269"/>
                </a:cubicBezTo>
                <a:cubicBezTo>
                  <a:pt x="706483" y="737014"/>
                  <a:pt x="707505" y="775854"/>
                  <a:pt x="709352" y="814647"/>
                </a:cubicBezTo>
                <a:cubicBezTo>
                  <a:pt x="706683" y="841340"/>
                  <a:pt x="705519" y="871190"/>
                  <a:pt x="698269" y="897774"/>
                </a:cubicBezTo>
                <a:cubicBezTo>
                  <a:pt x="695195" y="909046"/>
                  <a:pt x="690880" y="919941"/>
                  <a:pt x="687185" y="931025"/>
                </a:cubicBezTo>
                <a:cubicBezTo>
                  <a:pt x="685338" y="936567"/>
                  <a:pt x="687310" y="946234"/>
                  <a:pt x="681643" y="947651"/>
                </a:cubicBezTo>
                <a:cubicBezTo>
                  <a:pt x="666865" y="951345"/>
                  <a:pt x="651760" y="953917"/>
                  <a:pt x="637309" y="958734"/>
                </a:cubicBezTo>
                <a:cubicBezTo>
                  <a:pt x="631767" y="960581"/>
                  <a:pt x="626480" y="963551"/>
                  <a:pt x="620683" y="964276"/>
                </a:cubicBezTo>
                <a:cubicBezTo>
                  <a:pt x="596784" y="967264"/>
                  <a:pt x="572617" y="967534"/>
                  <a:pt x="548640" y="969818"/>
                </a:cubicBezTo>
                <a:cubicBezTo>
                  <a:pt x="516273" y="972901"/>
                  <a:pt x="501554" y="975818"/>
                  <a:pt x="471054" y="980902"/>
                </a:cubicBezTo>
                <a:lnTo>
                  <a:pt x="210589" y="975360"/>
                </a:lnTo>
                <a:cubicBezTo>
                  <a:pt x="175458" y="974295"/>
                  <a:pt x="139758" y="976711"/>
                  <a:pt x="105294" y="969818"/>
                </a:cubicBezTo>
                <a:cubicBezTo>
                  <a:pt x="92232" y="967206"/>
                  <a:pt x="72043" y="947651"/>
                  <a:pt x="72043" y="947651"/>
                </a:cubicBezTo>
                <a:cubicBezTo>
                  <a:pt x="64654" y="936567"/>
                  <a:pt x="54088" y="927037"/>
                  <a:pt x="49876" y="914400"/>
                </a:cubicBezTo>
                <a:cubicBezTo>
                  <a:pt x="42228" y="891456"/>
                  <a:pt x="47574" y="902635"/>
                  <a:pt x="33251" y="881149"/>
                </a:cubicBezTo>
                <a:cubicBezTo>
                  <a:pt x="31404" y="873760"/>
                  <a:pt x="29801" y="866305"/>
                  <a:pt x="27709" y="858982"/>
                </a:cubicBezTo>
                <a:cubicBezTo>
                  <a:pt x="26104" y="853365"/>
                  <a:pt x="23704" y="847992"/>
                  <a:pt x="22167" y="842356"/>
                </a:cubicBezTo>
                <a:cubicBezTo>
                  <a:pt x="18159" y="827660"/>
                  <a:pt x="11083" y="798022"/>
                  <a:pt x="11083" y="798022"/>
                </a:cubicBezTo>
                <a:cubicBezTo>
                  <a:pt x="9236" y="685338"/>
                  <a:pt x="8627" y="572628"/>
                  <a:pt x="5541" y="459971"/>
                </a:cubicBezTo>
                <a:cubicBezTo>
                  <a:pt x="4932" y="437735"/>
                  <a:pt x="0" y="415713"/>
                  <a:pt x="0" y="393469"/>
                </a:cubicBezTo>
                <a:cubicBezTo>
                  <a:pt x="0" y="323248"/>
                  <a:pt x="2120" y="253017"/>
                  <a:pt x="5541" y="182880"/>
                </a:cubicBezTo>
                <a:cubicBezTo>
                  <a:pt x="5826" y="177045"/>
                  <a:pt x="8666" y="171572"/>
                  <a:pt x="11083" y="166254"/>
                </a:cubicBezTo>
                <a:cubicBezTo>
                  <a:pt x="22896" y="140266"/>
                  <a:pt x="38042" y="102899"/>
                  <a:pt x="66501" y="88669"/>
                </a:cubicBezTo>
                <a:lnTo>
                  <a:pt x="88669" y="77585"/>
                </a:lnTo>
                <a:cubicBezTo>
                  <a:pt x="92363" y="72043"/>
                  <a:pt x="94104" y="64490"/>
                  <a:pt x="99752" y="60960"/>
                </a:cubicBezTo>
                <a:cubicBezTo>
                  <a:pt x="109659" y="54768"/>
                  <a:pt x="121669" y="52710"/>
                  <a:pt x="133003" y="49876"/>
                </a:cubicBezTo>
                <a:cubicBezTo>
                  <a:pt x="177583" y="38731"/>
                  <a:pt x="132042" y="49171"/>
                  <a:pt x="199505" y="38793"/>
                </a:cubicBezTo>
                <a:cubicBezTo>
                  <a:pt x="208815" y="37361"/>
                  <a:pt x="218076" y="35536"/>
                  <a:pt x="227214" y="33251"/>
                </a:cubicBezTo>
                <a:cubicBezTo>
                  <a:pt x="232881" y="31834"/>
                  <a:pt x="238038" y="28392"/>
                  <a:pt x="243840" y="27709"/>
                </a:cubicBezTo>
                <a:cubicBezTo>
                  <a:pt x="269590" y="24679"/>
                  <a:pt x="295587" y="24320"/>
                  <a:pt x="321425" y="22167"/>
                </a:cubicBezTo>
                <a:cubicBezTo>
                  <a:pt x="339926" y="20625"/>
                  <a:pt x="358305" y="17627"/>
                  <a:pt x="376843" y="16625"/>
                </a:cubicBezTo>
                <a:cubicBezTo>
                  <a:pt x="426681" y="13931"/>
                  <a:pt x="476611" y="13300"/>
                  <a:pt x="526472" y="11084"/>
                </a:cubicBezTo>
                <a:cubicBezTo>
                  <a:pt x="559741" y="9605"/>
                  <a:pt x="592974" y="7389"/>
                  <a:pt x="626225" y="5542"/>
                </a:cubicBezTo>
                <a:cubicBezTo>
                  <a:pt x="642850" y="3695"/>
                  <a:pt x="659373" y="0"/>
                  <a:pt x="676101" y="0"/>
                </a:cubicBezTo>
                <a:cubicBezTo>
                  <a:pt x="690391" y="0"/>
                  <a:pt x="812085" y="9608"/>
                  <a:pt x="831272" y="11084"/>
                </a:cubicBezTo>
                <a:cubicBezTo>
                  <a:pt x="838661" y="12931"/>
                  <a:pt x="846145" y="14436"/>
                  <a:pt x="853440" y="16625"/>
                </a:cubicBezTo>
                <a:cubicBezTo>
                  <a:pt x="864631" y="19982"/>
                  <a:pt x="875048" y="26739"/>
                  <a:pt x="886691" y="27709"/>
                </a:cubicBezTo>
                <a:lnTo>
                  <a:pt x="953192" y="33251"/>
                </a:lnTo>
                <a:cubicBezTo>
                  <a:pt x="988266" y="35514"/>
                  <a:pt x="1023404" y="36667"/>
                  <a:pt x="1058487" y="38793"/>
                </a:cubicBezTo>
                <a:cubicBezTo>
                  <a:pt x="1084367" y="40361"/>
                  <a:pt x="1110210" y="42487"/>
                  <a:pt x="1136072" y="44334"/>
                </a:cubicBezTo>
                <a:cubicBezTo>
                  <a:pt x="1141614" y="48029"/>
                  <a:pt x="1149003" y="49876"/>
                  <a:pt x="1152698" y="55418"/>
                </a:cubicBezTo>
                <a:cubicBezTo>
                  <a:pt x="1156923" y="61755"/>
                  <a:pt x="1157350" y="70021"/>
                  <a:pt x="1158240" y="77585"/>
                </a:cubicBezTo>
                <a:cubicBezTo>
                  <a:pt x="1172557" y="199289"/>
                  <a:pt x="1155908" y="110263"/>
                  <a:pt x="1169323" y="177338"/>
                </a:cubicBezTo>
                <a:cubicBezTo>
                  <a:pt x="1182731" y="358339"/>
                  <a:pt x="1177470" y="277040"/>
                  <a:pt x="1185949" y="421178"/>
                </a:cubicBezTo>
                <a:cubicBezTo>
                  <a:pt x="1187796" y="515389"/>
                  <a:pt x="1191491" y="609582"/>
                  <a:pt x="1191491" y="703811"/>
                </a:cubicBezTo>
                <a:cubicBezTo>
                  <a:pt x="1191491" y="800273"/>
                  <a:pt x="1188803" y="883007"/>
                  <a:pt x="1180407" y="975360"/>
                </a:cubicBezTo>
                <a:cubicBezTo>
                  <a:pt x="1178893" y="992019"/>
                  <a:pt x="1176712" y="1008611"/>
                  <a:pt x="1174865" y="1025236"/>
                </a:cubicBezTo>
                <a:cubicBezTo>
                  <a:pt x="1173018" y="1102822"/>
                  <a:pt x="1172694" y="1180459"/>
                  <a:pt x="1169323" y="1257993"/>
                </a:cubicBezTo>
                <a:cubicBezTo>
                  <a:pt x="1168992" y="1265602"/>
                  <a:pt x="1165033" y="1272647"/>
                  <a:pt x="1163781" y="1280160"/>
                </a:cubicBezTo>
                <a:cubicBezTo>
                  <a:pt x="1161333" y="1294850"/>
                  <a:pt x="1160346" y="1309751"/>
                  <a:pt x="1158240" y="1324494"/>
                </a:cubicBezTo>
                <a:cubicBezTo>
                  <a:pt x="1156651" y="1335618"/>
                  <a:pt x="1154545" y="1346661"/>
                  <a:pt x="1152698" y="1357745"/>
                </a:cubicBezTo>
                <a:cubicBezTo>
                  <a:pt x="1147156" y="1354051"/>
                  <a:pt x="1140458" y="1351674"/>
                  <a:pt x="1136072" y="1346662"/>
                </a:cubicBezTo>
                <a:cubicBezTo>
                  <a:pt x="1127300" y="1336637"/>
                  <a:pt x="1113905" y="1313411"/>
                  <a:pt x="1113905" y="1313411"/>
                </a:cubicBezTo>
                <a:cubicBezTo>
                  <a:pt x="1112058" y="1307869"/>
                  <a:pt x="1108363" y="1290943"/>
                  <a:pt x="1108363" y="1296785"/>
                </a:cubicBezTo>
                <a:cubicBezTo>
                  <a:pt x="1108363" y="1305449"/>
                  <a:pt x="1116833" y="1326430"/>
                  <a:pt x="1119447" y="1335578"/>
                </a:cubicBezTo>
                <a:cubicBezTo>
                  <a:pt x="1121539" y="1342901"/>
                  <a:pt x="1120231" y="1351798"/>
                  <a:pt x="1124989" y="1357745"/>
                </a:cubicBezTo>
                <a:cubicBezTo>
                  <a:pt x="1128638" y="1362306"/>
                  <a:pt x="1136389" y="1360675"/>
                  <a:pt x="1141614" y="1363287"/>
                </a:cubicBezTo>
                <a:cubicBezTo>
                  <a:pt x="1147571" y="1366266"/>
                  <a:pt x="1152698" y="1370676"/>
                  <a:pt x="1158240" y="1374371"/>
                </a:cubicBezTo>
                <a:cubicBezTo>
                  <a:pt x="1221893" y="1358457"/>
                  <a:pt x="1143442" y="1380711"/>
                  <a:pt x="1197032" y="1357745"/>
                </a:cubicBezTo>
                <a:cubicBezTo>
                  <a:pt x="1204033" y="1354745"/>
                  <a:pt x="1211974" y="1354612"/>
                  <a:pt x="1219200" y="1352204"/>
                </a:cubicBezTo>
                <a:cubicBezTo>
                  <a:pt x="1223119" y="1350898"/>
                  <a:pt x="1226589" y="1348509"/>
                  <a:pt x="1230283" y="1346662"/>
                </a:cubicBezTo>
              </a:path>
            </a:pathLst>
          </a:cu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>
              <a:solidFill>
                <a:srgbClr val="92D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71926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uiExpand="1" build="p"/>
      <p:bldP spid="12" grpId="0" animBg="1"/>
      <p:bldP spid="13" grpId="0" animBg="1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Applying Recursion: Traversing A Directory/Folder Structure (Chart: James Tam)</a:t>
            </a:r>
            <a:endParaRPr lang="en-CA" sz="2800" dirty="0"/>
          </a:p>
        </p:txBody>
      </p:sp>
      <p:grpSp>
        <p:nvGrpSpPr>
          <p:cNvPr id="5" name="Group 4"/>
          <p:cNvGrpSpPr/>
          <p:nvPr/>
        </p:nvGrpSpPr>
        <p:grpSpPr>
          <a:xfrm>
            <a:off x="2758191" y="3640111"/>
            <a:ext cx="1066800" cy="533400"/>
            <a:chOff x="1600200" y="2438400"/>
            <a:chExt cx="1066800" cy="533400"/>
          </a:xfrm>
        </p:grpSpPr>
        <p:sp>
          <p:nvSpPr>
            <p:cNvPr id="3" name="Rectangle 2"/>
            <p:cNvSpPr/>
            <p:nvPr/>
          </p:nvSpPr>
          <p:spPr>
            <a:xfrm>
              <a:off x="1600200" y="2590800"/>
              <a:ext cx="1066800" cy="381000"/>
            </a:xfrm>
            <a:prstGeom prst="rect">
              <a:avLst/>
            </a:prstGeom>
            <a:solidFill>
              <a:srgbClr val="FFFFCC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  <a:latin typeface="Consolas" panose="020B0609020204030204" pitchFamily="49" charset="0"/>
                </a:rPr>
                <a:t>Folder</a:t>
              </a:r>
              <a:endParaRPr lang="en-CA" dirty="0" smtClean="0">
                <a:solidFill>
                  <a:schemeClr val="tx1"/>
                </a:solidFill>
                <a:latin typeface="Consolas" panose="020B0609020204030204" pitchFamily="49" charset="0"/>
              </a:endParaRPr>
            </a:p>
          </p:txBody>
        </p:sp>
        <p:sp>
          <p:nvSpPr>
            <p:cNvPr id="4" name="Rectangle 3"/>
            <p:cNvSpPr/>
            <p:nvPr/>
          </p:nvSpPr>
          <p:spPr>
            <a:xfrm>
              <a:off x="1600200" y="2438400"/>
              <a:ext cx="304800" cy="152400"/>
            </a:xfrm>
            <a:prstGeom prst="rect">
              <a:avLst/>
            </a:prstGeom>
            <a:solidFill>
              <a:srgbClr val="FFFFCC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 dirty="0" smtClean="0">
                <a:solidFill>
                  <a:schemeClr val="tx1"/>
                </a:solidFill>
              </a:endParaRPr>
            </a:p>
          </p:txBody>
        </p:sp>
      </p:grpSp>
      <p:sp>
        <p:nvSpPr>
          <p:cNvPr id="6" name="Rectangle 5"/>
          <p:cNvSpPr/>
          <p:nvPr/>
        </p:nvSpPr>
        <p:spPr>
          <a:xfrm>
            <a:off x="3829987" y="2702511"/>
            <a:ext cx="1143000" cy="762000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Consolas" panose="020B0609020204030204" pitchFamily="49" charset="0"/>
              </a:rPr>
              <a:t>Storage drive</a:t>
            </a:r>
            <a:endParaRPr lang="en-CA" dirty="0" smtClean="0">
              <a:solidFill>
                <a:schemeClr val="tx1"/>
              </a:solidFill>
              <a:latin typeface="Consolas" panose="020B0609020204030204" pitchFamily="49" charset="0"/>
            </a:endParaRPr>
          </a:p>
        </p:txBody>
      </p:sp>
      <p:cxnSp>
        <p:nvCxnSpPr>
          <p:cNvPr id="8" name="Straight Arrow Connector 7"/>
          <p:cNvCxnSpPr/>
          <p:nvPr/>
        </p:nvCxnSpPr>
        <p:spPr>
          <a:xfrm flipH="1">
            <a:off x="3177291" y="3444279"/>
            <a:ext cx="942819" cy="333555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3482091" y="3351994"/>
            <a:ext cx="304800" cy="30480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n-US" sz="1600" dirty="0" smtClean="0">
                <a:latin typeface="Consolas" panose="020B0609020204030204" pitchFamily="49" charset="0"/>
              </a:rPr>
              <a:t>1</a:t>
            </a:r>
            <a:endParaRPr lang="en-CA" sz="1600" dirty="0" smtClean="0">
              <a:latin typeface="Consolas" panose="020B0609020204030204" pitchFamily="49" charset="0"/>
            </a:endParaRPr>
          </a:p>
        </p:txBody>
      </p:sp>
      <p:grpSp>
        <p:nvGrpSpPr>
          <p:cNvPr id="23" name="Group 22"/>
          <p:cNvGrpSpPr/>
          <p:nvPr/>
        </p:nvGrpSpPr>
        <p:grpSpPr>
          <a:xfrm>
            <a:off x="728272" y="5895950"/>
            <a:ext cx="869431" cy="866960"/>
            <a:chOff x="-685800" y="7312395"/>
            <a:chExt cx="963038" cy="1039443"/>
          </a:xfrm>
        </p:grpSpPr>
        <p:sp>
          <p:nvSpPr>
            <p:cNvPr id="10" name="Rectangle 9"/>
            <p:cNvSpPr/>
            <p:nvPr/>
          </p:nvSpPr>
          <p:spPr>
            <a:xfrm>
              <a:off x="-685800" y="7315200"/>
              <a:ext cx="963038" cy="1036638"/>
            </a:xfrm>
            <a:prstGeom prst="rect">
              <a:avLst/>
            </a:prstGeom>
            <a:solidFill>
              <a:srgbClr val="FFFFCC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endParaRPr lang="en-US" sz="1600" dirty="0">
                <a:solidFill>
                  <a:schemeClr val="tx1"/>
                </a:solidFill>
                <a:latin typeface="Consolas" panose="020B0609020204030204" pitchFamily="49" charset="0"/>
              </a:endParaRPr>
            </a:p>
            <a:p>
              <a:pPr algn="ctr"/>
              <a:r>
                <a:rPr lang="en-US" sz="1600" dirty="0" smtClean="0">
                  <a:solidFill>
                    <a:schemeClr val="tx1"/>
                  </a:solidFill>
                  <a:latin typeface="Consolas" panose="020B0609020204030204" pitchFamily="49" charset="0"/>
                </a:rPr>
                <a:t>File</a:t>
              </a:r>
              <a:endParaRPr lang="en-CA" sz="1600" dirty="0" smtClean="0">
                <a:solidFill>
                  <a:schemeClr val="tx1"/>
                </a:solidFill>
                <a:latin typeface="Consolas" panose="020B0609020204030204" pitchFamily="49" charset="0"/>
              </a:endParaRPr>
            </a:p>
          </p:txBody>
        </p:sp>
        <p:sp>
          <p:nvSpPr>
            <p:cNvPr id="11" name="Isosceles Triangle 10"/>
            <p:cNvSpPr/>
            <p:nvPr/>
          </p:nvSpPr>
          <p:spPr>
            <a:xfrm flipV="1">
              <a:off x="-416208" y="7312395"/>
              <a:ext cx="423854" cy="198438"/>
            </a:xfrm>
            <a:prstGeom prst="triangle">
              <a:avLst/>
            </a:prstGeom>
            <a:solidFill>
              <a:srgbClr val="FFFFCC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 dirty="0" smtClean="0">
                <a:solidFill>
                  <a:schemeClr val="tx1"/>
                </a:solidFill>
              </a:endParaRPr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1535242" y="4859311"/>
            <a:ext cx="1066800" cy="533400"/>
            <a:chOff x="1600200" y="2438400"/>
            <a:chExt cx="1066800" cy="533400"/>
          </a:xfrm>
        </p:grpSpPr>
        <p:sp>
          <p:nvSpPr>
            <p:cNvPr id="13" name="Rectangle 12"/>
            <p:cNvSpPr/>
            <p:nvPr/>
          </p:nvSpPr>
          <p:spPr>
            <a:xfrm>
              <a:off x="1600200" y="2590800"/>
              <a:ext cx="1066800" cy="381000"/>
            </a:xfrm>
            <a:prstGeom prst="rect">
              <a:avLst/>
            </a:prstGeom>
            <a:solidFill>
              <a:srgbClr val="FFFFCC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  <a:latin typeface="Consolas" panose="020B0609020204030204" pitchFamily="49" charset="0"/>
                </a:rPr>
                <a:t>Folder</a:t>
              </a:r>
              <a:endParaRPr lang="en-CA" dirty="0" smtClean="0">
                <a:solidFill>
                  <a:schemeClr val="tx1"/>
                </a:solidFill>
                <a:latin typeface="Consolas" panose="020B0609020204030204" pitchFamily="49" charset="0"/>
              </a:endParaRPr>
            </a:p>
          </p:txBody>
        </p:sp>
        <p:sp>
          <p:nvSpPr>
            <p:cNvPr id="14" name="Rectangle 13"/>
            <p:cNvSpPr/>
            <p:nvPr/>
          </p:nvSpPr>
          <p:spPr>
            <a:xfrm>
              <a:off x="1600200" y="2438400"/>
              <a:ext cx="304800" cy="152400"/>
            </a:xfrm>
            <a:prstGeom prst="rect">
              <a:avLst/>
            </a:prstGeom>
            <a:solidFill>
              <a:srgbClr val="FFFFCC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 dirty="0" smtClean="0">
                <a:solidFill>
                  <a:schemeClr val="tx1"/>
                </a:solidFill>
              </a:endParaRPr>
            </a:p>
          </p:txBody>
        </p:sp>
      </p:grpSp>
      <p:cxnSp>
        <p:nvCxnSpPr>
          <p:cNvPr id="15" name="Straight Arrow Connector 14"/>
          <p:cNvCxnSpPr/>
          <p:nvPr/>
        </p:nvCxnSpPr>
        <p:spPr>
          <a:xfrm flipH="1">
            <a:off x="2179821" y="4173511"/>
            <a:ext cx="883170" cy="838200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2402801" y="4277257"/>
            <a:ext cx="304800" cy="30480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n-US" sz="1600" dirty="0" smtClean="0">
                <a:latin typeface="Consolas" panose="020B0609020204030204" pitchFamily="49" charset="0"/>
              </a:rPr>
              <a:t>2</a:t>
            </a:r>
            <a:endParaRPr lang="en-CA" sz="1600" dirty="0" smtClean="0">
              <a:latin typeface="Consolas" panose="020B0609020204030204" pitchFamily="49" charset="0"/>
            </a:endParaRPr>
          </a:p>
        </p:txBody>
      </p:sp>
      <p:cxnSp>
        <p:nvCxnSpPr>
          <p:cNvPr id="18" name="Straight Arrow Connector 17"/>
          <p:cNvCxnSpPr>
            <a:stCxn id="6" idx="2"/>
          </p:cNvCxnSpPr>
          <p:nvPr/>
        </p:nvCxnSpPr>
        <p:spPr>
          <a:xfrm>
            <a:off x="4401487" y="3464511"/>
            <a:ext cx="2420692" cy="497889"/>
          </a:xfrm>
          <a:prstGeom prst="straightConnector1">
            <a:avLst/>
          </a:prstGeom>
          <a:ln w="25400">
            <a:solidFill>
              <a:srgbClr val="3366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>
            <a:stCxn id="13" idx="2"/>
          </p:cNvCxnSpPr>
          <p:nvPr/>
        </p:nvCxnSpPr>
        <p:spPr>
          <a:xfrm flipH="1">
            <a:off x="1306642" y="5392711"/>
            <a:ext cx="762000" cy="487362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4" name="Group 23"/>
          <p:cNvGrpSpPr/>
          <p:nvPr/>
        </p:nvGrpSpPr>
        <p:grpSpPr>
          <a:xfrm>
            <a:off x="1877517" y="5897352"/>
            <a:ext cx="869431" cy="866960"/>
            <a:chOff x="-685800" y="7312395"/>
            <a:chExt cx="963038" cy="1039443"/>
          </a:xfrm>
        </p:grpSpPr>
        <p:sp>
          <p:nvSpPr>
            <p:cNvPr id="25" name="Rectangle 24"/>
            <p:cNvSpPr/>
            <p:nvPr/>
          </p:nvSpPr>
          <p:spPr>
            <a:xfrm>
              <a:off x="-685800" y="7315200"/>
              <a:ext cx="963038" cy="1036638"/>
            </a:xfrm>
            <a:prstGeom prst="rect">
              <a:avLst/>
            </a:prstGeom>
            <a:solidFill>
              <a:srgbClr val="FFFFCC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endParaRPr lang="en-US" sz="1600" dirty="0">
                <a:solidFill>
                  <a:schemeClr val="tx1"/>
                </a:solidFill>
                <a:latin typeface="Consolas" panose="020B0609020204030204" pitchFamily="49" charset="0"/>
              </a:endParaRPr>
            </a:p>
            <a:p>
              <a:pPr algn="ctr"/>
              <a:r>
                <a:rPr lang="en-US" sz="1600" dirty="0" smtClean="0">
                  <a:solidFill>
                    <a:schemeClr val="tx1"/>
                  </a:solidFill>
                  <a:latin typeface="Consolas" panose="020B0609020204030204" pitchFamily="49" charset="0"/>
                </a:rPr>
                <a:t>File</a:t>
              </a:r>
              <a:endParaRPr lang="en-CA" sz="1600" dirty="0" smtClean="0">
                <a:solidFill>
                  <a:schemeClr val="tx1"/>
                </a:solidFill>
                <a:latin typeface="Consolas" panose="020B0609020204030204" pitchFamily="49" charset="0"/>
              </a:endParaRPr>
            </a:p>
          </p:txBody>
        </p:sp>
        <p:sp>
          <p:nvSpPr>
            <p:cNvPr id="26" name="Isosceles Triangle 25"/>
            <p:cNvSpPr/>
            <p:nvPr/>
          </p:nvSpPr>
          <p:spPr>
            <a:xfrm flipV="1">
              <a:off x="-416208" y="7312395"/>
              <a:ext cx="423854" cy="198438"/>
            </a:xfrm>
            <a:prstGeom prst="triangle">
              <a:avLst/>
            </a:prstGeom>
            <a:solidFill>
              <a:srgbClr val="FFFFCC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 dirty="0" smtClean="0">
                <a:solidFill>
                  <a:schemeClr val="tx1"/>
                </a:solidFill>
              </a:endParaRPr>
            </a:p>
          </p:txBody>
        </p:sp>
      </p:grpSp>
      <p:cxnSp>
        <p:nvCxnSpPr>
          <p:cNvPr id="27" name="Straight Connector 26"/>
          <p:cNvCxnSpPr>
            <a:stCxn id="13" idx="2"/>
            <a:endCxn id="26" idx="3"/>
          </p:cNvCxnSpPr>
          <p:nvPr/>
        </p:nvCxnSpPr>
        <p:spPr>
          <a:xfrm>
            <a:off x="2068642" y="5392711"/>
            <a:ext cx="243591" cy="50464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2698131" y="4999492"/>
            <a:ext cx="2913702" cy="81683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n-US" sz="1600" dirty="0" smtClean="0">
                <a:latin typeface="Consolas" panose="020B0609020204030204" pitchFamily="49" charset="0"/>
              </a:rPr>
              <a:t>No more folders: Stop function calls and return to previous time function was called</a:t>
            </a:r>
            <a:endParaRPr lang="en-CA" sz="1600" dirty="0" smtClean="0">
              <a:latin typeface="Consolas" panose="020B0609020204030204" pitchFamily="49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5062928" y="1261493"/>
            <a:ext cx="4195372" cy="2395301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n-US" b="1" dirty="0" smtClean="0">
                <a:latin typeface="Comic Sans MS" panose="030F0702030302020204" pitchFamily="66" charset="0"/>
              </a:rPr>
              <a:t>Pseudo code</a:t>
            </a:r>
          </a:p>
          <a:p>
            <a:r>
              <a:rPr lang="en-US" dirty="0" smtClean="0">
                <a:latin typeface="Comic Sans MS" panose="030F0702030302020204" pitchFamily="66" charset="0"/>
              </a:rPr>
              <a:t>traverse(folder reference)</a:t>
            </a:r>
            <a:endParaRPr lang="en-US" dirty="0" smtClean="0">
              <a:latin typeface="Comic Sans MS" panose="030F0702030302020204" pitchFamily="66" charset="0"/>
            </a:endParaRPr>
          </a:p>
          <a:p>
            <a:r>
              <a:rPr lang="en-US" dirty="0" smtClean="0">
                <a:latin typeface="Comic Sans MS" panose="030F0702030302020204" pitchFamily="66" charset="0"/>
              </a:rPr>
              <a:t>    If (reference leads a folder)</a:t>
            </a:r>
          </a:p>
          <a:p>
            <a:r>
              <a:rPr lang="en-US" dirty="0">
                <a:solidFill>
                  <a:srgbClr val="FF0000"/>
                </a:solidFill>
                <a:latin typeface="Comic Sans MS" panose="030F0702030302020204" pitchFamily="66" charset="0"/>
              </a:rPr>
              <a:t> </a:t>
            </a:r>
            <a:r>
              <a:rPr lang="en-US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       traverse(</a:t>
            </a:r>
            <a:r>
              <a:rPr lang="en-US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go to </a:t>
            </a:r>
            <a:r>
              <a:rPr lang="en-US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left folder)</a:t>
            </a:r>
          </a:p>
          <a:p>
            <a:r>
              <a:rPr lang="en-US" dirty="0">
                <a:solidFill>
                  <a:srgbClr val="3366FF"/>
                </a:solidFill>
                <a:latin typeface="Comic Sans MS" panose="030F0702030302020204" pitchFamily="66" charset="0"/>
              </a:rPr>
              <a:t> </a:t>
            </a:r>
            <a:r>
              <a:rPr lang="en-US" dirty="0" smtClean="0">
                <a:solidFill>
                  <a:srgbClr val="3366FF"/>
                </a:solidFill>
                <a:latin typeface="Comic Sans MS" panose="030F0702030302020204" pitchFamily="66" charset="0"/>
              </a:rPr>
              <a:t>       traverse(go to the right folder)</a:t>
            </a:r>
          </a:p>
          <a:p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smtClean="0">
                <a:latin typeface="Comic Sans MS" panose="030F0702030302020204" pitchFamily="66" charset="0"/>
              </a:rPr>
              <a:t>   end if</a:t>
            </a:r>
          </a:p>
          <a:p>
            <a:r>
              <a:rPr lang="en-US" dirty="0">
                <a:solidFill>
                  <a:srgbClr val="FF0000"/>
                </a:solidFill>
                <a:latin typeface="Comic Sans MS" panose="030F0702030302020204" pitchFamily="66" charset="0"/>
              </a:rPr>
              <a:t> </a:t>
            </a:r>
            <a:r>
              <a:rPr lang="en-US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   return()</a:t>
            </a:r>
            <a:endParaRPr lang="en-US" dirty="0" smtClean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grpSp>
        <p:nvGrpSpPr>
          <p:cNvPr id="33" name="Group 32"/>
          <p:cNvGrpSpPr/>
          <p:nvPr/>
        </p:nvGrpSpPr>
        <p:grpSpPr>
          <a:xfrm>
            <a:off x="5586334" y="4945061"/>
            <a:ext cx="1066800" cy="533400"/>
            <a:chOff x="1600200" y="2438400"/>
            <a:chExt cx="1066800" cy="533400"/>
          </a:xfrm>
        </p:grpSpPr>
        <p:sp>
          <p:nvSpPr>
            <p:cNvPr id="34" name="Rectangle 33"/>
            <p:cNvSpPr/>
            <p:nvPr/>
          </p:nvSpPr>
          <p:spPr>
            <a:xfrm>
              <a:off x="1600200" y="2590800"/>
              <a:ext cx="1066800" cy="381000"/>
            </a:xfrm>
            <a:prstGeom prst="rect">
              <a:avLst/>
            </a:prstGeom>
            <a:solidFill>
              <a:srgbClr val="FFFFCC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  <a:latin typeface="Consolas" panose="020B0609020204030204" pitchFamily="49" charset="0"/>
                </a:rPr>
                <a:t>Folder</a:t>
              </a:r>
              <a:endParaRPr lang="en-CA" dirty="0" smtClean="0">
                <a:solidFill>
                  <a:schemeClr val="tx1"/>
                </a:solidFill>
                <a:latin typeface="Consolas" panose="020B0609020204030204" pitchFamily="49" charset="0"/>
              </a:endParaRPr>
            </a:p>
          </p:txBody>
        </p:sp>
        <p:sp>
          <p:nvSpPr>
            <p:cNvPr id="35" name="Rectangle 34"/>
            <p:cNvSpPr/>
            <p:nvPr/>
          </p:nvSpPr>
          <p:spPr>
            <a:xfrm>
              <a:off x="1600200" y="2438400"/>
              <a:ext cx="304800" cy="152400"/>
            </a:xfrm>
            <a:prstGeom prst="rect">
              <a:avLst/>
            </a:prstGeom>
            <a:solidFill>
              <a:srgbClr val="FFFFCC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 dirty="0" smtClean="0">
                <a:solidFill>
                  <a:schemeClr val="tx1"/>
                </a:solidFill>
              </a:endParaRPr>
            </a:p>
          </p:txBody>
        </p:sp>
      </p:grpSp>
      <p:cxnSp>
        <p:nvCxnSpPr>
          <p:cNvPr id="36" name="Straight Arrow Connector 35"/>
          <p:cNvCxnSpPr>
            <a:stCxn id="3" idx="2"/>
          </p:cNvCxnSpPr>
          <p:nvPr/>
        </p:nvCxnSpPr>
        <p:spPr>
          <a:xfrm>
            <a:off x="3291591" y="4173511"/>
            <a:ext cx="2294743" cy="964180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5146201" y="6484343"/>
            <a:ext cx="304800" cy="30480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n-US" sz="1600" dirty="0" smtClean="0">
                <a:latin typeface="Consolas" panose="020B0609020204030204" pitchFamily="49" charset="0"/>
              </a:rPr>
              <a:t>3</a:t>
            </a:r>
            <a:endParaRPr lang="en-CA" sz="1600" dirty="0" smtClean="0">
              <a:latin typeface="Consolas" panose="020B0609020204030204" pitchFamily="49" charset="0"/>
            </a:endParaRPr>
          </a:p>
        </p:txBody>
      </p:sp>
      <p:grpSp>
        <p:nvGrpSpPr>
          <p:cNvPr id="40" name="Group 39"/>
          <p:cNvGrpSpPr/>
          <p:nvPr/>
        </p:nvGrpSpPr>
        <p:grpSpPr>
          <a:xfrm>
            <a:off x="4889700" y="5981700"/>
            <a:ext cx="869431" cy="866960"/>
            <a:chOff x="-685800" y="7312395"/>
            <a:chExt cx="963038" cy="1039443"/>
          </a:xfrm>
        </p:grpSpPr>
        <p:sp>
          <p:nvSpPr>
            <p:cNvPr id="41" name="Rectangle 40"/>
            <p:cNvSpPr/>
            <p:nvPr/>
          </p:nvSpPr>
          <p:spPr>
            <a:xfrm>
              <a:off x="-685800" y="7315200"/>
              <a:ext cx="963038" cy="1036638"/>
            </a:xfrm>
            <a:prstGeom prst="rect">
              <a:avLst/>
            </a:prstGeom>
            <a:solidFill>
              <a:srgbClr val="FFFFCC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endParaRPr lang="en-US" sz="1600" dirty="0">
                <a:solidFill>
                  <a:schemeClr val="tx1"/>
                </a:solidFill>
                <a:latin typeface="Consolas" panose="020B0609020204030204" pitchFamily="49" charset="0"/>
              </a:endParaRPr>
            </a:p>
            <a:p>
              <a:pPr algn="ctr"/>
              <a:r>
                <a:rPr lang="en-US" sz="1600" dirty="0" smtClean="0">
                  <a:solidFill>
                    <a:schemeClr val="tx1"/>
                  </a:solidFill>
                  <a:latin typeface="Consolas" panose="020B0609020204030204" pitchFamily="49" charset="0"/>
                </a:rPr>
                <a:t>File</a:t>
              </a:r>
              <a:endParaRPr lang="en-CA" sz="1600" dirty="0" smtClean="0">
                <a:solidFill>
                  <a:schemeClr val="tx1"/>
                </a:solidFill>
                <a:latin typeface="Consolas" panose="020B0609020204030204" pitchFamily="49" charset="0"/>
              </a:endParaRPr>
            </a:p>
          </p:txBody>
        </p:sp>
        <p:sp>
          <p:nvSpPr>
            <p:cNvPr id="42" name="Isosceles Triangle 41"/>
            <p:cNvSpPr/>
            <p:nvPr/>
          </p:nvSpPr>
          <p:spPr>
            <a:xfrm flipV="1">
              <a:off x="-416208" y="7312395"/>
              <a:ext cx="423854" cy="198438"/>
            </a:xfrm>
            <a:prstGeom prst="triangle">
              <a:avLst/>
            </a:prstGeom>
            <a:solidFill>
              <a:srgbClr val="FFFFCC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 dirty="0" smtClean="0">
                <a:solidFill>
                  <a:schemeClr val="tx1"/>
                </a:solidFill>
              </a:endParaRPr>
            </a:p>
          </p:txBody>
        </p:sp>
      </p:grpSp>
      <p:cxnSp>
        <p:nvCxnSpPr>
          <p:cNvPr id="43" name="Straight Connector 42"/>
          <p:cNvCxnSpPr/>
          <p:nvPr/>
        </p:nvCxnSpPr>
        <p:spPr>
          <a:xfrm flipH="1">
            <a:off x="5468070" y="5478461"/>
            <a:ext cx="762000" cy="487362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4" name="Group 43"/>
          <p:cNvGrpSpPr/>
          <p:nvPr/>
        </p:nvGrpSpPr>
        <p:grpSpPr>
          <a:xfrm>
            <a:off x="6038945" y="5983102"/>
            <a:ext cx="869431" cy="866960"/>
            <a:chOff x="-685800" y="7312395"/>
            <a:chExt cx="963038" cy="1039443"/>
          </a:xfrm>
        </p:grpSpPr>
        <p:sp>
          <p:nvSpPr>
            <p:cNvPr id="45" name="Rectangle 44"/>
            <p:cNvSpPr/>
            <p:nvPr/>
          </p:nvSpPr>
          <p:spPr>
            <a:xfrm>
              <a:off x="-685800" y="7315200"/>
              <a:ext cx="963038" cy="1036638"/>
            </a:xfrm>
            <a:prstGeom prst="rect">
              <a:avLst/>
            </a:prstGeom>
            <a:solidFill>
              <a:srgbClr val="FFFFCC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endParaRPr lang="en-US" sz="1600" dirty="0">
                <a:solidFill>
                  <a:schemeClr val="tx1"/>
                </a:solidFill>
                <a:latin typeface="Consolas" panose="020B0609020204030204" pitchFamily="49" charset="0"/>
              </a:endParaRPr>
            </a:p>
            <a:p>
              <a:pPr algn="ctr"/>
              <a:r>
                <a:rPr lang="en-US" sz="1600" dirty="0" smtClean="0">
                  <a:solidFill>
                    <a:schemeClr val="tx1"/>
                  </a:solidFill>
                  <a:latin typeface="Consolas" panose="020B0609020204030204" pitchFamily="49" charset="0"/>
                </a:rPr>
                <a:t>File</a:t>
              </a:r>
              <a:endParaRPr lang="en-CA" sz="1600" dirty="0" smtClean="0">
                <a:solidFill>
                  <a:schemeClr val="tx1"/>
                </a:solidFill>
                <a:latin typeface="Consolas" panose="020B0609020204030204" pitchFamily="49" charset="0"/>
              </a:endParaRPr>
            </a:p>
          </p:txBody>
        </p:sp>
        <p:sp>
          <p:nvSpPr>
            <p:cNvPr id="46" name="Isosceles Triangle 45"/>
            <p:cNvSpPr/>
            <p:nvPr/>
          </p:nvSpPr>
          <p:spPr>
            <a:xfrm flipV="1">
              <a:off x="-416208" y="7312395"/>
              <a:ext cx="423854" cy="198438"/>
            </a:xfrm>
            <a:prstGeom prst="triangle">
              <a:avLst/>
            </a:prstGeom>
            <a:solidFill>
              <a:srgbClr val="FFFFCC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 dirty="0" smtClean="0">
                <a:solidFill>
                  <a:schemeClr val="tx1"/>
                </a:solidFill>
              </a:endParaRPr>
            </a:p>
          </p:txBody>
        </p:sp>
      </p:grpSp>
      <p:cxnSp>
        <p:nvCxnSpPr>
          <p:cNvPr id="47" name="Straight Connector 46"/>
          <p:cNvCxnSpPr>
            <a:endCxn id="46" idx="3"/>
          </p:cNvCxnSpPr>
          <p:nvPr/>
        </p:nvCxnSpPr>
        <p:spPr>
          <a:xfrm>
            <a:off x="6230070" y="5478461"/>
            <a:ext cx="243591" cy="50464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/>
          <p:cNvCxnSpPr>
            <a:endCxn id="3" idx="2"/>
          </p:cNvCxnSpPr>
          <p:nvPr/>
        </p:nvCxnSpPr>
        <p:spPr>
          <a:xfrm flipV="1">
            <a:off x="2427161" y="4173511"/>
            <a:ext cx="864430" cy="827518"/>
          </a:xfrm>
          <a:prstGeom prst="straightConnector1">
            <a:avLst/>
          </a:prstGeom>
          <a:ln w="25400">
            <a:solidFill>
              <a:srgbClr val="92D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TextBox 54"/>
          <p:cNvSpPr txBox="1"/>
          <p:nvPr/>
        </p:nvSpPr>
        <p:spPr>
          <a:xfrm>
            <a:off x="2872491" y="4455013"/>
            <a:ext cx="304800" cy="30480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n-US" sz="1600" dirty="0" smtClean="0">
                <a:latin typeface="Consolas" panose="020B0609020204030204" pitchFamily="49" charset="0"/>
              </a:rPr>
              <a:t>3</a:t>
            </a:r>
            <a:endParaRPr lang="en-CA" sz="1600" dirty="0" smtClean="0">
              <a:latin typeface="Consolas" panose="020B0609020204030204" pitchFamily="49" charset="0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4096687" y="4515845"/>
            <a:ext cx="304800" cy="30480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n-US" sz="1600" dirty="0" smtClean="0">
                <a:latin typeface="Consolas" panose="020B0609020204030204" pitchFamily="49" charset="0"/>
              </a:rPr>
              <a:t>4</a:t>
            </a:r>
            <a:endParaRPr lang="en-CA" sz="1600" dirty="0" smtClean="0">
              <a:latin typeface="Consolas" panose="020B0609020204030204" pitchFamily="49" charset="0"/>
            </a:endParaRPr>
          </a:p>
        </p:txBody>
      </p:sp>
      <p:cxnSp>
        <p:nvCxnSpPr>
          <p:cNvPr id="57" name="Straight Arrow Connector 56"/>
          <p:cNvCxnSpPr>
            <a:stCxn id="35" idx="0"/>
          </p:cNvCxnSpPr>
          <p:nvPr/>
        </p:nvCxnSpPr>
        <p:spPr>
          <a:xfrm flipH="1" flipV="1">
            <a:off x="3824992" y="4173511"/>
            <a:ext cx="1913742" cy="771550"/>
          </a:xfrm>
          <a:prstGeom prst="straightConnector1">
            <a:avLst/>
          </a:prstGeom>
          <a:ln w="25400">
            <a:solidFill>
              <a:srgbClr val="92D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TextBox 57"/>
          <p:cNvSpPr txBox="1"/>
          <p:nvPr/>
        </p:nvSpPr>
        <p:spPr>
          <a:xfrm>
            <a:off x="4513288" y="4210198"/>
            <a:ext cx="304800" cy="30480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n-US" sz="1600" dirty="0" smtClean="0">
                <a:latin typeface="Consolas" panose="020B0609020204030204" pitchFamily="49" charset="0"/>
              </a:rPr>
              <a:t>5</a:t>
            </a:r>
            <a:endParaRPr lang="en-CA" sz="1600" dirty="0" smtClean="0">
              <a:latin typeface="Consolas" panose="020B0609020204030204" pitchFamily="49" charset="0"/>
            </a:endParaRPr>
          </a:p>
        </p:txBody>
      </p:sp>
      <p:cxnSp>
        <p:nvCxnSpPr>
          <p:cNvPr id="62" name="Straight Arrow Connector 61"/>
          <p:cNvCxnSpPr>
            <a:endCxn id="6" idx="2"/>
          </p:cNvCxnSpPr>
          <p:nvPr/>
        </p:nvCxnSpPr>
        <p:spPr>
          <a:xfrm flipV="1">
            <a:off x="3596392" y="3464511"/>
            <a:ext cx="805095" cy="328000"/>
          </a:xfrm>
          <a:prstGeom prst="straightConnector1">
            <a:avLst/>
          </a:prstGeom>
          <a:ln w="25400">
            <a:solidFill>
              <a:srgbClr val="92D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TextBox 62"/>
          <p:cNvSpPr txBox="1"/>
          <p:nvPr/>
        </p:nvSpPr>
        <p:spPr>
          <a:xfrm>
            <a:off x="3939291" y="3553227"/>
            <a:ext cx="304800" cy="30480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n-US" sz="1600" dirty="0" smtClean="0">
                <a:latin typeface="Consolas" panose="020B0609020204030204" pitchFamily="49" charset="0"/>
              </a:rPr>
              <a:t>6</a:t>
            </a:r>
            <a:endParaRPr lang="en-CA" sz="1600" dirty="0" smtClean="0">
              <a:latin typeface="Consolas" panose="020B0609020204030204" pitchFamily="49" charset="0"/>
            </a:endParaRPr>
          </a:p>
        </p:txBody>
      </p:sp>
      <p:sp>
        <p:nvSpPr>
          <p:cNvPr id="68" name="TextBox 67"/>
          <p:cNvSpPr txBox="1"/>
          <p:nvPr/>
        </p:nvSpPr>
        <p:spPr>
          <a:xfrm>
            <a:off x="5634428" y="3464511"/>
            <a:ext cx="304800" cy="30480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n-US" sz="1600" dirty="0" smtClean="0">
                <a:latin typeface="Consolas" panose="020B0609020204030204" pitchFamily="49" charset="0"/>
              </a:rPr>
              <a:t>7</a:t>
            </a:r>
            <a:endParaRPr lang="en-CA" sz="1600" dirty="0" smtClean="0">
              <a:latin typeface="Consolas" panose="020B0609020204030204" pitchFamily="49" charset="0"/>
            </a:endParaRPr>
          </a:p>
        </p:txBody>
      </p:sp>
      <p:sp>
        <p:nvSpPr>
          <p:cNvPr id="69" name="TextBox 68"/>
          <p:cNvSpPr txBox="1"/>
          <p:nvPr/>
        </p:nvSpPr>
        <p:spPr>
          <a:xfrm>
            <a:off x="6822179" y="3944911"/>
            <a:ext cx="846540" cy="570087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n-US" dirty="0" smtClean="0"/>
              <a:t>Etc.</a:t>
            </a:r>
            <a:endParaRPr lang="en-CA" dirty="0" smtClean="0"/>
          </a:p>
        </p:txBody>
      </p:sp>
      <p:grpSp>
        <p:nvGrpSpPr>
          <p:cNvPr id="71" name="Group 70"/>
          <p:cNvGrpSpPr/>
          <p:nvPr/>
        </p:nvGrpSpPr>
        <p:grpSpPr>
          <a:xfrm>
            <a:off x="7235661" y="5965823"/>
            <a:ext cx="869431" cy="866960"/>
            <a:chOff x="-685800" y="7312395"/>
            <a:chExt cx="963038" cy="1039443"/>
          </a:xfrm>
        </p:grpSpPr>
        <p:sp>
          <p:nvSpPr>
            <p:cNvPr id="72" name="Rectangle 71"/>
            <p:cNvSpPr/>
            <p:nvPr/>
          </p:nvSpPr>
          <p:spPr>
            <a:xfrm>
              <a:off x="-685800" y="7315200"/>
              <a:ext cx="963038" cy="1036638"/>
            </a:xfrm>
            <a:prstGeom prst="rect">
              <a:avLst/>
            </a:prstGeom>
            <a:solidFill>
              <a:srgbClr val="FFFFCC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endParaRPr lang="en-US" sz="1600" dirty="0">
                <a:solidFill>
                  <a:schemeClr val="tx1"/>
                </a:solidFill>
                <a:latin typeface="Consolas" panose="020B0609020204030204" pitchFamily="49" charset="0"/>
              </a:endParaRPr>
            </a:p>
            <a:p>
              <a:pPr algn="ctr"/>
              <a:r>
                <a:rPr lang="en-US" sz="1600" dirty="0" smtClean="0">
                  <a:solidFill>
                    <a:schemeClr val="tx1"/>
                  </a:solidFill>
                  <a:latin typeface="Consolas" panose="020B0609020204030204" pitchFamily="49" charset="0"/>
                </a:rPr>
                <a:t>File</a:t>
              </a:r>
              <a:endParaRPr lang="en-CA" sz="1600" dirty="0" smtClean="0">
                <a:solidFill>
                  <a:schemeClr val="tx1"/>
                </a:solidFill>
                <a:latin typeface="Consolas" panose="020B0609020204030204" pitchFamily="49" charset="0"/>
              </a:endParaRPr>
            </a:p>
          </p:txBody>
        </p:sp>
        <p:sp>
          <p:nvSpPr>
            <p:cNvPr id="73" name="Isosceles Triangle 72"/>
            <p:cNvSpPr/>
            <p:nvPr/>
          </p:nvSpPr>
          <p:spPr>
            <a:xfrm flipV="1">
              <a:off x="-416208" y="7312395"/>
              <a:ext cx="423854" cy="198438"/>
            </a:xfrm>
            <a:prstGeom prst="triangle">
              <a:avLst/>
            </a:prstGeom>
            <a:solidFill>
              <a:srgbClr val="FFFFCC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 dirty="0" smtClean="0">
                <a:solidFill>
                  <a:schemeClr val="tx1"/>
                </a:solidFill>
              </a:endParaRPr>
            </a:p>
          </p:txBody>
        </p:sp>
      </p:grpSp>
      <p:cxnSp>
        <p:nvCxnSpPr>
          <p:cNvPr id="74" name="Straight Connector 73"/>
          <p:cNvCxnSpPr>
            <a:endCxn id="73" idx="3"/>
          </p:cNvCxnSpPr>
          <p:nvPr/>
        </p:nvCxnSpPr>
        <p:spPr>
          <a:xfrm>
            <a:off x="6308155" y="5478461"/>
            <a:ext cx="1362222" cy="487362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47331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Copyright Notification</a:t>
            </a:r>
          </a:p>
        </p:txBody>
      </p:sp>
      <p:sp>
        <p:nvSpPr>
          <p:cNvPr id="11059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/>
              <a:t>“Unless otherwise indicated, all images in this presentation are  used with permission from Microsoft.”</a:t>
            </a:r>
          </a:p>
        </p:txBody>
      </p:sp>
    </p:spTree>
    <p:extLst>
      <p:ext uri="{BB962C8B-B14F-4D97-AF65-F5344CB8AC3E}">
        <p14:creationId xmlns:p14="http://schemas.microsoft.com/office/powerpoint/2010/main" val="134316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b="1" dirty="0" smtClean="0"/>
              <a:t>New Term</a:t>
            </a:r>
            <a:r>
              <a:rPr lang="en-US" altLang="en-US" dirty="0" smtClean="0"/>
              <a:t>: Class</a:t>
            </a: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/>
              <a:t>Can be used to define a generic template for a new non-homogeneous composite type.</a:t>
            </a:r>
          </a:p>
          <a:p>
            <a:r>
              <a:rPr lang="en-US" altLang="en-US" dirty="0" smtClean="0"/>
              <a:t>It can label and define more complex entities than a list.</a:t>
            </a:r>
          </a:p>
          <a:p>
            <a:r>
              <a:rPr lang="en-US" altLang="en-US" dirty="0" smtClean="0"/>
              <a:t>This template defines what an instance (example) of this new composite type would consist of but it doesn’t create an instance.</a:t>
            </a:r>
          </a:p>
          <a:p>
            <a:endParaRPr lang="en-US" altLang="en-US" dirty="0" smtClean="0"/>
          </a:p>
        </p:txBody>
      </p:sp>
      <p:grpSp>
        <p:nvGrpSpPr>
          <p:cNvPr id="4" name="Group 3"/>
          <p:cNvGrpSpPr>
            <a:grpSpLocks/>
          </p:cNvGrpSpPr>
          <p:nvPr/>
        </p:nvGrpSpPr>
        <p:grpSpPr bwMode="auto">
          <a:xfrm>
            <a:off x="706438" y="3657600"/>
            <a:ext cx="3962400" cy="2636838"/>
            <a:chOff x="685800" y="4038600"/>
            <a:chExt cx="3962400" cy="2636542"/>
          </a:xfrm>
        </p:grpSpPr>
        <p:pic>
          <p:nvPicPr>
            <p:cNvPr id="15365" name="Picture 4" descr="blueprint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62000" y="4038600"/>
              <a:ext cx="3810000" cy="22336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5366" name="TextBox 1"/>
            <p:cNvSpPr txBox="1">
              <a:spLocks noChangeArrowheads="1"/>
            </p:cNvSpPr>
            <p:nvPr/>
          </p:nvSpPr>
          <p:spPr bwMode="auto">
            <a:xfrm>
              <a:off x="685800" y="6294142"/>
              <a:ext cx="3962400" cy="381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r>
                <a:rPr lang="en-CA" altLang="en-US" dirty="0"/>
                <a:t>Copyright information unknown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8876667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Classes Define A Composite Type </a:t>
            </a:r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/>
              <a:t>The class definition specifies the type of information (called “</a:t>
            </a:r>
            <a:r>
              <a:rPr lang="en-US" altLang="ja-JP" b="1" dirty="0" smtClean="0">
                <a:solidFill>
                  <a:srgbClr val="FF0000"/>
                </a:solidFill>
              </a:rPr>
              <a:t>attributes</a:t>
            </a:r>
            <a:r>
              <a:rPr lang="en-US" altLang="en-US" dirty="0" smtClean="0"/>
              <a:t>”</a:t>
            </a:r>
            <a:r>
              <a:rPr lang="en-US" altLang="ja-JP" dirty="0" smtClean="0"/>
              <a:t>) that each instance (example) tracks.</a:t>
            </a:r>
          </a:p>
          <a:p>
            <a:endParaRPr lang="en-US" altLang="en-US" dirty="0" smtClean="0"/>
          </a:p>
          <a:p>
            <a:endParaRPr lang="en-US" altLang="en-US" dirty="0" smtClean="0"/>
          </a:p>
        </p:txBody>
      </p:sp>
      <p:sp>
        <p:nvSpPr>
          <p:cNvPr id="4" name="Rectangle 9"/>
          <p:cNvSpPr>
            <a:spLocks noChangeArrowheads="1"/>
          </p:cNvSpPr>
          <p:nvPr/>
        </p:nvSpPr>
        <p:spPr bwMode="auto">
          <a:xfrm>
            <a:off x="2590800" y="2101850"/>
            <a:ext cx="3200400" cy="893763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400" b="1" dirty="0">
                <a:solidFill>
                  <a:srgbClr val="FF0000"/>
                </a:solidFill>
                <a:latin typeface="Arial" panose="020B0604020202020204" pitchFamily="34" charset="0"/>
              </a:rPr>
              <a:t>Name: </a:t>
            </a:r>
          </a:p>
          <a:p>
            <a:pPr eaLnBrk="1" hangingPunct="1"/>
            <a:r>
              <a:rPr lang="en-US" altLang="en-US" sz="1400" b="1" dirty="0">
                <a:solidFill>
                  <a:srgbClr val="FF0000"/>
                </a:solidFill>
                <a:latin typeface="Arial" panose="020B0604020202020204" pitchFamily="34" charset="0"/>
              </a:rPr>
              <a:t>Phone: </a:t>
            </a:r>
          </a:p>
          <a:p>
            <a:pPr eaLnBrk="1" hangingPunct="1"/>
            <a:r>
              <a:rPr lang="en-US" altLang="en-US" sz="1400" b="1" dirty="0">
                <a:solidFill>
                  <a:srgbClr val="FF0000"/>
                </a:solidFill>
                <a:latin typeface="Arial" panose="020B0604020202020204" pitchFamily="34" charset="0"/>
              </a:rPr>
              <a:t>Email: </a:t>
            </a:r>
          </a:p>
          <a:p>
            <a:pPr eaLnBrk="1" hangingPunct="1"/>
            <a:r>
              <a:rPr lang="en-US" altLang="en-US" sz="1400" b="1" dirty="0">
                <a:solidFill>
                  <a:srgbClr val="FF0000"/>
                </a:solidFill>
                <a:latin typeface="Arial" panose="020B0604020202020204" pitchFamily="34" charset="0"/>
              </a:rPr>
              <a:t>Purchases:</a:t>
            </a:r>
          </a:p>
        </p:txBody>
      </p:sp>
      <p:sp>
        <p:nvSpPr>
          <p:cNvPr id="5" name="Line 11"/>
          <p:cNvSpPr>
            <a:spLocks noChangeShapeType="1"/>
          </p:cNvSpPr>
          <p:nvPr/>
        </p:nvSpPr>
        <p:spPr bwMode="auto">
          <a:xfrm flipH="1">
            <a:off x="1308100" y="2547938"/>
            <a:ext cx="1282700" cy="838200"/>
          </a:xfrm>
          <a:prstGeom prst="line">
            <a:avLst/>
          </a:prstGeom>
          <a:noFill/>
          <a:ln w="38100">
            <a:solidFill>
              <a:srgbClr val="969696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 dirty="0"/>
          </a:p>
        </p:txBody>
      </p:sp>
      <p:pic>
        <p:nvPicPr>
          <p:cNvPr id="6" name="Picture 13" descr="j019581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2325" y="5429250"/>
            <a:ext cx="987425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15"/>
          <p:cNvSpPr>
            <a:spLocks noChangeArrowheads="1"/>
          </p:cNvSpPr>
          <p:nvPr/>
        </p:nvSpPr>
        <p:spPr bwMode="auto">
          <a:xfrm>
            <a:off x="2616200" y="3386138"/>
            <a:ext cx="3200400" cy="893762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400" b="1" dirty="0">
                <a:solidFill>
                  <a:srgbClr val="FF0000"/>
                </a:solidFill>
                <a:latin typeface="Arial" panose="020B0604020202020204" pitchFamily="34" charset="0"/>
              </a:rPr>
              <a:t>Name: </a:t>
            </a:r>
          </a:p>
          <a:p>
            <a:pPr eaLnBrk="1" hangingPunct="1"/>
            <a:r>
              <a:rPr lang="en-US" altLang="en-US" sz="1400" b="1" dirty="0">
                <a:solidFill>
                  <a:srgbClr val="FF0000"/>
                </a:solidFill>
                <a:latin typeface="Arial" panose="020B0604020202020204" pitchFamily="34" charset="0"/>
              </a:rPr>
              <a:t>Phone: </a:t>
            </a:r>
          </a:p>
          <a:p>
            <a:pPr eaLnBrk="1" hangingPunct="1"/>
            <a:r>
              <a:rPr lang="en-US" altLang="en-US" sz="1400" b="1" dirty="0">
                <a:solidFill>
                  <a:srgbClr val="FF0000"/>
                </a:solidFill>
                <a:latin typeface="Arial" panose="020B0604020202020204" pitchFamily="34" charset="0"/>
              </a:rPr>
              <a:t>Email: </a:t>
            </a:r>
          </a:p>
          <a:p>
            <a:pPr eaLnBrk="1" hangingPunct="1"/>
            <a:r>
              <a:rPr lang="en-US" altLang="en-US" sz="1400" b="1" dirty="0">
                <a:solidFill>
                  <a:srgbClr val="FF0000"/>
                </a:solidFill>
                <a:latin typeface="Arial" panose="020B0604020202020204" pitchFamily="34" charset="0"/>
              </a:rPr>
              <a:t>Purchases:</a:t>
            </a:r>
          </a:p>
        </p:txBody>
      </p:sp>
      <p:sp>
        <p:nvSpPr>
          <p:cNvPr id="8" name="Line 16"/>
          <p:cNvSpPr>
            <a:spLocks noChangeShapeType="1"/>
          </p:cNvSpPr>
          <p:nvPr/>
        </p:nvSpPr>
        <p:spPr bwMode="auto">
          <a:xfrm flipH="1">
            <a:off x="1371600" y="3832225"/>
            <a:ext cx="1244600" cy="771525"/>
          </a:xfrm>
          <a:prstGeom prst="line">
            <a:avLst/>
          </a:prstGeom>
          <a:noFill/>
          <a:ln w="38100">
            <a:solidFill>
              <a:srgbClr val="969696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 dirty="0"/>
          </a:p>
        </p:txBody>
      </p:sp>
      <p:sp>
        <p:nvSpPr>
          <p:cNvPr id="9" name="Rectangle 17"/>
          <p:cNvSpPr>
            <a:spLocks noChangeArrowheads="1"/>
          </p:cNvSpPr>
          <p:nvPr/>
        </p:nvSpPr>
        <p:spPr bwMode="auto">
          <a:xfrm>
            <a:off x="2616200" y="4889500"/>
            <a:ext cx="3200400" cy="893763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400" b="1" dirty="0">
                <a:solidFill>
                  <a:srgbClr val="FF0000"/>
                </a:solidFill>
                <a:latin typeface="Arial" panose="020B0604020202020204" pitchFamily="34" charset="0"/>
              </a:rPr>
              <a:t>Name: </a:t>
            </a:r>
          </a:p>
          <a:p>
            <a:pPr eaLnBrk="1" hangingPunct="1"/>
            <a:r>
              <a:rPr lang="en-US" altLang="en-US" sz="1400" b="1" dirty="0">
                <a:solidFill>
                  <a:srgbClr val="FF0000"/>
                </a:solidFill>
                <a:latin typeface="Arial" panose="020B0604020202020204" pitchFamily="34" charset="0"/>
              </a:rPr>
              <a:t>Phone: </a:t>
            </a:r>
          </a:p>
          <a:p>
            <a:pPr eaLnBrk="1" hangingPunct="1"/>
            <a:r>
              <a:rPr lang="en-US" altLang="en-US" sz="1400" b="1" dirty="0">
                <a:solidFill>
                  <a:srgbClr val="FF0000"/>
                </a:solidFill>
                <a:latin typeface="Arial" panose="020B0604020202020204" pitchFamily="34" charset="0"/>
              </a:rPr>
              <a:t>Email: </a:t>
            </a:r>
          </a:p>
          <a:p>
            <a:pPr eaLnBrk="1" hangingPunct="1"/>
            <a:r>
              <a:rPr lang="en-US" altLang="en-US" sz="1400" b="1" dirty="0">
                <a:solidFill>
                  <a:srgbClr val="FF0000"/>
                </a:solidFill>
                <a:latin typeface="Arial" panose="020B0604020202020204" pitchFamily="34" charset="0"/>
              </a:rPr>
              <a:t>Purchases:</a:t>
            </a:r>
          </a:p>
        </p:txBody>
      </p:sp>
      <p:sp>
        <p:nvSpPr>
          <p:cNvPr id="10" name="Line 18"/>
          <p:cNvSpPr>
            <a:spLocks noChangeShapeType="1"/>
          </p:cNvSpPr>
          <p:nvPr/>
        </p:nvSpPr>
        <p:spPr bwMode="auto">
          <a:xfrm flipH="1">
            <a:off x="1371600" y="5149850"/>
            <a:ext cx="1168400" cy="914400"/>
          </a:xfrm>
          <a:prstGeom prst="line">
            <a:avLst/>
          </a:prstGeom>
          <a:noFill/>
          <a:ln w="38100">
            <a:solidFill>
              <a:srgbClr val="969696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 dirty="0"/>
          </a:p>
        </p:txBody>
      </p:sp>
      <p:pic>
        <p:nvPicPr>
          <p:cNvPr id="11" name="Picture 13" descr="C:\Users\tamj\AppData\Local\Microsoft\Windows\Temporary Internet Files\Content.IE5\HEMAB8KC\MC900440675[1]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9000" y="2995613"/>
            <a:ext cx="838200" cy="839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14" descr="C:\Users\tamj\AppData\Local\Microsoft\Windows\Temporary Internet Files\Content.IE5\NXE19V4B\MC900440673[1]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4146550"/>
            <a:ext cx="914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0" y="14288"/>
            <a:ext cx="1371600" cy="838200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dirty="0" smtClean="0">
                <a:solidFill>
                  <a:schemeClr val="tx1"/>
                </a:solidFill>
              </a:rPr>
              <a:t>New term</a:t>
            </a:r>
            <a:r>
              <a:rPr lang="en-US" dirty="0" smtClean="0">
                <a:solidFill>
                  <a:schemeClr val="tx1"/>
                </a:solidFill>
              </a:rPr>
              <a:t>: Attribute</a:t>
            </a:r>
          </a:p>
        </p:txBody>
      </p:sp>
    </p:spTree>
    <p:extLst>
      <p:ext uri="{BB962C8B-B14F-4D97-AF65-F5344CB8AC3E}">
        <p14:creationId xmlns:p14="http://schemas.microsoft.com/office/powerpoint/2010/main" val="36742636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7" grpId="0" animBg="1"/>
      <p:bldP spid="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dirty="0" smtClean="0"/>
              <a:t>Defining A Class</a:t>
            </a:r>
            <a:r>
              <a:rPr lang="en-US" altLang="en-US" sz="3200" baseline="30000" dirty="0" smtClean="0"/>
              <a:t>1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44500" y="1296988"/>
            <a:ext cx="8229600" cy="4525962"/>
          </a:xfrm>
        </p:spPr>
        <p:txBody>
          <a:bodyPr/>
          <a:lstStyle/>
          <a:p>
            <a:r>
              <a:rPr lang="en-US" altLang="en-US" sz="2400" b="1" dirty="0" smtClean="0"/>
              <a:t>Format:</a:t>
            </a:r>
          </a:p>
          <a:p>
            <a:pPr lvl="1">
              <a:lnSpc>
                <a:spcPct val="90000"/>
              </a:lnSpc>
              <a:buFont typeface="Times New Roman" panose="02020603050405020304" pitchFamily="18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class &lt;</a:t>
            </a:r>
            <a:r>
              <a:rPr lang="en-US" altLang="en-US" sz="1800" i="1" dirty="0" smtClean="0">
                <a:latin typeface="Consolas" panose="020B0609020204030204" pitchFamily="49" charset="0"/>
              </a:rPr>
              <a:t>Name of the class</a:t>
            </a:r>
            <a:r>
              <a:rPr lang="en-US" altLang="en-US" sz="1800" dirty="0" smtClean="0">
                <a:latin typeface="Consolas" panose="020B0609020204030204" pitchFamily="49" charset="0"/>
              </a:rPr>
              <a:t>&gt;:</a:t>
            </a:r>
          </a:p>
          <a:p>
            <a:pPr lvl="1">
              <a:lnSpc>
                <a:spcPct val="90000"/>
              </a:lnSpc>
              <a:buFont typeface="Times New Roman" panose="02020603050405020304" pitchFamily="18" charset="0"/>
              <a:buNone/>
            </a:pPr>
            <a:r>
              <a:rPr lang="en-US" altLang="en-US" sz="1800" dirty="0">
                <a:latin typeface="Consolas" panose="020B0609020204030204" pitchFamily="49" charset="0"/>
              </a:rPr>
              <a:t>     def __init__(self):</a:t>
            </a:r>
            <a:endParaRPr lang="en-US" altLang="en-US" sz="1800" dirty="0" smtClean="0">
              <a:latin typeface="Consolas" panose="020B0609020204030204" pitchFamily="49" charset="0"/>
            </a:endParaRPr>
          </a:p>
          <a:p>
            <a:pPr lvl="1">
              <a:lnSpc>
                <a:spcPct val="90000"/>
              </a:lnSpc>
              <a:buFont typeface="Times New Roman" panose="02020603050405020304" pitchFamily="18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         self.</a:t>
            </a:r>
            <a:r>
              <a:rPr lang="en-US" altLang="en-US" sz="1800" i="1" dirty="0" smtClean="0">
                <a:latin typeface="Consolas" panose="020B0609020204030204" pitchFamily="49" charset="0"/>
              </a:rPr>
              <a:t>name of first field</a:t>
            </a:r>
            <a:r>
              <a:rPr lang="en-US" altLang="en-US" sz="1800" dirty="0" smtClean="0">
                <a:latin typeface="Consolas" panose="020B0609020204030204" pitchFamily="49" charset="0"/>
              </a:rPr>
              <a:t> = &lt;</a:t>
            </a:r>
            <a:r>
              <a:rPr lang="en-US" altLang="en-US" sz="1800" i="1" dirty="0" smtClean="0">
                <a:latin typeface="Consolas" panose="020B0609020204030204" pitchFamily="49" charset="0"/>
              </a:rPr>
              <a:t>default value</a:t>
            </a:r>
            <a:r>
              <a:rPr lang="en-US" altLang="en-US" sz="1800" dirty="0" smtClean="0">
                <a:latin typeface="Consolas" panose="020B0609020204030204" pitchFamily="49" charset="0"/>
              </a:rPr>
              <a:t>&gt;</a:t>
            </a:r>
          </a:p>
          <a:p>
            <a:pPr lvl="1">
              <a:lnSpc>
                <a:spcPct val="90000"/>
              </a:lnSpc>
              <a:buFont typeface="Times New Roman" panose="02020603050405020304" pitchFamily="18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         self.</a:t>
            </a:r>
            <a:r>
              <a:rPr lang="en-US" altLang="en-US" sz="1800" i="1" dirty="0" smtClean="0">
                <a:latin typeface="Consolas" panose="020B0609020204030204" pitchFamily="49" charset="0"/>
              </a:rPr>
              <a:t>name of second field</a:t>
            </a:r>
            <a:r>
              <a:rPr lang="en-US" altLang="en-US" sz="1800" dirty="0" smtClean="0">
                <a:latin typeface="Consolas" panose="020B0609020204030204" pitchFamily="49" charset="0"/>
              </a:rPr>
              <a:t> = &lt;</a:t>
            </a:r>
            <a:r>
              <a:rPr lang="en-US" altLang="en-US" sz="1800" i="1" dirty="0" smtClean="0">
                <a:latin typeface="Consolas" panose="020B0609020204030204" pitchFamily="49" charset="0"/>
              </a:rPr>
              <a:t>default value</a:t>
            </a:r>
            <a:r>
              <a:rPr lang="en-US" altLang="en-US" sz="1800" dirty="0" smtClean="0">
                <a:latin typeface="Consolas" panose="020B0609020204030204" pitchFamily="49" charset="0"/>
              </a:rPr>
              <a:t>&gt;</a:t>
            </a:r>
            <a:endParaRPr lang="en-US" altLang="en-US" dirty="0" smtClean="0"/>
          </a:p>
          <a:p>
            <a:r>
              <a:rPr lang="en-US" altLang="en-US" sz="2400" b="1" dirty="0" smtClean="0"/>
              <a:t>Example (attributes clearer):</a:t>
            </a:r>
            <a:endParaRPr lang="en-US" altLang="en-US" sz="2400" b="1" dirty="0" smtClean="0"/>
          </a:p>
          <a:p>
            <a:pPr lvl="1">
              <a:lnSpc>
                <a:spcPct val="90000"/>
              </a:lnSpc>
              <a:buFont typeface="Times New Roman" panose="02020603050405020304" pitchFamily="18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class Client:</a:t>
            </a:r>
          </a:p>
          <a:p>
            <a:pPr lvl="1">
              <a:lnSpc>
                <a:spcPct val="90000"/>
              </a:lnSpc>
              <a:buFont typeface="Times New Roman" panose="02020603050405020304" pitchFamily="18" charset="0"/>
              <a:buNone/>
            </a:pPr>
            <a:r>
              <a:rPr lang="en-US" altLang="en-US" sz="1800" dirty="0">
                <a:latin typeface="Consolas" panose="020B0609020204030204" pitchFamily="49" charset="0"/>
              </a:rPr>
              <a:t>    def __init__(self):</a:t>
            </a:r>
            <a:endParaRPr lang="en-US" altLang="en-US" sz="1800" dirty="0" smtClean="0">
              <a:latin typeface="Consolas" panose="020B0609020204030204" pitchFamily="49" charset="0"/>
            </a:endParaRPr>
          </a:p>
          <a:p>
            <a:pPr lvl="1">
              <a:lnSpc>
                <a:spcPct val="90000"/>
              </a:lnSpc>
              <a:buFont typeface="Times New Roman" panose="02020603050405020304" pitchFamily="18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        self.name = "default"</a:t>
            </a:r>
          </a:p>
          <a:p>
            <a:pPr lvl="1">
              <a:lnSpc>
                <a:spcPct val="90000"/>
              </a:lnSpc>
              <a:buFont typeface="Times New Roman" panose="02020603050405020304" pitchFamily="18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        self.phone = "(123)456-7890    </a:t>
            </a:r>
            <a:endParaRPr lang="en-US" altLang="en-US" sz="1800" b="1" dirty="0" smtClean="0"/>
          </a:p>
        </p:txBody>
      </p:sp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5245100" y="3175958"/>
            <a:ext cx="4102100" cy="1574800"/>
            <a:chOff x="2120" y="1976"/>
            <a:chExt cx="2584" cy="992"/>
          </a:xfrm>
        </p:grpSpPr>
        <p:sp>
          <p:nvSpPr>
            <p:cNvPr id="17419" name="AutoShape 5"/>
            <p:cNvSpPr>
              <a:spLocks/>
            </p:cNvSpPr>
            <p:nvPr/>
          </p:nvSpPr>
          <p:spPr bwMode="auto">
            <a:xfrm>
              <a:off x="2120" y="1976"/>
              <a:ext cx="432" cy="992"/>
            </a:xfrm>
            <a:prstGeom prst="rightBrace">
              <a:avLst>
                <a:gd name="adj1" fmla="val 19136"/>
                <a:gd name="adj2" fmla="val 50000"/>
              </a:avLst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 anchor="ctr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 sz="1400" dirty="0">
                <a:latin typeface="Arial" panose="020B0604020202020204" pitchFamily="34" charset="0"/>
              </a:endParaRPr>
            </a:p>
          </p:txBody>
        </p:sp>
        <p:sp>
          <p:nvSpPr>
            <p:cNvPr id="17420" name="Text Box 6"/>
            <p:cNvSpPr txBox="1">
              <a:spLocks noChangeArrowheads="1"/>
            </p:cNvSpPr>
            <p:nvPr/>
          </p:nvSpPr>
          <p:spPr bwMode="auto">
            <a:xfrm>
              <a:off x="2544" y="2112"/>
              <a:ext cx="2160" cy="7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2000" b="1" dirty="0">
                  <a:solidFill>
                    <a:srgbClr val="FF0000"/>
                  </a:solidFill>
                  <a:latin typeface="Arial" panose="020B0604020202020204" pitchFamily="34" charset="0"/>
                </a:rPr>
                <a:t>Describes what information that would be tracked by a “Client” but doesn’t </a:t>
              </a:r>
              <a:r>
                <a:rPr lang="en-US" altLang="en-US" sz="2000" b="1" dirty="0" smtClean="0">
                  <a:solidFill>
                    <a:srgbClr val="FF0000"/>
                  </a:solidFill>
                  <a:latin typeface="Arial" panose="020B0604020202020204" pitchFamily="34" charset="0"/>
                </a:rPr>
                <a:t>yet create </a:t>
              </a:r>
              <a:r>
                <a:rPr lang="en-US" altLang="en-US" sz="2000" b="1" dirty="0">
                  <a:solidFill>
                    <a:srgbClr val="FF0000"/>
                  </a:solidFill>
                  <a:latin typeface="Arial" panose="020B0604020202020204" pitchFamily="34" charset="0"/>
                </a:rPr>
                <a:t>a client variable</a:t>
              </a:r>
            </a:p>
          </p:txBody>
        </p:sp>
      </p:grpSp>
      <p:grpSp>
        <p:nvGrpSpPr>
          <p:cNvPr id="6" name="Group 5"/>
          <p:cNvGrpSpPr>
            <a:grpSpLocks/>
          </p:cNvGrpSpPr>
          <p:nvPr/>
        </p:nvGrpSpPr>
        <p:grpSpPr bwMode="auto">
          <a:xfrm>
            <a:off x="1752600" y="1002240"/>
            <a:ext cx="6946900" cy="2418650"/>
            <a:chOff x="1727200" y="1409700"/>
            <a:chExt cx="6946900" cy="2248920"/>
          </a:xfrm>
        </p:grpSpPr>
        <p:sp>
          <p:nvSpPr>
            <p:cNvPr id="17416" name="Line 8"/>
            <p:cNvSpPr>
              <a:spLocks noChangeShapeType="1"/>
            </p:cNvSpPr>
            <p:nvPr/>
          </p:nvSpPr>
          <p:spPr bwMode="auto">
            <a:xfrm flipH="1">
              <a:off x="1866900" y="1663700"/>
              <a:ext cx="3403600" cy="54610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 dirty="0"/>
            </a:p>
          </p:txBody>
        </p:sp>
        <p:sp>
          <p:nvSpPr>
            <p:cNvPr id="17417" name="Line 9"/>
            <p:cNvSpPr>
              <a:spLocks noChangeShapeType="1"/>
            </p:cNvSpPr>
            <p:nvPr/>
          </p:nvSpPr>
          <p:spPr bwMode="auto">
            <a:xfrm flipH="1">
              <a:off x="1727200" y="1676399"/>
              <a:ext cx="3517900" cy="1982221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 dirty="0"/>
            </a:p>
          </p:txBody>
        </p:sp>
        <p:sp>
          <p:nvSpPr>
            <p:cNvPr id="17418" name="Text Box 12"/>
            <p:cNvSpPr txBox="1">
              <a:spLocks noChangeArrowheads="1"/>
            </p:cNvSpPr>
            <p:nvPr/>
          </p:nvSpPr>
          <p:spPr bwMode="auto">
            <a:xfrm>
              <a:off x="5245100" y="1409700"/>
              <a:ext cx="3429000" cy="5723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2000" b="1" dirty="0">
                  <a:solidFill>
                    <a:srgbClr val="FF0000"/>
                  </a:solidFill>
                  <a:latin typeface="Arial" panose="020B0604020202020204" pitchFamily="34" charset="0"/>
                </a:rPr>
                <a:t>Note the convention: The first letter is capitalized.</a:t>
              </a:r>
            </a:p>
          </p:txBody>
        </p:sp>
      </p:grp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555625" y="4741445"/>
            <a:ext cx="8007350" cy="193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marL="179388" indent="-179388" eaLnBrk="1" hangingPunct="1">
              <a:buFont typeface="Arial" panose="020B0604020202020204" pitchFamily="34" charset="0"/>
              <a:buChar char="•"/>
            </a:pPr>
            <a:r>
              <a:rPr lang="en-US" altLang="en-US" sz="2400" b="1" dirty="0" smtClean="0"/>
              <a:t>Defining a ‘client’ by using a list </a:t>
            </a:r>
            <a:r>
              <a:rPr lang="en-US" altLang="en-US" sz="2400" b="1" dirty="0" smtClean="0"/>
              <a:t>(# mapped to a attribute is not self evident)</a:t>
            </a:r>
            <a:endParaRPr lang="en-US" altLang="en-US" sz="2400" b="1" dirty="0"/>
          </a:p>
          <a:p>
            <a:pPr marL="179388" eaLnBrk="1" hangingPunct="1"/>
            <a:r>
              <a:rPr lang="en-US" altLang="en-US" dirty="0">
                <a:latin typeface="Consolas" panose="020B0609020204030204" pitchFamily="49" charset="0"/>
              </a:rPr>
              <a:t>client = </a:t>
            </a:r>
            <a:r>
              <a:rPr lang="en-US" altLang="en-US" dirty="0" smtClean="0">
                <a:latin typeface="Consolas" panose="020B0609020204030204" pitchFamily="49" charset="0"/>
              </a:rPr>
              <a:t>["xxxxxxxxxxxxxxx",</a:t>
            </a:r>
            <a:endParaRPr lang="en-US" altLang="en-US" dirty="0">
              <a:latin typeface="Consolas" panose="020B0609020204030204" pitchFamily="49" charset="0"/>
            </a:endParaRPr>
          </a:p>
          <a:p>
            <a:pPr eaLnBrk="1" hangingPunct="1"/>
            <a:r>
              <a:rPr lang="en-US" altLang="en-US" dirty="0">
                <a:latin typeface="Consolas" panose="020B0609020204030204" pitchFamily="49" charset="0"/>
              </a:rPr>
              <a:t> </a:t>
            </a:r>
            <a:r>
              <a:rPr lang="en-US" altLang="en-US" dirty="0" smtClean="0">
                <a:latin typeface="Consolas" panose="020B0609020204030204" pitchFamily="49" charset="0"/>
              </a:rPr>
              <a:t>         "0000000000</a:t>
            </a:r>
            <a:r>
              <a:rPr lang="en-US" altLang="en-US" dirty="0">
                <a:latin typeface="Consolas" panose="020B0609020204030204" pitchFamily="49" charset="0"/>
              </a:rPr>
              <a:t>",</a:t>
            </a:r>
          </a:p>
          <a:p>
            <a:pPr eaLnBrk="1" hangingPunct="1"/>
            <a:r>
              <a:rPr lang="en-US" altLang="en-US" dirty="0">
                <a:latin typeface="Consolas" panose="020B0609020204030204" pitchFamily="49" charset="0"/>
              </a:rPr>
              <a:t> </a:t>
            </a:r>
            <a:r>
              <a:rPr lang="en-US" altLang="en-US" dirty="0" smtClean="0">
                <a:latin typeface="Consolas" panose="020B0609020204030204" pitchFamily="49" charset="0"/>
              </a:rPr>
              <a:t>         "xxxxxxxxx</a:t>
            </a:r>
            <a:r>
              <a:rPr lang="en-US" altLang="en-US" dirty="0">
                <a:latin typeface="Consolas" panose="020B0609020204030204" pitchFamily="49" charset="0"/>
              </a:rPr>
              <a:t>",</a:t>
            </a:r>
          </a:p>
          <a:p>
            <a:pPr eaLnBrk="1" hangingPunct="1"/>
            <a:r>
              <a:rPr lang="en-US" altLang="en-US" dirty="0">
                <a:latin typeface="Consolas" panose="020B0609020204030204" pitchFamily="49" charset="0"/>
              </a:rPr>
              <a:t>           </a:t>
            </a:r>
            <a:r>
              <a:rPr lang="en-US" altLang="en-US" dirty="0" smtClean="0">
                <a:latin typeface="Consolas" panose="020B0609020204030204" pitchFamily="49" charset="0"/>
              </a:rPr>
              <a:t>0</a:t>
            </a:r>
            <a:r>
              <a:rPr lang="en-US" altLang="en-US" dirty="0">
                <a:latin typeface="Consolas" panose="020B0609020204030204" pitchFamily="49" charset="0"/>
              </a:rPr>
              <a:t>]</a:t>
            </a:r>
          </a:p>
        </p:txBody>
      </p:sp>
      <p:sp>
        <p:nvSpPr>
          <p:cNvPr id="17415" name="TextBox 6"/>
          <p:cNvSpPr txBox="1">
            <a:spLocks noChangeArrowheads="1"/>
          </p:cNvSpPr>
          <p:nvPr/>
        </p:nvSpPr>
        <p:spPr bwMode="auto">
          <a:xfrm>
            <a:off x="0" y="6653225"/>
            <a:ext cx="9144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200" dirty="0"/>
              <a:t>1 Although </a:t>
            </a:r>
            <a:r>
              <a:rPr lang="en-US" altLang="en-US" sz="1200" dirty="0" smtClean="0"/>
              <a:t>capitalization of the class name isn’t the Python standard it </a:t>
            </a:r>
            <a:r>
              <a:rPr lang="en-US" altLang="en-US" sz="1200" dirty="0"/>
              <a:t>is </a:t>
            </a:r>
            <a:r>
              <a:rPr lang="en-US" altLang="en-US" sz="1200" dirty="0" smtClean="0"/>
              <a:t>the standard with many other </a:t>
            </a:r>
            <a:r>
              <a:rPr lang="en-US" altLang="en-US" sz="1200" dirty="0"/>
              <a:t>programming languages: Java, C++</a:t>
            </a:r>
          </a:p>
        </p:txBody>
      </p:sp>
    </p:spTree>
    <p:extLst>
      <p:ext uri="{BB962C8B-B14F-4D97-AF65-F5344CB8AC3E}">
        <p14:creationId xmlns:p14="http://schemas.microsoft.com/office/powerpoint/2010/main" val="13665631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981200" y="274638"/>
            <a:ext cx="6705600" cy="1143000"/>
          </a:xfrm>
        </p:spPr>
        <p:txBody>
          <a:bodyPr/>
          <a:lstStyle/>
          <a:p>
            <a:r>
              <a:rPr lang="en-US" altLang="en-US" sz="3200" dirty="0" smtClean="0"/>
              <a:t>Creating An Instance Of A Class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US" altLang="en-US" sz="2400" dirty="0" smtClean="0"/>
              <a:t>Creating an actual instance (instance = object) is referred to as</a:t>
            </a:r>
          </a:p>
          <a:p>
            <a:pPr>
              <a:buFontTx/>
              <a:buNone/>
            </a:pPr>
            <a:r>
              <a:rPr lang="en-US" altLang="en-US" dirty="0" smtClean="0">
                <a:latin typeface="Times New Roman" panose="02020603050405020304" pitchFamily="18" charset="0"/>
              </a:rPr>
              <a:t>                      </a:t>
            </a:r>
          </a:p>
          <a:p>
            <a:r>
              <a:rPr lang="en-US" altLang="en-US" sz="2400" b="1" dirty="0" smtClean="0"/>
              <a:t>Format:</a:t>
            </a: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&lt;</a:t>
            </a:r>
            <a:r>
              <a:rPr lang="en-US" altLang="en-US" sz="1800" i="1" dirty="0" smtClean="0">
                <a:latin typeface="Consolas" panose="020B0609020204030204" pitchFamily="49" charset="0"/>
              </a:rPr>
              <a:t>reference name</a:t>
            </a:r>
            <a:r>
              <a:rPr lang="en-US" altLang="en-US" sz="1800" dirty="0" smtClean="0">
                <a:latin typeface="Consolas" panose="020B0609020204030204" pitchFamily="49" charset="0"/>
              </a:rPr>
              <a:t>&gt; = &lt;</a:t>
            </a:r>
            <a:r>
              <a:rPr lang="en-US" altLang="en-US" sz="1800" i="1" dirty="0" smtClean="0">
                <a:latin typeface="Consolas" panose="020B0609020204030204" pitchFamily="49" charset="0"/>
              </a:rPr>
              <a:t>name of class</a:t>
            </a:r>
            <a:r>
              <a:rPr lang="en-US" altLang="en-US" sz="1800" dirty="0" smtClean="0">
                <a:latin typeface="Consolas" panose="020B0609020204030204" pitchFamily="49" charset="0"/>
              </a:rPr>
              <a:t>&gt;()</a:t>
            </a:r>
          </a:p>
          <a:p>
            <a:endParaRPr lang="en-US" altLang="en-US" sz="2400" dirty="0" smtClean="0"/>
          </a:p>
          <a:p>
            <a:r>
              <a:rPr lang="en-US" altLang="en-US" sz="2400" b="1" dirty="0" smtClean="0"/>
              <a:t>Example:</a:t>
            </a: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firstClient = Client()</a:t>
            </a:r>
          </a:p>
          <a:p>
            <a:endParaRPr lang="en-US" altLang="en-US" sz="1800" dirty="0" smtClean="0"/>
          </a:p>
        </p:txBody>
      </p:sp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838200" y="1981200"/>
            <a:ext cx="18415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2400" i="1" dirty="0">
                <a:latin typeface="Times New Roman" panose="02020603050405020304" pitchFamily="18" charset="0"/>
              </a:rPr>
              <a:t>instantiation</a:t>
            </a:r>
            <a:endParaRPr lang="en-US" altLang="en-US" sz="2400" dirty="0">
              <a:latin typeface="Arial" panose="020B060402020202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2590800" cy="914400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dirty="0" smtClean="0">
                <a:solidFill>
                  <a:schemeClr val="tx1"/>
                </a:solidFill>
              </a:rPr>
              <a:t>New terms</a:t>
            </a:r>
            <a:r>
              <a:rPr lang="en-US" dirty="0" smtClean="0">
                <a:solidFill>
                  <a:schemeClr val="tx1"/>
                </a:solidFill>
              </a:rPr>
              <a:t>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Instance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Object</a:t>
            </a:r>
          </a:p>
        </p:txBody>
      </p:sp>
    </p:spTree>
    <p:extLst>
      <p:ext uri="{BB962C8B-B14F-4D97-AF65-F5344CB8AC3E}">
        <p14:creationId xmlns:p14="http://schemas.microsoft.com/office/powerpoint/2010/main" val="39746782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dirty="0" smtClean="0"/>
              <a:t>Defining A Class Vs. Creating An Instance Of That Class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477838" y="1398588"/>
            <a:ext cx="4008437" cy="5368925"/>
          </a:xfrm>
        </p:spPr>
        <p:txBody>
          <a:bodyPr/>
          <a:lstStyle/>
          <a:p>
            <a:r>
              <a:rPr lang="en-US" altLang="en-US" sz="2400" dirty="0" smtClean="0">
                <a:solidFill>
                  <a:srgbClr val="FF0000"/>
                </a:solidFill>
              </a:rPr>
              <a:t>Defining a </a:t>
            </a:r>
            <a:r>
              <a:rPr lang="en-US" altLang="en-US" sz="2400" dirty="0" smtClean="0">
                <a:solidFill>
                  <a:srgbClr val="FF0000"/>
                </a:solidFill>
              </a:rPr>
              <a:t>class </a:t>
            </a:r>
            <a:r>
              <a:rPr lang="en-US" altLang="en-US" sz="2400" dirty="0" smtClean="0"/>
              <a:t>(~List type)</a:t>
            </a:r>
            <a:endParaRPr lang="en-US" altLang="en-US" sz="2400" dirty="0" smtClean="0"/>
          </a:p>
          <a:p>
            <a:pPr lvl="1">
              <a:spcAft>
                <a:spcPts val="600"/>
              </a:spcAft>
            </a:pPr>
            <a:r>
              <a:rPr lang="en-US" altLang="en-US" sz="2000" dirty="0" smtClean="0"/>
              <a:t>A template that describes that class: how many fields, what type of information will be stored by each field, what default information will be stored in a field.</a:t>
            </a:r>
          </a:p>
          <a:p>
            <a:endParaRPr lang="en-US" altLang="en-US" sz="2000" dirty="0" smtClean="0"/>
          </a:p>
        </p:txBody>
      </p:sp>
      <p:sp>
        <p:nvSpPr>
          <p:cNvPr id="8196" name="Rectangle 4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4648200" y="1398588"/>
            <a:ext cx="4008438" cy="5368925"/>
          </a:xfrm>
        </p:spPr>
        <p:txBody>
          <a:bodyPr/>
          <a:lstStyle/>
          <a:p>
            <a:r>
              <a:rPr lang="en-US" altLang="en-US" sz="2400" dirty="0" smtClean="0">
                <a:solidFill>
                  <a:srgbClr val="3366FF"/>
                </a:solidFill>
              </a:rPr>
              <a:t>Creating an </a:t>
            </a:r>
            <a:r>
              <a:rPr lang="en-US" altLang="en-US" sz="2400" dirty="0" smtClean="0">
                <a:solidFill>
                  <a:srgbClr val="3366FF"/>
                </a:solidFill>
              </a:rPr>
              <a:t>object </a:t>
            </a:r>
            <a:r>
              <a:rPr lang="en-US" altLang="en-US" sz="2400" dirty="0" smtClean="0"/>
              <a:t>(~creating a new list)</a:t>
            </a:r>
            <a:endParaRPr lang="en-US" altLang="en-US" sz="2400" dirty="0" smtClean="0"/>
          </a:p>
          <a:p>
            <a:pPr lvl="1">
              <a:spcAft>
                <a:spcPts val="600"/>
              </a:spcAft>
            </a:pPr>
            <a:r>
              <a:rPr lang="en-US" altLang="en-US" sz="2000" dirty="0" smtClean="0"/>
              <a:t>Instances of that class (during instantiation) which can take on different forms.</a:t>
            </a:r>
          </a:p>
          <a:p>
            <a:endParaRPr lang="en-US" altLang="en-US" dirty="0" smtClean="0">
              <a:latin typeface="Times New Roman" panose="02020603050405020304" pitchFamily="18" charset="0"/>
            </a:endParaRPr>
          </a:p>
        </p:txBody>
      </p:sp>
      <p:grpSp>
        <p:nvGrpSpPr>
          <p:cNvPr id="2" name="Group 1"/>
          <p:cNvGrpSpPr>
            <a:grpSpLocks/>
          </p:cNvGrpSpPr>
          <p:nvPr/>
        </p:nvGrpSpPr>
        <p:grpSpPr bwMode="auto">
          <a:xfrm>
            <a:off x="2198028" y="3259258"/>
            <a:ext cx="4480331" cy="2259992"/>
            <a:chOff x="2148919" y="3314025"/>
            <a:chExt cx="4481073" cy="2259635"/>
          </a:xfrm>
        </p:grpSpPr>
        <p:cxnSp>
          <p:nvCxnSpPr>
            <p:cNvPr id="19465" name="AutoShape 9"/>
            <p:cNvCxnSpPr>
              <a:cxnSpLocks noChangeShapeType="1"/>
            </p:cNvCxnSpPr>
            <p:nvPr/>
          </p:nvCxnSpPr>
          <p:spPr bwMode="auto">
            <a:xfrm flipH="1">
              <a:off x="3055938" y="3796122"/>
              <a:ext cx="2057334" cy="653766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9466" name="AutoShape 10"/>
            <p:cNvCxnSpPr>
              <a:cxnSpLocks noChangeShapeType="1"/>
              <a:endCxn id="19467" idx="1"/>
            </p:cNvCxnSpPr>
            <p:nvPr/>
          </p:nvCxnSpPr>
          <p:spPr bwMode="auto">
            <a:xfrm>
              <a:off x="2148919" y="4461760"/>
              <a:ext cx="2964353" cy="63713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pic>
          <p:nvPicPr>
            <p:cNvPr id="19467" name="Picture 5" descr="C:\Users\tamj\AppData\Local\Microsoft\Windows\Temporary Internet Files\Content.IE5\2O9FXVIN\MP900305796[1].jp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113272" y="4624136"/>
              <a:ext cx="867581" cy="9495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9468" name="Picture 11" descr="C:\Users\tamj\AppData\Local\Microsoft\Windows\Temporary Internet Files\Content.IE5\LZWJTDG0\MP900387598[1].jpg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9245" t="7732" r="8751" b="7208"/>
            <a:stretch>
              <a:fillRect/>
            </a:stretch>
          </p:blipFill>
          <p:spPr bwMode="auto">
            <a:xfrm>
              <a:off x="5113272" y="3314025"/>
              <a:ext cx="1516720" cy="11222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5" name="Group 4"/>
          <p:cNvGrpSpPr>
            <a:grpSpLocks/>
          </p:cNvGrpSpPr>
          <p:nvPr/>
        </p:nvGrpSpPr>
        <p:grpSpPr bwMode="auto">
          <a:xfrm>
            <a:off x="1150938" y="3878263"/>
            <a:ext cx="2133600" cy="1350962"/>
            <a:chOff x="1150938" y="3878263"/>
            <a:chExt cx="2133600" cy="1351640"/>
          </a:xfrm>
        </p:grpSpPr>
        <p:pic>
          <p:nvPicPr>
            <p:cNvPr id="19463" name="Picture 4" descr="blueprint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50938" y="3878263"/>
              <a:ext cx="1905000" cy="11160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9464" name="TextBox 3"/>
            <p:cNvSpPr txBox="1">
              <a:spLocks noChangeArrowheads="1"/>
            </p:cNvSpPr>
            <p:nvPr/>
          </p:nvSpPr>
          <p:spPr bwMode="auto">
            <a:xfrm>
              <a:off x="1150938" y="5001303"/>
              <a:ext cx="2133600" cy="2286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r>
                <a:rPr lang="en-US" altLang="en-US" sz="1200" dirty="0"/>
                <a:t>Image copyright unknown</a:t>
              </a:r>
            </a:p>
          </p:txBody>
        </p:sp>
      </p:grpSp>
      <p:sp>
        <p:nvSpPr>
          <p:cNvPr id="6" name="TextBox 5"/>
          <p:cNvSpPr txBox="1"/>
          <p:nvPr/>
        </p:nvSpPr>
        <p:spPr>
          <a:xfrm>
            <a:off x="1150938" y="5526060"/>
            <a:ext cx="3725862" cy="1241453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n-US" sz="1600" dirty="0" smtClean="0">
                <a:latin typeface="Consolas" panose="020B0609020204030204" pitchFamily="49" charset="0"/>
              </a:rPr>
              <a:t>Example:</a:t>
            </a:r>
          </a:p>
          <a:p>
            <a:r>
              <a:rPr lang="en-US" altLang="en-US" sz="1400" dirty="0" smtClean="0">
                <a:solidFill>
                  <a:srgbClr val="FF0000"/>
                </a:solidFill>
                <a:latin typeface="Consolas" panose="020B0609020204030204" pitchFamily="49" charset="0"/>
              </a:rPr>
              <a:t>class Client:</a:t>
            </a:r>
          </a:p>
          <a:p>
            <a:r>
              <a:rPr lang="en-US" altLang="en-US" sz="1400" dirty="0">
                <a:solidFill>
                  <a:srgbClr val="FF0000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1400" dirty="0" smtClean="0">
                <a:solidFill>
                  <a:srgbClr val="FF0000"/>
                </a:solidFill>
                <a:latin typeface="Consolas" panose="020B0609020204030204" pitchFamily="49" charset="0"/>
              </a:rPr>
              <a:t>   def </a:t>
            </a:r>
            <a:r>
              <a:rPr lang="en-US" altLang="en-US" sz="1400" dirty="0">
                <a:solidFill>
                  <a:srgbClr val="FF0000"/>
                </a:solidFill>
                <a:latin typeface="Consolas" panose="020B0609020204030204" pitchFamily="49" charset="0"/>
              </a:rPr>
              <a:t>__init__(self):</a:t>
            </a:r>
          </a:p>
          <a:p>
            <a:pPr lvl="1">
              <a:lnSpc>
                <a:spcPct val="90000"/>
              </a:lnSpc>
              <a:buFont typeface="Times New Roman" panose="02020603050405020304" pitchFamily="18" charset="0"/>
              <a:buNone/>
            </a:pPr>
            <a:r>
              <a:rPr lang="en-US" altLang="en-US" sz="1400" dirty="0" smtClean="0">
                <a:solidFill>
                  <a:srgbClr val="FF0000"/>
                </a:solidFill>
                <a:latin typeface="Consolas" panose="020B0609020204030204" pitchFamily="49" charset="0"/>
              </a:rPr>
              <a:t>    self.name </a:t>
            </a:r>
            <a:r>
              <a:rPr lang="en-US" altLang="en-US" sz="1400" dirty="0">
                <a:solidFill>
                  <a:srgbClr val="FF0000"/>
                </a:solidFill>
                <a:latin typeface="Consolas" panose="020B0609020204030204" pitchFamily="49" charset="0"/>
              </a:rPr>
              <a:t>= "default"</a:t>
            </a:r>
          </a:p>
          <a:p>
            <a:pPr lvl="1">
              <a:lnSpc>
                <a:spcPct val="90000"/>
              </a:lnSpc>
              <a:buFont typeface="Times New Roman" panose="02020603050405020304" pitchFamily="18" charset="0"/>
              <a:buNone/>
            </a:pPr>
            <a:r>
              <a:rPr lang="en-US" altLang="en-US" sz="1400" dirty="0">
                <a:solidFill>
                  <a:srgbClr val="FF0000"/>
                </a:solidFill>
                <a:latin typeface="Consolas" panose="020B0609020204030204" pitchFamily="49" charset="0"/>
              </a:rPr>
              <a:t>    </a:t>
            </a:r>
            <a:r>
              <a:rPr lang="en-US" altLang="en-US" sz="1400" dirty="0" smtClean="0">
                <a:solidFill>
                  <a:srgbClr val="FF0000"/>
                </a:solidFill>
                <a:latin typeface="Consolas" panose="020B0609020204030204" pitchFamily="49" charset="0"/>
              </a:rPr>
              <a:t>self.phone </a:t>
            </a:r>
            <a:r>
              <a:rPr lang="en-US" altLang="en-US" sz="1400" dirty="0">
                <a:solidFill>
                  <a:srgbClr val="FF0000"/>
                </a:solidFill>
                <a:latin typeface="Consolas" panose="020B0609020204030204" pitchFamily="49" charset="0"/>
              </a:rPr>
              <a:t>= "(123)456-7890    </a:t>
            </a:r>
            <a:endParaRPr lang="en-US" altLang="en-US" sz="1400" b="1" dirty="0">
              <a:solidFill>
                <a:srgbClr val="FF000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168900" y="5532870"/>
            <a:ext cx="3725862" cy="1241453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n-US" sz="1600" dirty="0" smtClean="0">
                <a:latin typeface="Consolas" panose="020B0609020204030204" pitchFamily="49" charset="0"/>
              </a:rPr>
              <a:t>Example:</a:t>
            </a:r>
          </a:p>
          <a:p>
            <a:r>
              <a:rPr lang="en-US" sz="1400" dirty="0" smtClean="0">
                <a:latin typeface="Consolas" panose="020B0609020204030204" pitchFamily="49" charset="0"/>
              </a:rPr>
              <a:t>firstClient =</a:t>
            </a:r>
            <a:r>
              <a:rPr lang="en-US" sz="1400" dirty="0" smtClean="0">
                <a:solidFill>
                  <a:srgbClr val="3366FF"/>
                </a:solidFill>
                <a:latin typeface="Consolas" panose="020B0609020204030204" pitchFamily="49" charset="0"/>
              </a:rPr>
              <a:t> Client()</a:t>
            </a:r>
          </a:p>
        </p:txBody>
      </p:sp>
    </p:spTree>
    <p:extLst>
      <p:ext uri="{BB962C8B-B14F-4D97-AF65-F5344CB8AC3E}">
        <p14:creationId xmlns:p14="http://schemas.microsoft.com/office/powerpoint/2010/main" val="15766038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build="p" bldLvl="2"/>
      <p:bldP spid="8196" grpId="0" build="p"/>
      <p:bldP spid="6" grpId="0"/>
      <p:bldP spid="16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CC"/>
        </a:solidFill>
        <a:ln>
          <a:solidFill>
            <a:schemeClr val="tx1"/>
          </a:solidFill>
        </a:ln>
      </a:spPr>
      <a:bodyPr rtlCol="0" anchor="ctr"/>
      <a:lstStyle>
        <a:defPPr algn="ctr">
          <a:defRPr dirty="0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5400"/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noAutofit/>
      </a:bodyPr>
      <a:lstStyle>
        <a:defPPr>
          <a:defRPr dirty="0" err="1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32130</TotalTime>
  <Words>2746</Words>
  <Application>Microsoft Office PowerPoint</Application>
  <PresentationFormat>On-screen Show (4:3)</PresentationFormat>
  <Paragraphs>488</Paragraphs>
  <Slides>42</Slides>
  <Notes>29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42</vt:i4>
      </vt:variant>
    </vt:vector>
  </HeadingPairs>
  <TitlesOfParts>
    <vt:vector size="51" baseType="lpstr">
      <vt:lpstr>MS PGothic</vt:lpstr>
      <vt:lpstr>MS PGothic</vt:lpstr>
      <vt:lpstr>Arial</vt:lpstr>
      <vt:lpstr>Calibri</vt:lpstr>
      <vt:lpstr>Comic Sans MS</vt:lpstr>
      <vt:lpstr>Consolas</vt:lpstr>
      <vt:lpstr>Tahoma</vt:lpstr>
      <vt:lpstr>Times New Roman</vt:lpstr>
      <vt:lpstr>Office Theme</vt:lpstr>
      <vt:lpstr>Extra Topics From CPSC 231: O-O &amp; Recursion</vt:lpstr>
      <vt:lpstr>Section I: Introduction To Object-Oriented Programming</vt:lpstr>
      <vt:lpstr>Composites</vt:lpstr>
      <vt:lpstr>Some Drawbacks Of Using A List</vt:lpstr>
      <vt:lpstr>New Term: Class</vt:lpstr>
      <vt:lpstr>Classes Define A Composite Type </vt:lpstr>
      <vt:lpstr>Defining A Class1</vt:lpstr>
      <vt:lpstr>Creating An Instance Of A Class</vt:lpstr>
      <vt:lpstr>Defining A Class Vs. Creating An Instance Of That Class</vt:lpstr>
      <vt:lpstr>Accessing And Changing The Attributes - Outside Class Methods E.g. Inside Start()</vt:lpstr>
      <vt:lpstr>The Client List Example Implemented Using Classes And Objects</vt:lpstr>
      <vt:lpstr>The Client List Example Implemented  Using Classes (2)</vt:lpstr>
      <vt:lpstr>Important Details</vt:lpstr>
      <vt:lpstr>What Is The Benefit Of Defining A Class?</vt:lpstr>
      <vt:lpstr>What Is The Benefit Of Defining A Class (2)</vt:lpstr>
      <vt:lpstr>Classes Have Attributes </vt:lpstr>
      <vt:lpstr>New Term: Class Methods (“Behaviors”)</vt:lpstr>
      <vt:lpstr>Defining Class Methods</vt:lpstr>
      <vt:lpstr>Defining Class Methods: Full Example</vt:lpstr>
      <vt:lpstr>Object-Oriented Design: Advantage Over Procedural Decomposition</vt:lpstr>
      <vt:lpstr>Recall: Objected Approach Ties Behaviors (Functions/Methods) To Classes</vt:lpstr>
      <vt:lpstr>Simple Python Example Implementing Inheritance</vt:lpstr>
      <vt:lpstr>Simple Python Example Implementing Inheritance (2)</vt:lpstr>
      <vt:lpstr>After This Section You Should Now Know</vt:lpstr>
      <vt:lpstr>Section II: Introduction To Recursion</vt:lpstr>
      <vt:lpstr>Basic Definition Of Recursion</vt:lpstr>
      <vt:lpstr>Direct Call</vt:lpstr>
      <vt:lpstr>Indirect Call</vt:lpstr>
      <vt:lpstr>Indirect Call</vt:lpstr>
      <vt:lpstr>Indirect Call (2)</vt:lpstr>
      <vt:lpstr>Requirements For Sensible Recursion</vt:lpstr>
      <vt:lpstr>Example Program: 2sumSeries.py</vt:lpstr>
      <vt:lpstr>When To Use Recursion</vt:lpstr>
      <vt:lpstr>When To Consider Alternatives To Recursion</vt:lpstr>
      <vt:lpstr>Example: Tail Recursion</vt:lpstr>
      <vt:lpstr>Example: Non-Tail Recursion</vt:lpstr>
      <vt:lpstr>Error Handling Example Using Recursion</vt:lpstr>
      <vt:lpstr>Error Handling Example Using Recursion (2)</vt:lpstr>
      <vt:lpstr>When To Use Iteration Or Recursion</vt:lpstr>
      <vt:lpstr>Applying Recursion: Traversing A Maze</vt:lpstr>
      <vt:lpstr>Applying Recursion: Traversing A Directory/Folder Structure (Chart: James Tam)</vt:lpstr>
      <vt:lpstr>Copyright Notification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Problem decomposition using functions</dc:title>
  <dc:creator>James Tam</dc:creator>
  <cp:keywords>functions;decomposition;breaking things down;arguments;return values;scope;local variables;globals;global variables;functions;decomposition;breaking things down;scope;local variables;globals;global variables</cp:keywords>
  <cp:lastModifiedBy>James Tam</cp:lastModifiedBy>
  <cp:revision>832</cp:revision>
  <dcterms:created xsi:type="dcterms:W3CDTF">2013-08-26T22:54:00Z</dcterms:created>
  <dcterms:modified xsi:type="dcterms:W3CDTF">2023-06-13T00:08:00Z</dcterms:modified>
</cp:coreProperties>
</file>