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1" r:id="rId2"/>
    <p:sldId id="392" r:id="rId3"/>
    <p:sldId id="390" r:id="rId4"/>
    <p:sldId id="393" r:id="rId5"/>
    <p:sldId id="394" r:id="rId6"/>
    <p:sldId id="39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66" autoAdjust="0"/>
    <p:restoredTop sz="95141" autoAdjust="0"/>
  </p:normalViewPr>
  <p:slideViewPr>
    <p:cSldViewPr>
      <p:cViewPr varScale="1">
        <p:scale>
          <a:sx n="84" d="100"/>
          <a:sy n="84" d="100"/>
        </p:scale>
        <p:origin x="84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91" d="100"/>
          <a:sy n="91" d="100"/>
        </p:scale>
        <p:origin x="1524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Installing and accessing Python on your computer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-guide.org/starting/install3/osx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ownload" TargetMode="External"/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ython.org/downloa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python.org/download/mac/tclt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computer:</a:t>
            </a:r>
          </a:p>
          <a:p>
            <a:pPr lvl="1"/>
            <a:r>
              <a:rPr lang="en-US" dirty="0" smtClean="0"/>
              <a:t>Running a newer version of MS-Windows (the newest version of Python won’t work for older versions of the operating system such as Windows XP).</a:t>
            </a:r>
          </a:p>
          <a:p>
            <a:pPr lvl="1"/>
            <a:r>
              <a:rPr lang="en-US" dirty="0" smtClean="0"/>
              <a:t>Mac OS X (be aware however that we don’t have access to Mac computers so we can try to help you but you might have to trouble shoot problems on your own).</a:t>
            </a:r>
          </a:p>
          <a:p>
            <a:pPr lvl="2"/>
            <a:r>
              <a:rPr lang="en-US" dirty="0" smtClean="0"/>
              <a:t>Example help link for getting set up: </a:t>
            </a:r>
          </a:p>
          <a:p>
            <a:pPr lvl="3"/>
            <a:r>
              <a:rPr lang="en-CA" dirty="0" smtClean="0">
                <a:hlinkClick r:id="rId2"/>
              </a:rPr>
              <a:t>https</a:t>
            </a:r>
            <a:r>
              <a:rPr lang="en-CA" dirty="0">
                <a:hlinkClick r:id="rId2"/>
              </a:rPr>
              <a:t>://docs.python-guide.org/starting/install3/osx</a:t>
            </a:r>
            <a:r>
              <a:rPr lang="en-CA" dirty="0" smtClean="0">
                <a:hlinkClick r:id="rId2"/>
              </a:rPr>
              <a:t>/</a:t>
            </a:r>
            <a:endParaRPr lang="en-CA" dirty="0" smtClean="0"/>
          </a:p>
          <a:p>
            <a:r>
              <a:rPr lang="en-US" dirty="0" smtClean="0"/>
              <a:t>It’s not recommended that you write your program on a phone.</a:t>
            </a:r>
          </a:p>
        </p:txBody>
      </p:sp>
    </p:spTree>
    <p:extLst>
      <p:ext uri="{BB962C8B-B14F-4D97-AF65-F5344CB8AC3E}">
        <p14:creationId xmlns:p14="http://schemas.microsoft.com/office/powerpoint/2010/main" val="101114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Official Download Site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 link of the official website for python: </a:t>
            </a:r>
            <a:r>
              <a:rPr lang="en-US" dirty="0" smtClean="0">
                <a:hlinkClick r:id="rId2"/>
              </a:rPr>
              <a:t>www.python.org</a:t>
            </a:r>
            <a:endParaRPr lang="en-US" dirty="0" smtClean="0"/>
          </a:p>
          <a:p>
            <a:pPr lvl="1"/>
            <a:r>
              <a:rPr lang="en-CA" dirty="0">
                <a:hlinkClick r:id="rId3"/>
              </a:rPr>
              <a:t>https://</a:t>
            </a:r>
            <a:r>
              <a:rPr lang="en-CA" dirty="0" smtClean="0">
                <a:hlinkClick r:id="rId3"/>
              </a:rPr>
              <a:t>www.python.org/download</a:t>
            </a:r>
            <a:endParaRPr lang="en-CA" dirty="0" smtClean="0"/>
          </a:p>
          <a:p>
            <a:pPr lvl="1"/>
            <a:r>
              <a:rPr lang="en-US" dirty="0" smtClean="0"/>
              <a:t>Version to get 3.X (as of spring 2021 </a:t>
            </a:r>
            <a:r>
              <a:rPr lang="en-US" smtClean="0"/>
              <a:t>it’s 3.9.4)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Assignments and the project must be submitted using version 3.X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DO NOT get python version 2.X </a:t>
            </a:r>
            <a:r>
              <a:rPr lang="en-US" dirty="0" smtClean="0"/>
              <a:t>for this course(the differences will result in problems in your marker running your program)</a:t>
            </a:r>
          </a:p>
          <a:p>
            <a:pPr lvl="2"/>
            <a:r>
              <a:rPr lang="en-US" dirty="0" smtClean="0"/>
              <a:t>These differences will result in your program not running (and you get no credit).</a:t>
            </a:r>
          </a:p>
          <a:p>
            <a:pPr lvl="2"/>
            <a:r>
              <a:rPr lang="en-US" dirty="0" smtClean="0"/>
              <a:t>Example (not the only one)</a:t>
            </a:r>
          </a:p>
          <a:p>
            <a:pPr lvl="3"/>
            <a:r>
              <a:rPr lang="en-US" dirty="0" smtClean="0"/>
              <a:t>Version 3.X: </a:t>
            </a:r>
            <a:r>
              <a:rPr lang="en-US" dirty="0">
                <a:latin typeface="Consolas" panose="020B0609020204030204" pitchFamily="49" charset="0"/>
              </a:rPr>
              <a:t>print("hello")</a:t>
            </a:r>
            <a:endParaRPr lang="en-US" dirty="0" smtClean="0">
              <a:latin typeface="Consolas" panose="020B0609020204030204" pitchFamily="49" charset="0"/>
            </a:endParaRPr>
          </a:p>
          <a:p>
            <a:pPr lvl="3"/>
            <a:r>
              <a:rPr lang="en-US" dirty="0" smtClean="0"/>
              <a:t>Version 2.X: </a:t>
            </a:r>
            <a:r>
              <a:rPr lang="en-US" dirty="0">
                <a:latin typeface="Consolas" panose="020B0609020204030204" pitchFamily="49" charset="0"/>
              </a:rPr>
              <a:t>print "hello"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4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Installing Python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US" altLang="en-US" dirty="0" smtClean="0"/>
              <a:t>Getting </a:t>
            </a:r>
            <a:r>
              <a:rPr lang="en-US" altLang="en-US" dirty="0"/>
              <a:t>Python (</a:t>
            </a:r>
            <a:r>
              <a:rPr lang="en-US" altLang="en-US" i="1" dirty="0"/>
              <a:t>get version 3.X</a:t>
            </a:r>
            <a:r>
              <a:rPr lang="en-US" altLang="en-US" dirty="0"/>
              <a:t> and not version </a:t>
            </a:r>
            <a:r>
              <a:rPr lang="en-US" altLang="en-US" i="1" dirty="0"/>
              <a:t>2.X</a:t>
            </a:r>
            <a:r>
              <a:rPr lang="en-US" altLang="en-US" dirty="0"/>
              <a:t>)</a:t>
            </a:r>
          </a:p>
          <a:p>
            <a:pPr lvl="1"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US" altLang="en-US" dirty="0">
                <a:hlinkClick r:id="rId2"/>
              </a:rPr>
              <a:t>http://www.python.org/download/</a:t>
            </a:r>
            <a:endParaRPr lang="en-US" altLang="en-US" dirty="0"/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209800"/>
            <a:ext cx="6343650" cy="3905250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2496710" y="5716988"/>
            <a:ext cx="1741335" cy="302149"/>
          </a:xfrm>
          <a:custGeom>
            <a:avLst/>
            <a:gdLst>
              <a:gd name="connsiteX0" fmla="*/ 1725433 w 1741335"/>
              <a:gd name="connsiteY0" fmla="*/ 55659 h 302149"/>
              <a:gd name="connsiteX1" fmla="*/ 1685676 w 1741335"/>
              <a:gd name="connsiteY1" fmla="*/ 47708 h 302149"/>
              <a:gd name="connsiteX2" fmla="*/ 1637968 w 1741335"/>
              <a:gd name="connsiteY2" fmla="*/ 31805 h 302149"/>
              <a:gd name="connsiteX3" fmla="*/ 1574358 w 1741335"/>
              <a:gd name="connsiteY3" fmla="*/ 23854 h 302149"/>
              <a:gd name="connsiteX4" fmla="*/ 1383527 w 1741335"/>
              <a:gd name="connsiteY4" fmla="*/ 7951 h 302149"/>
              <a:gd name="connsiteX5" fmla="*/ 1001864 w 1741335"/>
              <a:gd name="connsiteY5" fmla="*/ 0 h 302149"/>
              <a:gd name="connsiteX6" fmla="*/ 532737 w 1741335"/>
              <a:gd name="connsiteY6" fmla="*/ 15902 h 302149"/>
              <a:gd name="connsiteX7" fmla="*/ 500932 w 1741335"/>
              <a:gd name="connsiteY7" fmla="*/ 23854 h 302149"/>
              <a:gd name="connsiteX8" fmla="*/ 381662 w 1741335"/>
              <a:gd name="connsiteY8" fmla="*/ 39756 h 302149"/>
              <a:gd name="connsiteX9" fmla="*/ 71561 w 1741335"/>
              <a:gd name="connsiteY9" fmla="*/ 55659 h 302149"/>
              <a:gd name="connsiteX10" fmla="*/ 15902 w 1741335"/>
              <a:gd name="connsiteY10" fmla="*/ 79513 h 302149"/>
              <a:gd name="connsiteX11" fmla="*/ 0 w 1741335"/>
              <a:gd name="connsiteY11" fmla="*/ 127221 h 302149"/>
              <a:gd name="connsiteX12" fmla="*/ 7951 w 1741335"/>
              <a:gd name="connsiteY12" fmla="*/ 174929 h 302149"/>
              <a:gd name="connsiteX13" fmla="*/ 47707 w 1741335"/>
              <a:gd name="connsiteY13" fmla="*/ 222636 h 302149"/>
              <a:gd name="connsiteX14" fmla="*/ 119269 w 1741335"/>
              <a:gd name="connsiteY14" fmla="*/ 254442 h 302149"/>
              <a:gd name="connsiteX15" fmla="*/ 206733 w 1741335"/>
              <a:gd name="connsiteY15" fmla="*/ 270344 h 302149"/>
              <a:gd name="connsiteX16" fmla="*/ 278295 w 1741335"/>
              <a:gd name="connsiteY16" fmla="*/ 278295 h 302149"/>
              <a:gd name="connsiteX17" fmla="*/ 898497 w 1741335"/>
              <a:gd name="connsiteY17" fmla="*/ 286247 h 302149"/>
              <a:gd name="connsiteX18" fmla="*/ 1081377 w 1741335"/>
              <a:gd name="connsiteY18" fmla="*/ 302149 h 302149"/>
              <a:gd name="connsiteX19" fmla="*/ 1494845 w 1741335"/>
              <a:gd name="connsiteY19" fmla="*/ 294198 h 302149"/>
              <a:gd name="connsiteX20" fmla="*/ 1574358 w 1741335"/>
              <a:gd name="connsiteY20" fmla="*/ 278295 h 302149"/>
              <a:gd name="connsiteX21" fmla="*/ 1614114 w 1741335"/>
              <a:gd name="connsiteY21" fmla="*/ 270344 h 302149"/>
              <a:gd name="connsiteX22" fmla="*/ 1661822 w 1741335"/>
              <a:gd name="connsiteY22" fmla="*/ 254442 h 302149"/>
              <a:gd name="connsiteX23" fmla="*/ 1725433 w 1741335"/>
              <a:gd name="connsiteY23" fmla="*/ 174929 h 302149"/>
              <a:gd name="connsiteX24" fmla="*/ 1733384 w 1741335"/>
              <a:gd name="connsiteY24" fmla="*/ 151075 h 302149"/>
              <a:gd name="connsiteX25" fmla="*/ 1741335 w 1741335"/>
              <a:gd name="connsiteY25" fmla="*/ 127221 h 302149"/>
              <a:gd name="connsiteX26" fmla="*/ 1717481 w 1741335"/>
              <a:gd name="connsiteY26" fmla="*/ 103367 h 302149"/>
              <a:gd name="connsiteX27" fmla="*/ 1693627 w 1741335"/>
              <a:gd name="connsiteY27" fmla="*/ 87464 h 302149"/>
              <a:gd name="connsiteX28" fmla="*/ 1725433 w 1741335"/>
              <a:gd name="connsiteY28" fmla="*/ 55659 h 30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41335" h="302149">
                <a:moveTo>
                  <a:pt x="1725433" y="55659"/>
                </a:moveTo>
                <a:cubicBezTo>
                  <a:pt x="1724108" y="49033"/>
                  <a:pt x="1698715" y="51264"/>
                  <a:pt x="1685676" y="47708"/>
                </a:cubicBezTo>
                <a:cubicBezTo>
                  <a:pt x="1669504" y="43297"/>
                  <a:pt x="1654601" y="33884"/>
                  <a:pt x="1637968" y="31805"/>
                </a:cubicBezTo>
                <a:lnTo>
                  <a:pt x="1574358" y="23854"/>
                </a:lnTo>
                <a:cubicBezTo>
                  <a:pt x="1494328" y="3845"/>
                  <a:pt x="1537609" y="12483"/>
                  <a:pt x="1383527" y="7951"/>
                </a:cubicBezTo>
                <a:lnTo>
                  <a:pt x="1001864" y="0"/>
                </a:lnTo>
                <a:cubicBezTo>
                  <a:pt x="935891" y="1736"/>
                  <a:pt x="638923" y="7407"/>
                  <a:pt x="532737" y="15902"/>
                </a:cubicBezTo>
                <a:cubicBezTo>
                  <a:pt x="521844" y="16773"/>
                  <a:pt x="511684" y="21899"/>
                  <a:pt x="500932" y="23854"/>
                </a:cubicBezTo>
                <a:cubicBezTo>
                  <a:pt x="487244" y="26343"/>
                  <a:pt x="391895" y="39154"/>
                  <a:pt x="381662" y="39756"/>
                </a:cubicBezTo>
                <a:cubicBezTo>
                  <a:pt x="-131065" y="69917"/>
                  <a:pt x="379718" y="31956"/>
                  <a:pt x="71561" y="55659"/>
                </a:cubicBezTo>
                <a:cubicBezTo>
                  <a:pt x="56532" y="59416"/>
                  <a:pt x="26071" y="63242"/>
                  <a:pt x="15902" y="79513"/>
                </a:cubicBezTo>
                <a:cubicBezTo>
                  <a:pt x="7018" y="93728"/>
                  <a:pt x="0" y="127221"/>
                  <a:pt x="0" y="127221"/>
                </a:cubicBezTo>
                <a:cubicBezTo>
                  <a:pt x="2650" y="143124"/>
                  <a:pt x="2853" y="159634"/>
                  <a:pt x="7951" y="174929"/>
                </a:cubicBezTo>
                <a:cubicBezTo>
                  <a:pt x="12762" y="189362"/>
                  <a:pt x="37487" y="214119"/>
                  <a:pt x="47707" y="222636"/>
                </a:cubicBezTo>
                <a:cubicBezTo>
                  <a:pt x="72908" y="243637"/>
                  <a:pt x="84597" y="242885"/>
                  <a:pt x="119269" y="254442"/>
                </a:cubicBezTo>
                <a:cubicBezTo>
                  <a:pt x="162430" y="268829"/>
                  <a:pt x="137266" y="262172"/>
                  <a:pt x="206733" y="270344"/>
                </a:cubicBezTo>
                <a:cubicBezTo>
                  <a:pt x="230569" y="273148"/>
                  <a:pt x="254301" y="277743"/>
                  <a:pt x="278295" y="278295"/>
                </a:cubicBezTo>
                <a:cubicBezTo>
                  <a:pt x="484991" y="283047"/>
                  <a:pt x="691763" y="283596"/>
                  <a:pt x="898497" y="286247"/>
                </a:cubicBezTo>
                <a:cubicBezTo>
                  <a:pt x="935362" y="289933"/>
                  <a:pt x="1051394" y="302149"/>
                  <a:pt x="1081377" y="302149"/>
                </a:cubicBezTo>
                <a:cubicBezTo>
                  <a:pt x="1219225" y="302149"/>
                  <a:pt x="1357022" y="296848"/>
                  <a:pt x="1494845" y="294198"/>
                </a:cubicBezTo>
                <a:cubicBezTo>
                  <a:pt x="1588341" y="278616"/>
                  <a:pt x="1503182" y="294112"/>
                  <a:pt x="1574358" y="278295"/>
                </a:cubicBezTo>
                <a:cubicBezTo>
                  <a:pt x="1587551" y="275363"/>
                  <a:pt x="1601076" y="273900"/>
                  <a:pt x="1614114" y="270344"/>
                </a:cubicBezTo>
                <a:cubicBezTo>
                  <a:pt x="1630286" y="265934"/>
                  <a:pt x="1661822" y="254442"/>
                  <a:pt x="1661822" y="254442"/>
                </a:cubicBezTo>
                <a:cubicBezTo>
                  <a:pt x="1723476" y="213338"/>
                  <a:pt x="1703487" y="240767"/>
                  <a:pt x="1725433" y="174929"/>
                </a:cubicBezTo>
                <a:lnTo>
                  <a:pt x="1733384" y="151075"/>
                </a:lnTo>
                <a:lnTo>
                  <a:pt x="1741335" y="127221"/>
                </a:lnTo>
                <a:cubicBezTo>
                  <a:pt x="1733384" y="119270"/>
                  <a:pt x="1726120" y="110566"/>
                  <a:pt x="1717481" y="103367"/>
                </a:cubicBezTo>
                <a:cubicBezTo>
                  <a:pt x="1710140" y="97249"/>
                  <a:pt x="1697391" y="96248"/>
                  <a:pt x="1693627" y="87464"/>
                </a:cubicBezTo>
                <a:cubicBezTo>
                  <a:pt x="1688407" y="75284"/>
                  <a:pt x="1726758" y="62285"/>
                  <a:pt x="1725433" y="5565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 smtClean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214191" y="4267200"/>
            <a:ext cx="3786809" cy="1553155"/>
            <a:chOff x="4214191" y="4267200"/>
            <a:chExt cx="3786809" cy="1553155"/>
          </a:xfrm>
        </p:grpSpPr>
        <p:sp>
          <p:nvSpPr>
            <p:cNvPr id="7" name="Rectangle 6"/>
            <p:cNvSpPr/>
            <p:nvPr/>
          </p:nvSpPr>
          <p:spPr>
            <a:xfrm>
              <a:off x="5791200" y="4267200"/>
              <a:ext cx="2209800" cy="6858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Make sure you check this option!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7" idx="1"/>
              <a:endCxn id="6" idx="26"/>
            </p:cNvCxnSpPr>
            <p:nvPr/>
          </p:nvCxnSpPr>
          <p:spPr>
            <a:xfrm flipH="1">
              <a:off x="4214191" y="4610100"/>
              <a:ext cx="1577009" cy="12102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588119" y="2180645"/>
            <a:ext cx="3786809" cy="1553155"/>
            <a:chOff x="4214191" y="4267200"/>
            <a:chExt cx="3786809" cy="1553155"/>
          </a:xfrm>
        </p:grpSpPr>
        <p:sp>
          <p:nvSpPr>
            <p:cNvPr id="12" name="Rectangle 11"/>
            <p:cNvSpPr/>
            <p:nvPr/>
          </p:nvSpPr>
          <p:spPr>
            <a:xfrm>
              <a:off x="5791200" y="4267200"/>
              <a:ext cx="2209800" cy="6858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Then click “Install Now”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12" idx="1"/>
            </p:cNvCxnSpPr>
            <p:nvPr/>
          </p:nvCxnSpPr>
          <p:spPr>
            <a:xfrm flipH="1">
              <a:off x="4214191" y="4610100"/>
              <a:ext cx="1577009" cy="12102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07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If You See This Popup During The Install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85597"/>
            <a:ext cx="6343650" cy="390525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4724400" y="2561644"/>
            <a:ext cx="3786809" cy="1553155"/>
            <a:chOff x="4214191" y="4267200"/>
            <a:chExt cx="3786809" cy="1553155"/>
          </a:xfrm>
        </p:grpSpPr>
        <p:sp>
          <p:nvSpPr>
            <p:cNvPr id="6" name="Rectangle 5"/>
            <p:cNvSpPr/>
            <p:nvPr/>
          </p:nvSpPr>
          <p:spPr>
            <a:xfrm>
              <a:off x="5791200" y="4267200"/>
              <a:ext cx="2209800" cy="6858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Select this option and be happy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/>
            <p:cNvCxnSpPr>
              <a:stCxn id="6" idx="1"/>
            </p:cNvCxnSpPr>
            <p:nvPr/>
          </p:nvCxnSpPr>
          <p:spPr>
            <a:xfrm flipH="1">
              <a:off x="4214191" y="4610100"/>
              <a:ext cx="1577009" cy="12102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157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Access Python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 </a:t>
            </a:r>
            <a:r>
              <a:rPr lang="en-US" dirty="0" smtClean="0"/>
              <a:t>the start button and type </a:t>
            </a:r>
            <a:r>
              <a:rPr lang="en-US" dirty="0" smtClean="0"/>
              <a:t>‘</a:t>
            </a:r>
            <a:r>
              <a:rPr lang="en-US" dirty="0" smtClean="0"/>
              <a:t>idle</a:t>
            </a:r>
            <a:r>
              <a:rPr lang="en-US" dirty="0" smtClean="0"/>
              <a:t>’ (Windows)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altLang="en-US" dirty="0"/>
              <a:t> </a:t>
            </a:r>
            <a:r>
              <a:rPr lang="en-US" altLang="en-US" dirty="0" smtClean="0"/>
              <a:t>One Apple </a:t>
            </a:r>
            <a:r>
              <a:rPr lang="en-US" altLang="en-US" dirty="0"/>
              <a:t>resource for using IDLE: </a:t>
            </a:r>
            <a:r>
              <a:rPr lang="en-CA" u="sng" dirty="0">
                <a:hlinkClick r:id="rId2"/>
              </a:rPr>
              <a:t>https://www.python.org/download/mac/tcltk/</a:t>
            </a:r>
            <a:endParaRPr lang="en-CA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3124200" cy="257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99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After This…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specific details of creating Python programs is quite involved and will constitute the bulk of this course so…</a:t>
            </a:r>
          </a:p>
          <a:p>
            <a:r>
              <a:rPr lang="en-US" dirty="0" smtClean="0"/>
              <a:t>…for the exciting sequel you need to attend class ;-)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503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20366</TotalTime>
  <Words>299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Consolas</vt:lpstr>
      <vt:lpstr>Office Theme</vt:lpstr>
      <vt:lpstr>What Is Needed</vt:lpstr>
      <vt:lpstr>Official Download Site</vt:lpstr>
      <vt:lpstr>Installing Python</vt:lpstr>
      <vt:lpstr>What To Do If You See This Popup During The Install</vt:lpstr>
      <vt:lpstr>How To Access Python</vt:lpstr>
      <vt:lpstr>What To Do After This…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and accessing python</dc:title>
  <dc:creator>James Tam</dc:creator>
  <cp:lastModifiedBy>James Tam</cp:lastModifiedBy>
  <cp:revision>465</cp:revision>
  <dcterms:created xsi:type="dcterms:W3CDTF">2013-08-26T22:54:00Z</dcterms:created>
  <dcterms:modified xsi:type="dcterms:W3CDTF">2021-08-21T03:05:44Z</dcterms:modified>
</cp:coreProperties>
</file>